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36"/>
  </p:notesMasterIdLst>
  <p:sldIdLst>
    <p:sldId id="523" r:id="rId3"/>
    <p:sldId id="524" r:id="rId4"/>
    <p:sldId id="525" r:id="rId5"/>
    <p:sldId id="527" r:id="rId6"/>
    <p:sldId id="267" r:id="rId7"/>
    <p:sldId id="341" r:id="rId8"/>
    <p:sldId id="353" r:id="rId9"/>
    <p:sldId id="356" r:id="rId10"/>
    <p:sldId id="530" r:id="rId11"/>
    <p:sldId id="531" r:id="rId12"/>
    <p:sldId id="392" r:id="rId13"/>
    <p:sldId id="532" r:id="rId14"/>
    <p:sldId id="477" r:id="rId15"/>
    <p:sldId id="306" r:id="rId16"/>
    <p:sldId id="345" r:id="rId17"/>
    <p:sldId id="307" r:id="rId18"/>
    <p:sldId id="343" r:id="rId19"/>
    <p:sldId id="309" r:id="rId20"/>
    <p:sldId id="311" r:id="rId21"/>
    <p:sldId id="312" r:id="rId22"/>
    <p:sldId id="319" r:id="rId23"/>
    <p:sldId id="536" r:id="rId24"/>
    <p:sldId id="372" r:id="rId25"/>
    <p:sldId id="405" r:id="rId26"/>
    <p:sldId id="313" r:id="rId27"/>
    <p:sldId id="314" r:id="rId28"/>
    <p:sldId id="533" r:id="rId29"/>
    <p:sldId id="403" r:id="rId30"/>
    <p:sldId id="330" r:id="rId31"/>
    <p:sldId id="467" r:id="rId32"/>
    <p:sldId id="378" r:id="rId33"/>
    <p:sldId id="537" r:id="rId34"/>
    <p:sldId id="538" r:id="rId3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DA1EB6"/>
    <a:srgbClr val="0000FF"/>
    <a:srgbClr val="F8F8F8"/>
    <a:srgbClr val="A50021"/>
    <a:srgbClr val="CC000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5"/>
    <p:restoredTop sz="92542"/>
  </p:normalViewPr>
  <p:slideViewPr>
    <p:cSldViewPr showGuides="1">
      <p:cViewPr varScale="1">
        <p:scale>
          <a:sx n="66" d="100"/>
          <a:sy n="66" d="100"/>
        </p:scale>
        <p:origin x="115" y="53"/>
      </p:cViewPr>
      <p:guideLst>
        <p:guide orient="horz" pos="2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jpeg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2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2056" name="Group 3"/>
            <p:cNvGrpSpPr/>
            <p:nvPr userDrawn="1"/>
          </p:nvGrpSpPr>
          <p:grpSpPr>
            <a:xfrm rot="-215207">
              <a:off x="3663" y="234"/>
              <a:ext cx="1869" cy="3632"/>
              <a:chOff x="2997" y="767"/>
              <a:chExt cx="1869" cy="3632"/>
            </a:xfrm>
          </p:grpSpPr>
          <p:sp>
            <p:nvSpPr>
              <p:cNvPr id="2090" name="Freeform 4"/>
              <p:cNvSpPr/>
              <p:nvPr userDrawn="1"/>
            </p:nvSpPr>
            <p:spPr>
              <a:xfrm rot="-9414770" flipV="1">
                <a:off x="3533" y="767"/>
                <a:ext cx="1333" cy="1485"/>
              </a:xfrm>
              <a:custGeom>
                <a:avLst/>
                <a:gdLst/>
                <a:ahLst/>
                <a:cxnLst>
                  <a:cxn ang="0">
                    <a:pos x="14191471" y="308069703"/>
                  </a:cxn>
                  <a:cxn ang="0">
                    <a:pos x="5080528" y="283731373"/>
                  </a:cxn>
                  <a:cxn ang="0">
                    <a:pos x="0" y="240418615"/>
                  </a:cxn>
                  <a:cxn ang="0">
                    <a:pos x="3535850" y="184859117"/>
                  </a:cxn>
                  <a:cxn ang="0">
                    <a:pos x="21934971" y="125767040"/>
                  </a:cxn>
                  <a:cxn ang="0">
                    <a:pos x="60275272" y="69829862"/>
                  </a:cxn>
                  <a:cxn ang="0">
                    <a:pos x="124602891" y="25765038"/>
                  </a:cxn>
                  <a:cxn ang="0">
                    <a:pos x="216449022" y="1509783"/>
                  </a:cxn>
                  <a:cxn ang="0">
                    <a:pos x="333251427" y="7506180"/>
                  </a:cxn>
                  <a:cxn ang="0">
                    <a:pos x="424566512" y="56772344"/>
                  </a:cxn>
                  <a:cxn ang="0">
                    <a:pos x="485749042" y="137482288"/>
                  </a:cxn>
                  <a:cxn ang="0">
                    <a:pos x="518378313" y="236216961"/>
                  </a:cxn>
                  <a:cxn ang="0">
                    <a:pos x="521812295" y="340499282"/>
                  </a:cxn>
                  <a:cxn ang="0">
                    <a:pos x="496397679" y="437102372"/>
                  </a:cxn>
                  <a:cxn ang="0">
                    <a:pos x="444538864" y="511752711"/>
                  </a:cxn>
                  <a:cxn ang="0">
                    <a:pos x="365841600" y="551753991"/>
                  </a:cxn>
                  <a:cxn ang="0">
                    <a:pos x="341107583" y="548224500"/>
                  </a:cxn>
                  <a:cxn ang="0">
                    <a:pos x="386557867" y="513642505"/>
                  </a:cxn>
                  <a:cxn ang="0">
                    <a:pos x="422603983" y="452821228"/>
                  </a:cxn>
                  <a:cxn ang="0">
                    <a:pos x="446121314" y="377676043"/>
                  </a:cxn>
                  <a:cxn ang="0">
                    <a:pos x="455898916" y="295676794"/>
                  </a:cxn>
                  <a:cxn ang="0">
                    <a:pos x="450822215" y="214675473"/>
                  </a:cxn>
                  <a:cxn ang="0">
                    <a:pos x="425414658" y="144823561"/>
                  </a:cxn>
                  <a:cxn ang="0">
                    <a:pos x="379501338" y="93233642"/>
                  </a:cxn>
                  <a:cxn ang="0">
                    <a:pos x="299221353" y="62236103"/>
                  </a:cxn>
                  <a:cxn ang="0">
                    <a:pos x="215621119" y="50742762"/>
                  </a:cxn>
                  <a:cxn ang="0">
                    <a:pos x="152513218" y="58926071"/>
                  </a:cxn>
                  <a:cxn ang="0">
                    <a:pos x="106213894" y="84012165"/>
                  </a:cxn>
                  <a:cxn ang="0">
                    <a:pos x="73588815" y="123877246"/>
                  </a:cxn>
                  <a:cxn ang="0">
                    <a:pos x="49756795" y="171253429"/>
                  </a:cxn>
                  <a:cxn ang="0">
                    <a:pos x="34857706" y="226148757"/>
                  </a:cxn>
                  <a:cxn ang="0">
                    <a:pos x="24706238" y="282254759"/>
                  </a:cxn>
                </a:cxnLst>
                <a:rect l="0" t="0" r="0" b="0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1" name="Freeform 5"/>
              <p:cNvSpPr/>
              <p:nvPr userDrawn="1"/>
            </p:nvSpPr>
            <p:spPr>
              <a:xfrm rot="-9414770" flipV="1">
                <a:off x="4020" y="1794"/>
                <a:ext cx="571" cy="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2481406"/>
                  </a:cxn>
                  <a:cxn ang="0">
                    <a:pos x="2573892" y="45136696"/>
                  </a:cxn>
                  <a:cxn ang="0">
                    <a:pos x="4557678" y="67654013"/>
                  </a:cxn>
                  <a:cxn ang="0">
                    <a:pos x="8420817" y="88757988"/>
                  </a:cxn>
                  <a:cxn ang="0">
                    <a:pos x="14151484" y="107625020"/>
                  </a:cxn>
                  <a:cxn ang="0">
                    <a:pos x="21054176" y="127389291"/>
                  </a:cxn>
                  <a:cxn ang="0">
                    <a:pos x="29630261" y="145628110"/>
                  </a:cxn>
                  <a:cxn ang="0">
                    <a:pos x="39862805" y="160889731"/>
                  </a:cxn>
                  <a:cxn ang="0">
                    <a:pos x="52495187" y="175425271"/>
                  </a:cxn>
                  <a:cxn ang="0">
                    <a:pos x="67277962" y="187885625"/>
                  </a:cxn>
                  <a:cxn ang="0">
                    <a:pos x="83135389" y="197999863"/>
                  </a:cxn>
                  <a:cxn ang="0">
                    <a:pos x="102641567" y="206031838"/>
                  </a:cxn>
                  <a:cxn ang="0">
                    <a:pos x="123765265" y="211260604"/>
                  </a:cxn>
                  <a:cxn ang="0">
                    <a:pos x="147425064" y="214148639"/>
                  </a:cxn>
                  <a:cxn ang="0">
                    <a:pos x="172340429" y="213280989"/>
                  </a:cxn>
                  <a:cxn ang="0">
                    <a:pos x="201334551" y="209647630"/>
                  </a:cxn>
                  <a:cxn ang="0">
                    <a:pos x="175493348" y="205134907"/>
                  </a:cxn>
                  <a:cxn ang="0">
                    <a:pos x="152632977" y="198862834"/>
                  </a:cxn>
                  <a:cxn ang="0">
                    <a:pos x="133285204" y="191484941"/>
                  </a:cxn>
                  <a:cxn ang="0">
                    <a:pos x="115983024" y="184274648"/>
                  </a:cxn>
                  <a:cxn ang="0">
                    <a:pos x="100137656" y="174240256"/>
                  </a:cxn>
                  <a:cxn ang="0">
                    <a:pos x="87797078" y="164527363"/>
                  </a:cxn>
                  <a:cxn ang="0">
                    <a:pos x="76123507" y="152761714"/>
                  </a:cxn>
                  <a:cxn ang="0">
                    <a:pos x="65832214" y="139852434"/>
                  </a:cxn>
                  <a:cxn ang="0">
                    <a:pos x="56355474" y="127389291"/>
                  </a:cxn>
                  <a:cxn ang="0">
                    <a:pos x="47937510" y="112853703"/>
                  </a:cxn>
                  <a:cxn ang="0">
                    <a:pos x="40917827" y="96793924"/>
                  </a:cxn>
                  <a:cxn ang="0">
                    <a:pos x="33787096" y="79367331"/>
                  </a:cxn>
                  <a:cxn ang="0">
                    <a:pos x="25712254" y="62420013"/>
                  </a:cxn>
                  <a:cxn ang="0">
                    <a:pos x="17941753" y="42336845"/>
                  </a:cxn>
                  <a:cxn ang="0">
                    <a:pos x="9476223" y="21761778"/>
                  </a:cxn>
                  <a:cxn ang="0">
                    <a:pos x="0" y="0"/>
                  </a:cxn>
                </a:cxnLst>
                <a:rect l="0" t="0" r="0" b="0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2" name="Freeform 6"/>
              <p:cNvSpPr/>
              <p:nvPr userDrawn="1"/>
            </p:nvSpPr>
            <p:spPr>
              <a:xfrm rot="-9414770" flipV="1">
                <a:off x="3636" y="2154"/>
                <a:ext cx="277" cy="249"/>
              </a:xfrm>
              <a:custGeom>
                <a:avLst/>
                <a:gdLst/>
                <a:ahLst/>
                <a:cxnLst>
                  <a:cxn ang="0">
                    <a:pos x="66118486" y="0"/>
                  </a:cxn>
                  <a:cxn ang="0">
                    <a:pos x="106550592" y="115950239"/>
                  </a:cxn>
                  <a:cxn ang="0">
                    <a:pos x="103107332" y="115006502"/>
                  </a:cxn>
                  <a:cxn ang="0">
                    <a:pos x="91922349" y="113160372"/>
                  </a:cxn>
                  <a:cxn ang="0">
                    <a:pos x="76578377" y="108780155"/>
                  </a:cxn>
                  <a:cxn ang="0">
                    <a:pos x="58571862" y="106482915"/>
                  </a:cxn>
                  <a:cxn ang="0">
                    <a:pos x="38909683" y="104533605"/>
                  </a:cxn>
                  <a:cxn ang="0">
                    <a:pos x="21497224" y="105635751"/>
                  </a:cxn>
                  <a:cxn ang="0">
                    <a:pos x="7797251" y="109811325"/>
                  </a:cxn>
                  <a:cxn ang="0">
                    <a:pos x="0" y="118444440"/>
                  </a:cxn>
                  <a:cxn ang="0">
                    <a:pos x="3490466" y="105635751"/>
                  </a:cxn>
                  <a:cxn ang="0">
                    <a:pos x="6869607" y="95550196"/>
                  </a:cxn>
                  <a:cxn ang="0">
                    <a:pos x="13804114" y="88379567"/>
                  </a:cxn>
                  <a:cxn ang="0">
                    <a:pos x="21497224" y="81703612"/>
                  </a:cxn>
                  <a:cxn ang="0">
                    <a:pos x="30836610" y="77432992"/>
                  </a:cxn>
                  <a:cxn ang="0">
                    <a:pos x="40459797" y="76420194"/>
                  </a:cxn>
                  <a:cxn ang="0">
                    <a:pos x="50772885" y="76420194"/>
                  </a:cxn>
                  <a:cxn ang="0">
                    <a:pos x="61950134" y="79767080"/>
                  </a:cxn>
                  <a:cxn ang="0">
                    <a:pos x="62649642" y="76420194"/>
                  </a:cxn>
                  <a:cxn ang="0">
                    <a:pos x="59883522" y="60272453"/>
                  </a:cxn>
                  <a:cxn ang="0">
                    <a:pos x="57643620" y="40890726"/>
                  </a:cxn>
                  <a:cxn ang="0">
                    <a:pos x="55777696" y="32359669"/>
                  </a:cxn>
                  <a:cxn ang="0">
                    <a:pos x="54263406" y="32359669"/>
                  </a:cxn>
                  <a:cxn ang="0">
                    <a:pos x="52335507" y="31258183"/>
                  </a:cxn>
                  <a:cxn ang="0">
                    <a:pos x="50772885" y="28107611"/>
                  </a:cxn>
                  <a:cxn ang="0">
                    <a:pos x="48846153" y="24741493"/>
                  </a:cxn>
                  <a:cxn ang="0">
                    <a:pos x="48846153" y="20400584"/>
                  </a:cxn>
                  <a:cxn ang="0">
                    <a:pos x="50772885" y="15111679"/>
                  </a:cxn>
                  <a:cxn ang="0">
                    <a:pos x="56467978" y="8651788"/>
                  </a:cxn>
                  <a:cxn ang="0">
                    <a:pos x="66118486" y="0"/>
                  </a:cxn>
                </a:cxnLst>
                <a:rect l="0" t="0" r="0" b="0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3" name="Freeform 7"/>
              <p:cNvSpPr/>
              <p:nvPr userDrawn="1"/>
            </p:nvSpPr>
            <p:spPr>
              <a:xfrm rot="-9414770" flipV="1">
                <a:off x="3977" y="967"/>
                <a:ext cx="245" cy="3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706322" y="646579"/>
                  </a:cxn>
                  <a:cxn ang="0">
                    <a:pos x="16965063" y="3845825"/>
                  </a:cxn>
                  <a:cxn ang="0">
                    <a:pos x="35291821" y="9655286"/>
                  </a:cxn>
                  <a:cxn ang="0">
                    <a:pos x="55096301" y="19028268"/>
                  </a:cxn>
                  <a:cxn ang="0">
                    <a:pos x="74197893" y="35208377"/>
                  </a:cxn>
                  <a:cxn ang="0">
                    <a:pos x="91725283" y="56687608"/>
                  </a:cxn>
                  <a:cxn ang="0">
                    <a:pos x="102332985" y="86250253"/>
                  </a:cxn>
                  <a:cxn ang="0">
                    <a:pos x="104015863" y="124629074"/>
                  </a:cxn>
                  <a:cxn ang="0">
                    <a:pos x="100055885" y="124629074"/>
                  </a:cxn>
                  <a:cxn ang="0">
                    <a:pos x="94600874" y="124629074"/>
                  </a:cxn>
                  <a:cxn ang="0">
                    <a:pos x="88735997" y="124629074"/>
                  </a:cxn>
                  <a:cxn ang="0">
                    <a:pos x="83245965" y="123193023"/>
                  </a:cxn>
                  <a:cxn ang="0">
                    <a:pos x="77226025" y="122078893"/>
                  </a:cxn>
                  <a:cxn ang="0">
                    <a:pos x="70425466" y="119994164"/>
                  </a:cxn>
                  <a:cxn ang="0">
                    <a:pos x="62828463" y="115917461"/>
                  </a:cxn>
                  <a:cxn ang="0">
                    <a:pos x="55096301" y="110923757"/>
                  </a:cxn>
                  <a:cxn ang="0">
                    <a:pos x="50419258" y="100616389"/>
                  </a:cxn>
                  <a:cxn ang="0">
                    <a:pos x="50419258" y="88625784"/>
                  </a:cxn>
                  <a:cxn ang="0">
                    <a:pos x="53444176" y="76892106"/>
                  </a:cxn>
                  <a:cxn ang="0">
                    <a:pos x="56443511" y="63964957"/>
                  </a:cxn>
                  <a:cxn ang="0">
                    <a:pos x="53444176" y="49571584"/>
                  </a:cxn>
                  <a:cxn ang="0">
                    <a:pos x="45864551" y="34568209"/>
                  </a:cxn>
                  <a:cxn ang="0">
                    <a:pos x="29630419" y="18202979"/>
                  </a:cxn>
                  <a:cxn ang="0">
                    <a:pos x="0" y="0"/>
                  </a:cxn>
                </a:cxnLst>
                <a:rect l="0" t="0" r="0" b="0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4" name="Freeform 8"/>
              <p:cNvSpPr/>
              <p:nvPr userDrawn="1"/>
            </p:nvSpPr>
            <p:spPr>
              <a:xfrm rot="-9414770" flipV="1">
                <a:off x="3829" y="2199"/>
                <a:ext cx="103" cy="209"/>
              </a:xfrm>
              <a:custGeom>
                <a:avLst/>
                <a:gdLst/>
                <a:ahLst/>
                <a:cxnLst>
                  <a:cxn ang="0">
                    <a:pos x="27637788" y="0"/>
                  </a:cxn>
                  <a:cxn ang="0">
                    <a:pos x="17998439" y="30026772"/>
                  </a:cxn>
                  <a:cxn ang="0">
                    <a:pos x="13550080" y="49285322"/>
                  </a:cxn>
                  <a:cxn ang="0">
                    <a:pos x="9960176" y="62704511"/>
                  </a:cxn>
                  <a:cxn ang="0">
                    <a:pos x="0" y="74612457"/>
                  </a:cxn>
                  <a:cxn ang="0">
                    <a:pos x="10676194" y="69899572"/>
                  </a:cxn>
                  <a:cxn ang="0">
                    <a:pos x="20699012" y="63504443"/>
                  </a:cxn>
                  <a:cxn ang="0">
                    <a:pos x="28737139" y="54558267"/>
                  </a:cxn>
                  <a:cxn ang="0">
                    <a:pos x="35992477" y="45228180"/>
                  </a:cxn>
                  <a:cxn ang="0">
                    <a:pos x="40300853" y="34990469"/>
                  </a:cxn>
                  <a:cxn ang="0">
                    <a:pos x="41185331" y="23876831"/>
                  </a:cxn>
                  <a:cxn ang="0">
                    <a:pos x="37417412" y="11677697"/>
                  </a:cxn>
                  <a:cxn ang="0">
                    <a:pos x="27637788" y="0"/>
                  </a:cxn>
                </a:cxnLst>
                <a:rect l="0" t="0" r="0" b="0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5" name="Freeform 9"/>
              <p:cNvSpPr/>
              <p:nvPr userDrawn="1"/>
            </p:nvSpPr>
            <p:spPr>
              <a:xfrm rot="-9414770" flipV="1">
                <a:off x="3886" y="1312"/>
                <a:ext cx="120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39858" y="944683"/>
                  </a:cxn>
                  <a:cxn ang="0">
                    <a:pos x="4581520" y="3069398"/>
                  </a:cxn>
                  <a:cxn ang="0">
                    <a:pos x="10181156" y="7847984"/>
                  </a:cxn>
                  <a:cxn ang="0">
                    <a:pos x="16531402" y="11665004"/>
                  </a:cxn>
                  <a:cxn ang="0">
                    <a:pos x="22624791" y="14731704"/>
                  </a:cxn>
                  <a:cxn ang="0">
                    <a:pos x="29773127" y="16549814"/>
                  </a:cxn>
                  <a:cxn ang="0">
                    <a:pos x="36096009" y="17657964"/>
                  </a:cxn>
                  <a:cxn ang="0">
                    <a:pos x="42477960" y="15538829"/>
                  </a:cxn>
                  <a:cxn ang="0">
                    <a:pos x="41664969" y="24211195"/>
                  </a:cxn>
                  <a:cxn ang="0">
                    <a:pos x="39315204" y="32052663"/>
                  </a:cxn>
                  <a:cxn ang="0">
                    <a:pos x="34675369" y="37237082"/>
                  </a:cxn>
                  <a:cxn ang="0">
                    <a:pos x="28951200" y="38934923"/>
                  </a:cxn>
                  <a:cxn ang="0">
                    <a:pos x="21987862" y="38030508"/>
                  </a:cxn>
                  <a:cxn ang="0">
                    <a:pos x="14822453" y="31094892"/>
                  </a:cxn>
                  <a:cxn ang="0">
                    <a:pos x="7806562" y="19363743"/>
                  </a:cxn>
                  <a:cxn ang="0">
                    <a:pos x="0" y="0"/>
                  </a:cxn>
                </a:cxnLst>
                <a:rect l="0" t="0" r="0" b="0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6" name="Freeform 10"/>
              <p:cNvSpPr/>
              <p:nvPr userDrawn="1"/>
            </p:nvSpPr>
            <p:spPr>
              <a:xfrm rot="-9414770" flipV="1">
                <a:off x="2996" y="2339"/>
                <a:ext cx="330" cy="20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370726" y="519022954"/>
                  </a:cxn>
                  <a:cxn ang="0">
                    <a:pos x="11809918" y="1176838905"/>
                  </a:cxn>
                  <a:cxn ang="0">
                    <a:pos x="20698118" y="2010895270"/>
                  </a:cxn>
                  <a:cxn ang="0">
                    <a:pos x="30546908" y="2147483646"/>
                  </a:cxn>
                  <a:cxn ang="0">
                    <a:pos x="42849127" y="2147483646"/>
                  </a:cxn>
                  <a:cxn ang="0">
                    <a:pos x="54327318" y="2147483646"/>
                  </a:cxn>
                  <a:cxn ang="0">
                    <a:pos x="65396341" y="2147483646"/>
                  </a:cxn>
                  <a:cxn ang="0">
                    <a:pos x="74006072" y="2147483646"/>
                  </a:cxn>
                  <a:cxn ang="0">
                    <a:pos x="83076167" y="2147483646"/>
                  </a:cxn>
                  <a:cxn ang="0">
                    <a:pos x="89093444" y="2147483646"/>
                  </a:cxn>
                  <a:cxn ang="0">
                    <a:pos x="92183848" y="2147483646"/>
                  </a:cxn>
                  <a:cxn ang="0">
                    <a:pos x="93535001" y="2147483646"/>
                  </a:cxn>
                  <a:cxn ang="0">
                    <a:pos x="89093444" y="2147483646"/>
                  </a:cxn>
                  <a:cxn ang="0">
                    <a:pos x="80829970" y="2147483646"/>
                  </a:cxn>
                  <a:cxn ang="0">
                    <a:pos x="68388666" y="2147483646"/>
                  </a:cxn>
                  <a:cxn ang="0">
                    <a:pos x="49605011" y="2147483646"/>
                  </a:cxn>
                  <a:cxn ang="0">
                    <a:pos x="28748825" y="2147483646"/>
                  </a:cxn>
                  <a:cxn ang="0">
                    <a:pos x="15697356" y="2147483646"/>
                  </a:cxn>
                  <a:cxn ang="0">
                    <a:pos x="7440282" y="2147483646"/>
                  </a:cxn>
                  <a:cxn ang="0">
                    <a:pos x="4370726" y="2147483646"/>
                  </a:cxn>
                  <a:cxn ang="0">
                    <a:pos x="4370726" y="2147483646"/>
                  </a:cxn>
                  <a:cxn ang="0">
                    <a:pos x="6073457" y="2147483646"/>
                  </a:cxn>
                  <a:cxn ang="0">
                    <a:pos x="9095905" y="2147483646"/>
                  </a:cxn>
                  <a:cxn ang="0">
                    <a:pos x="10458838" y="2147483646"/>
                  </a:cxn>
                  <a:cxn ang="0">
                    <a:pos x="30546908" y="2147483646"/>
                  </a:cxn>
                  <a:cxn ang="0">
                    <a:pos x="28748825" y="2147483646"/>
                  </a:cxn>
                  <a:cxn ang="0">
                    <a:pos x="26773458" y="2147483646"/>
                  </a:cxn>
                  <a:cxn ang="0">
                    <a:pos x="24529607" y="2147483646"/>
                  </a:cxn>
                  <a:cxn ang="0">
                    <a:pos x="26156194" y="2147483646"/>
                  </a:cxn>
                  <a:cxn ang="0">
                    <a:pos x="30546908" y="2147483646"/>
                  </a:cxn>
                  <a:cxn ang="0">
                    <a:pos x="42849127" y="2147483646"/>
                  </a:cxn>
                  <a:cxn ang="0">
                    <a:pos x="63671894" y="2147483646"/>
                  </a:cxn>
                  <a:cxn ang="0">
                    <a:pos x="95792843" y="2147483646"/>
                  </a:cxn>
                  <a:cxn ang="0">
                    <a:pos x="106251464" y="2147483646"/>
                  </a:cxn>
                  <a:cxn ang="0">
                    <a:pos x="110630609" y="2147483646"/>
                  </a:cxn>
                  <a:cxn ang="0">
                    <a:pos x="106995399" y="2147483646"/>
                  </a:cxn>
                  <a:cxn ang="0">
                    <a:pos x="97144587" y="2147483646"/>
                  </a:cxn>
                  <a:cxn ang="0">
                    <a:pos x="80829970" y="2147483646"/>
                  </a:cxn>
                  <a:cxn ang="0">
                    <a:pos x="59912291" y="2147483646"/>
                  </a:cxn>
                  <a:cxn ang="0">
                    <a:pos x="32509385" y="1176838905"/>
                  </a:cxn>
                  <a:cxn ang="0">
                    <a:pos x="0" y="0"/>
                  </a:cxn>
                </a:cxnLst>
                <a:rect l="0" t="0" r="0" b="0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7" name="Freeform 11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>
                <a:cxn ang="0">
                  <a:pos x="640606831" y="0"/>
                </a:cxn>
                <a:cxn ang="0">
                  <a:pos x="716668733" y="1108844195"/>
                </a:cxn>
                <a:cxn ang="0">
                  <a:pos x="784142666" y="2147483646"/>
                </a:cxn>
                <a:cxn ang="0">
                  <a:pos x="837591833" y="2147483646"/>
                </a:cxn>
                <a:cxn ang="0">
                  <a:pos x="873281960" y="2147483646"/>
                </a:cxn>
                <a:cxn ang="0">
                  <a:pos x="865543968" y="2147483646"/>
                </a:cxn>
                <a:cxn ang="0">
                  <a:pos x="791672523" y="2147483646"/>
                </a:cxn>
                <a:cxn ang="0">
                  <a:pos x="640606831" y="2147483646"/>
                </a:cxn>
                <a:cxn ang="0">
                  <a:pos x="407932388" y="2147483646"/>
                </a:cxn>
                <a:cxn ang="0">
                  <a:pos x="335476788" y="2147483646"/>
                </a:cxn>
                <a:cxn ang="0">
                  <a:pos x="259413549" y="2147483646"/>
                </a:cxn>
                <a:cxn ang="0">
                  <a:pos x="178672729" y="2147483646"/>
                </a:cxn>
                <a:cxn ang="0">
                  <a:pos x="108211415" y="2147483646"/>
                </a:cxn>
                <a:cxn ang="0">
                  <a:pos x="53467384" y="2147483646"/>
                </a:cxn>
                <a:cxn ang="0">
                  <a:pos x="13924172" y="2147483646"/>
                </a:cxn>
                <a:cxn ang="0">
                  <a:pos x="0" y="2147483646"/>
                </a:cxn>
                <a:cxn ang="0">
                  <a:pos x="8396607" y="2147483646"/>
                </a:cxn>
                <a:cxn ang="0">
                  <a:pos x="88665463" y="2147483646"/>
                </a:cxn>
                <a:cxn ang="0">
                  <a:pos x="197006696" y="2147483646"/>
                </a:cxn>
                <a:cxn ang="0">
                  <a:pos x="313727811" y="2147483646"/>
                </a:cxn>
                <a:cxn ang="0">
                  <a:pos x="429676445" y="2147483646"/>
                </a:cxn>
                <a:cxn ang="0">
                  <a:pos x="537818077" y="2147483646"/>
                </a:cxn>
                <a:cxn ang="0">
                  <a:pos x="621458970" y="2147483646"/>
                </a:cxn>
                <a:cxn ang="0">
                  <a:pos x="661800378" y="2147483646"/>
                </a:cxn>
                <a:cxn ang="0">
                  <a:pos x="640606831" y="0"/>
                </a:cxn>
              </a:cxnLst>
              <a:rect l="0" t="0" r="0" b="0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Freeform 12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>
                <a:cxn ang="0">
                  <a:pos x="891" y="1532"/>
                </a:cxn>
                <a:cxn ang="0">
                  <a:pos x="954" y="1452"/>
                </a:cxn>
                <a:cxn ang="0">
                  <a:pos x="1032" y="1338"/>
                </a:cxn>
                <a:cxn ang="0">
                  <a:pos x="1115" y="1188"/>
                </a:cxn>
                <a:cxn ang="0">
                  <a:pos x="1194" y="1023"/>
                </a:cxn>
                <a:cxn ang="0">
                  <a:pos x="1244" y="841"/>
                </a:cxn>
                <a:cxn ang="0">
                  <a:pos x="1259" y="647"/>
                </a:cxn>
                <a:cxn ang="0">
                  <a:pos x="1230" y="463"/>
                </a:cxn>
                <a:cxn ang="0">
                  <a:pos x="1140" y="294"/>
                </a:cxn>
                <a:cxn ang="0">
                  <a:pos x="1043" y="190"/>
                </a:cxn>
                <a:cxn ang="0">
                  <a:pos x="961" y="109"/>
                </a:cxn>
                <a:cxn ang="0">
                  <a:pos x="894" y="65"/>
                </a:cxn>
                <a:cxn ang="0">
                  <a:pos x="786" y="18"/>
                </a:cxn>
                <a:cxn ang="0">
                  <a:pos x="642" y="0"/>
                </a:cxn>
                <a:cxn ang="0">
                  <a:pos x="440" y="23"/>
                </a:cxn>
                <a:cxn ang="0">
                  <a:pos x="366" y="44"/>
                </a:cxn>
                <a:cxn ang="0">
                  <a:pos x="292" y="58"/>
                </a:cxn>
                <a:cxn ang="0">
                  <a:pos x="229" y="79"/>
                </a:cxn>
                <a:cxn ang="0">
                  <a:pos x="178" y="103"/>
                </a:cxn>
                <a:cxn ang="0">
                  <a:pos x="127" y="127"/>
                </a:cxn>
                <a:cxn ang="0">
                  <a:pos x="82" y="158"/>
                </a:cxn>
                <a:cxn ang="0">
                  <a:pos x="41" y="197"/>
                </a:cxn>
                <a:cxn ang="0">
                  <a:pos x="0" y="243"/>
                </a:cxn>
                <a:cxn ang="0">
                  <a:pos x="76" y="215"/>
                </a:cxn>
                <a:cxn ang="0">
                  <a:pos x="144" y="194"/>
                </a:cxn>
                <a:cxn ang="0">
                  <a:pos x="212" y="179"/>
                </a:cxn>
                <a:cxn ang="0">
                  <a:pos x="280" y="164"/>
                </a:cxn>
                <a:cxn ang="0">
                  <a:pos x="336" y="149"/>
                </a:cxn>
                <a:cxn ang="0">
                  <a:pos x="397" y="149"/>
                </a:cxn>
                <a:cxn ang="0">
                  <a:pos x="458" y="141"/>
                </a:cxn>
                <a:cxn ang="0">
                  <a:pos x="511" y="146"/>
                </a:cxn>
                <a:cxn ang="0">
                  <a:pos x="565" y="152"/>
                </a:cxn>
                <a:cxn ang="0">
                  <a:pos x="618" y="166"/>
                </a:cxn>
                <a:cxn ang="0">
                  <a:pos x="669" y="186"/>
                </a:cxn>
                <a:cxn ang="0">
                  <a:pos x="715" y="205"/>
                </a:cxn>
                <a:cxn ang="0">
                  <a:pos x="760" y="239"/>
                </a:cxn>
                <a:cxn ang="0">
                  <a:pos x="811" y="267"/>
                </a:cxn>
                <a:cxn ang="0">
                  <a:pos x="855" y="307"/>
                </a:cxn>
                <a:cxn ang="0">
                  <a:pos x="899" y="348"/>
                </a:cxn>
                <a:cxn ang="0">
                  <a:pos x="971" y="464"/>
                </a:cxn>
                <a:cxn ang="0">
                  <a:pos x="1016" y="606"/>
                </a:cxn>
                <a:cxn ang="0">
                  <a:pos x="1027" y="774"/>
                </a:cxn>
                <a:cxn ang="0">
                  <a:pos x="1022" y="939"/>
                </a:cxn>
                <a:cxn ang="0">
                  <a:pos x="1002" y="1117"/>
                </a:cxn>
                <a:cxn ang="0">
                  <a:pos x="966" y="1279"/>
                </a:cxn>
                <a:cxn ang="0">
                  <a:pos x="933" y="1421"/>
                </a:cxn>
                <a:cxn ang="0">
                  <a:pos x="891" y="1532"/>
                </a:cxn>
              </a:cxnLst>
              <a:rect l="0" t="0" r="0" b="0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Freeform 13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69"/>
                </a:cxn>
                <a:cxn ang="0">
                  <a:pos x="68" y="132"/>
                </a:cxn>
                <a:cxn ang="0">
                  <a:pos x="110" y="188"/>
                </a:cxn>
                <a:cxn ang="0">
                  <a:pos x="149" y="229"/>
                </a:cxn>
                <a:cxn ang="0">
                  <a:pos x="192" y="278"/>
                </a:cxn>
                <a:cxn ang="0">
                  <a:pos x="250" y="314"/>
                </a:cxn>
                <a:cxn ang="0">
                  <a:pos x="308" y="336"/>
                </a:cxn>
                <a:cxn ang="0">
                  <a:pos x="365" y="365"/>
                </a:cxn>
                <a:cxn ang="0">
                  <a:pos x="430" y="381"/>
                </a:cxn>
                <a:cxn ang="0">
                  <a:pos x="501" y="390"/>
                </a:cxn>
                <a:cxn ang="0">
                  <a:pos x="573" y="392"/>
                </a:cxn>
                <a:cxn ang="0">
                  <a:pos x="646" y="381"/>
                </a:cxn>
                <a:cxn ang="0">
                  <a:pos x="726" y="362"/>
                </a:cxn>
                <a:cxn ang="0">
                  <a:pos x="801" y="335"/>
                </a:cxn>
                <a:cxn ang="0">
                  <a:pos x="731" y="377"/>
                </a:cxn>
                <a:cxn ang="0">
                  <a:pos x="662" y="404"/>
                </a:cxn>
                <a:cxn ang="0">
                  <a:pos x="594" y="432"/>
                </a:cxn>
                <a:cxn ang="0">
                  <a:pos x="532" y="445"/>
                </a:cxn>
                <a:cxn ang="0">
                  <a:pos x="471" y="459"/>
                </a:cxn>
                <a:cxn ang="0">
                  <a:pos x="411" y="458"/>
                </a:cxn>
                <a:cxn ang="0">
                  <a:pos x="350" y="458"/>
                </a:cxn>
                <a:cxn ang="0">
                  <a:pos x="291" y="450"/>
                </a:cxn>
                <a:cxn ang="0">
                  <a:pos x="244" y="436"/>
                </a:cxn>
                <a:cxn ang="0">
                  <a:pos x="192" y="415"/>
                </a:cxn>
                <a:cxn ang="0">
                  <a:pos x="145" y="394"/>
                </a:cxn>
                <a:cxn ang="0">
                  <a:pos x="100" y="373"/>
                </a:cxn>
                <a:cxn ang="0">
                  <a:pos x="60" y="347"/>
                </a:cxn>
                <a:cxn ang="0">
                  <a:pos x="0" y="294"/>
                </a:cxn>
                <a:cxn ang="0">
                  <a:pos x="0" y="0"/>
                </a:cxn>
              </a:cxnLst>
              <a:rect l="0" t="0" r="0" b="0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14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441383587" y="2147483646"/>
                </a:cxn>
                <a:cxn ang="0">
                  <a:pos x="206943998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0" t="0" r="0" b="0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Freeform 15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066242608" y="2147483646"/>
                </a:cxn>
                <a:cxn ang="0">
                  <a:pos x="1162261467" y="2147483646"/>
                </a:cxn>
                <a:cxn ang="0">
                  <a:pos x="516560652" y="2147483646"/>
                </a:cxn>
                <a:cxn ang="0">
                  <a:pos x="129140163" y="2147483646"/>
                </a:cxn>
                <a:cxn ang="0">
                  <a:pos x="0" y="2147483646"/>
                </a:cxn>
                <a:cxn ang="0">
                  <a:pos x="387420489" y="2147483646"/>
                </a:cxn>
                <a:cxn ang="0">
                  <a:pos x="1420541793" y="2147483646"/>
                </a:cxn>
                <a:cxn ang="0">
                  <a:pos x="1937102445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0" t="0" r="0" b="0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16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>
                <a:cxn ang="0">
                  <a:pos x="784" y="1047"/>
                </a:cxn>
                <a:cxn ang="0">
                  <a:pos x="692" y="1011"/>
                </a:cxn>
                <a:cxn ang="0">
                  <a:pos x="607" y="945"/>
                </a:cxn>
                <a:cxn ang="0">
                  <a:pos x="517" y="861"/>
                </a:cxn>
                <a:cxn ang="0">
                  <a:pos x="432" y="776"/>
                </a:cxn>
                <a:cxn ang="0">
                  <a:pos x="350" y="677"/>
                </a:cxn>
                <a:cxn ang="0">
                  <a:pos x="266" y="563"/>
                </a:cxn>
                <a:cxn ang="0">
                  <a:pos x="188" y="447"/>
                </a:cxn>
                <a:cxn ang="0">
                  <a:pos x="122" y="325"/>
                </a:cxn>
                <a:cxn ang="0">
                  <a:pos x="65" y="211"/>
                </a:cxn>
                <a:cxn ang="0">
                  <a:pos x="21" y="101"/>
                </a:cxn>
                <a:cxn ang="0">
                  <a:pos x="0" y="0"/>
                </a:cxn>
                <a:cxn ang="0">
                  <a:pos x="109" y="217"/>
                </a:cxn>
                <a:cxn ang="0">
                  <a:pos x="209" y="378"/>
                </a:cxn>
                <a:cxn ang="0">
                  <a:pos x="294" y="500"/>
                </a:cxn>
                <a:cxn ang="0">
                  <a:pos x="373" y="590"/>
                </a:cxn>
                <a:cxn ang="0">
                  <a:pos x="441" y="661"/>
                </a:cxn>
                <a:cxn ang="0">
                  <a:pos x="506" y="713"/>
                </a:cxn>
                <a:cxn ang="0">
                  <a:pos x="564" y="754"/>
                </a:cxn>
                <a:cxn ang="0">
                  <a:pos x="620" y="801"/>
                </a:cxn>
                <a:cxn ang="0">
                  <a:pos x="754" y="899"/>
                </a:cxn>
                <a:cxn ang="0">
                  <a:pos x="925" y="977"/>
                </a:cxn>
                <a:cxn ang="0">
                  <a:pos x="1108" y="1047"/>
                </a:cxn>
                <a:cxn ang="0">
                  <a:pos x="784" y="1047"/>
                </a:cxn>
              </a:cxnLst>
              <a:rect l="0" t="0" r="0" b="0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3" name="Group 17"/>
            <p:cNvGrpSpPr/>
            <p:nvPr userDrawn="1"/>
          </p:nvGrpSpPr>
          <p:grpSpPr>
            <a:xfrm rot="3220060">
              <a:off x="2636" y="750"/>
              <a:ext cx="569" cy="636"/>
              <a:chOff x="1727" y="866"/>
              <a:chExt cx="129" cy="157"/>
            </a:xfrm>
          </p:grpSpPr>
          <p:sp>
            <p:nvSpPr>
              <p:cNvPr id="2087" name="Freeform 18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8" name="Freeform 19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" name="Freeform 20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4" name="Group 21"/>
            <p:cNvGrpSpPr/>
            <p:nvPr userDrawn="1"/>
          </p:nvGrpSpPr>
          <p:grpSpPr>
            <a:xfrm rot="-6691250">
              <a:off x="3628" y="93"/>
              <a:ext cx="356" cy="608"/>
              <a:chOff x="1742" y="866"/>
              <a:chExt cx="129" cy="157"/>
            </a:xfrm>
          </p:grpSpPr>
          <p:sp>
            <p:nvSpPr>
              <p:cNvPr id="2084" name="Freeform 22"/>
              <p:cNvSpPr/>
              <p:nvPr userDrawn="1"/>
            </p:nvSpPr>
            <p:spPr>
              <a:xfrm>
                <a:off x="1743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5" name="Freeform 23"/>
              <p:cNvSpPr/>
              <p:nvPr userDrawn="1"/>
            </p:nvSpPr>
            <p:spPr>
              <a:xfrm>
                <a:off x="1802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6" name="Freeform 24"/>
              <p:cNvSpPr/>
              <p:nvPr userDrawn="1"/>
            </p:nvSpPr>
            <p:spPr>
              <a:xfrm>
                <a:off x="1786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5" name="Group 25"/>
            <p:cNvGrpSpPr/>
            <p:nvPr userDrawn="1"/>
          </p:nvGrpSpPr>
          <p:grpSpPr>
            <a:xfrm rot="8524840">
              <a:off x="677" y="3294"/>
              <a:ext cx="500" cy="500"/>
              <a:chOff x="1727" y="881"/>
              <a:chExt cx="129" cy="156"/>
            </a:xfrm>
          </p:grpSpPr>
          <p:sp>
            <p:nvSpPr>
              <p:cNvPr id="2081" name="Freeform 26"/>
              <p:cNvSpPr/>
              <p:nvPr userDrawn="1"/>
            </p:nvSpPr>
            <p:spPr>
              <a:xfrm>
                <a:off x="1727" y="882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2" name="Freeform 27"/>
              <p:cNvSpPr/>
              <p:nvPr userDrawn="1"/>
            </p:nvSpPr>
            <p:spPr>
              <a:xfrm>
                <a:off x="1786" y="910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3" name="Freeform 28"/>
              <p:cNvSpPr/>
              <p:nvPr userDrawn="1"/>
            </p:nvSpPr>
            <p:spPr>
              <a:xfrm>
                <a:off x="1772" y="1013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6" name="Group 29"/>
            <p:cNvGrpSpPr/>
            <p:nvPr userDrawn="1"/>
          </p:nvGrpSpPr>
          <p:grpSpPr>
            <a:xfrm rot="4106450" flipH="1">
              <a:off x="403" y="242"/>
              <a:ext cx="708" cy="891"/>
              <a:chOff x="1727" y="866"/>
              <a:chExt cx="129" cy="157"/>
            </a:xfrm>
          </p:grpSpPr>
          <p:sp>
            <p:nvSpPr>
              <p:cNvPr id="2078" name="Freeform 30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" name="Freeform 31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0" name="Freeform 32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7" name="Group 33"/>
            <p:cNvGrpSpPr/>
            <p:nvPr userDrawn="1"/>
          </p:nvGrpSpPr>
          <p:grpSpPr>
            <a:xfrm rot="10015322" flipH="1">
              <a:off x="4644" y="2392"/>
              <a:ext cx="708" cy="891"/>
              <a:chOff x="1727" y="866"/>
              <a:chExt cx="129" cy="157"/>
            </a:xfrm>
          </p:grpSpPr>
          <p:sp>
            <p:nvSpPr>
              <p:cNvPr id="2075" name="Freeform 3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" name="Freeform 3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7" name="Freeform 3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8" name="Freeform 37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7"/>
                </a:cxn>
                <a:cxn ang="0">
                  <a:pos x="37" y="262"/>
                </a:cxn>
                <a:cxn ang="0">
                  <a:pos x="83" y="410"/>
                </a:cxn>
                <a:cxn ang="0">
                  <a:pos x="149" y="546"/>
                </a:cxn>
                <a:cxn ang="0">
                  <a:pos x="237" y="666"/>
                </a:cxn>
                <a:cxn ang="0">
                  <a:pos x="338" y="764"/>
                </a:cxn>
                <a:cxn ang="0">
                  <a:pos x="450" y="838"/>
                </a:cxn>
                <a:cxn ang="0">
                  <a:pos x="579" y="879"/>
                </a:cxn>
                <a:cxn ang="0">
                  <a:pos x="714" y="886"/>
                </a:cxn>
                <a:cxn ang="0">
                  <a:pos x="862" y="851"/>
                </a:cxn>
                <a:cxn ang="0">
                  <a:pos x="784" y="856"/>
                </a:cxn>
                <a:cxn ang="0">
                  <a:pos x="700" y="835"/>
                </a:cxn>
                <a:cxn ang="0">
                  <a:pos x="621" y="794"/>
                </a:cxn>
                <a:cxn ang="0">
                  <a:pos x="542" y="728"/>
                </a:cxn>
                <a:cxn ang="0">
                  <a:pos x="466" y="649"/>
                </a:cxn>
                <a:cxn ang="0">
                  <a:pos x="397" y="557"/>
                </a:cxn>
                <a:cxn ang="0">
                  <a:pos x="334" y="454"/>
                </a:cxn>
                <a:cxn ang="0">
                  <a:pos x="279" y="339"/>
                </a:cxn>
                <a:cxn ang="0">
                  <a:pos x="238" y="225"/>
                </a:cxn>
                <a:cxn ang="0">
                  <a:pos x="205" y="105"/>
                </a:cxn>
                <a:cxn ang="0">
                  <a:pos x="184" y="3"/>
                </a:cxn>
              </a:cxnLst>
              <a:rect l="0" t="0" r="0" b="0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Freeform 38"/>
            <p:cNvSpPr/>
            <p:nvPr userDrawn="1"/>
          </p:nvSpPr>
          <p:spPr>
            <a:xfrm rot="9832527" flipV="1">
              <a:off x="2158" y="102"/>
              <a:ext cx="681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841949"/>
                </a:cxn>
                <a:cxn ang="0">
                  <a:pos x="46983626" y="295142876"/>
                </a:cxn>
                <a:cxn ang="0">
                  <a:pos x="93337004" y="443213637"/>
                </a:cxn>
                <a:cxn ang="0">
                  <a:pos x="171840755" y="578214223"/>
                </a:cxn>
                <a:cxn ang="0">
                  <a:pos x="283509304" y="703685572"/>
                </a:cxn>
                <a:cxn ang="0">
                  <a:pos x="425769131" y="832667783"/>
                </a:cxn>
                <a:cxn ang="0">
                  <a:pos x="597254762" y="950605632"/>
                </a:cxn>
                <a:cxn ang="0">
                  <a:pos x="798529611" y="1049771076"/>
                </a:cxn>
                <a:cxn ang="0">
                  <a:pos x="1052599330" y="1145159127"/>
                </a:cxn>
                <a:cxn ang="0">
                  <a:pos x="1346309747" y="1226906999"/>
                </a:cxn>
                <a:cxn ang="0">
                  <a:pos x="1660978730" y="1292913324"/>
                </a:cxn>
                <a:cxn ang="0">
                  <a:pos x="2048760134" y="1345061619"/>
                </a:cxn>
                <a:cxn ang="0">
                  <a:pos x="2147483646" y="1380751073"/>
                </a:cxn>
                <a:cxn ang="0">
                  <a:pos x="2147483646" y="1399620061"/>
                </a:cxn>
                <a:cxn ang="0">
                  <a:pos x="2147483646" y="1392013019"/>
                </a:cxn>
                <a:cxn ang="0">
                  <a:pos x="2147483646" y="1368719086"/>
                </a:cxn>
                <a:cxn ang="0">
                  <a:pos x="2147483646" y="1340056563"/>
                </a:cxn>
                <a:cxn ang="0">
                  <a:pos x="2147483646" y="1297893768"/>
                </a:cxn>
                <a:cxn ang="0">
                  <a:pos x="2147483646" y="1250758340"/>
                </a:cxn>
                <a:cxn ang="0">
                  <a:pos x="2147483646" y="1203568921"/>
                </a:cxn>
                <a:cxn ang="0">
                  <a:pos x="2002632159" y="1140272164"/>
                </a:cxn>
                <a:cxn ang="0">
                  <a:pos x="1754315769" y="1073256305"/>
                </a:cxn>
                <a:cxn ang="0">
                  <a:pos x="1518750381" y="997742812"/>
                </a:cxn>
                <a:cxn ang="0">
                  <a:pos x="1317776030" y="916000832"/>
                </a:cxn>
                <a:cxn ang="0">
                  <a:pos x="1128205363" y="832667783"/>
                </a:cxn>
                <a:cxn ang="0">
                  <a:pos x="956716979" y="738479854"/>
                </a:cxn>
                <a:cxn ang="0">
                  <a:pos x="816041521" y="632880514"/>
                </a:cxn>
                <a:cxn ang="0">
                  <a:pos x="673234933" y="518719769"/>
                </a:cxn>
                <a:cxn ang="0">
                  <a:pos x="515042489" y="408292410"/>
                </a:cxn>
                <a:cxn ang="0">
                  <a:pos x="361051782" y="278228126"/>
                </a:cxn>
                <a:cxn ang="0">
                  <a:pos x="189212066" y="141300763"/>
                </a:cxn>
                <a:cxn ang="0">
                  <a:pos x="0" y="0"/>
                </a:cxn>
              </a:cxnLst>
              <a:rect l="0" t="0" r="0" b="0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Freeform 39"/>
            <p:cNvSpPr/>
            <p:nvPr userDrawn="1"/>
          </p:nvSpPr>
          <p:spPr>
            <a:xfrm rot="9832527" flipV="1">
              <a:off x="1997" y="858"/>
              <a:ext cx="330" cy="278"/>
            </a:xfrm>
            <a:custGeom>
              <a:avLst/>
              <a:gdLst/>
              <a:ahLst/>
              <a:cxnLst>
                <a:cxn ang="0">
                  <a:pos x="1298853174" y="0"/>
                </a:cxn>
                <a:cxn ang="0">
                  <a:pos x="2088967762" y="756335312"/>
                </a:cxn>
                <a:cxn ang="0">
                  <a:pos x="2019428682" y="747578269"/>
                </a:cxn>
                <a:cxn ang="0">
                  <a:pos x="1803087479" y="734194775"/>
                </a:cxn>
                <a:cxn ang="0">
                  <a:pos x="1500798119" y="705888985"/>
                </a:cxn>
                <a:cxn ang="0">
                  <a:pos x="1146757058" y="692504667"/>
                </a:cxn>
                <a:cxn ang="0">
                  <a:pos x="758815626" y="678237543"/>
                </a:cxn>
                <a:cxn ang="0">
                  <a:pos x="423562896" y="687347393"/>
                </a:cxn>
                <a:cxn ang="0">
                  <a:pos x="151850179" y="714644675"/>
                </a:cxn>
                <a:cxn ang="0">
                  <a:pos x="0" y="770601094"/>
                </a:cxn>
                <a:cxn ang="0">
                  <a:pos x="68910166" y="687347393"/>
                </a:cxn>
                <a:cxn ang="0">
                  <a:pos x="133401345" y="623518810"/>
                </a:cxn>
                <a:cxn ang="0">
                  <a:pos x="270716165" y="573282295"/>
                </a:cxn>
                <a:cxn ang="0">
                  <a:pos x="423562896" y="531537764"/>
                </a:cxn>
                <a:cxn ang="0">
                  <a:pos x="606952910" y="504315408"/>
                </a:cxn>
                <a:cxn ang="0">
                  <a:pos x="792016646" y="495218666"/>
                </a:cxn>
                <a:cxn ang="0">
                  <a:pos x="993940519" y="495218666"/>
                </a:cxn>
                <a:cxn ang="0">
                  <a:pos x="1215578507" y="518154187"/>
                </a:cxn>
                <a:cxn ang="0">
                  <a:pos x="1227284557" y="495218666"/>
                </a:cxn>
                <a:cxn ang="0">
                  <a:pos x="1177350514" y="393290586"/>
                </a:cxn>
                <a:cxn ang="0">
                  <a:pos x="1127223836" y="266273922"/>
                </a:cxn>
                <a:cxn ang="0">
                  <a:pos x="1094022863" y="210320698"/>
                </a:cxn>
                <a:cxn ang="0">
                  <a:pos x="1063708406" y="210320698"/>
                </a:cxn>
                <a:cxn ang="0">
                  <a:pos x="1025488197" y="201644667"/>
                </a:cxn>
                <a:cxn ang="0">
                  <a:pos x="993940519" y="183108253"/>
                </a:cxn>
                <a:cxn ang="0">
                  <a:pos x="963648763" y="161316834"/>
                </a:cxn>
                <a:cxn ang="0">
                  <a:pos x="963648763" y="132657066"/>
                </a:cxn>
                <a:cxn ang="0">
                  <a:pos x="993940519" y="96283225"/>
                </a:cxn>
                <a:cxn ang="0">
                  <a:pos x="1112846295" y="55935612"/>
                </a:cxn>
                <a:cxn ang="0">
                  <a:pos x="1298853174" y="0"/>
                </a:cxn>
              </a:cxnLst>
              <a:rect l="0" t="0" r="0" b="0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Freeform 40"/>
            <p:cNvSpPr/>
            <p:nvPr userDrawn="1"/>
          </p:nvSpPr>
          <p:spPr>
            <a:xfrm rot="9832527" flipV="1">
              <a:off x="2224" y="808"/>
              <a:ext cx="123" cy="233"/>
            </a:xfrm>
            <a:custGeom>
              <a:avLst/>
              <a:gdLst/>
              <a:ahLst/>
              <a:cxnLst>
                <a:cxn ang="0">
                  <a:pos x="567194847" y="0"/>
                </a:cxn>
                <a:cxn ang="0">
                  <a:pos x="362954176" y="191071107"/>
                </a:cxn>
                <a:cxn ang="0">
                  <a:pos x="273331418" y="312972816"/>
                </a:cxn>
                <a:cxn ang="0">
                  <a:pos x="199732365" y="398286549"/>
                </a:cxn>
                <a:cxn ang="0">
                  <a:pos x="0" y="473612425"/>
                </a:cxn>
                <a:cxn ang="0">
                  <a:pos x="219632225" y="442556365"/>
                </a:cxn>
                <a:cxn ang="0">
                  <a:pos x="424018475" y="402278154"/>
                </a:cxn>
                <a:cxn ang="0">
                  <a:pos x="587277471" y="347348758"/>
                </a:cxn>
                <a:cxn ang="0">
                  <a:pos x="730864444" y="286954395"/>
                </a:cxn>
                <a:cxn ang="0">
                  <a:pos x="819444418" y="221102378"/>
                </a:cxn>
                <a:cxn ang="0">
                  <a:pos x="840525808" y="150026281"/>
                </a:cxn>
                <a:cxn ang="0">
                  <a:pos x="764146535" y="75307370"/>
                </a:cxn>
                <a:cxn ang="0">
                  <a:pos x="567194847" y="0"/>
                </a:cxn>
              </a:cxnLst>
              <a:rect l="0" t="0" r="0" b="0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2" name="Freeform 41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3" y="9"/>
                </a:cxn>
                <a:cxn ang="0">
                  <a:pos x="99" y="25"/>
                </a:cxn>
                <a:cxn ang="0">
                  <a:pos x="81" y="41"/>
                </a:cxn>
                <a:cxn ang="0">
                  <a:pos x="63" y="54"/>
                </a:cxn>
                <a:cxn ang="0">
                  <a:pos x="41" y="66"/>
                </a:cxn>
                <a:cxn ang="0">
                  <a:pos x="22" y="74"/>
                </a:cxn>
                <a:cxn ang="0">
                  <a:pos x="0" y="75"/>
                </a:cxn>
                <a:cxn ang="0">
                  <a:pos x="10" y="96"/>
                </a:cxn>
                <a:cxn ang="0">
                  <a:pos x="23" y="113"/>
                </a:cxn>
                <a:cxn ang="0">
                  <a:pos x="41" y="121"/>
                </a:cxn>
                <a:cxn ang="0">
                  <a:pos x="60" y="121"/>
                </a:cxn>
                <a:cxn ang="0">
                  <a:pos x="83" y="111"/>
                </a:cxn>
                <a:cxn ang="0">
                  <a:pos x="101" y="88"/>
                </a:cxn>
                <a:cxn ang="0">
                  <a:pos x="116" y="53"/>
                </a:cxn>
                <a:cxn ang="0">
                  <a:pos x="124" y="0"/>
                </a:cxn>
              </a:cxnLst>
              <a:rect l="0" t="0" r="0" b="0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Freeform 42"/>
            <p:cNvSpPr/>
            <p:nvPr userDrawn="1"/>
          </p:nvSpPr>
          <p:spPr>
            <a:xfrm rot="9832527" flipV="1">
              <a:off x="2173" y="1238"/>
              <a:ext cx="393" cy="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636948" y="2147483646"/>
                </a:cxn>
                <a:cxn ang="0">
                  <a:pos x="231149802" y="2147483646"/>
                </a:cxn>
                <a:cxn ang="0">
                  <a:pos x="405525227" y="2147483646"/>
                </a:cxn>
                <a:cxn ang="0">
                  <a:pos x="592903156" y="2147483646"/>
                </a:cxn>
                <a:cxn ang="0">
                  <a:pos x="840823751" y="2147483646"/>
                </a:cxn>
                <a:cxn ang="0">
                  <a:pos x="1059035888" y="2147483646"/>
                </a:cxn>
                <a:cxn ang="0">
                  <a:pos x="1272858560" y="2147483646"/>
                </a:cxn>
                <a:cxn ang="0">
                  <a:pos x="1448085175" y="2147483646"/>
                </a:cxn>
                <a:cxn ang="0">
                  <a:pos x="1618284161" y="2147483646"/>
                </a:cxn>
                <a:cxn ang="0">
                  <a:pos x="1739017330" y="2147483646"/>
                </a:cxn>
                <a:cxn ang="0">
                  <a:pos x="1793427950" y="2147483646"/>
                </a:cxn>
                <a:cxn ang="0">
                  <a:pos x="1822454609" y="2147483646"/>
                </a:cxn>
                <a:cxn ang="0">
                  <a:pos x="1739017330" y="2147483646"/>
                </a:cxn>
                <a:cxn ang="0">
                  <a:pos x="1574848150" y="2147483646"/>
                </a:cxn>
                <a:cxn ang="0">
                  <a:pos x="1333640177" y="2147483646"/>
                </a:cxn>
                <a:cxn ang="0">
                  <a:pos x="971739407" y="2147483646"/>
                </a:cxn>
                <a:cxn ang="0">
                  <a:pos x="565445852" y="2147483646"/>
                </a:cxn>
                <a:cxn ang="0">
                  <a:pos x="301412487" y="2147483646"/>
                </a:cxn>
                <a:cxn ang="0">
                  <a:pos x="143510212" y="2147483646"/>
                </a:cxn>
                <a:cxn ang="0">
                  <a:pos x="87636948" y="2147483646"/>
                </a:cxn>
                <a:cxn ang="0">
                  <a:pos x="87636948" y="2147483646"/>
                </a:cxn>
                <a:cxn ang="0">
                  <a:pos x="114275981" y="2147483646"/>
                </a:cxn>
                <a:cxn ang="0">
                  <a:pos x="175272727" y="2147483646"/>
                </a:cxn>
                <a:cxn ang="0">
                  <a:pos x="203383448" y="2147483646"/>
                </a:cxn>
                <a:cxn ang="0">
                  <a:pos x="592903156" y="2147483646"/>
                </a:cxn>
                <a:cxn ang="0">
                  <a:pos x="565445852" y="2147483646"/>
                </a:cxn>
                <a:cxn ang="0">
                  <a:pos x="522040105" y="2147483646"/>
                </a:cxn>
                <a:cxn ang="0">
                  <a:pos x="476345755" y="2147483646"/>
                </a:cxn>
                <a:cxn ang="0">
                  <a:pos x="505629482" y="2147483646"/>
                </a:cxn>
                <a:cxn ang="0">
                  <a:pos x="592903156" y="2147483646"/>
                </a:cxn>
                <a:cxn ang="0">
                  <a:pos x="840823751" y="2147483646"/>
                </a:cxn>
                <a:cxn ang="0">
                  <a:pos x="1246003781" y="2147483646"/>
                </a:cxn>
                <a:cxn ang="0">
                  <a:pos x="1866077857" y="2147483646"/>
                </a:cxn>
                <a:cxn ang="0">
                  <a:pos x="2067990646" y="2147483646"/>
                </a:cxn>
                <a:cxn ang="0">
                  <a:pos x="2147483646" y="2147483646"/>
                </a:cxn>
                <a:cxn ang="0">
                  <a:pos x="2084419739" y="2147483646"/>
                </a:cxn>
                <a:cxn ang="0">
                  <a:pos x="1898957495" y="2147483646"/>
                </a:cxn>
                <a:cxn ang="0">
                  <a:pos x="1574848150" y="2147483646"/>
                </a:cxn>
                <a:cxn ang="0">
                  <a:pos x="1173670050" y="2147483646"/>
                </a:cxn>
                <a:cxn ang="0">
                  <a:pos x="636545286" y="2147483646"/>
                </a:cxn>
                <a:cxn ang="0">
                  <a:pos x="0" y="0"/>
                </a:cxn>
              </a:cxnLst>
              <a:rect l="0" t="0" r="0" b="0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Freeform 43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0" y="132"/>
                </a:cxn>
                <a:cxn ang="0">
                  <a:pos x="0" y="0"/>
                </a:cxn>
              </a:cxnLst>
              <a:rect l="0" t="0" r="0" b="0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9071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9072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2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561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ja-JP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タイトル、テキスト、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タイトル、クリップ アート、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クリップアート プレースホルダ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4561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ja-JP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縦書きテキスト プレースホルダ 3"/>
          <p:cNvSpPr>
            <a:spLocks noGrp="1"/>
          </p:cNvSpPr>
          <p:nvPr>
            <p:ph type="body" orient="vert" sz="half" idx="2"/>
          </p:nvPr>
        </p:nvSpPr>
        <p:spPr>
          <a:xfrm>
            <a:off x="4648200" y="1600200"/>
            <a:ext cx="4038600" cy="4456113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490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33788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0" name="日期占位符 5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页脚占位符 6"/>
          <p:cNvSpPr>
            <a:spLocks noGrp="1"/>
          </p:cNvSpPr>
          <p:nvPr>
            <p:ph type="ftr" sz="quarter" idx="13"/>
          </p:nvPr>
        </p:nvSpPr>
        <p:spPr bwMode="auto">
          <a:xfrm>
            <a:off x="2438400" y="6381750"/>
            <a:ext cx="4267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University of Miami / Reuven Lask</a:t>
            </a:r>
          </a:p>
        </p:txBody>
      </p:sp>
      <p:sp>
        <p:nvSpPr>
          <p:cNvPr id="52" name="灯片编号占位符 7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2056" name="Group 3"/>
            <p:cNvGrpSpPr/>
            <p:nvPr userDrawn="1"/>
          </p:nvGrpSpPr>
          <p:grpSpPr>
            <a:xfrm rot="-215207">
              <a:off x="3663" y="234"/>
              <a:ext cx="1869" cy="3632"/>
              <a:chOff x="2997" y="767"/>
              <a:chExt cx="1869" cy="3632"/>
            </a:xfrm>
          </p:grpSpPr>
          <p:sp>
            <p:nvSpPr>
              <p:cNvPr id="2090" name="Freeform 4"/>
              <p:cNvSpPr/>
              <p:nvPr userDrawn="1"/>
            </p:nvSpPr>
            <p:spPr>
              <a:xfrm rot="-9414770" flipV="1">
                <a:off x="3533" y="767"/>
                <a:ext cx="1333" cy="1485"/>
              </a:xfrm>
              <a:custGeom>
                <a:avLst/>
                <a:gdLst/>
                <a:ahLst/>
                <a:cxnLst>
                  <a:cxn ang="0">
                    <a:pos x="14191471" y="308069703"/>
                  </a:cxn>
                  <a:cxn ang="0">
                    <a:pos x="5080528" y="283731373"/>
                  </a:cxn>
                  <a:cxn ang="0">
                    <a:pos x="0" y="240418615"/>
                  </a:cxn>
                  <a:cxn ang="0">
                    <a:pos x="3535850" y="184859117"/>
                  </a:cxn>
                  <a:cxn ang="0">
                    <a:pos x="21934971" y="125767040"/>
                  </a:cxn>
                  <a:cxn ang="0">
                    <a:pos x="60275272" y="69829862"/>
                  </a:cxn>
                  <a:cxn ang="0">
                    <a:pos x="124602891" y="25765038"/>
                  </a:cxn>
                  <a:cxn ang="0">
                    <a:pos x="216449022" y="1509783"/>
                  </a:cxn>
                  <a:cxn ang="0">
                    <a:pos x="333251427" y="7506180"/>
                  </a:cxn>
                  <a:cxn ang="0">
                    <a:pos x="424566512" y="56772344"/>
                  </a:cxn>
                  <a:cxn ang="0">
                    <a:pos x="485749042" y="137482288"/>
                  </a:cxn>
                  <a:cxn ang="0">
                    <a:pos x="518378313" y="236216961"/>
                  </a:cxn>
                  <a:cxn ang="0">
                    <a:pos x="521812295" y="340499282"/>
                  </a:cxn>
                  <a:cxn ang="0">
                    <a:pos x="496397679" y="437102372"/>
                  </a:cxn>
                  <a:cxn ang="0">
                    <a:pos x="444538864" y="511752711"/>
                  </a:cxn>
                  <a:cxn ang="0">
                    <a:pos x="365841600" y="551753991"/>
                  </a:cxn>
                  <a:cxn ang="0">
                    <a:pos x="341107583" y="548224500"/>
                  </a:cxn>
                  <a:cxn ang="0">
                    <a:pos x="386557867" y="513642505"/>
                  </a:cxn>
                  <a:cxn ang="0">
                    <a:pos x="422603983" y="452821228"/>
                  </a:cxn>
                  <a:cxn ang="0">
                    <a:pos x="446121314" y="377676043"/>
                  </a:cxn>
                  <a:cxn ang="0">
                    <a:pos x="455898916" y="295676794"/>
                  </a:cxn>
                  <a:cxn ang="0">
                    <a:pos x="450822215" y="214675473"/>
                  </a:cxn>
                  <a:cxn ang="0">
                    <a:pos x="425414658" y="144823561"/>
                  </a:cxn>
                  <a:cxn ang="0">
                    <a:pos x="379501338" y="93233642"/>
                  </a:cxn>
                  <a:cxn ang="0">
                    <a:pos x="299221353" y="62236103"/>
                  </a:cxn>
                  <a:cxn ang="0">
                    <a:pos x="215621119" y="50742762"/>
                  </a:cxn>
                  <a:cxn ang="0">
                    <a:pos x="152513218" y="58926071"/>
                  </a:cxn>
                  <a:cxn ang="0">
                    <a:pos x="106213894" y="84012165"/>
                  </a:cxn>
                  <a:cxn ang="0">
                    <a:pos x="73588815" y="123877246"/>
                  </a:cxn>
                  <a:cxn ang="0">
                    <a:pos x="49756795" y="171253429"/>
                  </a:cxn>
                  <a:cxn ang="0">
                    <a:pos x="34857706" y="226148757"/>
                  </a:cxn>
                  <a:cxn ang="0">
                    <a:pos x="24706238" y="282254759"/>
                  </a:cxn>
                </a:cxnLst>
                <a:rect l="0" t="0" r="0" b="0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1" name="Freeform 5"/>
              <p:cNvSpPr/>
              <p:nvPr userDrawn="1"/>
            </p:nvSpPr>
            <p:spPr>
              <a:xfrm rot="-9414770" flipV="1">
                <a:off x="4020" y="1794"/>
                <a:ext cx="571" cy="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2481406"/>
                  </a:cxn>
                  <a:cxn ang="0">
                    <a:pos x="2573892" y="45136696"/>
                  </a:cxn>
                  <a:cxn ang="0">
                    <a:pos x="4557678" y="67654013"/>
                  </a:cxn>
                  <a:cxn ang="0">
                    <a:pos x="8420817" y="88757988"/>
                  </a:cxn>
                  <a:cxn ang="0">
                    <a:pos x="14151484" y="107625020"/>
                  </a:cxn>
                  <a:cxn ang="0">
                    <a:pos x="21054176" y="127389291"/>
                  </a:cxn>
                  <a:cxn ang="0">
                    <a:pos x="29630261" y="145628110"/>
                  </a:cxn>
                  <a:cxn ang="0">
                    <a:pos x="39862805" y="160889731"/>
                  </a:cxn>
                  <a:cxn ang="0">
                    <a:pos x="52495187" y="175425271"/>
                  </a:cxn>
                  <a:cxn ang="0">
                    <a:pos x="67277962" y="187885625"/>
                  </a:cxn>
                  <a:cxn ang="0">
                    <a:pos x="83135389" y="197999863"/>
                  </a:cxn>
                  <a:cxn ang="0">
                    <a:pos x="102641567" y="206031838"/>
                  </a:cxn>
                  <a:cxn ang="0">
                    <a:pos x="123765265" y="211260604"/>
                  </a:cxn>
                  <a:cxn ang="0">
                    <a:pos x="147425064" y="214148639"/>
                  </a:cxn>
                  <a:cxn ang="0">
                    <a:pos x="172340429" y="213280989"/>
                  </a:cxn>
                  <a:cxn ang="0">
                    <a:pos x="201334551" y="209647630"/>
                  </a:cxn>
                  <a:cxn ang="0">
                    <a:pos x="175493348" y="205134907"/>
                  </a:cxn>
                  <a:cxn ang="0">
                    <a:pos x="152632977" y="198862834"/>
                  </a:cxn>
                  <a:cxn ang="0">
                    <a:pos x="133285204" y="191484941"/>
                  </a:cxn>
                  <a:cxn ang="0">
                    <a:pos x="115983024" y="184274648"/>
                  </a:cxn>
                  <a:cxn ang="0">
                    <a:pos x="100137656" y="174240256"/>
                  </a:cxn>
                  <a:cxn ang="0">
                    <a:pos x="87797078" y="164527363"/>
                  </a:cxn>
                  <a:cxn ang="0">
                    <a:pos x="76123507" y="152761714"/>
                  </a:cxn>
                  <a:cxn ang="0">
                    <a:pos x="65832214" y="139852434"/>
                  </a:cxn>
                  <a:cxn ang="0">
                    <a:pos x="56355474" y="127389291"/>
                  </a:cxn>
                  <a:cxn ang="0">
                    <a:pos x="47937510" y="112853703"/>
                  </a:cxn>
                  <a:cxn ang="0">
                    <a:pos x="40917827" y="96793924"/>
                  </a:cxn>
                  <a:cxn ang="0">
                    <a:pos x="33787096" y="79367331"/>
                  </a:cxn>
                  <a:cxn ang="0">
                    <a:pos x="25712254" y="62420013"/>
                  </a:cxn>
                  <a:cxn ang="0">
                    <a:pos x="17941753" y="42336845"/>
                  </a:cxn>
                  <a:cxn ang="0">
                    <a:pos x="9476223" y="21761778"/>
                  </a:cxn>
                  <a:cxn ang="0">
                    <a:pos x="0" y="0"/>
                  </a:cxn>
                </a:cxnLst>
                <a:rect l="0" t="0" r="0" b="0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2" name="Freeform 6"/>
              <p:cNvSpPr/>
              <p:nvPr userDrawn="1"/>
            </p:nvSpPr>
            <p:spPr>
              <a:xfrm rot="-9414770" flipV="1">
                <a:off x="3636" y="2154"/>
                <a:ext cx="277" cy="249"/>
              </a:xfrm>
              <a:custGeom>
                <a:avLst/>
                <a:gdLst/>
                <a:ahLst/>
                <a:cxnLst>
                  <a:cxn ang="0">
                    <a:pos x="66118486" y="0"/>
                  </a:cxn>
                  <a:cxn ang="0">
                    <a:pos x="106550592" y="115950239"/>
                  </a:cxn>
                  <a:cxn ang="0">
                    <a:pos x="103107332" y="115006502"/>
                  </a:cxn>
                  <a:cxn ang="0">
                    <a:pos x="91922349" y="113160372"/>
                  </a:cxn>
                  <a:cxn ang="0">
                    <a:pos x="76578377" y="108780155"/>
                  </a:cxn>
                  <a:cxn ang="0">
                    <a:pos x="58571862" y="106482915"/>
                  </a:cxn>
                  <a:cxn ang="0">
                    <a:pos x="38909683" y="104533605"/>
                  </a:cxn>
                  <a:cxn ang="0">
                    <a:pos x="21497224" y="105635751"/>
                  </a:cxn>
                  <a:cxn ang="0">
                    <a:pos x="7797251" y="109811325"/>
                  </a:cxn>
                  <a:cxn ang="0">
                    <a:pos x="0" y="118444440"/>
                  </a:cxn>
                  <a:cxn ang="0">
                    <a:pos x="3490466" y="105635751"/>
                  </a:cxn>
                  <a:cxn ang="0">
                    <a:pos x="6869607" y="95550196"/>
                  </a:cxn>
                  <a:cxn ang="0">
                    <a:pos x="13804114" y="88379567"/>
                  </a:cxn>
                  <a:cxn ang="0">
                    <a:pos x="21497224" y="81703612"/>
                  </a:cxn>
                  <a:cxn ang="0">
                    <a:pos x="30836610" y="77432992"/>
                  </a:cxn>
                  <a:cxn ang="0">
                    <a:pos x="40459797" y="76420194"/>
                  </a:cxn>
                  <a:cxn ang="0">
                    <a:pos x="50772885" y="76420194"/>
                  </a:cxn>
                  <a:cxn ang="0">
                    <a:pos x="61950134" y="79767080"/>
                  </a:cxn>
                  <a:cxn ang="0">
                    <a:pos x="62649642" y="76420194"/>
                  </a:cxn>
                  <a:cxn ang="0">
                    <a:pos x="59883522" y="60272453"/>
                  </a:cxn>
                  <a:cxn ang="0">
                    <a:pos x="57643620" y="40890726"/>
                  </a:cxn>
                  <a:cxn ang="0">
                    <a:pos x="55777696" y="32359669"/>
                  </a:cxn>
                  <a:cxn ang="0">
                    <a:pos x="54263406" y="32359669"/>
                  </a:cxn>
                  <a:cxn ang="0">
                    <a:pos x="52335507" y="31258183"/>
                  </a:cxn>
                  <a:cxn ang="0">
                    <a:pos x="50772885" y="28107611"/>
                  </a:cxn>
                  <a:cxn ang="0">
                    <a:pos x="48846153" y="24741493"/>
                  </a:cxn>
                  <a:cxn ang="0">
                    <a:pos x="48846153" y="20400584"/>
                  </a:cxn>
                  <a:cxn ang="0">
                    <a:pos x="50772885" y="15111679"/>
                  </a:cxn>
                  <a:cxn ang="0">
                    <a:pos x="56467978" y="8651788"/>
                  </a:cxn>
                  <a:cxn ang="0">
                    <a:pos x="66118486" y="0"/>
                  </a:cxn>
                </a:cxnLst>
                <a:rect l="0" t="0" r="0" b="0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3" name="Freeform 7"/>
              <p:cNvSpPr/>
              <p:nvPr userDrawn="1"/>
            </p:nvSpPr>
            <p:spPr>
              <a:xfrm rot="-9414770" flipV="1">
                <a:off x="3977" y="967"/>
                <a:ext cx="245" cy="3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706322" y="646579"/>
                  </a:cxn>
                  <a:cxn ang="0">
                    <a:pos x="16965063" y="3845825"/>
                  </a:cxn>
                  <a:cxn ang="0">
                    <a:pos x="35291821" y="9655286"/>
                  </a:cxn>
                  <a:cxn ang="0">
                    <a:pos x="55096301" y="19028268"/>
                  </a:cxn>
                  <a:cxn ang="0">
                    <a:pos x="74197893" y="35208377"/>
                  </a:cxn>
                  <a:cxn ang="0">
                    <a:pos x="91725283" y="56687608"/>
                  </a:cxn>
                  <a:cxn ang="0">
                    <a:pos x="102332985" y="86250253"/>
                  </a:cxn>
                  <a:cxn ang="0">
                    <a:pos x="104015863" y="124629074"/>
                  </a:cxn>
                  <a:cxn ang="0">
                    <a:pos x="100055885" y="124629074"/>
                  </a:cxn>
                  <a:cxn ang="0">
                    <a:pos x="94600874" y="124629074"/>
                  </a:cxn>
                  <a:cxn ang="0">
                    <a:pos x="88735997" y="124629074"/>
                  </a:cxn>
                  <a:cxn ang="0">
                    <a:pos x="83245965" y="123193023"/>
                  </a:cxn>
                  <a:cxn ang="0">
                    <a:pos x="77226025" y="122078893"/>
                  </a:cxn>
                  <a:cxn ang="0">
                    <a:pos x="70425466" y="119994164"/>
                  </a:cxn>
                  <a:cxn ang="0">
                    <a:pos x="62828463" y="115917461"/>
                  </a:cxn>
                  <a:cxn ang="0">
                    <a:pos x="55096301" y="110923757"/>
                  </a:cxn>
                  <a:cxn ang="0">
                    <a:pos x="50419258" y="100616389"/>
                  </a:cxn>
                  <a:cxn ang="0">
                    <a:pos x="50419258" y="88625784"/>
                  </a:cxn>
                  <a:cxn ang="0">
                    <a:pos x="53444176" y="76892106"/>
                  </a:cxn>
                  <a:cxn ang="0">
                    <a:pos x="56443511" y="63964957"/>
                  </a:cxn>
                  <a:cxn ang="0">
                    <a:pos x="53444176" y="49571584"/>
                  </a:cxn>
                  <a:cxn ang="0">
                    <a:pos x="45864551" y="34568209"/>
                  </a:cxn>
                  <a:cxn ang="0">
                    <a:pos x="29630419" y="18202979"/>
                  </a:cxn>
                  <a:cxn ang="0">
                    <a:pos x="0" y="0"/>
                  </a:cxn>
                </a:cxnLst>
                <a:rect l="0" t="0" r="0" b="0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4" name="Freeform 8"/>
              <p:cNvSpPr/>
              <p:nvPr userDrawn="1"/>
            </p:nvSpPr>
            <p:spPr>
              <a:xfrm rot="-9414770" flipV="1">
                <a:off x="3829" y="2199"/>
                <a:ext cx="103" cy="209"/>
              </a:xfrm>
              <a:custGeom>
                <a:avLst/>
                <a:gdLst/>
                <a:ahLst/>
                <a:cxnLst>
                  <a:cxn ang="0">
                    <a:pos x="27637788" y="0"/>
                  </a:cxn>
                  <a:cxn ang="0">
                    <a:pos x="17998439" y="30026772"/>
                  </a:cxn>
                  <a:cxn ang="0">
                    <a:pos x="13550080" y="49285322"/>
                  </a:cxn>
                  <a:cxn ang="0">
                    <a:pos x="9960176" y="62704511"/>
                  </a:cxn>
                  <a:cxn ang="0">
                    <a:pos x="0" y="74612457"/>
                  </a:cxn>
                  <a:cxn ang="0">
                    <a:pos x="10676194" y="69899572"/>
                  </a:cxn>
                  <a:cxn ang="0">
                    <a:pos x="20699012" y="63504443"/>
                  </a:cxn>
                  <a:cxn ang="0">
                    <a:pos x="28737139" y="54558267"/>
                  </a:cxn>
                  <a:cxn ang="0">
                    <a:pos x="35992477" y="45228180"/>
                  </a:cxn>
                  <a:cxn ang="0">
                    <a:pos x="40300853" y="34990469"/>
                  </a:cxn>
                  <a:cxn ang="0">
                    <a:pos x="41185331" y="23876831"/>
                  </a:cxn>
                  <a:cxn ang="0">
                    <a:pos x="37417412" y="11677697"/>
                  </a:cxn>
                  <a:cxn ang="0">
                    <a:pos x="27637788" y="0"/>
                  </a:cxn>
                </a:cxnLst>
                <a:rect l="0" t="0" r="0" b="0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5" name="Freeform 9"/>
              <p:cNvSpPr/>
              <p:nvPr userDrawn="1"/>
            </p:nvSpPr>
            <p:spPr>
              <a:xfrm rot="-9414770" flipV="1">
                <a:off x="3886" y="1312"/>
                <a:ext cx="120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39858" y="944683"/>
                  </a:cxn>
                  <a:cxn ang="0">
                    <a:pos x="4581520" y="3069398"/>
                  </a:cxn>
                  <a:cxn ang="0">
                    <a:pos x="10181156" y="7847984"/>
                  </a:cxn>
                  <a:cxn ang="0">
                    <a:pos x="16531402" y="11665004"/>
                  </a:cxn>
                  <a:cxn ang="0">
                    <a:pos x="22624791" y="14731704"/>
                  </a:cxn>
                  <a:cxn ang="0">
                    <a:pos x="29773127" y="16549814"/>
                  </a:cxn>
                  <a:cxn ang="0">
                    <a:pos x="36096009" y="17657964"/>
                  </a:cxn>
                  <a:cxn ang="0">
                    <a:pos x="42477960" y="15538829"/>
                  </a:cxn>
                  <a:cxn ang="0">
                    <a:pos x="41664969" y="24211195"/>
                  </a:cxn>
                  <a:cxn ang="0">
                    <a:pos x="39315204" y="32052663"/>
                  </a:cxn>
                  <a:cxn ang="0">
                    <a:pos x="34675369" y="37237082"/>
                  </a:cxn>
                  <a:cxn ang="0">
                    <a:pos x="28951200" y="38934923"/>
                  </a:cxn>
                  <a:cxn ang="0">
                    <a:pos x="21987862" y="38030508"/>
                  </a:cxn>
                  <a:cxn ang="0">
                    <a:pos x="14822453" y="31094892"/>
                  </a:cxn>
                  <a:cxn ang="0">
                    <a:pos x="7806562" y="19363743"/>
                  </a:cxn>
                  <a:cxn ang="0">
                    <a:pos x="0" y="0"/>
                  </a:cxn>
                </a:cxnLst>
                <a:rect l="0" t="0" r="0" b="0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6" name="Freeform 10"/>
              <p:cNvSpPr/>
              <p:nvPr userDrawn="1"/>
            </p:nvSpPr>
            <p:spPr>
              <a:xfrm rot="-9414770" flipV="1">
                <a:off x="2996" y="2339"/>
                <a:ext cx="330" cy="20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370726" y="519022954"/>
                  </a:cxn>
                  <a:cxn ang="0">
                    <a:pos x="11809918" y="1176838905"/>
                  </a:cxn>
                  <a:cxn ang="0">
                    <a:pos x="20698118" y="2010895270"/>
                  </a:cxn>
                  <a:cxn ang="0">
                    <a:pos x="30546908" y="2147483646"/>
                  </a:cxn>
                  <a:cxn ang="0">
                    <a:pos x="42849127" y="2147483646"/>
                  </a:cxn>
                  <a:cxn ang="0">
                    <a:pos x="54327318" y="2147483646"/>
                  </a:cxn>
                  <a:cxn ang="0">
                    <a:pos x="65396341" y="2147483646"/>
                  </a:cxn>
                  <a:cxn ang="0">
                    <a:pos x="74006072" y="2147483646"/>
                  </a:cxn>
                  <a:cxn ang="0">
                    <a:pos x="83076167" y="2147483646"/>
                  </a:cxn>
                  <a:cxn ang="0">
                    <a:pos x="89093444" y="2147483646"/>
                  </a:cxn>
                  <a:cxn ang="0">
                    <a:pos x="92183848" y="2147483646"/>
                  </a:cxn>
                  <a:cxn ang="0">
                    <a:pos x="93535001" y="2147483646"/>
                  </a:cxn>
                  <a:cxn ang="0">
                    <a:pos x="89093444" y="2147483646"/>
                  </a:cxn>
                  <a:cxn ang="0">
                    <a:pos x="80829970" y="2147483646"/>
                  </a:cxn>
                  <a:cxn ang="0">
                    <a:pos x="68388666" y="2147483646"/>
                  </a:cxn>
                  <a:cxn ang="0">
                    <a:pos x="49605011" y="2147483646"/>
                  </a:cxn>
                  <a:cxn ang="0">
                    <a:pos x="28748825" y="2147483646"/>
                  </a:cxn>
                  <a:cxn ang="0">
                    <a:pos x="15697356" y="2147483646"/>
                  </a:cxn>
                  <a:cxn ang="0">
                    <a:pos x="7440282" y="2147483646"/>
                  </a:cxn>
                  <a:cxn ang="0">
                    <a:pos x="4370726" y="2147483646"/>
                  </a:cxn>
                  <a:cxn ang="0">
                    <a:pos x="4370726" y="2147483646"/>
                  </a:cxn>
                  <a:cxn ang="0">
                    <a:pos x="6073457" y="2147483646"/>
                  </a:cxn>
                  <a:cxn ang="0">
                    <a:pos x="9095905" y="2147483646"/>
                  </a:cxn>
                  <a:cxn ang="0">
                    <a:pos x="10458838" y="2147483646"/>
                  </a:cxn>
                  <a:cxn ang="0">
                    <a:pos x="30546908" y="2147483646"/>
                  </a:cxn>
                  <a:cxn ang="0">
                    <a:pos x="28748825" y="2147483646"/>
                  </a:cxn>
                  <a:cxn ang="0">
                    <a:pos x="26773458" y="2147483646"/>
                  </a:cxn>
                  <a:cxn ang="0">
                    <a:pos x="24529607" y="2147483646"/>
                  </a:cxn>
                  <a:cxn ang="0">
                    <a:pos x="26156194" y="2147483646"/>
                  </a:cxn>
                  <a:cxn ang="0">
                    <a:pos x="30546908" y="2147483646"/>
                  </a:cxn>
                  <a:cxn ang="0">
                    <a:pos x="42849127" y="2147483646"/>
                  </a:cxn>
                  <a:cxn ang="0">
                    <a:pos x="63671894" y="2147483646"/>
                  </a:cxn>
                  <a:cxn ang="0">
                    <a:pos x="95792843" y="2147483646"/>
                  </a:cxn>
                  <a:cxn ang="0">
                    <a:pos x="106251464" y="2147483646"/>
                  </a:cxn>
                  <a:cxn ang="0">
                    <a:pos x="110630609" y="2147483646"/>
                  </a:cxn>
                  <a:cxn ang="0">
                    <a:pos x="106995399" y="2147483646"/>
                  </a:cxn>
                  <a:cxn ang="0">
                    <a:pos x="97144587" y="2147483646"/>
                  </a:cxn>
                  <a:cxn ang="0">
                    <a:pos x="80829970" y="2147483646"/>
                  </a:cxn>
                  <a:cxn ang="0">
                    <a:pos x="59912291" y="2147483646"/>
                  </a:cxn>
                  <a:cxn ang="0">
                    <a:pos x="32509385" y="1176838905"/>
                  </a:cxn>
                  <a:cxn ang="0">
                    <a:pos x="0" y="0"/>
                  </a:cxn>
                </a:cxnLst>
                <a:rect l="0" t="0" r="0" b="0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7" name="Freeform 11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>
                <a:cxn ang="0">
                  <a:pos x="640606831" y="0"/>
                </a:cxn>
                <a:cxn ang="0">
                  <a:pos x="716668733" y="1108844195"/>
                </a:cxn>
                <a:cxn ang="0">
                  <a:pos x="784142666" y="2147483646"/>
                </a:cxn>
                <a:cxn ang="0">
                  <a:pos x="837591833" y="2147483646"/>
                </a:cxn>
                <a:cxn ang="0">
                  <a:pos x="873281960" y="2147483646"/>
                </a:cxn>
                <a:cxn ang="0">
                  <a:pos x="865543968" y="2147483646"/>
                </a:cxn>
                <a:cxn ang="0">
                  <a:pos x="791672523" y="2147483646"/>
                </a:cxn>
                <a:cxn ang="0">
                  <a:pos x="640606831" y="2147483646"/>
                </a:cxn>
                <a:cxn ang="0">
                  <a:pos x="407932388" y="2147483646"/>
                </a:cxn>
                <a:cxn ang="0">
                  <a:pos x="335476788" y="2147483646"/>
                </a:cxn>
                <a:cxn ang="0">
                  <a:pos x="259413549" y="2147483646"/>
                </a:cxn>
                <a:cxn ang="0">
                  <a:pos x="178672729" y="2147483646"/>
                </a:cxn>
                <a:cxn ang="0">
                  <a:pos x="108211415" y="2147483646"/>
                </a:cxn>
                <a:cxn ang="0">
                  <a:pos x="53467384" y="2147483646"/>
                </a:cxn>
                <a:cxn ang="0">
                  <a:pos x="13924172" y="2147483646"/>
                </a:cxn>
                <a:cxn ang="0">
                  <a:pos x="0" y="2147483646"/>
                </a:cxn>
                <a:cxn ang="0">
                  <a:pos x="8396607" y="2147483646"/>
                </a:cxn>
                <a:cxn ang="0">
                  <a:pos x="88665463" y="2147483646"/>
                </a:cxn>
                <a:cxn ang="0">
                  <a:pos x="197006696" y="2147483646"/>
                </a:cxn>
                <a:cxn ang="0">
                  <a:pos x="313727811" y="2147483646"/>
                </a:cxn>
                <a:cxn ang="0">
                  <a:pos x="429676445" y="2147483646"/>
                </a:cxn>
                <a:cxn ang="0">
                  <a:pos x="537818077" y="2147483646"/>
                </a:cxn>
                <a:cxn ang="0">
                  <a:pos x="621458970" y="2147483646"/>
                </a:cxn>
                <a:cxn ang="0">
                  <a:pos x="661800378" y="2147483646"/>
                </a:cxn>
                <a:cxn ang="0">
                  <a:pos x="640606831" y="0"/>
                </a:cxn>
              </a:cxnLst>
              <a:rect l="0" t="0" r="0" b="0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Freeform 12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>
                <a:cxn ang="0">
                  <a:pos x="891" y="1532"/>
                </a:cxn>
                <a:cxn ang="0">
                  <a:pos x="954" y="1452"/>
                </a:cxn>
                <a:cxn ang="0">
                  <a:pos x="1032" y="1338"/>
                </a:cxn>
                <a:cxn ang="0">
                  <a:pos x="1115" y="1188"/>
                </a:cxn>
                <a:cxn ang="0">
                  <a:pos x="1194" y="1023"/>
                </a:cxn>
                <a:cxn ang="0">
                  <a:pos x="1244" y="841"/>
                </a:cxn>
                <a:cxn ang="0">
                  <a:pos x="1259" y="647"/>
                </a:cxn>
                <a:cxn ang="0">
                  <a:pos x="1230" y="463"/>
                </a:cxn>
                <a:cxn ang="0">
                  <a:pos x="1140" y="294"/>
                </a:cxn>
                <a:cxn ang="0">
                  <a:pos x="1043" y="190"/>
                </a:cxn>
                <a:cxn ang="0">
                  <a:pos x="961" y="109"/>
                </a:cxn>
                <a:cxn ang="0">
                  <a:pos x="894" y="65"/>
                </a:cxn>
                <a:cxn ang="0">
                  <a:pos x="786" y="18"/>
                </a:cxn>
                <a:cxn ang="0">
                  <a:pos x="642" y="0"/>
                </a:cxn>
                <a:cxn ang="0">
                  <a:pos x="440" y="23"/>
                </a:cxn>
                <a:cxn ang="0">
                  <a:pos x="366" y="44"/>
                </a:cxn>
                <a:cxn ang="0">
                  <a:pos x="292" y="58"/>
                </a:cxn>
                <a:cxn ang="0">
                  <a:pos x="229" y="79"/>
                </a:cxn>
                <a:cxn ang="0">
                  <a:pos x="178" y="103"/>
                </a:cxn>
                <a:cxn ang="0">
                  <a:pos x="127" y="127"/>
                </a:cxn>
                <a:cxn ang="0">
                  <a:pos x="82" y="158"/>
                </a:cxn>
                <a:cxn ang="0">
                  <a:pos x="41" y="197"/>
                </a:cxn>
                <a:cxn ang="0">
                  <a:pos x="0" y="243"/>
                </a:cxn>
                <a:cxn ang="0">
                  <a:pos x="76" y="215"/>
                </a:cxn>
                <a:cxn ang="0">
                  <a:pos x="144" y="194"/>
                </a:cxn>
                <a:cxn ang="0">
                  <a:pos x="212" y="179"/>
                </a:cxn>
                <a:cxn ang="0">
                  <a:pos x="280" y="164"/>
                </a:cxn>
                <a:cxn ang="0">
                  <a:pos x="336" y="149"/>
                </a:cxn>
                <a:cxn ang="0">
                  <a:pos x="397" y="149"/>
                </a:cxn>
                <a:cxn ang="0">
                  <a:pos x="458" y="141"/>
                </a:cxn>
                <a:cxn ang="0">
                  <a:pos x="511" y="146"/>
                </a:cxn>
                <a:cxn ang="0">
                  <a:pos x="565" y="152"/>
                </a:cxn>
                <a:cxn ang="0">
                  <a:pos x="618" y="166"/>
                </a:cxn>
                <a:cxn ang="0">
                  <a:pos x="669" y="186"/>
                </a:cxn>
                <a:cxn ang="0">
                  <a:pos x="715" y="205"/>
                </a:cxn>
                <a:cxn ang="0">
                  <a:pos x="760" y="239"/>
                </a:cxn>
                <a:cxn ang="0">
                  <a:pos x="811" y="267"/>
                </a:cxn>
                <a:cxn ang="0">
                  <a:pos x="855" y="307"/>
                </a:cxn>
                <a:cxn ang="0">
                  <a:pos x="899" y="348"/>
                </a:cxn>
                <a:cxn ang="0">
                  <a:pos x="971" y="464"/>
                </a:cxn>
                <a:cxn ang="0">
                  <a:pos x="1016" y="606"/>
                </a:cxn>
                <a:cxn ang="0">
                  <a:pos x="1027" y="774"/>
                </a:cxn>
                <a:cxn ang="0">
                  <a:pos x="1022" y="939"/>
                </a:cxn>
                <a:cxn ang="0">
                  <a:pos x="1002" y="1117"/>
                </a:cxn>
                <a:cxn ang="0">
                  <a:pos x="966" y="1279"/>
                </a:cxn>
                <a:cxn ang="0">
                  <a:pos x="933" y="1421"/>
                </a:cxn>
                <a:cxn ang="0">
                  <a:pos x="891" y="1532"/>
                </a:cxn>
              </a:cxnLst>
              <a:rect l="0" t="0" r="0" b="0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Freeform 13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69"/>
                </a:cxn>
                <a:cxn ang="0">
                  <a:pos x="68" y="132"/>
                </a:cxn>
                <a:cxn ang="0">
                  <a:pos x="110" y="188"/>
                </a:cxn>
                <a:cxn ang="0">
                  <a:pos x="149" y="229"/>
                </a:cxn>
                <a:cxn ang="0">
                  <a:pos x="192" y="278"/>
                </a:cxn>
                <a:cxn ang="0">
                  <a:pos x="250" y="314"/>
                </a:cxn>
                <a:cxn ang="0">
                  <a:pos x="308" y="336"/>
                </a:cxn>
                <a:cxn ang="0">
                  <a:pos x="365" y="365"/>
                </a:cxn>
                <a:cxn ang="0">
                  <a:pos x="430" y="381"/>
                </a:cxn>
                <a:cxn ang="0">
                  <a:pos x="501" y="390"/>
                </a:cxn>
                <a:cxn ang="0">
                  <a:pos x="573" y="392"/>
                </a:cxn>
                <a:cxn ang="0">
                  <a:pos x="646" y="381"/>
                </a:cxn>
                <a:cxn ang="0">
                  <a:pos x="726" y="362"/>
                </a:cxn>
                <a:cxn ang="0">
                  <a:pos x="801" y="335"/>
                </a:cxn>
                <a:cxn ang="0">
                  <a:pos x="731" y="377"/>
                </a:cxn>
                <a:cxn ang="0">
                  <a:pos x="662" y="404"/>
                </a:cxn>
                <a:cxn ang="0">
                  <a:pos x="594" y="432"/>
                </a:cxn>
                <a:cxn ang="0">
                  <a:pos x="532" y="445"/>
                </a:cxn>
                <a:cxn ang="0">
                  <a:pos x="471" y="459"/>
                </a:cxn>
                <a:cxn ang="0">
                  <a:pos x="411" y="458"/>
                </a:cxn>
                <a:cxn ang="0">
                  <a:pos x="350" y="458"/>
                </a:cxn>
                <a:cxn ang="0">
                  <a:pos x="291" y="450"/>
                </a:cxn>
                <a:cxn ang="0">
                  <a:pos x="244" y="436"/>
                </a:cxn>
                <a:cxn ang="0">
                  <a:pos x="192" y="415"/>
                </a:cxn>
                <a:cxn ang="0">
                  <a:pos x="145" y="394"/>
                </a:cxn>
                <a:cxn ang="0">
                  <a:pos x="100" y="373"/>
                </a:cxn>
                <a:cxn ang="0">
                  <a:pos x="60" y="347"/>
                </a:cxn>
                <a:cxn ang="0">
                  <a:pos x="0" y="294"/>
                </a:cxn>
                <a:cxn ang="0">
                  <a:pos x="0" y="0"/>
                </a:cxn>
              </a:cxnLst>
              <a:rect l="0" t="0" r="0" b="0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14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441383587" y="2147483646"/>
                </a:cxn>
                <a:cxn ang="0">
                  <a:pos x="206943998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0" t="0" r="0" b="0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Freeform 15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066242608" y="2147483646"/>
                </a:cxn>
                <a:cxn ang="0">
                  <a:pos x="1162261467" y="2147483646"/>
                </a:cxn>
                <a:cxn ang="0">
                  <a:pos x="516560652" y="2147483646"/>
                </a:cxn>
                <a:cxn ang="0">
                  <a:pos x="129140163" y="2147483646"/>
                </a:cxn>
                <a:cxn ang="0">
                  <a:pos x="0" y="2147483646"/>
                </a:cxn>
                <a:cxn ang="0">
                  <a:pos x="387420489" y="2147483646"/>
                </a:cxn>
                <a:cxn ang="0">
                  <a:pos x="1420541793" y="2147483646"/>
                </a:cxn>
                <a:cxn ang="0">
                  <a:pos x="1937102445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0" t="0" r="0" b="0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16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>
                <a:cxn ang="0">
                  <a:pos x="784" y="1047"/>
                </a:cxn>
                <a:cxn ang="0">
                  <a:pos x="692" y="1011"/>
                </a:cxn>
                <a:cxn ang="0">
                  <a:pos x="607" y="945"/>
                </a:cxn>
                <a:cxn ang="0">
                  <a:pos x="517" y="861"/>
                </a:cxn>
                <a:cxn ang="0">
                  <a:pos x="432" y="776"/>
                </a:cxn>
                <a:cxn ang="0">
                  <a:pos x="350" y="677"/>
                </a:cxn>
                <a:cxn ang="0">
                  <a:pos x="266" y="563"/>
                </a:cxn>
                <a:cxn ang="0">
                  <a:pos x="188" y="447"/>
                </a:cxn>
                <a:cxn ang="0">
                  <a:pos x="122" y="325"/>
                </a:cxn>
                <a:cxn ang="0">
                  <a:pos x="65" y="211"/>
                </a:cxn>
                <a:cxn ang="0">
                  <a:pos x="21" y="101"/>
                </a:cxn>
                <a:cxn ang="0">
                  <a:pos x="0" y="0"/>
                </a:cxn>
                <a:cxn ang="0">
                  <a:pos x="109" y="217"/>
                </a:cxn>
                <a:cxn ang="0">
                  <a:pos x="209" y="378"/>
                </a:cxn>
                <a:cxn ang="0">
                  <a:pos x="294" y="500"/>
                </a:cxn>
                <a:cxn ang="0">
                  <a:pos x="373" y="590"/>
                </a:cxn>
                <a:cxn ang="0">
                  <a:pos x="441" y="661"/>
                </a:cxn>
                <a:cxn ang="0">
                  <a:pos x="506" y="713"/>
                </a:cxn>
                <a:cxn ang="0">
                  <a:pos x="564" y="754"/>
                </a:cxn>
                <a:cxn ang="0">
                  <a:pos x="620" y="801"/>
                </a:cxn>
                <a:cxn ang="0">
                  <a:pos x="754" y="899"/>
                </a:cxn>
                <a:cxn ang="0">
                  <a:pos x="925" y="977"/>
                </a:cxn>
                <a:cxn ang="0">
                  <a:pos x="1108" y="1047"/>
                </a:cxn>
                <a:cxn ang="0">
                  <a:pos x="784" y="1047"/>
                </a:cxn>
              </a:cxnLst>
              <a:rect l="0" t="0" r="0" b="0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3" name="Group 17"/>
            <p:cNvGrpSpPr/>
            <p:nvPr userDrawn="1"/>
          </p:nvGrpSpPr>
          <p:grpSpPr>
            <a:xfrm rot="3220060">
              <a:off x="2636" y="750"/>
              <a:ext cx="569" cy="636"/>
              <a:chOff x="1727" y="866"/>
              <a:chExt cx="129" cy="157"/>
            </a:xfrm>
          </p:grpSpPr>
          <p:sp>
            <p:nvSpPr>
              <p:cNvPr id="2087" name="Freeform 18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8" name="Freeform 19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" name="Freeform 20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4" name="Group 21"/>
            <p:cNvGrpSpPr/>
            <p:nvPr userDrawn="1"/>
          </p:nvGrpSpPr>
          <p:grpSpPr>
            <a:xfrm rot="-6691250">
              <a:off x="3628" y="93"/>
              <a:ext cx="356" cy="608"/>
              <a:chOff x="1742" y="866"/>
              <a:chExt cx="129" cy="157"/>
            </a:xfrm>
          </p:grpSpPr>
          <p:sp>
            <p:nvSpPr>
              <p:cNvPr id="2084" name="Freeform 22"/>
              <p:cNvSpPr/>
              <p:nvPr userDrawn="1"/>
            </p:nvSpPr>
            <p:spPr>
              <a:xfrm>
                <a:off x="1743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5" name="Freeform 23"/>
              <p:cNvSpPr/>
              <p:nvPr userDrawn="1"/>
            </p:nvSpPr>
            <p:spPr>
              <a:xfrm>
                <a:off x="1802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6" name="Freeform 24"/>
              <p:cNvSpPr/>
              <p:nvPr userDrawn="1"/>
            </p:nvSpPr>
            <p:spPr>
              <a:xfrm>
                <a:off x="1786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5" name="Group 25"/>
            <p:cNvGrpSpPr/>
            <p:nvPr userDrawn="1"/>
          </p:nvGrpSpPr>
          <p:grpSpPr>
            <a:xfrm rot="8524840">
              <a:off x="677" y="3294"/>
              <a:ext cx="500" cy="500"/>
              <a:chOff x="1727" y="881"/>
              <a:chExt cx="129" cy="156"/>
            </a:xfrm>
          </p:grpSpPr>
          <p:sp>
            <p:nvSpPr>
              <p:cNvPr id="2081" name="Freeform 26"/>
              <p:cNvSpPr/>
              <p:nvPr userDrawn="1"/>
            </p:nvSpPr>
            <p:spPr>
              <a:xfrm>
                <a:off x="1727" y="882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2" name="Freeform 27"/>
              <p:cNvSpPr/>
              <p:nvPr userDrawn="1"/>
            </p:nvSpPr>
            <p:spPr>
              <a:xfrm>
                <a:off x="1786" y="910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3" name="Freeform 28"/>
              <p:cNvSpPr/>
              <p:nvPr userDrawn="1"/>
            </p:nvSpPr>
            <p:spPr>
              <a:xfrm>
                <a:off x="1772" y="1013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6" name="Group 29"/>
            <p:cNvGrpSpPr/>
            <p:nvPr userDrawn="1"/>
          </p:nvGrpSpPr>
          <p:grpSpPr>
            <a:xfrm rot="4106450" flipH="1">
              <a:off x="403" y="242"/>
              <a:ext cx="708" cy="891"/>
              <a:chOff x="1727" y="866"/>
              <a:chExt cx="129" cy="157"/>
            </a:xfrm>
          </p:grpSpPr>
          <p:sp>
            <p:nvSpPr>
              <p:cNvPr id="2078" name="Freeform 30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" name="Freeform 31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0" name="Freeform 32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7" name="Group 33"/>
            <p:cNvGrpSpPr/>
            <p:nvPr userDrawn="1"/>
          </p:nvGrpSpPr>
          <p:grpSpPr>
            <a:xfrm rot="10015322" flipH="1">
              <a:off x="4644" y="2392"/>
              <a:ext cx="708" cy="891"/>
              <a:chOff x="1727" y="866"/>
              <a:chExt cx="129" cy="157"/>
            </a:xfrm>
          </p:grpSpPr>
          <p:sp>
            <p:nvSpPr>
              <p:cNvPr id="2075" name="Freeform 3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" name="Freeform 3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7" name="Freeform 3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8" name="Freeform 37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7"/>
                </a:cxn>
                <a:cxn ang="0">
                  <a:pos x="37" y="262"/>
                </a:cxn>
                <a:cxn ang="0">
                  <a:pos x="83" y="410"/>
                </a:cxn>
                <a:cxn ang="0">
                  <a:pos x="149" y="546"/>
                </a:cxn>
                <a:cxn ang="0">
                  <a:pos x="237" y="666"/>
                </a:cxn>
                <a:cxn ang="0">
                  <a:pos x="338" y="764"/>
                </a:cxn>
                <a:cxn ang="0">
                  <a:pos x="450" y="838"/>
                </a:cxn>
                <a:cxn ang="0">
                  <a:pos x="579" y="879"/>
                </a:cxn>
                <a:cxn ang="0">
                  <a:pos x="714" y="886"/>
                </a:cxn>
                <a:cxn ang="0">
                  <a:pos x="862" y="851"/>
                </a:cxn>
                <a:cxn ang="0">
                  <a:pos x="784" y="856"/>
                </a:cxn>
                <a:cxn ang="0">
                  <a:pos x="700" y="835"/>
                </a:cxn>
                <a:cxn ang="0">
                  <a:pos x="621" y="794"/>
                </a:cxn>
                <a:cxn ang="0">
                  <a:pos x="542" y="728"/>
                </a:cxn>
                <a:cxn ang="0">
                  <a:pos x="466" y="649"/>
                </a:cxn>
                <a:cxn ang="0">
                  <a:pos x="397" y="557"/>
                </a:cxn>
                <a:cxn ang="0">
                  <a:pos x="334" y="454"/>
                </a:cxn>
                <a:cxn ang="0">
                  <a:pos x="279" y="339"/>
                </a:cxn>
                <a:cxn ang="0">
                  <a:pos x="238" y="225"/>
                </a:cxn>
                <a:cxn ang="0">
                  <a:pos x="205" y="105"/>
                </a:cxn>
                <a:cxn ang="0">
                  <a:pos x="184" y="3"/>
                </a:cxn>
              </a:cxnLst>
              <a:rect l="0" t="0" r="0" b="0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Freeform 38"/>
            <p:cNvSpPr/>
            <p:nvPr userDrawn="1"/>
          </p:nvSpPr>
          <p:spPr>
            <a:xfrm rot="9832527" flipV="1">
              <a:off x="2158" y="102"/>
              <a:ext cx="681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841949"/>
                </a:cxn>
                <a:cxn ang="0">
                  <a:pos x="46983626" y="295142876"/>
                </a:cxn>
                <a:cxn ang="0">
                  <a:pos x="93337004" y="443213637"/>
                </a:cxn>
                <a:cxn ang="0">
                  <a:pos x="171840755" y="578214223"/>
                </a:cxn>
                <a:cxn ang="0">
                  <a:pos x="283509304" y="703685572"/>
                </a:cxn>
                <a:cxn ang="0">
                  <a:pos x="425769131" y="832667783"/>
                </a:cxn>
                <a:cxn ang="0">
                  <a:pos x="597254762" y="950605632"/>
                </a:cxn>
                <a:cxn ang="0">
                  <a:pos x="798529611" y="1049771076"/>
                </a:cxn>
                <a:cxn ang="0">
                  <a:pos x="1052599330" y="1145159127"/>
                </a:cxn>
                <a:cxn ang="0">
                  <a:pos x="1346309747" y="1226906999"/>
                </a:cxn>
                <a:cxn ang="0">
                  <a:pos x="1660978730" y="1292913324"/>
                </a:cxn>
                <a:cxn ang="0">
                  <a:pos x="2048760134" y="1345061619"/>
                </a:cxn>
                <a:cxn ang="0">
                  <a:pos x="2147483646" y="1380751073"/>
                </a:cxn>
                <a:cxn ang="0">
                  <a:pos x="2147483646" y="1399620061"/>
                </a:cxn>
                <a:cxn ang="0">
                  <a:pos x="2147483646" y="1392013019"/>
                </a:cxn>
                <a:cxn ang="0">
                  <a:pos x="2147483646" y="1368719086"/>
                </a:cxn>
                <a:cxn ang="0">
                  <a:pos x="2147483646" y="1340056563"/>
                </a:cxn>
                <a:cxn ang="0">
                  <a:pos x="2147483646" y="1297893768"/>
                </a:cxn>
                <a:cxn ang="0">
                  <a:pos x="2147483646" y="1250758340"/>
                </a:cxn>
                <a:cxn ang="0">
                  <a:pos x="2147483646" y="1203568921"/>
                </a:cxn>
                <a:cxn ang="0">
                  <a:pos x="2002632159" y="1140272164"/>
                </a:cxn>
                <a:cxn ang="0">
                  <a:pos x="1754315769" y="1073256305"/>
                </a:cxn>
                <a:cxn ang="0">
                  <a:pos x="1518750381" y="997742812"/>
                </a:cxn>
                <a:cxn ang="0">
                  <a:pos x="1317776030" y="916000832"/>
                </a:cxn>
                <a:cxn ang="0">
                  <a:pos x="1128205363" y="832667783"/>
                </a:cxn>
                <a:cxn ang="0">
                  <a:pos x="956716979" y="738479854"/>
                </a:cxn>
                <a:cxn ang="0">
                  <a:pos x="816041521" y="632880514"/>
                </a:cxn>
                <a:cxn ang="0">
                  <a:pos x="673234933" y="518719769"/>
                </a:cxn>
                <a:cxn ang="0">
                  <a:pos x="515042489" y="408292410"/>
                </a:cxn>
                <a:cxn ang="0">
                  <a:pos x="361051782" y="278228126"/>
                </a:cxn>
                <a:cxn ang="0">
                  <a:pos x="189212066" y="141300763"/>
                </a:cxn>
                <a:cxn ang="0">
                  <a:pos x="0" y="0"/>
                </a:cxn>
              </a:cxnLst>
              <a:rect l="0" t="0" r="0" b="0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Freeform 39"/>
            <p:cNvSpPr/>
            <p:nvPr userDrawn="1"/>
          </p:nvSpPr>
          <p:spPr>
            <a:xfrm rot="9832527" flipV="1">
              <a:off x="1997" y="858"/>
              <a:ext cx="330" cy="278"/>
            </a:xfrm>
            <a:custGeom>
              <a:avLst/>
              <a:gdLst/>
              <a:ahLst/>
              <a:cxnLst>
                <a:cxn ang="0">
                  <a:pos x="1298853174" y="0"/>
                </a:cxn>
                <a:cxn ang="0">
                  <a:pos x="2088967762" y="756335312"/>
                </a:cxn>
                <a:cxn ang="0">
                  <a:pos x="2019428682" y="747578269"/>
                </a:cxn>
                <a:cxn ang="0">
                  <a:pos x="1803087479" y="734194775"/>
                </a:cxn>
                <a:cxn ang="0">
                  <a:pos x="1500798119" y="705888985"/>
                </a:cxn>
                <a:cxn ang="0">
                  <a:pos x="1146757058" y="692504667"/>
                </a:cxn>
                <a:cxn ang="0">
                  <a:pos x="758815626" y="678237543"/>
                </a:cxn>
                <a:cxn ang="0">
                  <a:pos x="423562896" y="687347393"/>
                </a:cxn>
                <a:cxn ang="0">
                  <a:pos x="151850179" y="714644675"/>
                </a:cxn>
                <a:cxn ang="0">
                  <a:pos x="0" y="770601094"/>
                </a:cxn>
                <a:cxn ang="0">
                  <a:pos x="68910166" y="687347393"/>
                </a:cxn>
                <a:cxn ang="0">
                  <a:pos x="133401345" y="623518810"/>
                </a:cxn>
                <a:cxn ang="0">
                  <a:pos x="270716165" y="573282295"/>
                </a:cxn>
                <a:cxn ang="0">
                  <a:pos x="423562896" y="531537764"/>
                </a:cxn>
                <a:cxn ang="0">
                  <a:pos x="606952910" y="504315408"/>
                </a:cxn>
                <a:cxn ang="0">
                  <a:pos x="792016646" y="495218666"/>
                </a:cxn>
                <a:cxn ang="0">
                  <a:pos x="993940519" y="495218666"/>
                </a:cxn>
                <a:cxn ang="0">
                  <a:pos x="1215578507" y="518154187"/>
                </a:cxn>
                <a:cxn ang="0">
                  <a:pos x="1227284557" y="495218666"/>
                </a:cxn>
                <a:cxn ang="0">
                  <a:pos x="1177350514" y="393290586"/>
                </a:cxn>
                <a:cxn ang="0">
                  <a:pos x="1127223836" y="266273922"/>
                </a:cxn>
                <a:cxn ang="0">
                  <a:pos x="1094022863" y="210320698"/>
                </a:cxn>
                <a:cxn ang="0">
                  <a:pos x="1063708406" y="210320698"/>
                </a:cxn>
                <a:cxn ang="0">
                  <a:pos x="1025488197" y="201644667"/>
                </a:cxn>
                <a:cxn ang="0">
                  <a:pos x="993940519" y="183108253"/>
                </a:cxn>
                <a:cxn ang="0">
                  <a:pos x="963648763" y="161316834"/>
                </a:cxn>
                <a:cxn ang="0">
                  <a:pos x="963648763" y="132657066"/>
                </a:cxn>
                <a:cxn ang="0">
                  <a:pos x="993940519" y="96283225"/>
                </a:cxn>
                <a:cxn ang="0">
                  <a:pos x="1112846295" y="55935612"/>
                </a:cxn>
                <a:cxn ang="0">
                  <a:pos x="1298853174" y="0"/>
                </a:cxn>
              </a:cxnLst>
              <a:rect l="0" t="0" r="0" b="0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Freeform 40"/>
            <p:cNvSpPr/>
            <p:nvPr userDrawn="1"/>
          </p:nvSpPr>
          <p:spPr>
            <a:xfrm rot="9832527" flipV="1">
              <a:off x="2224" y="808"/>
              <a:ext cx="123" cy="233"/>
            </a:xfrm>
            <a:custGeom>
              <a:avLst/>
              <a:gdLst/>
              <a:ahLst/>
              <a:cxnLst>
                <a:cxn ang="0">
                  <a:pos x="567194847" y="0"/>
                </a:cxn>
                <a:cxn ang="0">
                  <a:pos x="362954176" y="191071107"/>
                </a:cxn>
                <a:cxn ang="0">
                  <a:pos x="273331418" y="312972816"/>
                </a:cxn>
                <a:cxn ang="0">
                  <a:pos x="199732365" y="398286549"/>
                </a:cxn>
                <a:cxn ang="0">
                  <a:pos x="0" y="473612425"/>
                </a:cxn>
                <a:cxn ang="0">
                  <a:pos x="219632225" y="442556365"/>
                </a:cxn>
                <a:cxn ang="0">
                  <a:pos x="424018475" y="402278154"/>
                </a:cxn>
                <a:cxn ang="0">
                  <a:pos x="587277471" y="347348758"/>
                </a:cxn>
                <a:cxn ang="0">
                  <a:pos x="730864444" y="286954395"/>
                </a:cxn>
                <a:cxn ang="0">
                  <a:pos x="819444418" y="221102378"/>
                </a:cxn>
                <a:cxn ang="0">
                  <a:pos x="840525808" y="150026281"/>
                </a:cxn>
                <a:cxn ang="0">
                  <a:pos x="764146535" y="75307370"/>
                </a:cxn>
                <a:cxn ang="0">
                  <a:pos x="567194847" y="0"/>
                </a:cxn>
              </a:cxnLst>
              <a:rect l="0" t="0" r="0" b="0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2" name="Freeform 41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3" y="9"/>
                </a:cxn>
                <a:cxn ang="0">
                  <a:pos x="99" y="25"/>
                </a:cxn>
                <a:cxn ang="0">
                  <a:pos x="81" y="41"/>
                </a:cxn>
                <a:cxn ang="0">
                  <a:pos x="63" y="54"/>
                </a:cxn>
                <a:cxn ang="0">
                  <a:pos x="41" y="66"/>
                </a:cxn>
                <a:cxn ang="0">
                  <a:pos x="22" y="74"/>
                </a:cxn>
                <a:cxn ang="0">
                  <a:pos x="0" y="75"/>
                </a:cxn>
                <a:cxn ang="0">
                  <a:pos x="10" y="96"/>
                </a:cxn>
                <a:cxn ang="0">
                  <a:pos x="23" y="113"/>
                </a:cxn>
                <a:cxn ang="0">
                  <a:pos x="41" y="121"/>
                </a:cxn>
                <a:cxn ang="0">
                  <a:pos x="60" y="121"/>
                </a:cxn>
                <a:cxn ang="0">
                  <a:pos x="83" y="111"/>
                </a:cxn>
                <a:cxn ang="0">
                  <a:pos x="101" y="88"/>
                </a:cxn>
                <a:cxn ang="0">
                  <a:pos x="116" y="53"/>
                </a:cxn>
                <a:cxn ang="0">
                  <a:pos x="124" y="0"/>
                </a:cxn>
              </a:cxnLst>
              <a:rect l="0" t="0" r="0" b="0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Freeform 42"/>
            <p:cNvSpPr/>
            <p:nvPr userDrawn="1"/>
          </p:nvSpPr>
          <p:spPr>
            <a:xfrm rot="9832527" flipV="1">
              <a:off x="2173" y="1238"/>
              <a:ext cx="393" cy="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636948" y="2147483646"/>
                </a:cxn>
                <a:cxn ang="0">
                  <a:pos x="231149802" y="2147483646"/>
                </a:cxn>
                <a:cxn ang="0">
                  <a:pos x="405525227" y="2147483646"/>
                </a:cxn>
                <a:cxn ang="0">
                  <a:pos x="592903156" y="2147483646"/>
                </a:cxn>
                <a:cxn ang="0">
                  <a:pos x="840823751" y="2147483646"/>
                </a:cxn>
                <a:cxn ang="0">
                  <a:pos x="1059035888" y="2147483646"/>
                </a:cxn>
                <a:cxn ang="0">
                  <a:pos x="1272858560" y="2147483646"/>
                </a:cxn>
                <a:cxn ang="0">
                  <a:pos x="1448085175" y="2147483646"/>
                </a:cxn>
                <a:cxn ang="0">
                  <a:pos x="1618284161" y="2147483646"/>
                </a:cxn>
                <a:cxn ang="0">
                  <a:pos x="1739017330" y="2147483646"/>
                </a:cxn>
                <a:cxn ang="0">
                  <a:pos x="1793427950" y="2147483646"/>
                </a:cxn>
                <a:cxn ang="0">
                  <a:pos x="1822454609" y="2147483646"/>
                </a:cxn>
                <a:cxn ang="0">
                  <a:pos x="1739017330" y="2147483646"/>
                </a:cxn>
                <a:cxn ang="0">
                  <a:pos x="1574848150" y="2147483646"/>
                </a:cxn>
                <a:cxn ang="0">
                  <a:pos x="1333640177" y="2147483646"/>
                </a:cxn>
                <a:cxn ang="0">
                  <a:pos x="971739407" y="2147483646"/>
                </a:cxn>
                <a:cxn ang="0">
                  <a:pos x="565445852" y="2147483646"/>
                </a:cxn>
                <a:cxn ang="0">
                  <a:pos x="301412487" y="2147483646"/>
                </a:cxn>
                <a:cxn ang="0">
                  <a:pos x="143510212" y="2147483646"/>
                </a:cxn>
                <a:cxn ang="0">
                  <a:pos x="87636948" y="2147483646"/>
                </a:cxn>
                <a:cxn ang="0">
                  <a:pos x="87636948" y="2147483646"/>
                </a:cxn>
                <a:cxn ang="0">
                  <a:pos x="114275981" y="2147483646"/>
                </a:cxn>
                <a:cxn ang="0">
                  <a:pos x="175272727" y="2147483646"/>
                </a:cxn>
                <a:cxn ang="0">
                  <a:pos x="203383448" y="2147483646"/>
                </a:cxn>
                <a:cxn ang="0">
                  <a:pos x="592903156" y="2147483646"/>
                </a:cxn>
                <a:cxn ang="0">
                  <a:pos x="565445852" y="2147483646"/>
                </a:cxn>
                <a:cxn ang="0">
                  <a:pos x="522040105" y="2147483646"/>
                </a:cxn>
                <a:cxn ang="0">
                  <a:pos x="476345755" y="2147483646"/>
                </a:cxn>
                <a:cxn ang="0">
                  <a:pos x="505629482" y="2147483646"/>
                </a:cxn>
                <a:cxn ang="0">
                  <a:pos x="592903156" y="2147483646"/>
                </a:cxn>
                <a:cxn ang="0">
                  <a:pos x="840823751" y="2147483646"/>
                </a:cxn>
                <a:cxn ang="0">
                  <a:pos x="1246003781" y="2147483646"/>
                </a:cxn>
                <a:cxn ang="0">
                  <a:pos x="1866077857" y="2147483646"/>
                </a:cxn>
                <a:cxn ang="0">
                  <a:pos x="2067990646" y="2147483646"/>
                </a:cxn>
                <a:cxn ang="0">
                  <a:pos x="2147483646" y="2147483646"/>
                </a:cxn>
                <a:cxn ang="0">
                  <a:pos x="2084419739" y="2147483646"/>
                </a:cxn>
                <a:cxn ang="0">
                  <a:pos x="1898957495" y="2147483646"/>
                </a:cxn>
                <a:cxn ang="0">
                  <a:pos x="1574848150" y="2147483646"/>
                </a:cxn>
                <a:cxn ang="0">
                  <a:pos x="1173670050" y="2147483646"/>
                </a:cxn>
                <a:cxn ang="0">
                  <a:pos x="636545286" y="2147483646"/>
                </a:cxn>
                <a:cxn ang="0">
                  <a:pos x="0" y="0"/>
                </a:cxn>
              </a:cxnLst>
              <a:rect l="0" t="0" r="0" b="0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Freeform 43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0" y="132"/>
                </a:cxn>
                <a:cxn ang="0">
                  <a:pos x="0" y="0"/>
                </a:cxn>
              </a:cxnLst>
              <a:rect l="0" t="0" r="0" b="0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9071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9072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2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ja-JP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561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ja-JP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タイトル、テキスト、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タイトル、クリップ アート、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クリップアート プレースホルダ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4561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ja-JP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縦書きテキスト プレースホルダ 3"/>
          <p:cNvSpPr>
            <a:spLocks noGrp="1"/>
          </p:cNvSpPr>
          <p:nvPr>
            <p:ph type="body" orient="vert" sz="half" idx="2"/>
          </p:nvPr>
        </p:nvSpPr>
        <p:spPr>
          <a:xfrm>
            <a:off x="4648200" y="1600200"/>
            <a:ext cx="4038600" cy="4456113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490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33788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0" name="日期占位符 5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页脚占位符 6"/>
          <p:cNvSpPr>
            <a:spLocks noGrp="1"/>
          </p:cNvSpPr>
          <p:nvPr>
            <p:ph type="ftr" sz="quarter" idx="13"/>
          </p:nvPr>
        </p:nvSpPr>
        <p:spPr bwMode="auto">
          <a:xfrm>
            <a:off x="2438400" y="6381750"/>
            <a:ext cx="4267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University of Miami / Reuven Lask</a:t>
            </a:r>
          </a:p>
        </p:txBody>
      </p:sp>
      <p:sp>
        <p:nvSpPr>
          <p:cNvPr id="52" name="灯片编号占位符 7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ja-JP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032" name="Freeform 3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189" y="26"/>
                </a:cxn>
                <a:cxn ang="0">
                  <a:pos x="309" y="66"/>
                </a:cxn>
                <a:cxn ang="0">
                  <a:pos x="357" y="98"/>
                </a:cxn>
                <a:cxn ang="0">
                  <a:pos x="413" y="162"/>
                </a:cxn>
                <a:cxn ang="0">
                  <a:pos x="437" y="250"/>
                </a:cxn>
                <a:cxn ang="0">
                  <a:pos x="397" y="530"/>
                </a:cxn>
                <a:cxn ang="0">
                  <a:pos x="341" y="634"/>
                </a:cxn>
                <a:cxn ang="0">
                  <a:pos x="173" y="714"/>
                </a:cxn>
                <a:cxn ang="0">
                  <a:pos x="77" y="730"/>
                </a:cxn>
                <a:cxn ang="0">
                  <a:pos x="69" y="802"/>
                </a:cxn>
                <a:cxn ang="0">
                  <a:pos x="7" y="788"/>
                </a:cxn>
                <a:cxn ang="0">
                  <a:pos x="5" y="751"/>
                </a:cxn>
                <a:cxn ang="0">
                  <a:pos x="37" y="722"/>
                </a:cxn>
                <a:cxn ang="0">
                  <a:pos x="5" y="670"/>
                </a:cxn>
                <a:cxn ang="0">
                  <a:pos x="5" y="32"/>
                </a:cxn>
              </a:cxnLst>
              <a:rect l="0" t="0" r="0" b="0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4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" name="Freeform 8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>
                <a:cxn ang="0">
                  <a:pos x="14" y="416"/>
                </a:cxn>
                <a:cxn ang="0">
                  <a:pos x="14" y="272"/>
                </a:cxn>
                <a:cxn ang="0">
                  <a:pos x="102" y="144"/>
                </a:cxn>
                <a:cxn ang="0">
                  <a:pos x="150" y="96"/>
                </a:cxn>
                <a:cxn ang="0">
                  <a:pos x="198" y="64"/>
                </a:cxn>
                <a:cxn ang="0">
                  <a:pos x="350" y="0"/>
                </a:cxn>
                <a:cxn ang="0">
                  <a:pos x="534" y="8"/>
                </a:cxn>
                <a:cxn ang="0">
                  <a:pos x="662" y="96"/>
                </a:cxn>
                <a:cxn ang="0">
                  <a:pos x="710" y="200"/>
                </a:cxn>
                <a:cxn ang="0">
                  <a:pos x="702" y="400"/>
                </a:cxn>
                <a:cxn ang="0">
                  <a:pos x="678" y="448"/>
                </a:cxn>
                <a:cxn ang="0">
                  <a:pos x="550" y="632"/>
                </a:cxn>
                <a:cxn ang="0">
                  <a:pos x="518" y="656"/>
                </a:cxn>
                <a:cxn ang="0">
                  <a:pos x="470" y="664"/>
                </a:cxn>
                <a:cxn ang="0">
                  <a:pos x="518" y="680"/>
                </a:cxn>
                <a:cxn ang="0">
                  <a:pos x="566" y="696"/>
                </a:cxn>
                <a:cxn ang="0">
                  <a:pos x="574" y="720"/>
                </a:cxn>
                <a:cxn ang="0">
                  <a:pos x="526" y="736"/>
                </a:cxn>
                <a:cxn ang="0">
                  <a:pos x="502" y="752"/>
                </a:cxn>
                <a:cxn ang="0">
                  <a:pos x="454" y="768"/>
                </a:cxn>
                <a:cxn ang="0">
                  <a:pos x="438" y="712"/>
                </a:cxn>
                <a:cxn ang="0">
                  <a:pos x="246" y="688"/>
                </a:cxn>
                <a:cxn ang="0">
                  <a:pos x="134" y="648"/>
                </a:cxn>
                <a:cxn ang="0">
                  <a:pos x="110" y="624"/>
                </a:cxn>
                <a:cxn ang="0">
                  <a:pos x="78" y="576"/>
                </a:cxn>
                <a:cxn ang="0">
                  <a:pos x="54" y="464"/>
                </a:cxn>
                <a:cxn ang="0">
                  <a:pos x="30" y="408"/>
                </a:cxn>
                <a:cxn ang="0">
                  <a:pos x="22" y="384"/>
                </a:cxn>
                <a:cxn ang="0">
                  <a:pos x="14" y="416"/>
                </a:cxn>
              </a:cxnLst>
              <a:rect l="0" t="0" r="0" b="0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5" name="Group 9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>
                  <a:cxn ang="0">
                    <a:pos x="23231" y="106861"/>
                  </a:cxn>
                  <a:cxn ang="0">
                    <a:pos x="18561" y="101036"/>
                  </a:cxn>
                  <a:cxn ang="0">
                    <a:pos x="13334" y="92251"/>
                  </a:cxn>
                  <a:cxn ang="0">
                    <a:pos x="7741" y="80673"/>
                  </a:cxn>
                  <a:cxn ang="0">
                    <a:pos x="2380" y="68615"/>
                  </a:cxn>
                  <a:cxn ang="0">
                    <a:pos x="0" y="55523"/>
                  </a:cxn>
                  <a:cxn ang="0">
                    <a:pos x="1" y="41566"/>
                  </a:cxn>
                  <a:cxn ang="0">
                    <a:pos x="4577" y="28808"/>
                  </a:cxn>
                  <a:cxn ang="0">
                    <a:pos x="13736" y="18075"/>
                  </a:cxn>
                  <a:cxn ang="0">
                    <a:pos x="22907" y="11198"/>
                  </a:cxn>
                  <a:cxn ang="0">
                    <a:pos x="30411" y="6111"/>
                  </a:cxn>
                  <a:cxn ang="0">
                    <a:pos x="36474" y="3443"/>
                  </a:cxn>
                  <a:cxn ang="0">
                    <a:pos x="41221" y="2386"/>
                  </a:cxn>
                  <a:cxn ang="0">
                    <a:pos x="44596" y="2386"/>
                  </a:cxn>
                  <a:cxn ang="0">
                    <a:pos x="52610" y="0"/>
                  </a:cxn>
                  <a:cxn ang="0">
                    <a:pos x="74784" y="4235"/>
                  </a:cxn>
                  <a:cxn ang="0">
                    <a:pos x="80960" y="6111"/>
                  </a:cxn>
                  <a:cxn ang="0">
                    <a:pos x="87039" y="7761"/>
                  </a:cxn>
                  <a:cxn ang="0">
                    <a:pos x="92254" y="9549"/>
                  </a:cxn>
                  <a:cxn ang="0">
                    <a:pos x="96219" y="11735"/>
                  </a:cxn>
                  <a:cxn ang="0">
                    <a:pos x="100555" y="13778"/>
                  </a:cxn>
                  <a:cxn ang="0">
                    <a:pos x="103966" y="16157"/>
                  </a:cxn>
                  <a:cxn ang="0">
                    <a:pos x="106646" y="19265"/>
                  </a:cxn>
                  <a:cxn ang="0">
                    <a:pos x="109782" y="23027"/>
                  </a:cxn>
                  <a:cxn ang="0">
                    <a:pos x="103966" y="20604"/>
                  </a:cxn>
                  <a:cxn ang="0">
                    <a:pos x="98397" y="18356"/>
                  </a:cxn>
                  <a:cxn ang="0">
                    <a:pos x="92782" y="16932"/>
                  </a:cxn>
                  <a:cxn ang="0">
                    <a:pos x="87039" y="15056"/>
                  </a:cxn>
                  <a:cxn ang="0">
                    <a:pos x="82472" y="13778"/>
                  </a:cxn>
                  <a:cxn ang="0">
                    <a:pos x="77700" y="13352"/>
                  </a:cxn>
                  <a:cxn ang="0">
                    <a:pos x="72199" y="12527"/>
                  </a:cxn>
                  <a:cxn ang="0">
                    <a:pos x="67641" y="12527"/>
                  </a:cxn>
                  <a:cxn ang="0">
                    <a:pos x="63271" y="12527"/>
                  </a:cxn>
                  <a:cxn ang="0">
                    <a:pos x="58697" y="12722"/>
                  </a:cxn>
                  <a:cxn ang="0">
                    <a:pos x="54008" y="13778"/>
                  </a:cxn>
                  <a:cxn ang="0">
                    <a:pos x="50055" y="14922"/>
                  </a:cxn>
                  <a:cxn ang="0">
                    <a:pos x="46023" y="16932"/>
                  </a:cxn>
                  <a:cxn ang="0">
                    <a:pos x="41281" y="18356"/>
                  </a:cxn>
                  <a:cxn ang="0">
                    <a:pos x="37443" y="20756"/>
                  </a:cxn>
                  <a:cxn ang="0">
                    <a:pos x="33508" y="23312"/>
                  </a:cxn>
                  <a:cxn ang="0">
                    <a:pos x="26340" y="31065"/>
                  </a:cxn>
                  <a:cxn ang="0">
                    <a:pos x="21435" y="40627"/>
                  </a:cxn>
                  <a:cxn ang="0">
                    <a:pos x="18561" y="52513"/>
                  </a:cxn>
                  <a:cxn ang="0">
                    <a:pos x="17531" y="64204"/>
                  </a:cxn>
                  <a:cxn ang="0">
                    <a:pos x="17531" y="77194"/>
                  </a:cxn>
                  <a:cxn ang="0">
                    <a:pos x="19233" y="88421"/>
                  </a:cxn>
                  <a:cxn ang="0">
                    <a:pos x="20703" y="98735"/>
                  </a:cxn>
                  <a:cxn ang="0">
                    <a:pos x="23231" y="106861"/>
                  </a:cxn>
                </a:cxnLst>
                <a:rect l="0" t="0" r="0" b="0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11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>
                  <a:cxn ang="0">
                    <a:pos x="53373" y="0"/>
                  </a:cxn>
                  <a:cxn ang="0">
                    <a:pos x="54793" y="1066"/>
                  </a:cxn>
                  <a:cxn ang="0">
                    <a:pos x="57860" y="4324"/>
                  </a:cxn>
                  <a:cxn ang="0">
                    <a:pos x="62224" y="9717"/>
                  </a:cxn>
                  <a:cxn ang="0">
                    <a:pos x="67216" y="17579"/>
                  </a:cxn>
                  <a:cxn ang="0">
                    <a:pos x="71026" y="27340"/>
                  </a:cxn>
                  <a:cxn ang="0">
                    <a:pos x="73562" y="40289"/>
                  </a:cxn>
                  <a:cxn ang="0">
                    <a:pos x="73562" y="55582"/>
                  </a:cxn>
                  <a:cxn ang="0">
                    <a:pos x="70482" y="73626"/>
                  </a:cxn>
                  <a:cxn ang="0">
                    <a:pos x="68761" y="78653"/>
                  </a:cxn>
                  <a:cxn ang="0">
                    <a:pos x="66626" y="82806"/>
                  </a:cxn>
                  <a:cxn ang="0">
                    <a:pos x="64327" y="87340"/>
                  </a:cxn>
                  <a:cxn ang="0">
                    <a:pos x="61229" y="91329"/>
                  </a:cxn>
                  <a:cxn ang="0">
                    <a:pos x="57099" y="95142"/>
                  </a:cxn>
                  <a:cxn ang="0">
                    <a:pos x="53713" y="98018"/>
                  </a:cxn>
                  <a:cxn ang="0">
                    <a:pos x="50072" y="100807"/>
                  </a:cxn>
                  <a:cxn ang="0">
                    <a:pos x="44893" y="103044"/>
                  </a:cxn>
                  <a:cxn ang="0">
                    <a:pos x="40193" y="104152"/>
                  </a:cxn>
                  <a:cxn ang="0">
                    <a:pos x="35497" y="105475"/>
                  </a:cxn>
                  <a:cxn ang="0">
                    <a:pos x="30026" y="106464"/>
                  </a:cxn>
                  <a:cxn ang="0">
                    <a:pos x="24162" y="106464"/>
                  </a:cxn>
                  <a:cxn ang="0">
                    <a:pos x="17891" y="105475"/>
                  </a:cxn>
                  <a:cxn ang="0">
                    <a:pos x="12264" y="104152"/>
                  </a:cxn>
                  <a:cxn ang="0">
                    <a:pos x="5742" y="101871"/>
                  </a:cxn>
                  <a:cxn ang="0">
                    <a:pos x="0" y="99164"/>
                  </a:cxn>
                  <a:cxn ang="0">
                    <a:pos x="5483" y="103044"/>
                  </a:cxn>
                  <a:cxn ang="0">
                    <a:pos x="10872" y="105475"/>
                  </a:cxn>
                  <a:cxn ang="0">
                    <a:pos x="16356" y="108094"/>
                  </a:cxn>
                  <a:cxn ang="0">
                    <a:pos x="20953" y="109983"/>
                  </a:cxn>
                  <a:cxn ang="0">
                    <a:pos x="25755" y="111555"/>
                  </a:cxn>
                  <a:cxn ang="0">
                    <a:pos x="31041" y="112181"/>
                  </a:cxn>
                  <a:cxn ang="0">
                    <a:pos x="35556" y="112378"/>
                  </a:cxn>
                  <a:cxn ang="0">
                    <a:pos x="40408" y="112378"/>
                  </a:cxn>
                  <a:cxn ang="0">
                    <a:pos x="44685" y="112181"/>
                  </a:cxn>
                  <a:cxn ang="0">
                    <a:pos x="48961" y="111133"/>
                  </a:cxn>
                  <a:cxn ang="0">
                    <a:pos x="52668" y="109983"/>
                  </a:cxn>
                  <a:cxn ang="0">
                    <a:pos x="56608" y="108873"/>
                  </a:cxn>
                  <a:cxn ang="0">
                    <a:pos x="60181" y="107525"/>
                  </a:cxn>
                  <a:cxn ang="0">
                    <a:pos x="63558" y="105122"/>
                  </a:cxn>
                  <a:cxn ang="0">
                    <a:pos x="66626" y="103044"/>
                  </a:cxn>
                  <a:cxn ang="0">
                    <a:pos x="69452" y="100807"/>
                  </a:cxn>
                  <a:cxn ang="0">
                    <a:pos x="77323" y="92909"/>
                  </a:cxn>
                  <a:cxn ang="0">
                    <a:pos x="82753" y="85103"/>
                  </a:cxn>
                  <a:cxn ang="0">
                    <a:pos x="85965" y="76060"/>
                  </a:cxn>
                  <a:cxn ang="0">
                    <a:pos x="87725" y="67785"/>
                  </a:cxn>
                  <a:cxn ang="0">
                    <a:pos x="88785" y="58854"/>
                  </a:cxn>
                  <a:cxn ang="0">
                    <a:pos x="88785" y="50023"/>
                  </a:cxn>
                  <a:cxn ang="0">
                    <a:pos x="89212" y="41771"/>
                  </a:cxn>
                  <a:cxn ang="0">
                    <a:pos x="84504" y="24370"/>
                  </a:cxn>
                  <a:cxn ang="0">
                    <a:pos x="76517" y="10848"/>
                  </a:cxn>
                  <a:cxn ang="0">
                    <a:pos x="73684" y="9717"/>
                  </a:cxn>
                  <a:cxn ang="0">
                    <a:pos x="72082" y="8060"/>
                  </a:cxn>
                  <a:cxn ang="0">
                    <a:pos x="69452" y="6737"/>
                  </a:cxn>
                  <a:cxn ang="0">
                    <a:pos x="67626" y="5814"/>
                  </a:cxn>
                  <a:cxn ang="0">
                    <a:pos x="64626" y="4659"/>
                  </a:cxn>
                  <a:cxn ang="0">
                    <a:pos x="61675" y="3222"/>
                  </a:cxn>
                  <a:cxn ang="0">
                    <a:pos x="58170" y="1541"/>
                  </a:cxn>
                  <a:cxn ang="0">
                    <a:pos x="53373" y="0"/>
                  </a:cxn>
                </a:cxnLst>
                <a:rect l="0" t="0" r="0" b="0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12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0" b="0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13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0" b="0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14"/>
              <p:cNvSpPr/>
              <p:nvPr userDrawn="1"/>
            </p:nvSpPr>
            <p:spPr>
              <a:xfrm rot="373331" flipH="1">
                <a:off x="289" y="3133"/>
                <a:ext cx="21" cy="5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0" b="0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7" name="Group 15"/>
              <p:cNvGrpSpPr/>
              <p:nvPr userDrawn="1"/>
            </p:nvGrpSpPr>
            <p:grpSpPr>
              <a:xfrm rot="-10713554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/>
                <p:cNvSpPr/>
                <p:nvPr userDrawn="1"/>
              </p:nvSpPr>
              <p:spPr>
                <a:xfrm rot="4200091">
                  <a:off x="-242" y="1806"/>
                  <a:ext cx="143" cy="390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  <a:cxn ang="0">
                      <a:pos x="1" y="1"/>
                    </a:cxn>
                  </a:cxnLst>
                  <a:rect l="0" t="0" r="0" b="0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17"/>
                <p:cNvSpPr/>
                <p:nvPr userDrawn="1"/>
              </p:nvSpPr>
              <p:spPr>
                <a:xfrm rot="4200091">
                  <a:off x="124" y="1760"/>
                  <a:ext cx="33" cy="160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  <a:cxn ang="0">
                      <a:pos x="0" y="1"/>
                    </a:cxn>
                  </a:cxnLst>
                  <a:rect l="0" t="0" r="0" b="0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18"/>
                <p:cNvSpPr/>
                <p:nvPr userDrawn="1"/>
              </p:nvSpPr>
              <p:spPr>
                <a:xfrm rot="4200091">
                  <a:off x="177" y="1723"/>
                  <a:ext cx="60" cy="28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</a:cxnLst>
                  <a:rect l="0" t="0" r="0" b="0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36" name="Group 19"/>
            <p:cNvGrpSpPr/>
            <p:nvPr/>
          </p:nvGrpSpPr>
          <p:grpSpPr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/>
              <p:cNvSpPr/>
              <p:nvPr userDrawn="1"/>
            </p:nvSpPr>
            <p:spPr>
              <a:xfrm>
                <a:off x="1727" y="868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21"/>
              <p:cNvSpPr/>
              <p:nvPr userDrawn="1"/>
            </p:nvSpPr>
            <p:spPr>
              <a:xfrm>
                <a:off x="1786" y="896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22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7" name="Group 23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2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2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8" name="Group 27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29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0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9" name="Freeform 31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>
                <a:cxn ang="0">
                  <a:pos x="1" y="392"/>
                </a:cxn>
                <a:cxn ang="0">
                  <a:pos x="3" y="252"/>
                </a:cxn>
                <a:cxn ang="0">
                  <a:pos x="21" y="210"/>
                </a:cxn>
                <a:cxn ang="0">
                  <a:pos x="29" y="182"/>
                </a:cxn>
                <a:cxn ang="0">
                  <a:pos x="39" y="154"/>
                </a:cxn>
                <a:cxn ang="0">
                  <a:pos x="51" y="138"/>
                </a:cxn>
                <a:cxn ang="0">
                  <a:pos x="111" y="74"/>
                </a:cxn>
                <a:cxn ang="0">
                  <a:pos x="169" y="30"/>
                </a:cxn>
                <a:cxn ang="0">
                  <a:pos x="225" y="10"/>
                </a:cxn>
                <a:cxn ang="0">
                  <a:pos x="249" y="4"/>
                </a:cxn>
                <a:cxn ang="0">
                  <a:pos x="265" y="0"/>
                </a:cxn>
                <a:cxn ang="0">
                  <a:pos x="357" y="2"/>
                </a:cxn>
                <a:cxn ang="0">
                  <a:pos x="385" y="6"/>
                </a:cxn>
                <a:cxn ang="0">
                  <a:pos x="489" y="40"/>
                </a:cxn>
                <a:cxn ang="0">
                  <a:pos x="619" y="128"/>
                </a:cxn>
                <a:cxn ang="0">
                  <a:pos x="653" y="178"/>
                </a:cxn>
                <a:cxn ang="0">
                  <a:pos x="693" y="322"/>
                </a:cxn>
                <a:cxn ang="0">
                  <a:pos x="687" y="434"/>
                </a:cxn>
                <a:cxn ang="0">
                  <a:pos x="665" y="538"/>
                </a:cxn>
                <a:cxn ang="0">
                  <a:pos x="639" y="564"/>
                </a:cxn>
                <a:cxn ang="0">
                  <a:pos x="631" y="580"/>
                </a:cxn>
                <a:cxn ang="0">
                  <a:pos x="607" y="588"/>
                </a:cxn>
                <a:cxn ang="0">
                  <a:pos x="473" y="664"/>
                </a:cxn>
                <a:cxn ang="0">
                  <a:pos x="449" y="678"/>
                </a:cxn>
                <a:cxn ang="0">
                  <a:pos x="405" y="684"/>
                </a:cxn>
                <a:cxn ang="0">
                  <a:pos x="375" y="690"/>
                </a:cxn>
                <a:cxn ang="0">
                  <a:pos x="267" y="684"/>
                </a:cxn>
                <a:cxn ang="0">
                  <a:pos x="259" y="722"/>
                </a:cxn>
                <a:cxn ang="0">
                  <a:pos x="241" y="756"/>
                </a:cxn>
                <a:cxn ang="0">
                  <a:pos x="185" y="728"/>
                </a:cxn>
                <a:cxn ang="0">
                  <a:pos x="163" y="720"/>
                </a:cxn>
                <a:cxn ang="0">
                  <a:pos x="151" y="716"/>
                </a:cxn>
                <a:cxn ang="0">
                  <a:pos x="195" y="674"/>
                </a:cxn>
                <a:cxn ang="0">
                  <a:pos x="211" y="644"/>
                </a:cxn>
                <a:cxn ang="0">
                  <a:pos x="209" y="626"/>
                </a:cxn>
                <a:cxn ang="0">
                  <a:pos x="195" y="620"/>
                </a:cxn>
                <a:cxn ang="0">
                  <a:pos x="165" y="596"/>
                </a:cxn>
                <a:cxn ang="0">
                  <a:pos x="99" y="534"/>
                </a:cxn>
                <a:cxn ang="0">
                  <a:pos x="61" y="506"/>
                </a:cxn>
                <a:cxn ang="0">
                  <a:pos x="23" y="470"/>
                </a:cxn>
                <a:cxn ang="0">
                  <a:pos x="7" y="434"/>
                </a:cxn>
                <a:cxn ang="0">
                  <a:pos x="5" y="396"/>
                </a:cxn>
                <a:cxn ang="0">
                  <a:pos x="1" y="392"/>
                </a:cxn>
              </a:cxnLst>
              <a:rect l="0" t="0" r="0" b="0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32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5" y="1"/>
                </a:cxn>
                <a:cxn ang="0">
                  <a:pos x="478" y="5"/>
                </a:cxn>
                <a:cxn ang="0">
                  <a:pos x="952" y="36"/>
                </a:cxn>
                <a:cxn ang="0">
                  <a:pos x="1508" y="77"/>
                </a:cxn>
                <a:cxn ang="0">
                  <a:pos x="2015" y="141"/>
                </a:cxn>
                <a:cxn ang="0">
                  <a:pos x="2480" y="227"/>
                </a:cxn>
                <a:cxn ang="0">
                  <a:pos x="2768" y="343"/>
                </a:cxn>
                <a:cxn ang="0">
                  <a:pos x="2836" y="503"/>
                </a:cxn>
                <a:cxn ang="0">
                  <a:pos x="2702" y="503"/>
                </a:cxn>
                <a:cxn ang="0">
                  <a:pos x="2567" y="503"/>
                </a:cxn>
                <a:cxn ang="0">
                  <a:pos x="2412" y="503"/>
                </a:cxn>
                <a:cxn ang="0">
                  <a:pos x="2231" y="487"/>
                </a:cxn>
                <a:cxn ang="0">
                  <a:pos x="2101" y="486"/>
                </a:cxn>
                <a:cxn ang="0">
                  <a:pos x="1934" y="479"/>
                </a:cxn>
                <a:cxn ang="0">
                  <a:pos x="1705" y="461"/>
                </a:cxn>
                <a:cxn ang="0">
                  <a:pos x="1508" y="444"/>
                </a:cxn>
                <a:cxn ang="0">
                  <a:pos x="1374" y="403"/>
                </a:cxn>
                <a:cxn ang="0">
                  <a:pos x="1374" y="358"/>
                </a:cxn>
                <a:cxn ang="0">
                  <a:pos x="1446" y="306"/>
                </a:cxn>
                <a:cxn ang="0">
                  <a:pos x="1516" y="255"/>
                </a:cxn>
                <a:cxn ang="0">
                  <a:pos x="1446" y="198"/>
                </a:cxn>
                <a:cxn ang="0">
                  <a:pos x="1245" y="136"/>
                </a:cxn>
                <a:cxn ang="0">
                  <a:pos x="814" y="74"/>
                </a:cxn>
                <a:cxn ang="0">
                  <a:pos x="0" y="0"/>
                </a:cxn>
              </a:cxnLst>
              <a:rect l="0" t="0" r="0" b="0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33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177" y="3"/>
                </a:cxn>
                <a:cxn ang="0">
                  <a:pos x="395" y="30"/>
                </a:cxn>
                <a:cxn ang="0">
                  <a:pos x="659" y="40"/>
                </a:cxn>
                <a:cxn ang="0">
                  <a:pos x="881" y="49"/>
                </a:cxn>
                <a:cxn ang="0">
                  <a:pos x="1116" y="57"/>
                </a:cxn>
                <a:cxn ang="0">
                  <a:pos x="1364" y="61"/>
                </a:cxn>
                <a:cxn ang="0">
                  <a:pos x="1645" y="53"/>
                </a:cxn>
                <a:cxn ang="0">
                  <a:pos x="1608" y="84"/>
                </a:cxn>
                <a:cxn ang="0">
                  <a:pos x="1518" y="112"/>
                </a:cxn>
                <a:cxn ang="0">
                  <a:pos x="1346" y="129"/>
                </a:cxn>
                <a:cxn ang="0">
                  <a:pos x="1104" y="137"/>
                </a:cxn>
                <a:cxn ang="0">
                  <a:pos x="846" y="135"/>
                </a:cxn>
                <a:cxn ang="0">
                  <a:pos x="566" y="110"/>
                </a:cxn>
                <a:cxn ang="0">
                  <a:pos x="297" y="71"/>
                </a:cxn>
                <a:cxn ang="0">
                  <a:pos x="0" y="0"/>
                </a:cxn>
              </a:cxnLst>
              <a:rect l="0" t="0" r="0" b="0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34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8"/>
                </a:cxn>
                <a:cxn ang="0">
                  <a:pos x="15" y="19"/>
                </a:cxn>
                <a:cxn ang="0">
                  <a:pos x="26" y="33"/>
                </a:cxn>
                <a:cxn ang="0">
                  <a:pos x="38" y="51"/>
                </a:cxn>
                <a:cxn ang="0">
                  <a:pos x="54" y="72"/>
                </a:cxn>
                <a:cxn ang="0">
                  <a:pos x="67" y="94"/>
                </a:cxn>
                <a:cxn ang="0">
                  <a:pos x="79" y="119"/>
                </a:cxn>
                <a:cxn ang="0">
                  <a:pos x="87" y="146"/>
                </a:cxn>
                <a:cxn ang="0">
                  <a:pos x="94" y="175"/>
                </a:cxn>
                <a:cxn ang="0">
                  <a:pos x="91" y="209"/>
                </a:cxn>
                <a:cxn ang="0">
                  <a:pos x="118" y="209"/>
                </a:cxn>
                <a:cxn ang="0">
                  <a:pos x="117" y="177"/>
                </a:cxn>
                <a:cxn ang="0">
                  <a:pos x="104" y="119"/>
                </a:cxn>
                <a:cxn ang="0">
                  <a:pos x="82" y="69"/>
                </a:cxn>
                <a:cxn ang="0">
                  <a:pos x="47" y="27"/>
                </a:cxn>
                <a:cxn ang="0">
                  <a:pos x="0" y="0"/>
                </a:cxn>
              </a:cxnLst>
              <a:rect l="0" t="0" r="0" b="0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5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0" y="128"/>
                </a:cxn>
                <a:cxn ang="0">
                  <a:pos x="125" y="126"/>
                </a:cxn>
                <a:cxn ang="0">
                  <a:pos x="111" y="121"/>
                </a:cxn>
                <a:cxn ang="0">
                  <a:pos x="92" y="111"/>
                </a:cxn>
                <a:cxn ang="0">
                  <a:pos x="68" y="103"/>
                </a:cxn>
                <a:cxn ang="0">
                  <a:pos x="41" y="94"/>
                </a:cxn>
                <a:cxn ang="0">
                  <a:pos x="19" y="90"/>
                </a:cxn>
                <a:cxn ang="0">
                  <a:pos x="0" y="93"/>
                </a:cxn>
                <a:cxn ang="0">
                  <a:pos x="0" y="72"/>
                </a:cxn>
                <a:cxn ang="0">
                  <a:pos x="12" y="70"/>
                </a:cxn>
                <a:cxn ang="0">
                  <a:pos x="24" y="66"/>
                </a:cxn>
                <a:cxn ang="0">
                  <a:pos x="38" y="66"/>
                </a:cxn>
                <a:cxn ang="0">
                  <a:pos x="51" y="67"/>
                </a:cxn>
                <a:cxn ang="0">
                  <a:pos x="65" y="70"/>
                </a:cxn>
                <a:cxn ang="0">
                  <a:pos x="78" y="78"/>
                </a:cxn>
                <a:cxn ang="0">
                  <a:pos x="81" y="74"/>
                </a:cxn>
                <a:cxn ang="0">
                  <a:pos x="81" y="58"/>
                </a:cxn>
                <a:cxn ang="0">
                  <a:pos x="82" y="37"/>
                </a:cxn>
                <a:cxn ang="0">
                  <a:pos x="82" y="29"/>
                </a:cxn>
                <a:cxn ang="0">
                  <a:pos x="80" y="29"/>
                </a:cxn>
                <a:cxn ang="0">
                  <a:pos x="77" y="27"/>
                </a:cxn>
                <a:cxn ang="0">
                  <a:pos x="76" y="22"/>
                </a:cxn>
                <a:cxn ang="0">
                  <a:pos x="75" y="19"/>
                </a:cxn>
                <a:cxn ang="0">
                  <a:pos x="76" y="15"/>
                </a:cxn>
                <a:cxn ang="0">
                  <a:pos x="79" y="10"/>
                </a:cxn>
                <a:cxn ang="0">
                  <a:pos x="89" y="6"/>
                </a:cxn>
                <a:cxn ang="0">
                  <a:pos x="103" y="0"/>
                </a:cxn>
              </a:cxnLst>
              <a:rect l="0" t="0" r="0" b="0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6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5" y="37"/>
                </a:cxn>
                <a:cxn ang="0">
                  <a:pos x="0" y="59"/>
                </a:cxn>
                <a:cxn ang="0">
                  <a:pos x="0" y="86"/>
                </a:cxn>
                <a:cxn ang="0">
                  <a:pos x="8" y="82"/>
                </a:cxn>
                <a:cxn ang="0">
                  <a:pos x="20" y="73"/>
                </a:cxn>
                <a:cxn ang="0">
                  <a:pos x="33" y="63"/>
                </a:cxn>
                <a:cxn ang="0">
                  <a:pos x="42" y="51"/>
                </a:cxn>
                <a:cxn ang="0">
                  <a:pos x="47" y="36"/>
                </a:cxn>
                <a:cxn ang="0">
                  <a:pos x="46" y="19"/>
                </a:cxn>
                <a:cxn ang="0">
                  <a:pos x="37" y="0"/>
                </a:cxn>
              </a:cxnLst>
              <a:rect l="0" t="0" r="0" b="0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7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1" y="4"/>
                </a:cxn>
                <a:cxn ang="0">
                  <a:pos x="101" y="0"/>
                </a:cxn>
                <a:cxn ang="0">
                  <a:pos x="170" y="4"/>
                </a:cxn>
                <a:cxn ang="0">
                  <a:pos x="248" y="21"/>
                </a:cxn>
                <a:cxn ang="0">
                  <a:pos x="323" y="50"/>
                </a:cxn>
                <a:cxn ang="0">
                  <a:pos x="382" y="90"/>
                </a:cxn>
                <a:cxn ang="0">
                  <a:pos x="428" y="141"/>
                </a:cxn>
                <a:cxn ang="0">
                  <a:pos x="463" y="199"/>
                </a:cxn>
                <a:cxn ang="0">
                  <a:pos x="485" y="262"/>
                </a:cxn>
                <a:cxn ang="0">
                  <a:pos x="496" y="327"/>
                </a:cxn>
                <a:cxn ang="0">
                  <a:pos x="497" y="396"/>
                </a:cxn>
                <a:cxn ang="0">
                  <a:pos x="487" y="462"/>
                </a:cxn>
                <a:cxn ang="0">
                  <a:pos x="470" y="527"/>
                </a:cxn>
                <a:cxn ang="0">
                  <a:pos x="443" y="586"/>
                </a:cxn>
                <a:cxn ang="0">
                  <a:pos x="406" y="639"/>
                </a:cxn>
                <a:cxn ang="0">
                  <a:pos x="364" y="683"/>
                </a:cxn>
                <a:cxn ang="0">
                  <a:pos x="315" y="715"/>
                </a:cxn>
                <a:cxn ang="0">
                  <a:pos x="259" y="736"/>
                </a:cxn>
                <a:cxn ang="0">
                  <a:pos x="198" y="740"/>
                </a:cxn>
                <a:cxn ang="0">
                  <a:pos x="131" y="727"/>
                </a:cxn>
                <a:cxn ang="0">
                  <a:pos x="167" y="728"/>
                </a:cxn>
                <a:cxn ang="0">
                  <a:pos x="204" y="718"/>
                </a:cxn>
                <a:cxn ang="0">
                  <a:pos x="238" y="700"/>
                </a:cxn>
                <a:cxn ang="0">
                  <a:pos x="272" y="670"/>
                </a:cxn>
                <a:cxn ang="0">
                  <a:pos x="304" y="635"/>
                </a:cxn>
                <a:cxn ang="0">
                  <a:pos x="333" y="594"/>
                </a:cxn>
                <a:cxn ang="0">
                  <a:pos x="358" y="549"/>
                </a:cxn>
                <a:cxn ang="0">
                  <a:pos x="381" y="500"/>
                </a:cxn>
                <a:cxn ang="0">
                  <a:pos x="396" y="449"/>
                </a:cxn>
                <a:cxn ang="0">
                  <a:pos x="408" y="397"/>
                </a:cxn>
                <a:cxn ang="0">
                  <a:pos x="414" y="346"/>
                </a:cxn>
                <a:cxn ang="0">
                  <a:pos x="412" y="296"/>
                </a:cxn>
                <a:cxn ang="0">
                  <a:pos x="402" y="251"/>
                </a:cxn>
                <a:cxn ang="0">
                  <a:pos x="384" y="208"/>
                </a:cxn>
                <a:cxn ang="0">
                  <a:pos x="357" y="172"/>
                </a:cxn>
                <a:cxn ang="0">
                  <a:pos x="320" y="142"/>
                </a:cxn>
                <a:cxn ang="0">
                  <a:pos x="260" y="107"/>
                </a:cxn>
                <a:cxn ang="0">
                  <a:pos x="203" y="82"/>
                </a:cxn>
                <a:cxn ang="0">
                  <a:pos x="154" y="65"/>
                </a:cxn>
                <a:cxn ang="0">
                  <a:pos x="108" y="56"/>
                </a:cxn>
                <a:cxn ang="0">
                  <a:pos x="68" y="55"/>
                </a:cxn>
                <a:cxn ang="0">
                  <a:pos x="32" y="61"/>
                </a:cxn>
                <a:cxn ang="0">
                  <a:pos x="0" y="70"/>
                </a:cxn>
                <a:cxn ang="0">
                  <a:pos x="0" y="13"/>
                </a:cxn>
              </a:cxnLst>
              <a:rect l="0" t="0" r="0" b="0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38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"/>
                </a:cxn>
                <a:cxn ang="0">
                  <a:pos x="387" y="88"/>
                </a:cxn>
                <a:cxn ang="0">
                  <a:pos x="885" y="133"/>
                </a:cxn>
                <a:cxn ang="0">
                  <a:pos x="1586" y="172"/>
                </a:cxn>
                <a:cxn ang="0">
                  <a:pos x="2563" y="209"/>
                </a:cxn>
                <a:cxn ang="0">
                  <a:pos x="3804" y="248"/>
                </a:cxn>
                <a:cxn ang="0">
                  <a:pos x="5389" y="283"/>
                </a:cxn>
                <a:cxn ang="0">
                  <a:pos x="7213" y="313"/>
                </a:cxn>
                <a:cxn ang="0">
                  <a:pos x="9558" y="341"/>
                </a:cxn>
                <a:cxn ang="0">
                  <a:pos x="12211" y="365"/>
                </a:cxn>
                <a:cxn ang="0">
                  <a:pos x="15040" y="385"/>
                </a:cxn>
                <a:cxn ang="0">
                  <a:pos x="18540" y="401"/>
                </a:cxn>
                <a:cxn ang="0">
                  <a:pos x="22360" y="411"/>
                </a:cxn>
                <a:cxn ang="0">
                  <a:pos x="26728" y="417"/>
                </a:cxn>
                <a:cxn ang="0">
                  <a:pos x="31238" y="415"/>
                </a:cxn>
                <a:cxn ang="0">
                  <a:pos x="36519" y="408"/>
                </a:cxn>
                <a:cxn ang="0">
                  <a:pos x="31892" y="399"/>
                </a:cxn>
                <a:cxn ang="0">
                  <a:pos x="27670" y="386"/>
                </a:cxn>
                <a:cxn ang="0">
                  <a:pos x="24164" y="372"/>
                </a:cxn>
                <a:cxn ang="0">
                  <a:pos x="21032" y="359"/>
                </a:cxn>
                <a:cxn ang="0">
                  <a:pos x="18176" y="340"/>
                </a:cxn>
                <a:cxn ang="0">
                  <a:pos x="15924" y="319"/>
                </a:cxn>
                <a:cxn ang="0">
                  <a:pos x="13847" y="298"/>
                </a:cxn>
                <a:cxn ang="0">
                  <a:pos x="11897" y="273"/>
                </a:cxn>
                <a:cxn ang="0">
                  <a:pos x="10145" y="248"/>
                </a:cxn>
                <a:cxn ang="0">
                  <a:pos x="8715" y="218"/>
                </a:cxn>
                <a:cxn ang="0">
                  <a:pos x="7489" y="189"/>
                </a:cxn>
                <a:cxn ang="0">
                  <a:pos x="6146" y="154"/>
                </a:cxn>
                <a:cxn ang="0">
                  <a:pos x="4685" y="121"/>
                </a:cxn>
                <a:cxn ang="0">
                  <a:pos x="3290" y="84"/>
                </a:cxn>
                <a:cxn ang="0">
                  <a:pos x="1662" y="41"/>
                </a:cxn>
                <a:cxn ang="0">
                  <a:pos x="0" y="0"/>
                </a:cxn>
              </a:cxnLst>
              <a:rect l="0" t="0" r="0" b="0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39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>
                <a:cxn ang="0">
                  <a:pos x="12219" y="0"/>
                </a:cxn>
                <a:cxn ang="0">
                  <a:pos x="19535" y="230"/>
                </a:cxn>
                <a:cxn ang="0">
                  <a:pos x="18983" y="229"/>
                </a:cxn>
                <a:cxn ang="0">
                  <a:pos x="16864" y="224"/>
                </a:cxn>
                <a:cxn ang="0">
                  <a:pos x="14095" y="217"/>
                </a:cxn>
                <a:cxn ang="0">
                  <a:pos x="10770" y="211"/>
                </a:cxn>
                <a:cxn ang="0">
                  <a:pos x="7088" y="208"/>
                </a:cxn>
                <a:cxn ang="0">
                  <a:pos x="4024" y="209"/>
                </a:cxn>
                <a:cxn ang="0">
                  <a:pos x="1432" y="219"/>
                </a:cxn>
                <a:cxn ang="0">
                  <a:pos x="0" y="234"/>
                </a:cxn>
                <a:cxn ang="0">
                  <a:pos x="586" y="209"/>
                </a:cxn>
                <a:cxn ang="0">
                  <a:pos x="1288" y="190"/>
                </a:cxn>
                <a:cxn ang="0">
                  <a:pos x="2598" y="175"/>
                </a:cxn>
                <a:cxn ang="0">
                  <a:pos x="4024" y="162"/>
                </a:cxn>
                <a:cxn ang="0">
                  <a:pos x="5708" y="153"/>
                </a:cxn>
                <a:cxn ang="0">
                  <a:pos x="7370" y="152"/>
                </a:cxn>
                <a:cxn ang="0">
                  <a:pos x="9242" y="152"/>
                </a:cxn>
                <a:cxn ang="0">
                  <a:pos x="11360" y="159"/>
                </a:cxn>
                <a:cxn ang="0">
                  <a:pos x="11511" y="152"/>
                </a:cxn>
                <a:cxn ang="0">
                  <a:pos x="11052" y="121"/>
                </a:cxn>
                <a:cxn ang="0">
                  <a:pos x="10544" y="81"/>
                </a:cxn>
                <a:cxn ang="0">
                  <a:pos x="10353" y="64"/>
                </a:cxn>
                <a:cxn ang="0">
                  <a:pos x="9926" y="64"/>
                </a:cxn>
                <a:cxn ang="0">
                  <a:pos x="9546" y="61"/>
                </a:cxn>
                <a:cxn ang="0">
                  <a:pos x="9242" y="53"/>
                </a:cxn>
                <a:cxn ang="0">
                  <a:pos x="9073" y="47"/>
                </a:cxn>
                <a:cxn ang="0">
                  <a:pos x="9073" y="39"/>
                </a:cxn>
                <a:cxn ang="0">
                  <a:pos x="9242" y="31"/>
                </a:cxn>
                <a:cxn ang="0">
                  <a:pos x="10466" y="8"/>
                </a:cxn>
                <a:cxn ang="0">
                  <a:pos x="12219" y="0"/>
                </a:cxn>
              </a:cxnLst>
              <a:rect l="0" t="0" r="0" b="0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40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4" y="1"/>
                </a:cxn>
                <a:cxn ang="0">
                  <a:pos x="2829" y="5"/>
                </a:cxn>
                <a:cxn ang="0">
                  <a:pos x="5922" y="12"/>
                </a:cxn>
                <a:cxn ang="0">
                  <a:pos x="9358" y="41"/>
                </a:cxn>
                <a:cxn ang="0">
                  <a:pos x="12620" y="63"/>
                </a:cxn>
                <a:cxn ang="0">
                  <a:pos x="15484" y="108"/>
                </a:cxn>
                <a:cxn ang="0">
                  <a:pos x="17230" y="166"/>
                </a:cxn>
                <a:cxn ang="0">
                  <a:pos x="17573" y="240"/>
                </a:cxn>
                <a:cxn ang="0">
                  <a:pos x="17020" y="240"/>
                </a:cxn>
                <a:cxn ang="0">
                  <a:pos x="16084" y="240"/>
                </a:cxn>
                <a:cxn ang="0">
                  <a:pos x="14994" y="240"/>
                </a:cxn>
                <a:cxn ang="0">
                  <a:pos x="14008" y="236"/>
                </a:cxn>
                <a:cxn ang="0">
                  <a:pos x="13030" y="235"/>
                </a:cxn>
                <a:cxn ang="0">
                  <a:pos x="11938" y="230"/>
                </a:cxn>
                <a:cxn ang="0">
                  <a:pos x="10631" y="223"/>
                </a:cxn>
                <a:cxn ang="0">
                  <a:pos x="9358" y="214"/>
                </a:cxn>
                <a:cxn ang="0">
                  <a:pos x="8513" y="193"/>
                </a:cxn>
                <a:cxn ang="0">
                  <a:pos x="8513" y="170"/>
                </a:cxn>
                <a:cxn ang="0">
                  <a:pos x="9098" y="149"/>
                </a:cxn>
                <a:cxn ang="0">
                  <a:pos x="9637" y="122"/>
                </a:cxn>
                <a:cxn ang="0">
                  <a:pos x="9098" y="96"/>
                </a:cxn>
                <a:cxn ang="0">
                  <a:pos x="7803" y="61"/>
                </a:cxn>
                <a:cxn ang="0">
                  <a:pos x="5078" y="40"/>
                </a:cxn>
                <a:cxn ang="0">
                  <a:pos x="0" y="0"/>
                </a:cxn>
              </a:cxnLst>
              <a:rect l="0" t="0" r="0" b="0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41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>
                <a:cxn ang="0">
                  <a:pos x="5049" y="0"/>
                </a:cxn>
                <a:cxn ang="0">
                  <a:pos x="3201" y="63"/>
                </a:cxn>
                <a:cxn ang="0">
                  <a:pos x="2375" y="104"/>
                </a:cxn>
                <a:cxn ang="0">
                  <a:pos x="1762" y="136"/>
                </a:cxn>
                <a:cxn ang="0">
                  <a:pos x="0" y="159"/>
                </a:cxn>
                <a:cxn ang="0">
                  <a:pos x="1934" y="149"/>
                </a:cxn>
                <a:cxn ang="0">
                  <a:pos x="3746" y="138"/>
                </a:cxn>
                <a:cxn ang="0">
                  <a:pos x="5073" y="116"/>
                </a:cxn>
                <a:cxn ang="0">
                  <a:pos x="6383" y="97"/>
                </a:cxn>
                <a:cxn ang="0">
                  <a:pos x="7266" y="75"/>
                </a:cxn>
                <a:cxn ang="0">
                  <a:pos x="7355" y="47"/>
                </a:cxn>
                <a:cxn ang="0">
                  <a:pos x="6805" y="15"/>
                </a:cxn>
                <a:cxn ang="0">
                  <a:pos x="5049" y="0"/>
                </a:cxn>
              </a:cxnLst>
              <a:rect l="0" t="0" r="0" b="0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42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847" y="3"/>
                </a:cxn>
                <a:cxn ang="0">
                  <a:pos x="1716" y="8"/>
                </a:cxn>
                <a:cxn ang="0">
                  <a:pos x="2759" y="12"/>
                </a:cxn>
                <a:cxn ang="0">
                  <a:pos x="3889" y="15"/>
                </a:cxn>
                <a:cxn ang="0">
                  <a:pos x="5104" y="17"/>
                </a:cxn>
                <a:cxn ang="0">
                  <a:pos x="6065" y="18"/>
                </a:cxn>
                <a:cxn ang="0">
                  <a:pos x="7195" y="16"/>
                </a:cxn>
                <a:cxn ang="0">
                  <a:pos x="7103" y="42"/>
                </a:cxn>
                <a:cxn ang="0">
                  <a:pos x="6704" y="50"/>
                </a:cxn>
                <a:cxn ang="0">
                  <a:pos x="5904" y="55"/>
                </a:cxn>
                <a:cxn ang="0">
                  <a:pos x="4905" y="57"/>
                </a:cxn>
                <a:cxn ang="0">
                  <a:pos x="3679" y="56"/>
                </a:cxn>
                <a:cxn ang="0">
                  <a:pos x="2491" y="49"/>
                </a:cxn>
                <a:cxn ang="0">
                  <a:pos x="1287" y="37"/>
                </a:cxn>
                <a:cxn ang="0">
                  <a:pos x="0" y="0"/>
                </a:cxn>
              </a:cxnLst>
              <a:rect l="0" t="0" r="0" b="0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43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9" y="9"/>
                </a:cxn>
                <a:cxn ang="0">
                  <a:pos x="277" y="22"/>
                </a:cxn>
                <a:cxn ang="0">
                  <a:pos x="286" y="39"/>
                </a:cxn>
                <a:cxn ang="0">
                  <a:pos x="297" y="58"/>
                </a:cxn>
                <a:cxn ang="0">
                  <a:pos x="309" y="83"/>
                </a:cxn>
                <a:cxn ang="0">
                  <a:pos x="319" y="108"/>
                </a:cxn>
                <a:cxn ang="0">
                  <a:pos x="329" y="136"/>
                </a:cxn>
                <a:cxn ang="0">
                  <a:pos x="333" y="163"/>
                </a:cxn>
                <a:cxn ang="0">
                  <a:pos x="336" y="193"/>
                </a:cxn>
                <a:cxn ang="0">
                  <a:pos x="332" y="223"/>
                </a:cxn>
                <a:cxn ang="0">
                  <a:pos x="323" y="255"/>
                </a:cxn>
                <a:cxn ang="0">
                  <a:pos x="310" y="285"/>
                </a:cxn>
                <a:cxn ang="0">
                  <a:pos x="287" y="315"/>
                </a:cxn>
                <a:cxn ang="0">
                  <a:pos x="257" y="343"/>
                </a:cxn>
                <a:cxn ang="0">
                  <a:pos x="218" y="370"/>
                </a:cxn>
                <a:cxn ang="0">
                  <a:pos x="167" y="396"/>
                </a:cxn>
                <a:cxn ang="0">
                  <a:pos x="111" y="425"/>
                </a:cxn>
                <a:cxn ang="0">
                  <a:pos x="69" y="457"/>
                </a:cxn>
                <a:cxn ang="0">
                  <a:pos x="35" y="490"/>
                </a:cxn>
                <a:cxn ang="0">
                  <a:pos x="12" y="526"/>
                </a:cxn>
                <a:cxn ang="0">
                  <a:pos x="0" y="553"/>
                </a:cxn>
                <a:cxn ang="0">
                  <a:pos x="0" y="650"/>
                </a:cxn>
                <a:cxn ang="0">
                  <a:pos x="6" y="628"/>
                </a:cxn>
                <a:cxn ang="0">
                  <a:pos x="19" y="594"/>
                </a:cxn>
                <a:cxn ang="0">
                  <a:pos x="43" y="551"/>
                </a:cxn>
                <a:cxn ang="0">
                  <a:pos x="76" y="503"/>
                </a:cxn>
                <a:cxn ang="0">
                  <a:pos x="125" y="454"/>
                </a:cxn>
                <a:cxn ang="0">
                  <a:pos x="190" y="408"/>
                </a:cxn>
                <a:cxn ang="0">
                  <a:pos x="275" y="365"/>
                </a:cxn>
                <a:cxn ang="0">
                  <a:pos x="308" y="342"/>
                </a:cxn>
                <a:cxn ang="0">
                  <a:pos x="335" y="305"/>
                </a:cxn>
                <a:cxn ang="0">
                  <a:pos x="352" y="255"/>
                </a:cxn>
                <a:cxn ang="0">
                  <a:pos x="360" y="201"/>
                </a:cxn>
                <a:cxn ang="0">
                  <a:pos x="356" y="144"/>
                </a:cxn>
                <a:cxn ang="0">
                  <a:pos x="341" y="88"/>
                </a:cxn>
                <a:cxn ang="0">
                  <a:pos x="311" y="39"/>
                </a:cxn>
                <a:cxn ang="0">
                  <a:pos x="264" y="0"/>
                </a:cxn>
              </a:cxnLst>
              <a:rect l="0" t="0" r="0" b="0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44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>
                <a:cxn ang="0">
                  <a:pos x="2637" y="610"/>
                </a:cxn>
                <a:cxn ang="0">
                  <a:pos x="977" y="565"/>
                </a:cxn>
                <a:cxn ang="0">
                  <a:pos x="0" y="478"/>
                </a:cxn>
                <a:cxn ang="0">
                  <a:pos x="590" y="368"/>
                </a:cxn>
                <a:cxn ang="0">
                  <a:pos x="4108" y="250"/>
                </a:cxn>
                <a:cxn ang="0">
                  <a:pos x="11160" y="141"/>
                </a:cxn>
                <a:cxn ang="0">
                  <a:pos x="23065" y="48"/>
                </a:cxn>
                <a:cxn ang="0">
                  <a:pos x="40026" y="2"/>
                </a:cxn>
                <a:cxn ang="0">
                  <a:pos x="61723" y="9"/>
                </a:cxn>
                <a:cxn ang="0">
                  <a:pos x="78522" y="111"/>
                </a:cxn>
                <a:cxn ang="0">
                  <a:pos x="89877" y="272"/>
                </a:cxn>
                <a:cxn ang="0">
                  <a:pos x="95839" y="472"/>
                </a:cxn>
                <a:cxn ang="0">
                  <a:pos x="96577" y="678"/>
                </a:cxn>
                <a:cxn ang="0">
                  <a:pos x="91902" y="868"/>
                </a:cxn>
                <a:cxn ang="0">
                  <a:pos x="82235" y="1017"/>
                </a:cxn>
                <a:cxn ang="0">
                  <a:pos x="67655" y="1097"/>
                </a:cxn>
                <a:cxn ang="0">
                  <a:pos x="63130" y="1090"/>
                </a:cxn>
                <a:cxn ang="0">
                  <a:pos x="71592" y="1022"/>
                </a:cxn>
                <a:cxn ang="0">
                  <a:pos x="78173" y="898"/>
                </a:cxn>
                <a:cxn ang="0">
                  <a:pos x="82700" y="750"/>
                </a:cxn>
                <a:cxn ang="0">
                  <a:pos x="84307" y="588"/>
                </a:cxn>
                <a:cxn ang="0">
                  <a:pos x="83335" y="426"/>
                </a:cxn>
                <a:cxn ang="0">
                  <a:pos x="78626" y="287"/>
                </a:cxn>
                <a:cxn ang="0">
                  <a:pos x="70238" y="185"/>
                </a:cxn>
                <a:cxn ang="0">
                  <a:pos x="55361" y="122"/>
                </a:cxn>
                <a:cxn ang="0">
                  <a:pos x="39928" y="100"/>
                </a:cxn>
                <a:cxn ang="0">
                  <a:pos x="28256" y="115"/>
                </a:cxn>
                <a:cxn ang="0">
                  <a:pos x="19663" y="166"/>
                </a:cxn>
                <a:cxn ang="0">
                  <a:pos x="13605" y="246"/>
                </a:cxn>
                <a:cxn ang="0">
                  <a:pos x="9259" y="341"/>
                </a:cxn>
                <a:cxn ang="0">
                  <a:pos x="6472" y="449"/>
                </a:cxn>
                <a:cxn ang="0">
                  <a:pos x="4546" y="558"/>
                </a:cxn>
              </a:cxnLst>
              <a:rect l="0" t="0" r="0" b="0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045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8" cy="131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4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8047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48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49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032" name="Freeform 3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189" y="26"/>
                </a:cxn>
                <a:cxn ang="0">
                  <a:pos x="309" y="66"/>
                </a:cxn>
                <a:cxn ang="0">
                  <a:pos x="357" y="98"/>
                </a:cxn>
                <a:cxn ang="0">
                  <a:pos x="413" y="162"/>
                </a:cxn>
                <a:cxn ang="0">
                  <a:pos x="437" y="250"/>
                </a:cxn>
                <a:cxn ang="0">
                  <a:pos x="397" y="530"/>
                </a:cxn>
                <a:cxn ang="0">
                  <a:pos x="341" y="634"/>
                </a:cxn>
                <a:cxn ang="0">
                  <a:pos x="173" y="714"/>
                </a:cxn>
                <a:cxn ang="0">
                  <a:pos x="77" y="730"/>
                </a:cxn>
                <a:cxn ang="0">
                  <a:pos x="69" y="802"/>
                </a:cxn>
                <a:cxn ang="0">
                  <a:pos x="7" y="788"/>
                </a:cxn>
                <a:cxn ang="0">
                  <a:pos x="5" y="751"/>
                </a:cxn>
                <a:cxn ang="0">
                  <a:pos x="37" y="722"/>
                </a:cxn>
                <a:cxn ang="0">
                  <a:pos x="5" y="670"/>
                </a:cxn>
                <a:cxn ang="0">
                  <a:pos x="5" y="32"/>
                </a:cxn>
              </a:cxnLst>
              <a:rect l="0" t="0" r="0" b="0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4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" name="Freeform 8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>
                <a:cxn ang="0">
                  <a:pos x="14" y="416"/>
                </a:cxn>
                <a:cxn ang="0">
                  <a:pos x="14" y="272"/>
                </a:cxn>
                <a:cxn ang="0">
                  <a:pos x="102" y="144"/>
                </a:cxn>
                <a:cxn ang="0">
                  <a:pos x="150" y="96"/>
                </a:cxn>
                <a:cxn ang="0">
                  <a:pos x="198" y="64"/>
                </a:cxn>
                <a:cxn ang="0">
                  <a:pos x="350" y="0"/>
                </a:cxn>
                <a:cxn ang="0">
                  <a:pos x="534" y="8"/>
                </a:cxn>
                <a:cxn ang="0">
                  <a:pos x="662" y="96"/>
                </a:cxn>
                <a:cxn ang="0">
                  <a:pos x="710" y="200"/>
                </a:cxn>
                <a:cxn ang="0">
                  <a:pos x="702" y="400"/>
                </a:cxn>
                <a:cxn ang="0">
                  <a:pos x="678" y="448"/>
                </a:cxn>
                <a:cxn ang="0">
                  <a:pos x="550" y="632"/>
                </a:cxn>
                <a:cxn ang="0">
                  <a:pos x="518" y="656"/>
                </a:cxn>
                <a:cxn ang="0">
                  <a:pos x="470" y="664"/>
                </a:cxn>
                <a:cxn ang="0">
                  <a:pos x="518" y="680"/>
                </a:cxn>
                <a:cxn ang="0">
                  <a:pos x="566" y="696"/>
                </a:cxn>
                <a:cxn ang="0">
                  <a:pos x="574" y="720"/>
                </a:cxn>
                <a:cxn ang="0">
                  <a:pos x="526" y="736"/>
                </a:cxn>
                <a:cxn ang="0">
                  <a:pos x="502" y="752"/>
                </a:cxn>
                <a:cxn ang="0">
                  <a:pos x="454" y="768"/>
                </a:cxn>
                <a:cxn ang="0">
                  <a:pos x="438" y="712"/>
                </a:cxn>
                <a:cxn ang="0">
                  <a:pos x="246" y="688"/>
                </a:cxn>
                <a:cxn ang="0">
                  <a:pos x="134" y="648"/>
                </a:cxn>
                <a:cxn ang="0">
                  <a:pos x="110" y="624"/>
                </a:cxn>
                <a:cxn ang="0">
                  <a:pos x="78" y="576"/>
                </a:cxn>
                <a:cxn ang="0">
                  <a:pos x="54" y="464"/>
                </a:cxn>
                <a:cxn ang="0">
                  <a:pos x="30" y="408"/>
                </a:cxn>
                <a:cxn ang="0">
                  <a:pos x="22" y="384"/>
                </a:cxn>
                <a:cxn ang="0">
                  <a:pos x="14" y="416"/>
                </a:cxn>
              </a:cxnLst>
              <a:rect l="0" t="0" r="0" b="0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5" name="Group 9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>
                  <a:cxn ang="0">
                    <a:pos x="23231" y="106861"/>
                  </a:cxn>
                  <a:cxn ang="0">
                    <a:pos x="18561" y="101036"/>
                  </a:cxn>
                  <a:cxn ang="0">
                    <a:pos x="13334" y="92251"/>
                  </a:cxn>
                  <a:cxn ang="0">
                    <a:pos x="7741" y="80673"/>
                  </a:cxn>
                  <a:cxn ang="0">
                    <a:pos x="2380" y="68615"/>
                  </a:cxn>
                  <a:cxn ang="0">
                    <a:pos x="0" y="55523"/>
                  </a:cxn>
                  <a:cxn ang="0">
                    <a:pos x="1" y="41566"/>
                  </a:cxn>
                  <a:cxn ang="0">
                    <a:pos x="4577" y="28808"/>
                  </a:cxn>
                  <a:cxn ang="0">
                    <a:pos x="13736" y="18075"/>
                  </a:cxn>
                  <a:cxn ang="0">
                    <a:pos x="22907" y="11198"/>
                  </a:cxn>
                  <a:cxn ang="0">
                    <a:pos x="30411" y="6111"/>
                  </a:cxn>
                  <a:cxn ang="0">
                    <a:pos x="36474" y="3443"/>
                  </a:cxn>
                  <a:cxn ang="0">
                    <a:pos x="41221" y="2386"/>
                  </a:cxn>
                  <a:cxn ang="0">
                    <a:pos x="44596" y="2386"/>
                  </a:cxn>
                  <a:cxn ang="0">
                    <a:pos x="52610" y="0"/>
                  </a:cxn>
                  <a:cxn ang="0">
                    <a:pos x="74784" y="4235"/>
                  </a:cxn>
                  <a:cxn ang="0">
                    <a:pos x="80960" y="6111"/>
                  </a:cxn>
                  <a:cxn ang="0">
                    <a:pos x="87039" y="7761"/>
                  </a:cxn>
                  <a:cxn ang="0">
                    <a:pos x="92254" y="9549"/>
                  </a:cxn>
                  <a:cxn ang="0">
                    <a:pos x="96219" y="11735"/>
                  </a:cxn>
                  <a:cxn ang="0">
                    <a:pos x="100555" y="13778"/>
                  </a:cxn>
                  <a:cxn ang="0">
                    <a:pos x="103966" y="16157"/>
                  </a:cxn>
                  <a:cxn ang="0">
                    <a:pos x="106646" y="19265"/>
                  </a:cxn>
                  <a:cxn ang="0">
                    <a:pos x="109782" y="23027"/>
                  </a:cxn>
                  <a:cxn ang="0">
                    <a:pos x="103966" y="20604"/>
                  </a:cxn>
                  <a:cxn ang="0">
                    <a:pos x="98397" y="18356"/>
                  </a:cxn>
                  <a:cxn ang="0">
                    <a:pos x="92782" y="16932"/>
                  </a:cxn>
                  <a:cxn ang="0">
                    <a:pos x="87039" y="15056"/>
                  </a:cxn>
                  <a:cxn ang="0">
                    <a:pos x="82472" y="13778"/>
                  </a:cxn>
                  <a:cxn ang="0">
                    <a:pos x="77700" y="13352"/>
                  </a:cxn>
                  <a:cxn ang="0">
                    <a:pos x="72199" y="12527"/>
                  </a:cxn>
                  <a:cxn ang="0">
                    <a:pos x="67641" y="12527"/>
                  </a:cxn>
                  <a:cxn ang="0">
                    <a:pos x="63271" y="12527"/>
                  </a:cxn>
                  <a:cxn ang="0">
                    <a:pos x="58697" y="12722"/>
                  </a:cxn>
                  <a:cxn ang="0">
                    <a:pos x="54008" y="13778"/>
                  </a:cxn>
                  <a:cxn ang="0">
                    <a:pos x="50055" y="14922"/>
                  </a:cxn>
                  <a:cxn ang="0">
                    <a:pos x="46023" y="16932"/>
                  </a:cxn>
                  <a:cxn ang="0">
                    <a:pos x="41281" y="18356"/>
                  </a:cxn>
                  <a:cxn ang="0">
                    <a:pos x="37443" y="20756"/>
                  </a:cxn>
                  <a:cxn ang="0">
                    <a:pos x="33508" y="23312"/>
                  </a:cxn>
                  <a:cxn ang="0">
                    <a:pos x="26340" y="31065"/>
                  </a:cxn>
                  <a:cxn ang="0">
                    <a:pos x="21435" y="40627"/>
                  </a:cxn>
                  <a:cxn ang="0">
                    <a:pos x="18561" y="52513"/>
                  </a:cxn>
                  <a:cxn ang="0">
                    <a:pos x="17531" y="64204"/>
                  </a:cxn>
                  <a:cxn ang="0">
                    <a:pos x="17531" y="77194"/>
                  </a:cxn>
                  <a:cxn ang="0">
                    <a:pos x="19233" y="88421"/>
                  </a:cxn>
                  <a:cxn ang="0">
                    <a:pos x="20703" y="98735"/>
                  </a:cxn>
                  <a:cxn ang="0">
                    <a:pos x="23231" y="106861"/>
                  </a:cxn>
                </a:cxnLst>
                <a:rect l="0" t="0" r="0" b="0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11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>
                  <a:cxn ang="0">
                    <a:pos x="53373" y="0"/>
                  </a:cxn>
                  <a:cxn ang="0">
                    <a:pos x="54793" y="1066"/>
                  </a:cxn>
                  <a:cxn ang="0">
                    <a:pos x="57860" y="4324"/>
                  </a:cxn>
                  <a:cxn ang="0">
                    <a:pos x="62224" y="9717"/>
                  </a:cxn>
                  <a:cxn ang="0">
                    <a:pos x="67216" y="17579"/>
                  </a:cxn>
                  <a:cxn ang="0">
                    <a:pos x="71026" y="27340"/>
                  </a:cxn>
                  <a:cxn ang="0">
                    <a:pos x="73562" y="40289"/>
                  </a:cxn>
                  <a:cxn ang="0">
                    <a:pos x="73562" y="55582"/>
                  </a:cxn>
                  <a:cxn ang="0">
                    <a:pos x="70482" y="73626"/>
                  </a:cxn>
                  <a:cxn ang="0">
                    <a:pos x="68761" y="78653"/>
                  </a:cxn>
                  <a:cxn ang="0">
                    <a:pos x="66626" y="82806"/>
                  </a:cxn>
                  <a:cxn ang="0">
                    <a:pos x="64327" y="87340"/>
                  </a:cxn>
                  <a:cxn ang="0">
                    <a:pos x="61229" y="91329"/>
                  </a:cxn>
                  <a:cxn ang="0">
                    <a:pos x="57099" y="95142"/>
                  </a:cxn>
                  <a:cxn ang="0">
                    <a:pos x="53713" y="98018"/>
                  </a:cxn>
                  <a:cxn ang="0">
                    <a:pos x="50072" y="100807"/>
                  </a:cxn>
                  <a:cxn ang="0">
                    <a:pos x="44893" y="103044"/>
                  </a:cxn>
                  <a:cxn ang="0">
                    <a:pos x="40193" y="104152"/>
                  </a:cxn>
                  <a:cxn ang="0">
                    <a:pos x="35497" y="105475"/>
                  </a:cxn>
                  <a:cxn ang="0">
                    <a:pos x="30026" y="106464"/>
                  </a:cxn>
                  <a:cxn ang="0">
                    <a:pos x="24162" y="106464"/>
                  </a:cxn>
                  <a:cxn ang="0">
                    <a:pos x="17891" y="105475"/>
                  </a:cxn>
                  <a:cxn ang="0">
                    <a:pos x="12264" y="104152"/>
                  </a:cxn>
                  <a:cxn ang="0">
                    <a:pos x="5742" y="101871"/>
                  </a:cxn>
                  <a:cxn ang="0">
                    <a:pos x="0" y="99164"/>
                  </a:cxn>
                  <a:cxn ang="0">
                    <a:pos x="5483" y="103044"/>
                  </a:cxn>
                  <a:cxn ang="0">
                    <a:pos x="10872" y="105475"/>
                  </a:cxn>
                  <a:cxn ang="0">
                    <a:pos x="16356" y="108094"/>
                  </a:cxn>
                  <a:cxn ang="0">
                    <a:pos x="20953" y="109983"/>
                  </a:cxn>
                  <a:cxn ang="0">
                    <a:pos x="25755" y="111555"/>
                  </a:cxn>
                  <a:cxn ang="0">
                    <a:pos x="31041" y="112181"/>
                  </a:cxn>
                  <a:cxn ang="0">
                    <a:pos x="35556" y="112378"/>
                  </a:cxn>
                  <a:cxn ang="0">
                    <a:pos x="40408" y="112378"/>
                  </a:cxn>
                  <a:cxn ang="0">
                    <a:pos x="44685" y="112181"/>
                  </a:cxn>
                  <a:cxn ang="0">
                    <a:pos x="48961" y="111133"/>
                  </a:cxn>
                  <a:cxn ang="0">
                    <a:pos x="52668" y="109983"/>
                  </a:cxn>
                  <a:cxn ang="0">
                    <a:pos x="56608" y="108873"/>
                  </a:cxn>
                  <a:cxn ang="0">
                    <a:pos x="60181" y="107525"/>
                  </a:cxn>
                  <a:cxn ang="0">
                    <a:pos x="63558" y="105122"/>
                  </a:cxn>
                  <a:cxn ang="0">
                    <a:pos x="66626" y="103044"/>
                  </a:cxn>
                  <a:cxn ang="0">
                    <a:pos x="69452" y="100807"/>
                  </a:cxn>
                  <a:cxn ang="0">
                    <a:pos x="77323" y="92909"/>
                  </a:cxn>
                  <a:cxn ang="0">
                    <a:pos x="82753" y="85103"/>
                  </a:cxn>
                  <a:cxn ang="0">
                    <a:pos x="85965" y="76060"/>
                  </a:cxn>
                  <a:cxn ang="0">
                    <a:pos x="87725" y="67785"/>
                  </a:cxn>
                  <a:cxn ang="0">
                    <a:pos x="88785" y="58854"/>
                  </a:cxn>
                  <a:cxn ang="0">
                    <a:pos x="88785" y="50023"/>
                  </a:cxn>
                  <a:cxn ang="0">
                    <a:pos x="89212" y="41771"/>
                  </a:cxn>
                  <a:cxn ang="0">
                    <a:pos x="84504" y="24370"/>
                  </a:cxn>
                  <a:cxn ang="0">
                    <a:pos x="76517" y="10848"/>
                  </a:cxn>
                  <a:cxn ang="0">
                    <a:pos x="73684" y="9717"/>
                  </a:cxn>
                  <a:cxn ang="0">
                    <a:pos x="72082" y="8060"/>
                  </a:cxn>
                  <a:cxn ang="0">
                    <a:pos x="69452" y="6737"/>
                  </a:cxn>
                  <a:cxn ang="0">
                    <a:pos x="67626" y="5814"/>
                  </a:cxn>
                  <a:cxn ang="0">
                    <a:pos x="64626" y="4659"/>
                  </a:cxn>
                  <a:cxn ang="0">
                    <a:pos x="61675" y="3222"/>
                  </a:cxn>
                  <a:cxn ang="0">
                    <a:pos x="58170" y="1541"/>
                  </a:cxn>
                  <a:cxn ang="0">
                    <a:pos x="53373" y="0"/>
                  </a:cxn>
                </a:cxnLst>
                <a:rect l="0" t="0" r="0" b="0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12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0" b="0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13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0" b="0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14"/>
              <p:cNvSpPr/>
              <p:nvPr userDrawn="1"/>
            </p:nvSpPr>
            <p:spPr>
              <a:xfrm rot="373331" flipH="1">
                <a:off x="289" y="3133"/>
                <a:ext cx="21" cy="5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0" b="0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7" name="Group 15"/>
              <p:cNvGrpSpPr/>
              <p:nvPr userDrawn="1"/>
            </p:nvGrpSpPr>
            <p:grpSpPr>
              <a:xfrm rot="-10713554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/>
                <p:cNvSpPr/>
                <p:nvPr userDrawn="1"/>
              </p:nvSpPr>
              <p:spPr>
                <a:xfrm rot="4200091">
                  <a:off x="-242" y="1806"/>
                  <a:ext cx="143" cy="390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  <a:cxn ang="0">
                      <a:pos x="1" y="1"/>
                    </a:cxn>
                  </a:cxnLst>
                  <a:rect l="0" t="0" r="0" b="0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17"/>
                <p:cNvSpPr/>
                <p:nvPr userDrawn="1"/>
              </p:nvSpPr>
              <p:spPr>
                <a:xfrm rot="4200091">
                  <a:off x="124" y="1760"/>
                  <a:ext cx="33" cy="160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  <a:cxn ang="0">
                      <a:pos x="0" y="1"/>
                    </a:cxn>
                  </a:cxnLst>
                  <a:rect l="0" t="0" r="0" b="0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18"/>
                <p:cNvSpPr/>
                <p:nvPr userDrawn="1"/>
              </p:nvSpPr>
              <p:spPr>
                <a:xfrm rot="4200091">
                  <a:off x="177" y="1723"/>
                  <a:ext cx="60" cy="28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</a:cxnLst>
                  <a:rect l="0" t="0" r="0" b="0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36" name="Group 19"/>
            <p:cNvGrpSpPr/>
            <p:nvPr/>
          </p:nvGrpSpPr>
          <p:grpSpPr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/>
              <p:cNvSpPr/>
              <p:nvPr userDrawn="1"/>
            </p:nvSpPr>
            <p:spPr>
              <a:xfrm>
                <a:off x="1727" y="868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21"/>
              <p:cNvSpPr/>
              <p:nvPr userDrawn="1"/>
            </p:nvSpPr>
            <p:spPr>
              <a:xfrm>
                <a:off x="1786" y="896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22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7" name="Group 23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2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2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8" name="Group 27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29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0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9" name="Freeform 31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>
                <a:cxn ang="0">
                  <a:pos x="1" y="392"/>
                </a:cxn>
                <a:cxn ang="0">
                  <a:pos x="3" y="252"/>
                </a:cxn>
                <a:cxn ang="0">
                  <a:pos x="21" y="210"/>
                </a:cxn>
                <a:cxn ang="0">
                  <a:pos x="29" y="182"/>
                </a:cxn>
                <a:cxn ang="0">
                  <a:pos x="39" y="154"/>
                </a:cxn>
                <a:cxn ang="0">
                  <a:pos x="51" y="138"/>
                </a:cxn>
                <a:cxn ang="0">
                  <a:pos x="111" y="74"/>
                </a:cxn>
                <a:cxn ang="0">
                  <a:pos x="169" y="30"/>
                </a:cxn>
                <a:cxn ang="0">
                  <a:pos x="225" y="10"/>
                </a:cxn>
                <a:cxn ang="0">
                  <a:pos x="249" y="4"/>
                </a:cxn>
                <a:cxn ang="0">
                  <a:pos x="265" y="0"/>
                </a:cxn>
                <a:cxn ang="0">
                  <a:pos x="357" y="2"/>
                </a:cxn>
                <a:cxn ang="0">
                  <a:pos x="385" y="6"/>
                </a:cxn>
                <a:cxn ang="0">
                  <a:pos x="489" y="40"/>
                </a:cxn>
                <a:cxn ang="0">
                  <a:pos x="619" y="128"/>
                </a:cxn>
                <a:cxn ang="0">
                  <a:pos x="653" y="178"/>
                </a:cxn>
                <a:cxn ang="0">
                  <a:pos x="693" y="322"/>
                </a:cxn>
                <a:cxn ang="0">
                  <a:pos x="687" y="434"/>
                </a:cxn>
                <a:cxn ang="0">
                  <a:pos x="665" y="538"/>
                </a:cxn>
                <a:cxn ang="0">
                  <a:pos x="639" y="564"/>
                </a:cxn>
                <a:cxn ang="0">
                  <a:pos x="631" y="580"/>
                </a:cxn>
                <a:cxn ang="0">
                  <a:pos x="607" y="588"/>
                </a:cxn>
                <a:cxn ang="0">
                  <a:pos x="473" y="664"/>
                </a:cxn>
                <a:cxn ang="0">
                  <a:pos x="449" y="678"/>
                </a:cxn>
                <a:cxn ang="0">
                  <a:pos x="405" y="684"/>
                </a:cxn>
                <a:cxn ang="0">
                  <a:pos x="375" y="690"/>
                </a:cxn>
                <a:cxn ang="0">
                  <a:pos x="267" y="684"/>
                </a:cxn>
                <a:cxn ang="0">
                  <a:pos x="259" y="722"/>
                </a:cxn>
                <a:cxn ang="0">
                  <a:pos x="241" y="756"/>
                </a:cxn>
                <a:cxn ang="0">
                  <a:pos x="185" y="728"/>
                </a:cxn>
                <a:cxn ang="0">
                  <a:pos x="163" y="720"/>
                </a:cxn>
                <a:cxn ang="0">
                  <a:pos x="151" y="716"/>
                </a:cxn>
                <a:cxn ang="0">
                  <a:pos x="195" y="674"/>
                </a:cxn>
                <a:cxn ang="0">
                  <a:pos x="211" y="644"/>
                </a:cxn>
                <a:cxn ang="0">
                  <a:pos x="209" y="626"/>
                </a:cxn>
                <a:cxn ang="0">
                  <a:pos x="195" y="620"/>
                </a:cxn>
                <a:cxn ang="0">
                  <a:pos x="165" y="596"/>
                </a:cxn>
                <a:cxn ang="0">
                  <a:pos x="99" y="534"/>
                </a:cxn>
                <a:cxn ang="0">
                  <a:pos x="61" y="506"/>
                </a:cxn>
                <a:cxn ang="0">
                  <a:pos x="23" y="470"/>
                </a:cxn>
                <a:cxn ang="0">
                  <a:pos x="7" y="434"/>
                </a:cxn>
                <a:cxn ang="0">
                  <a:pos x="5" y="396"/>
                </a:cxn>
                <a:cxn ang="0">
                  <a:pos x="1" y="392"/>
                </a:cxn>
              </a:cxnLst>
              <a:rect l="0" t="0" r="0" b="0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32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5" y="1"/>
                </a:cxn>
                <a:cxn ang="0">
                  <a:pos x="478" y="5"/>
                </a:cxn>
                <a:cxn ang="0">
                  <a:pos x="952" y="36"/>
                </a:cxn>
                <a:cxn ang="0">
                  <a:pos x="1508" y="77"/>
                </a:cxn>
                <a:cxn ang="0">
                  <a:pos x="2015" y="141"/>
                </a:cxn>
                <a:cxn ang="0">
                  <a:pos x="2480" y="227"/>
                </a:cxn>
                <a:cxn ang="0">
                  <a:pos x="2768" y="343"/>
                </a:cxn>
                <a:cxn ang="0">
                  <a:pos x="2836" y="503"/>
                </a:cxn>
                <a:cxn ang="0">
                  <a:pos x="2702" y="503"/>
                </a:cxn>
                <a:cxn ang="0">
                  <a:pos x="2567" y="503"/>
                </a:cxn>
                <a:cxn ang="0">
                  <a:pos x="2412" y="503"/>
                </a:cxn>
                <a:cxn ang="0">
                  <a:pos x="2231" y="487"/>
                </a:cxn>
                <a:cxn ang="0">
                  <a:pos x="2101" y="486"/>
                </a:cxn>
                <a:cxn ang="0">
                  <a:pos x="1934" y="479"/>
                </a:cxn>
                <a:cxn ang="0">
                  <a:pos x="1705" y="461"/>
                </a:cxn>
                <a:cxn ang="0">
                  <a:pos x="1508" y="444"/>
                </a:cxn>
                <a:cxn ang="0">
                  <a:pos x="1374" y="403"/>
                </a:cxn>
                <a:cxn ang="0">
                  <a:pos x="1374" y="358"/>
                </a:cxn>
                <a:cxn ang="0">
                  <a:pos x="1446" y="306"/>
                </a:cxn>
                <a:cxn ang="0">
                  <a:pos x="1516" y="255"/>
                </a:cxn>
                <a:cxn ang="0">
                  <a:pos x="1446" y="198"/>
                </a:cxn>
                <a:cxn ang="0">
                  <a:pos x="1245" y="136"/>
                </a:cxn>
                <a:cxn ang="0">
                  <a:pos x="814" y="74"/>
                </a:cxn>
                <a:cxn ang="0">
                  <a:pos x="0" y="0"/>
                </a:cxn>
              </a:cxnLst>
              <a:rect l="0" t="0" r="0" b="0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33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177" y="3"/>
                </a:cxn>
                <a:cxn ang="0">
                  <a:pos x="395" y="30"/>
                </a:cxn>
                <a:cxn ang="0">
                  <a:pos x="659" y="40"/>
                </a:cxn>
                <a:cxn ang="0">
                  <a:pos x="881" y="49"/>
                </a:cxn>
                <a:cxn ang="0">
                  <a:pos x="1116" y="57"/>
                </a:cxn>
                <a:cxn ang="0">
                  <a:pos x="1364" y="61"/>
                </a:cxn>
                <a:cxn ang="0">
                  <a:pos x="1645" y="53"/>
                </a:cxn>
                <a:cxn ang="0">
                  <a:pos x="1608" y="84"/>
                </a:cxn>
                <a:cxn ang="0">
                  <a:pos x="1518" y="112"/>
                </a:cxn>
                <a:cxn ang="0">
                  <a:pos x="1346" y="129"/>
                </a:cxn>
                <a:cxn ang="0">
                  <a:pos x="1104" y="137"/>
                </a:cxn>
                <a:cxn ang="0">
                  <a:pos x="846" y="135"/>
                </a:cxn>
                <a:cxn ang="0">
                  <a:pos x="566" y="110"/>
                </a:cxn>
                <a:cxn ang="0">
                  <a:pos x="297" y="71"/>
                </a:cxn>
                <a:cxn ang="0">
                  <a:pos x="0" y="0"/>
                </a:cxn>
              </a:cxnLst>
              <a:rect l="0" t="0" r="0" b="0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34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8"/>
                </a:cxn>
                <a:cxn ang="0">
                  <a:pos x="15" y="19"/>
                </a:cxn>
                <a:cxn ang="0">
                  <a:pos x="26" y="33"/>
                </a:cxn>
                <a:cxn ang="0">
                  <a:pos x="38" y="51"/>
                </a:cxn>
                <a:cxn ang="0">
                  <a:pos x="54" y="72"/>
                </a:cxn>
                <a:cxn ang="0">
                  <a:pos x="67" y="94"/>
                </a:cxn>
                <a:cxn ang="0">
                  <a:pos x="79" y="119"/>
                </a:cxn>
                <a:cxn ang="0">
                  <a:pos x="87" y="146"/>
                </a:cxn>
                <a:cxn ang="0">
                  <a:pos x="94" y="175"/>
                </a:cxn>
                <a:cxn ang="0">
                  <a:pos x="91" y="209"/>
                </a:cxn>
                <a:cxn ang="0">
                  <a:pos x="118" y="209"/>
                </a:cxn>
                <a:cxn ang="0">
                  <a:pos x="117" y="177"/>
                </a:cxn>
                <a:cxn ang="0">
                  <a:pos x="104" y="119"/>
                </a:cxn>
                <a:cxn ang="0">
                  <a:pos x="82" y="69"/>
                </a:cxn>
                <a:cxn ang="0">
                  <a:pos x="47" y="27"/>
                </a:cxn>
                <a:cxn ang="0">
                  <a:pos x="0" y="0"/>
                </a:cxn>
              </a:cxnLst>
              <a:rect l="0" t="0" r="0" b="0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5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0" y="128"/>
                </a:cxn>
                <a:cxn ang="0">
                  <a:pos x="125" y="126"/>
                </a:cxn>
                <a:cxn ang="0">
                  <a:pos x="111" y="121"/>
                </a:cxn>
                <a:cxn ang="0">
                  <a:pos x="92" y="111"/>
                </a:cxn>
                <a:cxn ang="0">
                  <a:pos x="68" y="103"/>
                </a:cxn>
                <a:cxn ang="0">
                  <a:pos x="41" y="94"/>
                </a:cxn>
                <a:cxn ang="0">
                  <a:pos x="19" y="90"/>
                </a:cxn>
                <a:cxn ang="0">
                  <a:pos x="0" y="93"/>
                </a:cxn>
                <a:cxn ang="0">
                  <a:pos x="0" y="72"/>
                </a:cxn>
                <a:cxn ang="0">
                  <a:pos x="12" y="70"/>
                </a:cxn>
                <a:cxn ang="0">
                  <a:pos x="24" y="66"/>
                </a:cxn>
                <a:cxn ang="0">
                  <a:pos x="38" y="66"/>
                </a:cxn>
                <a:cxn ang="0">
                  <a:pos x="51" y="67"/>
                </a:cxn>
                <a:cxn ang="0">
                  <a:pos x="65" y="70"/>
                </a:cxn>
                <a:cxn ang="0">
                  <a:pos x="78" y="78"/>
                </a:cxn>
                <a:cxn ang="0">
                  <a:pos x="81" y="74"/>
                </a:cxn>
                <a:cxn ang="0">
                  <a:pos x="81" y="58"/>
                </a:cxn>
                <a:cxn ang="0">
                  <a:pos x="82" y="37"/>
                </a:cxn>
                <a:cxn ang="0">
                  <a:pos x="82" y="29"/>
                </a:cxn>
                <a:cxn ang="0">
                  <a:pos x="80" y="29"/>
                </a:cxn>
                <a:cxn ang="0">
                  <a:pos x="77" y="27"/>
                </a:cxn>
                <a:cxn ang="0">
                  <a:pos x="76" y="22"/>
                </a:cxn>
                <a:cxn ang="0">
                  <a:pos x="75" y="19"/>
                </a:cxn>
                <a:cxn ang="0">
                  <a:pos x="76" y="15"/>
                </a:cxn>
                <a:cxn ang="0">
                  <a:pos x="79" y="10"/>
                </a:cxn>
                <a:cxn ang="0">
                  <a:pos x="89" y="6"/>
                </a:cxn>
                <a:cxn ang="0">
                  <a:pos x="103" y="0"/>
                </a:cxn>
              </a:cxnLst>
              <a:rect l="0" t="0" r="0" b="0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6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5" y="37"/>
                </a:cxn>
                <a:cxn ang="0">
                  <a:pos x="0" y="59"/>
                </a:cxn>
                <a:cxn ang="0">
                  <a:pos x="0" y="86"/>
                </a:cxn>
                <a:cxn ang="0">
                  <a:pos x="8" y="82"/>
                </a:cxn>
                <a:cxn ang="0">
                  <a:pos x="20" y="73"/>
                </a:cxn>
                <a:cxn ang="0">
                  <a:pos x="33" y="63"/>
                </a:cxn>
                <a:cxn ang="0">
                  <a:pos x="42" y="51"/>
                </a:cxn>
                <a:cxn ang="0">
                  <a:pos x="47" y="36"/>
                </a:cxn>
                <a:cxn ang="0">
                  <a:pos x="46" y="19"/>
                </a:cxn>
                <a:cxn ang="0">
                  <a:pos x="37" y="0"/>
                </a:cxn>
              </a:cxnLst>
              <a:rect l="0" t="0" r="0" b="0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7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1" y="4"/>
                </a:cxn>
                <a:cxn ang="0">
                  <a:pos x="101" y="0"/>
                </a:cxn>
                <a:cxn ang="0">
                  <a:pos x="170" y="4"/>
                </a:cxn>
                <a:cxn ang="0">
                  <a:pos x="248" y="21"/>
                </a:cxn>
                <a:cxn ang="0">
                  <a:pos x="323" y="50"/>
                </a:cxn>
                <a:cxn ang="0">
                  <a:pos x="382" y="90"/>
                </a:cxn>
                <a:cxn ang="0">
                  <a:pos x="428" y="141"/>
                </a:cxn>
                <a:cxn ang="0">
                  <a:pos x="463" y="199"/>
                </a:cxn>
                <a:cxn ang="0">
                  <a:pos x="485" y="262"/>
                </a:cxn>
                <a:cxn ang="0">
                  <a:pos x="496" y="327"/>
                </a:cxn>
                <a:cxn ang="0">
                  <a:pos x="497" y="396"/>
                </a:cxn>
                <a:cxn ang="0">
                  <a:pos x="487" y="462"/>
                </a:cxn>
                <a:cxn ang="0">
                  <a:pos x="470" y="527"/>
                </a:cxn>
                <a:cxn ang="0">
                  <a:pos x="443" y="586"/>
                </a:cxn>
                <a:cxn ang="0">
                  <a:pos x="406" y="639"/>
                </a:cxn>
                <a:cxn ang="0">
                  <a:pos x="364" y="683"/>
                </a:cxn>
                <a:cxn ang="0">
                  <a:pos x="315" y="715"/>
                </a:cxn>
                <a:cxn ang="0">
                  <a:pos x="259" y="736"/>
                </a:cxn>
                <a:cxn ang="0">
                  <a:pos x="198" y="740"/>
                </a:cxn>
                <a:cxn ang="0">
                  <a:pos x="131" y="727"/>
                </a:cxn>
                <a:cxn ang="0">
                  <a:pos x="167" y="728"/>
                </a:cxn>
                <a:cxn ang="0">
                  <a:pos x="204" y="718"/>
                </a:cxn>
                <a:cxn ang="0">
                  <a:pos x="238" y="700"/>
                </a:cxn>
                <a:cxn ang="0">
                  <a:pos x="272" y="670"/>
                </a:cxn>
                <a:cxn ang="0">
                  <a:pos x="304" y="635"/>
                </a:cxn>
                <a:cxn ang="0">
                  <a:pos x="333" y="594"/>
                </a:cxn>
                <a:cxn ang="0">
                  <a:pos x="358" y="549"/>
                </a:cxn>
                <a:cxn ang="0">
                  <a:pos x="381" y="500"/>
                </a:cxn>
                <a:cxn ang="0">
                  <a:pos x="396" y="449"/>
                </a:cxn>
                <a:cxn ang="0">
                  <a:pos x="408" y="397"/>
                </a:cxn>
                <a:cxn ang="0">
                  <a:pos x="414" y="346"/>
                </a:cxn>
                <a:cxn ang="0">
                  <a:pos x="412" y="296"/>
                </a:cxn>
                <a:cxn ang="0">
                  <a:pos x="402" y="251"/>
                </a:cxn>
                <a:cxn ang="0">
                  <a:pos x="384" y="208"/>
                </a:cxn>
                <a:cxn ang="0">
                  <a:pos x="357" y="172"/>
                </a:cxn>
                <a:cxn ang="0">
                  <a:pos x="320" y="142"/>
                </a:cxn>
                <a:cxn ang="0">
                  <a:pos x="260" y="107"/>
                </a:cxn>
                <a:cxn ang="0">
                  <a:pos x="203" y="82"/>
                </a:cxn>
                <a:cxn ang="0">
                  <a:pos x="154" y="65"/>
                </a:cxn>
                <a:cxn ang="0">
                  <a:pos x="108" y="56"/>
                </a:cxn>
                <a:cxn ang="0">
                  <a:pos x="68" y="55"/>
                </a:cxn>
                <a:cxn ang="0">
                  <a:pos x="32" y="61"/>
                </a:cxn>
                <a:cxn ang="0">
                  <a:pos x="0" y="70"/>
                </a:cxn>
                <a:cxn ang="0">
                  <a:pos x="0" y="13"/>
                </a:cxn>
              </a:cxnLst>
              <a:rect l="0" t="0" r="0" b="0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38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"/>
                </a:cxn>
                <a:cxn ang="0">
                  <a:pos x="387" y="88"/>
                </a:cxn>
                <a:cxn ang="0">
                  <a:pos x="885" y="133"/>
                </a:cxn>
                <a:cxn ang="0">
                  <a:pos x="1586" y="172"/>
                </a:cxn>
                <a:cxn ang="0">
                  <a:pos x="2563" y="209"/>
                </a:cxn>
                <a:cxn ang="0">
                  <a:pos x="3804" y="248"/>
                </a:cxn>
                <a:cxn ang="0">
                  <a:pos x="5389" y="283"/>
                </a:cxn>
                <a:cxn ang="0">
                  <a:pos x="7213" y="313"/>
                </a:cxn>
                <a:cxn ang="0">
                  <a:pos x="9558" y="341"/>
                </a:cxn>
                <a:cxn ang="0">
                  <a:pos x="12211" y="365"/>
                </a:cxn>
                <a:cxn ang="0">
                  <a:pos x="15040" y="385"/>
                </a:cxn>
                <a:cxn ang="0">
                  <a:pos x="18540" y="401"/>
                </a:cxn>
                <a:cxn ang="0">
                  <a:pos x="22360" y="411"/>
                </a:cxn>
                <a:cxn ang="0">
                  <a:pos x="26728" y="417"/>
                </a:cxn>
                <a:cxn ang="0">
                  <a:pos x="31238" y="415"/>
                </a:cxn>
                <a:cxn ang="0">
                  <a:pos x="36519" y="408"/>
                </a:cxn>
                <a:cxn ang="0">
                  <a:pos x="31892" y="399"/>
                </a:cxn>
                <a:cxn ang="0">
                  <a:pos x="27670" y="386"/>
                </a:cxn>
                <a:cxn ang="0">
                  <a:pos x="24164" y="372"/>
                </a:cxn>
                <a:cxn ang="0">
                  <a:pos x="21032" y="359"/>
                </a:cxn>
                <a:cxn ang="0">
                  <a:pos x="18176" y="340"/>
                </a:cxn>
                <a:cxn ang="0">
                  <a:pos x="15924" y="319"/>
                </a:cxn>
                <a:cxn ang="0">
                  <a:pos x="13847" y="298"/>
                </a:cxn>
                <a:cxn ang="0">
                  <a:pos x="11897" y="273"/>
                </a:cxn>
                <a:cxn ang="0">
                  <a:pos x="10145" y="248"/>
                </a:cxn>
                <a:cxn ang="0">
                  <a:pos x="8715" y="218"/>
                </a:cxn>
                <a:cxn ang="0">
                  <a:pos x="7489" y="189"/>
                </a:cxn>
                <a:cxn ang="0">
                  <a:pos x="6146" y="154"/>
                </a:cxn>
                <a:cxn ang="0">
                  <a:pos x="4685" y="121"/>
                </a:cxn>
                <a:cxn ang="0">
                  <a:pos x="3290" y="84"/>
                </a:cxn>
                <a:cxn ang="0">
                  <a:pos x="1662" y="41"/>
                </a:cxn>
                <a:cxn ang="0">
                  <a:pos x="0" y="0"/>
                </a:cxn>
              </a:cxnLst>
              <a:rect l="0" t="0" r="0" b="0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39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>
                <a:cxn ang="0">
                  <a:pos x="12219" y="0"/>
                </a:cxn>
                <a:cxn ang="0">
                  <a:pos x="19535" y="230"/>
                </a:cxn>
                <a:cxn ang="0">
                  <a:pos x="18983" y="229"/>
                </a:cxn>
                <a:cxn ang="0">
                  <a:pos x="16864" y="224"/>
                </a:cxn>
                <a:cxn ang="0">
                  <a:pos x="14095" y="217"/>
                </a:cxn>
                <a:cxn ang="0">
                  <a:pos x="10770" y="211"/>
                </a:cxn>
                <a:cxn ang="0">
                  <a:pos x="7088" y="208"/>
                </a:cxn>
                <a:cxn ang="0">
                  <a:pos x="4024" y="209"/>
                </a:cxn>
                <a:cxn ang="0">
                  <a:pos x="1432" y="219"/>
                </a:cxn>
                <a:cxn ang="0">
                  <a:pos x="0" y="234"/>
                </a:cxn>
                <a:cxn ang="0">
                  <a:pos x="586" y="209"/>
                </a:cxn>
                <a:cxn ang="0">
                  <a:pos x="1288" y="190"/>
                </a:cxn>
                <a:cxn ang="0">
                  <a:pos x="2598" y="175"/>
                </a:cxn>
                <a:cxn ang="0">
                  <a:pos x="4024" y="162"/>
                </a:cxn>
                <a:cxn ang="0">
                  <a:pos x="5708" y="153"/>
                </a:cxn>
                <a:cxn ang="0">
                  <a:pos x="7370" y="152"/>
                </a:cxn>
                <a:cxn ang="0">
                  <a:pos x="9242" y="152"/>
                </a:cxn>
                <a:cxn ang="0">
                  <a:pos x="11360" y="159"/>
                </a:cxn>
                <a:cxn ang="0">
                  <a:pos x="11511" y="152"/>
                </a:cxn>
                <a:cxn ang="0">
                  <a:pos x="11052" y="121"/>
                </a:cxn>
                <a:cxn ang="0">
                  <a:pos x="10544" y="81"/>
                </a:cxn>
                <a:cxn ang="0">
                  <a:pos x="10353" y="64"/>
                </a:cxn>
                <a:cxn ang="0">
                  <a:pos x="9926" y="64"/>
                </a:cxn>
                <a:cxn ang="0">
                  <a:pos x="9546" y="61"/>
                </a:cxn>
                <a:cxn ang="0">
                  <a:pos x="9242" y="53"/>
                </a:cxn>
                <a:cxn ang="0">
                  <a:pos x="9073" y="47"/>
                </a:cxn>
                <a:cxn ang="0">
                  <a:pos x="9073" y="39"/>
                </a:cxn>
                <a:cxn ang="0">
                  <a:pos x="9242" y="31"/>
                </a:cxn>
                <a:cxn ang="0">
                  <a:pos x="10466" y="8"/>
                </a:cxn>
                <a:cxn ang="0">
                  <a:pos x="12219" y="0"/>
                </a:cxn>
              </a:cxnLst>
              <a:rect l="0" t="0" r="0" b="0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40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4" y="1"/>
                </a:cxn>
                <a:cxn ang="0">
                  <a:pos x="2829" y="5"/>
                </a:cxn>
                <a:cxn ang="0">
                  <a:pos x="5922" y="12"/>
                </a:cxn>
                <a:cxn ang="0">
                  <a:pos x="9358" y="41"/>
                </a:cxn>
                <a:cxn ang="0">
                  <a:pos x="12620" y="63"/>
                </a:cxn>
                <a:cxn ang="0">
                  <a:pos x="15484" y="108"/>
                </a:cxn>
                <a:cxn ang="0">
                  <a:pos x="17230" y="166"/>
                </a:cxn>
                <a:cxn ang="0">
                  <a:pos x="17573" y="240"/>
                </a:cxn>
                <a:cxn ang="0">
                  <a:pos x="17020" y="240"/>
                </a:cxn>
                <a:cxn ang="0">
                  <a:pos x="16084" y="240"/>
                </a:cxn>
                <a:cxn ang="0">
                  <a:pos x="14994" y="240"/>
                </a:cxn>
                <a:cxn ang="0">
                  <a:pos x="14008" y="236"/>
                </a:cxn>
                <a:cxn ang="0">
                  <a:pos x="13030" y="235"/>
                </a:cxn>
                <a:cxn ang="0">
                  <a:pos x="11938" y="230"/>
                </a:cxn>
                <a:cxn ang="0">
                  <a:pos x="10631" y="223"/>
                </a:cxn>
                <a:cxn ang="0">
                  <a:pos x="9358" y="214"/>
                </a:cxn>
                <a:cxn ang="0">
                  <a:pos x="8513" y="193"/>
                </a:cxn>
                <a:cxn ang="0">
                  <a:pos x="8513" y="170"/>
                </a:cxn>
                <a:cxn ang="0">
                  <a:pos x="9098" y="149"/>
                </a:cxn>
                <a:cxn ang="0">
                  <a:pos x="9637" y="122"/>
                </a:cxn>
                <a:cxn ang="0">
                  <a:pos x="9098" y="96"/>
                </a:cxn>
                <a:cxn ang="0">
                  <a:pos x="7803" y="61"/>
                </a:cxn>
                <a:cxn ang="0">
                  <a:pos x="5078" y="40"/>
                </a:cxn>
                <a:cxn ang="0">
                  <a:pos x="0" y="0"/>
                </a:cxn>
              </a:cxnLst>
              <a:rect l="0" t="0" r="0" b="0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41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>
                <a:cxn ang="0">
                  <a:pos x="5049" y="0"/>
                </a:cxn>
                <a:cxn ang="0">
                  <a:pos x="3201" y="63"/>
                </a:cxn>
                <a:cxn ang="0">
                  <a:pos x="2375" y="104"/>
                </a:cxn>
                <a:cxn ang="0">
                  <a:pos x="1762" y="136"/>
                </a:cxn>
                <a:cxn ang="0">
                  <a:pos x="0" y="159"/>
                </a:cxn>
                <a:cxn ang="0">
                  <a:pos x="1934" y="149"/>
                </a:cxn>
                <a:cxn ang="0">
                  <a:pos x="3746" y="138"/>
                </a:cxn>
                <a:cxn ang="0">
                  <a:pos x="5073" y="116"/>
                </a:cxn>
                <a:cxn ang="0">
                  <a:pos x="6383" y="97"/>
                </a:cxn>
                <a:cxn ang="0">
                  <a:pos x="7266" y="75"/>
                </a:cxn>
                <a:cxn ang="0">
                  <a:pos x="7355" y="47"/>
                </a:cxn>
                <a:cxn ang="0">
                  <a:pos x="6805" y="15"/>
                </a:cxn>
                <a:cxn ang="0">
                  <a:pos x="5049" y="0"/>
                </a:cxn>
              </a:cxnLst>
              <a:rect l="0" t="0" r="0" b="0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42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847" y="3"/>
                </a:cxn>
                <a:cxn ang="0">
                  <a:pos x="1716" y="8"/>
                </a:cxn>
                <a:cxn ang="0">
                  <a:pos x="2759" y="12"/>
                </a:cxn>
                <a:cxn ang="0">
                  <a:pos x="3889" y="15"/>
                </a:cxn>
                <a:cxn ang="0">
                  <a:pos x="5104" y="17"/>
                </a:cxn>
                <a:cxn ang="0">
                  <a:pos x="6065" y="18"/>
                </a:cxn>
                <a:cxn ang="0">
                  <a:pos x="7195" y="16"/>
                </a:cxn>
                <a:cxn ang="0">
                  <a:pos x="7103" y="42"/>
                </a:cxn>
                <a:cxn ang="0">
                  <a:pos x="6704" y="50"/>
                </a:cxn>
                <a:cxn ang="0">
                  <a:pos x="5904" y="55"/>
                </a:cxn>
                <a:cxn ang="0">
                  <a:pos x="4905" y="57"/>
                </a:cxn>
                <a:cxn ang="0">
                  <a:pos x="3679" y="56"/>
                </a:cxn>
                <a:cxn ang="0">
                  <a:pos x="2491" y="49"/>
                </a:cxn>
                <a:cxn ang="0">
                  <a:pos x="1287" y="37"/>
                </a:cxn>
                <a:cxn ang="0">
                  <a:pos x="0" y="0"/>
                </a:cxn>
              </a:cxnLst>
              <a:rect l="0" t="0" r="0" b="0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43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9" y="9"/>
                </a:cxn>
                <a:cxn ang="0">
                  <a:pos x="277" y="22"/>
                </a:cxn>
                <a:cxn ang="0">
                  <a:pos x="286" y="39"/>
                </a:cxn>
                <a:cxn ang="0">
                  <a:pos x="297" y="58"/>
                </a:cxn>
                <a:cxn ang="0">
                  <a:pos x="309" y="83"/>
                </a:cxn>
                <a:cxn ang="0">
                  <a:pos x="319" y="108"/>
                </a:cxn>
                <a:cxn ang="0">
                  <a:pos x="329" y="136"/>
                </a:cxn>
                <a:cxn ang="0">
                  <a:pos x="333" y="163"/>
                </a:cxn>
                <a:cxn ang="0">
                  <a:pos x="336" y="193"/>
                </a:cxn>
                <a:cxn ang="0">
                  <a:pos x="332" y="223"/>
                </a:cxn>
                <a:cxn ang="0">
                  <a:pos x="323" y="255"/>
                </a:cxn>
                <a:cxn ang="0">
                  <a:pos x="310" y="285"/>
                </a:cxn>
                <a:cxn ang="0">
                  <a:pos x="287" y="315"/>
                </a:cxn>
                <a:cxn ang="0">
                  <a:pos x="257" y="343"/>
                </a:cxn>
                <a:cxn ang="0">
                  <a:pos x="218" y="370"/>
                </a:cxn>
                <a:cxn ang="0">
                  <a:pos x="167" y="396"/>
                </a:cxn>
                <a:cxn ang="0">
                  <a:pos x="111" y="425"/>
                </a:cxn>
                <a:cxn ang="0">
                  <a:pos x="69" y="457"/>
                </a:cxn>
                <a:cxn ang="0">
                  <a:pos x="35" y="490"/>
                </a:cxn>
                <a:cxn ang="0">
                  <a:pos x="12" y="526"/>
                </a:cxn>
                <a:cxn ang="0">
                  <a:pos x="0" y="553"/>
                </a:cxn>
                <a:cxn ang="0">
                  <a:pos x="0" y="650"/>
                </a:cxn>
                <a:cxn ang="0">
                  <a:pos x="6" y="628"/>
                </a:cxn>
                <a:cxn ang="0">
                  <a:pos x="19" y="594"/>
                </a:cxn>
                <a:cxn ang="0">
                  <a:pos x="43" y="551"/>
                </a:cxn>
                <a:cxn ang="0">
                  <a:pos x="76" y="503"/>
                </a:cxn>
                <a:cxn ang="0">
                  <a:pos x="125" y="454"/>
                </a:cxn>
                <a:cxn ang="0">
                  <a:pos x="190" y="408"/>
                </a:cxn>
                <a:cxn ang="0">
                  <a:pos x="275" y="365"/>
                </a:cxn>
                <a:cxn ang="0">
                  <a:pos x="308" y="342"/>
                </a:cxn>
                <a:cxn ang="0">
                  <a:pos x="335" y="305"/>
                </a:cxn>
                <a:cxn ang="0">
                  <a:pos x="352" y="255"/>
                </a:cxn>
                <a:cxn ang="0">
                  <a:pos x="360" y="201"/>
                </a:cxn>
                <a:cxn ang="0">
                  <a:pos x="356" y="144"/>
                </a:cxn>
                <a:cxn ang="0">
                  <a:pos x="341" y="88"/>
                </a:cxn>
                <a:cxn ang="0">
                  <a:pos x="311" y="39"/>
                </a:cxn>
                <a:cxn ang="0">
                  <a:pos x="264" y="0"/>
                </a:cxn>
              </a:cxnLst>
              <a:rect l="0" t="0" r="0" b="0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44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>
                <a:cxn ang="0">
                  <a:pos x="2637" y="610"/>
                </a:cxn>
                <a:cxn ang="0">
                  <a:pos x="977" y="565"/>
                </a:cxn>
                <a:cxn ang="0">
                  <a:pos x="0" y="478"/>
                </a:cxn>
                <a:cxn ang="0">
                  <a:pos x="590" y="368"/>
                </a:cxn>
                <a:cxn ang="0">
                  <a:pos x="4108" y="250"/>
                </a:cxn>
                <a:cxn ang="0">
                  <a:pos x="11160" y="141"/>
                </a:cxn>
                <a:cxn ang="0">
                  <a:pos x="23065" y="48"/>
                </a:cxn>
                <a:cxn ang="0">
                  <a:pos x="40026" y="2"/>
                </a:cxn>
                <a:cxn ang="0">
                  <a:pos x="61723" y="9"/>
                </a:cxn>
                <a:cxn ang="0">
                  <a:pos x="78522" y="111"/>
                </a:cxn>
                <a:cxn ang="0">
                  <a:pos x="89877" y="272"/>
                </a:cxn>
                <a:cxn ang="0">
                  <a:pos x="95839" y="472"/>
                </a:cxn>
                <a:cxn ang="0">
                  <a:pos x="96577" y="678"/>
                </a:cxn>
                <a:cxn ang="0">
                  <a:pos x="91902" y="868"/>
                </a:cxn>
                <a:cxn ang="0">
                  <a:pos x="82235" y="1017"/>
                </a:cxn>
                <a:cxn ang="0">
                  <a:pos x="67655" y="1097"/>
                </a:cxn>
                <a:cxn ang="0">
                  <a:pos x="63130" y="1090"/>
                </a:cxn>
                <a:cxn ang="0">
                  <a:pos x="71592" y="1022"/>
                </a:cxn>
                <a:cxn ang="0">
                  <a:pos x="78173" y="898"/>
                </a:cxn>
                <a:cxn ang="0">
                  <a:pos x="82700" y="750"/>
                </a:cxn>
                <a:cxn ang="0">
                  <a:pos x="84307" y="588"/>
                </a:cxn>
                <a:cxn ang="0">
                  <a:pos x="83335" y="426"/>
                </a:cxn>
                <a:cxn ang="0">
                  <a:pos x="78626" y="287"/>
                </a:cxn>
                <a:cxn ang="0">
                  <a:pos x="70238" y="185"/>
                </a:cxn>
                <a:cxn ang="0">
                  <a:pos x="55361" y="122"/>
                </a:cxn>
                <a:cxn ang="0">
                  <a:pos x="39928" y="100"/>
                </a:cxn>
                <a:cxn ang="0">
                  <a:pos x="28256" y="115"/>
                </a:cxn>
                <a:cxn ang="0">
                  <a:pos x="19663" y="166"/>
                </a:cxn>
                <a:cxn ang="0">
                  <a:pos x="13605" y="246"/>
                </a:cxn>
                <a:cxn ang="0">
                  <a:pos x="9259" y="341"/>
                </a:cxn>
                <a:cxn ang="0">
                  <a:pos x="6472" y="449"/>
                </a:cxn>
                <a:cxn ang="0">
                  <a:pos x="4546" y="558"/>
                </a:cxn>
              </a:cxnLst>
              <a:rect l="0" t="0" r="0" b="0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045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8" cy="131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4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8047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48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49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2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8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wmf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wmf"/><Relationship Id="rId9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2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38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0.wmf"/><Relationship Id="rId9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3.jpe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7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1752600" y="304800"/>
            <a:ext cx="6710045" cy="3276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PART 1 :  DC ANALYSIS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Rectangle 5"/>
          <p:cNvSpPr/>
          <p:nvPr/>
        </p:nvSpPr>
        <p:spPr>
          <a:xfrm>
            <a:off x="2057400" y="3352800"/>
            <a:ext cx="6172200" cy="2286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eaLnBrk="1" hangingPunct="1">
              <a:buNone/>
            </a:pP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ctr" eaLnBrk="1" hangingPunct="1"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Chapter 1   Basic Concept</a:t>
            </a:r>
          </a:p>
        </p:txBody>
      </p:sp>
      <p:pic>
        <p:nvPicPr>
          <p:cNvPr id="5125" name="Picture 6" descr="OFFICE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4343400"/>
            <a:ext cx="2232025" cy="2232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597400" y="5031105"/>
            <a:ext cx="1021080" cy="6076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2022.1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36893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lnSpc>
                <a:spcPct val="100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1. The power being absorbed by the circuit element in Fig.a is 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[填空1]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W.</a:t>
            </a:r>
          </a:p>
          <a:p>
            <a:pPr lvl="0" algn="l">
              <a:lnSpc>
                <a:spcPct val="100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2. The power being generated by the circuit element in Fig.b is 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[填空2]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W.</a:t>
            </a:r>
          </a:p>
          <a:p>
            <a:pPr lvl="0" algn="l">
              <a:lnSpc>
                <a:spcPct val="100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3. The power being delivered to the circuit element in Fig.c at t = 5 ms is  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[填空3]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W.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8985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05000" y="3505200"/>
            <a:ext cx="5207000" cy="2032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185285" y="3244850"/>
            <a:ext cx="773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kern="0" noProof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-15.53</a:t>
            </a:r>
            <a:endParaRPr lang="zh-CN" altLang="en-US"/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en-US" altLang="zh-CN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Fill the blank(s)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4596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14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  <a:sym typeface="Microsoft Yahei" panose="020B0503020204020204" pitchFamily="34" charset="-122"/>
                </a:rPr>
                <a:t>Points: 3</a:t>
              </a:r>
              <a:endParaRPr lang="zh-CN" altLang="en-US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 descr="tmp3BE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7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  <a:t>11</a:t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Practice :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 Determine the unknown variable in each circuit?</a:t>
            </a:r>
          </a:p>
        </p:txBody>
      </p:sp>
      <p:sp>
        <p:nvSpPr>
          <p:cNvPr id="40964" name="Rectangle 3"/>
          <p:cNvSpPr>
            <a:spLocks noGrp="1"/>
          </p:cNvSpPr>
          <p:nvPr>
            <p:ph sz="quarter" idx="2"/>
          </p:nvPr>
        </p:nvSpPr>
        <p:spPr>
          <a:xfrm>
            <a:off x="609600" y="4648200"/>
            <a:ext cx="4038600" cy="533400"/>
          </a:xfrm>
        </p:spPr>
        <p:txBody>
          <a:bodyPr vert="horz" wrap="square" lIns="91440" tIns="45720" rIns="91440" bIns="45720" anchor="t" anchorCtr="0"/>
          <a:lstStyle/>
          <a:p>
            <a:pPr>
              <a:buClrTx/>
              <a:buSzTx/>
              <a:buFontTx/>
            </a:pP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Circuit (a): V</a:t>
            </a:r>
            <a:r>
              <a:rPr lang="en-US" altLang="zh-CN" sz="16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 = -20V </a:t>
            </a:r>
          </a:p>
        </p:txBody>
      </p:sp>
      <p:sp>
        <p:nvSpPr>
          <p:cNvPr id="40965" name="Rectangle 4"/>
          <p:cNvSpPr>
            <a:spLocks noGrp="1"/>
          </p:cNvSpPr>
          <p:nvPr>
            <p:ph sz="quarter" idx="3"/>
          </p:nvPr>
        </p:nvSpPr>
        <p:spPr>
          <a:xfrm>
            <a:off x="4572000" y="4635500"/>
            <a:ext cx="4038600" cy="546100"/>
          </a:xfrm>
        </p:spPr>
        <p:txBody>
          <a:bodyPr vert="horz" wrap="square" lIns="91440" tIns="45720" rIns="91440" bIns="45720" anchor="t" anchorCtr="0"/>
          <a:lstStyle/>
          <a:p>
            <a:pPr>
              <a:buClrTx/>
              <a:buSzTx/>
              <a:buFontTx/>
            </a:pP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Circuit (b): I=-5A </a:t>
            </a:r>
          </a:p>
        </p:txBody>
      </p:sp>
      <p:pic>
        <p:nvPicPr>
          <p:cNvPr id="40966" name="Picture 5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3000" y="1447800"/>
            <a:ext cx="6683375" cy="2438400"/>
          </a:xfrm>
        </p:spPr>
      </p:pic>
      <p:sp>
        <p:nvSpPr>
          <p:cNvPr id="3" name="文本框 2"/>
          <p:cNvSpPr txBox="1"/>
          <p:nvPr/>
        </p:nvSpPr>
        <p:spPr>
          <a:xfrm>
            <a:off x="685800" y="4343400"/>
            <a:ext cx="718248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  <p:bldP spid="40964" grpId="1" build="p"/>
      <p:bldP spid="40965" grpId="0" build="p"/>
      <p:bldP spid="40965" grpId="1" build="p"/>
      <p:bldP spid="3" grpId="0" animBg="1"/>
      <p:bldP spid="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7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  <a:t>12</a:t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Practice :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 Determine the unknown variable in each circuit?</a:t>
            </a:r>
          </a:p>
        </p:txBody>
      </p:sp>
      <p:sp>
        <p:nvSpPr>
          <p:cNvPr id="40964" name="Rectangle 3"/>
          <p:cNvSpPr>
            <a:spLocks noGrp="1"/>
          </p:cNvSpPr>
          <p:nvPr>
            <p:ph sz="quarter" idx="2"/>
          </p:nvPr>
        </p:nvSpPr>
        <p:spPr>
          <a:xfrm>
            <a:off x="609600" y="4648200"/>
            <a:ext cx="4038600" cy="533400"/>
          </a:xfrm>
        </p:spPr>
        <p:txBody>
          <a:bodyPr vert="horz" wrap="square" lIns="91440" tIns="45720" rIns="91440" bIns="45720" anchor="t" anchorCtr="0"/>
          <a:lstStyle/>
          <a:p>
            <a:pPr>
              <a:buClrTx/>
              <a:buSzTx/>
              <a:buFontTx/>
            </a:pP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Circuit (a): V</a:t>
            </a:r>
            <a:r>
              <a:rPr lang="en-US" altLang="zh-CN" sz="16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 = -20V </a:t>
            </a:r>
          </a:p>
        </p:txBody>
      </p:sp>
      <p:sp>
        <p:nvSpPr>
          <p:cNvPr id="40965" name="Rectangle 4"/>
          <p:cNvSpPr>
            <a:spLocks noGrp="1"/>
          </p:cNvSpPr>
          <p:nvPr>
            <p:ph sz="quarter" idx="3"/>
          </p:nvPr>
        </p:nvSpPr>
        <p:spPr>
          <a:xfrm>
            <a:off x="4572000" y="4635500"/>
            <a:ext cx="4038600" cy="546100"/>
          </a:xfrm>
        </p:spPr>
        <p:txBody>
          <a:bodyPr vert="horz" wrap="square" lIns="91440" tIns="45720" rIns="91440" bIns="45720" anchor="t" anchorCtr="0"/>
          <a:lstStyle/>
          <a:p>
            <a:pPr>
              <a:buClrTx/>
              <a:buSzTx/>
              <a:buFontTx/>
            </a:pP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Circuit (b): I=-5A </a:t>
            </a:r>
          </a:p>
        </p:txBody>
      </p:sp>
      <p:pic>
        <p:nvPicPr>
          <p:cNvPr id="40966" name="Picture 5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3000" y="1447800"/>
            <a:ext cx="6683375" cy="24384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  <p:bldP spid="40964" grpId="1" build="p"/>
      <p:bldP spid="40965" grpId="0" build="p"/>
      <p:bldP spid="40965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138" y="153988"/>
            <a:ext cx="8229600" cy="56356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3011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  <a:t>13</a:t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grpSp>
        <p:nvGrpSpPr>
          <p:cNvPr id="43012" name="组合 19"/>
          <p:cNvGrpSpPr/>
          <p:nvPr/>
        </p:nvGrpSpPr>
        <p:grpSpPr>
          <a:xfrm>
            <a:off x="0" y="1050925"/>
            <a:ext cx="4608513" cy="1138238"/>
            <a:chOff x="80544" y="2037074"/>
            <a:chExt cx="4607839" cy="1137926"/>
          </a:xfrm>
        </p:grpSpPr>
        <p:sp>
          <p:nvSpPr>
            <p:cNvPr id="43058" name="Text Box 14"/>
            <p:cNvSpPr txBox="1"/>
            <p:nvPr/>
          </p:nvSpPr>
          <p:spPr>
            <a:xfrm>
              <a:off x="1630622" y="2037074"/>
              <a:ext cx="455766" cy="519113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3059" name="Group 21"/>
            <p:cNvGrpSpPr/>
            <p:nvPr/>
          </p:nvGrpSpPr>
          <p:grpSpPr>
            <a:xfrm>
              <a:off x="584200" y="2468562"/>
              <a:ext cx="3529012" cy="706438"/>
              <a:chOff x="828" y="1962"/>
              <a:chExt cx="3273" cy="597"/>
            </a:xfrm>
          </p:grpSpPr>
          <p:sp>
            <p:nvSpPr>
              <p:cNvPr id="43063" name="Rectangle 22"/>
              <p:cNvSpPr/>
              <p:nvPr/>
            </p:nvSpPr>
            <p:spPr>
              <a:xfrm>
                <a:off x="2181" y="1962"/>
                <a:ext cx="576" cy="240"/>
              </a:xfrm>
              <a:prstGeom prst="rect">
                <a:avLst/>
              </a:prstGeom>
              <a:solidFill>
                <a:srgbClr val="FFCC00"/>
              </a:solidFill>
              <a:ln w="38100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64" name="Freeform 23"/>
              <p:cNvSpPr/>
              <p:nvPr/>
            </p:nvSpPr>
            <p:spPr>
              <a:xfrm>
                <a:off x="828" y="2088"/>
                <a:ext cx="1344" cy="1"/>
              </a:xfrm>
              <a:custGeom>
                <a:avLst/>
                <a:gdLst/>
                <a:ahLst/>
                <a:cxnLst>
                  <a:cxn ang="0">
                    <a:pos x="1344" y="0"/>
                  </a:cxn>
                  <a:cxn ang="0">
                    <a:pos x="0" y="0"/>
                  </a:cxn>
                </a:cxnLst>
                <a:rect l="0" t="0" r="0" b="0"/>
                <a:pathLst>
                  <a:path w="1344" h="1">
                    <a:moveTo>
                      <a:pt x="134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sq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5" name="Freeform 24"/>
              <p:cNvSpPr/>
              <p:nvPr/>
            </p:nvSpPr>
            <p:spPr>
              <a:xfrm>
                <a:off x="2766" y="2076"/>
                <a:ext cx="1320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20" y="6"/>
                  </a:cxn>
                </a:cxnLst>
                <a:rect l="0" t="0" r="0" b="0"/>
                <a:pathLst>
                  <a:path w="1320" h="6">
                    <a:moveTo>
                      <a:pt x="0" y="0"/>
                    </a:moveTo>
                    <a:lnTo>
                      <a:pt x="1320" y="6"/>
                    </a:lnTo>
                  </a:path>
                </a:pathLst>
              </a:custGeom>
              <a:noFill/>
              <a:ln w="38100" cap="sq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6" name="Text Box 25"/>
              <p:cNvSpPr txBox="1"/>
              <p:nvPr/>
            </p:nvSpPr>
            <p:spPr>
              <a:xfrm>
                <a:off x="837" y="2173"/>
                <a:ext cx="455" cy="3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67" name="Text Box 26"/>
              <p:cNvSpPr txBox="1"/>
              <p:nvPr/>
            </p:nvSpPr>
            <p:spPr>
              <a:xfrm>
                <a:off x="3646" y="2172"/>
                <a:ext cx="455" cy="3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3060" name="AutoShape 33"/>
            <p:cNvSpPr/>
            <p:nvPr/>
          </p:nvSpPr>
          <p:spPr>
            <a:xfrm>
              <a:off x="1328891" y="2494716"/>
              <a:ext cx="503237" cy="217488"/>
            </a:xfrm>
            <a:prstGeom prst="rightArrow">
              <a:avLst>
                <a:gd name="adj1" fmla="val 50000"/>
                <a:gd name="adj2" fmla="val 57846"/>
              </a:avLst>
            </a:prstGeom>
            <a:solidFill>
              <a:srgbClr val="FF0000"/>
            </a:solidFill>
            <a:ln w="381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61" name="Text Box 37"/>
            <p:cNvSpPr txBox="1"/>
            <p:nvPr/>
          </p:nvSpPr>
          <p:spPr>
            <a:xfrm>
              <a:off x="80544" y="2497930"/>
              <a:ext cx="647700" cy="51911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3062" name="Text Box 39"/>
            <p:cNvSpPr txBox="1"/>
            <p:nvPr/>
          </p:nvSpPr>
          <p:spPr>
            <a:xfrm>
              <a:off x="4040683" y="2426916"/>
              <a:ext cx="647700" cy="51911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43013" name="矩形 20"/>
          <p:cNvSpPr/>
          <p:nvPr/>
        </p:nvSpPr>
        <p:spPr>
          <a:xfrm>
            <a:off x="106363" y="1957388"/>
            <a:ext cx="457200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The current has two factors: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value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reference direction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3014" name="组合 30"/>
          <p:cNvGrpSpPr/>
          <p:nvPr/>
        </p:nvGrpSpPr>
        <p:grpSpPr>
          <a:xfrm>
            <a:off x="298450" y="3694113"/>
            <a:ext cx="3833813" cy="835025"/>
            <a:chOff x="317756" y="4684428"/>
            <a:chExt cx="3833813" cy="835674"/>
          </a:xfrm>
        </p:grpSpPr>
        <p:grpSp>
          <p:nvGrpSpPr>
            <p:cNvPr id="43050" name="Group 8"/>
            <p:cNvGrpSpPr/>
            <p:nvPr/>
          </p:nvGrpSpPr>
          <p:grpSpPr>
            <a:xfrm>
              <a:off x="317756" y="4684428"/>
              <a:ext cx="3833813" cy="733425"/>
              <a:chOff x="465" y="1986"/>
              <a:chExt cx="2415" cy="462"/>
            </a:xfrm>
          </p:grpSpPr>
          <p:sp>
            <p:nvSpPr>
              <p:cNvPr id="43055" name="Text Box 9"/>
              <p:cNvSpPr txBox="1"/>
              <p:nvPr/>
            </p:nvSpPr>
            <p:spPr>
              <a:xfrm>
                <a:off x="1514" y="1986"/>
                <a:ext cx="243" cy="33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  <a:ea typeface="楷体_GB2312"/>
                  </a:rPr>
                  <a:t>u</a:t>
                </a:r>
              </a:p>
            </p:txBody>
          </p:sp>
          <p:sp>
            <p:nvSpPr>
              <p:cNvPr id="43056" name="Text Box 10"/>
              <p:cNvSpPr txBox="1"/>
              <p:nvPr/>
            </p:nvSpPr>
            <p:spPr>
              <a:xfrm>
                <a:off x="465" y="2083"/>
                <a:ext cx="480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57" name="Text Box 11"/>
              <p:cNvSpPr txBox="1"/>
              <p:nvPr/>
            </p:nvSpPr>
            <p:spPr>
              <a:xfrm>
                <a:off x="2400" y="2064"/>
                <a:ext cx="480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–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3051" name="Group 27"/>
            <p:cNvGrpSpPr/>
            <p:nvPr/>
          </p:nvGrpSpPr>
          <p:grpSpPr>
            <a:xfrm>
              <a:off x="457200" y="5159739"/>
              <a:ext cx="3529013" cy="360363"/>
              <a:chOff x="561" y="1104"/>
              <a:chExt cx="2223" cy="384"/>
            </a:xfrm>
          </p:grpSpPr>
          <p:sp>
            <p:nvSpPr>
              <p:cNvPr id="43052" name="Rectangle 28"/>
              <p:cNvSpPr/>
              <p:nvPr/>
            </p:nvSpPr>
            <p:spPr>
              <a:xfrm>
                <a:off x="1411" y="1104"/>
                <a:ext cx="460" cy="384"/>
              </a:xfrm>
              <a:prstGeom prst="rect">
                <a:avLst/>
              </a:prstGeom>
              <a:solidFill>
                <a:srgbClr val="FFCC00"/>
              </a:solidFill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53" name="Line 29"/>
              <p:cNvSpPr/>
              <p:nvPr/>
            </p:nvSpPr>
            <p:spPr>
              <a:xfrm flipH="1">
                <a:off x="561" y="1294"/>
                <a:ext cx="844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43054" name="Line 30"/>
              <p:cNvSpPr/>
              <p:nvPr/>
            </p:nvSpPr>
            <p:spPr>
              <a:xfrm>
                <a:off x="1871" y="1294"/>
                <a:ext cx="913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</p:grpSp>
      </p:grpSp>
      <p:sp>
        <p:nvSpPr>
          <p:cNvPr id="43015" name="矩形 29"/>
          <p:cNvSpPr/>
          <p:nvPr/>
        </p:nvSpPr>
        <p:spPr>
          <a:xfrm>
            <a:off x="84138" y="2566988"/>
            <a:ext cx="45720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If i&gt;0,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reference direction and real direction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are the same.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If i&lt;0,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reference direction and real direction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are the opposite.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6" name="Text Box 37"/>
          <p:cNvSpPr txBox="1"/>
          <p:nvPr/>
        </p:nvSpPr>
        <p:spPr>
          <a:xfrm>
            <a:off x="-88900" y="4044950"/>
            <a:ext cx="647700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A</a:t>
            </a:r>
            <a:endParaRPr lang="en-US" altLang="zh-CN" sz="2400" b="1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43017" name="Text Box 39"/>
          <p:cNvSpPr txBox="1"/>
          <p:nvPr/>
        </p:nvSpPr>
        <p:spPr>
          <a:xfrm>
            <a:off x="3832225" y="4044950"/>
            <a:ext cx="647700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B</a:t>
            </a:r>
            <a:endParaRPr lang="en-US" altLang="zh-CN" sz="2400" b="1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43018" name="矩形 33"/>
          <p:cNvSpPr/>
          <p:nvPr/>
        </p:nvSpPr>
        <p:spPr>
          <a:xfrm>
            <a:off x="57150" y="4594225"/>
            <a:ext cx="45720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The voltage has two factors: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value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reference direction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9" name="矩形 34"/>
          <p:cNvSpPr/>
          <p:nvPr/>
        </p:nvSpPr>
        <p:spPr>
          <a:xfrm>
            <a:off x="36513" y="5203825"/>
            <a:ext cx="476408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If u&gt;0,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reference direction and real direction  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are the same.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If u&lt;0,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reference direction and real direction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are the opposite.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0" name="AutoShape 4"/>
          <p:cNvSpPr/>
          <p:nvPr/>
        </p:nvSpPr>
        <p:spPr>
          <a:xfrm>
            <a:off x="5033963" y="957263"/>
            <a:ext cx="720725" cy="144462"/>
          </a:xfrm>
          <a:prstGeom prst="rightArrow">
            <a:avLst>
              <a:gd name="adj1" fmla="val 50000"/>
              <a:gd name="adj2" fmla="val 124725"/>
            </a:avLst>
          </a:prstGeom>
          <a:solidFill>
            <a:srgbClr val="FF0000"/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1" name="Text Box 5"/>
          <p:cNvSpPr txBox="1"/>
          <p:nvPr/>
        </p:nvSpPr>
        <p:spPr>
          <a:xfrm>
            <a:off x="5675313" y="606425"/>
            <a:ext cx="576262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</a:t>
            </a:r>
          </a:p>
        </p:txBody>
      </p:sp>
      <p:sp>
        <p:nvSpPr>
          <p:cNvPr id="43022" name="Text Box 6"/>
          <p:cNvSpPr txBox="1"/>
          <p:nvPr/>
        </p:nvSpPr>
        <p:spPr>
          <a:xfrm>
            <a:off x="5395913" y="973138"/>
            <a:ext cx="647700" cy="579437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＋</a:t>
            </a:r>
          </a:p>
        </p:txBody>
      </p:sp>
      <p:grpSp>
        <p:nvGrpSpPr>
          <p:cNvPr id="43023" name="Group 7"/>
          <p:cNvGrpSpPr/>
          <p:nvPr/>
        </p:nvGrpSpPr>
        <p:grpSpPr>
          <a:xfrm>
            <a:off x="4724400" y="1057275"/>
            <a:ext cx="2209800" cy="1685925"/>
            <a:chOff x="476" y="663"/>
            <a:chExt cx="1361" cy="1135"/>
          </a:xfrm>
        </p:grpSpPr>
        <p:sp>
          <p:nvSpPr>
            <p:cNvPr id="43032" name="Text Box 8"/>
            <p:cNvSpPr txBox="1"/>
            <p:nvPr/>
          </p:nvSpPr>
          <p:spPr>
            <a:xfrm>
              <a:off x="476" y="1026"/>
              <a:ext cx="408" cy="351"/>
            </a:xfrm>
            <a:prstGeom prst="rect">
              <a:avLst/>
            </a:prstGeom>
            <a:solidFill>
              <a:srgbClr val="FFCC00"/>
            </a:solidFill>
            <a:ln w="38100" cap="sq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43033" name="Text Box 9"/>
            <p:cNvSpPr txBox="1"/>
            <p:nvPr/>
          </p:nvSpPr>
          <p:spPr>
            <a:xfrm>
              <a:off x="1429" y="1026"/>
              <a:ext cx="408" cy="351"/>
            </a:xfrm>
            <a:prstGeom prst="rect">
              <a:avLst/>
            </a:prstGeom>
            <a:solidFill>
              <a:srgbClr val="FFCC00"/>
            </a:solidFill>
            <a:ln w="38100" cap="sq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43034" name="Line 10"/>
            <p:cNvSpPr/>
            <p:nvPr/>
          </p:nvSpPr>
          <p:spPr>
            <a:xfrm>
              <a:off x="658" y="663"/>
              <a:ext cx="0" cy="363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5" name="Line 11"/>
            <p:cNvSpPr/>
            <p:nvPr/>
          </p:nvSpPr>
          <p:spPr>
            <a:xfrm>
              <a:off x="1656" y="663"/>
              <a:ext cx="0" cy="363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6" name="Line 12"/>
            <p:cNvSpPr/>
            <p:nvPr/>
          </p:nvSpPr>
          <p:spPr>
            <a:xfrm>
              <a:off x="658" y="663"/>
              <a:ext cx="998" cy="0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7" name="Line 13"/>
            <p:cNvSpPr/>
            <p:nvPr/>
          </p:nvSpPr>
          <p:spPr>
            <a:xfrm>
              <a:off x="658" y="1343"/>
              <a:ext cx="0" cy="454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8" name="Line 14"/>
            <p:cNvSpPr/>
            <p:nvPr/>
          </p:nvSpPr>
          <p:spPr>
            <a:xfrm>
              <a:off x="1656" y="1343"/>
              <a:ext cx="0" cy="454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9" name="Line 15"/>
            <p:cNvSpPr/>
            <p:nvPr/>
          </p:nvSpPr>
          <p:spPr>
            <a:xfrm>
              <a:off x="658" y="1797"/>
              <a:ext cx="998" cy="0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0" name="Text Box 16"/>
            <p:cNvSpPr txBox="1"/>
            <p:nvPr/>
          </p:nvSpPr>
          <p:spPr>
            <a:xfrm>
              <a:off x="476" y="1026"/>
              <a:ext cx="408" cy="351"/>
            </a:xfrm>
            <a:prstGeom prst="rect">
              <a:avLst/>
            </a:prstGeom>
            <a:solidFill>
              <a:srgbClr val="FFCC00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43041" name="Text Box 17"/>
            <p:cNvSpPr txBox="1"/>
            <p:nvPr/>
          </p:nvSpPr>
          <p:spPr>
            <a:xfrm>
              <a:off x="1429" y="1026"/>
              <a:ext cx="408" cy="351"/>
            </a:xfrm>
            <a:prstGeom prst="rect">
              <a:avLst/>
            </a:prstGeom>
            <a:solidFill>
              <a:srgbClr val="FFCC00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43042" name="Line 18"/>
            <p:cNvSpPr/>
            <p:nvPr/>
          </p:nvSpPr>
          <p:spPr>
            <a:xfrm>
              <a:off x="658" y="663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3" name="Line 19"/>
            <p:cNvSpPr/>
            <p:nvPr/>
          </p:nvSpPr>
          <p:spPr>
            <a:xfrm>
              <a:off x="1656" y="663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4" name="Line 20"/>
            <p:cNvSpPr/>
            <p:nvPr/>
          </p:nvSpPr>
          <p:spPr>
            <a:xfrm>
              <a:off x="658" y="663"/>
              <a:ext cx="998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5" name="Line 21"/>
            <p:cNvSpPr/>
            <p:nvPr/>
          </p:nvSpPr>
          <p:spPr>
            <a:xfrm>
              <a:off x="657" y="1389"/>
              <a:ext cx="0" cy="40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6" name="Line 22"/>
            <p:cNvSpPr/>
            <p:nvPr/>
          </p:nvSpPr>
          <p:spPr>
            <a:xfrm>
              <a:off x="1655" y="1389"/>
              <a:ext cx="1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7" name="Line 23"/>
            <p:cNvSpPr/>
            <p:nvPr/>
          </p:nvSpPr>
          <p:spPr>
            <a:xfrm>
              <a:off x="658" y="1797"/>
              <a:ext cx="998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8" name="Text Box 24"/>
            <p:cNvSpPr txBox="1"/>
            <p:nvPr/>
          </p:nvSpPr>
          <p:spPr>
            <a:xfrm>
              <a:off x="931" y="1353"/>
              <a:ext cx="408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－</a:t>
              </a:r>
            </a:p>
          </p:txBody>
        </p:sp>
        <p:sp>
          <p:nvSpPr>
            <p:cNvPr id="43049" name="Text Box 25"/>
            <p:cNvSpPr txBox="1"/>
            <p:nvPr/>
          </p:nvSpPr>
          <p:spPr>
            <a:xfrm>
              <a:off x="931" y="991"/>
              <a:ext cx="363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</a:p>
          </p:txBody>
        </p:sp>
      </p:grpSp>
      <p:sp>
        <p:nvSpPr>
          <p:cNvPr id="43024" name="Text Box 27"/>
          <p:cNvSpPr txBox="1"/>
          <p:nvPr/>
        </p:nvSpPr>
        <p:spPr>
          <a:xfrm>
            <a:off x="5056188" y="2822575"/>
            <a:ext cx="3544887" cy="14970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For A: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Active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sign convention</a:t>
            </a:r>
            <a:r>
              <a:rPr lang="en-US" altLang="zh-CN" sz="18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Non-associate </a:t>
            </a:r>
            <a:r>
              <a:rPr lang="en-US" altLang="zh-CN" sz="1800" dirty="0">
                <a:latin typeface="Times New Roman" panose="02020603050405020304" pitchFamily="18" charset="0"/>
                <a:ea typeface="仿宋_GB2312" pitchFamily="49" charset="-122"/>
              </a:rPr>
              <a:t>Reference Direction</a:t>
            </a:r>
            <a:endParaRPr lang="en-US" altLang="zh-CN" sz="1800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For B: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assive sign convention </a:t>
            </a: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Associate </a:t>
            </a:r>
            <a:r>
              <a:rPr lang="en-US" altLang="zh-CN" sz="1800" dirty="0">
                <a:latin typeface="Times New Roman" panose="02020603050405020304" pitchFamily="18" charset="0"/>
                <a:ea typeface="仿宋_GB2312" pitchFamily="49" charset="-122"/>
              </a:rPr>
              <a:t>Reference Direction</a:t>
            </a:r>
          </a:p>
        </p:txBody>
      </p:sp>
      <p:sp>
        <p:nvSpPr>
          <p:cNvPr id="43025" name="矩形 76"/>
          <p:cNvSpPr/>
          <p:nvPr/>
        </p:nvSpPr>
        <p:spPr>
          <a:xfrm>
            <a:off x="5084763" y="4398963"/>
            <a:ext cx="191611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Absorbing power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6" name="矩形 77"/>
          <p:cNvSpPr/>
          <p:nvPr/>
        </p:nvSpPr>
        <p:spPr>
          <a:xfrm>
            <a:off x="5124450" y="4840288"/>
            <a:ext cx="8382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For A: 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7" name="矩形 78"/>
          <p:cNvSpPr/>
          <p:nvPr/>
        </p:nvSpPr>
        <p:spPr>
          <a:xfrm>
            <a:off x="5830888" y="4822825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 = -vi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8" name="矩形 79"/>
          <p:cNvSpPr/>
          <p:nvPr/>
        </p:nvSpPr>
        <p:spPr>
          <a:xfrm>
            <a:off x="5124450" y="5240338"/>
            <a:ext cx="8382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For B: 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9" name="矩形 80"/>
          <p:cNvSpPr/>
          <p:nvPr/>
        </p:nvSpPr>
        <p:spPr>
          <a:xfrm>
            <a:off x="5818188" y="5253038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 = vi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0" name="矩形 81"/>
          <p:cNvSpPr/>
          <p:nvPr/>
        </p:nvSpPr>
        <p:spPr>
          <a:xfrm>
            <a:off x="5084763" y="5729288"/>
            <a:ext cx="180022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an element: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1" name="矩形 82"/>
          <p:cNvSpPr/>
          <p:nvPr/>
        </p:nvSpPr>
        <p:spPr>
          <a:xfrm>
            <a:off x="5111750" y="6065838"/>
            <a:ext cx="379603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Supplying power=-Absorbing power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14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FFCC99"/>
          </a:solidFill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1.5 Sources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6" name="Text Box 3"/>
          <p:cNvSpPr txBox="1"/>
          <p:nvPr/>
        </p:nvSpPr>
        <p:spPr>
          <a:xfrm>
            <a:off x="381000" y="973138"/>
            <a:ext cx="8836025" cy="521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An electric circuit is simply an interconnection of the elements.</a:t>
            </a:r>
          </a:p>
        </p:txBody>
      </p:sp>
      <p:sp>
        <p:nvSpPr>
          <p:cNvPr id="44037" name="Text Box 4"/>
          <p:cNvSpPr txBox="1"/>
          <p:nvPr/>
        </p:nvSpPr>
        <p:spPr>
          <a:xfrm>
            <a:off x="278448" y="3504883"/>
            <a:ext cx="8586787" cy="248920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There are two types of elements found in electric circuits:</a:t>
            </a:r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Passive elements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: An passive element is not capable of generating energy. Such as resistors, capacitors, and inductors.</a:t>
            </a:r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Active elements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: An active element is capable of generating energy. Such as generators, batteries, and operational amplifiers.</a:t>
            </a:r>
          </a:p>
        </p:txBody>
      </p:sp>
      <p:sp>
        <p:nvSpPr>
          <p:cNvPr id="44038" name="Text Box 3"/>
          <p:cNvSpPr txBox="1"/>
          <p:nvPr/>
        </p:nvSpPr>
        <p:spPr>
          <a:xfrm>
            <a:off x="419100" y="1523683"/>
            <a:ext cx="8305800" cy="20097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 For each element, its definition is based on its voltage-current</a:t>
            </a:r>
          </a:p>
          <a:p>
            <a:pPr marL="0" lv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 relationship. (u-i relationship, symbol)</a:t>
            </a:r>
          </a:p>
          <a:p>
            <a:pPr marL="0" lv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Notice: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In this course, elements are ideal elements or elements model, not real elements. </a:t>
            </a: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5599113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most important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active elements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are voltage or current sources that generally deliver power to the circuit connected to them. 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There are two kinds of sources: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independent sources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dependent sources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506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3" y="3429000"/>
            <a:ext cx="7727950" cy="1371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1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3" y="4822825"/>
            <a:ext cx="7620000" cy="1327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スライド番号プレースホルダ 6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215063"/>
            <a:ext cx="2063750" cy="538162"/>
          </a:xfrm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16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8" cy="73501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Independent Voltage Sources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type="body" sz="half" idx="1"/>
          </p:nvPr>
        </p:nvSpPr>
        <p:spPr>
          <a:xfrm>
            <a:off x="304800" y="990600"/>
            <a:ext cx="8534400" cy="514191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The first element we will consider is the independent voltage source.</a:t>
            </a:r>
          </a:p>
          <a:p>
            <a:pPr eaLnBrk="1" hangingPunct="1">
              <a:buClr>
                <a:srgbClr val="FF3300"/>
              </a:buClr>
              <a:buSzTx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Circuit symbol</a:t>
            </a:r>
          </a:p>
          <a:p>
            <a:pPr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5" name="矩形 1"/>
          <p:cNvSpPr/>
          <p:nvPr/>
        </p:nvSpPr>
        <p:spPr>
          <a:xfrm>
            <a:off x="4205288" y="1408113"/>
            <a:ext cx="4938712" cy="1884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An independent voltage source is characterized by a terminal voltage which is completely independent of the current through it.</a:t>
            </a:r>
          </a:p>
        </p:txBody>
      </p:sp>
      <p:sp>
        <p:nvSpPr>
          <p:cNvPr id="46086" name="Line 33"/>
          <p:cNvSpPr/>
          <p:nvPr/>
        </p:nvSpPr>
        <p:spPr>
          <a:xfrm flipH="1">
            <a:off x="5524500" y="4611688"/>
            <a:ext cx="2984500" cy="0"/>
          </a:xfrm>
          <a:prstGeom prst="line">
            <a:avLst/>
          </a:prstGeom>
          <a:ln w="50800" cap="flat" cmpd="sng">
            <a:solidFill>
              <a:schemeClr val="tx1"/>
            </a:solidFill>
            <a:prstDash val="solid"/>
            <a:headEnd type="triangle" w="med" len="med"/>
            <a:tailEnd type="none" w="med" len="lg"/>
          </a:ln>
        </p:spPr>
      </p:sp>
      <p:sp>
        <p:nvSpPr>
          <p:cNvPr id="46087" name="Line 34"/>
          <p:cNvSpPr/>
          <p:nvPr/>
        </p:nvSpPr>
        <p:spPr>
          <a:xfrm flipV="1">
            <a:off x="6553200" y="3163888"/>
            <a:ext cx="0" cy="2286000"/>
          </a:xfrm>
          <a:prstGeom prst="line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88" name="文本框 11"/>
          <p:cNvSpPr txBox="1"/>
          <p:nvPr/>
        </p:nvSpPr>
        <p:spPr>
          <a:xfrm>
            <a:off x="8509000" y="4400550"/>
            <a:ext cx="4191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zh-CN" altLang="en-US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9" name="文本框 12"/>
          <p:cNvSpPr txBox="1"/>
          <p:nvPr/>
        </p:nvSpPr>
        <p:spPr>
          <a:xfrm>
            <a:off x="6640513" y="2986088"/>
            <a:ext cx="6477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zh-CN" altLang="en-US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Line 35"/>
          <p:cNvSpPr/>
          <p:nvPr/>
        </p:nvSpPr>
        <p:spPr>
          <a:xfrm flipH="1" flipV="1">
            <a:off x="7421563" y="3375025"/>
            <a:ext cx="0" cy="2074863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" name="Text Box 36"/>
          <p:cNvSpPr txBox="1"/>
          <p:nvPr/>
        </p:nvSpPr>
        <p:spPr>
          <a:xfrm>
            <a:off x="7473950" y="321151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609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14600"/>
            <a:ext cx="3328035" cy="2486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9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181600"/>
            <a:ext cx="5772150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8" name="矩形 5"/>
          <p:cNvSpPr/>
          <p:nvPr/>
        </p:nvSpPr>
        <p:spPr>
          <a:xfrm>
            <a:off x="304800" y="5638800"/>
            <a:ext cx="7543800" cy="10502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Factors of a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Voltage Source: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circuit symbol, value and reference direction.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17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pic>
        <p:nvPicPr>
          <p:cNvPr id="4710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09600"/>
            <a:ext cx="4117975" cy="3224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8" name="矩形 5"/>
          <p:cNvSpPr/>
          <p:nvPr/>
        </p:nvSpPr>
        <p:spPr>
          <a:xfrm>
            <a:off x="914400" y="3962400"/>
            <a:ext cx="75438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Both symbols in Fig. (a) and (b) can be used to represent a dc voltage source,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but only the symbol in Fig. (a) can be used for a time-varying voltage source.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スライド番号プレースホルダ 7"/>
          <p:cNvSpPr txBox="1">
            <a:spLocks noGrp="1"/>
          </p:cNvSpPr>
          <p:nvPr>
            <p:ph type="sldNum" sz="quarter" idx="12"/>
          </p:nvPr>
        </p:nvSpPr>
        <p:spPr>
          <a:xfrm>
            <a:off x="6573838" y="6216650"/>
            <a:ext cx="2133600" cy="457200"/>
          </a:xfrm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8" cy="58261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Independent Current Sources</a:t>
            </a:r>
          </a:p>
        </p:txBody>
      </p:sp>
      <p:sp>
        <p:nvSpPr>
          <p:cNvPr id="48132" name="Rectangle 3"/>
          <p:cNvSpPr>
            <a:spLocks noGrp="1"/>
          </p:cNvSpPr>
          <p:nvPr>
            <p:ph type="body" sz="half" idx="1"/>
          </p:nvPr>
        </p:nvSpPr>
        <p:spPr>
          <a:xfrm>
            <a:off x="114300" y="914400"/>
            <a:ext cx="4953000" cy="54864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ts val="36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Another ideal source which  we will need is the independent current source.</a:t>
            </a:r>
          </a:p>
          <a:p>
            <a:pPr eaLnBrk="1" hangingPunct="1">
              <a:lnSpc>
                <a:spcPts val="3600"/>
              </a:lnSpc>
              <a:spcBef>
                <a:spcPct val="1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Circuit symbol is shown in Fig.13</a:t>
            </a:r>
          </a:p>
          <a:p>
            <a:pPr eaLnBrk="1" hangingPunct="1">
              <a:lnSpc>
                <a:spcPts val="3600"/>
              </a:lnSpc>
              <a:spcBef>
                <a:spcPct val="1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current through the element  is completely independent of the voltage across it.</a:t>
            </a:r>
          </a:p>
        </p:txBody>
      </p:sp>
      <p:grpSp>
        <p:nvGrpSpPr>
          <p:cNvPr id="48133" name="组合 11"/>
          <p:cNvGrpSpPr/>
          <p:nvPr/>
        </p:nvGrpSpPr>
        <p:grpSpPr>
          <a:xfrm>
            <a:off x="5159375" y="609600"/>
            <a:ext cx="2526030" cy="3006725"/>
            <a:chOff x="5113337" y="838200"/>
            <a:chExt cx="2879725" cy="3429000"/>
          </a:xfrm>
        </p:grpSpPr>
        <p:graphicFrame>
          <p:nvGraphicFramePr>
            <p:cNvPr id="48140" name="Object 9"/>
            <p:cNvGraphicFramePr>
              <a:graphicFrameLocks noChangeAspect="1"/>
            </p:cNvGraphicFramePr>
            <p:nvPr/>
          </p:nvGraphicFramePr>
          <p:xfrm>
            <a:off x="5113337" y="838200"/>
            <a:ext cx="2879725" cy="342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r:id="rId3" imgW="4064000" imgH="4831715" progId="Visio.Drawing.11">
                    <p:embed/>
                  </p:oleObj>
                </mc:Choice>
                <mc:Fallback>
                  <p:oleObj r:id="rId3" imgW="4064000" imgH="4831715" progId="Visio.Drawing.11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113337" y="838200"/>
                          <a:ext cx="2879725" cy="34290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1" name="文本框 3"/>
            <p:cNvSpPr txBox="1"/>
            <p:nvPr/>
          </p:nvSpPr>
          <p:spPr>
            <a:xfrm>
              <a:off x="5943600" y="1066800"/>
              <a:ext cx="381000" cy="5952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8142" name="文本框 8"/>
            <p:cNvSpPr txBox="1"/>
            <p:nvPr/>
          </p:nvSpPr>
          <p:spPr>
            <a:xfrm>
              <a:off x="5943600" y="2897038"/>
              <a:ext cx="382438" cy="5952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48143" name="文本框 4"/>
            <p:cNvSpPr txBox="1"/>
            <p:nvPr/>
          </p:nvSpPr>
          <p:spPr>
            <a:xfrm>
              <a:off x="6134100" y="1981200"/>
              <a:ext cx="419100" cy="5250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48144" name="箭头: 右 9"/>
            <p:cNvSpPr/>
            <p:nvPr/>
          </p:nvSpPr>
          <p:spPr>
            <a:xfrm>
              <a:off x="6248400" y="838200"/>
              <a:ext cx="4191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0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5" name="文本框 10"/>
            <p:cNvSpPr txBox="1"/>
            <p:nvPr/>
          </p:nvSpPr>
          <p:spPr>
            <a:xfrm>
              <a:off x="6553199" y="988367"/>
              <a:ext cx="647700" cy="5250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46675" y="3667760"/>
            <a:ext cx="2451100" cy="1967230"/>
            <a:chOff x="7300" y="6440"/>
            <a:chExt cx="5360" cy="3880"/>
          </a:xfrm>
        </p:grpSpPr>
        <p:sp>
          <p:nvSpPr>
            <p:cNvPr id="48134" name="Line 33"/>
            <p:cNvSpPr/>
            <p:nvPr/>
          </p:nvSpPr>
          <p:spPr>
            <a:xfrm flipH="1">
              <a:off x="7300" y="9000"/>
              <a:ext cx="4700" cy="0"/>
            </a:xfrm>
            <a:prstGeom prst="line">
              <a:avLst/>
            </a:prstGeom>
            <a:ln w="50800" cap="flat" cmpd="sng">
              <a:solidFill>
                <a:schemeClr val="tx1"/>
              </a:solidFill>
              <a:prstDash val="solid"/>
              <a:headEnd type="triangle" w="med" len="med"/>
              <a:tailEnd type="none" w="med" len="lg"/>
            </a:ln>
          </p:spPr>
        </p:sp>
        <p:sp>
          <p:nvSpPr>
            <p:cNvPr id="48135" name="Line 34"/>
            <p:cNvSpPr/>
            <p:nvPr/>
          </p:nvSpPr>
          <p:spPr>
            <a:xfrm flipV="1">
              <a:off x="8920" y="6720"/>
              <a:ext cx="0" cy="3600"/>
            </a:xfrm>
            <a:prstGeom prst="line">
              <a:avLst/>
            </a:prstGeom>
            <a:ln w="508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36" name="文本框 19"/>
            <p:cNvSpPr txBox="1"/>
            <p:nvPr/>
          </p:nvSpPr>
          <p:spPr>
            <a:xfrm>
              <a:off x="12000" y="8668"/>
              <a:ext cx="660" cy="9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48137" name="文本框 20"/>
            <p:cNvSpPr txBox="1"/>
            <p:nvPr/>
          </p:nvSpPr>
          <p:spPr>
            <a:xfrm>
              <a:off x="9058" y="6440"/>
              <a:ext cx="1020" cy="9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2" name="Line 35"/>
            <p:cNvSpPr/>
            <p:nvPr/>
          </p:nvSpPr>
          <p:spPr>
            <a:xfrm>
              <a:off x="7300" y="7913"/>
              <a:ext cx="4320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" name="Text Box 36"/>
            <p:cNvSpPr txBox="1"/>
            <p:nvPr/>
          </p:nvSpPr>
          <p:spPr>
            <a:xfrm>
              <a:off x="11500" y="7553"/>
              <a:ext cx="960" cy="9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5"/>
          <p:cNvSpPr/>
          <p:nvPr/>
        </p:nvSpPr>
        <p:spPr>
          <a:xfrm>
            <a:off x="304800" y="5638800"/>
            <a:ext cx="7543800" cy="10502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Factors of a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Current Source: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circuit symbol, value and reference direction.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43888" cy="58261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1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Dependent (controlled) Sources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source quantity of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dependent sources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determined by a voltage or current existing at some other location in the system being analyzed.</a:t>
            </a:r>
          </a:p>
          <a:p>
            <a:pPr marL="609600" marR="0" lvl="0" indent="-60960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There are four kind of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Controlled Sources,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that is,</a:t>
            </a:r>
          </a:p>
          <a:p>
            <a:pPr marL="990600" marR="0" lvl="1" indent="-533400" algn="l" defTabSz="914400" rtl="0" eaLnBrk="1" fontAlgn="base" latinLnBrk="0" hangingPunct="1">
              <a:lnSpc>
                <a:spcPts val="3500"/>
              </a:lnSpc>
              <a:spcBef>
                <a:spcPct val="25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current-controlled current source,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CCCS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990600" marR="0" lvl="1" indent="-533400" algn="l" defTabSz="914400" rtl="0" eaLnBrk="1" fontAlgn="base" latinLnBrk="0" hangingPunct="1">
              <a:lnSpc>
                <a:spcPts val="3500"/>
              </a:lnSpc>
              <a:spcBef>
                <a:spcPct val="25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voltage-controlled current source,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VCCS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990600" marR="0" lvl="1" indent="-533400" algn="l" defTabSz="914400" rtl="0" eaLnBrk="1" fontAlgn="base" latinLnBrk="0" hangingPunct="1">
              <a:lnSpc>
                <a:spcPts val="3500"/>
              </a:lnSpc>
              <a:spcBef>
                <a:spcPct val="25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voltage-controlled voltage source,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VCVS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990600" marR="0" lvl="1" indent="-533400" algn="l" defTabSz="914400" rtl="0" eaLnBrk="1" fontAlgn="base" latinLnBrk="0" hangingPunct="1">
              <a:lnSpc>
                <a:spcPts val="3500"/>
              </a:lnSpc>
              <a:spcBef>
                <a:spcPct val="25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current-controlled voltage source,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CCVS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.</a:t>
            </a:r>
          </a:p>
          <a:p>
            <a:pPr marL="990600" marR="0" lvl="1" indent="-533400" algn="l" defTabSz="914400" rtl="0" eaLnBrk="1" fontAlgn="base" latinLnBrk="0" hangingPunct="1">
              <a:lnSpc>
                <a:spcPts val="3500"/>
              </a:lnSpc>
              <a:spcBef>
                <a:spcPct val="25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Circuit Symbols is shown  in Fig.1.14(a)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81121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Chapter 1   Basic Concept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3505200"/>
          </a:xfrm>
        </p:spPr>
        <p:txBody>
          <a:bodyPr vert="horz" wrap="square" lIns="91440" tIns="45720" rIns="91440" bIns="45720" anchor="t" anchorCtr="0"/>
          <a:lstStyle/>
          <a:p>
            <a:pPr marL="860425" indent="-860425"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	 Charge and Current</a:t>
            </a:r>
          </a:p>
          <a:p>
            <a:pPr marL="860425" indent="-8604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1.2	 </a:t>
            </a:r>
            <a:r>
              <a:rPr lang="en-US" altLang="ja-JP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Voltage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60425" indent="-860425" algn="l" eaLnBrk="1" hangingPunct="1"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1.3    </a:t>
            </a:r>
            <a:r>
              <a:rPr lang="en-US" altLang="ja-JP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Passive sign convention</a:t>
            </a:r>
            <a:r>
              <a:rPr lang="en-US" altLang="ja-JP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</a:p>
          <a:p>
            <a:pPr marL="860425" indent="-860425" algn="l" eaLnBrk="1" hangingPunct="1">
              <a:buClrTx/>
              <a:buSzTx/>
              <a:buFontTx/>
              <a:buNone/>
            </a:pPr>
            <a:r>
              <a:rPr lang="en-US" altLang="ja-JP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1.4    </a:t>
            </a:r>
            <a:r>
              <a:rPr lang="en-US" altLang="ja-JP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Power and Energy</a:t>
            </a:r>
          </a:p>
          <a:p>
            <a:pPr marL="860425" indent="-860425" algn="l" eaLnBrk="1" hangingPunct="1">
              <a:buClrTx/>
              <a:buSzTx/>
              <a:buFontTx/>
              <a:buNone/>
            </a:pPr>
            <a:r>
              <a:rPr lang="en-US" altLang="ja-JP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1.5    </a:t>
            </a:r>
            <a:r>
              <a:rPr lang="en-US" altLang="ja-JP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Sources</a:t>
            </a:r>
          </a:p>
          <a:p>
            <a:pPr marL="860425" indent="-860425" algn="l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ja-JP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Summary and Revi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40962" grpId="0"/>
      <p:bldP spid="409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番号プレースホルダ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0265" name="Rectangle 41"/>
          <p:cNvSpPr>
            <a:spLocks noChangeArrowheads="1"/>
          </p:cNvSpPr>
          <p:nvPr/>
        </p:nvSpPr>
        <p:spPr bwMode="auto">
          <a:xfrm>
            <a:off x="685800" y="4267200"/>
            <a:ext cx="8001000" cy="2209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Figure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1.14(a)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four different types of dependent sources:</a:t>
            </a:r>
          </a:p>
          <a:p>
            <a:pPr marL="609600" marR="0" lvl="0" indent="-6096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lphaLcParenBoth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current-controlled current source;</a:t>
            </a:r>
          </a:p>
          <a:p>
            <a:pPr marL="609600" marR="0" lvl="0" indent="-6096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lphaLcParenBoth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voltage-controlled current source;</a:t>
            </a:r>
          </a:p>
          <a:p>
            <a:pPr marL="609600" marR="0" lvl="0" indent="-6096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lphaLcParenBoth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voltage-controlled voltage source;</a:t>
            </a:r>
          </a:p>
          <a:p>
            <a:pPr marL="609600" marR="0" lvl="0" indent="-6096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lphaLcParenBoth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current-controlled voltage source.</a:t>
            </a:r>
          </a:p>
        </p:txBody>
      </p:sp>
      <p:grpSp>
        <p:nvGrpSpPr>
          <p:cNvPr id="50180" name="Group 52"/>
          <p:cNvGrpSpPr/>
          <p:nvPr/>
        </p:nvGrpSpPr>
        <p:grpSpPr>
          <a:xfrm>
            <a:off x="323850" y="609600"/>
            <a:ext cx="7788275" cy="3470275"/>
            <a:chOff x="204" y="384"/>
            <a:chExt cx="4906" cy="2186"/>
          </a:xfrm>
        </p:grpSpPr>
        <p:sp>
          <p:nvSpPr>
            <p:cNvPr id="50182" name="Text Box 9"/>
            <p:cNvSpPr txBox="1"/>
            <p:nvPr/>
          </p:nvSpPr>
          <p:spPr>
            <a:xfrm>
              <a:off x="204" y="981"/>
              <a:ext cx="635" cy="383"/>
            </a:xfrm>
            <a:prstGeom prst="rect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Ki</a:t>
              </a:r>
              <a:r>
                <a:rPr lang="en-US" altLang="zh-CN" baseline="-25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50183" name="Group 51"/>
            <p:cNvGrpSpPr/>
            <p:nvPr/>
          </p:nvGrpSpPr>
          <p:grpSpPr>
            <a:xfrm>
              <a:off x="528" y="384"/>
              <a:ext cx="4582" cy="2186"/>
              <a:chOff x="521" y="720"/>
              <a:chExt cx="4582" cy="2186"/>
            </a:xfrm>
          </p:grpSpPr>
          <p:sp>
            <p:nvSpPr>
              <p:cNvPr id="50184" name="Text Box 37"/>
              <p:cNvSpPr txBox="1"/>
              <p:nvPr/>
            </p:nvSpPr>
            <p:spPr>
              <a:xfrm>
                <a:off x="4105" y="1207"/>
                <a:ext cx="635" cy="383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ri</a:t>
                </a:r>
                <a:r>
                  <a:rPr lang="en-US" altLang="zh-CN" baseline="-25000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50185" name="Text Box 19"/>
              <p:cNvSpPr txBox="1"/>
              <p:nvPr/>
            </p:nvSpPr>
            <p:spPr>
              <a:xfrm>
                <a:off x="1338" y="1162"/>
                <a:ext cx="635" cy="383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gv</a:t>
                </a:r>
                <a:r>
                  <a:rPr lang="en-US" altLang="zh-CN" baseline="-25000" dirty="0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50186" name="Text Box 28"/>
              <p:cNvSpPr txBox="1"/>
              <p:nvPr/>
            </p:nvSpPr>
            <p:spPr>
              <a:xfrm>
                <a:off x="2688" y="1200"/>
                <a:ext cx="635" cy="383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Kv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50187" name="AutoShape 4"/>
              <p:cNvSpPr/>
              <p:nvPr/>
            </p:nvSpPr>
            <p:spPr>
              <a:xfrm>
                <a:off x="521" y="1207"/>
                <a:ext cx="454" cy="499"/>
              </a:xfrm>
              <a:prstGeom prst="diamond">
                <a:avLst/>
              </a:prstGeom>
              <a:solidFill>
                <a:schemeClr val="accent1"/>
              </a:solidFill>
              <a:ln w="28575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188" name="AutoShape 7"/>
              <p:cNvCxnSpPr>
                <a:endCxn id="50187" idx="0"/>
              </p:cNvCxnSpPr>
              <p:nvPr/>
            </p:nvCxnSpPr>
            <p:spPr>
              <a:xfrm>
                <a:off x="747" y="763"/>
                <a:ext cx="1" cy="435"/>
              </a:xfrm>
              <a:prstGeom prst="straightConnector1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0189" name="AutoShape 8"/>
              <p:cNvCxnSpPr>
                <a:endCxn id="50187" idx="2"/>
              </p:cNvCxnSpPr>
              <p:nvPr/>
            </p:nvCxnSpPr>
            <p:spPr>
              <a:xfrm flipV="1">
                <a:off x="747" y="1715"/>
                <a:ext cx="1" cy="526"/>
              </a:xfrm>
              <a:prstGeom prst="straightConnector1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50190" name="Text Box 10"/>
              <p:cNvSpPr txBox="1"/>
              <p:nvPr/>
            </p:nvSpPr>
            <p:spPr>
              <a:xfrm>
                <a:off x="1791" y="2521"/>
                <a:ext cx="590" cy="383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(b)</a:t>
                </a:r>
              </a:p>
            </p:txBody>
          </p:sp>
          <p:sp>
            <p:nvSpPr>
              <p:cNvPr id="50191" name="Text Box 11"/>
              <p:cNvSpPr txBox="1"/>
              <p:nvPr/>
            </p:nvSpPr>
            <p:spPr>
              <a:xfrm>
                <a:off x="3198" y="2523"/>
                <a:ext cx="590" cy="383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(c)</a:t>
                </a:r>
              </a:p>
            </p:txBody>
          </p:sp>
          <p:sp>
            <p:nvSpPr>
              <p:cNvPr id="50192" name="Text Box 12"/>
              <p:cNvSpPr txBox="1"/>
              <p:nvPr/>
            </p:nvSpPr>
            <p:spPr>
              <a:xfrm>
                <a:off x="521" y="2522"/>
                <a:ext cx="590" cy="383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(a)</a:t>
                </a:r>
              </a:p>
            </p:txBody>
          </p:sp>
          <p:sp>
            <p:nvSpPr>
              <p:cNvPr id="50193" name="AutoShape 14"/>
              <p:cNvSpPr/>
              <p:nvPr/>
            </p:nvSpPr>
            <p:spPr>
              <a:xfrm>
                <a:off x="1791" y="1207"/>
                <a:ext cx="454" cy="499"/>
              </a:xfrm>
              <a:prstGeom prst="diamond">
                <a:avLst/>
              </a:prstGeom>
              <a:solidFill>
                <a:schemeClr val="accent1"/>
              </a:solidFill>
              <a:ln w="28575" cap="flat" cmpd="sng">
                <a:solidFill>
                  <a:srgbClr val="00CC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194" name="AutoShape 17"/>
              <p:cNvCxnSpPr>
                <a:endCxn id="50193" idx="0"/>
              </p:cNvCxnSpPr>
              <p:nvPr/>
            </p:nvCxnSpPr>
            <p:spPr>
              <a:xfrm>
                <a:off x="2017" y="763"/>
                <a:ext cx="1" cy="435"/>
              </a:xfrm>
              <a:prstGeom prst="straightConnector1">
                <a:avLst/>
              </a:prstGeom>
              <a:ln w="28575" cap="flat" cmpd="sng">
                <a:solidFill>
                  <a:srgbClr val="00CC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0195" name="AutoShape 18"/>
              <p:cNvCxnSpPr>
                <a:endCxn id="50193" idx="2"/>
              </p:cNvCxnSpPr>
              <p:nvPr/>
            </p:nvCxnSpPr>
            <p:spPr>
              <a:xfrm flipV="1">
                <a:off x="2017" y="1715"/>
                <a:ext cx="1" cy="526"/>
              </a:xfrm>
              <a:prstGeom prst="straightConnector1">
                <a:avLst/>
              </a:prstGeom>
              <a:ln w="28575" cap="flat" cmpd="sng">
                <a:solidFill>
                  <a:srgbClr val="00CC00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50196" name="AutoShape 20"/>
              <p:cNvSpPr/>
              <p:nvPr/>
            </p:nvSpPr>
            <p:spPr>
              <a:xfrm>
                <a:off x="3197" y="1253"/>
                <a:ext cx="454" cy="499"/>
              </a:xfrm>
              <a:prstGeom prst="diamond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197" name="Line 21"/>
              <p:cNvSpPr/>
              <p:nvPr/>
            </p:nvSpPr>
            <p:spPr>
              <a:xfrm>
                <a:off x="3360" y="1392"/>
                <a:ext cx="91" cy="0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198" name="Line 22"/>
              <p:cNvSpPr/>
              <p:nvPr/>
            </p:nvSpPr>
            <p:spPr>
              <a:xfrm>
                <a:off x="3424" y="1344"/>
                <a:ext cx="0" cy="91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199" name="Line 23"/>
              <p:cNvSpPr/>
              <p:nvPr/>
            </p:nvSpPr>
            <p:spPr>
              <a:xfrm>
                <a:off x="3378" y="1661"/>
                <a:ext cx="91" cy="0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cxnSp>
            <p:nvCxnSpPr>
              <p:cNvPr id="50200" name="AutoShape 26"/>
              <p:cNvCxnSpPr/>
              <p:nvPr/>
            </p:nvCxnSpPr>
            <p:spPr>
              <a:xfrm>
                <a:off x="3423" y="813"/>
                <a:ext cx="1" cy="435"/>
              </a:xfrm>
              <a:prstGeom prst="straightConnector1">
                <a:avLst/>
              </a:prstGeom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0201" name="AutoShape 27"/>
              <p:cNvCxnSpPr>
                <a:endCxn id="50196" idx="2"/>
              </p:cNvCxnSpPr>
              <p:nvPr/>
            </p:nvCxnSpPr>
            <p:spPr>
              <a:xfrm flipV="1">
                <a:off x="3423" y="1761"/>
                <a:ext cx="1" cy="526"/>
              </a:xfrm>
              <a:prstGeom prst="straightConnector1">
                <a:avLst/>
              </a:prstGeom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50202" name="AutoShape 29"/>
              <p:cNvSpPr/>
              <p:nvPr/>
            </p:nvSpPr>
            <p:spPr>
              <a:xfrm>
                <a:off x="4514" y="1298"/>
                <a:ext cx="454" cy="499"/>
              </a:xfrm>
              <a:prstGeom prst="diamond">
                <a:avLst/>
              </a:prstGeom>
              <a:solidFill>
                <a:schemeClr val="accent1"/>
              </a:solidFill>
              <a:ln w="28575" cap="flat" cmpd="sng">
                <a:solidFill>
                  <a:srgbClr val="080808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203" name="Line 30"/>
              <p:cNvSpPr/>
              <p:nvPr/>
            </p:nvSpPr>
            <p:spPr>
              <a:xfrm>
                <a:off x="4695" y="1434"/>
                <a:ext cx="91" cy="0"/>
              </a:xfrm>
              <a:prstGeom prst="line">
                <a:avLst/>
              </a:prstGeom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04" name="Line 31"/>
              <p:cNvSpPr/>
              <p:nvPr/>
            </p:nvSpPr>
            <p:spPr>
              <a:xfrm>
                <a:off x="4741" y="1389"/>
                <a:ext cx="0" cy="91"/>
              </a:xfrm>
              <a:prstGeom prst="line">
                <a:avLst/>
              </a:prstGeom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05" name="Line 32"/>
              <p:cNvSpPr/>
              <p:nvPr/>
            </p:nvSpPr>
            <p:spPr>
              <a:xfrm>
                <a:off x="4695" y="1706"/>
                <a:ext cx="91" cy="0"/>
              </a:xfrm>
              <a:prstGeom prst="line">
                <a:avLst/>
              </a:prstGeom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</p:sp>
          <p:cxnSp>
            <p:nvCxnSpPr>
              <p:cNvPr id="50206" name="AutoShape 35"/>
              <p:cNvCxnSpPr/>
              <p:nvPr/>
            </p:nvCxnSpPr>
            <p:spPr>
              <a:xfrm>
                <a:off x="4751" y="861"/>
                <a:ext cx="1" cy="435"/>
              </a:xfrm>
              <a:prstGeom prst="straightConnector1">
                <a:avLst/>
              </a:prstGeom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0207" name="AutoShape 36"/>
              <p:cNvCxnSpPr>
                <a:endCxn id="50202" idx="2"/>
              </p:cNvCxnSpPr>
              <p:nvPr/>
            </p:nvCxnSpPr>
            <p:spPr>
              <a:xfrm flipV="1">
                <a:off x="4740" y="1806"/>
                <a:ext cx="1" cy="526"/>
              </a:xfrm>
              <a:prstGeom prst="straightConnector1">
                <a:avLst/>
              </a:prstGeom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50208" name="Line 38"/>
              <p:cNvSpPr/>
              <p:nvPr/>
            </p:nvSpPr>
            <p:spPr>
              <a:xfrm flipV="1">
                <a:off x="2018" y="1298"/>
                <a:ext cx="0" cy="318"/>
              </a:xfrm>
              <a:prstGeom prst="line">
                <a:avLst/>
              </a:prstGeom>
              <a:ln w="28575" cap="flat" cmpd="sng">
                <a:solidFill>
                  <a:srgbClr val="00CC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0209" name="Line 39"/>
              <p:cNvSpPr/>
              <p:nvPr/>
            </p:nvSpPr>
            <p:spPr>
              <a:xfrm flipV="1">
                <a:off x="747" y="1298"/>
                <a:ext cx="0" cy="318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0210" name="Text Box 40"/>
              <p:cNvSpPr txBox="1"/>
              <p:nvPr/>
            </p:nvSpPr>
            <p:spPr>
              <a:xfrm>
                <a:off x="4513" y="2523"/>
                <a:ext cx="590" cy="383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(d)</a:t>
                </a:r>
              </a:p>
            </p:txBody>
          </p:sp>
          <p:sp>
            <p:nvSpPr>
              <p:cNvPr id="50211" name="Oval 42"/>
              <p:cNvSpPr/>
              <p:nvPr/>
            </p:nvSpPr>
            <p:spPr>
              <a:xfrm>
                <a:off x="693" y="7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212" name="Oval 43"/>
              <p:cNvSpPr/>
              <p:nvPr/>
            </p:nvSpPr>
            <p:spPr>
              <a:xfrm>
                <a:off x="699" y="2247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213" name="Oval 45"/>
              <p:cNvSpPr/>
              <p:nvPr/>
            </p:nvSpPr>
            <p:spPr>
              <a:xfrm>
                <a:off x="3366" y="7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214" name="Oval 46"/>
              <p:cNvSpPr/>
              <p:nvPr/>
            </p:nvSpPr>
            <p:spPr>
              <a:xfrm>
                <a:off x="3372" y="22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215" name="Oval 47"/>
              <p:cNvSpPr/>
              <p:nvPr/>
            </p:nvSpPr>
            <p:spPr>
              <a:xfrm>
                <a:off x="1968" y="7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00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216" name="Oval 48"/>
              <p:cNvSpPr/>
              <p:nvPr/>
            </p:nvSpPr>
            <p:spPr>
              <a:xfrm>
                <a:off x="1968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00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217" name="Oval 49"/>
              <p:cNvSpPr/>
              <p:nvPr/>
            </p:nvSpPr>
            <p:spPr>
              <a:xfrm>
                <a:off x="4692" y="81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218" name="Oval 50"/>
              <p:cNvSpPr/>
              <p:nvPr/>
            </p:nvSpPr>
            <p:spPr>
              <a:xfrm>
                <a:off x="4695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0181" name="矩形 41"/>
          <p:cNvSpPr/>
          <p:nvPr/>
        </p:nvSpPr>
        <p:spPr>
          <a:xfrm>
            <a:off x="2971800" y="76200"/>
            <a:ext cx="36972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diamond-shaped symbols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スライド番号プレースホルダ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1" name="内容占位符 3"/>
          <p:cNvSpPr>
            <a:spLocks noGrp="1" noChangeArrowheads="1"/>
          </p:cNvSpPr>
          <p:nvPr>
            <p:ph/>
          </p:nvPr>
        </p:nvSpPr>
        <p:spPr>
          <a:xfrm>
            <a:off x="304800" y="3240088"/>
            <a:ext cx="8534400" cy="26273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ts val="33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key idea to keep in mind is that a voltage source comes with polarities (+ −) in its symbol, while a current source comes with an arrow,  irrespective of what it depends on.</a:t>
            </a:r>
          </a:p>
          <a:p>
            <a:pPr marL="342900" marR="0" lvl="0" indent="-342900" algn="l" defTabSz="914400" rtl="0" eaLnBrk="0" fontAlgn="base" latinLnBrk="0" hangingPunct="0">
              <a:lnSpc>
                <a:spcPts val="33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Dependent sources are useful in modeling elements such as transistors, operational amplifiers and integrated circuits.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1204" name="Group 52"/>
          <p:cNvGrpSpPr/>
          <p:nvPr/>
        </p:nvGrpSpPr>
        <p:grpSpPr>
          <a:xfrm>
            <a:off x="771525" y="267970"/>
            <a:ext cx="6838950" cy="2619375"/>
            <a:chOff x="204" y="384"/>
            <a:chExt cx="4906" cy="2348"/>
          </a:xfrm>
        </p:grpSpPr>
        <p:sp>
          <p:nvSpPr>
            <p:cNvPr id="51205" name="Text Box 9"/>
            <p:cNvSpPr txBox="1"/>
            <p:nvPr/>
          </p:nvSpPr>
          <p:spPr>
            <a:xfrm>
              <a:off x="204" y="982"/>
              <a:ext cx="635" cy="545"/>
            </a:xfrm>
            <a:prstGeom prst="rect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Ki</a:t>
              </a:r>
              <a:r>
                <a:rPr lang="en-US" altLang="zh-CN" baseline="-25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51206" name="Group 51"/>
            <p:cNvGrpSpPr/>
            <p:nvPr/>
          </p:nvGrpSpPr>
          <p:grpSpPr>
            <a:xfrm>
              <a:off x="528" y="384"/>
              <a:ext cx="4582" cy="2348"/>
              <a:chOff x="521" y="720"/>
              <a:chExt cx="4582" cy="2348"/>
            </a:xfrm>
          </p:grpSpPr>
          <p:sp>
            <p:nvSpPr>
              <p:cNvPr id="51207" name="Text Box 37"/>
              <p:cNvSpPr txBox="1"/>
              <p:nvPr/>
            </p:nvSpPr>
            <p:spPr>
              <a:xfrm>
                <a:off x="4105" y="1207"/>
                <a:ext cx="635" cy="545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ri</a:t>
                </a:r>
                <a:r>
                  <a:rPr lang="en-US" altLang="zh-CN" baseline="-25000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51208" name="Text Box 19"/>
              <p:cNvSpPr txBox="1"/>
              <p:nvPr/>
            </p:nvSpPr>
            <p:spPr>
              <a:xfrm>
                <a:off x="1338" y="1163"/>
                <a:ext cx="635" cy="545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gv</a:t>
                </a:r>
                <a:r>
                  <a:rPr lang="en-US" altLang="zh-CN" baseline="-25000" dirty="0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51209" name="Text Box 28"/>
              <p:cNvSpPr txBox="1"/>
              <p:nvPr/>
            </p:nvSpPr>
            <p:spPr>
              <a:xfrm>
                <a:off x="2688" y="1200"/>
                <a:ext cx="635" cy="545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Kv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51210" name="AutoShape 4"/>
              <p:cNvSpPr/>
              <p:nvPr/>
            </p:nvSpPr>
            <p:spPr>
              <a:xfrm>
                <a:off x="521" y="1207"/>
                <a:ext cx="454" cy="499"/>
              </a:xfrm>
              <a:prstGeom prst="diamond">
                <a:avLst/>
              </a:prstGeom>
              <a:solidFill>
                <a:schemeClr val="accent1"/>
              </a:solidFill>
              <a:ln w="28575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211" name="AutoShape 7"/>
              <p:cNvCxnSpPr>
                <a:endCxn id="51210" idx="0"/>
              </p:cNvCxnSpPr>
              <p:nvPr/>
            </p:nvCxnSpPr>
            <p:spPr>
              <a:xfrm>
                <a:off x="747" y="763"/>
                <a:ext cx="1" cy="435"/>
              </a:xfrm>
              <a:prstGeom prst="straightConnector1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1212" name="AutoShape 8"/>
              <p:cNvCxnSpPr>
                <a:endCxn id="51210" idx="2"/>
              </p:cNvCxnSpPr>
              <p:nvPr/>
            </p:nvCxnSpPr>
            <p:spPr>
              <a:xfrm flipV="1">
                <a:off x="747" y="1715"/>
                <a:ext cx="1" cy="526"/>
              </a:xfrm>
              <a:prstGeom prst="straightConnector1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51213" name="Text Box 10"/>
              <p:cNvSpPr txBox="1"/>
              <p:nvPr/>
            </p:nvSpPr>
            <p:spPr>
              <a:xfrm>
                <a:off x="1791" y="2522"/>
                <a:ext cx="590" cy="545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(b)</a:t>
                </a:r>
              </a:p>
            </p:txBody>
          </p:sp>
          <p:sp>
            <p:nvSpPr>
              <p:cNvPr id="51214" name="Text Box 11"/>
              <p:cNvSpPr txBox="1"/>
              <p:nvPr/>
            </p:nvSpPr>
            <p:spPr>
              <a:xfrm>
                <a:off x="3198" y="2523"/>
                <a:ext cx="590" cy="545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(c)</a:t>
                </a:r>
              </a:p>
            </p:txBody>
          </p:sp>
          <p:sp>
            <p:nvSpPr>
              <p:cNvPr id="51215" name="Text Box 12"/>
              <p:cNvSpPr txBox="1"/>
              <p:nvPr/>
            </p:nvSpPr>
            <p:spPr>
              <a:xfrm>
                <a:off x="521" y="2522"/>
                <a:ext cx="590" cy="545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(a)</a:t>
                </a:r>
              </a:p>
            </p:txBody>
          </p:sp>
          <p:sp>
            <p:nvSpPr>
              <p:cNvPr id="51216" name="AutoShape 14"/>
              <p:cNvSpPr/>
              <p:nvPr/>
            </p:nvSpPr>
            <p:spPr>
              <a:xfrm>
                <a:off x="1791" y="1207"/>
                <a:ext cx="454" cy="499"/>
              </a:xfrm>
              <a:prstGeom prst="diamond">
                <a:avLst/>
              </a:prstGeom>
              <a:solidFill>
                <a:schemeClr val="accent1"/>
              </a:solidFill>
              <a:ln w="28575" cap="flat" cmpd="sng">
                <a:solidFill>
                  <a:srgbClr val="00CC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217" name="AutoShape 17"/>
              <p:cNvCxnSpPr>
                <a:endCxn id="51216" idx="0"/>
              </p:cNvCxnSpPr>
              <p:nvPr/>
            </p:nvCxnSpPr>
            <p:spPr>
              <a:xfrm>
                <a:off x="2017" y="763"/>
                <a:ext cx="1" cy="435"/>
              </a:xfrm>
              <a:prstGeom prst="straightConnector1">
                <a:avLst/>
              </a:prstGeom>
              <a:ln w="28575" cap="flat" cmpd="sng">
                <a:solidFill>
                  <a:srgbClr val="00CC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1218" name="AutoShape 18"/>
              <p:cNvCxnSpPr>
                <a:endCxn id="51216" idx="2"/>
              </p:cNvCxnSpPr>
              <p:nvPr/>
            </p:nvCxnSpPr>
            <p:spPr>
              <a:xfrm flipV="1">
                <a:off x="2017" y="1715"/>
                <a:ext cx="1" cy="526"/>
              </a:xfrm>
              <a:prstGeom prst="straightConnector1">
                <a:avLst/>
              </a:prstGeom>
              <a:ln w="28575" cap="flat" cmpd="sng">
                <a:solidFill>
                  <a:srgbClr val="00CC00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51219" name="AutoShape 20"/>
              <p:cNvSpPr/>
              <p:nvPr/>
            </p:nvSpPr>
            <p:spPr>
              <a:xfrm>
                <a:off x="3197" y="1253"/>
                <a:ext cx="454" cy="499"/>
              </a:xfrm>
              <a:prstGeom prst="diamond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20" name="Line 21"/>
              <p:cNvSpPr/>
              <p:nvPr/>
            </p:nvSpPr>
            <p:spPr>
              <a:xfrm>
                <a:off x="3360" y="1392"/>
                <a:ext cx="91" cy="0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21" name="Line 22"/>
              <p:cNvSpPr/>
              <p:nvPr/>
            </p:nvSpPr>
            <p:spPr>
              <a:xfrm>
                <a:off x="3424" y="1344"/>
                <a:ext cx="0" cy="91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22" name="Line 23"/>
              <p:cNvSpPr/>
              <p:nvPr/>
            </p:nvSpPr>
            <p:spPr>
              <a:xfrm>
                <a:off x="3378" y="1661"/>
                <a:ext cx="91" cy="0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cxnSp>
            <p:nvCxnSpPr>
              <p:cNvPr id="51223" name="AutoShape 26"/>
              <p:cNvCxnSpPr/>
              <p:nvPr/>
            </p:nvCxnSpPr>
            <p:spPr>
              <a:xfrm>
                <a:off x="3423" y="813"/>
                <a:ext cx="1" cy="435"/>
              </a:xfrm>
              <a:prstGeom prst="straightConnector1">
                <a:avLst/>
              </a:prstGeom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1224" name="AutoShape 27"/>
              <p:cNvCxnSpPr>
                <a:endCxn id="51219" idx="2"/>
              </p:cNvCxnSpPr>
              <p:nvPr/>
            </p:nvCxnSpPr>
            <p:spPr>
              <a:xfrm flipV="1">
                <a:off x="3423" y="1761"/>
                <a:ext cx="1" cy="526"/>
              </a:xfrm>
              <a:prstGeom prst="straightConnector1">
                <a:avLst/>
              </a:prstGeom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51225" name="AutoShape 29"/>
              <p:cNvSpPr/>
              <p:nvPr/>
            </p:nvSpPr>
            <p:spPr>
              <a:xfrm>
                <a:off x="4514" y="1298"/>
                <a:ext cx="454" cy="499"/>
              </a:xfrm>
              <a:prstGeom prst="diamond">
                <a:avLst/>
              </a:prstGeom>
              <a:solidFill>
                <a:schemeClr val="accent1"/>
              </a:solidFill>
              <a:ln w="28575" cap="flat" cmpd="sng">
                <a:solidFill>
                  <a:srgbClr val="080808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26" name="Line 30"/>
              <p:cNvSpPr/>
              <p:nvPr/>
            </p:nvSpPr>
            <p:spPr>
              <a:xfrm>
                <a:off x="4695" y="1434"/>
                <a:ext cx="91" cy="0"/>
              </a:xfrm>
              <a:prstGeom prst="line">
                <a:avLst/>
              </a:prstGeom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27" name="Line 31"/>
              <p:cNvSpPr/>
              <p:nvPr/>
            </p:nvSpPr>
            <p:spPr>
              <a:xfrm>
                <a:off x="4741" y="1389"/>
                <a:ext cx="0" cy="91"/>
              </a:xfrm>
              <a:prstGeom prst="line">
                <a:avLst/>
              </a:prstGeom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28" name="Line 32"/>
              <p:cNvSpPr/>
              <p:nvPr/>
            </p:nvSpPr>
            <p:spPr>
              <a:xfrm>
                <a:off x="4695" y="1706"/>
                <a:ext cx="91" cy="0"/>
              </a:xfrm>
              <a:prstGeom prst="line">
                <a:avLst/>
              </a:prstGeom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</p:sp>
          <p:cxnSp>
            <p:nvCxnSpPr>
              <p:cNvPr id="51229" name="AutoShape 35"/>
              <p:cNvCxnSpPr/>
              <p:nvPr/>
            </p:nvCxnSpPr>
            <p:spPr>
              <a:xfrm>
                <a:off x="4751" y="861"/>
                <a:ext cx="1" cy="435"/>
              </a:xfrm>
              <a:prstGeom prst="straightConnector1">
                <a:avLst/>
              </a:prstGeom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1230" name="AutoShape 36"/>
              <p:cNvCxnSpPr>
                <a:endCxn id="51225" idx="2"/>
              </p:cNvCxnSpPr>
              <p:nvPr/>
            </p:nvCxnSpPr>
            <p:spPr>
              <a:xfrm flipV="1">
                <a:off x="4740" y="1806"/>
                <a:ext cx="1" cy="526"/>
              </a:xfrm>
              <a:prstGeom prst="straightConnector1">
                <a:avLst/>
              </a:prstGeom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51231" name="Line 38"/>
              <p:cNvSpPr/>
              <p:nvPr/>
            </p:nvSpPr>
            <p:spPr>
              <a:xfrm flipV="1">
                <a:off x="2018" y="1298"/>
                <a:ext cx="0" cy="318"/>
              </a:xfrm>
              <a:prstGeom prst="line">
                <a:avLst/>
              </a:prstGeom>
              <a:ln w="28575" cap="flat" cmpd="sng">
                <a:solidFill>
                  <a:srgbClr val="00CC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1232" name="Line 39"/>
              <p:cNvSpPr/>
              <p:nvPr/>
            </p:nvSpPr>
            <p:spPr>
              <a:xfrm flipV="1">
                <a:off x="747" y="1298"/>
                <a:ext cx="0" cy="318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1233" name="Text Box 40"/>
              <p:cNvSpPr txBox="1"/>
              <p:nvPr/>
            </p:nvSpPr>
            <p:spPr>
              <a:xfrm>
                <a:off x="4513" y="2523"/>
                <a:ext cx="590" cy="545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(d)</a:t>
                </a:r>
              </a:p>
            </p:txBody>
          </p:sp>
          <p:sp>
            <p:nvSpPr>
              <p:cNvPr id="51234" name="Oval 42"/>
              <p:cNvSpPr/>
              <p:nvPr/>
            </p:nvSpPr>
            <p:spPr>
              <a:xfrm>
                <a:off x="693" y="7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35" name="Oval 43"/>
              <p:cNvSpPr/>
              <p:nvPr/>
            </p:nvSpPr>
            <p:spPr>
              <a:xfrm>
                <a:off x="699" y="2247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36" name="Oval 45"/>
              <p:cNvSpPr/>
              <p:nvPr/>
            </p:nvSpPr>
            <p:spPr>
              <a:xfrm>
                <a:off x="3366" y="7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37" name="Oval 46"/>
              <p:cNvSpPr/>
              <p:nvPr/>
            </p:nvSpPr>
            <p:spPr>
              <a:xfrm>
                <a:off x="3372" y="22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38" name="Oval 47"/>
              <p:cNvSpPr/>
              <p:nvPr/>
            </p:nvSpPr>
            <p:spPr>
              <a:xfrm>
                <a:off x="1968" y="7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00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39" name="Oval 48"/>
              <p:cNvSpPr/>
              <p:nvPr/>
            </p:nvSpPr>
            <p:spPr>
              <a:xfrm>
                <a:off x="1968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00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40" name="Oval 49"/>
              <p:cNvSpPr/>
              <p:nvPr/>
            </p:nvSpPr>
            <p:spPr>
              <a:xfrm>
                <a:off x="4692" y="81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41" name="Oval 50"/>
              <p:cNvSpPr/>
              <p:nvPr/>
            </p:nvSpPr>
            <p:spPr>
              <a:xfrm>
                <a:off x="4695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Determine the type of dependent sources.</a:t>
            </a:r>
            <a:endParaRPr lang="en-US" altLang="zh-CN" sz="26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Element a:   </a:t>
            </a:r>
            <a:r>
              <a:rPr lang="en-US" altLang="zh-CN" sz="260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[填空1]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         Element b: </a:t>
            </a:r>
            <a:r>
              <a:rPr lang="en-US" altLang="zh-CN" sz="260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[填空2]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</a:p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Element c:  </a:t>
            </a:r>
            <a:r>
              <a:rPr lang="en-US" altLang="zh-CN" sz="260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[填空3]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          Element d: </a:t>
            </a:r>
            <a:r>
              <a:rPr lang="en-US" altLang="zh-CN" sz="260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[填空4]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6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0" y="5848985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</a:p>
        </p:txBody>
      </p:sp>
      <p:grpSp>
        <p:nvGrpSpPr>
          <p:cNvPr id="51204" name="Group 52"/>
          <p:cNvGrpSpPr/>
          <p:nvPr/>
        </p:nvGrpSpPr>
        <p:grpSpPr>
          <a:xfrm>
            <a:off x="876300" y="2778125"/>
            <a:ext cx="6838950" cy="2619375"/>
            <a:chOff x="204" y="384"/>
            <a:chExt cx="4906" cy="2348"/>
          </a:xfrm>
        </p:grpSpPr>
        <p:sp>
          <p:nvSpPr>
            <p:cNvPr id="51205" name="Text Box 9"/>
            <p:cNvSpPr txBox="1"/>
            <p:nvPr/>
          </p:nvSpPr>
          <p:spPr>
            <a:xfrm>
              <a:off x="204" y="982"/>
              <a:ext cx="635" cy="545"/>
            </a:xfrm>
            <a:prstGeom prst="rect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Ki</a:t>
              </a:r>
              <a:r>
                <a:rPr lang="en-US" altLang="zh-CN" baseline="-25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51206" name="Group 51"/>
            <p:cNvGrpSpPr/>
            <p:nvPr/>
          </p:nvGrpSpPr>
          <p:grpSpPr>
            <a:xfrm>
              <a:off x="528" y="384"/>
              <a:ext cx="4582" cy="2348"/>
              <a:chOff x="521" y="720"/>
              <a:chExt cx="4582" cy="2348"/>
            </a:xfrm>
          </p:grpSpPr>
          <p:sp>
            <p:nvSpPr>
              <p:cNvPr id="51207" name="Text Box 37"/>
              <p:cNvSpPr txBox="1"/>
              <p:nvPr/>
            </p:nvSpPr>
            <p:spPr>
              <a:xfrm>
                <a:off x="4105" y="1207"/>
                <a:ext cx="635" cy="545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ri</a:t>
                </a:r>
                <a:r>
                  <a:rPr lang="en-US" altLang="zh-CN" baseline="-25000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51208" name="Text Box 19"/>
              <p:cNvSpPr txBox="1"/>
              <p:nvPr/>
            </p:nvSpPr>
            <p:spPr>
              <a:xfrm>
                <a:off x="1338" y="1163"/>
                <a:ext cx="635" cy="545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gv</a:t>
                </a:r>
                <a:r>
                  <a:rPr lang="en-US" altLang="zh-CN" baseline="-25000" dirty="0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51209" name="Text Box 28"/>
              <p:cNvSpPr txBox="1"/>
              <p:nvPr/>
            </p:nvSpPr>
            <p:spPr>
              <a:xfrm>
                <a:off x="2688" y="1200"/>
                <a:ext cx="635" cy="545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Kv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51210" name="AutoShape 4"/>
              <p:cNvSpPr/>
              <p:nvPr/>
            </p:nvSpPr>
            <p:spPr>
              <a:xfrm>
                <a:off x="521" y="1207"/>
                <a:ext cx="454" cy="499"/>
              </a:xfrm>
              <a:prstGeom prst="diamond">
                <a:avLst/>
              </a:prstGeom>
              <a:solidFill>
                <a:schemeClr val="accent1"/>
              </a:solidFill>
              <a:ln w="28575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211" name="AutoShape 7"/>
              <p:cNvCxnSpPr>
                <a:endCxn id="51210" idx="0"/>
              </p:cNvCxnSpPr>
              <p:nvPr/>
            </p:nvCxnSpPr>
            <p:spPr>
              <a:xfrm>
                <a:off x="747" y="763"/>
                <a:ext cx="1" cy="435"/>
              </a:xfrm>
              <a:prstGeom prst="straightConnector1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1212" name="AutoShape 8"/>
              <p:cNvCxnSpPr>
                <a:endCxn id="51210" idx="2"/>
              </p:cNvCxnSpPr>
              <p:nvPr/>
            </p:nvCxnSpPr>
            <p:spPr>
              <a:xfrm flipV="1">
                <a:off x="747" y="1715"/>
                <a:ext cx="1" cy="526"/>
              </a:xfrm>
              <a:prstGeom prst="straightConnector1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51213" name="Text Box 10"/>
              <p:cNvSpPr txBox="1"/>
              <p:nvPr/>
            </p:nvSpPr>
            <p:spPr>
              <a:xfrm>
                <a:off x="1791" y="2522"/>
                <a:ext cx="590" cy="545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(b)</a:t>
                </a:r>
              </a:p>
            </p:txBody>
          </p:sp>
          <p:sp>
            <p:nvSpPr>
              <p:cNvPr id="51214" name="Text Box 11"/>
              <p:cNvSpPr txBox="1"/>
              <p:nvPr/>
            </p:nvSpPr>
            <p:spPr>
              <a:xfrm>
                <a:off x="3198" y="2523"/>
                <a:ext cx="590" cy="545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(c)</a:t>
                </a:r>
              </a:p>
            </p:txBody>
          </p:sp>
          <p:sp>
            <p:nvSpPr>
              <p:cNvPr id="51215" name="Text Box 12"/>
              <p:cNvSpPr txBox="1"/>
              <p:nvPr/>
            </p:nvSpPr>
            <p:spPr>
              <a:xfrm>
                <a:off x="521" y="2522"/>
                <a:ext cx="590" cy="545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(a)</a:t>
                </a:r>
              </a:p>
            </p:txBody>
          </p:sp>
          <p:sp>
            <p:nvSpPr>
              <p:cNvPr id="51216" name="AutoShape 14"/>
              <p:cNvSpPr/>
              <p:nvPr/>
            </p:nvSpPr>
            <p:spPr>
              <a:xfrm>
                <a:off x="1791" y="1207"/>
                <a:ext cx="454" cy="499"/>
              </a:xfrm>
              <a:prstGeom prst="diamond">
                <a:avLst/>
              </a:prstGeom>
              <a:solidFill>
                <a:schemeClr val="accent1"/>
              </a:solidFill>
              <a:ln w="28575" cap="flat" cmpd="sng">
                <a:solidFill>
                  <a:srgbClr val="00CC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217" name="AutoShape 17"/>
              <p:cNvCxnSpPr>
                <a:endCxn id="51216" idx="0"/>
              </p:cNvCxnSpPr>
              <p:nvPr/>
            </p:nvCxnSpPr>
            <p:spPr>
              <a:xfrm>
                <a:off x="2017" y="763"/>
                <a:ext cx="1" cy="435"/>
              </a:xfrm>
              <a:prstGeom prst="straightConnector1">
                <a:avLst/>
              </a:prstGeom>
              <a:ln w="28575" cap="flat" cmpd="sng">
                <a:solidFill>
                  <a:srgbClr val="00CC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1218" name="AutoShape 18"/>
              <p:cNvCxnSpPr>
                <a:endCxn id="51216" idx="2"/>
              </p:cNvCxnSpPr>
              <p:nvPr/>
            </p:nvCxnSpPr>
            <p:spPr>
              <a:xfrm flipV="1">
                <a:off x="2017" y="1715"/>
                <a:ext cx="1" cy="526"/>
              </a:xfrm>
              <a:prstGeom prst="straightConnector1">
                <a:avLst/>
              </a:prstGeom>
              <a:ln w="28575" cap="flat" cmpd="sng">
                <a:solidFill>
                  <a:srgbClr val="00CC00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51219" name="AutoShape 20"/>
              <p:cNvSpPr/>
              <p:nvPr/>
            </p:nvSpPr>
            <p:spPr>
              <a:xfrm>
                <a:off x="3197" y="1253"/>
                <a:ext cx="454" cy="499"/>
              </a:xfrm>
              <a:prstGeom prst="diamond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20" name="Line 21"/>
              <p:cNvSpPr/>
              <p:nvPr/>
            </p:nvSpPr>
            <p:spPr>
              <a:xfrm>
                <a:off x="3360" y="1392"/>
                <a:ext cx="91" cy="0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21" name="Line 22"/>
              <p:cNvSpPr/>
              <p:nvPr/>
            </p:nvSpPr>
            <p:spPr>
              <a:xfrm>
                <a:off x="3424" y="1344"/>
                <a:ext cx="0" cy="91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22" name="Line 23"/>
              <p:cNvSpPr/>
              <p:nvPr/>
            </p:nvSpPr>
            <p:spPr>
              <a:xfrm>
                <a:off x="3378" y="1661"/>
                <a:ext cx="91" cy="0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cxnSp>
            <p:nvCxnSpPr>
              <p:cNvPr id="51223" name="AutoShape 26"/>
              <p:cNvCxnSpPr/>
              <p:nvPr/>
            </p:nvCxnSpPr>
            <p:spPr>
              <a:xfrm>
                <a:off x="3423" y="813"/>
                <a:ext cx="1" cy="435"/>
              </a:xfrm>
              <a:prstGeom prst="straightConnector1">
                <a:avLst/>
              </a:prstGeom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1224" name="AutoShape 27"/>
              <p:cNvCxnSpPr>
                <a:endCxn id="51219" idx="2"/>
              </p:cNvCxnSpPr>
              <p:nvPr/>
            </p:nvCxnSpPr>
            <p:spPr>
              <a:xfrm flipV="1">
                <a:off x="3423" y="1761"/>
                <a:ext cx="1" cy="526"/>
              </a:xfrm>
              <a:prstGeom prst="straightConnector1">
                <a:avLst/>
              </a:prstGeom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51225" name="AutoShape 29"/>
              <p:cNvSpPr/>
              <p:nvPr/>
            </p:nvSpPr>
            <p:spPr>
              <a:xfrm>
                <a:off x="4514" y="1298"/>
                <a:ext cx="454" cy="499"/>
              </a:xfrm>
              <a:prstGeom prst="diamond">
                <a:avLst/>
              </a:prstGeom>
              <a:solidFill>
                <a:schemeClr val="accent1"/>
              </a:solidFill>
              <a:ln w="28575" cap="flat" cmpd="sng">
                <a:solidFill>
                  <a:srgbClr val="080808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26" name="Line 30"/>
              <p:cNvSpPr/>
              <p:nvPr/>
            </p:nvSpPr>
            <p:spPr>
              <a:xfrm>
                <a:off x="4695" y="1434"/>
                <a:ext cx="91" cy="0"/>
              </a:xfrm>
              <a:prstGeom prst="line">
                <a:avLst/>
              </a:prstGeom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27" name="Line 31"/>
              <p:cNvSpPr/>
              <p:nvPr/>
            </p:nvSpPr>
            <p:spPr>
              <a:xfrm>
                <a:off x="4741" y="1389"/>
                <a:ext cx="0" cy="91"/>
              </a:xfrm>
              <a:prstGeom prst="line">
                <a:avLst/>
              </a:prstGeom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28" name="Line 32"/>
              <p:cNvSpPr/>
              <p:nvPr/>
            </p:nvSpPr>
            <p:spPr>
              <a:xfrm>
                <a:off x="4695" y="1706"/>
                <a:ext cx="91" cy="0"/>
              </a:xfrm>
              <a:prstGeom prst="line">
                <a:avLst/>
              </a:prstGeom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</p:sp>
          <p:cxnSp>
            <p:nvCxnSpPr>
              <p:cNvPr id="51229" name="AutoShape 35"/>
              <p:cNvCxnSpPr/>
              <p:nvPr/>
            </p:nvCxnSpPr>
            <p:spPr>
              <a:xfrm>
                <a:off x="4751" y="861"/>
                <a:ext cx="1" cy="435"/>
              </a:xfrm>
              <a:prstGeom prst="straightConnector1">
                <a:avLst/>
              </a:prstGeom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1230" name="AutoShape 36"/>
              <p:cNvCxnSpPr>
                <a:endCxn id="51225" idx="2"/>
              </p:cNvCxnSpPr>
              <p:nvPr/>
            </p:nvCxnSpPr>
            <p:spPr>
              <a:xfrm flipV="1">
                <a:off x="4740" y="1806"/>
                <a:ext cx="1" cy="526"/>
              </a:xfrm>
              <a:prstGeom prst="straightConnector1">
                <a:avLst/>
              </a:prstGeom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51231" name="Line 38"/>
              <p:cNvSpPr/>
              <p:nvPr/>
            </p:nvSpPr>
            <p:spPr>
              <a:xfrm flipV="1">
                <a:off x="2018" y="1298"/>
                <a:ext cx="0" cy="318"/>
              </a:xfrm>
              <a:prstGeom prst="line">
                <a:avLst/>
              </a:prstGeom>
              <a:ln w="28575" cap="flat" cmpd="sng">
                <a:solidFill>
                  <a:srgbClr val="00CC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1232" name="Line 39"/>
              <p:cNvSpPr/>
              <p:nvPr/>
            </p:nvSpPr>
            <p:spPr>
              <a:xfrm flipV="1">
                <a:off x="747" y="1298"/>
                <a:ext cx="0" cy="318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1233" name="Text Box 40"/>
              <p:cNvSpPr txBox="1"/>
              <p:nvPr/>
            </p:nvSpPr>
            <p:spPr>
              <a:xfrm>
                <a:off x="4513" y="2523"/>
                <a:ext cx="590" cy="545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(d)</a:t>
                </a:r>
              </a:p>
            </p:txBody>
          </p:sp>
          <p:sp>
            <p:nvSpPr>
              <p:cNvPr id="51234" name="Oval 42"/>
              <p:cNvSpPr/>
              <p:nvPr/>
            </p:nvSpPr>
            <p:spPr>
              <a:xfrm>
                <a:off x="693" y="7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35" name="Oval 43"/>
              <p:cNvSpPr/>
              <p:nvPr/>
            </p:nvSpPr>
            <p:spPr>
              <a:xfrm>
                <a:off x="699" y="2247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36" name="Oval 45"/>
              <p:cNvSpPr/>
              <p:nvPr/>
            </p:nvSpPr>
            <p:spPr>
              <a:xfrm>
                <a:off x="3366" y="7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37" name="Oval 46"/>
              <p:cNvSpPr/>
              <p:nvPr/>
            </p:nvSpPr>
            <p:spPr>
              <a:xfrm>
                <a:off x="3372" y="22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38" name="Oval 47"/>
              <p:cNvSpPr/>
              <p:nvPr/>
            </p:nvSpPr>
            <p:spPr>
              <a:xfrm>
                <a:off x="1968" y="7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00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39" name="Oval 48"/>
              <p:cNvSpPr/>
              <p:nvPr/>
            </p:nvSpPr>
            <p:spPr>
              <a:xfrm>
                <a:off x="1968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00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40" name="Oval 49"/>
              <p:cNvSpPr/>
              <p:nvPr/>
            </p:nvSpPr>
            <p:spPr>
              <a:xfrm>
                <a:off x="4692" y="81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41" name="Oval 50"/>
              <p:cNvSpPr/>
              <p:nvPr/>
            </p:nvSpPr>
            <p:spPr>
              <a:xfrm>
                <a:off x="4695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6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en-US" altLang="zh-CN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Fill the blank(s)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4596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14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  <a:sym typeface="Microsoft Yahei" panose="020B0503020204020204" pitchFamily="34" charset="-122"/>
                </a:rPr>
                <a:t>Points: 4</a:t>
              </a:r>
              <a:endParaRPr lang="zh-CN" altLang="en-US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 descr="tmp3BE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63575"/>
            <a:ext cx="5029200" cy="3248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27" name="内容占位符 3"/>
          <p:cNvSpPr/>
          <p:nvPr/>
        </p:nvSpPr>
        <p:spPr>
          <a:xfrm>
            <a:off x="228600" y="4267200"/>
            <a:ext cx="8610600" cy="1219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voltage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the voltage source depends on the current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through element C.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28" name="Rectangle 8"/>
          <p:cNvSpPr/>
          <p:nvPr/>
        </p:nvSpPr>
        <p:spPr>
          <a:xfrm>
            <a:off x="1524000" y="3048000"/>
            <a:ext cx="6477000" cy="1219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7"/>
          <p:cNvSpPr txBox="1"/>
          <p:nvPr/>
        </p:nvSpPr>
        <p:spPr>
          <a:xfrm>
            <a:off x="965200" y="928688"/>
            <a:ext cx="2663825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Passive elements</a:t>
            </a:r>
          </a:p>
        </p:txBody>
      </p:sp>
      <p:sp>
        <p:nvSpPr>
          <p:cNvPr id="53251" name="Rectangle 8"/>
          <p:cNvSpPr/>
          <p:nvPr/>
        </p:nvSpPr>
        <p:spPr>
          <a:xfrm>
            <a:off x="762000" y="3886200"/>
            <a:ext cx="1673225" cy="95313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Active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elements</a:t>
            </a:r>
          </a:p>
        </p:txBody>
      </p:sp>
      <p:sp>
        <p:nvSpPr>
          <p:cNvPr id="53252" name="AutoShape 9"/>
          <p:cNvSpPr/>
          <p:nvPr/>
        </p:nvSpPr>
        <p:spPr>
          <a:xfrm>
            <a:off x="649288" y="1219200"/>
            <a:ext cx="100012" cy="2895600"/>
          </a:xfrm>
          <a:prstGeom prst="leftBrace">
            <a:avLst>
              <a:gd name="adj1" fmla="val 37397"/>
              <a:gd name="adj2" fmla="val 50000"/>
            </a:avLst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3" name="AutoShape 10"/>
          <p:cNvSpPr/>
          <p:nvPr/>
        </p:nvSpPr>
        <p:spPr>
          <a:xfrm>
            <a:off x="3429000" y="990600"/>
            <a:ext cx="304800" cy="841375"/>
          </a:xfrm>
          <a:prstGeom prst="leftBrace">
            <a:avLst>
              <a:gd name="adj1" fmla="val 23003"/>
              <a:gd name="adj2" fmla="val 50000"/>
            </a:avLst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4" name="Rectangle 12"/>
          <p:cNvSpPr/>
          <p:nvPr/>
        </p:nvSpPr>
        <p:spPr>
          <a:xfrm>
            <a:off x="3810000" y="838200"/>
            <a:ext cx="13017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Resistors</a:t>
            </a:r>
          </a:p>
        </p:txBody>
      </p:sp>
      <p:sp>
        <p:nvSpPr>
          <p:cNvPr id="53255" name="Rectangle 13"/>
          <p:cNvSpPr/>
          <p:nvPr/>
        </p:nvSpPr>
        <p:spPr>
          <a:xfrm>
            <a:off x="3810000" y="1219200"/>
            <a:ext cx="1335088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Inductors</a:t>
            </a:r>
          </a:p>
        </p:txBody>
      </p:sp>
      <p:sp>
        <p:nvSpPr>
          <p:cNvPr id="53256" name="Rectangle 14"/>
          <p:cNvSpPr/>
          <p:nvPr/>
        </p:nvSpPr>
        <p:spPr>
          <a:xfrm>
            <a:off x="3810000" y="1676400"/>
            <a:ext cx="148590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Capacitors</a:t>
            </a:r>
          </a:p>
        </p:txBody>
      </p:sp>
      <p:sp>
        <p:nvSpPr>
          <p:cNvPr id="53257" name="Rectangle 23"/>
          <p:cNvSpPr>
            <a:spLocks noRot="1"/>
          </p:cNvSpPr>
          <p:nvPr/>
        </p:nvSpPr>
        <p:spPr>
          <a:xfrm>
            <a:off x="547688" y="225425"/>
            <a:ext cx="7913687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 most important elements in this book</a:t>
            </a:r>
          </a:p>
        </p:txBody>
      </p:sp>
      <p:sp>
        <p:nvSpPr>
          <p:cNvPr id="53258" name="AutoShape 24"/>
          <p:cNvSpPr/>
          <p:nvPr/>
        </p:nvSpPr>
        <p:spPr>
          <a:xfrm>
            <a:off x="4595813" y="2255838"/>
            <a:ext cx="457200" cy="1524000"/>
          </a:xfrm>
          <a:prstGeom prst="leftBrace">
            <a:avLst>
              <a:gd name="adj1" fmla="val 27777"/>
              <a:gd name="adj2" fmla="val 50000"/>
            </a:avLst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9" name="Rectangle 25"/>
          <p:cNvSpPr/>
          <p:nvPr/>
        </p:nvSpPr>
        <p:spPr>
          <a:xfrm>
            <a:off x="2691130" y="2749550"/>
            <a:ext cx="1692910" cy="82994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Independent source</a:t>
            </a:r>
          </a:p>
        </p:txBody>
      </p:sp>
      <p:sp>
        <p:nvSpPr>
          <p:cNvPr id="53260" name="Rectangle 26"/>
          <p:cNvSpPr/>
          <p:nvPr/>
        </p:nvSpPr>
        <p:spPr>
          <a:xfrm>
            <a:off x="2720975" y="5232400"/>
            <a:ext cx="1544320" cy="82994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Dependent source</a:t>
            </a:r>
          </a:p>
        </p:txBody>
      </p:sp>
      <p:sp>
        <p:nvSpPr>
          <p:cNvPr id="53261" name="AutoShape 27"/>
          <p:cNvSpPr/>
          <p:nvPr/>
        </p:nvSpPr>
        <p:spPr>
          <a:xfrm>
            <a:off x="2339975" y="3157538"/>
            <a:ext cx="381000" cy="2481262"/>
          </a:xfrm>
          <a:prstGeom prst="leftBrace">
            <a:avLst>
              <a:gd name="adj1" fmla="val 23336"/>
              <a:gd name="adj2" fmla="val 50000"/>
            </a:avLst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62" name="Rectangle 28"/>
          <p:cNvSpPr/>
          <p:nvPr/>
        </p:nvSpPr>
        <p:spPr>
          <a:xfrm>
            <a:off x="5053013" y="2041525"/>
            <a:ext cx="4084637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Independent voltage source</a:t>
            </a:r>
          </a:p>
        </p:txBody>
      </p:sp>
      <p:sp>
        <p:nvSpPr>
          <p:cNvPr id="53263" name="Rectangle 29"/>
          <p:cNvSpPr/>
          <p:nvPr/>
        </p:nvSpPr>
        <p:spPr>
          <a:xfrm>
            <a:off x="5095875" y="3443288"/>
            <a:ext cx="3998913" cy="4619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Independent current source</a:t>
            </a:r>
          </a:p>
        </p:txBody>
      </p:sp>
      <p:sp>
        <p:nvSpPr>
          <p:cNvPr id="53264" name="AutoShape 30"/>
          <p:cNvSpPr/>
          <p:nvPr/>
        </p:nvSpPr>
        <p:spPr>
          <a:xfrm>
            <a:off x="4592638" y="4687888"/>
            <a:ext cx="228600" cy="1752600"/>
          </a:xfrm>
          <a:prstGeom prst="leftBrace">
            <a:avLst>
              <a:gd name="adj1" fmla="val 63888"/>
              <a:gd name="adj2" fmla="val 50000"/>
            </a:avLst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65" name="Text Box 31"/>
          <p:cNvSpPr txBox="1"/>
          <p:nvPr/>
        </p:nvSpPr>
        <p:spPr>
          <a:xfrm>
            <a:off x="4805363" y="4459288"/>
            <a:ext cx="1524000" cy="21002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CCCS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CCVS 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VCVS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VCCS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スライド番号プレースホルダ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type="body" orient="vert" sz="half" idx="2"/>
          </p:nvPr>
        </p:nvSpPr>
        <p:spPr>
          <a:xfrm>
            <a:off x="304800" y="228600"/>
            <a:ext cx="8686800" cy="32004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When 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dependent sources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are given, their  controlling current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the controlling voltage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must be defined in the circuit.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800" b="1" u="sng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Obtain the voltage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the branch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shown in Figure 1.15 for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= 1A.</a:t>
            </a:r>
          </a:p>
        </p:txBody>
      </p:sp>
      <p:pic>
        <p:nvPicPr>
          <p:cNvPr id="54276" name="Picture 8" descr="fig211p"/>
          <p:cNvPicPr>
            <a:picLocks noGrp="1" noChangeAspect="1"/>
          </p:cNvPicPr>
          <p:nvPr>
            <p:ph type="clipArt"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657475"/>
            <a:ext cx="3211513" cy="3057525"/>
          </a:xfrm>
        </p:spPr>
      </p:pic>
      <p:sp>
        <p:nvSpPr>
          <p:cNvPr id="54277" name="Rectangle 11"/>
          <p:cNvSpPr/>
          <p:nvPr/>
        </p:nvSpPr>
        <p:spPr>
          <a:xfrm>
            <a:off x="762000" y="5715000"/>
            <a:ext cx="1905000" cy="396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Figure 1.15</a:t>
            </a:r>
          </a:p>
        </p:txBody>
      </p:sp>
      <p:sp>
        <p:nvSpPr>
          <p:cNvPr id="54278" name="矩形 1"/>
          <p:cNvSpPr/>
          <p:nvPr/>
        </p:nvSpPr>
        <p:spPr>
          <a:xfrm>
            <a:off x="304800" y="6243955"/>
            <a:ext cx="30972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10 + </a:t>
            </a:r>
            <a:r>
              <a:rPr lang="en-US" altLang="zh-CN" sz="18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10 + 15(1) = 25 V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474970" y="3124200"/>
            <a:ext cx="3211830" cy="3056890"/>
            <a:chOff x="8040" y="4080"/>
            <a:chExt cx="5058" cy="4814"/>
          </a:xfrm>
        </p:grpSpPr>
        <p:pic>
          <p:nvPicPr>
            <p:cNvPr id="2" name="Picture 8" descr="fig211p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8040" y="4080"/>
              <a:ext cx="5058" cy="481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620000">
              <a:off x="9255" y="7172"/>
              <a:ext cx="437" cy="570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5706745" y="1905000"/>
            <a:ext cx="2304415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Practice: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if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16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= 1A,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?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スライド番号プレースホルダ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26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533400" y="152400"/>
            <a:ext cx="2881313" cy="5219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</a:t>
            </a:r>
          </a:p>
        </p:txBody>
      </p:sp>
      <p:pic>
        <p:nvPicPr>
          <p:cNvPr id="55301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38200"/>
            <a:ext cx="8024813" cy="36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30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755" y="4035425"/>
            <a:ext cx="5394325" cy="414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3" name="文本框 1"/>
          <p:cNvSpPr txBox="1"/>
          <p:nvPr/>
        </p:nvSpPr>
        <p:spPr>
          <a:xfrm>
            <a:off x="381000" y="3733800"/>
            <a:ext cx="1524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5304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683" y="4473258"/>
            <a:ext cx="4908550" cy="414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305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4953000"/>
            <a:ext cx="5676265" cy="422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306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1133" y="5334000"/>
            <a:ext cx="7245350" cy="474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307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5755" y="5943283"/>
            <a:ext cx="4573588" cy="617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0855" y="890905"/>
            <a:ext cx="139065" cy="285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255" y="1367155"/>
            <a:ext cx="3822700" cy="2025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00" y="3352800"/>
            <a:ext cx="895350" cy="3238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Find the power absorbed by each element in the circuit.</a:t>
            </a:r>
          </a:p>
          <a:p>
            <a:pPr lvl="0" algn="l">
              <a:buNone/>
            </a:pPr>
            <a:r>
              <a:rPr lang="en-US" altLang="zh-CN" sz="260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600" baseline="-2500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60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 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[填空1]</a:t>
            </a:r>
            <a:r>
              <a:rPr lang="en-US" altLang="zh-CN" sz="260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W                          p</a:t>
            </a:r>
            <a:r>
              <a:rPr lang="en-US" altLang="zh-CN" sz="2600" baseline="-2500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60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[填空2]</a:t>
            </a:r>
            <a:r>
              <a:rPr lang="en-US" altLang="zh-CN" sz="260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W       </a:t>
            </a:r>
          </a:p>
          <a:p>
            <a:pPr lvl="0" algn="l">
              <a:buNone/>
            </a:pPr>
            <a:r>
              <a:rPr lang="en-US" altLang="zh-CN" sz="260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600" baseline="-2500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60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[填空3]</a:t>
            </a:r>
            <a:r>
              <a:rPr lang="en-US" altLang="zh-CN" sz="260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W                           p</a:t>
            </a:r>
            <a:r>
              <a:rPr lang="en-US" altLang="zh-CN" sz="2600" baseline="-2500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60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 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[填空4]</a:t>
            </a:r>
            <a:r>
              <a:rPr lang="en-US" altLang="zh-CN" sz="260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W </a:t>
            </a:r>
            <a:endParaRPr lang="en-US" altLang="zh-CN" sz="2600" baseline="-25000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8985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2000" y="3048000"/>
            <a:ext cx="3765550" cy="2273300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4分</a:t>
              </a:r>
            </a:p>
          </p:txBody>
        </p:sp>
      </p:grpSp>
      <p:pic>
        <p:nvPicPr>
          <p:cNvPr id="2" name="图片 1" descr="tmp3BE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43888" cy="131445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Determine the power supplied by the dependent sources</a:t>
            </a:r>
          </a:p>
        </p:txBody>
      </p:sp>
      <p:pic>
        <p:nvPicPr>
          <p:cNvPr id="59396" name="Picture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2209800"/>
            <a:ext cx="8229600" cy="2524125"/>
          </a:xfrm>
        </p:spPr>
      </p:pic>
      <p:sp>
        <p:nvSpPr>
          <p:cNvPr id="6" name="矩形 5"/>
          <p:cNvSpPr/>
          <p:nvPr/>
        </p:nvSpPr>
        <p:spPr>
          <a:xfrm>
            <a:off x="609600" y="457200"/>
            <a:ext cx="1779588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Practice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FFCC99"/>
          </a:solidFill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SUMMARY</a:t>
            </a: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CHAPTER 1</a:t>
            </a: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456113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1. Circuit variables </a:t>
            </a:r>
          </a:p>
        </p:txBody>
      </p:sp>
      <p:sp>
        <p:nvSpPr>
          <p:cNvPr id="57348" name="Rectangle 3"/>
          <p:cNvSpPr>
            <a:spLocks noGrp="1"/>
          </p:cNvSpPr>
          <p:nvPr/>
        </p:nvSpPr>
        <p:spPr>
          <a:xfrm>
            <a:off x="685800" y="1676083"/>
            <a:ext cx="7010400" cy="51355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Current				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Amp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</a:p>
          <a:p>
            <a:pPr>
              <a:lnSpc>
                <a:spcPct val="80000"/>
              </a:lnSpc>
            </a:pPr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Charge				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Coulombs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</a:p>
          <a:p>
            <a:pPr>
              <a:lnSpc>
                <a:spcPct val="80000"/>
              </a:lnSpc>
            </a:pPr>
            <a:endParaRPr lang="en-US" altLang="zh-CN" sz="9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Voltage				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Volts</a:t>
            </a:r>
          </a:p>
          <a:p>
            <a:pPr>
              <a:lnSpc>
                <a:spcPct val="80000"/>
              </a:lnSpc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Power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Watts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3276600" y="2819083"/>
          <a:ext cx="1600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3" imgW="939800" imgH="469900" progId="Equation.3">
                  <p:embed/>
                </p:oleObj>
              </mc:Choice>
              <mc:Fallback>
                <p:oleObj r:id="rId3" imgW="939800" imgH="4699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2819083"/>
                        <a:ext cx="16002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3581400" y="4114483"/>
          <a:ext cx="9906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5" imgW="469900" imgH="419100" progId="Equation.3">
                  <p:embed/>
                </p:oleObj>
              </mc:Choice>
              <mc:Fallback>
                <p:oleObj r:id="rId5" imgW="469900" imgH="4191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1400" y="4114483"/>
                        <a:ext cx="990600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3276600" y="1447483"/>
          <a:ext cx="13716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7" imgW="711200" imgH="393700" progId="Equation.3">
                  <p:embed/>
                </p:oleObj>
              </mc:Choice>
              <mc:Fallback>
                <p:oleObj r:id="rId7" imgW="711200" imgH="3937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1447483"/>
                        <a:ext cx="1371600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47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5200" y="5562600"/>
            <a:ext cx="1732280" cy="619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138" y="153988"/>
            <a:ext cx="8229600" cy="56356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Review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3011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  <a:t>3</a:t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grpSp>
        <p:nvGrpSpPr>
          <p:cNvPr id="43012" name="组合 19"/>
          <p:cNvGrpSpPr/>
          <p:nvPr/>
        </p:nvGrpSpPr>
        <p:grpSpPr>
          <a:xfrm>
            <a:off x="0" y="1050925"/>
            <a:ext cx="4608513" cy="1138238"/>
            <a:chOff x="80544" y="2037074"/>
            <a:chExt cx="4607839" cy="1137926"/>
          </a:xfrm>
        </p:grpSpPr>
        <p:sp>
          <p:nvSpPr>
            <p:cNvPr id="43058" name="Text Box 14"/>
            <p:cNvSpPr txBox="1"/>
            <p:nvPr/>
          </p:nvSpPr>
          <p:spPr>
            <a:xfrm>
              <a:off x="1630622" y="2037074"/>
              <a:ext cx="455766" cy="519113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3059" name="Group 21"/>
            <p:cNvGrpSpPr/>
            <p:nvPr/>
          </p:nvGrpSpPr>
          <p:grpSpPr>
            <a:xfrm>
              <a:off x="584200" y="2468562"/>
              <a:ext cx="3529012" cy="706438"/>
              <a:chOff x="828" y="1962"/>
              <a:chExt cx="3273" cy="597"/>
            </a:xfrm>
          </p:grpSpPr>
          <p:sp>
            <p:nvSpPr>
              <p:cNvPr id="43063" name="Rectangle 22"/>
              <p:cNvSpPr/>
              <p:nvPr/>
            </p:nvSpPr>
            <p:spPr>
              <a:xfrm>
                <a:off x="2181" y="1962"/>
                <a:ext cx="576" cy="240"/>
              </a:xfrm>
              <a:prstGeom prst="rect">
                <a:avLst/>
              </a:prstGeom>
              <a:solidFill>
                <a:srgbClr val="FFCC00"/>
              </a:solidFill>
              <a:ln w="38100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64" name="Freeform 23"/>
              <p:cNvSpPr/>
              <p:nvPr/>
            </p:nvSpPr>
            <p:spPr>
              <a:xfrm>
                <a:off x="828" y="2088"/>
                <a:ext cx="1344" cy="1"/>
              </a:xfrm>
              <a:custGeom>
                <a:avLst/>
                <a:gdLst/>
                <a:ahLst/>
                <a:cxnLst>
                  <a:cxn ang="0">
                    <a:pos x="1344" y="0"/>
                  </a:cxn>
                  <a:cxn ang="0">
                    <a:pos x="0" y="0"/>
                  </a:cxn>
                </a:cxnLst>
                <a:rect l="0" t="0" r="0" b="0"/>
                <a:pathLst>
                  <a:path w="1344" h="1">
                    <a:moveTo>
                      <a:pt x="134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sq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5" name="Freeform 24"/>
              <p:cNvSpPr/>
              <p:nvPr/>
            </p:nvSpPr>
            <p:spPr>
              <a:xfrm>
                <a:off x="2766" y="2076"/>
                <a:ext cx="1320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20" y="6"/>
                  </a:cxn>
                </a:cxnLst>
                <a:rect l="0" t="0" r="0" b="0"/>
                <a:pathLst>
                  <a:path w="1320" h="6">
                    <a:moveTo>
                      <a:pt x="0" y="0"/>
                    </a:moveTo>
                    <a:lnTo>
                      <a:pt x="1320" y="6"/>
                    </a:lnTo>
                  </a:path>
                </a:pathLst>
              </a:custGeom>
              <a:noFill/>
              <a:ln w="38100" cap="sq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6" name="Text Box 25"/>
              <p:cNvSpPr txBox="1"/>
              <p:nvPr/>
            </p:nvSpPr>
            <p:spPr>
              <a:xfrm>
                <a:off x="837" y="2173"/>
                <a:ext cx="455" cy="3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67" name="Text Box 26"/>
              <p:cNvSpPr txBox="1"/>
              <p:nvPr/>
            </p:nvSpPr>
            <p:spPr>
              <a:xfrm>
                <a:off x="3646" y="2172"/>
                <a:ext cx="455" cy="3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3060" name="AutoShape 33"/>
            <p:cNvSpPr/>
            <p:nvPr/>
          </p:nvSpPr>
          <p:spPr>
            <a:xfrm>
              <a:off x="1328891" y="2494716"/>
              <a:ext cx="503237" cy="217488"/>
            </a:xfrm>
            <a:prstGeom prst="rightArrow">
              <a:avLst>
                <a:gd name="adj1" fmla="val 50000"/>
                <a:gd name="adj2" fmla="val 57846"/>
              </a:avLst>
            </a:prstGeom>
            <a:solidFill>
              <a:srgbClr val="FF0000"/>
            </a:solidFill>
            <a:ln w="381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61" name="Text Box 37"/>
            <p:cNvSpPr txBox="1"/>
            <p:nvPr/>
          </p:nvSpPr>
          <p:spPr>
            <a:xfrm>
              <a:off x="80544" y="2497930"/>
              <a:ext cx="647700" cy="51911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3062" name="Text Box 39"/>
            <p:cNvSpPr txBox="1"/>
            <p:nvPr/>
          </p:nvSpPr>
          <p:spPr>
            <a:xfrm>
              <a:off x="4040683" y="2426916"/>
              <a:ext cx="647700" cy="51911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43013" name="矩形 20"/>
          <p:cNvSpPr/>
          <p:nvPr/>
        </p:nvSpPr>
        <p:spPr>
          <a:xfrm>
            <a:off x="106363" y="1957388"/>
            <a:ext cx="457200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The current has two factors: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value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reference direction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3014" name="组合 30"/>
          <p:cNvGrpSpPr/>
          <p:nvPr/>
        </p:nvGrpSpPr>
        <p:grpSpPr>
          <a:xfrm>
            <a:off x="298450" y="3694113"/>
            <a:ext cx="3833813" cy="835025"/>
            <a:chOff x="317756" y="4684428"/>
            <a:chExt cx="3833813" cy="835674"/>
          </a:xfrm>
        </p:grpSpPr>
        <p:grpSp>
          <p:nvGrpSpPr>
            <p:cNvPr id="43050" name="Group 8"/>
            <p:cNvGrpSpPr/>
            <p:nvPr/>
          </p:nvGrpSpPr>
          <p:grpSpPr>
            <a:xfrm>
              <a:off x="317756" y="4684428"/>
              <a:ext cx="3833813" cy="733425"/>
              <a:chOff x="465" y="1986"/>
              <a:chExt cx="2415" cy="462"/>
            </a:xfrm>
          </p:grpSpPr>
          <p:sp>
            <p:nvSpPr>
              <p:cNvPr id="43055" name="Text Box 9"/>
              <p:cNvSpPr txBox="1"/>
              <p:nvPr/>
            </p:nvSpPr>
            <p:spPr>
              <a:xfrm>
                <a:off x="1514" y="1986"/>
                <a:ext cx="243" cy="33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  <a:ea typeface="楷体_GB2312"/>
                  </a:rPr>
                  <a:t>u</a:t>
                </a:r>
              </a:p>
            </p:txBody>
          </p:sp>
          <p:sp>
            <p:nvSpPr>
              <p:cNvPr id="43056" name="Text Box 10"/>
              <p:cNvSpPr txBox="1"/>
              <p:nvPr/>
            </p:nvSpPr>
            <p:spPr>
              <a:xfrm>
                <a:off x="465" y="2083"/>
                <a:ext cx="480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57" name="Text Box 11"/>
              <p:cNvSpPr txBox="1"/>
              <p:nvPr/>
            </p:nvSpPr>
            <p:spPr>
              <a:xfrm>
                <a:off x="2400" y="2064"/>
                <a:ext cx="480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–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3051" name="Group 27"/>
            <p:cNvGrpSpPr/>
            <p:nvPr/>
          </p:nvGrpSpPr>
          <p:grpSpPr>
            <a:xfrm>
              <a:off x="457200" y="5159739"/>
              <a:ext cx="3529013" cy="360363"/>
              <a:chOff x="561" y="1104"/>
              <a:chExt cx="2223" cy="384"/>
            </a:xfrm>
          </p:grpSpPr>
          <p:sp>
            <p:nvSpPr>
              <p:cNvPr id="43052" name="Rectangle 28"/>
              <p:cNvSpPr/>
              <p:nvPr/>
            </p:nvSpPr>
            <p:spPr>
              <a:xfrm>
                <a:off x="1411" y="1104"/>
                <a:ext cx="460" cy="384"/>
              </a:xfrm>
              <a:prstGeom prst="rect">
                <a:avLst/>
              </a:prstGeom>
              <a:solidFill>
                <a:srgbClr val="FFCC00"/>
              </a:solidFill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53" name="Line 29"/>
              <p:cNvSpPr/>
              <p:nvPr/>
            </p:nvSpPr>
            <p:spPr>
              <a:xfrm flipH="1">
                <a:off x="561" y="1294"/>
                <a:ext cx="844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43054" name="Line 30"/>
              <p:cNvSpPr/>
              <p:nvPr/>
            </p:nvSpPr>
            <p:spPr>
              <a:xfrm>
                <a:off x="1871" y="1294"/>
                <a:ext cx="913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</p:grpSp>
      </p:grpSp>
      <p:sp>
        <p:nvSpPr>
          <p:cNvPr id="43015" name="矩形 29"/>
          <p:cNvSpPr/>
          <p:nvPr/>
        </p:nvSpPr>
        <p:spPr>
          <a:xfrm>
            <a:off x="84138" y="2566988"/>
            <a:ext cx="45720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If i&gt;0,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reference direction and real direction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are the same.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If i&lt;0,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reference direction and real direction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are the opposite.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6" name="Text Box 37"/>
          <p:cNvSpPr txBox="1"/>
          <p:nvPr/>
        </p:nvSpPr>
        <p:spPr>
          <a:xfrm>
            <a:off x="-88900" y="4044950"/>
            <a:ext cx="647700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A</a:t>
            </a:r>
            <a:endParaRPr lang="en-US" altLang="zh-CN" sz="2400" b="1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43017" name="Text Box 39"/>
          <p:cNvSpPr txBox="1"/>
          <p:nvPr/>
        </p:nvSpPr>
        <p:spPr>
          <a:xfrm>
            <a:off x="3832225" y="4044950"/>
            <a:ext cx="647700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B</a:t>
            </a:r>
            <a:endParaRPr lang="en-US" altLang="zh-CN" sz="2400" b="1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43018" name="矩形 33"/>
          <p:cNvSpPr/>
          <p:nvPr/>
        </p:nvSpPr>
        <p:spPr>
          <a:xfrm>
            <a:off x="57150" y="4594225"/>
            <a:ext cx="45720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The voltage has two factors: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value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reference direction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9" name="矩形 34"/>
          <p:cNvSpPr/>
          <p:nvPr/>
        </p:nvSpPr>
        <p:spPr>
          <a:xfrm>
            <a:off x="36513" y="5203825"/>
            <a:ext cx="476408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If u&gt;0,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reference direction and real direction  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are the same.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If u&lt;0,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reference direction and real direction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are the opposite.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0" name="AutoShape 4"/>
          <p:cNvSpPr/>
          <p:nvPr/>
        </p:nvSpPr>
        <p:spPr>
          <a:xfrm>
            <a:off x="5033963" y="957263"/>
            <a:ext cx="720725" cy="144462"/>
          </a:xfrm>
          <a:prstGeom prst="rightArrow">
            <a:avLst>
              <a:gd name="adj1" fmla="val 50000"/>
              <a:gd name="adj2" fmla="val 124725"/>
            </a:avLst>
          </a:prstGeom>
          <a:solidFill>
            <a:srgbClr val="FF0000"/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1" name="Text Box 5"/>
          <p:cNvSpPr txBox="1"/>
          <p:nvPr/>
        </p:nvSpPr>
        <p:spPr>
          <a:xfrm>
            <a:off x="5675313" y="606425"/>
            <a:ext cx="576262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</a:t>
            </a:r>
          </a:p>
        </p:txBody>
      </p:sp>
      <p:sp>
        <p:nvSpPr>
          <p:cNvPr id="43022" name="Text Box 6"/>
          <p:cNvSpPr txBox="1"/>
          <p:nvPr/>
        </p:nvSpPr>
        <p:spPr>
          <a:xfrm>
            <a:off x="5395913" y="973138"/>
            <a:ext cx="647700" cy="579437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＋</a:t>
            </a:r>
          </a:p>
        </p:txBody>
      </p:sp>
      <p:grpSp>
        <p:nvGrpSpPr>
          <p:cNvPr id="43023" name="Group 7"/>
          <p:cNvGrpSpPr/>
          <p:nvPr/>
        </p:nvGrpSpPr>
        <p:grpSpPr>
          <a:xfrm>
            <a:off x="4724400" y="1057275"/>
            <a:ext cx="2209800" cy="1685925"/>
            <a:chOff x="476" y="663"/>
            <a:chExt cx="1361" cy="1135"/>
          </a:xfrm>
        </p:grpSpPr>
        <p:sp>
          <p:nvSpPr>
            <p:cNvPr id="43032" name="Text Box 8"/>
            <p:cNvSpPr txBox="1"/>
            <p:nvPr/>
          </p:nvSpPr>
          <p:spPr>
            <a:xfrm>
              <a:off x="476" y="1026"/>
              <a:ext cx="408" cy="351"/>
            </a:xfrm>
            <a:prstGeom prst="rect">
              <a:avLst/>
            </a:prstGeom>
            <a:solidFill>
              <a:srgbClr val="FFCC00"/>
            </a:solidFill>
            <a:ln w="38100" cap="sq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43033" name="Text Box 9"/>
            <p:cNvSpPr txBox="1"/>
            <p:nvPr/>
          </p:nvSpPr>
          <p:spPr>
            <a:xfrm>
              <a:off x="1429" y="1026"/>
              <a:ext cx="408" cy="351"/>
            </a:xfrm>
            <a:prstGeom prst="rect">
              <a:avLst/>
            </a:prstGeom>
            <a:solidFill>
              <a:srgbClr val="FFCC00"/>
            </a:solidFill>
            <a:ln w="38100" cap="sq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43034" name="Line 10"/>
            <p:cNvSpPr/>
            <p:nvPr/>
          </p:nvSpPr>
          <p:spPr>
            <a:xfrm>
              <a:off x="658" y="663"/>
              <a:ext cx="0" cy="363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5" name="Line 11"/>
            <p:cNvSpPr/>
            <p:nvPr/>
          </p:nvSpPr>
          <p:spPr>
            <a:xfrm>
              <a:off x="1656" y="663"/>
              <a:ext cx="0" cy="363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6" name="Line 12"/>
            <p:cNvSpPr/>
            <p:nvPr/>
          </p:nvSpPr>
          <p:spPr>
            <a:xfrm>
              <a:off x="658" y="663"/>
              <a:ext cx="998" cy="0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7" name="Line 13"/>
            <p:cNvSpPr/>
            <p:nvPr/>
          </p:nvSpPr>
          <p:spPr>
            <a:xfrm>
              <a:off x="658" y="1343"/>
              <a:ext cx="0" cy="454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8" name="Line 14"/>
            <p:cNvSpPr/>
            <p:nvPr/>
          </p:nvSpPr>
          <p:spPr>
            <a:xfrm>
              <a:off x="1656" y="1343"/>
              <a:ext cx="0" cy="454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9" name="Line 15"/>
            <p:cNvSpPr/>
            <p:nvPr/>
          </p:nvSpPr>
          <p:spPr>
            <a:xfrm>
              <a:off x="658" y="1797"/>
              <a:ext cx="998" cy="0"/>
            </a:xfrm>
            <a:prstGeom prst="line">
              <a:avLst/>
            </a:prstGeom>
            <a:ln w="38100" cap="sq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0" name="Text Box 16"/>
            <p:cNvSpPr txBox="1"/>
            <p:nvPr/>
          </p:nvSpPr>
          <p:spPr>
            <a:xfrm>
              <a:off x="476" y="1026"/>
              <a:ext cx="408" cy="351"/>
            </a:xfrm>
            <a:prstGeom prst="rect">
              <a:avLst/>
            </a:prstGeom>
            <a:solidFill>
              <a:srgbClr val="FFCC00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43041" name="Text Box 17"/>
            <p:cNvSpPr txBox="1"/>
            <p:nvPr/>
          </p:nvSpPr>
          <p:spPr>
            <a:xfrm>
              <a:off x="1429" y="1026"/>
              <a:ext cx="408" cy="351"/>
            </a:xfrm>
            <a:prstGeom prst="rect">
              <a:avLst/>
            </a:prstGeom>
            <a:solidFill>
              <a:srgbClr val="FFCC00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43042" name="Line 18"/>
            <p:cNvSpPr/>
            <p:nvPr/>
          </p:nvSpPr>
          <p:spPr>
            <a:xfrm>
              <a:off x="658" y="663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3" name="Line 19"/>
            <p:cNvSpPr/>
            <p:nvPr/>
          </p:nvSpPr>
          <p:spPr>
            <a:xfrm>
              <a:off x="1656" y="663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4" name="Line 20"/>
            <p:cNvSpPr/>
            <p:nvPr/>
          </p:nvSpPr>
          <p:spPr>
            <a:xfrm>
              <a:off x="658" y="663"/>
              <a:ext cx="998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5" name="Line 21"/>
            <p:cNvSpPr/>
            <p:nvPr/>
          </p:nvSpPr>
          <p:spPr>
            <a:xfrm>
              <a:off x="657" y="1389"/>
              <a:ext cx="0" cy="40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6" name="Line 22"/>
            <p:cNvSpPr/>
            <p:nvPr/>
          </p:nvSpPr>
          <p:spPr>
            <a:xfrm>
              <a:off x="1655" y="1389"/>
              <a:ext cx="1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7" name="Line 23"/>
            <p:cNvSpPr/>
            <p:nvPr/>
          </p:nvSpPr>
          <p:spPr>
            <a:xfrm>
              <a:off x="658" y="1797"/>
              <a:ext cx="998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8" name="Text Box 24"/>
            <p:cNvSpPr txBox="1"/>
            <p:nvPr/>
          </p:nvSpPr>
          <p:spPr>
            <a:xfrm>
              <a:off x="931" y="1353"/>
              <a:ext cx="408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－</a:t>
              </a:r>
            </a:p>
          </p:txBody>
        </p:sp>
        <p:sp>
          <p:nvSpPr>
            <p:cNvPr id="43049" name="Text Box 25"/>
            <p:cNvSpPr txBox="1"/>
            <p:nvPr/>
          </p:nvSpPr>
          <p:spPr>
            <a:xfrm>
              <a:off x="931" y="991"/>
              <a:ext cx="363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</a:p>
          </p:txBody>
        </p:sp>
      </p:grpSp>
      <p:sp>
        <p:nvSpPr>
          <p:cNvPr id="43024" name="Text Box 27"/>
          <p:cNvSpPr txBox="1"/>
          <p:nvPr/>
        </p:nvSpPr>
        <p:spPr>
          <a:xfrm>
            <a:off x="5056188" y="2822575"/>
            <a:ext cx="3544887" cy="14970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For A: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Active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sign convention</a:t>
            </a:r>
            <a:r>
              <a:rPr lang="en-US" altLang="zh-CN" sz="18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Non-associate </a:t>
            </a:r>
            <a:r>
              <a:rPr lang="en-US" altLang="zh-CN" sz="1800" dirty="0">
                <a:latin typeface="Times New Roman" panose="02020603050405020304" pitchFamily="18" charset="0"/>
                <a:ea typeface="仿宋_GB2312" pitchFamily="49" charset="-122"/>
              </a:rPr>
              <a:t>Reference Direction</a:t>
            </a:r>
            <a:endParaRPr lang="en-US" altLang="zh-CN" sz="1800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For B: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assive sign convention </a:t>
            </a: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Associate </a:t>
            </a:r>
            <a:r>
              <a:rPr lang="en-US" altLang="zh-CN" sz="1800" dirty="0">
                <a:latin typeface="Times New Roman" panose="02020603050405020304" pitchFamily="18" charset="0"/>
                <a:ea typeface="仿宋_GB2312" pitchFamily="49" charset="-122"/>
              </a:rPr>
              <a:t>Reference Direction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スライド番号プレースホルダ 5"/>
          <p:cNvSpPr txBox="1">
            <a:spLocks noGrp="1"/>
          </p:cNvSpPr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30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14400"/>
          </a:xfrm>
          <a:solidFill>
            <a:srgbClr val="FFCC99"/>
          </a:solidFill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SUMMARY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OF CHAPTER 1</a:t>
            </a: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type="body"/>
          </p:nvPr>
        </p:nvSpPr>
        <p:spPr>
          <a:xfrm>
            <a:off x="420688" y="914400"/>
            <a:ext cx="8686800" cy="4837113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Circuit elements 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</a:rPr>
              <a:t>①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Independent sources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4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63493" name="对象 1"/>
          <p:cNvGraphicFramePr>
            <a:graphicFrameLocks noChangeAspect="1"/>
          </p:cNvGraphicFramePr>
          <p:nvPr/>
        </p:nvGraphicFramePr>
        <p:xfrm>
          <a:off x="5105400" y="2514600"/>
          <a:ext cx="2117725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3" imgW="3911600" imgH="4343400" progId="Visio.Drawing.11">
                  <p:embed/>
                </p:oleObj>
              </mc:Choice>
              <mc:Fallback>
                <p:oleObj r:id="rId3" imgW="3911600" imgH="4343400" progId="Visio.Drawing.11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5400" y="2514600"/>
                        <a:ext cx="2117725" cy="2520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对象 2"/>
          <p:cNvGraphicFramePr>
            <a:graphicFrameLocks noChangeAspect="1"/>
          </p:cNvGraphicFramePr>
          <p:nvPr/>
        </p:nvGraphicFramePr>
        <p:xfrm>
          <a:off x="1752600" y="2361883"/>
          <a:ext cx="1303338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5" imgW="1879600" imgH="4051300" progId="Visio.Drawing.11">
                  <p:embed/>
                </p:oleObj>
              </mc:Choice>
              <mc:Fallback>
                <p:oleObj r:id="rId5" imgW="1879600" imgH="4051300" progId="Visio.Drawing.11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2361883"/>
                        <a:ext cx="1303338" cy="2809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95400" y="5029200"/>
            <a:ext cx="3002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Independent voltage source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0" y="5029200"/>
            <a:ext cx="297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Independent current source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スライド番号プレースホルダ 5"/>
          <p:cNvSpPr txBox="1">
            <a:spLocks noGrp="1"/>
          </p:cNvSpPr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14400"/>
          </a:xfrm>
          <a:solidFill>
            <a:srgbClr val="FFCC99"/>
          </a:solidFill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516" name="Rectangle 3"/>
          <p:cNvSpPr>
            <a:spLocks noGrp="1"/>
          </p:cNvSpPr>
          <p:nvPr>
            <p:ph type="body"/>
          </p:nvPr>
        </p:nvSpPr>
        <p:spPr>
          <a:xfrm>
            <a:off x="228600" y="1066800"/>
            <a:ext cx="8686800" cy="4837113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② Dependent sources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4517" name="Group 52"/>
          <p:cNvGrpSpPr/>
          <p:nvPr/>
        </p:nvGrpSpPr>
        <p:grpSpPr>
          <a:xfrm>
            <a:off x="381000" y="1981200"/>
            <a:ext cx="7788275" cy="3470275"/>
            <a:chOff x="204" y="384"/>
            <a:chExt cx="4906" cy="2186"/>
          </a:xfrm>
        </p:grpSpPr>
        <p:sp>
          <p:nvSpPr>
            <p:cNvPr id="64518" name="Text Box 9"/>
            <p:cNvSpPr txBox="1"/>
            <p:nvPr/>
          </p:nvSpPr>
          <p:spPr>
            <a:xfrm>
              <a:off x="204" y="981"/>
              <a:ext cx="635" cy="383"/>
            </a:xfrm>
            <a:prstGeom prst="rect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Ki</a:t>
              </a:r>
              <a:r>
                <a:rPr lang="en-US" altLang="zh-CN" baseline="-25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64519" name="Group 51"/>
            <p:cNvGrpSpPr/>
            <p:nvPr/>
          </p:nvGrpSpPr>
          <p:grpSpPr>
            <a:xfrm>
              <a:off x="528" y="384"/>
              <a:ext cx="4582" cy="2186"/>
              <a:chOff x="521" y="720"/>
              <a:chExt cx="4582" cy="2186"/>
            </a:xfrm>
          </p:grpSpPr>
          <p:sp>
            <p:nvSpPr>
              <p:cNvPr id="64520" name="Text Box 37"/>
              <p:cNvSpPr txBox="1"/>
              <p:nvPr/>
            </p:nvSpPr>
            <p:spPr>
              <a:xfrm>
                <a:off x="4105" y="1207"/>
                <a:ext cx="635" cy="383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ri</a:t>
                </a:r>
                <a:r>
                  <a:rPr lang="en-US" altLang="zh-CN" baseline="-25000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64521" name="Text Box 19"/>
              <p:cNvSpPr txBox="1"/>
              <p:nvPr/>
            </p:nvSpPr>
            <p:spPr>
              <a:xfrm>
                <a:off x="1338" y="1162"/>
                <a:ext cx="635" cy="383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gv</a:t>
                </a:r>
                <a:r>
                  <a:rPr lang="en-US" altLang="zh-CN" baseline="-25000" dirty="0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64522" name="Text Box 28"/>
              <p:cNvSpPr txBox="1"/>
              <p:nvPr/>
            </p:nvSpPr>
            <p:spPr>
              <a:xfrm>
                <a:off x="2688" y="1200"/>
                <a:ext cx="635" cy="383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Kv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64523" name="AutoShape 4"/>
              <p:cNvSpPr/>
              <p:nvPr/>
            </p:nvSpPr>
            <p:spPr>
              <a:xfrm>
                <a:off x="521" y="1207"/>
                <a:ext cx="454" cy="499"/>
              </a:xfrm>
              <a:prstGeom prst="diamond">
                <a:avLst/>
              </a:prstGeom>
              <a:solidFill>
                <a:schemeClr val="accent1"/>
              </a:solidFill>
              <a:ln w="28575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524" name="AutoShape 7"/>
              <p:cNvCxnSpPr>
                <a:endCxn id="64523" idx="0"/>
              </p:cNvCxnSpPr>
              <p:nvPr/>
            </p:nvCxnSpPr>
            <p:spPr>
              <a:xfrm>
                <a:off x="747" y="763"/>
                <a:ext cx="1" cy="435"/>
              </a:xfrm>
              <a:prstGeom prst="straightConnector1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4525" name="AutoShape 8"/>
              <p:cNvCxnSpPr>
                <a:endCxn id="64523" idx="2"/>
              </p:cNvCxnSpPr>
              <p:nvPr/>
            </p:nvCxnSpPr>
            <p:spPr>
              <a:xfrm flipV="1">
                <a:off x="747" y="1715"/>
                <a:ext cx="1" cy="526"/>
              </a:xfrm>
              <a:prstGeom prst="straightConnector1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64526" name="Text Box 10"/>
              <p:cNvSpPr txBox="1"/>
              <p:nvPr/>
            </p:nvSpPr>
            <p:spPr>
              <a:xfrm>
                <a:off x="1791" y="2521"/>
                <a:ext cx="590" cy="383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(b)</a:t>
                </a:r>
              </a:p>
            </p:txBody>
          </p:sp>
          <p:sp>
            <p:nvSpPr>
              <p:cNvPr id="64527" name="Text Box 11"/>
              <p:cNvSpPr txBox="1"/>
              <p:nvPr/>
            </p:nvSpPr>
            <p:spPr>
              <a:xfrm>
                <a:off x="3198" y="2523"/>
                <a:ext cx="590" cy="383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(c)</a:t>
                </a:r>
              </a:p>
            </p:txBody>
          </p:sp>
          <p:sp>
            <p:nvSpPr>
              <p:cNvPr id="64528" name="Text Box 12"/>
              <p:cNvSpPr txBox="1"/>
              <p:nvPr/>
            </p:nvSpPr>
            <p:spPr>
              <a:xfrm>
                <a:off x="521" y="2522"/>
                <a:ext cx="590" cy="383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(a)</a:t>
                </a:r>
              </a:p>
            </p:txBody>
          </p:sp>
          <p:sp>
            <p:nvSpPr>
              <p:cNvPr id="64529" name="AutoShape 14"/>
              <p:cNvSpPr/>
              <p:nvPr/>
            </p:nvSpPr>
            <p:spPr>
              <a:xfrm>
                <a:off x="1791" y="1207"/>
                <a:ext cx="454" cy="499"/>
              </a:xfrm>
              <a:prstGeom prst="diamond">
                <a:avLst/>
              </a:prstGeom>
              <a:solidFill>
                <a:schemeClr val="accent1"/>
              </a:solidFill>
              <a:ln w="28575" cap="flat" cmpd="sng">
                <a:solidFill>
                  <a:srgbClr val="00CC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530" name="AutoShape 17"/>
              <p:cNvCxnSpPr>
                <a:endCxn id="64529" idx="0"/>
              </p:cNvCxnSpPr>
              <p:nvPr/>
            </p:nvCxnSpPr>
            <p:spPr>
              <a:xfrm>
                <a:off x="2017" y="763"/>
                <a:ext cx="1" cy="435"/>
              </a:xfrm>
              <a:prstGeom prst="straightConnector1">
                <a:avLst/>
              </a:prstGeom>
              <a:ln w="28575" cap="flat" cmpd="sng">
                <a:solidFill>
                  <a:srgbClr val="00CC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4531" name="AutoShape 18"/>
              <p:cNvCxnSpPr>
                <a:endCxn id="64529" idx="2"/>
              </p:cNvCxnSpPr>
              <p:nvPr/>
            </p:nvCxnSpPr>
            <p:spPr>
              <a:xfrm flipV="1">
                <a:off x="2017" y="1715"/>
                <a:ext cx="1" cy="526"/>
              </a:xfrm>
              <a:prstGeom prst="straightConnector1">
                <a:avLst/>
              </a:prstGeom>
              <a:ln w="28575" cap="flat" cmpd="sng">
                <a:solidFill>
                  <a:srgbClr val="00CC00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64532" name="AutoShape 20"/>
              <p:cNvSpPr/>
              <p:nvPr/>
            </p:nvSpPr>
            <p:spPr>
              <a:xfrm>
                <a:off x="3197" y="1253"/>
                <a:ext cx="454" cy="499"/>
              </a:xfrm>
              <a:prstGeom prst="diamond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3" name="Line 21"/>
              <p:cNvSpPr/>
              <p:nvPr/>
            </p:nvSpPr>
            <p:spPr>
              <a:xfrm>
                <a:off x="3360" y="1392"/>
                <a:ext cx="91" cy="0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4534" name="Line 22"/>
              <p:cNvSpPr/>
              <p:nvPr/>
            </p:nvSpPr>
            <p:spPr>
              <a:xfrm>
                <a:off x="3424" y="1344"/>
                <a:ext cx="0" cy="91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4535" name="Line 23"/>
              <p:cNvSpPr/>
              <p:nvPr/>
            </p:nvSpPr>
            <p:spPr>
              <a:xfrm>
                <a:off x="3378" y="1661"/>
                <a:ext cx="91" cy="0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cxnSp>
            <p:nvCxnSpPr>
              <p:cNvPr id="64536" name="AutoShape 26"/>
              <p:cNvCxnSpPr/>
              <p:nvPr/>
            </p:nvCxnSpPr>
            <p:spPr>
              <a:xfrm>
                <a:off x="3423" y="813"/>
                <a:ext cx="1" cy="435"/>
              </a:xfrm>
              <a:prstGeom prst="straightConnector1">
                <a:avLst/>
              </a:prstGeom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4537" name="AutoShape 27"/>
              <p:cNvCxnSpPr>
                <a:endCxn id="64532" idx="2"/>
              </p:cNvCxnSpPr>
              <p:nvPr/>
            </p:nvCxnSpPr>
            <p:spPr>
              <a:xfrm flipV="1">
                <a:off x="3423" y="1761"/>
                <a:ext cx="1" cy="526"/>
              </a:xfrm>
              <a:prstGeom prst="straightConnector1">
                <a:avLst/>
              </a:prstGeom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64538" name="AutoShape 29"/>
              <p:cNvSpPr/>
              <p:nvPr/>
            </p:nvSpPr>
            <p:spPr>
              <a:xfrm>
                <a:off x="4514" y="1298"/>
                <a:ext cx="454" cy="499"/>
              </a:xfrm>
              <a:prstGeom prst="diamond">
                <a:avLst/>
              </a:prstGeom>
              <a:solidFill>
                <a:schemeClr val="accent1"/>
              </a:solidFill>
              <a:ln w="28575" cap="flat" cmpd="sng">
                <a:solidFill>
                  <a:srgbClr val="080808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9" name="Line 30"/>
              <p:cNvSpPr/>
              <p:nvPr/>
            </p:nvSpPr>
            <p:spPr>
              <a:xfrm>
                <a:off x="4695" y="1434"/>
                <a:ext cx="91" cy="0"/>
              </a:xfrm>
              <a:prstGeom prst="line">
                <a:avLst/>
              </a:prstGeom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4540" name="Line 31"/>
              <p:cNvSpPr/>
              <p:nvPr/>
            </p:nvSpPr>
            <p:spPr>
              <a:xfrm>
                <a:off x="4741" y="1389"/>
                <a:ext cx="0" cy="91"/>
              </a:xfrm>
              <a:prstGeom prst="line">
                <a:avLst/>
              </a:prstGeom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4541" name="Line 32"/>
              <p:cNvSpPr/>
              <p:nvPr/>
            </p:nvSpPr>
            <p:spPr>
              <a:xfrm>
                <a:off x="4695" y="1706"/>
                <a:ext cx="91" cy="0"/>
              </a:xfrm>
              <a:prstGeom prst="line">
                <a:avLst/>
              </a:prstGeom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</p:sp>
          <p:cxnSp>
            <p:nvCxnSpPr>
              <p:cNvPr id="64542" name="AutoShape 35"/>
              <p:cNvCxnSpPr/>
              <p:nvPr/>
            </p:nvCxnSpPr>
            <p:spPr>
              <a:xfrm>
                <a:off x="4751" y="861"/>
                <a:ext cx="1" cy="435"/>
              </a:xfrm>
              <a:prstGeom prst="straightConnector1">
                <a:avLst/>
              </a:prstGeom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4543" name="AutoShape 36"/>
              <p:cNvCxnSpPr>
                <a:endCxn id="64538" idx="2"/>
              </p:cNvCxnSpPr>
              <p:nvPr/>
            </p:nvCxnSpPr>
            <p:spPr>
              <a:xfrm flipV="1">
                <a:off x="4740" y="1806"/>
                <a:ext cx="1" cy="526"/>
              </a:xfrm>
              <a:prstGeom prst="straightConnector1">
                <a:avLst/>
              </a:prstGeom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64544" name="Line 38"/>
              <p:cNvSpPr/>
              <p:nvPr/>
            </p:nvSpPr>
            <p:spPr>
              <a:xfrm flipV="1">
                <a:off x="2018" y="1298"/>
                <a:ext cx="0" cy="318"/>
              </a:xfrm>
              <a:prstGeom prst="line">
                <a:avLst/>
              </a:prstGeom>
              <a:ln w="28575" cap="flat" cmpd="sng">
                <a:solidFill>
                  <a:srgbClr val="00CC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4545" name="Line 39"/>
              <p:cNvSpPr/>
              <p:nvPr/>
            </p:nvSpPr>
            <p:spPr>
              <a:xfrm flipV="1">
                <a:off x="747" y="1298"/>
                <a:ext cx="0" cy="318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4546" name="Text Box 40"/>
              <p:cNvSpPr txBox="1"/>
              <p:nvPr/>
            </p:nvSpPr>
            <p:spPr>
              <a:xfrm>
                <a:off x="4513" y="2523"/>
                <a:ext cx="590" cy="383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(d)</a:t>
                </a:r>
              </a:p>
            </p:txBody>
          </p:sp>
          <p:sp>
            <p:nvSpPr>
              <p:cNvPr id="64547" name="Oval 42"/>
              <p:cNvSpPr/>
              <p:nvPr/>
            </p:nvSpPr>
            <p:spPr>
              <a:xfrm>
                <a:off x="693" y="7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8" name="Oval 43"/>
              <p:cNvSpPr/>
              <p:nvPr/>
            </p:nvSpPr>
            <p:spPr>
              <a:xfrm>
                <a:off x="699" y="2247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9" name="Oval 45"/>
              <p:cNvSpPr/>
              <p:nvPr/>
            </p:nvSpPr>
            <p:spPr>
              <a:xfrm>
                <a:off x="3366" y="7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50" name="Oval 46"/>
              <p:cNvSpPr/>
              <p:nvPr/>
            </p:nvSpPr>
            <p:spPr>
              <a:xfrm>
                <a:off x="3372" y="22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51" name="Oval 47"/>
              <p:cNvSpPr/>
              <p:nvPr/>
            </p:nvSpPr>
            <p:spPr>
              <a:xfrm>
                <a:off x="1968" y="7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00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52" name="Oval 48"/>
              <p:cNvSpPr/>
              <p:nvPr/>
            </p:nvSpPr>
            <p:spPr>
              <a:xfrm>
                <a:off x="1968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00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53" name="Oval 49"/>
              <p:cNvSpPr/>
              <p:nvPr/>
            </p:nvSpPr>
            <p:spPr>
              <a:xfrm>
                <a:off x="4692" y="81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54" name="Oval 50"/>
              <p:cNvSpPr/>
              <p:nvPr/>
            </p:nvSpPr>
            <p:spPr>
              <a:xfrm>
                <a:off x="4695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080808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ja-JP" altLang="en-US" sz="1800" dirty="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-5715" y="1270"/>
            <a:ext cx="9144000" cy="914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SUMMARY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OF CHAPTER 1</a:t>
            </a: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7"/>
          <p:cNvSpPr txBox="1"/>
          <p:nvPr/>
        </p:nvSpPr>
        <p:spPr>
          <a:xfrm>
            <a:off x="965200" y="928688"/>
            <a:ext cx="2663825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Passive elements</a:t>
            </a:r>
          </a:p>
        </p:txBody>
      </p:sp>
      <p:sp>
        <p:nvSpPr>
          <p:cNvPr id="53251" name="Rectangle 8"/>
          <p:cNvSpPr/>
          <p:nvPr/>
        </p:nvSpPr>
        <p:spPr>
          <a:xfrm>
            <a:off x="762000" y="3886200"/>
            <a:ext cx="1673225" cy="95313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Active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elements</a:t>
            </a:r>
          </a:p>
        </p:txBody>
      </p:sp>
      <p:sp>
        <p:nvSpPr>
          <p:cNvPr id="53252" name="AutoShape 9"/>
          <p:cNvSpPr/>
          <p:nvPr/>
        </p:nvSpPr>
        <p:spPr>
          <a:xfrm>
            <a:off x="649288" y="1219200"/>
            <a:ext cx="100012" cy="2895600"/>
          </a:xfrm>
          <a:prstGeom prst="leftBrace">
            <a:avLst>
              <a:gd name="adj1" fmla="val 37397"/>
              <a:gd name="adj2" fmla="val 50000"/>
            </a:avLst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3" name="AutoShape 10"/>
          <p:cNvSpPr/>
          <p:nvPr/>
        </p:nvSpPr>
        <p:spPr>
          <a:xfrm>
            <a:off x="3429000" y="990600"/>
            <a:ext cx="304800" cy="841375"/>
          </a:xfrm>
          <a:prstGeom prst="leftBrace">
            <a:avLst>
              <a:gd name="adj1" fmla="val 23003"/>
              <a:gd name="adj2" fmla="val 50000"/>
            </a:avLst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4" name="Rectangle 12"/>
          <p:cNvSpPr/>
          <p:nvPr/>
        </p:nvSpPr>
        <p:spPr>
          <a:xfrm>
            <a:off x="3810000" y="838200"/>
            <a:ext cx="13017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Resistors</a:t>
            </a:r>
          </a:p>
        </p:txBody>
      </p:sp>
      <p:sp>
        <p:nvSpPr>
          <p:cNvPr id="53255" name="Rectangle 13"/>
          <p:cNvSpPr/>
          <p:nvPr/>
        </p:nvSpPr>
        <p:spPr>
          <a:xfrm>
            <a:off x="3810000" y="1219200"/>
            <a:ext cx="1335088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Inductors</a:t>
            </a:r>
          </a:p>
        </p:txBody>
      </p:sp>
      <p:sp>
        <p:nvSpPr>
          <p:cNvPr id="53256" name="Rectangle 14"/>
          <p:cNvSpPr/>
          <p:nvPr/>
        </p:nvSpPr>
        <p:spPr>
          <a:xfrm>
            <a:off x="3810000" y="1676400"/>
            <a:ext cx="148590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Capacitors</a:t>
            </a:r>
          </a:p>
        </p:txBody>
      </p:sp>
      <p:sp>
        <p:nvSpPr>
          <p:cNvPr id="53257" name="Rectangle 23"/>
          <p:cNvSpPr>
            <a:spLocks noRot="1"/>
          </p:cNvSpPr>
          <p:nvPr/>
        </p:nvSpPr>
        <p:spPr>
          <a:xfrm>
            <a:off x="547688" y="225425"/>
            <a:ext cx="7913687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 most important elements in this book</a:t>
            </a:r>
          </a:p>
        </p:txBody>
      </p:sp>
      <p:sp>
        <p:nvSpPr>
          <p:cNvPr id="53258" name="AutoShape 24"/>
          <p:cNvSpPr/>
          <p:nvPr/>
        </p:nvSpPr>
        <p:spPr>
          <a:xfrm>
            <a:off x="4595813" y="2255838"/>
            <a:ext cx="457200" cy="1524000"/>
          </a:xfrm>
          <a:prstGeom prst="leftBrace">
            <a:avLst>
              <a:gd name="adj1" fmla="val 27777"/>
              <a:gd name="adj2" fmla="val 50000"/>
            </a:avLst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9" name="Rectangle 25"/>
          <p:cNvSpPr/>
          <p:nvPr/>
        </p:nvSpPr>
        <p:spPr>
          <a:xfrm>
            <a:off x="2691130" y="2749550"/>
            <a:ext cx="1692910" cy="82994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Independent source</a:t>
            </a:r>
          </a:p>
        </p:txBody>
      </p:sp>
      <p:sp>
        <p:nvSpPr>
          <p:cNvPr id="53260" name="Rectangle 26"/>
          <p:cNvSpPr/>
          <p:nvPr/>
        </p:nvSpPr>
        <p:spPr>
          <a:xfrm>
            <a:off x="2720975" y="5232400"/>
            <a:ext cx="1544320" cy="82994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Dependent source</a:t>
            </a:r>
          </a:p>
        </p:txBody>
      </p:sp>
      <p:sp>
        <p:nvSpPr>
          <p:cNvPr id="53261" name="AutoShape 27"/>
          <p:cNvSpPr/>
          <p:nvPr/>
        </p:nvSpPr>
        <p:spPr>
          <a:xfrm>
            <a:off x="2339975" y="3157538"/>
            <a:ext cx="381000" cy="2481262"/>
          </a:xfrm>
          <a:prstGeom prst="leftBrace">
            <a:avLst>
              <a:gd name="adj1" fmla="val 23336"/>
              <a:gd name="adj2" fmla="val 50000"/>
            </a:avLst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62" name="Rectangle 28"/>
          <p:cNvSpPr/>
          <p:nvPr/>
        </p:nvSpPr>
        <p:spPr>
          <a:xfrm>
            <a:off x="5053013" y="2041525"/>
            <a:ext cx="4084637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Independent voltage source</a:t>
            </a:r>
          </a:p>
        </p:txBody>
      </p:sp>
      <p:sp>
        <p:nvSpPr>
          <p:cNvPr id="53263" name="Rectangle 29"/>
          <p:cNvSpPr/>
          <p:nvPr/>
        </p:nvSpPr>
        <p:spPr>
          <a:xfrm>
            <a:off x="5095875" y="3443288"/>
            <a:ext cx="3998913" cy="4619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Independent current source</a:t>
            </a:r>
          </a:p>
        </p:txBody>
      </p:sp>
      <p:sp>
        <p:nvSpPr>
          <p:cNvPr id="53264" name="AutoShape 30"/>
          <p:cNvSpPr/>
          <p:nvPr/>
        </p:nvSpPr>
        <p:spPr>
          <a:xfrm>
            <a:off x="4592638" y="4687888"/>
            <a:ext cx="228600" cy="1752600"/>
          </a:xfrm>
          <a:prstGeom prst="leftBrace">
            <a:avLst>
              <a:gd name="adj1" fmla="val 63888"/>
              <a:gd name="adj2" fmla="val 50000"/>
            </a:avLst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65" name="Text Box 31"/>
          <p:cNvSpPr txBox="1"/>
          <p:nvPr/>
        </p:nvSpPr>
        <p:spPr>
          <a:xfrm>
            <a:off x="4805363" y="4459288"/>
            <a:ext cx="1524000" cy="21002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CCCS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CCVS 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VCVS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VCCS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Homework 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2th time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000" y="762000"/>
            <a:ext cx="739648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1.  Find the power absorbed by each of the elementd in Figure 1.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1295400"/>
            <a:ext cx="3213100" cy="1631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19400" y="2971800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Figure 1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2000" y="3263900"/>
            <a:ext cx="739648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2.  Find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and the power absorbed by each of the element in Figure 2.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810000"/>
            <a:ext cx="3206750" cy="20002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048000" y="5867400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Figure 2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For circuit element A and B, try to decide the  relationship between voltage and current reference direction. (Please fill in 1 for 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active sign convention, and  fill in 2 for passive sign convention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</a:p>
          <a:p>
            <a:pPr lvl="0" algn="l"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For element A: </a:t>
            </a:r>
            <a:r>
              <a:rPr lang="en-US" altLang="zh-CN" sz="260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[填空1]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</a:p>
          <a:p>
            <a:pPr lvl="0" algn="l"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For element B: </a:t>
            </a:r>
            <a:r>
              <a:rPr lang="en-US" altLang="zh-CN" sz="260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[填空2]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6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0" algn="l">
              <a:buClrTx/>
              <a:buSzTx/>
              <a:buFontTx/>
              <a:buNone/>
            </a:pPr>
            <a:endParaRPr lang="en-US" altLang="zh-CN" sz="26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作答</a:t>
            </a: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0" y="5848985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891155" y="2901950"/>
            <a:ext cx="2160270" cy="2340610"/>
            <a:chOff x="1793" y="6578"/>
            <a:chExt cx="3402" cy="3686"/>
          </a:xfrm>
        </p:grpSpPr>
        <p:sp>
          <p:nvSpPr>
            <p:cNvPr id="28680" name="AutoShape 4"/>
            <p:cNvSpPr/>
            <p:nvPr/>
          </p:nvSpPr>
          <p:spPr>
            <a:xfrm>
              <a:off x="2390" y="6918"/>
              <a:ext cx="1135" cy="227"/>
            </a:xfrm>
            <a:prstGeom prst="rightArrow">
              <a:avLst>
                <a:gd name="adj1" fmla="val 50000"/>
                <a:gd name="adj2" fmla="val 124725"/>
              </a:avLst>
            </a:prstGeom>
            <a:solidFill>
              <a:srgbClr val="FF0000"/>
            </a:solidFill>
            <a:ln w="381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1" name="Text Box 5"/>
            <p:cNvSpPr txBox="1"/>
            <p:nvPr/>
          </p:nvSpPr>
          <p:spPr>
            <a:xfrm>
              <a:off x="3525" y="6578"/>
              <a:ext cx="908" cy="81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28682" name="Text Box 6"/>
            <p:cNvSpPr txBox="1"/>
            <p:nvPr/>
          </p:nvSpPr>
          <p:spPr>
            <a:xfrm>
              <a:off x="2960" y="9352"/>
              <a:ext cx="1020" cy="91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＋</a:t>
              </a:r>
            </a:p>
          </p:txBody>
        </p:sp>
        <p:grpSp>
          <p:nvGrpSpPr>
            <p:cNvPr id="17" name="Group 7"/>
            <p:cNvGrpSpPr/>
            <p:nvPr/>
          </p:nvGrpSpPr>
          <p:grpSpPr>
            <a:xfrm>
              <a:off x="1793" y="7048"/>
              <a:ext cx="3402" cy="3032"/>
              <a:chOff x="476" y="585"/>
              <a:chExt cx="1361" cy="1213"/>
            </a:xfrm>
          </p:grpSpPr>
          <p:sp>
            <p:nvSpPr>
              <p:cNvPr id="18" name="Text Box 8"/>
              <p:cNvSpPr txBox="1"/>
              <p:nvPr/>
            </p:nvSpPr>
            <p:spPr>
              <a:xfrm>
                <a:off x="476" y="1026"/>
                <a:ext cx="408" cy="351"/>
              </a:xfrm>
              <a:prstGeom prst="rect">
                <a:avLst/>
              </a:prstGeom>
              <a:solidFill>
                <a:srgbClr val="FFCC00"/>
              </a:solidFill>
              <a:ln w="38100" cap="sq" cmpd="sng">
                <a:solidFill>
                  <a:srgbClr val="FFCC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仿宋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</a:p>
            </p:txBody>
          </p:sp>
          <p:sp>
            <p:nvSpPr>
              <p:cNvPr id="19" name="Text Box 9"/>
              <p:cNvSpPr txBox="1"/>
              <p:nvPr/>
            </p:nvSpPr>
            <p:spPr>
              <a:xfrm>
                <a:off x="1429" y="1026"/>
                <a:ext cx="408" cy="351"/>
              </a:xfrm>
              <a:prstGeom prst="rect">
                <a:avLst/>
              </a:prstGeom>
              <a:solidFill>
                <a:srgbClr val="FFCC00"/>
              </a:solidFill>
              <a:ln w="38100" cap="sq" cmpd="sng">
                <a:solidFill>
                  <a:srgbClr val="FFCC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仿宋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</a:p>
            </p:txBody>
          </p:sp>
          <p:sp>
            <p:nvSpPr>
              <p:cNvPr id="20" name="Line 10"/>
              <p:cNvSpPr/>
              <p:nvPr/>
            </p:nvSpPr>
            <p:spPr>
              <a:xfrm>
                <a:off x="658" y="663"/>
                <a:ext cx="0" cy="363"/>
              </a:xfrm>
              <a:prstGeom prst="line">
                <a:avLst/>
              </a:prstGeom>
              <a:ln w="38100" cap="sq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" name="Line 11"/>
              <p:cNvSpPr/>
              <p:nvPr/>
            </p:nvSpPr>
            <p:spPr>
              <a:xfrm>
                <a:off x="1656" y="663"/>
                <a:ext cx="0" cy="363"/>
              </a:xfrm>
              <a:prstGeom prst="line">
                <a:avLst/>
              </a:prstGeom>
              <a:ln w="38100" cap="sq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" name="Line 12"/>
              <p:cNvSpPr/>
              <p:nvPr/>
            </p:nvSpPr>
            <p:spPr>
              <a:xfrm>
                <a:off x="658" y="663"/>
                <a:ext cx="998" cy="0"/>
              </a:xfrm>
              <a:prstGeom prst="line">
                <a:avLst/>
              </a:prstGeom>
              <a:ln w="38100" cap="sq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" name="Line 13"/>
              <p:cNvSpPr/>
              <p:nvPr/>
            </p:nvSpPr>
            <p:spPr>
              <a:xfrm>
                <a:off x="658" y="1343"/>
                <a:ext cx="0" cy="454"/>
              </a:xfrm>
              <a:prstGeom prst="line">
                <a:avLst/>
              </a:prstGeom>
              <a:ln w="38100" cap="sq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" name="Line 14"/>
              <p:cNvSpPr/>
              <p:nvPr/>
            </p:nvSpPr>
            <p:spPr>
              <a:xfrm>
                <a:off x="1656" y="1343"/>
                <a:ext cx="0" cy="454"/>
              </a:xfrm>
              <a:prstGeom prst="line">
                <a:avLst/>
              </a:prstGeom>
              <a:ln w="38100" cap="sq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" name="Line 15"/>
              <p:cNvSpPr/>
              <p:nvPr/>
            </p:nvSpPr>
            <p:spPr>
              <a:xfrm>
                <a:off x="658" y="1797"/>
                <a:ext cx="998" cy="0"/>
              </a:xfrm>
              <a:prstGeom prst="line">
                <a:avLst/>
              </a:prstGeom>
              <a:ln w="38100" cap="sq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" name="Text Box 16"/>
              <p:cNvSpPr txBox="1"/>
              <p:nvPr/>
            </p:nvSpPr>
            <p:spPr>
              <a:xfrm>
                <a:off x="476" y="1026"/>
                <a:ext cx="408" cy="351"/>
              </a:xfrm>
              <a:prstGeom prst="rect">
                <a:avLst/>
              </a:prstGeom>
              <a:solidFill>
                <a:srgbClr val="FFCC00"/>
              </a:solidFill>
              <a:ln w="38100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仿宋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</a:p>
            </p:txBody>
          </p:sp>
          <p:sp>
            <p:nvSpPr>
              <p:cNvPr id="27" name="Text Box 17"/>
              <p:cNvSpPr txBox="1"/>
              <p:nvPr/>
            </p:nvSpPr>
            <p:spPr>
              <a:xfrm>
                <a:off x="1429" y="1026"/>
                <a:ext cx="408" cy="351"/>
              </a:xfrm>
              <a:prstGeom prst="rect">
                <a:avLst/>
              </a:prstGeom>
              <a:solidFill>
                <a:srgbClr val="FFCC00"/>
              </a:solidFill>
              <a:ln w="38100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仿宋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</a:p>
            </p:txBody>
          </p:sp>
          <p:sp>
            <p:nvSpPr>
              <p:cNvPr id="28" name="Line 18"/>
              <p:cNvSpPr/>
              <p:nvPr/>
            </p:nvSpPr>
            <p:spPr>
              <a:xfrm>
                <a:off x="658" y="663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" name="Line 19"/>
              <p:cNvSpPr/>
              <p:nvPr/>
            </p:nvSpPr>
            <p:spPr>
              <a:xfrm>
                <a:off x="1656" y="663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" name="Line 20"/>
              <p:cNvSpPr/>
              <p:nvPr/>
            </p:nvSpPr>
            <p:spPr>
              <a:xfrm>
                <a:off x="658" y="663"/>
                <a:ext cx="998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" name="Line 21"/>
              <p:cNvSpPr/>
              <p:nvPr/>
            </p:nvSpPr>
            <p:spPr>
              <a:xfrm>
                <a:off x="657" y="1389"/>
                <a:ext cx="0" cy="409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" name="Line 22"/>
              <p:cNvSpPr/>
              <p:nvPr/>
            </p:nvSpPr>
            <p:spPr>
              <a:xfrm>
                <a:off x="1655" y="1389"/>
                <a:ext cx="1" cy="408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" name="Line 23"/>
              <p:cNvSpPr/>
              <p:nvPr/>
            </p:nvSpPr>
            <p:spPr>
              <a:xfrm>
                <a:off x="658" y="1797"/>
                <a:ext cx="998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" name="Text Box 24"/>
              <p:cNvSpPr txBox="1"/>
              <p:nvPr/>
            </p:nvSpPr>
            <p:spPr>
              <a:xfrm>
                <a:off x="980" y="585"/>
                <a:ext cx="408" cy="3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None/>
                </a:pPr>
                <a:r>
                  <a:rPr lang="zh-CN" altLang="en-US" b="1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－</a:t>
                </a:r>
              </a:p>
            </p:txBody>
          </p:sp>
          <p:sp>
            <p:nvSpPr>
              <p:cNvPr id="35" name="Text Box 25"/>
              <p:cNvSpPr txBox="1"/>
              <p:nvPr/>
            </p:nvSpPr>
            <p:spPr>
              <a:xfrm>
                <a:off x="959" y="1065"/>
                <a:ext cx="363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  <a:ea typeface="仿宋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</a:p>
            </p:txBody>
          </p:sp>
        </p:grpSp>
      </p:grpSp>
      <p:grpSp>
        <p:nvGrpSpPr>
          <p:cNvPr id="13" name="组合 12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9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en-US" altLang="zh-CN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Fill the blank(s)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4596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14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  <a:sym typeface="Microsoft Yahei" panose="020B0503020204020204" pitchFamily="34" charset="-122"/>
                </a:rPr>
                <a:t>Points: 2</a:t>
              </a:r>
              <a:endParaRPr lang="zh-CN" altLang="en-US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 descr="tmp3BE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</a:ln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1.4 Power and Energy</a:t>
            </a:r>
          </a:p>
        </p:txBody>
      </p:sp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5861050" y="2446338"/>
          <a:ext cx="15843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r:id="rId3" imgW="584200" imgH="444500" progId="Equation.3">
                  <p:embed/>
                </p:oleObj>
              </mc:Choice>
              <mc:Fallback>
                <p:oleObj r:id="rId3" imgW="584200" imgH="444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1050" y="2446338"/>
                        <a:ext cx="1584325" cy="757237"/>
                      </a:xfrm>
                      <a:prstGeom prst="rect">
                        <a:avLst/>
                      </a:prstGeom>
                      <a:blipFill rotWithShape="0">
                        <a:blip r:embed="rId5"/>
                      </a:blipFill>
                      <a:ln w="38100">
                        <a:noFill/>
                        <a:miter/>
                      </a:ln>
                      <a:effectLst>
                        <a:prstShdw prst="shdw17" dist="17961" dir="2699999">
                          <a:srgbClr val="99997A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1973263" y="4319588"/>
          <a:ext cx="3455987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r:id="rId6" imgW="1562100" imgH="482600" progId="Equation.3">
                  <p:embed/>
                </p:oleObj>
              </mc:Choice>
              <mc:Fallback>
                <p:oleObj r:id="rId6" imgW="1562100" imgH="482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73263" y="4319588"/>
                        <a:ext cx="3455987" cy="782637"/>
                      </a:xfrm>
                      <a:prstGeom prst="rect">
                        <a:avLst/>
                      </a:prstGeom>
                      <a:blipFill rotWithShape="0">
                        <a:blip r:embed="rId5"/>
                      </a:blipFill>
                      <a:ln w="38100">
                        <a:noFill/>
                        <a:miter/>
                      </a:ln>
                      <a:effectLst>
                        <a:prstShdw prst="shdw17" dist="17961" dir="2699999">
                          <a:srgbClr val="99997A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6"/>
          <p:cNvSpPr txBox="1"/>
          <p:nvPr/>
        </p:nvSpPr>
        <p:spPr>
          <a:xfrm>
            <a:off x="533400" y="5399088"/>
            <a:ext cx="8281988" cy="822325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>
                <a:srgbClr val="FF0000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The power p is a time-varying quantity and is called the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instantaneous power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702" name="Text Box 7"/>
          <p:cNvSpPr txBox="1"/>
          <p:nvPr/>
        </p:nvSpPr>
        <p:spPr>
          <a:xfrm>
            <a:off x="533400" y="1295400"/>
            <a:ext cx="7777163" cy="82232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>
                <a:srgbClr val="FF0000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Power is the time rate of expending or absorbing energy, measured in watts.</a:t>
            </a: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9703" name="Object 8"/>
          <p:cNvGraphicFramePr>
            <a:graphicFrameLocks noChangeAspect="1"/>
          </p:cNvGraphicFramePr>
          <p:nvPr/>
        </p:nvGraphicFramePr>
        <p:xfrm>
          <a:off x="7158038" y="4462463"/>
          <a:ext cx="9001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8" imgW="520700" imgH="419100" progId="Equation.3">
                  <p:embed/>
                </p:oleObj>
              </mc:Choice>
              <mc:Fallback>
                <p:oleObj r:id="rId8" imgW="520700" imgH="4191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58038" y="4462463"/>
                        <a:ext cx="900112" cy="511175"/>
                      </a:xfrm>
                      <a:prstGeom prst="rect">
                        <a:avLst/>
                      </a:prstGeom>
                      <a:blipFill rotWithShape="0">
                        <a:blip r:embed="rId5"/>
                      </a:blipFill>
                      <a:ln w="38100">
                        <a:noFill/>
                        <a:miter/>
                      </a:ln>
                      <a:effectLst>
                        <a:prstShdw prst="shdw17" dist="17961" dir="2699999">
                          <a:srgbClr val="99997A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9"/>
          <p:cNvGraphicFramePr>
            <a:graphicFrameLocks noChangeAspect="1"/>
          </p:cNvGraphicFramePr>
          <p:nvPr/>
        </p:nvGraphicFramePr>
        <p:xfrm>
          <a:off x="8094663" y="4462463"/>
          <a:ext cx="9001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r:id="rId10" imgW="533400" imgH="444500" progId="Equation.3">
                  <p:embed/>
                </p:oleObj>
              </mc:Choice>
              <mc:Fallback>
                <p:oleObj r:id="rId10" imgW="533400" imgH="4445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94663" y="4462463"/>
                        <a:ext cx="900112" cy="504825"/>
                      </a:xfrm>
                      <a:prstGeom prst="rect">
                        <a:avLst/>
                      </a:prstGeom>
                      <a:blipFill rotWithShape="0">
                        <a:blip r:embed="rId5"/>
                      </a:blipFill>
                      <a:ln w="38100">
                        <a:noFill/>
                        <a:miter/>
                      </a:ln>
                      <a:effectLst>
                        <a:prstShdw prst="shdw17" dist="17961" dir="2699999">
                          <a:srgbClr val="99997A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10"/>
          <p:cNvSpPr txBox="1"/>
          <p:nvPr/>
        </p:nvSpPr>
        <p:spPr>
          <a:xfrm>
            <a:off x="533400" y="2519363"/>
            <a:ext cx="4176713" cy="4572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>
                <a:srgbClr val="FF0000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We write this relationship as</a:t>
            </a:r>
          </a:p>
        </p:txBody>
      </p:sp>
      <p:sp>
        <p:nvSpPr>
          <p:cNvPr id="29706" name="Text Box 11"/>
          <p:cNvSpPr txBox="1"/>
          <p:nvPr/>
        </p:nvSpPr>
        <p:spPr>
          <a:xfrm>
            <a:off x="533400" y="3311525"/>
            <a:ext cx="7272338" cy="822325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>
                <a:srgbClr val="FF0000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Where p is power in watts (W), w is energy in joules (J), and t is time in second (s).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9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スライド番号プレースホルダ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5" name="Rectangle 4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ja-JP" altLang="en-US" sz="18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0726" name="Rectangle 5"/>
          <p:cNvSpPr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ja-JP" altLang="en-US" sz="18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0727" name="Rectangle 8"/>
          <p:cNvSpPr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ja-JP" altLang="en-US" sz="18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1244600" y="1527175"/>
            <a:ext cx="1447800" cy="2286000"/>
            <a:chOff x="3079" y="12012"/>
            <a:chExt cx="1076" cy="2040"/>
          </a:xfrm>
        </p:grpSpPr>
        <p:sp>
          <p:nvSpPr>
            <p:cNvPr id="30731" name="Text Box 10"/>
            <p:cNvSpPr txBox="1"/>
            <p:nvPr/>
          </p:nvSpPr>
          <p:spPr>
            <a:xfrm>
              <a:off x="3225" y="12012"/>
              <a:ext cx="465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grpSp>
          <p:nvGrpSpPr>
            <p:cNvPr id="30732" name="Group 11"/>
            <p:cNvGrpSpPr/>
            <p:nvPr/>
          </p:nvGrpSpPr>
          <p:grpSpPr>
            <a:xfrm>
              <a:off x="3079" y="12417"/>
              <a:ext cx="1076" cy="1635"/>
              <a:chOff x="3079" y="11865"/>
              <a:chExt cx="1076" cy="1635"/>
            </a:xfrm>
          </p:grpSpPr>
          <p:grpSp>
            <p:nvGrpSpPr>
              <p:cNvPr id="30733" name="Group 12"/>
              <p:cNvGrpSpPr/>
              <p:nvPr/>
            </p:nvGrpSpPr>
            <p:grpSpPr>
              <a:xfrm>
                <a:off x="3079" y="12004"/>
                <a:ext cx="592" cy="1496"/>
                <a:chOff x="3109" y="11854"/>
                <a:chExt cx="592" cy="1496"/>
              </a:xfrm>
            </p:grpSpPr>
            <p:sp>
              <p:nvSpPr>
                <p:cNvPr id="30738" name="Rectangle 13"/>
                <p:cNvSpPr/>
                <p:nvPr/>
              </p:nvSpPr>
              <p:spPr>
                <a:xfrm>
                  <a:off x="3109" y="12286"/>
                  <a:ext cx="150" cy="585"/>
                </a:xfrm>
                <a:prstGeom prst="rect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ja-JP" altLang="en-US" sz="1800" dirty="0"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39" name="Line 14"/>
                <p:cNvSpPr/>
                <p:nvPr/>
              </p:nvSpPr>
              <p:spPr>
                <a:xfrm flipV="1">
                  <a:off x="3184" y="11897"/>
                  <a:ext cx="0" cy="374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740" name="Line 15"/>
                <p:cNvSpPr/>
                <p:nvPr/>
              </p:nvSpPr>
              <p:spPr>
                <a:xfrm>
                  <a:off x="3195" y="11880"/>
                  <a:ext cx="465" cy="0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741" name="Line 16"/>
                <p:cNvSpPr/>
                <p:nvPr/>
              </p:nvSpPr>
              <p:spPr>
                <a:xfrm>
                  <a:off x="3180" y="12885"/>
                  <a:ext cx="0" cy="435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742" name="Line 17"/>
                <p:cNvSpPr/>
                <p:nvPr/>
              </p:nvSpPr>
              <p:spPr>
                <a:xfrm>
                  <a:off x="3195" y="13305"/>
                  <a:ext cx="420" cy="0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743" name="Oval 18"/>
                <p:cNvSpPr/>
                <p:nvPr/>
              </p:nvSpPr>
              <p:spPr>
                <a:xfrm>
                  <a:off x="3600" y="13279"/>
                  <a:ext cx="71" cy="7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ja-JP" altLang="en-US" sz="1800" dirty="0"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44" name="Oval 19"/>
                <p:cNvSpPr/>
                <p:nvPr/>
              </p:nvSpPr>
              <p:spPr>
                <a:xfrm>
                  <a:off x="3630" y="11854"/>
                  <a:ext cx="71" cy="7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ja-JP" altLang="en-US" sz="1800" dirty="0"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0734" name="Text Box 20"/>
              <p:cNvSpPr txBox="1"/>
              <p:nvPr/>
            </p:nvSpPr>
            <p:spPr>
              <a:xfrm>
                <a:off x="3585" y="12075"/>
                <a:ext cx="383" cy="2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30735" name="Text Box 21"/>
              <p:cNvSpPr txBox="1"/>
              <p:nvPr/>
            </p:nvSpPr>
            <p:spPr>
              <a:xfrm>
                <a:off x="3570" y="13155"/>
                <a:ext cx="390" cy="25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–</a:t>
                </a:r>
              </a:p>
            </p:txBody>
          </p:sp>
          <p:sp>
            <p:nvSpPr>
              <p:cNvPr id="51217" name="Line 22"/>
              <p:cNvSpPr>
                <a:spLocks noChangeShapeType="1"/>
              </p:cNvSpPr>
              <p:nvPr/>
            </p:nvSpPr>
            <p:spPr bwMode="auto">
              <a:xfrm flipH="1">
                <a:off x="3255" y="11865"/>
                <a:ext cx="2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 w="3810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737" name="Text Box 23"/>
              <p:cNvSpPr txBox="1"/>
              <p:nvPr/>
            </p:nvSpPr>
            <p:spPr>
              <a:xfrm>
                <a:off x="3615" y="12555"/>
                <a:ext cx="540" cy="4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462270" y="1555750"/>
            <a:ext cx="1468120" cy="2286000"/>
            <a:chOff x="8704" y="4908"/>
            <a:chExt cx="2312" cy="3600"/>
          </a:xfrm>
        </p:grpSpPr>
        <p:grpSp>
          <p:nvGrpSpPr>
            <p:cNvPr id="2" name="Group 24"/>
            <p:cNvGrpSpPr/>
            <p:nvPr/>
          </p:nvGrpSpPr>
          <p:grpSpPr>
            <a:xfrm>
              <a:off x="8704" y="4908"/>
              <a:ext cx="2280" cy="3600"/>
              <a:chOff x="3079" y="12012"/>
              <a:chExt cx="1076" cy="2040"/>
            </a:xfrm>
          </p:grpSpPr>
          <p:sp>
            <p:nvSpPr>
              <p:cNvPr id="30745" name="Text Box 25"/>
              <p:cNvSpPr txBox="1"/>
              <p:nvPr/>
            </p:nvSpPr>
            <p:spPr>
              <a:xfrm>
                <a:off x="3225" y="12012"/>
                <a:ext cx="465" cy="3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</a:p>
            </p:txBody>
          </p:sp>
          <p:grpSp>
            <p:nvGrpSpPr>
              <p:cNvPr id="30746" name="Group 26"/>
              <p:cNvGrpSpPr/>
              <p:nvPr/>
            </p:nvGrpSpPr>
            <p:grpSpPr>
              <a:xfrm>
                <a:off x="3079" y="12417"/>
                <a:ext cx="1076" cy="1635"/>
                <a:chOff x="3079" y="11865"/>
                <a:chExt cx="1076" cy="1635"/>
              </a:xfrm>
            </p:grpSpPr>
            <p:grpSp>
              <p:nvGrpSpPr>
                <p:cNvPr id="30747" name="Group 27"/>
                <p:cNvGrpSpPr/>
                <p:nvPr/>
              </p:nvGrpSpPr>
              <p:grpSpPr>
                <a:xfrm>
                  <a:off x="3079" y="12004"/>
                  <a:ext cx="592" cy="1496"/>
                  <a:chOff x="3109" y="11854"/>
                  <a:chExt cx="592" cy="1496"/>
                </a:xfrm>
              </p:grpSpPr>
              <p:sp>
                <p:nvSpPr>
                  <p:cNvPr id="30752" name="Rectangle 28"/>
                  <p:cNvSpPr/>
                  <p:nvPr/>
                </p:nvSpPr>
                <p:spPr>
                  <a:xfrm>
                    <a:off x="3109" y="12286"/>
                    <a:ext cx="150" cy="585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00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ja-JP" altLang="en-US" sz="1800" dirty="0">
                      <a:latin typeface="Times New Roman" panose="02020603050405020304" pitchFamily="18" charset="0"/>
                      <a:ea typeface="MS PGothic" panose="020B0600070205080204" pitchFamily="34" charset="-128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53" name="Line 29"/>
                  <p:cNvSpPr/>
                  <p:nvPr/>
                </p:nvSpPr>
                <p:spPr>
                  <a:xfrm flipV="1">
                    <a:off x="3184" y="11897"/>
                    <a:ext cx="0" cy="374"/>
                  </a:xfrm>
                  <a:prstGeom prst="line">
                    <a:avLst/>
                  </a:prstGeom>
                  <a:ln w="2857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754" name="Line 30"/>
                  <p:cNvSpPr/>
                  <p:nvPr/>
                </p:nvSpPr>
                <p:spPr>
                  <a:xfrm>
                    <a:off x="3195" y="11880"/>
                    <a:ext cx="465" cy="0"/>
                  </a:xfrm>
                  <a:prstGeom prst="line">
                    <a:avLst/>
                  </a:prstGeom>
                  <a:ln w="2857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755" name="Line 31"/>
                  <p:cNvSpPr/>
                  <p:nvPr/>
                </p:nvSpPr>
                <p:spPr>
                  <a:xfrm>
                    <a:off x="3180" y="12885"/>
                    <a:ext cx="0" cy="435"/>
                  </a:xfrm>
                  <a:prstGeom prst="line">
                    <a:avLst/>
                  </a:prstGeom>
                  <a:ln w="2857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756" name="Line 32"/>
                  <p:cNvSpPr/>
                  <p:nvPr/>
                </p:nvSpPr>
                <p:spPr>
                  <a:xfrm>
                    <a:off x="3195" y="13305"/>
                    <a:ext cx="420" cy="0"/>
                  </a:xfrm>
                  <a:prstGeom prst="line">
                    <a:avLst/>
                  </a:prstGeom>
                  <a:ln w="2857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757" name="Oval 33"/>
                  <p:cNvSpPr/>
                  <p:nvPr/>
                </p:nvSpPr>
                <p:spPr>
                  <a:xfrm>
                    <a:off x="3600" y="13279"/>
                    <a:ext cx="71" cy="7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ja-JP" altLang="en-US" sz="1800" dirty="0">
                      <a:latin typeface="Times New Roman" panose="02020603050405020304" pitchFamily="18" charset="0"/>
                      <a:ea typeface="MS PGothic" panose="020B0600070205080204" pitchFamily="34" charset="-128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58" name="Oval 34"/>
                  <p:cNvSpPr/>
                  <p:nvPr/>
                </p:nvSpPr>
                <p:spPr>
                  <a:xfrm>
                    <a:off x="3630" y="11854"/>
                    <a:ext cx="71" cy="7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ja-JP" altLang="en-US" sz="1800" dirty="0">
                      <a:latin typeface="Times New Roman" panose="02020603050405020304" pitchFamily="18" charset="0"/>
                      <a:ea typeface="MS PGothic" panose="020B0600070205080204" pitchFamily="34" charset="-128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0748" name="Text Box 35"/>
                <p:cNvSpPr txBox="1"/>
                <p:nvPr/>
              </p:nvSpPr>
              <p:spPr>
                <a:xfrm>
                  <a:off x="3585" y="12075"/>
                  <a:ext cx="383" cy="27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30749" name="Text Box 36"/>
                <p:cNvSpPr txBox="1"/>
                <p:nvPr/>
              </p:nvSpPr>
              <p:spPr>
                <a:xfrm>
                  <a:off x="3570" y="13155"/>
                  <a:ext cx="390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–</a:t>
                  </a:r>
                </a:p>
              </p:txBody>
            </p:sp>
            <p:sp>
              <p:nvSpPr>
                <p:cNvPr id="30750" name="Line 37"/>
                <p:cNvSpPr/>
                <p:nvPr/>
              </p:nvSpPr>
              <p:spPr>
                <a:xfrm flipH="1">
                  <a:off x="3255" y="11865"/>
                  <a:ext cx="285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triangle" w="med" len="med"/>
                  <a:tailEnd type="none" w="med" len="med"/>
                </a:ln>
              </p:spPr>
            </p:sp>
            <p:sp>
              <p:nvSpPr>
                <p:cNvPr id="30751" name="Text Box 38"/>
                <p:cNvSpPr txBox="1"/>
                <p:nvPr/>
              </p:nvSpPr>
              <p:spPr>
                <a:xfrm>
                  <a:off x="3615" y="12555"/>
                  <a:ext cx="540" cy="45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v</a:t>
                  </a:r>
                </a:p>
              </p:txBody>
            </p:sp>
          </p:grpSp>
        </p:grpSp>
        <p:sp>
          <p:nvSpPr>
            <p:cNvPr id="4" name="Text Box 23"/>
            <p:cNvSpPr txBox="1"/>
            <p:nvPr/>
          </p:nvSpPr>
          <p:spPr>
            <a:xfrm>
              <a:off x="9872" y="6873"/>
              <a:ext cx="1144" cy="79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62000" y="304800"/>
            <a:ext cx="7516495" cy="8655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pPr algn="l" eaLnBrk="1" hangingPunct="1">
              <a:lnSpc>
                <a:spcPct val="105000"/>
              </a:lnSpc>
              <a:spcBef>
                <a:spcPct val="20000"/>
              </a:spcBef>
              <a:buClrTx/>
              <a:buSzTx/>
              <a:buFontTx/>
            </a:pP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Current direction and voltage polarity play a major role in determining the sign of power.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9600" y="1219200"/>
            <a:ext cx="2611120" cy="3987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passive sign convention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7185" y="4081780"/>
            <a:ext cx="20789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0" indent="12065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Absorbing power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2362200" y="4051300"/>
            <a:ext cx="11271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p= +ui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105400" y="1219200"/>
            <a:ext cx="2540000" cy="3987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Active sign convention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517391" y="4110355"/>
            <a:ext cx="20789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0" indent="12065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Absorbing power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14160" y="4069715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 = -ui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	</a:t>
            </a:r>
            <a:endParaRPr lang="zh-CN" altLang="en-US"/>
          </a:p>
        </p:txBody>
      </p:sp>
      <p:sp>
        <p:nvSpPr>
          <p:cNvPr id="18" name="Rectangle 39"/>
          <p:cNvSpPr/>
          <p:nvPr/>
        </p:nvSpPr>
        <p:spPr>
          <a:xfrm>
            <a:off x="1965960" y="4777423"/>
            <a:ext cx="4330700" cy="70675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l">
              <a:spcBef>
                <a:spcPct val="0"/>
              </a:spcBef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&gt;0: the element absorbs energy ctually</a:t>
            </a:r>
          </a:p>
          <a:p>
            <a:pPr marL="0" lvl="0" indent="0" algn="l">
              <a:spcBef>
                <a:spcPct val="0"/>
              </a:spcBef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&lt;0: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the element supplys energy actually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362200" y="5715000"/>
            <a:ext cx="3720465" cy="368300"/>
          </a:xfrm>
          <a:prstGeom prst="rect">
            <a:avLst/>
          </a:prstGeom>
          <a:gradFill>
            <a:gsLst>
              <a:gs pos="50000">
                <a:srgbClr val="EDDADE"/>
              </a:gs>
              <a:gs pos="0">
                <a:srgbClr val="F3E6E9"/>
              </a:gs>
              <a:gs pos="100000">
                <a:srgbClr val="E6CDD3"/>
              </a:gs>
            </a:gsLst>
            <a:lin scaled="1"/>
          </a:gradFill>
        </p:spPr>
        <p:txBody>
          <a:bodyPr wrap="square" rtlCol="0" anchor="t">
            <a:spAutoFit/>
          </a:bodyPr>
          <a:lstStyle/>
          <a:p>
            <a:r>
              <a:rPr lang="zh-CN" altLang="en-US"/>
              <a:t>Power absorbed</a:t>
            </a:r>
            <a:r>
              <a:rPr lang="en-US" altLang="zh-CN"/>
              <a:t>=-</a:t>
            </a:r>
            <a:r>
              <a:rPr lang="zh-CN" altLang="en-US"/>
              <a:t>Power supplied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1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/>
          <p:nvPr/>
        </p:nvSpPr>
        <p:spPr>
          <a:xfrm>
            <a:off x="381000" y="304800"/>
            <a:ext cx="8153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1.3</a:t>
            </a:r>
          </a:p>
        </p:txBody>
      </p:sp>
      <p:pic>
        <p:nvPicPr>
          <p:cNvPr id="3482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81400"/>
            <a:ext cx="6398895" cy="28689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762000"/>
            <a:ext cx="7417435" cy="6019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028065"/>
            <a:ext cx="1862455" cy="3359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422400"/>
            <a:ext cx="5186045" cy="3441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1885315"/>
            <a:ext cx="6028055" cy="15538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6785" y="3166110"/>
            <a:ext cx="5780405" cy="314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スライド番号プレースホルダ 3"/>
          <p:cNvSpPr txBox="1">
            <a:spLocks noGrp="1"/>
          </p:cNvSpPr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4" name="Rectangle 5"/>
          <p:cNvSpPr/>
          <p:nvPr/>
        </p:nvSpPr>
        <p:spPr>
          <a:xfrm>
            <a:off x="495300" y="838200"/>
            <a:ext cx="8153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Compute the power absorbed by each part in Fig. 1.8.</a:t>
            </a:r>
          </a:p>
        </p:txBody>
      </p:sp>
      <p:sp>
        <p:nvSpPr>
          <p:cNvPr id="34818" name="Rectangle 2"/>
          <p:cNvSpPr/>
          <p:nvPr/>
        </p:nvSpPr>
        <p:spPr>
          <a:xfrm>
            <a:off x="381000" y="304800"/>
            <a:ext cx="8153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1.4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9600" y="3505200"/>
            <a:ext cx="1043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Solution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19200" y="3944620"/>
            <a:ext cx="752949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>
              <a:buNone/>
            </a:pP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(a) Active sign convention:  P =-(2 V) (3 A) 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 </a:t>
            </a:r>
            <a:r>
              <a:rPr lang="en-US" altLang="zh-CN" smtClean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-6 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W&gt;0    Supply energy actually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19200" y="4419600"/>
            <a:ext cx="76276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eaLnBrk="1" hangingPunct="1">
              <a:buNone/>
            </a:pP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(b) Passive sign convention:  P = (-2 V) (-3 A) = 6 W&gt;0    Absorb energy actually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12215" y="4918075"/>
            <a:ext cx="7678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eaLnBrk="1" hangingPunct="1">
              <a:buNone/>
            </a:pP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(c) Passive sign convention:  P = (4 V) (-5 A) = -20 W&gt;0    supply energy actually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38200" y="1298575"/>
            <a:ext cx="6377940" cy="2134870"/>
            <a:chOff x="1320" y="2045"/>
            <a:chExt cx="10044" cy="336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" y="2045"/>
              <a:ext cx="10045" cy="3363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4" y="2749"/>
              <a:ext cx="250" cy="24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1" y="3702"/>
              <a:ext cx="247" cy="2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52780" y="635000"/>
            <a:ext cx="7973695" cy="27197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Please calculate the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absorded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energy for each element.</a:t>
            </a:r>
          </a:p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Answer:</a:t>
            </a:r>
          </a:p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Element 1: 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[填空1]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  Element 2:  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[填空2]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</a:p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Element 3: 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[填空3]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  Element 4:  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[填空4]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</a:p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Element 5:  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[填空5]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 Element 6:  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[填空6]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8985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6800" y="3124200"/>
            <a:ext cx="5892800" cy="2501900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en-US" altLang="zh-CN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Fill the blank(s)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4596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14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  <a:sym typeface="Microsoft Yahei" panose="020B0503020204020204" pitchFamily="34" charset="-122"/>
                </a:rPr>
                <a:t>Points: 6</a:t>
              </a:r>
              <a:endParaRPr lang="zh-CN" altLang="en-US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 descr="tmp3BE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caseSensitive&quot;:false,&quot;fuzzyMatch&quot;:false,&quot;Score&quot;:1.0,&quot;answers&quot;:[&quot;2&quot;]},{&quot;num&quot;:2,&quot;caseSensitive&quot;:false,&quot;fuzzyMatch&quot;:false,&quot;Score&quot;:1.0,&quot;answers&quot;:[&quot;1&quot;]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6.0"/>
  <p:tag name="PROBLEMBLANK" val="[{&quot;num&quot;:1,&quot;caseSensitive&quot;:false,&quot;fuzzyMatch&quot;:false,&quot;Score&quot;:1.0,&quot;answers&quot;:[&quot;-2W&quot;]},{&quot;num&quot;:2,&quot;caseSensitive&quot;:false,&quot;fuzzyMatch&quot;:false,&quot;Score&quot;:1.0,&quot;answers&quot;:[&quot;-6W&quot;]},{&quot;num&quot;:3,&quot;caseSensitive&quot;:false,&quot;fuzzyMatch&quot;:false,&quot;Score&quot;:1.0,&quot;answers&quot;:[&quot;16W&quot;]},{&quot;num&quot;:4,&quot;caseSensitive&quot;:false,&quot;fuzzyMatch&quot;:false,&quot;Score&quot;:1.0,&quot;answers&quot;:[&quot;-4W&quot;]},{&quot;num&quot;:5,&quot;caseSensitive&quot;:false,&quot;fuzzyMatch&quot;:false,&quot;Score&quot;:1.0,&quot;answers&quot;:[&quot;-7W&quot;]},{&quot;num&quot;:6,&quot;caseSensitive&quot;:false,&quot;fuzzyMatch&quot;:false,&quot;Score&quot;:1.0,&quot;answers&quot;:[&quot;3W&quot;]}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caseSensitive&quot;:false,&quot;fuzzyMatch&quot;:false,&quot;Score&quot;:1.0,&quot;answers&quot;:[&quot;1.012W&quot;]},{&quot;num&quot;:2,&quot;caseSensitive&quot;:false,&quot;fuzzyMatch&quot;:false,&quot;Score&quot;:1.0,&quot;answers&quot;:[&quot;6.65W&quot;]},{&quot;num&quot;:3,&quot;caseSensitive&quot;:false,&quot;fuzzyMatch&quot;:false,&quot;Score&quot;:1.0,&quot;answers&quot;:[&quot;-15.53W&quot;]}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4.0"/>
  <p:tag name="PROBLEMBLANK" val="[{&quot;num&quot;:1,&quot;caseSensitive&quot;:false,&quot;fuzzyMatch&quot;:false,&quot;Score&quot;:1.0,&quot;answers&quot;:[&quot;CCCS&quot;]},{&quot;num&quot;:2,&quot;caseSensitive&quot;:false,&quot;fuzzyMatch&quot;:false,&quot;Score&quot;:1.0,&quot;answers&quot;:[&quot;VCCS&quot;]},{&quot;num&quot;:3,&quot;caseSensitive&quot;:false,&quot;fuzzyMatch&quot;:false,&quot;Score&quot;:1.0,&quot;answers&quot;:[&quot;VCVS&quot;]},{&quot;num&quot;:4,&quot;caseSensitive&quot;:false,&quot;fuzzyMatch&quot;:false,&quot;Score&quot;:1.0,&quot;answers&quot;:[&quot;VCCS&quot;]}]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SCORE" val="4.0"/>
  <p:tag name="PROBLEMBLANK" val="[{&quot;Num&quot;:1,&quot;Score&quot;:1.0,&quot;Answers&quot;:[&quot;-40&quot;],&quot;CaseSensitive&quot;:false,&quot;FuzzyMatch&quot;:false},{&quot;Num&quot;:2,&quot;Score&quot;:1.0,&quot;Answers&quot;:[&quot;16&quot;],&quot;CaseSensitive&quot;:false,&quot;FuzzyMatch&quot;:false},{&quot;Num&quot;:3,&quot;Score&quot;:1.0,&quot;Answers&quot;:[&quot;9&quot;],&quot;CaseSensitive&quot;:false,&quot;FuzzyMatch&quot;:false},{&quot;Num&quot;:4,&quot;Score&quot;:1.0,&quot;Answers&quot;:[&quot;15&quot;],&quot;CaseSensitive&quot;:false,&quot;FuzzyMatch&quot;:false}]"/>
  <p:tag name="PROBLEMBLANKKEYWORD" val="填空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1614</Words>
  <Application>Microsoft Office PowerPoint</Application>
  <PresentationFormat>On-screen Show (4:3)</PresentationFormat>
  <Paragraphs>339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9" baseType="lpstr">
      <vt:lpstr>仿宋_GB2312</vt:lpstr>
      <vt:lpstr>楷体_GB2312</vt:lpstr>
      <vt:lpstr>Microsoft YaHei</vt:lpstr>
      <vt:lpstr>Microsoft YaHei</vt:lpstr>
      <vt:lpstr>MS PGothic</vt:lpstr>
      <vt:lpstr>宋体</vt:lpstr>
      <vt:lpstr>Arial</vt:lpstr>
      <vt:lpstr>Calibri</vt:lpstr>
      <vt:lpstr>Symbol</vt:lpstr>
      <vt:lpstr>Times New Roman</vt:lpstr>
      <vt:lpstr>Verdana</vt:lpstr>
      <vt:lpstr>Wingdings</vt:lpstr>
      <vt:lpstr>Balloons</vt:lpstr>
      <vt:lpstr>1_Balloons</vt:lpstr>
      <vt:lpstr>Microsoft Equation 3.0</vt:lpstr>
      <vt:lpstr>Visio.Drawing.11</vt:lpstr>
      <vt:lpstr>PowerPoint Presentation</vt:lpstr>
      <vt:lpstr>Chapter 1   Basic Concept</vt:lpstr>
      <vt:lpstr>Review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:  Determine the unknown variable in each circuit?</vt:lpstr>
      <vt:lpstr>Practice :  Determine the unknown variable in each circuit?</vt:lpstr>
      <vt:lpstr>Summary</vt:lpstr>
      <vt:lpstr>1.5 Sources</vt:lpstr>
      <vt:lpstr>PowerPoint Presentation</vt:lpstr>
      <vt:lpstr>Independent Voltage Sources</vt:lpstr>
      <vt:lpstr>PowerPoint Presentation</vt:lpstr>
      <vt:lpstr>Independent Current Sources</vt:lpstr>
      <vt:lpstr>Dependent (controlled)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Determine the power supplied by the dependent sources</vt:lpstr>
      <vt:lpstr>SUMMARY OF CHAPTER 1</vt:lpstr>
      <vt:lpstr>SUMMARY OF CHAPTER 1</vt:lpstr>
      <vt:lpstr>PowerPoint Presentation</vt:lpstr>
      <vt:lpstr>PowerPoint Presentation</vt:lpstr>
      <vt:lpstr>Homework （2th time）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EE2003  Circuit Theory</dc:title>
  <dc:creator>EE</dc:creator>
  <cp:lastModifiedBy>ABID</cp:lastModifiedBy>
  <cp:revision>341</cp:revision>
  <dcterms:created xsi:type="dcterms:W3CDTF">2006-09-12T03:52:00Z</dcterms:created>
  <dcterms:modified xsi:type="dcterms:W3CDTF">2022-01-13T01:04:48Z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3A1842F599E94CD292D1020CCCD37C73</vt:lpwstr>
  </property>
  <property fmtid="{D5CDD505-2E9C-101B-9397-08002B2CF9AE}" pid="3" name="KSOProductBuildVer">
    <vt:lpwstr>2052-11.1.0.11294</vt:lpwstr>
  </property>
</Properties>
</file>