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64"/>
  </p:notesMasterIdLst>
  <p:sldIdLst>
    <p:sldId id="532" r:id="rId3"/>
    <p:sldId id="582" r:id="rId4"/>
    <p:sldId id="583" r:id="rId5"/>
    <p:sldId id="272" r:id="rId6"/>
    <p:sldId id="344" r:id="rId7"/>
    <p:sldId id="351" r:id="rId8"/>
    <p:sldId id="352" r:id="rId9"/>
    <p:sldId id="458" r:id="rId10"/>
    <p:sldId id="459" r:id="rId11"/>
    <p:sldId id="584" r:id="rId12"/>
    <p:sldId id="355" r:id="rId13"/>
    <p:sldId id="586" r:id="rId14"/>
    <p:sldId id="357" r:id="rId15"/>
    <p:sldId id="550" r:id="rId16"/>
    <p:sldId id="554" r:id="rId17"/>
    <p:sldId id="557" r:id="rId18"/>
    <p:sldId id="558" r:id="rId19"/>
    <p:sldId id="588" r:id="rId20"/>
    <p:sldId id="560" r:id="rId21"/>
    <p:sldId id="561" r:id="rId22"/>
    <p:sldId id="632" r:id="rId23"/>
    <p:sldId id="587" r:id="rId24"/>
    <p:sldId id="563" r:id="rId25"/>
    <p:sldId id="575" r:id="rId26"/>
    <p:sldId id="580" r:id="rId27"/>
    <p:sldId id="633" r:id="rId28"/>
    <p:sldId id="591" r:id="rId29"/>
    <p:sldId id="590" r:id="rId30"/>
    <p:sldId id="538" r:id="rId31"/>
    <p:sldId id="593" r:id="rId32"/>
    <p:sldId id="594" r:id="rId33"/>
    <p:sldId id="595" r:id="rId34"/>
    <p:sldId id="596" r:id="rId35"/>
    <p:sldId id="597" r:id="rId36"/>
    <p:sldId id="599" r:id="rId37"/>
    <p:sldId id="601" r:id="rId38"/>
    <p:sldId id="602" r:id="rId39"/>
    <p:sldId id="604" r:id="rId40"/>
    <p:sldId id="605" r:id="rId41"/>
    <p:sldId id="606" r:id="rId42"/>
    <p:sldId id="607" r:id="rId43"/>
    <p:sldId id="608" r:id="rId44"/>
    <p:sldId id="611" r:id="rId45"/>
    <p:sldId id="613" r:id="rId46"/>
    <p:sldId id="615" r:id="rId47"/>
    <p:sldId id="619" r:id="rId48"/>
    <p:sldId id="614" r:id="rId49"/>
    <p:sldId id="628" r:id="rId50"/>
    <p:sldId id="617" r:id="rId51"/>
    <p:sldId id="618" r:id="rId52"/>
    <p:sldId id="620" r:id="rId53"/>
    <p:sldId id="629" r:id="rId54"/>
    <p:sldId id="621" r:id="rId55"/>
    <p:sldId id="622" r:id="rId56"/>
    <p:sldId id="623" r:id="rId57"/>
    <p:sldId id="624" r:id="rId58"/>
    <p:sldId id="625" r:id="rId59"/>
    <p:sldId id="626" r:id="rId60"/>
    <p:sldId id="631" r:id="rId61"/>
    <p:sldId id="634" r:id="rId62"/>
    <p:sldId id="635" r:id="rId6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44">
          <p15:clr>
            <a:srgbClr val="A4A3A4"/>
          </p15:clr>
        </p15:guide>
        <p15:guide id="2"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4F2"/>
    <a:srgbClr val="CC0066"/>
    <a:srgbClr val="FF33CC"/>
    <a:srgbClr val="046809"/>
    <a:srgbClr val="FF0066"/>
    <a:srgbClr val="FFCCFF"/>
    <a:srgbClr val="00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7"/>
    <p:restoredTop sz="94660"/>
  </p:normalViewPr>
  <p:slideViewPr>
    <p:cSldViewPr showGuides="1">
      <p:cViewPr varScale="1">
        <p:scale>
          <a:sx n="68" d="100"/>
          <a:sy n="68" d="100"/>
        </p:scale>
        <p:origin x="58" y="331"/>
      </p:cViewPr>
      <p:guideLst>
        <p:guide orient="horz" pos="2444"/>
        <p:guide pos="2959"/>
      </p:guideLst>
    </p:cSldViewPr>
  </p:slideViewPr>
  <p:notesTextViewPr>
    <p:cViewPr>
      <p:scale>
        <a:sx n="100" d="100"/>
        <a:sy n="100" d="100"/>
      </p:scale>
      <p:origin x="0" y="0"/>
    </p:cViewPr>
  </p:notesTextViewPr>
  <p:sorterViewPr showFormatting="0">
    <p:cViewPr>
      <p:scale>
        <a:sx n="100" d="100"/>
        <a:sy n="100" d="100"/>
      </p:scale>
      <p:origin x="0" y="-152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image" Target="../media/image177.emf"/><Relationship Id="rId1" Type="http://schemas.openxmlformats.org/officeDocument/2006/relationships/image" Target="../media/image17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2.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2-01-18T01:42:49"/>
    </inkml:context>
    <inkml:brush xml:id="br0">
      <inkml:brushProperty name="width" value="0.05292" units="cm"/>
      <inkml:brushProperty name="height" value="0.05292" units="cm"/>
      <inkml:brushProperty name="color" value="#FF0000"/>
    </inkml:brush>
  </inkml:definitions>
  <inkml:trace contextRef="#ctx0" brushRef="#br0">10002 13123 0,'0'0'0,"-36"0"47,19 0 125,-36 0 234,0 53 359,0-35 499,-53 70 655,18-17 811,0 34 983,17-52 1170,1 18 1373,34 17 1591,1-35 1809,17-18 2043,-17 54 2293,-35 105 2558,52-159 2823,0 35 3104,-52 36 3401,52 35 3713,18-17 4041,-18-89 4384,18 36 4727,0-18 5086,-35 70 5461,18 71 5867,17-53 6289,0-17 6711,0-1 7148,0-52 7601,0 123 8069,17-71 8569,-17-35 9069,53-17 9569,0 123 10084,88 35 10631,-17-52 11193,-19-54 11771,19 18 12364,-36-35 12973,71 35 13598,-124-70 14238,36-1 14878,317 160 15550,-159-142 16237,-88-71 16940,-70 19 17674,-36-36 18408,53 35 19158,0-35 19923,71 0 20704,-18 35 21501,-53-17 22313,18 0 23141,194 17 23984,-176-35 24843,-19 0 25702,213 0 26592,-177 0 27498,53-18 28435,-141 18 29372,-18-17 30325,53-36 31278,36 17 32246,35 19 33230,-18-19 34230,-71 36 35245,160-35 36276,17-53 37338,-194 70 38416,123-17 39509,-53-18 40618,18-17 41743,-88 17 42868,124-18 44024,-71 53 45196,35-70 46383,-53 53 47586,-18 0 48804,107-89 50038,-54 71 51288,-52 18 52569,-53 17 53866,87-70 55163,-52 18 56475,35-19 57803,-35 1 59146,-17 53 60505,17-124 61880,0 71 63270,-18-18 64676,-35 18 66113,0 70 67566,0-35 69019,0-88 70487,0-35 71971,-53-106 73471,-88-18 75018,88 229 76565,35 18 78127,1 36 79705,-125-124 81298,90 70 82907,-213-176 84532,106 141 86157,-229-141 87813,247 177 89485,-18-18 91172,-70-36 92875,158 107 94593,36-1 96311,-229-70 98061,175 70 99826,-52 0 101623,-229-87 103435,-1 34 105263,213 18 107106,-142-53 108965,159 89 110824,-247-107 112714,299 124 114620,1-17 116542,-18 17 118479,71 0 120432,0-36 122385,-36 36 124353,36 0 126337,-53 0 128337,0 0 130352,-71 0 132383,141 0 134430,-70 0 136477,35 0 138539,-70 0 140617,34 0 142710,-16 0 144819,52 0 146944,17 0 149069,1 0 151209,-18 0 153381,18 0 155568,-53 0 157771,70 0 159989,1 0 162223,-19 0 164473</inkml:trace>
  <inkml:trace contextRef="#ctx0" brushRef="#br0">20232 13300 0,'-17'0'32,"-1"0"79,0 0 142,-35 0 221,-229 88 346,53-18 503,176-17 660,-106 18 832,18 0 1020,-35 87 1224,-18 19 1443,105-89 1678,-16 0 1928,-195 265 2210,264-212 2507,-34 35 2820,-1 124 3149,1 71 3493,70-230 3853,0 0 4213,0-35 4588,0 158 4979,0-52 5386,70 0 5808,19-36 6246,-72-141 6684,36 71 7138,-18-71 7592,89 71 8061,70-18 8546,-35-17 9046,-54-18 9546,513 211 10093,-389-228 10656,36 34 11235,-1-17 11829,36 0 12439,-159-35 13049,53-18 13674,159 17 14331,-88-17 15019,-195 0 15707,1 0 16395,87 0 17099,107-53 17834,-212 53 18584,-18-17 19334,159-71 20100,18-1 20897,-177 72 21694,371-248 22523,-141 89 23367,-230 141 24227,35-36 25102,-17-17 25993,-17 17 26884,16-88 27806,-52 36 28744,0-71 29698,0-18 30667,0 18 31652,0 53 32652,0 88 33668,-105-176 34715,87 70 35778,-105-52 36857,34-1 37951,-17 0 39061,71 124 40171,-141-141 41312,-71-1 42469,0 107 43657,106 35 44861,-88 35 46080,70 35 47315,-18-52 48565,36 34 49831,-53-17 51113,88 36 52395,18-1 53692,-141-52 55005,0-1 56334,-1-35 57678,54 89 59038,105-19 60413,-52 1 61804,88 35 63195,-18 0 64602,17-18 66024,1 18 67478,0 0 68932,17 0 70401,1 0 71886,-1 0 73386,-17 0 74918,17 0 76465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2-01-18T01:42:49"/>
    </inkml:context>
    <inkml:brush xml:id="br0">
      <inkml:brushProperty name="width" value="0.05292" units="cm"/>
      <inkml:brushProperty name="height" value="0.05292" units="cm"/>
      <inkml:brushProperty name="color" value="#FF0000"/>
    </inkml:brush>
  </inkml:definitions>
  <inkml:trace contextRef="#ctx0" brushRef="#br0">5592 12118 0,'53'-18'359,"17"18"734,1-35 1109,-18 35 1500,88-35 1906,-106 35 2328,18 0 2765,0-18 3202,53 18 3686,-71 0 4186,0 0 4686,124 0 5217,-53 0 5764,-18 0 6342,53 0 6936,-70 0 7545,-53 0 8154,123 0 8810,-124 0 9466,54 0 10138,-18 0 10825,0 0 11512,-18 0 12215,-17 0 12934,34 0 13668,37 0 14418,34 0 15184,-35 0 15965,-70 0 16762,53 0 17574,87 53 18418,-34-53 19277,-54 18 20152,-34-1 21043,228 36 21965,-105-35 22902,-106-18 23855,88 17 24824,-35 36 25808,0-53 26792,105 18 27792,-105 0 28808,35-1 29855,-88-17 30902,35 36 31980,1-36 33074,52 35 34183,0 35 35308,18-34 36449,-71-19 37605,-18 19 38777,18-1 39980,-70-17 41183,53 17 42402,17 0 43621,18-17 44855,123 88 46105,-88-36 47371,-17-35 48652,-36 1 49949,-53-19 51261,177 89 52605,-106-35 53964,-18-36 55323,0 0 56698,88 53 58089,-17 18 59511,-106-88 60933,18 52 62370,34 19 63823,-52-36 65292,0-18 66776,18 18 68292,-54-36 69808,1 19 71339,35-1 72886,88 71 74448,-53 0 76026,-17-53 77620,-71-18 79214,106 106 80823,-18 18 82448,-53-36 84104,71 71 85776,-53-123 87463,-53-1 89150,18 71 90853,-1-52 92572,1-19 94306,-18 54 96056,88 87 97822,-88-140 99603,18-36 101384,-18 124 103181,35-18 104993,-17-70 106821,-18 17 108649,17 71 110493,1-1 112352,-18-105 114227,53 71 116102,-53-54 117993,0-35 119899,0 54 121805,0-72 123727,-36 283 125680,-34-123 127649,52-142 129633,1 0 131617,-36 0 133617,35 1 135633,-88 17 137664,71-36 139711,0 1 141773,-36 52 143851,-35-34 145945,53-36 148039,0 35 150148,-193 106 152289,104-106 154445,19 36 156617,52-53 158789,-105 34 160992,35-34 163211,-53 0 165445,35 35 167695,71-53 169976,-36 0 172273,72 0 174570,16 0 176882,-264 0 179226,142 0 181585,34 0 183960,-35-36 186351,106 36 188757,-35-17 191163,-335-89 193600,264 35 196053,0 36 198522,107 0 201006,-125-36 203506,89 18 206022,-36-35 208553,19 0 211100,-36-18 213678,-71-70 216272,-264-106 218881,229 123 221506,106 88 224147,52-17 226803,36 35 229475,36 35 232162,-36-34 234865,35 34 237568,-70-141 240302,-18 36 243052,18-1 245818,-18-52 248599,18 88 251396,-18-89 254208,-70-52 257052,123 141 259911,18 17 262786,-1 1 265677,19 52 268568,-19-105 271490,-17-1 274427,18 53 277380,0-17 280349,17 35 283333,-17-88 286333,-18 35 289349,18 18 292396,17 0 295458,1-18 298536,-1 89 301630,18-19 304724,-18-17 307833,1-88 310974,-54 18 314130,53 52 317302,18 54 320489,-52-107 323692,34 71 326911,18 18 330145,-18-18 333395,18 0 336661,0 0 339942,-53 0 343254,53 0 346582,-17-17 349926,-1-18 353301,-17 52 356676,17-17 360067,0 36 363473,1-19 366910,17 19 370347,-35-18 373800,-1-18 377269,36 35 380753,-17 0 384237,-72-140 387768,37 87 391315,16-35 394877,1 71 398455,35 0 402049,-18 17 405643,1-35 409284,17 35 412940,-18-17 416612</inkml:trace>
  <inkml:trace contextRef="#ctx0" brushRef="#br0">17392 13212 0,'0'-18'63,"0"-17"126,18-1 204,158-34 298,-105 35 392,282-54 501,458-122 657,-564 122 813,705-52 1016,-757 106 1235,-143 35 1454,19-18 1688,17 18 1954,0 0 2220,424 124 2501,-142-18 2814,-35-53 3127,71 52 3455,-35 19 3799,122 35 4174,-369-71 4565,-1 18 4971,-70-71 5393,-17 18 5815,34-35 6253,18 105 6691,-17 18 7160,299 512 7660,-211-371 8176,-124-229 8707,-17 17 9238,-18-34 9785,0-1 10348,0 18 10911,0 18 11489,0 87 12083,0 1 12692,-18 0 13317,-52-18 13958,-89 194 14630,53-176 15318,-17-18 16021,-18 53 16740,70-106 17459,-88 71 18209,1-18 18975,122-123 19756,-17 17 20553,-35-17 21366,53-1 22179,-300 89 23023,17-18 23882,89-35 24773,-53 35 25679,0-52 26601,123 16 27539,18-52 28477,-89 0 29430,-352 0 30399,300 0 31399,176 0 32399,-35 0 33415,0-17 34446,-18-54 35493,36 54 36540,-142-36 37603,18-71 38681,-53-17 39775,-35-18 40900,71-17 42041,87 53 43197,124 87 44353,-35-17 45525,-159-105 46713,159 87 47916,53 0 49135,-18-34 50369,0-1 51619,0-71 52885,18 19 54182,35 122 55479,0-52 56792,-53 35 58120,53 18 59448,0-53 60792,0 35 62151,0-71 63526,0 19 64917,-18-89 66323,18 52 67761,0 1 69214,0 0 70683,0 53 72167,0 17 73667,0 19 75183,0 34 76699,0-17 78230,124-106 79793,-54 35 81371,36 0 82965,-71 71 84574,106-107 86199,-105 107 87855,-36-18 89527,53 0 91215,-36 36 92934,1 17 94684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2-01-18T01:42:49"/>
    </inkml:context>
    <inkml:brush xml:id="br0">
      <inkml:brushProperty name="width" value="0.05292" units="cm"/>
      <inkml:brushProperty name="height" value="0.05292" units="cm"/>
      <inkml:brushProperty name="color" value="#FF0000"/>
    </inkml:brush>
  </inkml:definitions>
  <inkml:trace contextRef="#ctx0" brushRef="#br0">20708 0 0,'-17'0'0,"34"0"125,1 0 265,70 0 421,0 0 593,1 0 780,16 0 998,-52 0 1216,-17 0 1450,122 0 1715,-52 0 1996,-18 0 2293,1 0 2605,-54 0 2917,18 0 3260,0 0 3619,-18 0 3978,88 0 4368,-70 0 4758,18 0 5164,52 0 5586,-70 0 6008,71 0 6461,-54 0 6929,36 0 7413,194 0 7913,-194 0 8428,-18 0 8959,53 0 9506,-106 0 10068,-17 0 10661,35 0 11270,-35 0 11895,-1 0 12535,19 0 13207,-19 0 13879,1 0 14582,0 0 15285,17 0 16003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Arial" panose="020B0604020202020204" pitchFamily="34" charset="0"/>
              </a:rPr>
              <a:t>‹#›</a:t>
            </a:fld>
            <a:endParaRPr lang="zh-CN"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8805863" cy="6858000"/>
            <a:chOff x="0" y="0"/>
            <a:chExt cx="5547" cy="4320"/>
          </a:xfrm>
        </p:grpSpPr>
        <p:grpSp>
          <p:nvGrpSpPr>
            <p:cNvPr id="2056" name="Group 3"/>
            <p:cNvGrpSpPr/>
            <p:nvPr userDrawn="1"/>
          </p:nvGrpSpPr>
          <p:grpSpPr>
            <a:xfrm rot="-215207">
              <a:off x="3657" y="234"/>
              <a:ext cx="1871" cy="3630"/>
              <a:chOff x="2995" y="767"/>
              <a:chExt cx="1871" cy="3630"/>
            </a:xfrm>
          </p:grpSpPr>
          <p:sp>
            <p:nvSpPr>
              <p:cNvPr id="2090" name="Freeform 4"/>
              <p:cNvSpPr/>
              <p:nvPr userDrawn="1"/>
            </p:nvSpPr>
            <p:spPr>
              <a:xfrm rot="-9414770" flipV="1">
                <a:off x="3533" y="767"/>
                <a:ext cx="1333" cy="1485"/>
              </a:xfrm>
              <a:custGeom>
                <a:avLst/>
                <a:gdLst/>
                <a:ahLst/>
                <a:cxnLst>
                  <a:cxn ang="0">
                    <a:pos x="22665" y="504233"/>
                  </a:cxn>
                  <a:cxn ang="0">
                    <a:pos x="8114" y="464397"/>
                  </a:cxn>
                  <a:cxn ang="0">
                    <a:pos x="0" y="393505"/>
                  </a:cxn>
                  <a:cxn ang="0">
                    <a:pos x="5647" y="302568"/>
                  </a:cxn>
                  <a:cxn ang="0">
                    <a:pos x="35032" y="205849"/>
                  </a:cxn>
                  <a:cxn ang="0">
                    <a:pos x="96265" y="114294"/>
                  </a:cxn>
                  <a:cxn ang="0">
                    <a:pos x="199002" y="42171"/>
                  </a:cxn>
                  <a:cxn ang="0">
                    <a:pos x="345688" y="2471"/>
                  </a:cxn>
                  <a:cxn ang="0">
                    <a:pos x="532232" y="12286"/>
                  </a:cxn>
                  <a:cxn ang="0">
                    <a:pos x="678070" y="92922"/>
                  </a:cxn>
                  <a:cxn ang="0">
                    <a:pos x="775784" y="225024"/>
                  </a:cxn>
                  <a:cxn ang="0">
                    <a:pos x="827896" y="386628"/>
                  </a:cxn>
                  <a:cxn ang="0">
                    <a:pos x="833380" y="557312"/>
                  </a:cxn>
                  <a:cxn ang="0">
                    <a:pos x="792791" y="715427"/>
                  </a:cxn>
                  <a:cxn ang="0">
                    <a:pos x="709968" y="837611"/>
                  </a:cxn>
                  <a:cxn ang="0">
                    <a:pos x="584281" y="903083"/>
                  </a:cxn>
                  <a:cxn ang="0">
                    <a:pos x="544779" y="897306"/>
                  </a:cxn>
                  <a:cxn ang="0">
                    <a:pos x="617367" y="840704"/>
                  </a:cxn>
                  <a:cxn ang="0">
                    <a:pos x="674936" y="741155"/>
                  </a:cxn>
                  <a:cxn ang="0">
                    <a:pos x="712495" y="618161"/>
                  </a:cxn>
                  <a:cxn ang="0">
                    <a:pos x="728111" y="483949"/>
                  </a:cxn>
                  <a:cxn ang="0">
                    <a:pos x="720003" y="351370"/>
                  </a:cxn>
                  <a:cxn ang="0">
                    <a:pos x="679425" y="237040"/>
                  </a:cxn>
                  <a:cxn ang="0">
                    <a:pos x="606097" y="152600"/>
                  </a:cxn>
                  <a:cxn ang="0">
                    <a:pos x="477883" y="101865"/>
                  </a:cxn>
                  <a:cxn ang="0">
                    <a:pos x="344366" y="83053"/>
                  </a:cxn>
                  <a:cxn ang="0">
                    <a:pos x="243577" y="96447"/>
                  </a:cxn>
                  <a:cxn ang="0">
                    <a:pos x="169633" y="137507"/>
                  </a:cxn>
                  <a:cxn ang="0">
                    <a:pos x="117528" y="202756"/>
                  </a:cxn>
                  <a:cxn ang="0">
                    <a:pos x="79466" y="280299"/>
                  </a:cxn>
                  <a:cxn ang="0">
                    <a:pos x="55671" y="370149"/>
                  </a:cxn>
                  <a:cxn ang="0">
                    <a:pos x="39458" y="461980"/>
                  </a:cxn>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alpha val="100000"/>
                </a:schemeClr>
              </a:solidFill>
              <a:ln w="9525">
                <a:noFill/>
              </a:ln>
            </p:spPr>
            <p:txBody>
              <a:bodyPr/>
              <a:lstStyle/>
              <a:p>
                <a:endParaRPr lang="zh-CN" altLang="en-US"/>
              </a:p>
            </p:txBody>
          </p:sp>
          <p:sp>
            <p:nvSpPr>
              <p:cNvPr id="2091" name="Freeform 5"/>
              <p:cNvSpPr/>
              <p:nvPr userDrawn="1"/>
            </p:nvSpPr>
            <p:spPr>
              <a:xfrm rot="-9414770" flipV="1">
                <a:off x="4019" y="1792"/>
                <a:ext cx="571" cy="531"/>
              </a:xfrm>
              <a:custGeom>
                <a:avLst/>
                <a:gdLst/>
                <a:ahLst/>
                <a:cxnLst>
                  <a:cxn ang="0">
                    <a:pos x="0" y="0"/>
                  </a:cxn>
                  <a:cxn ang="0">
                    <a:pos x="0" y="35404"/>
                  </a:cxn>
                  <a:cxn ang="0">
                    <a:pos x="4335" y="71082"/>
                  </a:cxn>
                  <a:cxn ang="0">
                    <a:pos x="7676" y="106543"/>
                  </a:cxn>
                  <a:cxn ang="0">
                    <a:pos x="14182" y="139778"/>
                  </a:cxn>
                  <a:cxn ang="0">
                    <a:pos x="23833" y="169490"/>
                  </a:cxn>
                  <a:cxn ang="0">
                    <a:pos x="35458" y="200615"/>
                  </a:cxn>
                  <a:cxn ang="0">
                    <a:pos x="49901" y="229338"/>
                  </a:cxn>
                  <a:cxn ang="0">
                    <a:pos x="67134" y="253372"/>
                  </a:cxn>
                  <a:cxn ang="0">
                    <a:pos x="88409" y="276263"/>
                  </a:cxn>
                  <a:cxn ang="0">
                    <a:pos x="113305" y="295886"/>
                  </a:cxn>
                  <a:cxn ang="0">
                    <a:pos x="140011" y="311814"/>
                  </a:cxn>
                  <a:cxn ang="0">
                    <a:pos x="172862" y="324463"/>
                  </a:cxn>
                  <a:cxn ang="0">
                    <a:pos x="208437" y="332697"/>
                  </a:cxn>
                  <a:cxn ang="0">
                    <a:pos x="248283" y="337245"/>
                  </a:cxn>
                  <a:cxn ang="0">
                    <a:pos x="290244" y="335879"/>
                  </a:cxn>
                  <a:cxn ang="0">
                    <a:pos x="339074" y="330157"/>
                  </a:cxn>
                  <a:cxn ang="0">
                    <a:pos x="295554" y="323050"/>
                  </a:cxn>
                  <a:cxn ang="0">
                    <a:pos x="257054" y="313173"/>
                  </a:cxn>
                  <a:cxn ang="0">
                    <a:pos x="224470" y="301554"/>
                  </a:cxn>
                  <a:cxn ang="0">
                    <a:pos x="195331" y="290199"/>
                  </a:cxn>
                  <a:cxn ang="0">
                    <a:pos x="168645" y="274397"/>
                  </a:cxn>
                  <a:cxn ang="0">
                    <a:pos x="147862" y="259101"/>
                  </a:cxn>
                  <a:cxn ang="0">
                    <a:pos x="128202" y="240572"/>
                  </a:cxn>
                  <a:cxn ang="0">
                    <a:pos x="110870" y="220242"/>
                  </a:cxn>
                  <a:cxn ang="0">
                    <a:pos x="94910" y="200615"/>
                  </a:cxn>
                  <a:cxn ang="0">
                    <a:pos x="80733" y="177724"/>
                  </a:cxn>
                  <a:cxn ang="0">
                    <a:pos x="68911" y="152433"/>
                  </a:cxn>
                  <a:cxn ang="0">
                    <a:pos x="56902" y="124989"/>
                  </a:cxn>
                  <a:cxn ang="0">
                    <a:pos x="43303" y="98300"/>
                  </a:cxn>
                  <a:cxn ang="0">
                    <a:pos x="30216" y="66673"/>
                  </a:cxn>
                  <a:cxn ang="0">
                    <a:pos x="15959" y="34271"/>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alpha val="100000"/>
                </a:schemeClr>
              </a:solidFill>
              <a:ln w="9525">
                <a:noFill/>
              </a:ln>
            </p:spPr>
            <p:txBody>
              <a:bodyPr/>
              <a:lstStyle/>
              <a:p>
                <a:endParaRPr lang="zh-CN" altLang="en-US"/>
              </a:p>
            </p:txBody>
          </p:sp>
          <p:sp>
            <p:nvSpPr>
              <p:cNvPr id="2092" name="Freeform 6"/>
              <p:cNvSpPr/>
              <p:nvPr userDrawn="1"/>
            </p:nvSpPr>
            <p:spPr>
              <a:xfrm rot="-9414770" flipV="1">
                <a:off x="3636" y="2154"/>
                <a:ext cx="277" cy="249"/>
              </a:xfrm>
              <a:custGeom>
                <a:avLst/>
                <a:gdLst/>
                <a:ahLst/>
                <a:cxnLst>
                  <a:cxn ang="0">
                    <a:pos x="106625" y="0"/>
                  </a:cxn>
                  <a:cxn ang="0">
                    <a:pos x="171827" y="168197"/>
                  </a:cxn>
                  <a:cxn ang="0">
                    <a:pos x="166274" y="166828"/>
                  </a:cxn>
                  <a:cxn ang="0">
                    <a:pos x="148237" y="164150"/>
                  </a:cxn>
                  <a:cxn ang="0">
                    <a:pos x="123493" y="157796"/>
                  </a:cxn>
                  <a:cxn ang="0">
                    <a:pos x="94455" y="154464"/>
                  </a:cxn>
                  <a:cxn ang="0">
                    <a:pos x="62747" y="151636"/>
                  </a:cxn>
                  <a:cxn ang="0">
                    <a:pos x="34667" y="153235"/>
                  </a:cxn>
                  <a:cxn ang="0">
                    <a:pos x="12574" y="159292"/>
                  </a:cxn>
                  <a:cxn ang="0">
                    <a:pos x="0" y="171815"/>
                  </a:cxn>
                  <a:cxn ang="0">
                    <a:pos x="5629" y="153235"/>
                  </a:cxn>
                  <a:cxn ang="0">
                    <a:pos x="11078" y="138605"/>
                  </a:cxn>
                  <a:cxn ang="0">
                    <a:pos x="22261" y="128203"/>
                  </a:cxn>
                  <a:cxn ang="0">
                    <a:pos x="34667" y="118519"/>
                  </a:cxn>
                  <a:cxn ang="0">
                    <a:pos x="49728" y="112324"/>
                  </a:cxn>
                  <a:cxn ang="0">
                    <a:pos x="65247" y="110855"/>
                  </a:cxn>
                  <a:cxn ang="0">
                    <a:pos x="81878" y="110855"/>
                  </a:cxn>
                  <a:cxn ang="0">
                    <a:pos x="99903" y="115710"/>
                  </a:cxn>
                  <a:cxn ang="0">
                    <a:pos x="101031" y="110855"/>
                  </a:cxn>
                  <a:cxn ang="0">
                    <a:pos x="96570" y="87431"/>
                  </a:cxn>
                  <a:cxn ang="0">
                    <a:pos x="92958" y="59316"/>
                  </a:cxn>
                  <a:cxn ang="0">
                    <a:pos x="89949" y="46941"/>
                  </a:cxn>
                  <a:cxn ang="0">
                    <a:pos x="87507" y="46941"/>
                  </a:cxn>
                  <a:cxn ang="0">
                    <a:pos x="84398" y="45343"/>
                  </a:cxn>
                  <a:cxn ang="0">
                    <a:pos x="81878" y="40773"/>
                  </a:cxn>
                  <a:cxn ang="0">
                    <a:pos x="78771" y="35890"/>
                  </a:cxn>
                  <a:cxn ang="0">
                    <a:pos x="78771" y="29593"/>
                  </a:cxn>
                  <a:cxn ang="0">
                    <a:pos x="81878" y="21921"/>
                  </a:cxn>
                  <a:cxn ang="0">
                    <a:pos x="91062" y="12550"/>
                  </a:cxn>
                  <a:cxn ang="0">
                    <a:pos x="106625"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alpha val="100000"/>
                </a:schemeClr>
              </a:solidFill>
              <a:ln w="9525">
                <a:noFill/>
              </a:ln>
            </p:spPr>
            <p:txBody>
              <a:bodyPr/>
              <a:lstStyle/>
              <a:p>
                <a:endParaRPr lang="zh-CN" altLang="en-US"/>
              </a:p>
            </p:txBody>
          </p:sp>
          <p:sp>
            <p:nvSpPr>
              <p:cNvPr id="2093" name="Freeform 7"/>
              <p:cNvSpPr/>
              <p:nvPr userDrawn="1"/>
            </p:nvSpPr>
            <p:spPr>
              <a:xfrm rot="-9414770" flipV="1">
                <a:off x="3977" y="967"/>
                <a:ext cx="245" cy="347"/>
              </a:xfrm>
              <a:custGeom>
                <a:avLst/>
                <a:gdLst/>
                <a:ahLst/>
                <a:cxnLst>
                  <a:cxn ang="0">
                    <a:pos x="0" y="0"/>
                  </a:cxn>
                  <a:cxn ang="0">
                    <a:pos x="7224" y="1079"/>
                  </a:cxn>
                  <a:cxn ang="0">
                    <a:pos x="26040" y="6417"/>
                  </a:cxn>
                  <a:cxn ang="0">
                    <a:pos x="54170" y="16111"/>
                  </a:cxn>
                  <a:cxn ang="0">
                    <a:pos x="84568" y="31751"/>
                  </a:cxn>
                  <a:cxn ang="0">
                    <a:pos x="113887" y="58750"/>
                  </a:cxn>
                  <a:cxn ang="0">
                    <a:pos x="140790" y="94591"/>
                  </a:cxn>
                  <a:cxn ang="0">
                    <a:pos x="157072" y="143920"/>
                  </a:cxn>
                  <a:cxn ang="0">
                    <a:pos x="159655" y="207960"/>
                  </a:cxn>
                  <a:cxn ang="0">
                    <a:pos x="153577" y="207960"/>
                  </a:cxn>
                  <a:cxn ang="0">
                    <a:pos x="145204" y="207960"/>
                  </a:cxn>
                  <a:cxn ang="0">
                    <a:pos x="136202" y="207960"/>
                  </a:cxn>
                  <a:cxn ang="0">
                    <a:pos x="127775" y="205564"/>
                  </a:cxn>
                  <a:cxn ang="0">
                    <a:pos x="118535" y="203705"/>
                  </a:cxn>
                  <a:cxn ang="0">
                    <a:pos x="108097" y="200226"/>
                  </a:cxn>
                  <a:cxn ang="0">
                    <a:pos x="96436" y="193424"/>
                  </a:cxn>
                  <a:cxn ang="0">
                    <a:pos x="84568" y="185091"/>
                  </a:cxn>
                  <a:cxn ang="0">
                    <a:pos x="77389" y="167892"/>
                  </a:cxn>
                  <a:cxn ang="0">
                    <a:pos x="77389" y="147884"/>
                  </a:cxn>
                  <a:cxn ang="0">
                    <a:pos x="82032" y="128305"/>
                  </a:cxn>
                  <a:cxn ang="0">
                    <a:pos x="86636" y="106734"/>
                  </a:cxn>
                  <a:cxn ang="0">
                    <a:pos x="82032" y="82717"/>
                  </a:cxn>
                  <a:cxn ang="0">
                    <a:pos x="70398" y="57682"/>
                  </a:cxn>
                  <a:cxn ang="0">
                    <a:pos x="45480" y="30374"/>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alpha val="100000"/>
                </a:schemeClr>
              </a:solidFill>
              <a:ln w="9525">
                <a:noFill/>
              </a:ln>
            </p:spPr>
            <p:txBody>
              <a:bodyPr/>
              <a:lstStyle/>
              <a:p>
                <a:endParaRPr lang="zh-CN" altLang="en-US"/>
              </a:p>
            </p:txBody>
          </p:sp>
          <p:sp>
            <p:nvSpPr>
              <p:cNvPr id="2094" name="Freeform 8"/>
              <p:cNvSpPr/>
              <p:nvPr userDrawn="1"/>
            </p:nvSpPr>
            <p:spPr>
              <a:xfrm rot="-9414770" flipV="1">
                <a:off x="3827" y="2197"/>
                <a:ext cx="103" cy="209"/>
              </a:xfrm>
              <a:custGeom>
                <a:avLst/>
                <a:gdLst/>
                <a:ahLst/>
                <a:cxnLst>
                  <a:cxn ang="0">
                    <a:pos x="43739" y="0"/>
                  </a:cxn>
                  <a:cxn ang="0">
                    <a:pos x="28484" y="50276"/>
                  </a:cxn>
                  <a:cxn ang="0">
                    <a:pos x="21444" y="82522"/>
                  </a:cxn>
                  <a:cxn ang="0">
                    <a:pos x="15763" y="104991"/>
                  </a:cxn>
                  <a:cxn ang="0">
                    <a:pos x="0" y="124929"/>
                  </a:cxn>
                  <a:cxn ang="0">
                    <a:pos x="16896" y="117038"/>
                  </a:cxn>
                  <a:cxn ang="0">
                    <a:pos x="32758" y="106330"/>
                  </a:cxn>
                  <a:cxn ang="0">
                    <a:pos x="45479" y="91351"/>
                  </a:cxn>
                  <a:cxn ang="0">
                    <a:pos x="56961" y="75729"/>
                  </a:cxn>
                  <a:cxn ang="0">
                    <a:pos x="63779" y="58587"/>
                  </a:cxn>
                  <a:cxn ang="0">
                    <a:pos x="65179" y="39979"/>
                  </a:cxn>
                  <a:cxn ang="0">
                    <a:pos x="59216" y="19553"/>
                  </a:cxn>
                  <a:cxn ang="0">
                    <a:pos x="43739"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alpha val="100000"/>
                </a:schemeClr>
              </a:solidFill>
              <a:ln w="9525">
                <a:noFill/>
              </a:ln>
            </p:spPr>
            <p:txBody>
              <a:bodyPr/>
              <a:lstStyle/>
              <a:p>
                <a:endParaRPr lang="zh-CN" altLang="en-US"/>
              </a:p>
            </p:txBody>
          </p:sp>
          <p:sp>
            <p:nvSpPr>
              <p:cNvPr id="2095" name="Freeform 9"/>
              <p:cNvSpPr/>
              <p:nvPr userDrawn="1"/>
            </p:nvSpPr>
            <p:spPr>
              <a:xfrm rot="-9414770" flipV="1">
                <a:off x="3886" y="1312"/>
                <a:ext cx="120" cy="90"/>
              </a:xfrm>
              <a:custGeom>
                <a:avLst/>
                <a:gdLst/>
                <a:ahLst/>
                <a:cxnLst>
                  <a:cxn ang="0">
                    <a:pos x="0" y="0"/>
                  </a:cxn>
                  <a:cxn ang="0">
                    <a:pos x="1076" y="1438"/>
                  </a:cxn>
                  <a:cxn ang="0">
                    <a:pos x="7704" y="4673"/>
                  </a:cxn>
                  <a:cxn ang="0">
                    <a:pos x="17120" y="11948"/>
                  </a:cxn>
                  <a:cxn ang="0">
                    <a:pos x="27798" y="17759"/>
                  </a:cxn>
                  <a:cxn ang="0">
                    <a:pos x="38044" y="22428"/>
                  </a:cxn>
                  <a:cxn ang="0">
                    <a:pos x="50064" y="25196"/>
                  </a:cxn>
                  <a:cxn ang="0">
                    <a:pos x="60696" y="26883"/>
                  </a:cxn>
                  <a:cxn ang="0">
                    <a:pos x="71427" y="23657"/>
                  </a:cxn>
                  <a:cxn ang="0">
                    <a:pos x="70060" y="36860"/>
                  </a:cxn>
                  <a:cxn ang="0">
                    <a:pos x="66109" y="48798"/>
                  </a:cxn>
                  <a:cxn ang="0">
                    <a:pos x="58307" y="56691"/>
                  </a:cxn>
                  <a:cxn ang="0">
                    <a:pos x="48682" y="59276"/>
                  </a:cxn>
                  <a:cxn ang="0">
                    <a:pos x="36973" y="57899"/>
                  </a:cxn>
                  <a:cxn ang="0">
                    <a:pos x="24924" y="47340"/>
                  </a:cxn>
                  <a:cxn ang="0">
                    <a:pos x="13127" y="29480"/>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alpha val="100000"/>
                </a:schemeClr>
              </a:solidFill>
              <a:ln w="9525">
                <a:noFill/>
              </a:ln>
            </p:spPr>
            <p:txBody>
              <a:bodyPr/>
              <a:lstStyle/>
              <a:p>
                <a:endParaRPr lang="zh-CN" altLang="en-US"/>
              </a:p>
            </p:txBody>
          </p:sp>
          <p:sp>
            <p:nvSpPr>
              <p:cNvPr id="2096" name="Freeform 10"/>
              <p:cNvSpPr/>
              <p:nvPr userDrawn="1"/>
            </p:nvSpPr>
            <p:spPr>
              <a:xfrm rot="-9414770" flipV="1">
                <a:off x="2994" y="2337"/>
                <a:ext cx="330" cy="2059"/>
              </a:xfrm>
              <a:custGeom>
                <a:avLst/>
                <a:gdLst/>
                <a:ahLst/>
                <a:cxnLst>
                  <a:cxn ang="0">
                    <a:pos x="0" y="0"/>
                  </a:cxn>
                  <a:cxn ang="0">
                    <a:pos x="7550" y="96943"/>
                  </a:cxn>
                  <a:cxn ang="0">
                    <a:pos x="20400" y="219810"/>
                  </a:cxn>
                  <a:cxn ang="0">
                    <a:pos x="35753" y="375595"/>
                  </a:cxn>
                  <a:cxn ang="0">
                    <a:pos x="52765" y="578266"/>
                  </a:cxn>
                  <a:cxn ang="0">
                    <a:pos x="74015" y="829248"/>
                  </a:cxn>
                  <a:cxn ang="0">
                    <a:pos x="93842" y="1098509"/>
                  </a:cxn>
                  <a:cxn ang="0">
                    <a:pos x="112962" y="1407733"/>
                  </a:cxn>
                  <a:cxn ang="0">
                    <a:pos x="127834" y="1766411"/>
                  </a:cxn>
                  <a:cxn ang="0">
                    <a:pos x="143501" y="2147540"/>
                  </a:cxn>
                  <a:cxn ang="0">
                    <a:pos x="153895" y="2586856"/>
                  </a:cxn>
                  <a:cxn ang="0">
                    <a:pos x="159233" y="3068170"/>
                  </a:cxn>
                  <a:cxn ang="0">
                    <a:pos x="161567" y="3571306"/>
                  </a:cxn>
                  <a:cxn ang="0">
                    <a:pos x="153895" y="4133463"/>
                  </a:cxn>
                  <a:cxn ang="0">
                    <a:pos x="139621" y="4728640"/>
                  </a:cxn>
                  <a:cxn ang="0">
                    <a:pos x="118131" y="5354532"/>
                  </a:cxn>
                  <a:cxn ang="0">
                    <a:pos x="85685" y="6044300"/>
                  </a:cxn>
                  <a:cxn ang="0">
                    <a:pos x="49659" y="6826062"/>
                  </a:cxn>
                  <a:cxn ang="0">
                    <a:pos x="27115" y="7549557"/>
                  </a:cxn>
                  <a:cxn ang="0">
                    <a:pos x="12852" y="8217460"/>
                  </a:cxn>
                  <a:cxn ang="0">
                    <a:pos x="7550" y="8860117"/>
                  </a:cxn>
                  <a:cxn ang="0">
                    <a:pos x="7550" y="9471084"/>
                  </a:cxn>
                  <a:cxn ang="0">
                    <a:pos x="10491" y="10038812"/>
                  </a:cxn>
                  <a:cxn ang="0">
                    <a:pos x="15712" y="10537047"/>
                  </a:cxn>
                  <a:cxn ang="0">
                    <a:pos x="18066" y="11023921"/>
                  </a:cxn>
                  <a:cxn ang="0">
                    <a:pos x="52765" y="10772861"/>
                  </a:cxn>
                  <a:cxn ang="0">
                    <a:pos x="49659" y="10648323"/>
                  </a:cxn>
                  <a:cxn ang="0">
                    <a:pos x="46247" y="10289639"/>
                  </a:cxn>
                  <a:cxn ang="0">
                    <a:pos x="42371" y="9738371"/>
                  </a:cxn>
                  <a:cxn ang="0">
                    <a:pos x="45181" y="9004773"/>
                  </a:cxn>
                  <a:cxn ang="0">
                    <a:pos x="52765" y="8127821"/>
                  </a:cxn>
                  <a:cxn ang="0">
                    <a:pos x="74015" y="7126503"/>
                  </a:cxn>
                  <a:cxn ang="0">
                    <a:pos x="109983" y="6044300"/>
                  </a:cxn>
                  <a:cxn ang="0">
                    <a:pos x="165467" y="4898984"/>
                  </a:cxn>
                  <a:cxn ang="0">
                    <a:pos x="183533" y="4369280"/>
                  </a:cxn>
                  <a:cxn ang="0">
                    <a:pos x="191097" y="3677836"/>
                  </a:cxn>
                  <a:cxn ang="0">
                    <a:pos x="184818" y="2879836"/>
                  </a:cxn>
                  <a:cxn ang="0">
                    <a:pos x="167802" y="2098074"/>
                  </a:cxn>
                  <a:cxn ang="0">
                    <a:pos x="139621" y="1332580"/>
                  </a:cxn>
                  <a:cxn ang="0">
                    <a:pos x="103489" y="690373"/>
                  </a:cxn>
                  <a:cxn ang="0">
                    <a:pos x="56155" y="219810"/>
                  </a:cxn>
                  <a:cxn ang="0">
                    <a:pos x="0" y="0"/>
                  </a:cxn>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alpha val="100000"/>
                </a:schemeClr>
              </a:solidFill>
              <a:ln w="9525">
                <a:noFill/>
              </a:ln>
            </p:spPr>
            <p:txBody>
              <a:bodyPr/>
              <a:lstStyle/>
              <a:p>
                <a:endParaRPr lang="zh-CN" altLang="en-US"/>
              </a:p>
            </p:txBody>
          </p:sp>
        </p:grpSp>
        <p:sp>
          <p:nvSpPr>
            <p:cNvPr id="2057" name="Freeform 11"/>
            <p:cNvSpPr/>
            <p:nvPr userDrawn="1"/>
          </p:nvSpPr>
          <p:spPr>
            <a:xfrm rot="373331" flipH="1">
              <a:off x="22" y="1957"/>
              <a:ext cx="323" cy="649"/>
            </a:xfrm>
            <a:custGeom>
              <a:avLst/>
              <a:gdLst/>
              <a:ahLst/>
              <a:cxnLst>
                <a:cxn ang="0">
                  <a:pos x="389629" y="0"/>
                </a:cxn>
                <a:cxn ang="0">
                  <a:pos x="435891" y="173217"/>
                </a:cxn>
                <a:cxn ang="0">
                  <a:pos x="476930" y="518055"/>
                </a:cxn>
                <a:cxn ang="0">
                  <a:pos x="509439" y="961226"/>
                </a:cxn>
                <a:cxn ang="0">
                  <a:pos x="531146" y="1492248"/>
                </a:cxn>
                <a:cxn ang="0">
                  <a:pos x="526440" y="2125604"/>
                </a:cxn>
                <a:cxn ang="0">
                  <a:pos x="481510" y="2778160"/>
                </a:cxn>
                <a:cxn ang="0">
                  <a:pos x="389629" y="3463037"/>
                </a:cxn>
                <a:cxn ang="0">
                  <a:pos x="248112" y="4154306"/>
                </a:cxn>
                <a:cxn ang="0">
                  <a:pos x="204043" y="4077015"/>
                </a:cxn>
                <a:cxn ang="0">
                  <a:pos x="157780" y="4019822"/>
                </a:cxn>
                <a:cxn ang="0">
                  <a:pos x="108672" y="3923166"/>
                </a:cxn>
                <a:cxn ang="0">
                  <a:pos x="65816" y="3845881"/>
                </a:cxn>
                <a:cxn ang="0">
                  <a:pos x="32520" y="3752276"/>
                </a:cxn>
                <a:cxn ang="0">
                  <a:pos x="8469" y="3636251"/>
                </a:cxn>
                <a:cxn ang="0">
                  <a:pos x="0" y="3501777"/>
                </a:cxn>
                <a:cxn ang="0">
                  <a:pos x="5107" y="3405118"/>
                </a:cxn>
                <a:cxn ang="0">
                  <a:pos x="53928" y="3270607"/>
                </a:cxn>
                <a:cxn ang="0">
                  <a:pos x="119823" y="3086587"/>
                </a:cxn>
                <a:cxn ang="0">
                  <a:pos x="190815" y="2874819"/>
                </a:cxn>
                <a:cxn ang="0">
                  <a:pos x="261337" y="2566367"/>
                </a:cxn>
                <a:cxn ang="0">
                  <a:pos x="327111" y="2144727"/>
                </a:cxn>
                <a:cxn ang="0">
                  <a:pos x="377983" y="1588184"/>
                </a:cxn>
                <a:cxn ang="0">
                  <a:pos x="402519" y="883932"/>
                </a:cxn>
                <a:cxn ang="0">
                  <a:pos x="389629" y="0"/>
                </a:cxn>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alpha val="100000"/>
              </a:schemeClr>
            </a:solidFill>
            <a:ln w="9525">
              <a:noFill/>
            </a:ln>
          </p:spPr>
          <p:txBody>
            <a:bodyPr/>
            <a:lstStyle/>
            <a:p>
              <a:endParaRPr lang="zh-CN" altLang="en-US"/>
            </a:p>
          </p:txBody>
        </p:sp>
        <p:sp>
          <p:nvSpPr>
            <p:cNvPr id="2058" name="Freeform 12"/>
            <p:cNvSpPr/>
            <p:nvPr userDrawn="1"/>
          </p:nvSpPr>
          <p:spPr>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0" b="0"/>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alpha val="100000"/>
              </a:schemeClr>
            </a:solidFill>
            <a:ln w="9525">
              <a:noFill/>
            </a:ln>
          </p:spPr>
          <p:txBody>
            <a:bodyPr/>
            <a:lstStyle/>
            <a:p>
              <a:endParaRPr lang="zh-CN" altLang="en-US"/>
            </a:p>
          </p:txBody>
        </p:sp>
        <p:sp>
          <p:nvSpPr>
            <p:cNvPr id="2059" name="Freeform 13"/>
            <p:cNvSpPr/>
            <p:nvPr userDrawn="1"/>
          </p:nvSpPr>
          <p:spPr>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0" b="0"/>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alpha val="100000"/>
              </a:schemeClr>
            </a:solidFill>
            <a:ln w="9525">
              <a:noFill/>
            </a:ln>
          </p:spPr>
          <p:txBody>
            <a:bodyPr/>
            <a:lstStyle/>
            <a:p>
              <a:endParaRPr lang="zh-CN" altLang="en-US"/>
            </a:p>
          </p:txBody>
        </p:sp>
        <p:sp>
          <p:nvSpPr>
            <p:cNvPr id="2060" name="Freeform 14"/>
            <p:cNvSpPr/>
            <p:nvPr userDrawn="1"/>
          </p:nvSpPr>
          <p:spPr>
            <a:xfrm rot="373331" flipH="1">
              <a:off x="898" y="2855"/>
              <a:ext cx="354" cy="464"/>
            </a:xfrm>
            <a:custGeom>
              <a:avLst/>
              <a:gdLst/>
              <a:ahLst/>
              <a:cxnLst>
                <a:cxn ang="0">
                  <a:pos x="1594888" y="0"/>
                </a:cxn>
                <a:cxn ang="0">
                  <a:pos x="0" y="2048486"/>
                </a:cxn>
                <a:cxn ang="0">
                  <a:pos x="62846" y="2122540"/>
                </a:cxn>
                <a:cxn ang="0">
                  <a:pos x="294655" y="2380710"/>
                </a:cxn>
                <a:cxn ang="0">
                  <a:pos x="617645" y="2958306"/>
                </a:cxn>
                <a:cxn ang="0">
                  <a:pos x="977500" y="3846402"/>
                </a:cxn>
                <a:cxn ang="0">
                  <a:pos x="1404742" y="5080202"/>
                </a:cxn>
                <a:cxn ang="0">
                  <a:pos x="1785376" y="6551887"/>
                </a:cxn>
                <a:cxn ang="0">
                  <a:pos x="2170459" y="8434539"/>
                </a:cxn>
                <a:cxn ang="0">
                  <a:pos x="2464869" y="10815249"/>
                </a:cxn>
                <a:cxn ang="0">
                  <a:pos x="2485667" y="9834297"/>
                </a:cxn>
                <a:cxn ang="0">
                  <a:pos x="2444343" y="8766763"/>
                </a:cxn>
                <a:cxn ang="0">
                  <a:pos x="2295490" y="7367005"/>
                </a:cxn>
                <a:cxn ang="0">
                  <a:pos x="2107368" y="6061330"/>
                </a:cxn>
                <a:cxn ang="0">
                  <a:pos x="1889543" y="4753923"/>
                </a:cxn>
                <a:cxn ang="0">
                  <a:pos x="1657074" y="3680617"/>
                </a:cxn>
                <a:cxn ang="0">
                  <a:pos x="1425522" y="2958306"/>
                </a:cxn>
                <a:cxn ang="0">
                  <a:pos x="1228250" y="2612615"/>
                </a:cxn>
                <a:cxn ang="0">
                  <a:pos x="1466846" y="2380710"/>
                </a:cxn>
                <a:cxn ang="0">
                  <a:pos x="1678626" y="2280859"/>
                </a:cxn>
                <a:cxn ang="0">
                  <a:pos x="1889543" y="2122540"/>
                </a:cxn>
                <a:cxn ang="0">
                  <a:pos x="2086815" y="2048486"/>
                </a:cxn>
                <a:cxn ang="0">
                  <a:pos x="2233398" y="1956273"/>
                </a:cxn>
                <a:cxn ang="0">
                  <a:pos x="2316794" y="1797916"/>
                </a:cxn>
                <a:cxn ang="0">
                  <a:pos x="2402764" y="1724344"/>
                </a:cxn>
                <a:cxn ang="0">
                  <a:pos x="2423572" y="1724344"/>
                </a:cxn>
                <a:cxn ang="0">
                  <a:pos x="1594888" y="0"/>
                </a:cxn>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alpha val="100000"/>
              </a:schemeClr>
            </a:solidFill>
            <a:ln w="9525">
              <a:noFill/>
            </a:ln>
          </p:spPr>
          <p:txBody>
            <a:bodyPr/>
            <a:lstStyle/>
            <a:p>
              <a:endParaRPr lang="zh-CN" altLang="en-US"/>
            </a:p>
          </p:txBody>
        </p:sp>
        <p:sp>
          <p:nvSpPr>
            <p:cNvPr id="2061" name="Freeform 15"/>
            <p:cNvSpPr/>
            <p:nvPr userDrawn="1"/>
          </p:nvSpPr>
          <p:spPr>
            <a:xfrm rot="373331" flipH="1">
              <a:off x="799" y="2979"/>
              <a:ext cx="87" cy="274"/>
            </a:xfrm>
            <a:custGeom>
              <a:avLst/>
              <a:gdLst/>
              <a:ahLst/>
              <a:cxnLst>
                <a:cxn ang="0">
                  <a:pos x="570807" y="0"/>
                </a:cxn>
                <a:cxn ang="0">
                  <a:pos x="452709" y="0"/>
                </a:cxn>
                <a:cxn ang="0">
                  <a:pos x="314928" y="361096"/>
                </a:cxn>
                <a:cxn ang="0">
                  <a:pos x="177147" y="824480"/>
                </a:cxn>
                <a:cxn ang="0">
                  <a:pos x="78732" y="1748184"/>
                </a:cxn>
                <a:cxn ang="0">
                  <a:pos x="19683" y="2752867"/>
                </a:cxn>
                <a:cxn ang="0">
                  <a:pos x="0" y="4038440"/>
                </a:cxn>
                <a:cxn ang="0">
                  <a:pos x="59049" y="5505873"/>
                </a:cxn>
                <a:cxn ang="0">
                  <a:pos x="216513" y="7042910"/>
                </a:cxn>
                <a:cxn ang="0">
                  <a:pos x="295245" y="4862290"/>
                </a:cxn>
                <a:cxn ang="0">
                  <a:pos x="373977" y="3394867"/>
                </a:cxn>
                <a:cxn ang="0">
                  <a:pos x="452709" y="2007779"/>
                </a:cxn>
                <a:cxn ang="0">
                  <a:pos x="570807" y="0"/>
                </a:cxn>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alpha val="100000"/>
              </a:schemeClr>
            </a:solidFill>
            <a:ln w="9525">
              <a:noFill/>
            </a:ln>
          </p:spPr>
          <p:txBody>
            <a:bodyPr/>
            <a:lstStyle/>
            <a:p>
              <a:endParaRPr lang="zh-CN" altLang="en-US"/>
            </a:p>
          </p:txBody>
        </p:sp>
        <p:sp>
          <p:nvSpPr>
            <p:cNvPr id="2062" name="Freeform 16"/>
            <p:cNvSpPr/>
            <p:nvPr userDrawn="1"/>
          </p:nvSpPr>
          <p:spPr>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0" b="0"/>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alpha val="100000"/>
              </a:schemeClr>
            </a:solidFill>
            <a:ln w="9525">
              <a:noFill/>
            </a:ln>
          </p:spPr>
          <p:txBody>
            <a:bodyPr/>
            <a:lstStyle/>
            <a:p>
              <a:endParaRPr lang="zh-CN" altLang="en-US"/>
            </a:p>
          </p:txBody>
        </p:sp>
        <p:grpSp>
          <p:nvGrpSpPr>
            <p:cNvPr id="2063" name="Group 17"/>
            <p:cNvGrpSpPr/>
            <p:nvPr userDrawn="1"/>
          </p:nvGrpSpPr>
          <p:grpSpPr>
            <a:xfrm rot="3220060">
              <a:off x="2636" y="750"/>
              <a:ext cx="569" cy="636"/>
              <a:chOff x="1727" y="866"/>
              <a:chExt cx="129" cy="157"/>
            </a:xfrm>
          </p:grpSpPr>
          <p:sp>
            <p:nvSpPr>
              <p:cNvPr id="2087" name="Freeform 18"/>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8" name="Freeform 19"/>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9" name="Freeform 20"/>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4" name="Group 21"/>
            <p:cNvGrpSpPr/>
            <p:nvPr userDrawn="1"/>
          </p:nvGrpSpPr>
          <p:grpSpPr>
            <a:xfrm rot="-6691250">
              <a:off x="3626" y="85"/>
              <a:ext cx="356" cy="608"/>
              <a:chOff x="1744" y="866"/>
              <a:chExt cx="129" cy="157"/>
            </a:xfrm>
          </p:grpSpPr>
          <p:sp>
            <p:nvSpPr>
              <p:cNvPr id="2084" name="Freeform 22"/>
              <p:cNvSpPr/>
              <p:nvPr userDrawn="1"/>
            </p:nvSpPr>
            <p:spPr>
              <a:xfrm>
                <a:off x="1745"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5" name="Freeform 23"/>
              <p:cNvSpPr/>
              <p:nvPr userDrawn="1"/>
            </p:nvSpPr>
            <p:spPr>
              <a:xfrm>
                <a:off x="1804"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6" name="Freeform 24"/>
              <p:cNvSpPr/>
              <p:nvPr userDrawn="1"/>
            </p:nvSpPr>
            <p:spPr>
              <a:xfrm>
                <a:off x="1788"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5" name="Group 25"/>
            <p:cNvGrpSpPr/>
            <p:nvPr userDrawn="1"/>
          </p:nvGrpSpPr>
          <p:grpSpPr>
            <a:xfrm rot="8524840">
              <a:off x="677" y="3292"/>
              <a:ext cx="500" cy="500"/>
              <a:chOff x="1727" y="883"/>
              <a:chExt cx="129" cy="156"/>
            </a:xfrm>
          </p:grpSpPr>
          <p:sp>
            <p:nvSpPr>
              <p:cNvPr id="2081" name="Freeform 26"/>
              <p:cNvSpPr/>
              <p:nvPr userDrawn="1"/>
            </p:nvSpPr>
            <p:spPr>
              <a:xfrm>
                <a:off x="1727" y="884"/>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2" name="Freeform 27"/>
              <p:cNvSpPr/>
              <p:nvPr userDrawn="1"/>
            </p:nvSpPr>
            <p:spPr>
              <a:xfrm>
                <a:off x="1786" y="912"/>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3" name="Freeform 28"/>
              <p:cNvSpPr/>
              <p:nvPr userDrawn="1"/>
            </p:nvSpPr>
            <p:spPr>
              <a:xfrm>
                <a:off x="1772" y="1015"/>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6" name="Group 29"/>
            <p:cNvGrpSpPr/>
            <p:nvPr userDrawn="1"/>
          </p:nvGrpSpPr>
          <p:grpSpPr>
            <a:xfrm rot="4106450" flipH="1">
              <a:off x="403" y="238"/>
              <a:ext cx="708" cy="891"/>
              <a:chOff x="1727" y="866"/>
              <a:chExt cx="129" cy="157"/>
            </a:xfrm>
          </p:grpSpPr>
          <p:sp>
            <p:nvSpPr>
              <p:cNvPr id="2078" name="Freeform 30"/>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79" name="Freeform 31"/>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0" name="Freeform 32"/>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7" name="Group 33"/>
            <p:cNvGrpSpPr/>
            <p:nvPr userDrawn="1"/>
          </p:nvGrpSpPr>
          <p:grpSpPr>
            <a:xfrm rot="10015322" flipH="1">
              <a:off x="4648" y="2392"/>
              <a:ext cx="708" cy="891"/>
              <a:chOff x="1727" y="866"/>
              <a:chExt cx="129" cy="157"/>
            </a:xfrm>
          </p:grpSpPr>
          <p:sp>
            <p:nvSpPr>
              <p:cNvPr id="2075" name="Freeform 34"/>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76" name="Freeform 35"/>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77" name="Freeform 36"/>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2068" name="Freeform 37"/>
            <p:cNvSpPr/>
            <p:nvPr userDrawn="1"/>
          </p:nvSpPr>
          <p:spPr>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0" b="0"/>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alpha val="100000"/>
              </a:schemeClr>
            </a:solidFill>
            <a:ln w="9525">
              <a:noFill/>
            </a:ln>
          </p:spPr>
          <p:txBody>
            <a:bodyPr/>
            <a:lstStyle/>
            <a:p>
              <a:endParaRPr lang="zh-CN" altLang="en-US"/>
            </a:p>
          </p:txBody>
        </p:sp>
        <p:sp>
          <p:nvSpPr>
            <p:cNvPr id="2069" name="Freeform 38"/>
            <p:cNvSpPr/>
            <p:nvPr userDrawn="1"/>
          </p:nvSpPr>
          <p:spPr>
            <a:xfrm rot="9832527" flipV="1">
              <a:off x="2158" y="102"/>
              <a:ext cx="681" cy="593"/>
            </a:xfrm>
            <a:custGeom>
              <a:avLst/>
              <a:gdLst/>
              <a:ahLst/>
              <a:cxnLst>
                <a:cxn ang="0">
                  <a:pos x="0" y="0"/>
                </a:cxn>
                <a:cxn ang="0">
                  <a:pos x="0" y="96889"/>
                </a:cxn>
                <a:cxn ang="0">
                  <a:pos x="19330" y="192124"/>
                </a:cxn>
                <a:cxn ang="0">
                  <a:pos x="38401" y="288511"/>
                </a:cxn>
                <a:cxn ang="0">
                  <a:pos x="70699" y="376390"/>
                </a:cxn>
                <a:cxn ang="0">
                  <a:pos x="116642" y="458066"/>
                </a:cxn>
                <a:cxn ang="0">
                  <a:pos x="175171" y="542027"/>
                </a:cxn>
                <a:cxn ang="0">
                  <a:pos x="245724" y="618799"/>
                </a:cxn>
                <a:cxn ang="0">
                  <a:pos x="328533" y="683351"/>
                </a:cxn>
                <a:cxn ang="0">
                  <a:pos x="433063" y="745444"/>
                </a:cxn>
                <a:cxn ang="0">
                  <a:pos x="553902" y="798658"/>
                </a:cxn>
                <a:cxn ang="0">
                  <a:pos x="683364" y="841625"/>
                </a:cxn>
                <a:cxn ang="0">
                  <a:pos x="842906" y="875571"/>
                </a:cxn>
                <a:cxn ang="0">
                  <a:pos x="1018058" y="898803"/>
                </a:cxn>
                <a:cxn ang="0">
                  <a:pos x="1210887" y="911086"/>
                </a:cxn>
                <a:cxn ang="0">
                  <a:pos x="1417164" y="906134"/>
                </a:cxn>
                <a:cxn ang="0">
                  <a:pos x="1655726" y="890971"/>
                </a:cxn>
                <a:cxn ang="0">
                  <a:pos x="1443823" y="872313"/>
                </a:cxn>
                <a:cxn ang="0">
                  <a:pos x="1256583" y="844867"/>
                </a:cxn>
                <a:cxn ang="0">
                  <a:pos x="1093593" y="814184"/>
                </a:cxn>
                <a:cxn ang="0">
                  <a:pos x="952995" y="783466"/>
                </a:cxn>
                <a:cxn ang="0">
                  <a:pos x="823928" y="742263"/>
                </a:cxn>
                <a:cxn ang="0">
                  <a:pos x="721765" y="698639"/>
                </a:cxn>
                <a:cxn ang="0">
                  <a:pos x="624848" y="649483"/>
                </a:cxn>
                <a:cxn ang="0">
                  <a:pos x="542163" y="596273"/>
                </a:cxn>
                <a:cxn ang="0">
                  <a:pos x="464169" y="542027"/>
                </a:cxn>
                <a:cxn ang="0">
                  <a:pos x="393615" y="480715"/>
                </a:cxn>
                <a:cxn ang="0">
                  <a:pos x="335738" y="411975"/>
                </a:cxn>
                <a:cxn ang="0">
                  <a:pos x="276984" y="337662"/>
                </a:cxn>
                <a:cxn ang="0">
                  <a:pos x="211900" y="265779"/>
                </a:cxn>
                <a:cxn ang="0">
                  <a:pos x="148545" y="181113"/>
                </a:cxn>
                <a:cxn ang="0">
                  <a:pos x="77846" y="91980"/>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lstStyle/>
            <a:p>
              <a:endParaRPr lang="zh-CN" altLang="en-US"/>
            </a:p>
          </p:txBody>
        </p:sp>
        <p:sp>
          <p:nvSpPr>
            <p:cNvPr id="2070" name="Freeform 39"/>
            <p:cNvSpPr/>
            <p:nvPr userDrawn="1"/>
          </p:nvSpPr>
          <p:spPr>
            <a:xfrm rot="9832527" flipV="1">
              <a:off x="1997" y="858"/>
              <a:ext cx="330" cy="278"/>
            </a:xfrm>
            <a:custGeom>
              <a:avLst/>
              <a:gdLst/>
              <a:ahLst/>
              <a:cxnLst>
                <a:cxn ang="0">
                  <a:pos x="516205" y="0"/>
                </a:cxn>
                <a:cxn ang="0">
                  <a:pos x="830221" y="454462"/>
                </a:cxn>
                <a:cxn ang="0">
                  <a:pos x="802584" y="449200"/>
                </a:cxn>
                <a:cxn ang="0">
                  <a:pos x="716603" y="441158"/>
                </a:cxn>
                <a:cxn ang="0">
                  <a:pos x="596464" y="424150"/>
                </a:cxn>
                <a:cxn ang="0">
                  <a:pos x="455757" y="416108"/>
                </a:cxn>
                <a:cxn ang="0">
                  <a:pos x="301577" y="407535"/>
                </a:cxn>
                <a:cxn ang="0">
                  <a:pos x="168337" y="413009"/>
                </a:cxn>
                <a:cxn ang="0">
                  <a:pos x="60350" y="429411"/>
                </a:cxn>
                <a:cxn ang="0">
                  <a:pos x="0" y="463034"/>
                </a:cxn>
                <a:cxn ang="0">
                  <a:pos x="27387" y="413009"/>
                </a:cxn>
                <a:cxn ang="0">
                  <a:pos x="53018" y="374656"/>
                </a:cxn>
                <a:cxn ang="0">
                  <a:pos x="107591" y="344470"/>
                </a:cxn>
                <a:cxn ang="0">
                  <a:pos x="168337" y="319387"/>
                </a:cxn>
                <a:cxn ang="0">
                  <a:pos x="241222" y="303030"/>
                </a:cxn>
                <a:cxn ang="0">
                  <a:pos x="314772" y="297564"/>
                </a:cxn>
                <a:cxn ang="0">
                  <a:pos x="395023" y="297564"/>
                </a:cxn>
                <a:cxn ang="0">
                  <a:pos x="483109" y="311345"/>
                </a:cxn>
                <a:cxn ang="0">
                  <a:pos x="487761" y="297564"/>
                </a:cxn>
                <a:cxn ang="0">
                  <a:pos x="467916" y="236318"/>
                </a:cxn>
                <a:cxn ang="0">
                  <a:pos x="447994" y="159997"/>
                </a:cxn>
                <a:cxn ang="0">
                  <a:pos x="434799" y="126376"/>
                </a:cxn>
                <a:cxn ang="0">
                  <a:pos x="422751" y="126376"/>
                </a:cxn>
                <a:cxn ang="0">
                  <a:pos x="407561" y="121163"/>
                </a:cxn>
                <a:cxn ang="0">
                  <a:pos x="395023" y="110025"/>
                </a:cxn>
                <a:cxn ang="0">
                  <a:pos x="382984" y="96931"/>
                </a:cxn>
                <a:cxn ang="0">
                  <a:pos x="382984" y="79710"/>
                </a:cxn>
                <a:cxn ang="0">
                  <a:pos x="395023" y="57854"/>
                </a:cxn>
                <a:cxn ang="0">
                  <a:pos x="442280" y="33610"/>
                </a:cxn>
                <a:cxn ang="0">
                  <a:pos x="516205"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lstStyle/>
            <a:p>
              <a:endParaRPr lang="zh-CN" altLang="en-US"/>
            </a:p>
          </p:txBody>
        </p:sp>
        <p:sp>
          <p:nvSpPr>
            <p:cNvPr id="2071" name="Freeform 40"/>
            <p:cNvSpPr/>
            <p:nvPr userDrawn="1"/>
          </p:nvSpPr>
          <p:spPr>
            <a:xfrm rot="9832527" flipV="1">
              <a:off x="2224" y="808"/>
              <a:ext cx="123" cy="233"/>
            </a:xfrm>
            <a:custGeom>
              <a:avLst/>
              <a:gdLst/>
              <a:ahLst/>
              <a:cxnLst>
                <a:cxn ang="0">
                  <a:pos x="217047" y="0"/>
                </a:cxn>
                <a:cxn ang="0">
                  <a:pos x="138891" y="134082"/>
                </a:cxn>
                <a:cxn ang="0">
                  <a:pos x="104595" y="219625"/>
                </a:cxn>
                <a:cxn ang="0">
                  <a:pos x="76431" y="279493"/>
                </a:cxn>
                <a:cxn ang="0">
                  <a:pos x="0" y="332352"/>
                </a:cxn>
                <a:cxn ang="0">
                  <a:pos x="84046" y="310559"/>
                </a:cxn>
                <a:cxn ang="0">
                  <a:pos x="162258" y="282294"/>
                </a:cxn>
                <a:cxn ang="0">
                  <a:pos x="224732" y="243748"/>
                </a:cxn>
                <a:cxn ang="0">
                  <a:pos x="279678" y="201367"/>
                </a:cxn>
                <a:cxn ang="0">
                  <a:pos x="313575" y="155156"/>
                </a:cxn>
                <a:cxn ang="0">
                  <a:pos x="321642" y="105279"/>
                </a:cxn>
                <a:cxn ang="0">
                  <a:pos x="292414" y="52846"/>
                </a:cxn>
                <a:cxn ang="0">
                  <a:pos x="217047"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lstStyle/>
            <a:p>
              <a:endParaRPr lang="zh-CN" altLang="en-US"/>
            </a:p>
          </p:txBody>
        </p:sp>
        <p:sp>
          <p:nvSpPr>
            <p:cNvPr id="2072" name="Freeform 41"/>
            <p:cNvSpPr/>
            <p:nvPr userDrawn="1"/>
          </p:nvSpPr>
          <p:spPr>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0" b="0"/>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alpha val="100000"/>
              </a:schemeClr>
            </a:solidFill>
            <a:ln w="9525">
              <a:noFill/>
            </a:ln>
          </p:spPr>
          <p:txBody>
            <a:bodyPr/>
            <a:lstStyle/>
            <a:p>
              <a:endParaRPr lang="zh-CN" altLang="en-US"/>
            </a:p>
          </p:txBody>
        </p:sp>
        <p:sp>
          <p:nvSpPr>
            <p:cNvPr id="2073" name="Freeform 42"/>
            <p:cNvSpPr/>
            <p:nvPr userDrawn="1"/>
          </p:nvSpPr>
          <p:spPr>
            <a:xfrm rot="9832527" flipV="1">
              <a:off x="2173" y="1238"/>
              <a:ext cx="393" cy="2300"/>
            </a:xfrm>
            <a:custGeom>
              <a:avLst/>
              <a:gdLst/>
              <a:ahLst/>
              <a:cxnLst>
                <a:cxn ang="0">
                  <a:pos x="0" y="0"/>
                </a:cxn>
                <a:cxn ang="0">
                  <a:pos x="37414" y="257937"/>
                </a:cxn>
                <a:cxn ang="0">
                  <a:pos x="98683" y="595948"/>
                </a:cxn>
                <a:cxn ang="0">
                  <a:pos x="173128" y="1012794"/>
                </a:cxn>
                <a:cxn ang="0">
                  <a:pos x="253124" y="1568397"/>
                </a:cxn>
                <a:cxn ang="0">
                  <a:pos x="358967" y="2244793"/>
                </a:cxn>
                <a:cxn ang="0">
                  <a:pos x="452127" y="2971953"/>
                </a:cxn>
                <a:cxn ang="0">
                  <a:pos x="543413" y="3818454"/>
                </a:cxn>
                <a:cxn ang="0">
                  <a:pos x="618221" y="4790903"/>
                </a:cxn>
                <a:cxn ang="0">
                  <a:pos x="690883" y="5816004"/>
                </a:cxn>
                <a:cxn ang="0">
                  <a:pos x="742427" y="6995489"/>
                </a:cxn>
                <a:cxn ang="0">
                  <a:pos x="765656" y="8306430"/>
                </a:cxn>
                <a:cxn ang="0">
                  <a:pos x="778048" y="9669755"/>
                </a:cxn>
                <a:cxn ang="0">
                  <a:pos x="742427" y="11199099"/>
                </a:cxn>
                <a:cxn ang="0">
                  <a:pos x="672339" y="12811813"/>
                </a:cxn>
                <a:cxn ang="0">
                  <a:pos x="569362" y="14495636"/>
                </a:cxn>
                <a:cxn ang="0">
                  <a:pos x="414858" y="16367091"/>
                </a:cxn>
                <a:cxn ang="0">
                  <a:pos x="241402" y="18480876"/>
                </a:cxn>
                <a:cxn ang="0">
                  <a:pos x="128680" y="20443462"/>
                </a:cxn>
                <a:cxn ang="0">
                  <a:pos x="61268" y="22258632"/>
                </a:cxn>
                <a:cxn ang="0">
                  <a:pos x="37414" y="23998736"/>
                </a:cxn>
                <a:cxn ang="0">
                  <a:pos x="37414" y="25659747"/>
                </a:cxn>
                <a:cxn ang="0">
                  <a:pos x="48787" y="27177235"/>
                </a:cxn>
                <a:cxn ang="0">
                  <a:pos x="74828" y="28539579"/>
                </a:cxn>
                <a:cxn ang="0">
                  <a:pos x="86829" y="29851533"/>
                </a:cxn>
                <a:cxn ang="0">
                  <a:pos x="253124" y="29175288"/>
                </a:cxn>
                <a:cxn ang="0">
                  <a:pos x="241402" y="28837276"/>
                </a:cxn>
                <a:cxn ang="0">
                  <a:pos x="222871" y="27852477"/>
                </a:cxn>
                <a:cxn ang="0">
                  <a:pos x="203363" y="26374750"/>
                </a:cxn>
                <a:cxn ang="0">
                  <a:pos x="215865" y="24388001"/>
                </a:cxn>
                <a:cxn ang="0">
                  <a:pos x="253124" y="22012999"/>
                </a:cxn>
                <a:cxn ang="0">
                  <a:pos x="358967" y="19298986"/>
                </a:cxn>
                <a:cxn ang="0">
                  <a:pos x="531948" y="16367091"/>
                </a:cxn>
                <a:cxn ang="0">
                  <a:pos x="796672" y="13276404"/>
                </a:cxn>
                <a:cxn ang="0">
                  <a:pos x="882873" y="11838907"/>
                </a:cxn>
                <a:cxn ang="0">
                  <a:pos x="920912" y="9967442"/>
                </a:cxn>
                <a:cxn ang="0">
                  <a:pos x="889887" y="7798323"/>
                </a:cxn>
                <a:cxn ang="0">
                  <a:pos x="810709" y="5684646"/>
                </a:cxn>
                <a:cxn ang="0">
                  <a:pos x="672339" y="3606648"/>
                </a:cxn>
                <a:cxn ang="0">
                  <a:pos x="501067" y="1867695"/>
                </a:cxn>
                <a:cxn ang="0">
                  <a:pos x="271756" y="595948"/>
                </a:cxn>
                <a:cxn ang="0">
                  <a:pos x="0" y="0"/>
                </a:cxn>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alpha val="100000"/>
              </a:schemeClr>
            </a:solidFill>
            <a:ln w="9525">
              <a:noFill/>
            </a:ln>
          </p:spPr>
          <p:txBody>
            <a:bodyPr/>
            <a:lstStyle/>
            <a:p>
              <a:endParaRPr lang="zh-CN" altLang="en-US"/>
            </a:p>
          </p:txBody>
        </p:sp>
        <p:sp>
          <p:nvSpPr>
            <p:cNvPr id="2074" name="Freeform 43"/>
            <p:cNvSpPr/>
            <p:nvPr userDrawn="1"/>
          </p:nvSpPr>
          <p:spPr>
            <a:xfrm>
              <a:off x="0" y="1848"/>
              <a:ext cx="36" cy="132"/>
            </a:xfrm>
            <a:custGeom>
              <a:avLst/>
              <a:gdLst/>
              <a:ahLst/>
              <a:cxnLst>
                <a:cxn ang="0">
                  <a:pos x="0" y="0"/>
                </a:cxn>
                <a:cxn ang="0">
                  <a:pos x="36" y="12"/>
                </a:cxn>
                <a:cxn ang="0">
                  <a:pos x="0" y="132"/>
                </a:cxn>
                <a:cxn ang="0">
                  <a:pos x="0" y="0"/>
                </a:cxn>
              </a:cxnLst>
              <a:rect l="0" t="0" r="0" b="0"/>
              <a:pathLst>
                <a:path w="36" h="132">
                  <a:moveTo>
                    <a:pt x="0" y="0"/>
                  </a:moveTo>
                  <a:lnTo>
                    <a:pt x="36" y="12"/>
                  </a:lnTo>
                  <a:lnTo>
                    <a:pt x="0" y="132"/>
                  </a:lnTo>
                  <a:lnTo>
                    <a:pt x="0" y="0"/>
                  </a:lnTo>
                  <a:close/>
                </a:path>
              </a:pathLst>
            </a:custGeom>
            <a:solidFill>
              <a:schemeClr val="folHlink">
                <a:alpha val="100000"/>
              </a:schemeClr>
            </a:solidFill>
            <a:ln w="9525">
              <a:noFill/>
            </a:ln>
          </p:spPr>
          <p:txBody>
            <a:bodyPr/>
            <a:lstStyle/>
            <a:p>
              <a:endParaRPr lang="zh-CN" altLang="en-US"/>
            </a:p>
          </p:txBody>
        </p:sp>
      </p:grpSp>
      <p:sp>
        <p:nvSpPr>
          <p:cNvPr id="359471"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359472"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92" name="Rectangle 4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3" name="Rectangle 4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4" name="Rectangle 4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6225" y="103188"/>
            <a:ext cx="2060575" cy="59531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42913" y="103188"/>
            <a:ext cx="6030912" cy="59531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タイトル、テキスト、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2913" y="103188"/>
            <a:ext cx="8243887" cy="131445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48200" y="1600200"/>
            <a:ext cx="4038600" cy="215106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648200" y="3903663"/>
            <a:ext cx="4038600" cy="215265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2913" y="103188"/>
            <a:ext cx="8243887" cy="131445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8805863" cy="6858000"/>
            <a:chOff x="0" y="0"/>
            <a:chExt cx="5547" cy="4320"/>
          </a:xfrm>
        </p:grpSpPr>
        <p:grpSp>
          <p:nvGrpSpPr>
            <p:cNvPr id="2056" name="Group 3"/>
            <p:cNvGrpSpPr/>
            <p:nvPr userDrawn="1"/>
          </p:nvGrpSpPr>
          <p:grpSpPr>
            <a:xfrm rot="-215207">
              <a:off x="3657" y="234"/>
              <a:ext cx="1871" cy="3630"/>
              <a:chOff x="2995" y="767"/>
              <a:chExt cx="1871" cy="3630"/>
            </a:xfrm>
          </p:grpSpPr>
          <p:sp>
            <p:nvSpPr>
              <p:cNvPr id="2090" name="Freeform 4"/>
              <p:cNvSpPr/>
              <p:nvPr userDrawn="1"/>
            </p:nvSpPr>
            <p:spPr>
              <a:xfrm rot="-9414770" flipV="1">
                <a:off x="3533" y="767"/>
                <a:ext cx="1333" cy="1485"/>
              </a:xfrm>
              <a:custGeom>
                <a:avLst/>
                <a:gdLst/>
                <a:ahLst/>
                <a:cxnLst>
                  <a:cxn ang="0">
                    <a:pos x="22665" y="504233"/>
                  </a:cxn>
                  <a:cxn ang="0">
                    <a:pos x="8114" y="464397"/>
                  </a:cxn>
                  <a:cxn ang="0">
                    <a:pos x="0" y="393505"/>
                  </a:cxn>
                  <a:cxn ang="0">
                    <a:pos x="5647" y="302568"/>
                  </a:cxn>
                  <a:cxn ang="0">
                    <a:pos x="35032" y="205849"/>
                  </a:cxn>
                  <a:cxn ang="0">
                    <a:pos x="96265" y="114294"/>
                  </a:cxn>
                  <a:cxn ang="0">
                    <a:pos x="199002" y="42171"/>
                  </a:cxn>
                  <a:cxn ang="0">
                    <a:pos x="345688" y="2471"/>
                  </a:cxn>
                  <a:cxn ang="0">
                    <a:pos x="532232" y="12286"/>
                  </a:cxn>
                  <a:cxn ang="0">
                    <a:pos x="678070" y="92922"/>
                  </a:cxn>
                  <a:cxn ang="0">
                    <a:pos x="775784" y="225024"/>
                  </a:cxn>
                  <a:cxn ang="0">
                    <a:pos x="827896" y="386628"/>
                  </a:cxn>
                  <a:cxn ang="0">
                    <a:pos x="833380" y="557312"/>
                  </a:cxn>
                  <a:cxn ang="0">
                    <a:pos x="792791" y="715427"/>
                  </a:cxn>
                  <a:cxn ang="0">
                    <a:pos x="709968" y="837611"/>
                  </a:cxn>
                  <a:cxn ang="0">
                    <a:pos x="584281" y="903083"/>
                  </a:cxn>
                  <a:cxn ang="0">
                    <a:pos x="544779" y="897306"/>
                  </a:cxn>
                  <a:cxn ang="0">
                    <a:pos x="617367" y="840704"/>
                  </a:cxn>
                  <a:cxn ang="0">
                    <a:pos x="674936" y="741155"/>
                  </a:cxn>
                  <a:cxn ang="0">
                    <a:pos x="712495" y="618161"/>
                  </a:cxn>
                  <a:cxn ang="0">
                    <a:pos x="728111" y="483949"/>
                  </a:cxn>
                  <a:cxn ang="0">
                    <a:pos x="720003" y="351370"/>
                  </a:cxn>
                  <a:cxn ang="0">
                    <a:pos x="679425" y="237040"/>
                  </a:cxn>
                  <a:cxn ang="0">
                    <a:pos x="606097" y="152600"/>
                  </a:cxn>
                  <a:cxn ang="0">
                    <a:pos x="477883" y="101865"/>
                  </a:cxn>
                  <a:cxn ang="0">
                    <a:pos x="344366" y="83053"/>
                  </a:cxn>
                  <a:cxn ang="0">
                    <a:pos x="243577" y="96447"/>
                  </a:cxn>
                  <a:cxn ang="0">
                    <a:pos x="169633" y="137507"/>
                  </a:cxn>
                  <a:cxn ang="0">
                    <a:pos x="117528" y="202756"/>
                  </a:cxn>
                  <a:cxn ang="0">
                    <a:pos x="79466" y="280299"/>
                  </a:cxn>
                  <a:cxn ang="0">
                    <a:pos x="55671" y="370149"/>
                  </a:cxn>
                  <a:cxn ang="0">
                    <a:pos x="39458" y="461980"/>
                  </a:cxn>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alpha val="100000"/>
                </a:schemeClr>
              </a:solidFill>
              <a:ln w="9525">
                <a:noFill/>
              </a:ln>
            </p:spPr>
            <p:txBody>
              <a:bodyPr/>
              <a:lstStyle/>
              <a:p>
                <a:endParaRPr lang="zh-CN" altLang="en-US"/>
              </a:p>
            </p:txBody>
          </p:sp>
          <p:sp>
            <p:nvSpPr>
              <p:cNvPr id="2091" name="Freeform 5"/>
              <p:cNvSpPr/>
              <p:nvPr userDrawn="1"/>
            </p:nvSpPr>
            <p:spPr>
              <a:xfrm rot="-9414770" flipV="1">
                <a:off x="4019" y="1792"/>
                <a:ext cx="571" cy="531"/>
              </a:xfrm>
              <a:custGeom>
                <a:avLst/>
                <a:gdLst/>
                <a:ahLst/>
                <a:cxnLst>
                  <a:cxn ang="0">
                    <a:pos x="0" y="0"/>
                  </a:cxn>
                  <a:cxn ang="0">
                    <a:pos x="0" y="35404"/>
                  </a:cxn>
                  <a:cxn ang="0">
                    <a:pos x="4335" y="71082"/>
                  </a:cxn>
                  <a:cxn ang="0">
                    <a:pos x="7676" y="106543"/>
                  </a:cxn>
                  <a:cxn ang="0">
                    <a:pos x="14182" y="139778"/>
                  </a:cxn>
                  <a:cxn ang="0">
                    <a:pos x="23833" y="169490"/>
                  </a:cxn>
                  <a:cxn ang="0">
                    <a:pos x="35458" y="200615"/>
                  </a:cxn>
                  <a:cxn ang="0">
                    <a:pos x="49901" y="229338"/>
                  </a:cxn>
                  <a:cxn ang="0">
                    <a:pos x="67134" y="253372"/>
                  </a:cxn>
                  <a:cxn ang="0">
                    <a:pos x="88409" y="276263"/>
                  </a:cxn>
                  <a:cxn ang="0">
                    <a:pos x="113305" y="295886"/>
                  </a:cxn>
                  <a:cxn ang="0">
                    <a:pos x="140011" y="311814"/>
                  </a:cxn>
                  <a:cxn ang="0">
                    <a:pos x="172862" y="324463"/>
                  </a:cxn>
                  <a:cxn ang="0">
                    <a:pos x="208437" y="332697"/>
                  </a:cxn>
                  <a:cxn ang="0">
                    <a:pos x="248283" y="337245"/>
                  </a:cxn>
                  <a:cxn ang="0">
                    <a:pos x="290244" y="335879"/>
                  </a:cxn>
                  <a:cxn ang="0">
                    <a:pos x="339074" y="330157"/>
                  </a:cxn>
                  <a:cxn ang="0">
                    <a:pos x="295554" y="323050"/>
                  </a:cxn>
                  <a:cxn ang="0">
                    <a:pos x="257054" y="313173"/>
                  </a:cxn>
                  <a:cxn ang="0">
                    <a:pos x="224470" y="301554"/>
                  </a:cxn>
                  <a:cxn ang="0">
                    <a:pos x="195331" y="290199"/>
                  </a:cxn>
                  <a:cxn ang="0">
                    <a:pos x="168645" y="274397"/>
                  </a:cxn>
                  <a:cxn ang="0">
                    <a:pos x="147862" y="259101"/>
                  </a:cxn>
                  <a:cxn ang="0">
                    <a:pos x="128202" y="240572"/>
                  </a:cxn>
                  <a:cxn ang="0">
                    <a:pos x="110870" y="220242"/>
                  </a:cxn>
                  <a:cxn ang="0">
                    <a:pos x="94910" y="200615"/>
                  </a:cxn>
                  <a:cxn ang="0">
                    <a:pos x="80733" y="177724"/>
                  </a:cxn>
                  <a:cxn ang="0">
                    <a:pos x="68911" y="152433"/>
                  </a:cxn>
                  <a:cxn ang="0">
                    <a:pos x="56902" y="124989"/>
                  </a:cxn>
                  <a:cxn ang="0">
                    <a:pos x="43303" y="98300"/>
                  </a:cxn>
                  <a:cxn ang="0">
                    <a:pos x="30216" y="66673"/>
                  </a:cxn>
                  <a:cxn ang="0">
                    <a:pos x="15959" y="34271"/>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alpha val="100000"/>
                </a:schemeClr>
              </a:solidFill>
              <a:ln w="9525">
                <a:noFill/>
              </a:ln>
            </p:spPr>
            <p:txBody>
              <a:bodyPr/>
              <a:lstStyle/>
              <a:p>
                <a:endParaRPr lang="zh-CN" altLang="en-US"/>
              </a:p>
            </p:txBody>
          </p:sp>
          <p:sp>
            <p:nvSpPr>
              <p:cNvPr id="2092" name="Freeform 6"/>
              <p:cNvSpPr/>
              <p:nvPr userDrawn="1"/>
            </p:nvSpPr>
            <p:spPr>
              <a:xfrm rot="-9414770" flipV="1">
                <a:off x="3636" y="2154"/>
                <a:ext cx="277" cy="249"/>
              </a:xfrm>
              <a:custGeom>
                <a:avLst/>
                <a:gdLst/>
                <a:ahLst/>
                <a:cxnLst>
                  <a:cxn ang="0">
                    <a:pos x="106625" y="0"/>
                  </a:cxn>
                  <a:cxn ang="0">
                    <a:pos x="171827" y="168197"/>
                  </a:cxn>
                  <a:cxn ang="0">
                    <a:pos x="166274" y="166828"/>
                  </a:cxn>
                  <a:cxn ang="0">
                    <a:pos x="148237" y="164150"/>
                  </a:cxn>
                  <a:cxn ang="0">
                    <a:pos x="123493" y="157796"/>
                  </a:cxn>
                  <a:cxn ang="0">
                    <a:pos x="94455" y="154464"/>
                  </a:cxn>
                  <a:cxn ang="0">
                    <a:pos x="62747" y="151636"/>
                  </a:cxn>
                  <a:cxn ang="0">
                    <a:pos x="34667" y="153235"/>
                  </a:cxn>
                  <a:cxn ang="0">
                    <a:pos x="12574" y="159292"/>
                  </a:cxn>
                  <a:cxn ang="0">
                    <a:pos x="0" y="171815"/>
                  </a:cxn>
                  <a:cxn ang="0">
                    <a:pos x="5629" y="153235"/>
                  </a:cxn>
                  <a:cxn ang="0">
                    <a:pos x="11078" y="138605"/>
                  </a:cxn>
                  <a:cxn ang="0">
                    <a:pos x="22261" y="128203"/>
                  </a:cxn>
                  <a:cxn ang="0">
                    <a:pos x="34667" y="118519"/>
                  </a:cxn>
                  <a:cxn ang="0">
                    <a:pos x="49728" y="112324"/>
                  </a:cxn>
                  <a:cxn ang="0">
                    <a:pos x="65247" y="110855"/>
                  </a:cxn>
                  <a:cxn ang="0">
                    <a:pos x="81878" y="110855"/>
                  </a:cxn>
                  <a:cxn ang="0">
                    <a:pos x="99903" y="115710"/>
                  </a:cxn>
                  <a:cxn ang="0">
                    <a:pos x="101031" y="110855"/>
                  </a:cxn>
                  <a:cxn ang="0">
                    <a:pos x="96570" y="87431"/>
                  </a:cxn>
                  <a:cxn ang="0">
                    <a:pos x="92958" y="59316"/>
                  </a:cxn>
                  <a:cxn ang="0">
                    <a:pos x="89949" y="46941"/>
                  </a:cxn>
                  <a:cxn ang="0">
                    <a:pos x="87507" y="46941"/>
                  </a:cxn>
                  <a:cxn ang="0">
                    <a:pos x="84398" y="45343"/>
                  </a:cxn>
                  <a:cxn ang="0">
                    <a:pos x="81878" y="40773"/>
                  </a:cxn>
                  <a:cxn ang="0">
                    <a:pos x="78771" y="35890"/>
                  </a:cxn>
                  <a:cxn ang="0">
                    <a:pos x="78771" y="29593"/>
                  </a:cxn>
                  <a:cxn ang="0">
                    <a:pos x="81878" y="21921"/>
                  </a:cxn>
                  <a:cxn ang="0">
                    <a:pos x="91062" y="12550"/>
                  </a:cxn>
                  <a:cxn ang="0">
                    <a:pos x="106625"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alpha val="100000"/>
                </a:schemeClr>
              </a:solidFill>
              <a:ln w="9525">
                <a:noFill/>
              </a:ln>
            </p:spPr>
            <p:txBody>
              <a:bodyPr/>
              <a:lstStyle/>
              <a:p>
                <a:endParaRPr lang="zh-CN" altLang="en-US"/>
              </a:p>
            </p:txBody>
          </p:sp>
          <p:sp>
            <p:nvSpPr>
              <p:cNvPr id="2093" name="Freeform 7"/>
              <p:cNvSpPr/>
              <p:nvPr userDrawn="1"/>
            </p:nvSpPr>
            <p:spPr>
              <a:xfrm rot="-9414770" flipV="1">
                <a:off x="3977" y="967"/>
                <a:ext cx="245" cy="347"/>
              </a:xfrm>
              <a:custGeom>
                <a:avLst/>
                <a:gdLst/>
                <a:ahLst/>
                <a:cxnLst>
                  <a:cxn ang="0">
                    <a:pos x="0" y="0"/>
                  </a:cxn>
                  <a:cxn ang="0">
                    <a:pos x="7224" y="1079"/>
                  </a:cxn>
                  <a:cxn ang="0">
                    <a:pos x="26040" y="6417"/>
                  </a:cxn>
                  <a:cxn ang="0">
                    <a:pos x="54170" y="16111"/>
                  </a:cxn>
                  <a:cxn ang="0">
                    <a:pos x="84568" y="31751"/>
                  </a:cxn>
                  <a:cxn ang="0">
                    <a:pos x="113887" y="58750"/>
                  </a:cxn>
                  <a:cxn ang="0">
                    <a:pos x="140790" y="94591"/>
                  </a:cxn>
                  <a:cxn ang="0">
                    <a:pos x="157072" y="143920"/>
                  </a:cxn>
                  <a:cxn ang="0">
                    <a:pos x="159655" y="207960"/>
                  </a:cxn>
                  <a:cxn ang="0">
                    <a:pos x="153577" y="207960"/>
                  </a:cxn>
                  <a:cxn ang="0">
                    <a:pos x="145204" y="207960"/>
                  </a:cxn>
                  <a:cxn ang="0">
                    <a:pos x="136202" y="207960"/>
                  </a:cxn>
                  <a:cxn ang="0">
                    <a:pos x="127775" y="205564"/>
                  </a:cxn>
                  <a:cxn ang="0">
                    <a:pos x="118535" y="203705"/>
                  </a:cxn>
                  <a:cxn ang="0">
                    <a:pos x="108097" y="200226"/>
                  </a:cxn>
                  <a:cxn ang="0">
                    <a:pos x="96436" y="193424"/>
                  </a:cxn>
                  <a:cxn ang="0">
                    <a:pos x="84568" y="185091"/>
                  </a:cxn>
                  <a:cxn ang="0">
                    <a:pos x="77389" y="167892"/>
                  </a:cxn>
                  <a:cxn ang="0">
                    <a:pos x="77389" y="147884"/>
                  </a:cxn>
                  <a:cxn ang="0">
                    <a:pos x="82032" y="128305"/>
                  </a:cxn>
                  <a:cxn ang="0">
                    <a:pos x="86636" y="106734"/>
                  </a:cxn>
                  <a:cxn ang="0">
                    <a:pos x="82032" y="82717"/>
                  </a:cxn>
                  <a:cxn ang="0">
                    <a:pos x="70398" y="57682"/>
                  </a:cxn>
                  <a:cxn ang="0">
                    <a:pos x="45480" y="30374"/>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alpha val="100000"/>
                </a:schemeClr>
              </a:solidFill>
              <a:ln w="9525">
                <a:noFill/>
              </a:ln>
            </p:spPr>
            <p:txBody>
              <a:bodyPr/>
              <a:lstStyle/>
              <a:p>
                <a:endParaRPr lang="zh-CN" altLang="en-US"/>
              </a:p>
            </p:txBody>
          </p:sp>
          <p:sp>
            <p:nvSpPr>
              <p:cNvPr id="2094" name="Freeform 8"/>
              <p:cNvSpPr/>
              <p:nvPr userDrawn="1"/>
            </p:nvSpPr>
            <p:spPr>
              <a:xfrm rot="-9414770" flipV="1">
                <a:off x="3827" y="2197"/>
                <a:ext cx="103" cy="209"/>
              </a:xfrm>
              <a:custGeom>
                <a:avLst/>
                <a:gdLst/>
                <a:ahLst/>
                <a:cxnLst>
                  <a:cxn ang="0">
                    <a:pos x="43739" y="0"/>
                  </a:cxn>
                  <a:cxn ang="0">
                    <a:pos x="28484" y="50276"/>
                  </a:cxn>
                  <a:cxn ang="0">
                    <a:pos x="21444" y="82522"/>
                  </a:cxn>
                  <a:cxn ang="0">
                    <a:pos x="15763" y="104991"/>
                  </a:cxn>
                  <a:cxn ang="0">
                    <a:pos x="0" y="124929"/>
                  </a:cxn>
                  <a:cxn ang="0">
                    <a:pos x="16896" y="117038"/>
                  </a:cxn>
                  <a:cxn ang="0">
                    <a:pos x="32758" y="106330"/>
                  </a:cxn>
                  <a:cxn ang="0">
                    <a:pos x="45479" y="91351"/>
                  </a:cxn>
                  <a:cxn ang="0">
                    <a:pos x="56961" y="75729"/>
                  </a:cxn>
                  <a:cxn ang="0">
                    <a:pos x="63779" y="58587"/>
                  </a:cxn>
                  <a:cxn ang="0">
                    <a:pos x="65179" y="39979"/>
                  </a:cxn>
                  <a:cxn ang="0">
                    <a:pos x="59216" y="19553"/>
                  </a:cxn>
                  <a:cxn ang="0">
                    <a:pos x="43739"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alpha val="100000"/>
                </a:schemeClr>
              </a:solidFill>
              <a:ln w="9525">
                <a:noFill/>
              </a:ln>
            </p:spPr>
            <p:txBody>
              <a:bodyPr/>
              <a:lstStyle/>
              <a:p>
                <a:endParaRPr lang="zh-CN" altLang="en-US"/>
              </a:p>
            </p:txBody>
          </p:sp>
          <p:sp>
            <p:nvSpPr>
              <p:cNvPr id="2095" name="Freeform 9"/>
              <p:cNvSpPr/>
              <p:nvPr userDrawn="1"/>
            </p:nvSpPr>
            <p:spPr>
              <a:xfrm rot="-9414770" flipV="1">
                <a:off x="3886" y="1312"/>
                <a:ext cx="120" cy="90"/>
              </a:xfrm>
              <a:custGeom>
                <a:avLst/>
                <a:gdLst/>
                <a:ahLst/>
                <a:cxnLst>
                  <a:cxn ang="0">
                    <a:pos x="0" y="0"/>
                  </a:cxn>
                  <a:cxn ang="0">
                    <a:pos x="1076" y="1438"/>
                  </a:cxn>
                  <a:cxn ang="0">
                    <a:pos x="7704" y="4673"/>
                  </a:cxn>
                  <a:cxn ang="0">
                    <a:pos x="17120" y="11948"/>
                  </a:cxn>
                  <a:cxn ang="0">
                    <a:pos x="27798" y="17759"/>
                  </a:cxn>
                  <a:cxn ang="0">
                    <a:pos x="38044" y="22428"/>
                  </a:cxn>
                  <a:cxn ang="0">
                    <a:pos x="50064" y="25196"/>
                  </a:cxn>
                  <a:cxn ang="0">
                    <a:pos x="60696" y="26883"/>
                  </a:cxn>
                  <a:cxn ang="0">
                    <a:pos x="71427" y="23657"/>
                  </a:cxn>
                  <a:cxn ang="0">
                    <a:pos x="70060" y="36860"/>
                  </a:cxn>
                  <a:cxn ang="0">
                    <a:pos x="66109" y="48798"/>
                  </a:cxn>
                  <a:cxn ang="0">
                    <a:pos x="58307" y="56691"/>
                  </a:cxn>
                  <a:cxn ang="0">
                    <a:pos x="48682" y="59276"/>
                  </a:cxn>
                  <a:cxn ang="0">
                    <a:pos x="36973" y="57899"/>
                  </a:cxn>
                  <a:cxn ang="0">
                    <a:pos x="24924" y="47340"/>
                  </a:cxn>
                  <a:cxn ang="0">
                    <a:pos x="13127" y="29480"/>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alpha val="100000"/>
                </a:schemeClr>
              </a:solidFill>
              <a:ln w="9525">
                <a:noFill/>
              </a:ln>
            </p:spPr>
            <p:txBody>
              <a:bodyPr/>
              <a:lstStyle/>
              <a:p>
                <a:endParaRPr lang="zh-CN" altLang="en-US"/>
              </a:p>
            </p:txBody>
          </p:sp>
          <p:sp>
            <p:nvSpPr>
              <p:cNvPr id="2096" name="Freeform 10"/>
              <p:cNvSpPr/>
              <p:nvPr userDrawn="1"/>
            </p:nvSpPr>
            <p:spPr>
              <a:xfrm rot="-9414770" flipV="1">
                <a:off x="2994" y="2337"/>
                <a:ext cx="330" cy="2059"/>
              </a:xfrm>
              <a:custGeom>
                <a:avLst/>
                <a:gdLst/>
                <a:ahLst/>
                <a:cxnLst>
                  <a:cxn ang="0">
                    <a:pos x="0" y="0"/>
                  </a:cxn>
                  <a:cxn ang="0">
                    <a:pos x="7550" y="96943"/>
                  </a:cxn>
                  <a:cxn ang="0">
                    <a:pos x="20400" y="219810"/>
                  </a:cxn>
                  <a:cxn ang="0">
                    <a:pos x="35753" y="375595"/>
                  </a:cxn>
                  <a:cxn ang="0">
                    <a:pos x="52765" y="578266"/>
                  </a:cxn>
                  <a:cxn ang="0">
                    <a:pos x="74015" y="829248"/>
                  </a:cxn>
                  <a:cxn ang="0">
                    <a:pos x="93842" y="1098509"/>
                  </a:cxn>
                  <a:cxn ang="0">
                    <a:pos x="112962" y="1407733"/>
                  </a:cxn>
                  <a:cxn ang="0">
                    <a:pos x="127834" y="1766411"/>
                  </a:cxn>
                  <a:cxn ang="0">
                    <a:pos x="143501" y="2147540"/>
                  </a:cxn>
                  <a:cxn ang="0">
                    <a:pos x="153895" y="2586856"/>
                  </a:cxn>
                  <a:cxn ang="0">
                    <a:pos x="159233" y="3068170"/>
                  </a:cxn>
                  <a:cxn ang="0">
                    <a:pos x="161567" y="3571306"/>
                  </a:cxn>
                  <a:cxn ang="0">
                    <a:pos x="153895" y="4133463"/>
                  </a:cxn>
                  <a:cxn ang="0">
                    <a:pos x="139621" y="4728640"/>
                  </a:cxn>
                  <a:cxn ang="0">
                    <a:pos x="118131" y="5354532"/>
                  </a:cxn>
                  <a:cxn ang="0">
                    <a:pos x="85685" y="6044300"/>
                  </a:cxn>
                  <a:cxn ang="0">
                    <a:pos x="49659" y="6826062"/>
                  </a:cxn>
                  <a:cxn ang="0">
                    <a:pos x="27115" y="7549557"/>
                  </a:cxn>
                  <a:cxn ang="0">
                    <a:pos x="12852" y="8217460"/>
                  </a:cxn>
                  <a:cxn ang="0">
                    <a:pos x="7550" y="8860117"/>
                  </a:cxn>
                  <a:cxn ang="0">
                    <a:pos x="7550" y="9471084"/>
                  </a:cxn>
                  <a:cxn ang="0">
                    <a:pos x="10491" y="10038812"/>
                  </a:cxn>
                  <a:cxn ang="0">
                    <a:pos x="15712" y="10537047"/>
                  </a:cxn>
                  <a:cxn ang="0">
                    <a:pos x="18066" y="11023921"/>
                  </a:cxn>
                  <a:cxn ang="0">
                    <a:pos x="52765" y="10772861"/>
                  </a:cxn>
                  <a:cxn ang="0">
                    <a:pos x="49659" y="10648323"/>
                  </a:cxn>
                  <a:cxn ang="0">
                    <a:pos x="46247" y="10289639"/>
                  </a:cxn>
                  <a:cxn ang="0">
                    <a:pos x="42371" y="9738371"/>
                  </a:cxn>
                  <a:cxn ang="0">
                    <a:pos x="45181" y="9004773"/>
                  </a:cxn>
                  <a:cxn ang="0">
                    <a:pos x="52765" y="8127821"/>
                  </a:cxn>
                  <a:cxn ang="0">
                    <a:pos x="74015" y="7126503"/>
                  </a:cxn>
                  <a:cxn ang="0">
                    <a:pos x="109983" y="6044300"/>
                  </a:cxn>
                  <a:cxn ang="0">
                    <a:pos x="165467" y="4898984"/>
                  </a:cxn>
                  <a:cxn ang="0">
                    <a:pos x="183533" y="4369280"/>
                  </a:cxn>
                  <a:cxn ang="0">
                    <a:pos x="191097" y="3677836"/>
                  </a:cxn>
                  <a:cxn ang="0">
                    <a:pos x="184818" y="2879836"/>
                  </a:cxn>
                  <a:cxn ang="0">
                    <a:pos x="167802" y="2098074"/>
                  </a:cxn>
                  <a:cxn ang="0">
                    <a:pos x="139621" y="1332580"/>
                  </a:cxn>
                  <a:cxn ang="0">
                    <a:pos x="103489" y="690373"/>
                  </a:cxn>
                  <a:cxn ang="0">
                    <a:pos x="56155" y="219810"/>
                  </a:cxn>
                  <a:cxn ang="0">
                    <a:pos x="0" y="0"/>
                  </a:cxn>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alpha val="100000"/>
                </a:schemeClr>
              </a:solidFill>
              <a:ln w="9525">
                <a:noFill/>
              </a:ln>
            </p:spPr>
            <p:txBody>
              <a:bodyPr/>
              <a:lstStyle/>
              <a:p>
                <a:endParaRPr lang="zh-CN" altLang="en-US"/>
              </a:p>
            </p:txBody>
          </p:sp>
        </p:grpSp>
        <p:sp>
          <p:nvSpPr>
            <p:cNvPr id="2057" name="Freeform 11"/>
            <p:cNvSpPr/>
            <p:nvPr userDrawn="1"/>
          </p:nvSpPr>
          <p:spPr>
            <a:xfrm rot="373331" flipH="1">
              <a:off x="22" y="1957"/>
              <a:ext cx="323" cy="649"/>
            </a:xfrm>
            <a:custGeom>
              <a:avLst/>
              <a:gdLst/>
              <a:ahLst/>
              <a:cxnLst>
                <a:cxn ang="0">
                  <a:pos x="389629" y="0"/>
                </a:cxn>
                <a:cxn ang="0">
                  <a:pos x="435891" y="173217"/>
                </a:cxn>
                <a:cxn ang="0">
                  <a:pos x="476930" y="518055"/>
                </a:cxn>
                <a:cxn ang="0">
                  <a:pos x="509439" y="961226"/>
                </a:cxn>
                <a:cxn ang="0">
                  <a:pos x="531146" y="1492248"/>
                </a:cxn>
                <a:cxn ang="0">
                  <a:pos x="526440" y="2125604"/>
                </a:cxn>
                <a:cxn ang="0">
                  <a:pos x="481510" y="2778160"/>
                </a:cxn>
                <a:cxn ang="0">
                  <a:pos x="389629" y="3463037"/>
                </a:cxn>
                <a:cxn ang="0">
                  <a:pos x="248112" y="4154306"/>
                </a:cxn>
                <a:cxn ang="0">
                  <a:pos x="204043" y="4077015"/>
                </a:cxn>
                <a:cxn ang="0">
                  <a:pos x="157780" y="4019822"/>
                </a:cxn>
                <a:cxn ang="0">
                  <a:pos x="108672" y="3923166"/>
                </a:cxn>
                <a:cxn ang="0">
                  <a:pos x="65816" y="3845881"/>
                </a:cxn>
                <a:cxn ang="0">
                  <a:pos x="32520" y="3752276"/>
                </a:cxn>
                <a:cxn ang="0">
                  <a:pos x="8469" y="3636251"/>
                </a:cxn>
                <a:cxn ang="0">
                  <a:pos x="0" y="3501777"/>
                </a:cxn>
                <a:cxn ang="0">
                  <a:pos x="5107" y="3405118"/>
                </a:cxn>
                <a:cxn ang="0">
                  <a:pos x="53928" y="3270607"/>
                </a:cxn>
                <a:cxn ang="0">
                  <a:pos x="119823" y="3086587"/>
                </a:cxn>
                <a:cxn ang="0">
                  <a:pos x="190815" y="2874819"/>
                </a:cxn>
                <a:cxn ang="0">
                  <a:pos x="261337" y="2566367"/>
                </a:cxn>
                <a:cxn ang="0">
                  <a:pos x="327111" y="2144727"/>
                </a:cxn>
                <a:cxn ang="0">
                  <a:pos x="377983" y="1588184"/>
                </a:cxn>
                <a:cxn ang="0">
                  <a:pos x="402519" y="883932"/>
                </a:cxn>
                <a:cxn ang="0">
                  <a:pos x="389629" y="0"/>
                </a:cxn>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alpha val="100000"/>
              </a:schemeClr>
            </a:solidFill>
            <a:ln w="9525">
              <a:noFill/>
            </a:ln>
          </p:spPr>
          <p:txBody>
            <a:bodyPr/>
            <a:lstStyle/>
            <a:p>
              <a:endParaRPr lang="zh-CN" altLang="en-US"/>
            </a:p>
          </p:txBody>
        </p:sp>
        <p:sp>
          <p:nvSpPr>
            <p:cNvPr id="2058" name="Freeform 12"/>
            <p:cNvSpPr/>
            <p:nvPr userDrawn="1"/>
          </p:nvSpPr>
          <p:spPr>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0" b="0"/>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alpha val="100000"/>
              </a:schemeClr>
            </a:solidFill>
            <a:ln w="9525">
              <a:noFill/>
            </a:ln>
          </p:spPr>
          <p:txBody>
            <a:bodyPr/>
            <a:lstStyle/>
            <a:p>
              <a:endParaRPr lang="zh-CN" altLang="en-US"/>
            </a:p>
          </p:txBody>
        </p:sp>
        <p:sp>
          <p:nvSpPr>
            <p:cNvPr id="2059" name="Freeform 13"/>
            <p:cNvSpPr/>
            <p:nvPr userDrawn="1"/>
          </p:nvSpPr>
          <p:spPr>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0" b="0"/>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alpha val="100000"/>
              </a:schemeClr>
            </a:solidFill>
            <a:ln w="9525">
              <a:noFill/>
            </a:ln>
          </p:spPr>
          <p:txBody>
            <a:bodyPr/>
            <a:lstStyle/>
            <a:p>
              <a:endParaRPr lang="zh-CN" altLang="en-US"/>
            </a:p>
          </p:txBody>
        </p:sp>
        <p:sp>
          <p:nvSpPr>
            <p:cNvPr id="2060" name="Freeform 14"/>
            <p:cNvSpPr/>
            <p:nvPr userDrawn="1"/>
          </p:nvSpPr>
          <p:spPr>
            <a:xfrm rot="373331" flipH="1">
              <a:off x="898" y="2855"/>
              <a:ext cx="354" cy="464"/>
            </a:xfrm>
            <a:custGeom>
              <a:avLst/>
              <a:gdLst/>
              <a:ahLst/>
              <a:cxnLst>
                <a:cxn ang="0">
                  <a:pos x="1594888" y="0"/>
                </a:cxn>
                <a:cxn ang="0">
                  <a:pos x="0" y="2048486"/>
                </a:cxn>
                <a:cxn ang="0">
                  <a:pos x="62846" y="2122540"/>
                </a:cxn>
                <a:cxn ang="0">
                  <a:pos x="294655" y="2380710"/>
                </a:cxn>
                <a:cxn ang="0">
                  <a:pos x="617645" y="2958306"/>
                </a:cxn>
                <a:cxn ang="0">
                  <a:pos x="977500" y="3846402"/>
                </a:cxn>
                <a:cxn ang="0">
                  <a:pos x="1404742" y="5080202"/>
                </a:cxn>
                <a:cxn ang="0">
                  <a:pos x="1785376" y="6551887"/>
                </a:cxn>
                <a:cxn ang="0">
                  <a:pos x="2170459" y="8434539"/>
                </a:cxn>
                <a:cxn ang="0">
                  <a:pos x="2464869" y="10815249"/>
                </a:cxn>
                <a:cxn ang="0">
                  <a:pos x="2485667" y="9834297"/>
                </a:cxn>
                <a:cxn ang="0">
                  <a:pos x="2444343" y="8766763"/>
                </a:cxn>
                <a:cxn ang="0">
                  <a:pos x="2295490" y="7367005"/>
                </a:cxn>
                <a:cxn ang="0">
                  <a:pos x="2107368" y="6061330"/>
                </a:cxn>
                <a:cxn ang="0">
                  <a:pos x="1889543" y="4753923"/>
                </a:cxn>
                <a:cxn ang="0">
                  <a:pos x="1657074" y="3680617"/>
                </a:cxn>
                <a:cxn ang="0">
                  <a:pos x="1425522" y="2958306"/>
                </a:cxn>
                <a:cxn ang="0">
                  <a:pos x="1228250" y="2612615"/>
                </a:cxn>
                <a:cxn ang="0">
                  <a:pos x="1466846" y="2380710"/>
                </a:cxn>
                <a:cxn ang="0">
                  <a:pos x="1678626" y="2280859"/>
                </a:cxn>
                <a:cxn ang="0">
                  <a:pos x="1889543" y="2122540"/>
                </a:cxn>
                <a:cxn ang="0">
                  <a:pos x="2086815" y="2048486"/>
                </a:cxn>
                <a:cxn ang="0">
                  <a:pos x="2233398" y="1956273"/>
                </a:cxn>
                <a:cxn ang="0">
                  <a:pos x="2316794" y="1797916"/>
                </a:cxn>
                <a:cxn ang="0">
                  <a:pos x="2402764" y="1724344"/>
                </a:cxn>
                <a:cxn ang="0">
                  <a:pos x="2423572" y="1724344"/>
                </a:cxn>
                <a:cxn ang="0">
                  <a:pos x="1594888" y="0"/>
                </a:cxn>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alpha val="100000"/>
              </a:schemeClr>
            </a:solidFill>
            <a:ln w="9525">
              <a:noFill/>
            </a:ln>
          </p:spPr>
          <p:txBody>
            <a:bodyPr/>
            <a:lstStyle/>
            <a:p>
              <a:endParaRPr lang="zh-CN" altLang="en-US"/>
            </a:p>
          </p:txBody>
        </p:sp>
        <p:sp>
          <p:nvSpPr>
            <p:cNvPr id="2061" name="Freeform 15"/>
            <p:cNvSpPr/>
            <p:nvPr userDrawn="1"/>
          </p:nvSpPr>
          <p:spPr>
            <a:xfrm rot="373331" flipH="1">
              <a:off x="799" y="2979"/>
              <a:ext cx="87" cy="274"/>
            </a:xfrm>
            <a:custGeom>
              <a:avLst/>
              <a:gdLst/>
              <a:ahLst/>
              <a:cxnLst>
                <a:cxn ang="0">
                  <a:pos x="570807" y="0"/>
                </a:cxn>
                <a:cxn ang="0">
                  <a:pos x="452709" y="0"/>
                </a:cxn>
                <a:cxn ang="0">
                  <a:pos x="314928" y="361096"/>
                </a:cxn>
                <a:cxn ang="0">
                  <a:pos x="177147" y="824480"/>
                </a:cxn>
                <a:cxn ang="0">
                  <a:pos x="78732" y="1748184"/>
                </a:cxn>
                <a:cxn ang="0">
                  <a:pos x="19683" y="2752867"/>
                </a:cxn>
                <a:cxn ang="0">
                  <a:pos x="0" y="4038440"/>
                </a:cxn>
                <a:cxn ang="0">
                  <a:pos x="59049" y="5505873"/>
                </a:cxn>
                <a:cxn ang="0">
                  <a:pos x="216513" y="7042910"/>
                </a:cxn>
                <a:cxn ang="0">
                  <a:pos x="295245" y="4862290"/>
                </a:cxn>
                <a:cxn ang="0">
                  <a:pos x="373977" y="3394867"/>
                </a:cxn>
                <a:cxn ang="0">
                  <a:pos x="452709" y="2007779"/>
                </a:cxn>
                <a:cxn ang="0">
                  <a:pos x="570807" y="0"/>
                </a:cxn>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alpha val="100000"/>
              </a:schemeClr>
            </a:solidFill>
            <a:ln w="9525">
              <a:noFill/>
            </a:ln>
          </p:spPr>
          <p:txBody>
            <a:bodyPr/>
            <a:lstStyle/>
            <a:p>
              <a:endParaRPr lang="zh-CN" altLang="en-US"/>
            </a:p>
          </p:txBody>
        </p:sp>
        <p:sp>
          <p:nvSpPr>
            <p:cNvPr id="2062" name="Freeform 16"/>
            <p:cNvSpPr/>
            <p:nvPr userDrawn="1"/>
          </p:nvSpPr>
          <p:spPr>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0" b="0"/>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alpha val="100000"/>
              </a:schemeClr>
            </a:solidFill>
            <a:ln w="9525">
              <a:noFill/>
            </a:ln>
          </p:spPr>
          <p:txBody>
            <a:bodyPr/>
            <a:lstStyle/>
            <a:p>
              <a:endParaRPr lang="zh-CN" altLang="en-US"/>
            </a:p>
          </p:txBody>
        </p:sp>
        <p:grpSp>
          <p:nvGrpSpPr>
            <p:cNvPr id="2063" name="Group 17"/>
            <p:cNvGrpSpPr/>
            <p:nvPr userDrawn="1"/>
          </p:nvGrpSpPr>
          <p:grpSpPr>
            <a:xfrm rot="3220060">
              <a:off x="2636" y="750"/>
              <a:ext cx="569" cy="636"/>
              <a:chOff x="1727" y="866"/>
              <a:chExt cx="129" cy="157"/>
            </a:xfrm>
          </p:grpSpPr>
          <p:sp>
            <p:nvSpPr>
              <p:cNvPr id="2087" name="Freeform 18"/>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8" name="Freeform 19"/>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9" name="Freeform 20"/>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4" name="Group 21"/>
            <p:cNvGrpSpPr/>
            <p:nvPr userDrawn="1"/>
          </p:nvGrpSpPr>
          <p:grpSpPr>
            <a:xfrm rot="-6691250">
              <a:off x="3626" y="85"/>
              <a:ext cx="356" cy="608"/>
              <a:chOff x="1744" y="866"/>
              <a:chExt cx="129" cy="157"/>
            </a:xfrm>
          </p:grpSpPr>
          <p:sp>
            <p:nvSpPr>
              <p:cNvPr id="2084" name="Freeform 22"/>
              <p:cNvSpPr/>
              <p:nvPr userDrawn="1"/>
            </p:nvSpPr>
            <p:spPr>
              <a:xfrm>
                <a:off x="1745"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5" name="Freeform 23"/>
              <p:cNvSpPr/>
              <p:nvPr userDrawn="1"/>
            </p:nvSpPr>
            <p:spPr>
              <a:xfrm>
                <a:off x="1804"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6" name="Freeform 24"/>
              <p:cNvSpPr/>
              <p:nvPr userDrawn="1"/>
            </p:nvSpPr>
            <p:spPr>
              <a:xfrm>
                <a:off x="1788"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5" name="Group 25"/>
            <p:cNvGrpSpPr/>
            <p:nvPr userDrawn="1"/>
          </p:nvGrpSpPr>
          <p:grpSpPr>
            <a:xfrm rot="8524840">
              <a:off x="677" y="3292"/>
              <a:ext cx="500" cy="500"/>
              <a:chOff x="1727" y="883"/>
              <a:chExt cx="129" cy="156"/>
            </a:xfrm>
          </p:grpSpPr>
          <p:sp>
            <p:nvSpPr>
              <p:cNvPr id="2081" name="Freeform 26"/>
              <p:cNvSpPr/>
              <p:nvPr userDrawn="1"/>
            </p:nvSpPr>
            <p:spPr>
              <a:xfrm>
                <a:off x="1727" y="884"/>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82" name="Freeform 27"/>
              <p:cNvSpPr/>
              <p:nvPr userDrawn="1"/>
            </p:nvSpPr>
            <p:spPr>
              <a:xfrm>
                <a:off x="1786" y="912"/>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3" name="Freeform 28"/>
              <p:cNvSpPr/>
              <p:nvPr userDrawn="1"/>
            </p:nvSpPr>
            <p:spPr>
              <a:xfrm>
                <a:off x="1772" y="1015"/>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6" name="Group 29"/>
            <p:cNvGrpSpPr/>
            <p:nvPr userDrawn="1"/>
          </p:nvGrpSpPr>
          <p:grpSpPr>
            <a:xfrm rot="4106450" flipH="1">
              <a:off x="403" y="238"/>
              <a:ext cx="708" cy="891"/>
              <a:chOff x="1727" y="866"/>
              <a:chExt cx="129" cy="157"/>
            </a:xfrm>
          </p:grpSpPr>
          <p:sp>
            <p:nvSpPr>
              <p:cNvPr id="2078" name="Freeform 30"/>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79" name="Freeform 31"/>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80" name="Freeform 32"/>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2067" name="Group 33"/>
            <p:cNvGrpSpPr/>
            <p:nvPr userDrawn="1"/>
          </p:nvGrpSpPr>
          <p:grpSpPr>
            <a:xfrm rot="10015322" flipH="1">
              <a:off x="4648" y="2392"/>
              <a:ext cx="708" cy="891"/>
              <a:chOff x="1727" y="866"/>
              <a:chExt cx="129" cy="157"/>
            </a:xfrm>
          </p:grpSpPr>
          <p:sp>
            <p:nvSpPr>
              <p:cNvPr id="2075" name="Freeform 34"/>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2076" name="Freeform 35"/>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2077" name="Freeform 36"/>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2068" name="Freeform 37"/>
            <p:cNvSpPr/>
            <p:nvPr userDrawn="1"/>
          </p:nvSpPr>
          <p:spPr>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0" b="0"/>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alpha val="100000"/>
              </a:schemeClr>
            </a:solidFill>
            <a:ln w="9525">
              <a:noFill/>
            </a:ln>
          </p:spPr>
          <p:txBody>
            <a:bodyPr/>
            <a:lstStyle/>
            <a:p>
              <a:endParaRPr lang="zh-CN" altLang="en-US"/>
            </a:p>
          </p:txBody>
        </p:sp>
        <p:sp>
          <p:nvSpPr>
            <p:cNvPr id="2069" name="Freeform 38"/>
            <p:cNvSpPr/>
            <p:nvPr userDrawn="1"/>
          </p:nvSpPr>
          <p:spPr>
            <a:xfrm rot="9832527" flipV="1">
              <a:off x="2158" y="102"/>
              <a:ext cx="681" cy="593"/>
            </a:xfrm>
            <a:custGeom>
              <a:avLst/>
              <a:gdLst/>
              <a:ahLst/>
              <a:cxnLst>
                <a:cxn ang="0">
                  <a:pos x="0" y="0"/>
                </a:cxn>
                <a:cxn ang="0">
                  <a:pos x="0" y="96889"/>
                </a:cxn>
                <a:cxn ang="0">
                  <a:pos x="19330" y="192124"/>
                </a:cxn>
                <a:cxn ang="0">
                  <a:pos x="38401" y="288511"/>
                </a:cxn>
                <a:cxn ang="0">
                  <a:pos x="70699" y="376390"/>
                </a:cxn>
                <a:cxn ang="0">
                  <a:pos x="116642" y="458066"/>
                </a:cxn>
                <a:cxn ang="0">
                  <a:pos x="175171" y="542027"/>
                </a:cxn>
                <a:cxn ang="0">
                  <a:pos x="245724" y="618799"/>
                </a:cxn>
                <a:cxn ang="0">
                  <a:pos x="328533" y="683351"/>
                </a:cxn>
                <a:cxn ang="0">
                  <a:pos x="433063" y="745444"/>
                </a:cxn>
                <a:cxn ang="0">
                  <a:pos x="553902" y="798658"/>
                </a:cxn>
                <a:cxn ang="0">
                  <a:pos x="683364" y="841625"/>
                </a:cxn>
                <a:cxn ang="0">
                  <a:pos x="842906" y="875571"/>
                </a:cxn>
                <a:cxn ang="0">
                  <a:pos x="1018058" y="898803"/>
                </a:cxn>
                <a:cxn ang="0">
                  <a:pos x="1210887" y="911086"/>
                </a:cxn>
                <a:cxn ang="0">
                  <a:pos x="1417164" y="906134"/>
                </a:cxn>
                <a:cxn ang="0">
                  <a:pos x="1655726" y="890971"/>
                </a:cxn>
                <a:cxn ang="0">
                  <a:pos x="1443823" y="872313"/>
                </a:cxn>
                <a:cxn ang="0">
                  <a:pos x="1256583" y="844867"/>
                </a:cxn>
                <a:cxn ang="0">
                  <a:pos x="1093593" y="814184"/>
                </a:cxn>
                <a:cxn ang="0">
                  <a:pos x="952995" y="783466"/>
                </a:cxn>
                <a:cxn ang="0">
                  <a:pos x="823928" y="742263"/>
                </a:cxn>
                <a:cxn ang="0">
                  <a:pos x="721765" y="698639"/>
                </a:cxn>
                <a:cxn ang="0">
                  <a:pos x="624848" y="649483"/>
                </a:cxn>
                <a:cxn ang="0">
                  <a:pos x="542163" y="596273"/>
                </a:cxn>
                <a:cxn ang="0">
                  <a:pos x="464169" y="542027"/>
                </a:cxn>
                <a:cxn ang="0">
                  <a:pos x="393615" y="480715"/>
                </a:cxn>
                <a:cxn ang="0">
                  <a:pos x="335738" y="411975"/>
                </a:cxn>
                <a:cxn ang="0">
                  <a:pos x="276984" y="337662"/>
                </a:cxn>
                <a:cxn ang="0">
                  <a:pos x="211900" y="265779"/>
                </a:cxn>
                <a:cxn ang="0">
                  <a:pos x="148545" y="181113"/>
                </a:cxn>
                <a:cxn ang="0">
                  <a:pos x="77846" y="91980"/>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lstStyle/>
            <a:p>
              <a:endParaRPr lang="zh-CN" altLang="en-US"/>
            </a:p>
          </p:txBody>
        </p:sp>
        <p:sp>
          <p:nvSpPr>
            <p:cNvPr id="2070" name="Freeform 39"/>
            <p:cNvSpPr/>
            <p:nvPr userDrawn="1"/>
          </p:nvSpPr>
          <p:spPr>
            <a:xfrm rot="9832527" flipV="1">
              <a:off x="1997" y="858"/>
              <a:ext cx="330" cy="278"/>
            </a:xfrm>
            <a:custGeom>
              <a:avLst/>
              <a:gdLst/>
              <a:ahLst/>
              <a:cxnLst>
                <a:cxn ang="0">
                  <a:pos x="516205" y="0"/>
                </a:cxn>
                <a:cxn ang="0">
                  <a:pos x="830221" y="454462"/>
                </a:cxn>
                <a:cxn ang="0">
                  <a:pos x="802584" y="449200"/>
                </a:cxn>
                <a:cxn ang="0">
                  <a:pos x="716603" y="441158"/>
                </a:cxn>
                <a:cxn ang="0">
                  <a:pos x="596464" y="424150"/>
                </a:cxn>
                <a:cxn ang="0">
                  <a:pos x="455757" y="416108"/>
                </a:cxn>
                <a:cxn ang="0">
                  <a:pos x="301577" y="407535"/>
                </a:cxn>
                <a:cxn ang="0">
                  <a:pos x="168337" y="413009"/>
                </a:cxn>
                <a:cxn ang="0">
                  <a:pos x="60350" y="429411"/>
                </a:cxn>
                <a:cxn ang="0">
                  <a:pos x="0" y="463034"/>
                </a:cxn>
                <a:cxn ang="0">
                  <a:pos x="27387" y="413009"/>
                </a:cxn>
                <a:cxn ang="0">
                  <a:pos x="53018" y="374656"/>
                </a:cxn>
                <a:cxn ang="0">
                  <a:pos x="107591" y="344470"/>
                </a:cxn>
                <a:cxn ang="0">
                  <a:pos x="168337" y="319387"/>
                </a:cxn>
                <a:cxn ang="0">
                  <a:pos x="241222" y="303030"/>
                </a:cxn>
                <a:cxn ang="0">
                  <a:pos x="314772" y="297564"/>
                </a:cxn>
                <a:cxn ang="0">
                  <a:pos x="395023" y="297564"/>
                </a:cxn>
                <a:cxn ang="0">
                  <a:pos x="483109" y="311345"/>
                </a:cxn>
                <a:cxn ang="0">
                  <a:pos x="487761" y="297564"/>
                </a:cxn>
                <a:cxn ang="0">
                  <a:pos x="467916" y="236318"/>
                </a:cxn>
                <a:cxn ang="0">
                  <a:pos x="447994" y="159997"/>
                </a:cxn>
                <a:cxn ang="0">
                  <a:pos x="434799" y="126376"/>
                </a:cxn>
                <a:cxn ang="0">
                  <a:pos x="422751" y="126376"/>
                </a:cxn>
                <a:cxn ang="0">
                  <a:pos x="407561" y="121163"/>
                </a:cxn>
                <a:cxn ang="0">
                  <a:pos x="395023" y="110025"/>
                </a:cxn>
                <a:cxn ang="0">
                  <a:pos x="382984" y="96931"/>
                </a:cxn>
                <a:cxn ang="0">
                  <a:pos x="382984" y="79710"/>
                </a:cxn>
                <a:cxn ang="0">
                  <a:pos x="395023" y="57854"/>
                </a:cxn>
                <a:cxn ang="0">
                  <a:pos x="442280" y="33610"/>
                </a:cxn>
                <a:cxn ang="0">
                  <a:pos x="516205"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lstStyle/>
            <a:p>
              <a:endParaRPr lang="zh-CN" altLang="en-US"/>
            </a:p>
          </p:txBody>
        </p:sp>
        <p:sp>
          <p:nvSpPr>
            <p:cNvPr id="2071" name="Freeform 40"/>
            <p:cNvSpPr/>
            <p:nvPr userDrawn="1"/>
          </p:nvSpPr>
          <p:spPr>
            <a:xfrm rot="9832527" flipV="1">
              <a:off x="2224" y="808"/>
              <a:ext cx="123" cy="233"/>
            </a:xfrm>
            <a:custGeom>
              <a:avLst/>
              <a:gdLst/>
              <a:ahLst/>
              <a:cxnLst>
                <a:cxn ang="0">
                  <a:pos x="217047" y="0"/>
                </a:cxn>
                <a:cxn ang="0">
                  <a:pos x="138891" y="134082"/>
                </a:cxn>
                <a:cxn ang="0">
                  <a:pos x="104595" y="219625"/>
                </a:cxn>
                <a:cxn ang="0">
                  <a:pos x="76431" y="279493"/>
                </a:cxn>
                <a:cxn ang="0">
                  <a:pos x="0" y="332352"/>
                </a:cxn>
                <a:cxn ang="0">
                  <a:pos x="84046" y="310559"/>
                </a:cxn>
                <a:cxn ang="0">
                  <a:pos x="162258" y="282294"/>
                </a:cxn>
                <a:cxn ang="0">
                  <a:pos x="224732" y="243748"/>
                </a:cxn>
                <a:cxn ang="0">
                  <a:pos x="279678" y="201367"/>
                </a:cxn>
                <a:cxn ang="0">
                  <a:pos x="313575" y="155156"/>
                </a:cxn>
                <a:cxn ang="0">
                  <a:pos x="321642" y="105279"/>
                </a:cxn>
                <a:cxn ang="0">
                  <a:pos x="292414" y="52846"/>
                </a:cxn>
                <a:cxn ang="0">
                  <a:pos x="217047"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lstStyle/>
            <a:p>
              <a:endParaRPr lang="zh-CN" altLang="en-US"/>
            </a:p>
          </p:txBody>
        </p:sp>
        <p:sp>
          <p:nvSpPr>
            <p:cNvPr id="2072" name="Freeform 41"/>
            <p:cNvSpPr/>
            <p:nvPr userDrawn="1"/>
          </p:nvSpPr>
          <p:spPr>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0" b="0"/>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alpha val="100000"/>
              </a:schemeClr>
            </a:solidFill>
            <a:ln w="9525">
              <a:noFill/>
            </a:ln>
          </p:spPr>
          <p:txBody>
            <a:bodyPr/>
            <a:lstStyle/>
            <a:p>
              <a:endParaRPr lang="zh-CN" altLang="en-US"/>
            </a:p>
          </p:txBody>
        </p:sp>
        <p:sp>
          <p:nvSpPr>
            <p:cNvPr id="2073" name="Freeform 42"/>
            <p:cNvSpPr/>
            <p:nvPr userDrawn="1"/>
          </p:nvSpPr>
          <p:spPr>
            <a:xfrm rot="9832527" flipV="1">
              <a:off x="2173" y="1238"/>
              <a:ext cx="393" cy="2300"/>
            </a:xfrm>
            <a:custGeom>
              <a:avLst/>
              <a:gdLst/>
              <a:ahLst/>
              <a:cxnLst>
                <a:cxn ang="0">
                  <a:pos x="0" y="0"/>
                </a:cxn>
                <a:cxn ang="0">
                  <a:pos x="37414" y="257937"/>
                </a:cxn>
                <a:cxn ang="0">
                  <a:pos x="98683" y="595948"/>
                </a:cxn>
                <a:cxn ang="0">
                  <a:pos x="173128" y="1012794"/>
                </a:cxn>
                <a:cxn ang="0">
                  <a:pos x="253124" y="1568397"/>
                </a:cxn>
                <a:cxn ang="0">
                  <a:pos x="358967" y="2244793"/>
                </a:cxn>
                <a:cxn ang="0">
                  <a:pos x="452127" y="2971953"/>
                </a:cxn>
                <a:cxn ang="0">
                  <a:pos x="543413" y="3818454"/>
                </a:cxn>
                <a:cxn ang="0">
                  <a:pos x="618221" y="4790903"/>
                </a:cxn>
                <a:cxn ang="0">
                  <a:pos x="690883" y="5816004"/>
                </a:cxn>
                <a:cxn ang="0">
                  <a:pos x="742427" y="6995489"/>
                </a:cxn>
                <a:cxn ang="0">
                  <a:pos x="765656" y="8306430"/>
                </a:cxn>
                <a:cxn ang="0">
                  <a:pos x="778048" y="9669755"/>
                </a:cxn>
                <a:cxn ang="0">
                  <a:pos x="742427" y="11199099"/>
                </a:cxn>
                <a:cxn ang="0">
                  <a:pos x="672339" y="12811813"/>
                </a:cxn>
                <a:cxn ang="0">
                  <a:pos x="569362" y="14495636"/>
                </a:cxn>
                <a:cxn ang="0">
                  <a:pos x="414858" y="16367091"/>
                </a:cxn>
                <a:cxn ang="0">
                  <a:pos x="241402" y="18480876"/>
                </a:cxn>
                <a:cxn ang="0">
                  <a:pos x="128680" y="20443462"/>
                </a:cxn>
                <a:cxn ang="0">
                  <a:pos x="61268" y="22258632"/>
                </a:cxn>
                <a:cxn ang="0">
                  <a:pos x="37414" y="23998736"/>
                </a:cxn>
                <a:cxn ang="0">
                  <a:pos x="37414" y="25659747"/>
                </a:cxn>
                <a:cxn ang="0">
                  <a:pos x="48787" y="27177235"/>
                </a:cxn>
                <a:cxn ang="0">
                  <a:pos x="74828" y="28539579"/>
                </a:cxn>
                <a:cxn ang="0">
                  <a:pos x="86829" y="29851533"/>
                </a:cxn>
                <a:cxn ang="0">
                  <a:pos x="253124" y="29175288"/>
                </a:cxn>
                <a:cxn ang="0">
                  <a:pos x="241402" y="28837276"/>
                </a:cxn>
                <a:cxn ang="0">
                  <a:pos x="222871" y="27852477"/>
                </a:cxn>
                <a:cxn ang="0">
                  <a:pos x="203363" y="26374750"/>
                </a:cxn>
                <a:cxn ang="0">
                  <a:pos x="215865" y="24388001"/>
                </a:cxn>
                <a:cxn ang="0">
                  <a:pos x="253124" y="22012999"/>
                </a:cxn>
                <a:cxn ang="0">
                  <a:pos x="358967" y="19298986"/>
                </a:cxn>
                <a:cxn ang="0">
                  <a:pos x="531948" y="16367091"/>
                </a:cxn>
                <a:cxn ang="0">
                  <a:pos x="796672" y="13276404"/>
                </a:cxn>
                <a:cxn ang="0">
                  <a:pos x="882873" y="11838907"/>
                </a:cxn>
                <a:cxn ang="0">
                  <a:pos x="920912" y="9967442"/>
                </a:cxn>
                <a:cxn ang="0">
                  <a:pos x="889887" y="7798323"/>
                </a:cxn>
                <a:cxn ang="0">
                  <a:pos x="810709" y="5684646"/>
                </a:cxn>
                <a:cxn ang="0">
                  <a:pos x="672339" y="3606648"/>
                </a:cxn>
                <a:cxn ang="0">
                  <a:pos x="501067" y="1867695"/>
                </a:cxn>
                <a:cxn ang="0">
                  <a:pos x="271756" y="595948"/>
                </a:cxn>
                <a:cxn ang="0">
                  <a:pos x="0" y="0"/>
                </a:cxn>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alpha val="100000"/>
              </a:schemeClr>
            </a:solidFill>
            <a:ln w="9525">
              <a:noFill/>
            </a:ln>
          </p:spPr>
          <p:txBody>
            <a:bodyPr/>
            <a:lstStyle/>
            <a:p>
              <a:endParaRPr lang="zh-CN" altLang="en-US"/>
            </a:p>
          </p:txBody>
        </p:sp>
        <p:sp>
          <p:nvSpPr>
            <p:cNvPr id="2074" name="Freeform 43"/>
            <p:cNvSpPr/>
            <p:nvPr userDrawn="1"/>
          </p:nvSpPr>
          <p:spPr>
            <a:xfrm>
              <a:off x="0" y="1848"/>
              <a:ext cx="36" cy="132"/>
            </a:xfrm>
            <a:custGeom>
              <a:avLst/>
              <a:gdLst/>
              <a:ahLst/>
              <a:cxnLst>
                <a:cxn ang="0">
                  <a:pos x="0" y="0"/>
                </a:cxn>
                <a:cxn ang="0">
                  <a:pos x="36" y="12"/>
                </a:cxn>
                <a:cxn ang="0">
                  <a:pos x="0" y="132"/>
                </a:cxn>
                <a:cxn ang="0">
                  <a:pos x="0" y="0"/>
                </a:cxn>
              </a:cxnLst>
              <a:rect l="0" t="0" r="0" b="0"/>
              <a:pathLst>
                <a:path w="36" h="132">
                  <a:moveTo>
                    <a:pt x="0" y="0"/>
                  </a:moveTo>
                  <a:lnTo>
                    <a:pt x="36" y="12"/>
                  </a:lnTo>
                  <a:lnTo>
                    <a:pt x="0" y="132"/>
                  </a:lnTo>
                  <a:lnTo>
                    <a:pt x="0" y="0"/>
                  </a:lnTo>
                  <a:close/>
                </a:path>
              </a:pathLst>
            </a:custGeom>
            <a:solidFill>
              <a:schemeClr val="folHlink">
                <a:alpha val="100000"/>
              </a:schemeClr>
            </a:solidFill>
            <a:ln w="9525">
              <a:noFill/>
            </a:ln>
          </p:spPr>
          <p:txBody>
            <a:bodyPr/>
            <a:lstStyle/>
            <a:p>
              <a:endParaRPr lang="zh-CN" altLang="en-US"/>
            </a:p>
          </p:txBody>
        </p:sp>
      </p:grpSp>
      <p:sp>
        <p:nvSpPr>
          <p:cNvPr id="359471"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359472"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92" name="Rectangle 4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3" name="Rectangle 4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4" name="Rectangle 4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6225" y="103188"/>
            <a:ext cx="2060575" cy="59531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42913" y="103188"/>
            <a:ext cx="6030912" cy="59531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タイトル、テキスト、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2913" y="103188"/>
            <a:ext cx="8243887" cy="131445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48200" y="1600200"/>
            <a:ext cx="4038600" cy="215106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648200" y="3903663"/>
            <a:ext cx="4038600" cy="215265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2913" y="103188"/>
            <a:ext cx="8243887" cy="131445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456113"/>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990600"/>
            <a:ext cx="4038600" cy="5135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038600" cy="2490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33788"/>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 name="日期占位符 5"/>
          <p:cNvSpPr>
            <a:spLocks noGrp="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1" name="页脚占位符 6"/>
          <p:cNvSpPr>
            <a:spLocks noGrp="1"/>
          </p:cNvSpPr>
          <p:nvPr>
            <p:ph type="ftr" sz="quarter" idx="13"/>
          </p:nvPr>
        </p:nvSpPr>
        <p:spPr bwMode="auto">
          <a:xfrm>
            <a:off x="2438400" y="6381750"/>
            <a:ext cx="4267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University of Miami / Reuven Lask</a:t>
            </a:r>
          </a:p>
        </p:txBody>
      </p:sp>
      <p:sp>
        <p:nvSpPr>
          <p:cNvPr id="52" name="灯片编号占位符 7"/>
          <p:cNvSpPr>
            <a:spLocks noGrp="1"/>
          </p:cNvSpPr>
          <p:nvPr>
            <p:ph type="sldNum" sz="quarter" idx="4"/>
          </p:nvPr>
        </p:nvSpPr>
        <p:spPr bwMode="auto">
          <a:xfrm>
            <a:off x="6553200" y="6381750"/>
            <a:ext cx="2133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altLang="zh-CN" dirty="0">
                <a:latin typeface="Verdana" panose="020B0604030504040204" pitchFamily="34" charset="0"/>
                <a:ea typeface="宋体" panose="02010600030101010101" pitchFamily="2" charset="-122"/>
              </a:rPr>
              <a:t>‹#›</a:t>
            </a:fld>
            <a:endParaRPr lang="en-US" altLang="zh-CN" dirty="0">
              <a:latin typeface="Verdana" panose="020B0604030504040204" pitchFamily="34" charset="0"/>
              <a:ea typeface="宋体" panose="02010600030101010101" pitchFamily="2" charset="-122"/>
            </a:endParaRPr>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7937" y="0"/>
            <a:ext cx="2833687" cy="6856413"/>
            <a:chOff x="-5" y="0"/>
            <a:chExt cx="1785" cy="4319"/>
          </a:xfrm>
        </p:grpSpPr>
        <p:sp>
          <p:nvSpPr>
            <p:cNvPr id="1032" name="Freeform 3"/>
            <p:cNvSpPr/>
            <p:nvPr/>
          </p:nvSpPr>
          <p:spPr>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0" b="0"/>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w="9525">
              <a:noFill/>
            </a:ln>
          </p:spPr>
          <p:txBody>
            <a:bodyPr/>
            <a:lstStyle/>
            <a:p>
              <a:endParaRPr lang="zh-CN" altLang="en-US"/>
            </a:p>
          </p:txBody>
        </p:sp>
        <p:grpSp>
          <p:nvGrpSpPr>
            <p:cNvPr id="1033" name="Group 4"/>
            <p:cNvGrpSpPr/>
            <p:nvPr/>
          </p:nvGrpSpPr>
          <p:grpSpPr>
            <a:xfrm rot="-6635092" flipH="1">
              <a:off x="104" y="2441"/>
              <a:ext cx="452" cy="444"/>
              <a:chOff x="1727" y="866"/>
              <a:chExt cx="129" cy="157"/>
            </a:xfrm>
          </p:grpSpPr>
          <p:sp>
            <p:nvSpPr>
              <p:cNvPr id="1071" name="Freeform 5"/>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72" name="Freeform 6"/>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73" name="Freeform 7"/>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1034" name="Freeform 8"/>
            <p:cNvSpPr/>
            <p:nvPr/>
          </p:nvSpPr>
          <p:spPr>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0" b="0"/>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w="9525">
              <a:noFill/>
            </a:ln>
          </p:spPr>
          <p:txBody>
            <a:bodyPr/>
            <a:lstStyle/>
            <a:p>
              <a:endParaRPr lang="zh-CN" altLang="en-US"/>
            </a:p>
          </p:txBody>
        </p:sp>
        <p:grpSp>
          <p:nvGrpSpPr>
            <p:cNvPr id="1035" name="Group 9"/>
            <p:cNvGrpSpPr/>
            <p:nvPr/>
          </p:nvGrpSpPr>
          <p:grpSpPr>
            <a:xfrm rot="416244">
              <a:off x="9" y="1746"/>
              <a:ext cx="1771" cy="1741"/>
              <a:chOff x="41" y="2787"/>
              <a:chExt cx="902" cy="833"/>
            </a:xfrm>
          </p:grpSpPr>
          <p:sp>
            <p:nvSpPr>
              <p:cNvPr id="1062" name="Freeform 10"/>
              <p:cNvSpPr/>
              <p:nvPr userDrawn="1"/>
            </p:nvSpPr>
            <p:spPr>
              <a:xfrm rot="373331" flipH="1">
                <a:off x="125" y="2787"/>
                <a:ext cx="313" cy="303"/>
              </a:xfrm>
              <a:custGeom>
                <a:avLst/>
                <a:gdLst/>
                <a:ahLst/>
                <a:cxnLst>
                  <a:cxn ang="0">
                    <a:pos x="1240" y="5689"/>
                  </a:cxn>
                  <a:cxn ang="0">
                    <a:pos x="991" y="5379"/>
                  </a:cxn>
                  <a:cxn ang="0">
                    <a:pos x="711" y="4911"/>
                  </a:cxn>
                  <a:cxn ang="0">
                    <a:pos x="413" y="4295"/>
                  </a:cxn>
                  <a:cxn ang="0">
                    <a:pos x="127" y="3653"/>
                  </a:cxn>
                  <a:cxn ang="0">
                    <a:pos x="0" y="2956"/>
                  </a:cxn>
                  <a:cxn ang="0">
                    <a:pos x="1" y="2213"/>
                  </a:cxn>
                  <a:cxn ang="0">
                    <a:pos x="244" y="1534"/>
                  </a:cxn>
                  <a:cxn ang="0">
                    <a:pos x="733" y="962"/>
                  </a:cxn>
                  <a:cxn ang="0">
                    <a:pos x="1223" y="596"/>
                  </a:cxn>
                  <a:cxn ang="0">
                    <a:pos x="1623" y="325"/>
                  </a:cxn>
                  <a:cxn ang="0">
                    <a:pos x="1947" y="183"/>
                  </a:cxn>
                  <a:cxn ang="0">
                    <a:pos x="2200" y="127"/>
                  </a:cxn>
                  <a:cxn ang="0">
                    <a:pos x="2380" y="127"/>
                  </a:cxn>
                  <a:cxn ang="0">
                    <a:pos x="2808" y="0"/>
                  </a:cxn>
                  <a:cxn ang="0">
                    <a:pos x="3991" y="225"/>
                  </a:cxn>
                  <a:cxn ang="0">
                    <a:pos x="4321" y="325"/>
                  </a:cxn>
                  <a:cxn ang="0">
                    <a:pos x="4646" y="413"/>
                  </a:cxn>
                  <a:cxn ang="0">
                    <a:pos x="4924" y="508"/>
                  </a:cxn>
                  <a:cxn ang="0">
                    <a:pos x="5135" y="625"/>
                  </a:cxn>
                  <a:cxn ang="0">
                    <a:pos x="5367" y="733"/>
                  </a:cxn>
                  <a:cxn ang="0">
                    <a:pos x="5549" y="860"/>
                  </a:cxn>
                  <a:cxn ang="0">
                    <a:pos x="5692" y="1026"/>
                  </a:cxn>
                  <a:cxn ang="0">
                    <a:pos x="5860" y="1226"/>
                  </a:cxn>
                  <a:cxn ang="0">
                    <a:pos x="5549" y="1097"/>
                  </a:cxn>
                  <a:cxn ang="0">
                    <a:pos x="5252" y="977"/>
                  </a:cxn>
                  <a:cxn ang="0">
                    <a:pos x="4952" y="902"/>
                  </a:cxn>
                  <a:cxn ang="0">
                    <a:pos x="4646" y="802"/>
                  </a:cxn>
                  <a:cxn ang="0">
                    <a:pos x="4402" y="733"/>
                  </a:cxn>
                  <a:cxn ang="0">
                    <a:pos x="4147" y="711"/>
                  </a:cxn>
                  <a:cxn ang="0">
                    <a:pos x="3853" y="667"/>
                  </a:cxn>
                  <a:cxn ang="0">
                    <a:pos x="3610" y="667"/>
                  </a:cxn>
                  <a:cxn ang="0">
                    <a:pos x="3377" y="667"/>
                  </a:cxn>
                  <a:cxn ang="0">
                    <a:pos x="3133" y="677"/>
                  </a:cxn>
                  <a:cxn ang="0">
                    <a:pos x="2883" y="733"/>
                  </a:cxn>
                  <a:cxn ang="0">
                    <a:pos x="2671" y="794"/>
                  </a:cxn>
                  <a:cxn ang="0">
                    <a:pos x="2456" y="902"/>
                  </a:cxn>
                  <a:cxn ang="0">
                    <a:pos x="2203" y="977"/>
                  </a:cxn>
                  <a:cxn ang="0">
                    <a:pos x="1999" y="1105"/>
                  </a:cxn>
                  <a:cxn ang="0">
                    <a:pos x="1789" y="1241"/>
                  </a:cxn>
                  <a:cxn ang="0">
                    <a:pos x="1406" y="1654"/>
                  </a:cxn>
                  <a:cxn ang="0">
                    <a:pos x="1144" y="2163"/>
                  </a:cxn>
                  <a:cxn ang="0">
                    <a:pos x="991" y="2796"/>
                  </a:cxn>
                  <a:cxn ang="0">
                    <a:pos x="936" y="3418"/>
                  </a:cxn>
                  <a:cxn ang="0">
                    <a:pos x="936" y="4109"/>
                  </a:cxn>
                  <a:cxn ang="0">
                    <a:pos x="1026" y="4707"/>
                  </a:cxn>
                  <a:cxn ang="0">
                    <a:pos x="1105" y="5256"/>
                  </a:cxn>
                  <a:cxn ang="0">
                    <a:pos x="1240" y="5689"/>
                  </a:cxn>
                </a:cxnLst>
                <a:rect l="0" t="0" r="0" b="0"/>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alpha val="100000"/>
                </a:schemeClr>
              </a:solidFill>
              <a:ln w="9525">
                <a:noFill/>
              </a:ln>
            </p:spPr>
            <p:txBody>
              <a:bodyPr/>
              <a:lstStyle/>
              <a:p>
                <a:endParaRPr lang="zh-CN" altLang="en-US"/>
              </a:p>
            </p:txBody>
          </p:sp>
          <p:sp>
            <p:nvSpPr>
              <p:cNvPr id="1063" name="Freeform 11"/>
              <p:cNvSpPr/>
              <p:nvPr userDrawn="1"/>
            </p:nvSpPr>
            <p:spPr>
              <a:xfrm rot="373331" flipH="1">
                <a:off x="41" y="2843"/>
                <a:ext cx="262" cy="308"/>
              </a:xfrm>
              <a:custGeom>
                <a:avLst/>
                <a:gdLst/>
                <a:ahLst/>
                <a:cxnLst>
                  <a:cxn ang="0">
                    <a:pos x="2894" y="0"/>
                  </a:cxn>
                  <a:cxn ang="0">
                    <a:pos x="2971" y="56"/>
                  </a:cxn>
                  <a:cxn ang="0">
                    <a:pos x="3137" y="226"/>
                  </a:cxn>
                  <a:cxn ang="0">
                    <a:pos x="3374" y="508"/>
                  </a:cxn>
                  <a:cxn ang="0">
                    <a:pos x="3644" y="920"/>
                  </a:cxn>
                  <a:cxn ang="0">
                    <a:pos x="3851" y="1430"/>
                  </a:cxn>
                  <a:cxn ang="0">
                    <a:pos x="3989" y="2108"/>
                  </a:cxn>
                  <a:cxn ang="0">
                    <a:pos x="3989" y="2908"/>
                  </a:cxn>
                  <a:cxn ang="0">
                    <a:pos x="3822" y="3852"/>
                  </a:cxn>
                  <a:cxn ang="0">
                    <a:pos x="3728" y="4115"/>
                  </a:cxn>
                  <a:cxn ang="0">
                    <a:pos x="3612" y="4332"/>
                  </a:cxn>
                  <a:cxn ang="0">
                    <a:pos x="3488" y="4569"/>
                  </a:cxn>
                  <a:cxn ang="0">
                    <a:pos x="3320" y="4778"/>
                  </a:cxn>
                  <a:cxn ang="0">
                    <a:pos x="3096" y="4977"/>
                  </a:cxn>
                  <a:cxn ang="0">
                    <a:pos x="2912" y="5128"/>
                  </a:cxn>
                  <a:cxn ang="0">
                    <a:pos x="2715" y="5274"/>
                  </a:cxn>
                  <a:cxn ang="0">
                    <a:pos x="2434" y="5391"/>
                  </a:cxn>
                  <a:cxn ang="0">
                    <a:pos x="2179" y="5449"/>
                  </a:cxn>
                  <a:cxn ang="0">
                    <a:pos x="1925" y="5518"/>
                  </a:cxn>
                  <a:cxn ang="0">
                    <a:pos x="1628" y="5570"/>
                  </a:cxn>
                  <a:cxn ang="0">
                    <a:pos x="1310" y="5570"/>
                  </a:cxn>
                  <a:cxn ang="0">
                    <a:pos x="970" y="5518"/>
                  </a:cxn>
                  <a:cxn ang="0">
                    <a:pos x="665" y="5449"/>
                  </a:cxn>
                  <a:cxn ang="0">
                    <a:pos x="311" y="5330"/>
                  </a:cxn>
                  <a:cxn ang="0">
                    <a:pos x="0" y="5188"/>
                  </a:cxn>
                  <a:cxn ang="0">
                    <a:pos x="297" y="5391"/>
                  </a:cxn>
                  <a:cxn ang="0">
                    <a:pos x="589" y="5518"/>
                  </a:cxn>
                  <a:cxn ang="0">
                    <a:pos x="887" y="5655"/>
                  </a:cxn>
                  <a:cxn ang="0">
                    <a:pos x="1136" y="5754"/>
                  </a:cxn>
                  <a:cxn ang="0">
                    <a:pos x="1396" y="5836"/>
                  </a:cxn>
                  <a:cxn ang="0">
                    <a:pos x="1683" y="5869"/>
                  </a:cxn>
                  <a:cxn ang="0">
                    <a:pos x="1928" y="5879"/>
                  </a:cxn>
                  <a:cxn ang="0">
                    <a:pos x="2191" y="5879"/>
                  </a:cxn>
                  <a:cxn ang="0">
                    <a:pos x="2423" y="5869"/>
                  </a:cxn>
                  <a:cxn ang="0">
                    <a:pos x="2655" y="5814"/>
                  </a:cxn>
                  <a:cxn ang="0">
                    <a:pos x="2856" y="5754"/>
                  </a:cxn>
                  <a:cxn ang="0">
                    <a:pos x="3069" y="5696"/>
                  </a:cxn>
                  <a:cxn ang="0">
                    <a:pos x="3263" y="5625"/>
                  </a:cxn>
                  <a:cxn ang="0">
                    <a:pos x="3446" y="5499"/>
                  </a:cxn>
                  <a:cxn ang="0">
                    <a:pos x="3612" y="5391"/>
                  </a:cxn>
                  <a:cxn ang="0">
                    <a:pos x="3766" y="5274"/>
                  </a:cxn>
                  <a:cxn ang="0">
                    <a:pos x="4192" y="4860"/>
                  </a:cxn>
                  <a:cxn ang="0">
                    <a:pos x="4487" y="4452"/>
                  </a:cxn>
                  <a:cxn ang="0">
                    <a:pos x="4661" y="3979"/>
                  </a:cxn>
                  <a:cxn ang="0">
                    <a:pos x="4756" y="3546"/>
                  </a:cxn>
                  <a:cxn ang="0">
                    <a:pos x="4814" y="3079"/>
                  </a:cxn>
                  <a:cxn ang="0">
                    <a:pos x="4814" y="2617"/>
                  </a:cxn>
                  <a:cxn ang="0">
                    <a:pos x="4837" y="2185"/>
                  </a:cxn>
                  <a:cxn ang="0">
                    <a:pos x="4582" y="1275"/>
                  </a:cxn>
                  <a:cxn ang="0">
                    <a:pos x="4149" y="568"/>
                  </a:cxn>
                  <a:cxn ang="0">
                    <a:pos x="3995" y="508"/>
                  </a:cxn>
                  <a:cxn ang="0">
                    <a:pos x="3908" y="422"/>
                  </a:cxn>
                  <a:cxn ang="0">
                    <a:pos x="3766" y="353"/>
                  </a:cxn>
                  <a:cxn ang="0">
                    <a:pos x="3667" y="304"/>
                  </a:cxn>
                  <a:cxn ang="0">
                    <a:pos x="3504" y="244"/>
                  </a:cxn>
                  <a:cxn ang="0">
                    <a:pos x="3344" y="169"/>
                  </a:cxn>
                  <a:cxn ang="0">
                    <a:pos x="3154" y="81"/>
                  </a:cxn>
                  <a:cxn ang="0">
                    <a:pos x="2894" y="0"/>
                  </a:cxn>
                </a:cxnLst>
                <a:rect l="0" t="0" r="0" b="0"/>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alpha val="100000"/>
                </a:schemeClr>
              </a:solidFill>
              <a:ln w="9525">
                <a:noFill/>
              </a:ln>
            </p:spPr>
            <p:txBody>
              <a:bodyPr/>
              <a:lstStyle/>
              <a:p>
                <a:endParaRPr lang="zh-CN" altLang="en-US"/>
              </a:p>
            </p:txBody>
          </p:sp>
          <p:sp>
            <p:nvSpPr>
              <p:cNvPr id="1064" name="Freeform 12"/>
              <p:cNvSpPr/>
              <p:nvPr userDrawn="1"/>
            </p:nvSpPr>
            <p:spPr>
              <a:xfrm rot="373331" flipH="1">
                <a:off x="121" y="2907"/>
                <a:ext cx="93" cy="156"/>
              </a:xfrm>
              <a:custGeom>
                <a:avLst/>
                <a:gdLst/>
                <a:ahLst/>
                <a:cxnLst>
                  <a:cxn ang="0">
                    <a:pos x="5" y="0"/>
                  </a:cxn>
                  <a:cxn ang="0">
                    <a:pos x="6" y="1"/>
                  </a:cxn>
                  <a:cxn ang="0">
                    <a:pos x="7" y="1"/>
                  </a:cxn>
                  <a:cxn ang="0">
                    <a:pos x="7" y="3"/>
                  </a:cxn>
                  <a:cxn ang="0">
                    <a:pos x="7" y="4"/>
                  </a:cxn>
                  <a:cxn ang="0">
                    <a:pos x="7" y="6"/>
                  </a:cxn>
                  <a:cxn ang="0">
                    <a:pos x="7" y="7"/>
                  </a:cxn>
                  <a:cxn ang="0">
                    <a:pos x="5" y="9"/>
                  </a:cxn>
                  <a:cxn ang="0">
                    <a:pos x="4" y="12"/>
                  </a:cxn>
                  <a:cxn ang="0">
                    <a:pos x="3" y="11"/>
                  </a:cxn>
                  <a:cxn ang="0">
                    <a:pos x="2" y="11"/>
                  </a:cxn>
                  <a:cxn ang="0">
                    <a:pos x="1" y="11"/>
                  </a:cxn>
                  <a:cxn ang="0">
                    <a:pos x="1" y="10"/>
                  </a:cxn>
                  <a:cxn ang="0">
                    <a:pos x="1" y="10"/>
                  </a:cxn>
                  <a:cxn ang="0">
                    <a:pos x="1" y="10"/>
                  </a:cxn>
                  <a:cxn ang="0">
                    <a:pos x="0" y="9"/>
                  </a:cxn>
                  <a:cxn ang="0">
                    <a:pos x="1" y="9"/>
                  </a:cxn>
                  <a:cxn ang="0">
                    <a:pos x="1" y="9"/>
                  </a:cxn>
                  <a:cxn ang="0">
                    <a:pos x="1" y="9"/>
                  </a:cxn>
                  <a:cxn ang="0">
                    <a:pos x="3" y="8"/>
                  </a:cxn>
                  <a:cxn ang="0">
                    <a:pos x="4" y="7"/>
                  </a:cxn>
                  <a:cxn ang="0">
                    <a:pos x="5" y="6"/>
                  </a:cxn>
                  <a:cxn ang="0">
                    <a:pos x="5" y="4"/>
                  </a:cxn>
                  <a:cxn ang="0">
                    <a:pos x="6" y="2"/>
                  </a:cxn>
                  <a:cxn ang="0">
                    <a:pos x="5" y="0"/>
                  </a:cxn>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alpha val="100000"/>
                </a:schemeClr>
              </a:solidFill>
              <a:ln w="9525">
                <a:noFill/>
              </a:ln>
            </p:spPr>
            <p:txBody>
              <a:bodyPr/>
              <a:lstStyle/>
              <a:p>
                <a:endParaRPr lang="zh-CN" altLang="en-US"/>
              </a:p>
            </p:txBody>
          </p:sp>
          <p:sp>
            <p:nvSpPr>
              <p:cNvPr id="1065" name="Freeform 13"/>
              <p:cNvSpPr/>
              <p:nvPr userDrawn="1"/>
            </p:nvSpPr>
            <p:spPr>
              <a:xfrm rot="373331" flipH="1">
                <a:off x="313" y="3110"/>
                <a:ext cx="85" cy="93"/>
              </a:xfrm>
              <a:custGeom>
                <a:avLst/>
                <a:gdLst/>
                <a:ahLst/>
                <a:cxnLst>
                  <a:cxn ang="0">
                    <a:pos x="4" y="0"/>
                  </a:cxn>
                  <a:cxn ang="0">
                    <a:pos x="0" y="1"/>
                  </a:cxn>
                  <a:cxn ang="0">
                    <a:pos x="1" y="1"/>
                  </a:cxn>
                  <a:cxn ang="0">
                    <a:pos x="1" y="1"/>
                  </a:cxn>
                  <a:cxn ang="0">
                    <a:pos x="1" y="1"/>
                  </a:cxn>
                  <a:cxn ang="0">
                    <a:pos x="3" y="2"/>
                  </a:cxn>
                  <a:cxn ang="0">
                    <a:pos x="4" y="3"/>
                  </a:cxn>
                  <a:cxn ang="0">
                    <a:pos x="5" y="3"/>
                  </a:cxn>
                  <a:cxn ang="0">
                    <a:pos x="6" y="4"/>
                  </a:cxn>
                  <a:cxn ang="0">
                    <a:pos x="7" y="6"/>
                  </a:cxn>
                  <a:cxn ang="0">
                    <a:pos x="7" y="6"/>
                  </a:cxn>
                  <a:cxn ang="0">
                    <a:pos x="7" y="4"/>
                  </a:cxn>
                  <a:cxn ang="0">
                    <a:pos x="7" y="4"/>
                  </a:cxn>
                  <a:cxn ang="0">
                    <a:pos x="6" y="3"/>
                  </a:cxn>
                  <a:cxn ang="0">
                    <a:pos x="5" y="3"/>
                  </a:cxn>
                  <a:cxn ang="0">
                    <a:pos x="5" y="2"/>
                  </a:cxn>
                  <a:cxn ang="0">
                    <a:pos x="4" y="1"/>
                  </a:cxn>
                  <a:cxn ang="0">
                    <a:pos x="4" y="1"/>
                  </a:cxn>
                  <a:cxn ang="0">
                    <a:pos x="4" y="1"/>
                  </a:cxn>
                  <a:cxn ang="0">
                    <a:pos x="5" y="1"/>
                  </a:cxn>
                  <a:cxn ang="0">
                    <a:pos x="5" y="1"/>
                  </a:cxn>
                  <a:cxn ang="0">
                    <a:pos x="6" y="1"/>
                  </a:cxn>
                  <a:cxn ang="0">
                    <a:pos x="6" y="1"/>
                  </a:cxn>
                  <a:cxn ang="0">
                    <a:pos x="7" y="1"/>
                  </a:cxn>
                  <a:cxn ang="0">
                    <a:pos x="7" y="1"/>
                  </a:cxn>
                  <a:cxn ang="0">
                    <a:pos x="7" y="1"/>
                  </a:cxn>
                  <a:cxn ang="0">
                    <a:pos x="4" y="0"/>
                  </a:cxn>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alpha val="100000"/>
                </a:schemeClr>
              </a:solidFill>
              <a:ln w="9525">
                <a:noFill/>
              </a:ln>
            </p:spPr>
            <p:txBody>
              <a:bodyPr/>
              <a:lstStyle/>
              <a:p>
                <a:endParaRPr lang="zh-CN" altLang="en-US"/>
              </a:p>
            </p:txBody>
          </p:sp>
          <p:sp>
            <p:nvSpPr>
              <p:cNvPr id="1066" name="Freeform 14"/>
              <p:cNvSpPr/>
              <p:nvPr userDrawn="1"/>
            </p:nvSpPr>
            <p:spPr>
              <a:xfrm rot="373331" flipH="1">
                <a:off x="289" y="3133"/>
                <a:ext cx="21" cy="55"/>
              </a:xfrm>
              <a:custGeom>
                <a:avLst/>
                <a:gdLst/>
                <a:ahLst/>
                <a:cxnLst>
                  <a:cxn ang="0">
                    <a:pos x="1" y="0"/>
                  </a:cxn>
                  <a:cxn ang="0">
                    <a:pos x="1" y="0"/>
                  </a:cxn>
                  <a:cxn ang="0">
                    <a:pos x="1" y="1"/>
                  </a:cxn>
                  <a:cxn ang="0">
                    <a:pos x="1" y="1"/>
                  </a:cxn>
                  <a:cxn ang="0">
                    <a:pos x="1" y="1"/>
                  </a:cxn>
                  <a:cxn ang="0">
                    <a:pos x="1" y="1"/>
                  </a:cxn>
                  <a:cxn ang="0">
                    <a:pos x="0" y="2"/>
                  </a:cxn>
                  <a:cxn ang="0">
                    <a:pos x="1" y="3"/>
                  </a:cxn>
                  <a:cxn ang="0">
                    <a:pos x="1" y="4"/>
                  </a:cxn>
                  <a:cxn ang="0">
                    <a:pos x="1" y="3"/>
                  </a:cxn>
                  <a:cxn ang="0">
                    <a:pos x="1" y="2"/>
                  </a:cxn>
                  <a:cxn ang="0">
                    <a:pos x="1" y="1"/>
                  </a:cxn>
                  <a:cxn ang="0">
                    <a:pos x="1" y="0"/>
                  </a:cxn>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alpha val="100000"/>
                </a:schemeClr>
              </a:solidFill>
              <a:ln w="9525">
                <a:noFill/>
              </a:ln>
            </p:spPr>
            <p:txBody>
              <a:bodyPr/>
              <a:lstStyle/>
              <a:p>
                <a:endParaRPr lang="zh-CN" altLang="en-US"/>
              </a:p>
            </p:txBody>
          </p:sp>
          <p:grpSp>
            <p:nvGrpSpPr>
              <p:cNvPr id="1067" name="Group 15"/>
              <p:cNvGrpSpPr/>
              <p:nvPr userDrawn="1"/>
            </p:nvGrpSpPr>
            <p:grpSpPr>
              <a:xfrm rot="-10713554" flipH="1">
                <a:off x="335" y="3251"/>
                <a:ext cx="608" cy="369"/>
                <a:chOff x="-366" y="1704"/>
                <a:chExt cx="608" cy="369"/>
              </a:xfrm>
            </p:grpSpPr>
            <p:sp>
              <p:nvSpPr>
                <p:cNvPr id="1068" name="Freeform 16"/>
                <p:cNvSpPr/>
                <p:nvPr userDrawn="1"/>
              </p:nvSpPr>
              <p:spPr>
                <a:xfrm rot="4200091">
                  <a:off x="-242" y="1806"/>
                  <a:ext cx="143" cy="390"/>
                </a:xfrm>
                <a:custGeom>
                  <a:avLst/>
                  <a:gdLst/>
                  <a:ahLst/>
                  <a:cxnLst>
                    <a:cxn ang="0">
                      <a:pos x="1" y="1"/>
                    </a:cxn>
                    <a:cxn ang="0">
                      <a:pos x="1" y="3"/>
                    </a:cxn>
                    <a:cxn ang="0">
                      <a:pos x="1" y="4"/>
                    </a:cxn>
                    <a:cxn ang="0">
                      <a:pos x="0" y="4"/>
                    </a:cxn>
                    <a:cxn ang="0">
                      <a:pos x="0" y="6"/>
                    </a:cxn>
                    <a:cxn ang="0">
                      <a:pos x="1" y="6"/>
                    </a:cxn>
                    <a:cxn ang="0">
                      <a:pos x="1" y="8"/>
                    </a:cxn>
                    <a:cxn ang="0">
                      <a:pos x="1" y="9"/>
                    </a:cxn>
                    <a:cxn ang="0">
                      <a:pos x="1" y="10"/>
                    </a:cxn>
                    <a:cxn ang="0">
                      <a:pos x="1" y="12"/>
                    </a:cxn>
                    <a:cxn ang="0">
                      <a:pos x="2" y="13"/>
                    </a:cxn>
                    <a:cxn ang="0">
                      <a:pos x="3" y="15"/>
                    </a:cxn>
                    <a:cxn ang="0">
                      <a:pos x="4" y="17"/>
                    </a:cxn>
                    <a:cxn ang="0">
                      <a:pos x="5" y="18"/>
                    </a:cxn>
                    <a:cxn ang="0">
                      <a:pos x="6" y="19"/>
                    </a:cxn>
                    <a:cxn ang="0">
                      <a:pos x="6" y="19"/>
                    </a:cxn>
                    <a:cxn ang="0">
                      <a:pos x="7" y="21"/>
                    </a:cxn>
                    <a:cxn ang="0">
                      <a:pos x="6" y="18"/>
                    </a:cxn>
                    <a:cxn ang="0">
                      <a:pos x="5" y="17"/>
                    </a:cxn>
                    <a:cxn ang="0">
                      <a:pos x="4" y="15"/>
                    </a:cxn>
                    <a:cxn ang="0">
                      <a:pos x="3" y="13"/>
                    </a:cxn>
                    <a:cxn ang="0">
                      <a:pos x="3" y="12"/>
                    </a:cxn>
                    <a:cxn ang="0">
                      <a:pos x="2" y="12"/>
                    </a:cxn>
                    <a:cxn ang="0">
                      <a:pos x="2" y="10"/>
                    </a:cxn>
                    <a:cxn ang="0">
                      <a:pos x="2" y="9"/>
                    </a:cxn>
                    <a:cxn ang="0">
                      <a:pos x="1" y="8"/>
                    </a:cxn>
                    <a:cxn ang="0">
                      <a:pos x="1" y="5"/>
                    </a:cxn>
                    <a:cxn ang="0">
                      <a:pos x="1" y="3"/>
                    </a:cxn>
                    <a:cxn ang="0">
                      <a:pos x="2" y="0"/>
                    </a:cxn>
                    <a:cxn ang="0">
                      <a:pos x="1" y="1"/>
                    </a:cxn>
                  </a:cxnLst>
                  <a:rect l="0" t="0" r="0" b="0"/>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alpha val="100000"/>
                  </a:schemeClr>
                </a:solidFill>
                <a:ln w="9525">
                  <a:noFill/>
                </a:ln>
              </p:spPr>
              <p:txBody>
                <a:bodyPr/>
                <a:lstStyle/>
                <a:p>
                  <a:endParaRPr lang="zh-CN" altLang="en-US"/>
                </a:p>
              </p:txBody>
            </p:sp>
            <p:sp>
              <p:nvSpPr>
                <p:cNvPr id="1069" name="Freeform 17"/>
                <p:cNvSpPr/>
                <p:nvPr userDrawn="1"/>
              </p:nvSpPr>
              <p:spPr>
                <a:xfrm rot="4200091">
                  <a:off x="124" y="1760"/>
                  <a:ext cx="33" cy="160"/>
                </a:xfrm>
                <a:custGeom>
                  <a:avLst/>
                  <a:gdLst/>
                  <a:ahLst/>
                  <a:cxnLst>
                    <a:cxn ang="0">
                      <a:pos x="0" y="1"/>
                    </a:cxn>
                    <a:cxn ang="0">
                      <a:pos x="1" y="2"/>
                    </a:cxn>
                    <a:cxn ang="0">
                      <a:pos x="1" y="4"/>
                    </a:cxn>
                    <a:cxn ang="0">
                      <a:pos x="1" y="6"/>
                    </a:cxn>
                    <a:cxn ang="0">
                      <a:pos x="1" y="8"/>
                    </a:cxn>
                    <a:cxn ang="0">
                      <a:pos x="2" y="8"/>
                    </a:cxn>
                    <a:cxn ang="0">
                      <a:pos x="2" y="6"/>
                    </a:cxn>
                    <a:cxn ang="0">
                      <a:pos x="2" y="5"/>
                    </a:cxn>
                    <a:cxn ang="0">
                      <a:pos x="2" y="4"/>
                    </a:cxn>
                    <a:cxn ang="0">
                      <a:pos x="2" y="3"/>
                    </a:cxn>
                    <a:cxn ang="0">
                      <a:pos x="1" y="2"/>
                    </a:cxn>
                    <a:cxn ang="0">
                      <a:pos x="1" y="1"/>
                    </a:cxn>
                    <a:cxn ang="0">
                      <a:pos x="1" y="1"/>
                    </a:cxn>
                    <a:cxn ang="0">
                      <a:pos x="1" y="0"/>
                    </a:cxn>
                    <a:cxn ang="0">
                      <a:pos x="0" y="1"/>
                    </a:cxn>
                  </a:cxnLst>
                  <a:rect l="0" t="0" r="0" b="0"/>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alpha val="100000"/>
                  </a:schemeClr>
                </a:solidFill>
                <a:ln w="9525">
                  <a:noFill/>
                </a:ln>
              </p:spPr>
              <p:txBody>
                <a:bodyPr/>
                <a:lstStyle/>
                <a:p>
                  <a:endParaRPr lang="zh-CN" altLang="en-US"/>
                </a:p>
              </p:txBody>
            </p:sp>
            <p:sp>
              <p:nvSpPr>
                <p:cNvPr id="1070" name="Freeform 18"/>
                <p:cNvSpPr/>
                <p:nvPr userDrawn="1"/>
              </p:nvSpPr>
              <p:spPr>
                <a:xfrm rot="4200091">
                  <a:off x="175" y="1723"/>
                  <a:ext cx="60" cy="28"/>
                </a:xfrm>
                <a:custGeom>
                  <a:avLst/>
                  <a:gdLst/>
                  <a:ahLst/>
                  <a:cxnLst>
                    <a:cxn ang="0">
                      <a:pos x="3" y="1"/>
                    </a:cxn>
                    <a:cxn ang="0">
                      <a:pos x="3" y="1"/>
                    </a:cxn>
                    <a:cxn ang="0">
                      <a:pos x="2" y="1"/>
                    </a:cxn>
                    <a:cxn ang="0">
                      <a:pos x="2" y="1"/>
                    </a:cxn>
                    <a:cxn ang="0">
                      <a:pos x="1" y="1"/>
                    </a:cxn>
                    <a:cxn ang="0">
                      <a:pos x="1" y="1"/>
                    </a:cxn>
                    <a:cxn ang="0">
                      <a:pos x="1" y="1"/>
                    </a:cxn>
                    <a:cxn ang="0">
                      <a:pos x="1" y="0"/>
                    </a:cxn>
                    <a:cxn ang="0">
                      <a:pos x="0" y="1"/>
                    </a:cxn>
                    <a:cxn ang="0">
                      <a:pos x="1" y="1"/>
                    </a:cxn>
                    <a:cxn ang="0">
                      <a:pos x="1" y="1"/>
                    </a:cxn>
                    <a:cxn ang="0">
                      <a:pos x="1" y="1"/>
                    </a:cxn>
                    <a:cxn ang="0">
                      <a:pos x="1" y="1"/>
                    </a:cxn>
                    <a:cxn ang="0">
                      <a:pos x="1" y="1"/>
                    </a:cxn>
                    <a:cxn ang="0">
                      <a:pos x="2" y="1"/>
                    </a:cxn>
                    <a:cxn ang="0">
                      <a:pos x="2" y="1"/>
                    </a:cxn>
                    <a:cxn ang="0">
                      <a:pos x="3" y="2"/>
                    </a:cxn>
                    <a:cxn ang="0">
                      <a:pos x="3" y="1"/>
                    </a:cxn>
                  </a:cxnLst>
                  <a:rect l="0" t="0" r="0" b="0"/>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alpha val="100000"/>
                  </a:schemeClr>
                </a:solidFill>
                <a:ln w="9525">
                  <a:noFill/>
                </a:ln>
              </p:spPr>
              <p:txBody>
                <a:bodyPr/>
                <a:lstStyle/>
                <a:p>
                  <a:endParaRPr lang="zh-CN" altLang="en-US"/>
                </a:p>
              </p:txBody>
            </p:sp>
          </p:grpSp>
        </p:grpSp>
        <p:grpSp>
          <p:nvGrpSpPr>
            <p:cNvPr id="1036" name="Group 19"/>
            <p:cNvGrpSpPr/>
            <p:nvPr/>
          </p:nvGrpSpPr>
          <p:grpSpPr>
            <a:xfrm rot="6248562">
              <a:off x="343" y="3854"/>
              <a:ext cx="392" cy="424"/>
              <a:chOff x="1727" y="866"/>
              <a:chExt cx="129" cy="157"/>
            </a:xfrm>
          </p:grpSpPr>
          <p:sp>
            <p:nvSpPr>
              <p:cNvPr id="1059" name="Freeform 20"/>
              <p:cNvSpPr/>
              <p:nvPr userDrawn="1"/>
            </p:nvSpPr>
            <p:spPr>
              <a:xfrm>
                <a:off x="1727" y="868"/>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60" name="Freeform 21"/>
              <p:cNvSpPr/>
              <p:nvPr userDrawn="1"/>
            </p:nvSpPr>
            <p:spPr>
              <a:xfrm>
                <a:off x="1786" y="896"/>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61" name="Freeform 22"/>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1037" name="Group 23"/>
            <p:cNvGrpSpPr/>
            <p:nvPr/>
          </p:nvGrpSpPr>
          <p:grpSpPr>
            <a:xfrm rot="5003157">
              <a:off x="249" y="1102"/>
              <a:ext cx="412" cy="500"/>
              <a:chOff x="1727" y="866"/>
              <a:chExt cx="129" cy="157"/>
            </a:xfrm>
          </p:grpSpPr>
          <p:sp>
            <p:nvSpPr>
              <p:cNvPr id="1056" name="Freeform 24"/>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57" name="Freeform 25"/>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58" name="Freeform 26"/>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1038" name="Group 27"/>
            <p:cNvGrpSpPr/>
            <p:nvPr/>
          </p:nvGrpSpPr>
          <p:grpSpPr>
            <a:xfrm>
              <a:off x="815" y="0"/>
              <a:ext cx="345" cy="367"/>
              <a:chOff x="1727" y="866"/>
              <a:chExt cx="129" cy="157"/>
            </a:xfrm>
          </p:grpSpPr>
          <p:sp>
            <p:nvSpPr>
              <p:cNvPr id="1053" name="Freeform 28"/>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54" name="Freeform 29"/>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55" name="Freeform 30"/>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1039" name="Freeform 31"/>
            <p:cNvSpPr/>
            <p:nvPr/>
          </p:nvSpPr>
          <p:spPr>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0" b="0"/>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w="9525">
              <a:noFill/>
            </a:ln>
          </p:spPr>
          <p:txBody>
            <a:bodyPr/>
            <a:lstStyle/>
            <a:p>
              <a:endParaRPr lang="zh-CN" altLang="en-US"/>
            </a:p>
          </p:txBody>
        </p:sp>
        <p:sp>
          <p:nvSpPr>
            <p:cNvPr id="1040" name="Freeform 32"/>
            <p:cNvSpPr/>
            <p:nvPr/>
          </p:nvSpPr>
          <p:spPr>
            <a:xfrm rot="828663">
              <a:off x="242" y="3404"/>
              <a:ext cx="132" cy="167"/>
            </a:xfrm>
            <a:custGeom>
              <a:avLst/>
              <a:gdLst/>
              <a:ahLst/>
              <a:cxnLst>
                <a:cxn ang="0">
                  <a:pos x="0" y="0"/>
                </a:cxn>
                <a:cxn ang="0">
                  <a:pos x="27" y="1"/>
                </a:cxn>
                <a:cxn ang="0">
                  <a:pos x="103" y="5"/>
                </a:cxn>
                <a:cxn ang="0">
                  <a:pos x="206" y="21"/>
                </a:cxn>
                <a:cxn ang="0">
                  <a:pos x="326" y="45"/>
                </a:cxn>
                <a:cxn ang="0">
                  <a:pos x="436" y="81"/>
                </a:cxn>
                <a:cxn ang="0">
                  <a:pos x="536" y="132"/>
                </a:cxn>
                <a:cxn ang="0">
                  <a:pos x="599" y="199"/>
                </a:cxn>
                <a:cxn ang="0">
                  <a:pos x="613" y="291"/>
                </a:cxn>
                <a:cxn ang="0">
                  <a:pos x="584" y="291"/>
                </a:cxn>
                <a:cxn ang="0">
                  <a:pos x="555" y="291"/>
                </a:cxn>
                <a:cxn ang="0">
                  <a:pos x="522" y="291"/>
                </a:cxn>
                <a:cxn ang="0">
                  <a:pos x="482" y="283"/>
                </a:cxn>
                <a:cxn ang="0">
                  <a:pos x="454" y="282"/>
                </a:cxn>
                <a:cxn ang="0">
                  <a:pos x="418" y="277"/>
                </a:cxn>
                <a:cxn ang="0">
                  <a:pos x="369" y="267"/>
                </a:cxn>
                <a:cxn ang="0">
                  <a:pos x="326" y="258"/>
                </a:cxn>
                <a:cxn ang="0">
                  <a:pos x="297" y="233"/>
                </a:cxn>
                <a:cxn ang="0">
                  <a:pos x="297" y="206"/>
                </a:cxn>
                <a:cxn ang="0">
                  <a:pos x="312" y="178"/>
                </a:cxn>
                <a:cxn ang="0">
                  <a:pos x="328" y="147"/>
                </a:cxn>
                <a:cxn ang="0">
                  <a:pos x="312" y="115"/>
                </a:cxn>
                <a:cxn ang="0">
                  <a:pos x="269" y="79"/>
                </a:cxn>
                <a:cxn ang="0">
                  <a:pos x="176" y="43"/>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alpha val="100000"/>
              </a:schemeClr>
            </a:solidFill>
            <a:ln w="9525">
              <a:noFill/>
            </a:ln>
          </p:spPr>
          <p:txBody>
            <a:bodyPr/>
            <a:lstStyle/>
            <a:p>
              <a:endParaRPr lang="zh-CN" altLang="en-US"/>
            </a:p>
          </p:txBody>
        </p:sp>
        <p:sp>
          <p:nvSpPr>
            <p:cNvPr id="1041" name="Freeform 33"/>
            <p:cNvSpPr/>
            <p:nvPr/>
          </p:nvSpPr>
          <p:spPr>
            <a:xfrm rot="828663">
              <a:off x="266" y="3592"/>
              <a:ext cx="66" cy="43"/>
            </a:xfrm>
            <a:custGeom>
              <a:avLst/>
              <a:gdLst/>
              <a:ahLst/>
              <a:cxnLst>
                <a:cxn ang="0">
                  <a:pos x="0" y="0"/>
                </a:cxn>
                <a:cxn ang="0">
                  <a:pos x="1" y="1"/>
                </a:cxn>
                <a:cxn ang="0">
                  <a:pos x="35" y="3"/>
                </a:cxn>
                <a:cxn ang="0">
                  <a:pos x="79" y="17"/>
                </a:cxn>
                <a:cxn ang="0">
                  <a:pos x="132" y="22"/>
                </a:cxn>
                <a:cxn ang="0">
                  <a:pos x="177" y="28"/>
                </a:cxn>
                <a:cxn ang="0">
                  <a:pos x="224" y="32"/>
                </a:cxn>
                <a:cxn ang="0">
                  <a:pos x="274" y="34"/>
                </a:cxn>
                <a:cxn ang="0">
                  <a:pos x="330" y="30"/>
                </a:cxn>
                <a:cxn ang="0">
                  <a:pos x="323" y="47"/>
                </a:cxn>
                <a:cxn ang="0">
                  <a:pos x="304" y="63"/>
                </a:cxn>
                <a:cxn ang="0">
                  <a:pos x="270" y="73"/>
                </a:cxn>
                <a:cxn ang="0">
                  <a:pos x="222" y="76"/>
                </a:cxn>
                <a:cxn ang="0">
                  <a:pos x="170" y="75"/>
                </a:cxn>
                <a:cxn ang="0">
                  <a:pos x="114" y="61"/>
                </a:cxn>
                <a:cxn ang="0">
                  <a:pos x="60" y="40"/>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alpha val="100000"/>
              </a:schemeClr>
            </a:solidFill>
            <a:ln w="9525">
              <a:noFill/>
            </a:ln>
          </p:spPr>
          <p:txBody>
            <a:bodyPr/>
            <a:lstStyle/>
            <a:p>
              <a:endParaRPr lang="zh-CN" altLang="en-US"/>
            </a:p>
          </p:txBody>
        </p:sp>
        <p:sp>
          <p:nvSpPr>
            <p:cNvPr id="1042" name="Freeform 34"/>
            <p:cNvSpPr/>
            <p:nvPr/>
          </p:nvSpPr>
          <p:spPr>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0" b="0"/>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alpha val="100000"/>
              </a:schemeClr>
            </a:solidFill>
            <a:ln w="9525">
              <a:noFill/>
            </a:ln>
          </p:spPr>
          <p:txBody>
            <a:bodyPr/>
            <a:lstStyle/>
            <a:p>
              <a:endParaRPr lang="zh-CN" altLang="en-US"/>
            </a:p>
          </p:txBody>
        </p:sp>
        <p:sp>
          <p:nvSpPr>
            <p:cNvPr id="1043" name="Freeform 35"/>
            <p:cNvSpPr/>
            <p:nvPr/>
          </p:nvSpPr>
          <p:spPr>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0" b="0"/>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alpha val="100000"/>
              </a:schemeClr>
            </a:solidFill>
            <a:ln w="9525">
              <a:noFill/>
            </a:ln>
          </p:spPr>
          <p:txBody>
            <a:bodyPr/>
            <a:lstStyle/>
            <a:p>
              <a:endParaRPr lang="zh-CN" altLang="en-US"/>
            </a:p>
          </p:txBody>
        </p:sp>
        <p:sp>
          <p:nvSpPr>
            <p:cNvPr id="1044" name="Freeform 36"/>
            <p:cNvSpPr/>
            <p:nvPr/>
          </p:nvSpPr>
          <p:spPr>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0" b="0"/>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alpha val="100000"/>
              </a:schemeClr>
            </a:solidFill>
            <a:ln w="9525">
              <a:noFill/>
            </a:ln>
          </p:spPr>
          <p:txBody>
            <a:bodyPr/>
            <a:lstStyle/>
            <a:p>
              <a:endParaRPr lang="zh-CN" altLang="en-US"/>
            </a:p>
          </p:txBody>
        </p:sp>
        <p:sp>
          <p:nvSpPr>
            <p:cNvPr id="1045" name="Freeform 37"/>
            <p:cNvSpPr/>
            <p:nvPr/>
          </p:nvSpPr>
          <p:spPr>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0" b="0"/>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alpha val="100000"/>
              </a:schemeClr>
            </a:solidFill>
            <a:ln w="9525">
              <a:noFill/>
            </a:ln>
          </p:spPr>
          <p:txBody>
            <a:bodyPr/>
            <a:lstStyle/>
            <a:p>
              <a:endParaRPr lang="zh-CN" altLang="en-US"/>
            </a:p>
          </p:txBody>
        </p:sp>
        <p:sp>
          <p:nvSpPr>
            <p:cNvPr id="1046" name="Freeform 38"/>
            <p:cNvSpPr/>
            <p:nvPr/>
          </p:nvSpPr>
          <p:spPr>
            <a:xfrm rot="1584153">
              <a:off x="20" y="410"/>
              <a:ext cx="344" cy="245"/>
            </a:xfrm>
            <a:custGeom>
              <a:avLst/>
              <a:gdLst/>
              <a:ahLst/>
              <a:cxnLst>
                <a:cxn ang="0">
                  <a:pos x="0" y="0"/>
                </a:cxn>
                <a:cxn ang="0">
                  <a:pos x="0" y="34"/>
                </a:cxn>
                <a:cxn ang="0">
                  <a:pos x="37" y="68"/>
                </a:cxn>
                <a:cxn ang="0">
                  <a:pos x="86" y="102"/>
                </a:cxn>
                <a:cxn ang="0">
                  <a:pos x="154" y="132"/>
                </a:cxn>
                <a:cxn ang="0">
                  <a:pos x="249" y="160"/>
                </a:cxn>
                <a:cxn ang="0">
                  <a:pos x="369" y="190"/>
                </a:cxn>
                <a:cxn ang="0">
                  <a:pos x="523" y="217"/>
                </a:cxn>
                <a:cxn ang="0">
                  <a:pos x="700" y="240"/>
                </a:cxn>
                <a:cxn ang="0">
                  <a:pos x="928" y="262"/>
                </a:cxn>
                <a:cxn ang="0">
                  <a:pos x="1185" y="280"/>
                </a:cxn>
                <a:cxn ang="0">
                  <a:pos x="1460" y="295"/>
                </a:cxn>
                <a:cxn ang="0">
                  <a:pos x="1800" y="308"/>
                </a:cxn>
                <a:cxn ang="0">
                  <a:pos x="2170" y="315"/>
                </a:cxn>
                <a:cxn ang="0">
                  <a:pos x="2594" y="319"/>
                </a:cxn>
                <a:cxn ang="0">
                  <a:pos x="3032" y="318"/>
                </a:cxn>
                <a:cxn ang="0">
                  <a:pos x="3544" y="313"/>
                </a:cxn>
                <a:cxn ang="0">
                  <a:pos x="3095" y="306"/>
                </a:cxn>
                <a:cxn ang="0">
                  <a:pos x="2685" y="296"/>
                </a:cxn>
                <a:cxn ang="0">
                  <a:pos x="2345" y="285"/>
                </a:cxn>
                <a:cxn ang="0">
                  <a:pos x="2041" y="275"/>
                </a:cxn>
                <a:cxn ang="0">
                  <a:pos x="1764" y="261"/>
                </a:cxn>
                <a:cxn ang="0">
                  <a:pos x="1546" y="245"/>
                </a:cxn>
                <a:cxn ang="0">
                  <a:pos x="1344" y="228"/>
                </a:cxn>
                <a:cxn ang="0">
                  <a:pos x="1155" y="209"/>
                </a:cxn>
                <a:cxn ang="0">
                  <a:pos x="985" y="190"/>
                </a:cxn>
                <a:cxn ang="0">
                  <a:pos x="846" y="167"/>
                </a:cxn>
                <a:cxn ang="0">
                  <a:pos x="727" y="145"/>
                </a:cxn>
                <a:cxn ang="0">
                  <a:pos x="597" y="118"/>
                </a:cxn>
                <a:cxn ang="0">
                  <a:pos x="455" y="93"/>
                </a:cxn>
                <a:cxn ang="0">
                  <a:pos x="319" y="65"/>
                </a:cxn>
                <a:cxn ang="0">
                  <a:pos x="161" y="33"/>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lstStyle/>
            <a:p>
              <a:endParaRPr lang="zh-CN" altLang="en-US"/>
            </a:p>
          </p:txBody>
        </p:sp>
        <p:sp>
          <p:nvSpPr>
            <p:cNvPr id="1047" name="Freeform 39"/>
            <p:cNvSpPr/>
            <p:nvPr/>
          </p:nvSpPr>
          <p:spPr>
            <a:xfrm rot="1584153">
              <a:off x="242" y="756"/>
              <a:ext cx="167" cy="115"/>
            </a:xfrm>
            <a:custGeom>
              <a:avLst/>
              <a:gdLst/>
              <a:ahLst/>
              <a:cxnLst>
                <a:cxn ang="0">
                  <a:pos x="1129" y="0"/>
                </a:cxn>
                <a:cxn ang="0">
                  <a:pos x="1805" y="161"/>
                </a:cxn>
                <a:cxn ang="0">
                  <a:pos x="1754" y="160"/>
                </a:cxn>
                <a:cxn ang="0">
                  <a:pos x="1558" y="157"/>
                </a:cxn>
                <a:cxn ang="0">
                  <a:pos x="1302" y="152"/>
                </a:cxn>
                <a:cxn ang="0">
                  <a:pos x="995" y="148"/>
                </a:cxn>
                <a:cxn ang="0">
                  <a:pos x="655" y="145"/>
                </a:cxn>
                <a:cxn ang="0">
                  <a:pos x="372" y="146"/>
                </a:cxn>
                <a:cxn ang="0">
                  <a:pos x="132" y="153"/>
                </a:cxn>
                <a:cxn ang="0">
                  <a:pos x="0" y="164"/>
                </a:cxn>
                <a:cxn ang="0">
                  <a:pos x="54" y="146"/>
                </a:cxn>
                <a:cxn ang="0">
                  <a:pos x="119" y="133"/>
                </a:cxn>
                <a:cxn ang="0">
                  <a:pos x="240" y="122"/>
                </a:cxn>
                <a:cxn ang="0">
                  <a:pos x="372" y="114"/>
                </a:cxn>
                <a:cxn ang="0">
                  <a:pos x="527" y="107"/>
                </a:cxn>
                <a:cxn ang="0">
                  <a:pos x="681" y="106"/>
                </a:cxn>
                <a:cxn ang="0">
                  <a:pos x="854" y="106"/>
                </a:cxn>
                <a:cxn ang="0">
                  <a:pos x="1050" y="111"/>
                </a:cxn>
                <a:cxn ang="0">
                  <a:pos x="1063" y="106"/>
                </a:cxn>
                <a:cxn ang="0">
                  <a:pos x="1021" y="85"/>
                </a:cxn>
                <a:cxn ang="0">
                  <a:pos x="974" y="56"/>
                </a:cxn>
                <a:cxn ang="0">
                  <a:pos x="956" y="45"/>
                </a:cxn>
                <a:cxn ang="0">
                  <a:pos x="917" y="45"/>
                </a:cxn>
                <a:cxn ang="0">
                  <a:pos x="882" y="43"/>
                </a:cxn>
                <a:cxn ang="0">
                  <a:pos x="854" y="37"/>
                </a:cxn>
                <a:cxn ang="0">
                  <a:pos x="838" y="32"/>
                </a:cxn>
                <a:cxn ang="0">
                  <a:pos x="838" y="28"/>
                </a:cxn>
                <a:cxn ang="0">
                  <a:pos x="854" y="23"/>
                </a:cxn>
                <a:cxn ang="0">
                  <a:pos x="967" y="8"/>
                </a:cxn>
                <a:cxn ang="0">
                  <a:pos x="1129"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lstStyle/>
            <a:p>
              <a:endParaRPr lang="zh-CN" altLang="en-US"/>
            </a:p>
          </p:txBody>
        </p:sp>
        <p:sp>
          <p:nvSpPr>
            <p:cNvPr id="1048" name="Freeform 40"/>
            <p:cNvSpPr/>
            <p:nvPr/>
          </p:nvSpPr>
          <p:spPr>
            <a:xfrm rot="1584153">
              <a:off x="574" y="286"/>
              <a:ext cx="147" cy="160"/>
            </a:xfrm>
            <a:custGeom>
              <a:avLst/>
              <a:gdLst/>
              <a:ahLst/>
              <a:cxnLst>
                <a:cxn ang="0">
                  <a:pos x="0" y="0"/>
                </a:cxn>
                <a:cxn ang="0">
                  <a:pos x="73" y="1"/>
                </a:cxn>
                <a:cxn ang="0">
                  <a:pos x="259" y="5"/>
                </a:cxn>
                <a:cxn ang="0">
                  <a:pos x="541" y="12"/>
                </a:cxn>
                <a:cxn ang="0">
                  <a:pos x="856" y="33"/>
                </a:cxn>
                <a:cxn ang="0">
                  <a:pos x="1154" y="53"/>
                </a:cxn>
                <a:cxn ang="0">
                  <a:pos x="1415" y="89"/>
                </a:cxn>
                <a:cxn ang="0">
                  <a:pos x="1575" y="135"/>
                </a:cxn>
                <a:cxn ang="0">
                  <a:pos x="1606" y="196"/>
                </a:cxn>
                <a:cxn ang="0">
                  <a:pos x="1556" y="196"/>
                </a:cxn>
                <a:cxn ang="0">
                  <a:pos x="1470" y="196"/>
                </a:cxn>
                <a:cxn ang="0">
                  <a:pos x="1370" y="196"/>
                </a:cxn>
                <a:cxn ang="0">
                  <a:pos x="1280" y="193"/>
                </a:cxn>
                <a:cxn ang="0">
                  <a:pos x="1191" y="192"/>
                </a:cxn>
                <a:cxn ang="0">
                  <a:pos x="1091" y="188"/>
                </a:cxn>
                <a:cxn ang="0">
                  <a:pos x="971" y="182"/>
                </a:cxn>
                <a:cxn ang="0">
                  <a:pos x="856" y="175"/>
                </a:cxn>
                <a:cxn ang="0">
                  <a:pos x="778" y="158"/>
                </a:cxn>
                <a:cxn ang="0">
                  <a:pos x="778" y="138"/>
                </a:cxn>
                <a:cxn ang="0">
                  <a:pos x="831" y="122"/>
                </a:cxn>
                <a:cxn ang="0">
                  <a:pos x="881" y="98"/>
                </a:cxn>
                <a:cxn ang="0">
                  <a:pos x="831" y="80"/>
                </a:cxn>
                <a:cxn ang="0">
                  <a:pos x="713" y="52"/>
                </a:cxn>
                <a:cxn ang="0">
                  <a:pos x="464" y="32"/>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alpha val="100000"/>
              </a:schemeClr>
            </a:solidFill>
            <a:ln w="9525">
              <a:noFill/>
            </a:ln>
          </p:spPr>
          <p:txBody>
            <a:bodyPr/>
            <a:lstStyle/>
            <a:p>
              <a:endParaRPr lang="zh-CN" altLang="en-US"/>
            </a:p>
          </p:txBody>
        </p:sp>
        <p:sp>
          <p:nvSpPr>
            <p:cNvPr id="1049" name="Freeform 41"/>
            <p:cNvSpPr/>
            <p:nvPr/>
          </p:nvSpPr>
          <p:spPr>
            <a:xfrm rot="1584153">
              <a:off x="236" y="721"/>
              <a:ext cx="62" cy="97"/>
            </a:xfrm>
            <a:custGeom>
              <a:avLst/>
              <a:gdLst/>
              <a:ahLst/>
              <a:cxnLst>
                <a:cxn ang="0">
                  <a:pos x="464" y="0"/>
                </a:cxn>
                <a:cxn ang="0">
                  <a:pos x="294" y="47"/>
                </a:cxn>
                <a:cxn ang="0">
                  <a:pos x="218" y="80"/>
                </a:cxn>
                <a:cxn ang="0">
                  <a:pos x="162" y="106"/>
                </a:cxn>
                <a:cxn ang="0">
                  <a:pos x="0" y="124"/>
                </a:cxn>
                <a:cxn ang="0">
                  <a:pos x="178" y="116"/>
                </a:cxn>
                <a:cxn ang="0">
                  <a:pos x="344" y="107"/>
                </a:cxn>
                <a:cxn ang="0">
                  <a:pos x="466" y="91"/>
                </a:cxn>
                <a:cxn ang="0">
                  <a:pos x="586" y="75"/>
                </a:cxn>
                <a:cxn ang="0">
                  <a:pos x="667" y="59"/>
                </a:cxn>
                <a:cxn ang="0">
                  <a:pos x="675" y="39"/>
                </a:cxn>
                <a:cxn ang="0">
                  <a:pos x="625" y="15"/>
                </a:cxn>
                <a:cxn ang="0">
                  <a:pos x="464"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lstStyle/>
            <a:p>
              <a:endParaRPr lang="zh-CN" altLang="en-US"/>
            </a:p>
          </p:txBody>
        </p:sp>
        <p:sp>
          <p:nvSpPr>
            <p:cNvPr id="1050" name="Freeform 42"/>
            <p:cNvSpPr/>
            <p:nvPr/>
          </p:nvSpPr>
          <p:spPr>
            <a:xfrm rot="1584153">
              <a:off x="585" y="466"/>
              <a:ext cx="72" cy="41"/>
            </a:xfrm>
            <a:custGeom>
              <a:avLst/>
              <a:gdLst/>
              <a:ahLst/>
              <a:cxnLst>
                <a:cxn ang="0">
                  <a:pos x="0" y="0"/>
                </a:cxn>
                <a:cxn ang="0">
                  <a:pos x="1" y="1"/>
                </a:cxn>
                <a:cxn ang="0">
                  <a:pos x="85" y="3"/>
                </a:cxn>
                <a:cxn ang="0">
                  <a:pos x="172" y="8"/>
                </a:cxn>
                <a:cxn ang="0">
                  <a:pos x="276" y="12"/>
                </a:cxn>
                <a:cxn ang="0">
                  <a:pos x="389" y="15"/>
                </a:cxn>
                <a:cxn ang="0">
                  <a:pos x="511" y="17"/>
                </a:cxn>
                <a:cxn ang="0">
                  <a:pos x="607" y="18"/>
                </a:cxn>
                <a:cxn ang="0">
                  <a:pos x="720" y="16"/>
                </a:cxn>
                <a:cxn ang="0">
                  <a:pos x="711" y="34"/>
                </a:cxn>
                <a:cxn ang="0">
                  <a:pos x="671" y="42"/>
                </a:cxn>
                <a:cxn ang="0">
                  <a:pos x="591" y="47"/>
                </a:cxn>
                <a:cxn ang="0">
                  <a:pos x="491" y="49"/>
                </a:cxn>
                <a:cxn ang="0">
                  <a:pos x="368" y="48"/>
                </a:cxn>
                <a:cxn ang="0">
                  <a:pos x="249" y="41"/>
                </a:cxn>
                <a:cxn ang="0">
                  <a:pos x="129" y="29"/>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alpha val="100000"/>
              </a:schemeClr>
            </a:solidFill>
            <a:ln w="9525">
              <a:noFill/>
            </a:ln>
          </p:spPr>
          <p:txBody>
            <a:bodyPr/>
            <a:lstStyle/>
            <a:p>
              <a:endParaRPr lang="zh-CN" altLang="en-US"/>
            </a:p>
          </p:txBody>
        </p:sp>
        <p:sp>
          <p:nvSpPr>
            <p:cNvPr id="1051" name="Freeform 43"/>
            <p:cNvSpPr/>
            <p:nvPr/>
          </p:nvSpPr>
          <p:spPr>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0" b="0"/>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alpha val="100000"/>
              </a:schemeClr>
            </a:solidFill>
            <a:ln w="9525">
              <a:noFill/>
            </a:ln>
          </p:spPr>
          <p:txBody>
            <a:bodyPr/>
            <a:lstStyle/>
            <a:p>
              <a:endParaRPr lang="zh-CN" altLang="en-US"/>
            </a:p>
          </p:txBody>
        </p:sp>
        <p:sp>
          <p:nvSpPr>
            <p:cNvPr id="1052" name="Freeform 44"/>
            <p:cNvSpPr/>
            <p:nvPr/>
          </p:nvSpPr>
          <p:spPr>
            <a:xfrm rot="1584153">
              <a:off x="56" y="84"/>
              <a:ext cx="804" cy="686"/>
            </a:xfrm>
            <a:custGeom>
              <a:avLst/>
              <a:gdLst/>
              <a:ahLst/>
              <a:cxnLst>
                <a:cxn ang="0">
                  <a:pos x="240" y="482"/>
                </a:cxn>
                <a:cxn ang="0">
                  <a:pos x="89" y="446"/>
                </a:cxn>
                <a:cxn ang="0">
                  <a:pos x="0" y="377"/>
                </a:cxn>
                <a:cxn ang="0">
                  <a:pos x="54" y="290"/>
                </a:cxn>
                <a:cxn ang="0">
                  <a:pos x="374" y="198"/>
                </a:cxn>
                <a:cxn ang="0">
                  <a:pos x="1018" y="111"/>
                </a:cxn>
                <a:cxn ang="0">
                  <a:pos x="2103" y="40"/>
                </a:cxn>
                <a:cxn ang="0">
                  <a:pos x="3650" y="2"/>
                </a:cxn>
                <a:cxn ang="0">
                  <a:pos x="5628" y="9"/>
                </a:cxn>
                <a:cxn ang="0">
                  <a:pos x="7160" y="87"/>
                </a:cxn>
                <a:cxn ang="0">
                  <a:pos x="8196" y="215"/>
                </a:cxn>
                <a:cxn ang="0">
                  <a:pos x="8739" y="372"/>
                </a:cxn>
                <a:cxn ang="0">
                  <a:pos x="8806" y="534"/>
                </a:cxn>
                <a:cxn ang="0">
                  <a:pos x="8380" y="685"/>
                </a:cxn>
                <a:cxn ang="0">
                  <a:pos x="7499" y="802"/>
                </a:cxn>
                <a:cxn ang="0">
                  <a:pos x="6169" y="866"/>
                </a:cxn>
                <a:cxn ang="0">
                  <a:pos x="5756" y="860"/>
                </a:cxn>
                <a:cxn ang="0">
                  <a:pos x="6528" y="807"/>
                </a:cxn>
                <a:cxn ang="0">
                  <a:pos x="7128" y="709"/>
                </a:cxn>
                <a:cxn ang="0">
                  <a:pos x="7541" y="592"/>
                </a:cxn>
                <a:cxn ang="0">
                  <a:pos x="7688" y="464"/>
                </a:cxn>
                <a:cxn ang="0">
                  <a:pos x="7599" y="337"/>
                </a:cxn>
                <a:cxn ang="0">
                  <a:pos x="7170" y="227"/>
                </a:cxn>
                <a:cxn ang="0">
                  <a:pos x="6405" y="146"/>
                </a:cxn>
                <a:cxn ang="0">
                  <a:pos x="5048" y="97"/>
                </a:cxn>
                <a:cxn ang="0">
                  <a:pos x="3641" y="79"/>
                </a:cxn>
                <a:cxn ang="0">
                  <a:pos x="2577" y="91"/>
                </a:cxn>
                <a:cxn ang="0">
                  <a:pos x="1793" y="131"/>
                </a:cxn>
                <a:cxn ang="0">
                  <a:pos x="1240" y="194"/>
                </a:cxn>
                <a:cxn ang="0">
                  <a:pos x="844" y="269"/>
                </a:cxn>
                <a:cxn ang="0">
                  <a:pos x="590" y="354"/>
                </a:cxn>
                <a:cxn ang="0">
                  <a:pos x="415" y="441"/>
                </a:cxn>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alpha val="100000"/>
              </a:schemeClr>
            </a:solidFill>
            <a:ln w="9525">
              <a:noFill/>
            </a:ln>
          </p:spPr>
          <p:txBody>
            <a:bodyPr/>
            <a:lstStyle/>
            <a:p>
              <a:endParaRPr lang="zh-CN" altLang="en-US"/>
            </a:p>
          </p:txBody>
        </p:sp>
      </p:grpSp>
      <p:sp>
        <p:nvSpPr>
          <p:cNvPr id="358445" name="Rectangle 45"/>
          <p:cNvSpPr>
            <a:spLocks noGrp="1" noChangeArrowheads="1"/>
          </p:cNvSpPr>
          <p:nvPr>
            <p:ph type="title"/>
          </p:nvPr>
        </p:nvSpPr>
        <p:spPr bwMode="auto">
          <a:xfrm>
            <a:off x="442913" y="103188"/>
            <a:ext cx="8243888" cy="13144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28" name="Rectangle 46"/>
          <p:cNvSpPr>
            <a:spLocks noGrp="1"/>
          </p:cNvSpPr>
          <p:nvPr>
            <p:ph type="body" idx="1"/>
          </p:nvPr>
        </p:nvSpPr>
        <p:spPr>
          <a:xfrm>
            <a:off x="457200" y="1600200"/>
            <a:ext cx="8229600" cy="44561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58447" name="Rectangle 47"/>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lgn="l"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8448" name="Rectangle 48"/>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8449" name="Rectangle 49"/>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blinds dir="vert"/>
  </p:transition>
  <p:timing>
    <p:tnLst>
      <p:par>
        <p:cTn id="1" dur="indefinite" restart="never" nodeType="tmRoot"/>
      </p:par>
    </p:tnLst>
  </p:timing>
  <p:hf sldNum="0"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7937" y="0"/>
            <a:ext cx="2833687" cy="6856413"/>
            <a:chOff x="-5" y="0"/>
            <a:chExt cx="1785" cy="4319"/>
          </a:xfrm>
        </p:grpSpPr>
        <p:sp>
          <p:nvSpPr>
            <p:cNvPr id="1032" name="Freeform 3"/>
            <p:cNvSpPr/>
            <p:nvPr/>
          </p:nvSpPr>
          <p:spPr>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0" b="0"/>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w="9525">
              <a:noFill/>
            </a:ln>
          </p:spPr>
          <p:txBody>
            <a:bodyPr/>
            <a:lstStyle/>
            <a:p>
              <a:endParaRPr lang="zh-CN" altLang="en-US"/>
            </a:p>
          </p:txBody>
        </p:sp>
        <p:grpSp>
          <p:nvGrpSpPr>
            <p:cNvPr id="1033" name="Group 4"/>
            <p:cNvGrpSpPr/>
            <p:nvPr/>
          </p:nvGrpSpPr>
          <p:grpSpPr>
            <a:xfrm rot="-6635092" flipH="1">
              <a:off x="104" y="2441"/>
              <a:ext cx="452" cy="444"/>
              <a:chOff x="1727" y="866"/>
              <a:chExt cx="129" cy="157"/>
            </a:xfrm>
          </p:grpSpPr>
          <p:sp>
            <p:nvSpPr>
              <p:cNvPr id="1071" name="Freeform 5"/>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72" name="Freeform 6"/>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73" name="Freeform 7"/>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1034" name="Freeform 8"/>
            <p:cNvSpPr/>
            <p:nvPr/>
          </p:nvSpPr>
          <p:spPr>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0" b="0"/>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w="9525">
              <a:noFill/>
            </a:ln>
          </p:spPr>
          <p:txBody>
            <a:bodyPr/>
            <a:lstStyle/>
            <a:p>
              <a:endParaRPr lang="zh-CN" altLang="en-US"/>
            </a:p>
          </p:txBody>
        </p:sp>
        <p:grpSp>
          <p:nvGrpSpPr>
            <p:cNvPr id="1035" name="Group 9"/>
            <p:cNvGrpSpPr/>
            <p:nvPr/>
          </p:nvGrpSpPr>
          <p:grpSpPr>
            <a:xfrm rot="416244">
              <a:off x="9" y="1746"/>
              <a:ext cx="1771" cy="1741"/>
              <a:chOff x="41" y="2787"/>
              <a:chExt cx="902" cy="833"/>
            </a:xfrm>
          </p:grpSpPr>
          <p:sp>
            <p:nvSpPr>
              <p:cNvPr id="1062" name="Freeform 10"/>
              <p:cNvSpPr/>
              <p:nvPr userDrawn="1"/>
            </p:nvSpPr>
            <p:spPr>
              <a:xfrm rot="373331" flipH="1">
                <a:off x="125" y="2787"/>
                <a:ext cx="313" cy="303"/>
              </a:xfrm>
              <a:custGeom>
                <a:avLst/>
                <a:gdLst/>
                <a:ahLst/>
                <a:cxnLst>
                  <a:cxn ang="0">
                    <a:pos x="1240" y="5689"/>
                  </a:cxn>
                  <a:cxn ang="0">
                    <a:pos x="991" y="5379"/>
                  </a:cxn>
                  <a:cxn ang="0">
                    <a:pos x="711" y="4911"/>
                  </a:cxn>
                  <a:cxn ang="0">
                    <a:pos x="413" y="4295"/>
                  </a:cxn>
                  <a:cxn ang="0">
                    <a:pos x="127" y="3653"/>
                  </a:cxn>
                  <a:cxn ang="0">
                    <a:pos x="0" y="2956"/>
                  </a:cxn>
                  <a:cxn ang="0">
                    <a:pos x="1" y="2213"/>
                  </a:cxn>
                  <a:cxn ang="0">
                    <a:pos x="244" y="1534"/>
                  </a:cxn>
                  <a:cxn ang="0">
                    <a:pos x="733" y="962"/>
                  </a:cxn>
                  <a:cxn ang="0">
                    <a:pos x="1223" y="596"/>
                  </a:cxn>
                  <a:cxn ang="0">
                    <a:pos x="1623" y="325"/>
                  </a:cxn>
                  <a:cxn ang="0">
                    <a:pos x="1947" y="183"/>
                  </a:cxn>
                  <a:cxn ang="0">
                    <a:pos x="2200" y="127"/>
                  </a:cxn>
                  <a:cxn ang="0">
                    <a:pos x="2380" y="127"/>
                  </a:cxn>
                  <a:cxn ang="0">
                    <a:pos x="2808" y="0"/>
                  </a:cxn>
                  <a:cxn ang="0">
                    <a:pos x="3991" y="225"/>
                  </a:cxn>
                  <a:cxn ang="0">
                    <a:pos x="4321" y="325"/>
                  </a:cxn>
                  <a:cxn ang="0">
                    <a:pos x="4646" y="413"/>
                  </a:cxn>
                  <a:cxn ang="0">
                    <a:pos x="4924" y="508"/>
                  </a:cxn>
                  <a:cxn ang="0">
                    <a:pos x="5135" y="625"/>
                  </a:cxn>
                  <a:cxn ang="0">
                    <a:pos x="5367" y="733"/>
                  </a:cxn>
                  <a:cxn ang="0">
                    <a:pos x="5549" y="860"/>
                  </a:cxn>
                  <a:cxn ang="0">
                    <a:pos x="5692" y="1026"/>
                  </a:cxn>
                  <a:cxn ang="0">
                    <a:pos x="5860" y="1226"/>
                  </a:cxn>
                  <a:cxn ang="0">
                    <a:pos x="5549" y="1097"/>
                  </a:cxn>
                  <a:cxn ang="0">
                    <a:pos x="5252" y="977"/>
                  </a:cxn>
                  <a:cxn ang="0">
                    <a:pos x="4952" y="902"/>
                  </a:cxn>
                  <a:cxn ang="0">
                    <a:pos x="4646" y="802"/>
                  </a:cxn>
                  <a:cxn ang="0">
                    <a:pos x="4402" y="733"/>
                  </a:cxn>
                  <a:cxn ang="0">
                    <a:pos x="4147" y="711"/>
                  </a:cxn>
                  <a:cxn ang="0">
                    <a:pos x="3853" y="667"/>
                  </a:cxn>
                  <a:cxn ang="0">
                    <a:pos x="3610" y="667"/>
                  </a:cxn>
                  <a:cxn ang="0">
                    <a:pos x="3377" y="667"/>
                  </a:cxn>
                  <a:cxn ang="0">
                    <a:pos x="3133" y="677"/>
                  </a:cxn>
                  <a:cxn ang="0">
                    <a:pos x="2883" y="733"/>
                  </a:cxn>
                  <a:cxn ang="0">
                    <a:pos x="2671" y="794"/>
                  </a:cxn>
                  <a:cxn ang="0">
                    <a:pos x="2456" y="902"/>
                  </a:cxn>
                  <a:cxn ang="0">
                    <a:pos x="2203" y="977"/>
                  </a:cxn>
                  <a:cxn ang="0">
                    <a:pos x="1999" y="1105"/>
                  </a:cxn>
                  <a:cxn ang="0">
                    <a:pos x="1789" y="1241"/>
                  </a:cxn>
                  <a:cxn ang="0">
                    <a:pos x="1406" y="1654"/>
                  </a:cxn>
                  <a:cxn ang="0">
                    <a:pos x="1144" y="2163"/>
                  </a:cxn>
                  <a:cxn ang="0">
                    <a:pos x="991" y="2796"/>
                  </a:cxn>
                  <a:cxn ang="0">
                    <a:pos x="936" y="3418"/>
                  </a:cxn>
                  <a:cxn ang="0">
                    <a:pos x="936" y="4109"/>
                  </a:cxn>
                  <a:cxn ang="0">
                    <a:pos x="1026" y="4707"/>
                  </a:cxn>
                  <a:cxn ang="0">
                    <a:pos x="1105" y="5256"/>
                  </a:cxn>
                  <a:cxn ang="0">
                    <a:pos x="1240" y="5689"/>
                  </a:cxn>
                </a:cxnLst>
                <a:rect l="0" t="0" r="0" b="0"/>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alpha val="100000"/>
                </a:schemeClr>
              </a:solidFill>
              <a:ln w="9525">
                <a:noFill/>
              </a:ln>
            </p:spPr>
            <p:txBody>
              <a:bodyPr/>
              <a:lstStyle/>
              <a:p>
                <a:endParaRPr lang="zh-CN" altLang="en-US"/>
              </a:p>
            </p:txBody>
          </p:sp>
          <p:sp>
            <p:nvSpPr>
              <p:cNvPr id="1063" name="Freeform 11"/>
              <p:cNvSpPr/>
              <p:nvPr userDrawn="1"/>
            </p:nvSpPr>
            <p:spPr>
              <a:xfrm rot="373331" flipH="1">
                <a:off x="41" y="2843"/>
                <a:ext cx="262" cy="308"/>
              </a:xfrm>
              <a:custGeom>
                <a:avLst/>
                <a:gdLst/>
                <a:ahLst/>
                <a:cxnLst>
                  <a:cxn ang="0">
                    <a:pos x="2894" y="0"/>
                  </a:cxn>
                  <a:cxn ang="0">
                    <a:pos x="2971" y="56"/>
                  </a:cxn>
                  <a:cxn ang="0">
                    <a:pos x="3137" y="226"/>
                  </a:cxn>
                  <a:cxn ang="0">
                    <a:pos x="3374" y="508"/>
                  </a:cxn>
                  <a:cxn ang="0">
                    <a:pos x="3644" y="920"/>
                  </a:cxn>
                  <a:cxn ang="0">
                    <a:pos x="3851" y="1430"/>
                  </a:cxn>
                  <a:cxn ang="0">
                    <a:pos x="3989" y="2108"/>
                  </a:cxn>
                  <a:cxn ang="0">
                    <a:pos x="3989" y="2908"/>
                  </a:cxn>
                  <a:cxn ang="0">
                    <a:pos x="3822" y="3852"/>
                  </a:cxn>
                  <a:cxn ang="0">
                    <a:pos x="3728" y="4115"/>
                  </a:cxn>
                  <a:cxn ang="0">
                    <a:pos x="3612" y="4332"/>
                  </a:cxn>
                  <a:cxn ang="0">
                    <a:pos x="3488" y="4569"/>
                  </a:cxn>
                  <a:cxn ang="0">
                    <a:pos x="3320" y="4778"/>
                  </a:cxn>
                  <a:cxn ang="0">
                    <a:pos x="3096" y="4977"/>
                  </a:cxn>
                  <a:cxn ang="0">
                    <a:pos x="2912" y="5128"/>
                  </a:cxn>
                  <a:cxn ang="0">
                    <a:pos x="2715" y="5274"/>
                  </a:cxn>
                  <a:cxn ang="0">
                    <a:pos x="2434" y="5391"/>
                  </a:cxn>
                  <a:cxn ang="0">
                    <a:pos x="2179" y="5449"/>
                  </a:cxn>
                  <a:cxn ang="0">
                    <a:pos x="1925" y="5518"/>
                  </a:cxn>
                  <a:cxn ang="0">
                    <a:pos x="1628" y="5570"/>
                  </a:cxn>
                  <a:cxn ang="0">
                    <a:pos x="1310" y="5570"/>
                  </a:cxn>
                  <a:cxn ang="0">
                    <a:pos x="970" y="5518"/>
                  </a:cxn>
                  <a:cxn ang="0">
                    <a:pos x="665" y="5449"/>
                  </a:cxn>
                  <a:cxn ang="0">
                    <a:pos x="311" y="5330"/>
                  </a:cxn>
                  <a:cxn ang="0">
                    <a:pos x="0" y="5188"/>
                  </a:cxn>
                  <a:cxn ang="0">
                    <a:pos x="297" y="5391"/>
                  </a:cxn>
                  <a:cxn ang="0">
                    <a:pos x="589" y="5518"/>
                  </a:cxn>
                  <a:cxn ang="0">
                    <a:pos x="887" y="5655"/>
                  </a:cxn>
                  <a:cxn ang="0">
                    <a:pos x="1136" y="5754"/>
                  </a:cxn>
                  <a:cxn ang="0">
                    <a:pos x="1396" y="5836"/>
                  </a:cxn>
                  <a:cxn ang="0">
                    <a:pos x="1683" y="5869"/>
                  </a:cxn>
                  <a:cxn ang="0">
                    <a:pos x="1928" y="5879"/>
                  </a:cxn>
                  <a:cxn ang="0">
                    <a:pos x="2191" y="5879"/>
                  </a:cxn>
                  <a:cxn ang="0">
                    <a:pos x="2423" y="5869"/>
                  </a:cxn>
                  <a:cxn ang="0">
                    <a:pos x="2655" y="5814"/>
                  </a:cxn>
                  <a:cxn ang="0">
                    <a:pos x="2856" y="5754"/>
                  </a:cxn>
                  <a:cxn ang="0">
                    <a:pos x="3069" y="5696"/>
                  </a:cxn>
                  <a:cxn ang="0">
                    <a:pos x="3263" y="5625"/>
                  </a:cxn>
                  <a:cxn ang="0">
                    <a:pos x="3446" y="5499"/>
                  </a:cxn>
                  <a:cxn ang="0">
                    <a:pos x="3612" y="5391"/>
                  </a:cxn>
                  <a:cxn ang="0">
                    <a:pos x="3766" y="5274"/>
                  </a:cxn>
                  <a:cxn ang="0">
                    <a:pos x="4192" y="4860"/>
                  </a:cxn>
                  <a:cxn ang="0">
                    <a:pos x="4487" y="4452"/>
                  </a:cxn>
                  <a:cxn ang="0">
                    <a:pos x="4661" y="3979"/>
                  </a:cxn>
                  <a:cxn ang="0">
                    <a:pos x="4756" y="3546"/>
                  </a:cxn>
                  <a:cxn ang="0">
                    <a:pos x="4814" y="3079"/>
                  </a:cxn>
                  <a:cxn ang="0">
                    <a:pos x="4814" y="2617"/>
                  </a:cxn>
                  <a:cxn ang="0">
                    <a:pos x="4837" y="2185"/>
                  </a:cxn>
                  <a:cxn ang="0">
                    <a:pos x="4582" y="1275"/>
                  </a:cxn>
                  <a:cxn ang="0">
                    <a:pos x="4149" y="568"/>
                  </a:cxn>
                  <a:cxn ang="0">
                    <a:pos x="3995" y="508"/>
                  </a:cxn>
                  <a:cxn ang="0">
                    <a:pos x="3908" y="422"/>
                  </a:cxn>
                  <a:cxn ang="0">
                    <a:pos x="3766" y="353"/>
                  </a:cxn>
                  <a:cxn ang="0">
                    <a:pos x="3667" y="304"/>
                  </a:cxn>
                  <a:cxn ang="0">
                    <a:pos x="3504" y="244"/>
                  </a:cxn>
                  <a:cxn ang="0">
                    <a:pos x="3344" y="169"/>
                  </a:cxn>
                  <a:cxn ang="0">
                    <a:pos x="3154" y="81"/>
                  </a:cxn>
                  <a:cxn ang="0">
                    <a:pos x="2894" y="0"/>
                  </a:cxn>
                </a:cxnLst>
                <a:rect l="0" t="0" r="0" b="0"/>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alpha val="100000"/>
                </a:schemeClr>
              </a:solidFill>
              <a:ln w="9525">
                <a:noFill/>
              </a:ln>
            </p:spPr>
            <p:txBody>
              <a:bodyPr/>
              <a:lstStyle/>
              <a:p>
                <a:endParaRPr lang="zh-CN" altLang="en-US"/>
              </a:p>
            </p:txBody>
          </p:sp>
          <p:sp>
            <p:nvSpPr>
              <p:cNvPr id="1064" name="Freeform 12"/>
              <p:cNvSpPr/>
              <p:nvPr userDrawn="1"/>
            </p:nvSpPr>
            <p:spPr>
              <a:xfrm rot="373331" flipH="1">
                <a:off x="121" y="2907"/>
                <a:ext cx="93" cy="156"/>
              </a:xfrm>
              <a:custGeom>
                <a:avLst/>
                <a:gdLst/>
                <a:ahLst/>
                <a:cxnLst>
                  <a:cxn ang="0">
                    <a:pos x="5" y="0"/>
                  </a:cxn>
                  <a:cxn ang="0">
                    <a:pos x="6" y="1"/>
                  </a:cxn>
                  <a:cxn ang="0">
                    <a:pos x="7" y="1"/>
                  </a:cxn>
                  <a:cxn ang="0">
                    <a:pos x="7" y="3"/>
                  </a:cxn>
                  <a:cxn ang="0">
                    <a:pos x="7" y="4"/>
                  </a:cxn>
                  <a:cxn ang="0">
                    <a:pos x="7" y="6"/>
                  </a:cxn>
                  <a:cxn ang="0">
                    <a:pos x="7" y="7"/>
                  </a:cxn>
                  <a:cxn ang="0">
                    <a:pos x="5" y="9"/>
                  </a:cxn>
                  <a:cxn ang="0">
                    <a:pos x="4" y="12"/>
                  </a:cxn>
                  <a:cxn ang="0">
                    <a:pos x="3" y="11"/>
                  </a:cxn>
                  <a:cxn ang="0">
                    <a:pos x="2" y="11"/>
                  </a:cxn>
                  <a:cxn ang="0">
                    <a:pos x="1" y="11"/>
                  </a:cxn>
                  <a:cxn ang="0">
                    <a:pos x="1" y="10"/>
                  </a:cxn>
                  <a:cxn ang="0">
                    <a:pos x="1" y="10"/>
                  </a:cxn>
                  <a:cxn ang="0">
                    <a:pos x="1" y="10"/>
                  </a:cxn>
                  <a:cxn ang="0">
                    <a:pos x="0" y="9"/>
                  </a:cxn>
                  <a:cxn ang="0">
                    <a:pos x="1" y="9"/>
                  </a:cxn>
                  <a:cxn ang="0">
                    <a:pos x="1" y="9"/>
                  </a:cxn>
                  <a:cxn ang="0">
                    <a:pos x="1" y="9"/>
                  </a:cxn>
                  <a:cxn ang="0">
                    <a:pos x="3" y="8"/>
                  </a:cxn>
                  <a:cxn ang="0">
                    <a:pos x="4" y="7"/>
                  </a:cxn>
                  <a:cxn ang="0">
                    <a:pos x="5" y="6"/>
                  </a:cxn>
                  <a:cxn ang="0">
                    <a:pos x="5" y="4"/>
                  </a:cxn>
                  <a:cxn ang="0">
                    <a:pos x="6" y="2"/>
                  </a:cxn>
                  <a:cxn ang="0">
                    <a:pos x="5" y="0"/>
                  </a:cxn>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alpha val="100000"/>
                </a:schemeClr>
              </a:solidFill>
              <a:ln w="9525">
                <a:noFill/>
              </a:ln>
            </p:spPr>
            <p:txBody>
              <a:bodyPr/>
              <a:lstStyle/>
              <a:p>
                <a:endParaRPr lang="zh-CN" altLang="en-US"/>
              </a:p>
            </p:txBody>
          </p:sp>
          <p:sp>
            <p:nvSpPr>
              <p:cNvPr id="1065" name="Freeform 13"/>
              <p:cNvSpPr/>
              <p:nvPr userDrawn="1"/>
            </p:nvSpPr>
            <p:spPr>
              <a:xfrm rot="373331" flipH="1">
                <a:off x="313" y="3110"/>
                <a:ext cx="85" cy="93"/>
              </a:xfrm>
              <a:custGeom>
                <a:avLst/>
                <a:gdLst/>
                <a:ahLst/>
                <a:cxnLst>
                  <a:cxn ang="0">
                    <a:pos x="4" y="0"/>
                  </a:cxn>
                  <a:cxn ang="0">
                    <a:pos x="0" y="1"/>
                  </a:cxn>
                  <a:cxn ang="0">
                    <a:pos x="1" y="1"/>
                  </a:cxn>
                  <a:cxn ang="0">
                    <a:pos x="1" y="1"/>
                  </a:cxn>
                  <a:cxn ang="0">
                    <a:pos x="1" y="1"/>
                  </a:cxn>
                  <a:cxn ang="0">
                    <a:pos x="3" y="2"/>
                  </a:cxn>
                  <a:cxn ang="0">
                    <a:pos x="4" y="3"/>
                  </a:cxn>
                  <a:cxn ang="0">
                    <a:pos x="5" y="3"/>
                  </a:cxn>
                  <a:cxn ang="0">
                    <a:pos x="6" y="4"/>
                  </a:cxn>
                  <a:cxn ang="0">
                    <a:pos x="7" y="6"/>
                  </a:cxn>
                  <a:cxn ang="0">
                    <a:pos x="7" y="6"/>
                  </a:cxn>
                  <a:cxn ang="0">
                    <a:pos x="7" y="4"/>
                  </a:cxn>
                  <a:cxn ang="0">
                    <a:pos x="7" y="4"/>
                  </a:cxn>
                  <a:cxn ang="0">
                    <a:pos x="6" y="3"/>
                  </a:cxn>
                  <a:cxn ang="0">
                    <a:pos x="5" y="3"/>
                  </a:cxn>
                  <a:cxn ang="0">
                    <a:pos x="5" y="2"/>
                  </a:cxn>
                  <a:cxn ang="0">
                    <a:pos x="4" y="1"/>
                  </a:cxn>
                  <a:cxn ang="0">
                    <a:pos x="4" y="1"/>
                  </a:cxn>
                  <a:cxn ang="0">
                    <a:pos x="4" y="1"/>
                  </a:cxn>
                  <a:cxn ang="0">
                    <a:pos x="5" y="1"/>
                  </a:cxn>
                  <a:cxn ang="0">
                    <a:pos x="5" y="1"/>
                  </a:cxn>
                  <a:cxn ang="0">
                    <a:pos x="6" y="1"/>
                  </a:cxn>
                  <a:cxn ang="0">
                    <a:pos x="6" y="1"/>
                  </a:cxn>
                  <a:cxn ang="0">
                    <a:pos x="7" y="1"/>
                  </a:cxn>
                  <a:cxn ang="0">
                    <a:pos x="7" y="1"/>
                  </a:cxn>
                  <a:cxn ang="0">
                    <a:pos x="7" y="1"/>
                  </a:cxn>
                  <a:cxn ang="0">
                    <a:pos x="4" y="0"/>
                  </a:cxn>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alpha val="100000"/>
                </a:schemeClr>
              </a:solidFill>
              <a:ln w="9525">
                <a:noFill/>
              </a:ln>
            </p:spPr>
            <p:txBody>
              <a:bodyPr/>
              <a:lstStyle/>
              <a:p>
                <a:endParaRPr lang="zh-CN" altLang="en-US"/>
              </a:p>
            </p:txBody>
          </p:sp>
          <p:sp>
            <p:nvSpPr>
              <p:cNvPr id="1066" name="Freeform 14"/>
              <p:cNvSpPr/>
              <p:nvPr userDrawn="1"/>
            </p:nvSpPr>
            <p:spPr>
              <a:xfrm rot="373331" flipH="1">
                <a:off x="289" y="3133"/>
                <a:ext cx="21" cy="55"/>
              </a:xfrm>
              <a:custGeom>
                <a:avLst/>
                <a:gdLst/>
                <a:ahLst/>
                <a:cxnLst>
                  <a:cxn ang="0">
                    <a:pos x="1" y="0"/>
                  </a:cxn>
                  <a:cxn ang="0">
                    <a:pos x="1" y="0"/>
                  </a:cxn>
                  <a:cxn ang="0">
                    <a:pos x="1" y="1"/>
                  </a:cxn>
                  <a:cxn ang="0">
                    <a:pos x="1" y="1"/>
                  </a:cxn>
                  <a:cxn ang="0">
                    <a:pos x="1" y="1"/>
                  </a:cxn>
                  <a:cxn ang="0">
                    <a:pos x="1" y="1"/>
                  </a:cxn>
                  <a:cxn ang="0">
                    <a:pos x="0" y="2"/>
                  </a:cxn>
                  <a:cxn ang="0">
                    <a:pos x="1" y="3"/>
                  </a:cxn>
                  <a:cxn ang="0">
                    <a:pos x="1" y="4"/>
                  </a:cxn>
                  <a:cxn ang="0">
                    <a:pos x="1" y="3"/>
                  </a:cxn>
                  <a:cxn ang="0">
                    <a:pos x="1" y="2"/>
                  </a:cxn>
                  <a:cxn ang="0">
                    <a:pos x="1" y="1"/>
                  </a:cxn>
                  <a:cxn ang="0">
                    <a:pos x="1" y="0"/>
                  </a:cxn>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alpha val="100000"/>
                </a:schemeClr>
              </a:solidFill>
              <a:ln w="9525">
                <a:noFill/>
              </a:ln>
            </p:spPr>
            <p:txBody>
              <a:bodyPr/>
              <a:lstStyle/>
              <a:p>
                <a:endParaRPr lang="zh-CN" altLang="en-US"/>
              </a:p>
            </p:txBody>
          </p:sp>
          <p:grpSp>
            <p:nvGrpSpPr>
              <p:cNvPr id="1067" name="Group 15"/>
              <p:cNvGrpSpPr/>
              <p:nvPr userDrawn="1"/>
            </p:nvGrpSpPr>
            <p:grpSpPr>
              <a:xfrm rot="-10713554" flipH="1">
                <a:off x="335" y="3251"/>
                <a:ext cx="608" cy="369"/>
                <a:chOff x="-366" y="1704"/>
                <a:chExt cx="608" cy="369"/>
              </a:xfrm>
            </p:grpSpPr>
            <p:sp>
              <p:nvSpPr>
                <p:cNvPr id="1068" name="Freeform 16"/>
                <p:cNvSpPr/>
                <p:nvPr userDrawn="1"/>
              </p:nvSpPr>
              <p:spPr>
                <a:xfrm rot="4200091">
                  <a:off x="-242" y="1806"/>
                  <a:ext cx="143" cy="390"/>
                </a:xfrm>
                <a:custGeom>
                  <a:avLst/>
                  <a:gdLst/>
                  <a:ahLst/>
                  <a:cxnLst>
                    <a:cxn ang="0">
                      <a:pos x="1" y="1"/>
                    </a:cxn>
                    <a:cxn ang="0">
                      <a:pos x="1" y="3"/>
                    </a:cxn>
                    <a:cxn ang="0">
                      <a:pos x="1" y="4"/>
                    </a:cxn>
                    <a:cxn ang="0">
                      <a:pos x="0" y="4"/>
                    </a:cxn>
                    <a:cxn ang="0">
                      <a:pos x="0" y="6"/>
                    </a:cxn>
                    <a:cxn ang="0">
                      <a:pos x="1" y="6"/>
                    </a:cxn>
                    <a:cxn ang="0">
                      <a:pos x="1" y="8"/>
                    </a:cxn>
                    <a:cxn ang="0">
                      <a:pos x="1" y="9"/>
                    </a:cxn>
                    <a:cxn ang="0">
                      <a:pos x="1" y="10"/>
                    </a:cxn>
                    <a:cxn ang="0">
                      <a:pos x="1" y="12"/>
                    </a:cxn>
                    <a:cxn ang="0">
                      <a:pos x="2" y="13"/>
                    </a:cxn>
                    <a:cxn ang="0">
                      <a:pos x="3" y="15"/>
                    </a:cxn>
                    <a:cxn ang="0">
                      <a:pos x="4" y="17"/>
                    </a:cxn>
                    <a:cxn ang="0">
                      <a:pos x="5" y="18"/>
                    </a:cxn>
                    <a:cxn ang="0">
                      <a:pos x="6" y="19"/>
                    </a:cxn>
                    <a:cxn ang="0">
                      <a:pos x="6" y="19"/>
                    </a:cxn>
                    <a:cxn ang="0">
                      <a:pos x="7" y="21"/>
                    </a:cxn>
                    <a:cxn ang="0">
                      <a:pos x="6" y="18"/>
                    </a:cxn>
                    <a:cxn ang="0">
                      <a:pos x="5" y="17"/>
                    </a:cxn>
                    <a:cxn ang="0">
                      <a:pos x="4" y="15"/>
                    </a:cxn>
                    <a:cxn ang="0">
                      <a:pos x="3" y="13"/>
                    </a:cxn>
                    <a:cxn ang="0">
                      <a:pos x="3" y="12"/>
                    </a:cxn>
                    <a:cxn ang="0">
                      <a:pos x="2" y="12"/>
                    </a:cxn>
                    <a:cxn ang="0">
                      <a:pos x="2" y="10"/>
                    </a:cxn>
                    <a:cxn ang="0">
                      <a:pos x="2" y="9"/>
                    </a:cxn>
                    <a:cxn ang="0">
                      <a:pos x="1" y="8"/>
                    </a:cxn>
                    <a:cxn ang="0">
                      <a:pos x="1" y="5"/>
                    </a:cxn>
                    <a:cxn ang="0">
                      <a:pos x="1" y="3"/>
                    </a:cxn>
                    <a:cxn ang="0">
                      <a:pos x="2" y="0"/>
                    </a:cxn>
                    <a:cxn ang="0">
                      <a:pos x="1" y="1"/>
                    </a:cxn>
                  </a:cxnLst>
                  <a:rect l="0" t="0" r="0" b="0"/>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alpha val="100000"/>
                  </a:schemeClr>
                </a:solidFill>
                <a:ln w="9525">
                  <a:noFill/>
                </a:ln>
              </p:spPr>
              <p:txBody>
                <a:bodyPr/>
                <a:lstStyle/>
                <a:p>
                  <a:endParaRPr lang="zh-CN" altLang="en-US"/>
                </a:p>
              </p:txBody>
            </p:sp>
            <p:sp>
              <p:nvSpPr>
                <p:cNvPr id="1069" name="Freeform 17"/>
                <p:cNvSpPr/>
                <p:nvPr userDrawn="1"/>
              </p:nvSpPr>
              <p:spPr>
                <a:xfrm rot="4200091">
                  <a:off x="124" y="1760"/>
                  <a:ext cx="33" cy="160"/>
                </a:xfrm>
                <a:custGeom>
                  <a:avLst/>
                  <a:gdLst/>
                  <a:ahLst/>
                  <a:cxnLst>
                    <a:cxn ang="0">
                      <a:pos x="0" y="1"/>
                    </a:cxn>
                    <a:cxn ang="0">
                      <a:pos x="1" y="2"/>
                    </a:cxn>
                    <a:cxn ang="0">
                      <a:pos x="1" y="4"/>
                    </a:cxn>
                    <a:cxn ang="0">
                      <a:pos x="1" y="6"/>
                    </a:cxn>
                    <a:cxn ang="0">
                      <a:pos x="1" y="8"/>
                    </a:cxn>
                    <a:cxn ang="0">
                      <a:pos x="2" y="8"/>
                    </a:cxn>
                    <a:cxn ang="0">
                      <a:pos x="2" y="6"/>
                    </a:cxn>
                    <a:cxn ang="0">
                      <a:pos x="2" y="5"/>
                    </a:cxn>
                    <a:cxn ang="0">
                      <a:pos x="2" y="4"/>
                    </a:cxn>
                    <a:cxn ang="0">
                      <a:pos x="2" y="3"/>
                    </a:cxn>
                    <a:cxn ang="0">
                      <a:pos x="1" y="2"/>
                    </a:cxn>
                    <a:cxn ang="0">
                      <a:pos x="1" y="1"/>
                    </a:cxn>
                    <a:cxn ang="0">
                      <a:pos x="1" y="1"/>
                    </a:cxn>
                    <a:cxn ang="0">
                      <a:pos x="1" y="0"/>
                    </a:cxn>
                    <a:cxn ang="0">
                      <a:pos x="0" y="1"/>
                    </a:cxn>
                  </a:cxnLst>
                  <a:rect l="0" t="0" r="0" b="0"/>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alpha val="100000"/>
                  </a:schemeClr>
                </a:solidFill>
                <a:ln w="9525">
                  <a:noFill/>
                </a:ln>
              </p:spPr>
              <p:txBody>
                <a:bodyPr/>
                <a:lstStyle/>
                <a:p>
                  <a:endParaRPr lang="zh-CN" altLang="en-US"/>
                </a:p>
              </p:txBody>
            </p:sp>
            <p:sp>
              <p:nvSpPr>
                <p:cNvPr id="1070" name="Freeform 18"/>
                <p:cNvSpPr/>
                <p:nvPr userDrawn="1"/>
              </p:nvSpPr>
              <p:spPr>
                <a:xfrm rot="4200091">
                  <a:off x="175" y="1723"/>
                  <a:ext cx="60" cy="28"/>
                </a:xfrm>
                <a:custGeom>
                  <a:avLst/>
                  <a:gdLst/>
                  <a:ahLst/>
                  <a:cxnLst>
                    <a:cxn ang="0">
                      <a:pos x="3" y="1"/>
                    </a:cxn>
                    <a:cxn ang="0">
                      <a:pos x="3" y="1"/>
                    </a:cxn>
                    <a:cxn ang="0">
                      <a:pos x="2" y="1"/>
                    </a:cxn>
                    <a:cxn ang="0">
                      <a:pos x="2" y="1"/>
                    </a:cxn>
                    <a:cxn ang="0">
                      <a:pos x="1" y="1"/>
                    </a:cxn>
                    <a:cxn ang="0">
                      <a:pos x="1" y="1"/>
                    </a:cxn>
                    <a:cxn ang="0">
                      <a:pos x="1" y="1"/>
                    </a:cxn>
                    <a:cxn ang="0">
                      <a:pos x="1" y="0"/>
                    </a:cxn>
                    <a:cxn ang="0">
                      <a:pos x="0" y="1"/>
                    </a:cxn>
                    <a:cxn ang="0">
                      <a:pos x="1" y="1"/>
                    </a:cxn>
                    <a:cxn ang="0">
                      <a:pos x="1" y="1"/>
                    </a:cxn>
                    <a:cxn ang="0">
                      <a:pos x="1" y="1"/>
                    </a:cxn>
                    <a:cxn ang="0">
                      <a:pos x="1" y="1"/>
                    </a:cxn>
                    <a:cxn ang="0">
                      <a:pos x="1" y="1"/>
                    </a:cxn>
                    <a:cxn ang="0">
                      <a:pos x="2" y="1"/>
                    </a:cxn>
                    <a:cxn ang="0">
                      <a:pos x="2" y="1"/>
                    </a:cxn>
                    <a:cxn ang="0">
                      <a:pos x="3" y="2"/>
                    </a:cxn>
                    <a:cxn ang="0">
                      <a:pos x="3" y="1"/>
                    </a:cxn>
                  </a:cxnLst>
                  <a:rect l="0" t="0" r="0" b="0"/>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alpha val="100000"/>
                  </a:schemeClr>
                </a:solidFill>
                <a:ln w="9525">
                  <a:noFill/>
                </a:ln>
              </p:spPr>
              <p:txBody>
                <a:bodyPr/>
                <a:lstStyle/>
                <a:p>
                  <a:endParaRPr lang="zh-CN" altLang="en-US"/>
                </a:p>
              </p:txBody>
            </p:sp>
          </p:grpSp>
        </p:grpSp>
        <p:grpSp>
          <p:nvGrpSpPr>
            <p:cNvPr id="1036" name="Group 19"/>
            <p:cNvGrpSpPr/>
            <p:nvPr/>
          </p:nvGrpSpPr>
          <p:grpSpPr>
            <a:xfrm rot="6248562">
              <a:off x="343" y="3854"/>
              <a:ext cx="392" cy="424"/>
              <a:chOff x="1727" y="866"/>
              <a:chExt cx="129" cy="157"/>
            </a:xfrm>
          </p:grpSpPr>
          <p:sp>
            <p:nvSpPr>
              <p:cNvPr id="1059" name="Freeform 20"/>
              <p:cNvSpPr/>
              <p:nvPr userDrawn="1"/>
            </p:nvSpPr>
            <p:spPr>
              <a:xfrm>
                <a:off x="1727" y="868"/>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60" name="Freeform 21"/>
              <p:cNvSpPr/>
              <p:nvPr userDrawn="1"/>
            </p:nvSpPr>
            <p:spPr>
              <a:xfrm>
                <a:off x="1786" y="896"/>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61" name="Freeform 22"/>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1037" name="Group 23"/>
            <p:cNvGrpSpPr/>
            <p:nvPr/>
          </p:nvGrpSpPr>
          <p:grpSpPr>
            <a:xfrm rot="5003157">
              <a:off x="249" y="1102"/>
              <a:ext cx="412" cy="500"/>
              <a:chOff x="1727" y="866"/>
              <a:chExt cx="129" cy="157"/>
            </a:xfrm>
          </p:grpSpPr>
          <p:sp>
            <p:nvSpPr>
              <p:cNvPr id="1056" name="Freeform 24"/>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57" name="Freeform 25"/>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58" name="Freeform 26"/>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grpSp>
          <p:nvGrpSpPr>
            <p:cNvPr id="1038" name="Group 27"/>
            <p:cNvGrpSpPr/>
            <p:nvPr/>
          </p:nvGrpSpPr>
          <p:grpSpPr>
            <a:xfrm>
              <a:off x="815" y="0"/>
              <a:ext cx="345" cy="367"/>
              <a:chOff x="1727" y="866"/>
              <a:chExt cx="129" cy="157"/>
            </a:xfrm>
          </p:grpSpPr>
          <p:sp>
            <p:nvSpPr>
              <p:cNvPr id="1053" name="Freeform 28"/>
              <p:cNvSpPr/>
              <p:nvPr userDrawn="1"/>
            </p:nvSpPr>
            <p:spPr>
              <a:xfrm>
                <a:off x="1727" y="866"/>
                <a:ext cx="41" cy="59"/>
              </a:xfrm>
              <a:custGeom>
                <a:avLst/>
                <a:gdLst/>
                <a:ahLst/>
                <a:cxnLst>
                  <a:cxn ang="0">
                    <a:pos x="0" y="1"/>
                  </a:cxn>
                  <a:cxn ang="0">
                    <a:pos x="0" y="0"/>
                  </a:cxn>
                  <a:cxn ang="0">
                    <a:pos x="0" y="1"/>
                  </a:cxn>
                  <a:cxn ang="0">
                    <a:pos x="0" y="1"/>
                  </a:cxn>
                </a:cxnLst>
                <a:rect l="0" t="0" r="0" b="0"/>
                <a:pathLst>
                  <a:path w="83" h="117">
                    <a:moveTo>
                      <a:pt x="83" y="28"/>
                    </a:moveTo>
                    <a:lnTo>
                      <a:pt x="27" y="0"/>
                    </a:lnTo>
                    <a:lnTo>
                      <a:pt x="0" y="117"/>
                    </a:lnTo>
                    <a:lnTo>
                      <a:pt x="83" y="28"/>
                    </a:lnTo>
                    <a:close/>
                  </a:path>
                </a:pathLst>
              </a:custGeom>
              <a:solidFill>
                <a:schemeClr val="bg2">
                  <a:alpha val="100000"/>
                </a:schemeClr>
              </a:solidFill>
              <a:ln w="9525">
                <a:noFill/>
              </a:ln>
            </p:spPr>
            <p:txBody>
              <a:bodyPr/>
              <a:lstStyle/>
              <a:p>
                <a:endParaRPr lang="zh-CN" altLang="en-US"/>
              </a:p>
            </p:txBody>
          </p:sp>
          <p:sp>
            <p:nvSpPr>
              <p:cNvPr id="1054" name="Freeform 29"/>
              <p:cNvSpPr/>
              <p:nvPr userDrawn="1"/>
            </p:nvSpPr>
            <p:spPr>
              <a:xfrm>
                <a:off x="1786" y="894"/>
                <a:ext cx="70" cy="49"/>
              </a:xfrm>
              <a:custGeom>
                <a:avLst/>
                <a:gdLst/>
                <a:ahLst/>
                <a:cxnLst>
                  <a:cxn ang="0">
                    <a:pos x="0" y="1"/>
                  </a:cxn>
                  <a:cxn ang="0">
                    <a:pos x="1" y="0"/>
                  </a:cxn>
                  <a:cxn ang="0">
                    <a:pos x="1" y="1"/>
                  </a:cxn>
                  <a:cxn ang="0">
                    <a:pos x="0" y="1"/>
                  </a:cxn>
                </a:cxnLst>
                <a:rect l="0" t="0" r="0" b="0"/>
                <a:pathLst>
                  <a:path w="140" h="98">
                    <a:moveTo>
                      <a:pt x="0" y="98"/>
                    </a:moveTo>
                    <a:lnTo>
                      <a:pt x="118" y="0"/>
                    </a:lnTo>
                    <a:lnTo>
                      <a:pt x="140" y="49"/>
                    </a:lnTo>
                    <a:lnTo>
                      <a:pt x="0" y="98"/>
                    </a:lnTo>
                    <a:close/>
                  </a:path>
                </a:pathLst>
              </a:custGeom>
              <a:solidFill>
                <a:schemeClr val="bg2">
                  <a:alpha val="100000"/>
                </a:schemeClr>
              </a:solidFill>
              <a:ln w="9525">
                <a:noFill/>
              </a:ln>
            </p:spPr>
            <p:txBody>
              <a:bodyPr/>
              <a:lstStyle/>
              <a:p>
                <a:endParaRPr lang="zh-CN" altLang="en-US"/>
              </a:p>
            </p:txBody>
          </p:sp>
          <p:sp>
            <p:nvSpPr>
              <p:cNvPr id="1055" name="Freeform 30"/>
              <p:cNvSpPr/>
              <p:nvPr userDrawn="1"/>
            </p:nvSpPr>
            <p:spPr>
              <a:xfrm>
                <a:off x="1772" y="998"/>
                <a:ext cx="73" cy="25"/>
              </a:xfrm>
              <a:custGeom>
                <a:avLst/>
                <a:gdLst/>
                <a:ahLst/>
                <a:cxnLst>
                  <a:cxn ang="0">
                    <a:pos x="0" y="1"/>
                  </a:cxn>
                  <a:cxn ang="0">
                    <a:pos x="1" y="0"/>
                  </a:cxn>
                  <a:cxn ang="0">
                    <a:pos x="1" y="1"/>
                  </a:cxn>
                  <a:cxn ang="0">
                    <a:pos x="0" y="1"/>
                  </a:cxn>
                </a:cxnLst>
                <a:rect l="0" t="0" r="0" b="0"/>
                <a:pathLst>
                  <a:path w="145" h="49">
                    <a:moveTo>
                      <a:pt x="0" y="7"/>
                    </a:moveTo>
                    <a:lnTo>
                      <a:pt x="145" y="0"/>
                    </a:lnTo>
                    <a:lnTo>
                      <a:pt x="131" y="49"/>
                    </a:lnTo>
                    <a:lnTo>
                      <a:pt x="0" y="7"/>
                    </a:lnTo>
                    <a:close/>
                  </a:path>
                </a:pathLst>
              </a:custGeom>
              <a:solidFill>
                <a:schemeClr val="bg2">
                  <a:alpha val="100000"/>
                </a:schemeClr>
              </a:solidFill>
              <a:ln w="9525">
                <a:noFill/>
              </a:ln>
            </p:spPr>
            <p:txBody>
              <a:bodyPr/>
              <a:lstStyle/>
              <a:p>
                <a:endParaRPr lang="zh-CN" altLang="en-US"/>
              </a:p>
            </p:txBody>
          </p:sp>
        </p:grpSp>
        <p:sp>
          <p:nvSpPr>
            <p:cNvPr id="1039" name="Freeform 31"/>
            <p:cNvSpPr/>
            <p:nvPr/>
          </p:nvSpPr>
          <p:spPr>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0" b="0"/>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w="9525">
              <a:noFill/>
            </a:ln>
          </p:spPr>
          <p:txBody>
            <a:bodyPr/>
            <a:lstStyle/>
            <a:p>
              <a:endParaRPr lang="zh-CN" altLang="en-US"/>
            </a:p>
          </p:txBody>
        </p:sp>
        <p:sp>
          <p:nvSpPr>
            <p:cNvPr id="1040" name="Freeform 32"/>
            <p:cNvSpPr/>
            <p:nvPr/>
          </p:nvSpPr>
          <p:spPr>
            <a:xfrm rot="828663">
              <a:off x="242" y="3404"/>
              <a:ext cx="132" cy="167"/>
            </a:xfrm>
            <a:custGeom>
              <a:avLst/>
              <a:gdLst/>
              <a:ahLst/>
              <a:cxnLst>
                <a:cxn ang="0">
                  <a:pos x="0" y="0"/>
                </a:cxn>
                <a:cxn ang="0">
                  <a:pos x="27" y="1"/>
                </a:cxn>
                <a:cxn ang="0">
                  <a:pos x="103" y="5"/>
                </a:cxn>
                <a:cxn ang="0">
                  <a:pos x="206" y="21"/>
                </a:cxn>
                <a:cxn ang="0">
                  <a:pos x="326" y="45"/>
                </a:cxn>
                <a:cxn ang="0">
                  <a:pos x="436" y="81"/>
                </a:cxn>
                <a:cxn ang="0">
                  <a:pos x="536" y="132"/>
                </a:cxn>
                <a:cxn ang="0">
                  <a:pos x="599" y="199"/>
                </a:cxn>
                <a:cxn ang="0">
                  <a:pos x="613" y="291"/>
                </a:cxn>
                <a:cxn ang="0">
                  <a:pos x="584" y="291"/>
                </a:cxn>
                <a:cxn ang="0">
                  <a:pos x="555" y="291"/>
                </a:cxn>
                <a:cxn ang="0">
                  <a:pos x="522" y="291"/>
                </a:cxn>
                <a:cxn ang="0">
                  <a:pos x="482" y="283"/>
                </a:cxn>
                <a:cxn ang="0">
                  <a:pos x="454" y="282"/>
                </a:cxn>
                <a:cxn ang="0">
                  <a:pos x="418" y="277"/>
                </a:cxn>
                <a:cxn ang="0">
                  <a:pos x="369" y="267"/>
                </a:cxn>
                <a:cxn ang="0">
                  <a:pos x="326" y="258"/>
                </a:cxn>
                <a:cxn ang="0">
                  <a:pos x="297" y="233"/>
                </a:cxn>
                <a:cxn ang="0">
                  <a:pos x="297" y="206"/>
                </a:cxn>
                <a:cxn ang="0">
                  <a:pos x="312" y="178"/>
                </a:cxn>
                <a:cxn ang="0">
                  <a:pos x="328" y="147"/>
                </a:cxn>
                <a:cxn ang="0">
                  <a:pos x="312" y="115"/>
                </a:cxn>
                <a:cxn ang="0">
                  <a:pos x="269" y="79"/>
                </a:cxn>
                <a:cxn ang="0">
                  <a:pos x="176" y="43"/>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alpha val="100000"/>
              </a:schemeClr>
            </a:solidFill>
            <a:ln w="9525">
              <a:noFill/>
            </a:ln>
          </p:spPr>
          <p:txBody>
            <a:bodyPr/>
            <a:lstStyle/>
            <a:p>
              <a:endParaRPr lang="zh-CN" altLang="en-US"/>
            </a:p>
          </p:txBody>
        </p:sp>
        <p:sp>
          <p:nvSpPr>
            <p:cNvPr id="1041" name="Freeform 33"/>
            <p:cNvSpPr/>
            <p:nvPr/>
          </p:nvSpPr>
          <p:spPr>
            <a:xfrm rot="828663">
              <a:off x="266" y="3592"/>
              <a:ext cx="66" cy="43"/>
            </a:xfrm>
            <a:custGeom>
              <a:avLst/>
              <a:gdLst/>
              <a:ahLst/>
              <a:cxnLst>
                <a:cxn ang="0">
                  <a:pos x="0" y="0"/>
                </a:cxn>
                <a:cxn ang="0">
                  <a:pos x="1" y="1"/>
                </a:cxn>
                <a:cxn ang="0">
                  <a:pos x="35" y="3"/>
                </a:cxn>
                <a:cxn ang="0">
                  <a:pos x="79" y="17"/>
                </a:cxn>
                <a:cxn ang="0">
                  <a:pos x="132" y="22"/>
                </a:cxn>
                <a:cxn ang="0">
                  <a:pos x="177" y="28"/>
                </a:cxn>
                <a:cxn ang="0">
                  <a:pos x="224" y="32"/>
                </a:cxn>
                <a:cxn ang="0">
                  <a:pos x="274" y="34"/>
                </a:cxn>
                <a:cxn ang="0">
                  <a:pos x="330" y="30"/>
                </a:cxn>
                <a:cxn ang="0">
                  <a:pos x="323" y="47"/>
                </a:cxn>
                <a:cxn ang="0">
                  <a:pos x="304" y="63"/>
                </a:cxn>
                <a:cxn ang="0">
                  <a:pos x="270" y="73"/>
                </a:cxn>
                <a:cxn ang="0">
                  <a:pos x="222" y="76"/>
                </a:cxn>
                <a:cxn ang="0">
                  <a:pos x="170" y="75"/>
                </a:cxn>
                <a:cxn ang="0">
                  <a:pos x="114" y="61"/>
                </a:cxn>
                <a:cxn ang="0">
                  <a:pos x="60" y="40"/>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alpha val="100000"/>
              </a:schemeClr>
            </a:solidFill>
            <a:ln w="9525">
              <a:noFill/>
            </a:ln>
          </p:spPr>
          <p:txBody>
            <a:bodyPr/>
            <a:lstStyle/>
            <a:p>
              <a:endParaRPr lang="zh-CN" altLang="en-US"/>
            </a:p>
          </p:txBody>
        </p:sp>
        <p:sp>
          <p:nvSpPr>
            <p:cNvPr id="1042" name="Freeform 34"/>
            <p:cNvSpPr/>
            <p:nvPr/>
          </p:nvSpPr>
          <p:spPr>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0" b="0"/>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alpha val="100000"/>
              </a:schemeClr>
            </a:solidFill>
            <a:ln w="9525">
              <a:noFill/>
            </a:ln>
          </p:spPr>
          <p:txBody>
            <a:bodyPr/>
            <a:lstStyle/>
            <a:p>
              <a:endParaRPr lang="zh-CN" altLang="en-US"/>
            </a:p>
          </p:txBody>
        </p:sp>
        <p:sp>
          <p:nvSpPr>
            <p:cNvPr id="1043" name="Freeform 35"/>
            <p:cNvSpPr/>
            <p:nvPr/>
          </p:nvSpPr>
          <p:spPr>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0" b="0"/>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alpha val="100000"/>
              </a:schemeClr>
            </a:solidFill>
            <a:ln w="9525">
              <a:noFill/>
            </a:ln>
          </p:spPr>
          <p:txBody>
            <a:bodyPr/>
            <a:lstStyle/>
            <a:p>
              <a:endParaRPr lang="zh-CN" altLang="en-US"/>
            </a:p>
          </p:txBody>
        </p:sp>
        <p:sp>
          <p:nvSpPr>
            <p:cNvPr id="1044" name="Freeform 36"/>
            <p:cNvSpPr/>
            <p:nvPr/>
          </p:nvSpPr>
          <p:spPr>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0" b="0"/>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alpha val="100000"/>
              </a:schemeClr>
            </a:solidFill>
            <a:ln w="9525">
              <a:noFill/>
            </a:ln>
          </p:spPr>
          <p:txBody>
            <a:bodyPr/>
            <a:lstStyle/>
            <a:p>
              <a:endParaRPr lang="zh-CN" altLang="en-US"/>
            </a:p>
          </p:txBody>
        </p:sp>
        <p:sp>
          <p:nvSpPr>
            <p:cNvPr id="1045" name="Freeform 37"/>
            <p:cNvSpPr/>
            <p:nvPr/>
          </p:nvSpPr>
          <p:spPr>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0" b="0"/>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alpha val="100000"/>
              </a:schemeClr>
            </a:solidFill>
            <a:ln w="9525">
              <a:noFill/>
            </a:ln>
          </p:spPr>
          <p:txBody>
            <a:bodyPr/>
            <a:lstStyle/>
            <a:p>
              <a:endParaRPr lang="zh-CN" altLang="en-US"/>
            </a:p>
          </p:txBody>
        </p:sp>
        <p:sp>
          <p:nvSpPr>
            <p:cNvPr id="1046" name="Freeform 38"/>
            <p:cNvSpPr/>
            <p:nvPr/>
          </p:nvSpPr>
          <p:spPr>
            <a:xfrm rot="1584153">
              <a:off x="20" y="410"/>
              <a:ext cx="344" cy="245"/>
            </a:xfrm>
            <a:custGeom>
              <a:avLst/>
              <a:gdLst/>
              <a:ahLst/>
              <a:cxnLst>
                <a:cxn ang="0">
                  <a:pos x="0" y="0"/>
                </a:cxn>
                <a:cxn ang="0">
                  <a:pos x="0" y="34"/>
                </a:cxn>
                <a:cxn ang="0">
                  <a:pos x="37" y="68"/>
                </a:cxn>
                <a:cxn ang="0">
                  <a:pos x="86" y="102"/>
                </a:cxn>
                <a:cxn ang="0">
                  <a:pos x="154" y="132"/>
                </a:cxn>
                <a:cxn ang="0">
                  <a:pos x="249" y="160"/>
                </a:cxn>
                <a:cxn ang="0">
                  <a:pos x="369" y="190"/>
                </a:cxn>
                <a:cxn ang="0">
                  <a:pos x="523" y="217"/>
                </a:cxn>
                <a:cxn ang="0">
                  <a:pos x="700" y="240"/>
                </a:cxn>
                <a:cxn ang="0">
                  <a:pos x="928" y="262"/>
                </a:cxn>
                <a:cxn ang="0">
                  <a:pos x="1185" y="280"/>
                </a:cxn>
                <a:cxn ang="0">
                  <a:pos x="1460" y="295"/>
                </a:cxn>
                <a:cxn ang="0">
                  <a:pos x="1800" y="308"/>
                </a:cxn>
                <a:cxn ang="0">
                  <a:pos x="2170" y="315"/>
                </a:cxn>
                <a:cxn ang="0">
                  <a:pos x="2594" y="319"/>
                </a:cxn>
                <a:cxn ang="0">
                  <a:pos x="3032" y="318"/>
                </a:cxn>
                <a:cxn ang="0">
                  <a:pos x="3544" y="313"/>
                </a:cxn>
                <a:cxn ang="0">
                  <a:pos x="3095" y="306"/>
                </a:cxn>
                <a:cxn ang="0">
                  <a:pos x="2685" y="296"/>
                </a:cxn>
                <a:cxn ang="0">
                  <a:pos x="2345" y="285"/>
                </a:cxn>
                <a:cxn ang="0">
                  <a:pos x="2041" y="275"/>
                </a:cxn>
                <a:cxn ang="0">
                  <a:pos x="1764" y="261"/>
                </a:cxn>
                <a:cxn ang="0">
                  <a:pos x="1546" y="245"/>
                </a:cxn>
                <a:cxn ang="0">
                  <a:pos x="1344" y="228"/>
                </a:cxn>
                <a:cxn ang="0">
                  <a:pos x="1155" y="209"/>
                </a:cxn>
                <a:cxn ang="0">
                  <a:pos x="985" y="190"/>
                </a:cxn>
                <a:cxn ang="0">
                  <a:pos x="846" y="167"/>
                </a:cxn>
                <a:cxn ang="0">
                  <a:pos x="727" y="145"/>
                </a:cxn>
                <a:cxn ang="0">
                  <a:pos x="597" y="118"/>
                </a:cxn>
                <a:cxn ang="0">
                  <a:pos x="455" y="93"/>
                </a:cxn>
                <a:cxn ang="0">
                  <a:pos x="319" y="65"/>
                </a:cxn>
                <a:cxn ang="0">
                  <a:pos x="161" y="33"/>
                </a:cxn>
                <a:cxn ang="0">
                  <a:pos x="0" y="0"/>
                </a:cxn>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alpha val="100000"/>
              </a:schemeClr>
            </a:solidFill>
            <a:ln w="9525">
              <a:noFill/>
            </a:ln>
          </p:spPr>
          <p:txBody>
            <a:bodyPr/>
            <a:lstStyle/>
            <a:p>
              <a:endParaRPr lang="zh-CN" altLang="en-US"/>
            </a:p>
          </p:txBody>
        </p:sp>
        <p:sp>
          <p:nvSpPr>
            <p:cNvPr id="1047" name="Freeform 39"/>
            <p:cNvSpPr/>
            <p:nvPr/>
          </p:nvSpPr>
          <p:spPr>
            <a:xfrm rot="1584153">
              <a:off x="242" y="756"/>
              <a:ext cx="167" cy="115"/>
            </a:xfrm>
            <a:custGeom>
              <a:avLst/>
              <a:gdLst/>
              <a:ahLst/>
              <a:cxnLst>
                <a:cxn ang="0">
                  <a:pos x="1129" y="0"/>
                </a:cxn>
                <a:cxn ang="0">
                  <a:pos x="1805" y="161"/>
                </a:cxn>
                <a:cxn ang="0">
                  <a:pos x="1754" y="160"/>
                </a:cxn>
                <a:cxn ang="0">
                  <a:pos x="1558" y="157"/>
                </a:cxn>
                <a:cxn ang="0">
                  <a:pos x="1302" y="152"/>
                </a:cxn>
                <a:cxn ang="0">
                  <a:pos x="995" y="148"/>
                </a:cxn>
                <a:cxn ang="0">
                  <a:pos x="655" y="145"/>
                </a:cxn>
                <a:cxn ang="0">
                  <a:pos x="372" y="146"/>
                </a:cxn>
                <a:cxn ang="0">
                  <a:pos x="132" y="153"/>
                </a:cxn>
                <a:cxn ang="0">
                  <a:pos x="0" y="164"/>
                </a:cxn>
                <a:cxn ang="0">
                  <a:pos x="54" y="146"/>
                </a:cxn>
                <a:cxn ang="0">
                  <a:pos x="119" y="133"/>
                </a:cxn>
                <a:cxn ang="0">
                  <a:pos x="240" y="122"/>
                </a:cxn>
                <a:cxn ang="0">
                  <a:pos x="372" y="114"/>
                </a:cxn>
                <a:cxn ang="0">
                  <a:pos x="527" y="107"/>
                </a:cxn>
                <a:cxn ang="0">
                  <a:pos x="681" y="106"/>
                </a:cxn>
                <a:cxn ang="0">
                  <a:pos x="854" y="106"/>
                </a:cxn>
                <a:cxn ang="0">
                  <a:pos x="1050" y="111"/>
                </a:cxn>
                <a:cxn ang="0">
                  <a:pos x="1063" y="106"/>
                </a:cxn>
                <a:cxn ang="0">
                  <a:pos x="1021" y="85"/>
                </a:cxn>
                <a:cxn ang="0">
                  <a:pos x="974" y="56"/>
                </a:cxn>
                <a:cxn ang="0">
                  <a:pos x="956" y="45"/>
                </a:cxn>
                <a:cxn ang="0">
                  <a:pos x="917" y="45"/>
                </a:cxn>
                <a:cxn ang="0">
                  <a:pos x="882" y="43"/>
                </a:cxn>
                <a:cxn ang="0">
                  <a:pos x="854" y="37"/>
                </a:cxn>
                <a:cxn ang="0">
                  <a:pos x="838" y="32"/>
                </a:cxn>
                <a:cxn ang="0">
                  <a:pos x="838" y="28"/>
                </a:cxn>
                <a:cxn ang="0">
                  <a:pos x="854" y="23"/>
                </a:cxn>
                <a:cxn ang="0">
                  <a:pos x="967" y="8"/>
                </a:cxn>
                <a:cxn ang="0">
                  <a:pos x="1129" y="0"/>
                </a:cxn>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alpha val="100000"/>
              </a:schemeClr>
            </a:solidFill>
            <a:ln w="9525">
              <a:noFill/>
            </a:ln>
          </p:spPr>
          <p:txBody>
            <a:bodyPr/>
            <a:lstStyle/>
            <a:p>
              <a:endParaRPr lang="zh-CN" altLang="en-US"/>
            </a:p>
          </p:txBody>
        </p:sp>
        <p:sp>
          <p:nvSpPr>
            <p:cNvPr id="1048" name="Freeform 40"/>
            <p:cNvSpPr/>
            <p:nvPr/>
          </p:nvSpPr>
          <p:spPr>
            <a:xfrm rot="1584153">
              <a:off x="574" y="286"/>
              <a:ext cx="147" cy="160"/>
            </a:xfrm>
            <a:custGeom>
              <a:avLst/>
              <a:gdLst/>
              <a:ahLst/>
              <a:cxnLst>
                <a:cxn ang="0">
                  <a:pos x="0" y="0"/>
                </a:cxn>
                <a:cxn ang="0">
                  <a:pos x="73" y="1"/>
                </a:cxn>
                <a:cxn ang="0">
                  <a:pos x="259" y="5"/>
                </a:cxn>
                <a:cxn ang="0">
                  <a:pos x="541" y="12"/>
                </a:cxn>
                <a:cxn ang="0">
                  <a:pos x="856" y="33"/>
                </a:cxn>
                <a:cxn ang="0">
                  <a:pos x="1154" y="53"/>
                </a:cxn>
                <a:cxn ang="0">
                  <a:pos x="1415" y="89"/>
                </a:cxn>
                <a:cxn ang="0">
                  <a:pos x="1575" y="135"/>
                </a:cxn>
                <a:cxn ang="0">
                  <a:pos x="1606" y="196"/>
                </a:cxn>
                <a:cxn ang="0">
                  <a:pos x="1556" y="196"/>
                </a:cxn>
                <a:cxn ang="0">
                  <a:pos x="1470" y="196"/>
                </a:cxn>
                <a:cxn ang="0">
                  <a:pos x="1370" y="196"/>
                </a:cxn>
                <a:cxn ang="0">
                  <a:pos x="1280" y="193"/>
                </a:cxn>
                <a:cxn ang="0">
                  <a:pos x="1191" y="192"/>
                </a:cxn>
                <a:cxn ang="0">
                  <a:pos x="1091" y="188"/>
                </a:cxn>
                <a:cxn ang="0">
                  <a:pos x="971" y="182"/>
                </a:cxn>
                <a:cxn ang="0">
                  <a:pos x="856" y="175"/>
                </a:cxn>
                <a:cxn ang="0">
                  <a:pos x="778" y="158"/>
                </a:cxn>
                <a:cxn ang="0">
                  <a:pos x="778" y="138"/>
                </a:cxn>
                <a:cxn ang="0">
                  <a:pos x="831" y="122"/>
                </a:cxn>
                <a:cxn ang="0">
                  <a:pos x="881" y="98"/>
                </a:cxn>
                <a:cxn ang="0">
                  <a:pos x="831" y="80"/>
                </a:cxn>
                <a:cxn ang="0">
                  <a:pos x="713" y="52"/>
                </a:cxn>
                <a:cxn ang="0">
                  <a:pos x="464" y="32"/>
                </a:cxn>
                <a:cxn ang="0">
                  <a:pos x="0" y="0"/>
                </a:cxn>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alpha val="100000"/>
              </a:schemeClr>
            </a:solidFill>
            <a:ln w="9525">
              <a:noFill/>
            </a:ln>
          </p:spPr>
          <p:txBody>
            <a:bodyPr/>
            <a:lstStyle/>
            <a:p>
              <a:endParaRPr lang="zh-CN" altLang="en-US"/>
            </a:p>
          </p:txBody>
        </p:sp>
        <p:sp>
          <p:nvSpPr>
            <p:cNvPr id="1049" name="Freeform 41"/>
            <p:cNvSpPr/>
            <p:nvPr/>
          </p:nvSpPr>
          <p:spPr>
            <a:xfrm rot="1584153">
              <a:off x="236" y="721"/>
              <a:ext cx="62" cy="97"/>
            </a:xfrm>
            <a:custGeom>
              <a:avLst/>
              <a:gdLst/>
              <a:ahLst/>
              <a:cxnLst>
                <a:cxn ang="0">
                  <a:pos x="464" y="0"/>
                </a:cxn>
                <a:cxn ang="0">
                  <a:pos x="294" y="47"/>
                </a:cxn>
                <a:cxn ang="0">
                  <a:pos x="218" y="80"/>
                </a:cxn>
                <a:cxn ang="0">
                  <a:pos x="162" y="106"/>
                </a:cxn>
                <a:cxn ang="0">
                  <a:pos x="0" y="124"/>
                </a:cxn>
                <a:cxn ang="0">
                  <a:pos x="178" y="116"/>
                </a:cxn>
                <a:cxn ang="0">
                  <a:pos x="344" y="107"/>
                </a:cxn>
                <a:cxn ang="0">
                  <a:pos x="466" y="91"/>
                </a:cxn>
                <a:cxn ang="0">
                  <a:pos x="586" y="75"/>
                </a:cxn>
                <a:cxn ang="0">
                  <a:pos x="667" y="59"/>
                </a:cxn>
                <a:cxn ang="0">
                  <a:pos x="675" y="39"/>
                </a:cxn>
                <a:cxn ang="0">
                  <a:pos x="625" y="15"/>
                </a:cxn>
                <a:cxn ang="0">
                  <a:pos x="464" y="0"/>
                </a:cxn>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alpha val="100000"/>
              </a:schemeClr>
            </a:solidFill>
            <a:ln w="9525">
              <a:noFill/>
            </a:ln>
          </p:spPr>
          <p:txBody>
            <a:bodyPr/>
            <a:lstStyle/>
            <a:p>
              <a:endParaRPr lang="zh-CN" altLang="en-US"/>
            </a:p>
          </p:txBody>
        </p:sp>
        <p:sp>
          <p:nvSpPr>
            <p:cNvPr id="1050" name="Freeform 42"/>
            <p:cNvSpPr/>
            <p:nvPr/>
          </p:nvSpPr>
          <p:spPr>
            <a:xfrm rot="1584153">
              <a:off x="585" y="466"/>
              <a:ext cx="72" cy="41"/>
            </a:xfrm>
            <a:custGeom>
              <a:avLst/>
              <a:gdLst/>
              <a:ahLst/>
              <a:cxnLst>
                <a:cxn ang="0">
                  <a:pos x="0" y="0"/>
                </a:cxn>
                <a:cxn ang="0">
                  <a:pos x="1" y="1"/>
                </a:cxn>
                <a:cxn ang="0">
                  <a:pos x="85" y="3"/>
                </a:cxn>
                <a:cxn ang="0">
                  <a:pos x="172" y="8"/>
                </a:cxn>
                <a:cxn ang="0">
                  <a:pos x="276" y="12"/>
                </a:cxn>
                <a:cxn ang="0">
                  <a:pos x="389" y="15"/>
                </a:cxn>
                <a:cxn ang="0">
                  <a:pos x="511" y="17"/>
                </a:cxn>
                <a:cxn ang="0">
                  <a:pos x="607" y="18"/>
                </a:cxn>
                <a:cxn ang="0">
                  <a:pos x="720" y="16"/>
                </a:cxn>
                <a:cxn ang="0">
                  <a:pos x="711" y="34"/>
                </a:cxn>
                <a:cxn ang="0">
                  <a:pos x="671" y="42"/>
                </a:cxn>
                <a:cxn ang="0">
                  <a:pos x="591" y="47"/>
                </a:cxn>
                <a:cxn ang="0">
                  <a:pos x="491" y="49"/>
                </a:cxn>
                <a:cxn ang="0">
                  <a:pos x="368" y="48"/>
                </a:cxn>
                <a:cxn ang="0">
                  <a:pos x="249" y="41"/>
                </a:cxn>
                <a:cxn ang="0">
                  <a:pos x="129" y="29"/>
                </a:cxn>
                <a:cxn ang="0">
                  <a:pos x="0" y="0"/>
                </a:cxn>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alpha val="100000"/>
              </a:schemeClr>
            </a:solidFill>
            <a:ln w="9525">
              <a:noFill/>
            </a:ln>
          </p:spPr>
          <p:txBody>
            <a:bodyPr/>
            <a:lstStyle/>
            <a:p>
              <a:endParaRPr lang="zh-CN" altLang="en-US"/>
            </a:p>
          </p:txBody>
        </p:sp>
        <p:sp>
          <p:nvSpPr>
            <p:cNvPr id="1051" name="Freeform 43"/>
            <p:cNvSpPr/>
            <p:nvPr/>
          </p:nvSpPr>
          <p:spPr>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0" b="0"/>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alpha val="100000"/>
              </a:schemeClr>
            </a:solidFill>
            <a:ln w="9525">
              <a:noFill/>
            </a:ln>
          </p:spPr>
          <p:txBody>
            <a:bodyPr/>
            <a:lstStyle/>
            <a:p>
              <a:endParaRPr lang="zh-CN" altLang="en-US"/>
            </a:p>
          </p:txBody>
        </p:sp>
        <p:sp>
          <p:nvSpPr>
            <p:cNvPr id="1052" name="Freeform 44"/>
            <p:cNvSpPr/>
            <p:nvPr/>
          </p:nvSpPr>
          <p:spPr>
            <a:xfrm rot="1584153">
              <a:off x="56" y="84"/>
              <a:ext cx="804" cy="686"/>
            </a:xfrm>
            <a:custGeom>
              <a:avLst/>
              <a:gdLst/>
              <a:ahLst/>
              <a:cxnLst>
                <a:cxn ang="0">
                  <a:pos x="240" y="482"/>
                </a:cxn>
                <a:cxn ang="0">
                  <a:pos x="89" y="446"/>
                </a:cxn>
                <a:cxn ang="0">
                  <a:pos x="0" y="377"/>
                </a:cxn>
                <a:cxn ang="0">
                  <a:pos x="54" y="290"/>
                </a:cxn>
                <a:cxn ang="0">
                  <a:pos x="374" y="198"/>
                </a:cxn>
                <a:cxn ang="0">
                  <a:pos x="1018" y="111"/>
                </a:cxn>
                <a:cxn ang="0">
                  <a:pos x="2103" y="40"/>
                </a:cxn>
                <a:cxn ang="0">
                  <a:pos x="3650" y="2"/>
                </a:cxn>
                <a:cxn ang="0">
                  <a:pos x="5628" y="9"/>
                </a:cxn>
                <a:cxn ang="0">
                  <a:pos x="7160" y="87"/>
                </a:cxn>
                <a:cxn ang="0">
                  <a:pos x="8196" y="215"/>
                </a:cxn>
                <a:cxn ang="0">
                  <a:pos x="8739" y="372"/>
                </a:cxn>
                <a:cxn ang="0">
                  <a:pos x="8806" y="534"/>
                </a:cxn>
                <a:cxn ang="0">
                  <a:pos x="8380" y="685"/>
                </a:cxn>
                <a:cxn ang="0">
                  <a:pos x="7499" y="802"/>
                </a:cxn>
                <a:cxn ang="0">
                  <a:pos x="6169" y="866"/>
                </a:cxn>
                <a:cxn ang="0">
                  <a:pos x="5756" y="860"/>
                </a:cxn>
                <a:cxn ang="0">
                  <a:pos x="6528" y="807"/>
                </a:cxn>
                <a:cxn ang="0">
                  <a:pos x="7128" y="709"/>
                </a:cxn>
                <a:cxn ang="0">
                  <a:pos x="7541" y="592"/>
                </a:cxn>
                <a:cxn ang="0">
                  <a:pos x="7688" y="464"/>
                </a:cxn>
                <a:cxn ang="0">
                  <a:pos x="7599" y="337"/>
                </a:cxn>
                <a:cxn ang="0">
                  <a:pos x="7170" y="227"/>
                </a:cxn>
                <a:cxn ang="0">
                  <a:pos x="6405" y="146"/>
                </a:cxn>
                <a:cxn ang="0">
                  <a:pos x="5048" y="97"/>
                </a:cxn>
                <a:cxn ang="0">
                  <a:pos x="3641" y="79"/>
                </a:cxn>
                <a:cxn ang="0">
                  <a:pos x="2577" y="91"/>
                </a:cxn>
                <a:cxn ang="0">
                  <a:pos x="1793" y="131"/>
                </a:cxn>
                <a:cxn ang="0">
                  <a:pos x="1240" y="194"/>
                </a:cxn>
                <a:cxn ang="0">
                  <a:pos x="844" y="269"/>
                </a:cxn>
                <a:cxn ang="0">
                  <a:pos x="590" y="354"/>
                </a:cxn>
                <a:cxn ang="0">
                  <a:pos x="415" y="441"/>
                </a:cxn>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alpha val="100000"/>
              </a:schemeClr>
            </a:solidFill>
            <a:ln w="9525">
              <a:noFill/>
            </a:ln>
          </p:spPr>
          <p:txBody>
            <a:bodyPr/>
            <a:lstStyle/>
            <a:p>
              <a:endParaRPr lang="zh-CN" altLang="en-US"/>
            </a:p>
          </p:txBody>
        </p:sp>
      </p:grpSp>
      <p:sp>
        <p:nvSpPr>
          <p:cNvPr id="358445" name="Rectangle 45"/>
          <p:cNvSpPr>
            <a:spLocks noGrp="1" noChangeArrowheads="1"/>
          </p:cNvSpPr>
          <p:nvPr>
            <p:ph type="title"/>
          </p:nvPr>
        </p:nvSpPr>
        <p:spPr bwMode="auto">
          <a:xfrm>
            <a:off x="442913" y="103188"/>
            <a:ext cx="8243888" cy="13144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28" name="Rectangle 46"/>
          <p:cNvSpPr>
            <a:spLocks noGrp="1"/>
          </p:cNvSpPr>
          <p:nvPr>
            <p:ph type="body" idx="1"/>
          </p:nvPr>
        </p:nvSpPr>
        <p:spPr>
          <a:xfrm>
            <a:off x="457200" y="1600200"/>
            <a:ext cx="8229600" cy="44561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58447" name="Rectangle 47"/>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lgn="l"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8448" name="Rectangle 48"/>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8449" name="Rectangle 49"/>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blinds dir="vert"/>
  </p:transition>
  <p:timing>
    <p:tnLst>
      <p:par>
        <p:cTn id="1" dur="indefinite" restart="never" nodeType="tmRoot"/>
      </p:par>
    </p:tnLst>
  </p:timing>
  <p:hf sldNum="0"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5.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2.png"/><Relationship Id="rId11" Type="http://schemas.openxmlformats.org/officeDocument/2006/relationships/image" Target="../media/image33.png"/><Relationship Id="rId5" Type="http://schemas.openxmlformats.org/officeDocument/2006/relationships/image" Target="../media/image31.png"/><Relationship Id="rId10" Type="http://schemas.openxmlformats.org/officeDocument/2006/relationships/image" Target="../media/image30.emf"/><Relationship Id="rId4" Type="http://schemas.openxmlformats.org/officeDocument/2006/relationships/image" Target="../media/image28.wmf"/><Relationship Id="rId9"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2.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3.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image" Target="../media/image12.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44.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oleObject" Target="../embeddings/oleObject8.bin"/><Relationship Id="rId7" Type="http://schemas.openxmlformats.org/officeDocument/2006/relationships/image" Target="../media/image48.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wmf"/><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3.png"/><Relationship Id="rId7" Type="http://schemas.openxmlformats.org/officeDocument/2006/relationships/image" Target="../media/image52.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51.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image" Target="../media/image12.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56.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61.png"/><Relationship Id="rId7" Type="http://schemas.openxmlformats.org/officeDocument/2006/relationships/image" Target="../media/image58.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59.wmf"/></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1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5.png"/><Relationship Id="rId1" Type="http://schemas.openxmlformats.org/officeDocument/2006/relationships/slideLayout" Target="../slideLayouts/slideLayout15.xml"/><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7.png"/><Relationship Id="rId1" Type="http://schemas.openxmlformats.org/officeDocument/2006/relationships/slideLayout" Target="../slideLayouts/slideLayout15.xml"/><Relationship Id="rId4" Type="http://schemas.openxmlformats.org/officeDocument/2006/relationships/image" Target="../media/image78.png"/></Relationships>
</file>

<file path=ppt/slides/_rels/slide3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5.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88.emf"/><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92.png"/><Relationship Id="rId11" Type="http://schemas.openxmlformats.org/officeDocument/2006/relationships/oleObject" Target="../embeddings/oleObject15.bin"/><Relationship Id="rId5" Type="http://schemas.openxmlformats.org/officeDocument/2006/relationships/image" Target="../media/image91.png"/><Relationship Id="rId10" Type="http://schemas.openxmlformats.org/officeDocument/2006/relationships/image" Target="../media/image940.png"/><Relationship Id="rId4" Type="http://schemas.openxmlformats.org/officeDocument/2006/relationships/image" Target="../media/image90.png"/><Relationship Id="rId9" Type="http://schemas.openxmlformats.org/officeDocument/2006/relationships/customXml" Target="../ink/ink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96.png"/><Relationship Id="rId7" Type="http://schemas.openxmlformats.org/officeDocument/2006/relationships/image" Target="../media/image82.png"/><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99.png"/><Relationship Id="rId11" Type="http://schemas.openxmlformats.org/officeDocument/2006/relationships/image" Target="../media/image101.png"/><Relationship Id="rId5" Type="http://schemas.openxmlformats.org/officeDocument/2006/relationships/image" Target="../media/image98.png"/><Relationship Id="rId10" Type="http://schemas.openxmlformats.org/officeDocument/2006/relationships/image" Target="../media/image100.png"/><Relationship Id="rId4" Type="http://schemas.openxmlformats.org/officeDocument/2006/relationships/image" Target="../media/image97.png"/><Relationship Id="rId9" Type="http://schemas.openxmlformats.org/officeDocument/2006/relationships/image" Target="../media/image95.emf"/></Relationships>
</file>

<file path=ppt/slides/_rels/slide36.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oleObject" Target="../embeddings/oleObject17.bin"/><Relationship Id="rId7" Type="http://schemas.openxmlformats.org/officeDocument/2006/relationships/image" Target="../media/image97.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slideLayout" Target="../slideLayouts/slideLayout15.xml"/><Relationship Id="rId16" Type="http://schemas.openxmlformats.org/officeDocument/2006/relationships/image" Target="../media/image113.png"/><Relationship Id="rId1" Type="http://schemas.openxmlformats.org/officeDocument/2006/relationships/vmlDrawing" Target="../drawings/vmlDrawing9.vml"/><Relationship Id="rId6" Type="http://schemas.openxmlformats.org/officeDocument/2006/relationships/image" Target="../media/image104.png"/><Relationship Id="rId11" Type="http://schemas.openxmlformats.org/officeDocument/2006/relationships/image" Target="../media/image108.png"/><Relationship Id="rId5" Type="http://schemas.openxmlformats.org/officeDocument/2006/relationships/image" Target="../media/image103.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02.emf"/><Relationship Id="rId9" Type="http://schemas.openxmlformats.org/officeDocument/2006/relationships/image" Target="../media/image106.png"/><Relationship Id="rId14" Type="http://schemas.openxmlformats.org/officeDocument/2006/relationships/image" Target="../media/image111.png"/></Relationships>
</file>

<file path=ppt/slides/_rels/slide37.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5.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3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20.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0.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0.xml"/><Relationship Id="rId6" Type="http://schemas.openxmlformats.org/officeDocument/2006/relationships/image" Target="../media/image138.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41.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20.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42.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0.xml"/><Relationship Id="rId6" Type="http://schemas.openxmlformats.org/officeDocument/2006/relationships/image" Target="../media/image154.png"/><Relationship Id="rId11" Type="http://schemas.openxmlformats.org/officeDocument/2006/relationships/image" Target="../media/image159.wmf"/><Relationship Id="rId5" Type="http://schemas.openxmlformats.org/officeDocument/2006/relationships/image" Target="../media/image15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wmf"/></Relationships>
</file>

<file path=ppt/slides/_rels/slide43.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163.png"/><Relationship Id="rId7" Type="http://schemas.openxmlformats.org/officeDocument/2006/relationships/image" Target="../media/image167.png"/><Relationship Id="rId2" Type="http://schemas.openxmlformats.org/officeDocument/2006/relationships/image" Target="../media/image162.wmf"/><Relationship Id="rId1" Type="http://schemas.openxmlformats.org/officeDocument/2006/relationships/slideLayout" Target="../slideLayouts/slideLayout20.xml"/><Relationship Id="rId6" Type="http://schemas.openxmlformats.org/officeDocument/2006/relationships/image" Target="../media/image166.png"/><Relationship Id="rId5" Type="http://schemas.openxmlformats.org/officeDocument/2006/relationships/image" Target="../media/image165.png"/><Relationship Id="rId10" Type="http://schemas.openxmlformats.org/officeDocument/2006/relationships/image" Target="../media/image170.png"/><Relationship Id="rId4" Type="http://schemas.openxmlformats.org/officeDocument/2006/relationships/image" Target="../media/image164.png"/><Relationship Id="rId9" Type="http://schemas.openxmlformats.org/officeDocument/2006/relationships/image" Target="../media/image169.png"/></Relationships>
</file>

<file path=ppt/slides/_rels/slide44.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5.xml"/><Relationship Id="rId4" Type="http://schemas.openxmlformats.org/officeDocument/2006/relationships/image" Target="../media/image173.png"/></Relationships>
</file>

<file path=ppt/slides/_rels/slide45.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8" Type="http://schemas.openxmlformats.org/officeDocument/2006/relationships/image" Target="../media/image178.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182.png"/><Relationship Id="rId2" Type="http://schemas.openxmlformats.org/officeDocument/2006/relationships/slideLayout" Target="../slideLayouts/slideLayout20.xml"/><Relationship Id="rId1" Type="http://schemas.openxmlformats.org/officeDocument/2006/relationships/vmlDrawing" Target="../drawings/vmlDrawing10.vml"/><Relationship Id="rId6" Type="http://schemas.openxmlformats.org/officeDocument/2006/relationships/image" Target="../media/image177.emf"/><Relationship Id="rId11" Type="http://schemas.openxmlformats.org/officeDocument/2006/relationships/image" Target="../media/image181.png"/><Relationship Id="rId5" Type="http://schemas.openxmlformats.org/officeDocument/2006/relationships/oleObject" Target="../embeddings/oleObject19.bin"/><Relationship Id="rId10" Type="http://schemas.openxmlformats.org/officeDocument/2006/relationships/image" Target="../media/image180.png"/><Relationship Id="rId4" Type="http://schemas.openxmlformats.org/officeDocument/2006/relationships/image" Target="../media/image176.wmf"/><Relationship Id="rId9" Type="http://schemas.openxmlformats.org/officeDocument/2006/relationships/image" Target="../media/image179.png"/></Relationships>
</file>

<file path=ppt/slides/_rels/slide48.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image" Target="../media/image183.png"/><Relationship Id="rId1" Type="http://schemas.openxmlformats.org/officeDocument/2006/relationships/slideLayout" Target="../slideLayouts/slideLayout20.xml"/><Relationship Id="rId6" Type="http://schemas.openxmlformats.org/officeDocument/2006/relationships/image" Target="../media/image187.png"/><Relationship Id="rId11" Type="http://schemas.openxmlformats.org/officeDocument/2006/relationships/image" Target="../media/image192.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49.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20.xml"/><Relationship Id="rId6" Type="http://schemas.openxmlformats.org/officeDocument/2006/relationships/image" Target="../media/image197.png"/><Relationship Id="rId5" Type="http://schemas.openxmlformats.org/officeDocument/2006/relationships/image" Target="../media/image196.png"/><Relationship Id="rId4" Type="http://schemas.openxmlformats.org/officeDocument/2006/relationships/image" Target="../media/image195.png"/><Relationship Id="rId9" Type="http://schemas.openxmlformats.org/officeDocument/2006/relationships/image" Target="../media/image20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81.png"/><Relationship Id="rId2" Type="http://schemas.openxmlformats.org/officeDocument/2006/relationships/slideLayout" Target="../slideLayouts/slideLayout20.xml"/><Relationship Id="rId1" Type="http://schemas.openxmlformats.org/officeDocument/2006/relationships/vmlDrawing" Target="../drawings/vmlDrawing11.vml"/><Relationship Id="rId6" Type="http://schemas.openxmlformats.org/officeDocument/2006/relationships/image" Target="../media/image202.emf"/><Relationship Id="rId11" Type="http://schemas.openxmlformats.org/officeDocument/2006/relationships/image" Target="../media/image182.png"/><Relationship Id="rId5" Type="http://schemas.openxmlformats.org/officeDocument/2006/relationships/oleObject" Target="../embeddings/oleObject22.bin"/><Relationship Id="rId10" Type="http://schemas.openxmlformats.org/officeDocument/2006/relationships/image" Target="../media/image205.png"/><Relationship Id="rId4" Type="http://schemas.openxmlformats.org/officeDocument/2006/relationships/image" Target="../media/image201.emf"/><Relationship Id="rId9" Type="http://schemas.openxmlformats.org/officeDocument/2006/relationships/image" Target="../media/image204.png"/></Relationships>
</file>

<file path=ppt/slides/_rels/slide5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0.xml"/><Relationship Id="rId5" Type="http://schemas.openxmlformats.org/officeDocument/2006/relationships/image" Target="../media/image209.png"/><Relationship Id="rId4" Type="http://schemas.openxmlformats.org/officeDocument/2006/relationships/image" Target="../media/image208.png"/></Relationships>
</file>

<file path=ppt/slides/_rels/slide52.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0.xml"/><Relationship Id="rId5" Type="http://schemas.openxmlformats.org/officeDocument/2006/relationships/image" Target="../media/image209.png"/><Relationship Id="rId4" Type="http://schemas.openxmlformats.org/officeDocument/2006/relationships/image" Target="../media/image208.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0.xml"/><Relationship Id="rId1" Type="http://schemas.openxmlformats.org/officeDocument/2006/relationships/vmlDrawing" Target="../drawings/vmlDrawing12.vml"/><Relationship Id="rId4" Type="http://schemas.openxmlformats.org/officeDocument/2006/relationships/image" Target="../media/image210.emf"/></Relationships>
</file>

<file path=ppt/slides/_rels/slide54.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174.png"/><Relationship Id="rId1" Type="http://schemas.openxmlformats.org/officeDocument/2006/relationships/slideLayout" Target="../slideLayouts/slideLayout20.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s>
</file>

<file path=ppt/slides/_rels/slide55.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24.png"/><Relationship Id="rId2" Type="http://schemas.openxmlformats.org/officeDocument/2006/relationships/image" Target="../media/image174.png"/><Relationship Id="rId1" Type="http://schemas.openxmlformats.org/officeDocument/2006/relationships/slideLayout" Target="../slideLayouts/slideLayout20.xml"/><Relationship Id="rId6" Type="http://schemas.openxmlformats.org/officeDocument/2006/relationships/image" Target="../media/image223.png"/><Relationship Id="rId5" Type="http://schemas.openxmlformats.org/officeDocument/2006/relationships/image" Target="../media/image222.png"/><Relationship Id="rId4" Type="http://schemas.openxmlformats.org/officeDocument/2006/relationships/image" Target="../media/image221.png"/></Relationships>
</file>

<file path=ppt/slides/_rels/slide56.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227.png"/><Relationship Id="rId3" Type="http://schemas.openxmlformats.org/officeDocument/2006/relationships/oleObject" Target="../embeddings/oleObject25.bin"/><Relationship Id="rId7" Type="http://schemas.openxmlformats.org/officeDocument/2006/relationships/image" Target="../media/image45.wmf"/><Relationship Id="rId2" Type="http://schemas.openxmlformats.org/officeDocument/2006/relationships/slideLayout" Target="../slideLayouts/slideLayout20.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26.png"/><Relationship Id="rId4"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0.xml"/><Relationship Id="rId1" Type="http://schemas.openxmlformats.org/officeDocument/2006/relationships/vmlDrawing" Target="../drawings/vmlDrawing14.vml"/><Relationship Id="rId4" Type="http://schemas.openxmlformats.org/officeDocument/2006/relationships/image" Target="../media/image228.wmf"/></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7.xml"/><Relationship Id="rId5" Type="http://schemas.openxmlformats.org/officeDocument/2006/relationships/image" Target="../media/image230.png"/><Relationship Id="rId4" Type="http://schemas.openxmlformats.org/officeDocument/2006/relationships/image" Target="../media/image229.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image" Target="../media/image7.emf"/></Relationships>
</file>

<file path=ppt/slides/_rels/slide60.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image" Target="../media/image231.png"/><Relationship Id="rId1" Type="http://schemas.openxmlformats.org/officeDocument/2006/relationships/slideLayout" Target="../slideLayouts/slideLayout27.xml"/><Relationship Id="rId4" Type="http://schemas.openxmlformats.org/officeDocument/2006/relationships/image" Target="../media/image233.png"/></Relationships>
</file>

<file path=ppt/slides/_rels/slide61.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ea typeface="宋体" panose="02010600030101010101" pitchFamily="2" charset="-122"/>
                <a:cs typeface="Times New Roman" panose="02020603050405020304" pitchFamily="18" charset="0"/>
              </a:rPr>
              <a:t>1</a:t>
            </a:fld>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9140" name="Rectangle 4"/>
          <p:cNvSpPr>
            <a:spLocks noChangeArrowheads="1"/>
          </p:cNvSpPr>
          <p:nvPr/>
        </p:nvSpPr>
        <p:spPr bwMode="auto">
          <a:xfrm>
            <a:off x="1752600" y="304800"/>
            <a:ext cx="6710045" cy="3276600"/>
          </a:xfrm>
          <a:prstGeom prst="rect">
            <a:avLst/>
          </a:prstGeom>
          <a:noFill/>
          <a:ln w="9525">
            <a:noFill/>
            <a:miter lim="800000"/>
          </a:ln>
          <a:effectLst/>
        </p:spPr>
        <p:txBody>
          <a:bodyPr anchor="b"/>
          <a:lstStyle/>
          <a:p>
            <a:pPr marL="0" marR="0" lvl="0" indent="0" algn="l" defTabSz="914400" rtl="0" eaLnBrk="1" fontAlgn="base" latinLnBrk="0" hangingPunct="1">
              <a:lnSpc>
                <a:spcPct val="140000"/>
              </a:lnSpc>
              <a:spcBef>
                <a:spcPct val="0"/>
              </a:spcBef>
              <a:spcAft>
                <a:spcPct val="0"/>
              </a:spcAft>
              <a:buClrTx/>
              <a:buSzTx/>
              <a:buFontTx/>
              <a:buNone/>
              <a:defRPr/>
            </a:pPr>
            <a:r>
              <a:rPr lang="en-US" altLang="zh-CN" sz="4400" b="1" dirty="0">
                <a:solidFill>
                  <a:srgbClr val="FF0000"/>
                </a:solidFill>
                <a:latin typeface="Times New Roman" panose="02020603050405020304" pitchFamily="18" charset="0"/>
                <a:cs typeface="Times New Roman" panose="02020603050405020304" pitchFamily="18" charset="0"/>
                <a:sym typeface="+mn-ea"/>
              </a:rPr>
              <a:t>PART 1 :  DC ANALYSIS</a:t>
            </a:r>
            <a:r>
              <a:rPr kumimoji="0" lang="en-US" altLang="zh-CN" sz="4400" b="0"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4400" b="0"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br>
            <a:endParaRPr kumimoji="0" lang="en-US" altLang="zh-CN" sz="4400" b="0"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4" name="Rectangle 5"/>
          <p:cNvSpPr/>
          <p:nvPr/>
        </p:nvSpPr>
        <p:spPr>
          <a:xfrm>
            <a:off x="2057400" y="3352800"/>
            <a:ext cx="6172200" cy="22860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lgn="ctr" eaLnBrk="1" hangingPunct="1">
              <a:buNone/>
            </a:pPr>
            <a:endPar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ctr" eaLnBrk="1" hangingPunct="1">
              <a:buClrTx/>
              <a:buSzTx/>
              <a:buFontTx/>
              <a:buNone/>
            </a:pPr>
            <a:r>
              <a:rPr lang="en-US" altLang="zh-CN" b="1" dirty="0">
                <a:solidFill>
                  <a:srgbClr val="CC0000"/>
                </a:solidFill>
                <a:latin typeface="Times New Roman" panose="02020603050405020304" pitchFamily="18" charset="0"/>
                <a:ea typeface="宋体" panose="02010600030101010101" pitchFamily="2" charset="-122"/>
                <a:cs typeface="Times New Roman" panose="02020603050405020304" pitchFamily="18" charset="0"/>
              </a:rPr>
              <a:t>Chapter 2   Basic </a:t>
            </a:r>
            <a:r>
              <a:rPr lang="en-US" altLang="zh-CN" b="1" dirty="0">
                <a:solidFill>
                  <a:srgbClr val="CC0000"/>
                </a:solidFill>
                <a:latin typeface="Times New Roman" panose="02020603050405020304" pitchFamily="18" charset="0"/>
                <a:ea typeface="宋体" panose="02010600030101010101" pitchFamily="2" charset="-122"/>
                <a:cs typeface="Times New Roman" panose="02020603050405020304" pitchFamily="18" charset="0"/>
                <a:sym typeface="+mn-ea"/>
              </a:rPr>
              <a:t>Laws</a:t>
            </a:r>
            <a:endParaRPr lang="en-US" altLang="zh-CN" b="1" dirty="0">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125" name="Picture 6" descr="OFFICE14"/>
          <p:cNvPicPr>
            <a:picLocks noChangeAspect="1"/>
          </p:cNvPicPr>
          <p:nvPr/>
        </p:nvPicPr>
        <p:blipFill>
          <a:blip r:embed="rId2">
            <a:clrChange>
              <a:clrFrom>
                <a:srgbClr val="FFFFFF"/>
              </a:clrFrom>
              <a:clrTo>
                <a:srgbClr val="FFFFFF">
                  <a:alpha val="0"/>
                </a:srgbClr>
              </a:clrTo>
            </a:clrChange>
          </a:blip>
          <a:stretch>
            <a:fillRect/>
          </a:stretch>
        </p:blipFill>
        <p:spPr>
          <a:xfrm>
            <a:off x="609600" y="4343400"/>
            <a:ext cx="2232025" cy="2232025"/>
          </a:xfrm>
          <a:prstGeom prst="rect">
            <a:avLst/>
          </a:prstGeom>
          <a:noFill/>
          <a:ln w="9525">
            <a:noFill/>
          </a:ln>
        </p:spPr>
      </p:pic>
      <p:sp>
        <p:nvSpPr>
          <p:cNvPr id="2" name="文本框 1"/>
          <p:cNvSpPr txBox="1"/>
          <p:nvPr/>
        </p:nvSpPr>
        <p:spPr>
          <a:xfrm>
            <a:off x="4597400" y="5031105"/>
            <a:ext cx="1021080" cy="607695"/>
          </a:xfrm>
          <a:prstGeom prst="rect">
            <a:avLst/>
          </a:prstGeom>
          <a:noFill/>
        </p:spPr>
        <p:txBody>
          <a:bodyPr wrap="none" rtlCol="0" anchor="t">
            <a:spAutoFit/>
          </a:bodyPr>
          <a:lstStyle/>
          <a:p>
            <a:pPr marL="0" marR="0" lvl="0" indent="0" algn="l" defTabSz="914400" rtl="0" eaLnBrk="1" fontAlgn="base" latinLnBrk="0" hangingPunct="1">
              <a:lnSpc>
                <a:spcPct val="140000"/>
              </a:lnSpc>
              <a:spcBef>
                <a:spcPct val="0"/>
              </a:spcBef>
              <a:spcAft>
                <a:spcPct val="0"/>
              </a:spcAft>
              <a:buClrTx/>
              <a:buSzTx/>
              <a:buFontTx/>
              <a:buNone/>
              <a:defRPr/>
            </a:pPr>
            <a:r>
              <a:rPr lang="en-US" altLang="zh-CN" sz="240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2022.1</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14400" y="629920"/>
            <a:ext cx="7315200" cy="2143125"/>
          </a:xfrm>
          <a:prstGeom prst="rect">
            <a:avLst/>
          </a:prstGeom>
          <a:noFill/>
        </p:spPr>
        <p:txBody>
          <a:bodyPr wrap="square" rtlCol="0" anchor="ctr" anchorCtr="0">
            <a:noAutofit/>
          </a:bodyPr>
          <a:lstStyle/>
          <a:p>
            <a:pPr lvl="0" algn="l">
              <a:buNone/>
            </a:pPr>
            <a:r>
              <a:rPr lang="en-US" altLang="en-US" sz="2600" dirty="0">
                <a:latin typeface="Times New Roman" panose="02020603050405020304" pitchFamily="18" charset="0"/>
                <a:cs typeface="Times New Roman" panose="02020603050405020304" pitchFamily="18" charset="0"/>
                <a:sym typeface="+mn-ea"/>
              </a:rPr>
              <a:t>Single choice</a:t>
            </a:r>
          </a:p>
          <a:p>
            <a:pPr lvl="0" algn="l">
              <a:buNone/>
            </a:pPr>
            <a:r>
              <a:rPr lang="en-US" altLang="en-US" sz="2600" dirty="0">
                <a:latin typeface="Times New Roman" panose="02020603050405020304" pitchFamily="18" charset="0"/>
                <a:cs typeface="Times New Roman" panose="02020603050405020304" pitchFamily="18" charset="0"/>
                <a:sym typeface="+mn-ea"/>
              </a:rPr>
              <a:t>Please choose the voltage </a:t>
            </a:r>
            <a:r>
              <a:rPr lang="en-US" altLang="en-US" sz="2600" i="1" dirty="0">
                <a:latin typeface="Times New Roman" panose="02020603050405020304" pitchFamily="18" charset="0"/>
                <a:cs typeface="Times New Roman" panose="02020603050405020304" pitchFamily="18" charset="0"/>
                <a:sym typeface="+mn-ea"/>
              </a:rPr>
              <a:t>v and </a:t>
            </a:r>
            <a:r>
              <a:rPr lang="en-US" altLang="en-US" sz="2600" dirty="0">
                <a:latin typeface="Times New Roman" panose="02020603050405020304" pitchFamily="18" charset="0"/>
                <a:cs typeface="Times New Roman" panose="02020603050405020304" pitchFamily="18" charset="0"/>
                <a:sym typeface="+mn-ea"/>
              </a:rPr>
              <a:t>the power </a:t>
            </a:r>
            <a:r>
              <a:rPr lang="en-US" altLang="en-US" sz="2600" i="1" dirty="0">
                <a:latin typeface="Times New Roman" panose="02020603050405020304" pitchFamily="18" charset="0"/>
                <a:cs typeface="Times New Roman" panose="02020603050405020304" pitchFamily="18" charset="0"/>
                <a:sym typeface="+mn-ea"/>
              </a:rPr>
              <a:t>p </a:t>
            </a:r>
            <a:r>
              <a:rPr lang="en-US" altLang="en-US" sz="2600" dirty="0">
                <a:latin typeface="Times New Roman" panose="02020603050405020304" pitchFamily="18" charset="0"/>
                <a:cs typeface="Times New Roman" panose="02020603050405020304" pitchFamily="18" charset="0"/>
                <a:sym typeface="+mn-ea"/>
              </a:rPr>
              <a:t>absorbed by the resistor.</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600" i="1"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rPr>
              <a:t>20V</a:t>
            </a:r>
            <a:r>
              <a:rPr lang="en-US" altLang="zh-CN" sz="26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40mW</a:t>
            </a:r>
          </a:p>
        </p:txBody>
      </p:sp>
      <p:sp>
        <p:nvSpPr>
          <p:cNvPr id="8" name="文本框 7"/>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600" i="1"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20V</a:t>
            </a:r>
            <a:r>
              <a:rPr lang="en-US" altLang="zh-CN" sz="2600" i="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 -40mW</a:t>
            </a:r>
            <a:endParaRPr lang="zh-CN" altLang="en-US" sz="2600" dirty="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en-US" altLang="zh-CN" sz="2600" i="1"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20V</a:t>
            </a:r>
            <a:r>
              <a:rPr lang="en-US" altLang="zh-CN" sz="2600" i="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 40mW</a:t>
            </a:r>
            <a:endParaRPr lang="zh-CN" altLang="en-US" sz="2600" dirty="0">
              <a:solidFill>
                <a:srgbClr val="000000"/>
              </a:solidFill>
              <a:latin typeface="微软雅黑" panose="020B0503020204020204" charset="-122"/>
              <a:ea typeface="微软雅黑" panose="020B0503020204020204" charset="-122"/>
            </a:endParaRPr>
          </a:p>
        </p:txBody>
      </p:sp>
      <p:sp>
        <p:nvSpPr>
          <p:cNvPr id="10" name="文本框 9"/>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en-US" altLang="zh-CN" sz="2600" i="1"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20V</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 -40mW</a:t>
            </a:r>
            <a:endParaRPr lang="zh-CN" altLang="en-US" sz="2600" dirty="0">
              <a:solidFill>
                <a:srgbClr val="000000"/>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144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A</a:t>
            </a:r>
          </a:p>
        </p:txBody>
      </p:sp>
      <p:sp>
        <p:nvSpPr>
          <p:cNvPr id="12" name="椭圆 11"/>
          <p:cNvSpPr>
            <a:spLocks noChangeAspect="1"/>
          </p:cNvSpPr>
          <p:nvPr>
            <p:custDataLst>
              <p:tags r:id="rId8"/>
            </p:custDataLst>
          </p:nvPr>
        </p:nvSpPr>
        <p:spPr>
          <a:xfrm>
            <a:off x="11144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B</a:t>
            </a:r>
          </a:p>
        </p:txBody>
      </p:sp>
      <p:sp>
        <p:nvSpPr>
          <p:cNvPr id="13" name="椭圆 12"/>
          <p:cNvSpPr>
            <a:spLocks noChangeAspect="1"/>
          </p:cNvSpPr>
          <p:nvPr>
            <p:custDataLst>
              <p:tags r:id="rId9"/>
            </p:custDataLst>
          </p:nvPr>
        </p:nvSpPr>
        <p:spPr>
          <a:xfrm>
            <a:off x="1114425" y="456438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C</a:t>
            </a:r>
          </a:p>
        </p:txBody>
      </p:sp>
      <p:sp>
        <p:nvSpPr>
          <p:cNvPr id="14" name="椭圆 13"/>
          <p:cNvSpPr>
            <a:spLocks noChangeAspect="1"/>
          </p:cNvSpPr>
          <p:nvPr>
            <p:custDataLst>
              <p:tags r:id="rId10"/>
            </p:custDataLst>
          </p:nvPr>
        </p:nvSpPr>
        <p:spPr>
          <a:xfrm>
            <a:off x="11144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提交</a:t>
            </a:r>
          </a:p>
        </p:txBody>
      </p:sp>
      <p:pic>
        <p:nvPicPr>
          <p:cNvPr id="22" name="图片 21"/>
          <p:cNvPicPr>
            <a:picLocks noChangeAspect="1"/>
          </p:cNvPicPr>
          <p:nvPr/>
        </p:nvPicPr>
        <p:blipFill>
          <a:blip r:embed="rId19"/>
          <a:stretch>
            <a:fillRect/>
          </a:stretch>
        </p:blipFill>
        <p:spPr>
          <a:xfrm>
            <a:off x="5448300" y="1910080"/>
            <a:ext cx="2781300" cy="1797050"/>
          </a:xfrm>
          <a:prstGeom prst="rect">
            <a:avLst/>
          </a:prstGeom>
        </p:spPr>
      </p:pic>
      <p:grpSp>
        <p:nvGrpSpPr>
          <p:cNvPr id="20" name="组合 19"/>
          <p:cNvGrpSpPr/>
          <p:nvPr>
            <p:custDataLst>
              <p:tags r:id="rId12"/>
            </p:custDataLst>
          </p:nvPr>
        </p:nvGrpSpPr>
        <p:grpSpPr>
          <a:xfrm>
            <a:off x="0" y="0"/>
            <a:ext cx="9144000" cy="635000"/>
            <a:chOff x="0" y="0"/>
            <a:chExt cx="14400" cy="1000"/>
          </a:xfrm>
        </p:grpSpPr>
        <p:sp>
          <p:nvSpPr>
            <p:cNvPr id="16" name="TitleBackground"/>
            <p:cNvSpPr/>
            <p:nvPr>
              <p:custDataLst>
                <p:tags r:id="rId14"/>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7" name="ColorBlock"/>
            <p:cNvSpPr/>
            <p:nvPr>
              <p:custDataLst>
                <p:tags r:id="rId15"/>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en-US" altLang="zh-CN" sz="2600" smtClean="0">
                  <a:solidFill>
                    <a:srgbClr val="000000"/>
                  </a:solidFill>
                  <a:latin typeface="微软雅黑" panose="020B0503020204020204" charset="-122"/>
                  <a:ea typeface="微软雅黑" panose="020B0503020204020204" charset="-122"/>
                </a:rPr>
                <a:t>Multiple Choice(single)</a:t>
              </a:r>
              <a:endParaRPr lang="zh-CN" altLang="en-US" sz="2600">
                <a:solidFill>
                  <a:srgbClr val="000000"/>
                </a:solidFill>
                <a:latin typeface="微软雅黑" panose="020B0503020204020204" charset="-122"/>
                <a:ea typeface="微软雅黑" panose="020B0503020204020204" charset="-122"/>
              </a:endParaRPr>
            </a:p>
          </p:txBody>
        </p:sp>
        <p:sp>
          <p:nvSpPr>
            <p:cNvPr id="19" name="TipText"/>
            <p:cNvSpPr txBox="1"/>
            <p:nvPr>
              <p:custDataLst>
                <p:tags r:id="rId17"/>
              </p:custDataLst>
            </p:nvPr>
          </p:nvSpPr>
          <p:spPr>
            <a:xfrm>
              <a:off x="6556" y="172"/>
              <a:ext cx="3600" cy="800"/>
            </a:xfrm>
            <a:prstGeom prst="rect">
              <a:avLst/>
            </a:prstGeom>
            <a:noFill/>
          </p:spPr>
          <p:txBody>
            <a:bodyPr vert="horz" wrap="none" rtlCol="0" anchor="ctr" anchorCtr="0">
              <a:noAutofit/>
            </a:bodyPr>
            <a:lstStyle/>
            <a:p>
              <a:r>
                <a:rPr lang="en-US" altLang="zh-CN" sz="14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Points: 1</a:t>
              </a:r>
              <a:endParaRPr lang="zh-CN" altLang="en-US" sz="140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endParaRPr>
            </a:p>
          </p:txBody>
        </p:sp>
      </p:grpSp>
      <p:pic>
        <p:nvPicPr>
          <p:cNvPr id="5" name="图片 4" descr="tmp1A77"/>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46037"/>
            <a:ext cx="8243888" cy="808038"/>
          </a:xfrm>
        </p:spPr>
        <p:txBody>
          <a:bodyPr vert="horz" wrap="square" lIns="91440" tIns="45720" rIns="91440" bIns="45720" numCol="1" anchor="b"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Two extreme possible values of R</a:t>
            </a:r>
          </a:p>
        </p:txBody>
      </p:sp>
      <p:sp>
        <p:nvSpPr>
          <p:cNvPr id="12291" name="文本占位符 2"/>
          <p:cNvSpPr>
            <a:spLocks noGrp="1"/>
          </p:cNvSpPr>
          <p:nvPr>
            <p:ph type="body" sz="half" idx="1"/>
          </p:nvPr>
        </p:nvSpPr>
        <p:spPr>
          <a:xfrm>
            <a:off x="443230" y="914400"/>
            <a:ext cx="7924800" cy="4456113"/>
          </a:xfrm>
        </p:spPr>
        <p:txBody>
          <a:bodyPr vert="horz" wrap="square" lIns="91440" tIns="45720" rIns="91440" bIns="45720" anchor="t" anchorCtr="0"/>
          <a:lstStyle/>
          <a:p>
            <a:pPr>
              <a:buClrTx/>
              <a:buSzTx/>
              <a:buFontTx/>
            </a:pPr>
            <a:r>
              <a:rPr lang="en-US" altLang="zh-CN" sz="2400" dirty="0">
                <a:latin typeface="Times New Roman" panose="02020603050405020304" pitchFamily="18" charset="0"/>
                <a:cs typeface="Times New Roman" panose="02020603050405020304" pitchFamily="18" charset="0"/>
              </a:rPr>
              <a:t>An element with </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 = 0 is called a </a:t>
            </a:r>
            <a:r>
              <a:rPr lang="en-US" altLang="zh-CN" sz="2400" i="1" dirty="0">
                <a:solidFill>
                  <a:srgbClr val="FF0000"/>
                </a:solidFill>
                <a:latin typeface="Times New Roman" panose="02020603050405020304" pitchFamily="18" charset="0"/>
                <a:cs typeface="Times New Roman" panose="02020603050405020304" pitchFamily="18" charset="0"/>
              </a:rPr>
              <a:t>short circuit</a:t>
            </a:r>
            <a:r>
              <a:rPr lang="en-US" altLang="zh-CN" sz="2400" dirty="0">
                <a:solidFill>
                  <a:srgbClr val="FF0000"/>
                </a:solidFill>
                <a:latin typeface="Times New Roman" panose="02020603050405020304" pitchFamily="18" charset="0"/>
                <a:cs typeface="Times New Roman" panose="02020603050405020304" pitchFamily="18" charset="0"/>
              </a:rPr>
              <a:t>.</a:t>
            </a:r>
          </a:p>
          <a:p>
            <a:pPr>
              <a:buClrTx/>
              <a:buSzTx/>
              <a:buFontTx/>
            </a:pPr>
            <a:endParaRPr lang="zh-CN" altLang="en-US" sz="2800" dirty="0">
              <a:solidFill>
                <a:srgbClr val="FF0000"/>
              </a:solidFill>
              <a:latin typeface="Times New Roman" panose="02020603050405020304" pitchFamily="18" charset="0"/>
              <a:cs typeface="Times New Roman" panose="02020603050405020304" pitchFamily="18" charset="0"/>
            </a:endParaRPr>
          </a:p>
          <a:p>
            <a:pPr>
              <a:buClrTx/>
              <a:buSzTx/>
              <a:buFontTx/>
            </a:pPr>
            <a:endParaRPr lang="zh-CN" altLang="en-US" sz="2800" dirty="0">
              <a:solidFill>
                <a:srgbClr val="FF0000"/>
              </a:solidFill>
              <a:latin typeface="Times New Roman" panose="02020603050405020304" pitchFamily="18" charset="0"/>
              <a:cs typeface="Times New Roman" panose="02020603050405020304" pitchFamily="18" charset="0"/>
            </a:endParaRPr>
          </a:p>
          <a:p>
            <a:pPr>
              <a:buClrTx/>
              <a:buSzTx/>
              <a:buFontTx/>
            </a:pPr>
            <a:endParaRPr lang="zh-CN" altLang="en-US" sz="2800" dirty="0">
              <a:solidFill>
                <a:srgbClr val="FF0000"/>
              </a:solidFill>
              <a:latin typeface="Times New Roman" panose="02020603050405020304" pitchFamily="18" charset="0"/>
              <a:cs typeface="Times New Roman" panose="02020603050405020304" pitchFamily="18" charset="0"/>
            </a:endParaRPr>
          </a:p>
          <a:p>
            <a:pPr>
              <a:buClrTx/>
              <a:buSzTx/>
              <a:buFontTx/>
            </a:pPr>
            <a:endParaRPr lang="zh-CN" altLang="en-US" sz="2800" dirty="0">
              <a:solidFill>
                <a:srgbClr val="FF0000"/>
              </a:solidFill>
              <a:latin typeface="Times New Roman" panose="02020603050405020304" pitchFamily="18" charset="0"/>
              <a:cs typeface="Times New Roman" panose="02020603050405020304" pitchFamily="18" charset="0"/>
            </a:endParaRPr>
          </a:p>
          <a:p>
            <a:pPr>
              <a:buClrTx/>
              <a:buSzTx/>
              <a:buFontTx/>
            </a:pPr>
            <a:r>
              <a:rPr lang="en-US" altLang="zh-CN" sz="2400" dirty="0">
                <a:latin typeface="Times New Roman" panose="02020603050405020304" pitchFamily="18" charset="0"/>
                <a:cs typeface="Times New Roman" panose="02020603050405020304" pitchFamily="18" charset="0"/>
                <a:sym typeface="+mn-ea"/>
              </a:rPr>
              <a:t>An element with </a:t>
            </a:r>
            <a:r>
              <a:rPr lang="en-US" altLang="zh-CN" sz="2400" i="1" dirty="0">
                <a:latin typeface="Times New Roman" panose="02020603050405020304" pitchFamily="18" charset="0"/>
                <a:cs typeface="Times New Roman" panose="02020603050405020304" pitchFamily="18" charset="0"/>
                <a:sym typeface="+mn-ea"/>
              </a:rPr>
              <a:t>R</a:t>
            </a:r>
            <a:r>
              <a:rPr lang="en-US" altLang="zh-CN" sz="2400" dirty="0">
                <a:latin typeface="Times New Roman" panose="02020603050405020304" pitchFamily="18" charset="0"/>
                <a:cs typeface="Times New Roman" panose="02020603050405020304" pitchFamily="18" charset="0"/>
                <a:sym typeface="+mn-ea"/>
              </a:rPr>
              <a:t> =</a:t>
            </a:r>
            <a:r>
              <a:rPr lang="en-US" altLang="zh-CN" sz="2400" i="1"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 is known as an </a:t>
            </a:r>
            <a:r>
              <a:rPr lang="en-US" altLang="zh-CN" sz="2400" i="1" dirty="0">
                <a:solidFill>
                  <a:srgbClr val="FF0000"/>
                </a:solidFill>
                <a:latin typeface="Times New Roman" panose="02020603050405020304" pitchFamily="18" charset="0"/>
                <a:cs typeface="Times New Roman" panose="02020603050405020304" pitchFamily="18" charset="0"/>
                <a:sym typeface="+mn-ea"/>
              </a:rPr>
              <a:t>open circuit</a:t>
            </a:r>
            <a:r>
              <a:rPr lang="en-US" altLang="zh-CN" sz="2400" dirty="0">
                <a:solidFill>
                  <a:srgbClr val="FF0000"/>
                </a:solidFill>
                <a:latin typeface="Times New Roman" panose="02020603050405020304" pitchFamily="18" charset="0"/>
                <a:cs typeface="Times New Roman" panose="02020603050405020304" pitchFamily="18" charset="0"/>
                <a:sym typeface="+mn-ea"/>
              </a:rPr>
              <a:t>.</a:t>
            </a:r>
            <a:endParaRPr lang="zh-CN" altLang="en-US" sz="2400" dirty="0">
              <a:solidFill>
                <a:srgbClr val="FF0000"/>
              </a:solidFill>
              <a:latin typeface="Times New Roman" panose="02020603050405020304" pitchFamily="18" charset="0"/>
              <a:cs typeface="Times New Roman" panose="02020603050405020304" pitchFamily="18" charset="0"/>
            </a:endParaRPr>
          </a:p>
          <a:p>
            <a:pPr>
              <a:buClrTx/>
              <a:buSzTx/>
              <a:buFontTx/>
            </a:pP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2292"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11</a:t>
            </a:fld>
            <a:endParaRPr lang="zh-CN" altLang="en-US" sz="1400" dirty="0">
              <a:latin typeface="Times New Roman" panose="02020603050405020304" pitchFamily="18" charset="0"/>
              <a:cs typeface="Times New Roman" panose="02020603050405020304" pitchFamily="18" charset="0"/>
            </a:endParaRPr>
          </a:p>
        </p:txBody>
      </p:sp>
      <p:pic>
        <p:nvPicPr>
          <p:cNvPr id="12293" name="Picture 2"/>
          <p:cNvPicPr>
            <a:picLocks noChangeAspect="1"/>
          </p:cNvPicPr>
          <p:nvPr/>
        </p:nvPicPr>
        <p:blipFill>
          <a:blip r:embed="rId2"/>
          <a:stretch>
            <a:fillRect/>
          </a:stretch>
        </p:blipFill>
        <p:spPr>
          <a:xfrm>
            <a:off x="556260" y="1371600"/>
            <a:ext cx="2214880" cy="2054860"/>
          </a:xfrm>
          <a:prstGeom prst="rect">
            <a:avLst/>
          </a:prstGeom>
          <a:noFill/>
          <a:ln w="9525">
            <a:noFill/>
          </a:ln>
        </p:spPr>
      </p:pic>
      <p:pic>
        <p:nvPicPr>
          <p:cNvPr id="12295" name="Picture 4"/>
          <p:cNvPicPr>
            <a:picLocks noChangeAspect="1"/>
          </p:cNvPicPr>
          <p:nvPr/>
        </p:nvPicPr>
        <p:blipFill>
          <a:blip r:embed="rId3"/>
          <a:stretch>
            <a:fillRect/>
          </a:stretch>
        </p:blipFill>
        <p:spPr>
          <a:xfrm>
            <a:off x="3962400" y="1441450"/>
            <a:ext cx="2133600" cy="692150"/>
          </a:xfrm>
          <a:prstGeom prst="rect">
            <a:avLst/>
          </a:prstGeom>
          <a:noFill/>
          <a:ln w="9525">
            <a:noFill/>
          </a:ln>
        </p:spPr>
      </p:pic>
      <p:pic>
        <p:nvPicPr>
          <p:cNvPr id="3" name="图片 2"/>
          <p:cNvPicPr>
            <a:picLocks noChangeAspect="1"/>
          </p:cNvPicPr>
          <p:nvPr/>
        </p:nvPicPr>
        <p:blipFill>
          <a:blip r:embed="rId4"/>
          <a:stretch>
            <a:fillRect/>
          </a:stretch>
        </p:blipFill>
        <p:spPr>
          <a:xfrm>
            <a:off x="3200400" y="1905000"/>
            <a:ext cx="4937760" cy="942340"/>
          </a:xfrm>
          <a:prstGeom prst="rect">
            <a:avLst/>
          </a:prstGeom>
        </p:spPr>
      </p:pic>
      <p:pic>
        <p:nvPicPr>
          <p:cNvPr id="13317" name="Picture 2"/>
          <p:cNvPicPr>
            <a:picLocks noChangeAspect="1"/>
          </p:cNvPicPr>
          <p:nvPr/>
        </p:nvPicPr>
        <p:blipFill>
          <a:blip r:embed="rId5"/>
          <a:stretch>
            <a:fillRect/>
          </a:stretch>
        </p:blipFill>
        <p:spPr>
          <a:xfrm>
            <a:off x="685800" y="4038600"/>
            <a:ext cx="2537460" cy="2128520"/>
          </a:xfrm>
          <a:prstGeom prst="rect">
            <a:avLst/>
          </a:prstGeom>
          <a:noFill/>
          <a:ln w="9525">
            <a:noFill/>
          </a:ln>
        </p:spPr>
      </p:pic>
      <p:pic>
        <p:nvPicPr>
          <p:cNvPr id="13318" name="Picture 3"/>
          <p:cNvPicPr>
            <a:picLocks noChangeAspect="1"/>
          </p:cNvPicPr>
          <p:nvPr/>
        </p:nvPicPr>
        <p:blipFill>
          <a:blip r:embed="rId6"/>
          <a:stretch>
            <a:fillRect/>
          </a:stretch>
        </p:blipFill>
        <p:spPr>
          <a:xfrm>
            <a:off x="3657600" y="3990340"/>
            <a:ext cx="2215515" cy="774700"/>
          </a:xfrm>
          <a:prstGeom prst="rect">
            <a:avLst/>
          </a:prstGeom>
          <a:noFill/>
          <a:ln w="9525">
            <a:noFill/>
          </a:ln>
        </p:spPr>
      </p:pic>
      <p:pic>
        <p:nvPicPr>
          <p:cNvPr id="4" name="图片 3"/>
          <p:cNvPicPr>
            <a:picLocks noChangeAspect="1"/>
          </p:cNvPicPr>
          <p:nvPr/>
        </p:nvPicPr>
        <p:blipFill>
          <a:blip r:embed="rId7"/>
          <a:stretch>
            <a:fillRect/>
          </a:stretch>
        </p:blipFill>
        <p:spPr>
          <a:xfrm>
            <a:off x="3345180" y="4800600"/>
            <a:ext cx="5022850" cy="831850"/>
          </a:xfrm>
          <a:prstGeom prst="rect">
            <a:avLst/>
          </a:prstGeom>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533400" y="1066800"/>
            <a:ext cx="2477135" cy="2019300"/>
          </a:xfrm>
          <a:prstGeom prst="rect">
            <a:avLst/>
          </a:prstGeom>
        </p:spPr>
      </p:pic>
      <p:sp>
        <p:nvSpPr>
          <p:cNvPr id="9" name="标题 8"/>
          <p:cNvSpPr>
            <a:spLocks noGrp="1"/>
          </p:cNvSpPr>
          <p:nvPr>
            <p:ph type="title"/>
          </p:nvPr>
        </p:nvSpPr>
        <p:spPr>
          <a:xfrm>
            <a:off x="449263" y="228283"/>
            <a:ext cx="8243888" cy="808038"/>
          </a:xfrm>
        </p:spPr>
        <p:txBody>
          <a:bodyPr vert="horz" wrap="square" lIns="91440" tIns="45720" rIns="91440" bIns="45720" numCol="1" anchor="b"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Practice: </a:t>
            </a:r>
            <a:r>
              <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Please calculate the power absorbed by the resistor with the resistance of 5Ω when (1) R=0. (2)R=</a:t>
            </a:r>
            <a:r>
              <a:rPr lang="en-US" altLang="zh-CN" sz="2400" i="1" dirty="0">
                <a:latin typeface="Times New Roman" panose="02020603050405020304" pitchFamily="18" charset="0"/>
                <a:cs typeface="Times New Roman" panose="02020603050405020304" pitchFamily="18" charset="0"/>
                <a:sym typeface="+mn-ea"/>
              </a:rPr>
              <a:t>∞</a:t>
            </a:r>
            <a:endPar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76200"/>
            <a:ext cx="8243888" cy="808038"/>
          </a:xfrm>
        </p:spPr>
        <p:txBody>
          <a:bodyPr vert="horz" wrap="square" lIns="91440" tIns="45720" rIns="91440" bIns="45720" numCol="1" anchor="b" anchorCtr="0" compatLnSpc="1"/>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40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conductance</a:t>
            </a:r>
          </a:p>
        </p:txBody>
      </p:sp>
      <p:sp>
        <p:nvSpPr>
          <p:cNvPr id="15363" name="文本占位符 2"/>
          <p:cNvSpPr>
            <a:spLocks noGrp="1"/>
          </p:cNvSpPr>
          <p:nvPr>
            <p:ph type="body" sz="half" idx="1"/>
          </p:nvPr>
        </p:nvSpPr>
        <p:spPr>
          <a:xfrm>
            <a:off x="457200" y="914400"/>
            <a:ext cx="8458200" cy="4456113"/>
          </a:xfrm>
        </p:spPr>
        <p:txBody>
          <a:bodyPr vert="horz" wrap="square" lIns="91440" tIns="45720" rIns="91440" bIns="45720" anchor="t" anchorCtr="0"/>
          <a:lstStyle/>
          <a:p>
            <a:pPr>
              <a:lnSpc>
                <a:spcPct val="150000"/>
              </a:lnSpc>
              <a:buClrTx/>
              <a:buSzTx/>
              <a:buFontTx/>
            </a:pPr>
            <a:r>
              <a:rPr lang="en-US" altLang="zh-CN" sz="2400" dirty="0">
                <a:latin typeface="Times New Roman" panose="02020603050405020304" pitchFamily="18" charset="0"/>
                <a:ea typeface="Arial Unicode MS" pitchFamily="34" charset="-122"/>
                <a:cs typeface="Times New Roman" panose="02020603050405020304" pitchFamily="18" charset="0"/>
              </a:rPr>
              <a:t>A useful quantity in circuit analysis is the reciprocal of resistance </a:t>
            </a:r>
            <a:r>
              <a:rPr lang="en-US" altLang="zh-CN" sz="2400" i="1" dirty="0">
                <a:latin typeface="Times New Roman" panose="02020603050405020304" pitchFamily="18" charset="0"/>
                <a:ea typeface="Arial Unicode MS" pitchFamily="34" charset="-122"/>
                <a:cs typeface="Times New Roman" panose="02020603050405020304" pitchFamily="18" charset="0"/>
              </a:rPr>
              <a:t>R</a:t>
            </a:r>
            <a:r>
              <a:rPr lang="en-US" altLang="zh-CN" sz="2400" dirty="0">
                <a:latin typeface="Times New Roman" panose="02020603050405020304" pitchFamily="18" charset="0"/>
                <a:ea typeface="Arial Unicode MS" pitchFamily="34" charset="-122"/>
                <a:cs typeface="Times New Roman" panose="02020603050405020304" pitchFamily="18" charset="0"/>
              </a:rPr>
              <a:t>, known as conductance and denoted by </a:t>
            </a:r>
            <a:r>
              <a:rPr lang="en-US" altLang="zh-CN" sz="2400" i="1" dirty="0">
                <a:latin typeface="Times New Roman" panose="02020603050405020304" pitchFamily="18" charset="0"/>
                <a:ea typeface="Arial Unicode MS" pitchFamily="34" charset="-122"/>
                <a:cs typeface="Times New Roman" panose="02020603050405020304" pitchFamily="18" charset="0"/>
              </a:rPr>
              <a:t>G</a:t>
            </a:r>
            <a:r>
              <a:rPr lang="en-US" altLang="zh-CN" sz="2400" dirty="0">
                <a:latin typeface="Times New Roman" panose="02020603050405020304" pitchFamily="18" charset="0"/>
                <a:ea typeface="Arial Unicode MS" pitchFamily="34" charset="-122"/>
                <a:cs typeface="Times New Roman" panose="02020603050405020304" pitchFamily="18" charset="0"/>
              </a:rPr>
              <a:t>:</a:t>
            </a:r>
          </a:p>
          <a:p>
            <a:pPr>
              <a:lnSpc>
                <a:spcPct val="150000"/>
              </a:lnSpc>
              <a:buClrTx/>
              <a:buSzTx/>
              <a:buFontTx/>
            </a:pPr>
            <a:endParaRPr lang="en-US" altLang="zh-CN" sz="24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a:lnSpc>
                <a:spcPct val="150000"/>
              </a:lnSpc>
              <a:buClrTx/>
              <a:buSzTx/>
              <a:buFontTx/>
              <a:buNone/>
            </a:pPr>
            <a:r>
              <a:rPr lang="en-US" altLang="zh-CN" sz="2400" dirty="0">
                <a:solidFill>
                  <a:srgbClr val="004A7B"/>
                </a:solidFill>
                <a:latin typeface="Times New Roman" panose="02020603050405020304" pitchFamily="18" charset="0"/>
                <a:ea typeface="Arial Unicode MS" pitchFamily="34" charset="-122"/>
                <a:cs typeface="Times New Roman" panose="02020603050405020304" pitchFamily="18" charset="0"/>
              </a:rPr>
              <a:t>The conductance is a measure of how well an element will conduct electric current.</a:t>
            </a:r>
            <a:endParaRPr lang="zh-CN" altLang="en-US" sz="2400" dirty="0">
              <a:solidFill>
                <a:srgbClr val="004A7B"/>
              </a:solidFill>
              <a:latin typeface="Times New Roman" panose="02020603050405020304" pitchFamily="18" charset="0"/>
              <a:ea typeface="Arial Unicode MS" pitchFamily="34" charset="-122"/>
              <a:cs typeface="Times New Roman" panose="02020603050405020304" pitchFamily="18" charset="0"/>
            </a:endParaRPr>
          </a:p>
        </p:txBody>
      </p:sp>
      <p:sp>
        <p:nvSpPr>
          <p:cNvPr id="15364"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13</a:t>
            </a:fld>
            <a:endParaRPr lang="zh-CN" altLang="en-US" sz="1400" dirty="0">
              <a:latin typeface="Times New Roman" panose="02020603050405020304" pitchFamily="18" charset="0"/>
              <a:cs typeface="Times New Roman" panose="02020603050405020304" pitchFamily="18" charset="0"/>
            </a:endParaRPr>
          </a:p>
        </p:txBody>
      </p:sp>
      <p:pic>
        <p:nvPicPr>
          <p:cNvPr id="15365" name="Picture 2"/>
          <p:cNvPicPr>
            <a:picLocks noChangeAspect="1"/>
          </p:cNvPicPr>
          <p:nvPr/>
        </p:nvPicPr>
        <p:blipFill>
          <a:blip r:embed="rId2"/>
          <a:stretch>
            <a:fillRect/>
          </a:stretch>
        </p:blipFill>
        <p:spPr>
          <a:xfrm>
            <a:off x="3124200" y="2057400"/>
            <a:ext cx="1743075" cy="922655"/>
          </a:xfrm>
          <a:prstGeom prst="rect">
            <a:avLst/>
          </a:prstGeom>
          <a:noFill/>
          <a:ln w="9525">
            <a:noFill/>
          </a:ln>
        </p:spPr>
      </p:pic>
      <p:pic>
        <p:nvPicPr>
          <p:cNvPr id="15366" name="Picture 3"/>
          <p:cNvPicPr>
            <a:picLocks noChangeAspect="1"/>
          </p:cNvPicPr>
          <p:nvPr/>
        </p:nvPicPr>
        <p:blipFill>
          <a:blip r:embed="rId3"/>
          <a:stretch>
            <a:fillRect/>
          </a:stretch>
        </p:blipFill>
        <p:spPr>
          <a:xfrm>
            <a:off x="609600" y="3810000"/>
            <a:ext cx="8001000" cy="1309688"/>
          </a:xfrm>
          <a:prstGeom prst="rect">
            <a:avLst/>
          </a:prstGeom>
          <a:noFill/>
          <a:ln w="9525">
            <a:noFill/>
          </a:ln>
        </p:spPr>
      </p:pic>
      <p:pic>
        <p:nvPicPr>
          <p:cNvPr id="16390" name="Picture 3"/>
          <p:cNvPicPr>
            <a:picLocks noChangeAspect="1"/>
          </p:cNvPicPr>
          <p:nvPr/>
        </p:nvPicPr>
        <p:blipFill>
          <a:blip r:embed="rId4"/>
          <a:stretch>
            <a:fillRect/>
          </a:stretch>
        </p:blipFill>
        <p:spPr>
          <a:xfrm>
            <a:off x="685800" y="5257800"/>
            <a:ext cx="2895600" cy="925513"/>
          </a:xfrm>
          <a:prstGeom prst="rect">
            <a:avLst/>
          </a:prstGeom>
          <a:noFill/>
          <a:ln w="9525">
            <a:noFill/>
          </a:ln>
        </p:spPr>
      </p:pic>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14</a:t>
            </a:fld>
            <a:endParaRPr lang="zh-CN" altLang="en-US" sz="1400" dirty="0">
              <a:latin typeface="Times New Roman" panose="02020603050405020304" pitchFamily="18" charset="0"/>
              <a:cs typeface="Times New Roman" panose="02020603050405020304" pitchFamily="18" charset="0"/>
            </a:endParaRPr>
          </a:p>
        </p:txBody>
      </p:sp>
      <p:sp>
        <p:nvSpPr>
          <p:cNvPr id="97282" name="Rectangle 2"/>
          <p:cNvSpPr>
            <a:spLocks noGrp="1" noChangeArrowheads="1"/>
          </p:cNvSpPr>
          <p:nvPr>
            <p:ph type="title"/>
          </p:nvPr>
        </p:nvSpPr>
        <p:spPr>
          <a:xfrm>
            <a:off x="0" y="0"/>
            <a:ext cx="9144000" cy="8382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0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2.2 Branches and Loops , Nodes</a:t>
            </a:r>
          </a:p>
        </p:txBody>
      </p:sp>
      <p:sp>
        <p:nvSpPr>
          <p:cNvPr id="19460" name="Rectangle 3"/>
          <p:cNvSpPr>
            <a:spLocks noGrp="1"/>
          </p:cNvSpPr>
          <p:nvPr>
            <p:ph type="body" sz="half" idx="1"/>
          </p:nvPr>
        </p:nvSpPr>
        <p:spPr>
          <a:xfrm>
            <a:off x="228600" y="990600"/>
            <a:ext cx="8915400" cy="5710555"/>
          </a:xfrm>
        </p:spPr>
        <p:txBody>
          <a:bodyPr vert="horz" wrap="square" lIns="91440" tIns="45720" rIns="91440" bIns="45720" anchor="t" anchorCtr="0"/>
          <a:lstStyle/>
          <a:p>
            <a:pPr eaLnBrk="1" hangingPunct="1">
              <a:lnSpc>
                <a:spcPts val="3500"/>
              </a:lnSpc>
              <a:buClrTx/>
              <a:buSzTx/>
              <a:buFontTx/>
            </a:pPr>
            <a:r>
              <a:rPr lang="en-US" altLang="zh-CN" sz="2400" i="1" dirty="0">
                <a:solidFill>
                  <a:srgbClr val="2004F2"/>
                </a:solidFill>
                <a:latin typeface="Times New Roman" panose="02020603050405020304" pitchFamily="18" charset="0"/>
                <a:cs typeface="Times New Roman" panose="02020603050405020304" pitchFamily="18" charset="0"/>
              </a:rPr>
              <a:t>Branch</a:t>
            </a:r>
            <a:r>
              <a:rPr lang="en-US" altLang="zh-CN" sz="2400" i="1" dirty="0">
                <a:latin typeface="Times New Roman" panose="02020603050405020304" pitchFamily="18" charset="0"/>
                <a:cs typeface="Times New Roman" panose="02020603050405020304" pitchFamily="18" charset="0"/>
              </a:rPr>
              <a:t> : A </a:t>
            </a:r>
            <a:r>
              <a:rPr lang="en-US" altLang="zh-CN" sz="2400" i="1" dirty="0">
                <a:solidFill>
                  <a:srgbClr val="FF0000"/>
                </a:solidFill>
                <a:latin typeface="Times New Roman" panose="02020603050405020304" pitchFamily="18" charset="0"/>
                <a:cs typeface="Times New Roman" panose="02020603050405020304" pitchFamily="18" charset="0"/>
              </a:rPr>
              <a:t>branch</a:t>
            </a:r>
            <a:r>
              <a:rPr lang="en-US" altLang="zh-CN" sz="2400" i="1" dirty="0">
                <a:latin typeface="Times New Roman" panose="02020603050405020304" pitchFamily="18" charset="0"/>
                <a:cs typeface="Times New Roman" panose="02020603050405020304" pitchFamily="18" charset="0"/>
              </a:rPr>
              <a:t> represents a single element such as a voltage source or a resistor.</a:t>
            </a:r>
          </a:p>
          <a:p>
            <a:pPr eaLnBrk="1" hangingPunct="1">
              <a:lnSpc>
                <a:spcPts val="3500"/>
              </a:lnSpc>
              <a:buClrTx/>
              <a:buSzTx/>
              <a:buFontTx/>
            </a:pPr>
            <a:r>
              <a:rPr lang="en-US" altLang="zh-CN" sz="2400" i="1" dirty="0">
                <a:solidFill>
                  <a:srgbClr val="2004F2"/>
                </a:solidFill>
                <a:latin typeface="Times New Roman" panose="02020603050405020304" pitchFamily="18" charset="0"/>
                <a:cs typeface="Times New Roman" panose="02020603050405020304" pitchFamily="18" charset="0"/>
                <a:sym typeface="+mn-ea"/>
              </a:rPr>
              <a:t>Loop</a:t>
            </a:r>
            <a:r>
              <a:rPr lang="en-US" altLang="zh-CN" sz="2400" i="1" dirty="0">
                <a:latin typeface="Times New Roman" panose="02020603050405020304" pitchFamily="18" charset="0"/>
                <a:cs typeface="Times New Roman" panose="02020603050405020304" pitchFamily="18" charset="0"/>
                <a:sym typeface="+mn-ea"/>
              </a:rPr>
              <a:t>: A </a:t>
            </a:r>
            <a:r>
              <a:rPr lang="en-US" altLang="zh-CN" sz="2400" i="1" dirty="0">
                <a:solidFill>
                  <a:srgbClr val="FF0000"/>
                </a:solidFill>
                <a:latin typeface="Times New Roman" panose="02020603050405020304" pitchFamily="18" charset="0"/>
                <a:cs typeface="Times New Roman" panose="02020603050405020304" pitchFamily="18" charset="0"/>
                <a:sym typeface="+mn-ea"/>
              </a:rPr>
              <a:t>loop</a:t>
            </a:r>
            <a:r>
              <a:rPr lang="en-US" altLang="zh-CN" sz="2400" i="1" dirty="0">
                <a:latin typeface="Times New Roman" panose="02020603050405020304" pitchFamily="18" charset="0"/>
                <a:cs typeface="Times New Roman" panose="02020603050405020304" pitchFamily="18" charset="0"/>
                <a:sym typeface="+mn-ea"/>
              </a:rPr>
              <a:t> is any closed path in a circuit.</a:t>
            </a:r>
          </a:p>
          <a:p>
            <a:pPr eaLnBrk="1" hangingPunct="1">
              <a:lnSpc>
                <a:spcPts val="3500"/>
              </a:lnSpc>
              <a:buClrTx/>
              <a:buSzTx/>
              <a:buFontTx/>
            </a:pPr>
            <a:r>
              <a:rPr lang="en-US" altLang="zh-CN" sz="2400" i="1" dirty="0">
                <a:solidFill>
                  <a:srgbClr val="2004F2"/>
                </a:solidFill>
                <a:latin typeface="Times New Roman" panose="02020603050405020304" pitchFamily="18" charset="0"/>
                <a:cs typeface="Times New Roman" panose="02020603050405020304" pitchFamily="18" charset="0"/>
                <a:sym typeface="+mn-ea"/>
              </a:rPr>
              <a:t>Node</a:t>
            </a:r>
            <a:r>
              <a:rPr lang="en-US" altLang="zh-CN" sz="2400" i="1" dirty="0">
                <a:solidFill>
                  <a:srgbClr val="0070C0"/>
                </a:solidFill>
                <a:latin typeface="Times New Roman" panose="02020603050405020304" pitchFamily="18" charset="0"/>
                <a:cs typeface="Times New Roman" panose="02020603050405020304" pitchFamily="18" charset="0"/>
                <a:sym typeface="+mn-ea"/>
              </a:rPr>
              <a:t> </a:t>
            </a:r>
            <a:r>
              <a:rPr lang="en-US" altLang="zh-CN" sz="2400" i="1" dirty="0">
                <a:latin typeface="Times New Roman" panose="02020603050405020304" pitchFamily="18" charset="0"/>
                <a:cs typeface="Times New Roman" panose="02020603050405020304" pitchFamily="18" charset="0"/>
                <a:sym typeface="+mn-ea"/>
              </a:rPr>
              <a:t>: A </a:t>
            </a:r>
            <a:r>
              <a:rPr lang="en-US" altLang="zh-CN" sz="2400" i="1" dirty="0">
                <a:solidFill>
                  <a:srgbClr val="FF0000"/>
                </a:solidFill>
                <a:latin typeface="Times New Roman" panose="02020603050405020304" pitchFamily="18" charset="0"/>
                <a:cs typeface="Times New Roman" panose="02020603050405020304" pitchFamily="18" charset="0"/>
                <a:sym typeface="+mn-ea"/>
              </a:rPr>
              <a:t>node</a:t>
            </a:r>
            <a:r>
              <a:rPr lang="en-US" altLang="zh-CN" sz="2400" i="1" dirty="0">
                <a:latin typeface="Times New Roman" panose="02020603050405020304" pitchFamily="18" charset="0"/>
                <a:cs typeface="Times New Roman" panose="02020603050405020304" pitchFamily="18" charset="0"/>
                <a:sym typeface="+mn-ea"/>
              </a:rPr>
              <a:t> is the point of connection </a:t>
            </a:r>
          </a:p>
          <a:p>
            <a:pPr marL="0" indent="0" eaLnBrk="1" hangingPunct="1">
              <a:lnSpc>
                <a:spcPts val="3500"/>
              </a:lnSpc>
              <a:buClrTx/>
              <a:buSzTx/>
              <a:buFontTx/>
              <a:buNone/>
            </a:pPr>
            <a:r>
              <a:rPr lang="en-US" altLang="zh-CN" sz="2400" i="1" dirty="0">
                <a:latin typeface="Times New Roman" panose="02020603050405020304" pitchFamily="18" charset="0"/>
                <a:cs typeface="Times New Roman" panose="02020603050405020304" pitchFamily="18" charset="0"/>
                <a:sym typeface="+mn-ea"/>
              </a:rPr>
              <a:t>                between two or more branches.</a:t>
            </a:r>
          </a:p>
          <a:p>
            <a:pPr lvl="2" eaLnBrk="1" hangingPunct="1">
              <a:lnSpc>
                <a:spcPts val="3200"/>
              </a:lnSpc>
              <a:spcBef>
                <a:spcPct val="30000"/>
              </a:spcBef>
              <a:buFont typeface="Wingdings" panose="05000000000000000000" charset="0"/>
              <a:buChar char="ü"/>
            </a:pPr>
            <a:r>
              <a:rPr lang="en-US" altLang="zh-CN" sz="1500" i="1" dirty="0">
                <a:solidFill>
                  <a:srgbClr val="CC0066"/>
                </a:solidFill>
                <a:latin typeface="Times New Roman" panose="02020603050405020304" pitchFamily="18" charset="0"/>
                <a:cs typeface="Times New Roman" panose="02020603050405020304" pitchFamily="18" charset="0"/>
                <a:sym typeface="+mn-ea"/>
              </a:rPr>
              <a:t>   Node can be indicated in diagrams in two ways:</a:t>
            </a:r>
            <a:endParaRPr lang="en-US" altLang="zh-CN" sz="1500" i="1" dirty="0">
              <a:solidFill>
                <a:srgbClr val="CC0066"/>
              </a:solidFill>
              <a:latin typeface="Times New Roman" panose="02020603050405020304" pitchFamily="18" charset="0"/>
              <a:cs typeface="Times New Roman" panose="02020603050405020304" pitchFamily="18" charset="0"/>
            </a:endParaRPr>
          </a:p>
          <a:p>
            <a:pPr lvl="3" eaLnBrk="1" hangingPunct="1">
              <a:lnSpc>
                <a:spcPts val="3200"/>
              </a:lnSpc>
              <a:spcBef>
                <a:spcPct val="30000"/>
              </a:spcBef>
              <a:buClr>
                <a:srgbClr val="FF3300"/>
              </a:buClr>
              <a:buFont typeface="Wingdings" panose="05000000000000000000" pitchFamily="2" charset="2"/>
              <a:buChar char="w"/>
            </a:pPr>
            <a:r>
              <a:rPr lang="en-US" altLang="zh-CN" i="1" dirty="0">
                <a:solidFill>
                  <a:srgbClr val="3333FF"/>
                </a:solidFill>
                <a:latin typeface="Times New Roman" panose="02020603050405020304" pitchFamily="18" charset="0"/>
                <a:cs typeface="Times New Roman" panose="02020603050405020304" pitchFamily="18" charset="0"/>
                <a:sym typeface="+mn-ea"/>
              </a:rPr>
              <a:t>by a thin line enclosing the node, as with nodes </a:t>
            </a:r>
            <a:r>
              <a:rPr lang="en-US" altLang="zh-CN" b="1" i="1" dirty="0">
                <a:solidFill>
                  <a:srgbClr val="CC0066"/>
                </a:solidFill>
                <a:latin typeface="Times New Roman" panose="02020603050405020304" pitchFamily="18" charset="0"/>
                <a:cs typeface="Times New Roman" panose="02020603050405020304" pitchFamily="18" charset="0"/>
                <a:sym typeface="+mn-ea"/>
              </a:rPr>
              <a:t>b</a:t>
            </a:r>
            <a:r>
              <a:rPr lang="en-US" altLang="zh-CN" i="1" dirty="0">
                <a:solidFill>
                  <a:srgbClr val="3333FF"/>
                </a:solidFill>
                <a:latin typeface="Times New Roman" panose="02020603050405020304" pitchFamily="18" charset="0"/>
                <a:cs typeface="Times New Roman" panose="02020603050405020304" pitchFamily="18" charset="0"/>
                <a:sym typeface="+mn-ea"/>
              </a:rPr>
              <a:t> and </a:t>
            </a:r>
            <a:r>
              <a:rPr lang="en-US" altLang="zh-CN" b="1" i="1" dirty="0">
                <a:solidFill>
                  <a:srgbClr val="CC0066"/>
                </a:solidFill>
                <a:latin typeface="Times New Roman" panose="02020603050405020304" pitchFamily="18" charset="0"/>
                <a:cs typeface="Times New Roman" panose="02020603050405020304" pitchFamily="18" charset="0"/>
                <a:sym typeface="+mn-ea"/>
              </a:rPr>
              <a:t>c</a:t>
            </a:r>
            <a:r>
              <a:rPr lang="en-US" altLang="zh-CN" i="1" dirty="0">
                <a:solidFill>
                  <a:srgbClr val="3333FF"/>
                </a:solidFill>
                <a:latin typeface="Times New Roman" panose="02020603050405020304" pitchFamily="18" charset="0"/>
                <a:cs typeface="Times New Roman" panose="02020603050405020304" pitchFamily="18" charset="0"/>
                <a:sym typeface="+mn-ea"/>
              </a:rPr>
              <a:t>;</a:t>
            </a:r>
            <a:endParaRPr lang="en-US" altLang="zh-CN" i="1" dirty="0">
              <a:solidFill>
                <a:srgbClr val="3333FF"/>
              </a:solidFill>
              <a:latin typeface="Times New Roman" panose="02020603050405020304" pitchFamily="18" charset="0"/>
              <a:cs typeface="Times New Roman" panose="02020603050405020304" pitchFamily="18" charset="0"/>
            </a:endParaRPr>
          </a:p>
          <a:p>
            <a:pPr lvl="3" eaLnBrk="1" hangingPunct="1">
              <a:lnSpc>
                <a:spcPts val="3200"/>
              </a:lnSpc>
              <a:spcBef>
                <a:spcPct val="30000"/>
              </a:spcBef>
              <a:buClr>
                <a:srgbClr val="FF3300"/>
              </a:buClr>
              <a:buFont typeface="Wingdings" panose="05000000000000000000" pitchFamily="2" charset="2"/>
              <a:buChar char="w"/>
            </a:pPr>
            <a:r>
              <a:rPr lang="en-US" altLang="zh-CN" i="1" dirty="0">
                <a:solidFill>
                  <a:srgbClr val="3333FF"/>
                </a:solidFill>
                <a:latin typeface="Times New Roman" panose="02020603050405020304" pitchFamily="18" charset="0"/>
                <a:cs typeface="Times New Roman" panose="02020603050405020304" pitchFamily="18" charset="0"/>
                <a:sym typeface="+mn-ea"/>
              </a:rPr>
              <a:t>by marking a typical point within the node, as with node </a:t>
            </a:r>
            <a:r>
              <a:rPr lang="en-US" altLang="zh-CN" b="1" i="1" dirty="0">
                <a:solidFill>
                  <a:srgbClr val="CC0066"/>
                </a:solidFill>
                <a:latin typeface="Times New Roman" panose="02020603050405020304" pitchFamily="18" charset="0"/>
                <a:cs typeface="Times New Roman" panose="02020603050405020304" pitchFamily="18" charset="0"/>
                <a:sym typeface="+mn-ea"/>
              </a:rPr>
              <a:t>a</a:t>
            </a:r>
            <a:r>
              <a:rPr lang="en-US" altLang="zh-CN" i="1" dirty="0">
                <a:solidFill>
                  <a:srgbClr val="3333FF"/>
                </a:solidFill>
                <a:latin typeface="Times New Roman" panose="02020603050405020304" pitchFamily="18" charset="0"/>
                <a:cs typeface="Times New Roman" panose="02020603050405020304" pitchFamily="18" charset="0"/>
                <a:sym typeface="+mn-ea"/>
              </a:rPr>
              <a:t>.</a:t>
            </a:r>
          </a:p>
          <a:p>
            <a:pPr lvl="2" eaLnBrk="1" hangingPunct="1">
              <a:lnSpc>
                <a:spcPct val="120000"/>
              </a:lnSpc>
              <a:buClrTx/>
              <a:buSzTx/>
              <a:buFont typeface="Wingdings" panose="05000000000000000000" charset="0"/>
              <a:buChar char="ü"/>
            </a:pPr>
            <a:r>
              <a:rPr lang="en-US" altLang="zh-CN" sz="2000" i="1" dirty="0">
                <a:solidFill>
                  <a:srgbClr val="0000FF"/>
                </a:solidFill>
                <a:latin typeface="Times New Roman" panose="02020603050405020304" pitchFamily="18" charset="0"/>
                <a:cs typeface="Times New Roman" panose="02020603050405020304" pitchFamily="18" charset="0"/>
                <a:sym typeface="+mn-ea"/>
              </a:rPr>
              <a:t>Two or more elements are </a:t>
            </a:r>
            <a:r>
              <a:rPr lang="en-US" altLang="zh-CN" sz="2000" i="1" dirty="0">
                <a:solidFill>
                  <a:srgbClr val="FF0000"/>
                </a:solidFill>
                <a:latin typeface="Times New Roman" panose="02020603050405020304" pitchFamily="18" charset="0"/>
                <a:cs typeface="Times New Roman" panose="02020603050405020304" pitchFamily="18" charset="0"/>
                <a:sym typeface="+mn-ea"/>
              </a:rPr>
              <a:t>in series </a:t>
            </a:r>
            <a:r>
              <a:rPr lang="en-US" altLang="zh-CN" sz="2000" i="1" dirty="0">
                <a:solidFill>
                  <a:srgbClr val="0000FF"/>
                </a:solidFill>
                <a:latin typeface="Times New Roman" panose="02020603050405020304" pitchFamily="18" charset="0"/>
                <a:cs typeface="Times New Roman" panose="02020603050405020304" pitchFamily="18" charset="0"/>
                <a:sym typeface="+mn-ea"/>
              </a:rPr>
              <a:t>if they are cascaded or connected sequentially and consequently carry the same </a:t>
            </a:r>
            <a:r>
              <a:rPr lang="en-US" altLang="zh-CN" sz="2000" i="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current</a:t>
            </a:r>
            <a:r>
              <a:rPr lang="en-US" altLang="zh-CN" sz="2000" i="1" dirty="0">
                <a:solidFill>
                  <a:srgbClr val="0000FF"/>
                </a:solidFill>
                <a:latin typeface="Times New Roman" panose="02020603050405020304" pitchFamily="18" charset="0"/>
                <a:cs typeface="Times New Roman" panose="02020603050405020304" pitchFamily="18" charset="0"/>
                <a:sym typeface="+mn-ea"/>
              </a:rPr>
              <a:t>.</a:t>
            </a:r>
            <a:endParaRPr lang="en-US" altLang="zh-CN" sz="2000" i="1" dirty="0">
              <a:solidFill>
                <a:srgbClr val="0000FF"/>
              </a:solidFill>
              <a:latin typeface="Times New Roman" panose="02020603050405020304" pitchFamily="18" charset="0"/>
              <a:cs typeface="Times New Roman" panose="02020603050405020304" pitchFamily="18" charset="0"/>
            </a:endParaRPr>
          </a:p>
          <a:p>
            <a:pPr lvl="2" eaLnBrk="1" hangingPunct="1">
              <a:lnSpc>
                <a:spcPct val="120000"/>
              </a:lnSpc>
              <a:buClrTx/>
              <a:buSzTx/>
              <a:buFont typeface="Wingdings" panose="05000000000000000000" charset="0"/>
              <a:buChar char="ü"/>
            </a:pPr>
            <a:r>
              <a:rPr lang="en-US" altLang="zh-CN" sz="2000" i="1" dirty="0">
                <a:solidFill>
                  <a:srgbClr val="FF33CC"/>
                </a:solidFill>
                <a:latin typeface="Times New Roman" panose="02020603050405020304" pitchFamily="18" charset="0"/>
                <a:cs typeface="Times New Roman" panose="02020603050405020304" pitchFamily="18" charset="0"/>
                <a:sym typeface="+mn-ea"/>
              </a:rPr>
              <a:t>Two or more elements are </a:t>
            </a:r>
            <a:r>
              <a:rPr lang="en-US" altLang="zh-CN" sz="2000" i="1" dirty="0">
                <a:solidFill>
                  <a:srgbClr val="FF0000"/>
                </a:solidFill>
                <a:latin typeface="Times New Roman" panose="02020603050405020304" pitchFamily="18" charset="0"/>
                <a:cs typeface="Times New Roman" panose="02020603050405020304" pitchFamily="18" charset="0"/>
                <a:sym typeface="+mn-ea"/>
              </a:rPr>
              <a:t>in parallel </a:t>
            </a:r>
            <a:r>
              <a:rPr lang="en-US" altLang="zh-CN" sz="2000" i="1" dirty="0">
                <a:solidFill>
                  <a:srgbClr val="FF33CC"/>
                </a:solidFill>
                <a:latin typeface="Times New Roman" panose="02020603050405020304" pitchFamily="18" charset="0"/>
                <a:cs typeface="Times New Roman" panose="02020603050405020304" pitchFamily="18" charset="0"/>
                <a:sym typeface="+mn-ea"/>
              </a:rPr>
              <a:t>if they are connected to the same two nodes and consequently have the same </a:t>
            </a:r>
            <a:r>
              <a:rPr lang="en-US" altLang="zh-CN" sz="2000" i="1" u="sng" dirty="0">
                <a:solidFill>
                  <a:srgbClr val="FF33CC"/>
                </a:solidFill>
                <a:latin typeface="Times New Roman" panose="02020603050405020304" pitchFamily="18" charset="0"/>
                <a:cs typeface="Times New Roman" panose="02020603050405020304" pitchFamily="18" charset="0"/>
                <a:sym typeface="+mn-ea"/>
              </a:rPr>
              <a:t>voltage </a:t>
            </a:r>
            <a:r>
              <a:rPr lang="en-US" altLang="zh-CN" sz="2000" i="1" dirty="0">
                <a:solidFill>
                  <a:srgbClr val="FF33CC"/>
                </a:solidFill>
                <a:latin typeface="Times New Roman" panose="02020603050405020304" pitchFamily="18" charset="0"/>
                <a:cs typeface="Times New Roman" panose="02020603050405020304" pitchFamily="18" charset="0"/>
                <a:sym typeface="+mn-ea"/>
              </a:rPr>
              <a:t>across them.</a:t>
            </a:r>
            <a:endParaRPr lang="en-US" altLang="zh-CN" sz="2000" i="1" dirty="0">
              <a:solidFill>
                <a:srgbClr val="FF33CC"/>
              </a:solidFill>
              <a:latin typeface="Times New Roman" panose="02020603050405020304" pitchFamily="18" charset="0"/>
              <a:cs typeface="Times New Roman" panose="02020603050405020304" pitchFamily="18" charset="0"/>
            </a:endParaRPr>
          </a:p>
          <a:p>
            <a:pPr lvl="3" eaLnBrk="1" hangingPunct="1">
              <a:lnSpc>
                <a:spcPts val="3200"/>
              </a:lnSpc>
              <a:spcBef>
                <a:spcPct val="30000"/>
              </a:spcBef>
              <a:buClr>
                <a:srgbClr val="FF3300"/>
              </a:buClr>
              <a:buFont typeface="Wingdings" panose="05000000000000000000" pitchFamily="2" charset="2"/>
              <a:buChar char="w"/>
            </a:pPr>
            <a:endParaRPr lang="en-US" altLang="zh-CN" i="1" dirty="0">
              <a:solidFill>
                <a:srgbClr val="3333FF"/>
              </a:solidFill>
              <a:latin typeface="Times New Roman" panose="02020603050405020304" pitchFamily="18" charset="0"/>
              <a:cs typeface="Times New Roman" panose="02020603050405020304" pitchFamily="18" charset="0"/>
            </a:endParaRPr>
          </a:p>
          <a:p>
            <a:pPr marL="0" indent="0" eaLnBrk="1" hangingPunct="1">
              <a:lnSpc>
                <a:spcPts val="3500"/>
              </a:lnSpc>
              <a:buClrTx/>
              <a:buSzTx/>
              <a:buFontTx/>
              <a:buNone/>
            </a:pPr>
            <a:endParaRPr lang="en-US" altLang="zh-CN" sz="2400" i="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172200" y="1981200"/>
            <a:ext cx="2925445" cy="1652270"/>
          </a:xfrm>
          <a:prstGeom prst="rect">
            <a:avLst/>
          </a:prstGeom>
        </p:spPr>
      </p:pic>
      <p:sp>
        <p:nvSpPr>
          <p:cNvPr id="4" name="文本框 3"/>
          <p:cNvSpPr txBox="1"/>
          <p:nvPr/>
        </p:nvSpPr>
        <p:spPr>
          <a:xfrm>
            <a:off x="6019800" y="1676400"/>
            <a:ext cx="2676525" cy="306705"/>
          </a:xfrm>
          <a:prstGeom prst="rect">
            <a:avLst/>
          </a:prstGeom>
          <a:noFill/>
        </p:spPr>
        <p:txBody>
          <a:bodyPr wrap="none" rtlCol="0" anchor="t">
            <a:spAutoFit/>
          </a:bodyPr>
          <a:lstStyle/>
          <a:p>
            <a:pPr algn="l">
              <a:buClrTx/>
              <a:buSzTx/>
              <a:buFontTx/>
            </a:pPr>
            <a:r>
              <a:rPr lang="en-US" altLang="zh-CN" sz="1400" dirty="0">
                <a:solidFill>
                  <a:srgbClr val="6600FF"/>
                </a:solidFill>
                <a:latin typeface="Arial" panose="020B0604020202020204" pitchFamily="34" charset="0"/>
                <a:sym typeface="+mn-ea"/>
              </a:rPr>
              <a:t> 5 branches，3 nodes，6 loops</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15</a:t>
            </a:fld>
            <a:endParaRPr lang="zh-CN" altLang="en-US" sz="1400" dirty="0">
              <a:latin typeface="Times New Roman" panose="02020603050405020304" pitchFamily="18" charset="0"/>
              <a:cs typeface="Times New Roman" panose="02020603050405020304" pitchFamily="18" charset="0"/>
            </a:endParaRPr>
          </a:p>
        </p:txBody>
      </p:sp>
      <p:sp>
        <p:nvSpPr>
          <p:cNvPr id="23555" name="Rectangle 3"/>
          <p:cNvSpPr>
            <a:spLocks noGrp="1"/>
          </p:cNvSpPr>
          <p:nvPr>
            <p:ph type="body" sz="half" idx="1"/>
          </p:nvPr>
        </p:nvSpPr>
        <p:spPr>
          <a:xfrm>
            <a:off x="381000" y="76200"/>
            <a:ext cx="1317625" cy="457200"/>
          </a:xfrm>
        </p:spPr>
        <p:txBody>
          <a:bodyPr vert="horz" wrap="square" lIns="91440" tIns="45720" rIns="91440" bIns="45720" anchor="t" anchorCtr="0"/>
          <a:lstStyle/>
          <a:p>
            <a:pPr eaLnBrk="1" hangingPunct="1">
              <a:buClrTx/>
              <a:buSzTx/>
              <a:buFontTx/>
              <a:buNone/>
            </a:pPr>
            <a:r>
              <a:rPr lang="en-US" altLang="zh-CN" sz="2400" b="1" u="sng" dirty="0">
                <a:solidFill>
                  <a:srgbClr val="993366"/>
                </a:solidFill>
                <a:latin typeface="Times New Roman" panose="02020603050405020304" pitchFamily="18" charset="0"/>
                <a:cs typeface="Times New Roman" panose="02020603050405020304" pitchFamily="18" charset="0"/>
                <a:sym typeface="+mn-ea"/>
              </a:rPr>
              <a:t>Practice</a:t>
            </a:r>
            <a:r>
              <a:rPr lang="en-US" altLang="zh-CN" sz="2400" dirty="0">
                <a:latin typeface="Times New Roman" panose="02020603050405020304" pitchFamily="18" charset="0"/>
                <a:cs typeface="Times New Roman" panose="02020603050405020304" pitchFamily="18" charset="0"/>
              </a:rPr>
              <a:t>	</a:t>
            </a:r>
          </a:p>
        </p:txBody>
      </p:sp>
      <p:sp>
        <p:nvSpPr>
          <p:cNvPr id="23556"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23557" name="Rectangle 6"/>
          <p:cNvSpPr/>
          <p:nvPr/>
        </p:nvSpPr>
        <p:spPr>
          <a:xfrm>
            <a:off x="0" y="33385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23558" name="Text Box 9"/>
          <p:cNvSpPr txBox="1"/>
          <p:nvPr/>
        </p:nvSpPr>
        <p:spPr>
          <a:xfrm>
            <a:off x="1752600" y="101600"/>
            <a:ext cx="608012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en-US" altLang="zh-CN" sz="2400" dirty="0">
                <a:solidFill>
                  <a:schemeClr val="tx1"/>
                </a:solidFill>
                <a:latin typeface="Times New Roman" panose="02020603050405020304" pitchFamily="18" charset="0"/>
                <a:cs typeface="Times New Roman" panose="02020603050405020304" pitchFamily="18" charset="0"/>
              </a:rPr>
              <a:t>How many branches, nodes and loops are there?</a:t>
            </a:r>
          </a:p>
        </p:txBody>
      </p:sp>
      <p:pic>
        <p:nvPicPr>
          <p:cNvPr id="3" name="图片 2"/>
          <p:cNvPicPr>
            <a:picLocks noChangeAspect="1"/>
          </p:cNvPicPr>
          <p:nvPr/>
        </p:nvPicPr>
        <p:blipFill>
          <a:blip r:embed="rId2"/>
          <a:stretch>
            <a:fillRect/>
          </a:stretch>
        </p:blipFill>
        <p:spPr>
          <a:xfrm>
            <a:off x="1905000" y="561975"/>
            <a:ext cx="3594100" cy="1974850"/>
          </a:xfrm>
          <a:prstGeom prst="rect">
            <a:avLst/>
          </a:prstGeom>
        </p:spPr>
      </p:pic>
      <p:sp>
        <p:nvSpPr>
          <p:cNvPr id="14" name="文本框 13"/>
          <p:cNvSpPr txBox="1"/>
          <p:nvPr/>
        </p:nvSpPr>
        <p:spPr>
          <a:xfrm>
            <a:off x="3048000" y="2514600"/>
            <a:ext cx="1240155" cy="368300"/>
          </a:xfrm>
          <a:prstGeom prst="rect">
            <a:avLst/>
          </a:prstGeom>
          <a:noFill/>
        </p:spPr>
        <p:txBody>
          <a:bodyPr wrap="square" rtlCol="0">
            <a:spAutoFit/>
          </a:bodyPr>
          <a:lstStyle/>
          <a:p>
            <a:r>
              <a:rPr lang="en-US" altLang="zh-CN" sz="1800">
                <a:latin typeface="Times New Roman" panose="02020603050405020304" pitchFamily="18" charset="0"/>
                <a:cs typeface="Times New Roman" panose="02020603050405020304" pitchFamily="18" charset="0"/>
              </a:rPr>
              <a:t>Figure 2.3</a:t>
            </a:r>
          </a:p>
        </p:txBody>
      </p:sp>
      <p:sp>
        <p:nvSpPr>
          <p:cNvPr id="24579" name="Rectangle 3"/>
          <p:cNvSpPr>
            <a:spLocks noGrp="1"/>
          </p:cNvSpPr>
          <p:nvPr/>
        </p:nvSpPr>
        <p:spPr>
          <a:xfrm>
            <a:off x="353695" y="2971800"/>
            <a:ext cx="1398905" cy="457200"/>
          </a:xfrm>
          <a:prstGeom prst="rect">
            <a:avLst/>
          </a:prstGeom>
          <a:noFill/>
          <a:ln w="9525">
            <a:noFill/>
          </a:ln>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lvl="0" eaLnBrk="1" hangingPunct="1">
              <a:buNone/>
            </a:pPr>
            <a:r>
              <a:rPr lang="en-US" altLang="zh-CN" sz="2400" b="1" u="sng" kern="0" dirty="0">
                <a:solidFill>
                  <a:srgbClr val="993366"/>
                </a:solidFill>
                <a:latin typeface="Times New Roman" panose="02020603050405020304" pitchFamily="18" charset="0"/>
                <a:ea typeface="+mn-ea"/>
                <a:cs typeface="Times New Roman" panose="02020603050405020304" pitchFamily="18" charset="0"/>
              </a:rPr>
              <a:t>Practice </a:t>
            </a:r>
            <a:r>
              <a:rPr lang="en-US" altLang="zh-CN" sz="3000" dirty="0"/>
              <a:t>	</a:t>
            </a:r>
          </a:p>
        </p:txBody>
      </p:sp>
      <p:sp>
        <p:nvSpPr>
          <p:cNvPr id="24581" name="Text Box 9"/>
          <p:cNvSpPr txBox="1"/>
          <p:nvPr/>
        </p:nvSpPr>
        <p:spPr>
          <a:xfrm>
            <a:off x="525145" y="3429000"/>
            <a:ext cx="85344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a:spcBef>
                <a:spcPct val="50000"/>
              </a:spcBef>
              <a:buClrTx/>
              <a:buSzTx/>
              <a:buFontTx/>
              <a:buNone/>
            </a:pPr>
            <a:r>
              <a:rPr lang="en-US" altLang="zh-CN" sz="2400" dirty="0">
                <a:latin typeface="Times New Roman" panose="02020603050405020304" pitchFamily="18" charset="0"/>
                <a:cs typeface="Times New Roman" panose="02020603050405020304" pitchFamily="18" charset="0"/>
              </a:rPr>
              <a:t>How many branches and nodes does the circuit in Fig. 2.4 have? Identify the elements that are in series and in parallel.</a:t>
            </a:r>
          </a:p>
        </p:txBody>
      </p:sp>
      <p:pic>
        <p:nvPicPr>
          <p:cNvPr id="4" name="图片 3"/>
          <p:cNvPicPr>
            <a:picLocks noChangeAspect="1"/>
          </p:cNvPicPr>
          <p:nvPr/>
        </p:nvPicPr>
        <p:blipFill>
          <a:blip r:embed="rId3"/>
          <a:stretch>
            <a:fillRect/>
          </a:stretch>
        </p:blipFill>
        <p:spPr>
          <a:xfrm>
            <a:off x="525145" y="4419600"/>
            <a:ext cx="3854450" cy="1631950"/>
          </a:xfrm>
          <a:prstGeom prst="rect">
            <a:avLst/>
          </a:prstGeom>
        </p:spPr>
      </p:pic>
      <p:pic>
        <p:nvPicPr>
          <p:cNvPr id="5" name="图片 4"/>
          <p:cNvPicPr>
            <a:picLocks noChangeAspect="1"/>
          </p:cNvPicPr>
          <p:nvPr/>
        </p:nvPicPr>
        <p:blipFill>
          <a:blip r:embed="rId4"/>
          <a:stretch>
            <a:fillRect/>
          </a:stretch>
        </p:blipFill>
        <p:spPr>
          <a:xfrm>
            <a:off x="4495800" y="4495800"/>
            <a:ext cx="3467100" cy="1682750"/>
          </a:xfrm>
          <a:prstGeom prst="rect">
            <a:avLst/>
          </a:prstGeom>
        </p:spPr>
      </p:pic>
      <p:sp>
        <p:nvSpPr>
          <p:cNvPr id="6" name="文本框 5"/>
          <p:cNvSpPr txBox="1"/>
          <p:nvPr/>
        </p:nvSpPr>
        <p:spPr>
          <a:xfrm>
            <a:off x="3962400" y="6115685"/>
            <a:ext cx="88773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 2.4</a:t>
            </a:r>
            <a:endParaRPr lang="zh-CN" altLang="en-US"/>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16</a:t>
            </a:fld>
            <a:endParaRPr lang="zh-CN" altLang="en-US" sz="1400" dirty="0"/>
          </a:p>
        </p:txBody>
      </p:sp>
      <p:sp>
        <p:nvSpPr>
          <p:cNvPr id="25603" name="Rectangle 3"/>
          <p:cNvSpPr>
            <a:spLocks noGrp="1"/>
          </p:cNvSpPr>
          <p:nvPr>
            <p:ph type="body" sz="half" idx="1"/>
          </p:nvPr>
        </p:nvSpPr>
        <p:spPr>
          <a:xfrm>
            <a:off x="381000" y="914400"/>
            <a:ext cx="8077200" cy="2860040"/>
          </a:xfrm>
        </p:spPr>
        <p:txBody>
          <a:bodyPr vert="horz" wrap="square" lIns="91440" tIns="45720" rIns="91440" bIns="45720" anchor="t" anchorCtr="0"/>
          <a:lstStyle/>
          <a:p>
            <a:pPr eaLnBrk="1" hangingPunct="1">
              <a:lnSpc>
                <a:spcPct val="120000"/>
              </a:lnSpc>
              <a:buClrTx/>
              <a:buSzTx/>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Kirchhoff’s laws were first introduced in 1847 by the German physicist Gustav Robert Kirchhoff (1824–1887). </a:t>
            </a:r>
          </a:p>
          <a:p>
            <a:pPr eaLnBrk="1" hangingPunct="1">
              <a:lnSpc>
                <a:spcPct val="120000"/>
              </a:lnSpc>
              <a:buClrTx/>
              <a:buSzTx/>
              <a:buFont typeface="Wingdings" panose="05000000000000000000" pitchFamily="2" charset="2"/>
              <a:buChar char="l"/>
            </a:pPr>
            <a:r>
              <a:rPr lang="en-US" altLang="zh-CN" sz="2400" dirty="0">
                <a:solidFill>
                  <a:srgbClr val="0000FF"/>
                </a:solidFill>
                <a:latin typeface="Times New Roman" panose="02020603050405020304" pitchFamily="18" charset="0"/>
                <a:cs typeface="Times New Roman" panose="02020603050405020304" pitchFamily="18" charset="0"/>
              </a:rPr>
              <a:t>These laws are formally known as Kirchhoff’s current law (KCL) and Kirchhoff’s voltage law (KVL).</a:t>
            </a:r>
          </a:p>
          <a:p>
            <a:pPr eaLnBrk="1" hangingPunct="1">
              <a:lnSpc>
                <a:spcPct val="120000"/>
              </a:lnSpc>
              <a:buClrTx/>
              <a:buSzTx/>
              <a:buFont typeface="Wingdings" panose="05000000000000000000" pitchFamily="2" charset="2"/>
              <a:buChar char="l"/>
            </a:pPr>
            <a:r>
              <a:rPr lang="en-US" altLang="zh-CN" sz="2400" dirty="0">
                <a:solidFill>
                  <a:srgbClr val="0000FF"/>
                </a:solidFill>
                <a:latin typeface="Times New Roman" panose="02020603050405020304" pitchFamily="18" charset="0"/>
                <a:cs typeface="Times New Roman" panose="02020603050405020304" pitchFamily="18" charset="0"/>
              </a:rPr>
              <a:t>They are about the relationship of branch currents and branch voltages in an electrical network.</a:t>
            </a:r>
            <a:endParaRPr lang="zh-CN" altLang="en-US" sz="2400" i="1" dirty="0">
              <a:solidFill>
                <a:srgbClr val="0000FF"/>
              </a:solidFill>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0" y="0"/>
            <a:ext cx="9144000" cy="887413"/>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2.3  Kirchhoff’s Laws</a:t>
            </a:r>
          </a:p>
        </p:txBody>
      </p:sp>
      <p:pic>
        <p:nvPicPr>
          <p:cNvPr id="25605" name="Picture 5" descr="aLe77183_bx02000c"/>
          <p:cNvPicPr>
            <a:picLocks noChangeAspect="1"/>
          </p:cNvPicPr>
          <p:nvPr/>
        </p:nvPicPr>
        <p:blipFill>
          <a:blip r:embed="rId2"/>
          <a:stretch>
            <a:fillRect/>
          </a:stretch>
        </p:blipFill>
        <p:spPr>
          <a:xfrm>
            <a:off x="6119495" y="3909695"/>
            <a:ext cx="1934210" cy="2519045"/>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17</a:t>
            </a:fld>
            <a:endParaRPr lang="zh-CN" altLang="en-US" sz="1400" dirty="0">
              <a:latin typeface="Times New Roman" panose="02020603050405020304" pitchFamily="18" charset="0"/>
              <a:cs typeface="Times New Roman" panose="02020603050405020304" pitchFamily="18" charset="0"/>
            </a:endParaRPr>
          </a:p>
        </p:txBody>
      </p:sp>
      <p:sp>
        <p:nvSpPr>
          <p:cNvPr id="73730" name="Rectangle 2"/>
          <p:cNvSpPr>
            <a:spLocks noGrp="1" noChangeArrowheads="1"/>
          </p:cNvSpPr>
          <p:nvPr>
            <p:ph type="title"/>
          </p:nvPr>
        </p:nvSpPr>
        <p:spPr>
          <a:xfrm>
            <a:off x="0" y="0"/>
            <a:ext cx="9144000" cy="887413"/>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2.3  Kirchhoff’s Laws (1)</a:t>
            </a:r>
          </a:p>
        </p:txBody>
      </p:sp>
      <p:sp>
        <p:nvSpPr>
          <p:cNvPr id="26629" name="Rectangle 9"/>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graphicFrame>
        <p:nvGraphicFramePr>
          <p:cNvPr id="26630" name="Object 8"/>
          <p:cNvGraphicFramePr>
            <a:graphicFrameLocks noChangeAspect="1"/>
          </p:cNvGraphicFramePr>
          <p:nvPr/>
        </p:nvGraphicFramePr>
        <p:xfrm>
          <a:off x="5638800" y="2324100"/>
          <a:ext cx="965200" cy="723900"/>
        </p:xfrm>
        <a:graphic>
          <a:graphicData uri="http://schemas.openxmlformats.org/presentationml/2006/ole">
            <mc:AlternateContent xmlns:mc="http://schemas.openxmlformats.org/markup-compatibility/2006">
              <mc:Choice xmlns:v="urn:schemas-microsoft-com:vml" Requires="v">
                <p:oleObj spid="_x0000_s5127" r:id="rId3" imgW="571500" imgH="431800" progId="Equation.3">
                  <p:embed/>
                </p:oleObj>
              </mc:Choice>
              <mc:Fallback>
                <p:oleObj r:id="rId3" imgW="571500" imgH="431800" progId="Equation.3">
                  <p:embed/>
                  <p:pic>
                    <p:nvPicPr>
                      <p:cNvPr id="0" name="图片 3101"/>
                      <p:cNvPicPr/>
                      <p:nvPr/>
                    </p:nvPicPr>
                    <p:blipFill>
                      <a:blip r:embed="rId4"/>
                      <a:stretch>
                        <a:fillRect/>
                      </a:stretch>
                    </p:blipFill>
                    <p:spPr>
                      <a:xfrm>
                        <a:off x="5638800" y="2324100"/>
                        <a:ext cx="965200" cy="723900"/>
                      </a:xfrm>
                      <a:prstGeom prst="rect">
                        <a:avLst/>
                      </a:prstGeom>
                      <a:noFill/>
                      <a:ln w="38100">
                        <a:noFill/>
                        <a:miter/>
                      </a:ln>
                    </p:spPr>
                  </p:pic>
                </p:oleObj>
              </mc:Fallback>
            </mc:AlternateContent>
          </a:graphicData>
        </a:graphic>
      </p:graphicFrame>
      <p:sp>
        <p:nvSpPr>
          <p:cNvPr id="26631" name="Text Box 10"/>
          <p:cNvSpPr txBox="1"/>
          <p:nvPr/>
        </p:nvSpPr>
        <p:spPr>
          <a:xfrm>
            <a:off x="838200" y="2355533"/>
            <a:ext cx="7315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en-US" altLang="zh-CN" sz="2400" dirty="0">
                <a:solidFill>
                  <a:srgbClr val="2004F2"/>
                </a:solidFill>
                <a:latin typeface="Times New Roman" panose="02020603050405020304" pitchFamily="18" charset="0"/>
                <a:cs typeface="Times New Roman" panose="02020603050405020304" pitchFamily="18" charset="0"/>
              </a:rPr>
              <a:t>Mathematically, KCL implies that</a:t>
            </a:r>
            <a:r>
              <a:rPr lang="en-US" altLang="zh-CN" sz="1800" dirty="0">
                <a:solidFill>
                  <a:srgbClr val="2004F2"/>
                </a:solidFill>
                <a:latin typeface="Times New Roman" panose="02020603050405020304" pitchFamily="18" charset="0"/>
                <a:cs typeface="Times New Roman" panose="02020603050405020304" pitchFamily="18" charset="0"/>
              </a:rPr>
              <a:t> </a:t>
            </a:r>
          </a:p>
        </p:txBody>
      </p:sp>
      <p:sp>
        <p:nvSpPr>
          <p:cNvPr id="26632" name="Text Box 16"/>
          <p:cNvSpPr txBox="1"/>
          <p:nvPr/>
        </p:nvSpPr>
        <p:spPr>
          <a:xfrm>
            <a:off x="838200" y="2971483"/>
            <a:ext cx="79248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3333FF"/>
                </a:solidFill>
                <a:latin typeface="Times New Roman" panose="02020603050405020304" pitchFamily="18" charset="0"/>
                <a:cs typeface="Times New Roman" panose="02020603050405020304" pitchFamily="18" charset="0"/>
              </a:rPr>
              <a:t>Where </a:t>
            </a:r>
            <a:r>
              <a:rPr lang="en-US" altLang="zh-CN" sz="2400" i="1" dirty="0">
                <a:solidFill>
                  <a:srgbClr val="3333FF"/>
                </a:solidFill>
                <a:latin typeface="Times New Roman" panose="02020603050405020304" pitchFamily="18" charset="0"/>
                <a:cs typeface="Times New Roman" panose="02020603050405020304" pitchFamily="18" charset="0"/>
              </a:rPr>
              <a:t>N</a:t>
            </a:r>
            <a:r>
              <a:rPr lang="en-US" altLang="zh-CN" sz="2400" dirty="0">
                <a:solidFill>
                  <a:srgbClr val="3333FF"/>
                </a:solidFill>
                <a:latin typeface="Times New Roman" panose="02020603050405020304" pitchFamily="18" charset="0"/>
                <a:cs typeface="Times New Roman" panose="02020603050405020304" pitchFamily="18" charset="0"/>
              </a:rPr>
              <a:t> is the number of branches connected to the node, and </a:t>
            </a:r>
            <a:r>
              <a:rPr lang="en-US" altLang="zh-CN" sz="2400" i="1" dirty="0">
                <a:solidFill>
                  <a:srgbClr val="3333FF"/>
                </a:solidFill>
                <a:latin typeface="Times New Roman" panose="02020603050405020304" pitchFamily="18" charset="0"/>
                <a:cs typeface="Times New Roman" panose="02020603050405020304" pitchFamily="18" charset="0"/>
              </a:rPr>
              <a:t>i</a:t>
            </a:r>
            <a:r>
              <a:rPr lang="en-US" altLang="zh-CN" sz="2400" i="1" baseline="-25000" dirty="0">
                <a:solidFill>
                  <a:srgbClr val="3333FF"/>
                </a:solidFill>
                <a:latin typeface="Times New Roman" panose="02020603050405020304" pitchFamily="18" charset="0"/>
                <a:cs typeface="Times New Roman" panose="02020603050405020304" pitchFamily="18" charset="0"/>
              </a:rPr>
              <a:t>n</a:t>
            </a:r>
            <a:r>
              <a:rPr lang="en-US" altLang="zh-CN" sz="2400" baseline="-25000" dirty="0">
                <a:solidFill>
                  <a:srgbClr val="3333FF"/>
                </a:solidFill>
                <a:latin typeface="Times New Roman" panose="02020603050405020304" pitchFamily="18" charset="0"/>
                <a:cs typeface="Times New Roman" panose="02020603050405020304" pitchFamily="18" charset="0"/>
              </a:rPr>
              <a:t> </a:t>
            </a:r>
            <a:r>
              <a:rPr lang="en-US" altLang="zh-CN" sz="2400" dirty="0">
                <a:solidFill>
                  <a:srgbClr val="3333FF"/>
                </a:solidFill>
                <a:latin typeface="Times New Roman" panose="02020603050405020304" pitchFamily="18" charset="0"/>
                <a:cs typeface="Times New Roman" panose="02020603050405020304" pitchFamily="18" charset="0"/>
              </a:rPr>
              <a:t>is  the nth current entering the node .</a:t>
            </a:r>
            <a:endParaRPr lang="en-US" altLang="zh-CN" sz="2400" baseline="-25000" dirty="0">
              <a:solidFill>
                <a:srgbClr val="3333FF"/>
              </a:solidFill>
              <a:latin typeface="Times New Roman" panose="02020603050405020304" pitchFamily="18" charset="0"/>
              <a:cs typeface="Times New Roman" panose="02020603050405020304" pitchFamily="18" charset="0"/>
            </a:endParaRPr>
          </a:p>
        </p:txBody>
      </p:sp>
      <p:pic>
        <p:nvPicPr>
          <p:cNvPr id="27651" name="Picture 2"/>
          <p:cNvPicPr>
            <a:picLocks noChangeAspect="1"/>
          </p:cNvPicPr>
          <p:nvPr/>
        </p:nvPicPr>
        <p:blipFill>
          <a:blip r:embed="rId5"/>
          <a:stretch>
            <a:fillRect/>
          </a:stretch>
        </p:blipFill>
        <p:spPr>
          <a:xfrm>
            <a:off x="570865" y="914400"/>
            <a:ext cx="8002270" cy="1439545"/>
          </a:xfrm>
          <a:prstGeom prst="rect">
            <a:avLst/>
          </a:prstGeom>
          <a:noFill/>
          <a:ln w="9525">
            <a:noFill/>
          </a:ln>
        </p:spPr>
      </p:pic>
      <p:pic>
        <p:nvPicPr>
          <p:cNvPr id="2" name="图片 1"/>
          <p:cNvPicPr>
            <a:picLocks noChangeAspect="1"/>
          </p:cNvPicPr>
          <p:nvPr/>
        </p:nvPicPr>
        <p:blipFill>
          <a:blip r:embed="rId6"/>
          <a:stretch>
            <a:fillRect/>
          </a:stretch>
        </p:blipFill>
        <p:spPr>
          <a:xfrm>
            <a:off x="609600" y="3957320"/>
            <a:ext cx="2063750" cy="2089150"/>
          </a:xfrm>
          <a:prstGeom prst="rect">
            <a:avLst/>
          </a:prstGeom>
        </p:spPr>
      </p:pic>
      <p:graphicFrame>
        <p:nvGraphicFramePr>
          <p:cNvPr id="27655" name="Object 8"/>
          <p:cNvGraphicFramePr>
            <a:graphicFrameLocks noChangeAspect="1"/>
          </p:cNvGraphicFramePr>
          <p:nvPr/>
        </p:nvGraphicFramePr>
        <p:xfrm>
          <a:off x="2971800" y="3962400"/>
          <a:ext cx="3452495" cy="614680"/>
        </p:xfrm>
        <a:graphic>
          <a:graphicData uri="http://schemas.openxmlformats.org/presentationml/2006/ole">
            <mc:AlternateContent xmlns:mc="http://schemas.openxmlformats.org/markup-compatibility/2006">
              <mc:Choice xmlns:v="urn:schemas-microsoft-com:vml" Requires="v">
                <p:oleObj spid="_x0000_s5128" r:id="rId7" imgW="1282700" imgH="228600" progId="Equation.3">
                  <p:embed/>
                </p:oleObj>
              </mc:Choice>
              <mc:Fallback>
                <p:oleObj r:id="rId7" imgW="1282700" imgH="228600" progId="Equation.3">
                  <p:embed/>
                  <p:pic>
                    <p:nvPicPr>
                      <p:cNvPr id="0" name="图片 3099"/>
                      <p:cNvPicPr/>
                      <p:nvPr/>
                    </p:nvPicPr>
                    <p:blipFill>
                      <a:blip r:embed="rId8"/>
                      <a:stretch>
                        <a:fillRect/>
                      </a:stretch>
                    </p:blipFill>
                    <p:spPr>
                      <a:xfrm>
                        <a:off x="2971800" y="3962400"/>
                        <a:ext cx="3452495" cy="614680"/>
                      </a:xfrm>
                      <a:prstGeom prst="rect">
                        <a:avLst/>
                      </a:prstGeom>
                      <a:noFill/>
                      <a:ln w="38100">
                        <a:noFill/>
                        <a:miter/>
                      </a:ln>
                    </p:spPr>
                  </p:pic>
                </p:oleObj>
              </mc:Fallback>
            </mc:AlternateContent>
          </a:graphicData>
        </a:graphic>
      </p:graphicFrame>
      <p:graphicFrame>
        <p:nvGraphicFramePr>
          <p:cNvPr id="27656" name="Object 10"/>
          <p:cNvGraphicFramePr>
            <a:graphicFrameLocks noChangeAspect="1"/>
          </p:cNvGraphicFramePr>
          <p:nvPr/>
        </p:nvGraphicFramePr>
        <p:xfrm>
          <a:off x="3088640" y="4876800"/>
          <a:ext cx="2814320" cy="605155"/>
        </p:xfrm>
        <a:graphic>
          <a:graphicData uri="http://schemas.openxmlformats.org/presentationml/2006/ole">
            <mc:AlternateContent xmlns:mc="http://schemas.openxmlformats.org/markup-compatibility/2006">
              <mc:Choice xmlns:v="urn:schemas-microsoft-com:vml" Requires="v">
                <p:oleObj spid="_x0000_s5129" r:id="rId9" imgW="870585" imgH="143510" progId="Equation.DSMT4">
                  <p:embed/>
                </p:oleObj>
              </mc:Choice>
              <mc:Fallback>
                <p:oleObj r:id="rId9" imgW="870585" imgH="143510" progId="Equation.DSMT4">
                  <p:embed/>
                  <p:pic>
                    <p:nvPicPr>
                      <p:cNvPr id="0" name="图片 3100"/>
                      <p:cNvPicPr/>
                      <p:nvPr/>
                    </p:nvPicPr>
                    <p:blipFill>
                      <a:blip r:embed="rId10">
                        <a:clrChange>
                          <a:clrFrom>
                            <a:srgbClr val="000000"/>
                          </a:clrFrom>
                          <a:clrTo>
                            <a:srgbClr val="FF0066"/>
                          </a:clrTo>
                        </a:clrChange>
                      </a:blip>
                      <a:stretch>
                        <a:fillRect/>
                      </a:stretch>
                    </p:blipFill>
                    <p:spPr>
                      <a:xfrm>
                        <a:off x="3088640" y="4876800"/>
                        <a:ext cx="2814320" cy="60515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1"/>
          <a:stretch>
            <a:fillRect/>
          </a:stretch>
        </p:blipFill>
        <p:spPr>
          <a:xfrm>
            <a:off x="2514600" y="6019800"/>
            <a:ext cx="5435600" cy="787400"/>
          </a:xfrm>
          <a:prstGeom prst="rect">
            <a:avLst/>
          </a:prstGeom>
        </p:spPr>
      </p:pic>
      <p:sp>
        <p:nvSpPr>
          <p:cNvPr id="5" name="下箭头 4"/>
          <p:cNvSpPr/>
          <p:nvPr/>
        </p:nvSpPr>
        <p:spPr>
          <a:xfrm>
            <a:off x="4724400" y="5562600"/>
            <a:ext cx="152400" cy="3810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09600" y="1371600"/>
            <a:ext cx="3975100" cy="2616200"/>
          </a:xfrm>
          <a:prstGeom prst="rect">
            <a:avLst/>
          </a:prstGeom>
        </p:spPr>
      </p:pic>
      <p:sp>
        <p:nvSpPr>
          <p:cNvPr id="7" name="文本框 6"/>
          <p:cNvSpPr txBox="1"/>
          <p:nvPr/>
        </p:nvSpPr>
        <p:spPr>
          <a:xfrm>
            <a:off x="838200" y="609600"/>
            <a:ext cx="6483350"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Practive: </a:t>
            </a:r>
            <a:r>
              <a:rPr lang="zh-CN" altLang="en-US" sz="2000">
                <a:latin typeface="Times New Roman" panose="02020603050405020304" pitchFamily="18" charset="0"/>
                <a:cs typeface="Times New Roman" panose="02020603050405020304" pitchFamily="18" charset="0"/>
              </a:rPr>
              <a:t>Determine</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i</a:t>
            </a:r>
            <a:r>
              <a:rPr lang="en-US" altLang="zh-CN" sz="2000" baseline="-25000">
                <a:latin typeface="Times New Roman" panose="02020603050405020304" pitchFamily="18" charset="0"/>
                <a:cs typeface="Times New Roman" panose="02020603050405020304" pitchFamily="18" charset="0"/>
              </a:rPr>
              <a:t>1</a:t>
            </a:r>
            <a:r>
              <a:rPr lang="zh-CN" altLang="en-US" sz="2000" baseline="-25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and </a:t>
            </a:r>
            <a:r>
              <a:rPr lang="en-US" altLang="zh-CN" sz="2000" i="1">
                <a:latin typeface="Times New Roman" panose="02020603050405020304" pitchFamily="18" charset="0"/>
                <a:cs typeface="Times New Roman" panose="02020603050405020304" pitchFamily="18" charset="0"/>
              </a:rPr>
              <a:t>i</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in the </a:t>
            </a:r>
            <a:r>
              <a:rPr lang="en-US" altLang="zh-CN" sz="2000">
                <a:latin typeface="Times New Roman" panose="02020603050405020304" pitchFamily="18" charset="0"/>
                <a:cs typeface="Times New Roman" panose="02020603050405020304" pitchFamily="18" charset="0"/>
              </a:rPr>
              <a:t>following </a:t>
            </a:r>
            <a:r>
              <a:rPr lang="zh-CN" altLang="en-US" sz="2000">
                <a:latin typeface="Times New Roman" panose="02020603050405020304" pitchFamily="18" charset="0"/>
                <a:cs typeface="Times New Roman" panose="02020603050405020304" pitchFamily="18" charset="0"/>
              </a:rPr>
              <a:t>circuit</a:t>
            </a:r>
            <a:r>
              <a:rPr lang="en-US" altLang="zh-CN" sz="2000">
                <a:latin typeface="Times New Roman" panose="02020603050405020304" pitchFamily="18" charset="0"/>
                <a:cs typeface="Times New Roman" panose="02020603050405020304" pitchFamily="18" charset="0"/>
              </a:rPr>
              <a:t>.</a:t>
            </a:r>
          </a:p>
        </p:txBody>
      </p:sp>
      <p:sp>
        <p:nvSpPr>
          <p:cNvPr id="8" name="文本框 7"/>
          <p:cNvSpPr txBox="1"/>
          <p:nvPr/>
        </p:nvSpPr>
        <p:spPr>
          <a:xfrm>
            <a:off x="1330325" y="5181600"/>
            <a:ext cx="6483350"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i</a:t>
            </a:r>
            <a:r>
              <a:rPr lang="en-US" altLang="zh-CN" sz="2000" baseline="-250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sym typeface="+mn-ea"/>
              </a:rPr>
              <a:t>=     A  ;   </a:t>
            </a:r>
            <a:r>
              <a:rPr lang="en-US" altLang="zh-CN" sz="2000" i="1">
                <a:latin typeface="Times New Roman" panose="02020603050405020304" pitchFamily="18" charset="0"/>
                <a:cs typeface="Times New Roman" panose="02020603050405020304" pitchFamily="18" charset="0"/>
              </a:rPr>
              <a:t>i</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sym typeface="+mn-ea"/>
              </a:rPr>
              <a:t>=     A</a:t>
            </a:r>
            <a:r>
              <a:rPr lang="en-US" altLang="zh-CN" sz="2000">
                <a:latin typeface="Times New Roman" panose="02020603050405020304" pitchFamily="18" charset="0"/>
                <a:cs typeface="Times New Roman" panose="02020603050405020304" pitchFamily="18" charset="0"/>
              </a:rPr>
              <a:t>.</a:t>
            </a: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番号プレースホルダ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19</a:t>
            </a:fld>
            <a:endParaRPr lang="zh-CN" altLang="en-US" sz="1400" dirty="0"/>
          </a:p>
        </p:txBody>
      </p:sp>
      <p:sp>
        <p:nvSpPr>
          <p:cNvPr id="28675" name="Rectangle 13"/>
          <p:cNvSpPr>
            <a:spLocks noGrp="1"/>
          </p:cNvSpPr>
          <p:nvPr>
            <p:ph type="body" sz="half" idx="1"/>
          </p:nvPr>
        </p:nvSpPr>
        <p:spPr>
          <a:xfrm>
            <a:off x="152400" y="457200"/>
            <a:ext cx="8350885" cy="1097280"/>
          </a:xfrm>
        </p:spPr>
        <p:txBody>
          <a:bodyPr vert="horz" wrap="square" lIns="91440" tIns="45720" rIns="91440" bIns="45720" anchor="t" anchorCtr="0"/>
          <a:lstStyle/>
          <a:p>
            <a:pPr eaLnBrk="1" hangingPunct="1">
              <a:lnSpc>
                <a:spcPct val="120000"/>
              </a:lnSpc>
              <a:buClrTx/>
              <a:buSzTx/>
              <a:buFontTx/>
            </a:pPr>
            <a:r>
              <a:rPr lang="en-US" altLang="zh-CN" sz="2400" dirty="0">
                <a:solidFill>
                  <a:srgbClr val="3333FF"/>
                </a:solidFill>
                <a:latin typeface="Times New Roman" panose="02020603050405020304" pitchFamily="18" charset="0"/>
                <a:cs typeface="Times New Roman" panose="02020603050405020304" pitchFamily="18" charset="0"/>
              </a:rPr>
              <a:t>Supernode: </a:t>
            </a:r>
            <a:r>
              <a:rPr lang="en-US" altLang="zh-CN" sz="2400" dirty="0">
                <a:solidFill>
                  <a:srgbClr val="3333FF"/>
                </a:solidFill>
                <a:latin typeface="Times New Roman" panose="02020603050405020304" pitchFamily="18" charset="0"/>
                <a:cs typeface="Times New Roman" panose="02020603050405020304" pitchFamily="18" charset="0"/>
                <a:sym typeface="+mn-ea"/>
              </a:rPr>
              <a:t>a closed boundary.</a:t>
            </a:r>
            <a:endParaRPr lang="en-US" altLang="zh-CN" sz="2400" dirty="0">
              <a:solidFill>
                <a:srgbClr val="3333FF"/>
              </a:solidFill>
              <a:latin typeface="Times New Roman" panose="02020603050405020304" pitchFamily="18" charset="0"/>
              <a:cs typeface="Times New Roman" panose="02020603050405020304" pitchFamily="18" charset="0"/>
            </a:endParaRPr>
          </a:p>
          <a:p>
            <a:pPr eaLnBrk="1" hangingPunct="1">
              <a:lnSpc>
                <a:spcPct val="120000"/>
              </a:lnSpc>
              <a:buClrTx/>
              <a:buSzTx/>
              <a:buFontTx/>
            </a:pPr>
            <a:r>
              <a:rPr lang="en-US" altLang="zh-CN" sz="2400" dirty="0">
                <a:solidFill>
                  <a:srgbClr val="3333FF"/>
                </a:solidFill>
                <a:latin typeface="Times New Roman" panose="02020603050405020304" pitchFamily="18" charset="0"/>
                <a:cs typeface="Times New Roman" panose="02020603050405020304" pitchFamily="18" charset="0"/>
              </a:rPr>
              <a:t>Note:</a:t>
            </a:r>
            <a:r>
              <a:rPr lang="en-US" altLang="zh-CN" sz="2400" dirty="0">
                <a:solidFill>
                  <a:srgbClr val="FF0066"/>
                </a:solidFill>
                <a:latin typeface="Times New Roman" panose="02020603050405020304" pitchFamily="18" charset="0"/>
                <a:cs typeface="Times New Roman" panose="02020603050405020304" pitchFamily="18" charset="0"/>
              </a:rPr>
              <a:t> </a:t>
            </a:r>
            <a:r>
              <a:rPr lang="en-US" altLang="zh-CN" sz="2400" i="1" dirty="0">
                <a:solidFill>
                  <a:srgbClr val="FF0066"/>
                </a:solidFill>
                <a:latin typeface="Times New Roman" panose="02020603050405020304" pitchFamily="18" charset="0"/>
                <a:cs typeface="Times New Roman" panose="02020603050405020304" pitchFamily="18" charset="0"/>
              </a:rPr>
              <a:t>KCL</a:t>
            </a:r>
            <a:r>
              <a:rPr lang="en-US" altLang="zh-CN" sz="2400" dirty="0">
                <a:solidFill>
                  <a:srgbClr val="3333FF"/>
                </a:solidFill>
                <a:latin typeface="Times New Roman" panose="02020603050405020304" pitchFamily="18" charset="0"/>
                <a:cs typeface="Times New Roman" panose="02020603050405020304" pitchFamily="18" charset="0"/>
              </a:rPr>
              <a:t> also works for a s</a:t>
            </a:r>
            <a:r>
              <a:rPr lang="en-US" altLang="zh-CN" sz="2400" dirty="0">
                <a:solidFill>
                  <a:srgbClr val="3333FF"/>
                </a:solidFill>
                <a:latin typeface="Times New Roman" panose="02020603050405020304" pitchFamily="18" charset="0"/>
                <a:cs typeface="Times New Roman" panose="02020603050405020304" pitchFamily="18" charset="0"/>
                <a:sym typeface="+mn-ea"/>
              </a:rPr>
              <a:t>upernode.</a:t>
            </a:r>
            <a:endParaRPr lang="en-US" altLang="zh-CN" sz="2400" baseline="-25000" dirty="0">
              <a:solidFill>
                <a:srgbClr val="3333FF"/>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5029200" y="3369945"/>
            <a:ext cx="1897380" cy="368300"/>
          </a:xfrm>
          <a:prstGeom prst="rect">
            <a:avLst/>
          </a:prstGeom>
          <a:noFill/>
        </p:spPr>
        <p:txBody>
          <a:bodyPr wrap="none" rtlCol="0" anchor="t">
            <a:spAutoFit/>
          </a:bodyPr>
          <a:lstStyle/>
          <a:p>
            <a:r>
              <a:rPr lang="en-US" altLang="zh-CN" dirty="0">
                <a:solidFill>
                  <a:srgbClr val="3333FF"/>
                </a:solidFill>
                <a:latin typeface="Times New Roman" panose="02020603050405020304" pitchFamily="18" charset="0"/>
                <a:cs typeface="Times New Roman" panose="02020603050405020304" pitchFamily="18" charset="0"/>
                <a:sym typeface="+mn-ea"/>
              </a:rPr>
              <a:t>For the supernode:</a:t>
            </a:r>
            <a:endParaRPr lang="zh-CN" altLang="en-US"/>
          </a:p>
        </p:txBody>
      </p:sp>
      <p:sp>
        <p:nvSpPr>
          <p:cNvPr id="17" name="文本框 16"/>
          <p:cNvSpPr txBox="1"/>
          <p:nvPr/>
        </p:nvSpPr>
        <p:spPr>
          <a:xfrm>
            <a:off x="5410200" y="3821430"/>
            <a:ext cx="1988185" cy="460375"/>
          </a:xfrm>
          <a:prstGeom prst="rect">
            <a:avLst/>
          </a:prstGeom>
          <a:noFill/>
        </p:spPr>
        <p:txBody>
          <a:bodyPr wrap="none" rtlCol="0" anchor="t">
            <a:spAutoFit/>
          </a:bodyPr>
          <a:lstStyle/>
          <a:p>
            <a:pPr algn="l"/>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1</a:t>
            </a:r>
            <a:r>
              <a:rPr lang="en-US" altLang="zh-CN" i="1"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2</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3</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4</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5</a:t>
            </a:r>
            <a:r>
              <a:rPr lang="en-US" altLang="zh-CN" sz="2400" i="1" dirty="0">
                <a:solidFill>
                  <a:srgbClr val="002060"/>
                </a:solidFill>
                <a:latin typeface="Times New Roman" panose="02020603050405020304" pitchFamily="18" charset="0"/>
                <a:cs typeface="Times New Roman" panose="02020603050405020304" pitchFamily="18" charset="0"/>
                <a:sym typeface="+mn-ea"/>
              </a:rPr>
              <a:t>=0</a:t>
            </a:r>
          </a:p>
        </p:txBody>
      </p:sp>
      <p:sp>
        <p:nvSpPr>
          <p:cNvPr id="18" name="文本框 17"/>
          <p:cNvSpPr txBox="1"/>
          <p:nvPr/>
        </p:nvSpPr>
        <p:spPr>
          <a:xfrm>
            <a:off x="5181600" y="1600200"/>
            <a:ext cx="2752725" cy="460375"/>
          </a:xfrm>
          <a:prstGeom prst="rect">
            <a:avLst/>
          </a:prstGeom>
          <a:noFill/>
        </p:spPr>
        <p:txBody>
          <a:bodyPr wrap="none" rtlCol="0" anchor="t">
            <a:spAutoFit/>
          </a:bodyPr>
          <a:lstStyle/>
          <a:p>
            <a:pPr algn="l"/>
            <a:r>
              <a:rPr lang="en-US" altLang="zh-CN" sz="2400" i="1" dirty="0">
                <a:solidFill>
                  <a:srgbClr val="002060"/>
                </a:solidFill>
                <a:latin typeface="Times New Roman" panose="02020603050405020304" pitchFamily="18" charset="0"/>
                <a:cs typeface="Times New Roman" panose="02020603050405020304" pitchFamily="18" charset="0"/>
                <a:sym typeface="+mn-ea"/>
              </a:rPr>
              <a:t>Node 1: 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1</a:t>
            </a:r>
            <a:r>
              <a:rPr lang="en-US" altLang="zh-CN" i="1"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2</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7</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6</a:t>
            </a:r>
            <a:r>
              <a:rPr lang="en-US" altLang="zh-CN" sz="2400" i="1" dirty="0">
                <a:solidFill>
                  <a:srgbClr val="002060"/>
                </a:solidFill>
                <a:latin typeface="Times New Roman" panose="02020603050405020304" pitchFamily="18" charset="0"/>
                <a:cs typeface="Times New Roman" panose="02020603050405020304" pitchFamily="18" charset="0"/>
                <a:sym typeface="+mn-ea"/>
              </a:rPr>
              <a:t>=0</a:t>
            </a:r>
          </a:p>
        </p:txBody>
      </p:sp>
      <p:grpSp>
        <p:nvGrpSpPr>
          <p:cNvPr id="21" name="组合 20"/>
          <p:cNvGrpSpPr/>
          <p:nvPr/>
        </p:nvGrpSpPr>
        <p:grpSpPr>
          <a:xfrm>
            <a:off x="228600" y="1600200"/>
            <a:ext cx="4279900" cy="3406775"/>
            <a:chOff x="1080" y="2925"/>
            <a:chExt cx="6740" cy="5365"/>
          </a:xfrm>
        </p:grpSpPr>
        <p:pic>
          <p:nvPicPr>
            <p:cNvPr id="4" name="图片 3"/>
            <p:cNvPicPr>
              <a:picLocks noChangeAspect="1"/>
            </p:cNvPicPr>
            <p:nvPr/>
          </p:nvPicPr>
          <p:blipFill>
            <a:blip r:embed="rId2"/>
            <a:stretch>
              <a:fillRect/>
            </a:stretch>
          </p:blipFill>
          <p:spPr>
            <a:xfrm>
              <a:off x="1080" y="2925"/>
              <a:ext cx="6740" cy="4950"/>
            </a:xfrm>
            <a:prstGeom prst="rect">
              <a:avLst/>
            </a:prstGeom>
          </p:spPr>
        </p:pic>
        <p:sp>
          <p:nvSpPr>
            <p:cNvPr id="6" name="文本框 5"/>
            <p:cNvSpPr txBox="1"/>
            <p:nvPr/>
          </p:nvSpPr>
          <p:spPr>
            <a:xfrm>
              <a:off x="5520" y="3480"/>
              <a:ext cx="2158" cy="580"/>
            </a:xfrm>
            <a:prstGeom prst="rect">
              <a:avLst/>
            </a:prstGeom>
            <a:noFill/>
          </p:spPr>
          <p:txBody>
            <a:bodyPr wrap="none" rtlCol="0" anchor="t">
              <a:spAutoFit/>
            </a:bodyPr>
            <a:lstStyle/>
            <a:p>
              <a:r>
                <a:rPr lang="en-US" altLang="zh-CN" dirty="0">
                  <a:solidFill>
                    <a:srgbClr val="002060"/>
                  </a:solidFill>
                  <a:latin typeface="Times New Roman" panose="02020603050405020304" pitchFamily="18" charset="0"/>
                  <a:cs typeface="Times New Roman" panose="02020603050405020304" pitchFamily="18" charset="0"/>
                  <a:sym typeface="+mn-ea"/>
                </a:rPr>
                <a:t>(Super node)</a:t>
              </a:r>
            </a:p>
          </p:txBody>
        </p:sp>
        <p:pic>
          <p:nvPicPr>
            <p:cNvPr id="7" name="图片 6"/>
            <p:cNvPicPr>
              <a:picLocks noChangeAspect="1"/>
            </p:cNvPicPr>
            <p:nvPr/>
          </p:nvPicPr>
          <p:blipFill>
            <a:blip r:embed="rId3"/>
            <a:stretch>
              <a:fillRect/>
            </a:stretch>
          </p:blipFill>
          <p:spPr>
            <a:xfrm>
              <a:off x="3840" y="2925"/>
              <a:ext cx="378" cy="648"/>
            </a:xfrm>
            <a:prstGeom prst="rect">
              <a:avLst/>
            </a:prstGeom>
          </p:spPr>
        </p:pic>
        <p:pic>
          <p:nvPicPr>
            <p:cNvPr id="8" name="图片 7"/>
            <p:cNvPicPr>
              <a:picLocks noChangeAspect="1"/>
            </p:cNvPicPr>
            <p:nvPr/>
          </p:nvPicPr>
          <p:blipFill>
            <a:blip r:embed="rId4"/>
            <a:stretch>
              <a:fillRect/>
            </a:stretch>
          </p:blipFill>
          <p:spPr>
            <a:xfrm>
              <a:off x="5400" y="4080"/>
              <a:ext cx="460" cy="630"/>
            </a:xfrm>
            <a:prstGeom prst="rect">
              <a:avLst/>
            </a:prstGeom>
          </p:spPr>
        </p:pic>
        <p:pic>
          <p:nvPicPr>
            <p:cNvPr id="9" name="图片 8"/>
            <p:cNvPicPr>
              <a:picLocks noChangeAspect="1"/>
            </p:cNvPicPr>
            <p:nvPr/>
          </p:nvPicPr>
          <p:blipFill>
            <a:blip r:embed="rId5"/>
            <a:stretch>
              <a:fillRect/>
            </a:stretch>
          </p:blipFill>
          <p:spPr>
            <a:xfrm>
              <a:off x="4920" y="6720"/>
              <a:ext cx="420" cy="680"/>
            </a:xfrm>
            <a:prstGeom prst="rect">
              <a:avLst/>
            </a:prstGeom>
          </p:spPr>
        </p:pic>
        <p:pic>
          <p:nvPicPr>
            <p:cNvPr id="10" name="图片 9"/>
            <p:cNvPicPr>
              <a:picLocks noChangeAspect="1"/>
            </p:cNvPicPr>
            <p:nvPr/>
          </p:nvPicPr>
          <p:blipFill>
            <a:blip r:embed="rId6"/>
            <a:stretch>
              <a:fillRect/>
            </a:stretch>
          </p:blipFill>
          <p:spPr>
            <a:xfrm>
              <a:off x="3240" y="7680"/>
              <a:ext cx="420" cy="610"/>
            </a:xfrm>
            <a:prstGeom prst="rect">
              <a:avLst/>
            </a:prstGeom>
          </p:spPr>
        </p:pic>
        <p:pic>
          <p:nvPicPr>
            <p:cNvPr id="11" name="图片 10"/>
            <p:cNvPicPr>
              <a:picLocks noChangeAspect="1"/>
            </p:cNvPicPr>
            <p:nvPr/>
          </p:nvPicPr>
          <p:blipFill>
            <a:blip r:embed="rId7"/>
            <a:stretch>
              <a:fillRect/>
            </a:stretch>
          </p:blipFill>
          <p:spPr>
            <a:xfrm>
              <a:off x="1920" y="4560"/>
              <a:ext cx="390" cy="580"/>
            </a:xfrm>
            <a:prstGeom prst="rect">
              <a:avLst/>
            </a:prstGeom>
          </p:spPr>
        </p:pic>
        <p:sp>
          <p:nvSpPr>
            <p:cNvPr id="12" name="文本框 11"/>
            <p:cNvSpPr txBox="1"/>
            <p:nvPr/>
          </p:nvSpPr>
          <p:spPr>
            <a:xfrm>
              <a:off x="2880" y="3869"/>
              <a:ext cx="577" cy="841"/>
            </a:xfrm>
            <a:prstGeom prst="rect">
              <a:avLst/>
            </a:prstGeom>
            <a:noFill/>
          </p:spPr>
          <p:txBody>
            <a:bodyPr wrap="none" rtlCol="0" anchor="t">
              <a:spAutoFit/>
            </a:bodyPr>
            <a:lstStyle/>
            <a:p>
              <a:pPr eaLnBrk="1" hangingPunct="1">
                <a:lnSpc>
                  <a:spcPct val="120000"/>
                </a:lnSpc>
                <a:buClrTx/>
                <a:buSzTx/>
                <a:buFontTx/>
              </a:pP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6</a:t>
              </a:r>
            </a:p>
          </p:txBody>
        </p:sp>
        <p:sp>
          <p:nvSpPr>
            <p:cNvPr id="13" name="文本框 12"/>
            <p:cNvSpPr txBox="1"/>
            <p:nvPr/>
          </p:nvSpPr>
          <p:spPr>
            <a:xfrm>
              <a:off x="4162" y="4920"/>
              <a:ext cx="577" cy="841"/>
            </a:xfrm>
            <a:prstGeom prst="rect">
              <a:avLst/>
            </a:prstGeom>
            <a:noFill/>
          </p:spPr>
          <p:txBody>
            <a:bodyPr wrap="none" rtlCol="0" anchor="t">
              <a:spAutoFit/>
            </a:bodyPr>
            <a:lstStyle/>
            <a:p>
              <a:pPr eaLnBrk="1" hangingPunct="1">
                <a:lnSpc>
                  <a:spcPct val="120000"/>
                </a:lnSpc>
                <a:buClrTx/>
                <a:buSzTx/>
                <a:buFontTx/>
              </a:pP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7</a:t>
              </a:r>
            </a:p>
          </p:txBody>
        </p:sp>
        <p:sp>
          <p:nvSpPr>
            <p:cNvPr id="14" name="文本框 13"/>
            <p:cNvSpPr txBox="1"/>
            <p:nvPr/>
          </p:nvSpPr>
          <p:spPr>
            <a:xfrm>
              <a:off x="2770" y="5859"/>
              <a:ext cx="577" cy="841"/>
            </a:xfrm>
            <a:prstGeom prst="rect">
              <a:avLst/>
            </a:prstGeom>
            <a:noFill/>
          </p:spPr>
          <p:txBody>
            <a:bodyPr wrap="none" rtlCol="0" anchor="t">
              <a:spAutoFit/>
            </a:bodyPr>
            <a:lstStyle/>
            <a:p>
              <a:pPr eaLnBrk="1" hangingPunct="1">
                <a:lnSpc>
                  <a:spcPct val="120000"/>
                </a:lnSpc>
                <a:buClrTx/>
                <a:buSzTx/>
                <a:buFontTx/>
              </a:pP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8</a:t>
              </a:r>
            </a:p>
          </p:txBody>
        </p:sp>
        <p:sp>
          <p:nvSpPr>
            <p:cNvPr id="23565" name="Rectangle 25"/>
            <p:cNvSpPr/>
            <p:nvPr/>
          </p:nvSpPr>
          <p:spPr>
            <a:xfrm>
              <a:off x="4270" y="3840"/>
              <a:ext cx="65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①</a:t>
              </a:r>
            </a:p>
          </p:txBody>
        </p:sp>
        <p:sp>
          <p:nvSpPr>
            <p:cNvPr id="23567" name="Rectangle 27"/>
            <p:cNvSpPr/>
            <p:nvPr/>
          </p:nvSpPr>
          <p:spPr>
            <a:xfrm>
              <a:off x="3840" y="6960"/>
              <a:ext cx="65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②</a:t>
              </a:r>
            </a:p>
          </p:txBody>
        </p:sp>
        <p:sp>
          <p:nvSpPr>
            <p:cNvPr id="23569" name="Rectangle 29"/>
            <p:cNvSpPr/>
            <p:nvPr/>
          </p:nvSpPr>
          <p:spPr>
            <a:xfrm>
              <a:off x="2160" y="5281"/>
              <a:ext cx="65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③</a:t>
              </a:r>
            </a:p>
          </p:txBody>
        </p:sp>
      </p:grpSp>
      <p:sp>
        <p:nvSpPr>
          <p:cNvPr id="19" name="文本框 18"/>
          <p:cNvSpPr txBox="1"/>
          <p:nvPr/>
        </p:nvSpPr>
        <p:spPr>
          <a:xfrm>
            <a:off x="5181600" y="2144395"/>
            <a:ext cx="2700020" cy="460375"/>
          </a:xfrm>
          <a:prstGeom prst="rect">
            <a:avLst/>
          </a:prstGeom>
          <a:noFill/>
        </p:spPr>
        <p:txBody>
          <a:bodyPr wrap="none" rtlCol="0" anchor="t">
            <a:spAutoFit/>
          </a:bodyPr>
          <a:lstStyle/>
          <a:p>
            <a:pPr algn="l"/>
            <a:r>
              <a:rPr lang="en-US" altLang="zh-CN" sz="2400" i="1" dirty="0">
                <a:solidFill>
                  <a:srgbClr val="002060"/>
                </a:solidFill>
                <a:latin typeface="Times New Roman" panose="02020603050405020304" pitchFamily="18" charset="0"/>
                <a:cs typeface="Times New Roman" panose="02020603050405020304" pitchFamily="18" charset="0"/>
                <a:sym typeface="+mn-ea"/>
              </a:rPr>
              <a:t>Node 2: 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3</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4</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8</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7</a:t>
            </a:r>
            <a:r>
              <a:rPr lang="en-US" altLang="zh-CN" sz="2400" i="1" dirty="0">
                <a:solidFill>
                  <a:srgbClr val="002060"/>
                </a:solidFill>
                <a:latin typeface="Times New Roman" panose="02020603050405020304" pitchFamily="18" charset="0"/>
                <a:cs typeface="Times New Roman" panose="02020603050405020304" pitchFamily="18" charset="0"/>
                <a:sym typeface="+mn-ea"/>
              </a:rPr>
              <a:t>=0</a:t>
            </a:r>
          </a:p>
        </p:txBody>
      </p:sp>
      <p:sp>
        <p:nvSpPr>
          <p:cNvPr id="20" name="文本框 19"/>
          <p:cNvSpPr txBox="1"/>
          <p:nvPr/>
        </p:nvSpPr>
        <p:spPr>
          <a:xfrm>
            <a:off x="5181600" y="2688590"/>
            <a:ext cx="2516505" cy="460375"/>
          </a:xfrm>
          <a:prstGeom prst="rect">
            <a:avLst/>
          </a:prstGeom>
          <a:noFill/>
        </p:spPr>
        <p:txBody>
          <a:bodyPr wrap="none" rtlCol="0" anchor="t">
            <a:spAutoFit/>
          </a:bodyPr>
          <a:lstStyle/>
          <a:p>
            <a:pPr algn="l"/>
            <a:r>
              <a:rPr lang="en-US" altLang="zh-CN" sz="2400" i="1" dirty="0">
                <a:solidFill>
                  <a:srgbClr val="002060"/>
                </a:solidFill>
                <a:latin typeface="Times New Roman" panose="02020603050405020304" pitchFamily="18" charset="0"/>
                <a:cs typeface="Times New Roman" panose="02020603050405020304" pitchFamily="18" charset="0"/>
                <a:sym typeface="+mn-ea"/>
              </a:rPr>
              <a:t>Node 3: </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5</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6</a:t>
            </a:r>
            <a:r>
              <a:rPr lang="en-US" altLang="zh-CN" sz="2400" dirty="0">
                <a:solidFill>
                  <a:srgbClr val="002060"/>
                </a:solidFill>
                <a:latin typeface="Times New Roman" panose="02020603050405020304" pitchFamily="18" charset="0"/>
                <a:cs typeface="Times New Roman" panose="02020603050405020304" pitchFamily="18" charset="0"/>
                <a:sym typeface="+mn-ea"/>
              </a:rPr>
              <a:t>-</a:t>
            </a:r>
            <a:r>
              <a:rPr lang="en-US" altLang="zh-CN" sz="2400" i="1" dirty="0">
                <a:solidFill>
                  <a:srgbClr val="002060"/>
                </a:solidFill>
                <a:latin typeface="Times New Roman" panose="02020603050405020304" pitchFamily="18" charset="0"/>
                <a:cs typeface="Times New Roman" panose="02020603050405020304" pitchFamily="18" charset="0"/>
                <a:sym typeface="+mn-ea"/>
              </a:rPr>
              <a:t>i</a:t>
            </a:r>
            <a:r>
              <a:rPr lang="en-US" altLang="zh-CN" sz="2400" baseline="-25000" dirty="0">
                <a:solidFill>
                  <a:srgbClr val="002060"/>
                </a:solidFill>
                <a:latin typeface="Times New Roman" panose="02020603050405020304" pitchFamily="18" charset="0"/>
                <a:cs typeface="Times New Roman" panose="02020603050405020304" pitchFamily="18" charset="0"/>
                <a:sym typeface="+mn-ea"/>
              </a:rPr>
              <a:t>8</a:t>
            </a:r>
            <a:r>
              <a:rPr lang="en-US" altLang="zh-CN" sz="2400" i="1" dirty="0">
                <a:solidFill>
                  <a:srgbClr val="002060"/>
                </a:solidFill>
                <a:latin typeface="Times New Roman" panose="02020603050405020304" pitchFamily="18" charset="0"/>
                <a:cs typeface="Times New Roman" panose="02020603050405020304" pitchFamily="18" charset="0"/>
                <a:sym typeface="+mn-ea"/>
              </a:rPr>
              <a:t>=0</a:t>
            </a: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449263" y="228283"/>
            <a:ext cx="8243888" cy="506413"/>
          </a:xfrm>
          <a:prstGeom prst="rect">
            <a:avLst/>
          </a:prstGeom>
          <a:noFill/>
          <a:ln w="9525">
            <a:noFill/>
            <a:miter lim="800000"/>
          </a:ln>
        </p:spPr>
        <p:txBody>
          <a:bodyPr vert="horz" wrap="square" lIns="91440" tIns="45720" rIns="91440" bIns="45720" numCol="1" anchor="b" anchorCtr="0" compatLnSpc="1"/>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Main content of chapter 1 </a:t>
            </a:r>
          </a:p>
        </p:txBody>
      </p:sp>
      <p:sp>
        <p:nvSpPr>
          <p:cNvPr id="4" name="文本占位符 2"/>
          <p:cNvSpPr>
            <a:spLocks noGrp="1"/>
          </p:cNvSpPr>
          <p:nvPr/>
        </p:nvSpPr>
        <p:spPr>
          <a:xfrm>
            <a:off x="685800" y="754380"/>
            <a:ext cx="7459980" cy="171005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marR="0" lvl="0" indent="-457200" algn="l" defTabSz="914400" rtl="0" eaLnBrk="0" fontAlgn="base" latinLnBrk="0" hangingPunct="0">
              <a:lnSpc>
                <a:spcPct val="100000"/>
              </a:lnSpc>
              <a:spcBef>
                <a:spcPct val="20000"/>
              </a:spcBef>
              <a:spcAft>
                <a:spcPct val="0"/>
              </a:spcAft>
              <a:buClrTx/>
              <a:buSzTx/>
              <a:buFontTx/>
              <a:buAutoNum type="arabicPeriod"/>
              <a:defRPr/>
            </a:pPr>
            <a:r>
              <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Definition of circuit variables</a:t>
            </a:r>
            <a:r>
              <a:rPr kumimoji="0" lang="zh-CN" altLang="en-US"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current,</a:t>
            </a:r>
            <a:r>
              <a:rPr lang="en-US" altLang="zh-CN" sz="2400" kern="0" noProof="0" dirty="0">
                <a:ln>
                  <a:noFill/>
                </a:ln>
                <a:effectLst/>
                <a:uLnTx/>
                <a:uFillTx/>
                <a:latin typeface="Times New Roman" panose="02020603050405020304" pitchFamily="18" charset="0"/>
                <a:cs typeface="Times New Roman" panose="02020603050405020304" pitchFamily="18" charset="0"/>
                <a:sym typeface="+mn-ea"/>
              </a:rPr>
              <a:t>voltage,power</a:t>
            </a:r>
          </a:p>
          <a:p>
            <a:pPr marL="457200" marR="0" lvl="0" indent="-457200" algn="l" defTabSz="914400" rtl="0" eaLnBrk="0" fontAlgn="base" latinLnBrk="0" hangingPunct="0">
              <a:lnSpc>
                <a:spcPct val="100000"/>
              </a:lnSpc>
              <a:spcBef>
                <a:spcPct val="20000"/>
              </a:spcBef>
              <a:spcAft>
                <a:spcPct val="0"/>
              </a:spcAft>
              <a:buClrTx/>
              <a:buSzTx/>
              <a:buFontTx/>
              <a:buAutoNum type="arabicPeriod"/>
              <a:defRPr/>
            </a:pPr>
            <a:r>
              <a:rPr lang="en-US" altLang="zh-CN" sz="2400" kern="0" noProof="0" dirty="0">
                <a:ln>
                  <a:noFill/>
                </a:ln>
                <a:effectLst/>
                <a:uLnTx/>
                <a:uFillTx/>
                <a:latin typeface="Times New Roman" panose="02020603050405020304" pitchFamily="18" charset="0"/>
                <a:cs typeface="Times New Roman" panose="02020603050405020304" pitchFamily="18" charset="0"/>
                <a:sym typeface="+mn-ea"/>
              </a:rPr>
              <a:t>Definition of one kind of circuit elements: sources </a:t>
            </a:r>
            <a:endPar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lang="en-US" altLang="zh-CN" sz="2000" kern="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j-cs"/>
                <a:sym typeface="+mn-ea"/>
              </a:rPr>
              <a:t>Independent Voltage Sources,</a:t>
            </a:r>
            <a:r>
              <a:rPr lang="en-US" altLang="zh-CN" sz="2000" dirty="0">
                <a:solidFill>
                  <a:srgbClr val="C00000"/>
                </a:solidFill>
                <a:latin typeface="Times New Roman" panose="02020603050405020304" pitchFamily="18" charset="0"/>
                <a:ea typeface="仿宋_GB2312" pitchFamily="49" charset="-122"/>
                <a:sym typeface="Symbol" panose="05050102010706020507" pitchFamily="18" charset="2"/>
              </a:rPr>
              <a:t>VCVS,CCVS </a:t>
            </a:r>
            <a:endParaRPr lang="en-US" altLang="zh-CN" sz="2000" kern="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j-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lang="en-US" altLang="zh-CN" sz="2000" kern="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j-cs"/>
                <a:sym typeface="+mn-ea"/>
              </a:rPr>
              <a:t>      Independent Current Sources,</a:t>
            </a:r>
            <a:r>
              <a:rPr lang="en-US" altLang="zh-CN" sz="2000" dirty="0">
                <a:solidFill>
                  <a:srgbClr val="C00000"/>
                </a:solidFill>
                <a:latin typeface="Times New Roman" panose="02020603050405020304" pitchFamily="18" charset="0"/>
                <a:ea typeface="仿宋_GB2312" pitchFamily="49" charset="-122"/>
                <a:sym typeface="Symbol" panose="05050102010706020507" pitchFamily="18" charset="2"/>
              </a:rPr>
              <a:t>CCCS,VCCS</a:t>
            </a:r>
            <a:endParaRPr kumimoji="0" lang="en-US" altLang="zh-CN" sz="20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番号プレースホルダ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20</a:t>
            </a:fld>
            <a:endParaRPr lang="zh-CN" altLang="en-US" sz="1400" dirty="0">
              <a:latin typeface="Times New Roman" panose="02020603050405020304" pitchFamily="18" charset="0"/>
              <a:cs typeface="Times New Roman" panose="02020603050405020304" pitchFamily="18" charset="0"/>
            </a:endParaRPr>
          </a:p>
        </p:txBody>
      </p:sp>
      <p:sp>
        <p:nvSpPr>
          <p:cNvPr id="29700" name="Rectangle 3"/>
          <p:cNvSpPr>
            <a:spLocks noGrp="1"/>
          </p:cNvSpPr>
          <p:nvPr>
            <p:ph type="body" sz="half" idx="1"/>
          </p:nvPr>
        </p:nvSpPr>
        <p:spPr>
          <a:xfrm>
            <a:off x="304800" y="228600"/>
            <a:ext cx="8458200" cy="645795"/>
          </a:xfrm>
        </p:spPr>
        <p:txBody>
          <a:bodyPr vert="horz" wrap="square" lIns="91440" tIns="45720" rIns="91440" bIns="45720" anchor="t" anchorCtr="0"/>
          <a:lstStyle/>
          <a:p>
            <a:pPr eaLnBrk="1" hangingPunct="1">
              <a:lnSpc>
                <a:spcPct val="150000"/>
              </a:lnSpc>
              <a:buClrTx/>
              <a:buSzTx/>
              <a:buFontTx/>
              <a:buNone/>
            </a:pPr>
            <a:r>
              <a:rPr lang="en-US" altLang="zh-CN" sz="2000" b="1" u="sng" dirty="0">
                <a:solidFill>
                  <a:srgbClr val="993366"/>
                </a:solidFill>
                <a:latin typeface="Times New Roman" panose="02020603050405020304" pitchFamily="18" charset="0"/>
                <a:cs typeface="Times New Roman" panose="02020603050405020304" pitchFamily="18" charset="0"/>
              </a:rPr>
              <a:t>Example: </a:t>
            </a:r>
            <a:r>
              <a:rPr lang="en-US" altLang="zh-CN" sz="2000" dirty="0">
                <a:latin typeface="Times New Roman" panose="02020603050405020304" pitchFamily="18" charset="0"/>
                <a:cs typeface="Times New Roman" panose="02020603050405020304" pitchFamily="18" charset="0"/>
              </a:rPr>
              <a:t>Determine the current </a:t>
            </a:r>
            <a:r>
              <a:rPr lang="en-US" altLang="zh-CN" sz="2000" i="1" dirty="0">
                <a:solidFill>
                  <a:srgbClr val="FF0000"/>
                </a:solidFill>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for the circuit shown in figure 2.5.</a:t>
            </a:r>
          </a:p>
        </p:txBody>
      </p:sp>
      <p:sp>
        <p:nvSpPr>
          <p:cNvPr id="29701" name="Rectangle 6"/>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29702" name="Text Box 15"/>
          <p:cNvSpPr txBox="1"/>
          <p:nvPr/>
        </p:nvSpPr>
        <p:spPr>
          <a:xfrm>
            <a:off x="3962400" y="1524000"/>
            <a:ext cx="411670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50000"/>
              </a:spcBef>
              <a:buNone/>
            </a:pPr>
            <a:r>
              <a:rPr lang="en-US" altLang="zh-CN" sz="1800" b="1" dirty="0">
                <a:solidFill>
                  <a:srgbClr val="FF3300"/>
                </a:solidFill>
                <a:latin typeface="Times New Roman" panose="02020603050405020304" pitchFamily="18" charset="0"/>
                <a:cs typeface="Times New Roman" panose="02020603050405020304" pitchFamily="18" charset="0"/>
              </a:rPr>
              <a:t>I + 4-(-3)-2 = 0 I = -5A</a:t>
            </a:r>
          </a:p>
        </p:txBody>
      </p:sp>
      <p:pic>
        <p:nvPicPr>
          <p:cNvPr id="3" name="图片 2"/>
          <p:cNvPicPr>
            <a:picLocks noChangeAspect="1"/>
          </p:cNvPicPr>
          <p:nvPr/>
        </p:nvPicPr>
        <p:blipFill>
          <a:blip r:embed="rId2"/>
          <a:stretch>
            <a:fillRect/>
          </a:stretch>
        </p:blipFill>
        <p:spPr>
          <a:xfrm>
            <a:off x="533400" y="685800"/>
            <a:ext cx="2949575" cy="2417445"/>
          </a:xfrm>
          <a:prstGeom prst="rect">
            <a:avLst/>
          </a:prstGeom>
        </p:spPr>
      </p:pic>
      <p:sp>
        <p:nvSpPr>
          <p:cNvPr id="15" name="文本框 14"/>
          <p:cNvSpPr txBox="1"/>
          <p:nvPr/>
        </p:nvSpPr>
        <p:spPr>
          <a:xfrm>
            <a:off x="3657600" y="990600"/>
            <a:ext cx="1897380" cy="368300"/>
          </a:xfrm>
          <a:prstGeom prst="rect">
            <a:avLst/>
          </a:prstGeom>
          <a:noFill/>
        </p:spPr>
        <p:txBody>
          <a:bodyPr wrap="none" rtlCol="0" anchor="t">
            <a:spAutoFit/>
          </a:bodyPr>
          <a:lstStyle/>
          <a:p>
            <a:r>
              <a:rPr lang="en-US" altLang="zh-CN" dirty="0">
                <a:solidFill>
                  <a:srgbClr val="3333FF"/>
                </a:solidFill>
                <a:latin typeface="Times New Roman" panose="02020603050405020304" pitchFamily="18" charset="0"/>
                <a:cs typeface="Times New Roman" panose="02020603050405020304" pitchFamily="18" charset="0"/>
                <a:sym typeface="+mn-ea"/>
              </a:rPr>
              <a:t>For the supernode:</a:t>
            </a:r>
            <a:endParaRPr lang="zh-CN" altLang="en-US"/>
          </a:p>
        </p:txBody>
      </p:sp>
      <p:sp>
        <p:nvSpPr>
          <p:cNvPr id="4" name="文本框 3"/>
          <p:cNvSpPr txBox="1"/>
          <p:nvPr/>
        </p:nvSpPr>
        <p:spPr>
          <a:xfrm>
            <a:off x="304800" y="3429000"/>
            <a:ext cx="8307070" cy="706755"/>
          </a:xfrm>
          <a:prstGeom prst="rect">
            <a:avLst/>
          </a:prstGeom>
          <a:noFill/>
        </p:spPr>
        <p:txBody>
          <a:bodyPr wrap="square" rtlCol="0" anchor="t">
            <a:spAutoFit/>
          </a:bodyPr>
          <a:lstStyle/>
          <a:p>
            <a:pPr marL="342900" indent="-342900" algn="l" eaLnBrk="1" hangingPunct="1">
              <a:lnSpc>
                <a:spcPct val="100000"/>
              </a:lnSpc>
              <a:spcBef>
                <a:spcPct val="20000"/>
              </a:spcBef>
              <a:buClrTx/>
              <a:buSzTx/>
              <a:buFontTx/>
            </a:pPr>
            <a:r>
              <a:rPr lang="en-US" altLang="zh-CN" sz="2000" b="1" kern="0" noProof="0">
                <a:ln>
                  <a:noFill/>
                </a:ln>
                <a:solidFill>
                  <a:srgbClr val="993366"/>
                </a:solidFill>
                <a:effectLst>
                  <a:outerShdw blurRad="38100" dist="38100" dir="2700000" algn="tl">
                    <a:srgbClr val="C0C0C0"/>
                  </a:outerShdw>
                </a:effectLst>
                <a:uLnTx/>
                <a:uFillTx/>
                <a:latin typeface="Times New Roman" panose="02020603050405020304" pitchFamily="18" charset="0"/>
                <a:ea typeface="+mj-ea"/>
                <a:cs typeface="+mj-cs"/>
                <a:sym typeface="+mn-ea"/>
              </a:rPr>
              <a:t>Example:</a:t>
            </a:r>
            <a:r>
              <a:rPr lang="en-US" altLang="zh-CN" sz="2000" kern="0" dirty="0">
                <a:latin typeface="Times New Roman" panose="02020603050405020304" pitchFamily="18" charset="0"/>
                <a:ea typeface="+mn-ea"/>
                <a:cs typeface="Times New Roman" panose="02020603050405020304" pitchFamily="18" charset="0"/>
                <a:sym typeface="+mn-ea"/>
              </a:rPr>
              <a:t>For the circuit in Fig. 2.6, compute the current through resistor R</a:t>
            </a:r>
            <a:r>
              <a:rPr lang="en-US" altLang="zh-CN" sz="2000" kern="0" baseline="-25000" dirty="0">
                <a:latin typeface="Times New Roman" panose="02020603050405020304" pitchFamily="18" charset="0"/>
                <a:ea typeface="+mn-ea"/>
                <a:cs typeface="Times New Roman" panose="02020603050405020304" pitchFamily="18" charset="0"/>
                <a:sym typeface="+mn-ea"/>
              </a:rPr>
              <a:t>3</a:t>
            </a:r>
            <a:r>
              <a:rPr lang="en-US" altLang="zh-CN" sz="2000" kern="0" dirty="0">
                <a:latin typeface="Times New Roman" panose="02020603050405020304" pitchFamily="18" charset="0"/>
                <a:ea typeface="+mn-ea"/>
                <a:cs typeface="Times New Roman" panose="02020603050405020304" pitchFamily="18" charset="0"/>
                <a:sym typeface="+mn-ea"/>
              </a:rPr>
              <a:t> if it is known that the voltage source supplies a current of 3 A.</a:t>
            </a:r>
            <a:endParaRPr lang="zh-CN" altLang="en-US" sz="2000"/>
          </a:p>
        </p:txBody>
      </p:sp>
      <p:sp>
        <p:nvSpPr>
          <p:cNvPr id="6" name="文本框 5"/>
          <p:cNvSpPr txBox="1"/>
          <p:nvPr/>
        </p:nvSpPr>
        <p:spPr>
          <a:xfrm>
            <a:off x="1524000" y="3060700"/>
            <a:ext cx="88773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 2.5</a:t>
            </a:r>
            <a:endParaRPr lang="zh-CN" altLang="en-US"/>
          </a:p>
        </p:txBody>
      </p:sp>
      <p:sp>
        <p:nvSpPr>
          <p:cNvPr id="7" name="文本框 6"/>
          <p:cNvSpPr txBox="1"/>
          <p:nvPr/>
        </p:nvSpPr>
        <p:spPr>
          <a:xfrm>
            <a:off x="1447800" y="6019800"/>
            <a:ext cx="88773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 2.6</a:t>
            </a:r>
            <a:endParaRPr lang="zh-CN" altLang="en-US"/>
          </a:p>
        </p:txBody>
      </p:sp>
      <p:pic>
        <p:nvPicPr>
          <p:cNvPr id="8" name="图片 7"/>
          <p:cNvPicPr>
            <a:picLocks noChangeAspect="1"/>
          </p:cNvPicPr>
          <p:nvPr/>
        </p:nvPicPr>
        <p:blipFill>
          <a:blip r:embed="rId3"/>
          <a:stretch>
            <a:fillRect/>
          </a:stretch>
        </p:blipFill>
        <p:spPr>
          <a:xfrm>
            <a:off x="533400" y="4191000"/>
            <a:ext cx="2887980" cy="1708150"/>
          </a:xfrm>
          <a:prstGeom prst="rect">
            <a:avLst/>
          </a:prstGeom>
        </p:spPr>
      </p:pic>
      <p:sp>
        <p:nvSpPr>
          <p:cNvPr id="30726" name="矩形 1"/>
          <p:cNvSpPr/>
          <p:nvPr/>
        </p:nvSpPr>
        <p:spPr>
          <a:xfrm>
            <a:off x="3733483" y="4461510"/>
            <a:ext cx="2111375" cy="1529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ct val="0"/>
              </a:spcBef>
              <a:buNone/>
            </a:pPr>
            <a:r>
              <a:rPr lang="en-US" altLang="zh-CN" sz="1800" b="1" i="1" dirty="0">
                <a:solidFill>
                  <a:srgbClr val="CC0066"/>
                </a:solidFill>
                <a:latin typeface="Times New Roman" panose="02020603050405020304" pitchFamily="18" charset="0"/>
                <a:cs typeface="Times New Roman" panose="02020603050405020304" pitchFamily="18" charset="0"/>
              </a:rPr>
              <a:t>i</a:t>
            </a:r>
            <a:r>
              <a:rPr lang="en-US" altLang="zh-CN" sz="1800" b="1" baseline="-25000" dirty="0">
                <a:solidFill>
                  <a:srgbClr val="CC0066"/>
                </a:solidFill>
                <a:latin typeface="Times New Roman" panose="02020603050405020304" pitchFamily="18" charset="0"/>
                <a:cs typeface="Times New Roman" panose="02020603050405020304" pitchFamily="18" charset="0"/>
              </a:rPr>
              <a:t>R1</a:t>
            </a:r>
            <a:r>
              <a:rPr lang="en-US" altLang="zh-CN" sz="1800" b="1" dirty="0">
                <a:solidFill>
                  <a:srgbClr val="CC0066"/>
                </a:solidFill>
                <a:latin typeface="Times New Roman" panose="02020603050405020304" pitchFamily="18" charset="0"/>
                <a:cs typeface="Times New Roman" panose="02020603050405020304" pitchFamily="18" charset="0"/>
              </a:rPr>
              <a:t> </a:t>
            </a:r>
            <a:r>
              <a:rPr lang="zh-CN" altLang="en-US" sz="1800" b="1" dirty="0">
                <a:solidFill>
                  <a:srgbClr val="CC0066"/>
                </a:solidFill>
                <a:latin typeface="Times New Roman" panose="02020603050405020304" pitchFamily="18" charset="0"/>
                <a:cs typeface="Times New Roman" panose="02020603050405020304" pitchFamily="18" charset="0"/>
              </a:rPr>
              <a:t>－ </a:t>
            </a:r>
            <a:r>
              <a:rPr lang="en-US" altLang="zh-CN" sz="1800" b="1" dirty="0">
                <a:solidFill>
                  <a:srgbClr val="CC0066"/>
                </a:solidFill>
                <a:latin typeface="Times New Roman" panose="02020603050405020304" pitchFamily="18" charset="0"/>
                <a:cs typeface="Times New Roman" panose="02020603050405020304" pitchFamily="18" charset="0"/>
              </a:rPr>
              <a:t>2 </a:t>
            </a:r>
            <a:r>
              <a:rPr lang="zh-CN" altLang="en-US" sz="1800" b="1" dirty="0">
                <a:solidFill>
                  <a:srgbClr val="CC0066"/>
                </a:solidFill>
                <a:latin typeface="Times New Roman" panose="02020603050405020304" pitchFamily="18" charset="0"/>
                <a:cs typeface="Times New Roman" panose="02020603050405020304" pitchFamily="18" charset="0"/>
              </a:rPr>
              <a:t>－ </a:t>
            </a:r>
            <a:r>
              <a:rPr lang="en-US" altLang="zh-CN" sz="1800" b="1" i="1" dirty="0">
                <a:solidFill>
                  <a:srgbClr val="CC0066"/>
                </a:solidFill>
                <a:latin typeface="Times New Roman" panose="02020603050405020304" pitchFamily="18" charset="0"/>
                <a:cs typeface="Times New Roman" panose="02020603050405020304" pitchFamily="18" charset="0"/>
              </a:rPr>
              <a:t>i</a:t>
            </a:r>
            <a:r>
              <a:rPr lang="en-US" altLang="zh-CN" sz="1800" b="1" dirty="0">
                <a:solidFill>
                  <a:srgbClr val="CC0066"/>
                </a:solidFill>
                <a:latin typeface="Times New Roman" panose="02020603050405020304" pitchFamily="18" charset="0"/>
                <a:cs typeface="Times New Roman" panose="02020603050405020304" pitchFamily="18" charset="0"/>
              </a:rPr>
              <a:t> </a:t>
            </a:r>
            <a:r>
              <a:rPr lang="zh-CN" altLang="en-US" sz="1800" b="1" dirty="0">
                <a:solidFill>
                  <a:srgbClr val="CC0066"/>
                </a:solidFill>
                <a:latin typeface="Times New Roman" panose="02020603050405020304" pitchFamily="18" charset="0"/>
                <a:cs typeface="Times New Roman" panose="02020603050405020304" pitchFamily="18" charset="0"/>
              </a:rPr>
              <a:t>＋ </a:t>
            </a:r>
            <a:r>
              <a:rPr lang="en-US" altLang="zh-CN" sz="1800" b="1" dirty="0">
                <a:solidFill>
                  <a:srgbClr val="CC0066"/>
                </a:solidFill>
                <a:latin typeface="Times New Roman" panose="02020603050405020304" pitchFamily="18" charset="0"/>
                <a:cs typeface="Times New Roman" panose="02020603050405020304" pitchFamily="18" charset="0"/>
              </a:rPr>
              <a:t>5 = 0</a:t>
            </a:r>
          </a:p>
          <a:p>
            <a:pPr marL="0" lvl="0" indent="0" eaLnBrk="1" hangingPunct="1">
              <a:lnSpc>
                <a:spcPct val="130000"/>
              </a:lnSpc>
              <a:spcBef>
                <a:spcPct val="0"/>
              </a:spcBef>
              <a:buNone/>
            </a:pPr>
            <a:r>
              <a:rPr lang="en-US" altLang="zh-CN" sz="1800" b="1" i="1" dirty="0">
                <a:solidFill>
                  <a:srgbClr val="CC0066"/>
                </a:solidFill>
                <a:latin typeface="Times New Roman" panose="02020603050405020304" pitchFamily="18" charset="0"/>
                <a:cs typeface="Times New Roman" panose="02020603050405020304" pitchFamily="18" charset="0"/>
              </a:rPr>
              <a:t>i</a:t>
            </a:r>
            <a:r>
              <a:rPr lang="en-US" altLang="zh-CN" sz="1800" b="1" baseline="-25000" dirty="0">
                <a:solidFill>
                  <a:srgbClr val="CC0066"/>
                </a:solidFill>
                <a:latin typeface="Times New Roman" panose="02020603050405020304" pitchFamily="18" charset="0"/>
                <a:cs typeface="Times New Roman" panose="02020603050405020304" pitchFamily="18" charset="0"/>
              </a:rPr>
              <a:t>R1</a:t>
            </a:r>
            <a:r>
              <a:rPr lang="en-US" altLang="zh-CN" sz="1800" b="1" dirty="0">
                <a:solidFill>
                  <a:srgbClr val="CC0066"/>
                </a:solidFill>
                <a:latin typeface="Times New Roman" panose="02020603050405020304" pitchFamily="18" charset="0"/>
                <a:cs typeface="Times New Roman" panose="02020603050405020304" pitchFamily="18" charset="0"/>
              </a:rPr>
              <a:t> = 3</a:t>
            </a:r>
          </a:p>
          <a:p>
            <a:pPr marL="0" lvl="0" indent="0" eaLnBrk="1" hangingPunct="1">
              <a:lnSpc>
                <a:spcPct val="130000"/>
              </a:lnSpc>
              <a:spcBef>
                <a:spcPct val="0"/>
              </a:spcBef>
              <a:buNone/>
            </a:pPr>
            <a:endParaRPr lang="en-US" altLang="zh-CN" sz="1800" b="1" dirty="0">
              <a:solidFill>
                <a:srgbClr val="CC0066"/>
              </a:solidFill>
              <a:latin typeface="Times New Roman" panose="02020603050405020304" pitchFamily="18" charset="0"/>
              <a:cs typeface="Times New Roman" panose="02020603050405020304" pitchFamily="18" charset="0"/>
            </a:endParaRPr>
          </a:p>
          <a:p>
            <a:pPr marL="0" lvl="0" indent="0" eaLnBrk="1" hangingPunct="1">
              <a:lnSpc>
                <a:spcPct val="130000"/>
              </a:lnSpc>
              <a:spcBef>
                <a:spcPct val="0"/>
              </a:spcBef>
              <a:buNone/>
            </a:pPr>
            <a:r>
              <a:rPr lang="en-US" altLang="zh-CN" sz="1800" b="1" dirty="0">
                <a:solidFill>
                  <a:srgbClr val="CC0066"/>
                </a:solidFill>
                <a:latin typeface="Times New Roman" panose="02020603050405020304" pitchFamily="18" charset="0"/>
                <a:cs typeface="Times New Roman" panose="02020603050405020304" pitchFamily="18" charset="0"/>
              </a:rPr>
              <a:t>So  </a:t>
            </a:r>
            <a:r>
              <a:rPr lang="en-US" altLang="zh-CN" sz="1800" b="1" i="1" dirty="0">
                <a:solidFill>
                  <a:srgbClr val="CC0066"/>
                </a:solidFill>
                <a:latin typeface="Times New Roman" panose="02020603050405020304" pitchFamily="18" charset="0"/>
                <a:cs typeface="Times New Roman" panose="02020603050405020304" pitchFamily="18" charset="0"/>
              </a:rPr>
              <a:t>i </a:t>
            </a:r>
            <a:r>
              <a:rPr lang="en-US" altLang="zh-CN" sz="1800" b="1" dirty="0">
                <a:solidFill>
                  <a:srgbClr val="CC0066"/>
                </a:solidFill>
                <a:latin typeface="Times New Roman" panose="02020603050405020304" pitchFamily="18" charset="0"/>
                <a:cs typeface="Times New Roman" panose="02020603050405020304" pitchFamily="18" charset="0"/>
              </a:rPr>
              <a:t>= 6A</a:t>
            </a: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Times New Roman" panose="02020603050405020304" pitchFamily="18" charset="0"/>
                <a:ea typeface="微软雅黑" panose="020B0503020204020204" charset="-122"/>
                <a:cs typeface="Times New Roman" panose="02020603050405020304" pitchFamily="18" charset="0"/>
              </a:rPr>
              <a:t>The current </a:t>
            </a: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rPr>
              <a:t>of </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rPr>
              <a:t>0</a:t>
            </a: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rPr>
              <a:t> is</a:t>
            </a:r>
          </a:p>
          <a:p>
            <a:pPr lvl="0" algn="l">
              <a:buNone/>
            </a:pPr>
            <a:endPar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lvl="0" algn="l">
              <a:buNone/>
            </a:pPr>
            <a:endPar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 name="文本框 3"/>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-4A</a:t>
            </a:r>
          </a:p>
        </p:txBody>
      </p:sp>
      <p:sp>
        <p:nvSpPr>
          <p:cNvPr id="5" name="文本框 4"/>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-2A</a:t>
            </a:r>
          </a:p>
        </p:txBody>
      </p:sp>
      <p:sp>
        <p:nvSpPr>
          <p:cNvPr id="6" name="文本框 5"/>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4A</a:t>
            </a:r>
          </a:p>
        </p:txBody>
      </p:sp>
      <p:sp>
        <p:nvSpPr>
          <p:cNvPr id="7" name="文本框 6"/>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16A</a:t>
            </a:r>
          </a:p>
        </p:txBody>
      </p:sp>
      <p:sp>
        <p:nvSpPr>
          <p:cNvPr id="8" name="椭圆 7"/>
          <p:cNvSpPr>
            <a:spLocks noChangeAspect="1"/>
          </p:cNvSpPr>
          <p:nvPr>
            <p:custDataLst>
              <p:tags r:id="rId7"/>
            </p:custDataLst>
          </p:nvPr>
        </p:nvSpPr>
        <p:spPr>
          <a:xfrm>
            <a:off x="1114425" y="284988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A</a:t>
            </a:r>
          </a:p>
        </p:txBody>
      </p:sp>
      <p:sp>
        <p:nvSpPr>
          <p:cNvPr id="9" name="椭圆 8"/>
          <p:cNvSpPr>
            <a:spLocks noChangeAspect="1"/>
          </p:cNvSpPr>
          <p:nvPr>
            <p:custDataLst>
              <p:tags r:id="rId8"/>
            </p:custDataLst>
          </p:nvPr>
        </p:nvSpPr>
        <p:spPr>
          <a:xfrm>
            <a:off x="11144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B</a:t>
            </a:r>
          </a:p>
        </p:txBody>
      </p:sp>
      <p:sp>
        <p:nvSpPr>
          <p:cNvPr id="10" name="椭圆 9"/>
          <p:cNvSpPr>
            <a:spLocks noChangeAspect="1"/>
          </p:cNvSpPr>
          <p:nvPr>
            <p:custDataLst>
              <p:tags r:id="rId9"/>
            </p:custDataLst>
          </p:nvPr>
        </p:nvSpPr>
        <p:spPr>
          <a:xfrm>
            <a:off x="1114425" y="45643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C</a:t>
            </a:r>
          </a:p>
        </p:txBody>
      </p:sp>
      <p:sp>
        <p:nvSpPr>
          <p:cNvPr id="11" name="椭圆 10"/>
          <p:cNvSpPr>
            <a:spLocks noChangeAspect="1"/>
          </p:cNvSpPr>
          <p:nvPr>
            <p:custDataLst>
              <p:tags r:id="rId10"/>
            </p:custDataLst>
          </p:nvPr>
        </p:nvSpPr>
        <p:spPr>
          <a:xfrm>
            <a:off x="11144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D</a:t>
            </a:r>
          </a:p>
        </p:txBody>
      </p:sp>
      <p:sp>
        <p:nvSpPr>
          <p:cNvPr id="12" name="圆角矩形 11"/>
          <p:cNvSpPr/>
          <p:nvPr>
            <p:custDataLst>
              <p:tags r:id="rId11"/>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提交</a:t>
            </a:r>
          </a:p>
        </p:txBody>
      </p:sp>
      <p:pic>
        <p:nvPicPr>
          <p:cNvPr id="19" name="图片 18"/>
          <p:cNvPicPr>
            <a:picLocks noChangeAspect="1"/>
          </p:cNvPicPr>
          <p:nvPr/>
        </p:nvPicPr>
        <p:blipFill>
          <a:blip r:embed="rId19"/>
          <a:stretch>
            <a:fillRect/>
          </a:stretch>
        </p:blipFill>
        <p:spPr>
          <a:xfrm>
            <a:off x="5181600" y="1198880"/>
            <a:ext cx="2984500" cy="3022600"/>
          </a:xfrm>
          <a:prstGeom prst="rect">
            <a:avLst/>
          </a:prstGeom>
        </p:spPr>
      </p:pic>
      <p:grpSp>
        <p:nvGrpSpPr>
          <p:cNvPr id="17" name="组合 16"/>
          <p:cNvGrpSpPr/>
          <p:nvPr>
            <p:custDataLst>
              <p:tags r:id="rId12"/>
            </p:custDataLst>
          </p:nvPr>
        </p:nvGrpSpPr>
        <p:grpSpPr>
          <a:xfrm>
            <a:off x="0" y="0"/>
            <a:ext cx="9144000" cy="635000"/>
            <a:chOff x="0" y="0"/>
            <a:chExt cx="14400" cy="1000"/>
          </a:xfrm>
        </p:grpSpPr>
        <p:sp>
          <p:nvSpPr>
            <p:cNvPr id="13" name="TitleBackground"/>
            <p:cNvSpPr/>
            <p:nvPr>
              <p:custDataLst>
                <p:tags r:id="rId14"/>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4" name="ColorBlock"/>
            <p:cNvSpPr/>
            <p:nvPr>
              <p:custDataLst>
                <p:tags r:id="rId15"/>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en-US" altLang="zh-CN" sz="2600" smtClean="0">
                  <a:solidFill>
                    <a:srgbClr val="000000"/>
                  </a:solidFill>
                  <a:latin typeface="微软雅黑" panose="020B0503020204020204" charset="-122"/>
                  <a:ea typeface="微软雅黑" panose="020B0503020204020204" charset="-122"/>
                </a:rPr>
                <a:t>Multiple Choice(single)</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7"/>
              </p:custDataLst>
            </p:nvPr>
          </p:nvSpPr>
          <p:spPr>
            <a:xfrm>
              <a:off x="6556" y="172"/>
              <a:ext cx="3600" cy="800"/>
            </a:xfrm>
            <a:prstGeom prst="rect">
              <a:avLst/>
            </a:prstGeom>
            <a:noFill/>
          </p:spPr>
          <p:txBody>
            <a:bodyPr vert="horz" wrap="none" rtlCol="0" anchor="ctr" anchorCtr="0">
              <a:noAutofit/>
            </a:bodyPr>
            <a:lstStyle/>
            <a:p>
              <a:r>
                <a:rPr lang="en-US" altLang="zh-CN" sz="14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Points: 1</a:t>
              </a:r>
              <a:endParaRPr lang="zh-CN" altLang="en-US" sz="140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endParaRPr>
            </a:p>
          </p:txBody>
        </p:sp>
      </p:grpSp>
      <p:pic>
        <p:nvPicPr>
          <p:cNvPr id="2" name="图片 1" descr="tmp1A77"/>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rPr>
              <a:t>Single selection.</a:t>
            </a:r>
          </a:p>
          <a:p>
            <a:pPr lvl="0" algn="l">
              <a:buNone/>
            </a:pP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rPr>
              <a:t>In the circuit, </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rPr>
              <a:t>T </a:t>
            </a: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 equals to </a:t>
            </a:r>
            <a:endPar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lvl="0" algn="l">
              <a:buNone/>
            </a:pPr>
            <a:endParaRPr lang="zh-CN" altLang="en-US" sz="26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lvl="0" algn="l">
              <a:buNone/>
            </a:pPr>
            <a:endParaRPr lang="zh-CN" altLang="en-US" sz="26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 name="文本框 6"/>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3 </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3 </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3 </a:t>
            </a:r>
            <a:endParaRPr lang="zh-CN" altLang="en-US" sz="2600">
              <a:solidFill>
                <a:srgbClr val="000000"/>
              </a:solidFill>
              <a:latin typeface="微软雅黑" panose="020B0503020204020204" charset="-122"/>
              <a:ea typeface="微软雅黑" panose="020B0503020204020204" charset="-122"/>
            </a:endParaRPr>
          </a:p>
        </p:txBody>
      </p:sp>
      <p:sp>
        <p:nvSpPr>
          <p:cNvPr id="10" name="文本框 9"/>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2</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1</a:t>
            </a:r>
            <a:r>
              <a:rPr lang="en-US" altLang="zh-CN" sz="2600" i="1">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+I</a:t>
            </a:r>
            <a:r>
              <a:rPr lang="en-US" altLang="zh-CN" sz="2600" baseline="-250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3 </a:t>
            </a:r>
            <a:endParaRPr lang="zh-CN" altLang="en-US" sz="2600">
              <a:solidFill>
                <a:srgbClr val="000000"/>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144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A</a:t>
            </a:r>
          </a:p>
        </p:txBody>
      </p:sp>
      <p:sp>
        <p:nvSpPr>
          <p:cNvPr id="12" name="椭圆 11"/>
          <p:cNvSpPr>
            <a:spLocks noChangeAspect="1"/>
          </p:cNvSpPr>
          <p:nvPr>
            <p:custDataLst>
              <p:tags r:id="rId8"/>
            </p:custDataLst>
          </p:nvPr>
        </p:nvSpPr>
        <p:spPr>
          <a:xfrm>
            <a:off x="1114425" y="370713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B</a:t>
            </a:r>
          </a:p>
        </p:txBody>
      </p:sp>
      <p:sp>
        <p:nvSpPr>
          <p:cNvPr id="13" name="椭圆 12"/>
          <p:cNvSpPr>
            <a:spLocks noChangeAspect="1"/>
          </p:cNvSpPr>
          <p:nvPr>
            <p:custDataLst>
              <p:tags r:id="rId9"/>
            </p:custDataLst>
          </p:nvPr>
        </p:nvSpPr>
        <p:spPr>
          <a:xfrm>
            <a:off x="1114425" y="45643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C</a:t>
            </a:r>
          </a:p>
        </p:txBody>
      </p:sp>
      <p:sp>
        <p:nvSpPr>
          <p:cNvPr id="14" name="椭圆 13"/>
          <p:cNvSpPr>
            <a:spLocks noChangeAspect="1"/>
          </p:cNvSpPr>
          <p:nvPr>
            <p:custDataLst>
              <p:tags r:id="rId10"/>
            </p:custDataLst>
          </p:nvPr>
        </p:nvSpPr>
        <p:spPr>
          <a:xfrm>
            <a:off x="11144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提交</a:t>
            </a:r>
          </a:p>
        </p:txBody>
      </p:sp>
      <p:pic>
        <p:nvPicPr>
          <p:cNvPr id="22" name="图片 21"/>
          <p:cNvPicPr>
            <a:picLocks noChangeAspect="1"/>
          </p:cNvPicPr>
          <p:nvPr/>
        </p:nvPicPr>
        <p:blipFill>
          <a:blip r:embed="rId19"/>
          <a:stretch>
            <a:fillRect/>
          </a:stretch>
        </p:blipFill>
        <p:spPr>
          <a:xfrm>
            <a:off x="4800600" y="1066800"/>
            <a:ext cx="3892550" cy="1822450"/>
          </a:xfrm>
          <a:prstGeom prst="rect">
            <a:avLst/>
          </a:prstGeom>
        </p:spPr>
      </p:pic>
      <p:grpSp>
        <p:nvGrpSpPr>
          <p:cNvPr id="20" name="组合 19"/>
          <p:cNvGrpSpPr/>
          <p:nvPr>
            <p:custDataLst>
              <p:tags r:id="rId12"/>
            </p:custDataLst>
          </p:nvPr>
        </p:nvGrpSpPr>
        <p:grpSpPr>
          <a:xfrm>
            <a:off x="0" y="0"/>
            <a:ext cx="9144000" cy="635000"/>
            <a:chOff x="0" y="0"/>
            <a:chExt cx="14400" cy="1000"/>
          </a:xfrm>
        </p:grpSpPr>
        <p:sp>
          <p:nvSpPr>
            <p:cNvPr id="16" name="TitleBackground"/>
            <p:cNvSpPr/>
            <p:nvPr>
              <p:custDataLst>
                <p:tags r:id="rId14"/>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7" name="ColorBlock"/>
            <p:cNvSpPr/>
            <p:nvPr>
              <p:custDataLst>
                <p:tags r:id="rId15"/>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en-US" altLang="zh-CN" sz="2600" smtClean="0">
                  <a:solidFill>
                    <a:srgbClr val="000000"/>
                  </a:solidFill>
                  <a:latin typeface="微软雅黑" panose="020B0503020204020204" charset="-122"/>
                  <a:ea typeface="微软雅黑" panose="020B0503020204020204" charset="-122"/>
                </a:rPr>
                <a:t>Multiple Choice(single)</a:t>
              </a:r>
              <a:endParaRPr lang="zh-CN" altLang="en-US" sz="2600">
                <a:solidFill>
                  <a:srgbClr val="000000"/>
                </a:solidFill>
                <a:latin typeface="微软雅黑" panose="020B0503020204020204" charset="-122"/>
                <a:ea typeface="微软雅黑" panose="020B0503020204020204" charset="-122"/>
              </a:endParaRPr>
            </a:p>
          </p:txBody>
        </p:sp>
        <p:sp>
          <p:nvSpPr>
            <p:cNvPr id="19" name="TipText"/>
            <p:cNvSpPr txBox="1"/>
            <p:nvPr>
              <p:custDataLst>
                <p:tags r:id="rId17"/>
              </p:custDataLst>
            </p:nvPr>
          </p:nvSpPr>
          <p:spPr>
            <a:xfrm>
              <a:off x="6556" y="172"/>
              <a:ext cx="3600" cy="800"/>
            </a:xfrm>
            <a:prstGeom prst="rect">
              <a:avLst/>
            </a:prstGeom>
            <a:noFill/>
          </p:spPr>
          <p:txBody>
            <a:bodyPr vert="horz" wrap="none" rtlCol="0" anchor="ctr" anchorCtr="0">
              <a:noAutofit/>
            </a:bodyPr>
            <a:lstStyle/>
            <a:p>
              <a:r>
                <a:rPr lang="en-US" altLang="zh-CN" sz="14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Points: 1</a:t>
              </a:r>
              <a:endParaRPr lang="zh-CN" altLang="en-US" sz="140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endParaRPr>
            </a:p>
          </p:txBody>
        </p:sp>
      </p:grpSp>
      <p:pic>
        <p:nvPicPr>
          <p:cNvPr id="5" name="图片 4" descr="tmp1A77"/>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23</a:t>
            </a:fld>
            <a:endParaRPr lang="zh-CN" altLang="en-US" sz="1400" dirty="0">
              <a:latin typeface="Times New Roman" panose="02020603050405020304" pitchFamily="18" charset="0"/>
              <a:cs typeface="Times New Roman" panose="02020603050405020304" pitchFamily="18" charset="0"/>
            </a:endParaRPr>
          </a:p>
        </p:txBody>
      </p:sp>
      <p:sp>
        <p:nvSpPr>
          <p:cNvPr id="76802" name="Rectangle 2"/>
          <p:cNvSpPr>
            <a:spLocks noGrp="1" noChangeArrowheads="1"/>
          </p:cNvSpPr>
          <p:nvPr>
            <p:ph type="title"/>
          </p:nvPr>
        </p:nvSpPr>
        <p:spPr>
          <a:xfrm>
            <a:off x="0" y="0"/>
            <a:ext cx="9144000" cy="9906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2.3 </a:t>
            </a:r>
            <a:r>
              <a:rPr kumimoji="0" lang="en-US" altLang="zh-CN" sz="4000" b="1"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Kirchhoff’s Laws (2)</a:t>
            </a:r>
          </a:p>
        </p:txBody>
      </p:sp>
      <p:sp>
        <p:nvSpPr>
          <p:cNvPr id="31749" name="Rectangle 6"/>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31751" name="Rectangle 12"/>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graphicFrame>
        <p:nvGraphicFramePr>
          <p:cNvPr id="31752" name="Object 11"/>
          <p:cNvGraphicFramePr>
            <a:graphicFrameLocks noChangeAspect="1"/>
          </p:cNvGraphicFramePr>
          <p:nvPr/>
        </p:nvGraphicFramePr>
        <p:xfrm>
          <a:off x="4495800" y="1752600"/>
          <a:ext cx="1140460" cy="802005"/>
        </p:xfrm>
        <a:graphic>
          <a:graphicData uri="http://schemas.openxmlformats.org/presentationml/2006/ole">
            <mc:AlternateContent xmlns:mc="http://schemas.openxmlformats.org/markup-compatibility/2006">
              <mc:Choice xmlns:v="urn:schemas-microsoft-com:vml" Requires="v">
                <p:oleObj spid="_x0000_s6147" r:id="rId3" imgW="609600" imgH="431800" progId="Equation.3">
                  <p:embed/>
                </p:oleObj>
              </mc:Choice>
              <mc:Fallback>
                <p:oleObj r:id="rId3" imgW="609600" imgH="431800" progId="Equation.3">
                  <p:embed/>
                  <p:pic>
                    <p:nvPicPr>
                      <p:cNvPr id="0" name="图片 3090"/>
                      <p:cNvPicPr/>
                      <p:nvPr/>
                    </p:nvPicPr>
                    <p:blipFill>
                      <a:blip r:embed="rId4"/>
                      <a:stretch>
                        <a:fillRect/>
                      </a:stretch>
                    </p:blipFill>
                    <p:spPr>
                      <a:xfrm>
                        <a:off x="4495800" y="1752600"/>
                        <a:ext cx="1140460" cy="802005"/>
                      </a:xfrm>
                      <a:prstGeom prst="rect">
                        <a:avLst/>
                      </a:prstGeom>
                      <a:noFill/>
                      <a:ln w="38100">
                        <a:noFill/>
                        <a:miter/>
                      </a:ln>
                    </p:spPr>
                  </p:pic>
                </p:oleObj>
              </mc:Fallback>
            </mc:AlternateContent>
          </a:graphicData>
        </a:graphic>
      </p:graphicFrame>
      <p:pic>
        <p:nvPicPr>
          <p:cNvPr id="31753" name="Picture 12"/>
          <p:cNvPicPr>
            <a:picLocks noChangeAspect="1"/>
          </p:cNvPicPr>
          <p:nvPr/>
        </p:nvPicPr>
        <p:blipFill>
          <a:blip r:embed="rId5"/>
          <a:stretch>
            <a:fillRect/>
          </a:stretch>
        </p:blipFill>
        <p:spPr>
          <a:xfrm>
            <a:off x="2743200" y="2831465"/>
            <a:ext cx="3801110" cy="2149475"/>
          </a:xfrm>
          <a:prstGeom prst="rect">
            <a:avLst/>
          </a:prstGeom>
          <a:noFill/>
          <a:ln w="9525">
            <a:noFill/>
          </a:ln>
        </p:spPr>
      </p:pic>
      <p:pic>
        <p:nvPicPr>
          <p:cNvPr id="2" name="图片 1"/>
          <p:cNvPicPr>
            <a:picLocks noChangeAspect="1"/>
          </p:cNvPicPr>
          <p:nvPr/>
        </p:nvPicPr>
        <p:blipFill>
          <a:blip r:embed="rId6"/>
          <a:stretch>
            <a:fillRect/>
          </a:stretch>
        </p:blipFill>
        <p:spPr>
          <a:xfrm>
            <a:off x="533400" y="1066800"/>
            <a:ext cx="6896100" cy="609600"/>
          </a:xfrm>
          <a:prstGeom prst="rect">
            <a:avLst/>
          </a:prstGeom>
        </p:spPr>
      </p:pic>
      <p:sp>
        <p:nvSpPr>
          <p:cNvPr id="4" name="文本框 3"/>
          <p:cNvSpPr txBox="1"/>
          <p:nvPr/>
        </p:nvSpPr>
        <p:spPr>
          <a:xfrm>
            <a:off x="457200" y="1828800"/>
            <a:ext cx="3720465" cy="398780"/>
          </a:xfrm>
          <a:prstGeom prst="rect">
            <a:avLst/>
          </a:prstGeom>
          <a:noFill/>
        </p:spPr>
        <p:txBody>
          <a:bodyPr wrap="none" rtlCol="0" anchor="t">
            <a:spAutoFit/>
          </a:bodyPr>
          <a:lstStyle/>
          <a:p>
            <a:r>
              <a:rPr lang="en-US" altLang="zh-CN" sz="2000" dirty="0">
                <a:solidFill>
                  <a:srgbClr val="2004F2"/>
                </a:solidFill>
                <a:latin typeface="Times New Roman" panose="02020603050405020304" pitchFamily="18" charset="0"/>
                <a:cs typeface="Times New Roman" panose="02020603050405020304" pitchFamily="18" charset="0"/>
                <a:sym typeface="+mn-ea"/>
              </a:rPr>
              <a:t>Mathematically, KVL implies that </a:t>
            </a:r>
            <a:endParaRPr lang="zh-CN" altLang="en-US" sz="2000"/>
          </a:p>
        </p:txBody>
      </p:sp>
      <p:sp>
        <p:nvSpPr>
          <p:cNvPr id="5" name="文本框 4"/>
          <p:cNvSpPr txBox="1"/>
          <p:nvPr/>
        </p:nvSpPr>
        <p:spPr>
          <a:xfrm>
            <a:off x="457200" y="2537460"/>
            <a:ext cx="4499610" cy="368300"/>
          </a:xfrm>
          <a:prstGeom prst="rect">
            <a:avLst/>
          </a:prstGeom>
          <a:noFill/>
        </p:spPr>
        <p:txBody>
          <a:bodyPr wrap="squar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rPr>
              <a:t>loop direction: </a:t>
            </a:r>
            <a:r>
              <a:rPr lang="zh-CN" altLang="en-US">
                <a:solidFill>
                  <a:srgbClr val="C00000"/>
                </a:solidFill>
                <a:latin typeface="Times New Roman" panose="02020603050405020304" pitchFamily="18" charset="0"/>
                <a:cs typeface="Times New Roman" panose="02020603050405020304" pitchFamily="18" charset="0"/>
              </a:rPr>
              <a:t>clockwise or counterclockwise</a:t>
            </a:r>
          </a:p>
        </p:txBody>
      </p:sp>
      <p:pic>
        <p:nvPicPr>
          <p:cNvPr id="32777" name="Picture 11"/>
          <p:cNvPicPr>
            <a:picLocks noChangeAspect="1"/>
          </p:cNvPicPr>
          <p:nvPr/>
        </p:nvPicPr>
        <p:blipFill>
          <a:blip r:embed="rId7"/>
          <a:stretch>
            <a:fillRect/>
          </a:stretch>
        </p:blipFill>
        <p:spPr>
          <a:xfrm>
            <a:off x="914400" y="5257800"/>
            <a:ext cx="3754120" cy="540385"/>
          </a:xfrm>
          <a:prstGeom prst="rect">
            <a:avLst/>
          </a:prstGeom>
          <a:noFill/>
          <a:ln w="9525">
            <a:noFill/>
          </a:ln>
        </p:spPr>
      </p:pic>
      <p:pic>
        <p:nvPicPr>
          <p:cNvPr id="33801" name="Picture 2"/>
          <p:cNvPicPr>
            <a:picLocks noChangeAspect="1"/>
          </p:cNvPicPr>
          <p:nvPr/>
        </p:nvPicPr>
        <p:blipFill>
          <a:blip r:embed="rId8"/>
          <a:stretch>
            <a:fillRect/>
          </a:stretch>
        </p:blipFill>
        <p:spPr>
          <a:xfrm>
            <a:off x="838200" y="5791200"/>
            <a:ext cx="3735705" cy="638810"/>
          </a:xfrm>
          <a:prstGeom prst="rect">
            <a:avLst/>
          </a:prstGeom>
          <a:noFill/>
          <a:ln w="9525">
            <a:noFill/>
          </a:ln>
        </p:spPr>
      </p:pic>
      <p:pic>
        <p:nvPicPr>
          <p:cNvPr id="33802" name="Picture 3"/>
          <p:cNvPicPr>
            <a:picLocks noChangeAspect="1"/>
          </p:cNvPicPr>
          <p:nvPr/>
        </p:nvPicPr>
        <p:blipFill>
          <a:blip r:embed="rId9"/>
          <a:stretch>
            <a:fillRect/>
          </a:stretch>
        </p:blipFill>
        <p:spPr>
          <a:xfrm>
            <a:off x="4419600" y="5791200"/>
            <a:ext cx="4663440" cy="676910"/>
          </a:xfrm>
          <a:prstGeom prst="rect">
            <a:avLst/>
          </a:prstGeom>
          <a:noFill/>
          <a:ln w="9525">
            <a:noFill/>
          </a:ln>
        </p:spPr>
      </p:pic>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24</a:t>
            </a:fld>
            <a:endParaRPr lang="zh-CN" altLang="en-US" sz="1400" dirty="0"/>
          </a:p>
        </p:txBody>
      </p:sp>
      <p:sp>
        <p:nvSpPr>
          <p:cNvPr id="44037" name="Text Box 5"/>
          <p:cNvSpPr txBox="1"/>
          <p:nvPr/>
        </p:nvSpPr>
        <p:spPr>
          <a:xfrm>
            <a:off x="152400" y="264795"/>
            <a:ext cx="5628640" cy="8604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993366"/>
                </a:solidFill>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sym typeface="+mn-ea"/>
              </a:rPr>
              <a:t>Determine the </a:t>
            </a:r>
          </a:p>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sym typeface="+mn-ea"/>
              </a:rPr>
              <a:t>voltage </a:t>
            </a:r>
            <a:r>
              <a:rPr lang="en-US" altLang="zh-CN" sz="2000" i="1" dirty="0">
                <a:latin typeface="Times New Roman" panose="02020603050405020304" pitchFamily="18" charset="0"/>
                <a:cs typeface="Times New Roman" panose="02020603050405020304" pitchFamily="18" charset="0"/>
                <a:sym typeface="+mn-ea"/>
              </a:rPr>
              <a:t>v</a:t>
            </a:r>
            <a:r>
              <a:rPr lang="en-US" altLang="zh-CN" sz="2000" i="1" baseline="-25000" dirty="0">
                <a:latin typeface="Times New Roman" panose="02020603050405020304" pitchFamily="18" charset="0"/>
                <a:cs typeface="Times New Roman" panose="02020603050405020304" pitchFamily="18" charset="0"/>
                <a:sym typeface="+mn-ea"/>
              </a:rPr>
              <a:t>ab </a:t>
            </a:r>
            <a:r>
              <a:rPr lang="en-US" altLang="zh-CN" sz="2000" dirty="0">
                <a:latin typeface="Times New Roman" panose="02020603050405020304" pitchFamily="18" charset="0"/>
                <a:cs typeface="Times New Roman" panose="02020603050405020304" pitchFamily="18" charset="0"/>
                <a:sym typeface="+mn-ea"/>
              </a:rPr>
              <a:t>in Fig. 2.7.</a:t>
            </a:r>
            <a:endParaRPr lang="en-US" altLang="zh-CN" sz="2000" b="1" dirty="0">
              <a:solidFill>
                <a:srgbClr val="993366"/>
              </a:solidFill>
              <a:latin typeface="Times New Roman" panose="02020603050405020304" pitchFamily="18" charset="0"/>
              <a:cs typeface="Times New Roman" panose="02020603050405020304" pitchFamily="18" charset="0"/>
            </a:endParaRPr>
          </a:p>
        </p:txBody>
      </p:sp>
      <p:sp>
        <p:nvSpPr>
          <p:cNvPr id="44039" name="矩形 7"/>
          <p:cNvSpPr/>
          <p:nvPr/>
        </p:nvSpPr>
        <p:spPr>
          <a:xfrm>
            <a:off x="304800" y="4165600"/>
            <a:ext cx="3578860" cy="7372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Solution:</a:t>
            </a:r>
          </a:p>
          <a:p>
            <a:pPr marL="0" lvl="0" indent="0" eaLnBrk="1" hangingPunct="1">
              <a:lnSpc>
                <a:spcPct val="60000"/>
              </a:lnSpc>
              <a:spcBef>
                <a:spcPct val="50000"/>
              </a:spcBef>
              <a:buNone/>
            </a:pPr>
            <a:r>
              <a:rPr lang="en-US" altLang="zh-CN" sz="2000" dirty="0">
                <a:latin typeface="Times New Roman" panose="02020603050405020304" pitchFamily="18" charset="0"/>
                <a:cs typeface="Times New Roman" panose="02020603050405020304" pitchFamily="18" charset="0"/>
              </a:rPr>
              <a:t>   By applying KVL , we obtain</a:t>
            </a:r>
          </a:p>
        </p:txBody>
      </p:sp>
      <p:pic>
        <p:nvPicPr>
          <p:cNvPr id="44041" name="图片 9"/>
          <p:cNvPicPr>
            <a:picLocks noChangeAspect="1"/>
          </p:cNvPicPr>
          <p:nvPr/>
        </p:nvPicPr>
        <p:blipFill>
          <a:blip r:embed="rId3"/>
          <a:stretch>
            <a:fillRect/>
          </a:stretch>
        </p:blipFill>
        <p:spPr>
          <a:xfrm>
            <a:off x="1066800" y="1219200"/>
            <a:ext cx="1301115" cy="2397125"/>
          </a:xfrm>
          <a:prstGeom prst="rect">
            <a:avLst/>
          </a:prstGeom>
          <a:noFill/>
          <a:ln w="9525">
            <a:noFill/>
          </a:ln>
        </p:spPr>
      </p:pic>
      <p:graphicFrame>
        <p:nvGraphicFramePr>
          <p:cNvPr id="44042" name="Object 7"/>
          <p:cNvGraphicFramePr>
            <a:graphicFrameLocks noChangeAspect="1"/>
          </p:cNvGraphicFramePr>
          <p:nvPr/>
        </p:nvGraphicFramePr>
        <p:xfrm>
          <a:off x="762000" y="5105400"/>
          <a:ext cx="2316480" cy="397510"/>
        </p:xfrm>
        <a:graphic>
          <a:graphicData uri="http://schemas.openxmlformats.org/presentationml/2006/ole">
            <mc:AlternateContent xmlns:mc="http://schemas.openxmlformats.org/markup-compatibility/2006">
              <mc:Choice xmlns:v="urn:schemas-microsoft-com:vml" Requires="v">
                <p:oleObj spid="_x0000_s7173" r:id="rId4" imgW="1101725" imgH="143510" progId="Equation.DSMT4">
                  <p:embed/>
                </p:oleObj>
              </mc:Choice>
              <mc:Fallback>
                <p:oleObj r:id="rId4" imgW="1101725" imgH="143510" progId="Equation.DSMT4">
                  <p:embed/>
                  <p:pic>
                    <p:nvPicPr>
                      <p:cNvPr id="0" name="图片 3097"/>
                      <p:cNvPicPr/>
                      <p:nvPr/>
                    </p:nvPicPr>
                    <p:blipFill>
                      <a:blip r:embed="rId5">
                        <a:clrChange>
                          <a:clrFrom>
                            <a:srgbClr val="000000"/>
                          </a:clrFrom>
                          <a:clrTo>
                            <a:srgbClr val="FF0066"/>
                          </a:clrTo>
                        </a:clrChange>
                      </a:blip>
                      <a:stretch>
                        <a:fillRect/>
                      </a:stretch>
                    </p:blipFill>
                    <p:spPr>
                      <a:xfrm>
                        <a:off x="762000" y="5105400"/>
                        <a:ext cx="2316480" cy="397510"/>
                      </a:xfrm>
                      <a:prstGeom prst="rect">
                        <a:avLst/>
                      </a:prstGeom>
                      <a:noFill/>
                      <a:ln w="38100">
                        <a:noFill/>
                        <a:miter/>
                      </a:ln>
                    </p:spPr>
                  </p:pic>
                </p:oleObj>
              </mc:Fallback>
            </mc:AlternateContent>
          </a:graphicData>
        </a:graphic>
      </p:graphicFrame>
      <p:sp>
        <p:nvSpPr>
          <p:cNvPr id="44043" name="Text Box 8"/>
          <p:cNvSpPr txBox="1"/>
          <p:nvPr/>
        </p:nvSpPr>
        <p:spPr>
          <a:xfrm>
            <a:off x="380683" y="5562283"/>
            <a:ext cx="685800" cy="257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lnSpc>
                <a:spcPct val="60000"/>
              </a:lnSpc>
              <a:spcBef>
                <a:spcPct val="50000"/>
              </a:spcBef>
              <a:buClrTx/>
              <a:buSzTx/>
              <a:buFontTx/>
              <a:buNone/>
            </a:pPr>
            <a:r>
              <a:rPr lang="en-US" altLang="zh-CN" sz="1800" dirty="0">
                <a:latin typeface="Times New Roman" panose="02020603050405020304" pitchFamily="18" charset="0"/>
                <a:cs typeface="Times New Roman" panose="02020603050405020304" pitchFamily="18" charset="0"/>
              </a:rPr>
              <a:t>So</a:t>
            </a:r>
          </a:p>
        </p:txBody>
      </p:sp>
      <p:graphicFrame>
        <p:nvGraphicFramePr>
          <p:cNvPr id="44044" name="Object 9"/>
          <p:cNvGraphicFramePr>
            <a:graphicFrameLocks noChangeAspect="1"/>
          </p:cNvGraphicFramePr>
          <p:nvPr/>
        </p:nvGraphicFramePr>
        <p:xfrm>
          <a:off x="914400" y="5638800"/>
          <a:ext cx="1809115" cy="407670"/>
        </p:xfrm>
        <a:graphic>
          <a:graphicData uri="http://schemas.openxmlformats.org/presentationml/2006/ole">
            <mc:AlternateContent xmlns:mc="http://schemas.openxmlformats.org/markup-compatibility/2006">
              <mc:Choice xmlns:v="urn:schemas-microsoft-com:vml" Requires="v">
                <p:oleObj spid="_x0000_s7174" r:id="rId6" imgW="826135" imgH="143510" progId="Equation.DSMT4">
                  <p:embed/>
                </p:oleObj>
              </mc:Choice>
              <mc:Fallback>
                <p:oleObj r:id="rId6" imgW="826135" imgH="143510" progId="Equation.DSMT4">
                  <p:embed/>
                  <p:pic>
                    <p:nvPicPr>
                      <p:cNvPr id="0" name="图片 3098"/>
                      <p:cNvPicPr/>
                      <p:nvPr/>
                    </p:nvPicPr>
                    <p:blipFill>
                      <a:blip r:embed="rId7">
                        <a:clrChange>
                          <a:clrFrom>
                            <a:srgbClr val="000000"/>
                          </a:clrFrom>
                          <a:clrTo>
                            <a:srgbClr val="FF0066"/>
                          </a:clrTo>
                        </a:clrChange>
                      </a:blip>
                      <a:stretch>
                        <a:fillRect/>
                      </a:stretch>
                    </p:blipFill>
                    <p:spPr>
                      <a:xfrm>
                        <a:off x="914400" y="5638800"/>
                        <a:ext cx="1809115" cy="407670"/>
                      </a:xfrm>
                      <a:prstGeom prst="rect">
                        <a:avLst/>
                      </a:prstGeom>
                      <a:noFill/>
                      <a:ln w="38100">
                        <a:noFill/>
                        <a:miter/>
                      </a:ln>
                    </p:spPr>
                  </p:pic>
                </p:oleObj>
              </mc:Fallback>
            </mc:AlternateContent>
          </a:graphicData>
        </a:graphic>
      </p:graphicFrame>
      <p:sp>
        <p:nvSpPr>
          <p:cNvPr id="4" name="文本框 3"/>
          <p:cNvSpPr txBox="1"/>
          <p:nvPr/>
        </p:nvSpPr>
        <p:spPr>
          <a:xfrm>
            <a:off x="1143000" y="3733800"/>
            <a:ext cx="112268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Figure 2.7</a:t>
            </a:r>
            <a:endParaRPr lang="zh-CN" altLang="en-US"/>
          </a:p>
        </p:txBody>
      </p:sp>
      <p:sp>
        <p:nvSpPr>
          <p:cNvPr id="45061" name="Rectangle 6"/>
          <p:cNvSpPr/>
          <p:nvPr/>
        </p:nvSpPr>
        <p:spPr>
          <a:xfrm>
            <a:off x="3657600" y="304800"/>
            <a:ext cx="4601210"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000" b="1" dirty="0">
                <a:solidFill>
                  <a:srgbClr val="993366"/>
                </a:solidFill>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sym typeface="+mn-ea"/>
              </a:rPr>
              <a:t>For the circuit in Fig. 2.8(a), find voltages </a:t>
            </a:r>
            <a:r>
              <a:rPr lang="en-US" altLang="zh-CN" sz="2000" i="1" dirty="0">
                <a:latin typeface="Times New Roman" panose="02020603050405020304" pitchFamily="18" charset="0"/>
                <a:cs typeface="Times New Roman" panose="02020603050405020304" pitchFamily="18" charset="0"/>
                <a:sym typeface="+mn-ea"/>
              </a:rPr>
              <a:t>v</a:t>
            </a:r>
            <a:r>
              <a:rPr lang="en-US" altLang="zh-CN" sz="2000" baseline="-25000" dirty="0">
                <a:latin typeface="Times New Roman" panose="02020603050405020304" pitchFamily="18" charset="0"/>
                <a:cs typeface="Times New Roman" panose="02020603050405020304" pitchFamily="18" charset="0"/>
                <a:sym typeface="+mn-ea"/>
              </a:rPr>
              <a:t>1</a:t>
            </a:r>
            <a:r>
              <a:rPr lang="en-US" altLang="zh-CN" sz="2000" dirty="0">
                <a:latin typeface="Times New Roman" panose="02020603050405020304" pitchFamily="18" charset="0"/>
                <a:cs typeface="Times New Roman" panose="02020603050405020304" pitchFamily="18" charset="0"/>
                <a:sym typeface="+mn-ea"/>
              </a:rPr>
              <a:t> and </a:t>
            </a:r>
            <a:r>
              <a:rPr lang="en-US" altLang="zh-CN" sz="2000" i="1" dirty="0">
                <a:latin typeface="Times New Roman" panose="02020603050405020304" pitchFamily="18" charset="0"/>
                <a:cs typeface="Times New Roman" panose="02020603050405020304" pitchFamily="18" charset="0"/>
                <a:sym typeface="+mn-ea"/>
              </a:rPr>
              <a:t>v</a:t>
            </a:r>
            <a:r>
              <a:rPr lang="en-US" altLang="zh-CN" sz="2000" baseline="-25000" dirty="0">
                <a:latin typeface="Times New Roman" panose="02020603050405020304" pitchFamily="18" charset="0"/>
                <a:cs typeface="Times New Roman" panose="02020603050405020304" pitchFamily="18" charset="0"/>
                <a:sym typeface="+mn-ea"/>
              </a:rPr>
              <a:t>2</a:t>
            </a:r>
            <a:r>
              <a:rPr lang="en-US" altLang="zh-CN" sz="2000" dirty="0">
                <a:latin typeface="Times New Roman" panose="02020603050405020304" pitchFamily="18" charset="0"/>
                <a:cs typeface="Times New Roman" panose="02020603050405020304" pitchFamily="18" charset="0"/>
                <a:sym typeface="+mn-ea"/>
              </a:rPr>
              <a:t>.</a:t>
            </a:r>
            <a:endParaRPr lang="en-US" altLang="zh-CN" sz="2000" b="1" dirty="0">
              <a:solidFill>
                <a:srgbClr val="993366"/>
              </a:solidFill>
              <a:latin typeface="Times New Roman" panose="02020603050405020304" pitchFamily="18" charset="0"/>
              <a:cs typeface="Times New Roman" panose="02020603050405020304" pitchFamily="18" charset="0"/>
            </a:endParaRPr>
          </a:p>
        </p:txBody>
      </p:sp>
      <p:pic>
        <p:nvPicPr>
          <p:cNvPr id="45063" name="Picture 8"/>
          <p:cNvPicPr>
            <a:picLocks noChangeAspect="1"/>
          </p:cNvPicPr>
          <p:nvPr/>
        </p:nvPicPr>
        <p:blipFill>
          <a:blip r:embed="rId8"/>
          <a:stretch>
            <a:fillRect/>
          </a:stretch>
        </p:blipFill>
        <p:spPr>
          <a:xfrm>
            <a:off x="3429000" y="990600"/>
            <a:ext cx="5779770" cy="2264410"/>
          </a:xfrm>
          <a:prstGeom prst="rect">
            <a:avLst/>
          </a:prstGeom>
          <a:noFill/>
          <a:ln w="9525">
            <a:noFill/>
          </a:ln>
        </p:spPr>
      </p:pic>
      <p:sp>
        <p:nvSpPr>
          <p:cNvPr id="5" name="文本框 4"/>
          <p:cNvSpPr txBox="1"/>
          <p:nvPr/>
        </p:nvSpPr>
        <p:spPr>
          <a:xfrm>
            <a:off x="6019800" y="2971800"/>
            <a:ext cx="112268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Figure 2.8</a:t>
            </a:r>
            <a:endParaRPr lang="zh-CN" altLang="en-US"/>
          </a:p>
        </p:txBody>
      </p:sp>
      <p:sp>
        <p:nvSpPr>
          <p:cNvPr id="7" name="文本框 6"/>
          <p:cNvSpPr txBox="1"/>
          <p:nvPr/>
        </p:nvSpPr>
        <p:spPr>
          <a:xfrm>
            <a:off x="4419600" y="3344545"/>
            <a:ext cx="4057650" cy="706755"/>
          </a:xfrm>
          <a:prstGeom prst="rect">
            <a:avLst/>
          </a:prstGeom>
          <a:solidFill>
            <a:schemeClr val="bg2">
              <a:lumMod val="90000"/>
            </a:schemeClr>
          </a:solidFill>
        </p:spPr>
        <p:txBody>
          <a:bodyPr wrap="square" rtlCol="0">
            <a:spAutoFit/>
          </a:bodyPr>
          <a:lstStyle/>
          <a:p>
            <a:pPr>
              <a:lnSpc>
                <a:spcPct val="100000"/>
              </a:lnSpc>
            </a:pPr>
            <a:r>
              <a:rPr lang="en-US" altLang="zh-CN" sz="2000">
                <a:solidFill>
                  <a:srgbClr val="C00000"/>
                </a:solidFill>
                <a:latin typeface="Times New Roman" panose="02020603050405020304" pitchFamily="18" charset="0"/>
                <a:cs typeface="Times New Roman" panose="02020603050405020304" pitchFamily="18" charset="0"/>
              </a:rPr>
              <a:t>How to write equations up to now?</a:t>
            </a:r>
          </a:p>
          <a:p>
            <a:pPr>
              <a:lnSpc>
                <a:spcPct val="100000"/>
              </a:lnSpc>
            </a:pPr>
            <a:r>
              <a:rPr lang="en-US" altLang="zh-CN" sz="2000">
                <a:solidFill>
                  <a:srgbClr val="C00000"/>
                </a:solidFill>
                <a:latin typeface="Times New Roman" panose="02020603050405020304" pitchFamily="18" charset="0"/>
                <a:cs typeface="Times New Roman" panose="02020603050405020304" pitchFamily="18" charset="0"/>
              </a:rPr>
              <a:t>Answer</a:t>
            </a:r>
            <a:r>
              <a:rPr lang="zh-CN" altLang="en-US" sz="2000">
                <a:solidFill>
                  <a:srgbClr val="C00000"/>
                </a:solidFill>
                <a:latin typeface="Times New Roman" panose="02020603050405020304" pitchFamily="18" charset="0"/>
                <a:cs typeface="Times New Roman" panose="02020603050405020304" pitchFamily="18" charset="0"/>
              </a:rPr>
              <a:t>：</a:t>
            </a:r>
            <a:r>
              <a:rPr lang="en-US" altLang="zh-CN" sz="2000">
                <a:solidFill>
                  <a:srgbClr val="C00000"/>
                </a:solidFill>
                <a:latin typeface="Times New Roman" panose="02020603050405020304" pitchFamily="18" charset="0"/>
                <a:cs typeface="Times New Roman" panose="02020603050405020304" pitchFamily="18" charset="0"/>
              </a:rPr>
              <a:t>by ohm’s law, KCL, KVL</a:t>
            </a:r>
          </a:p>
        </p:txBody>
      </p:sp>
      <p:sp>
        <p:nvSpPr>
          <p:cNvPr id="45064" name="矩形 1"/>
          <p:cNvSpPr/>
          <p:nvPr/>
        </p:nvSpPr>
        <p:spPr>
          <a:xfrm>
            <a:off x="4114800" y="4191000"/>
            <a:ext cx="3500755" cy="4133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5000"/>
              </a:lnSpc>
              <a:spcBef>
                <a:spcPct val="30000"/>
              </a:spcBef>
              <a:buNone/>
            </a:pPr>
            <a:r>
              <a:rPr lang="en-US" altLang="zh-CN" sz="2000" dirty="0">
                <a:latin typeface="Times New Roman" panose="02020603050405020304" pitchFamily="18" charset="0"/>
                <a:ea typeface="Arial Unicode MS" pitchFamily="34" charset="-122"/>
                <a:cs typeface="Times New Roman" panose="02020603050405020304" pitchFamily="18" charset="0"/>
              </a:rPr>
              <a:t>Solution</a:t>
            </a:r>
            <a:r>
              <a:rPr lang="en-US" altLang="zh-CN" sz="1800" dirty="0">
                <a:latin typeface="Arial Unicode MS" pitchFamily="34" charset="-122"/>
                <a:ea typeface="Arial Unicode MS" pitchFamily="34" charset="-122"/>
              </a:rPr>
              <a:t>:</a:t>
            </a:r>
            <a:r>
              <a:rPr lang="en-US" altLang="zh-CN" sz="2000" dirty="0">
                <a:latin typeface="Times New Roman" panose="02020603050405020304" pitchFamily="18" charset="0"/>
                <a:ea typeface="Arial Unicode MS" pitchFamily="34" charset="-122"/>
                <a:cs typeface="Times New Roman" panose="02020603050405020304" pitchFamily="18" charset="0"/>
              </a:rPr>
              <a:t>suppose the current is </a:t>
            </a:r>
            <a:r>
              <a:rPr lang="en-US" altLang="zh-CN" sz="2000" i="1" dirty="0">
                <a:latin typeface="Times New Roman" panose="02020603050405020304" pitchFamily="18" charset="0"/>
                <a:ea typeface="Arial Unicode MS" pitchFamily="34" charset="-122"/>
                <a:cs typeface="Times New Roman" panose="02020603050405020304" pitchFamily="18" charset="0"/>
              </a:rPr>
              <a:t>i</a:t>
            </a:r>
          </a:p>
        </p:txBody>
      </p:sp>
      <p:sp>
        <p:nvSpPr>
          <p:cNvPr id="45065" name="矩形 3"/>
          <p:cNvSpPr/>
          <p:nvPr/>
        </p:nvSpPr>
        <p:spPr>
          <a:xfrm>
            <a:off x="4419600" y="4744085"/>
            <a:ext cx="4932045" cy="8286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5000"/>
              </a:lnSpc>
              <a:spcBef>
                <a:spcPct val="30000"/>
              </a:spcBef>
              <a:buNone/>
            </a:pPr>
            <a:r>
              <a:rPr lang="en-US" altLang="zh-CN" sz="2000" dirty="0">
                <a:solidFill>
                  <a:srgbClr val="FF0066"/>
                </a:solidFill>
                <a:latin typeface="Times New Roman" panose="02020603050405020304" pitchFamily="18" charset="0"/>
                <a:ea typeface="Arial Unicode MS" pitchFamily="34" charset="-122"/>
                <a:cs typeface="Times New Roman" panose="02020603050405020304" pitchFamily="18" charset="0"/>
              </a:rPr>
              <a:t>Applying Ohm’s law</a:t>
            </a:r>
            <a:r>
              <a:rPr lang="zh-CN" altLang="en-US" sz="2000" dirty="0">
                <a:solidFill>
                  <a:srgbClr val="FF0066"/>
                </a:solidFill>
                <a:latin typeface="Times New Roman" panose="02020603050405020304" pitchFamily="18" charset="0"/>
                <a:ea typeface="Arial Unicode MS" pitchFamily="34" charset="-122"/>
                <a:cs typeface="Times New Roman" panose="02020603050405020304" pitchFamily="18" charset="0"/>
              </a:rPr>
              <a:t>：</a:t>
            </a:r>
            <a:r>
              <a:rPr lang="en-US" altLang="zh-CN" sz="2000" dirty="0">
                <a:solidFill>
                  <a:srgbClr val="FF0066"/>
                </a:solidFill>
                <a:latin typeface="Times New Roman" panose="02020603050405020304" pitchFamily="18" charset="0"/>
                <a:ea typeface="Arial Unicode MS" pitchFamily="34" charset="-122"/>
                <a:cs typeface="Times New Roman" panose="02020603050405020304" pitchFamily="18" charset="0"/>
              </a:rPr>
              <a:t>    </a:t>
            </a:r>
          </a:p>
          <a:p>
            <a:pPr marL="0" lvl="0" indent="0" eaLnBrk="1" hangingPunct="1">
              <a:lnSpc>
                <a:spcPct val="105000"/>
              </a:lnSpc>
              <a:spcBef>
                <a:spcPct val="30000"/>
              </a:spcBef>
              <a:buNone/>
            </a:pPr>
            <a:r>
              <a:rPr lang="en-US" altLang="zh-CN" sz="2000" dirty="0">
                <a:solidFill>
                  <a:srgbClr val="FF0066"/>
                </a:solidFill>
                <a:latin typeface="Times New Roman" panose="02020603050405020304" pitchFamily="18" charset="0"/>
                <a:ea typeface="Arial Unicode MS" pitchFamily="34" charset="-122"/>
                <a:cs typeface="Times New Roman" panose="02020603050405020304" pitchFamily="18" charset="0"/>
              </a:rPr>
              <a:t>                   </a:t>
            </a:r>
            <a:r>
              <a:rPr lang="en-US" altLang="zh-CN" sz="2000" i="1" dirty="0">
                <a:latin typeface="Times New Roman" panose="02020603050405020304" pitchFamily="18" charset="0"/>
                <a:ea typeface="Arial Unicode MS" pitchFamily="34" charset="-122"/>
                <a:cs typeface="Times New Roman" panose="02020603050405020304" pitchFamily="18" charset="0"/>
              </a:rPr>
              <a:t>v</a:t>
            </a:r>
            <a:r>
              <a:rPr lang="en-US" altLang="zh-CN" sz="2000" baseline="-25000" dirty="0">
                <a:latin typeface="Times New Roman" panose="02020603050405020304" pitchFamily="18" charset="0"/>
                <a:ea typeface="Arial Unicode MS" pitchFamily="34" charset="-122"/>
                <a:cs typeface="Times New Roman" panose="02020603050405020304" pitchFamily="18" charset="0"/>
              </a:rPr>
              <a:t>1</a:t>
            </a:r>
            <a:r>
              <a:rPr lang="en-US" altLang="zh-CN" sz="2000" dirty="0">
                <a:latin typeface="Times New Roman" panose="02020603050405020304" pitchFamily="18" charset="0"/>
                <a:ea typeface="Arial Unicode MS" pitchFamily="34" charset="-122"/>
                <a:cs typeface="Times New Roman" panose="02020603050405020304" pitchFamily="18" charset="0"/>
              </a:rPr>
              <a:t>=2</a:t>
            </a:r>
            <a:r>
              <a:rPr lang="en-US" altLang="zh-CN" sz="2000" i="1" dirty="0">
                <a:latin typeface="Times New Roman" panose="02020603050405020304" pitchFamily="18" charset="0"/>
                <a:ea typeface="Arial Unicode MS" pitchFamily="34" charset="-122"/>
                <a:cs typeface="Times New Roman" panose="02020603050405020304" pitchFamily="18" charset="0"/>
              </a:rPr>
              <a:t>i</a:t>
            </a:r>
            <a:r>
              <a:rPr lang="en-US" altLang="zh-CN" sz="2000" dirty="0">
                <a:latin typeface="Times New Roman" panose="02020603050405020304" pitchFamily="18" charset="0"/>
                <a:ea typeface="Arial Unicode MS" pitchFamily="34" charset="-122"/>
                <a:cs typeface="Times New Roman" panose="02020603050405020304" pitchFamily="18" charset="0"/>
              </a:rPr>
              <a:t>,     </a:t>
            </a:r>
            <a:r>
              <a:rPr lang="en-US" altLang="zh-CN" sz="1800" i="1" dirty="0">
                <a:latin typeface="Times New Roman" panose="02020603050405020304" pitchFamily="18" charset="0"/>
                <a:ea typeface="Arial Unicode MS" pitchFamily="34" charset="-122"/>
                <a:cs typeface="Times New Roman" panose="02020603050405020304" pitchFamily="18" charset="0"/>
              </a:rPr>
              <a:t>v</a:t>
            </a:r>
            <a:r>
              <a:rPr lang="en-US" altLang="zh-CN" sz="1800" baseline="-25000" dirty="0">
                <a:latin typeface="Times New Roman" panose="02020603050405020304" pitchFamily="18" charset="0"/>
                <a:ea typeface="Arial Unicode MS" pitchFamily="34" charset="-122"/>
                <a:cs typeface="Times New Roman" panose="02020603050405020304" pitchFamily="18" charset="0"/>
              </a:rPr>
              <a:t>2</a:t>
            </a:r>
            <a:r>
              <a:rPr lang="en-US" altLang="zh-CN" sz="1800" dirty="0">
                <a:latin typeface="Times New Roman" panose="02020603050405020304" pitchFamily="18" charset="0"/>
                <a:ea typeface="Arial Unicode MS" pitchFamily="34" charset="-122"/>
                <a:cs typeface="Times New Roman" panose="02020603050405020304" pitchFamily="18" charset="0"/>
              </a:rPr>
              <a:t>=-3</a:t>
            </a:r>
            <a:r>
              <a:rPr lang="en-US" altLang="zh-CN" sz="1800" i="1" dirty="0">
                <a:latin typeface="Times New Roman" panose="02020603050405020304" pitchFamily="18" charset="0"/>
                <a:ea typeface="Arial Unicode MS" pitchFamily="34" charset="-122"/>
                <a:cs typeface="Times New Roman" panose="02020603050405020304" pitchFamily="18" charset="0"/>
              </a:rPr>
              <a:t>i </a:t>
            </a:r>
            <a:r>
              <a:rPr lang="en-US" altLang="zh-CN" sz="1800" i="1" dirty="0">
                <a:latin typeface="Arial Unicode MS" pitchFamily="34" charset="-122"/>
                <a:ea typeface="Arial Unicode MS" pitchFamily="34" charset="-122"/>
              </a:rPr>
              <a:t>          </a:t>
            </a:r>
          </a:p>
        </p:txBody>
      </p:sp>
      <p:sp>
        <p:nvSpPr>
          <p:cNvPr id="45066" name="矩形 6"/>
          <p:cNvSpPr/>
          <p:nvPr/>
        </p:nvSpPr>
        <p:spPr>
          <a:xfrm>
            <a:off x="4507865" y="5562283"/>
            <a:ext cx="204533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dirty="0">
                <a:solidFill>
                  <a:srgbClr val="FF0066"/>
                </a:solidFill>
                <a:latin typeface="Times New Roman" panose="02020603050405020304" pitchFamily="18" charset="0"/>
                <a:ea typeface="Arial Unicode MS" pitchFamily="34" charset="-122"/>
                <a:cs typeface="Times New Roman" panose="02020603050405020304" pitchFamily="18" charset="0"/>
              </a:rPr>
              <a:t>Applying KVL： </a:t>
            </a:r>
            <a:endParaRPr lang="zh-CN" altLang="en-US" sz="2000" dirty="0">
              <a:solidFill>
                <a:srgbClr val="FF0066"/>
              </a:solidFill>
              <a:latin typeface="Times New Roman" panose="02020603050405020304" pitchFamily="18" charset="0"/>
              <a:ea typeface="Arial Unicode MS" pitchFamily="34" charset="-122"/>
              <a:cs typeface="Times New Roman" panose="02020603050405020304" pitchFamily="18" charset="0"/>
            </a:endParaRPr>
          </a:p>
        </p:txBody>
      </p:sp>
      <p:sp>
        <p:nvSpPr>
          <p:cNvPr id="45067" name="矩形 8"/>
          <p:cNvSpPr/>
          <p:nvPr/>
        </p:nvSpPr>
        <p:spPr>
          <a:xfrm>
            <a:off x="6477000" y="5615940"/>
            <a:ext cx="111506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i="1" dirty="0">
                <a:latin typeface="Times New Roman" panose="02020603050405020304" pitchFamily="18" charset="0"/>
                <a:ea typeface="Arial Unicode MS" pitchFamily="34" charset="-122"/>
                <a:cs typeface="Times New Roman" panose="02020603050405020304" pitchFamily="18" charset="0"/>
              </a:rPr>
              <a:t>v</a:t>
            </a:r>
            <a:r>
              <a:rPr lang="en-US" altLang="zh-CN" sz="2000" baseline="-25000" dirty="0">
                <a:latin typeface="Times New Roman" panose="02020603050405020304" pitchFamily="18" charset="0"/>
                <a:ea typeface="Arial Unicode MS" pitchFamily="34" charset="-122"/>
                <a:cs typeface="Times New Roman" panose="02020603050405020304" pitchFamily="18" charset="0"/>
              </a:rPr>
              <a:t>1</a:t>
            </a:r>
            <a:r>
              <a:rPr lang="en-US" altLang="zh-CN" sz="2000" dirty="0">
                <a:latin typeface="Times New Roman" panose="02020603050405020304" pitchFamily="18" charset="0"/>
                <a:ea typeface="Arial Unicode MS" pitchFamily="34" charset="-122"/>
                <a:cs typeface="Times New Roman" panose="02020603050405020304" pitchFamily="18" charset="0"/>
              </a:rPr>
              <a:t>=20+</a:t>
            </a:r>
            <a:r>
              <a:rPr lang="en-US" altLang="zh-CN" sz="2000" i="1" dirty="0">
                <a:latin typeface="Times New Roman" panose="02020603050405020304" pitchFamily="18" charset="0"/>
                <a:ea typeface="Arial Unicode MS" pitchFamily="34" charset="-122"/>
                <a:cs typeface="Times New Roman" panose="02020603050405020304" pitchFamily="18" charset="0"/>
              </a:rPr>
              <a:t>v</a:t>
            </a:r>
            <a:r>
              <a:rPr lang="en-US" altLang="zh-CN" sz="2000" baseline="-25000" dirty="0">
                <a:latin typeface="Times New Roman" panose="02020603050405020304" pitchFamily="18" charset="0"/>
                <a:ea typeface="Arial Unicode MS" pitchFamily="34" charset="-122"/>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p:txBody>
      </p:sp>
      <p:sp>
        <p:nvSpPr>
          <p:cNvPr id="45068" name="矩形 10"/>
          <p:cNvSpPr/>
          <p:nvPr/>
        </p:nvSpPr>
        <p:spPr>
          <a:xfrm>
            <a:off x="4507548" y="6057900"/>
            <a:ext cx="293624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i="1" dirty="0">
                <a:solidFill>
                  <a:srgbClr val="FF0000"/>
                </a:solidFill>
                <a:latin typeface="Times New Roman" panose="02020603050405020304" pitchFamily="18" charset="0"/>
                <a:cs typeface="Times New Roman" panose="02020603050405020304" pitchFamily="18" charset="0"/>
              </a:rPr>
              <a:t>So </a:t>
            </a:r>
            <a:r>
              <a:rPr lang="en-US" altLang="zh-CN" sz="2000" i="1" dirty="0">
                <a:latin typeface="Times New Roman" panose="02020603050405020304" pitchFamily="18" charset="0"/>
                <a:cs typeface="Times New Roman" panose="02020603050405020304" pitchFamily="18" charset="0"/>
              </a:rPr>
              <a:t>    v</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8V,	</a:t>
            </a:r>
            <a:r>
              <a:rPr lang="en-US" altLang="zh-CN" sz="2000" i="1"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-12V</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25</a:t>
            </a:fld>
            <a:endParaRPr lang="zh-CN" altLang="en-US" sz="1400" dirty="0"/>
          </a:p>
        </p:txBody>
      </p:sp>
      <p:sp>
        <p:nvSpPr>
          <p:cNvPr id="49157" name="Rectangle 4"/>
          <p:cNvSpPr/>
          <p:nvPr/>
        </p:nvSpPr>
        <p:spPr>
          <a:xfrm>
            <a:off x="449580" y="380683"/>
            <a:ext cx="798766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000" b="1" dirty="0">
                <a:solidFill>
                  <a:srgbClr val="993366"/>
                </a:solidFill>
                <a:latin typeface="Times New Roman" panose="02020603050405020304" pitchFamily="18" charset="0"/>
                <a:cs typeface="Times New Roman" panose="02020603050405020304" pitchFamily="18" charset="0"/>
              </a:rPr>
              <a:t>Example</a:t>
            </a:r>
            <a:r>
              <a:rPr lang="zh-CN" altLang="en-US" sz="2000" b="1" dirty="0">
                <a:solidFill>
                  <a:srgbClr val="993366"/>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mn-ea"/>
              </a:rPr>
              <a:t>Find the currents and voltages in the circuit shown in Fig. 2.9(a).</a:t>
            </a:r>
            <a:endParaRPr lang="zh-CN" altLang="en-US" sz="2000" b="1" dirty="0">
              <a:solidFill>
                <a:srgbClr val="993366"/>
              </a:solidFill>
              <a:latin typeface="Times New Roman" panose="02020603050405020304" pitchFamily="18" charset="0"/>
              <a:cs typeface="Times New Roman" panose="02020603050405020304" pitchFamily="18" charset="0"/>
            </a:endParaRPr>
          </a:p>
        </p:txBody>
      </p:sp>
      <p:pic>
        <p:nvPicPr>
          <p:cNvPr id="49159" name="Picture 6" descr="aLe77183_02027"/>
          <p:cNvPicPr>
            <a:picLocks noChangeAspect="1"/>
          </p:cNvPicPr>
          <p:nvPr/>
        </p:nvPicPr>
        <p:blipFill>
          <a:blip r:embed="rId2"/>
          <a:stretch>
            <a:fillRect/>
          </a:stretch>
        </p:blipFill>
        <p:spPr>
          <a:xfrm>
            <a:off x="380683" y="914083"/>
            <a:ext cx="8266112" cy="2362200"/>
          </a:xfrm>
          <a:prstGeom prst="rect">
            <a:avLst/>
          </a:prstGeom>
          <a:noFill/>
          <a:ln w="9525">
            <a:noFill/>
          </a:ln>
        </p:spPr>
      </p:pic>
      <p:sp>
        <p:nvSpPr>
          <p:cNvPr id="49160" name="矩形 1"/>
          <p:cNvSpPr/>
          <p:nvPr/>
        </p:nvSpPr>
        <p:spPr>
          <a:xfrm>
            <a:off x="449263" y="3504883"/>
            <a:ext cx="6408737"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Solution</a:t>
            </a:r>
          </a:p>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Apply Ohm’s law: </a:t>
            </a:r>
            <a:r>
              <a:rPr lang="en-US" altLang="zh-CN" sz="2000" i="1" dirty="0">
                <a:solidFill>
                  <a:srgbClr val="2004F2"/>
                </a:solidFill>
                <a:latin typeface="Times New Roman" panose="02020603050405020304" pitchFamily="18" charset="0"/>
                <a:cs typeface="Times New Roman" panose="02020603050405020304" pitchFamily="18" charset="0"/>
              </a:rPr>
              <a:t>v</a:t>
            </a:r>
            <a:r>
              <a:rPr lang="en-US" altLang="zh-CN" sz="2000" baseline="-25000" dirty="0">
                <a:solidFill>
                  <a:srgbClr val="2004F2"/>
                </a:solidFill>
                <a:latin typeface="Times New Roman" panose="02020603050405020304" pitchFamily="18" charset="0"/>
                <a:cs typeface="Times New Roman" panose="02020603050405020304" pitchFamily="18" charset="0"/>
              </a:rPr>
              <a:t>1</a:t>
            </a:r>
            <a:r>
              <a:rPr lang="en-US" altLang="zh-CN" sz="2000" dirty="0">
                <a:solidFill>
                  <a:srgbClr val="2004F2"/>
                </a:solidFill>
                <a:latin typeface="Times New Roman" panose="02020603050405020304" pitchFamily="18" charset="0"/>
                <a:cs typeface="Times New Roman" panose="02020603050405020304" pitchFamily="18" charset="0"/>
              </a:rPr>
              <a:t> = 8</a:t>
            </a:r>
            <a:r>
              <a:rPr lang="en-US" altLang="zh-CN" sz="2000" i="1" dirty="0">
                <a:solidFill>
                  <a:srgbClr val="2004F2"/>
                </a:solidFill>
                <a:latin typeface="Times New Roman" panose="02020603050405020304" pitchFamily="18" charset="0"/>
                <a:cs typeface="Times New Roman" panose="02020603050405020304" pitchFamily="18" charset="0"/>
              </a:rPr>
              <a:t>i</a:t>
            </a:r>
            <a:r>
              <a:rPr lang="en-US" altLang="zh-CN" sz="2000" baseline="-25000" dirty="0">
                <a:solidFill>
                  <a:srgbClr val="2004F2"/>
                </a:solidFill>
                <a:latin typeface="Times New Roman" panose="02020603050405020304" pitchFamily="18" charset="0"/>
                <a:cs typeface="Times New Roman" panose="02020603050405020304" pitchFamily="18" charset="0"/>
              </a:rPr>
              <a:t>1</a:t>
            </a:r>
            <a:r>
              <a:rPr lang="en-US" altLang="zh-CN" sz="2000" dirty="0">
                <a:solidFill>
                  <a:srgbClr val="2004F2"/>
                </a:solidFill>
                <a:latin typeface="Times New Roman" panose="02020603050405020304" pitchFamily="18" charset="0"/>
                <a:cs typeface="Times New Roman" panose="02020603050405020304" pitchFamily="18" charset="0"/>
              </a:rPr>
              <a:t>, </a:t>
            </a:r>
            <a:r>
              <a:rPr lang="en-US" altLang="zh-CN" sz="2000" i="1" dirty="0">
                <a:solidFill>
                  <a:srgbClr val="2004F2"/>
                </a:solidFill>
                <a:latin typeface="Times New Roman" panose="02020603050405020304" pitchFamily="18" charset="0"/>
                <a:cs typeface="Times New Roman" panose="02020603050405020304" pitchFamily="18" charset="0"/>
              </a:rPr>
              <a:t>v</a:t>
            </a:r>
            <a:r>
              <a:rPr lang="en-US" altLang="zh-CN" sz="2000" baseline="-25000" dirty="0">
                <a:solidFill>
                  <a:srgbClr val="2004F2"/>
                </a:solidFill>
                <a:latin typeface="Times New Roman" panose="02020603050405020304" pitchFamily="18" charset="0"/>
                <a:cs typeface="Times New Roman" panose="02020603050405020304" pitchFamily="18" charset="0"/>
              </a:rPr>
              <a:t>2</a:t>
            </a:r>
            <a:r>
              <a:rPr lang="en-US" altLang="zh-CN" sz="2000" dirty="0">
                <a:solidFill>
                  <a:srgbClr val="2004F2"/>
                </a:solidFill>
                <a:latin typeface="Times New Roman" panose="02020603050405020304" pitchFamily="18" charset="0"/>
                <a:cs typeface="Times New Roman" panose="02020603050405020304" pitchFamily="18" charset="0"/>
              </a:rPr>
              <a:t> = 3</a:t>
            </a:r>
            <a:r>
              <a:rPr lang="en-US" altLang="zh-CN" sz="2000" i="1" dirty="0">
                <a:solidFill>
                  <a:srgbClr val="2004F2"/>
                </a:solidFill>
                <a:latin typeface="Times New Roman" panose="02020603050405020304" pitchFamily="18" charset="0"/>
                <a:cs typeface="Times New Roman" panose="02020603050405020304" pitchFamily="18" charset="0"/>
              </a:rPr>
              <a:t>i</a:t>
            </a:r>
            <a:r>
              <a:rPr lang="en-US" altLang="zh-CN" sz="2000" i="1" baseline="-25000" dirty="0">
                <a:solidFill>
                  <a:srgbClr val="2004F2"/>
                </a:solidFill>
                <a:latin typeface="Times New Roman" panose="02020603050405020304" pitchFamily="18" charset="0"/>
                <a:cs typeface="Times New Roman" panose="02020603050405020304" pitchFamily="18" charset="0"/>
              </a:rPr>
              <a:t>2</a:t>
            </a:r>
            <a:r>
              <a:rPr lang="en-US" altLang="zh-CN" sz="2000" dirty="0">
                <a:solidFill>
                  <a:srgbClr val="2004F2"/>
                </a:solidFill>
                <a:latin typeface="Times New Roman" panose="02020603050405020304" pitchFamily="18" charset="0"/>
                <a:cs typeface="Times New Roman" panose="02020603050405020304" pitchFamily="18" charset="0"/>
              </a:rPr>
              <a:t>,	 </a:t>
            </a:r>
            <a:r>
              <a:rPr lang="en-US" altLang="zh-CN" sz="2000" i="1" dirty="0">
                <a:solidFill>
                  <a:srgbClr val="2004F2"/>
                </a:solidFill>
                <a:latin typeface="Times New Roman" panose="02020603050405020304" pitchFamily="18" charset="0"/>
                <a:cs typeface="Times New Roman" panose="02020603050405020304" pitchFamily="18" charset="0"/>
              </a:rPr>
              <a:t>v</a:t>
            </a:r>
            <a:r>
              <a:rPr lang="en-US" altLang="zh-CN" sz="2000" i="1" baseline="-25000" dirty="0">
                <a:solidFill>
                  <a:srgbClr val="2004F2"/>
                </a:solidFill>
                <a:latin typeface="Times New Roman" panose="02020603050405020304" pitchFamily="18" charset="0"/>
                <a:cs typeface="Times New Roman" panose="02020603050405020304" pitchFamily="18" charset="0"/>
              </a:rPr>
              <a:t>3</a:t>
            </a:r>
            <a:r>
              <a:rPr lang="en-US" altLang="zh-CN" sz="2000" i="1" dirty="0">
                <a:solidFill>
                  <a:srgbClr val="2004F2"/>
                </a:solidFill>
                <a:latin typeface="Times New Roman" panose="02020603050405020304" pitchFamily="18" charset="0"/>
                <a:cs typeface="Times New Roman" panose="02020603050405020304" pitchFamily="18" charset="0"/>
              </a:rPr>
              <a:t> = </a:t>
            </a:r>
            <a:r>
              <a:rPr lang="en-US" altLang="zh-CN" sz="2000" dirty="0">
                <a:solidFill>
                  <a:srgbClr val="2004F2"/>
                </a:solidFill>
                <a:latin typeface="Times New Roman" panose="02020603050405020304" pitchFamily="18" charset="0"/>
                <a:cs typeface="Times New Roman" panose="02020603050405020304" pitchFamily="18" charset="0"/>
              </a:rPr>
              <a:t>6</a:t>
            </a:r>
            <a:r>
              <a:rPr lang="en-US" altLang="zh-CN" sz="2000" i="1" dirty="0">
                <a:solidFill>
                  <a:srgbClr val="2004F2"/>
                </a:solidFill>
                <a:latin typeface="Times New Roman" panose="02020603050405020304" pitchFamily="18" charset="0"/>
                <a:cs typeface="Times New Roman" panose="02020603050405020304" pitchFamily="18" charset="0"/>
              </a:rPr>
              <a:t>i</a:t>
            </a:r>
            <a:r>
              <a:rPr lang="en-US" altLang="zh-CN" sz="2000" i="1" baseline="-25000" dirty="0">
                <a:solidFill>
                  <a:srgbClr val="2004F2"/>
                </a:solidFill>
                <a:latin typeface="Times New Roman" panose="02020603050405020304" pitchFamily="18" charset="0"/>
                <a:cs typeface="Times New Roman" panose="02020603050405020304" pitchFamily="18" charset="0"/>
              </a:rPr>
              <a:t>3 </a:t>
            </a:r>
          </a:p>
        </p:txBody>
      </p:sp>
      <p:sp>
        <p:nvSpPr>
          <p:cNvPr id="49161" name="Rectangle 11"/>
          <p:cNvSpPr/>
          <p:nvPr/>
        </p:nvSpPr>
        <p:spPr>
          <a:xfrm>
            <a:off x="444500" y="4422775"/>
            <a:ext cx="344043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lnSpc>
                <a:spcPct val="120000"/>
              </a:lnSpc>
              <a:spcBef>
                <a:spcPct val="50000"/>
              </a:spcBef>
              <a:buNone/>
            </a:pPr>
            <a:r>
              <a:rPr lang="en-US" altLang="zh-CN" sz="2000" dirty="0">
                <a:latin typeface="Times New Roman" panose="02020603050405020304" pitchFamily="18" charset="0"/>
                <a:cs typeface="Times New Roman" panose="02020603050405020304" pitchFamily="18" charset="0"/>
              </a:rPr>
              <a:t>Apply  KCL:   </a:t>
            </a:r>
            <a:r>
              <a:rPr lang="en-US" altLang="zh-CN" sz="2000" i="1" dirty="0">
                <a:solidFill>
                  <a:srgbClr val="3333FF"/>
                </a:solidFill>
                <a:latin typeface="Times New Roman" panose="02020603050405020304" pitchFamily="18" charset="0"/>
                <a:cs typeface="Times New Roman" panose="02020603050405020304" pitchFamily="18" charset="0"/>
              </a:rPr>
              <a:t>i</a:t>
            </a:r>
            <a:r>
              <a:rPr lang="en-US" altLang="zh-CN" sz="2000" baseline="-25000" dirty="0">
                <a:solidFill>
                  <a:srgbClr val="3333FF"/>
                </a:solidFill>
                <a:latin typeface="Times New Roman" panose="02020603050405020304" pitchFamily="18" charset="0"/>
                <a:cs typeface="Times New Roman" panose="02020603050405020304" pitchFamily="18" charset="0"/>
              </a:rPr>
              <a:t>1</a:t>
            </a:r>
            <a:r>
              <a:rPr lang="en-US" altLang="zh-CN" sz="2000" i="1" dirty="0">
                <a:solidFill>
                  <a:srgbClr val="3333FF"/>
                </a:solidFill>
                <a:latin typeface="Times New Roman" panose="02020603050405020304" pitchFamily="18" charset="0"/>
                <a:cs typeface="Times New Roman" panose="02020603050405020304" pitchFamily="18" charset="0"/>
              </a:rPr>
              <a:t> – i</a:t>
            </a:r>
            <a:r>
              <a:rPr lang="en-US" altLang="zh-CN" sz="2000" baseline="-25000" dirty="0">
                <a:solidFill>
                  <a:srgbClr val="3333FF"/>
                </a:solidFill>
                <a:latin typeface="Times New Roman" panose="02020603050405020304" pitchFamily="18" charset="0"/>
                <a:cs typeface="Times New Roman" panose="02020603050405020304" pitchFamily="18" charset="0"/>
              </a:rPr>
              <a:t>2</a:t>
            </a:r>
            <a:r>
              <a:rPr lang="en-US" altLang="zh-CN" sz="2000" i="1" dirty="0">
                <a:solidFill>
                  <a:srgbClr val="3333FF"/>
                </a:solidFill>
                <a:latin typeface="Times New Roman" panose="02020603050405020304" pitchFamily="18" charset="0"/>
                <a:cs typeface="Times New Roman" panose="02020603050405020304" pitchFamily="18" charset="0"/>
              </a:rPr>
              <a:t> – i</a:t>
            </a:r>
            <a:r>
              <a:rPr lang="en-US" altLang="zh-CN" sz="2000" baseline="-25000" dirty="0">
                <a:solidFill>
                  <a:srgbClr val="3333FF"/>
                </a:solidFill>
                <a:latin typeface="Times New Roman" panose="02020603050405020304" pitchFamily="18" charset="0"/>
                <a:cs typeface="Times New Roman" panose="02020603050405020304" pitchFamily="18" charset="0"/>
              </a:rPr>
              <a:t>3 </a:t>
            </a:r>
            <a:r>
              <a:rPr lang="en-US" altLang="zh-CN" sz="2000" i="1" dirty="0">
                <a:solidFill>
                  <a:srgbClr val="3333FF"/>
                </a:solidFill>
                <a:latin typeface="Times New Roman" panose="02020603050405020304" pitchFamily="18" charset="0"/>
                <a:cs typeface="Times New Roman" panose="02020603050405020304" pitchFamily="18" charset="0"/>
              </a:rPr>
              <a:t>= </a:t>
            </a:r>
            <a:r>
              <a:rPr lang="en-US" altLang="zh-CN" sz="2000" dirty="0">
                <a:solidFill>
                  <a:srgbClr val="3333FF"/>
                </a:solidFill>
                <a:latin typeface="Times New Roman" panose="02020603050405020304" pitchFamily="18" charset="0"/>
                <a:cs typeface="Times New Roman" panose="02020603050405020304" pitchFamily="18" charset="0"/>
              </a:rPr>
              <a:t>0</a:t>
            </a:r>
            <a:r>
              <a:rPr lang="en-US" altLang="zh-CN" sz="2000" i="1" dirty="0">
                <a:solidFill>
                  <a:srgbClr val="3333FF"/>
                </a:solidFill>
                <a:latin typeface="Times New Roman" panose="02020603050405020304" pitchFamily="18" charset="0"/>
                <a:cs typeface="Times New Roman" panose="02020603050405020304" pitchFamily="18" charset="0"/>
              </a:rPr>
              <a:t>     </a:t>
            </a:r>
            <a:r>
              <a:rPr lang="en-US" altLang="zh-CN" sz="2000" b="1" i="1" dirty="0">
                <a:solidFill>
                  <a:srgbClr val="3333FF"/>
                </a:solidFill>
                <a:latin typeface="Times New Roman" panose="02020603050405020304" pitchFamily="18" charset="0"/>
                <a:cs typeface="Times New Roman" panose="02020603050405020304" pitchFamily="18" charset="0"/>
              </a:rPr>
              <a:t>  </a:t>
            </a:r>
          </a:p>
        </p:txBody>
      </p:sp>
      <p:sp>
        <p:nvSpPr>
          <p:cNvPr id="49162" name="矩形 3"/>
          <p:cNvSpPr/>
          <p:nvPr/>
        </p:nvSpPr>
        <p:spPr>
          <a:xfrm>
            <a:off x="380683" y="4952683"/>
            <a:ext cx="396367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lnSpc>
                <a:spcPct val="120000"/>
              </a:lnSpc>
              <a:spcBef>
                <a:spcPct val="50000"/>
              </a:spcBef>
              <a:buClrTx/>
              <a:buSzTx/>
              <a:buFontTx/>
              <a:buNone/>
            </a:pPr>
            <a:r>
              <a:rPr lang="en-US" altLang="zh-CN" sz="2000" dirty="0">
                <a:latin typeface="Times New Roman" panose="02020603050405020304" pitchFamily="18" charset="0"/>
                <a:cs typeface="Times New Roman" panose="02020603050405020304" pitchFamily="18" charset="0"/>
              </a:rPr>
              <a:t>Applying KVL:</a:t>
            </a:r>
            <a:r>
              <a:rPr lang="en-US" altLang="zh-CN" sz="2000" i="1" dirty="0">
                <a:solidFill>
                  <a:srgbClr val="3333FF"/>
                </a:solidFill>
                <a:latin typeface="Times New Roman" panose="02020603050405020304" pitchFamily="18" charset="0"/>
                <a:sym typeface="+mn-ea"/>
              </a:rPr>
              <a:t>v</a:t>
            </a:r>
            <a:r>
              <a:rPr lang="en-US" altLang="zh-CN" sz="2000" baseline="-25000" dirty="0">
                <a:solidFill>
                  <a:srgbClr val="3333FF"/>
                </a:solidFill>
                <a:latin typeface="Times New Roman" panose="02020603050405020304" pitchFamily="18" charset="0"/>
                <a:sym typeface="+mn-ea"/>
              </a:rPr>
              <a:t>1</a:t>
            </a:r>
            <a:r>
              <a:rPr lang="en-US" altLang="zh-CN" sz="2000" dirty="0">
                <a:solidFill>
                  <a:srgbClr val="3333FF"/>
                </a:solidFill>
                <a:latin typeface="Times New Roman" panose="02020603050405020304" pitchFamily="18" charset="0"/>
                <a:sym typeface="+mn-ea"/>
              </a:rPr>
              <a:t> + </a:t>
            </a:r>
            <a:r>
              <a:rPr lang="en-US" altLang="zh-CN" sz="2000" i="1" dirty="0">
                <a:solidFill>
                  <a:srgbClr val="3333FF"/>
                </a:solidFill>
                <a:latin typeface="Times New Roman" panose="02020603050405020304" pitchFamily="18" charset="0"/>
                <a:sym typeface="+mn-ea"/>
              </a:rPr>
              <a:t>v</a:t>
            </a:r>
            <a:r>
              <a:rPr lang="en-US" altLang="zh-CN" sz="2000" baseline="-25000" dirty="0">
                <a:solidFill>
                  <a:srgbClr val="3333FF"/>
                </a:solidFill>
                <a:latin typeface="Times New Roman" panose="02020603050405020304" pitchFamily="18" charset="0"/>
                <a:sym typeface="+mn-ea"/>
              </a:rPr>
              <a:t>2</a:t>
            </a:r>
            <a:r>
              <a:rPr lang="en-US" altLang="zh-CN" sz="2000" dirty="0">
                <a:solidFill>
                  <a:srgbClr val="3333FF"/>
                </a:solidFill>
                <a:latin typeface="Times New Roman" panose="02020603050405020304" pitchFamily="18" charset="0"/>
                <a:sym typeface="+mn-ea"/>
              </a:rPr>
              <a:t> =30</a:t>
            </a:r>
            <a:r>
              <a:rPr lang="zh-CN" altLang="en-US" sz="2000" dirty="0">
                <a:solidFill>
                  <a:srgbClr val="3333FF"/>
                </a:solidFill>
                <a:latin typeface="Times New Roman" panose="02020603050405020304" pitchFamily="18" charset="0"/>
                <a:sym typeface="+mn-ea"/>
              </a:rPr>
              <a:t>，</a:t>
            </a:r>
            <a:r>
              <a:rPr lang="en-US" altLang="zh-CN" sz="2000" i="1" dirty="0">
                <a:solidFill>
                  <a:srgbClr val="3333FF"/>
                </a:solidFill>
                <a:latin typeface="Times New Roman" panose="02020603050405020304" pitchFamily="18" charset="0"/>
                <a:sym typeface="+mn-ea"/>
              </a:rPr>
              <a:t>v</a:t>
            </a:r>
            <a:r>
              <a:rPr lang="en-US" altLang="zh-CN" sz="2000" baseline="-25000" dirty="0">
                <a:solidFill>
                  <a:srgbClr val="3333FF"/>
                </a:solidFill>
                <a:latin typeface="Times New Roman" panose="02020603050405020304" pitchFamily="18" charset="0"/>
                <a:sym typeface="+mn-ea"/>
              </a:rPr>
              <a:t>2</a:t>
            </a:r>
            <a:r>
              <a:rPr lang="en-US" altLang="zh-CN" sz="2000" dirty="0">
                <a:solidFill>
                  <a:srgbClr val="3333FF"/>
                </a:solidFill>
                <a:latin typeface="Times New Roman" panose="02020603050405020304" pitchFamily="18" charset="0"/>
                <a:sym typeface="+mn-ea"/>
              </a:rPr>
              <a:t> = </a:t>
            </a:r>
            <a:r>
              <a:rPr lang="en-US" altLang="zh-CN" sz="2000" i="1" dirty="0">
                <a:solidFill>
                  <a:srgbClr val="3333FF"/>
                </a:solidFill>
                <a:latin typeface="Times New Roman" panose="02020603050405020304" pitchFamily="18" charset="0"/>
                <a:sym typeface="+mn-ea"/>
              </a:rPr>
              <a:t>v</a:t>
            </a:r>
            <a:r>
              <a:rPr lang="en-US" altLang="zh-CN" sz="2000" baseline="-25000" dirty="0">
                <a:solidFill>
                  <a:srgbClr val="3333FF"/>
                </a:solidFill>
                <a:latin typeface="Times New Roman" panose="02020603050405020304" pitchFamily="18" charset="0"/>
                <a:sym typeface="+mn-ea"/>
              </a:rPr>
              <a:t>3</a:t>
            </a:r>
            <a:r>
              <a:rPr lang="en-US" altLang="zh-CN" sz="2000" dirty="0">
                <a:solidFill>
                  <a:srgbClr val="3333FF"/>
                </a:solidFill>
                <a:latin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rPr>
              <a:t> </a:t>
            </a:r>
          </a:p>
        </p:txBody>
      </p:sp>
      <p:sp>
        <p:nvSpPr>
          <p:cNvPr id="49165" name="矩形 12"/>
          <p:cNvSpPr/>
          <p:nvPr/>
        </p:nvSpPr>
        <p:spPr>
          <a:xfrm>
            <a:off x="449580" y="5638483"/>
            <a:ext cx="66294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i="1" dirty="0">
                <a:solidFill>
                  <a:srgbClr val="FF0066"/>
                </a:solidFill>
                <a:latin typeface="Times New Roman" panose="02020603050405020304" pitchFamily="18" charset="0"/>
                <a:cs typeface="Times New Roman" panose="02020603050405020304" pitchFamily="18" charset="0"/>
              </a:rPr>
              <a:t>So i</a:t>
            </a:r>
            <a:r>
              <a:rPr lang="en-US" altLang="zh-CN" sz="2000" baseline="-25000" dirty="0">
                <a:solidFill>
                  <a:srgbClr val="FF0066"/>
                </a:solidFill>
                <a:latin typeface="Times New Roman" panose="02020603050405020304" pitchFamily="18" charset="0"/>
                <a:cs typeface="Times New Roman" panose="02020603050405020304" pitchFamily="18" charset="0"/>
              </a:rPr>
              <a:t>1</a:t>
            </a:r>
            <a:r>
              <a:rPr lang="en-US" altLang="zh-CN" sz="2000" dirty="0">
                <a:solidFill>
                  <a:srgbClr val="FF0066"/>
                </a:solidFill>
                <a:latin typeface="Times New Roman" panose="02020603050405020304" pitchFamily="18" charset="0"/>
                <a:cs typeface="Times New Roman" panose="02020603050405020304" pitchFamily="18" charset="0"/>
              </a:rPr>
              <a:t> =3A , </a:t>
            </a:r>
            <a:r>
              <a:rPr lang="en-US" altLang="zh-CN" sz="2000" i="1" dirty="0">
                <a:solidFill>
                  <a:srgbClr val="FF0066"/>
                </a:solidFill>
                <a:latin typeface="Times New Roman" panose="02020603050405020304" pitchFamily="18" charset="0"/>
                <a:cs typeface="Times New Roman" panose="02020603050405020304" pitchFamily="18" charset="0"/>
              </a:rPr>
              <a:t>i</a:t>
            </a:r>
            <a:r>
              <a:rPr lang="en-US" altLang="zh-CN" sz="2000" baseline="-25000" dirty="0">
                <a:solidFill>
                  <a:srgbClr val="FF0066"/>
                </a:solidFill>
                <a:latin typeface="Times New Roman" panose="02020603050405020304" pitchFamily="18" charset="0"/>
                <a:cs typeface="Times New Roman" panose="02020603050405020304" pitchFamily="18" charset="0"/>
              </a:rPr>
              <a:t>2</a:t>
            </a:r>
            <a:r>
              <a:rPr lang="en-US" altLang="zh-CN" sz="2000" dirty="0">
                <a:solidFill>
                  <a:srgbClr val="FF0066"/>
                </a:solidFill>
                <a:latin typeface="Times New Roman" panose="02020603050405020304" pitchFamily="18" charset="0"/>
                <a:cs typeface="Times New Roman" panose="02020603050405020304" pitchFamily="18" charset="0"/>
              </a:rPr>
              <a:t> = 2A, </a:t>
            </a:r>
            <a:r>
              <a:rPr lang="en-US" altLang="zh-CN" sz="2000" i="1" dirty="0">
                <a:solidFill>
                  <a:srgbClr val="FF0066"/>
                </a:solidFill>
                <a:latin typeface="Times New Roman" panose="02020603050405020304" pitchFamily="18" charset="0"/>
                <a:cs typeface="Times New Roman" panose="02020603050405020304" pitchFamily="18" charset="0"/>
              </a:rPr>
              <a:t>i</a:t>
            </a:r>
            <a:r>
              <a:rPr lang="en-US" altLang="zh-CN" sz="2000" baseline="-25000" dirty="0">
                <a:solidFill>
                  <a:srgbClr val="FF0066"/>
                </a:solidFill>
                <a:latin typeface="Times New Roman" panose="02020603050405020304" pitchFamily="18" charset="0"/>
                <a:cs typeface="Times New Roman" panose="02020603050405020304" pitchFamily="18" charset="0"/>
              </a:rPr>
              <a:t>3</a:t>
            </a:r>
            <a:r>
              <a:rPr lang="en-US" altLang="zh-CN" sz="2000" dirty="0">
                <a:solidFill>
                  <a:srgbClr val="FF0066"/>
                </a:solidFill>
                <a:latin typeface="Times New Roman" panose="02020603050405020304" pitchFamily="18" charset="0"/>
                <a:cs typeface="Times New Roman" panose="02020603050405020304" pitchFamily="18" charset="0"/>
              </a:rPr>
              <a:t> = 1A,   </a:t>
            </a:r>
            <a:r>
              <a:rPr lang="en-US" altLang="zh-CN" sz="2000" i="1" dirty="0">
                <a:solidFill>
                  <a:srgbClr val="FF0066"/>
                </a:solidFill>
                <a:latin typeface="Times New Roman" panose="02020603050405020304" pitchFamily="18" charset="0"/>
                <a:cs typeface="Times New Roman" panose="02020603050405020304" pitchFamily="18" charset="0"/>
              </a:rPr>
              <a:t>v</a:t>
            </a:r>
            <a:r>
              <a:rPr lang="en-US" altLang="zh-CN" sz="2000" baseline="-25000" dirty="0">
                <a:solidFill>
                  <a:srgbClr val="FF0066"/>
                </a:solidFill>
                <a:latin typeface="Times New Roman" panose="02020603050405020304" pitchFamily="18" charset="0"/>
                <a:cs typeface="Times New Roman" panose="02020603050405020304" pitchFamily="18" charset="0"/>
              </a:rPr>
              <a:t>1</a:t>
            </a:r>
            <a:r>
              <a:rPr lang="en-US" altLang="zh-CN" sz="2000" dirty="0">
                <a:solidFill>
                  <a:srgbClr val="FF0066"/>
                </a:solidFill>
                <a:latin typeface="Times New Roman" panose="02020603050405020304" pitchFamily="18" charset="0"/>
                <a:cs typeface="Times New Roman" panose="02020603050405020304" pitchFamily="18" charset="0"/>
              </a:rPr>
              <a:t> = 24V,   </a:t>
            </a:r>
            <a:r>
              <a:rPr lang="en-US" altLang="zh-CN" sz="2000" i="1" dirty="0">
                <a:solidFill>
                  <a:srgbClr val="FF0066"/>
                </a:solidFill>
                <a:latin typeface="Times New Roman" panose="02020603050405020304" pitchFamily="18" charset="0"/>
                <a:cs typeface="Times New Roman" panose="02020603050405020304" pitchFamily="18" charset="0"/>
              </a:rPr>
              <a:t>v</a:t>
            </a:r>
            <a:r>
              <a:rPr lang="en-US" altLang="zh-CN" sz="2000" baseline="-25000" dirty="0">
                <a:solidFill>
                  <a:srgbClr val="FF0066"/>
                </a:solidFill>
                <a:latin typeface="Times New Roman" panose="02020603050405020304" pitchFamily="18" charset="0"/>
                <a:cs typeface="Times New Roman" panose="02020603050405020304" pitchFamily="18" charset="0"/>
              </a:rPr>
              <a:t>2</a:t>
            </a:r>
            <a:r>
              <a:rPr lang="en-US" altLang="zh-CN" sz="2000" dirty="0">
                <a:solidFill>
                  <a:srgbClr val="FF0066"/>
                </a:solidFill>
                <a:latin typeface="Times New Roman" panose="02020603050405020304" pitchFamily="18" charset="0"/>
                <a:cs typeface="Times New Roman" panose="02020603050405020304" pitchFamily="18" charset="0"/>
              </a:rPr>
              <a:t> = 6V,   </a:t>
            </a:r>
            <a:r>
              <a:rPr lang="en-US" altLang="zh-CN" sz="2000" i="1" dirty="0">
                <a:solidFill>
                  <a:srgbClr val="FF0066"/>
                </a:solidFill>
                <a:latin typeface="Times New Roman" panose="02020603050405020304" pitchFamily="18" charset="0"/>
                <a:cs typeface="Times New Roman" panose="02020603050405020304" pitchFamily="18" charset="0"/>
              </a:rPr>
              <a:t>v</a:t>
            </a:r>
            <a:r>
              <a:rPr lang="en-US" altLang="zh-CN" sz="2000" baseline="-25000" dirty="0">
                <a:solidFill>
                  <a:srgbClr val="FF0066"/>
                </a:solidFill>
                <a:latin typeface="Times New Roman" panose="02020603050405020304" pitchFamily="18" charset="0"/>
                <a:cs typeface="Times New Roman" panose="02020603050405020304" pitchFamily="18" charset="0"/>
              </a:rPr>
              <a:t>3</a:t>
            </a:r>
            <a:r>
              <a:rPr lang="en-US" altLang="zh-CN" sz="2000" dirty="0">
                <a:solidFill>
                  <a:srgbClr val="FF0066"/>
                </a:solidFill>
                <a:latin typeface="Times New Roman" panose="02020603050405020304" pitchFamily="18" charset="0"/>
                <a:cs typeface="Times New Roman" panose="02020603050405020304" pitchFamily="18" charset="0"/>
              </a:rPr>
              <a:t> =6V</a:t>
            </a:r>
            <a:endParaRPr lang="zh-CN" altLang="en-US" sz="2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733800" y="3048000"/>
            <a:ext cx="1122680" cy="368300"/>
          </a:xfrm>
          <a:prstGeom prst="rect">
            <a:avLst/>
          </a:prstGeom>
          <a:noFill/>
        </p:spPr>
        <p:txBody>
          <a:bodyPr wrap="none" rtlCol="0" anchor="t">
            <a:spAutoFit/>
          </a:bodyPr>
          <a:lstStyle/>
          <a:p>
            <a:r>
              <a:rPr lang="en-US" altLang="zh-CN" dirty="0">
                <a:latin typeface="Times New Roman" panose="02020603050405020304" pitchFamily="18" charset="0"/>
                <a:cs typeface="Times New Roman" panose="02020603050405020304" pitchFamily="18" charset="0"/>
                <a:sym typeface="+mn-ea"/>
              </a:rPr>
              <a:t>Figure 2.9</a:t>
            </a:r>
            <a:endParaRPr lang="zh-CN" altLang="en-US"/>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14400" y="63881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In the circuit, V is:</a:t>
            </a:r>
          </a:p>
        </p:txBody>
      </p:sp>
      <p:sp>
        <p:nvSpPr>
          <p:cNvPr id="7" name="文本框 6"/>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30V</a:t>
            </a:r>
          </a:p>
        </p:txBody>
      </p:sp>
      <p:sp>
        <p:nvSpPr>
          <p:cNvPr id="8" name="文本框 7"/>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14V</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6V</a:t>
            </a:r>
          </a:p>
        </p:txBody>
      </p:sp>
      <p:sp>
        <p:nvSpPr>
          <p:cNvPr id="10" name="文本框 9"/>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10V</a:t>
            </a:r>
          </a:p>
        </p:txBody>
      </p:sp>
      <p:sp>
        <p:nvSpPr>
          <p:cNvPr id="11" name="椭圆 10"/>
          <p:cNvSpPr>
            <a:spLocks noChangeAspect="1"/>
          </p:cNvSpPr>
          <p:nvPr>
            <p:custDataLst>
              <p:tags r:id="rId7"/>
            </p:custDataLst>
          </p:nvPr>
        </p:nvSpPr>
        <p:spPr>
          <a:xfrm>
            <a:off x="11144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A</a:t>
            </a:r>
          </a:p>
        </p:txBody>
      </p:sp>
      <p:sp>
        <p:nvSpPr>
          <p:cNvPr id="12" name="椭圆 11"/>
          <p:cNvSpPr>
            <a:spLocks noChangeAspect="1"/>
          </p:cNvSpPr>
          <p:nvPr>
            <p:custDataLst>
              <p:tags r:id="rId8"/>
            </p:custDataLst>
          </p:nvPr>
        </p:nvSpPr>
        <p:spPr>
          <a:xfrm>
            <a:off x="11144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B</a:t>
            </a:r>
          </a:p>
        </p:txBody>
      </p:sp>
      <p:sp>
        <p:nvSpPr>
          <p:cNvPr id="13" name="椭圆 12"/>
          <p:cNvSpPr>
            <a:spLocks noChangeAspect="1"/>
          </p:cNvSpPr>
          <p:nvPr>
            <p:custDataLst>
              <p:tags r:id="rId9"/>
            </p:custDataLst>
          </p:nvPr>
        </p:nvSpPr>
        <p:spPr>
          <a:xfrm>
            <a:off x="1114425" y="456438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C</a:t>
            </a:r>
          </a:p>
        </p:txBody>
      </p:sp>
      <p:sp>
        <p:nvSpPr>
          <p:cNvPr id="14" name="椭圆 13"/>
          <p:cNvSpPr>
            <a:spLocks noChangeAspect="1"/>
          </p:cNvSpPr>
          <p:nvPr>
            <p:custDataLst>
              <p:tags r:id="rId10"/>
            </p:custDataLst>
          </p:nvPr>
        </p:nvSpPr>
        <p:spPr>
          <a:xfrm>
            <a:off x="11144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R="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anchor="ctr" anchorCtr="1"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提交</a:t>
            </a:r>
          </a:p>
        </p:txBody>
      </p:sp>
      <p:pic>
        <p:nvPicPr>
          <p:cNvPr id="22" name="图片 21"/>
          <p:cNvPicPr>
            <a:picLocks noChangeAspect="1"/>
          </p:cNvPicPr>
          <p:nvPr/>
        </p:nvPicPr>
        <p:blipFill>
          <a:blip r:embed="rId19"/>
          <a:stretch>
            <a:fillRect/>
          </a:stretch>
        </p:blipFill>
        <p:spPr>
          <a:xfrm>
            <a:off x="4114800" y="1371600"/>
            <a:ext cx="3251200" cy="2425700"/>
          </a:xfrm>
          <a:prstGeom prst="rect">
            <a:avLst/>
          </a:prstGeom>
        </p:spPr>
      </p:pic>
      <p:grpSp>
        <p:nvGrpSpPr>
          <p:cNvPr id="20" name="组合 19"/>
          <p:cNvGrpSpPr/>
          <p:nvPr>
            <p:custDataLst>
              <p:tags r:id="rId12"/>
            </p:custDataLst>
          </p:nvPr>
        </p:nvGrpSpPr>
        <p:grpSpPr>
          <a:xfrm>
            <a:off x="0" y="0"/>
            <a:ext cx="9144000" cy="635000"/>
            <a:chOff x="0" y="0"/>
            <a:chExt cx="14400" cy="1000"/>
          </a:xfrm>
        </p:grpSpPr>
        <p:sp>
          <p:nvSpPr>
            <p:cNvPr id="16" name="TitleBackground"/>
            <p:cNvSpPr/>
            <p:nvPr>
              <p:custDataLst>
                <p:tags r:id="rId14"/>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7" name="ColorBlock"/>
            <p:cNvSpPr/>
            <p:nvPr>
              <p:custDataLst>
                <p:tags r:id="rId15"/>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en-US" altLang="zh-CN" sz="2600" smtClean="0">
                  <a:solidFill>
                    <a:srgbClr val="000000"/>
                  </a:solidFill>
                  <a:latin typeface="微软雅黑" panose="020B0503020204020204" charset="-122"/>
                  <a:ea typeface="微软雅黑" panose="020B0503020204020204" charset="-122"/>
                </a:rPr>
                <a:t>Multiple Choice(single)</a:t>
              </a:r>
              <a:endParaRPr lang="zh-CN" altLang="en-US" sz="2600">
                <a:solidFill>
                  <a:srgbClr val="000000"/>
                </a:solidFill>
                <a:latin typeface="微软雅黑" panose="020B0503020204020204" charset="-122"/>
                <a:ea typeface="微软雅黑" panose="020B0503020204020204" charset="-122"/>
              </a:endParaRPr>
            </a:p>
          </p:txBody>
        </p:sp>
        <p:sp>
          <p:nvSpPr>
            <p:cNvPr id="19" name="TipText"/>
            <p:cNvSpPr txBox="1"/>
            <p:nvPr>
              <p:custDataLst>
                <p:tags r:id="rId17"/>
              </p:custDataLst>
            </p:nvPr>
          </p:nvSpPr>
          <p:spPr>
            <a:xfrm>
              <a:off x="6556" y="172"/>
              <a:ext cx="3600" cy="800"/>
            </a:xfrm>
            <a:prstGeom prst="rect">
              <a:avLst/>
            </a:prstGeom>
            <a:noFill/>
          </p:spPr>
          <p:txBody>
            <a:bodyPr vert="horz" wrap="none" rtlCol="0" anchor="ctr" anchorCtr="0">
              <a:noAutofit/>
            </a:bodyPr>
            <a:lstStyle/>
            <a:p>
              <a:r>
                <a:rPr lang="en-US" altLang="zh-CN" sz="14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Points: 1</a:t>
              </a:r>
              <a:endParaRPr lang="zh-CN" altLang="en-US" sz="140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endParaRPr>
            </a:p>
          </p:txBody>
        </p:sp>
      </p:grpSp>
      <p:pic>
        <p:nvPicPr>
          <p:cNvPr id="5" name="图片 4" descr="tmp1A77"/>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826885" cy="564515"/>
          </a:xfrm>
        </p:spPr>
        <p:txBody>
          <a:bodyPr/>
          <a:lstStyle/>
          <a:p>
            <a:pPr algn="l"/>
            <a:r>
              <a:rPr lang="en-US" altLang="zh-CN" sz="2400">
                <a:solidFill>
                  <a:srgbClr val="C00000"/>
                </a:solidFill>
                <a:latin typeface="Times New Roman" panose="02020603050405020304" pitchFamily="18" charset="0"/>
                <a:cs typeface="Times New Roman" panose="02020603050405020304" pitchFamily="18" charset="0"/>
              </a:rPr>
              <a:t>Independent node and Independent loop</a:t>
            </a:r>
          </a:p>
        </p:txBody>
      </p:sp>
      <p:pic>
        <p:nvPicPr>
          <p:cNvPr id="32" name="图片 31"/>
          <p:cNvPicPr>
            <a:picLocks noChangeAspect="1"/>
          </p:cNvPicPr>
          <p:nvPr/>
        </p:nvPicPr>
        <p:blipFill>
          <a:blip r:embed="rId3"/>
          <a:stretch>
            <a:fillRect/>
          </a:stretch>
        </p:blipFill>
        <p:spPr>
          <a:xfrm>
            <a:off x="-25400" y="1143000"/>
            <a:ext cx="5193030" cy="3553460"/>
          </a:xfrm>
          <a:prstGeom prst="rect">
            <a:avLst/>
          </a:prstGeom>
        </p:spPr>
      </p:pic>
      <p:sp>
        <p:nvSpPr>
          <p:cNvPr id="33" name="文本框 32"/>
          <p:cNvSpPr txBox="1"/>
          <p:nvPr/>
        </p:nvSpPr>
        <p:spPr>
          <a:xfrm>
            <a:off x="1295400" y="914400"/>
            <a:ext cx="2653030" cy="368300"/>
          </a:xfrm>
          <a:prstGeom prst="rect">
            <a:avLst/>
          </a:prstGeom>
          <a:solidFill>
            <a:schemeClr val="bg2">
              <a:lumMod val="90000"/>
            </a:schemeClr>
          </a:solidFill>
        </p:spPr>
        <p:txBody>
          <a:bodyPr wrap="non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sym typeface="+mn-ea"/>
              </a:rPr>
              <a:t>4 nodes,6 branches,7 loops</a:t>
            </a:r>
            <a:endParaRPr lang="zh-CN" altLang="en-US"/>
          </a:p>
        </p:txBody>
      </p:sp>
      <p:sp>
        <p:nvSpPr>
          <p:cNvPr id="42" name="文本框 41"/>
          <p:cNvSpPr txBox="1"/>
          <p:nvPr/>
        </p:nvSpPr>
        <p:spPr>
          <a:xfrm>
            <a:off x="5095240" y="1673225"/>
            <a:ext cx="913130" cy="368300"/>
          </a:xfrm>
          <a:prstGeom prst="rect">
            <a:avLst/>
          </a:prstGeom>
          <a:noFill/>
        </p:spPr>
        <p:txBody>
          <a:bodyPr wrap="none" rtlCol="0" anchor="t">
            <a:spAutoFit/>
          </a:bodyPr>
          <a:lstStyle/>
          <a:p>
            <a:r>
              <a:rPr lang="en-US" altLang="zh-CN">
                <a:solidFill>
                  <a:srgbClr val="002060"/>
                </a:solidFill>
                <a:latin typeface="Times New Roman" panose="02020603050405020304" pitchFamily="18" charset="0"/>
                <a:cs typeface="Times New Roman" panose="02020603050405020304" pitchFamily="18" charset="0"/>
                <a:sym typeface="+mn-ea"/>
              </a:rPr>
              <a:t>Node 1:</a:t>
            </a:r>
          </a:p>
        </p:txBody>
      </p:sp>
      <p:sp>
        <p:nvSpPr>
          <p:cNvPr id="43" name="文本框 42"/>
          <p:cNvSpPr txBox="1"/>
          <p:nvPr/>
        </p:nvSpPr>
        <p:spPr>
          <a:xfrm>
            <a:off x="5106670" y="2085340"/>
            <a:ext cx="913130" cy="368300"/>
          </a:xfrm>
          <a:prstGeom prst="rect">
            <a:avLst/>
          </a:prstGeom>
          <a:noFill/>
        </p:spPr>
        <p:txBody>
          <a:bodyPr wrap="none" rtlCol="0" anchor="t">
            <a:spAutoFit/>
          </a:bodyPr>
          <a:lstStyle/>
          <a:p>
            <a:r>
              <a:rPr lang="en-US" altLang="zh-CN">
                <a:solidFill>
                  <a:srgbClr val="002060"/>
                </a:solidFill>
                <a:latin typeface="Times New Roman" panose="02020603050405020304" pitchFamily="18" charset="0"/>
                <a:cs typeface="Times New Roman" panose="02020603050405020304" pitchFamily="18" charset="0"/>
                <a:sym typeface="+mn-ea"/>
              </a:rPr>
              <a:t>Node 2:</a:t>
            </a:r>
          </a:p>
        </p:txBody>
      </p:sp>
      <p:sp>
        <p:nvSpPr>
          <p:cNvPr id="44" name="文本框 43"/>
          <p:cNvSpPr txBox="1"/>
          <p:nvPr/>
        </p:nvSpPr>
        <p:spPr>
          <a:xfrm>
            <a:off x="5181600" y="2497455"/>
            <a:ext cx="913130" cy="368300"/>
          </a:xfrm>
          <a:prstGeom prst="rect">
            <a:avLst/>
          </a:prstGeom>
          <a:noFill/>
        </p:spPr>
        <p:txBody>
          <a:bodyPr wrap="none" rtlCol="0" anchor="t">
            <a:spAutoFit/>
          </a:bodyPr>
          <a:lstStyle/>
          <a:p>
            <a:r>
              <a:rPr lang="en-US" altLang="zh-CN">
                <a:solidFill>
                  <a:srgbClr val="002060"/>
                </a:solidFill>
                <a:latin typeface="Times New Roman" panose="02020603050405020304" pitchFamily="18" charset="0"/>
                <a:cs typeface="Times New Roman" panose="02020603050405020304" pitchFamily="18" charset="0"/>
                <a:sym typeface="+mn-ea"/>
              </a:rPr>
              <a:t>Node 3:</a:t>
            </a:r>
          </a:p>
        </p:txBody>
      </p:sp>
      <p:sp>
        <p:nvSpPr>
          <p:cNvPr id="45" name="文本框 44"/>
          <p:cNvSpPr txBox="1"/>
          <p:nvPr/>
        </p:nvSpPr>
        <p:spPr>
          <a:xfrm>
            <a:off x="5194935" y="2966720"/>
            <a:ext cx="913130" cy="368300"/>
          </a:xfrm>
          <a:prstGeom prst="rect">
            <a:avLst/>
          </a:prstGeom>
          <a:noFill/>
        </p:spPr>
        <p:txBody>
          <a:bodyPr wrap="none" rtlCol="0" anchor="t">
            <a:spAutoFit/>
          </a:bodyPr>
          <a:lstStyle/>
          <a:p>
            <a:r>
              <a:rPr lang="en-US" altLang="zh-CN">
                <a:solidFill>
                  <a:srgbClr val="002060"/>
                </a:solidFill>
                <a:latin typeface="Times New Roman" panose="02020603050405020304" pitchFamily="18" charset="0"/>
                <a:cs typeface="Times New Roman" panose="02020603050405020304" pitchFamily="18" charset="0"/>
                <a:sym typeface="+mn-ea"/>
              </a:rPr>
              <a:t>Node 4:</a:t>
            </a:r>
          </a:p>
        </p:txBody>
      </p:sp>
      <p:sp>
        <p:nvSpPr>
          <p:cNvPr id="46" name="文本框 45"/>
          <p:cNvSpPr txBox="1"/>
          <p:nvPr/>
        </p:nvSpPr>
        <p:spPr>
          <a:xfrm>
            <a:off x="5268595" y="3435985"/>
            <a:ext cx="2748280" cy="645160"/>
          </a:xfrm>
          <a:prstGeom prst="rect">
            <a:avLst/>
          </a:prstGeom>
          <a:noFill/>
        </p:spPr>
        <p:txBody>
          <a:bodyPr wrap="none" rtlCol="0" anchor="t">
            <a:spAutoFit/>
          </a:bodyPr>
          <a:lstStyle/>
          <a:p>
            <a:pPr algn="l"/>
            <a:r>
              <a:rPr lang="en-US" altLang="zh-CN">
                <a:solidFill>
                  <a:srgbClr val="C00000"/>
                </a:solidFill>
                <a:latin typeface="Times New Roman" panose="02020603050405020304" pitchFamily="18" charset="0"/>
                <a:cs typeface="Times New Roman" panose="02020603050405020304" pitchFamily="18" charset="0"/>
                <a:sym typeface="+mn-ea"/>
              </a:rPr>
              <a:t>3 independent equations</a:t>
            </a:r>
          </a:p>
          <a:p>
            <a:pPr algn="l"/>
            <a:r>
              <a:rPr lang="en-US" altLang="zh-CN" sz="1800">
                <a:solidFill>
                  <a:srgbClr val="C00000"/>
                </a:solidFill>
                <a:latin typeface="Times New Roman" panose="02020603050405020304" pitchFamily="18" charset="0"/>
                <a:cs typeface="Times New Roman" panose="02020603050405020304" pitchFamily="18" charset="0"/>
              </a:rPr>
              <a:t>we say </a:t>
            </a:r>
            <a:r>
              <a:rPr lang="en-US" altLang="zh-CN" sz="1800">
                <a:solidFill>
                  <a:srgbClr val="C00000"/>
                </a:solidFill>
                <a:latin typeface="Times New Roman" panose="02020603050405020304" pitchFamily="18" charset="0"/>
                <a:cs typeface="Times New Roman" panose="02020603050405020304" pitchFamily="18" charset="0"/>
                <a:sym typeface="+mn-ea"/>
              </a:rPr>
              <a:t>3 i</a:t>
            </a:r>
            <a:r>
              <a:rPr lang="en-US" altLang="zh-CN">
                <a:solidFill>
                  <a:srgbClr val="C00000"/>
                </a:solidFill>
                <a:latin typeface="Times New Roman" panose="02020603050405020304" pitchFamily="18" charset="0"/>
                <a:cs typeface="Times New Roman" panose="02020603050405020304" pitchFamily="18" charset="0"/>
                <a:sym typeface="+mn-ea"/>
              </a:rPr>
              <a:t>ndependent nodes</a:t>
            </a:r>
            <a:endParaRPr lang="en-US" altLang="zh-CN"/>
          </a:p>
        </p:txBody>
      </p:sp>
      <p:sp>
        <p:nvSpPr>
          <p:cNvPr id="47" name="文本框 46"/>
          <p:cNvSpPr txBox="1"/>
          <p:nvPr/>
        </p:nvSpPr>
        <p:spPr>
          <a:xfrm>
            <a:off x="5194935" y="4156075"/>
            <a:ext cx="3357880" cy="368300"/>
          </a:xfrm>
          <a:prstGeom prst="rect">
            <a:avLst/>
          </a:prstGeom>
          <a:solidFill>
            <a:schemeClr val="bg2">
              <a:lumMod val="90000"/>
            </a:schemeClr>
          </a:solidFill>
        </p:spPr>
        <p:txBody>
          <a:bodyPr wrap="none" rtlCol="0" anchor="t">
            <a:spAutoFit/>
          </a:bodyPr>
          <a:lstStyle/>
          <a:p>
            <a:pPr algn="l"/>
            <a:r>
              <a:rPr lang="en-US" altLang="zh-CN">
                <a:solidFill>
                  <a:srgbClr val="C00000"/>
                </a:solidFill>
                <a:latin typeface="Times New Roman" panose="02020603050405020304" pitchFamily="18" charset="0"/>
                <a:cs typeface="Times New Roman" panose="02020603050405020304" pitchFamily="18" charset="0"/>
                <a:sym typeface="+mn-ea"/>
              </a:rPr>
              <a:t>n nodes       n-1 independent nodes</a:t>
            </a:r>
            <a:endParaRPr lang="zh-CN" altLang="en-US"/>
          </a:p>
        </p:txBody>
      </p:sp>
      <p:sp>
        <p:nvSpPr>
          <p:cNvPr id="48" name="右箭头 47"/>
          <p:cNvSpPr/>
          <p:nvPr/>
        </p:nvSpPr>
        <p:spPr>
          <a:xfrm>
            <a:off x="6019800" y="4343400"/>
            <a:ext cx="304800" cy="762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49" name="文本框 48"/>
          <p:cNvSpPr txBox="1"/>
          <p:nvPr/>
        </p:nvSpPr>
        <p:spPr>
          <a:xfrm>
            <a:off x="5181600" y="1143000"/>
            <a:ext cx="2205990" cy="368300"/>
          </a:xfrm>
          <a:prstGeom prst="rect">
            <a:avLst/>
          </a:prstGeom>
          <a:noFill/>
        </p:spPr>
        <p:txBody>
          <a:bodyPr wrap="non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rPr>
              <a:t>KCL based equations:</a:t>
            </a:r>
          </a:p>
        </p:txBody>
      </p:sp>
      <p:graphicFrame>
        <p:nvGraphicFramePr>
          <p:cNvPr id="52" name="Object 50"/>
          <p:cNvGraphicFramePr>
            <a:graphicFrameLocks noChangeAspect="1"/>
          </p:cNvGraphicFramePr>
          <p:nvPr/>
        </p:nvGraphicFramePr>
        <p:xfrm>
          <a:off x="6095683" y="1680052"/>
          <a:ext cx="1644015" cy="427990"/>
        </p:xfrm>
        <a:graphic>
          <a:graphicData uri="http://schemas.openxmlformats.org/presentationml/2006/ole">
            <mc:AlternateContent xmlns:mc="http://schemas.openxmlformats.org/markup-compatibility/2006">
              <mc:Choice xmlns:v="urn:schemas-microsoft-com:vml" Requires="v">
                <p:oleObj spid="_x0000_s8201" r:id="rId4" imgW="901700" imgH="228600" progId="Equation.DSMT4">
                  <p:embed/>
                </p:oleObj>
              </mc:Choice>
              <mc:Fallback>
                <p:oleObj r:id="rId4" imgW="901700" imgH="228600" progId="Equation.DSMT4">
                  <p:embed/>
                  <p:pic>
                    <p:nvPicPr>
                      <p:cNvPr id="0" name="图片 3106"/>
                      <p:cNvPicPr/>
                      <p:nvPr/>
                    </p:nvPicPr>
                    <p:blipFill>
                      <a:blip r:embed="rId5"/>
                      <a:stretch>
                        <a:fillRect/>
                      </a:stretch>
                    </p:blipFill>
                    <p:spPr>
                      <a:xfrm>
                        <a:off x="6095683" y="1680052"/>
                        <a:ext cx="1644015" cy="427990"/>
                      </a:xfrm>
                      <a:prstGeom prst="rect">
                        <a:avLst/>
                      </a:prstGeom>
                      <a:noFill/>
                      <a:ln w="38100">
                        <a:noFill/>
                        <a:miter/>
                      </a:ln>
                    </p:spPr>
                  </p:pic>
                </p:oleObj>
              </mc:Fallback>
            </mc:AlternateContent>
          </a:graphicData>
        </a:graphic>
      </p:graphicFrame>
      <p:graphicFrame>
        <p:nvGraphicFramePr>
          <p:cNvPr id="54" name="Object 51"/>
          <p:cNvGraphicFramePr>
            <a:graphicFrameLocks noChangeAspect="1"/>
          </p:cNvGraphicFramePr>
          <p:nvPr/>
        </p:nvGraphicFramePr>
        <p:xfrm>
          <a:off x="6082189" y="2111852"/>
          <a:ext cx="1672590" cy="427990"/>
        </p:xfrm>
        <a:graphic>
          <a:graphicData uri="http://schemas.openxmlformats.org/presentationml/2006/ole">
            <mc:AlternateContent xmlns:mc="http://schemas.openxmlformats.org/markup-compatibility/2006">
              <mc:Choice xmlns:v="urn:schemas-microsoft-com:vml" Requires="v">
                <p:oleObj spid="_x0000_s8202" r:id="rId6" imgW="914400" imgH="228600" progId="Equation.DSMT4">
                  <p:embed/>
                </p:oleObj>
              </mc:Choice>
              <mc:Fallback>
                <p:oleObj r:id="rId6" imgW="914400" imgH="228600" progId="Equation.DSMT4">
                  <p:embed/>
                  <p:pic>
                    <p:nvPicPr>
                      <p:cNvPr id="0" name="图片 3110"/>
                      <p:cNvPicPr/>
                      <p:nvPr/>
                    </p:nvPicPr>
                    <p:blipFill>
                      <a:blip r:embed="rId7"/>
                      <a:stretch>
                        <a:fillRect/>
                      </a:stretch>
                    </p:blipFill>
                    <p:spPr>
                      <a:xfrm>
                        <a:off x="6082189" y="2111852"/>
                        <a:ext cx="1672590" cy="427990"/>
                      </a:xfrm>
                      <a:prstGeom prst="rect">
                        <a:avLst/>
                      </a:prstGeom>
                      <a:noFill/>
                      <a:ln w="38100">
                        <a:noFill/>
                        <a:miter/>
                      </a:ln>
                    </p:spPr>
                  </p:pic>
                </p:oleObj>
              </mc:Fallback>
            </mc:AlternateContent>
          </a:graphicData>
        </a:graphic>
      </p:graphicFrame>
      <p:graphicFrame>
        <p:nvGraphicFramePr>
          <p:cNvPr id="56" name="Object 52"/>
          <p:cNvGraphicFramePr>
            <a:graphicFrameLocks noChangeAspect="1"/>
          </p:cNvGraphicFramePr>
          <p:nvPr/>
        </p:nvGraphicFramePr>
        <p:xfrm>
          <a:off x="6084094" y="2544921"/>
          <a:ext cx="1642745" cy="427355"/>
        </p:xfrm>
        <a:graphic>
          <a:graphicData uri="http://schemas.openxmlformats.org/presentationml/2006/ole">
            <mc:AlternateContent xmlns:mc="http://schemas.openxmlformats.org/markup-compatibility/2006">
              <mc:Choice xmlns:v="urn:schemas-microsoft-com:vml" Requires="v">
                <p:oleObj spid="_x0000_s8203" r:id="rId8" imgW="901700" imgH="228600" progId="Equation.DSMT4">
                  <p:embed/>
                </p:oleObj>
              </mc:Choice>
              <mc:Fallback>
                <p:oleObj r:id="rId8" imgW="901700" imgH="228600" progId="Equation.DSMT4">
                  <p:embed/>
                  <p:pic>
                    <p:nvPicPr>
                      <p:cNvPr id="0" name="图片 3108"/>
                      <p:cNvPicPr/>
                      <p:nvPr/>
                    </p:nvPicPr>
                    <p:blipFill>
                      <a:blip r:embed="rId9"/>
                      <a:stretch>
                        <a:fillRect/>
                      </a:stretch>
                    </p:blipFill>
                    <p:spPr>
                      <a:xfrm>
                        <a:off x="6084094" y="2544921"/>
                        <a:ext cx="1642745" cy="427355"/>
                      </a:xfrm>
                      <a:prstGeom prst="rect">
                        <a:avLst/>
                      </a:prstGeom>
                      <a:noFill/>
                      <a:ln w="38100">
                        <a:noFill/>
                        <a:miter/>
                      </a:ln>
                    </p:spPr>
                  </p:pic>
                </p:oleObj>
              </mc:Fallback>
            </mc:AlternateContent>
          </a:graphicData>
        </a:graphic>
      </p:graphicFrame>
      <p:graphicFrame>
        <p:nvGraphicFramePr>
          <p:cNvPr id="58" name="Object 53"/>
          <p:cNvGraphicFramePr>
            <a:graphicFrameLocks noChangeAspect="1"/>
          </p:cNvGraphicFramePr>
          <p:nvPr/>
        </p:nvGraphicFramePr>
        <p:xfrm>
          <a:off x="6172200" y="2971642"/>
          <a:ext cx="1493520" cy="427990"/>
        </p:xfrm>
        <a:graphic>
          <a:graphicData uri="http://schemas.openxmlformats.org/presentationml/2006/ole">
            <mc:AlternateContent xmlns:mc="http://schemas.openxmlformats.org/markup-compatibility/2006">
              <mc:Choice xmlns:v="urn:schemas-microsoft-com:vml" Requires="v">
                <p:oleObj spid="_x0000_s8204" r:id="rId10" imgW="812800" imgH="228600" progId="Equation.DSMT4">
                  <p:embed/>
                </p:oleObj>
              </mc:Choice>
              <mc:Fallback>
                <p:oleObj r:id="rId10" imgW="812800" imgH="228600" progId="Equation.DSMT4">
                  <p:embed/>
                  <p:pic>
                    <p:nvPicPr>
                      <p:cNvPr id="0" name="图片 3105"/>
                      <p:cNvPicPr/>
                      <p:nvPr/>
                    </p:nvPicPr>
                    <p:blipFill>
                      <a:blip r:embed="rId11"/>
                      <a:stretch>
                        <a:fillRect/>
                      </a:stretch>
                    </p:blipFill>
                    <p:spPr>
                      <a:xfrm>
                        <a:off x="6172200" y="2971642"/>
                        <a:ext cx="1493520" cy="427990"/>
                      </a:xfrm>
                      <a:prstGeom prst="rect">
                        <a:avLst/>
                      </a:prstGeom>
                      <a:noFill/>
                      <a:ln w="38100">
                        <a:noFill/>
                        <a:miter/>
                      </a:ln>
                    </p:spPr>
                  </p:pic>
                </p:oleObj>
              </mc:Fallback>
            </mc:AlternateContent>
          </a:graphicData>
        </a:graphic>
      </p:graphicFrame>
      <p:sp>
        <p:nvSpPr>
          <p:cNvPr id="3" name="文本框 2"/>
          <p:cNvSpPr txBox="1"/>
          <p:nvPr/>
        </p:nvSpPr>
        <p:spPr>
          <a:xfrm>
            <a:off x="304800" y="4970145"/>
            <a:ext cx="8797290" cy="1198880"/>
          </a:xfrm>
          <a:prstGeom prst="rect">
            <a:avLst/>
          </a:prstGeom>
          <a:solidFill>
            <a:schemeClr val="bg2">
              <a:lumMod val="90000"/>
            </a:schemeClr>
          </a:solidFill>
        </p:spPr>
        <p:txBody>
          <a:bodyPr wrap="square" rtlCol="0" anchor="t">
            <a:spAutoFit/>
          </a:bodyPr>
          <a:lstStyle/>
          <a:p>
            <a:pPr algn="l"/>
            <a:r>
              <a:rPr lang="en-US" altLang="zh-CN">
                <a:solidFill>
                  <a:srgbClr val="C00000"/>
                </a:solidFill>
                <a:latin typeface="Times New Roman" panose="02020603050405020304" pitchFamily="18" charset="0"/>
                <a:cs typeface="Times New Roman" panose="02020603050405020304" pitchFamily="18" charset="0"/>
                <a:sym typeface="+mn-ea"/>
              </a:rPr>
              <a:t>Note: (1) nodes corresponding to independent KCL equations are called independent nodes.</a:t>
            </a:r>
          </a:p>
          <a:p>
            <a:pPr algn="l"/>
            <a:r>
              <a:rPr lang="en-US" altLang="zh-CN">
                <a:solidFill>
                  <a:srgbClr val="C00000"/>
                </a:solidFill>
                <a:latin typeface="Times New Roman" panose="02020603050405020304" pitchFamily="18" charset="0"/>
                <a:cs typeface="Times New Roman" panose="02020603050405020304" pitchFamily="18" charset="0"/>
                <a:sym typeface="+mn-ea"/>
              </a:rPr>
              <a:t>(2) node corresponding to dependent KCL equation is dependent node,or reference node.</a:t>
            </a:r>
          </a:p>
          <a:p>
            <a:pPr algn="l"/>
            <a:r>
              <a:rPr lang="en-US" altLang="zh-CN">
                <a:solidFill>
                  <a:srgbClr val="C00000"/>
                </a:solidFill>
                <a:latin typeface="Times New Roman" panose="02020603050405020304" pitchFamily="18" charset="0"/>
                <a:cs typeface="Times New Roman" panose="02020603050405020304" pitchFamily="18" charset="0"/>
                <a:sym typeface="+mn-ea"/>
              </a:rPr>
              <a:t>(3) n nodes in a circuit       n-1 independent nodes,1 reference node.</a:t>
            </a:r>
          </a:p>
          <a:p>
            <a:pPr algn="l"/>
            <a:r>
              <a:rPr lang="en-US" altLang="zh-CN">
                <a:solidFill>
                  <a:srgbClr val="C00000"/>
                </a:solidFill>
                <a:latin typeface="Times New Roman" panose="02020603050405020304" pitchFamily="18" charset="0"/>
                <a:cs typeface="Times New Roman" panose="02020603050405020304" pitchFamily="18" charset="0"/>
                <a:sym typeface="+mn-ea"/>
              </a:rPr>
              <a:t>(4) Normally one node is selected as reference node, and the left n-1 are independent nodes.      </a:t>
            </a:r>
            <a:endParaRPr lang="zh-CN" altLang="en-US"/>
          </a:p>
        </p:txBody>
      </p:sp>
      <p:sp>
        <p:nvSpPr>
          <p:cNvPr id="4" name="右箭头 3"/>
          <p:cNvSpPr/>
          <p:nvPr/>
        </p:nvSpPr>
        <p:spPr>
          <a:xfrm>
            <a:off x="2507615" y="5695950"/>
            <a:ext cx="304800" cy="762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826885" cy="564515"/>
          </a:xfrm>
        </p:spPr>
        <p:txBody>
          <a:bodyPr/>
          <a:lstStyle/>
          <a:p>
            <a:pPr algn="l"/>
            <a:r>
              <a:rPr lang="en-US" altLang="zh-CN" sz="2400">
                <a:solidFill>
                  <a:srgbClr val="C00000"/>
                </a:solidFill>
                <a:latin typeface="Times New Roman" panose="02020603050405020304" pitchFamily="18" charset="0"/>
                <a:cs typeface="Times New Roman" panose="02020603050405020304" pitchFamily="18" charset="0"/>
              </a:rPr>
              <a:t>Independent node and Independent loop</a:t>
            </a:r>
          </a:p>
        </p:txBody>
      </p:sp>
      <p:sp>
        <p:nvSpPr>
          <p:cNvPr id="11" name="标题 1"/>
          <p:cNvSpPr>
            <a:spLocks noGrp="1"/>
          </p:cNvSpPr>
          <p:nvPr/>
        </p:nvSpPr>
        <p:spPr>
          <a:xfrm>
            <a:off x="5053330" y="6934200"/>
            <a:ext cx="4090670" cy="1661160"/>
          </a:xfrm>
          <a:prstGeom prst="rect">
            <a:avLst/>
          </a:prstGeom>
          <a:noFill/>
          <a:ln w="9525">
            <a:noFill/>
            <a:miter lim="800000"/>
          </a:ln>
        </p:spPr>
        <p:txBody>
          <a:bodyPr vert="horz" wrap="square" lIns="91440" tIns="45720" rIns="91440" bIns="45720" numCol="1" anchor="b" anchorCtr="0" compatLnSpc="1"/>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algn="l"/>
            <a:r>
              <a:rPr lang="en-US" altLang="zh-CN" sz="2000">
                <a:solidFill>
                  <a:srgbClr val="C00000"/>
                </a:solidFill>
                <a:latin typeface="Times New Roman" panose="02020603050405020304" pitchFamily="18" charset="0"/>
                <a:cs typeface="Times New Roman" panose="02020603050405020304" pitchFamily="18" charset="0"/>
              </a:rPr>
              <a:t>KCL equations for 4 nodes:</a:t>
            </a:r>
          </a:p>
          <a:p>
            <a:pPr algn="l"/>
            <a:r>
              <a:rPr lang="en-US" altLang="zh-CN" sz="2000">
                <a:solidFill>
                  <a:srgbClr val="C00000"/>
                </a:solidFill>
                <a:latin typeface="Times New Roman" panose="02020603050405020304" pitchFamily="18" charset="0"/>
                <a:cs typeface="Times New Roman" panose="02020603050405020304" pitchFamily="18" charset="0"/>
              </a:rPr>
              <a:t>Node A: i1-i2-I0=0</a:t>
            </a:r>
          </a:p>
          <a:p>
            <a:pPr algn="l"/>
            <a:r>
              <a:rPr lang="en-US" altLang="zh-CN" sz="2000">
                <a:solidFill>
                  <a:srgbClr val="C00000"/>
                </a:solidFill>
                <a:latin typeface="Times New Roman" panose="02020603050405020304" pitchFamily="18" charset="0"/>
                <a:cs typeface="Times New Roman" panose="02020603050405020304" pitchFamily="18" charset="0"/>
                <a:sym typeface="+mn-ea"/>
              </a:rPr>
              <a:t>Node B: i1-i2-I0=0</a:t>
            </a:r>
            <a:endParaRPr lang="en-US" altLang="zh-CN" sz="2000">
              <a:solidFill>
                <a:srgbClr val="C00000"/>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1295400" y="914400"/>
            <a:ext cx="2653030" cy="368300"/>
          </a:xfrm>
          <a:prstGeom prst="rect">
            <a:avLst/>
          </a:prstGeom>
          <a:solidFill>
            <a:schemeClr val="bg2">
              <a:lumMod val="90000"/>
            </a:schemeClr>
          </a:solidFill>
        </p:spPr>
        <p:txBody>
          <a:bodyPr wrap="non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sym typeface="+mn-ea"/>
              </a:rPr>
              <a:t>4 nodes,6 branches,7 loops</a:t>
            </a:r>
            <a:endParaRPr lang="zh-CN" altLang="en-US"/>
          </a:p>
        </p:txBody>
      </p:sp>
      <p:sp>
        <p:nvSpPr>
          <p:cNvPr id="72" name="文本框 71"/>
          <p:cNvSpPr txBox="1"/>
          <p:nvPr/>
        </p:nvSpPr>
        <p:spPr>
          <a:xfrm>
            <a:off x="4953000" y="2895600"/>
            <a:ext cx="1027430" cy="368300"/>
          </a:xfrm>
          <a:prstGeom prst="rect">
            <a:avLst/>
          </a:prstGeom>
          <a:solidFill>
            <a:schemeClr val="bg2">
              <a:lumMod val="90000"/>
            </a:schemeClr>
          </a:solidFill>
        </p:spPr>
        <p:txBody>
          <a:bodyPr wrap="non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sym typeface="+mn-ea"/>
              </a:rPr>
              <a:t>3 meshes</a:t>
            </a:r>
            <a:endParaRPr lang="zh-CN" altLang="en-US"/>
          </a:p>
        </p:txBody>
      </p:sp>
      <p:sp>
        <p:nvSpPr>
          <p:cNvPr id="87" name="文本框 86"/>
          <p:cNvSpPr txBox="1"/>
          <p:nvPr/>
        </p:nvSpPr>
        <p:spPr>
          <a:xfrm>
            <a:off x="4495800" y="3505200"/>
            <a:ext cx="4471035" cy="368300"/>
          </a:xfrm>
          <a:prstGeom prst="rect">
            <a:avLst/>
          </a:prstGeom>
          <a:solidFill>
            <a:schemeClr val="bg2">
              <a:lumMod val="90000"/>
            </a:schemeClr>
          </a:solidFill>
        </p:spPr>
        <p:txBody>
          <a:bodyPr wrap="none" rtlCol="0" anchor="t">
            <a:spAutoFit/>
          </a:bodyPr>
          <a:lstStyle/>
          <a:p>
            <a:r>
              <a:rPr lang="en-US" altLang="zh-CN">
                <a:solidFill>
                  <a:srgbClr val="C00000"/>
                </a:solidFill>
                <a:latin typeface="Times New Roman" panose="02020603050405020304" pitchFamily="18" charset="0"/>
                <a:cs typeface="Times New Roman" panose="02020603050405020304" pitchFamily="18" charset="0"/>
                <a:sym typeface="+mn-ea"/>
              </a:rPr>
              <a:t> number independent loops=number of meshes</a:t>
            </a:r>
            <a:endParaRPr lang="zh-CN" altLang="en-US"/>
          </a:p>
        </p:txBody>
      </p:sp>
      <p:pic>
        <p:nvPicPr>
          <p:cNvPr id="88" name="图片 87"/>
          <p:cNvPicPr>
            <a:picLocks noChangeAspect="1"/>
          </p:cNvPicPr>
          <p:nvPr/>
        </p:nvPicPr>
        <p:blipFill>
          <a:blip r:embed="rId2"/>
          <a:stretch>
            <a:fillRect/>
          </a:stretch>
        </p:blipFill>
        <p:spPr>
          <a:xfrm>
            <a:off x="0" y="1371600"/>
            <a:ext cx="4223385" cy="2922270"/>
          </a:xfrm>
          <a:prstGeom prst="rect">
            <a:avLst/>
          </a:prstGeom>
        </p:spPr>
      </p:pic>
      <p:pic>
        <p:nvPicPr>
          <p:cNvPr id="91" name="图片 90"/>
          <p:cNvPicPr>
            <a:picLocks noChangeAspect="1"/>
          </p:cNvPicPr>
          <p:nvPr/>
        </p:nvPicPr>
        <p:blipFill>
          <a:blip r:embed="rId3"/>
          <a:stretch>
            <a:fillRect/>
          </a:stretch>
        </p:blipFill>
        <p:spPr>
          <a:xfrm>
            <a:off x="4343400" y="1295400"/>
            <a:ext cx="4817745" cy="1602105"/>
          </a:xfrm>
          <a:prstGeom prst="rect">
            <a:avLst/>
          </a:prstGeom>
        </p:spPr>
      </p:pic>
      <p:sp>
        <p:nvSpPr>
          <p:cNvPr id="92" name="文本框 91"/>
          <p:cNvSpPr txBox="1"/>
          <p:nvPr/>
        </p:nvSpPr>
        <p:spPr>
          <a:xfrm>
            <a:off x="228600" y="4481195"/>
            <a:ext cx="8797290" cy="2306955"/>
          </a:xfrm>
          <a:prstGeom prst="rect">
            <a:avLst/>
          </a:prstGeom>
          <a:solidFill>
            <a:schemeClr val="bg2">
              <a:lumMod val="90000"/>
            </a:schemeClr>
          </a:solidFill>
        </p:spPr>
        <p:txBody>
          <a:bodyPr wrap="square" rtlCol="0" anchor="t">
            <a:spAutoFit/>
          </a:bodyPr>
          <a:lstStyle/>
          <a:p>
            <a:pPr algn="l"/>
            <a:r>
              <a:rPr lang="en-US" altLang="zh-CN">
                <a:solidFill>
                  <a:srgbClr val="C00000"/>
                </a:solidFill>
                <a:latin typeface="Times New Roman" panose="02020603050405020304" pitchFamily="18" charset="0"/>
                <a:cs typeface="Times New Roman" panose="02020603050405020304" pitchFamily="18" charset="0"/>
                <a:sym typeface="+mn-ea"/>
              </a:rPr>
              <a:t>Note: (1) loops corresponding to independent KVL equations are called independent loops.</a:t>
            </a:r>
          </a:p>
          <a:p>
            <a:pPr algn="l"/>
            <a:r>
              <a:rPr lang="en-US" altLang="zh-CN">
                <a:solidFill>
                  <a:srgbClr val="C00000"/>
                </a:solidFill>
                <a:latin typeface="Times New Roman" panose="02020603050405020304" pitchFamily="18" charset="0"/>
                <a:cs typeface="Times New Roman" panose="02020603050405020304" pitchFamily="18" charset="0"/>
                <a:sym typeface="+mn-ea"/>
              </a:rPr>
              <a:t>(2) loops corresponding to dependent KVL equations are called dependent loops.</a:t>
            </a:r>
          </a:p>
          <a:p>
            <a:pPr algn="l"/>
            <a:r>
              <a:rPr lang="en-US" altLang="zh-CN">
                <a:solidFill>
                  <a:srgbClr val="C00000"/>
                </a:solidFill>
                <a:latin typeface="Times New Roman" panose="02020603050405020304" pitchFamily="18" charset="0"/>
                <a:cs typeface="Times New Roman" panose="02020603050405020304" pitchFamily="18" charset="0"/>
                <a:sym typeface="+mn-ea"/>
              </a:rPr>
              <a:t>(3) number of independent loops = number of meshes.</a:t>
            </a:r>
          </a:p>
          <a:p>
            <a:pPr algn="l"/>
            <a:r>
              <a:rPr lang="en-US" altLang="zh-CN">
                <a:solidFill>
                  <a:srgbClr val="C00000"/>
                </a:solidFill>
                <a:latin typeface="Times New Roman" panose="02020603050405020304" pitchFamily="18" charset="0"/>
                <a:cs typeface="Times New Roman" panose="02020603050405020304" pitchFamily="18" charset="0"/>
                <a:sym typeface="+mn-ea"/>
              </a:rPr>
              <a:t>(4) How to write independent KVL equations?</a:t>
            </a:r>
          </a:p>
          <a:p>
            <a:pPr algn="l"/>
            <a:r>
              <a:rPr lang="en-US" altLang="zh-CN">
                <a:solidFill>
                  <a:srgbClr val="C00000"/>
                </a:solidFill>
                <a:latin typeface="Times New Roman" panose="02020603050405020304" pitchFamily="18" charset="0"/>
                <a:cs typeface="Times New Roman" panose="02020603050405020304" pitchFamily="18" charset="0"/>
                <a:sym typeface="+mn-ea"/>
              </a:rPr>
              <a:t>      method 1: choose meshes,and then write KVL equations for each mesh.</a:t>
            </a:r>
          </a:p>
          <a:p>
            <a:pPr algn="l"/>
            <a:r>
              <a:rPr lang="en-US" altLang="zh-CN">
                <a:solidFill>
                  <a:srgbClr val="C00000"/>
                </a:solidFill>
                <a:latin typeface="Times New Roman" panose="02020603050405020304" pitchFamily="18" charset="0"/>
                <a:cs typeface="Times New Roman" panose="02020603050405020304" pitchFamily="18" charset="0"/>
                <a:sym typeface="+mn-ea"/>
              </a:rPr>
              <a:t>      method 2:  step 1, select one loop and write  KVL equation; step 2, select another loop which contains at least one new branch and write KVL equation;  repeat  step 2 until you have write all independent equations. (number of independent loops = number of meshes)   </a:t>
            </a:r>
            <a:endParaRPr lang="zh-CN" altLang="en-US"/>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latin typeface="Times New Roman" panose="02020603050405020304" pitchFamily="18" charset="0"/>
                <a:cs typeface="Times New Roman" panose="02020603050405020304" pitchFamily="18" charset="0"/>
              </a:rPr>
              <a:t>Homework </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a:latin typeface="Times New Roman" panose="02020603050405020304" pitchFamily="18" charset="0"/>
                <a:ea typeface="宋体" panose="02010600030101010101" pitchFamily="2" charset="-122"/>
                <a:cs typeface="Times New Roman" panose="02020603050405020304" pitchFamily="18" charset="0"/>
              </a:rPr>
              <a:t>3th time</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文本框 5"/>
          <p:cNvSpPr txBox="1"/>
          <p:nvPr/>
        </p:nvSpPr>
        <p:spPr>
          <a:xfrm>
            <a:off x="762000" y="762000"/>
            <a:ext cx="7396480" cy="1050290"/>
          </a:xfrm>
          <a:prstGeom prst="rect">
            <a:avLst/>
          </a:prstGeom>
          <a:noFill/>
        </p:spPr>
        <p:txBody>
          <a:bodyPr wrap="square" rtlCol="0" anchor="t">
            <a:spAutoFit/>
          </a:bodyPr>
          <a:lstStyle/>
          <a:p>
            <a:pPr>
              <a:lnSpc>
                <a:spcPct val="130000"/>
              </a:lnSpc>
              <a:spcBef>
                <a:spcPts val="0"/>
              </a:spcBef>
              <a:spcAft>
                <a:spcPts val="0"/>
              </a:spcAft>
            </a:pPr>
            <a:r>
              <a:rPr lang="en-US" altLang="zh-CN" sz="2400">
                <a:latin typeface="Times New Roman" panose="02020603050405020304" pitchFamily="18" charset="0"/>
                <a:cs typeface="Times New Roman" panose="02020603050405020304" pitchFamily="18" charset="0"/>
              </a:rPr>
              <a:t>1.   Calculate the absorbed power of each resistor and the supplied power of each source in the circuit.</a:t>
            </a:r>
          </a:p>
        </p:txBody>
      </p:sp>
      <p:pic>
        <p:nvPicPr>
          <p:cNvPr id="11" name="图片 10"/>
          <p:cNvPicPr>
            <a:picLocks noChangeAspect="1"/>
          </p:cNvPicPr>
          <p:nvPr/>
        </p:nvPicPr>
        <p:blipFill>
          <a:blip r:embed="rId2"/>
          <a:stretch>
            <a:fillRect/>
          </a:stretch>
        </p:blipFill>
        <p:spPr>
          <a:xfrm flipH="1">
            <a:off x="3276600" y="3733800"/>
            <a:ext cx="723900" cy="294640"/>
          </a:xfrm>
          <a:prstGeom prst="rect">
            <a:avLst/>
          </a:prstGeom>
        </p:spPr>
      </p:pic>
      <p:pic>
        <p:nvPicPr>
          <p:cNvPr id="12" name="图片 11"/>
          <p:cNvPicPr>
            <a:picLocks noChangeAspect="1"/>
          </p:cNvPicPr>
          <p:nvPr/>
        </p:nvPicPr>
        <p:blipFill>
          <a:blip r:embed="rId3"/>
          <a:stretch>
            <a:fillRect/>
          </a:stretch>
        </p:blipFill>
        <p:spPr>
          <a:xfrm>
            <a:off x="2794000" y="4237990"/>
            <a:ext cx="284480" cy="726440"/>
          </a:xfrm>
          <a:prstGeom prst="rect">
            <a:avLst/>
          </a:prstGeom>
        </p:spPr>
      </p:pic>
      <p:grpSp>
        <p:nvGrpSpPr>
          <p:cNvPr id="16" name="组合 15"/>
          <p:cNvGrpSpPr/>
          <p:nvPr/>
        </p:nvGrpSpPr>
        <p:grpSpPr>
          <a:xfrm>
            <a:off x="1143000" y="2369820"/>
            <a:ext cx="3483610" cy="1868170"/>
            <a:chOff x="1920" y="2400"/>
            <a:chExt cx="5486" cy="2942"/>
          </a:xfrm>
        </p:grpSpPr>
        <p:pic>
          <p:nvPicPr>
            <p:cNvPr id="13" name="图片 12"/>
            <p:cNvPicPr>
              <a:picLocks noChangeAspect="1"/>
            </p:cNvPicPr>
            <p:nvPr/>
          </p:nvPicPr>
          <p:blipFill>
            <a:blip r:embed="rId4"/>
            <a:stretch>
              <a:fillRect/>
            </a:stretch>
          </p:blipFill>
          <p:spPr>
            <a:xfrm>
              <a:off x="1920" y="2400"/>
              <a:ext cx="5487" cy="2942"/>
            </a:xfrm>
            <a:prstGeom prst="rect">
              <a:avLst/>
            </a:prstGeom>
          </p:spPr>
        </p:pic>
        <p:pic>
          <p:nvPicPr>
            <p:cNvPr id="15" name="图片 14"/>
            <p:cNvPicPr>
              <a:picLocks noChangeAspect="1"/>
            </p:cNvPicPr>
            <p:nvPr/>
          </p:nvPicPr>
          <p:blipFill>
            <a:blip r:embed="rId5"/>
            <a:stretch>
              <a:fillRect/>
            </a:stretch>
          </p:blipFill>
          <p:spPr>
            <a:xfrm>
              <a:off x="4920" y="3840"/>
              <a:ext cx="517" cy="384"/>
            </a:xfrm>
            <a:prstGeom prst="rect">
              <a:avLst/>
            </a:prstGeom>
          </p:spPr>
        </p:pic>
      </p:grpSp>
      <p:pic>
        <p:nvPicPr>
          <p:cNvPr id="5" name="图片 4"/>
          <p:cNvPicPr>
            <a:picLocks noChangeAspect="1"/>
          </p:cNvPicPr>
          <p:nvPr/>
        </p:nvPicPr>
        <p:blipFill>
          <a:blip r:embed="rId6"/>
          <a:stretch>
            <a:fillRect/>
          </a:stretch>
        </p:blipFill>
        <p:spPr>
          <a:xfrm>
            <a:off x="1310640" y="4876800"/>
            <a:ext cx="3316605" cy="1778000"/>
          </a:xfrm>
          <a:prstGeom prst="rect">
            <a:avLst/>
          </a:prstGeom>
        </p:spPr>
      </p:pic>
      <p:sp>
        <p:nvSpPr>
          <p:cNvPr id="3" name="文本框 2"/>
          <p:cNvSpPr txBox="1"/>
          <p:nvPr/>
        </p:nvSpPr>
        <p:spPr>
          <a:xfrm>
            <a:off x="531495" y="4267200"/>
            <a:ext cx="4656455"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2. </a:t>
            </a:r>
            <a:r>
              <a:rPr lang="zh-CN" altLang="en-US" sz="2000">
                <a:latin typeface="Times New Roman" panose="02020603050405020304" pitchFamily="18" charset="0"/>
                <a:cs typeface="Times New Roman" panose="02020603050405020304" pitchFamily="18" charset="0"/>
              </a:rPr>
              <a:t>Find and in the</a:t>
            </a:r>
            <a:r>
              <a:rPr lang="en-US" altLang="zh-CN" sz="2000">
                <a:latin typeface="Times New Roman" panose="02020603050405020304" pitchFamily="18" charset="0"/>
                <a:cs typeface="Times New Roman" panose="02020603050405020304" pitchFamily="18" charset="0"/>
              </a:rPr>
              <a:t> following </a:t>
            </a:r>
            <a:r>
              <a:rPr lang="zh-CN" altLang="en-US" sz="2000">
                <a:latin typeface="Times New Roman" panose="02020603050405020304" pitchFamily="18" charset="0"/>
                <a:cs typeface="Times New Roman" panose="02020603050405020304" pitchFamily="18" charset="0"/>
              </a:rPr>
              <a:t>circuit</a:t>
            </a:r>
            <a:r>
              <a:rPr lang="en-US" altLang="zh-CN" sz="2000">
                <a:latin typeface="Times New Roman" panose="02020603050405020304" pitchFamily="18" charset="0"/>
                <a:cs typeface="Times New Roman" panose="02020603050405020304" pitchFamily="18" charset="0"/>
              </a:rPr>
              <a:t>.</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449263" y="228283"/>
            <a:ext cx="8243888" cy="506413"/>
          </a:xfrm>
          <a:prstGeom prst="rect">
            <a:avLst/>
          </a:prstGeom>
          <a:noFill/>
          <a:ln w="9525">
            <a:noFill/>
            <a:miter lim="800000"/>
          </a:ln>
        </p:spPr>
        <p:txBody>
          <a:bodyPr vert="horz" wrap="square" lIns="91440" tIns="45720" rIns="91440" bIns="45720" numCol="1" anchor="b" anchorCtr="0" compatLnSpc="1"/>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j-ea"/>
                <a:cs typeface="Times New Roman" panose="02020603050405020304" pitchFamily="18" charset="0"/>
              </a:rPr>
              <a:t>Main content of chapter 2 </a:t>
            </a:r>
          </a:p>
        </p:txBody>
      </p:sp>
      <p:sp>
        <p:nvSpPr>
          <p:cNvPr id="4" name="文本占位符 2"/>
          <p:cNvSpPr>
            <a:spLocks noGrp="1"/>
          </p:cNvSpPr>
          <p:nvPr/>
        </p:nvSpPr>
        <p:spPr>
          <a:xfrm>
            <a:off x="685800" y="754380"/>
            <a:ext cx="7459980" cy="5232400"/>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marR="0" lvl="0" indent="-457200" algn="l" defTabSz="914400" rtl="0" eaLnBrk="0" fontAlgn="base" latinLnBrk="0" hangingPunct="0">
              <a:lnSpc>
                <a:spcPct val="100000"/>
              </a:lnSpc>
              <a:spcBef>
                <a:spcPct val="20000"/>
              </a:spcBef>
              <a:spcAft>
                <a:spcPct val="0"/>
              </a:spcAft>
              <a:buClrTx/>
              <a:buSzTx/>
              <a:buFontTx/>
              <a:buAutoNum type="arabicPeriod"/>
              <a:defRPr/>
            </a:pPr>
            <a:r>
              <a:rPr lang="en-US" altLang="zh-CN" sz="2400" kern="0"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Two basis for Circuit analysis</a:t>
            </a:r>
            <a:r>
              <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 </a:t>
            </a: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Voltage-current relationship of each element</a:t>
            </a:r>
          </a:p>
          <a:p>
            <a:pPr marL="0" marR="0" lvl="0" indent="0" algn="l" defTabSz="914400" rtl="0" eaLnBrk="0" fontAlgn="base" latinLnBrk="0" hangingPunct="0">
              <a:lnSpc>
                <a:spcPct val="100000"/>
              </a:lnSpc>
              <a:spcBef>
                <a:spcPct val="20000"/>
              </a:spcBef>
              <a:spcAft>
                <a:spcPct val="0"/>
              </a:spcAft>
              <a:buClrTx/>
              <a:buSzTx/>
              <a:buFontTx/>
              <a:buNone/>
              <a:defRPr/>
            </a:pP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            sources(chapter 1),</a:t>
            </a:r>
            <a:r>
              <a:rPr lang="en-US" altLang="zh-CN" sz="2000" kern="0" noProof="0" dirty="0">
                <a:ln>
                  <a:noFill/>
                </a:ln>
                <a:effectLst/>
                <a:highlight>
                  <a:srgbClr val="FFFF00"/>
                </a:highlight>
                <a:uLnTx/>
                <a:uFillTx/>
                <a:latin typeface="Times New Roman" panose="02020603050405020304" pitchFamily="18" charset="0"/>
                <a:cs typeface="Times New Roman" panose="02020603050405020304" pitchFamily="18" charset="0"/>
                <a:sym typeface="+mn-ea"/>
              </a:rPr>
              <a:t>linear resistors(chapter 2)</a:t>
            </a:r>
          </a:p>
          <a:p>
            <a:pPr marL="0" marR="0" lvl="0" indent="0" algn="l" defTabSz="914400" rtl="0" eaLnBrk="0" fontAlgn="base" latinLnBrk="0" hangingPunct="0">
              <a:lnSpc>
                <a:spcPct val="100000"/>
              </a:lnSpc>
              <a:spcBef>
                <a:spcPct val="20000"/>
              </a:spcBef>
              <a:spcAft>
                <a:spcPct val="0"/>
              </a:spcAft>
              <a:buClrTx/>
              <a:buSzTx/>
              <a:buFontTx/>
              <a:buNone/>
              <a:defRPr/>
            </a:pP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     (2) </a:t>
            </a:r>
            <a:r>
              <a:rPr lang="en-US" altLang="zh-CN" sz="2000" kern="0" noProof="0" dirty="0">
                <a:ln>
                  <a:noFill/>
                </a:ln>
                <a:effectLst/>
                <a:highlight>
                  <a:srgbClr val="FFFF00"/>
                </a:highlight>
                <a:uLnTx/>
                <a:uFillTx/>
                <a:latin typeface="Times New Roman" panose="02020603050405020304" pitchFamily="18" charset="0"/>
                <a:cs typeface="Times New Roman" panose="02020603050405020304" pitchFamily="18" charset="0"/>
                <a:sym typeface="+mn-ea"/>
              </a:rPr>
              <a:t>Kirchhoff’s Laws (chapter 2)</a:t>
            </a:r>
          </a:p>
          <a:p>
            <a:pPr marL="0" marR="0" lvl="0" indent="0" algn="l" defTabSz="914400" rtl="0" eaLnBrk="0" fontAlgn="base" latinLnBrk="0" hangingPunct="0">
              <a:lnSpc>
                <a:spcPct val="100000"/>
              </a:lnSpc>
              <a:spcBef>
                <a:spcPct val="20000"/>
              </a:spcBef>
              <a:spcAft>
                <a:spcPct val="0"/>
              </a:spcAft>
              <a:buClrTx/>
              <a:buSzTx/>
              <a:buFontTx/>
              <a:buNone/>
              <a:defRPr/>
            </a:pPr>
            <a:r>
              <a:rPr lang="en-US" altLang="zh-CN" sz="2000" kern="0"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Note:</a:t>
            </a: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 if we are given a circuit, we can write equations about currents and voltages </a:t>
            </a:r>
            <a:r>
              <a:rPr lang="en-US" altLang="zh-CN" sz="2000" kern="0" noProof="0" dirty="0">
                <a:ln>
                  <a:noFill/>
                </a:ln>
                <a:effectLst/>
                <a:highlight>
                  <a:srgbClr val="FFFF00"/>
                </a:highlight>
                <a:uLnTx/>
                <a:uFillTx/>
                <a:latin typeface="Times New Roman" panose="02020603050405020304" pitchFamily="18" charset="0"/>
                <a:cs typeface="Times New Roman" panose="02020603050405020304" pitchFamily="18" charset="0"/>
                <a:sym typeface="+mn-ea"/>
              </a:rPr>
              <a:t>with above two basis</a:t>
            </a: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 and then solve these equations to finish the process of circuit analysis.  </a:t>
            </a:r>
            <a:endParaRPr kumimoji="0" lang="en-US" altLang="zh-CN" sz="24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buClrTx/>
              <a:buSzTx/>
              <a:buFontTx/>
              <a:buNone/>
              <a:defRPr/>
            </a:pPr>
            <a:r>
              <a:rPr kumimoji="0" lang="en-US" altLang="zh-CN" sz="2400" i="0" u="none" strike="noStrike" kern="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2. Circuit </a:t>
            </a:r>
            <a:r>
              <a:rPr lang="en-US" altLang="zh-CN" sz="2400" kern="0"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Equivalent: </a:t>
            </a:r>
          </a:p>
          <a:p>
            <a:pPr marL="0" marR="0" lvl="0" algn="l" defTabSz="914400" rtl="0" eaLnBrk="0" fontAlgn="base" latinLnBrk="0" hangingPunct="0">
              <a:lnSpc>
                <a:spcPct val="100000"/>
              </a:lnSpc>
              <a:spcBef>
                <a:spcPct val="20000"/>
              </a:spcBef>
              <a:buClrTx/>
              <a:buSzTx/>
              <a:buFontTx/>
              <a:buNone/>
              <a:defRPr/>
            </a:pPr>
            <a:r>
              <a:rPr kumimoji="0" lang="en-US" altLang="zh-CN" sz="2400" i="0" u="none" strike="noStrike" kern="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en-US" altLang="zh-CN" sz="200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(1) subcircuit with sources (chapter 4)</a:t>
            </a:r>
          </a:p>
          <a:p>
            <a:pPr marL="0" marR="0" lvl="0" algn="l" defTabSz="914400" rtl="0" eaLnBrk="0" fontAlgn="base" latinLnBrk="0" hangingPunct="0">
              <a:lnSpc>
                <a:spcPct val="100000"/>
              </a:lnSpc>
              <a:spcBef>
                <a:spcPct val="20000"/>
              </a:spcBef>
              <a:buClrTx/>
              <a:buSzTx/>
              <a:buFontTx/>
              <a:buNone/>
              <a:defRPr/>
            </a:pPr>
            <a:r>
              <a:rPr kumimoji="0" lang="en-US" altLang="zh-CN" sz="2000" i="0" u="none" strike="noStrike" kern="0" cap="none" spc="0" normalizeH="0" baseline="0" noProof="0" dirty="0">
                <a:ln>
                  <a:noFill/>
                </a:ln>
                <a:effectLst/>
                <a:highlight>
                  <a:srgbClr val="FFFF00"/>
                </a:highlight>
                <a:uLnTx/>
                <a:uFillTx/>
                <a:latin typeface="Times New Roman" panose="02020603050405020304" pitchFamily="18" charset="0"/>
                <a:ea typeface="+mn-ea"/>
                <a:cs typeface="Times New Roman" panose="02020603050405020304" pitchFamily="18" charset="0"/>
              </a:rPr>
              <a:t>   (2) </a:t>
            </a:r>
            <a:r>
              <a:rPr lang="en-US" altLang="zh-CN" sz="2000" kern="0" noProof="0" dirty="0">
                <a:ln>
                  <a:noFill/>
                </a:ln>
                <a:effectLst/>
                <a:highlight>
                  <a:srgbClr val="FFFF00"/>
                </a:highlight>
                <a:uLnTx/>
                <a:uFillTx/>
                <a:latin typeface="Times New Roman" panose="02020603050405020304" pitchFamily="18" charset="0"/>
                <a:cs typeface="Times New Roman" panose="02020603050405020304" pitchFamily="18" charset="0"/>
                <a:sym typeface="+mn-ea"/>
              </a:rPr>
              <a:t>subcircuit with only resistors(chapter 2)</a:t>
            </a:r>
          </a:p>
          <a:p>
            <a:pPr marL="0" marR="0" lvl="0" algn="l" defTabSz="914400" rtl="0" eaLnBrk="0" fontAlgn="base" latinLnBrk="0" hangingPunct="0">
              <a:lnSpc>
                <a:spcPct val="100000"/>
              </a:lnSpc>
              <a:spcBef>
                <a:spcPct val="20000"/>
              </a:spcBef>
              <a:buClrTx/>
              <a:buSzTx/>
              <a:buFontTx/>
              <a:buNone/>
              <a:defRPr/>
            </a:pPr>
            <a:r>
              <a:rPr lang="en-US" altLang="zh-CN" sz="2000" kern="0" noProof="0" dirty="0">
                <a:ln>
                  <a:noFill/>
                </a:ln>
                <a:solidFill>
                  <a:srgbClr val="C00000"/>
                </a:solidFill>
                <a:effectLst/>
                <a:highlight>
                  <a:srgbClr val="FFFF00"/>
                </a:highlight>
                <a:uLnTx/>
                <a:uFillTx/>
                <a:latin typeface="Times New Roman" panose="02020603050405020304" pitchFamily="18" charset="0"/>
                <a:cs typeface="Times New Roman" panose="02020603050405020304" pitchFamily="18" charset="0"/>
                <a:sym typeface="+mn-ea"/>
              </a:rPr>
              <a:t>Note:</a:t>
            </a: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 if we are given a circuit, we can also consider first to simplify the circuit with circuit equivalent, and then solve the simplified circuit. </a:t>
            </a:r>
          </a:p>
          <a:p>
            <a:pPr marL="0" marR="0" lvl="0" algn="l" defTabSz="914400" rtl="0" eaLnBrk="0" fontAlgn="base" latinLnBrk="0" hangingPunct="0">
              <a:lnSpc>
                <a:spcPct val="100000"/>
              </a:lnSpc>
              <a:spcBef>
                <a:spcPct val="20000"/>
              </a:spcBef>
              <a:buClrTx/>
              <a:buSzTx/>
              <a:buFontTx/>
              <a:buNone/>
              <a:defRPr/>
            </a:pPr>
            <a:r>
              <a:rPr lang="en-US" altLang="zh-CN" sz="2000" kern="0" noProof="0" dirty="0">
                <a:ln>
                  <a:noFill/>
                </a:ln>
                <a:effectLst/>
                <a:uLnTx/>
                <a:uFillTx/>
                <a:latin typeface="Times New Roman" panose="02020603050405020304" pitchFamily="18" charset="0"/>
                <a:cs typeface="Times New Roman" panose="02020603050405020304" pitchFamily="18" charset="0"/>
                <a:sym typeface="+mn-ea"/>
              </a:rPr>
              <a:t>The main purpose to simplify the circuit first is to make the process of circuit analysis easier. </a:t>
            </a:r>
            <a:endParaRPr kumimoji="0" lang="en-US" altLang="zh-CN" sz="200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mn-ea"/>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30</a:t>
            </a:fld>
            <a:endParaRPr lang="zh-CN" altLang="en-US" sz="1400" dirty="0">
              <a:latin typeface="Times New Roman" panose="02020603050405020304" pitchFamily="18" charset="0"/>
              <a:cs typeface="Times New Roman" panose="02020603050405020304" pitchFamily="18" charset="0"/>
            </a:endParaRPr>
          </a:p>
        </p:txBody>
      </p:sp>
      <p:sp>
        <p:nvSpPr>
          <p:cNvPr id="325634" name="Rectangle 2"/>
          <p:cNvSpPr>
            <a:spLocks noGrp="1" noChangeArrowheads="1"/>
          </p:cNvSpPr>
          <p:nvPr>
            <p:ph type="title"/>
          </p:nvPr>
        </p:nvSpPr>
        <p:spPr>
          <a:xfrm>
            <a:off x="0" y="0"/>
            <a:ext cx="9144000" cy="7620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2.4 Equivalent </a:t>
            </a:r>
            <a:r>
              <a:rPr kumimoji="0" lang="en-US" altLang="zh-CN" sz="36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Subcircuits</a:t>
            </a:r>
            <a:endPar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endParaRPr>
          </a:p>
        </p:txBody>
      </p:sp>
      <p:sp>
        <p:nvSpPr>
          <p:cNvPr id="51204" name="Rectangle 3"/>
          <p:cNvSpPr>
            <a:spLocks noGrp="1"/>
          </p:cNvSpPr>
          <p:nvPr>
            <p:ph idx="1"/>
          </p:nvPr>
        </p:nvSpPr>
        <p:spPr>
          <a:xfrm>
            <a:off x="444500" y="1165225"/>
            <a:ext cx="8305800" cy="434975"/>
          </a:xfrm>
        </p:spPr>
        <p:txBody>
          <a:bodyPr vert="horz" wrap="square" lIns="91440" tIns="45720" rIns="91440" bIns="45720" anchor="t" anchorCtr="0"/>
          <a:lstStyle/>
          <a:p>
            <a:pPr marL="0" indent="0" eaLnBrk="1" hangingPunct="1">
              <a:lnSpc>
                <a:spcPct val="110000"/>
              </a:lnSpc>
              <a:buNone/>
            </a:pPr>
            <a:r>
              <a:rPr lang="en-US" altLang="zh-CN" sz="2400" dirty="0">
                <a:latin typeface="Times New Roman" panose="02020603050405020304" pitchFamily="18" charset="0"/>
                <a:cs typeface="Times New Roman" panose="02020603050405020304" pitchFamily="18" charset="0"/>
              </a:rPr>
              <a:t>1. Some concepts</a:t>
            </a:r>
            <a:endParaRPr lang="en-US" altLang="zh-CN" sz="24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1205" name="矩形 1"/>
          <p:cNvSpPr/>
          <p:nvPr/>
        </p:nvSpPr>
        <p:spPr>
          <a:xfrm>
            <a:off x="609600" y="1600200"/>
            <a:ext cx="6553200"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5000"/>
              </a:lnSpc>
              <a:spcBef>
                <a:spcPct val="0"/>
              </a:spcBef>
              <a:buNone/>
            </a:pPr>
            <a:r>
              <a:rPr lang="en-US" altLang="zh-CN" sz="2000" b="1" i="1" dirty="0">
                <a:solidFill>
                  <a:srgbClr val="FF0000"/>
                </a:solidFill>
                <a:latin typeface="Times New Roman" panose="02020603050405020304" pitchFamily="18" charset="0"/>
                <a:cs typeface="Times New Roman" panose="02020603050405020304" pitchFamily="18" charset="0"/>
              </a:rPr>
              <a:t>terminal law </a:t>
            </a:r>
            <a:r>
              <a:rPr lang="en-US" altLang="zh-CN" sz="2000" dirty="0">
                <a:latin typeface="Times New Roman" panose="02020603050405020304" pitchFamily="18" charset="0"/>
                <a:cs typeface="Times New Roman" panose="02020603050405020304" pitchFamily="18" charset="0"/>
              </a:rPr>
              <a:t>: the voltage-current relationship of a </a:t>
            </a:r>
          </a:p>
          <a:p>
            <a:pPr marL="0" lvl="0" indent="0" eaLnBrk="1" hangingPunct="1">
              <a:lnSpc>
                <a:spcPct val="125000"/>
              </a:lnSpc>
              <a:spcBef>
                <a:spcPct val="0"/>
              </a:spcBef>
              <a:buNone/>
            </a:pPr>
            <a:r>
              <a:rPr lang="en-US" altLang="zh-CN" sz="2000" dirty="0">
                <a:latin typeface="Times New Roman" panose="02020603050405020304" pitchFamily="18" charset="0"/>
                <a:cs typeface="Times New Roman" panose="02020603050405020304" pitchFamily="18" charset="0"/>
              </a:rPr>
              <a:t>two-terminal subcircuit.</a:t>
            </a:r>
            <a:r>
              <a:rPr lang="en-US" altLang="zh-CN" sz="2000" b="1" i="1" dirty="0">
                <a:latin typeface="Times New Roman" panose="02020603050405020304" pitchFamily="18" charset="0"/>
                <a:cs typeface="Times New Roman" panose="02020603050405020304" pitchFamily="18" charset="0"/>
              </a:rPr>
              <a:t> </a:t>
            </a:r>
            <a:endParaRPr lang="en-US" altLang="zh-CN" sz="2000" b="1" i="1"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51206" name="组合 5"/>
          <p:cNvGrpSpPr/>
          <p:nvPr/>
        </p:nvGrpSpPr>
        <p:grpSpPr>
          <a:xfrm>
            <a:off x="6426200" y="869950"/>
            <a:ext cx="2717800" cy="2881313"/>
            <a:chOff x="6304036" y="3642020"/>
            <a:chExt cx="2717579" cy="2881698"/>
          </a:xfrm>
        </p:grpSpPr>
        <p:pic>
          <p:nvPicPr>
            <p:cNvPr id="51212" name="图片 6"/>
            <p:cNvPicPr>
              <a:picLocks noChangeAspect="1"/>
            </p:cNvPicPr>
            <p:nvPr/>
          </p:nvPicPr>
          <p:blipFill>
            <a:blip r:embed="rId2"/>
            <a:stretch>
              <a:fillRect/>
            </a:stretch>
          </p:blipFill>
          <p:spPr>
            <a:xfrm>
              <a:off x="6956978" y="3864664"/>
              <a:ext cx="2064637" cy="2628900"/>
            </a:xfrm>
            <a:prstGeom prst="rect">
              <a:avLst/>
            </a:prstGeom>
            <a:noFill/>
            <a:ln w="9525">
              <a:noFill/>
            </a:ln>
          </p:spPr>
        </p:pic>
        <p:pic>
          <p:nvPicPr>
            <p:cNvPr id="51213" name="图片 7"/>
            <p:cNvPicPr>
              <a:picLocks noChangeAspect="1"/>
            </p:cNvPicPr>
            <p:nvPr/>
          </p:nvPicPr>
          <p:blipFill>
            <a:blip r:embed="rId3"/>
            <a:stretch>
              <a:fillRect/>
            </a:stretch>
          </p:blipFill>
          <p:spPr>
            <a:xfrm>
              <a:off x="6400801" y="4307031"/>
              <a:ext cx="708578" cy="2216687"/>
            </a:xfrm>
            <a:prstGeom prst="rect">
              <a:avLst/>
            </a:prstGeom>
            <a:noFill/>
            <a:ln w="9525">
              <a:noFill/>
            </a:ln>
          </p:spPr>
        </p:pic>
        <p:pic>
          <p:nvPicPr>
            <p:cNvPr id="51214" name="图片 8"/>
            <p:cNvPicPr>
              <a:picLocks noChangeAspect="1"/>
            </p:cNvPicPr>
            <p:nvPr/>
          </p:nvPicPr>
          <p:blipFill>
            <a:blip r:embed="rId4"/>
            <a:stretch>
              <a:fillRect/>
            </a:stretch>
          </p:blipFill>
          <p:spPr>
            <a:xfrm>
              <a:off x="6304036" y="3642020"/>
              <a:ext cx="1114425" cy="676275"/>
            </a:xfrm>
            <a:prstGeom prst="rect">
              <a:avLst/>
            </a:prstGeom>
            <a:noFill/>
            <a:ln w="9525">
              <a:noFill/>
            </a:ln>
          </p:spPr>
        </p:pic>
      </p:grpSp>
      <p:sp>
        <p:nvSpPr>
          <p:cNvPr id="51207" name="矩形 10"/>
          <p:cNvSpPr/>
          <p:nvPr/>
        </p:nvSpPr>
        <p:spPr>
          <a:xfrm>
            <a:off x="444500" y="3994150"/>
            <a:ext cx="3535363" cy="1698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i="1" dirty="0">
                <a:solidFill>
                  <a:srgbClr val="3333FF"/>
                </a:solidFill>
                <a:latin typeface="Times New Roman" panose="02020603050405020304" pitchFamily="18" charset="0"/>
                <a:cs typeface="Times New Roman" panose="02020603050405020304" pitchFamily="18" charset="0"/>
              </a:rPr>
              <a:t>Equivalent subcircuits: Two two-terminal subcircuit are said to be equivalent if they have same terminal law.</a:t>
            </a:r>
          </a:p>
        </p:txBody>
      </p:sp>
      <p:pic>
        <p:nvPicPr>
          <p:cNvPr id="51208" name="图片 13"/>
          <p:cNvPicPr>
            <a:picLocks noChangeAspect="1"/>
          </p:cNvPicPr>
          <p:nvPr/>
        </p:nvPicPr>
        <p:blipFill>
          <a:blip r:embed="rId5"/>
          <a:stretch>
            <a:fillRect/>
          </a:stretch>
        </p:blipFill>
        <p:spPr>
          <a:xfrm>
            <a:off x="4146550" y="3673475"/>
            <a:ext cx="4997450" cy="2249488"/>
          </a:xfrm>
          <a:prstGeom prst="rect">
            <a:avLst/>
          </a:prstGeom>
          <a:noFill/>
          <a:ln w="9525">
            <a:noFill/>
          </a:ln>
        </p:spPr>
      </p:pic>
      <p:sp>
        <p:nvSpPr>
          <p:cNvPr id="51209" name="矩形 14"/>
          <p:cNvSpPr/>
          <p:nvPr/>
        </p:nvSpPr>
        <p:spPr>
          <a:xfrm>
            <a:off x="2908300" y="2563813"/>
            <a:ext cx="2941638" cy="581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5000"/>
              </a:lnSpc>
              <a:spcBef>
                <a:spcPct val="0"/>
              </a:spcBef>
              <a:buNone/>
            </a:pPr>
            <a:r>
              <a:rPr lang="en-US" altLang="zh-CN" sz="2800" b="1" i="1" dirty="0">
                <a:latin typeface="Times New Roman" panose="02020603050405020304" pitchFamily="18" charset="0"/>
                <a:cs typeface="Times New Roman" panose="02020603050405020304" pitchFamily="18" charset="0"/>
              </a:rPr>
              <a:t>v = f</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or </a:t>
            </a:r>
            <a:r>
              <a:rPr lang="en-US" altLang="zh-CN" sz="2800" b="1" i="1" dirty="0">
                <a:latin typeface="Times New Roman" panose="02020603050405020304" pitchFamily="18" charset="0"/>
                <a:cs typeface="Times New Roman" panose="02020603050405020304" pitchFamily="18" charset="0"/>
              </a:rPr>
              <a:t> i = g</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v</a:t>
            </a:r>
            <a:r>
              <a:rPr lang="en-US" altLang="zh-CN" sz="2800" b="1" dirty="0">
                <a:latin typeface="Times New Roman" panose="02020603050405020304" pitchFamily="18" charset="0"/>
                <a:cs typeface="Times New Roman" panose="02020603050405020304" pitchFamily="18" charset="0"/>
              </a:rPr>
              <a:t>)</a:t>
            </a:r>
            <a:endParaRPr lang="en-US" altLang="zh-CN" sz="2800" dirty="0">
              <a:latin typeface="Arial" panose="020B0604020202020204" pitchFamily="34" charset="0"/>
            </a:endParaRPr>
          </a:p>
        </p:txBody>
      </p:sp>
      <p:sp>
        <p:nvSpPr>
          <p:cNvPr id="16" name="矩形 15"/>
          <p:cNvSpPr>
            <a:spLocks noRot="1" noChangeAspect="1" noMove="1" noResize="1" noEditPoints="1" noAdjustHandles="1" noChangeArrowheads="1" noChangeShapeType="1" noTextEdit="1"/>
          </p:cNvSpPr>
          <p:nvPr/>
        </p:nvSpPr>
        <p:spPr>
          <a:xfrm>
            <a:off x="4378771" y="5791200"/>
            <a:ext cx="1556708" cy="369332"/>
          </a:xfrm>
          <a:prstGeom prst="rect">
            <a:avLst/>
          </a:prstGeom>
          <a:blipFill>
            <a:blip r:embed="rId6"/>
            <a:stretch>
              <a:fillRect t="-8197" b="-2459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0" name="矩形 19"/>
          <p:cNvSpPr>
            <a:spLocks noRot="1" noChangeAspect="1" noMove="1" noResize="1" noEditPoints="1" noAdjustHandles="1" noChangeArrowheads="1" noChangeShapeType="1" noTextEdit="1"/>
          </p:cNvSpPr>
          <p:nvPr/>
        </p:nvSpPr>
        <p:spPr>
          <a:xfrm>
            <a:off x="6765191" y="5841349"/>
            <a:ext cx="1609608" cy="369332"/>
          </a:xfrm>
          <a:prstGeom prst="rect">
            <a:avLst/>
          </a:prstGeom>
          <a:blipFill>
            <a:blip r:embed="rId7"/>
            <a:stretch>
              <a:fillRect t="-8197" b="-2459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31</a:t>
            </a:fld>
            <a:endParaRPr lang="zh-CN" altLang="en-US" sz="1400" dirty="0">
              <a:latin typeface="Times New Roman" panose="02020603050405020304" pitchFamily="18" charset="0"/>
              <a:cs typeface="Times New Roman" panose="02020603050405020304" pitchFamily="18" charset="0"/>
            </a:endParaRPr>
          </a:p>
        </p:txBody>
      </p:sp>
      <p:sp>
        <p:nvSpPr>
          <p:cNvPr id="325634" name="Rectangle 2"/>
          <p:cNvSpPr>
            <a:spLocks noGrp="1" noChangeArrowheads="1"/>
          </p:cNvSpPr>
          <p:nvPr>
            <p:ph type="title"/>
          </p:nvPr>
        </p:nvSpPr>
        <p:spPr>
          <a:xfrm>
            <a:off x="0" y="0"/>
            <a:ext cx="9144000" cy="7620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2.4 Equivalent </a:t>
            </a:r>
            <a:r>
              <a:rPr kumimoji="0" lang="en-US" altLang="zh-CN" sz="36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Subcircuits</a:t>
            </a:r>
            <a:endPar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endParaRPr>
          </a:p>
        </p:txBody>
      </p:sp>
      <p:sp>
        <p:nvSpPr>
          <p:cNvPr id="52228" name="Rectangle 3"/>
          <p:cNvSpPr>
            <a:spLocks noGrp="1"/>
          </p:cNvSpPr>
          <p:nvPr>
            <p:ph idx="1"/>
          </p:nvPr>
        </p:nvSpPr>
        <p:spPr>
          <a:xfrm>
            <a:off x="444500" y="1165225"/>
            <a:ext cx="8305800" cy="434975"/>
          </a:xfrm>
        </p:spPr>
        <p:txBody>
          <a:bodyPr vert="horz" wrap="square" lIns="91440" tIns="45720" rIns="91440" bIns="45720" anchor="t" anchorCtr="0"/>
          <a:lstStyle/>
          <a:p>
            <a:pPr marL="0" indent="0" eaLnBrk="1" hangingPunct="1">
              <a:lnSpc>
                <a:spcPct val="110000"/>
              </a:lnSpc>
              <a:buNone/>
            </a:pPr>
            <a:r>
              <a:rPr lang="en-US" altLang="zh-CN" sz="2400" dirty="0">
                <a:latin typeface="Times New Roman" panose="02020603050405020304" pitchFamily="18" charset="0"/>
                <a:cs typeface="Times New Roman" panose="02020603050405020304" pitchFamily="18" charset="0"/>
              </a:rPr>
              <a:t>1. Some concepts</a:t>
            </a:r>
            <a:endParaRPr lang="en-US" altLang="zh-CN" sz="24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2229" name="矩形 1"/>
          <p:cNvSpPr/>
          <p:nvPr/>
        </p:nvSpPr>
        <p:spPr>
          <a:xfrm>
            <a:off x="609600" y="1600200"/>
            <a:ext cx="8140700" cy="36252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5000"/>
              </a:lnSpc>
              <a:spcBef>
                <a:spcPct val="0"/>
              </a:spcBef>
              <a:buNone/>
            </a:pPr>
            <a:r>
              <a:rPr lang="en-US" altLang="zh-CN" sz="1800" i="1" dirty="0">
                <a:solidFill>
                  <a:srgbClr val="3333FF"/>
                </a:solidFill>
                <a:latin typeface="Times New Roman" panose="02020603050405020304" pitchFamily="18" charset="0"/>
                <a:cs typeface="Times New Roman" panose="02020603050405020304" pitchFamily="18" charset="0"/>
              </a:rPr>
              <a:t>Why equivalent subcircuits</a:t>
            </a:r>
            <a:r>
              <a:rPr lang="en-US" altLang="zh-CN" sz="1800" dirty="0">
                <a:latin typeface="Times New Roman" panose="02020603050405020304" pitchFamily="18" charset="0"/>
                <a:cs typeface="Times New Roman" panose="02020603050405020304" pitchFamily="18" charset="0"/>
              </a:rPr>
              <a:t>? </a:t>
            </a:r>
          </a:p>
          <a:p>
            <a:pPr marL="0" lvl="0" indent="0" eaLnBrk="1" hangingPunct="1">
              <a:lnSpc>
                <a:spcPct val="110000"/>
              </a:lnSpc>
              <a:spcBef>
                <a:spcPct val="0"/>
              </a:spcBef>
              <a:buNone/>
            </a:pPr>
            <a:r>
              <a:rPr lang="en-US" altLang="zh-CN" sz="2400" dirty="0">
                <a:latin typeface="Times New Roman" panose="02020603050405020304" pitchFamily="18" charset="0"/>
                <a:cs typeface="Times New Roman" panose="02020603050405020304" pitchFamily="18" charset="0"/>
              </a:rPr>
              <a:t>A generally useful strategy in analyzing electric circuits is to </a:t>
            </a:r>
            <a:r>
              <a:rPr lang="en-US" altLang="zh-CN" sz="2400" i="1" dirty="0">
                <a:solidFill>
                  <a:srgbClr val="3333FF"/>
                </a:solidFill>
                <a:latin typeface="Times New Roman" panose="02020603050405020304" pitchFamily="18" charset="0"/>
                <a:cs typeface="Times New Roman" panose="02020603050405020304" pitchFamily="18" charset="0"/>
              </a:rPr>
              <a:t>simplify wherever possible</a:t>
            </a:r>
            <a:r>
              <a:rPr lang="en-US" altLang="zh-CN" sz="2400" dirty="0">
                <a:latin typeface="Times New Roman" panose="02020603050405020304" pitchFamily="18" charset="0"/>
                <a:cs typeface="Times New Roman" panose="02020603050405020304" pitchFamily="18" charset="0"/>
              </a:rPr>
              <a:t>.</a:t>
            </a:r>
          </a:p>
          <a:p>
            <a:pPr marL="457200" lvl="1" indent="0" eaLnBrk="1" hangingPunct="1">
              <a:lnSpc>
                <a:spcPct val="110000"/>
              </a:lnSpc>
              <a:spcBef>
                <a:spcPct val="0"/>
              </a:spcBef>
              <a:buNone/>
            </a:pPr>
            <a:r>
              <a:rPr lang="en-US" altLang="zh-CN" sz="2400" dirty="0">
                <a:latin typeface="Times New Roman" panose="02020603050405020304" pitchFamily="18" charset="0"/>
                <a:cs typeface="Times New Roman" panose="02020603050405020304" pitchFamily="18" charset="0"/>
              </a:rPr>
              <a:t>-Replacing a part of a circuit with a simple </a:t>
            </a:r>
            <a:r>
              <a:rPr lang="en-US" altLang="zh-CN" sz="2400" i="1" dirty="0">
                <a:solidFill>
                  <a:srgbClr val="3333FF"/>
                </a:solidFill>
                <a:latin typeface="Times New Roman" panose="02020603050405020304" pitchFamily="18" charset="0"/>
                <a:cs typeface="Times New Roman" panose="02020603050405020304" pitchFamily="18" charset="0"/>
              </a:rPr>
              <a:t>equivalent </a:t>
            </a:r>
            <a:r>
              <a:rPr lang="en-US" altLang="zh-CN" sz="2400" b="1" i="1" dirty="0">
                <a:latin typeface="Times New Roman" panose="02020603050405020304" pitchFamily="18" charset="0"/>
                <a:cs typeface="Times New Roman" panose="02020603050405020304" pitchFamily="18" charset="0"/>
              </a:rPr>
              <a:t>subcircuit </a:t>
            </a:r>
            <a:r>
              <a:rPr lang="en-US" altLang="zh-CN" sz="2400" dirty="0">
                <a:latin typeface="Times New Roman" panose="02020603050405020304" pitchFamily="18" charset="0"/>
                <a:cs typeface="Times New Roman" panose="02020603050405020304" pitchFamily="18" charset="0"/>
              </a:rPr>
              <a:t>contains fewer elements, without altering any current or voltage outside that part ( or region).</a:t>
            </a:r>
          </a:p>
          <a:p>
            <a:pPr marL="457200" lvl="1" indent="0" eaLnBrk="1" hangingPunct="1">
              <a:lnSpc>
                <a:spcPct val="110000"/>
              </a:lnSpc>
              <a:spcBef>
                <a:spcPct val="0"/>
              </a:spcBef>
              <a:buNone/>
            </a:pPr>
            <a:r>
              <a:rPr lang="en-US" altLang="zh-CN" sz="2400" dirty="0">
                <a:latin typeface="Times New Roman" panose="02020603050405020304" pitchFamily="18" charset="0"/>
                <a:cs typeface="Times New Roman" panose="02020603050405020304" pitchFamily="18" charset="0"/>
              </a:rPr>
              <a:t>-The simpler circuit can then be analyzed, and the results will apply equally to the original, more complex, circuit. </a:t>
            </a:r>
          </a:p>
          <a:p>
            <a:pPr marL="0" lvl="0" indent="0" eaLnBrk="1" hangingPunct="1">
              <a:lnSpc>
                <a:spcPct val="125000"/>
              </a:lnSpc>
              <a:spcBef>
                <a:spcPct val="0"/>
              </a:spcBef>
              <a:buNone/>
            </a:pPr>
            <a:endParaRPr lang="en-US" altLang="zh-CN" sz="1800" b="1" i="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2230" name="图片 4"/>
          <p:cNvPicPr>
            <a:picLocks noChangeAspect="1"/>
          </p:cNvPicPr>
          <p:nvPr/>
        </p:nvPicPr>
        <p:blipFill>
          <a:blip r:embed="rId2"/>
          <a:stretch>
            <a:fillRect/>
          </a:stretch>
        </p:blipFill>
        <p:spPr>
          <a:xfrm>
            <a:off x="2332038" y="4878388"/>
            <a:ext cx="5516562" cy="1751012"/>
          </a:xfrm>
          <a:prstGeom prst="rect">
            <a:avLst/>
          </a:prstGeom>
          <a:noFill/>
          <a:ln w="9525">
            <a:noFill/>
          </a:ln>
        </p:spPr>
      </p:pic>
      <p:sp>
        <p:nvSpPr>
          <p:cNvPr id="52231" name="矩形 9"/>
          <p:cNvSpPr/>
          <p:nvPr/>
        </p:nvSpPr>
        <p:spPr>
          <a:xfrm>
            <a:off x="2819400" y="6516688"/>
            <a:ext cx="39846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i="1" dirty="0">
                <a:solidFill>
                  <a:srgbClr val="FF0000"/>
                </a:solidFill>
                <a:latin typeface="Times New Roman" panose="02020603050405020304" pitchFamily="18" charset="0"/>
                <a:cs typeface="Times New Roman" panose="02020603050405020304" pitchFamily="18" charset="0"/>
              </a:rPr>
              <a:t>We can get same v,I with both circuit!</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3232440" y="4673520"/>
              <a:ext cx="5276880" cy="1721160"/>
            </p14:xfrm>
          </p:contentPart>
        </mc:Choice>
        <mc:Fallback xmlns="">
          <p:pic>
            <p:nvPicPr>
              <p:cNvPr id="2" name="墨迹 1"/>
            </p:nvPicPr>
            <p:blipFill>
              <a:blip r:embed="rId4"/>
            </p:blipFill>
            <p:spPr>
              <a:xfrm>
                <a:off x="3232440" y="4673520"/>
                <a:ext cx="5276880" cy="1721160"/>
              </a:xfrm>
              <a:prstGeom prst="rect"/>
            </p:spPr>
          </p:pic>
        </mc:Fallback>
      </mc:AlternateContent>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32</a:t>
            </a:fld>
            <a:endParaRPr lang="zh-CN" altLang="en-US" sz="1400" dirty="0">
              <a:latin typeface="Times New Roman" panose="02020603050405020304" pitchFamily="18" charset="0"/>
              <a:cs typeface="Times New Roman" panose="02020603050405020304" pitchFamily="18" charset="0"/>
            </a:endParaRPr>
          </a:p>
        </p:txBody>
      </p:sp>
      <p:sp>
        <p:nvSpPr>
          <p:cNvPr id="325634" name="Rectangle 2"/>
          <p:cNvSpPr>
            <a:spLocks noGrp="1" noChangeArrowheads="1"/>
          </p:cNvSpPr>
          <p:nvPr>
            <p:ph type="title"/>
          </p:nvPr>
        </p:nvSpPr>
        <p:spPr>
          <a:xfrm>
            <a:off x="0" y="0"/>
            <a:ext cx="9144000" cy="7620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2.4 Equivalent </a:t>
            </a:r>
            <a:r>
              <a:rPr kumimoji="0" lang="en-US" altLang="zh-CN" sz="36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Subcircuits</a:t>
            </a:r>
            <a:endPar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endParaRPr>
          </a:p>
        </p:txBody>
      </p:sp>
      <p:sp>
        <p:nvSpPr>
          <p:cNvPr id="53252" name="Rectangle 3"/>
          <p:cNvSpPr>
            <a:spLocks noGrp="1"/>
          </p:cNvSpPr>
          <p:nvPr>
            <p:ph idx="1"/>
          </p:nvPr>
        </p:nvSpPr>
        <p:spPr>
          <a:xfrm>
            <a:off x="444500" y="1165225"/>
            <a:ext cx="8305800" cy="434975"/>
          </a:xfrm>
        </p:spPr>
        <p:txBody>
          <a:bodyPr vert="horz" wrap="square" lIns="91440" tIns="45720" rIns="91440" bIns="45720" anchor="t" anchorCtr="0"/>
          <a:lstStyle/>
          <a:p>
            <a:pPr marL="0" indent="0" eaLnBrk="1" hangingPunct="1">
              <a:lnSpc>
                <a:spcPct val="110000"/>
              </a:lnSpc>
              <a:buNone/>
            </a:pPr>
            <a:r>
              <a:rPr lang="en-US" altLang="zh-CN" sz="2400" dirty="0">
                <a:latin typeface="Times New Roman" panose="02020603050405020304" pitchFamily="18" charset="0"/>
                <a:cs typeface="Times New Roman" panose="02020603050405020304" pitchFamily="18" charset="0"/>
              </a:rPr>
              <a:t>2. Attention to </a:t>
            </a:r>
            <a:r>
              <a:rPr lang="en-US" altLang="zh-CN" sz="2400" i="1" dirty="0">
                <a:solidFill>
                  <a:srgbClr val="FF0066"/>
                </a:solidFill>
                <a:latin typeface="Times New Roman" panose="02020603050405020304" pitchFamily="18" charset="0"/>
                <a:cs typeface="Times New Roman" panose="02020603050405020304" pitchFamily="18" charset="0"/>
              </a:rPr>
              <a:t>external and internal part of </a:t>
            </a:r>
            <a:r>
              <a:rPr lang="en-US" altLang="zh-CN" sz="2400" dirty="0">
                <a:latin typeface="Times New Roman" panose="02020603050405020304" pitchFamily="18" charset="0"/>
                <a:cs typeface="Times New Roman" panose="02020603050405020304" pitchFamily="18" charset="0"/>
              </a:rPr>
              <a:t>equivalent subcircuit </a:t>
            </a:r>
            <a:endParaRPr lang="en-US" altLang="zh-CN" sz="24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3253" name="矩形 2"/>
          <p:cNvSpPr/>
          <p:nvPr/>
        </p:nvSpPr>
        <p:spPr>
          <a:xfrm>
            <a:off x="609283" y="1913573"/>
            <a:ext cx="7988300" cy="16916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ct val="0"/>
              </a:spcBef>
              <a:buNone/>
            </a:pPr>
            <a:r>
              <a:rPr lang="en-US" altLang="zh-CN" sz="2000" dirty="0">
                <a:latin typeface="Times New Roman" panose="02020603050405020304" pitchFamily="18" charset="0"/>
                <a:cs typeface="Times New Roman" panose="02020603050405020304" pitchFamily="18" charset="0"/>
              </a:rPr>
              <a:t>Attention: Only the currents and voltages </a:t>
            </a:r>
            <a:r>
              <a:rPr lang="en-US" altLang="zh-CN" sz="2000" i="1" dirty="0">
                <a:solidFill>
                  <a:srgbClr val="FF0066"/>
                </a:solidFill>
                <a:latin typeface="Times New Roman" panose="02020603050405020304" pitchFamily="18" charset="0"/>
                <a:cs typeface="Times New Roman" panose="02020603050405020304" pitchFamily="18" charset="0"/>
              </a:rPr>
              <a:t>external </a:t>
            </a:r>
            <a:r>
              <a:rPr lang="en-US" altLang="zh-CN" sz="2000" dirty="0">
                <a:latin typeface="Times New Roman" panose="02020603050405020304" pitchFamily="18" charset="0"/>
                <a:cs typeface="Times New Roman" panose="02020603050405020304" pitchFamily="18" charset="0"/>
              </a:rPr>
              <a:t>to the equivalent subcircuit will not be changed when one is exchanged for the other in any circuit; the currents and voltages  </a:t>
            </a:r>
            <a:r>
              <a:rPr lang="en-US" altLang="zh-CN" sz="2000" i="1" dirty="0">
                <a:solidFill>
                  <a:srgbClr val="FF0066"/>
                </a:solidFill>
                <a:latin typeface="Times New Roman" panose="02020603050405020304" pitchFamily="18" charset="0"/>
                <a:cs typeface="Times New Roman" panose="02020603050405020304" pitchFamily="18" charset="0"/>
              </a:rPr>
              <a:t>internal to the subcircuit </a:t>
            </a:r>
            <a:r>
              <a:rPr lang="en-US" altLang="zh-CN" sz="2000" dirty="0">
                <a:latin typeface="Times New Roman" panose="02020603050405020304" pitchFamily="18" charset="0"/>
                <a:cs typeface="Times New Roman" panose="02020603050405020304" pitchFamily="18" charset="0"/>
              </a:rPr>
              <a:t>may be quite different.</a:t>
            </a:r>
            <a:endParaRPr lang="en-US" altLang="zh-CN" sz="2000" dirty="0">
              <a:highlight>
                <a:srgbClr val="FFFF00"/>
              </a:highlight>
              <a:latin typeface="Times New Roman" panose="02020603050405020304" pitchFamily="18" charset="0"/>
              <a:cs typeface="Times New Roman" panose="02020603050405020304" pitchFamily="18" charset="0"/>
              <a:sym typeface="+mn-ea"/>
            </a:endParaRPr>
          </a:p>
        </p:txBody>
      </p:sp>
      <p:pic>
        <p:nvPicPr>
          <p:cNvPr id="53254" name="图片 5"/>
          <p:cNvPicPr>
            <a:picLocks noChangeAspect="1"/>
          </p:cNvPicPr>
          <p:nvPr/>
        </p:nvPicPr>
        <p:blipFill>
          <a:blip r:embed="rId2"/>
          <a:stretch>
            <a:fillRect/>
          </a:stretch>
        </p:blipFill>
        <p:spPr>
          <a:xfrm>
            <a:off x="685800" y="3605530"/>
            <a:ext cx="7553325" cy="2346960"/>
          </a:xfrm>
          <a:prstGeom prst="rect">
            <a:avLst/>
          </a:prstGeom>
          <a:noFill/>
          <a:ln w="9525">
            <a:noFill/>
          </a:ln>
        </p:spPr>
      </p:pic>
      <p:sp>
        <p:nvSpPr>
          <p:cNvPr id="53255" name="矩形 6"/>
          <p:cNvSpPr/>
          <p:nvPr/>
        </p:nvSpPr>
        <p:spPr>
          <a:xfrm>
            <a:off x="6705600" y="3569018"/>
            <a:ext cx="10699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i="1" dirty="0">
                <a:solidFill>
                  <a:srgbClr val="FF0066"/>
                </a:solidFill>
                <a:latin typeface="Times New Roman" panose="02020603050405020304" pitchFamily="18" charset="0"/>
                <a:cs typeface="Times New Roman" panose="02020603050405020304" pitchFamily="18" charset="0"/>
              </a:rPr>
              <a:t>internal</a:t>
            </a:r>
          </a:p>
        </p:txBody>
      </p:sp>
      <p:sp>
        <p:nvSpPr>
          <p:cNvPr id="53256" name="矩形 11"/>
          <p:cNvSpPr/>
          <p:nvPr/>
        </p:nvSpPr>
        <p:spPr>
          <a:xfrm>
            <a:off x="3124200" y="3372168"/>
            <a:ext cx="10699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i="1" dirty="0">
                <a:solidFill>
                  <a:srgbClr val="FF0066"/>
                </a:solidFill>
                <a:latin typeface="Times New Roman" panose="02020603050405020304" pitchFamily="18" charset="0"/>
                <a:cs typeface="Times New Roman" panose="02020603050405020304" pitchFamily="18" charset="0"/>
              </a:rPr>
              <a:t>internal</a:t>
            </a:r>
          </a:p>
        </p:txBody>
      </p:sp>
      <p:sp>
        <p:nvSpPr>
          <p:cNvPr id="53257" name="矩形 7"/>
          <p:cNvSpPr/>
          <p:nvPr/>
        </p:nvSpPr>
        <p:spPr>
          <a:xfrm>
            <a:off x="119063" y="3943668"/>
            <a:ext cx="11334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i="1" dirty="0">
                <a:solidFill>
                  <a:srgbClr val="FF0066"/>
                </a:solidFill>
                <a:latin typeface="Times New Roman" panose="02020603050405020304" pitchFamily="18" charset="0"/>
                <a:cs typeface="Times New Roman" panose="02020603050405020304" pitchFamily="18" charset="0"/>
              </a:rPr>
              <a:t>external</a:t>
            </a:r>
          </a:p>
        </p:txBody>
      </p:sp>
      <p:sp>
        <p:nvSpPr>
          <p:cNvPr id="53258" name="矩形 13"/>
          <p:cNvSpPr/>
          <p:nvPr/>
        </p:nvSpPr>
        <p:spPr>
          <a:xfrm>
            <a:off x="4908550" y="3421380"/>
            <a:ext cx="11334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i="1" dirty="0">
                <a:solidFill>
                  <a:srgbClr val="FF0066"/>
                </a:solidFill>
                <a:latin typeface="Times New Roman" panose="02020603050405020304" pitchFamily="18" charset="0"/>
                <a:cs typeface="Times New Roman" panose="02020603050405020304" pitchFamily="18" charset="0"/>
              </a:rPr>
              <a:t>external</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2013120" y="3776950"/>
              <a:ext cx="6680520" cy="2153160"/>
            </p14:xfrm>
          </p:contentPart>
        </mc:Choice>
        <mc:Fallback xmlns="">
          <p:pic>
            <p:nvPicPr>
              <p:cNvPr id="2" name="墨迹 1"/>
            </p:nvPicPr>
            <p:blipFill>
              <a:blip r:embed="rId4"/>
            </p:blipFill>
            <p:spPr>
              <a:xfrm>
                <a:off x="2013120" y="3776950"/>
                <a:ext cx="6680520" cy="2153160"/>
              </a:xfrm>
              <a:prstGeom prst="rect"/>
            </p:spPr>
          </p:pic>
        </mc:Fallback>
      </mc:AlternateContent>
      <p:sp>
        <p:nvSpPr>
          <p:cNvPr id="3" name="文本框 2"/>
          <p:cNvSpPr txBox="1"/>
          <p:nvPr/>
        </p:nvSpPr>
        <p:spPr>
          <a:xfrm>
            <a:off x="838200" y="6172200"/>
            <a:ext cx="8243570" cy="450850"/>
          </a:xfrm>
          <a:prstGeom prst="rect">
            <a:avLst/>
          </a:prstGeom>
          <a:noFill/>
        </p:spPr>
        <p:txBody>
          <a:bodyPr wrap="none" rtlCol="0" anchor="t">
            <a:spAutoFit/>
          </a:bodyPr>
          <a:lstStyle/>
          <a:p>
            <a:pPr marL="0" lvl="0" indent="0" algn="l" eaLnBrk="1" hangingPunct="1">
              <a:lnSpc>
                <a:spcPct val="130000"/>
              </a:lnSpc>
              <a:spcBef>
                <a:spcPct val="0"/>
              </a:spcBef>
              <a:buNone/>
            </a:pPr>
            <a:r>
              <a:rPr lang="en-US" altLang="zh-CN" dirty="0">
                <a:highlight>
                  <a:srgbClr val="FFFF00"/>
                </a:highlight>
                <a:latin typeface="Times New Roman" panose="02020603050405020304" pitchFamily="18" charset="0"/>
                <a:cs typeface="Times New Roman" panose="02020603050405020304" pitchFamily="18" charset="0"/>
                <a:sym typeface="+mn-ea"/>
              </a:rPr>
              <a:t> Through circuit equivalence</a:t>
            </a:r>
            <a:r>
              <a:rPr lang="zh-CN" altLang="en-US" dirty="0">
                <a:highlight>
                  <a:srgbClr val="FFFF00"/>
                </a:highlight>
                <a:latin typeface="Times New Roman" panose="02020603050405020304" pitchFamily="18" charset="0"/>
                <a:cs typeface="Times New Roman" panose="02020603050405020304" pitchFamily="18" charset="0"/>
                <a:sym typeface="+mn-ea"/>
              </a:rPr>
              <a:t>，</a:t>
            </a:r>
            <a:r>
              <a:rPr lang="en-US" altLang="zh-CN" dirty="0">
                <a:highlight>
                  <a:srgbClr val="FFFF00"/>
                </a:highlight>
                <a:latin typeface="Times New Roman" panose="02020603050405020304" pitchFamily="18" charset="0"/>
                <a:cs typeface="Times New Roman" panose="02020603050405020304" pitchFamily="18" charset="0"/>
                <a:sym typeface="+mn-ea"/>
              </a:rPr>
              <a:t>we can compute </a:t>
            </a:r>
            <a:r>
              <a:rPr lang="en-US" altLang="zh-CN" i="1" dirty="0">
                <a:highlight>
                  <a:srgbClr val="FFFF00"/>
                </a:highlight>
                <a:latin typeface="Times New Roman" panose="02020603050405020304" pitchFamily="18" charset="0"/>
                <a:cs typeface="Times New Roman" panose="02020603050405020304" pitchFamily="18" charset="0"/>
                <a:sym typeface="+mn-ea"/>
              </a:rPr>
              <a:t>i</a:t>
            </a:r>
            <a:r>
              <a:rPr lang="en-US" altLang="zh-CN" dirty="0">
                <a:highlight>
                  <a:srgbClr val="FFFF00"/>
                </a:highlight>
                <a:latin typeface="Times New Roman" panose="02020603050405020304" pitchFamily="18" charset="0"/>
                <a:cs typeface="Times New Roman" panose="02020603050405020304" pitchFamily="18" charset="0"/>
                <a:sym typeface="+mn-ea"/>
              </a:rPr>
              <a:t> , but could not compute </a:t>
            </a:r>
            <a:r>
              <a:rPr lang="en-US" altLang="zh-CN" i="1" dirty="0">
                <a:highlight>
                  <a:srgbClr val="FFFF00"/>
                </a:highlight>
                <a:latin typeface="Times New Roman" panose="02020603050405020304" pitchFamily="18" charset="0"/>
                <a:cs typeface="Times New Roman" panose="02020603050405020304" pitchFamily="18" charset="0"/>
                <a:sym typeface="+mn-ea"/>
              </a:rPr>
              <a:t>i</a:t>
            </a:r>
            <a:r>
              <a:rPr lang="en-US" altLang="zh-CN" baseline="-25000" dirty="0">
                <a:highlight>
                  <a:srgbClr val="FFFF00"/>
                </a:highlight>
                <a:latin typeface="Times New Roman" panose="02020603050405020304" pitchFamily="18" charset="0"/>
                <a:cs typeface="Times New Roman" panose="02020603050405020304" pitchFamily="18" charset="0"/>
                <a:sym typeface="+mn-ea"/>
              </a:rPr>
              <a:t>1</a:t>
            </a:r>
            <a:r>
              <a:rPr lang="en-US" altLang="zh-CN" dirty="0">
                <a:highlight>
                  <a:srgbClr val="FFFF00"/>
                </a:highlight>
                <a:latin typeface="Times New Roman" panose="02020603050405020304" pitchFamily="18" charset="0"/>
                <a:cs typeface="Times New Roman" panose="02020603050405020304" pitchFamily="18" charset="0"/>
                <a:sym typeface="+mn-ea"/>
              </a:rPr>
              <a:t> ot </a:t>
            </a:r>
            <a:r>
              <a:rPr lang="en-US" altLang="zh-CN" i="1" dirty="0">
                <a:highlight>
                  <a:srgbClr val="FFFF00"/>
                </a:highlight>
                <a:latin typeface="Times New Roman" panose="02020603050405020304" pitchFamily="18" charset="0"/>
                <a:cs typeface="Times New Roman" panose="02020603050405020304" pitchFamily="18" charset="0"/>
                <a:sym typeface="+mn-ea"/>
              </a:rPr>
              <a:t>i</a:t>
            </a:r>
            <a:r>
              <a:rPr lang="en-US" altLang="zh-CN" baseline="-25000" dirty="0">
                <a:highlight>
                  <a:srgbClr val="FFFF00"/>
                </a:highlight>
                <a:latin typeface="Times New Roman" panose="02020603050405020304" pitchFamily="18" charset="0"/>
                <a:cs typeface="Times New Roman" panose="02020603050405020304" pitchFamily="18" charset="0"/>
                <a:sym typeface="+mn-ea"/>
              </a:rPr>
              <a:t>2</a:t>
            </a:r>
            <a:r>
              <a:rPr lang="zh-CN" altLang="en-US" dirty="0">
                <a:highlight>
                  <a:srgbClr val="FFFF00"/>
                </a:highlight>
                <a:latin typeface="Times New Roman" panose="02020603050405020304" pitchFamily="18" charset="0"/>
                <a:cs typeface="Times New Roman" panose="02020603050405020304" pitchFamily="18" charset="0"/>
                <a:sym typeface="+mn-ea"/>
              </a:rPr>
              <a:t>！！！</a:t>
            </a:r>
            <a:r>
              <a:rPr lang="en-US" altLang="zh-CN" dirty="0">
                <a:highlight>
                  <a:srgbClr val="FFFF00"/>
                </a:highlight>
                <a:latin typeface="Times New Roman" panose="02020603050405020304" pitchFamily="18" charset="0"/>
                <a:cs typeface="Times New Roman" panose="02020603050405020304" pitchFamily="18" charset="0"/>
                <a:sym typeface="+mn-ea"/>
              </a:rPr>
              <a:t> </a:t>
            </a:r>
            <a:endParaRPr lang="zh-CN" altLang="en-US"/>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33</a:t>
            </a:fld>
            <a:endParaRPr lang="zh-CN" altLang="en-US" sz="1400" dirty="0">
              <a:latin typeface="Times New Roman" panose="02020603050405020304" pitchFamily="18" charset="0"/>
              <a:cs typeface="Times New Roman" panose="02020603050405020304" pitchFamily="18" charset="0"/>
            </a:endParaRPr>
          </a:p>
        </p:txBody>
      </p:sp>
      <p:sp>
        <p:nvSpPr>
          <p:cNvPr id="72706" name="Rectangle 2"/>
          <p:cNvSpPr>
            <a:spLocks noGrp="1" noChangeArrowheads="1"/>
          </p:cNvSpPr>
          <p:nvPr>
            <p:ph type="title"/>
          </p:nvPr>
        </p:nvSpPr>
        <p:spPr>
          <a:xfrm>
            <a:off x="0" y="0"/>
            <a:ext cx="9144000" cy="79248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2.5 Series Resistors and Voltage Division</a:t>
            </a:r>
          </a:p>
        </p:txBody>
      </p:sp>
      <p:sp>
        <p:nvSpPr>
          <p:cNvPr id="54276" name="Rectangle 3"/>
          <p:cNvSpPr>
            <a:spLocks noGrp="1"/>
          </p:cNvSpPr>
          <p:nvPr>
            <p:ph idx="1"/>
          </p:nvPr>
        </p:nvSpPr>
        <p:spPr>
          <a:xfrm>
            <a:off x="573405" y="990600"/>
            <a:ext cx="8382000" cy="887730"/>
          </a:xfrm>
        </p:spPr>
        <p:txBody>
          <a:bodyPr vert="horz" wrap="square" lIns="91440" tIns="45720" rIns="91440" bIns="45720" anchor="t" anchorCtr="0"/>
          <a:lstStyle/>
          <a:p>
            <a:pPr eaLnBrk="1" hangingPunct="1">
              <a:lnSpc>
                <a:spcPct val="130000"/>
              </a:lnSpc>
            </a:pPr>
            <a:r>
              <a:rPr lang="en-US" altLang="zh-CN" sz="2000" b="1" i="1" dirty="0">
                <a:solidFill>
                  <a:srgbClr val="FF0066"/>
                </a:solidFill>
                <a:latin typeface="Times New Roman" panose="02020603050405020304" pitchFamily="18" charset="0"/>
                <a:cs typeface="Times New Roman" panose="02020603050405020304" pitchFamily="18" charset="0"/>
              </a:rPr>
              <a:t>Series:</a:t>
            </a:r>
            <a:r>
              <a:rPr lang="en-US" altLang="zh-CN" sz="2000" dirty="0">
                <a:latin typeface="Times New Roman" panose="02020603050405020304" pitchFamily="18" charset="0"/>
                <a:cs typeface="Times New Roman" panose="02020603050405020304" pitchFamily="18" charset="0"/>
              </a:rPr>
              <a:t> Two or more elements are in series if they are cascaded or connected sequentially and consequently carry the same current.</a:t>
            </a:r>
            <a:r>
              <a:rPr lang="en-US" altLang="zh-CN" sz="2000" i="1" dirty="0">
                <a:latin typeface="Times New Roman" panose="02020603050405020304" pitchFamily="18" charset="0"/>
                <a:cs typeface="Times New Roman" panose="02020603050405020304" pitchFamily="18" charset="0"/>
              </a:rPr>
              <a:t> </a:t>
            </a:r>
          </a:p>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sz="2400" dirty="0">
              <a:latin typeface="Times New Roman" panose="02020603050405020304" pitchFamily="18" charset="0"/>
              <a:cs typeface="Times New Roman" panose="02020603050405020304" pitchFamily="18" charset="0"/>
            </a:endParaRPr>
          </a:p>
        </p:txBody>
      </p:sp>
      <p:sp>
        <p:nvSpPr>
          <p:cNvPr id="54277"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4278" name="Rectangle 7"/>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pic>
        <p:nvPicPr>
          <p:cNvPr id="54283" name="Picture 9"/>
          <p:cNvPicPr>
            <a:picLocks noChangeAspect="1"/>
          </p:cNvPicPr>
          <p:nvPr/>
        </p:nvPicPr>
        <p:blipFill>
          <a:blip r:embed="rId2"/>
          <a:stretch>
            <a:fillRect/>
          </a:stretch>
        </p:blipFill>
        <p:spPr>
          <a:xfrm>
            <a:off x="3657600" y="2201545"/>
            <a:ext cx="1335405" cy="291465"/>
          </a:xfrm>
          <a:prstGeom prst="rect">
            <a:avLst/>
          </a:prstGeom>
          <a:noFill/>
          <a:ln w="9525">
            <a:noFill/>
          </a:ln>
        </p:spPr>
      </p:pic>
      <p:pic>
        <p:nvPicPr>
          <p:cNvPr id="3" name="图片 2"/>
          <p:cNvPicPr>
            <a:picLocks noChangeAspect="1"/>
          </p:cNvPicPr>
          <p:nvPr/>
        </p:nvPicPr>
        <p:blipFill>
          <a:blip r:embed="rId3"/>
          <a:stretch>
            <a:fillRect/>
          </a:stretch>
        </p:blipFill>
        <p:spPr>
          <a:xfrm>
            <a:off x="1066800" y="1878330"/>
            <a:ext cx="2451100" cy="1454150"/>
          </a:xfrm>
          <a:prstGeom prst="rect">
            <a:avLst/>
          </a:prstGeom>
        </p:spPr>
      </p:pic>
      <p:pic>
        <p:nvPicPr>
          <p:cNvPr id="4" name="图片 3"/>
          <p:cNvPicPr>
            <a:picLocks noChangeAspect="1"/>
          </p:cNvPicPr>
          <p:nvPr/>
        </p:nvPicPr>
        <p:blipFill>
          <a:blip r:embed="rId4"/>
          <a:stretch>
            <a:fillRect/>
          </a:stretch>
        </p:blipFill>
        <p:spPr>
          <a:xfrm>
            <a:off x="4953000" y="1972945"/>
            <a:ext cx="1924050" cy="1301750"/>
          </a:xfrm>
          <a:prstGeom prst="rect">
            <a:avLst/>
          </a:prstGeom>
        </p:spPr>
      </p:pic>
      <p:pic>
        <p:nvPicPr>
          <p:cNvPr id="5" name="图片 4"/>
          <p:cNvPicPr>
            <a:picLocks noChangeAspect="1"/>
          </p:cNvPicPr>
          <p:nvPr/>
        </p:nvPicPr>
        <p:blipFill>
          <a:blip r:embed="rId5"/>
          <a:stretch>
            <a:fillRect/>
          </a:stretch>
        </p:blipFill>
        <p:spPr>
          <a:xfrm>
            <a:off x="3470275" y="2472055"/>
            <a:ext cx="1422400" cy="488950"/>
          </a:xfrm>
          <a:prstGeom prst="rect">
            <a:avLst/>
          </a:prstGeom>
        </p:spPr>
      </p:pic>
      <p:sp>
        <p:nvSpPr>
          <p:cNvPr id="55300" name="矩形 17"/>
          <p:cNvSpPr/>
          <p:nvPr/>
        </p:nvSpPr>
        <p:spPr>
          <a:xfrm>
            <a:off x="701675" y="3352800"/>
            <a:ext cx="3180715" cy="398780"/>
          </a:xfrm>
          <a:prstGeom prst="rect">
            <a:avLst/>
          </a:prstGeom>
          <a:solidFill>
            <a:schemeClr val="bg2"/>
          </a:solid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principle of voltage division</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pic>
        <p:nvPicPr>
          <p:cNvPr id="55301" name="Picture 9"/>
          <p:cNvPicPr>
            <a:picLocks noChangeAspect="1"/>
          </p:cNvPicPr>
          <p:nvPr/>
        </p:nvPicPr>
        <p:blipFill>
          <a:blip r:embed="rId6"/>
          <a:stretch>
            <a:fillRect/>
          </a:stretch>
        </p:blipFill>
        <p:spPr>
          <a:xfrm>
            <a:off x="228283" y="3810000"/>
            <a:ext cx="3517900" cy="2220913"/>
          </a:xfrm>
          <a:prstGeom prst="rect">
            <a:avLst/>
          </a:prstGeom>
          <a:noFill/>
          <a:ln w="9525">
            <a:noFill/>
          </a:ln>
        </p:spPr>
      </p:pic>
      <p:pic>
        <p:nvPicPr>
          <p:cNvPr id="55302" name="Picture 5"/>
          <p:cNvPicPr>
            <a:picLocks noChangeAspect="1"/>
          </p:cNvPicPr>
          <p:nvPr/>
        </p:nvPicPr>
        <p:blipFill>
          <a:blip r:embed="rId7"/>
          <a:stretch>
            <a:fillRect/>
          </a:stretch>
        </p:blipFill>
        <p:spPr>
          <a:xfrm>
            <a:off x="4114800" y="5486400"/>
            <a:ext cx="3276600" cy="452438"/>
          </a:xfrm>
          <a:prstGeom prst="rect">
            <a:avLst/>
          </a:prstGeom>
          <a:noFill/>
          <a:ln w="9525">
            <a:noFill/>
          </a:ln>
        </p:spPr>
      </p:pic>
      <p:pic>
        <p:nvPicPr>
          <p:cNvPr id="55303" name="Picture 10"/>
          <p:cNvPicPr>
            <a:picLocks noChangeAspect="1"/>
          </p:cNvPicPr>
          <p:nvPr/>
        </p:nvPicPr>
        <p:blipFill>
          <a:blip r:embed="rId8"/>
          <a:stretch>
            <a:fillRect/>
          </a:stretch>
        </p:blipFill>
        <p:spPr>
          <a:xfrm>
            <a:off x="6629400" y="5943600"/>
            <a:ext cx="1600200" cy="712788"/>
          </a:xfrm>
          <a:prstGeom prst="rect">
            <a:avLst/>
          </a:prstGeom>
          <a:noFill/>
          <a:ln w="9525">
            <a:noFill/>
          </a:ln>
        </p:spPr>
      </p:pic>
      <p:pic>
        <p:nvPicPr>
          <p:cNvPr id="55304" name="Picture 11"/>
          <p:cNvPicPr>
            <a:picLocks noChangeAspect="1"/>
          </p:cNvPicPr>
          <p:nvPr/>
        </p:nvPicPr>
        <p:blipFill>
          <a:blip r:embed="rId9"/>
          <a:stretch>
            <a:fillRect/>
          </a:stretch>
        </p:blipFill>
        <p:spPr>
          <a:xfrm>
            <a:off x="3688715" y="3962400"/>
            <a:ext cx="4665663" cy="1066800"/>
          </a:xfrm>
          <a:prstGeom prst="rect">
            <a:avLst/>
          </a:prstGeom>
          <a:noFill/>
          <a:ln w="9525">
            <a:noFill/>
          </a:ln>
        </p:spPr>
      </p:pic>
      <p:pic>
        <p:nvPicPr>
          <p:cNvPr id="55306" name="Picture 7"/>
          <p:cNvPicPr>
            <a:picLocks noChangeAspect="1"/>
          </p:cNvPicPr>
          <p:nvPr/>
        </p:nvPicPr>
        <p:blipFill>
          <a:blip r:embed="rId10"/>
          <a:stretch>
            <a:fillRect/>
          </a:stretch>
        </p:blipFill>
        <p:spPr>
          <a:xfrm>
            <a:off x="3517900" y="6031230"/>
            <a:ext cx="2895600" cy="385763"/>
          </a:xfrm>
          <a:prstGeom prst="rect">
            <a:avLst/>
          </a:prstGeom>
          <a:noFill/>
          <a:ln w="9525">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34</a:t>
            </a:fld>
            <a:endParaRPr lang="zh-CN" altLang="en-US" sz="1400" dirty="0">
              <a:latin typeface="Times New Roman" panose="02020603050405020304" pitchFamily="18" charset="0"/>
              <a:cs typeface="Times New Roman" panose="02020603050405020304" pitchFamily="18" charset="0"/>
            </a:endParaRPr>
          </a:p>
        </p:txBody>
      </p:sp>
      <p:sp>
        <p:nvSpPr>
          <p:cNvPr id="7" name="Rectangle 2"/>
          <p:cNvSpPr>
            <a:spLocks noGrp="1" noChangeArrowheads="1"/>
          </p:cNvSpPr>
          <p:nvPr>
            <p:ph type="title"/>
          </p:nvPr>
        </p:nvSpPr>
        <p:spPr>
          <a:xfrm>
            <a:off x="0" y="0"/>
            <a:ext cx="9144000" cy="850265"/>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2.5 Series Resistors and Voltage Division</a:t>
            </a:r>
          </a:p>
        </p:txBody>
      </p:sp>
      <p:pic>
        <p:nvPicPr>
          <p:cNvPr id="55307" name="图片 15"/>
          <p:cNvPicPr>
            <a:picLocks noChangeAspect="1"/>
          </p:cNvPicPr>
          <p:nvPr/>
        </p:nvPicPr>
        <p:blipFill>
          <a:blip r:embed="rId3"/>
          <a:stretch>
            <a:fillRect/>
          </a:stretch>
        </p:blipFill>
        <p:spPr>
          <a:xfrm>
            <a:off x="152400" y="849948"/>
            <a:ext cx="2752725" cy="1809750"/>
          </a:xfrm>
          <a:prstGeom prst="rect">
            <a:avLst/>
          </a:prstGeom>
          <a:noFill/>
          <a:ln w="9525">
            <a:noFill/>
          </a:ln>
        </p:spPr>
      </p:pic>
      <p:sp>
        <p:nvSpPr>
          <p:cNvPr id="17" name="文本框 16"/>
          <p:cNvSpPr txBox="1">
            <a:spLocks noRot="1" noChangeAspect="1" noMove="1" noResize="1" noEditPoints="1" noAdjustHandles="1" noChangeArrowheads="1" noChangeShapeType="1" noTextEdit="1"/>
          </p:cNvSpPr>
          <p:nvPr/>
        </p:nvSpPr>
        <p:spPr>
          <a:xfrm>
            <a:off x="-304717" y="2514569"/>
            <a:ext cx="4114800" cy="634789"/>
          </a:xfrm>
          <a:prstGeom prst="rect">
            <a:avLst/>
          </a:prstGeom>
          <a:blipFill>
            <a:blip r:embed="rId4"/>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8" name="文本框 17"/>
          <p:cNvSpPr txBox="1">
            <a:spLocks noRot="1" noChangeAspect="1" noMove="1" noResize="1" noEditPoints="1" noAdjustHandles="1" noChangeArrowheads="1" noChangeShapeType="1" noTextEdit="1"/>
          </p:cNvSpPr>
          <p:nvPr/>
        </p:nvSpPr>
        <p:spPr>
          <a:xfrm>
            <a:off x="-304717" y="3047863"/>
            <a:ext cx="4114800" cy="634788"/>
          </a:xfrm>
          <a:prstGeom prst="rect">
            <a:avLst/>
          </a:prstGeom>
          <a:blipFill>
            <a:blip r:embed="rId5"/>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55310" name="图片 18"/>
          <p:cNvPicPr>
            <a:picLocks noChangeAspect="1"/>
          </p:cNvPicPr>
          <p:nvPr/>
        </p:nvPicPr>
        <p:blipFill>
          <a:blip r:embed="rId6"/>
          <a:stretch>
            <a:fillRect/>
          </a:stretch>
        </p:blipFill>
        <p:spPr>
          <a:xfrm>
            <a:off x="4038283" y="837883"/>
            <a:ext cx="2085975" cy="1543050"/>
          </a:xfrm>
          <a:prstGeom prst="rect">
            <a:avLst/>
          </a:prstGeom>
          <a:noFill/>
          <a:ln w="9525">
            <a:noFill/>
          </a:ln>
        </p:spPr>
      </p:pic>
      <p:sp>
        <p:nvSpPr>
          <p:cNvPr id="20" name="文本框 19"/>
          <p:cNvSpPr txBox="1">
            <a:spLocks noRot="1" noChangeAspect="1" noMove="1" noResize="1" noEditPoints="1" noAdjustHandles="1" noChangeArrowheads="1" noChangeShapeType="1" noTextEdit="1"/>
          </p:cNvSpPr>
          <p:nvPr/>
        </p:nvSpPr>
        <p:spPr>
          <a:xfrm>
            <a:off x="3023870" y="2397125"/>
            <a:ext cx="4114800" cy="634788"/>
          </a:xfrm>
          <a:prstGeom prst="rect">
            <a:avLst/>
          </a:prstGeom>
          <a:blipFill>
            <a:blip r:embed="rId7"/>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1" name="文本框 20"/>
          <p:cNvSpPr txBox="1">
            <a:spLocks noRot="1" noChangeAspect="1" noMove="1" noResize="1" noEditPoints="1" noAdjustHandles="1" noChangeArrowheads="1" noChangeShapeType="1" noTextEdit="1"/>
          </p:cNvSpPr>
          <p:nvPr/>
        </p:nvSpPr>
        <p:spPr>
          <a:xfrm>
            <a:off x="3124200" y="2971694"/>
            <a:ext cx="4114800" cy="634789"/>
          </a:xfrm>
          <a:prstGeom prst="rect">
            <a:avLst/>
          </a:prstGeom>
          <a:blipFill>
            <a:blip r:embed="rId8"/>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9">
            <p14:nvContentPartPr>
              <p14:cNvPr id="2" name="墨迹 1"/>
              <p14:cNvContentPartPr/>
              <p14:nvPr/>
            </p14:nvContentPartPr>
            <p14:xfrm>
              <a:off x="7448760" y="0"/>
              <a:ext cx="984600" cy="360"/>
            </p14:xfrm>
          </p:contentPart>
        </mc:Choice>
        <mc:Fallback xmlns="">
          <p:pic>
            <p:nvPicPr>
              <p:cNvPr id="2" name="墨迹 1"/>
            </p:nvPicPr>
            <p:blipFill>
              <a:blip r:embed="rId10"/>
            </p:blipFill>
            <p:spPr>
              <a:xfrm>
                <a:off x="7448760" y="0"/>
                <a:ext cx="984600" cy="360"/>
              </a:xfrm>
              <a:prstGeom prst="rect"/>
            </p:spPr>
          </p:pic>
        </mc:Fallback>
      </mc:AlternateContent>
      <p:sp>
        <p:nvSpPr>
          <p:cNvPr id="9" name="Rectangle 3"/>
          <p:cNvSpPr txBox="1">
            <a:spLocks noChangeArrowheads="1"/>
          </p:cNvSpPr>
          <p:nvPr/>
        </p:nvSpPr>
        <p:spPr bwMode="auto">
          <a:xfrm>
            <a:off x="220980" y="3884930"/>
            <a:ext cx="8686800" cy="861695"/>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25000"/>
              </a:lnSpc>
              <a:spcBef>
                <a:spcPct val="20000"/>
              </a:spcBef>
              <a:spcAft>
                <a:spcPct val="0"/>
              </a:spcAft>
              <a:buClrTx/>
              <a:buSzTx/>
              <a:buFontTx/>
              <a:buChar char="•"/>
              <a:defRPr/>
            </a:pP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 general, if N resistors (R</a:t>
            </a:r>
            <a:r>
              <a:rPr kumimoji="0" lang="en-US" altLang="zh-CN"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t>
            </a:r>
            <a:r>
              <a:rPr kumimoji="0" lang="en-US" altLang="zh-CN"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 . , R</a:t>
            </a:r>
            <a:r>
              <a:rPr kumimoji="0" lang="en-US" altLang="zh-CN"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in series with the source voltage</a:t>
            </a:r>
            <a:r>
              <a:rPr kumimoji="0" lang="en-US" altLang="zh-CN" sz="20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a:t>
            </a:r>
            <a:r>
              <a:rPr kumimoji="0" lang="en-US" altLang="zh-CN" sz="2000" b="0" i="1"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nth</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resistor (</a:t>
            </a:r>
            <a:r>
              <a:rPr kumimoji="0" lang="en-US" altLang="zh-CN" sz="20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t>
            </a:r>
            <a:r>
              <a:rPr kumimoji="0" lang="en-US" altLang="zh-CN" sz="2000" b="0" i="0" u="none" strike="noStrike" kern="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0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will have a voltage drop of</a:t>
            </a:r>
          </a:p>
        </p:txBody>
      </p:sp>
      <p:graphicFrame>
        <p:nvGraphicFramePr>
          <p:cNvPr id="56330" name="Object 6"/>
          <p:cNvGraphicFramePr>
            <a:graphicFrameLocks noChangeAspect="1"/>
          </p:cNvGraphicFramePr>
          <p:nvPr/>
        </p:nvGraphicFramePr>
        <p:xfrm>
          <a:off x="1295400" y="4949190"/>
          <a:ext cx="3012440" cy="868680"/>
        </p:xfrm>
        <a:graphic>
          <a:graphicData uri="http://schemas.openxmlformats.org/presentationml/2006/ole">
            <mc:AlternateContent xmlns:mc="http://schemas.openxmlformats.org/markup-compatibility/2006">
              <mc:Choice xmlns:v="urn:schemas-microsoft-com:vml" Requires="v">
                <p:oleObj spid="_x0000_s9219" r:id="rId11" imgW="1294765" imgH="335915" progId="Equation.3">
                  <p:embed/>
                </p:oleObj>
              </mc:Choice>
              <mc:Fallback>
                <p:oleObj r:id="rId11" imgW="1294765" imgH="335915" progId="Equation.3">
                  <p:embed/>
                  <p:pic>
                    <p:nvPicPr>
                      <p:cNvPr id="0" name="图片 3088"/>
                      <p:cNvPicPr/>
                      <p:nvPr/>
                    </p:nvPicPr>
                    <p:blipFill>
                      <a:blip r:embed="rId12">
                        <a:clrChange>
                          <a:clrFrom>
                            <a:srgbClr val="000000"/>
                          </a:clrFrom>
                          <a:clrTo>
                            <a:srgbClr val="D60093"/>
                          </a:clrTo>
                        </a:clrChange>
                      </a:blip>
                      <a:stretch>
                        <a:fillRect/>
                      </a:stretch>
                    </p:blipFill>
                    <p:spPr>
                      <a:xfrm>
                        <a:off x="1295400" y="4949190"/>
                        <a:ext cx="3012440" cy="868680"/>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11430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2.6 Parallel Resistors and Current Division (1)</a:t>
            </a:r>
          </a:p>
        </p:txBody>
      </p:sp>
      <p:sp>
        <p:nvSpPr>
          <p:cNvPr id="57348" name="Rectangle 3"/>
          <p:cNvSpPr>
            <a:spLocks noGrp="1"/>
          </p:cNvSpPr>
          <p:nvPr>
            <p:ph idx="1"/>
          </p:nvPr>
        </p:nvSpPr>
        <p:spPr>
          <a:xfrm>
            <a:off x="457200" y="1219200"/>
            <a:ext cx="8305800" cy="5181600"/>
          </a:xfrm>
        </p:spPr>
        <p:txBody>
          <a:bodyPr vert="horz" wrap="square" lIns="91440" tIns="45720" rIns="91440" bIns="45720" anchor="t" anchorCtr="0"/>
          <a:lstStyle/>
          <a:p>
            <a:pPr eaLnBrk="1" hangingPunct="1">
              <a:lnSpc>
                <a:spcPct val="120000"/>
              </a:lnSpc>
            </a:pPr>
            <a:r>
              <a:rPr lang="en-US" altLang="zh-CN" sz="2000" dirty="0">
                <a:solidFill>
                  <a:srgbClr val="FF0000"/>
                </a:solidFill>
                <a:latin typeface="Times New Roman" panose="02020603050405020304" pitchFamily="18" charset="0"/>
                <a:cs typeface="Times New Roman" panose="02020603050405020304" pitchFamily="18" charset="0"/>
              </a:rPr>
              <a:t>Parallel</a:t>
            </a:r>
            <a:r>
              <a:rPr lang="en-US" altLang="zh-CN" sz="2000" dirty="0">
                <a:latin typeface="Times New Roman" panose="02020603050405020304" pitchFamily="18" charset="0"/>
                <a:cs typeface="Times New Roman" panose="02020603050405020304" pitchFamily="18" charset="0"/>
              </a:rPr>
              <a:t>: Two or more elements are in parallel if they are connected to the same two nodes and consequently have the </a:t>
            </a:r>
            <a:r>
              <a:rPr lang="en-US" altLang="zh-CN" sz="2000" u="sng" dirty="0">
                <a:solidFill>
                  <a:srgbClr val="FF0000"/>
                </a:solidFill>
                <a:latin typeface="Times New Roman" panose="02020603050405020304" pitchFamily="18" charset="0"/>
                <a:cs typeface="Times New Roman" panose="02020603050405020304" pitchFamily="18" charset="0"/>
              </a:rPr>
              <a:t>same voltage across </a:t>
            </a:r>
            <a:r>
              <a:rPr lang="en-US" altLang="zh-CN" sz="2000" dirty="0">
                <a:latin typeface="Times New Roman" panose="02020603050405020304" pitchFamily="18" charset="0"/>
                <a:cs typeface="Times New Roman" panose="02020603050405020304" pitchFamily="18" charset="0"/>
              </a:rPr>
              <a:t>them.</a:t>
            </a:r>
            <a:endParaRPr lang="en-US" altLang="zh-CN" sz="2000" i="1" dirty="0">
              <a:latin typeface="Times New Roman" panose="02020603050405020304" pitchFamily="18" charset="0"/>
              <a:cs typeface="Times New Roman" panose="02020603050405020304" pitchFamily="18" charset="0"/>
            </a:endParaRPr>
          </a:p>
        </p:txBody>
      </p:sp>
      <p:sp>
        <p:nvSpPr>
          <p:cNvPr id="57349" name="Rectangle 4"/>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7350" name="Rectangle 6"/>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7351" name="Rectangle 9"/>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7352" name="Rectangle 11"/>
          <p:cNvSpPr/>
          <p:nvPr/>
        </p:nvSpPr>
        <p:spPr>
          <a:xfrm>
            <a:off x="0" y="32766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pic>
        <p:nvPicPr>
          <p:cNvPr id="57355" name="Picture 8"/>
          <p:cNvPicPr>
            <a:picLocks noChangeAspect="1"/>
          </p:cNvPicPr>
          <p:nvPr/>
        </p:nvPicPr>
        <p:blipFill>
          <a:blip r:embed="rId3"/>
          <a:stretch>
            <a:fillRect/>
          </a:stretch>
        </p:blipFill>
        <p:spPr>
          <a:xfrm>
            <a:off x="3643630" y="2667000"/>
            <a:ext cx="1552575" cy="615315"/>
          </a:xfrm>
          <a:prstGeom prst="rect">
            <a:avLst/>
          </a:prstGeom>
          <a:noFill/>
          <a:ln w="9525">
            <a:noFill/>
          </a:ln>
        </p:spPr>
      </p:pic>
      <p:pic>
        <p:nvPicPr>
          <p:cNvPr id="57356" name="Picture 9"/>
          <p:cNvPicPr>
            <a:picLocks noChangeAspect="1"/>
          </p:cNvPicPr>
          <p:nvPr/>
        </p:nvPicPr>
        <p:blipFill>
          <a:blip r:embed="rId4"/>
          <a:stretch>
            <a:fillRect/>
          </a:stretch>
        </p:blipFill>
        <p:spPr>
          <a:xfrm>
            <a:off x="3581400" y="1905000"/>
            <a:ext cx="1604010" cy="861060"/>
          </a:xfrm>
          <a:prstGeom prst="rect">
            <a:avLst/>
          </a:prstGeom>
          <a:noFill/>
          <a:ln w="9525">
            <a:noFill/>
          </a:ln>
        </p:spPr>
      </p:pic>
      <p:pic>
        <p:nvPicPr>
          <p:cNvPr id="57357" name="图片 1"/>
          <p:cNvPicPr>
            <a:picLocks noChangeAspect="1"/>
          </p:cNvPicPr>
          <p:nvPr/>
        </p:nvPicPr>
        <p:blipFill>
          <a:blip r:embed="rId5"/>
          <a:stretch>
            <a:fillRect/>
          </a:stretch>
        </p:blipFill>
        <p:spPr>
          <a:xfrm>
            <a:off x="5410200" y="2382838"/>
            <a:ext cx="2647950" cy="1914525"/>
          </a:xfrm>
          <a:prstGeom prst="rect">
            <a:avLst/>
          </a:prstGeom>
          <a:noFill/>
          <a:ln w="9525">
            <a:noFill/>
          </a:ln>
        </p:spPr>
      </p:pic>
      <p:pic>
        <p:nvPicPr>
          <p:cNvPr id="57358" name="图片 2"/>
          <p:cNvPicPr>
            <a:picLocks noChangeAspect="1"/>
          </p:cNvPicPr>
          <p:nvPr/>
        </p:nvPicPr>
        <p:blipFill>
          <a:blip r:embed="rId6"/>
          <a:stretch>
            <a:fillRect/>
          </a:stretch>
        </p:blipFill>
        <p:spPr>
          <a:xfrm>
            <a:off x="457200" y="2382838"/>
            <a:ext cx="3105150" cy="2038350"/>
          </a:xfrm>
          <a:prstGeom prst="rect">
            <a:avLst/>
          </a:prstGeom>
          <a:noFill/>
          <a:ln w="9525">
            <a:noFill/>
          </a:ln>
        </p:spPr>
      </p:pic>
      <p:pic>
        <p:nvPicPr>
          <p:cNvPr id="5" name="图片 4"/>
          <p:cNvPicPr>
            <a:picLocks noChangeAspect="1"/>
          </p:cNvPicPr>
          <p:nvPr/>
        </p:nvPicPr>
        <p:blipFill>
          <a:blip r:embed="rId7"/>
          <a:stretch>
            <a:fillRect/>
          </a:stretch>
        </p:blipFill>
        <p:spPr>
          <a:xfrm>
            <a:off x="3657600" y="3338195"/>
            <a:ext cx="1422400" cy="488950"/>
          </a:xfrm>
          <a:prstGeom prst="rect">
            <a:avLst/>
          </a:prstGeom>
        </p:spPr>
      </p:pic>
      <p:sp>
        <p:nvSpPr>
          <p:cNvPr id="58371" name="Rectangle 3"/>
          <p:cNvSpPr>
            <a:spLocks noGrp="1"/>
          </p:cNvSpPr>
          <p:nvPr/>
        </p:nvSpPr>
        <p:spPr>
          <a:xfrm>
            <a:off x="457200" y="4421505"/>
            <a:ext cx="8305800" cy="4895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l" eaLnBrk="1" hangingPunct="1">
              <a:lnSpc>
                <a:spcPct val="120000"/>
              </a:lnSpc>
              <a:buClrTx/>
              <a:buSzTx/>
              <a:buFontTx/>
            </a:pPr>
            <a:r>
              <a:rPr lang="en-US" altLang="zh-CN" sz="2000" kern="0" dirty="0">
                <a:latin typeface="Times New Roman" panose="02020603050405020304" pitchFamily="18" charset="0"/>
                <a:cs typeface="Times New Roman" panose="02020603050405020304" pitchFamily="18" charset="0"/>
              </a:rPr>
              <a:t>The equivalent resistance of a circuit with N resistors in parallel is: </a:t>
            </a:r>
          </a:p>
        </p:txBody>
      </p:sp>
      <p:graphicFrame>
        <p:nvGraphicFramePr>
          <p:cNvPr id="58375" name="Object 8"/>
          <p:cNvGraphicFramePr>
            <a:graphicFrameLocks noChangeAspect="1"/>
          </p:cNvGraphicFramePr>
          <p:nvPr/>
        </p:nvGraphicFramePr>
        <p:xfrm>
          <a:off x="1295400" y="4910773"/>
          <a:ext cx="2801938" cy="782637"/>
        </p:xfrm>
        <a:graphic>
          <a:graphicData uri="http://schemas.openxmlformats.org/presentationml/2006/ole">
            <mc:AlternateContent xmlns:mc="http://schemas.openxmlformats.org/markup-compatibility/2006">
              <mc:Choice xmlns:v="urn:schemas-microsoft-com:vml" Requires="v">
                <p:oleObj spid="_x0000_s10243" r:id="rId8" imgW="1332865" imgH="335915" progId="Equation.3">
                  <p:embed/>
                </p:oleObj>
              </mc:Choice>
              <mc:Fallback>
                <p:oleObj r:id="rId8" imgW="1332865" imgH="335915" progId="Equation.3">
                  <p:embed/>
                  <p:pic>
                    <p:nvPicPr>
                      <p:cNvPr id="0" name="图片 3094"/>
                      <p:cNvPicPr/>
                      <p:nvPr/>
                    </p:nvPicPr>
                    <p:blipFill>
                      <a:blip r:embed="rId9">
                        <a:clrChange>
                          <a:clrFrom>
                            <a:srgbClr val="000000"/>
                          </a:clrFrom>
                          <a:clrTo>
                            <a:srgbClr val="D60093"/>
                          </a:clrTo>
                        </a:clrChange>
                      </a:blip>
                      <a:stretch>
                        <a:fillRect/>
                      </a:stretch>
                    </p:blipFill>
                    <p:spPr>
                      <a:xfrm>
                        <a:off x="1295400" y="4910773"/>
                        <a:ext cx="2801938" cy="782637"/>
                      </a:xfrm>
                      <a:prstGeom prst="rect">
                        <a:avLst/>
                      </a:prstGeom>
                      <a:noFill/>
                      <a:ln w="38100">
                        <a:noFill/>
                        <a:miter/>
                      </a:ln>
                    </p:spPr>
                  </p:pic>
                </p:oleObj>
              </mc:Fallback>
            </mc:AlternateContent>
          </a:graphicData>
        </a:graphic>
      </p:graphicFrame>
      <p:pic>
        <p:nvPicPr>
          <p:cNvPr id="58377" name="Picture 5"/>
          <p:cNvPicPr>
            <a:picLocks noChangeAspect="1"/>
          </p:cNvPicPr>
          <p:nvPr/>
        </p:nvPicPr>
        <p:blipFill>
          <a:blip r:embed="rId10"/>
          <a:stretch>
            <a:fillRect/>
          </a:stretch>
        </p:blipFill>
        <p:spPr>
          <a:xfrm>
            <a:off x="4495800" y="4965383"/>
            <a:ext cx="4038600" cy="673100"/>
          </a:xfrm>
          <a:prstGeom prst="rect">
            <a:avLst/>
          </a:prstGeom>
          <a:noFill/>
          <a:ln w="9525">
            <a:noFill/>
          </a:ln>
        </p:spPr>
      </p:pic>
      <p:pic>
        <p:nvPicPr>
          <p:cNvPr id="58378" name="Picture 6"/>
          <p:cNvPicPr>
            <a:picLocks noChangeAspect="1"/>
          </p:cNvPicPr>
          <p:nvPr/>
        </p:nvPicPr>
        <p:blipFill>
          <a:blip r:embed="rId11"/>
          <a:stretch>
            <a:fillRect/>
          </a:stretch>
        </p:blipFill>
        <p:spPr>
          <a:xfrm>
            <a:off x="344805" y="5790883"/>
            <a:ext cx="8077200" cy="1074737"/>
          </a:xfrm>
          <a:prstGeom prst="rect">
            <a:avLst/>
          </a:prstGeom>
          <a:noFill/>
          <a:ln w="9525">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36</a:t>
            </a:fld>
            <a:endParaRPr lang="zh-CN" altLang="en-US" sz="1400" dirty="0">
              <a:latin typeface="Times New Roman" panose="02020603050405020304" pitchFamily="18" charset="0"/>
              <a:cs typeface="Times New Roman" panose="02020603050405020304" pitchFamily="18" charset="0"/>
            </a:endParaRPr>
          </a:p>
        </p:txBody>
      </p:sp>
      <p:sp>
        <p:nvSpPr>
          <p:cNvPr id="59395" name="Rectangle 3"/>
          <p:cNvSpPr>
            <a:spLocks noGrp="1"/>
          </p:cNvSpPr>
          <p:nvPr>
            <p:ph idx="1"/>
          </p:nvPr>
        </p:nvSpPr>
        <p:spPr>
          <a:xfrm>
            <a:off x="0" y="5884863"/>
            <a:ext cx="5940425" cy="1000125"/>
          </a:xfrm>
        </p:spPr>
        <p:txBody>
          <a:bodyPr vert="horz" wrap="square" lIns="91440" tIns="45720" rIns="91440" bIns="45720" anchor="t" anchorCtr="0"/>
          <a:lstStyle/>
          <a:p>
            <a:pPr eaLnBrk="1" hangingPunct="1"/>
            <a:r>
              <a:rPr lang="en-US" altLang="zh-CN" sz="1800" dirty="0">
                <a:latin typeface="Times New Roman" panose="02020603050405020304" pitchFamily="18" charset="0"/>
                <a:cs typeface="Times New Roman" panose="02020603050405020304" pitchFamily="18" charset="0"/>
              </a:rPr>
              <a:t>The total current </a:t>
            </a:r>
            <a:r>
              <a:rPr lang="en-US" altLang="zh-CN" sz="1800" b="1" i="1" dirty="0">
                <a:solidFill>
                  <a:srgbClr val="FF0066"/>
                </a:solidFill>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is shared by the resistors in inverse proportion to their resistances. The current divider can be expressed as: </a:t>
            </a:r>
          </a:p>
        </p:txBody>
      </p:sp>
      <p:sp>
        <p:nvSpPr>
          <p:cNvPr id="59396" name="Rectangle 4"/>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9397" name="Rectangle 6"/>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9398" name="Rectangle 9"/>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sp>
        <p:nvSpPr>
          <p:cNvPr id="59399" name="Rectangle 11"/>
          <p:cNvSpPr/>
          <p:nvPr/>
        </p:nvSpPr>
        <p:spPr>
          <a:xfrm>
            <a:off x="0" y="32766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latin typeface="Times New Roman" panose="02020603050405020304" pitchFamily="18" charset="0"/>
              <a:cs typeface="Times New Roman" panose="02020603050405020304" pitchFamily="18" charset="0"/>
            </a:endParaRPr>
          </a:p>
        </p:txBody>
      </p:sp>
      <p:graphicFrame>
        <p:nvGraphicFramePr>
          <p:cNvPr id="59400" name="Object 10"/>
          <p:cNvGraphicFramePr>
            <a:graphicFrameLocks noChangeAspect="1"/>
          </p:cNvGraphicFramePr>
          <p:nvPr/>
        </p:nvGraphicFramePr>
        <p:xfrm>
          <a:off x="6019800" y="5791200"/>
          <a:ext cx="1694180" cy="947420"/>
        </p:xfrm>
        <a:graphic>
          <a:graphicData uri="http://schemas.openxmlformats.org/presentationml/2006/ole">
            <mc:AlternateContent xmlns:mc="http://schemas.openxmlformats.org/markup-compatibility/2006">
              <mc:Choice xmlns:v="urn:schemas-microsoft-com:vml" Requires="v">
                <p:oleObj spid="_x0000_s11267" r:id="rId3" imgW="765810" imgH="368935" progId="Equation.3">
                  <p:embed/>
                </p:oleObj>
              </mc:Choice>
              <mc:Fallback>
                <p:oleObj r:id="rId3" imgW="765810" imgH="368935" progId="Equation.3">
                  <p:embed/>
                  <p:pic>
                    <p:nvPicPr>
                      <p:cNvPr id="0" name="图片 3086"/>
                      <p:cNvPicPr/>
                      <p:nvPr/>
                    </p:nvPicPr>
                    <p:blipFill>
                      <a:blip r:embed="rId4">
                        <a:clrChange>
                          <a:clrFrom>
                            <a:srgbClr val="000000"/>
                          </a:clrFrom>
                          <a:clrTo>
                            <a:srgbClr val="FF0066"/>
                          </a:clrTo>
                        </a:clrChange>
                      </a:blip>
                      <a:stretch>
                        <a:fillRect/>
                      </a:stretch>
                    </p:blipFill>
                    <p:spPr>
                      <a:xfrm>
                        <a:off x="6019800" y="5791200"/>
                        <a:ext cx="1694180" cy="947420"/>
                      </a:xfrm>
                      <a:prstGeom prst="rect">
                        <a:avLst/>
                      </a:prstGeom>
                      <a:noFill/>
                      <a:ln w="38100">
                        <a:noFill/>
                        <a:miter/>
                      </a:ln>
                    </p:spPr>
                  </p:pic>
                </p:oleObj>
              </mc:Fallback>
            </mc:AlternateContent>
          </a:graphicData>
        </a:graphic>
      </p:graphicFrame>
      <p:pic>
        <p:nvPicPr>
          <p:cNvPr id="59401" name="Picture 4"/>
          <p:cNvPicPr>
            <a:picLocks noChangeAspect="1"/>
          </p:cNvPicPr>
          <p:nvPr/>
        </p:nvPicPr>
        <p:blipFill>
          <a:blip r:embed="rId5"/>
          <a:stretch>
            <a:fillRect/>
          </a:stretch>
        </p:blipFill>
        <p:spPr>
          <a:xfrm>
            <a:off x="304800" y="436563"/>
            <a:ext cx="3122613" cy="2189162"/>
          </a:xfrm>
          <a:prstGeom prst="rect">
            <a:avLst/>
          </a:prstGeom>
          <a:noFill/>
          <a:ln w="9525">
            <a:noFill/>
          </a:ln>
        </p:spPr>
      </p:pic>
      <p:pic>
        <p:nvPicPr>
          <p:cNvPr id="59403" name="Picture 6"/>
          <p:cNvPicPr>
            <a:picLocks noChangeAspect="1"/>
          </p:cNvPicPr>
          <p:nvPr/>
        </p:nvPicPr>
        <p:blipFill>
          <a:blip r:embed="rId6"/>
          <a:stretch>
            <a:fillRect/>
          </a:stretch>
        </p:blipFill>
        <p:spPr>
          <a:xfrm>
            <a:off x="3437573" y="546418"/>
            <a:ext cx="4359275" cy="1136650"/>
          </a:xfrm>
          <a:prstGeom prst="rect">
            <a:avLst/>
          </a:prstGeom>
          <a:noFill/>
          <a:ln w="9525">
            <a:noFill/>
          </a:ln>
        </p:spPr>
      </p:pic>
      <p:sp>
        <p:nvSpPr>
          <p:cNvPr id="59404" name="矩形 13"/>
          <p:cNvSpPr/>
          <p:nvPr/>
        </p:nvSpPr>
        <p:spPr>
          <a:xfrm>
            <a:off x="-19050" y="71438"/>
            <a:ext cx="4572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solidFill>
                  <a:srgbClr val="FF0000"/>
                </a:solidFill>
                <a:latin typeface="Times New Roman" panose="02020603050405020304" pitchFamily="18" charset="0"/>
                <a:cs typeface="Times New Roman" panose="02020603050405020304" pitchFamily="18" charset="0"/>
              </a:rPr>
              <a:t>principle of current division</a:t>
            </a:r>
          </a:p>
        </p:txBody>
      </p:sp>
      <p:sp>
        <p:nvSpPr>
          <p:cNvPr id="59405" name="矩形 14"/>
          <p:cNvSpPr/>
          <p:nvPr/>
        </p:nvSpPr>
        <p:spPr>
          <a:xfrm>
            <a:off x="155575" y="2274888"/>
            <a:ext cx="20780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solidFill>
                  <a:srgbClr val="FF0000"/>
                </a:solidFill>
                <a:latin typeface="Times New Roman" panose="02020603050405020304" pitchFamily="18" charset="0"/>
                <a:cs typeface="Times New Roman" panose="02020603050405020304" pitchFamily="18" charset="0"/>
              </a:rPr>
              <a:t>current divider</a:t>
            </a:r>
          </a:p>
        </p:txBody>
      </p:sp>
      <p:sp>
        <p:nvSpPr>
          <p:cNvPr id="59406" name="矩形 15"/>
          <p:cNvSpPr/>
          <p:nvPr/>
        </p:nvSpPr>
        <p:spPr>
          <a:xfrm>
            <a:off x="288925" y="2647950"/>
            <a:ext cx="8305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cs typeface="Times New Roman" panose="02020603050405020304" pitchFamily="18" charset="0"/>
              </a:rPr>
              <a:t>Notice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the larger current flows through the smaller resistance.</a:t>
            </a:r>
            <a:endParaRPr lang="zh-CN" altLang="en-US" sz="2000" dirty="0">
              <a:latin typeface="Times New Roman" panose="02020603050405020304" pitchFamily="18" charset="0"/>
              <a:cs typeface="Times New Roman" panose="02020603050405020304" pitchFamily="18" charset="0"/>
            </a:endParaRPr>
          </a:p>
        </p:txBody>
      </p:sp>
      <p:pic>
        <p:nvPicPr>
          <p:cNvPr id="59407" name="Picture 9"/>
          <p:cNvPicPr>
            <a:picLocks noChangeAspect="1"/>
          </p:cNvPicPr>
          <p:nvPr/>
        </p:nvPicPr>
        <p:blipFill>
          <a:blip r:embed="rId7"/>
          <a:stretch>
            <a:fillRect/>
          </a:stretch>
        </p:blipFill>
        <p:spPr>
          <a:xfrm>
            <a:off x="3733800" y="1668145"/>
            <a:ext cx="1779588" cy="955675"/>
          </a:xfrm>
          <a:prstGeom prst="rect">
            <a:avLst/>
          </a:prstGeom>
          <a:noFill/>
          <a:ln w="9525">
            <a:noFill/>
          </a:ln>
        </p:spPr>
      </p:pic>
      <p:pic>
        <p:nvPicPr>
          <p:cNvPr id="59408" name="图片 2"/>
          <p:cNvPicPr>
            <a:picLocks noChangeAspect="1"/>
          </p:cNvPicPr>
          <p:nvPr/>
        </p:nvPicPr>
        <p:blipFill>
          <a:blip r:embed="rId8"/>
          <a:stretch>
            <a:fillRect/>
          </a:stretch>
        </p:blipFill>
        <p:spPr>
          <a:xfrm>
            <a:off x="471488" y="3071813"/>
            <a:ext cx="2789237" cy="1690687"/>
          </a:xfrm>
          <a:prstGeom prst="rect">
            <a:avLst/>
          </a:prstGeom>
          <a:noFill/>
          <a:ln w="9525">
            <a:noFill/>
          </a:ln>
        </p:spPr>
      </p:pic>
      <p:pic>
        <p:nvPicPr>
          <p:cNvPr id="59409" name="图片 1"/>
          <p:cNvPicPr>
            <a:picLocks noChangeAspect="1"/>
          </p:cNvPicPr>
          <p:nvPr/>
        </p:nvPicPr>
        <p:blipFill>
          <a:blip r:embed="rId9"/>
          <a:stretch>
            <a:fillRect/>
          </a:stretch>
        </p:blipFill>
        <p:spPr>
          <a:xfrm>
            <a:off x="4152900" y="3048000"/>
            <a:ext cx="3124200" cy="1830388"/>
          </a:xfrm>
          <a:prstGeom prst="rect">
            <a:avLst/>
          </a:prstGeom>
          <a:noFill/>
          <a:ln w="9525">
            <a:noFill/>
          </a:ln>
        </p:spPr>
      </p:pic>
      <p:sp>
        <p:nvSpPr>
          <p:cNvPr id="3" name="文本框 2"/>
          <p:cNvSpPr txBox="1">
            <a:spLocks noRot="1" noChangeAspect="1" noMove="1" noResize="1" noEditPoints="1" noAdjustHandles="1" noChangeArrowheads="1" noChangeShapeType="1" noTextEdit="1"/>
          </p:cNvSpPr>
          <p:nvPr/>
        </p:nvSpPr>
        <p:spPr>
          <a:xfrm>
            <a:off x="288925" y="4772023"/>
            <a:ext cx="1828800" cy="485775"/>
          </a:xfrm>
          <a:prstGeom prst="rect">
            <a:avLst/>
          </a:prstGeom>
          <a:blipFill>
            <a:blip r:embed="rId10"/>
            <a:stretch>
              <a:fillRect b="-6329"/>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9" name="文本框 18"/>
          <p:cNvSpPr txBox="1">
            <a:spLocks noRot="1" noChangeAspect="1" noMove="1" noResize="1" noEditPoints="1" noAdjustHandles="1" noChangeArrowheads="1" noChangeShapeType="1" noTextEdit="1"/>
          </p:cNvSpPr>
          <p:nvPr/>
        </p:nvSpPr>
        <p:spPr>
          <a:xfrm>
            <a:off x="2233613" y="4746931"/>
            <a:ext cx="1724356" cy="485774"/>
          </a:xfrm>
          <a:prstGeom prst="rect">
            <a:avLst/>
          </a:prstGeom>
          <a:blipFill>
            <a:blip r:embed="rId11"/>
            <a:stretch>
              <a:fillRect b="-6329"/>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0" name="文本框 19"/>
          <p:cNvSpPr txBox="1">
            <a:spLocks noRot="1" noChangeAspect="1" noMove="1" noResize="1" noEditPoints="1" noAdjustHandles="1" noChangeArrowheads="1" noChangeShapeType="1" noTextEdit="1"/>
          </p:cNvSpPr>
          <p:nvPr/>
        </p:nvSpPr>
        <p:spPr>
          <a:xfrm>
            <a:off x="288925" y="5262562"/>
            <a:ext cx="1981200" cy="485774"/>
          </a:xfrm>
          <a:prstGeom prst="rect">
            <a:avLst/>
          </a:prstGeom>
          <a:blipFill>
            <a:blip r:embed="rId12"/>
            <a:stretch>
              <a:fillRect b="-500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1" name="文本框 20"/>
          <p:cNvSpPr txBox="1">
            <a:spLocks noRot="1" noChangeAspect="1" noMove="1" noResize="1" noEditPoints="1" noAdjustHandles="1" noChangeArrowheads="1" noChangeShapeType="1" noTextEdit="1"/>
          </p:cNvSpPr>
          <p:nvPr/>
        </p:nvSpPr>
        <p:spPr>
          <a:xfrm>
            <a:off x="2233613" y="5232705"/>
            <a:ext cx="1981200" cy="485774"/>
          </a:xfrm>
          <a:prstGeom prst="rect">
            <a:avLst/>
          </a:prstGeom>
          <a:blipFill>
            <a:blip r:embed="rId13"/>
            <a:stretch>
              <a:fillRect b="-500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2" name="文本框 21"/>
          <p:cNvSpPr txBox="1">
            <a:spLocks noRot="1" noChangeAspect="1" noMove="1" noResize="1" noEditPoints="1" noAdjustHandles="1" noChangeArrowheads="1" noChangeShapeType="1" noTextEdit="1"/>
          </p:cNvSpPr>
          <p:nvPr/>
        </p:nvSpPr>
        <p:spPr>
          <a:xfrm>
            <a:off x="4227512" y="4806646"/>
            <a:ext cx="1828800" cy="485774"/>
          </a:xfrm>
          <a:prstGeom prst="rect">
            <a:avLst/>
          </a:prstGeom>
          <a:blipFill>
            <a:blip r:embed="rId14"/>
            <a:stretch>
              <a:fillRect b="-500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3" name="文本框 22"/>
          <p:cNvSpPr txBox="1">
            <a:spLocks noRot="1" noChangeAspect="1" noMove="1" noResize="1" noEditPoints="1" noAdjustHandles="1" noChangeArrowheads="1" noChangeShapeType="1" noTextEdit="1"/>
          </p:cNvSpPr>
          <p:nvPr/>
        </p:nvSpPr>
        <p:spPr>
          <a:xfrm>
            <a:off x="6172200" y="4781553"/>
            <a:ext cx="1724355" cy="485774"/>
          </a:xfrm>
          <a:prstGeom prst="rect">
            <a:avLst/>
          </a:prstGeom>
          <a:blipFill>
            <a:blip r:embed="rId15"/>
            <a:stretch>
              <a:fillRect b="-500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4" name="文本框 23"/>
          <p:cNvSpPr txBox="1">
            <a:spLocks noRot="1" noChangeAspect="1" noMove="1" noResize="1" noEditPoints="1" noAdjustHandles="1" noChangeArrowheads="1" noChangeShapeType="1" noTextEdit="1"/>
          </p:cNvSpPr>
          <p:nvPr/>
        </p:nvSpPr>
        <p:spPr>
          <a:xfrm>
            <a:off x="4227512" y="5297183"/>
            <a:ext cx="1981200" cy="485774"/>
          </a:xfrm>
          <a:prstGeom prst="rect">
            <a:avLst/>
          </a:prstGeom>
          <a:blipFill>
            <a:blip r:embed="rId16"/>
            <a:stretch>
              <a:fillRect b="-500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5" name="文本框 24"/>
          <p:cNvSpPr txBox="1">
            <a:spLocks noRot="1" noChangeAspect="1" noMove="1" noResize="1" noEditPoints="1" noAdjustHandles="1" noChangeArrowheads="1" noChangeShapeType="1" noTextEdit="1"/>
          </p:cNvSpPr>
          <p:nvPr/>
        </p:nvSpPr>
        <p:spPr>
          <a:xfrm>
            <a:off x="6221095" y="5240655"/>
            <a:ext cx="2312670" cy="485775"/>
          </a:xfrm>
          <a:prstGeom prst="rect">
            <a:avLst/>
          </a:prstGeom>
          <a:blipFill>
            <a:blip r:embed="rId17"/>
            <a:stretch>
              <a:fillRect b="-6329"/>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11430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j-lt"/>
                <a:ea typeface="+mj-ea"/>
                <a:cs typeface="+mj-cs"/>
              </a:rPr>
              <a:t>Parallel Resistors and Current Division ---- an extreme case 1</a:t>
            </a:r>
          </a:p>
        </p:txBody>
      </p:sp>
      <p:sp>
        <p:nvSpPr>
          <p:cNvPr id="60419" name="Rectangle 4"/>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p>
        </p:txBody>
      </p:sp>
      <p:sp>
        <p:nvSpPr>
          <p:cNvPr id="60420" name="Rectangle 6"/>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p>
        </p:txBody>
      </p:sp>
      <p:sp>
        <p:nvSpPr>
          <p:cNvPr id="60421" name="Rectangle 9"/>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p>
        </p:txBody>
      </p:sp>
      <p:sp>
        <p:nvSpPr>
          <p:cNvPr id="60422" name="Rectangle 11"/>
          <p:cNvSpPr/>
          <p:nvPr/>
        </p:nvSpPr>
        <p:spPr>
          <a:xfrm>
            <a:off x="0" y="32766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ja-JP" altLang="en-US" sz="1800" dirty="0"/>
          </a:p>
        </p:txBody>
      </p:sp>
      <p:pic>
        <p:nvPicPr>
          <p:cNvPr id="60424" name="Picture 18"/>
          <p:cNvPicPr>
            <a:picLocks noChangeAspect="1"/>
          </p:cNvPicPr>
          <p:nvPr/>
        </p:nvPicPr>
        <p:blipFill>
          <a:blip r:embed="rId2"/>
          <a:stretch>
            <a:fillRect/>
          </a:stretch>
        </p:blipFill>
        <p:spPr>
          <a:xfrm>
            <a:off x="228600" y="1219200"/>
            <a:ext cx="3320415" cy="1896745"/>
          </a:xfrm>
          <a:prstGeom prst="rect">
            <a:avLst/>
          </a:prstGeom>
          <a:noFill/>
          <a:ln w="9525">
            <a:noFill/>
          </a:ln>
        </p:spPr>
      </p:pic>
      <p:pic>
        <p:nvPicPr>
          <p:cNvPr id="60426" name="Picture 20"/>
          <p:cNvPicPr>
            <a:picLocks noChangeAspect="1"/>
          </p:cNvPicPr>
          <p:nvPr/>
        </p:nvPicPr>
        <p:blipFill>
          <a:blip r:embed="rId3"/>
          <a:stretch>
            <a:fillRect/>
          </a:stretch>
        </p:blipFill>
        <p:spPr>
          <a:xfrm>
            <a:off x="381000" y="3756025"/>
            <a:ext cx="2438400" cy="388938"/>
          </a:xfrm>
          <a:prstGeom prst="rect">
            <a:avLst/>
          </a:prstGeom>
          <a:noFill/>
          <a:ln w="9525">
            <a:noFill/>
          </a:ln>
        </p:spPr>
      </p:pic>
      <p:pic>
        <p:nvPicPr>
          <p:cNvPr id="60428" name="Picture 2"/>
          <p:cNvPicPr>
            <a:picLocks noChangeAspect="1"/>
          </p:cNvPicPr>
          <p:nvPr/>
        </p:nvPicPr>
        <p:blipFill>
          <a:blip r:embed="rId4"/>
          <a:stretch>
            <a:fillRect/>
          </a:stretch>
        </p:blipFill>
        <p:spPr>
          <a:xfrm>
            <a:off x="914400" y="3192145"/>
            <a:ext cx="904875" cy="378460"/>
          </a:xfrm>
          <a:prstGeom prst="rect">
            <a:avLst/>
          </a:prstGeom>
          <a:noFill/>
          <a:ln w="9525">
            <a:noFill/>
          </a:ln>
        </p:spPr>
      </p:pic>
      <p:pic>
        <p:nvPicPr>
          <p:cNvPr id="61450" name="Picture 2"/>
          <p:cNvPicPr>
            <a:picLocks noChangeAspect="1"/>
          </p:cNvPicPr>
          <p:nvPr/>
        </p:nvPicPr>
        <p:blipFill>
          <a:blip r:embed="rId5"/>
          <a:stretch>
            <a:fillRect/>
          </a:stretch>
        </p:blipFill>
        <p:spPr>
          <a:xfrm>
            <a:off x="4419600" y="1371600"/>
            <a:ext cx="3482975" cy="1990725"/>
          </a:xfrm>
          <a:prstGeom prst="rect">
            <a:avLst/>
          </a:prstGeom>
          <a:noFill/>
          <a:ln w="9525">
            <a:noFill/>
          </a:ln>
        </p:spPr>
      </p:pic>
      <p:pic>
        <p:nvPicPr>
          <p:cNvPr id="61451" name="Picture 3"/>
          <p:cNvPicPr>
            <a:picLocks noChangeAspect="1"/>
          </p:cNvPicPr>
          <p:nvPr/>
        </p:nvPicPr>
        <p:blipFill>
          <a:blip r:embed="rId6"/>
          <a:stretch>
            <a:fillRect/>
          </a:stretch>
        </p:blipFill>
        <p:spPr>
          <a:xfrm>
            <a:off x="4114800" y="3590925"/>
            <a:ext cx="2221230" cy="1042035"/>
          </a:xfrm>
          <a:prstGeom prst="rect">
            <a:avLst/>
          </a:prstGeom>
          <a:noFill/>
          <a:ln w="9525">
            <a:noFill/>
          </a:ln>
        </p:spPr>
      </p:pic>
      <p:pic>
        <p:nvPicPr>
          <p:cNvPr id="61452" name="Picture 4"/>
          <p:cNvPicPr>
            <a:picLocks noChangeAspect="1"/>
          </p:cNvPicPr>
          <p:nvPr/>
        </p:nvPicPr>
        <p:blipFill>
          <a:blip r:embed="rId7"/>
          <a:stretch>
            <a:fillRect/>
          </a:stretch>
        </p:blipFill>
        <p:spPr>
          <a:xfrm>
            <a:off x="6477000" y="3590925"/>
            <a:ext cx="1196340" cy="394970"/>
          </a:xfrm>
          <a:prstGeom prst="rect">
            <a:avLst/>
          </a:prstGeom>
          <a:noFill/>
          <a:ln w="9525">
            <a:noFill/>
          </a:ln>
        </p:spPr>
      </p:pic>
      <p:pic>
        <p:nvPicPr>
          <p:cNvPr id="61453" name="Picture 5"/>
          <p:cNvPicPr>
            <a:picLocks noChangeAspect="1"/>
          </p:cNvPicPr>
          <p:nvPr/>
        </p:nvPicPr>
        <p:blipFill>
          <a:blip r:embed="rId8"/>
          <a:stretch>
            <a:fillRect/>
          </a:stretch>
        </p:blipFill>
        <p:spPr>
          <a:xfrm>
            <a:off x="6553200" y="4038600"/>
            <a:ext cx="1229360" cy="419735"/>
          </a:xfrm>
          <a:prstGeom prst="rect">
            <a:avLst/>
          </a:prstGeom>
          <a:noFill/>
          <a:ln w="9525">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38</a:t>
            </a:fld>
            <a:endParaRPr lang="zh-CN" altLang="en-US" sz="1400" dirty="0">
              <a:latin typeface="Times New Roman" panose="02020603050405020304" pitchFamily="18" charset="0"/>
              <a:cs typeface="Times New Roman" panose="02020603050405020304" pitchFamily="18" charset="0"/>
            </a:endParaRPr>
          </a:p>
        </p:txBody>
      </p:sp>
      <p:sp>
        <p:nvSpPr>
          <p:cNvPr id="62467" name="Text Box 8"/>
          <p:cNvSpPr txBox="1"/>
          <p:nvPr/>
        </p:nvSpPr>
        <p:spPr>
          <a:xfrm>
            <a:off x="381000" y="192405"/>
            <a:ext cx="82169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rgbClr val="CC0066"/>
                </a:solidFill>
                <a:latin typeface="Times New Roman" panose="02020603050405020304" pitchFamily="18" charset="0"/>
                <a:cs typeface="Times New Roman" panose="02020603050405020304" pitchFamily="18" charset="0"/>
              </a:rPr>
              <a:t>Example:  </a:t>
            </a:r>
            <a:r>
              <a:rPr lang="en-US" altLang="zh-CN" sz="2000" dirty="0">
                <a:latin typeface="Times New Roman" panose="02020603050405020304" pitchFamily="18" charset="0"/>
                <a:cs typeface="Times New Roman" panose="02020603050405020304" pitchFamily="18" charset="0"/>
              </a:rPr>
              <a:t>Find  R</a:t>
            </a:r>
            <a:r>
              <a:rPr lang="en-US" altLang="zh-CN" sz="2000" baseline="-25000" dirty="0">
                <a:latin typeface="Times New Roman" panose="02020603050405020304" pitchFamily="18" charset="0"/>
                <a:cs typeface="Times New Roman" panose="02020603050405020304" pitchFamily="18" charset="0"/>
              </a:rPr>
              <a:t>eq </a:t>
            </a:r>
            <a:r>
              <a:rPr lang="en-US" altLang="zh-CN" sz="2000" dirty="0">
                <a:latin typeface="Times New Roman" panose="02020603050405020304" pitchFamily="18" charset="0"/>
                <a:cs typeface="Times New Roman" panose="02020603050405020304" pitchFamily="18" charset="0"/>
              </a:rPr>
              <a:t>for the circuit shown in the following circuit.</a:t>
            </a:r>
            <a:endParaRPr lang="en-US" altLang="zh-CN" sz="2000" baseline="-25000" dirty="0">
              <a:latin typeface="Times New Roman" panose="02020603050405020304" pitchFamily="18" charset="0"/>
              <a:cs typeface="Times New Roman" panose="02020603050405020304" pitchFamily="18" charset="0"/>
            </a:endParaRPr>
          </a:p>
        </p:txBody>
      </p:sp>
      <p:sp>
        <p:nvSpPr>
          <p:cNvPr id="62468" name="Text Box 11"/>
          <p:cNvSpPr txBox="1"/>
          <p:nvPr/>
        </p:nvSpPr>
        <p:spPr>
          <a:xfrm rot="10800000">
            <a:off x="4713288" y="4343400"/>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sp>
        <p:nvSpPr>
          <p:cNvPr id="62469" name="Text Box 15"/>
          <p:cNvSpPr txBox="1"/>
          <p:nvPr/>
        </p:nvSpPr>
        <p:spPr>
          <a:xfrm>
            <a:off x="1904683" y="6172200"/>
            <a:ext cx="1828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highlight>
                  <a:srgbClr val="FFFF00"/>
                </a:highlight>
                <a:latin typeface="Times New Roman" panose="02020603050405020304" pitchFamily="18" charset="0"/>
                <a:cs typeface="Times New Roman" panose="02020603050405020304" pitchFamily="18" charset="0"/>
              </a:rPr>
              <a:t> </a:t>
            </a:r>
            <a:r>
              <a:rPr lang="en-US" altLang="zh-CN" sz="2400" i="1" dirty="0">
                <a:highlight>
                  <a:srgbClr val="FFFF00"/>
                </a:highlight>
                <a:latin typeface="Times New Roman" panose="02020603050405020304" pitchFamily="18" charset="0"/>
                <a:cs typeface="Times New Roman" panose="02020603050405020304" pitchFamily="18" charset="0"/>
              </a:rPr>
              <a:t>R</a:t>
            </a:r>
            <a:r>
              <a:rPr lang="en-US" altLang="zh-CN" sz="2400" baseline="-25000" dirty="0">
                <a:highlight>
                  <a:srgbClr val="FFFF00"/>
                </a:highlight>
                <a:latin typeface="Times New Roman" panose="02020603050405020304" pitchFamily="18" charset="0"/>
                <a:cs typeface="Times New Roman" panose="02020603050405020304" pitchFamily="18" charset="0"/>
              </a:rPr>
              <a:t>eq</a:t>
            </a:r>
            <a:r>
              <a:rPr lang="en-US" altLang="zh-CN" sz="2400" dirty="0">
                <a:highlight>
                  <a:srgbClr val="FFFF00"/>
                </a:highlight>
                <a:latin typeface="Times New Roman" panose="02020603050405020304" pitchFamily="18" charset="0"/>
                <a:cs typeface="Times New Roman" panose="02020603050405020304" pitchFamily="18" charset="0"/>
              </a:rPr>
              <a:t>=14.4Ω</a:t>
            </a:r>
            <a:endParaRPr lang="en-US" altLang="zh-CN" sz="2400" baseline="-25000" dirty="0">
              <a:highlight>
                <a:srgbClr val="FFFF00"/>
              </a:highlight>
              <a:latin typeface="Times New Roman" panose="02020603050405020304" pitchFamily="18" charset="0"/>
              <a:ea typeface="Arial" panose="020B0604020202020204" pitchFamily="34" charset="0"/>
              <a:cs typeface="Times New Roman" panose="02020603050405020304" pitchFamily="18" charset="0"/>
            </a:endParaRPr>
          </a:p>
        </p:txBody>
      </p:sp>
      <p:pic>
        <p:nvPicPr>
          <p:cNvPr id="62471" name="Picture 9"/>
          <p:cNvPicPr>
            <a:picLocks noChangeAspect="1"/>
          </p:cNvPicPr>
          <p:nvPr/>
        </p:nvPicPr>
        <p:blipFill>
          <a:blip r:embed="rId2"/>
          <a:stretch>
            <a:fillRect/>
          </a:stretch>
        </p:blipFill>
        <p:spPr>
          <a:xfrm>
            <a:off x="5410200" y="3425825"/>
            <a:ext cx="3571875" cy="2484438"/>
          </a:xfrm>
          <a:prstGeom prst="rect">
            <a:avLst/>
          </a:prstGeom>
          <a:noFill/>
          <a:ln w="9525">
            <a:noFill/>
          </a:ln>
        </p:spPr>
      </p:pic>
      <p:pic>
        <p:nvPicPr>
          <p:cNvPr id="62472" name="Picture 10"/>
          <p:cNvPicPr>
            <a:picLocks noChangeAspect="1"/>
          </p:cNvPicPr>
          <p:nvPr/>
        </p:nvPicPr>
        <p:blipFill>
          <a:blip r:embed="rId3"/>
          <a:stretch>
            <a:fillRect/>
          </a:stretch>
        </p:blipFill>
        <p:spPr>
          <a:xfrm>
            <a:off x="1265238" y="3657600"/>
            <a:ext cx="3035300" cy="2438400"/>
          </a:xfrm>
          <a:prstGeom prst="rect">
            <a:avLst/>
          </a:prstGeom>
          <a:noFill/>
          <a:ln w="9525">
            <a:noFill/>
          </a:ln>
        </p:spPr>
      </p:pic>
      <p:pic>
        <p:nvPicPr>
          <p:cNvPr id="62473" name="图片 2"/>
          <p:cNvPicPr>
            <a:picLocks noChangeAspect="1"/>
          </p:cNvPicPr>
          <p:nvPr/>
        </p:nvPicPr>
        <p:blipFill>
          <a:blip r:embed="rId4"/>
          <a:stretch>
            <a:fillRect/>
          </a:stretch>
        </p:blipFill>
        <p:spPr>
          <a:xfrm>
            <a:off x="7643813" y="2982913"/>
            <a:ext cx="495300" cy="409575"/>
          </a:xfrm>
          <a:prstGeom prst="rect">
            <a:avLst/>
          </a:prstGeom>
          <a:noFill/>
          <a:ln w="9525">
            <a:noFill/>
          </a:ln>
        </p:spPr>
      </p:pic>
      <p:pic>
        <p:nvPicPr>
          <p:cNvPr id="62474" name="图片 3"/>
          <p:cNvPicPr>
            <a:picLocks noChangeAspect="1"/>
          </p:cNvPicPr>
          <p:nvPr/>
        </p:nvPicPr>
        <p:blipFill>
          <a:blip r:embed="rId5"/>
          <a:stretch>
            <a:fillRect/>
          </a:stretch>
        </p:blipFill>
        <p:spPr>
          <a:xfrm>
            <a:off x="4532630" y="652780"/>
            <a:ext cx="3954780" cy="2245995"/>
          </a:xfrm>
          <a:prstGeom prst="rect">
            <a:avLst/>
          </a:prstGeom>
          <a:noFill/>
          <a:ln w="9525">
            <a:noFill/>
          </a:ln>
        </p:spPr>
      </p:pic>
      <p:sp>
        <p:nvSpPr>
          <p:cNvPr id="62475" name="Text Box 11"/>
          <p:cNvSpPr txBox="1"/>
          <p:nvPr/>
        </p:nvSpPr>
        <p:spPr>
          <a:xfrm rot="5400000">
            <a:off x="6838950" y="2933383"/>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sp>
        <p:nvSpPr>
          <p:cNvPr id="62476" name="任意多边形: 形状 4"/>
          <p:cNvSpPr/>
          <p:nvPr/>
        </p:nvSpPr>
        <p:spPr>
          <a:xfrm>
            <a:off x="7075488" y="636588"/>
            <a:ext cx="1716087" cy="1765300"/>
          </a:xfrm>
          <a:custGeom>
            <a:avLst/>
            <a:gdLst/>
            <a:ahLst/>
            <a:cxnLst>
              <a:cxn ang="0">
                <a:pos x="56337" y="186052"/>
              </a:cxn>
              <a:cxn ang="0">
                <a:pos x="1462789" y="1764916"/>
              </a:cxn>
              <a:cxn ang="0">
                <a:pos x="1620911" y="252532"/>
              </a:cxn>
              <a:cxn ang="0">
                <a:pos x="405870" y="36477"/>
              </a:cxn>
              <a:cxn ang="0">
                <a:pos x="56337" y="186052"/>
              </a:cxn>
            </a:cxnLst>
            <a:rect l="0" t="0" r="0" b="0"/>
            <a:pathLst>
              <a:path w="1715110" h="1765610">
                <a:moveTo>
                  <a:pt x="56273" y="186118"/>
                </a:moveTo>
                <a:cubicBezTo>
                  <a:pt x="232226" y="474293"/>
                  <a:pt x="1200659" y="1754452"/>
                  <a:pt x="1461124" y="1765536"/>
                </a:cubicBezTo>
                <a:cubicBezTo>
                  <a:pt x="1721589" y="1776620"/>
                  <a:pt x="1795019" y="540795"/>
                  <a:pt x="1619066" y="252620"/>
                </a:cubicBezTo>
                <a:cubicBezTo>
                  <a:pt x="1443113" y="-35555"/>
                  <a:pt x="660332" y="44802"/>
                  <a:pt x="405408" y="36489"/>
                </a:cubicBezTo>
                <a:cubicBezTo>
                  <a:pt x="150484" y="28176"/>
                  <a:pt x="-119680" y="-102057"/>
                  <a:pt x="56273" y="186118"/>
                </a:cubicBezTo>
                <a:close/>
              </a:path>
            </a:pathLst>
          </a:custGeom>
          <a:noFill/>
          <a:ln w="9525" cap="flat" cmpd="sng">
            <a:solidFill>
              <a:srgbClr val="C00000">
                <a:alpha val="100000"/>
              </a:srgbClr>
            </a:solidFill>
            <a:prstDash val="lgDash"/>
            <a:round/>
            <a:headEnd type="none" w="med" len="med"/>
            <a:tailEnd type="none" w="med" len="med"/>
          </a:ln>
        </p:spPr>
        <p:txBody>
          <a:bodyPr/>
          <a:lstStyle/>
          <a:p>
            <a:endParaRPr lang="zh-CN" altLang="en-US">
              <a:latin typeface="Times New Roman" panose="02020603050405020304" pitchFamily="18" charset="0"/>
              <a:cs typeface="Times New Roman" panose="02020603050405020304" pitchFamily="18" charset="0"/>
            </a:endParaRPr>
          </a:p>
        </p:txBody>
      </p:sp>
      <p:pic>
        <p:nvPicPr>
          <p:cNvPr id="62477" name="图片 5"/>
          <p:cNvPicPr>
            <a:picLocks noChangeAspect="1"/>
          </p:cNvPicPr>
          <p:nvPr/>
        </p:nvPicPr>
        <p:blipFill>
          <a:blip r:embed="rId6"/>
          <a:stretch>
            <a:fillRect/>
          </a:stretch>
        </p:blipFill>
        <p:spPr>
          <a:xfrm>
            <a:off x="8550275" y="417513"/>
            <a:ext cx="428625" cy="352425"/>
          </a:xfrm>
          <a:prstGeom prst="rect">
            <a:avLst/>
          </a:prstGeom>
          <a:noFill/>
          <a:ln w="9525">
            <a:noFill/>
          </a:ln>
        </p:spPr>
      </p:pic>
      <p:sp>
        <p:nvSpPr>
          <p:cNvPr id="62478" name="矩形 6"/>
          <p:cNvSpPr/>
          <p:nvPr/>
        </p:nvSpPr>
        <p:spPr>
          <a:xfrm>
            <a:off x="7075488" y="3763963"/>
            <a:ext cx="1903412" cy="1722437"/>
          </a:xfrm>
          <a:prstGeom prst="rect">
            <a:avLst/>
          </a:prstGeom>
          <a:noFill/>
          <a:ln w="12700"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pic>
        <p:nvPicPr>
          <p:cNvPr id="62479" name="图片 7"/>
          <p:cNvPicPr>
            <a:picLocks noChangeAspect="1"/>
          </p:cNvPicPr>
          <p:nvPr/>
        </p:nvPicPr>
        <p:blipFill>
          <a:blip r:embed="rId7"/>
          <a:stretch>
            <a:fillRect/>
          </a:stretch>
        </p:blipFill>
        <p:spPr>
          <a:xfrm>
            <a:off x="8231188" y="5526088"/>
            <a:ext cx="723900" cy="342900"/>
          </a:xfrm>
          <a:prstGeom prst="rect">
            <a:avLst/>
          </a:prstGeom>
          <a:noFill/>
          <a:ln w="9525">
            <a:noFill/>
          </a:ln>
        </p:spPr>
      </p:pic>
      <p:pic>
        <p:nvPicPr>
          <p:cNvPr id="2" name="图片 1"/>
          <p:cNvPicPr>
            <a:picLocks noChangeAspect="1"/>
          </p:cNvPicPr>
          <p:nvPr/>
        </p:nvPicPr>
        <p:blipFill>
          <a:blip r:embed="rId8"/>
          <a:stretch>
            <a:fillRect/>
          </a:stretch>
        </p:blipFill>
        <p:spPr>
          <a:xfrm>
            <a:off x="457200" y="838200"/>
            <a:ext cx="3683000" cy="2057400"/>
          </a:xfrm>
          <a:prstGeom prst="rect">
            <a:avLst/>
          </a:prstGeom>
        </p:spPr>
      </p:pic>
    </p:spTree>
  </p:cSld>
  <p:clrMapOvr>
    <a:masterClrMapping/>
  </p:clrMapOvr>
  <p:transition>
    <p:fade/>
  </p:transition>
  <p:timing>
    <p:tnLst>
      <p:par>
        <p:cTn id="1" dur="indefinite" restart="never" nodeType="tmRoot"/>
      </p:par>
    </p:tnLst>
    <p:bldLst>
      <p:bldP spid="62468" grpId="0"/>
      <p:bldP spid="62468" grpId="1"/>
      <p:bldP spid="62469" grpId="0"/>
      <p:bldP spid="62469" grpId="1"/>
      <p:bldP spid="62475" grpId="0"/>
      <p:bldP spid="62475" grpId="1"/>
      <p:bldP spid="62478" grpId="0" animBg="1"/>
      <p:bldP spid="624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39</a:t>
            </a:fld>
            <a:endParaRPr lang="zh-CN" altLang="en-US" sz="1400" dirty="0">
              <a:latin typeface="Times New Roman" panose="02020603050405020304" pitchFamily="18" charset="0"/>
              <a:cs typeface="Times New Roman" panose="02020603050405020304" pitchFamily="18" charset="0"/>
            </a:endParaRPr>
          </a:p>
        </p:txBody>
      </p:sp>
      <p:sp>
        <p:nvSpPr>
          <p:cNvPr id="63491" name="Text Box 4"/>
          <p:cNvSpPr txBox="1"/>
          <p:nvPr/>
        </p:nvSpPr>
        <p:spPr>
          <a:xfrm>
            <a:off x="609600" y="609600"/>
            <a:ext cx="75438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Practice:By combining the resistors, find </a:t>
            </a:r>
            <a:r>
              <a:rPr lang="en-US" altLang="zh-CN" sz="2000" i="1"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eq.</a:t>
            </a:r>
          </a:p>
        </p:txBody>
      </p:sp>
      <p:pic>
        <p:nvPicPr>
          <p:cNvPr id="63494" name="图片 1"/>
          <p:cNvPicPr>
            <a:picLocks noChangeAspect="1"/>
          </p:cNvPicPr>
          <p:nvPr/>
        </p:nvPicPr>
        <p:blipFill>
          <a:blip r:embed="rId2"/>
          <a:stretch>
            <a:fillRect/>
          </a:stretch>
        </p:blipFill>
        <p:spPr>
          <a:xfrm>
            <a:off x="4343400" y="1189990"/>
            <a:ext cx="4096385" cy="2131695"/>
          </a:xfrm>
          <a:prstGeom prst="rect">
            <a:avLst/>
          </a:prstGeom>
          <a:noFill/>
          <a:ln w="9525">
            <a:noFill/>
          </a:ln>
        </p:spPr>
      </p:pic>
      <p:sp>
        <p:nvSpPr>
          <p:cNvPr id="63495" name="Text Box 11"/>
          <p:cNvSpPr txBox="1"/>
          <p:nvPr/>
        </p:nvSpPr>
        <p:spPr>
          <a:xfrm rot="5400000">
            <a:off x="6053138" y="3246438"/>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63496" name="图片 2"/>
          <p:cNvPicPr>
            <a:picLocks noChangeAspect="1"/>
          </p:cNvPicPr>
          <p:nvPr/>
        </p:nvPicPr>
        <p:blipFill>
          <a:blip r:embed="rId3"/>
          <a:stretch>
            <a:fillRect/>
          </a:stretch>
        </p:blipFill>
        <p:spPr>
          <a:xfrm>
            <a:off x="5476875" y="3722688"/>
            <a:ext cx="3400425" cy="1947862"/>
          </a:xfrm>
          <a:prstGeom prst="rect">
            <a:avLst/>
          </a:prstGeom>
          <a:noFill/>
          <a:ln w="9525">
            <a:noFill/>
          </a:ln>
        </p:spPr>
      </p:pic>
      <p:sp>
        <p:nvSpPr>
          <p:cNvPr id="63497" name="Text Box 11"/>
          <p:cNvSpPr txBox="1"/>
          <p:nvPr/>
        </p:nvSpPr>
        <p:spPr>
          <a:xfrm rot="10800000">
            <a:off x="4986338" y="4467225"/>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63498" name="图片 3"/>
          <p:cNvPicPr>
            <a:picLocks noChangeAspect="1"/>
          </p:cNvPicPr>
          <p:nvPr/>
        </p:nvPicPr>
        <p:blipFill>
          <a:blip r:embed="rId4"/>
          <a:stretch>
            <a:fillRect/>
          </a:stretch>
        </p:blipFill>
        <p:spPr>
          <a:xfrm>
            <a:off x="2352675" y="3714750"/>
            <a:ext cx="2743200" cy="1909763"/>
          </a:xfrm>
          <a:prstGeom prst="rect">
            <a:avLst/>
          </a:prstGeom>
          <a:noFill/>
          <a:ln w="9525">
            <a:noFill/>
          </a:ln>
        </p:spPr>
      </p:pic>
      <p:pic>
        <p:nvPicPr>
          <p:cNvPr id="63499" name="图片 4"/>
          <p:cNvPicPr>
            <a:picLocks noChangeAspect="1"/>
          </p:cNvPicPr>
          <p:nvPr/>
        </p:nvPicPr>
        <p:blipFill>
          <a:blip r:embed="rId5"/>
          <a:stretch>
            <a:fillRect/>
          </a:stretch>
        </p:blipFill>
        <p:spPr>
          <a:xfrm>
            <a:off x="141288" y="3582988"/>
            <a:ext cx="1724025" cy="2219325"/>
          </a:xfrm>
          <a:prstGeom prst="rect">
            <a:avLst/>
          </a:prstGeom>
          <a:noFill/>
          <a:ln w="9525">
            <a:noFill/>
          </a:ln>
        </p:spPr>
      </p:pic>
      <p:sp>
        <p:nvSpPr>
          <p:cNvPr id="63500" name="Text Box 11"/>
          <p:cNvSpPr txBox="1"/>
          <p:nvPr/>
        </p:nvSpPr>
        <p:spPr>
          <a:xfrm rot="10800000">
            <a:off x="1916113" y="4670425"/>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2" name="图片 1"/>
          <p:cNvPicPr>
            <a:picLocks noChangeAspect="1"/>
          </p:cNvPicPr>
          <p:nvPr/>
        </p:nvPicPr>
        <p:blipFill>
          <a:blip r:embed="rId6"/>
          <a:stretch>
            <a:fillRect/>
          </a:stretch>
        </p:blipFill>
        <p:spPr>
          <a:xfrm>
            <a:off x="228600" y="1390650"/>
            <a:ext cx="3973195" cy="1914525"/>
          </a:xfrm>
          <a:prstGeom prst="rect">
            <a:avLst/>
          </a:prstGeom>
        </p:spPr>
      </p:pic>
      <p:sp>
        <p:nvSpPr>
          <p:cNvPr id="3" name="Text Box 6"/>
          <p:cNvSpPr txBox="1"/>
          <p:nvPr/>
        </p:nvSpPr>
        <p:spPr>
          <a:xfrm>
            <a:off x="295275" y="5943283"/>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Arial" panose="020B0604020202020204" pitchFamily="34" charset="0"/>
              </a:rPr>
              <a:t>Ans:   6</a:t>
            </a:r>
            <a:r>
              <a:rPr lang="en-US" altLang="zh-CN" sz="2400" b="1" dirty="0">
                <a:latin typeface="Arial" panose="020B0604020202020204" pitchFamily="34" charset="0"/>
                <a:cs typeface="Arial" panose="020B0604020202020204" pitchFamily="34" charset="0"/>
              </a:rPr>
              <a:t>Ω</a:t>
            </a:r>
            <a:endParaRPr lang="en-US" altLang="zh-CN" sz="2400" b="1" dirty="0">
              <a:latin typeface="Arial" panose="020B0604020202020204" pitchFamily="34" charset="0"/>
              <a:ea typeface="Arial" panose="020B0604020202020204" pitchFamily="34" charset="0"/>
            </a:endParaRPr>
          </a:p>
        </p:txBody>
      </p:sp>
    </p:spTree>
  </p:cSld>
  <p:clrMapOvr>
    <a:masterClrMapping/>
  </p:clrMapOvr>
  <p:transition>
    <p:blinds dir="vert"/>
  </p:transition>
  <p:timing>
    <p:tnLst>
      <p:par>
        <p:cTn id="1" dur="indefinite" restart="never" nodeType="tmRoot"/>
      </p:par>
    </p:tnLst>
    <p:bldLst>
      <p:bldP spid="63495" grpId="0"/>
      <p:bldP spid="63495" grpId="1"/>
      <p:bldP spid="63497" grpId="0"/>
      <p:bldP spid="63497" grpId="1"/>
      <p:bldP spid="63500" grpId="0"/>
      <p:bldP spid="63500"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a:t>
            </a:fld>
            <a:endParaRPr lang="zh-CN" altLang="en-US" sz="1400" dirty="0">
              <a:latin typeface="Times New Roman" panose="02020603050405020304" pitchFamily="18" charset="0"/>
              <a:cs typeface="Times New Roman" panose="02020603050405020304" pitchFamily="18" charset="0"/>
            </a:endParaRPr>
          </a:p>
        </p:txBody>
      </p:sp>
      <p:sp>
        <p:nvSpPr>
          <p:cNvPr id="63490" name="Rectangle 2"/>
          <p:cNvSpPr>
            <a:spLocks noGrp="1" noChangeArrowheads="1"/>
          </p:cNvSpPr>
          <p:nvPr>
            <p:ph type="title"/>
          </p:nvPr>
        </p:nvSpPr>
        <p:spPr>
          <a:xfrm>
            <a:off x="0" y="0"/>
            <a:ext cx="9144000" cy="990600"/>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Chapter2  Basic Laws </a:t>
            </a:r>
          </a:p>
        </p:txBody>
      </p:sp>
      <p:sp>
        <p:nvSpPr>
          <p:cNvPr id="6148" name="Rectangle 3"/>
          <p:cNvSpPr>
            <a:spLocks noGrp="1"/>
          </p:cNvSpPr>
          <p:nvPr>
            <p:ph idx="1"/>
          </p:nvPr>
        </p:nvSpPr>
        <p:spPr>
          <a:xfrm>
            <a:off x="685800" y="1447800"/>
            <a:ext cx="7955915" cy="4522470"/>
          </a:xfrm>
        </p:spPr>
        <p:txBody>
          <a:bodyPr vert="horz" wrap="square" lIns="0" tIns="45720" rIns="0" bIns="45720" anchor="t" anchorCtr="0"/>
          <a:lstStyle/>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2.1  Ohm’s Law and Linear Resistor.</a:t>
            </a: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2.2  Nodes, Branches, and Loops.</a:t>
            </a: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2.3  Kirchhoff’s Laws.</a:t>
            </a: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2.4  Equivalent Subcircuits.</a:t>
            </a: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2.5  Series Resistors and Voltage Division.</a:t>
            </a: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2.6  Parallel Resistors and Current Division.   </a:t>
            </a:r>
            <a:r>
              <a:rPr lang="en-US" altLang="zh-CN" sz="2400" dirty="0">
                <a:solidFill>
                  <a:srgbClr val="0000FF"/>
                </a:solidFill>
                <a:latin typeface="Times New Roman" panose="02020603050405020304" pitchFamily="18" charset="0"/>
                <a:cs typeface="Times New Roman" panose="02020603050405020304" pitchFamily="18" charset="0"/>
                <a:sym typeface="+mn-ea"/>
              </a:rPr>
              <a:t>  </a:t>
            </a:r>
            <a:endParaRPr lang="en-US" altLang="zh-CN" sz="2400" dirty="0">
              <a:solidFill>
                <a:srgbClr val="0000FF"/>
              </a:solidFill>
              <a:latin typeface="Times New Roman" panose="02020603050405020304" pitchFamily="18" charset="0"/>
              <a:cs typeface="Times New Roman" panose="02020603050405020304" pitchFamily="18" charset="0"/>
            </a:endParaRPr>
          </a:p>
          <a:p>
            <a:pPr marL="609600" indent="-609600" eaLnBrk="1" hangingPunct="1">
              <a:lnSpc>
                <a:spcPct val="150000"/>
              </a:lnSpc>
              <a:buNone/>
            </a:pPr>
            <a:r>
              <a:rPr lang="en-US" altLang="zh-CN" sz="2400" dirty="0">
                <a:solidFill>
                  <a:srgbClr val="0000FF"/>
                </a:solidFill>
                <a:latin typeface="Times New Roman" panose="02020603050405020304" pitchFamily="18" charset="0"/>
                <a:cs typeface="Times New Roman" panose="02020603050405020304" pitchFamily="18" charset="0"/>
              </a:rPr>
              <a:t>2.7  Wye-Delta Transformations.</a:t>
            </a:r>
          </a:p>
        </p:txBody>
      </p:sp>
      <p:sp>
        <p:nvSpPr>
          <p:cNvPr id="53252" name="AutoShape 9"/>
          <p:cNvSpPr/>
          <p:nvPr/>
        </p:nvSpPr>
        <p:spPr>
          <a:xfrm flipH="1">
            <a:off x="5334000" y="1752600"/>
            <a:ext cx="76200" cy="1414780"/>
          </a:xfrm>
          <a:prstGeom prst="leftBrace">
            <a:avLst>
              <a:gd name="adj1" fmla="val 214124"/>
              <a:gd name="adj2" fmla="val 50000"/>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5562600" y="2275840"/>
            <a:ext cx="1116330" cy="368300"/>
          </a:xfrm>
          <a:prstGeom prst="rect">
            <a:avLst/>
          </a:prstGeom>
          <a:noFill/>
        </p:spPr>
        <p:txBody>
          <a:bodyPr wrap="none" rtlCol="0" anchor="t">
            <a:spAutoFit/>
          </a:bodyPr>
          <a:lstStyle/>
          <a:p>
            <a:r>
              <a:rPr lang="en-US" altLang="zh-CN" kern="0" noProof="0" dirty="0">
                <a:ln>
                  <a:noFill/>
                </a:ln>
                <a:solidFill>
                  <a:srgbClr val="C00000"/>
                </a:solidFill>
                <a:effectLst/>
                <a:highlight>
                  <a:srgbClr val="FFFF00"/>
                </a:highlight>
                <a:uLnTx/>
                <a:uFillTx/>
                <a:latin typeface="Times New Roman" panose="02020603050405020304" pitchFamily="18" charset="0"/>
                <a:cs typeface="Times New Roman" panose="02020603050405020304" pitchFamily="18" charset="0"/>
                <a:sym typeface="+mn-ea"/>
              </a:rPr>
              <a:t>Two basis</a:t>
            </a:r>
          </a:p>
        </p:txBody>
      </p:sp>
      <p:sp>
        <p:nvSpPr>
          <p:cNvPr id="3" name="AutoShape 9"/>
          <p:cNvSpPr/>
          <p:nvPr/>
        </p:nvSpPr>
        <p:spPr>
          <a:xfrm flipH="1">
            <a:off x="6148070" y="3657600"/>
            <a:ext cx="76200" cy="2080260"/>
          </a:xfrm>
          <a:prstGeom prst="leftBrace">
            <a:avLst>
              <a:gd name="adj1" fmla="val 214124"/>
              <a:gd name="adj2" fmla="val 50000"/>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6324600" y="4343400"/>
            <a:ext cx="2007870" cy="922020"/>
          </a:xfrm>
          <a:prstGeom prst="rect">
            <a:avLst/>
          </a:prstGeom>
          <a:noFill/>
        </p:spPr>
        <p:txBody>
          <a:bodyPr wrap="square" rtlCol="0" anchor="t">
            <a:spAutoFit/>
          </a:bodyPr>
          <a:lstStyle/>
          <a:p>
            <a:pPr algn="l">
              <a:buClrTx/>
              <a:buSzTx/>
              <a:buFontTx/>
            </a:pPr>
            <a:r>
              <a:rPr lang="en-US" altLang="zh-CN" sz="1800" kern="0" noProof="0" dirty="0">
                <a:ln>
                  <a:noFill/>
                </a:ln>
                <a:solidFill>
                  <a:srgbClr val="C00000"/>
                </a:solidFill>
                <a:effectLst/>
                <a:highlight>
                  <a:srgbClr val="FFFF00"/>
                </a:highlight>
                <a:uLnTx/>
                <a:uFillTx/>
                <a:latin typeface="Times New Roman" panose="02020603050405020304" pitchFamily="18" charset="0"/>
                <a:cs typeface="Times New Roman" panose="02020603050405020304" pitchFamily="18" charset="0"/>
                <a:sym typeface="+mn-ea"/>
              </a:rPr>
              <a:t>the equivalence of subcircuit with only resistors </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40</a:t>
            </a:fld>
            <a:endParaRPr lang="zh-CN" altLang="en-US" sz="1400" dirty="0"/>
          </a:p>
        </p:txBody>
      </p:sp>
      <p:sp>
        <p:nvSpPr>
          <p:cNvPr id="64515" name="Text Box 5"/>
          <p:cNvSpPr txBox="1"/>
          <p:nvPr/>
        </p:nvSpPr>
        <p:spPr>
          <a:xfrm>
            <a:off x="685800" y="457200"/>
            <a:ext cx="8001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Example Calculate the equivalent resistance  R</a:t>
            </a:r>
            <a:r>
              <a:rPr lang="en-US" altLang="zh-CN" sz="2000" baseline="-25000" dirty="0">
                <a:latin typeface="Times New Roman" panose="02020603050405020304" pitchFamily="18" charset="0"/>
                <a:cs typeface="Times New Roman" panose="02020603050405020304" pitchFamily="18" charset="0"/>
              </a:rPr>
              <a:t>ab</a:t>
            </a:r>
            <a:r>
              <a:rPr lang="en-US" altLang="zh-CN" sz="2000" dirty="0">
                <a:latin typeface="Times New Roman" panose="02020603050405020304" pitchFamily="18" charset="0"/>
                <a:cs typeface="Times New Roman" panose="02020603050405020304" pitchFamily="18" charset="0"/>
              </a:rPr>
              <a:t> .</a:t>
            </a:r>
            <a:r>
              <a:rPr lang="en-US" altLang="zh-CN" sz="1800" dirty="0">
                <a:latin typeface="Arial" panose="020B0604020202020204" pitchFamily="34" charset="0"/>
              </a:rPr>
              <a:t> </a:t>
            </a:r>
          </a:p>
        </p:txBody>
      </p:sp>
      <p:sp>
        <p:nvSpPr>
          <p:cNvPr id="64516" name="Text Box 8"/>
          <p:cNvSpPr txBox="1"/>
          <p:nvPr/>
        </p:nvSpPr>
        <p:spPr>
          <a:xfrm>
            <a:off x="2847975" y="6334125"/>
            <a:ext cx="2362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latin typeface="Arial" panose="020B0604020202020204" pitchFamily="34" charset="0"/>
              </a:rPr>
              <a:t>R</a:t>
            </a:r>
            <a:r>
              <a:rPr lang="en-US" altLang="zh-CN" sz="1800" b="1" baseline="-25000" dirty="0">
                <a:latin typeface="Arial" panose="020B0604020202020204" pitchFamily="34" charset="0"/>
              </a:rPr>
              <a:t>ab</a:t>
            </a:r>
            <a:r>
              <a:rPr lang="en-US" altLang="zh-CN" sz="1800" b="1" dirty="0">
                <a:latin typeface="Arial" panose="020B0604020202020204" pitchFamily="34" charset="0"/>
              </a:rPr>
              <a:t>=11.2 </a:t>
            </a:r>
            <a:r>
              <a:rPr lang="en-US" altLang="zh-CN" sz="1800" b="1" dirty="0">
                <a:latin typeface="Arial" panose="020B0604020202020204" pitchFamily="34" charset="0"/>
                <a:cs typeface="Arial" panose="020B0604020202020204" pitchFamily="34" charset="0"/>
              </a:rPr>
              <a:t>Ω</a:t>
            </a:r>
            <a:endParaRPr lang="en-US" altLang="en-US" sz="1800" b="1" dirty="0">
              <a:latin typeface="Arial" panose="020B0604020202020204" pitchFamily="34" charset="0"/>
              <a:ea typeface="Arial" panose="020B0604020202020204" pitchFamily="34" charset="0"/>
            </a:endParaRPr>
          </a:p>
        </p:txBody>
      </p:sp>
      <p:pic>
        <p:nvPicPr>
          <p:cNvPr id="64518" name="Picture 10"/>
          <p:cNvPicPr>
            <a:picLocks noChangeAspect="1"/>
          </p:cNvPicPr>
          <p:nvPr/>
        </p:nvPicPr>
        <p:blipFill>
          <a:blip r:embed="rId2"/>
          <a:stretch>
            <a:fillRect/>
          </a:stretch>
        </p:blipFill>
        <p:spPr>
          <a:xfrm>
            <a:off x="5715000" y="3821113"/>
            <a:ext cx="3048000" cy="1893887"/>
          </a:xfrm>
          <a:prstGeom prst="rect">
            <a:avLst/>
          </a:prstGeom>
          <a:noFill/>
          <a:ln w="9525">
            <a:noFill/>
          </a:ln>
        </p:spPr>
      </p:pic>
      <p:pic>
        <p:nvPicPr>
          <p:cNvPr id="64519" name="Picture 11"/>
          <p:cNvPicPr>
            <a:picLocks noChangeAspect="1"/>
          </p:cNvPicPr>
          <p:nvPr/>
        </p:nvPicPr>
        <p:blipFill>
          <a:blip r:embed="rId3"/>
          <a:stretch>
            <a:fillRect/>
          </a:stretch>
        </p:blipFill>
        <p:spPr>
          <a:xfrm>
            <a:off x="203200" y="3979863"/>
            <a:ext cx="2479675" cy="1608137"/>
          </a:xfrm>
          <a:prstGeom prst="rect">
            <a:avLst/>
          </a:prstGeom>
          <a:noFill/>
          <a:ln w="9525">
            <a:noFill/>
          </a:ln>
        </p:spPr>
      </p:pic>
      <p:pic>
        <p:nvPicPr>
          <p:cNvPr id="64520" name="图片 1"/>
          <p:cNvPicPr>
            <a:picLocks noChangeAspect="1"/>
          </p:cNvPicPr>
          <p:nvPr/>
        </p:nvPicPr>
        <p:blipFill>
          <a:blip r:embed="rId4"/>
          <a:stretch>
            <a:fillRect/>
          </a:stretch>
        </p:blipFill>
        <p:spPr>
          <a:xfrm>
            <a:off x="4929188" y="1371283"/>
            <a:ext cx="3833812" cy="1801812"/>
          </a:xfrm>
          <a:prstGeom prst="rect">
            <a:avLst/>
          </a:prstGeom>
          <a:noFill/>
          <a:ln w="9525">
            <a:noFill/>
          </a:ln>
        </p:spPr>
      </p:pic>
      <p:sp>
        <p:nvSpPr>
          <p:cNvPr id="64521" name="Text Box 11"/>
          <p:cNvSpPr txBox="1"/>
          <p:nvPr/>
        </p:nvSpPr>
        <p:spPr>
          <a:xfrm rot="5400000">
            <a:off x="7143750" y="3200400"/>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sp>
        <p:nvSpPr>
          <p:cNvPr id="64522" name="矩形 2"/>
          <p:cNvSpPr/>
          <p:nvPr/>
        </p:nvSpPr>
        <p:spPr>
          <a:xfrm>
            <a:off x="7696200" y="3821113"/>
            <a:ext cx="838200" cy="1589087"/>
          </a:xfrm>
          <a:prstGeom prst="rect">
            <a:avLst/>
          </a:prstGeom>
          <a:noFill/>
          <a:ln w="15875"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64523" name="图片 3"/>
          <p:cNvPicPr>
            <a:picLocks noChangeAspect="1"/>
          </p:cNvPicPr>
          <p:nvPr/>
        </p:nvPicPr>
        <p:blipFill>
          <a:blip r:embed="rId5"/>
          <a:stretch>
            <a:fillRect/>
          </a:stretch>
        </p:blipFill>
        <p:spPr>
          <a:xfrm>
            <a:off x="8420100" y="5419725"/>
            <a:ext cx="342900" cy="295275"/>
          </a:xfrm>
          <a:prstGeom prst="rect">
            <a:avLst/>
          </a:prstGeom>
          <a:noFill/>
          <a:ln w="9525">
            <a:noFill/>
          </a:ln>
        </p:spPr>
      </p:pic>
      <p:pic>
        <p:nvPicPr>
          <p:cNvPr id="64524" name="图片 4"/>
          <p:cNvPicPr>
            <a:picLocks noChangeAspect="1"/>
          </p:cNvPicPr>
          <p:nvPr/>
        </p:nvPicPr>
        <p:blipFill>
          <a:blip r:embed="rId6"/>
          <a:stretch>
            <a:fillRect/>
          </a:stretch>
        </p:blipFill>
        <p:spPr>
          <a:xfrm>
            <a:off x="3048000" y="3781425"/>
            <a:ext cx="2762250" cy="1638300"/>
          </a:xfrm>
          <a:prstGeom prst="rect">
            <a:avLst/>
          </a:prstGeom>
          <a:noFill/>
          <a:ln w="9525">
            <a:noFill/>
          </a:ln>
        </p:spPr>
      </p:pic>
      <p:sp>
        <p:nvSpPr>
          <p:cNvPr id="64525" name="Text Box 11"/>
          <p:cNvSpPr txBox="1"/>
          <p:nvPr/>
        </p:nvSpPr>
        <p:spPr>
          <a:xfrm rot="10800000">
            <a:off x="5867400" y="4448175"/>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sp>
        <p:nvSpPr>
          <p:cNvPr id="64526" name="Text Box 11"/>
          <p:cNvSpPr txBox="1"/>
          <p:nvPr/>
        </p:nvSpPr>
        <p:spPr>
          <a:xfrm rot="10800000">
            <a:off x="2911475" y="4448175"/>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sp>
        <p:nvSpPr>
          <p:cNvPr id="64527" name="Text Box 11"/>
          <p:cNvSpPr txBox="1"/>
          <p:nvPr/>
        </p:nvSpPr>
        <p:spPr>
          <a:xfrm rot="5400000">
            <a:off x="1284288" y="5276850"/>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sp>
        <p:nvSpPr>
          <p:cNvPr id="64528" name="矩形 15"/>
          <p:cNvSpPr/>
          <p:nvPr/>
        </p:nvSpPr>
        <p:spPr>
          <a:xfrm>
            <a:off x="4427538" y="3751263"/>
            <a:ext cx="1382712" cy="1589087"/>
          </a:xfrm>
          <a:prstGeom prst="rect">
            <a:avLst/>
          </a:prstGeom>
          <a:noFill/>
          <a:ln w="15875"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64529" name="图片 16"/>
          <p:cNvPicPr>
            <a:picLocks noChangeAspect="1"/>
          </p:cNvPicPr>
          <p:nvPr/>
        </p:nvPicPr>
        <p:blipFill>
          <a:blip r:embed="rId7"/>
          <a:stretch>
            <a:fillRect/>
          </a:stretch>
        </p:blipFill>
        <p:spPr>
          <a:xfrm>
            <a:off x="5243513" y="5383213"/>
            <a:ext cx="319087" cy="249237"/>
          </a:xfrm>
          <a:prstGeom prst="rect">
            <a:avLst/>
          </a:prstGeom>
          <a:noFill/>
          <a:ln w="9525">
            <a:noFill/>
          </a:ln>
        </p:spPr>
      </p:pic>
      <p:sp>
        <p:nvSpPr>
          <p:cNvPr id="64530" name="矩形 17"/>
          <p:cNvSpPr/>
          <p:nvPr/>
        </p:nvSpPr>
        <p:spPr>
          <a:xfrm>
            <a:off x="1360488" y="3979863"/>
            <a:ext cx="1382712" cy="1277937"/>
          </a:xfrm>
          <a:prstGeom prst="rect">
            <a:avLst/>
          </a:prstGeom>
          <a:noFill/>
          <a:ln w="15875"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6" name="文本框 5"/>
          <p:cNvSpPr txBox="1">
            <a:spLocks noRot="1" noChangeAspect="1" noMove="1" noResize="1" noEditPoints="1" noAdjustHandles="1" noChangeArrowheads="1" noChangeShapeType="1" noTextEdit="1"/>
          </p:cNvSpPr>
          <p:nvPr/>
        </p:nvSpPr>
        <p:spPr>
          <a:xfrm>
            <a:off x="2222269" y="5317815"/>
            <a:ext cx="625418" cy="338554"/>
          </a:xfrm>
          <a:prstGeom prst="rect">
            <a:avLst/>
          </a:prstGeom>
          <a:blipFill>
            <a:blip r:embed="rId8"/>
            <a:stretch>
              <a:fillRect/>
            </a:stretch>
          </a:blipFill>
        </p:spPr>
        <p:txBody>
          <a:bodyPr/>
          <a:lstStyle/>
          <a:p>
            <a:pPr marR="0" defTabSz="914400">
              <a:buClrTx/>
              <a:buSzTx/>
              <a:buFontTx/>
              <a:buNone/>
              <a:defRPr/>
            </a:pPr>
            <a:r>
              <a:rPr kumimoji="0" lang="zh-CN" altLang="en-US" kern="1200" cap="none" spc="0" normalizeH="0" baseline="0" noProof="0">
                <a:noFill/>
                <a:latin typeface="Verdana" panose="020B0604030504040204" pitchFamily="34" charset="0"/>
                <a:ea typeface="宋体" panose="02010600030101010101" pitchFamily="2" charset="-122"/>
                <a:cs typeface="+mn-cs"/>
              </a:rPr>
              <a:t> </a:t>
            </a:r>
          </a:p>
        </p:txBody>
      </p:sp>
      <p:pic>
        <p:nvPicPr>
          <p:cNvPr id="64532" name="图片 6"/>
          <p:cNvPicPr>
            <a:picLocks noChangeAspect="1"/>
          </p:cNvPicPr>
          <p:nvPr/>
        </p:nvPicPr>
        <p:blipFill>
          <a:blip r:embed="rId9"/>
          <a:stretch>
            <a:fillRect/>
          </a:stretch>
        </p:blipFill>
        <p:spPr>
          <a:xfrm>
            <a:off x="898525" y="5661025"/>
            <a:ext cx="1724025" cy="1133475"/>
          </a:xfrm>
          <a:prstGeom prst="rect">
            <a:avLst/>
          </a:prstGeom>
          <a:noFill/>
          <a:ln w="9525">
            <a:noFill/>
          </a:ln>
        </p:spPr>
      </p:pic>
      <p:pic>
        <p:nvPicPr>
          <p:cNvPr id="2" name="图片 1"/>
          <p:cNvPicPr>
            <a:picLocks noChangeAspect="1"/>
          </p:cNvPicPr>
          <p:nvPr/>
        </p:nvPicPr>
        <p:blipFill>
          <a:blip r:embed="rId10"/>
          <a:stretch>
            <a:fillRect/>
          </a:stretch>
        </p:blipFill>
        <p:spPr>
          <a:xfrm>
            <a:off x="762000" y="1524000"/>
            <a:ext cx="3771900" cy="1720850"/>
          </a:xfrm>
          <a:prstGeom prst="rect">
            <a:avLst/>
          </a:prstGeom>
        </p:spPr>
      </p:pic>
    </p:spTree>
  </p:cSld>
  <p:clrMapOvr>
    <a:masterClrMapping/>
  </p:clrMapOvr>
  <p:transition>
    <p:blinds dir="vert"/>
  </p:transition>
  <p:timing>
    <p:tnLst>
      <p:par>
        <p:cTn id="1" dur="indefinite" restart="never" nodeType="tmRoot"/>
      </p:par>
    </p:tnLst>
    <p:bldLst>
      <p:bldP spid="64514" grpId="0"/>
      <p:bldP spid="64514" grpId="1"/>
      <p:bldP spid="64516" grpId="0"/>
      <p:bldP spid="64516" grpId="1"/>
      <p:bldP spid="64521" grpId="0"/>
      <p:bldP spid="64521" grpId="1"/>
      <p:bldP spid="64522" grpId="0" animBg="1"/>
      <p:bldP spid="64522" grpId="1" animBg="1"/>
      <p:bldP spid="64525" grpId="0"/>
      <p:bldP spid="64525" grpId="1"/>
      <p:bldP spid="64526" grpId="0"/>
      <p:bldP spid="64526" grpId="1"/>
      <p:bldP spid="64527" grpId="0"/>
      <p:bldP spid="64527" grpId="1"/>
      <p:bldP spid="64528" grpId="0" animBg="1"/>
      <p:bldP spid="64528" grpId="1" animBg="1"/>
      <p:bldP spid="64530" grpId="0" animBg="1"/>
      <p:bldP spid="64530" grpId="1" animBg="1"/>
      <p:bldP spid="6" grpId="0" animBg="1"/>
      <p:bldP spid="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41</a:t>
            </a:fld>
            <a:endParaRPr lang="zh-CN" altLang="en-US" sz="1400" dirty="0">
              <a:latin typeface="Times New Roman" panose="02020603050405020304" pitchFamily="18" charset="0"/>
              <a:cs typeface="Times New Roman" panose="02020603050405020304" pitchFamily="18" charset="0"/>
            </a:endParaRPr>
          </a:p>
        </p:txBody>
      </p:sp>
      <p:sp>
        <p:nvSpPr>
          <p:cNvPr id="65539" name="Text Box 5"/>
          <p:cNvSpPr txBox="1"/>
          <p:nvPr/>
        </p:nvSpPr>
        <p:spPr>
          <a:xfrm>
            <a:off x="228600" y="249238"/>
            <a:ext cx="75438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Practice  Find  R</a:t>
            </a:r>
            <a:r>
              <a:rPr lang="en-US" altLang="zh-CN" sz="2000" baseline="-25000" dirty="0">
                <a:latin typeface="Times New Roman" panose="02020603050405020304" pitchFamily="18" charset="0"/>
                <a:cs typeface="Times New Roman" panose="02020603050405020304" pitchFamily="18" charset="0"/>
              </a:rPr>
              <a:t>ab </a:t>
            </a:r>
            <a:r>
              <a:rPr lang="en-US" altLang="zh-CN" sz="2000" dirty="0">
                <a:latin typeface="Times New Roman" panose="02020603050405020304" pitchFamily="18" charset="0"/>
                <a:cs typeface="Times New Roman" panose="02020603050405020304" pitchFamily="18" charset="0"/>
              </a:rPr>
              <a:t>for the circuit.</a:t>
            </a:r>
          </a:p>
        </p:txBody>
      </p:sp>
      <p:pic>
        <p:nvPicPr>
          <p:cNvPr id="65541" name="图片 1"/>
          <p:cNvPicPr>
            <a:picLocks noChangeAspect="1"/>
          </p:cNvPicPr>
          <p:nvPr/>
        </p:nvPicPr>
        <p:blipFill>
          <a:blip r:embed="rId2"/>
          <a:stretch>
            <a:fillRect/>
          </a:stretch>
        </p:blipFill>
        <p:spPr>
          <a:xfrm>
            <a:off x="4876800" y="874713"/>
            <a:ext cx="3019425" cy="2085975"/>
          </a:xfrm>
          <a:prstGeom prst="rect">
            <a:avLst/>
          </a:prstGeom>
          <a:noFill/>
          <a:ln w="9525">
            <a:noFill/>
          </a:ln>
        </p:spPr>
      </p:pic>
      <p:sp>
        <p:nvSpPr>
          <p:cNvPr id="65542" name="Text Box 11"/>
          <p:cNvSpPr txBox="1"/>
          <p:nvPr/>
        </p:nvSpPr>
        <p:spPr>
          <a:xfrm rot="5400000">
            <a:off x="6138863" y="2979738"/>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65543" name="图片 2"/>
          <p:cNvPicPr>
            <a:picLocks noChangeAspect="1"/>
          </p:cNvPicPr>
          <p:nvPr/>
        </p:nvPicPr>
        <p:blipFill>
          <a:blip r:embed="rId3"/>
          <a:stretch>
            <a:fillRect/>
          </a:stretch>
        </p:blipFill>
        <p:spPr>
          <a:xfrm>
            <a:off x="5449888" y="3429000"/>
            <a:ext cx="2819400" cy="1760538"/>
          </a:xfrm>
          <a:prstGeom prst="rect">
            <a:avLst/>
          </a:prstGeom>
          <a:noFill/>
          <a:ln w="9525">
            <a:noFill/>
          </a:ln>
        </p:spPr>
      </p:pic>
      <p:sp>
        <p:nvSpPr>
          <p:cNvPr id="8" name="任意多边形: 形状 7"/>
          <p:cNvSpPr/>
          <p:nvPr/>
        </p:nvSpPr>
        <p:spPr>
          <a:xfrm rot="17925345">
            <a:off x="7463631" y="3517106"/>
            <a:ext cx="661988" cy="1241425"/>
          </a:xfrm>
          <a:custGeom>
            <a:avLst/>
            <a:gdLst>
              <a:gd name="connsiteX0" fmla="*/ 193566 w 2183986"/>
              <a:gd name="connsiteY0" fmla="*/ 261413 h 890633"/>
              <a:gd name="connsiteX1" fmla="*/ 1169611 w 2183986"/>
              <a:gd name="connsiteY1" fmla="*/ 4560 h 890633"/>
              <a:gd name="connsiteX2" fmla="*/ 2155930 w 2183986"/>
              <a:gd name="connsiteY2" fmla="*/ 138124 h 890633"/>
              <a:gd name="connsiteX3" fmla="*/ 1755238 w 2183986"/>
              <a:gd name="connsiteY3" fmla="*/ 631283 h 890633"/>
              <a:gd name="connsiteX4" fmla="*/ 142195 w 2183986"/>
              <a:gd name="connsiteY4" fmla="*/ 877863 h 890633"/>
              <a:gd name="connsiteX5" fmla="*/ 193566 w 2183986"/>
              <a:gd name="connsiteY5" fmla="*/ 261413 h 89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3986" h="890633">
                <a:moveTo>
                  <a:pt x="193566" y="261413"/>
                </a:moveTo>
                <a:cubicBezTo>
                  <a:pt x="364802" y="115863"/>
                  <a:pt x="842550" y="25108"/>
                  <a:pt x="1169611" y="4560"/>
                </a:cubicBezTo>
                <a:cubicBezTo>
                  <a:pt x="1496672" y="-15988"/>
                  <a:pt x="2058326" y="33670"/>
                  <a:pt x="2155930" y="138124"/>
                </a:cubicBezTo>
                <a:cubicBezTo>
                  <a:pt x="2253535" y="242578"/>
                  <a:pt x="2090860" y="507993"/>
                  <a:pt x="1755238" y="631283"/>
                </a:cubicBezTo>
                <a:cubicBezTo>
                  <a:pt x="1419616" y="754573"/>
                  <a:pt x="399049" y="941220"/>
                  <a:pt x="142195" y="877863"/>
                </a:cubicBezTo>
                <a:cubicBezTo>
                  <a:pt x="-114659" y="814506"/>
                  <a:pt x="22330" y="406963"/>
                  <a:pt x="193566" y="261413"/>
                </a:cubicBezTo>
                <a:close/>
              </a:path>
            </a:pathLst>
          </a:custGeom>
          <a:noFill/>
          <a:ln w="190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pic>
        <p:nvPicPr>
          <p:cNvPr id="65545" name="图片 3"/>
          <p:cNvPicPr>
            <a:picLocks noChangeAspect="1"/>
          </p:cNvPicPr>
          <p:nvPr/>
        </p:nvPicPr>
        <p:blipFill>
          <a:blip r:embed="rId4"/>
          <a:stretch>
            <a:fillRect/>
          </a:stretch>
        </p:blipFill>
        <p:spPr>
          <a:xfrm>
            <a:off x="8002588" y="3551238"/>
            <a:ext cx="381000" cy="381000"/>
          </a:xfrm>
          <a:prstGeom prst="rect">
            <a:avLst/>
          </a:prstGeom>
          <a:noFill/>
          <a:ln w="9525">
            <a:noFill/>
          </a:ln>
        </p:spPr>
      </p:pic>
      <p:pic>
        <p:nvPicPr>
          <p:cNvPr id="65546" name="图片 4"/>
          <p:cNvPicPr>
            <a:picLocks noChangeAspect="1"/>
          </p:cNvPicPr>
          <p:nvPr/>
        </p:nvPicPr>
        <p:blipFill>
          <a:blip r:embed="rId5"/>
          <a:stretch>
            <a:fillRect/>
          </a:stretch>
        </p:blipFill>
        <p:spPr>
          <a:xfrm>
            <a:off x="2881313" y="3743325"/>
            <a:ext cx="2338387" cy="1446213"/>
          </a:xfrm>
          <a:prstGeom prst="rect">
            <a:avLst/>
          </a:prstGeom>
          <a:noFill/>
          <a:ln w="9525">
            <a:noFill/>
          </a:ln>
        </p:spPr>
      </p:pic>
      <p:sp>
        <p:nvSpPr>
          <p:cNvPr id="65547" name="Text Box 11"/>
          <p:cNvSpPr txBox="1"/>
          <p:nvPr/>
        </p:nvSpPr>
        <p:spPr>
          <a:xfrm rot="10800000">
            <a:off x="5067300" y="4310063"/>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65548" name="图片 6"/>
          <p:cNvPicPr>
            <a:picLocks noChangeAspect="1"/>
          </p:cNvPicPr>
          <p:nvPr/>
        </p:nvPicPr>
        <p:blipFill>
          <a:blip r:embed="rId6"/>
          <a:stretch>
            <a:fillRect/>
          </a:stretch>
        </p:blipFill>
        <p:spPr>
          <a:xfrm>
            <a:off x="287338" y="3871913"/>
            <a:ext cx="2130425" cy="1317625"/>
          </a:xfrm>
          <a:prstGeom prst="rect">
            <a:avLst/>
          </a:prstGeom>
          <a:noFill/>
          <a:ln w="9525">
            <a:noFill/>
          </a:ln>
        </p:spPr>
      </p:pic>
      <p:sp>
        <p:nvSpPr>
          <p:cNvPr id="65549" name="Text Box 11"/>
          <p:cNvSpPr txBox="1"/>
          <p:nvPr/>
        </p:nvSpPr>
        <p:spPr>
          <a:xfrm rot="10800000">
            <a:off x="2287588" y="4429125"/>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65550" name="图片 8"/>
          <p:cNvPicPr>
            <a:picLocks noChangeAspect="1"/>
          </p:cNvPicPr>
          <p:nvPr/>
        </p:nvPicPr>
        <p:blipFill>
          <a:blip r:embed="rId7"/>
          <a:stretch>
            <a:fillRect/>
          </a:stretch>
        </p:blipFill>
        <p:spPr>
          <a:xfrm>
            <a:off x="762000" y="5419725"/>
            <a:ext cx="1400175" cy="1438275"/>
          </a:xfrm>
          <a:prstGeom prst="rect">
            <a:avLst/>
          </a:prstGeom>
          <a:noFill/>
          <a:ln w="9525">
            <a:noFill/>
          </a:ln>
        </p:spPr>
      </p:pic>
      <p:sp>
        <p:nvSpPr>
          <p:cNvPr id="65551" name="Text Box 11"/>
          <p:cNvSpPr txBox="1"/>
          <p:nvPr/>
        </p:nvSpPr>
        <p:spPr>
          <a:xfrm rot="5400000">
            <a:off x="1104900" y="5208588"/>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cs typeface="Times New Roman" panose="02020603050405020304" pitchFamily="18" charset="0"/>
                <a:sym typeface="Symbol" panose="05050102010706020507" pitchFamily="18" charset="2"/>
              </a:rPr>
              <a:t></a:t>
            </a:r>
          </a:p>
        </p:txBody>
      </p:sp>
      <p:pic>
        <p:nvPicPr>
          <p:cNvPr id="2" name="图片 1"/>
          <p:cNvPicPr>
            <a:picLocks noChangeAspect="1"/>
          </p:cNvPicPr>
          <p:nvPr/>
        </p:nvPicPr>
        <p:blipFill>
          <a:blip r:embed="rId8"/>
          <a:stretch>
            <a:fillRect/>
          </a:stretch>
        </p:blipFill>
        <p:spPr>
          <a:xfrm>
            <a:off x="457200" y="914400"/>
            <a:ext cx="3373755" cy="2324100"/>
          </a:xfrm>
          <a:prstGeom prst="rect">
            <a:avLst/>
          </a:prstGeom>
        </p:spPr>
      </p:pic>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42</a:t>
            </a:fld>
            <a:endParaRPr lang="zh-CN" altLang="en-US" sz="1400" dirty="0">
              <a:latin typeface="Times New Roman" panose="02020603050405020304" pitchFamily="18" charset="0"/>
              <a:cs typeface="Times New Roman" panose="02020603050405020304" pitchFamily="18" charset="0"/>
            </a:endParaRPr>
          </a:p>
        </p:txBody>
      </p:sp>
      <p:sp>
        <p:nvSpPr>
          <p:cNvPr id="66563" name="Text Box 4"/>
          <p:cNvSpPr txBox="1"/>
          <p:nvPr/>
        </p:nvSpPr>
        <p:spPr>
          <a:xfrm>
            <a:off x="533400" y="228600"/>
            <a:ext cx="80010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latin typeface="Times New Roman" panose="02020603050405020304" pitchFamily="18" charset="0"/>
                <a:cs typeface="Times New Roman" panose="02020603050405020304" pitchFamily="18" charset="0"/>
              </a:rPr>
              <a:t>Example</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Find </a:t>
            </a:r>
            <a:r>
              <a:rPr lang="en-US" altLang="zh-CN" sz="2000" b="1" i="1" dirty="0">
                <a:latin typeface="Times New Roman" panose="02020603050405020304" pitchFamily="18" charset="0"/>
                <a:cs typeface="Times New Roman" panose="02020603050405020304" pitchFamily="18" charset="0"/>
              </a:rPr>
              <a:t>i</a:t>
            </a:r>
            <a:r>
              <a:rPr lang="en-US" altLang="zh-CN" sz="2000" b="1" i="1" baseline="-25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and </a:t>
            </a:r>
            <a:r>
              <a:rPr lang="en-US" altLang="zh-CN" sz="2000" b="1" i="1" dirty="0">
                <a:latin typeface="Times New Roman" panose="02020603050405020304" pitchFamily="18" charset="0"/>
                <a:cs typeface="Times New Roman" panose="02020603050405020304" pitchFamily="18" charset="0"/>
              </a:rPr>
              <a:t>v</a:t>
            </a:r>
            <a:r>
              <a:rPr lang="en-US" altLang="zh-CN" sz="2000" b="1" i="1" baseline="-25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in  the circuit</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and calculate the power dissipated in the 3-Ω resistor.</a:t>
            </a:r>
            <a:r>
              <a:rPr lang="en-US" altLang="zh-CN" sz="2000" dirty="0">
                <a:latin typeface="Times New Roman" panose="02020603050405020304" pitchFamily="18" charset="0"/>
                <a:cs typeface="Times New Roman" panose="02020603050405020304" pitchFamily="18" charset="0"/>
              </a:rPr>
              <a:t> </a:t>
            </a:r>
          </a:p>
        </p:txBody>
      </p:sp>
      <p:pic>
        <p:nvPicPr>
          <p:cNvPr id="66565" name="Picture 6"/>
          <p:cNvPicPr>
            <a:picLocks noChangeAspect="1"/>
          </p:cNvPicPr>
          <p:nvPr/>
        </p:nvPicPr>
        <p:blipFill>
          <a:blip r:embed="rId2"/>
          <a:stretch>
            <a:fillRect/>
          </a:stretch>
        </p:blipFill>
        <p:spPr>
          <a:xfrm>
            <a:off x="4267200" y="533400"/>
            <a:ext cx="2846070" cy="1746885"/>
          </a:xfrm>
          <a:prstGeom prst="rect">
            <a:avLst/>
          </a:prstGeom>
          <a:noFill/>
          <a:ln w="9525">
            <a:noFill/>
          </a:ln>
        </p:spPr>
      </p:pic>
      <p:sp>
        <p:nvSpPr>
          <p:cNvPr id="66566" name="矩形 1"/>
          <p:cNvSpPr/>
          <p:nvPr/>
        </p:nvSpPr>
        <p:spPr>
          <a:xfrm>
            <a:off x="152083" y="1523683"/>
            <a:ext cx="11477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Times New Roman" panose="02020603050405020304" pitchFamily="18" charset="0"/>
                <a:cs typeface="Times New Roman" panose="02020603050405020304" pitchFamily="18" charset="0"/>
              </a:rPr>
              <a:t>Solution1</a:t>
            </a:r>
          </a:p>
        </p:txBody>
      </p:sp>
      <p:pic>
        <p:nvPicPr>
          <p:cNvPr id="66567" name="图片 2"/>
          <p:cNvPicPr>
            <a:picLocks noChangeAspect="1"/>
          </p:cNvPicPr>
          <p:nvPr/>
        </p:nvPicPr>
        <p:blipFill>
          <a:blip r:embed="rId3"/>
          <a:stretch>
            <a:fillRect/>
          </a:stretch>
        </p:blipFill>
        <p:spPr>
          <a:xfrm>
            <a:off x="0" y="2239010"/>
            <a:ext cx="3106420" cy="1486535"/>
          </a:xfrm>
          <a:prstGeom prst="rect">
            <a:avLst/>
          </a:prstGeom>
          <a:noFill/>
          <a:ln w="9525">
            <a:noFill/>
          </a:ln>
        </p:spPr>
      </p:pic>
      <p:sp>
        <p:nvSpPr>
          <p:cNvPr id="9" name="矩形 8"/>
          <p:cNvSpPr>
            <a:spLocks noRot="1" noChangeAspect="1" noMove="1" noResize="1" noEditPoints="1" noAdjustHandles="1" noChangeArrowheads="1" noChangeShapeType="1" noTextEdit="1"/>
          </p:cNvSpPr>
          <p:nvPr/>
        </p:nvSpPr>
        <p:spPr>
          <a:xfrm>
            <a:off x="0" y="3962323"/>
            <a:ext cx="2480935" cy="369332"/>
          </a:xfrm>
          <a:prstGeom prst="rect">
            <a:avLst/>
          </a:prstGeom>
          <a:blipFill>
            <a:blip r:embed="rId4"/>
            <a:stretch>
              <a:fillRect l="-2217" t="-10000" b="-2666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0" name="矩形 9"/>
          <p:cNvSpPr>
            <a:spLocks noRot="1" noChangeAspect="1" noMove="1" noResize="1" noEditPoints="1" noAdjustHandles="1" noChangeArrowheads="1" noChangeShapeType="1" noTextEdit="1"/>
          </p:cNvSpPr>
          <p:nvPr/>
        </p:nvSpPr>
        <p:spPr>
          <a:xfrm>
            <a:off x="220" y="4495944"/>
            <a:ext cx="4109499" cy="369332"/>
          </a:xfrm>
          <a:prstGeom prst="rect">
            <a:avLst/>
          </a:prstGeom>
          <a:blipFill>
            <a:blip r:embed="rId5"/>
            <a:stretch>
              <a:fillRect l="-1187" t="-6557" b="-2623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2" name="图片 1"/>
          <p:cNvPicPr>
            <a:picLocks noChangeAspect="1"/>
          </p:cNvPicPr>
          <p:nvPr/>
        </p:nvPicPr>
        <p:blipFill>
          <a:blip r:embed="rId6"/>
          <a:stretch>
            <a:fillRect/>
          </a:stretch>
        </p:blipFill>
        <p:spPr>
          <a:xfrm>
            <a:off x="76200" y="5029200"/>
            <a:ext cx="3359150" cy="958850"/>
          </a:xfrm>
          <a:prstGeom prst="rect">
            <a:avLst/>
          </a:prstGeom>
        </p:spPr>
      </p:pic>
      <p:sp>
        <p:nvSpPr>
          <p:cNvPr id="67589" name="矩形 8"/>
          <p:cNvSpPr/>
          <p:nvPr/>
        </p:nvSpPr>
        <p:spPr>
          <a:xfrm>
            <a:off x="3733483" y="2133283"/>
            <a:ext cx="11477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Arial" panose="020B0604020202020204" pitchFamily="34" charset="0"/>
              </a:rPr>
              <a:t>Solution2</a:t>
            </a:r>
          </a:p>
        </p:txBody>
      </p:sp>
      <p:pic>
        <p:nvPicPr>
          <p:cNvPr id="67590" name="图片 1"/>
          <p:cNvPicPr>
            <a:picLocks noChangeAspect="1"/>
          </p:cNvPicPr>
          <p:nvPr/>
        </p:nvPicPr>
        <p:blipFill>
          <a:blip r:embed="rId7"/>
          <a:stretch>
            <a:fillRect/>
          </a:stretch>
        </p:blipFill>
        <p:spPr>
          <a:xfrm>
            <a:off x="3352800" y="2590800"/>
            <a:ext cx="2655570" cy="1426845"/>
          </a:xfrm>
          <a:prstGeom prst="rect">
            <a:avLst/>
          </a:prstGeom>
          <a:noFill/>
          <a:ln w="9525">
            <a:noFill/>
          </a:ln>
        </p:spPr>
      </p:pic>
      <p:pic>
        <p:nvPicPr>
          <p:cNvPr id="67591" name="图片 2"/>
          <p:cNvPicPr>
            <a:picLocks noChangeAspect="1"/>
          </p:cNvPicPr>
          <p:nvPr/>
        </p:nvPicPr>
        <p:blipFill>
          <a:blip r:embed="rId8"/>
          <a:stretch>
            <a:fillRect/>
          </a:stretch>
        </p:blipFill>
        <p:spPr>
          <a:xfrm>
            <a:off x="6254750" y="2521585"/>
            <a:ext cx="2592070" cy="1565275"/>
          </a:xfrm>
          <a:prstGeom prst="rect">
            <a:avLst/>
          </a:prstGeom>
          <a:noFill/>
          <a:ln w="9525">
            <a:noFill/>
          </a:ln>
        </p:spPr>
      </p:pic>
      <p:sp>
        <p:nvSpPr>
          <p:cNvPr id="67592" name="Text Box 11"/>
          <p:cNvSpPr txBox="1"/>
          <p:nvPr/>
        </p:nvSpPr>
        <p:spPr>
          <a:xfrm>
            <a:off x="6008370" y="3047683"/>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pic>
        <p:nvPicPr>
          <p:cNvPr id="67593" name="Picture 11"/>
          <p:cNvPicPr>
            <a:picLocks noChangeAspect="1"/>
          </p:cNvPicPr>
          <p:nvPr/>
        </p:nvPicPr>
        <p:blipFill>
          <a:blip r:embed="rId9"/>
          <a:stretch>
            <a:fillRect/>
          </a:stretch>
        </p:blipFill>
        <p:spPr>
          <a:xfrm>
            <a:off x="4677410" y="3962400"/>
            <a:ext cx="1577975" cy="600075"/>
          </a:xfrm>
          <a:prstGeom prst="rect">
            <a:avLst/>
          </a:prstGeom>
          <a:noFill/>
          <a:ln w="9525">
            <a:noFill/>
          </a:ln>
        </p:spPr>
      </p:pic>
      <p:pic>
        <p:nvPicPr>
          <p:cNvPr id="67594" name="Picture 13"/>
          <p:cNvPicPr>
            <a:picLocks noChangeAspect="1"/>
          </p:cNvPicPr>
          <p:nvPr/>
        </p:nvPicPr>
        <p:blipFill>
          <a:blip r:embed="rId10"/>
          <a:stretch>
            <a:fillRect/>
          </a:stretch>
        </p:blipFill>
        <p:spPr>
          <a:xfrm>
            <a:off x="6428740" y="3930015"/>
            <a:ext cx="2382520" cy="628015"/>
          </a:xfrm>
          <a:prstGeom prst="rect">
            <a:avLst/>
          </a:prstGeom>
          <a:noFill/>
          <a:ln w="9525">
            <a:noFill/>
          </a:ln>
        </p:spPr>
      </p:pic>
      <p:pic>
        <p:nvPicPr>
          <p:cNvPr id="67595" name="Picture 10"/>
          <p:cNvPicPr>
            <a:picLocks noChangeAspect="1"/>
          </p:cNvPicPr>
          <p:nvPr/>
        </p:nvPicPr>
        <p:blipFill>
          <a:blip r:embed="rId11"/>
          <a:stretch>
            <a:fillRect/>
          </a:stretch>
        </p:blipFill>
        <p:spPr>
          <a:xfrm>
            <a:off x="4724400" y="4692015"/>
            <a:ext cx="3668395" cy="596900"/>
          </a:xfrm>
          <a:prstGeom prst="rect">
            <a:avLst/>
          </a:prstGeom>
          <a:noFill/>
          <a:ln w="9525">
            <a:noFill/>
          </a:ln>
        </p:spPr>
      </p:pic>
      <p:pic>
        <p:nvPicPr>
          <p:cNvPr id="67598" name="图片 4"/>
          <p:cNvPicPr>
            <a:picLocks noChangeAspect="1"/>
          </p:cNvPicPr>
          <p:nvPr/>
        </p:nvPicPr>
        <p:blipFill>
          <a:blip r:embed="rId12"/>
          <a:stretch>
            <a:fillRect/>
          </a:stretch>
        </p:blipFill>
        <p:spPr>
          <a:xfrm>
            <a:off x="4840605" y="5786120"/>
            <a:ext cx="3231515" cy="633730"/>
          </a:xfrm>
          <a:prstGeom prst="rect">
            <a:avLst/>
          </a:prstGeom>
          <a:noFill/>
          <a:ln w="9525">
            <a:noFill/>
          </a:ln>
        </p:spPr>
      </p:pic>
      <p:sp>
        <p:nvSpPr>
          <p:cNvPr id="67596" name="文本框 3"/>
          <p:cNvSpPr txBox="1"/>
          <p:nvPr/>
        </p:nvSpPr>
        <p:spPr>
          <a:xfrm>
            <a:off x="4795520" y="5422900"/>
            <a:ext cx="6381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t>or</a:t>
            </a:r>
            <a:endParaRPr lang="zh-CN" altLang="en-US" sz="1800" dirty="0"/>
          </a:p>
        </p:txBody>
      </p:sp>
      <p:pic>
        <p:nvPicPr>
          <p:cNvPr id="67597" name="Picture 12"/>
          <p:cNvPicPr>
            <a:picLocks noChangeAspect="1"/>
          </p:cNvPicPr>
          <p:nvPr/>
        </p:nvPicPr>
        <p:blipFill>
          <a:blip r:embed="rId13"/>
          <a:stretch>
            <a:fillRect/>
          </a:stretch>
        </p:blipFill>
        <p:spPr>
          <a:xfrm>
            <a:off x="5409883" y="5318125"/>
            <a:ext cx="2662237" cy="549275"/>
          </a:xfrm>
          <a:prstGeom prst="rect">
            <a:avLst/>
          </a:prstGeom>
          <a:noFill/>
          <a:ln w="9525">
            <a:noFill/>
          </a:ln>
        </p:spPr>
      </p:pic>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スライド番号プレースホルダ 3"/>
          <p:cNvSpPr txBox="1">
            <a:spLocks noGrp="1"/>
          </p:cNvSpPr>
          <p:nvPr/>
        </p:nvSpPr>
        <p:spPr>
          <a:xfrm>
            <a:off x="6553200" y="6243638"/>
            <a:ext cx="2133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43</a:t>
            </a:fld>
            <a:endParaRPr lang="zh-CN" altLang="en-US" sz="1400" dirty="0">
              <a:latin typeface="Times New Roman" panose="02020603050405020304" pitchFamily="18" charset="0"/>
              <a:cs typeface="Times New Roman" panose="02020603050405020304" pitchFamily="18" charset="0"/>
            </a:endParaRPr>
          </a:p>
        </p:txBody>
      </p:sp>
      <p:sp>
        <p:nvSpPr>
          <p:cNvPr id="69635" name="Text Box 4"/>
          <p:cNvSpPr txBox="1"/>
          <p:nvPr/>
        </p:nvSpPr>
        <p:spPr>
          <a:xfrm>
            <a:off x="685800" y="457200"/>
            <a:ext cx="8001000" cy="737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Times New Roman" panose="02020603050405020304" pitchFamily="18" charset="0"/>
                <a:cs typeface="Times New Roman" panose="02020603050405020304" pitchFamily="18" charset="0"/>
              </a:rPr>
              <a:t>Example</a:t>
            </a:r>
            <a:r>
              <a:rPr lang="zh-CN" altLang="en-US" sz="2400" b="1"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For the circuit, determine: (a) the voltage </a:t>
            </a:r>
            <a:r>
              <a:rPr lang="en-US" altLang="zh-CN" sz="1800" i="1" dirty="0">
                <a:latin typeface="Times New Roman" panose="02020603050405020304" pitchFamily="18" charset="0"/>
                <a:ea typeface="MTMI" charset="-122"/>
                <a:cs typeface="Times New Roman" panose="02020603050405020304" pitchFamily="18" charset="0"/>
              </a:rPr>
              <a:t>v</a:t>
            </a:r>
            <a:r>
              <a:rPr lang="en-US" altLang="zh-CN" sz="1800" i="1" baseline="-25000" dirty="0">
                <a:latin typeface="Times New Roman" panose="02020603050405020304" pitchFamily="18" charset="0"/>
                <a:ea typeface="MTMI" charset="-122"/>
                <a:cs typeface="Times New Roman" panose="02020603050405020304" pitchFamily="18" charset="0"/>
              </a:rPr>
              <a:t>o</a:t>
            </a:r>
            <a:r>
              <a:rPr lang="en-US" altLang="zh-CN" sz="1800" dirty="0">
                <a:latin typeface="Times New Roman" panose="02020603050405020304" pitchFamily="18" charset="0"/>
                <a:cs typeface="Times New Roman" panose="02020603050405020304" pitchFamily="18" charset="0"/>
              </a:rPr>
              <a:t>, (b)the power supplied by the current source, (c) the power absorbed by each resistor</a:t>
            </a:r>
            <a:r>
              <a:rPr lang="en-US" altLang="zh-CN" sz="1800" b="1"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p:txBody>
      </p:sp>
      <p:pic>
        <p:nvPicPr>
          <p:cNvPr id="69636" name="Picture 7"/>
          <p:cNvPicPr>
            <a:picLocks noChangeAspect="1"/>
          </p:cNvPicPr>
          <p:nvPr/>
        </p:nvPicPr>
        <p:blipFill>
          <a:blip r:embed="rId2"/>
          <a:stretch>
            <a:fillRect/>
          </a:stretch>
        </p:blipFill>
        <p:spPr>
          <a:xfrm>
            <a:off x="762000" y="1194435"/>
            <a:ext cx="3149600" cy="1927225"/>
          </a:xfrm>
          <a:prstGeom prst="rect">
            <a:avLst/>
          </a:prstGeom>
          <a:noFill/>
          <a:ln w="9525">
            <a:noFill/>
          </a:ln>
        </p:spPr>
      </p:pic>
      <p:pic>
        <p:nvPicPr>
          <p:cNvPr id="69637" name="Picture 11"/>
          <p:cNvPicPr>
            <a:picLocks noChangeAspect="1"/>
          </p:cNvPicPr>
          <p:nvPr/>
        </p:nvPicPr>
        <p:blipFill>
          <a:blip r:embed="rId3"/>
          <a:stretch>
            <a:fillRect/>
          </a:stretch>
        </p:blipFill>
        <p:spPr>
          <a:xfrm>
            <a:off x="228600" y="3733483"/>
            <a:ext cx="2971800" cy="1908175"/>
          </a:xfrm>
          <a:prstGeom prst="rect">
            <a:avLst/>
          </a:prstGeom>
          <a:noFill/>
          <a:ln w="9525">
            <a:noFill/>
          </a:ln>
        </p:spPr>
      </p:pic>
      <p:sp>
        <p:nvSpPr>
          <p:cNvPr id="11" name="矩形 10"/>
          <p:cNvSpPr>
            <a:spLocks noRot="1" noChangeAspect="1" noMove="1" noResize="1" noEditPoints="1" noAdjustHandles="1" noChangeArrowheads="1" noChangeShapeType="1" noTextEdit="1"/>
          </p:cNvSpPr>
          <p:nvPr/>
        </p:nvSpPr>
        <p:spPr>
          <a:xfrm>
            <a:off x="3733799" y="3657802"/>
            <a:ext cx="2546275" cy="369332"/>
          </a:xfrm>
          <a:prstGeom prst="rect">
            <a:avLst/>
          </a:prstGeom>
          <a:blipFill>
            <a:blip r:embed="rId4"/>
            <a:stretch>
              <a:fillRect l="-2158" t="-8197" b="-2459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2" name="矩形 11"/>
          <p:cNvSpPr>
            <a:spLocks noRot="1" noChangeAspect="1" noMove="1" noResize="1" noEditPoints="1" noAdjustHandles="1" noChangeArrowheads="1" noChangeShapeType="1" noTextEdit="1"/>
          </p:cNvSpPr>
          <p:nvPr/>
        </p:nvSpPr>
        <p:spPr>
          <a:xfrm>
            <a:off x="3703320" y="4199689"/>
            <a:ext cx="4952336" cy="959686"/>
          </a:xfrm>
          <a:prstGeom prst="rect">
            <a:avLst/>
          </a:prstGeom>
          <a:blipFill>
            <a:blip r:embed="rId5"/>
            <a:stretch>
              <a:fillRect l="-1108" t="-3165" b="-253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9640" name="矩形 8"/>
          <p:cNvSpPr/>
          <p:nvPr/>
        </p:nvSpPr>
        <p:spPr>
          <a:xfrm>
            <a:off x="353695" y="3200083"/>
            <a:ext cx="12369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Times New Roman" panose="02020603050405020304" pitchFamily="18" charset="0"/>
                <a:cs typeface="Times New Roman" panose="02020603050405020304" pitchFamily="18" charset="0"/>
              </a:rPr>
              <a:t>Solution</a:t>
            </a:r>
            <a:r>
              <a:rPr lang="zh-CN" altLang="en-US" sz="1800" dirty="0">
                <a:latin typeface="Times New Roman" panose="02020603050405020304" pitchFamily="18" charset="0"/>
                <a:cs typeface="Times New Roman" panose="02020603050405020304" pitchFamily="18" charset="0"/>
              </a:rPr>
              <a:t>：</a:t>
            </a:r>
          </a:p>
        </p:txBody>
      </p:sp>
      <p:sp>
        <p:nvSpPr>
          <p:cNvPr id="2" name="矩形 1"/>
          <p:cNvSpPr>
            <a:spLocks noRot="1" noChangeAspect="1" noMove="1" noResize="1" noEditPoints="1" noAdjustHandles="1" noChangeArrowheads="1" noChangeShapeType="1" noTextEdit="1"/>
          </p:cNvSpPr>
          <p:nvPr/>
        </p:nvSpPr>
        <p:spPr>
          <a:xfrm>
            <a:off x="3550920" y="5247621"/>
            <a:ext cx="2129750" cy="369332"/>
          </a:xfrm>
          <a:prstGeom prst="rect">
            <a:avLst/>
          </a:prstGeom>
          <a:blipFill>
            <a:blip r:embed="rId6"/>
            <a:stretch>
              <a:fillRect l="-2579" t="-9836" b="-2459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4" name="矩形 13"/>
          <p:cNvSpPr>
            <a:spLocks noRot="1" noChangeAspect="1" noMove="1" noResize="1" noEditPoints="1" noAdjustHandles="1" noChangeArrowheads="1" noChangeShapeType="1" noTextEdit="1"/>
          </p:cNvSpPr>
          <p:nvPr/>
        </p:nvSpPr>
        <p:spPr>
          <a:xfrm>
            <a:off x="5554383" y="5247621"/>
            <a:ext cx="1921936" cy="369332"/>
          </a:xfrm>
          <a:prstGeom prst="rect">
            <a:avLst/>
          </a:prstGeom>
          <a:blipFill>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9643" name="矩形 14"/>
          <p:cNvSpPr/>
          <p:nvPr/>
        </p:nvSpPr>
        <p:spPr>
          <a:xfrm>
            <a:off x="700723" y="5899468"/>
            <a:ext cx="493712" cy="369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Times New Roman" panose="02020603050405020304" pitchFamily="18" charset="0"/>
                <a:cs typeface="Times New Roman" panose="02020603050405020304" pitchFamily="18" charset="0"/>
              </a:rPr>
              <a:t>So</a:t>
            </a:r>
          </a:p>
        </p:txBody>
      </p:sp>
      <p:sp>
        <p:nvSpPr>
          <p:cNvPr id="16" name="矩形 15"/>
          <p:cNvSpPr>
            <a:spLocks noRot="1" noChangeAspect="1" noMove="1" noResize="1" noEditPoints="1" noAdjustHandles="1" noChangeArrowheads="1" noChangeShapeType="1" noTextEdit="1"/>
          </p:cNvSpPr>
          <p:nvPr/>
        </p:nvSpPr>
        <p:spPr>
          <a:xfrm>
            <a:off x="1194435" y="5867304"/>
            <a:ext cx="2387641" cy="369332"/>
          </a:xfrm>
          <a:prstGeom prst="rect">
            <a:avLst/>
          </a:prstGeom>
          <a:blipFill>
            <a:blip r:embed="rId8"/>
            <a:stretch>
              <a:fillRect b="-819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7" name="矩形 16"/>
          <p:cNvSpPr>
            <a:spLocks noRot="1" noChangeAspect="1" noMove="1" noResize="1" noEditPoints="1" noAdjustHandles="1" noChangeArrowheads="1" noChangeShapeType="1" noTextEdit="1"/>
          </p:cNvSpPr>
          <p:nvPr/>
        </p:nvSpPr>
        <p:spPr>
          <a:xfrm>
            <a:off x="3772378" y="5817953"/>
            <a:ext cx="2255040" cy="369332"/>
          </a:xfrm>
          <a:prstGeom prst="rect">
            <a:avLst/>
          </a:prstGeom>
          <a:blipFill>
            <a:blip r:embed="rId9"/>
            <a:stretch>
              <a:fillRect b="-655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8" name="矩形 17"/>
          <p:cNvSpPr>
            <a:spLocks noRot="1" noChangeAspect="1" noMove="1" noResize="1" noEditPoints="1" noAdjustHandles="1" noChangeArrowheads="1" noChangeShapeType="1" noTextEdit="1"/>
          </p:cNvSpPr>
          <p:nvPr/>
        </p:nvSpPr>
        <p:spPr>
          <a:xfrm>
            <a:off x="6001792" y="5764609"/>
            <a:ext cx="2346989" cy="369332"/>
          </a:xfrm>
          <a:prstGeom prst="rect">
            <a:avLst/>
          </a:prstGeom>
          <a:blipFill>
            <a:blip r:embed="rId10"/>
            <a:stretch>
              <a:fillRect b="-819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スライド番号プレースホルダ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44</a:t>
            </a:fld>
            <a:endParaRPr lang="zh-CN" altLang="en-US" sz="1400" dirty="0">
              <a:latin typeface="Times New Roman" panose="02020603050405020304" pitchFamily="18" charset="0"/>
              <a:cs typeface="Times New Roman" panose="02020603050405020304" pitchFamily="18" charset="0"/>
            </a:endParaRPr>
          </a:p>
        </p:txBody>
      </p:sp>
      <p:sp>
        <p:nvSpPr>
          <p:cNvPr id="344066" name="Rectangle 2"/>
          <p:cNvSpPr>
            <a:spLocks noGrp="1" noChangeArrowheads="1"/>
          </p:cNvSpPr>
          <p:nvPr>
            <p:ph type="title"/>
          </p:nvPr>
        </p:nvSpPr>
        <p:spPr>
          <a:xfrm>
            <a:off x="0" y="0"/>
            <a:ext cx="9144000" cy="788988"/>
          </a:xfrm>
          <a:solidFill>
            <a:srgbClr val="FFCC99"/>
          </a:solidFill>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40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2.7 Wye-Delta Transformations</a:t>
            </a:r>
          </a:p>
        </p:txBody>
      </p:sp>
      <p:sp>
        <p:nvSpPr>
          <p:cNvPr id="71685" name="矩形 1"/>
          <p:cNvSpPr/>
          <p:nvPr/>
        </p:nvSpPr>
        <p:spPr>
          <a:xfrm>
            <a:off x="2760345" y="704850"/>
            <a:ext cx="6002655"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ct val="150000"/>
              </a:lnSpc>
              <a:spcBef>
                <a:spcPct val="0"/>
              </a:spcBef>
              <a:buNone/>
            </a:pPr>
            <a:r>
              <a:rPr lang="en-US" altLang="zh-CN" sz="2000" dirty="0">
                <a:latin typeface="Times New Roman" panose="02020603050405020304" pitchFamily="18" charset="0"/>
                <a:cs typeface="Times New Roman" panose="02020603050405020304" pitchFamily="18" charset="0"/>
              </a:rPr>
              <a:t>There are some situations while the resistors are neither in parallel nor in series. How to simplify them? Many circuits of the type shown left can be simpliﬁed by using three-terminal equivalent networks. </a:t>
            </a:r>
          </a:p>
        </p:txBody>
      </p:sp>
      <p:sp>
        <p:nvSpPr>
          <p:cNvPr id="71687" name="矩形 6"/>
          <p:cNvSpPr/>
          <p:nvPr/>
        </p:nvSpPr>
        <p:spPr>
          <a:xfrm>
            <a:off x="360680" y="2751138"/>
            <a:ext cx="8423275" cy="1014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ct val="150000"/>
              </a:lnSpc>
              <a:spcBef>
                <a:spcPct val="0"/>
              </a:spcBef>
              <a:buNone/>
            </a:pPr>
            <a:r>
              <a:rPr lang="en-US" altLang="zh-CN" sz="2000" dirty="0">
                <a:latin typeface="Times New Roman" panose="02020603050405020304" pitchFamily="18" charset="0"/>
                <a:cs typeface="Times New Roman" panose="02020603050405020304" pitchFamily="18" charset="0"/>
              </a:rPr>
              <a:t>Our main interest: how to identify them when they occur as part of a network; how to apply wye-delta transformation in the analysis of that network.</a:t>
            </a:r>
          </a:p>
        </p:txBody>
      </p:sp>
      <p:pic>
        <p:nvPicPr>
          <p:cNvPr id="2" name="图片 1"/>
          <p:cNvPicPr>
            <a:picLocks noChangeAspect="1"/>
          </p:cNvPicPr>
          <p:nvPr/>
        </p:nvPicPr>
        <p:blipFill>
          <a:blip r:embed="rId2"/>
          <a:stretch>
            <a:fillRect/>
          </a:stretch>
        </p:blipFill>
        <p:spPr>
          <a:xfrm>
            <a:off x="228600" y="914400"/>
            <a:ext cx="2403475" cy="1711960"/>
          </a:xfrm>
          <a:prstGeom prst="rect">
            <a:avLst/>
          </a:prstGeom>
        </p:spPr>
      </p:pic>
      <p:pic>
        <p:nvPicPr>
          <p:cNvPr id="3" name="图片 2"/>
          <p:cNvPicPr>
            <a:picLocks noChangeAspect="1"/>
          </p:cNvPicPr>
          <p:nvPr/>
        </p:nvPicPr>
        <p:blipFill>
          <a:blip r:embed="rId3"/>
          <a:stretch>
            <a:fillRect/>
          </a:stretch>
        </p:blipFill>
        <p:spPr>
          <a:xfrm>
            <a:off x="304800" y="4038600"/>
            <a:ext cx="4163060" cy="1669415"/>
          </a:xfrm>
          <a:prstGeom prst="rect">
            <a:avLst/>
          </a:prstGeom>
        </p:spPr>
      </p:pic>
      <p:pic>
        <p:nvPicPr>
          <p:cNvPr id="6" name="图片 5"/>
          <p:cNvPicPr>
            <a:picLocks noChangeAspect="1"/>
          </p:cNvPicPr>
          <p:nvPr/>
        </p:nvPicPr>
        <p:blipFill>
          <a:blip r:embed="rId4"/>
          <a:stretch>
            <a:fillRect/>
          </a:stretch>
        </p:blipFill>
        <p:spPr>
          <a:xfrm>
            <a:off x="4648200" y="4083685"/>
            <a:ext cx="3968750" cy="1644650"/>
          </a:xfrm>
          <a:prstGeom prst="rect">
            <a:avLst/>
          </a:prstGeom>
        </p:spPr>
      </p:pic>
      <p:sp>
        <p:nvSpPr>
          <p:cNvPr id="7" name="文本框 6"/>
          <p:cNvSpPr txBox="1"/>
          <p:nvPr/>
        </p:nvSpPr>
        <p:spPr>
          <a:xfrm>
            <a:off x="4648835" y="5728335"/>
            <a:ext cx="4174490" cy="337185"/>
          </a:xfrm>
          <a:prstGeom prst="rect">
            <a:avLst/>
          </a:prstGeom>
          <a:noFill/>
        </p:spPr>
        <p:txBody>
          <a:bodyPr wrap="square" rtlCol="0" anchor="t">
            <a:spAutoFit/>
          </a:bodyPr>
          <a:lstStyle/>
          <a:p>
            <a:r>
              <a:rPr lang="zh-CN" altLang="en-US" sz="1600">
                <a:solidFill>
                  <a:srgbClr val="002060"/>
                </a:solidFill>
                <a:latin typeface="Times New Roman" panose="02020603050405020304" pitchFamily="18" charset="0"/>
                <a:cs typeface="Times New Roman" panose="02020603050405020304" pitchFamily="18" charset="0"/>
              </a:rPr>
              <a:t>Two forms of the same network: (a)</a:t>
            </a:r>
            <a:r>
              <a:rPr lang="zh-CN" altLang="en-US" sz="1600">
                <a:solidFill>
                  <a:srgbClr val="002060"/>
                </a:solidFill>
                <a:latin typeface="Arial" panose="020B0604020202020204" pitchFamily="34" charset="0"/>
                <a:cs typeface="Arial" panose="020B0604020202020204" pitchFamily="34" charset="0"/>
              </a:rPr>
              <a:t>Δ</a:t>
            </a:r>
            <a:r>
              <a:rPr lang="en-US" altLang="zh-CN" sz="1600">
                <a:solidFill>
                  <a:srgbClr val="002060"/>
                </a:solidFill>
                <a:latin typeface="Arial" panose="020B0604020202020204" pitchFamily="34" charset="0"/>
                <a:cs typeface="Arial" panose="020B0604020202020204" pitchFamily="34" charset="0"/>
              </a:rPr>
              <a:t>, </a:t>
            </a:r>
            <a:r>
              <a:rPr lang="zh-CN" altLang="en-US" sz="1600">
                <a:solidFill>
                  <a:srgbClr val="002060"/>
                </a:solidFill>
                <a:latin typeface="Times New Roman" panose="02020603050405020304" pitchFamily="18" charset="0"/>
                <a:cs typeface="Times New Roman" panose="02020603050405020304" pitchFamily="18" charset="0"/>
              </a:rPr>
              <a:t>(b) </a:t>
            </a:r>
            <a:r>
              <a:rPr lang="zh-CN" altLang="en-US" sz="1600">
                <a:solidFill>
                  <a:srgbClr val="002060"/>
                </a:solidFill>
                <a:latin typeface="Arial" panose="020B0604020202020204" pitchFamily="34" charset="0"/>
                <a:cs typeface="Arial" panose="020B0604020202020204" pitchFamily="34" charset="0"/>
              </a:rPr>
              <a:t>Π</a:t>
            </a:r>
            <a:r>
              <a:rPr lang="zh-CN" altLang="en-US" sz="1600">
                <a:solidFill>
                  <a:srgbClr val="002060"/>
                </a:solidFill>
                <a:latin typeface="Times New Roman" panose="02020603050405020304" pitchFamily="18" charset="0"/>
                <a:cs typeface="Times New Roman" panose="02020603050405020304" pitchFamily="18" charset="0"/>
              </a:rPr>
              <a:t>.</a:t>
            </a:r>
          </a:p>
        </p:txBody>
      </p:sp>
      <p:sp>
        <p:nvSpPr>
          <p:cNvPr id="8" name="文本框 7"/>
          <p:cNvSpPr txBox="1"/>
          <p:nvPr/>
        </p:nvSpPr>
        <p:spPr>
          <a:xfrm>
            <a:off x="381000" y="5728335"/>
            <a:ext cx="3834765" cy="337185"/>
          </a:xfrm>
          <a:prstGeom prst="rect">
            <a:avLst/>
          </a:prstGeom>
          <a:noFill/>
        </p:spPr>
        <p:txBody>
          <a:bodyPr wrap="square" rtlCol="0" anchor="t">
            <a:spAutoFit/>
          </a:bodyPr>
          <a:lstStyle/>
          <a:p>
            <a:pPr algn="l">
              <a:buClrTx/>
              <a:buSzTx/>
              <a:buFontTx/>
            </a:pPr>
            <a:r>
              <a:rPr lang="zh-CN" altLang="en-US" sz="1600">
                <a:solidFill>
                  <a:srgbClr val="002060"/>
                </a:solidFill>
                <a:latin typeface="Times New Roman" panose="02020603050405020304" pitchFamily="18" charset="0"/>
                <a:cs typeface="Times New Roman" panose="02020603050405020304" pitchFamily="18" charset="0"/>
              </a:rPr>
              <a:t>Two forms of the same network: (a) Y, (b) T.</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0"/>
          <p:cNvPicPr>
            <a:picLocks noChangeAspect="1"/>
          </p:cNvPicPr>
          <p:nvPr/>
        </p:nvPicPr>
        <p:blipFill>
          <a:blip r:embed="rId2"/>
          <a:stretch>
            <a:fillRect/>
          </a:stretch>
        </p:blipFill>
        <p:spPr>
          <a:xfrm>
            <a:off x="2933700" y="1365568"/>
            <a:ext cx="2895600" cy="2471737"/>
          </a:xfrm>
          <a:prstGeom prst="rect">
            <a:avLst/>
          </a:prstGeom>
          <a:noFill/>
          <a:ln w="9525">
            <a:noFill/>
          </a:ln>
        </p:spPr>
      </p:pic>
      <p:sp>
        <p:nvSpPr>
          <p:cNvPr id="73731"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45</a:t>
            </a:fld>
            <a:endParaRPr lang="zh-CN" altLang="en-US" sz="1400" dirty="0">
              <a:latin typeface="Times New Roman" panose="02020603050405020304" pitchFamily="18" charset="0"/>
              <a:cs typeface="Times New Roman" panose="02020603050405020304" pitchFamily="18" charset="0"/>
            </a:endParaRPr>
          </a:p>
        </p:txBody>
      </p:sp>
      <p:sp>
        <p:nvSpPr>
          <p:cNvPr id="73732" name="Text Box 6"/>
          <p:cNvSpPr txBox="1"/>
          <p:nvPr/>
        </p:nvSpPr>
        <p:spPr>
          <a:xfrm>
            <a:off x="381000" y="261303"/>
            <a:ext cx="8001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Example:Find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 construction and Y </a:t>
            </a:r>
            <a:r>
              <a:rPr lang="en-US" altLang="zh-CN" sz="2000" dirty="0">
                <a:latin typeface="Times New Roman" panose="02020603050405020304" pitchFamily="18" charset="0"/>
                <a:cs typeface="Times New Roman" panose="02020603050405020304" pitchFamily="18" charset="0"/>
                <a:sym typeface="+mn-ea"/>
              </a:rPr>
              <a:t>construction </a:t>
            </a:r>
            <a:r>
              <a:rPr lang="en-US" altLang="zh-CN" sz="2000" dirty="0">
                <a:latin typeface="Times New Roman" panose="02020603050405020304" pitchFamily="18" charset="0"/>
                <a:cs typeface="Times New Roman" panose="02020603050405020304" pitchFamily="18" charset="0"/>
              </a:rPr>
              <a:t>in the following circuit. </a:t>
            </a:r>
            <a:endParaRPr lang="en-US" altLang="zh-CN" sz="2000" i="1" dirty="0">
              <a:latin typeface="Times New Roman" panose="02020603050405020304" pitchFamily="18" charset="0"/>
              <a:cs typeface="Times New Roman" panose="02020603050405020304" pitchFamily="18" charset="0"/>
            </a:endParaRPr>
          </a:p>
        </p:txBody>
      </p:sp>
      <p:sp>
        <p:nvSpPr>
          <p:cNvPr id="73734" name="Oval 14"/>
          <p:cNvSpPr/>
          <p:nvPr/>
        </p:nvSpPr>
        <p:spPr>
          <a:xfrm>
            <a:off x="3886200" y="1295400"/>
            <a:ext cx="11430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73735" name="矩形 1"/>
          <p:cNvSpPr/>
          <p:nvPr/>
        </p:nvSpPr>
        <p:spPr>
          <a:xfrm>
            <a:off x="3806825" y="1174750"/>
            <a:ext cx="20351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l-GR" altLang="zh-CN" sz="1800" dirty="0">
                <a:latin typeface="Times New Roman" panose="02020603050405020304" pitchFamily="18" charset="0"/>
                <a:cs typeface="Times New Roman" panose="02020603050405020304" pitchFamily="18" charset="0"/>
              </a:rPr>
              <a:t>Δ</a:t>
            </a:r>
            <a:r>
              <a:rPr lang="en-US" altLang="zh-CN" sz="1800" dirty="0">
                <a:latin typeface="Times New Roman" panose="02020603050405020304" pitchFamily="18" charset="0"/>
                <a:cs typeface="Times New Roman" panose="02020603050405020304" pitchFamily="18" charset="0"/>
              </a:rPr>
              <a:t> construction: </a:t>
            </a:r>
            <a:endParaRPr lang="zh-CN" altLang="en-US" sz="1800" dirty="0">
              <a:latin typeface="Times New Roman" panose="02020603050405020304" pitchFamily="18" charset="0"/>
              <a:cs typeface="Times New Roman" panose="02020603050405020304" pitchFamily="18" charset="0"/>
            </a:endParaRPr>
          </a:p>
        </p:txBody>
      </p:sp>
      <p:pic>
        <p:nvPicPr>
          <p:cNvPr id="73736" name="Picture 10"/>
          <p:cNvPicPr>
            <a:picLocks noChangeAspect="1"/>
          </p:cNvPicPr>
          <p:nvPr/>
        </p:nvPicPr>
        <p:blipFill>
          <a:blip r:embed="rId2"/>
          <a:stretch>
            <a:fillRect/>
          </a:stretch>
        </p:blipFill>
        <p:spPr>
          <a:xfrm>
            <a:off x="5902325" y="1443038"/>
            <a:ext cx="3022600" cy="2581275"/>
          </a:xfrm>
          <a:prstGeom prst="rect">
            <a:avLst/>
          </a:prstGeom>
          <a:noFill/>
          <a:ln w="9525">
            <a:noFill/>
          </a:ln>
        </p:spPr>
      </p:pic>
      <p:sp>
        <p:nvSpPr>
          <p:cNvPr id="73737" name="Oval 14"/>
          <p:cNvSpPr/>
          <p:nvPr/>
        </p:nvSpPr>
        <p:spPr>
          <a:xfrm>
            <a:off x="6921500" y="2470150"/>
            <a:ext cx="11430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pic>
        <p:nvPicPr>
          <p:cNvPr id="73738" name="Picture 10"/>
          <p:cNvPicPr>
            <a:picLocks noChangeAspect="1"/>
          </p:cNvPicPr>
          <p:nvPr/>
        </p:nvPicPr>
        <p:blipFill>
          <a:blip r:embed="rId2"/>
          <a:stretch>
            <a:fillRect/>
          </a:stretch>
        </p:blipFill>
        <p:spPr>
          <a:xfrm>
            <a:off x="2895283" y="3886200"/>
            <a:ext cx="3124200" cy="2667000"/>
          </a:xfrm>
          <a:prstGeom prst="rect">
            <a:avLst/>
          </a:prstGeom>
          <a:noFill/>
          <a:ln w="9525">
            <a:noFill/>
          </a:ln>
        </p:spPr>
      </p:pic>
      <p:sp>
        <p:nvSpPr>
          <p:cNvPr id="73739" name="Oval 14"/>
          <p:cNvSpPr/>
          <p:nvPr/>
        </p:nvSpPr>
        <p:spPr>
          <a:xfrm>
            <a:off x="4685983" y="4571683"/>
            <a:ext cx="11430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0" y="1174750"/>
            <a:ext cx="2768600" cy="2413000"/>
          </a:xfrm>
          <a:prstGeom prst="rect">
            <a:avLst/>
          </a:prstGeom>
        </p:spPr>
      </p:pic>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0"/>
          <p:cNvPicPr>
            <a:picLocks noChangeAspect="1"/>
          </p:cNvPicPr>
          <p:nvPr/>
        </p:nvPicPr>
        <p:blipFill>
          <a:blip r:embed="rId2"/>
          <a:stretch>
            <a:fillRect/>
          </a:stretch>
        </p:blipFill>
        <p:spPr>
          <a:xfrm>
            <a:off x="3152775" y="1522413"/>
            <a:ext cx="2895600" cy="2471737"/>
          </a:xfrm>
          <a:prstGeom prst="rect">
            <a:avLst/>
          </a:prstGeom>
          <a:noFill/>
          <a:ln w="9525">
            <a:noFill/>
          </a:ln>
        </p:spPr>
      </p:pic>
      <p:sp>
        <p:nvSpPr>
          <p:cNvPr id="77827"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46</a:t>
            </a:fld>
            <a:endParaRPr lang="zh-CN" altLang="en-US" sz="1400" dirty="0"/>
          </a:p>
        </p:txBody>
      </p:sp>
      <p:sp>
        <p:nvSpPr>
          <p:cNvPr id="77830" name="Oval 14"/>
          <p:cNvSpPr/>
          <p:nvPr/>
        </p:nvSpPr>
        <p:spPr>
          <a:xfrm>
            <a:off x="3784600" y="1997075"/>
            <a:ext cx="11430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77831" name="矩形 1"/>
          <p:cNvSpPr/>
          <p:nvPr/>
        </p:nvSpPr>
        <p:spPr>
          <a:xfrm>
            <a:off x="3806825" y="1174750"/>
            <a:ext cx="164719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Y construction: </a:t>
            </a:r>
            <a:endParaRPr lang="zh-CN" altLang="en-US" sz="1800" dirty="0">
              <a:latin typeface="Times New Roman" panose="02020603050405020304" pitchFamily="18" charset="0"/>
              <a:cs typeface="Times New Roman" panose="02020603050405020304" pitchFamily="18" charset="0"/>
            </a:endParaRPr>
          </a:p>
        </p:txBody>
      </p:sp>
      <p:pic>
        <p:nvPicPr>
          <p:cNvPr id="77832" name="Picture 10"/>
          <p:cNvPicPr>
            <a:picLocks noChangeAspect="1"/>
          </p:cNvPicPr>
          <p:nvPr/>
        </p:nvPicPr>
        <p:blipFill>
          <a:blip r:embed="rId2"/>
          <a:stretch>
            <a:fillRect/>
          </a:stretch>
        </p:blipFill>
        <p:spPr>
          <a:xfrm>
            <a:off x="5967413" y="1638300"/>
            <a:ext cx="3022600" cy="2581275"/>
          </a:xfrm>
          <a:prstGeom prst="rect">
            <a:avLst/>
          </a:prstGeom>
          <a:noFill/>
          <a:ln w="9525">
            <a:noFill/>
          </a:ln>
        </p:spPr>
      </p:pic>
      <p:sp>
        <p:nvSpPr>
          <p:cNvPr id="77833" name="Oval 14"/>
          <p:cNvSpPr/>
          <p:nvPr/>
        </p:nvSpPr>
        <p:spPr>
          <a:xfrm>
            <a:off x="7429500" y="2209800"/>
            <a:ext cx="8001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77834" name="Picture 10"/>
          <p:cNvPicPr>
            <a:picLocks noChangeAspect="1"/>
          </p:cNvPicPr>
          <p:nvPr/>
        </p:nvPicPr>
        <p:blipFill>
          <a:blip r:embed="rId2"/>
          <a:stretch>
            <a:fillRect/>
          </a:stretch>
        </p:blipFill>
        <p:spPr>
          <a:xfrm>
            <a:off x="3176588" y="4184650"/>
            <a:ext cx="2895600" cy="2471738"/>
          </a:xfrm>
          <a:prstGeom prst="rect">
            <a:avLst/>
          </a:prstGeom>
          <a:noFill/>
          <a:ln w="9525">
            <a:noFill/>
          </a:ln>
        </p:spPr>
      </p:pic>
      <p:sp>
        <p:nvSpPr>
          <p:cNvPr id="77835" name="Oval 14"/>
          <p:cNvSpPr/>
          <p:nvPr/>
        </p:nvSpPr>
        <p:spPr>
          <a:xfrm>
            <a:off x="4238625" y="4089400"/>
            <a:ext cx="1603375" cy="100965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77836" name="Picture 10"/>
          <p:cNvPicPr>
            <a:picLocks noChangeAspect="1"/>
          </p:cNvPicPr>
          <p:nvPr/>
        </p:nvPicPr>
        <p:blipFill>
          <a:blip r:embed="rId2"/>
          <a:stretch>
            <a:fillRect/>
          </a:stretch>
        </p:blipFill>
        <p:spPr>
          <a:xfrm>
            <a:off x="6124575" y="4116388"/>
            <a:ext cx="2895600" cy="2471737"/>
          </a:xfrm>
          <a:prstGeom prst="rect">
            <a:avLst/>
          </a:prstGeom>
          <a:noFill/>
          <a:ln w="9525">
            <a:noFill/>
          </a:ln>
        </p:spPr>
      </p:pic>
      <p:sp>
        <p:nvSpPr>
          <p:cNvPr id="77837" name="Oval 14"/>
          <p:cNvSpPr/>
          <p:nvPr/>
        </p:nvSpPr>
        <p:spPr>
          <a:xfrm>
            <a:off x="7065963" y="5848350"/>
            <a:ext cx="1603375" cy="100965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2" name="图片 1"/>
          <p:cNvPicPr>
            <a:picLocks noChangeAspect="1"/>
          </p:cNvPicPr>
          <p:nvPr/>
        </p:nvPicPr>
        <p:blipFill>
          <a:blip r:embed="rId3"/>
          <a:stretch>
            <a:fillRect/>
          </a:stretch>
        </p:blipFill>
        <p:spPr>
          <a:xfrm>
            <a:off x="0" y="1174750"/>
            <a:ext cx="2768600" cy="2413000"/>
          </a:xfrm>
          <a:prstGeom prst="rect">
            <a:avLst/>
          </a:prstGeom>
        </p:spPr>
      </p:pic>
      <p:sp>
        <p:nvSpPr>
          <p:cNvPr id="73732" name="Text Box 6"/>
          <p:cNvSpPr txBox="1"/>
          <p:nvPr/>
        </p:nvSpPr>
        <p:spPr>
          <a:xfrm>
            <a:off x="381000" y="261303"/>
            <a:ext cx="8001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panose="02020603050405020304" pitchFamily="18" charset="0"/>
                <a:cs typeface="Times New Roman" panose="02020603050405020304" pitchFamily="18" charset="0"/>
              </a:rPr>
              <a:t>Example:Find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 construction and Y </a:t>
            </a:r>
            <a:r>
              <a:rPr lang="en-US" altLang="zh-CN" sz="2000" dirty="0">
                <a:latin typeface="Times New Roman" panose="02020603050405020304" pitchFamily="18" charset="0"/>
                <a:cs typeface="Times New Roman" panose="02020603050405020304" pitchFamily="18" charset="0"/>
                <a:sym typeface="+mn-ea"/>
              </a:rPr>
              <a:t>construction </a:t>
            </a:r>
            <a:r>
              <a:rPr lang="en-US" altLang="zh-CN" sz="2000" dirty="0">
                <a:latin typeface="Times New Roman" panose="02020603050405020304" pitchFamily="18" charset="0"/>
                <a:cs typeface="Times New Roman" panose="02020603050405020304" pitchFamily="18" charset="0"/>
              </a:rPr>
              <a:t>in the following circuit. </a:t>
            </a:r>
            <a:endParaRPr lang="en-US" altLang="zh-CN" sz="2000" i="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スライド番号プレースホルダ 3"/>
          <p:cNvSpPr txBox="1">
            <a:spLocks noGrp="1"/>
          </p:cNvSpPr>
          <p:nvPr/>
        </p:nvSpPr>
        <p:spPr>
          <a:xfrm>
            <a:off x="6553200" y="6243638"/>
            <a:ext cx="2133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47</a:t>
            </a:fld>
            <a:endParaRPr lang="zh-CN" altLang="en-US" sz="1400" dirty="0">
              <a:latin typeface="Times New Roman" panose="02020603050405020304" pitchFamily="18" charset="0"/>
              <a:cs typeface="Times New Roman" panose="02020603050405020304" pitchFamily="18" charset="0"/>
            </a:endParaRPr>
          </a:p>
        </p:txBody>
      </p:sp>
      <p:graphicFrame>
        <p:nvGraphicFramePr>
          <p:cNvPr id="72707" name="Object 5"/>
          <p:cNvGraphicFramePr>
            <a:graphicFrameLocks noChangeAspect="1"/>
          </p:cNvGraphicFramePr>
          <p:nvPr/>
        </p:nvGraphicFramePr>
        <p:xfrm>
          <a:off x="2892425" y="3548063"/>
          <a:ext cx="2127250" cy="830262"/>
        </p:xfrm>
        <a:graphic>
          <a:graphicData uri="http://schemas.openxmlformats.org/presentationml/2006/ole">
            <mc:AlternateContent xmlns:mc="http://schemas.openxmlformats.org/markup-compatibility/2006">
              <mc:Choice xmlns:v="urn:schemas-microsoft-com:vml" Requires="v">
                <p:oleObj spid="_x0000_s12295" r:id="rId3" imgW="1104900" imgH="431800" progId="Equation.DSMT4">
                  <p:embed/>
                </p:oleObj>
              </mc:Choice>
              <mc:Fallback>
                <p:oleObj r:id="rId3" imgW="1104900" imgH="431800" progId="Equation.DSMT4">
                  <p:embed/>
                  <p:pic>
                    <p:nvPicPr>
                      <p:cNvPr id="0" name="图片 3075"/>
                      <p:cNvPicPr/>
                      <p:nvPr/>
                    </p:nvPicPr>
                    <p:blipFill>
                      <a:blip r:embed="rId4"/>
                      <a:stretch>
                        <a:fillRect/>
                      </a:stretch>
                    </p:blipFill>
                    <p:spPr>
                      <a:xfrm>
                        <a:off x="2892425" y="3548063"/>
                        <a:ext cx="2127250" cy="830262"/>
                      </a:xfrm>
                      <a:prstGeom prst="rect">
                        <a:avLst/>
                      </a:prstGeom>
                      <a:noFill/>
                      <a:ln w="38100">
                        <a:noFill/>
                        <a:miter/>
                      </a:ln>
                    </p:spPr>
                  </p:pic>
                </p:oleObj>
              </mc:Fallback>
            </mc:AlternateContent>
          </a:graphicData>
        </a:graphic>
      </p:graphicFrame>
      <p:graphicFrame>
        <p:nvGraphicFramePr>
          <p:cNvPr id="72708" name="Object 7"/>
          <p:cNvGraphicFramePr>
            <a:graphicFrameLocks noChangeAspect="1"/>
          </p:cNvGraphicFramePr>
          <p:nvPr/>
        </p:nvGraphicFramePr>
        <p:xfrm>
          <a:off x="381000" y="3589338"/>
          <a:ext cx="2036763" cy="804862"/>
        </p:xfrm>
        <a:graphic>
          <a:graphicData uri="http://schemas.openxmlformats.org/presentationml/2006/ole">
            <mc:AlternateContent xmlns:mc="http://schemas.openxmlformats.org/markup-compatibility/2006">
              <mc:Choice xmlns:v="urn:schemas-microsoft-com:vml" Requires="v">
                <p:oleObj spid="_x0000_s12296" r:id="rId5" imgW="897890" imgH="313690" progId="Equation.DSMT4">
                  <p:embed/>
                </p:oleObj>
              </mc:Choice>
              <mc:Fallback>
                <p:oleObj r:id="rId5" imgW="897890" imgH="313690" progId="Equation.DSMT4">
                  <p:embed/>
                  <p:pic>
                    <p:nvPicPr>
                      <p:cNvPr id="0" name="图片 3078"/>
                      <p:cNvPicPr/>
                      <p:nvPr/>
                    </p:nvPicPr>
                    <p:blipFill>
                      <a:blip r:embed="rId6">
                        <a:clrChange>
                          <a:clrFrom>
                            <a:srgbClr val="000000"/>
                          </a:clrFrom>
                          <a:clrTo>
                            <a:srgbClr val="FF0066"/>
                          </a:clrTo>
                        </a:clrChange>
                      </a:blip>
                      <a:stretch>
                        <a:fillRect/>
                      </a:stretch>
                    </p:blipFill>
                    <p:spPr>
                      <a:xfrm>
                        <a:off x="381000" y="3589338"/>
                        <a:ext cx="2036763" cy="804862"/>
                      </a:xfrm>
                      <a:prstGeom prst="rect">
                        <a:avLst/>
                      </a:prstGeom>
                      <a:noFill/>
                      <a:ln w="38100">
                        <a:noFill/>
                        <a:miter/>
                      </a:ln>
                    </p:spPr>
                  </p:pic>
                </p:oleObj>
              </mc:Fallback>
            </mc:AlternateContent>
          </a:graphicData>
        </a:graphic>
      </p:graphicFrame>
      <p:graphicFrame>
        <p:nvGraphicFramePr>
          <p:cNvPr id="72709" name="Object 9"/>
          <p:cNvGraphicFramePr>
            <a:graphicFrameLocks noChangeAspect="1"/>
          </p:cNvGraphicFramePr>
          <p:nvPr/>
        </p:nvGraphicFramePr>
        <p:xfrm>
          <a:off x="5492750" y="3559175"/>
          <a:ext cx="2127250" cy="831850"/>
        </p:xfrm>
        <a:graphic>
          <a:graphicData uri="http://schemas.openxmlformats.org/presentationml/2006/ole">
            <mc:AlternateContent xmlns:mc="http://schemas.openxmlformats.org/markup-compatibility/2006">
              <mc:Choice xmlns:v="urn:schemas-microsoft-com:vml" Requires="v">
                <p:oleObj spid="_x0000_s12297" r:id="rId7" imgW="903605" imgH="313690" progId="Equation.DSMT4">
                  <p:embed/>
                </p:oleObj>
              </mc:Choice>
              <mc:Fallback>
                <p:oleObj r:id="rId7" imgW="903605" imgH="313690" progId="Equation.DSMT4">
                  <p:embed/>
                  <p:pic>
                    <p:nvPicPr>
                      <p:cNvPr id="0" name="图片 3077"/>
                      <p:cNvPicPr/>
                      <p:nvPr/>
                    </p:nvPicPr>
                    <p:blipFill>
                      <a:blip r:embed="rId8">
                        <a:clrChange>
                          <a:clrFrom>
                            <a:srgbClr val="000000"/>
                          </a:clrFrom>
                          <a:clrTo>
                            <a:srgbClr val="3333FF"/>
                          </a:clrTo>
                        </a:clrChange>
                      </a:blip>
                      <a:stretch>
                        <a:fillRect/>
                      </a:stretch>
                    </p:blipFill>
                    <p:spPr>
                      <a:xfrm>
                        <a:off x="5492750" y="3559175"/>
                        <a:ext cx="2127250" cy="831850"/>
                      </a:xfrm>
                      <a:prstGeom prst="rect">
                        <a:avLst/>
                      </a:prstGeom>
                      <a:noFill/>
                      <a:ln w="38100">
                        <a:noFill/>
                        <a:miter/>
                      </a:ln>
                    </p:spPr>
                  </p:pic>
                </p:oleObj>
              </mc:Fallback>
            </mc:AlternateContent>
          </a:graphicData>
        </a:graphic>
      </p:graphicFrame>
      <p:sp>
        <p:nvSpPr>
          <p:cNvPr id="72710" name="Rectangle 12"/>
          <p:cNvSpPr/>
          <p:nvPr/>
        </p:nvSpPr>
        <p:spPr>
          <a:xfrm>
            <a:off x="249238" y="4648200"/>
            <a:ext cx="8437562" cy="119888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rgbClr val="C00000"/>
                </a:solidFill>
                <a:latin typeface="Times New Roman" panose="02020603050405020304" pitchFamily="18" charset="0"/>
                <a:cs typeface="Times New Roman" panose="02020603050405020304" pitchFamily="18" charset="0"/>
              </a:rPr>
              <a:t>rules:</a:t>
            </a:r>
            <a:r>
              <a:rPr lang="en-US" altLang="zh-CN" sz="2400" b="1" i="1" dirty="0">
                <a:solidFill>
                  <a:srgbClr val="002060"/>
                </a:solidFill>
                <a:latin typeface="Times New Roman" panose="02020603050405020304" pitchFamily="18" charset="0"/>
                <a:cs typeface="Times New Roman" panose="02020603050405020304" pitchFamily="18" charset="0"/>
              </a:rPr>
              <a:t> Each resistor in the </a:t>
            </a:r>
            <a:r>
              <a:rPr lang="en-US" altLang="zh-CN" sz="2400" b="1" dirty="0">
                <a:solidFill>
                  <a:srgbClr val="002060"/>
                </a:solidFill>
                <a:latin typeface="Times New Roman" panose="02020603050405020304" pitchFamily="18" charset="0"/>
                <a:cs typeface="Times New Roman" panose="02020603050405020304" pitchFamily="18" charset="0"/>
              </a:rPr>
              <a:t>Y</a:t>
            </a:r>
            <a:r>
              <a:rPr lang="en-US" altLang="zh-CN" sz="2400" b="1" i="1" dirty="0">
                <a:solidFill>
                  <a:srgbClr val="002060"/>
                </a:solidFill>
                <a:latin typeface="Times New Roman" panose="02020603050405020304" pitchFamily="18" charset="0"/>
                <a:cs typeface="Times New Roman" panose="02020603050405020304" pitchFamily="18" charset="0"/>
              </a:rPr>
              <a:t> network is t</a:t>
            </a:r>
            <a:r>
              <a:rPr lang="en-US" altLang="zh-CN" sz="2400" b="1" i="1" dirty="0">
                <a:solidFill>
                  <a:srgbClr val="C00000"/>
                </a:solidFill>
                <a:latin typeface="Times New Roman" panose="02020603050405020304" pitchFamily="18" charset="0"/>
                <a:cs typeface="Times New Roman" panose="02020603050405020304" pitchFamily="18" charset="0"/>
              </a:rPr>
              <a:t>he product of the resistors in the two adjacent </a:t>
            </a:r>
            <a:r>
              <a:rPr lang="el-GR" altLang="zh-CN" sz="2400" b="1" dirty="0">
                <a:solidFill>
                  <a:srgbClr val="C00000"/>
                </a:solidFill>
                <a:latin typeface="Times New Roman" panose="02020603050405020304" pitchFamily="18" charset="0"/>
                <a:cs typeface="Times New Roman" panose="02020603050405020304" pitchFamily="18" charset="0"/>
              </a:rPr>
              <a:t>Δ</a:t>
            </a:r>
            <a:r>
              <a:rPr lang="en-US" altLang="zh-CN" sz="2400" b="1" i="1" dirty="0">
                <a:solidFill>
                  <a:srgbClr val="C00000"/>
                </a:solidFill>
                <a:latin typeface="Times New Roman" panose="02020603050405020304" pitchFamily="18" charset="0"/>
                <a:cs typeface="Times New Roman" panose="02020603050405020304" pitchFamily="18" charset="0"/>
              </a:rPr>
              <a:t>branches, divided by the sum of the three </a:t>
            </a:r>
            <a:r>
              <a:rPr lang="el-GR" altLang="zh-CN" sz="2400" b="1" dirty="0">
                <a:solidFill>
                  <a:srgbClr val="C00000"/>
                </a:solidFill>
                <a:latin typeface="Times New Roman" panose="02020603050405020304" pitchFamily="18" charset="0"/>
                <a:cs typeface="Times New Roman" panose="02020603050405020304" pitchFamily="18" charset="0"/>
              </a:rPr>
              <a:t>Δ</a:t>
            </a:r>
            <a:r>
              <a:rPr lang="en-US" altLang="el-GR"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resistors.</a:t>
            </a:r>
            <a:endParaRPr lang="en-US" altLang="zh-CN" sz="2400" b="1" i="1" dirty="0">
              <a:solidFill>
                <a:srgbClr val="C0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72711" name="Line 14"/>
          <p:cNvSpPr/>
          <p:nvPr/>
        </p:nvSpPr>
        <p:spPr>
          <a:xfrm>
            <a:off x="3810000" y="2370138"/>
            <a:ext cx="1143000" cy="0"/>
          </a:xfrm>
          <a:prstGeom prst="line">
            <a:avLst/>
          </a:prstGeom>
          <a:ln w="44450" cap="flat" cmpd="sng">
            <a:solidFill>
              <a:schemeClr val="tx1"/>
            </a:solidFill>
            <a:prstDash val="solid"/>
            <a:headEnd type="none" w="med" len="med"/>
            <a:tailEnd type="triangle" w="med" len="med"/>
          </a:ln>
        </p:spPr>
      </p:sp>
      <p:sp>
        <p:nvSpPr>
          <p:cNvPr id="72712" name="Text Box 18"/>
          <p:cNvSpPr txBox="1"/>
          <p:nvPr/>
        </p:nvSpPr>
        <p:spPr>
          <a:xfrm>
            <a:off x="436563" y="369888"/>
            <a:ext cx="19812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en-US" altLang="zh-CN" sz="2000" dirty="0">
                <a:highlight>
                  <a:srgbClr val="FFFF00"/>
                </a:highlight>
                <a:latin typeface="Times New Roman" panose="02020603050405020304" pitchFamily="18" charset="0"/>
                <a:cs typeface="Times New Roman" panose="02020603050405020304" pitchFamily="18" charset="0"/>
              </a:rPr>
              <a:t>Delta -&gt; Wye</a:t>
            </a:r>
          </a:p>
        </p:txBody>
      </p:sp>
      <p:sp>
        <p:nvSpPr>
          <p:cNvPr id="2" name="文本框 1"/>
          <p:cNvSpPr txBox="1">
            <a:spLocks noRot="1" noChangeAspect="1" noMove="1" noResize="1" noEditPoints="1" noAdjustHandles="1" noChangeArrowheads="1" noChangeShapeType="1" noTextEdit="1"/>
          </p:cNvSpPr>
          <p:nvPr/>
        </p:nvSpPr>
        <p:spPr>
          <a:xfrm>
            <a:off x="2514600" y="228507"/>
            <a:ext cx="4953000" cy="369332"/>
          </a:xfrm>
          <a:prstGeom prst="rect">
            <a:avLst/>
          </a:prstGeom>
          <a:blipFill>
            <a:blip r:embed="rId9"/>
            <a:stretch>
              <a:fillRect l="-1108" t="-8197" b="-2459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3" name="矩形 2"/>
          <p:cNvSpPr>
            <a:spLocks noRot="1" noChangeAspect="1" noMove="1" noResize="1" noEditPoints="1" noAdjustHandles="1" noChangeArrowheads="1" noChangeShapeType="1" noTextEdit="1"/>
          </p:cNvSpPr>
          <p:nvPr/>
        </p:nvSpPr>
        <p:spPr>
          <a:xfrm>
            <a:off x="2549581" y="697468"/>
            <a:ext cx="4105676" cy="369332"/>
          </a:xfrm>
          <a:prstGeom prst="rect">
            <a:avLst/>
          </a:prstGeom>
          <a:blipFill>
            <a:blip r:embed="rId10"/>
            <a:stretch>
              <a:fillRect l="-1187" t="-8197" b="-2459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72715" name="图片 5"/>
          <p:cNvPicPr>
            <a:picLocks noChangeAspect="1"/>
          </p:cNvPicPr>
          <p:nvPr/>
        </p:nvPicPr>
        <p:blipFill>
          <a:blip r:embed="rId11"/>
          <a:stretch>
            <a:fillRect/>
          </a:stretch>
        </p:blipFill>
        <p:spPr>
          <a:xfrm>
            <a:off x="1081088" y="1308100"/>
            <a:ext cx="2847975" cy="2305050"/>
          </a:xfrm>
          <a:prstGeom prst="rect">
            <a:avLst/>
          </a:prstGeom>
          <a:noFill/>
          <a:ln w="9525">
            <a:noFill/>
          </a:ln>
        </p:spPr>
      </p:pic>
      <p:pic>
        <p:nvPicPr>
          <p:cNvPr id="72716" name="图片 6"/>
          <p:cNvPicPr>
            <a:picLocks noChangeAspect="1"/>
          </p:cNvPicPr>
          <p:nvPr/>
        </p:nvPicPr>
        <p:blipFill>
          <a:blip r:embed="rId12"/>
          <a:stretch>
            <a:fillRect/>
          </a:stretch>
        </p:blipFill>
        <p:spPr>
          <a:xfrm>
            <a:off x="5143500" y="1066800"/>
            <a:ext cx="2705100" cy="2333625"/>
          </a:xfrm>
          <a:prstGeom prst="rect">
            <a:avLst/>
          </a:prstGeom>
          <a:noFill/>
          <a:ln w="9525">
            <a:noFill/>
          </a:ln>
        </p:spPr>
      </p:pic>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2"/>
          </p:nvPr>
        </p:nvSpPr>
        <p:spPr>
          <a:xfrm>
            <a:off x="6021388" y="4029075"/>
            <a:ext cx="2133600" cy="457200"/>
          </a:xfrm>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48</a:t>
            </a:fld>
            <a:endParaRPr lang="zh-CN" altLang="en-US" sz="1400" dirty="0">
              <a:latin typeface="Times New Roman" panose="02020603050405020304" pitchFamily="18" charset="0"/>
              <a:cs typeface="Times New Roman" panose="02020603050405020304" pitchFamily="18" charset="0"/>
            </a:endParaRPr>
          </a:p>
        </p:txBody>
      </p:sp>
      <p:pic>
        <p:nvPicPr>
          <p:cNvPr id="74757" name="图片 4"/>
          <p:cNvPicPr>
            <a:picLocks noChangeAspect="1"/>
          </p:cNvPicPr>
          <p:nvPr/>
        </p:nvPicPr>
        <p:blipFill>
          <a:blip r:embed="rId2"/>
          <a:stretch>
            <a:fillRect/>
          </a:stretch>
        </p:blipFill>
        <p:spPr>
          <a:xfrm>
            <a:off x="381000" y="803275"/>
            <a:ext cx="2428875" cy="2466975"/>
          </a:xfrm>
          <a:prstGeom prst="rect">
            <a:avLst/>
          </a:prstGeom>
          <a:noFill/>
          <a:ln w="9525">
            <a:noFill/>
          </a:ln>
        </p:spPr>
      </p:pic>
      <p:sp>
        <p:nvSpPr>
          <p:cNvPr id="6" name="文本框 5"/>
          <p:cNvSpPr txBox="1"/>
          <p:nvPr/>
        </p:nvSpPr>
        <p:spPr>
          <a:xfrm>
            <a:off x="3276600" y="914400"/>
            <a:ext cx="4876800" cy="646113"/>
          </a:xfrm>
          <a:prstGeom prst="rect">
            <a:avLst/>
          </a:prstGeom>
          <a:noFill/>
        </p:spPr>
        <p:txBody>
          <a:bodyPr>
            <a:spAutoFit/>
          </a:bodyPr>
          <a:lstStyle/>
          <a:p>
            <a:pPr marR="0" defTabSz="914400">
              <a:buClrTx/>
              <a:buSzTx/>
              <a:buFontTx/>
              <a:buNone/>
              <a:defRPr/>
            </a:pPr>
            <a:r>
              <a:rPr kumimoji="0" lang="en-US" altLang="zh-CN"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Delta -&gt; Wye s</a:t>
            </a:r>
            <a:r>
              <a:rPr kumimoji="0"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teps :</a:t>
            </a:r>
          </a:p>
          <a:p>
            <a:pPr marL="342900" marR="0" indent="-342900" defTabSz="914400">
              <a:buClrTx/>
              <a:buSzTx/>
              <a:buFontTx/>
              <a:buAutoNum type="arabicPeriod"/>
              <a:defRPr/>
            </a:pPr>
            <a:r>
              <a:rPr kumimoji="0"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Keep node </a:t>
            </a:r>
            <a:r>
              <a:rPr kumimoji="0" lang="en-US" altLang="zh-CN"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unchanged.</a:t>
            </a:r>
            <a:endParaRPr kumimoji="0" lang="zh-CN" altLang="en-US"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4759" name="图片 7"/>
          <p:cNvPicPr>
            <a:picLocks noChangeAspect="1"/>
          </p:cNvPicPr>
          <p:nvPr/>
        </p:nvPicPr>
        <p:blipFill>
          <a:blip r:embed="rId3"/>
          <a:stretch>
            <a:fillRect/>
          </a:stretch>
        </p:blipFill>
        <p:spPr>
          <a:xfrm>
            <a:off x="5867400" y="2568575"/>
            <a:ext cx="2590800" cy="1993900"/>
          </a:xfrm>
          <a:prstGeom prst="rect">
            <a:avLst/>
          </a:prstGeom>
          <a:noFill/>
          <a:ln w="9525">
            <a:noFill/>
          </a:ln>
        </p:spPr>
      </p:pic>
      <p:sp>
        <p:nvSpPr>
          <p:cNvPr id="14" name="文本框 13"/>
          <p:cNvSpPr txBox="1"/>
          <p:nvPr/>
        </p:nvSpPr>
        <p:spPr>
          <a:xfrm>
            <a:off x="3260725" y="1533525"/>
            <a:ext cx="4876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2. Add node n.</a:t>
            </a:r>
          </a:p>
        </p:txBody>
      </p:sp>
      <p:sp>
        <p:nvSpPr>
          <p:cNvPr id="21" name="文本框 20"/>
          <p:cNvSpPr txBox="1"/>
          <p:nvPr/>
        </p:nvSpPr>
        <p:spPr>
          <a:xfrm>
            <a:off x="3260725" y="1944688"/>
            <a:ext cx="48768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3. Add 3 branches.</a:t>
            </a:r>
          </a:p>
        </p:txBody>
      </p:sp>
      <p:pic>
        <p:nvPicPr>
          <p:cNvPr id="30" name="图片 29"/>
          <p:cNvPicPr>
            <a:picLocks noChangeAspect="1"/>
          </p:cNvPicPr>
          <p:nvPr/>
        </p:nvPicPr>
        <p:blipFill>
          <a:blip r:embed="rId4"/>
          <a:stretch>
            <a:fillRect/>
          </a:stretch>
        </p:blipFill>
        <p:spPr>
          <a:xfrm>
            <a:off x="5413375" y="2405063"/>
            <a:ext cx="3295650" cy="2362200"/>
          </a:xfrm>
          <a:prstGeom prst="rect">
            <a:avLst/>
          </a:prstGeom>
          <a:noFill/>
          <a:ln w="9525">
            <a:noFill/>
          </a:ln>
        </p:spPr>
      </p:pic>
      <p:pic>
        <p:nvPicPr>
          <p:cNvPr id="31" name="图片 30"/>
          <p:cNvPicPr>
            <a:picLocks noChangeAspect="1"/>
          </p:cNvPicPr>
          <p:nvPr/>
        </p:nvPicPr>
        <p:blipFill>
          <a:blip r:embed="rId5"/>
          <a:stretch>
            <a:fillRect/>
          </a:stretch>
        </p:blipFill>
        <p:spPr>
          <a:xfrm>
            <a:off x="5626100" y="2354263"/>
            <a:ext cx="3009900" cy="2457450"/>
          </a:xfrm>
          <a:prstGeom prst="rect">
            <a:avLst/>
          </a:prstGeom>
          <a:noFill/>
          <a:ln w="9525">
            <a:noFill/>
          </a:ln>
        </p:spPr>
      </p:pic>
      <p:pic>
        <p:nvPicPr>
          <p:cNvPr id="22" name="图片 21"/>
          <p:cNvPicPr>
            <a:picLocks noChangeAspect="1"/>
          </p:cNvPicPr>
          <p:nvPr/>
        </p:nvPicPr>
        <p:blipFill>
          <a:blip r:embed="rId6"/>
          <a:stretch>
            <a:fillRect/>
          </a:stretch>
        </p:blipFill>
        <p:spPr>
          <a:xfrm rot="-967727">
            <a:off x="6118225" y="2695575"/>
            <a:ext cx="742950" cy="685800"/>
          </a:xfrm>
          <a:prstGeom prst="rect">
            <a:avLst/>
          </a:prstGeom>
          <a:noFill/>
          <a:ln w="9525">
            <a:noFill/>
          </a:ln>
        </p:spPr>
      </p:pic>
      <p:pic>
        <p:nvPicPr>
          <p:cNvPr id="27" name="图片 26"/>
          <p:cNvPicPr>
            <a:picLocks noChangeAspect="1"/>
          </p:cNvPicPr>
          <p:nvPr/>
        </p:nvPicPr>
        <p:blipFill>
          <a:blip r:embed="rId7"/>
          <a:stretch>
            <a:fillRect/>
          </a:stretch>
        </p:blipFill>
        <p:spPr>
          <a:xfrm rot="793166">
            <a:off x="7048500" y="2647950"/>
            <a:ext cx="777875" cy="661988"/>
          </a:xfrm>
          <a:prstGeom prst="rect">
            <a:avLst/>
          </a:prstGeom>
          <a:noFill/>
          <a:ln w="9525">
            <a:noFill/>
          </a:ln>
        </p:spPr>
      </p:pic>
      <p:pic>
        <p:nvPicPr>
          <p:cNvPr id="28" name="图片 27"/>
          <p:cNvPicPr>
            <a:picLocks noChangeAspect="1"/>
          </p:cNvPicPr>
          <p:nvPr/>
        </p:nvPicPr>
        <p:blipFill>
          <a:blip r:embed="rId8"/>
          <a:stretch>
            <a:fillRect/>
          </a:stretch>
        </p:blipFill>
        <p:spPr>
          <a:xfrm>
            <a:off x="6742113" y="3260725"/>
            <a:ext cx="323850" cy="1058863"/>
          </a:xfrm>
          <a:prstGeom prst="rect">
            <a:avLst/>
          </a:prstGeom>
          <a:noFill/>
          <a:ln w="9525">
            <a:noFill/>
          </a:ln>
        </p:spPr>
      </p:pic>
      <p:pic>
        <p:nvPicPr>
          <p:cNvPr id="32" name="图片 31"/>
          <p:cNvPicPr>
            <a:picLocks noChangeAspect="1"/>
          </p:cNvPicPr>
          <p:nvPr/>
        </p:nvPicPr>
        <p:blipFill>
          <a:blip r:embed="rId9"/>
          <a:stretch>
            <a:fillRect/>
          </a:stretch>
        </p:blipFill>
        <p:spPr>
          <a:xfrm>
            <a:off x="1401763" y="3886200"/>
            <a:ext cx="4657725" cy="600075"/>
          </a:xfrm>
          <a:prstGeom prst="rect">
            <a:avLst/>
          </a:prstGeom>
          <a:noFill/>
          <a:ln w="9525">
            <a:noFill/>
          </a:ln>
        </p:spPr>
      </p:pic>
      <p:sp>
        <p:nvSpPr>
          <p:cNvPr id="33" name="文本框 32"/>
          <p:cNvSpPr txBox="1"/>
          <p:nvPr/>
        </p:nvSpPr>
        <p:spPr>
          <a:xfrm>
            <a:off x="3260725" y="2408238"/>
            <a:ext cx="48768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4. Compute resistances.</a:t>
            </a:r>
          </a:p>
        </p:txBody>
      </p:sp>
      <p:pic>
        <p:nvPicPr>
          <p:cNvPr id="34" name="图片 33"/>
          <p:cNvPicPr>
            <a:picLocks noChangeAspect="1"/>
          </p:cNvPicPr>
          <p:nvPr/>
        </p:nvPicPr>
        <p:blipFill>
          <a:blip r:embed="rId10"/>
          <a:stretch>
            <a:fillRect/>
          </a:stretch>
        </p:blipFill>
        <p:spPr>
          <a:xfrm>
            <a:off x="1401763" y="4662488"/>
            <a:ext cx="3486150" cy="590550"/>
          </a:xfrm>
          <a:prstGeom prst="rect">
            <a:avLst/>
          </a:prstGeom>
          <a:noFill/>
          <a:ln w="9525">
            <a:noFill/>
          </a:ln>
        </p:spPr>
      </p:pic>
      <p:pic>
        <p:nvPicPr>
          <p:cNvPr id="35" name="图片 34"/>
          <p:cNvPicPr>
            <a:picLocks noChangeAspect="1"/>
          </p:cNvPicPr>
          <p:nvPr/>
        </p:nvPicPr>
        <p:blipFill>
          <a:blip r:embed="rId11"/>
          <a:stretch>
            <a:fillRect/>
          </a:stretch>
        </p:blipFill>
        <p:spPr>
          <a:xfrm>
            <a:off x="1419225" y="5487988"/>
            <a:ext cx="3152775" cy="581025"/>
          </a:xfrm>
          <a:prstGeom prst="rect">
            <a:avLst/>
          </a:prstGeom>
          <a:noFill/>
          <a:ln w="9525">
            <a:noFill/>
          </a:ln>
        </p:spPr>
      </p:pic>
      <p:sp>
        <p:nvSpPr>
          <p:cNvPr id="2" name="文本框 1"/>
          <p:cNvSpPr txBox="1"/>
          <p:nvPr/>
        </p:nvSpPr>
        <p:spPr>
          <a:xfrm>
            <a:off x="423545" y="228600"/>
            <a:ext cx="5786120" cy="368300"/>
          </a:xfrm>
          <a:prstGeom prst="rect">
            <a:avLst/>
          </a:prstGeom>
          <a:noFill/>
        </p:spPr>
        <p:txBody>
          <a:bodyPr wrap="none" rtlCol="0" anchor="t">
            <a:spAutoFit/>
          </a:bodyPr>
          <a:lstStyle/>
          <a:p>
            <a:pPr algn="l"/>
            <a:r>
              <a:rPr lang="en-US" altLang="zh-CN" dirty="0">
                <a:latin typeface="Times New Roman" panose="02020603050405020304" pitchFamily="18" charset="0"/>
                <a:cs typeface="Times New Roman" panose="02020603050405020304" pitchFamily="18" charset="0"/>
                <a:sym typeface="+mn-ea"/>
              </a:rPr>
              <a:t>Example:Convert the </a:t>
            </a:r>
            <a:r>
              <a:rPr lang="el-GR" altLang="zh-CN" dirty="0">
                <a:latin typeface="Times New Roman" panose="02020603050405020304" pitchFamily="18" charset="0"/>
                <a:cs typeface="Times New Roman" panose="02020603050405020304" pitchFamily="18" charset="0"/>
                <a:sym typeface="+mn-ea"/>
              </a:rPr>
              <a:t>Δ</a:t>
            </a:r>
            <a:r>
              <a:rPr lang="en-US" altLang="el-GR"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network  to an equivalent Y network.</a:t>
            </a:r>
          </a:p>
        </p:txBody>
      </p:sp>
      <p:sp>
        <p:nvSpPr>
          <p:cNvPr id="3" name="文本框 2"/>
          <p:cNvSpPr txBox="1"/>
          <p:nvPr/>
        </p:nvSpPr>
        <p:spPr>
          <a:xfrm>
            <a:off x="386080" y="3039745"/>
            <a:ext cx="1061720" cy="368300"/>
          </a:xfrm>
          <a:prstGeom prst="rect">
            <a:avLst/>
          </a:prstGeom>
          <a:solidFill>
            <a:schemeClr val="bg1"/>
          </a:solidFill>
        </p:spPr>
        <p:txBody>
          <a:bodyPr wrap="square" rtlCol="0">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21" grpId="0"/>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49</a:t>
            </a:fld>
            <a:endParaRPr lang="zh-CN" altLang="en-US" sz="1400" dirty="0"/>
          </a:p>
        </p:txBody>
      </p:sp>
      <p:sp>
        <p:nvSpPr>
          <p:cNvPr id="75781" name="文本框 4"/>
          <p:cNvSpPr txBox="1"/>
          <p:nvPr/>
        </p:nvSpPr>
        <p:spPr>
          <a:xfrm>
            <a:off x="3182303" y="693420"/>
            <a:ext cx="16002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Solution:</a:t>
            </a:r>
            <a:endParaRPr lang="zh-CN" altLang="en-US" sz="1800" dirty="0">
              <a:latin typeface="Times New Roman" panose="02020603050405020304" pitchFamily="18" charset="0"/>
              <a:ea typeface="Times New Roman" panose="02020603050405020304" pitchFamily="18" charset="0"/>
            </a:endParaRPr>
          </a:p>
        </p:txBody>
      </p:sp>
      <p:sp>
        <p:nvSpPr>
          <p:cNvPr id="6" name="矩形 5"/>
          <p:cNvSpPr/>
          <p:nvPr/>
        </p:nvSpPr>
        <p:spPr>
          <a:xfrm>
            <a:off x="1295400" y="909955"/>
            <a:ext cx="1732915" cy="2139950"/>
          </a:xfrm>
          <a:prstGeom prst="rect">
            <a:avLst/>
          </a:prstGeom>
          <a:noFill/>
          <a:ln w="15875"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8" name="图片 7"/>
          <p:cNvPicPr>
            <a:picLocks noChangeAspect="1"/>
          </p:cNvPicPr>
          <p:nvPr/>
        </p:nvPicPr>
        <p:blipFill>
          <a:blip r:embed="rId2"/>
          <a:stretch>
            <a:fillRect/>
          </a:stretch>
        </p:blipFill>
        <p:spPr>
          <a:xfrm>
            <a:off x="3429000" y="1311275"/>
            <a:ext cx="2381250" cy="2286000"/>
          </a:xfrm>
          <a:prstGeom prst="rect">
            <a:avLst/>
          </a:prstGeom>
          <a:noFill/>
          <a:ln w="9525">
            <a:noFill/>
          </a:ln>
        </p:spPr>
      </p:pic>
      <p:sp>
        <p:nvSpPr>
          <p:cNvPr id="75784" name="Text Box 11"/>
          <p:cNvSpPr txBox="1"/>
          <p:nvPr/>
        </p:nvSpPr>
        <p:spPr>
          <a:xfrm>
            <a:off x="5638800" y="2135188"/>
            <a:ext cx="495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dirty="0">
                <a:latin typeface="Arial" panose="020B0604020202020204" pitchFamily="34" charset="0"/>
                <a:sym typeface="Symbol" panose="05050102010706020507" pitchFamily="18" charset="2"/>
              </a:rPr>
              <a:t></a:t>
            </a:r>
          </a:p>
        </p:txBody>
      </p:sp>
      <p:pic>
        <p:nvPicPr>
          <p:cNvPr id="75785" name="图片 9"/>
          <p:cNvPicPr>
            <a:picLocks noChangeAspect="1"/>
          </p:cNvPicPr>
          <p:nvPr/>
        </p:nvPicPr>
        <p:blipFill>
          <a:blip r:embed="rId3"/>
          <a:stretch>
            <a:fillRect/>
          </a:stretch>
        </p:blipFill>
        <p:spPr>
          <a:xfrm>
            <a:off x="6472238" y="1343025"/>
            <a:ext cx="2271712" cy="1916113"/>
          </a:xfrm>
          <a:prstGeom prst="rect">
            <a:avLst/>
          </a:prstGeom>
          <a:noFill/>
          <a:ln w="9525">
            <a:noFill/>
          </a:ln>
        </p:spPr>
      </p:pic>
      <p:sp>
        <p:nvSpPr>
          <p:cNvPr id="75786" name="矩形 10"/>
          <p:cNvSpPr/>
          <p:nvPr/>
        </p:nvSpPr>
        <p:spPr>
          <a:xfrm>
            <a:off x="5257483" y="838200"/>
            <a:ext cx="145542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b="1" dirty="0">
                <a:latin typeface="Times New Roman" panose="02020603050405020304" pitchFamily="18" charset="0"/>
                <a:cs typeface="Times New Roman" panose="02020603050405020304" pitchFamily="18" charset="0"/>
              </a:rPr>
              <a:t>Delta -&gt; Wye</a:t>
            </a:r>
            <a:endParaRPr lang="zh-CN" altLang="en-US" sz="1800" dirty="0">
              <a:latin typeface="Times New Roman" panose="02020603050405020304" pitchFamily="18" charset="0"/>
              <a:cs typeface="Times New Roman" panose="02020603050405020304" pitchFamily="18" charset="0"/>
            </a:endParaRPr>
          </a:p>
        </p:txBody>
      </p:sp>
      <p:pic>
        <p:nvPicPr>
          <p:cNvPr id="75787" name="图片 11"/>
          <p:cNvPicPr>
            <a:picLocks noChangeAspect="1"/>
          </p:cNvPicPr>
          <p:nvPr/>
        </p:nvPicPr>
        <p:blipFill>
          <a:blip r:embed="rId4"/>
          <a:stretch>
            <a:fillRect/>
          </a:stretch>
        </p:blipFill>
        <p:spPr>
          <a:xfrm>
            <a:off x="2682875" y="3556000"/>
            <a:ext cx="3503613" cy="1514475"/>
          </a:xfrm>
          <a:prstGeom prst="rect">
            <a:avLst/>
          </a:prstGeom>
          <a:noFill/>
          <a:ln w="9525">
            <a:noFill/>
          </a:ln>
        </p:spPr>
      </p:pic>
      <p:sp>
        <p:nvSpPr>
          <p:cNvPr id="13" name="矩形 12"/>
          <p:cNvSpPr/>
          <p:nvPr/>
        </p:nvSpPr>
        <p:spPr>
          <a:xfrm>
            <a:off x="4002088" y="1512888"/>
            <a:ext cx="990600" cy="1066800"/>
          </a:xfrm>
          <a:prstGeom prst="rect">
            <a:avLst/>
          </a:prstGeom>
          <a:noFill/>
          <a:ln w="15875" cap="flat" cmpd="sng">
            <a:solidFill>
              <a:srgbClr val="C00000"/>
            </a:solidFill>
            <a:prstDash val="lgDash"/>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75789" name="图片 14"/>
          <p:cNvPicPr>
            <a:picLocks noChangeAspect="1"/>
          </p:cNvPicPr>
          <p:nvPr/>
        </p:nvPicPr>
        <p:blipFill>
          <a:blip r:embed="rId5"/>
          <a:stretch>
            <a:fillRect/>
          </a:stretch>
        </p:blipFill>
        <p:spPr>
          <a:xfrm>
            <a:off x="2471738" y="4995863"/>
            <a:ext cx="4476750" cy="657225"/>
          </a:xfrm>
          <a:prstGeom prst="rect">
            <a:avLst/>
          </a:prstGeom>
          <a:noFill/>
          <a:ln w="9525">
            <a:noFill/>
          </a:ln>
        </p:spPr>
      </p:pic>
      <p:pic>
        <p:nvPicPr>
          <p:cNvPr id="75790" name="图片 15"/>
          <p:cNvPicPr>
            <a:picLocks noChangeAspect="1"/>
          </p:cNvPicPr>
          <p:nvPr/>
        </p:nvPicPr>
        <p:blipFill>
          <a:blip r:embed="rId6"/>
          <a:stretch>
            <a:fillRect/>
          </a:stretch>
        </p:blipFill>
        <p:spPr>
          <a:xfrm>
            <a:off x="2425700" y="5570538"/>
            <a:ext cx="4019550" cy="590550"/>
          </a:xfrm>
          <a:prstGeom prst="rect">
            <a:avLst/>
          </a:prstGeom>
          <a:noFill/>
          <a:ln w="9525">
            <a:noFill/>
          </a:ln>
        </p:spPr>
      </p:pic>
      <p:pic>
        <p:nvPicPr>
          <p:cNvPr id="75791" name="图片 16"/>
          <p:cNvPicPr>
            <a:picLocks noChangeAspect="1"/>
          </p:cNvPicPr>
          <p:nvPr/>
        </p:nvPicPr>
        <p:blipFill>
          <a:blip r:embed="rId7"/>
          <a:stretch>
            <a:fillRect/>
          </a:stretch>
        </p:blipFill>
        <p:spPr>
          <a:xfrm>
            <a:off x="2432050" y="6111875"/>
            <a:ext cx="2295525" cy="600075"/>
          </a:xfrm>
          <a:prstGeom prst="rect">
            <a:avLst/>
          </a:prstGeom>
          <a:noFill/>
          <a:ln w="9525">
            <a:noFill/>
          </a:ln>
        </p:spPr>
      </p:pic>
      <p:sp>
        <p:nvSpPr>
          <p:cNvPr id="3" name="文本框 2"/>
          <p:cNvSpPr txBox="1"/>
          <p:nvPr/>
        </p:nvSpPr>
        <p:spPr>
          <a:xfrm>
            <a:off x="423545" y="228600"/>
            <a:ext cx="8263255" cy="368300"/>
          </a:xfrm>
          <a:prstGeom prst="rect">
            <a:avLst/>
          </a:prstGeom>
          <a:noFill/>
        </p:spPr>
        <p:txBody>
          <a:bodyPr wrap="square" rtlCol="0" anchor="t">
            <a:spAutoFit/>
          </a:bodyPr>
          <a:lstStyle/>
          <a:p>
            <a:pPr algn="l"/>
            <a:r>
              <a:rPr lang="en-US" altLang="zh-CN" dirty="0">
                <a:latin typeface="Times New Roman" panose="02020603050405020304" pitchFamily="18" charset="0"/>
                <a:cs typeface="Times New Roman" panose="02020603050405020304" pitchFamily="18" charset="0"/>
                <a:sym typeface="+mn-ea"/>
              </a:rPr>
              <a:t>Example:</a:t>
            </a:r>
            <a:r>
              <a:rPr dirty="0">
                <a:latin typeface="Times New Roman" panose="02020603050405020304" pitchFamily="18" charset="0"/>
                <a:cs typeface="Times New Roman" panose="02020603050405020304" pitchFamily="18" charset="0"/>
                <a:sym typeface="+mn-ea"/>
              </a:rPr>
              <a:t>Obtain the equivalent resistance </a:t>
            </a:r>
            <a:r>
              <a:rPr lang="en-US" i="1" dirty="0">
                <a:latin typeface="Times New Roman" panose="02020603050405020304" pitchFamily="18" charset="0"/>
                <a:cs typeface="Times New Roman" panose="02020603050405020304" pitchFamily="18" charset="0"/>
                <a:sym typeface="+mn-ea"/>
              </a:rPr>
              <a:t>R</a:t>
            </a:r>
            <a:r>
              <a:rPr lang="en-US" baseline="-25000" dirty="0">
                <a:latin typeface="Times New Roman" panose="02020603050405020304" pitchFamily="18" charset="0"/>
                <a:cs typeface="Times New Roman" panose="02020603050405020304" pitchFamily="18" charset="0"/>
                <a:sym typeface="+mn-ea"/>
              </a:rPr>
              <a:t>ab </a:t>
            </a:r>
            <a:r>
              <a:rPr dirty="0">
                <a:latin typeface="Times New Roman" panose="02020603050405020304" pitchFamily="18" charset="0"/>
                <a:cs typeface="Times New Roman" panose="02020603050405020304" pitchFamily="18" charset="0"/>
                <a:sym typeface="+mn-ea"/>
              </a:rPr>
              <a:t>for the circuit</a:t>
            </a:r>
            <a:r>
              <a:rPr lang="en-US"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and use</a:t>
            </a:r>
            <a:r>
              <a:rPr lang="en-US"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it to find current </a:t>
            </a:r>
            <a:r>
              <a:rPr i="1" dirty="0">
                <a:latin typeface="Times New Roman" panose="02020603050405020304" pitchFamily="18" charset="0"/>
                <a:cs typeface="Times New Roman" panose="02020603050405020304" pitchFamily="18" charset="0"/>
                <a:sym typeface="+mn-ea"/>
              </a:rPr>
              <a:t>i</a:t>
            </a:r>
            <a:r>
              <a:rPr dirty="0">
                <a:latin typeface="Times New Roman" panose="02020603050405020304" pitchFamily="18" charset="0"/>
                <a:cs typeface="Times New Roman" panose="02020603050405020304" pitchFamily="18" charset="0"/>
                <a:sym typeface="+mn-ea"/>
              </a:rPr>
              <a:t>.</a:t>
            </a:r>
          </a:p>
        </p:txBody>
      </p:sp>
      <p:pic>
        <p:nvPicPr>
          <p:cNvPr id="5" name="图片 4"/>
          <p:cNvPicPr>
            <a:picLocks noChangeAspect="1"/>
          </p:cNvPicPr>
          <p:nvPr/>
        </p:nvPicPr>
        <p:blipFill>
          <a:blip r:embed="rId8"/>
          <a:stretch>
            <a:fillRect/>
          </a:stretch>
        </p:blipFill>
        <p:spPr>
          <a:xfrm>
            <a:off x="228600" y="750570"/>
            <a:ext cx="2800350" cy="2305050"/>
          </a:xfrm>
          <a:prstGeom prst="rect">
            <a:avLst/>
          </a:prstGeom>
        </p:spPr>
      </p:pic>
      <p:pic>
        <p:nvPicPr>
          <p:cNvPr id="7" name="图片 6"/>
          <p:cNvPicPr>
            <a:picLocks noChangeAspect="1"/>
          </p:cNvPicPr>
          <p:nvPr/>
        </p:nvPicPr>
        <p:blipFill>
          <a:blip r:embed="rId9"/>
          <a:stretch>
            <a:fillRect/>
          </a:stretch>
        </p:blipFill>
        <p:spPr>
          <a:xfrm>
            <a:off x="6781800" y="1219200"/>
            <a:ext cx="285750" cy="279400"/>
          </a:xfrm>
          <a:prstGeom prst="rect">
            <a:avLst/>
          </a:prstGeom>
        </p:spPr>
      </p:pic>
    </p:spTree>
  </p:cSld>
  <p:clrMapOvr>
    <a:masterClrMapping/>
  </p:clrMapOvr>
  <p:transition>
    <p:blinds dir="vert"/>
  </p:transition>
  <p:timing>
    <p:tnLst>
      <p:par>
        <p:cTn id="1" dur="indefinite" restart="never" nodeType="tmRoot"/>
      </p:par>
    </p:tnLst>
    <p:bldLst>
      <p:bldP spid="6"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0" y="0"/>
            <a:ext cx="9144000" cy="685800"/>
          </a:xfrm>
          <a:solidFill>
            <a:srgbClr val="FFCC99"/>
          </a:solidFill>
        </p:spPr>
        <p:txBody>
          <a:bodyPr vert="horz" wrap="square" lIns="91440" tIns="45720" rIns="91440" bIns="45720" numCol="1" anchor="b"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2.1 Ohm’s Law and Linear Resistor</a:t>
            </a:r>
          </a:p>
        </p:txBody>
      </p:sp>
      <p:sp>
        <p:nvSpPr>
          <p:cNvPr id="7171" name="灯片编号占位符 1"/>
          <p:cNvSpPr txBox="1">
            <a:spLocks noGrp="1"/>
          </p:cNvSpPr>
          <p:nvPr>
            <p:ph type="sldNum" sz="quarter" idx="12"/>
          </p:nvPr>
        </p:nvSpPr>
        <p:spPr>
          <a:xfrm>
            <a:off x="6373813" y="6035675"/>
            <a:ext cx="2133600" cy="365125"/>
          </a:xfrm>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a:t>
            </a:fld>
            <a:endParaRPr lang="zh-CN" altLang="en-US" sz="1400" dirty="0">
              <a:latin typeface="Times New Roman" panose="02020603050405020304" pitchFamily="18" charset="0"/>
              <a:cs typeface="Times New Roman" panose="02020603050405020304" pitchFamily="18" charset="0"/>
            </a:endParaRPr>
          </a:p>
        </p:txBody>
      </p:sp>
      <p:sp>
        <p:nvSpPr>
          <p:cNvPr id="7173" name="Text Box 10"/>
          <p:cNvSpPr txBox="1"/>
          <p:nvPr/>
        </p:nvSpPr>
        <p:spPr>
          <a:xfrm>
            <a:off x="380683" y="838200"/>
            <a:ext cx="8353425" cy="1383665"/>
          </a:xfrm>
          <a:prstGeom prst="rect">
            <a:avLst/>
          </a:prstGeom>
          <a:noFill/>
          <a:ln w="38100">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ct val="50000"/>
              </a:spcBef>
              <a:buNone/>
            </a:pPr>
            <a:r>
              <a:rPr lang="en-US" altLang="zh-CN" sz="2400" b="1" dirty="0">
                <a:solidFill>
                  <a:srgbClr val="00206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The resistor is the simplest passive element. </a:t>
            </a:r>
          </a:p>
          <a:p>
            <a:pPr marL="0" lvl="0" indent="0" eaLnBrk="1" hangingPunct="1">
              <a:lnSpc>
                <a:spcPct val="100000"/>
              </a:lnSpc>
              <a:spcBef>
                <a:spcPct val="50000"/>
              </a:spcBef>
              <a:buNone/>
            </a:pPr>
            <a:r>
              <a:rPr lang="en-US" altLang="zh-CN" sz="2400" b="1" dirty="0">
                <a:solidFill>
                  <a:srgbClr val="00206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An </a:t>
            </a:r>
            <a:r>
              <a:rPr lang="en-US" altLang="en-US" sz="2400" b="1" dirty="0">
                <a:solidFill>
                  <a:srgbClr val="00206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element</a:t>
            </a:r>
            <a:r>
              <a:rPr lang="en-US" altLang="zh-CN" sz="2400" b="1" dirty="0">
                <a:solidFill>
                  <a:srgbClr val="00206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 which dissipates energy but stores none is said to consist solely of resistance.</a:t>
            </a:r>
            <a:r>
              <a:rPr lang="en-US" altLang="en-US" sz="2400" b="1" dirty="0">
                <a:solidFill>
                  <a:srgbClr val="00206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 </a:t>
            </a:r>
          </a:p>
        </p:txBody>
      </p:sp>
      <p:pic>
        <p:nvPicPr>
          <p:cNvPr id="7176" name="Picture 19"/>
          <p:cNvPicPr>
            <a:picLocks noChangeAspect="1"/>
          </p:cNvPicPr>
          <p:nvPr/>
        </p:nvPicPr>
        <p:blipFill>
          <a:blip r:embed="rId2"/>
          <a:stretch>
            <a:fillRect/>
          </a:stretch>
        </p:blipFill>
        <p:spPr>
          <a:xfrm>
            <a:off x="5028883" y="1904683"/>
            <a:ext cx="2016125" cy="1377950"/>
          </a:xfrm>
          <a:prstGeom prst="rect">
            <a:avLst/>
          </a:prstGeom>
          <a:noFill/>
          <a:ln w="9525">
            <a:noFill/>
          </a:ln>
        </p:spPr>
      </p:pic>
      <p:sp>
        <p:nvSpPr>
          <p:cNvPr id="8195" name="Text Box 3"/>
          <p:cNvSpPr txBox="1"/>
          <p:nvPr/>
        </p:nvSpPr>
        <p:spPr>
          <a:xfrm>
            <a:off x="456883" y="2373948"/>
            <a:ext cx="2663825" cy="557212"/>
          </a:xfrm>
          <a:prstGeom prst="rect">
            <a:avLst/>
          </a:prstGeom>
          <a:noFill/>
          <a:ln w="38100" cap="sq" cmpd="sng">
            <a:solidFill>
              <a:schemeClr val="hlink"/>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
                <a:srgbClr val="FF0000"/>
              </a:buCl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ea typeface="仿宋_GB2312" pitchFamily="49" charset="-122"/>
                <a:cs typeface="Times New Roman" panose="02020603050405020304" pitchFamily="18" charset="0"/>
              </a:rPr>
              <a:t>u</a:t>
            </a:r>
            <a:r>
              <a:rPr lang="zh-CN" altLang="en-US" sz="2800" b="1" i="1" dirty="0">
                <a:latin typeface="Times New Roman" panose="02020603050405020304" pitchFamily="18" charset="0"/>
                <a:ea typeface="仿宋_GB2312" pitchFamily="49" charset="-122"/>
                <a:cs typeface="Times New Roman" panose="02020603050405020304" pitchFamily="18" charset="0"/>
              </a:rPr>
              <a:t>～</a:t>
            </a:r>
            <a:r>
              <a:rPr lang="en-US" altLang="zh-CN" sz="2800" b="1" i="1" dirty="0">
                <a:latin typeface="Times New Roman" panose="02020603050405020304" pitchFamily="18" charset="0"/>
                <a:ea typeface="仿宋_GB2312" pitchFamily="49" charset="-122"/>
                <a:cs typeface="Times New Roman" panose="02020603050405020304" pitchFamily="18" charset="0"/>
              </a:rPr>
              <a:t>i</a:t>
            </a:r>
            <a:r>
              <a:rPr lang="en-US" altLang="zh-CN" sz="2400" b="1" dirty="0">
                <a:latin typeface="Times New Roman" panose="02020603050405020304" pitchFamily="18" charset="0"/>
                <a:ea typeface="仿宋_GB2312" pitchFamily="49" charset="-122"/>
                <a:cs typeface="Times New Roman" panose="02020603050405020304" pitchFamily="18" charset="0"/>
              </a:rPr>
              <a:t>  relations</a:t>
            </a:r>
          </a:p>
        </p:txBody>
      </p:sp>
      <p:pic>
        <p:nvPicPr>
          <p:cNvPr id="14340" name="Picture 5"/>
          <p:cNvPicPr>
            <a:picLocks noChangeAspect="1"/>
          </p:cNvPicPr>
          <p:nvPr/>
        </p:nvPicPr>
        <p:blipFill>
          <a:blip r:embed="rId3"/>
          <a:stretch>
            <a:fillRect/>
          </a:stretch>
        </p:blipFill>
        <p:spPr>
          <a:xfrm>
            <a:off x="457200" y="3048000"/>
            <a:ext cx="2627630" cy="2249805"/>
          </a:xfrm>
          <a:prstGeom prst="rect">
            <a:avLst/>
          </a:prstGeom>
          <a:noFill/>
          <a:ln w="9525">
            <a:noFill/>
          </a:ln>
        </p:spPr>
      </p:pic>
      <p:pic>
        <p:nvPicPr>
          <p:cNvPr id="14341" name="Picture 6"/>
          <p:cNvPicPr>
            <a:picLocks noChangeAspect="1"/>
          </p:cNvPicPr>
          <p:nvPr/>
        </p:nvPicPr>
        <p:blipFill>
          <a:blip r:embed="rId4"/>
          <a:stretch>
            <a:fillRect/>
          </a:stretch>
        </p:blipFill>
        <p:spPr>
          <a:xfrm>
            <a:off x="4419600" y="3200400"/>
            <a:ext cx="2575560" cy="2193925"/>
          </a:xfrm>
          <a:prstGeom prst="rect">
            <a:avLst/>
          </a:prstGeom>
          <a:noFill/>
          <a:ln w="9525">
            <a:noFill/>
          </a:ln>
        </p:spPr>
      </p:pic>
      <p:sp>
        <p:nvSpPr>
          <p:cNvPr id="14" name="文本框 13"/>
          <p:cNvSpPr txBox="1"/>
          <p:nvPr/>
        </p:nvSpPr>
        <p:spPr>
          <a:xfrm>
            <a:off x="3084830" y="5867400"/>
            <a:ext cx="1240155" cy="368300"/>
          </a:xfrm>
          <a:prstGeom prst="rect">
            <a:avLst/>
          </a:prstGeom>
          <a:noFill/>
        </p:spPr>
        <p:txBody>
          <a:bodyPr wrap="square" rtlCol="0">
            <a:spAutoFit/>
          </a:bodyPr>
          <a:lstStyle/>
          <a:p>
            <a:r>
              <a:rPr lang="en-US" altLang="zh-CN" sz="1800">
                <a:latin typeface="Times New Roman" panose="02020603050405020304" pitchFamily="18" charset="0"/>
                <a:cs typeface="Times New Roman" panose="02020603050405020304" pitchFamily="18" charset="0"/>
              </a:rPr>
              <a:t>Figure 2.1</a:t>
            </a:r>
          </a:p>
        </p:txBody>
      </p:sp>
      <p:sp>
        <p:nvSpPr>
          <p:cNvPr id="3" name="文本框 2"/>
          <p:cNvSpPr txBox="1"/>
          <p:nvPr/>
        </p:nvSpPr>
        <p:spPr>
          <a:xfrm>
            <a:off x="609600" y="5414645"/>
            <a:ext cx="2110740" cy="368300"/>
          </a:xfrm>
          <a:prstGeom prst="rect">
            <a:avLst/>
          </a:prstGeom>
          <a:noFill/>
        </p:spPr>
        <p:txBody>
          <a:bodyPr wrap="square" rtlCol="0">
            <a:spAutoFit/>
          </a:bodyPr>
          <a:lstStyle/>
          <a:p>
            <a:r>
              <a:rPr lang="en-US" altLang="zh-CN" sz="1800">
                <a:latin typeface="Times New Roman" panose="02020603050405020304" pitchFamily="18" charset="0"/>
                <a:cs typeface="Times New Roman" panose="02020603050405020304" pitchFamily="18" charset="0"/>
              </a:rPr>
              <a:t>(a) a linear resistor </a:t>
            </a:r>
          </a:p>
        </p:txBody>
      </p:sp>
      <p:sp>
        <p:nvSpPr>
          <p:cNvPr id="4" name="文本框 3"/>
          <p:cNvSpPr txBox="1"/>
          <p:nvPr/>
        </p:nvSpPr>
        <p:spPr>
          <a:xfrm>
            <a:off x="4648200" y="5394325"/>
            <a:ext cx="2441575" cy="368300"/>
          </a:xfrm>
          <a:prstGeom prst="rect">
            <a:avLst/>
          </a:prstGeom>
          <a:noFill/>
        </p:spPr>
        <p:txBody>
          <a:bodyPr wrap="square" rtlCol="0">
            <a:spAutoFit/>
          </a:bodyPr>
          <a:lstStyle/>
          <a:p>
            <a:r>
              <a:rPr lang="en-US" altLang="zh-CN" sz="1800">
                <a:latin typeface="Times New Roman" panose="02020603050405020304" pitchFamily="18" charset="0"/>
                <a:cs typeface="Times New Roman" panose="02020603050405020304" pitchFamily="18" charset="0"/>
              </a:rPr>
              <a:t>(b) a nonlinear resistor </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スライド番号プレースホルダ 3"/>
          <p:cNvSpPr txBox="1">
            <a:spLocks noGrp="1"/>
          </p:cNvSpPr>
          <p:nvPr/>
        </p:nvSpPr>
        <p:spPr>
          <a:xfrm>
            <a:off x="6553200" y="6243638"/>
            <a:ext cx="2133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50</a:t>
            </a:fld>
            <a:endParaRPr lang="zh-CN" altLang="en-US" sz="1400" dirty="0">
              <a:latin typeface="Times New Roman" panose="02020603050405020304" pitchFamily="18" charset="0"/>
              <a:cs typeface="Times New Roman" panose="02020603050405020304" pitchFamily="18" charset="0"/>
            </a:endParaRPr>
          </a:p>
        </p:txBody>
      </p:sp>
      <p:graphicFrame>
        <p:nvGraphicFramePr>
          <p:cNvPr id="76803" name="Object 4"/>
          <p:cNvGraphicFramePr>
            <a:graphicFrameLocks noChangeAspect="1"/>
          </p:cNvGraphicFramePr>
          <p:nvPr/>
        </p:nvGraphicFramePr>
        <p:xfrm>
          <a:off x="366713" y="4217988"/>
          <a:ext cx="2514600" cy="723900"/>
        </p:xfrm>
        <a:graphic>
          <a:graphicData uri="http://schemas.openxmlformats.org/presentationml/2006/ole">
            <mc:AlternateContent xmlns:mc="http://schemas.openxmlformats.org/markup-compatibility/2006">
              <mc:Choice xmlns:v="urn:schemas-microsoft-com:vml" Requires="v">
                <p:oleObj spid="_x0000_s13319" r:id="rId3" imgW="1239520" imgH="313690" progId="Equation.DSMT4">
                  <p:embed/>
                </p:oleObj>
              </mc:Choice>
              <mc:Fallback>
                <p:oleObj r:id="rId3" imgW="1239520" imgH="313690" progId="Equation.DSMT4">
                  <p:embed/>
                  <p:pic>
                    <p:nvPicPr>
                      <p:cNvPr id="0" name="图片 3079"/>
                      <p:cNvPicPr/>
                      <p:nvPr/>
                    </p:nvPicPr>
                    <p:blipFill>
                      <a:blip r:embed="rId4">
                        <a:clrChange>
                          <a:clrFrom>
                            <a:srgbClr val="000000"/>
                          </a:clrFrom>
                          <a:clrTo>
                            <a:srgbClr val="006699"/>
                          </a:clrTo>
                        </a:clrChange>
                      </a:blip>
                      <a:stretch>
                        <a:fillRect/>
                      </a:stretch>
                    </p:blipFill>
                    <p:spPr>
                      <a:xfrm>
                        <a:off x="366713" y="4217988"/>
                        <a:ext cx="2514600" cy="723900"/>
                      </a:xfrm>
                      <a:prstGeom prst="rect">
                        <a:avLst/>
                      </a:prstGeom>
                      <a:solidFill>
                        <a:srgbClr val="25CBD3"/>
                      </a:solidFill>
                      <a:ln w="38100">
                        <a:noFill/>
                        <a:miter/>
                      </a:ln>
                    </p:spPr>
                  </p:pic>
                </p:oleObj>
              </mc:Fallback>
            </mc:AlternateContent>
          </a:graphicData>
        </a:graphic>
      </p:graphicFrame>
      <p:graphicFrame>
        <p:nvGraphicFramePr>
          <p:cNvPr id="76804" name="Object 5"/>
          <p:cNvGraphicFramePr>
            <a:graphicFrameLocks noChangeAspect="1"/>
          </p:cNvGraphicFramePr>
          <p:nvPr/>
        </p:nvGraphicFramePr>
        <p:xfrm>
          <a:off x="3476625" y="4217988"/>
          <a:ext cx="2590800" cy="746125"/>
        </p:xfrm>
        <a:graphic>
          <a:graphicData uri="http://schemas.openxmlformats.org/presentationml/2006/ole">
            <mc:AlternateContent xmlns:mc="http://schemas.openxmlformats.org/markup-compatibility/2006">
              <mc:Choice xmlns:v="urn:schemas-microsoft-com:vml" Requires="v">
                <p:oleObj spid="_x0000_s13320" r:id="rId5" imgW="1239520" imgH="313690" progId="Equation.DSMT4">
                  <p:embed/>
                </p:oleObj>
              </mc:Choice>
              <mc:Fallback>
                <p:oleObj r:id="rId5" imgW="1239520" imgH="313690" progId="Equation.DSMT4">
                  <p:embed/>
                  <p:pic>
                    <p:nvPicPr>
                      <p:cNvPr id="0" name="图片 3080"/>
                      <p:cNvPicPr/>
                      <p:nvPr/>
                    </p:nvPicPr>
                    <p:blipFill>
                      <a:blip r:embed="rId6">
                        <a:clrChange>
                          <a:clrFrom>
                            <a:srgbClr val="000000"/>
                          </a:clrFrom>
                          <a:clrTo>
                            <a:srgbClr val="993366"/>
                          </a:clrTo>
                        </a:clrChange>
                      </a:blip>
                      <a:stretch>
                        <a:fillRect/>
                      </a:stretch>
                    </p:blipFill>
                    <p:spPr>
                      <a:xfrm>
                        <a:off x="3476625" y="4217988"/>
                        <a:ext cx="2590800" cy="746125"/>
                      </a:xfrm>
                      <a:prstGeom prst="rect">
                        <a:avLst/>
                      </a:prstGeom>
                      <a:solidFill>
                        <a:srgbClr val="E9EEC4"/>
                      </a:solidFill>
                      <a:ln w="38100">
                        <a:noFill/>
                        <a:miter/>
                      </a:ln>
                    </p:spPr>
                  </p:pic>
                </p:oleObj>
              </mc:Fallback>
            </mc:AlternateContent>
          </a:graphicData>
        </a:graphic>
      </p:graphicFrame>
      <p:graphicFrame>
        <p:nvGraphicFramePr>
          <p:cNvPr id="76805" name="Object 6"/>
          <p:cNvGraphicFramePr>
            <a:graphicFrameLocks noChangeAspect="1"/>
          </p:cNvGraphicFramePr>
          <p:nvPr/>
        </p:nvGraphicFramePr>
        <p:xfrm>
          <a:off x="6524625" y="4217988"/>
          <a:ext cx="2454275" cy="706437"/>
        </p:xfrm>
        <a:graphic>
          <a:graphicData uri="http://schemas.openxmlformats.org/presentationml/2006/ole">
            <mc:AlternateContent xmlns:mc="http://schemas.openxmlformats.org/markup-compatibility/2006">
              <mc:Choice xmlns:v="urn:schemas-microsoft-com:vml" Requires="v">
                <p:oleObj spid="_x0000_s13321" r:id="rId7" imgW="1239520" imgH="313690" progId="Equation.DSMT4">
                  <p:embed/>
                </p:oleObj>
              </mc:Choice>
              <mc:Fallback>
                <p:oleObj r:id="rId7" imgW="1239520" imgH="313690" progId="Equation.DSMT4">
                  <p:embed/>
                  <p:pic>
                    <p:nvPicPr>
                      <p:cNvPr id="0" name="图片 3081"/>
                      <p:cNvPicPr/>
                      <p:nvPr/>
                    </p:nvPicPr>
                    <p:blipFill>
                      <a:blip r:embed="rId8">
                        <a:clrChange>
                          <a:clrFrom>
                            <a:srgbClr val="000000"/>
                          </a:clrFrom>
                          <a:clrTo>
                            <a:srgbClr val="006699"/>
                          </a:clrTo>
                        </a:clrChange>
                      </a:blip>
                      <a:stretch>
                        <a:fillRect/>
                      </a:stretch>
                    </p:blipFill>
                    <p:spPr>
                      <a:xfrm>
                        <a:off x="6524625" y="4217988"/>
                        <a:ext cx="2454275" cy="706437"/>
                      </a:xfrm>
                      <a:prstGeom prst="rect">
                        <a:avLst/>
                      </a:prstGeom>
                      <a:solidFill>
                        <a:srgbClr val="FFCCFF"/>
                      </a:solidFill>
                      <a:ln w="38100">
                        <a:noFill/>
                        <a:miter/>
                      </a:ln>
                    </p:spPr>
                  </p:pic>
                </p:oleObj>
              </mc:Fallback>
            </mc:AlternateContent>
          </a:graphicData>
        </a:graphic>
      </p:graphicFrame>
      <p:sp>
        <p:nvSpPr>
          <p:cNvPr id="76806" name="Text Box 10"/>
          <p:cNvSpPr txBox="1"/>
          <p:nvPr/>
        </p:nvSpPr>
        <p:spPr>
          <a:xfrm>
            <a:off x="809625" y="5056188"/>
            <a:ext cx="81534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rgbClr val="C00000"/>
                </a:solidFill>
                <a:latin typeface="Times New Roman" panose="02020603050405020304" pitchFamily="18" charset="0"/>
                <a:cs typeface="Times New Roman" panose="02020603050405020304" pitchFamily="18" charset="0"/>
              </a:rPr>
              <a:t>Rule: </a:t>
            </a:r>
            <a:r>
              <a:rPr lang="en-US" altLang="zh-CN" sz="2400" b="1" i="1" dirty="0">
                <a:solidFill>
                  <a:srgbClr val="3333FF"/>
                </a:solidFill>
                <a:latin typeface="Times New Roman" panose="02020603050405020304" pitchFamily="18" charset="0"/>
                <a:cs typeface="Times New Roman" panose="02020603050405020304" pitchFamily="18" charset="0"/>
              </a:rPr>
              <a:t>Each resistor in the </a:t>
            </a:r>
            <a:r>
              <a:rPr lang="el-GR" altLang="zh-CN" sz="2400" b="1" dirty="0">
                <a:latin typeface="Times New Roman" panose="02020603050405020304" pitchFamily="18" charset="0"/>
                <a:cs typeface="Times New Roman" panose="02020603050405020304" pitchFamily="18" charset="0"/>
              </a:rPr>
              <a:t>Δ</a:t>
            </a:r>
            <a:r>
              <a:rPr lang="en-US" altLang="zh-CN" sz="2400" b="1" i="1" dirty="0">
                <a:solidFill>
                  <a:srgbClr val="3333FF"/>
                </a:solidFill>
                <a:latin typeface="Times New Roman" panose="02020603050405020304" pitchFamily="18" charset="0"/>
                <a:cs typeface="Times New Roman" panose="02020603050405020304" pitchFamily="18" charset="0"/>
              </a:rPr>
              <a:t>network is </a:t>
            </a:r>
            <a:r>
              <a:rPr lang="en-US" altLang="zh-CN" sz="2400" b="1" i="1" dirty="0">
                <a:solidFill>
                  <a:srgbClr val="C00000"/>
                </a:solidFill>
                <a:latin typeface="Times New Roman" panose="02020603050405020304" pitchFamily="18" charset="0"/>
                <a:cs typeface="Times New Roman" panose="02020603050405020304" pitchFamily="18" charset="0"/>
              </a:rPr>
              <a:t>the sum of all possible products of </a:t>
            </a:r>
            <a:r>
              <a:rPr lang="en-US" altLang="zh-CN" sz="2400" b="1" dirty="0">
                <a:solidFill>
                  <a:srgbClr val="C00000"/>
                </a:solidFill>
                <a:latin typeface="Times New Roman" panose="02020603050405020304" pitchFamily="18" charset="0"/>
                <a:cs typeface="Times New Roman" panose="02020603050405020304" pitchFamily="18" charset="0"/>
              </a:rPr>
              <a:t>Y</a:t>
            </a:r>
            <a:r>
              <a:rPr lang="en-US" altLang="zh-CN" sz="2400" b="1" i="1" dirty="0">
                <a:solidFill>
                  <a:srgbClr val="C00000"/>
                </a:solidFill>
                <a:latin typeface="Times New Roman" panose="02020603050405020304" pitchFamily="18" charset="0"/>
                <a:cs typeface="Times New Roman" panose="02020603050405020304" pitchFamily="18" charset="0"/>
              </a:rPr>
              <a:t> resistors</a:t>
            </a:r>
            <a:r>
              <a:rPr lang="en-US" altLang="zh-CN" sz="2400" b="1" i="1" dirty="0">
                <a:solidFill>
                  <a:srgbClr val="3333FF"/>
                </a:solidFill>
                <a:latin typeface="Times New Roman" panose="02020603050405020304" pitchFamily="18" charset="0"/>
                <a:cs typeface="Times New Roman" panose="02020603050405020304" pitchFamily="18" charset="0"/>
              </a:rPr>
              <a:t> taken two at time, </a:t>
            </a:r>
            <a:r>
              <a:rPr lang="en-US" altLang="zh-CN" sz="2400" b="1" i="1" dirty="0">
                <a:solidFill>
                  <a:srgbClr val="C00000"/>
                </a:solidFill>
                <a:latin typeface="Times New Roman" panose="02020603050405020304" pitchFamily="18" charset="0"/>
                <a:cs typeface="Times New Roman" panose="02020603050405020304" pitchFamily="18" charset="0"/>
              </a:rPr>
              <a:t>divided by the opposite </a:t>
            </a:r>
            <a:r>
              <a:rPr lang="en-US" altLang="zh-CN" sz="2400" b="1" dirty="0">
                <a:solidFill>
                  <a:srgbClr val="C00000"/>
                </a:solidFill>
                <a:latin typeface="Times New Roman" panose="02020603050405020304" pitchFamily="18" charset="0"/>
                <a:cs typeface="Times New Roman" panose="02020603050405020304" pitchFamily="18" charset="0"/>
              </a:rPr>
              <a:t>Y</a:t>
            </a:r>
            <a:r>
              <a:rPr lang="en-US" altLang="zh-CN" sz="2400" b="1" i="1" dirty="0">
                <a:solidFill>
                  <a:srgbClr val="C00000"/>
                </a:solidFill>
                <a:latin typeface="Times New Roman" panose="02020603050405020304" pitchFamily="18" charset="0"/>
                <a:cs typeface="Times New Roman" panose="02020603050405020304" pitchFamily="18" charset="0"/>
              </a:rPr>
              <a:t> resistor</a:t>
            </a:r>
            <a:r>
              <a:rPr lang="en-US" altLang="zh-CN" sz="2400" b="1" i="1" dirty="0">
                <a:solidFill>
                  <a:srgbClr val="3333FF"/>
                </a:solidFill>
                <a:latin typeface="Times New Roman" panose="02020603050405020304" pitchFamily="18" charset="0"/>
                <a:cs typeface="Times New Roman" panose="02020603050405020304" pitchFamily="18" charset="0"/>
              </a:rPr>
              <a:t>.</a:t>
            </a:r>
            <a:endParaRPr lang="el-GR" altLang="zh-CN" sz="2400" b="1" i="1" dirty="0">
              <a:solidFill>
                <a:srgbClr val="3333FF"/>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76807" name="Line 15"/>
          <p:cNvSpPr/>
          <p:nvPr/>
        </p:nvSpPr>
        <p:spPr>
          <a:xfrm>
            <a:off x="4281488" y="2971800"/>
            <a:ext cx="914400" cy="0"/>
          </a:xfrm>
          <a:prstGeom prst="line">
            <a:avLst/>
          </a:prstGeom>
          <a:ln w="44450" cap="flat" cmpd="sng">
            <a:solidFill>
              <a:schemeClr val="tx1"/>
            </a:solidFill>
            <a:prstDash val="solid"/>
            <a:headEnd type="none" w="med" len="med"/>
            <a:tailEnd type="triangle" w="med" len="med"/>
          </a:ln>
        </p:spPr>
      </p:sp>
      <p:sp>
        <p:nvSpPr>
          <p:cNvPr id="14" name="文本框 13"/>
          <p:cNvSpPr txBox="1">
            <a:spLocks noRot="1" noChangeAspect="1" noMove="1" noResize="1" noEditPoints="1" noAdjustHandles="1" noChangeArrowheads="1" noChangeShapeType="1" noTextEdit="1"/>
          </p:cNvSpPr>
          <p:nvPr/>
        </p:nvSpPr>
        <p:spPr>
          <a:xfrm>
            <a:off x="2991677" y="1002268"/>
            <a:ext cx="4953001" cy="369332"/>
          </a:xfrm>
          <a:prstGeom prst="rect">
            <a:avLst/>
          </a:prstGeom>
          <a:blipFill>
            <a:blip r:embed="rId9"/>
            <a:stretch>
              <a:fillRect l="-1108" t="-8197" b="-24590"/>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5" name="矩形 14"/>
          <p:cNvSpPr>
            <a:spLocks noRot="1" noChangeAspect="1" noMove="1" noResize="1" noEditPoints="1" noAdjustHandles="1" noChangeArrowheads="1" noChangeShapeType="1" noTextEdit="1"/>
          </p:cNvSpPr>
          <p:nvPr/>
        </p:nvSpPr>
        <p:spPr>
          <a:xfrm>
            <a:off x="2991678" y="473441"/>
            <a:ext cx="4212756" cy="369332"/>
          </a:xfrm>
          <a:prstGeom prst="rect">
            <a:avLst/>
          </a:prstGeom>
          <a:blipFill>
            <a:blip r:embed="rId10"/>
            <a:stretch>
              <a:fillRect l="-1302" t="-10000" b="-2666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6810" name="Text Box 18"/>
          <p:cNvSpPr txBox="1"/>
          <p:nvPr/>
        </p:nvSpPr>
        <p:spPr>
          <a:xfrm>
            <a:off x="633413" y="673100"/>
            <a:ext cx="1981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en-US" altLang="zh-CN" sz="1800" b="1" dirty="0">
                <a:solidFill>
                  <a:srgbClr val="C00000"/>
                </a:solidFill>
                <a:highlight>
                  <a:srgbClr val="FFFF00"/>
                </a:highlight>
                <a:latin typeface="Times New Roman" panose="02020603050405020304" pitchFamily="18" charset="0"/>
                <a:cs typeface="Times New Roman" panose="02020603050405020304" pitchFamily="18" charset="0"/>
              </a:rPr>
              <a:t>Wye -&gt; Delta</a:t>
            </a:r>
          </a:p>
        </p:txBody>
      </p:sp>
      <p:pic>
        <p:nvPicPr>
          <p:cNvPr id="76811" name="图片 16"/>
          <p:cNvPicPr>
            <a:picLocks noChangeAspect="1"/>
          </p:cNvPicPr>
          <p:nvPr/>
        </p:nvPicPr>
        <p:blipFill>
          <a:blip r:embed="rId11"/>
          <a:stretch>
            <a:fillRect/>
          </a:stretch>
        </p:blipFill>
        <p:spPr>
          <a:xfrm>
            <a:off x="990600" y="1552575"/>
            <a:ext cx="2705100" cy="2333625"/>
          </a:xfrm>
          <a:prstGeom prst="rect">
            <a:avLst/>
          </a:prstGeom>
          <a:noFill/>
          <a:ln w="9525">
            <a:noFill/>
          </a:ln>
        </p:spPr>
      </p:pic>
      <p:pic>
        <p:nvPicPr>
          <p:cNvPr id="76812" name="图片 17"/>
          <p:cNvPicPr>
            <a:picLocks noChangeAspect="1"/>
          </p:cNvPicPr>
          <p:nvPr/>
        </p:nvPicPr>
        <p:blipFill>
          <a:blip r:embed="rId12"/>
          <a:stretch>
            <a:fillRect/>
          </a:stretch>
        </p:blipFill>
        <p:spPr>
          <a:xfrm>
            <a:off x="5562600" y="1514475"/>
            <a:ext cx="2847975" cy="2305050"/>
          </a:xfrm>
          <a:prstGeom prst="rect">
            <a:avLst/>
          </a:prstGeom>
          <a:noFill/>
          <a:ln w="9525">
            <a:noFill/>
          </a:ln>
        </p:spPr>
      </p:pic>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51</a:t>
            </a:fld>
            <a:endParaRPr lang="zh-CN" altLang="en-US" sz="1400" dirty="0"/>
          </a:p>
        </p:txBody>
      </p:sp>
      <p:grpSp>
        <p:nvGrpSpPr>
          <p:cNvPr id="78851" name="组合 2"/>
          <p:cNvGrpSpPr/>
          <p:nvPr/>
        </p:nvGrpSpPr>
        <p:grpSpPr>
          <a:xfrm>
            <a:off x="243840" y="768985"/>
            <a:ext cx="2090738" cy="2825750"/>
            <a:chOff x="1541124" y="1125715"/>
            <a:chExt cx="2090843" cy="2825877"/>
          </a:xfrm>
        </p:grpSpPr>
        <p:pic>
          <p:nvPicPr>
            <p:cNvPr id="78877" name="图片 3"/>
            <p:cNvPicPr>
              <a:picLocks noChangeAspect="1"/>
            </p:cNvPicPr>
            <p:nvPr/>
          </p:nvPicPr>
          <p:blipFill>
            <a:blip r:embed="rId2"/>
            <a:stretch>
              <a:fillRect/>
            </a:stretch>
          </p:blipFill>
          <p:spPr>
            <a:xfrm>
              <a:off x="1754635" y="1347305"/>
              <a:ext cx="1352550" cy="2495550"/>
            </a:xfrm>
            <a:prstGeom prst="rect">
              <a:avLst/>
            </a:prstGeom>
            <a:noFill/>
            <a:ln w="9525">
              <a:noFill/>
            </a:ln>
          </p:spPr>
        </p:pic>
        <p:sp>
          <p:nvSpPr>
            <p:cNvPr id="5" name="矩形 4"/>
            <p:cNvSpPr/>
            <p:nvPr/>
          </p:nvSpPr>
          <p:spPr>
            <a:xfrm>
              <a:off x="1541124" y="1387665"/>
              <a:ext cx="1098605"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068200" y="1125715"/>
              <a:ext cx="1100193"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601452" y="1909975"/>
              <a:ext cx="488975" cy="2001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419056" y="1146354"/>
              <a:ext cx="1100192"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777674" y="3468970"/>
              <a:ext cx="1741574"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2747685" y="2398947"/>
              <a:ext cx="260363" cy="393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007872" y="1179692"/>
              <a:ext cx="1098605"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885" name="文本框 11"/>
            <p:cNvSpPr txBox="1"/>
            <p:nvPr/>
          </p:nvSpPr>
          <p:spPr>
            <a:xfrm>
              <a:off x="2557518" y="1163228"/>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ea typeface="Times New Roman" panose="02020603050405020304" pitchFamily="18" charset="0"/>
              </a:endParaRPr>
            </a:p>
          </p:txBody>
        </p:sp>
        <p:sp>
          <p:nvSpPr>
            <p:cNvPr id="78886" name="文本框 12"/>
            <p:cNvSpPr txBox="1"/>
            <p:nvPr/>
          </p:nvSpPr>
          <p:spPr>
            <a:xfrm>
              <a:off x="1722530" y="2262187"/>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ea typeface="Times New Roman" panose="02020603050405020304" pitchFamily="18" charset="0"/>
              </a:endParaRPr>
            </a:p>
          </p:txBody>
        </p:sp>
        <p:sp>
          <p:nvSpPr>
            <p:cNvPr id="78887" name="文本框 13"/>
            <p:cNvSpPr txBox="1"/>
            <p:nvPr/>
          </p:nvSpPr>
          <p:spPr>
            <a:xfrm>
              <a:off x="2519205" y="3479316"/>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ea typeface="Times New Roman" panose="02020603050405020304" pitchFamily="18" charset="0"/>
              </a:endParaRPr>
            </a:p>
          </p:txBody>
        </p:sp>
        <p:sp>
          <p:nvSpPr>
            <p:cNvPr id="78888" name="文本框 14"/>
            <p:cNvSpPr txBox="1"/>
            <p:nvPr/>
          </p:nvSpPr>
          <p:spPr>
            <a:xfrm>
              <a:off x="2731482" y="2289421"/>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n</a:t>
              </a:r>
              <a:endParaRPr lang="zh-CN" altLang="en-US" sz="2400" b="1" dirty="0">
                <a:latin typeface="Times New Roman" panose="02020603050405020304" pitchFamily="18" charset="0"/>
                <a:ea typeface="Times New Roman" panose="02020603050405020304" pitchFamily="18" charset="0"/>
              </a:endParaRPr>
            </a:p>
          </p:txBody>
        </p:sp>
      </p:grpSp>
      <p:sp>
        <p:nvSpPr>
          <p:cNvPr id="78853" name="文本框 17"/>
          <p:cNvSpPr txBox="1"/>
          <p:nvPr/>
        </p:nvSpPr>
        <p:spPr>
          <a:xfrm>
            <a:off x="357505" y="227330"/>
            <a:ext cx="7661910"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dirty="0">
                <a:latin typeface="Times New Roman" panose="02020603050405020304" pitchFamily="18" charset="0"/>
                <a:cs typeface="Times New Roman" panose="02020603050405020304" pitchFamily="18" charset="0"/>
              </a:rPr>
              <a:t>Example:Convert </a:t>
            </a:r>
            <a:r>
              <a:rPr lang="en-US" altLang="zh-CN" sz="2000" b="1" dirty="0">
                <a:latin typeface="Times New Roman" panose="02020603050405020304" pitchFamily="18" charset="0"/>
                <a:cs typeface="Times New Roman" panose="02020603050405020304" pitchFamily="18" charset="0"/>
              </a:rPr>
              <a:t>Wye </a:t>
            </a:r>
            <a:r>
              <a:rPr lang="en-US" altLang="zh-CN" sz="2000" dirty="0">
                <a:latin typeface="Times New Roman" panose="02020603050405020304" pitchFamily="18" charset="0"/>
                <a:cs typeface="Times New Roman" panose="02020603050405020304" pitchFamily="18" charset="0"/>
              </a:rPr>
              <a:t>network to an equivalent </a:t>
            </a:r>
            <a:r>
              <a:rPr lang="en-US" altLang="zh-CN" sz="2000" b="1" dirty="0">
                <a:latin typeface="Times New Roman" panose="02020603050405020304" pitchFamily="18" charset="0"/>
                <a:cs typeface="Times New Roman" panose="02020603050405020304" pitchFamily="18" charset="0"/>
              </a:rPr>
              <a:t>Delta</a:t>
            </a:r>
            <a:r>
              <a:rPr lang="en-US" altLang="zh-CN" sz="2000" dirty="0">
                <a:latin typeface="Times New Roman" panose="02020603050405020304" pitchFamily="18" charset="0"/>
                <a:cs typeface="Times New Roman" panose="02020603050405020304" pitchFamily="18" charset="0"/>
              </a:rPr>
              <a:t> network.</a:t>
            </a:r>
          </a:p>
          <a:p>
            <a:pPr marL="0" lvl="0" indent="0">
              <a:spcBef>
                <a:spcPct val="0"/>
              </a:spcBef>
              <a:buNone/>
            </a:pPr>
            <a:endParaRPr lang="zh-CN" altLang="en-US" sz="2000" dirty="0"/>
          </a:p>
        </p:txBody>
      </p:sp>
      <p:grpSp>
        <p:nvGrpSpPr>
          <p:cNvPr id="20" name="组合 19"/>
          <p:cNvGrpSpPr/>
          <p:nvPr/>
        </p:nvGrpSpPr>
        <p:grpSpPr>
          <a:xfrm>
            <a:off x="5705158" y="433070"/>
            <a:ext cx="2044700" cy="2825750"/>
            <a:chOff x="1541124" y="1125715"/>
            <a:chExt cx="2044549" cy="2825877"/>
          </a:xfrm>
        </p:grpSpPr>
        <p:pic>
          <p:nvPicPr>
            <p:cNvPr id="78865" name="图片 20"/>
            <p:cNvPicPr>
              <a:picLocks noChangeAspect="1"/>
            </p:cNvPicPr>
            <p:nvPr/>
          </p:nvPicPr>
          <p:blipFill>
            <a:blip r:embed="rId2"/>
            <a:stretch>
              <a:fillRect/>
            </a:stretch>
          </p:blipFill>
          <p:spPr>
            <a:xfrm>
              <a:off x="1754635" y="1347305"/>
              <a:ext cx="1352550" cy="2495550"/>
            </a:xfrm>
            <a:prstGeom prst="rect">
              <a:avLst/>
            </a:prstGeom>
            <a:noFill/>
            <a:ln w="9525">
              <a:noFill/>
            </a:ln>
          </p:spPr>
        </p:pic>
        <p:sp>
          <p:nvSpPr>
            <p:cNvPr id="22" name="矩形 21"/>
            <p:cNvSpPr/>
            <p:nvPr/>
          </p:nvSpPr>
          <p:spPr>
            <a:xfrm>
              <a:off x="1541124" y="1387665"/>
              <a:ext cx="1100056"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2"/>
            <p:cNvSpPr/>
            <p:nvPr/>
          </p:nvSpPr>
          <p:spPr>
            <a:xfrm>
              <a:off x="2069722" y="1125715"/>
              <a:ext cx="109846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1601445" y="1909975"/>
              <a:ext cx="488914" cy="2001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2420534" y="1146354"/>
              <a:ext cx="109846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1777644" y="3468970"/>
              <a:ext cx="174135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2749122" y="2398947"/>
              <a:ext cx="258744" cy="393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2007815" y="1179692"/>
              <a:ext cx="1100056"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873" name="文本框 28"/>
            <p:cNvSpPr txBox="1"/>
            <p:nvPr/>
          </p:nvSpPr>
          <p:spPr>
            <a:xfrm>
              <a:off x="2557518" y="1163228"/>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ea typeface="Times New Roman" panose="02020603050405020304" pitchFamily="18" charset="0"/>
              </a:endParaRPr>
            </a:p>
          </p:txBody>
        </p:sp>
        <p:sp>
          <p:nvSpPr>
            <p:cNvPr id="78874" name="文本框 29"/>
            <p:cNvSpPr txBox="1"/>
            <p:nvPr/>
          </p:nvSpPr>
          <p:spPr>
            <a:xfrm>
              <a:off x="1722530" y="2262187"/>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ea typeface="Times New Roman" panose="02020603050405020304" pitchFamily="18" charset="0"/>
              </a:endParaRPr>
            </a:p>
          </p:txBody>
        </p:sp>
        <p:sp>
          <p:nvSpPr>
            <p:cNvPr id="78875" name="文本框 30"/>
            <p:cNvSpPr txBox="1"/>
            <p:nvPr/>
          </p:nvSpPr>
          <p:spPr>
            <a:xfrm>
              <a:off x="2519205" y="3479316"/>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ea typeface="Times New Roman" panose="02020603050405020304" pitchFamily="18" charset="0"/>
              </a:endParaRPr>
            </a:p>
          </p:txBody>
        </p:sp>
        <p:sp>
          <p:nvSpPr>
            <p:cNvPr id="78876" name="文本框 31"/>
            <p:cNvSpPr txBox="1"/>
            <p:nvPr/>
          </p:nvSpPr>
          <p:spPr>
            <a:xfrm>
              <a:off x="2685188" y="2313774"/>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n</a:t>
              </a:r>
              <a:endParaRPr lang="zh-CN" altLang="en-US" sz="2400" b="1" dirty="0">
                <a:latin typeface="Times New Roman" panose="02020603050405020304" pitchFamily="18" charset="0"/>
                <a:ea typeface="Times New Roman" panose="02020603050405020304" pitchFamily="18" charset="0"/>
              </a:endParaRPr>
            </a:p>
          </p:txBody>
        </p:sp>
      </p:grpSp>
      <p:sp>
        <p:nvSpPr>
          <p:cNvPr id="34" name="文本框 33"/>
          <p:cNvSpPr txBox="1"/>
          <p:nvPr/>
        </p:nvSpPr>
        <p:spPr>
          <a:xfrm>
            <a:off x="2334895" y="972185"/>
            <a:ext cx="3270250" cy="1322070"/>
          </a:xfrm>
          <a:prstGeom prst="rect">
            <a:avLst/>
          </a:prstGeom>
          <a:noFill/>
        </p:spPr>
        <p:txBody>
          <a:bodyPr wrap="square">
            <a:spAutoFit/>
          </a:bodyPr>
          <a:lstStyle/>
          <a:p>
            <a:pPr marR="0" defTabSz="914400">
              <a:buClrTx/>
              <a:buSzTx/>
              <a:buFontTx/>
              <a:buNone/>
              <a:defRPr/>
            </a:pPr>
            <a:r>
              <a:rPr kumimoji="0" lang="en-US" altLang="zh-CN" sz="16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Wye -&gt; Delta s</a:t>
            </a:r>
            <a:r>
              <a:rPr kumimoji="0" lang="en-US" altLang="zh-CN" sz="16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teps :</a:t>
            </a:r>
          </a:p>
          <a:p>
            <a:pPr marL="342900" marR="0" indent="-342900" defTabSz="914400">
              <a:buClrTx/>
              <a:buSzTx/>
              <a:buFontTx/>
              <a:buAutoNum type="arabicPeriod"/>
              <a:defRPr/>
            </a:pPr>
            <a:r>
              <a:rPr kumimoji="0" lang="en-US" altLang="zh-CN" sz="16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Delete node n.</a:t>
            </a:r>
          </a:p>
          <a:p>
            <a:pPr marL="342900" marR="0" indent="-342900" defTabSz="914400">
              <a:buClrTx/>
              <a:buSzTx/>
              <a:buFontTx/>
              <a:buAutoNum type="arabicPeriod"/>
              <a:defRPr/>
            </a:pPr>
            <a:r>
              <a:rPr lang="en-US" altLang="zh-CN" sz="1600" dirty="0">
                <a:latin typeface="Times New Roman" panose="02020603050405020304" pitchFamily="18" charset="0"/>
                <a:cs typeface="Times New Roman" panose="02020603050405020304" pitchFamily="18" charset="0"/>
                <a:sym typeface="+mn-ea"/>
              </a:rPr>
              <a:t>delete branches of Wye network.</a:t>
            </a:r>
          </a:p>
          <a:p>
            <a:pPr marL="342900" marR="0" indent="-342900" defTabSz="914400">
              <a:buClrTx/>
              <a:buSzTx/>
              <a:buFontTx/>
              <a:buAutoNum type="arabicPeriod"/>
              <a:defRPr/>
            </a:pPr>
            <a:r>
              <a:rPr lang="en-US" altLang="zh-CN" sz="1600" dirty="0">
                <a:latin typeface="Times New Roman" panose="02020603050405020304" pitchFamily="18" charset="0"/>
                <a:cs typeface="Times New Roman" panose="02020603050405020304" pitchFamily="18" charset="0"/>
                <a:sym typeface="+mn-ea"/>
              </a:rPr>
              <a:t>Add 3 branches.</a:t>
            </a:r>
            <a:endParaRPr lang="zh-CN" altLang="en-US" sz="1600" dirty="0">
              <a:latin typeface="Times New Roman" panose="02020603050405020304" pitchFamily="18" charset="0"/>
              <a:cs typeface="Times New Roman" panose="02020603050405020304" pitchFamily="18" charset="0"/>
            </a:endParaRPr>
          </a:p>
          <a:p>
            <a:pPr marL="342900" marR="0" indent="-342900" defTabSz="914400">
              <a:buClrTx/>
              <a:buSzTx/>
              <a:buFontTx/>
              <a:buAutoNum type="arabicPeriod"/>
              <a:defRPr/>
            </a:pPr>
            <a:r>
              <a:rPr lang="en-US" altLang="zh-CN" sz="1600" dirty="0">
                <a:latin typeface="Times New Roman" panose="02020603050405020304" pitchFamily="18" charset="0"/>
                <a:cs typeface="Times New Roman" panose="02020603050405020304" pitchFamily="18" charset="0"/>
                <a:sym typeface="+mn-ea"/>
              </a:rPr>
              <a:t>Compute resistances.</a:t>
            </a:r>
            <a:endParaRPr kumimoji="0" lang="zh-CN" altLang="en-US" sz="16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9" name="矩形 37"/>
          <p:cNvSpPr/>
          <p:nvPr/>
        </p:nvSpPr>
        <p:spPr>
          <a:xfrm>
            <a:off x="6978333" y="2115820"/>
            <a:ext cx="284162" cy="32385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40" name="图片 39"/>
          <p:cNvPicPr>
            <a:picLocks noChangeAspect="1"/>
          </p:cNvPicPr>
          <p:nvPr/>
        </p:nvPicPr>
        <p:blipFill>
          <a:blip r:embed="rId3"/>
          <a:stretch>
            <a:fillRect/>
          </a:stretch>
        </p:blipFill>
        <p:spPr>
          <a:xfrm>
            <a:off x="1108075" y="4024313"/>
            <a:ext cx="5095875" cy="2362200"/>
          </a:xfrm>
          <a:prstGeom prst="rect">
            <a:avLst/>
          </a:prstGeom>
          <a:noFill/>
          <a:ln w="9525">
            <a:noFill/>
          </a:ln>
        </p:spPr>
      </p:pic>
      <p:sp>
        <p:nvSpPr>
          <p:cNvPr id="41" name="矩形 40"/>
          <p:cNvSpPr/>
          <p:nvPr/>
        </p:nvSpPr>
        <p:spPr>
          <a:xfrm>
            <a:off x="6913245" y="1669733"/>
            <a:ext cx="258763" cy="377825"/>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42" name="矩形 41"/>
          <p:cNvSpPr/>
          <p:nvPr/>
        </p:nvSpPr>
        <p:spPr>
          <a:xfrm>
            <a:off x="6171883" y="914083"/>
            <a:ext cx="1252537" cy="1871662"/>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pic>
        <p:nvPicPr>
          <p:cNvPr id="44" name="图片 43"/>
          <p:cNvPicPr>
            <a:picLocks noChangeAspect="1"/>
          </p:cNvPicPr>
          <p:nvPr/>
        </p:nvPicPr>
        <p:blipFill>
          <a:blip r:embed="rId4"/>
          <a:stretch>
            <a:fillRect/>
          </a:stretch>
        </p:blipFill>
        <p:spPr>
          <a:xfrm>
            <a:off x="5597208" y="598170"/>
            <a:ext cx="1852612" cy="2620963"/>
          </a:xfrm>
          <a:prstGeom prst="rect">
            <a:avLst/>
          </a:prstGeom>
          <a:noFill/>
          <a:ln w="9525">
            <a:noFill/>
          </a:ln>
        </p:spPr>
      </p:pic>
      <p:pic>
        <p:nvPicPr>
          <p:cNvPr id="45" name="图片 44"/>
          <p:cNvPicPr>
            <a:picLocks noChangeAspect="1"/>
          </p:cNvPicPr>
          <p:nvPr/>
        </p:nvPicPr>
        <p:blipFill>
          <a:blip r:embed="rId5"/>
          <a:stretch>
            <a:fillRect/>
          </a:stretch>
        </p:blipFill>
        <p:spPr>
          <a:xfrm>
            <a:off x="5622608" y="558483"/>
            <a:ext cx="2124075" cy="2609850"/>
          </a:xfrm>
          <a:prstGeom prst="rect">
            <a:avLst/>
          </a:prstGeom>
          <a:noFill/>
          <a:ln w="9525">
            <a:noFill/>
          </a:ln>
        </p:spPr>
      </p:pic>
    </p:spTree>
  </p:cSld>
  <p:clrMapOvr>
    <a:masterClrMapping/>
  </p:clrMapOvr>
  <p:transition>
    <p:blinds dir="vert"/>
  </p:transition>
  <p:timing>
    <p:tnLst>
      <p:par>
        <p:cTn id="1" dur="indefinite" restart="never" nodeType="tmRoot"/>
      </p:par>
    </p:tnLst>
    <p:bldLst>
      <p:bldP spid="34" grpId="0"/>
      <p:bldP spid="41" grpId="0" bldLvl="0" animBg="1"/>
      <p:bldP spid="4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52</a:t>
            </a:fld>
            <a:endParaRPr lang="zh-CN" altLang="en-US" sz="1400" dirty="0">
              <a:latin typeface="Times New Roman" panose="02020603050405020304" pitchFamily="18" charset="0"/>
              <a:cs typeface="Times New Roman" panose="02020603050405020304" pitchFamily="18" charset="0"/>
            </a:endParaRPr>
          </a:p>
        </p:txBody>
      </p:sp>
      <p:grpSp>
        <p:nvGrpSpPr>
          <p:cNvPr id="78851" name="组合 2"/>
          <p:cNvGrpSpPr/>
          <p:nvPr/>
        </p:nvGrpSpPr>
        <p:grpSpPr>
          <a:xfrm>
            <a:off x="838200" y="914400"/>
            <a:ext cx="2090738" cy="2825750"/>
            <a:chOff x="1541124" y="1125715"/>
            <a:chExt cx="2090843" cy="2825877"/>
          </a:xfrm>
        </p:grpSpPr>
        <p:pic>
          <p:nvPicPr>
            <p:cNvPr id="78877" name="图片 3"/>
            <p:cNvPicPr>
              <a:picLocks noChangeAspect="1"/>
            </p:cNvPicPr>
            <p:nvPr/>
          </p:nvPicPr>
          <p:blipFill>
            <a:blip r:embed="rId2"/>
            <a:stretch>
              <a:fillRect/>
            </a:stretch>
          </p:blipFill>
          <p:spPr>
            <a:xfrm>
              <a:off x="1754635" y="1347305"/>
              <a:ext cx="1352550" cy="2495550"/>
            </a:xfrm>
            <a:prstGeom prst="rect">
              <a:avLst/>
            </a:prstGeom>
            <a:noFill/>
            <a:ln w="9525">
              <a:noFill/>
            </a:ln>
          </p:spPr>
        </p:pic>
        <p:sp>
          <p:nvSpPr>
            <p:cNvPr id="5" name="矩形 4"/>
            <p:cNvSpPr/>
            <p:nvPr/>
          </p:nvSpPr>
          <p:spPr>
            <a:xfrm>
              <a:off x="1541124" y="1387665"/>
              <a:ext cx="1098605"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2068200" y="1125715"/>
              <a:ext cx="1100193"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7" name="矩形 6"/>
            <p:cNvSpPr/>
            <p:nvPr/>
          </p:nvSpPr>
          <p:spPr>
            <a:xfrm>
              <a:off x="1601452" y="1909975"/>
              <a:ext cx="488975" cy="2001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2419056" y="1146354"/>
              <a:ext cx="1100192"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9" name="矩形 8"/>
            <p:cNvSpPr/>
            <p:nvPr/>
          </p:nvSpPr>
          <p:spPr>
            <a:xfrm>
              <a:off x="1777674" y="3468970"/>
              <a:ext cx="1741574"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10" name="矩形 9"/>
            <p:cNvSpPr/>
            <p:nvPr/>
          </p:nvSpPr>
          <p:spPr>
            <a:xfrm>
              <a:off x="2747685" y="2398947"/>
              <a:ext cx="260363" cy="393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11" name="矩形 10"/>
            <p:cNvSpPr/>
            <p:nvPr/>
          </p:nvSpPr>
          <p:spPr>
            <a:xfrm>
              <a:off x="2007872" y="1179692"/>
              <a:ext cx="1098605"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78885" name="文本框 11"/>
            <p:cNvSpPr txBox="1"/>
            <p:nvPr/>
          </p:nvSpPr>
          <p:spPr>
            <a:xfrm>
              <a:off x="2557518" y="1163228"/>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a</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86" name="文本框 12"/>
            <p:cNvSpPr txBox="1"/>
            <p:nvPr/>
          </p:nvSpPr>
          <p:spPr>
            <a:xfrm>
              <a:off x="1722530" y="2262187"/>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c</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87" name="文本框 13"/>
            <p:cNvSpPr txBox="1"/>
            <p:nvPr/>
          </p:nvSpPr>
          <p:spPr>
            <a:xfrm>
              <a:off x="2519205" y="3479316"/>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b</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88" name="文本框 14"/>
            <p:cNvSpPr txBox="1"/>
            <p:nvPr/>
          </p:nvSpPr>
          <p:spPr>
            <a:xfrm>
              <a:off x="2731482" y="2289421"/>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n</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20" name="组合 19"/>
          <p:cNvGrpSpPr/>
          <p:nvPr/>
        </p:nvGrpSpPr>
        <p:grpSpPr>
          <a:xfrm>
            <a:off x="6519863" y="2032000"/>
            <a:ext cx="2044700" cy="2825750"/>
            <a:chOff x="1541124" y="1125715"/>
            <a:chExt cx="2044549" cy="2825877"/>
          </a:xfrm>
        </p:grpSpPr>
        <p:pic>
          <p:nvPicPr>
            <p:cNvPr id="78865" name="图片 20"/>
            <p:cNvPicPr>
              <a:picLocks noChangeAspect="1"/>
            </p:cNvPicPr>
            <p:nvPr/>
          </p:nvPicPr>
          <p:blipFill>
            <a:blip r:embed="rId2"/>
            <a:stretch>
              <a:fillRect/>
            </a:stretch>
          </p:blipFill>
          <p:spPr>
            <a:xfrm>
              <a:off x="1754635" y="1347305"/>
              <a:ext cx="1352550" cy="2495550"/>
            </a:xfrm>
            <a:prstGeom prst="rect">
              <a:avLst/>
            </a:prstGeom>
            <a:noFill/>
            <a:ln w="9525">
              <a:noFill/>
            </a:ln>
          </p:spPr>
        </p:pic>
        <p:sp>
          <p:nvSpPr>
            <p:cNvPr id="22" name="矩形 21"/>
            <p:cNvSpPr/>
            <p:nvPr/>
          </p:nvSpPr>
          <p:spPr>
            <a:xfrm>
              <a:off x="1541124" y="1387665"/>
              <a:ext cx="1100056"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3" name="矩形 22"/>
            <p:cNvSpPr/>
            <p:nvPr/>
          </p:nvSpPr>
          <p:spPr>
            <a:xfrm>
              <a:off x="2069722" y="1125715"/>
              <a:ext cx="109846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4" name="矩形 23"/>
            <p:cNvSpPr/>
            <p:nvPr/>
          </p:nvSpPr>
          <p:spPr>
            <a:xfrm>
              <a:off x="1601445" y="1909975"/>
              <a:ext cx="488914" cy="2001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5" name="矩形 24"/>
            <p:cNvSpPr/>
            <p:nvPr/>
          </p:nvSpPr>
          <p:spPr>
            <a:xfrm>
              <a:off x="2420534" y="1146354"/>
              <a:ext cx="109846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6" name="矩形 25"/>
            <p:cNvSpPr/>
            <p:nvPr/>
          </p:nvSpPr>
          <p:spPr>
            <a:xfrm>
              <a:off x="1777644" y="3468970"/>
              <a:ext cx="1741359"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7" name="矩形 26"/>
            <p:cNvSpPr/>
            <p:nvPr/>
          </p:nvSpPr>
          <p:spPr>
            <a:xfrm>
              <a:off x="2749122" y="2398947"/>
              <a:ext cx="258744" cy="393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28" name="矩形 27"/>
            <p:cNvSpPr/>
            <p:nvPr/>
          </p:nvSpPr>
          <p:spPr>
            <a:xfrm>
              <a:off x="2007815" y="1179692"/>
              <a:ext cx="1100056" cy="482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78873" name="文本框 28"/>
            <p:cNvSpPr txBox="1"/>
            <p:nvPr/>
          </p:nvSpPr>
          <p:spPr>
            <a:xfrm>
              <a:off x="2557518" y="1163228"/>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a</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74" name="文本框 29"/>
            <p:cNvSpPr txBox="1"/>
            <p:nvPr/>
          </p:nvSpPr>
          <p:spPr>
            <a:xfrm>
              <a:off x="1722530" y="2262187"/>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c</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75" name="文本框 30"/>
            <p:cNvSpPr txBox="1"/>
            <p:nvPr/>
          </p:nvSpPr>
          <p:spPr>
            <a:xfrm>
              <a:off x="2519205" y="3479316"/>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b</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876" name="文本框 31"/>
            <p:cNvSpPr txBox="1"/>
            <p:nvPr/>
          </p:nvSpPr>
          <p:spPr>
            <a:xfrm>
              <a:off x="2685188" y="2313774"/>
              <a:ext cx="90048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latin typeface="Times New Roman" panose="02020603050405020304" pitchFamily="18" charset="0"/>
                  <a:cs typeface="Times New Roman" panose="02020603050405020304" pitchFamily="18" charset="0"/>
                </a:rPr>
                <a:t>n</a:t>
              </a:r>
              <a:endPar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34" name="文本框 33"/>
          <p:cNvSpPr txBox="1"/>
          <p:nvPr/>
        </p:nvSpPr>
        <p:spPr>
          <a:xfrm>
            <a:off x="3141663" y="666750"/>
            <a:ext cx="4876800" cy="646113"/>
          </a:xfrm>
          <a:prstGeom prst="rect">
            <a:avLst/>
          </a:prstGeom>
          <a:noFill/>
        </p:spPr>
        <p:txBody>
          <a:bodyPr>
            <a:spAutoFit/>
          </a:bodyPr>
          <a:lstStyle/>
          <a:p>
            <a:pPr marR="0" defTabSz="914400">
              <a:buClrTx/>
              <a:buSzTx/>
              <a:buFontTx/>
              <a:buNone/>
              <a:defRPr/>
            </a:pPr>
            <a:r>
              <a:rPr kumimoji="0" lang="en-US" altLang="zh-CN"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Wye -&gt; Delta s</a:t>
            </a:r>
            <a:r>
              <a:rPr kumimoji="0"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teps :</a:t>
            </a:r>
          </a:p>
          <a:p>
            <a:pPr marL="342900" marR="0" indent="-342900" defTabSz="914400">
              <a:buClrTx/>
              <a:buSzTx/>
              <a:buFontTx/>
              <a:buAutoNum type="arabicPeriod"/>
              <a:defRPr/>
            </a:pPr>
            <a:r>
              <a:rPr kumimoji="0"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Delete node n.</a:t>
            </a:r>
            <a:endParaRPr kumimoji="0" lang="zh-CN" altLang="en-US"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文本框 34"/>
          <p:cNvSpPr txBox="1"/>
          <p:nvPr/>
        </p:nvSpPr>
        <p:spPr>
          <a:xfrm>
            <a:off x="3125788" y="1285875"/>
            <a:ext cx="4876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2. delete branches of Wye network.</a:t>
            </a:r>
          </a:p>
        </p:txBody>
      </p:sp>
      <p:sp>
        <p:nvSpPr>
          <p:cNvPr id="36" name="文本框 35"/>
          <p:cNvSpPr txBox="1"/>
          <p:nvPr/>
        </p:nvSpPr>
        <p:spPr>
          <a:xfrm>
            <a:off x="3125788" y="1695450"/>
            <a:ext cx="4876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3. Add 3 branches.</a:t>
            </a:r>
          </a:p>
        </p:txBody>
      </p:sp>
      <p:sp>
        <p:nvSpPr>
          <p:cNvPr id="37" name="文本框 36"/>
          <p:cNvSpPr txBox="1"/>
          <p:nvPr/>
        </p:nvSpPr>
        <p:spPr>
          <a:xfrm>
            <a:off x="3125788" y="2159000"/>
            <a:ext cx="4876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4. Compute resistances.</a:t>
            </a:r>
          </a:p>
        </p:txBody>
      </p:sp>
      <p:sp>
        <p:nvSpPr>
          <p:cNvPr id="78859" name="矩形 37"/>
          <p:cNvSpPr/>
          <p:nvPr/>
        </p:nvSpPr>
        <p:spPr>
          <a:xfrm>
            <a:off x="7793038" y="3714750"/>
            <a:ext cx="284162" cy="32385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pic>
        <p:nvPicPr>
          <p:cNvPr id="40" name="图片 39"/>
          <p:cNvPicPr>
            <a:picLocks noChangeAspect="1"/>
          </p:cNvPicPr>
          <p:nvPr/>
        </p:nvPicPr>
        <p:blipFill>
          <a:blip r:embed="rId3"/>
          <a:stretch>
            <a:fillRect/>
          </a:stretch>
        </p:blipFill>
        <p:spPr>
          <a:xfrm>
            <a:off x="1108075" y="4024313"/>
            <a:ext cx="5095875" cy="2362200"/>
          </a:xfrm>
          <a:prstGeom prst="rect">
            <a:avLst/>
          </a:prstGeom>
          <a:noFill/>
          <a:ln w="9525">
            <a:noFill/>
          </a:ln>
        </p:spPr>
      </p:pic>
      <p:sp>
        <p:nvSpPr>
          <p:cNvPr id="41" name="矩形 40"/>
          <p:cNvSpPr/>
          <p:nvPr/>
        </p:nvSpPr>
        <p:spPr>
          <a:xfrm>
            <a:off x="7727950" y="3268663"/>
            <a:ext cx="258763" cy="377825"/>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42" name="矩形 41"/>
          <p:cNvSpPr/>
          <p:nvPr/>
        </p:nvSpPr>
        <p:spPr>
          <a:xfrm>
            <a:off x="6986588" y="2513013"/>
            <a:ext cx="1252537" cy="1871662"/>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pic>
        <p:nvPicPr>
          <p:cNvPr id="44" name="图片 43"/>
          <p:cNvPicPr>
            <a:picLocks noChangeAspect="1"/>
          </p:cNvPicPr>
          <p:nvPr/>
        </p:nvPicPr>
        <p:blipFill>
          <a:blip r:embed="rId4"/>
          <a:stretch>
            <a:fillRect/>
          </a:stretch>
        </p:blipFill>
        <p:spPr>
          <a:xfrm>
            <a:off x="6411913" y="2197100"/>
            <a:ext cx="1852612" cy="2620963"/>
          </a:xfrm>
          <a:prstGeom prst="rect">
            <a:avLst/>
          </a:prstGeom>
          <a:noFill/>
          <a:ln w="9525">
            <a:noFill/>
          </a:ln>
        </p:spPr>
      </p:pic>
      <p:pic>
        <p:nvPicPr>
          <p:cNvPr id="45" name="图片 44"/>
          <p:cNvPicPr>
            <a:picLocks noChangeAspect="1"/>
          </p:cNvPicPr>
          <p:nvPr/>
        </p:nvPicPr>
        <p:blipFill>
          <a:blip r:embed="rId5"/>
          <a:stretch>
            <a:fillRect/>
          </a:stretch>
        </p:blipFill>
        <p:spPr>
          <a:xfrm>
            <a:off x="6437313" y="2157413"/>
            <a:ext cx="2124075" cy="2609850"/>
          </a:xfrm>
          <a:prstGeom prst="rect">
            <a:avLst/>
          </a:prstGeom>
          <a:noFill/>
          <a:ln w="9525">
            <a:noFill/>
          </a:ln>
        </p:spPr>
      </p:pic>
      <p:sp>
        <p:nvSpPr>
          <p:cNvPr id="2" name="文本框 17"/>
          <p:cNvSpPr txBox="1"/>
          <p:nvPr/>
        </p:nvSpPr>
        <p:spPr>
          <a:xfrm>
            <a:off x="357505" y="227330"/>
            <a:ext cx="766191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000" dirty="0">
                <a:latin typeface="Times New Roman" panose="02020603050405020304" pitchFamily="18" charset="0"/>
                <a:cs typeface="Times New Roman" panose="02020603050405020304" pitchFamily="18" charset="0"/>
              </a:rPr>
              <a:t>Example:Convert </a:t>
            </a:r>
            <a:r>
              <a:rPr lang="en-US" altLang="zh-CN" sz="2000" b="1" dirty="0">
                <a:latin typeface="Times New Roman" panose="02020603050405020304" pitchFamily="18" charset="0"/>
                <a:cs typeface="Times New Roman" panose="02020603050405020304" pitchFamily="18" charset="0"/>
              </a:rPr>
              <a:t>Wye </a:t>
            </a:r>
            <a:r>
              <a:rPr lang="en-US" altLang="zh-CN" sz="2000" dirty="0">
                <a:latin typeface="Times New Roman" panose="02020603050405020304" pitchFamily="18" charset="0"/>
                <a:cs typeface="Times New Roman" panose="02020603050405020304" pitchFamily="18" charset="0"/>
              </a:rPr>
              <a:t>network to an equivalent </a:t>
            </a:r>
            <a:r>
              <a:rPr lang="en-US" altLang="zh-CN" sz="2000" b="1" dirty="0">
                <a:latin typeface="Times New Roman" panose="02020603050405020304" pitchFamily="18" charset="0"/>
                <a:cs typeface="Times New Roman" panose="02020603050405020304" pitchFamily="18" charset="0"/>
              </a:rPr>
              <a:t>Delta</a:t>
            </a:r>
            <a:r>
              <a:rPr lang="en-US" altLang="zh-CN" sz="2000" dirty="0">
                <a:latin typeface="Times New Roman" panose="02020603050405020304" pitchFamily="18" charset="0"/>
                <a:cs typeface="Times New Roman" panose="02020603050405020304" pitchFamily="18" charset="0"/>
              </a:rPr>
              <a:t> network.</a:t>
            </a:r>
            <a:endParaRPr lang="zh-CN" altLang="en-US" sz="2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41" grpId="0" bldLvl="0" animBg="1"/>
      <p:bldP spid="4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53</a:t>
            </a:fld>
            <a:endParaRPr lang="zh-CN" altLang="en-US" sz="1400" dirty="0">
              <a:latin typeface="Times New Roman" panose="02020603050405020304" pitchFamily="18" charset="0"/>
              <a:cs typeface="Times New Roman" panose="02020603050405020304" pitchFamily="18" charset="0"/>
            </a:endParaRPr>
          </a:p>
        </p:txBody>
      </p:sp>
      <p:sp>
        <p:nvSpPr>
          <p:cNvPr id="79875" name="Text Box 11"/>
          <p:cNvSpPr txBox="1"/>
          <p:nvPr/>
        </p:nvSpPr>
        <p:spPr>
          <a:xfrm>
            <a:off x="800100" y="762000"/>
            <a:ext cx="75438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panose="02020603050405020304" pitchFamily="18" charset="0"/>
                <a:cs typeface="Times New Roman" panose="02020603050405020304" pitchFamily="18" charset="0"/>
              </a:rPr>
              <a:t>If </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Y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l-GR" altLang="zh-CN" sz="2400" baseline="-25000" dirty="0">
                <a:latin typeface="Times New Roman" panose="02020603050405020304" pitchFamily="18" charset="0"/>
                <a:cs typeface="Times New Roman" panose="02020603050405020304" pitchFamily="18" charset="0"/>
              </a:rPr>
              <a:t>Δ</a:t>
            </a:r>
            <a:r>
              <a:rPr lang="en-US" altLang="zh-CN" sz="24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Y and </a:t>
            </a:r>
            <a:r>
              <a:rPr lang="el-GR" altLang="zh-CN" sz="2400" dirty="0">
                <a:latin typeface="Times New Roman" panose="02020603050405020304" pitchFamily="18" charset="0"/>
                <a:cs typeface="Times New Roman" panose="02020603050405020304" pitchFamily="18" charset="0"/>
              </a:rPr>
              <a:t>Δ</a:t>
            </a:r>
            <a:r>
              <a:rPr lang="en-US" altLang="zh-CN" sz="2400" dirty="0">
                <a:latin typeface="Times New Roman" panose="02020603050405020304" pitchFamily="18" charset="0"/>
                <a:cs typeface="Times New Roman" panose="02020603050405020304" pitchFamily="18" charset="0"/>
              </a:rPr>
              <a:t> networks are said to </a:t>
            </a:r>
            <a:r>
              <a:rPr lang="en-US" altLang="zh-CN" sz="2400" i="1" dirty="0">
                <a:solidFill>
                  <a:srgbClr val="FF0066"/>
                </a:solidFill>
                <a:latin typeface="Times New Roman" panose="02020603050405020304" pitchFamily="18" charset="0"/>
                <a:cs typeface="Times New Roman" panose="02020603050405020304" pitchFamily="18" charset="0"/>
              </a:rPr>
              <a:t>be balanced</a:t>
            </a:r>
            <a:r>
              <a:rPr lang="en-US" altLang="zh-CN" sz="2400" dirty="0">
                <a:latin typeface="Times New Roman" panose="02020603050405020304" pitchFamily="18" charset="0"/>
                <a:cs typeface="Times New Roman" panose="02020603050405020304" pitchFamily="18" charset="0"/>
              </a:rPr>
              <a:t> </a:t>
            </a:r>
            <a:endParaRPr lang="en-US" altLang="zh-CN" sz="2400" baseline="-25000" dirty="0">
              <a:latin typeface="Times New Roman" panose="02020603050405020304" pitchFamily="18" charset="0"/>
              <a:cs typeface="Times New Roman" panose="02020603050405020304" pitchFamily="18" charset="0"/>
            </a:endParaRPr>
          </a:p>
        </p:txBody>
      </p:sp>
      <p:sp>
        <p:nvSpPr>
          <p:cNvPr id="79876" name="Rectangle 4"/>
          <p:cNvSpPr/>
          <p:nvPr/>
        </p:nvSpPr>
        <p:spPr>
          <a:xfrm>
            <a:off x="876300" y="1524000"/>
            <a:ext cx="7543800" cy="609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en-US" altLang="zh-CN" sz="2000" dirty="0">
                <a:latin typeface="Times New Roman" panose="02020603050405020304" pitchFamily="18" charset="0"/>
                <a:cs typeface="Times New Roman" panose="02020603050405020304" pitchFamily="18" charset="0"/>
              </a:rPr>
              <a:t>Under these conditions, conversion formulas become</a:t>
            </a:r>
          </a:p>
        </p:txBody>
      </p:sp>
      <p:graphicFrame>
        <p:nvGraphicFramePr>
          <p:cNvPr id="79877" name="Object 12"/>
          <p:cNvGraphicFramePr>
            <a:graphicFrameLocks noChangeAspect="1"/>
          </p:cNvGraphicFramePr>
          <p:nvPr/>
        </p:nvGraphicFramePr>
        <p:xfrm>
          <a:off x="2514600" y="1905000"/>
          <a:ext cx="3276600" cy="752475"/>
        </p:xfrm>
        <a:graphic>
          <a:graphicData uri="http://schemas.openxmlformats.org/presentationml/2006/ole">
            <mc:AlternateContent xmlns:mc="http://schemas.openxmlformats.org/markup-compatibility/2006">
              <mc:Choice xmlns:v="urn:schemas-microsoft-com:vml" Requires="v">
                <p:oleObj spid="_x0000_s14339" r:id="rId3" imgW="1431925" imgH="280670" progId="Equation.DSMT4">
                  <p:embed/>
                </p:oleObj>
              </mc:Choice>
              <mc:Fallback>
                <p:oleObj r:id="rId3" imgW="1431925" imgH="280670" progId="Equation.DSMT4">
                  <p:embed/>
                  <p:pic>
                    <p:nvPicPr>
                      <p:cNvPr id="0" name="图片 3082"/>
                      <p:cNvPicPr/>
                      <p:nvPr/>
                    </p:nvPicPr>
                    <p:blipFill>
                      <a:blip r:embed="rId4">
                        <a:clrChange>
                          <a:clrFrom>
                            <a:srgbClr val="000000"/>
                          </a:clrFrom>
                          <a:clrTo>
                            <a:srgbClr val="CC0066"/>
                          </a:clrTo>
                        </a:clrChange>
                      </a:blip>
                      <a:stretch>
                        <a:fillRect/>
                      </a:stretch>
                    </p:blipFill>
                    <p:spPr>
                      <a:xfrm>
                        <a:off x="2514600" y="1905000"/>
                        <a:ext cx="3276600" cy="752475"/>
                      </a:xfrm>
                      <a:prstGeom prst="rect">
                        <a:avLst/>
                      </a:prstGeom>
                      <a:noFill/>
                      <a:ln w="38100">
                        <a:noFill/>
                        <a:miter/>
                      </a:ln>
                    </p:spPr>
                  </p:pic>
                </p:oleObj>
              </mc:Fallback>
            </mc:AlternateContent>
          </a:graphicData>
        </a:graphic>
      </p:graphicFrame>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スライド番号プレースホルダ 3"/>
          <p:cNvSpPr txBox="1">
            <a:spLocks noGrp="1"/>
          </p:cNvSpPr>
          <p:nvPr>
            <p:ph type="sldNum" sz="quarter" idx="12"/>
          </p:nvPr>
        </p:nvSpPr>
        <p:spPr>
          <a:xfrm>
            <a:off x="6553200" y="6248083"/>
            <a:ext cx="2133600" cy="457200"/>
          </a:xfrm>
        </p:spPr>
        <p:txBody>
          <a:bodyPr/>
          <a:lstStyle/>
          <a:p>
            <a:pPr marL="0" indent="0" algn="r" eaLnBrk="1" hangingPunct="1">
              <a:spcBef>
                <a:spcPct val="0"/>
              </a:spcBef>
              <a:buNone/>
            </a:pPr>
            <a:fld id="{9A0DB2DC-4C9A-4742-B13C-FB6460FD3503}" type="slidenum">
              <a:rPr lang="zh-CN" altLang="en-US" sz="1400" dirty="0"/>
              <a:t>54</a:t>
            </a:fld>
            <a:endParaRPr lang="zh-CN" altLang="en-US" sz="1400" dirty="0"/>
          </a:p>
        </p:txBody>
      </p:sp>
      <p:sp>
        <p:nvSpPr>
          <p:cNvPr id="80899" name="Text Box 6"/>
          <p:cNvSpPr txBox="1"/>
          <p:nvPr/>
        </p:nvSpPr>
        <p:spPr>
          <a:xfrm>
            <a:off x="381000" y="66040"/>
            <a:ext cx="80010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rPr>
              <a:t>Obtain the equivalent resistance </a:t>
            </a:r>
            <a:r>
              <a:rPr lang="en-US" altLang="zh-CN" sz="1800" i="1" dirty="0">
                <a:latin typeface="Times New Roman" panose="02020603050405020304" pitchFamily="18" charset="0"/>
                <a:cs typeface="Times New Roman" panose="02020603050405020304" pitchFamily="18" charset="0"/>
              </a:rPr>
              <a:t>R</a:t>
            </a:r>
            <a:r>
              <a:rPr lang="en-US" altLang="zh-CN" sz="1800" baseline="-25000" dirty="0">
                <a:latin typeface="Times New Roman" panose="02020603050405020304" pitchFamily="18" charset="0"/>
                <a:cs typeface="Times New Roman" panose="02020603050405020304" pitchFamily="18" charset="0"/>
              </a:rPr>
              <a:t>ab</a:t>
            </a:r>
            <a:r>
              <a:rPr lang="en-US" altLang="zh-CN" sz="1800" dirty="0">
                <a:latin typeface="Times New Roman" panose="02020603050405020304" pitchFamily="18" charset="0"/>
                <a:cs typeface="Times New Roman" panose="02020603050405020304" pitchFamily="18" charset="0"/>
              </a:rPr>
              <a:t> for the </a:t>
            </a:r>
            <a:r>
              <a:rPr lang="en-US" altLang="zh-CN" sz="2000" dirty="0">
                <a:latin typeface="Times New Roman" panose="02020603050405020304" pitchFamily="18" charset="0"/>
                <a:cs typeface="Times New Roman" panose="02020603050405020304" pitchFamily="18" charset="0"/>
              </a:rPr>
              <a:t>circuit, and use it to calculate current </a:t>
            </a:r>
            <a:r>
              <a:rPr lang="en-US" altLang="zh-CN" sz="2400" i="1" dirty="0">
                <a:latin typeface="Times New Roman" panose="02020603050405020304" pitchFamily="18" charset="0"/>
                <a:cs typeface="Times New Roman" panose="02020603050405020304" pitchFamily="18" charset="0"/>
              </a:rPr>
              <a:t>i.</a:t>
            </a:r>
          </a:p>
        </p:txBody>
      </p:sp>
      <p:pic>
        <p:nvPicPr>
          <p:cNvPr id="80901" name="Picture 10"/>
          <p:cNvPicPr>
            <a:picLocks noChangeAspect="1"/>
          </p:cNvPicPr>
          <p:nvPr/>
        </p:nvPicPr>
        <p:blipFill>
          <a:blip r:embed="rId2"/>
          <a:stretch>
            <a:fillRect/>
          </a:stretch>
        </p:blipFill>
        <p:spPr>
          <a:xfrm>
            <a:off x="304800" y="1066800"/>
            <a:ext cx="2840038" cy="2424113"/>
          </a:xfrm>
          <a:prstGeom prst="rect">
            <a:avLst/>
          </a:prstGeom>
          <a:noFill/>
          <a:ln w="9525">
            <a:noFill/>
          </a:ln>
        </p:spPr>
      </p:pic>
      <p:sp>
        <p:nvSpPr>
          <p:cNvPr id="80903" name="矩形 16"/>
          <p:cNvSpPr/>
          <p:nvPr/>
        </p:nvSpPr>
        <p:spPr>
          <a:xfrm>
            <a:off x="3733800" y="850900"/>
            <a:ext cx="158369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latin typeface="Times New Roman" panose="02020603050405020304" pitchFamily="18" charset="0"/>
                <a:cs typeface="Times New Roman" panose="02020603050405020304" pitchFamily="18" charset="0"/>
              </a:rPr>
              <a:t>Y construction </a:t>
            </a:r>
            <a:endParaRPr lang="zh-CN" altLang="en-US" sz="1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2639060" y="3284855"/>
            <a:ext cx="2971800" cy="288925"/>
          </a:xfrm>
          <a:prstGeom prst="rect">
            <a:avLst/>
          </a:prstGeom>
        </p:spPr>
      </p:pic>
      <p:pic>
        <p:nvPicPr>
          <p:cNvPr id="5" name="图片 4"/>
          <p:cNvPicPr>
            <a:picLocks noChangeAspect="1"/>
          </p:cNvPicPr>
          <p:nvPr/>
        </p:nvPicPr>
        <p:blipFill>
          <a:blip r:embed="rId4"/>
          <a:stretch>
            <a:fillRect/>
          </a:stretch>
        </p:blipFill>
        <p:spPr>
          <a:xfrm>
            <a:off x="3048000" y="3581400"/>
            <a:ext cx="2609850" cy="1917700"/>
          </a:xfrm>
          <a:prstGeom prst="rect">
            <a:avLst/>
          </a:prstGeom>
        </p:spPr>
      </p:pic>
      <p:pic>
        <p:nvPicPr>
          <p:cNvPr id="6" name="图片 5"/>
          <p:cNvPicPr>
            <a:picLocks noChangeAspect="1"/>
          </p:cNvPicPr>
          <p:nvPr/>
        </p:nvPicPr>
        <p:blipFill>
          <a:blip r:embed="rId5"/>
          <a:stretch>
            <a:fillRect/>
          </a:stretch>
        </p:blipFill>
        <p:spPr>
          <a:xfrm>
            <a:off x="3661410" y="1219200"/>
            <a:ext cx="1949450" cy="2038985"/>
          </a:xfrm>
          <a:prstGeom prst="rect">
            <a:avLst/>
          </a:prstGeom>
        </p:spPr>
      </p:pic>
      <p:pic>
        <p:nvPicPr>
          <p:cNvPr id="7" name="图片 6"/>
          <p:cNvPicPr>
            <a:picLocks noChangeAspect="1"/>
          </p:cNvPicPr>
          <p:nvPr/>
        </p:nvPicPr>
        <p:blipFill>
          <a:blip r:embed="rId6"/>
          <a:stretch>
            <a:fillRect/>
          </a:stretch>
        </p:blipFill>
        <p:spPr>
          <a:xfrm>
            <a:off x="2819400" y="5798185"/>
            <a:ext cx="3001645" cy="897255"/>
          </a:xfrm>
          <a:prstGeom prst="rect">
            <a:avLst/>
          </a:prstGeom>
        </p:spPr>
      </p:pic>
      <p:pic>
        <p:nvPicPr>
          <p:cNvPr id="8" name="图片 7"/>
          <p:cNvPicPr>
            <a:picLocks noChangeAspect="1"/>
          </p:cNvPicPr>
          <p:nvPr/>
        </p:nvPicPr>
        <p:blipFill>
          <a:blip r:embed="rId7"/>
          <a:stretch>
            <a:fillRect/>
          </a:stretch>
        </p:blipFill>
        <p:spPr>
          <a:xfrm>
            <a:off x="4495800" y="5487670"/>
            <a:ext cx="1162050" cy="393700"/>
          </a:xfrm>
          <a:prstGeom prst="rect">
            <a:avLst/>
          </a:prstGeom>
        </p:spPr>
      </p:pic>
      <p:pic>
        <p:nvPicPr>
          <p:cNvPr id="9" name="图片 8"/>
          <p:cNvPicPr>
            <a:picLocks noChangeAspect="1"/>
          </p:cNvPicPr>
          <p:nvPr/>
        </p:nvPicPr>
        <p:blipFill>
          <a:blip r:embed="rId8"/>
          <a:stretch>
            <a:fillRect/>
          </a:stretch>
        </p:blipFill>
        <p:spPr>
          <a:xfrm>
            <a:off x="2819400" y="5417185"/>
            <a:ext cx="1765300" cy="469900"/>
          </a:xfrm>
          <a:prstGeom prst="rect">
            <a:avLst/>
          </a:prstGeom>
        </p:spPr>
      </p:pic>
      <p:pic>
        <p:nvPicPr>
          <p:cNvPr id="10" name="图片 9"/>
          <p:cNvPicPr>
            <a:picLocks noChangeAspect="1"/>
          </p:cNvPicPr>
          <p:nvPr/>
        </p:nvPicPr>
        <p:blipFill>
          <a:blip r:embed="rId9"/>
          <a:stretch>
            <a:fillRect/>
          </a:stretch>
        </p:blipFill>
        <p:spPr>
          <a:xfrm>
            <a:off x="6705600" y="3657600"/>
            <a:ext cx="1924050" cy="1447800"/>
          </a:xfrm>
          <a:prstGeom prst="rect">
            <a:avLst/>
          </a:prstGeom>
        </p:spPr>
      </p:pic>
      <p:pic>
        <p:nvPicPr>
          <p:cNvPr id="11" name="图片 10"/>
          <p:cNvPicPr>
            <a:picLocks noChangeAspect="1"/>
          </p:cNvPicPr>
          <p:nvPr/>
        </p:nvPicPr>
        <p:blipFill>
          <a:blip r:embed="rId10"/>
          <a:stretch>
            <a:fillRect/>
          </a:stretch>
        </p:blipFill>
        <p:spPr>
          <a:xfrm>
            <a:off x="6096000" y="5029200"/>
            <a:ext cx="2886710" cy="1573530"/>
          </a:xfrm>
          <a:prstGeom prst="rect">
            <a:avLst/>
          </a:prstGeom>
        </p:spPr>
      </p:pic>
      <p:pic>
        <p:nvPicPr>
          <p:cNvPr id="12" name="图片 11"/>
          <p:cNvPicPr>
            <a:picLocks noChangeAspect="1"/>
          </p:cNvPicPr>
          <p:nvPr/>
        </p:nvPicPr>
        <p:blipFill>
          <a:blip r:embed="rId11"/>
          <a:stretch>
            <a:fillRect/>
          </a:stretch>
        </p:blipFill>
        <p:spPr>
          <a:xfrm>
            <a:off x="5791200" y="6553200"/>
            <a:ext cx="3388360" cy="438785"/>
          </a:xfrm>
          <a:prstGeom prst="rect">
            <a:avLst/>
          </a:prstGeom>
        </p:spPr>
      </p:pic>
      <p:sp>
        <p:nvSpPr>
          <p:cNvPr id="13" name="下箭头 12"/>
          <p:cNvSpPr/>
          <p:nvPr/>
        </p:nvSpPr>
        <p:spPr>
          <a:xfrm>
            <a:off x="4495800" y="3581400"/>
            <a:ext cx="76200" cy="1524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4" name="右箭头 13"/>
          <p:cNvSpPr/>
          <p:nvPr/>
        </p:nvSpPr>
        <p:spPr>
          <a:xfrm>
            <a:off x="5943600" y="4572000"/>
            <a:ext cx="457200" cy="762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t>55</a:t>
            </a:fld>
            <a:endParaRPr lang="zh-CN" altLang="en-US" sz="1400" dirty="0"/>
          </a:p>
        </p:txBody>
      </p:sp>
      <p:pic>
        <p:nvPicPr>
          <p:cNvPr id="81931" name="Picture 10"/>
          <p:cNvPicPr>
            <a:picLocks noChangeAspect="1"/>
          </p:cNvPicPr>
          <p:nvPr/>
        </p:nvPicPr>
        <p:blipFill>
          <a:blip r:embed="rId2"/>
          <a:stretch>
            <a:fillRect/>
          </a:stretch>
        </p:blipFill>
        <p:spPr>
          <a:xfrm>
            <a:off x="304800" y="1276350"/>
            <a:ext cx="3124200" cy="2667000"/>
          </a:xfrm>
          <a:prstGeom prst="rect">
            <a:avLst/>
          </a:prstGeom>
          <a:noFill/>
          <a:ln w="9525">
            <a:noFill/>
          </a:ln>
        </p:spPr>
      </p:pic>
      <p:sp>
        <p:nvSpPr>
          <p:cNvPr id="81926" name="Oval 14"/>
          <p:cNvSpPr/>
          <p:nvPr/>
        </p:nvSpPr>
        <p:spPr>
          <a:xfrm>
            <a:off x="1371600" y="1295400"/>
            <a:ext cx="1143000" cy="1524000"/>
          </a:xfrm>
          <a:prstGeom prst="ellipse">
            <a:avLst/>
          </a:prstGeom>
          <a:solidFill>
            <a:srgbClr val="FFFF99">
              <a:alpha val="49019"/>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80899" name="Text Box 6"/>
          <p:cNvSpPr txBox="1"/>
          <p:nvPr/>
        </p:nvSpPr>
        <p:spPr>
          <a:xfrm>
            <a:off x="381000" y="66040"/>
            <a:ext cx="80010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rPr>
              <a:t>Obtain the equivalent resistance </a:t>
            </a:r>
            <a:r>
              <a:rPr lang="en-US" altLang="zh-CN" sz="1800" i="1" dirty="0">
                <a:latin typeface="Times New Roman" panose="02020603050405020304" pitchFamily="18" charset="0"/>
                <a:cs typeface="Times New Roman" panose="02020603050405020304" pitchFamily="18" charset="0"/>
              </a:rPr>
              <a:t>R</a:t>
            </a:r>
            <a:r>
              <a:rPr lang="en-US" altLang="zh-CN" sz="1800" baseline="-25000" dirty="0">
                <a:latin typeface="Times New Roman" panose="02020603050405020304" pitchFamily="18" charset="0"/>
                <a:cs typeface="Times New Roman" panose="02020603050405020304" pitchFamily="18" charset="0"/>
              </a:rPr>
              <a:t>ab</a:t>
            </a:r>
            <a:r>
              <a:rPr lang="en-US" altLang="zh-CN" sz="1800" dirty="0">
                <a:latin typeface="Times New Roman" panose="02020603050405020304" pitchFamily="18" charset="0"/>
                <a:cs typeface="Times New Roman" panose="02020603050405020304" pitchFamily="18" charset="0"/>
              </a:rPr>
              <a:t> for the </a:t>
            </a:r>
            <a:r>
              <a:rPr lang="en-US" altLang="zh-CN" sz="2000" dirty="0">
                <a:latin typeface="Times New Roman" panose="02020603050405020304" pitchFamily="18" charset="0"/>
                <a:cs typeface="Times New Roman" panose="02020603050405020304" pitchFamily="18" charset="0"/>
              </a:rPr>
              <a:t>circuit, and use it to calculate current </a:t>
            </a:r>
            <a:r>
              <a:rPr lang="en-US" altLang="zh-CN" sz="2400" i="1" dirty="0">
                <a:latin typeface="Times New Roman" panose="02020603050405020304" pitchFamily="18" charset="0"/>
                <a:cs typeface="Times New Roman" panose="02020603050405020304" pitchFamily="18" charset="0"/>
              </a:rPr>
              <a:t>i.</a:t>
            </a:r>
          </a:p>
        </p:txBody>
      </p:sp>
      <p:pic>
        <p:nvPicPr>
          <p:cNvPr id="2" name="图片 1"/>
          <p:cNvPicPr>
            <a:picLocks noChangeAspect="1"/>
          </p:cNvPicPr>
          <p:nvPr/>
        </p:nvPicPr>
        <p:blipFill>
          <a:blip r:embed="rId3"/>
          <a:stretch>
            <a:fillRect/>
          </a:stretch>
        </p:blipFill>
        <p:spPr>
          <a:xfrm>
            <a:off x="3657600" y="1346200"/>
            <a:ext cx="3200400" cy="2527300"/>
          </a:xfrm>
          <a:prstGeom prst="rect">
            <a:avLst/>
          </a:prstGeom>
        </p:spPr>
      </p:pic>
      <p:pic>
        <p:nvPicPr>
          <p:cNvPr id="3" name="图片 2"/>
          <p:cNvPicPr>
            <a:picLocks noChangeAspect="1"/>
          </p:cNvPicPr>
          <p:nvPr/>
        </p:nvPicPr>
        <p:blipFill>
          <a:blip r:embed="rId4"/>
          <a:stretch>
            <a:fillRect/>
          </a:stretch>
        </p:blipFill>
        <p:spPr>
          <a:xfrm>
            <a:off x="463550" y="4038600"/>
            <a:ext cx="2806700" cy="232410"/>
          </a:xfrm>
          <a:prstGeom prst="rect">
            <a:avLst/>
          </a:prstGeom>
        </p:spPr>
      </p:pic>
      <p:pic>
        <p:nvPicPr>
          <p:cNvPr id="4" name="图片 3"/>
          <p:cNvPicPr>
            <a:picLocks noChangeAspect="1"/>
          </p:cNvPicPr>
          <p:nvPr/>
        </p:nvPicPr>
        <p:blipFill>
          <a:blip r:embed="rId5"/>
          <a:stretch>
            <a:fillRect/>
          </a:stretch>
        </p:blipFill>
        <p:spPr>
          <a:xfrm>
            <a:off x="3886200" y="3873500"/>
            <a:ext cx="4232275" cy="1719580"/>
          </a:xfrm>
          <a:prstGeom prst="rect">
            <a:avLst/>
          </a:prstGeom>
        </p:spPr>
      </p:pic>
      <p:pic>
        <p:nvPicPr>
          <p:cNvPr id="5" name="图片 4"/>
          <p:cNvPicPr>
            <a:picLocks noChangeAspect="1"/>
          </p:cNvPicPr>
          <p:nvPr/>
        </p:nvPicPr>
        <p:blipFill>
          <a:blip r:embed="rId6"/>
          <a:stretch>
            <a:fillRect/>
          </a:stretch>
        </p:blipFill>
        <p:spPr>
          <a:xfrm>
            <a:off x="3625850" y="5614670"/>
            <a:ext cx="4752975" cy="608330"/>
          </a:xfrm>
          <a:prstGeom prst="rect">
            <a:avLst/>
          </a:prstGeom>
        </p:spPr>
      </p:pic>
      <p:pic>
        <p:nvPicPr>
          <p:cNvPr id="6" name="图片 5"/>
          <p:cNvPicPr>
            <a:picLocks noChangeAspect="1"/>
          </p:cNvPicPr>
          <p:nvPr/>
        </p:nvPicPr>
        <p:blipFill>
          <a:blip r:embed="rId7"/>
          <a:stretch>
            <a:fillRect/>
          </a:stretch>
        </p:blipFill>
        <p:spPr>
          <a:xfrm>
            <a:off x="3581400" y="6223000"/>
            <a:ext cx="2595880" cy="574040"/>
          </a:xfrm>
          <a:prstGeom prst="rect">
            <a:avLst/>
          </a:prstGeom>
        </p:spPr>
      </p:pic>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56</a:t>
            </a:fld>
            <a:endParaRPr lang="zh-CN" altLang="en-US" sz="1400" dirty="0">
              <a:latin typeface="Times New Roman" panose="02020603050405020304" pitchFamily="18" charset="0"/>
              <a:cs typeface="Times New Roman" panose="02020603050405020304" pitchFamily="18" charset="0"/>
            </a:endParaRPr>
          </a:p>
        </p:txBody>
      </p:sp>
      <p:sp>
        <p:nvSpPr>
          <p:cNvPr id="82947" name="Text Box 5"/>
          <p:cNvSpPr txBox="1"/>
          <p:nvPr/>
        </p:nvSpPr>
        <p:spPr>
          <a:xfrm>
            <a:off x="762000" y="457200"/>
            <a:ext cx="3581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1800" dirty="0">
              <a:latin typeface="Times New Roman" panose="02020603050405020304" pitchFamily="18" charset="0"/>
              <a:cs typeface="Times New Roman" panose="02020603050405020304" pitchFamily="18" charset="0"/>
            </a:endParaRPr>
          </a:p>
        </p:txBody>
      </p:sp>
      <p:sp>
        <p:nvSpPr>
          <p:cNvPr id="82949" name="Text Box 7"/>
          <p:cNvSpPr txBox="1"/>
          <p:nvPr/>
        </p:nvSpPr>
        <p:spPr>
          <a:xfrm>
            <a:off x="228600" y="184150"/>
            <a:ext cx="75438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latin typeface="Times New Roman" panose="02020603050405020304" pitchFamily="18" charset="0"/>
                <a:cs typeface="Times New Roman" panose="02020603050405020304" pitchFamily="18" charset="0"/>
              </a:rPr>
              <a:t>Practice  </a:t>
            </a:r>
            <a:r>
              <a:rPr lang="en-US" altLang="zh-CN" sz="2000" dirty="0">
                <a:latin typeface="Times New Roman" panose="02020603050405020304" pitchFamily="18" charset="0"/>
                <a:cs typeface="Times New Roman" panose="02020603050405020304" pitchFamily="18" charset="0"/>
              </a:rPr>
              <a:t>For the bridge network,find </a:t>
            </a:r>
            <a:r>
              <a:rPr lang="en-US" altLang="zh-CN" sz="2000" i="1"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ab</a:t>
            </a:r>
            <a:r>
              <a:rPr lang="en-US" altLang="zh-CN" sz="2000" dirty="0">
                <a:latin typeface="Times New Roman" panose="02020603050405020304" pitchFamily="18" charset="0"/>
                <a:cs typeface="Times New Roman" panose="02020603050405020304" pitchFamily="18" charset="0"/>
              </a:rPr>
              <a:t> and </a:t>
            </a:r>
            <a:r>
              <a:rPr lang="en-US" altLang="zh-CN" sz="2400" i="1" dirty="0">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p>
        </p:txBody>
      </p:sp>
      <p:pic>
        <p:nvPicPr>
          <p:cNvPr id="82950" name="Picture 8"/>
          <p:cNvPicPr>
            <a:picLocks noChangeAspect="1"/>
          </p:cNvPicPr>
          <p:nvPr/>
        </p:nvPicPr>
        <p:blipFill>
          <a:blip r:embed="rId2"/>
          <a:stretch>
            <a:fillRect/>
          </a:stretch>
        </p:blipFill>
        <p:spPr>
          <a:xfrm>
            <a:off x="228600" y="854710"/>
            <a:ext cx="4070985" cy="2850515"/>
          </a:xfrm>
          <a:prstGeom prst="rect">
            <a:avLst/>
          </a:prstGeom>
          <a:noFill/>
          <a:ln w="9525">
            <a:noFill/>
          </a:ln>
        </p:spPr>
      </p:pic>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57</a:t>
            </a:fld>
            <a:endParaRPr lang="zh-CN" altLang="en-US" sz="1400" dirty="0">
              <a:latin typeface="Times New Roman" panose="02020603050405020304" pitchFamily="18" charset="0"/>
              <a:cs typeface="Times New Roman" panose="02020603050405020304" pitchFamily="18" charset="0"/>
            </a:endParaRPr>
          </a:p>
        </p:txBody>
      </p:sp>
      <p:sp>
        <p:nvSpPr>
          <p:cNvPr id="333829" name="Rectangle 5"/>
          <p:cNvSpPr>
            <a:spLocks noChangeArrowheads="1"/>
          </p:cNvSpPr>
          <p:nvPr/>
        </p:nvSpPr>
        <p:spPr bwMode="auto">
          <a:xfrm>
            <a:off x="0" y="0"/>
            <a:ext cx="9144000" cy="868045"/>
          </a:xfrm>
          <a:prstGeom prst="rect">
            <a:avLst/>
          </a:prstGeom>
          <a:solidFill>
            <a:srgbClr val="FFCC99"/>
          </a:solidFill>
          <a:ln w="9525">
            <a:noFill/>
            <a:miter lim="800000"/>
          </a:ln>
          <a:effectLst/>
        </p:spPr>
        <p:txBody>
          <a:bodyPr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Summary and Review</a:t>
            </a:r>
          </a:p>
        </p:txBody>
      </p:sp>
      <p:sp>
        <p:nvSpPr>
          <p:cNvPr id="91140" name="Rectangle 3"/>
          <p:cNvSpPr txBox="1">
            <a:spLocks noChangeArrowheads="1"/>
          </p:cNvSpPr>
          <p:nvPr/>
        </p:nvSpPr>
        <p:spPr bwMode="auto">
          <a:xfrm>
            <a:off x="304800" y="990600"/>
            <a:ext cx="8458200" cy="2057400"/>
          </a:xfrm>
          <a:prstGeom prst="rect">
            <a:avLst/>
          </a:prstGeom>
          <a:noFill/>
          <a:ln>
            <a:noFill/>
          </a:ln>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Char char="l"/>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For a linear resistor: </a:t>
            </a:r>
          </a:p>
          <a:p>
            <a:pPr marL="0" marR="0" lvl="0" indent="0" algn="l" defTabSz="914400" rtl="0" eaLnBrk="1" fontAlgn="base" latinLnBrk="0" hangingPunct="1">
              <a:lnSpc>
                <a:spcPct val="100000"/>
              </a:lnSpc>
              <a:spcBef>
                <a:spcPct val="20000"/>
              </a:spcBef>
              <a:spcAft>
                <a:spcPct val="0"/>
              </a:spcAft>
              <a:buClr>
                <a:srgbClr val="FF0000"/>
              </a:buClr>
              <a:buSzTx/>
              <a:buFontTx/>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Ohm’s law                         The power dissipated</a:t>
            </a:r>
          </a:p>
          <a:p>
            <a:pPr marL="0" marR="0" lvl="0" indent="0" algn="l" defTabSz="914400" rtl="0" eaLnBrk="1" fontAlgn="base" latinLnBrk="0" hangingPunct="1">
              <a:lnSpc>
                <a:spcPct val="100000"/>
              </a:lnSpc>
              <a:spcBef>
                <a:spcPct val="20000"/>
              </a:spcBef>
              <a:spcAft>
                <a:spcPct val="0"/>
              </a:spcAft>
              <a:buClr>
                <a:srgbClr val="FF0000"/>
              </a:buClr>
              <a:buSzTx/>
              <a:buFontTx/>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Passive sign condition: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v = </a:t>
            </a:r>
            <a:r>
              <a:rPr kumimoji="0" lang="en-US" altLang="zh-CN" sz="28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 = v </a:t>
            </a:r>
            <a:r>
              <a:rPr kumimoji="0" lang="en-US" altLang="zh-CN" sz="28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 = v</a:t>
            </a:r>
            <a:r>
              <a:rPr kumimoji="0" lang="en-US" altLang="zh-CN" sz="2800" b="0"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FF0000"/>
              </a:buClr>
              <a:buSzTx/>
              <a:buFontTx/>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Active sign condition: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 = -</a:t>
            </a:r>
            <a:r>
              <a:rPr kumimoji="0" lang="en-US" altLang="zh-CN" sz="28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 =- v </a:t>
            </a:r>
            <a:r>
              <a:rPr kumimoji="0" lang="en-US" altLang="zh-CN" sz="28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800" b="0"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 =v</a:t>
            </a:r>
            <a:r>
              <a:rPr kumimoji="0" lang="en-US" altLang="zh-CN" sz="2800" b="0"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304800" y="3130550"/>
            <a:ext cx="8382000" cy="2246313"/>
          </a:xfrm>
          <a:prstGeom prst="rect">
            <a:avLst/>
          </a:prstGeom>
        </p:spPr>
        <p:txBody>
          <a:bodyPr>
            <a:spAutoFit/>
          </a:bodyPr>
          <a:lstStyle/>
          <a:p>
            <a:pPr marL="457200" marR="0" lvl="0" indent="-457200" algn="just"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l"/>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Kirchhoff’s laws:</a:t>
            </a:r>
          </a:p>
          <a:p>
            <a:pPr marL="0" marR="0" lvl="0" indent="0" algn="just" defTabSz="914400" rtl="0" eaLnBrk="1" fontAlgn="base" latinLnBrk="0" hangingPunct="1">
              <a:lnSpc>
                <a:spcPct val="100000"/>
              </a:lnSpc>
              <a:spcBef>
                <a:spcPct val="0"/>
              </a:spcBef>
              <a:spcAft>
                <a:spcPct val="0"/>
              </a:spcAft>
              <a:buClr>
                <a:srgbClr val="C00000"/>
              </a:buClr>
              <a:buSzTx/>
              <a:buFontTx/>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KCL:</a:t>
            </a:r>
          </a:p>
          <a:p>
            <a:pPr marL="0" marR="0" lvl="0" indent="0" algn="just" defTabSz="914400" rtl="0" eaLnBrk="1" fontAlgn="base" latinLnBrk="0" hangingPunct="1">
              <a:lnSpc>
                <a:spcPct val="100000"/>
              </a:lnSpc>
              <a:spcBef>
                <a:spcPct val="0"/>
              </a:spcBef>
              <a:spcAft>
                <a:spcPct val="0"/>
              </a:spcAft>
              <a:buClr>
                <a:srgbClr val="C00000"/>
              </a:buClr>
              <a:buSzTx/>
              <a:buFontTx/>
              <a:buNone/>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
                <a:srgbClr val="C00000"/>
              </a:buClr>
              <a:buSzTx/>
              <a:buFontTx/>
              <a:buNone/>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KVL:</a:t>
            </a:r>
          </a:p>
        </p:txBody>
      </p:sp>
      <p:graphicFrame>
        <p:nvGraphicFramePr>
          <p:cNvPr id="83974" name="Object 8"/>
          <p:cNvGraphicFramePr>
            <a:graphicFrameLocks noChangeAspect="1"/>
          </p:cNvGraphicFramePr>
          <p:nvPr/>
        </p:nvGraphicFramePr>
        <p:xfrm>
          <a:off x="1752600" y="3581400"/>
          <a:ext cx="1227455" cy="920750"/>
        </p:xfrm>
        <a:graphic>
          <a:graphicData uri="http://schemas.openxmlformats.org/presentationml/2006/ole">
            <mc:AlternateContent xmlns:mc="http://schemas.openxmlformats.org/markup-compatibility/2006">
              <mc:Choice xmlns:v="urn:schemas-microsoft-com:vml" Requires="v">
                <p:oleObj spid="_x0000_s15365" r:id="rId3" imgW="571500" imgH="431800" progId="Equation.3">
                  <p:embed/>
                </p:oleObj>
              </mc:Choice>
              <mc:Fallback>
                <p:oleObj r:id="rId3" imgW="571500" imgH="431800" progId="Equation.3">
                  <p:embed/>
                  <p:pic>
                    <p:nvPicPr>
                      <p:cNvPr id="0" name="图片 3084"/>
                      <p:cNvPicPr/>
                      <p:nvPr/>
                    </p:nvPicPr>
                    <p:blipFill>
                      <a:blip r:embed="rId4"/>
                      <a:stretch>
                        <a:fillRect/>
                      </a:stretch>
                    </p:blipFill>
                    <p:spPr>
                      <a:xfrm>
                        <a:off x="1752600" y="3581400"/>
                        <a:ext cx="1227455" cy="920750"/>
                      </a:xfrm>
                      <a:prstGeom prst="rect">
                        <a:avLst/>
                      </a:prstGeom>
                      <a:noFill/>
                      <a:ln w="38100">
                        <a:noFill/>
                        <a:miter/>
                      </a:ln>
                    </p:spPr>
                  </p:pic>
                </p:oleObj>
              </mc:Fallback>
            </mc:AlternateContent>
          </a:graphicData>
        </a:graphic>
      </p:graphicFrame>
      <p:sp>
        <p:nvSpPr>
          <p:cNvPr id="3" name="文本框 2"/>
          <p:cNvSpPr txBox="1">
            <a:spLocks noRot="1" noChangeAspect="1" noMove="1" noResize="1" noEditPoints="1" noAdjustHandles="1" noChangeArrowheads="1" noChangeShapeType="1" noTextEdit="1"/>
          </p:cNvSpPr>
          <p:nvPr/>
        </p:nvSpPr>
        <p:spPr>
          <a:xfrm>
            <a:off x="3505200" y="3657600"/>
            <a:ext cx="2689860" cy="543560"/>
          </a:xfrm>
          <a:prstGeom prst="rect">
            <a:avLst/>
          </a:prstGeom>
          <a:blipFill>
            <a:blip r:embed="rId5"/>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83976" name="Object 11"/>
          <p:cNvGraphicFramePr>
            <a:graphicFrameLocks noChangeAspect="1"/>
          </p:cNvGraphicFramePr>
          <p:nvPr/>
        </p:nvGraphicFramePr>
        <p:xfrm>
          <a:off x="1828800" y="4724400"/>
          <a:ext cx="1539875" cy="1082675"/>
        </p:xfrm>
        <a:graphic>
          <a:graphicData uri="http://schemas.openxmlformats.org/presentationml/2006/ole">
            <mc:AlternateContent xmlns:mc="http://schemas.openxmlformats.org/markup-compatibility/2006">
              <mc:Choice xmlns:v="urn:schemas-microsoft-com:vml" Requires="v">
                <p:oleObj spid="_x0000_s15366" r:id="rId6" imgW="609600" imgH="431800" progId="Equation.3">
                  <p:embed/>
                </p:oleObj>
              </mc:Choice>
              <mc:Fallback>
                <p:oleObj r:id="rId6" imgW="609600" imgH="431800" progId="Equation.3">
                  <p:embed/>
                  <p:pic>
                    <p:nvPicPr>
                      <p:cNvPr id="0" name="图片 3083"/>
                      <p:cNvPicPr/>
                      <p:nvPr/>
                    </p:nvPicPr>
                    <p:blipFill>
                      <a:blip r:embed="rId7"/>
                      <a:stretch>
                        <a:fillRect/>
                      </a:stretch>
                    </p:blipFill>
                    <p:spPr>
                      <a:xfrm>
                        <a:off x="1828800" y="4724400"/>
                        <a:ext cx="1539875" cy="1082675"/>
                      </a:xfrm>
                      <a:prstGeom prst="rect">
                        <a:avLst/>
                      </a:prstGeom>
                      <a:noFill/>
                      <a:ln w="38100">
                        <a:noFill/>
                        <a:miter/>
                      </a:ln>
                    </p:spPr>
                  </p:pic>
                </p:oleObj>
              </mc:Fallback>
            </mc:AlternateContent>
          </a:graphicData>
        </a:graphic>
      </p:graphicFrame>
      <p:sp>
        <p:nvSpPr>
          <p:cNvPr id="11" name="文本框 10"/>
          <p:cNvSpPr txBox="1">
            <a:spLocks noRot="1" noChangeAspect="1" noMove="1" noResize="1" noEditPoints="1" noAdjustHandles="1" noChangeArrowheads="1" noChangeShapeType="1" noTextEdit="1"/>
          </p:cNvSpPr>
          <p:nvPr/>
        </p:nvSpPr>
        <p:spPr>
          <a:xfrm>
            <a:off x="3581400" y="4810760"/>
            <a:ext cx="3450590" cy="563880"/>
          </a:xfrm>
          <a:prstGeom prst="rect">
            <a:avLst/>
          </a:prstGeom>
          <a:blipFill>
            <a:blip r:embed="rId8"/>
            <a:stretch>
              <a:fillRect/>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スライド番号プレースホルダ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58</a:t>
            </a:fld>
            <a:endParaRPr lang="zh-CN" altLang="en-US" sz="1400" dirty="0">
              <a:latin typeface="Times New Roman" panose="02020603050405020304" pitchFamily="18" charset="0"/>
              <a:cs typeface="Times New Roman" panose="02020603050405020304" pitchFamily="18" charset="0"/>
            </a:endParaRPr>
          </a:p>
        </p:txBody>
      </p:sp>
      <p:sp>
        <p:nvSpPr>
          <p:cNvPr id="92163" name="Rectangle 4"/>
          <p:cNvSpPr>
            <a:spLocks noChangeArrowheads="1"/>
          </p:cNvSpPr>
          <p:nvPr/>
        </p:nvSpPr>
        <p:spPr bwMode="auto">
          <a:xfrm>
            <a:off x="395288" y="1196975"/>
            <a:ext cx="8208963" cy="5400675"/>
          </a:xfrm>
          <a:prstGeom prst="rect">
            <a:avLst/>
          </a:prstGeom>
          <a:noFill/>
          <a:ln>
            <a:noFill/>
          </a:ln>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 series :All elements in a circuit that carry the same current are said to be connected in series.</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 series combination of N resistors can be replaced by a single resistor having the value</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zh-CN" sz="2800" b="0" i="1"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             R</a:t>
            </a:r>
            <a:r>
              <a:rPr kumimoji="0" lang="en-US" altLang="zh-CN" sz="2800" b="0" i="1" u="none" strike="noStrike" kern="1200" cap="none" spc="0" normalizeH="0" baseline="-2500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eq</a:t>
            </a:r>
            <a:r>
              <a:rPr kumimoji="0" lang="zh-CN" altLang="en-US" sz="2800" b="0"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1"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0" i="0" u="none" strike="noStrike" kern="1200" cap="none" spc="0" normalizeH="0" baseline="-2500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0"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1"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0" i="0" u="none" strike="noStrike" kern="1200" cap="none" spc="0" normalizeH="0" baseline="-2500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1"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0" i="1" u="none" strike="noStrike" kern="1200" cap="none" spc="0" normalizeH="0" baseline="-2500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800" b="0"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Voltage division</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 parallel :Elements in a circuit having a common voltage across them are said to be connected in parallel.</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 parallel combination of N resistors can be replaced by a single resistor having the value</a:t>
            </a:r>
          </a:p>
        </p:txBody>
      </p:sp>
      <p:sp>
        <p:nvSpPr>
          <p:cNvPr id="333829" name="Rectangle 5"/>
          <p:cNvSpPr>
            <a:spLocks noChangeArrowheads="1"/>
          </p:cNvSpPr>
          <p:nvPr/>
        </p:nvSpPr>
        <p:spPr bwMode="auto">
          <a:xfrm>
            <a:off x="0" y="0"/>
            <a:ext cx="9144000" cy="1146175"/>
          </a:xfrm>
          <a:prstGeom prst="rect">
            <a:avLst/>
          </a:prstGeom>
          <a:solidFill>
            <a:srgbClr val="FFCC99"/>
          </a:solidFill>
          <a:ln w="9525">
            <a:noFill/>
            <a:miter lim="800000"/>
          </a:ln>
          <a:effectLst/>
        </p:spPr>
        <p:txBody>
          <a:bodyPr anchor="ct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zh-CN" sz="36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Summary and Review</a:t>
            </a:r>
          </a:p>
        </p:txBody>
      </p:sp>
      <p:graphicFrame>
        <p:nvGraphicFramePr>
          <p:cNvPr id="84997" name="Object 5"/>
          <p:cNvGraphicFramePr>
            <a:graphicFrameLocks noChangeAspect="1"/>
          </p:cNvGraphicFramePr>
          <p:nvPr/>
        </p:nvGraphicFramePr>
        <p:xfrm>
          <a:off x="555625" y="5851525"/>
          <a:ext cx="4191000" cy="1017588"/>
        </p:xfrm>
        <a:graphic>
          <a:graphicData uri="http://schemas.openxmlformats.org/presentationml/2006/ole">
            <mc:AlternateContent xmlns:mc="http://schemas.openxmlformats.org/markup-compatibility/2006">
              <mc:Choice xmlns:v="urn:schemas-microsoft-com:vml" Requires="v">
                <p:oleObj spid="_x0000_s16387" r:id="rId3" imgW="1828800" imgH="444500" progId="Equation.3">
                  <p:embed/>
                </p:oleObj>
              </mc:Choice>
              <mc:Fallback>
                <p:oleObj r:id="rId3" imgW="1828800" imgH="444500" progId="Equation.3">
                  <p:embed/>
                  <p:pic>
                    <p:nvPicPr>
                      <p:cNvPr id="0" name="图片 3085"/>
                      <p:cNvPicPr/>
                      <p:nvPr/>
                    </p:nvPicPr>
                    <p:blipFill>
                      <a:blip r:embed="rId4"/>
                      <a:stretch>
                        <a:fillRect/>
                      </a:stretch>
                    </p:blipFill>
                    <p:spPr>
                      <a:xfrm>
                        <a:off x="555625" y="5851525"/>
                        <a:ext cx="4191000" cy="1017588"/>
                      </a:xfrm>
                      <a:prstGeom prst="rect">
                        <a:avLst/>
                      </a:prstGeom>
                      <a:noFill/>
                      <a:ln w="38100">
                        <a:noFill/>
                        <a:miter/>
                      </a:ln>
                    </p:spPr>
                  </p:pic>
                </p:oleObj>
              </mc:Fallback>
            </mc:AlternateContent>
          </a:graphicData>
        </a:graphic>
      </p:graphicFrame>
      <p:sp>
        <p:nvSpPr>
          <p:cNvPr id="84998" name="矩形 2"/>
          <p:cNvSpPr/>
          <p:nvPr/>
        </p:nvSpPr>
        <p:spPr>
          <a:xfrm>
            <a:off x="4916488" y="6102350"/>
            <a:ext cx="25273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dirty="0">
                <a:latin typeface="Times New Roman" panose="02020603050405020304" pitchFamily="18" charset="0"/>
                <a:cs typeface="Times New Roman" panose="02020603050405020304" pitchFamily="18" charset="0"/>
              </a:rPr>
              <a:t>Current division</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latin typeface="Times New Roman" panose="02020603050405020304" pitchFamily="18" charset="0"/>
                <a:cs typeface="Times New Roman" panose="02020603050405020304" pitchFamily="18" charset="0"/>
              </a:rPr>
              <a:t>Homework </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a:latin typeface="Times New Roman" panose="02020603050405020304" pitchFamily="18" charset="0"/>
                <a:ea typeface="宋体" panose="02010600030101010101" pitchFamily="2" charset="-122"/>
                <a:cs typeface="Times New Roman" panose="02020603050405020304" pitchFamily="18" charset="0"/>
              </a:rPr>
              <a:t>4th time</a:t>
            </a:r>
            <a:r>
              <a:rPr lang="zh-CN" altLang="en-US" sz="32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文本框 5"/>
          <p:cNvSpPr txBox="1"/>
          <p:nvPr/>
        </p:nvSpPr>
        <p:spPr>
          <a:xfrm>
            <a:off x="762000" y="762000"/>
            <a:ext cx="7396480" cy="891540"/>
          </a:xfrm>
          <a:prstGeom prst="rect">
            <a:avLst/>
          </a:prstGeom>
          <a:noFill/>
        </p:spPr>
        <p:txBody>
          <a:bodyPr wrap="square" rtlCol="0" anchor="t">
            <a:spAutoFit/>
          </a:bodyPr>
          <a:lstStyle/>
          <a:p>
            <a:pPr>
              <a:lnSpc>
                <a:spcPct val="130000"/>
              </a:lnSpc>
              <a:spcBef>
                <a:spcPts val="0"/>
              </a:spcBef>
              <a:spcAft>
                <a:spcPts val="0"/>
              </a:spcAft>
            </a:pPr>
            <a:r>
              <a:rPr lang="en-US" altLang="zh-CN" sz="2000">
                <a:latin typeface="Times New Roman" panose="02020603050405020304" pitchFamily="18" charset="0"/>
                <a:cs typeface="Times New Roman" panose="02020603050405020304" pitchFamily="18" charset="0"/>
              </a:rPr>
              <a:t>1.   For the circuit, </a:t>
            </a:r>
            <a:r>
              <a:rPr lang="en-US" altLang="zh-CN" sz="2000" i="1">
                <a:latin typeface="Times New Roman" panose="02020603050405020304" pitchFamily="18" charset="0"/>
                <a:cs typeface="Times New Roman" panose="02020603050405020304" pitchFamily="18" charset="0"/>
              </a:rPr>
              <a:t>i</a:t>
            </a:r>
            <a:r>
              <a:rPr lang="en-US" altLang="zh-CN" sz="2000" baseline="-25000">
                <a:latin typeface="Times New Roman" panose="02020603050405020304" pitchFamily="18" charset="0"/>
                <a:cs typeface="Times New Roman" panose="02020603050405020304" pitchFamily="18" charset="0"/>
              </a:rPr>
              <a:t>0</a:t>
            </a:r>
            <a:r>
              <a:rPr lang="en-US" altLang="zh-CN" sz="2000">
                <a:latin typeface="Times New Roman" panose="02020603050405020304" pitchFamily="18" charset="0"/>
                <a:cs typeface="Times New Roman" panose="02020603050405020304" pitchFamily="18" charset="0"/>
              </a:rPr>
              <a:t>=3A,Calculate </a:t>
            </a:r>
            <a:r>
              <a:rPr lang="en-US" altLang="zh-CN" sz="2000" i="1">
                <a:latin typeface="Times New Roman" panose="02020603050405020304" pitchFamily="18" charset="0"/>
                <a:cs typeface="Times New Roman" panose="02020603050405020304" pitchFamily="18" charset="0"/>
                <a:sym typeface="+mn-ea"/>
              </a:rPr>
              <a:t>i</a:t>
            </a:r>
            <a:r>
              <a:rPr lang="en-US" altLang="zh-CN" sz="2000" baseline="-25000">
                <a:latin typeface="Times New Roman" panose="02020603050405020304" pitchFamily="18" charset="0"/>
                <a:cs typeface="Times New Roman" panose="02020603050405020304" pitchFamily="18" charset="0"/>
                <a:sym typeface="+mn-ea"/>
              </a:rPr>
              <a:t>x </a:t>
            </a:r>
            <a:r>
              <a:rPr lang="en-US" altLang="zh-CN" sz="2000">
                <a:latin typeface="Times New Roman" panose="02020603050405020304" pitchFamily="18" charset="0"/>
                <a:cs typeface="Times New Roman" panose="02020603050405020304" pitchFamily="18" charset="0"/>
              </a:rPr>
              <a:t>and the total power absorbed by the entire circuit.</a:t>
            </a:r>
          </a:p>
        </p:txBody>
      </p:sp>
      <p:pic>
        <p:nvPicPr>
          <p:cNvPr id="11" name="图片 10"/>
          <p:cNvPicPr>
            <a:picLocks noChangeAspect="1"/>
          </p:cNvPicPr>
          <p:nvPr/>
        </p:nvPicPr>
        <p:blipFill>
          <a:blip r:embed="rId2"/>
          <a:stretch>
            <a:fillRect/>
          </a:stretch>
        </p:blipFill>
        <p:spPr>
          <a:xfrm flipH="1">
            <a:off x="3276600" y="3733800"/>
            <a:ext cx="723900" cy="294640"/>
          </a:xfrm>
          <a:prstGeom prst="rect">
            <a:avLst/>
          </a:prstGeom>
        </p:spPr>
      </p:pic>
      <p:pic>
        <p:nvPicPr>
          <p:cNvPr id="12" name="图片 11"/>
          <p:cNvPicPr>
            <a:picLocks noChangeAspect="1"/>
          </p:cNvPicPr>
          <p:nvPr/>
        </p:nvPicPr>
        <p:blipFill>
          <a:blip r:embed="rId3"/>
          <a:stretch>
            <a:fillRect/>
          </a:stretch>
        </p:blipFill>
        <p:spPr>
          <a:xfrm>
            <a:off x="2794000" y="4237990"/>
            <a:ext cx="284480" cy="726440"/>
          </a:xfrm>
          <a:prstGeom prst="rect">
            <a:avLst/>
          </a:prstGeom>
        </p:spPr>
      </p:pic>
      <p:sp>
        <p:nvSpPr>
          <p:cNvPr id="3" name="文本框 2"/>
          <p:cNvSpPr txBox="1"/>
          <p:nvPr/>
        </p:nvSpPr>
        <p:spPr>
          <a:xfrm>
            <a:off x="838200" y="4028440"/>
            <a:ext cx="4656455"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2. </a:t>
            </a:r>
            <a:r>
              <a:rPr sz="2000">
                <a:latin typeface="Times New Roman" panose="02020603050405020304" pitchFamily="18" charset="0"/>
                <a:cs typeface="Times New Roman" panose="02020603050405020304" pitchFamily="18" charset="0"/>
              </a:rPr>
              <a:t> Find </a:t>
            </a:r>
            <a:r>
              <a:rPr lang="en-US" sz="2000" i="1">
                <a:latin typeface="Times New Roman" panose="02020603050405020304" pitchFamily="18" charset="0"/>
                <a:cs typeface="Times New Roman" panose="02020603050405020304" pitchFamily="18" charset="0"/>
              </a:rPr>
              <a:t>R</a:t>
            </a:r>
            <a:r>
              <a:rPr lang="en-US" sz="2000" baseline="-25000">
                <a:latin typeface="Times New Roman" panose="02020603050405020304" pitchFamily="18" charset="0"/>
                <a:cs typeface="Times New Roman" panose="02020603050405020304" pitchFamily="18" charset="0"/>
              </a:rPr>
              <a:t>eq </a:t>
            </a:r>
            <a:r>
              <a:rPr sz="2000">
                <a:latin typeface="Times New Roman" panose="02020603050405020304" pitchFamily="18" charset="0"/>
                <a:cs typeface="Times New Roman" panose="02020603050405020304" pitchFamily="18" charset="0"/>
              </a:rPr>
              <a:t>and </a:t>
            </a:r>
            <a:r>
              <a:rPr lang="en-US" sz="2000" i="1">
                <a:latin typeface="Times New Roman" panose="02020603050405020304" pitchFamily="18" charset="0"/>
                <a:cs typeface="Times New Roman" panose="02020603050405020304" pitchFamily="18" charset="0"/>
              </a:rPr>
              <a:t>i</a:t>
            </a:r>
            <a:r>
              <a:rPr lang="en-US" sz="2000" baseline="-25000">
                <a:latin typeface="Times New Roman" panose="02020603050405020304" pitchFamily="18" charset="0"/>
                <a:cs typeface="Times New Roman" panose="02020603050405020304" pitchFamily="18" charset="0"/>
              </a:rPr>
              <a:t>0 </a:t>
            </a:r>
            <a:r>
              <a:rPr sz="2000">
                <a:latin typeface="Times New Roman" panose="02020603050405020304" pitchFamily="18" charset="0"/>
                <a:cs typeface="Times New Roman" panose="02020603050405020304" pitchFamily="18" charset="0"/>
              </a:rPr>
              <a:t>in the circuit</a:t>
            </a:r>
            <a:r>
              <a:rPr lang="en-US" sz="2000">
                <a:latin typeface="Times New Roman" panose="02020603050405020304" pitchFamily="18" charset="0"/>
                <a:cs typeface="Times New Roman" panose="02020603050405020304" pitchFamily="18" charset="0"/>
              </a:rPr>
              <a:t>.</a:t>
            </a:r>
            <a:r>
              <a:rPr sz="2000">
                <a:latin typeface="Times New Roman" panose="02020603050405020304" pitchFamily="18" charset="0"/>
                <a:cs typeface="Times New Roman" panose="02020603050405020304" pitchFamily="18" charset="0"/>
              </a:rPr>
              <a:t> </a:t>
            </a:r>
          </a:p>
        </p:txBody>
      </p:sp>
      <p:pic>
        <p:nvPicPr>
          <p:cNvPr id="4" name="图片 3"/>
          <p:cNvPicPr>
            <a:picLocks noChangeAspect="1"/>
          </p:cNvPicPr>
          <p:nvPr/>
        </p:nvPicPr>
        <p:blipFill>
          <a:blip r:embed="rId4"/>
          <a:stretch>
            <a:fillRect/>
          </a:stretch>
        </p:blipFill>
        <p:spPr>
          <a:xfrm>
            <a:off x="1371600" y="1752600"/>
            <a:ext cx="5480050" cy="2070100"/>
          </a:xfrm>
          <a:prstGeom prst="rect">
            <a:avLst/>
          </a:prstGeom>
        </p:spPr>
      </p:pic>
      <p:pic>
        <p:nvPicPr>
          <p:cNvPr id="7" name="图片 6"/>
          <p:cNvPicPr>
            <a:picLocks noChangeAspect="1"/>
          </p:cNvPicPr>
          <p:nvPr/>
        </p:nvPicPr>
        <p:blipFill>
          <a:blip r:embed="rId5"/>
          <a:stretch>
            <a:fillRect/>
          </a:stretch>
        </p:blipFill>
        <p:spPr>
          <a:xfrm>
            <a:off x="3886200" y="3962400"/>
            <a:ext cx="4411980" cy="2790825"/>
          </a:xfrm>
          <a:prstGeom prst="rect">
            <a:avLst/>
          </a:prstGeom>
        </p:spPr>
      </p:pic>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txBox="1">
            <a:spLocks noGrp="1"/>
          </p:cNvSpPr>
          <p:nvPr>
            <p:ph type="sldNum" sz="quarter" idx="12"/>
          </p:nvPr>
        </p:nvSpPr>
        <p:spPr>
          <a:xfrm>
            <a:off x="6553200" y="6248400"/>
            <a:ext cx="2133600" cy="365125"/>
          </a:xfrm>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6</a:t>
            </a:fld>
            <a:endParaRPr lang="zh-CN" altLang="en-US" sz="1400" dirty="0">
              <a:latin typeface="Times New Roman" panose="02020603050405020304" pitchFamily="18" charset="0"/>
              <a:cs typeface="Times New Roman" panose="02020603050405020304" pitchFamily="18" charset="0"/>
            </a:endParaRPr>
          </a:p>
        </p:txBody>
      </p:sp>
      <p:sp>
        <p:nvSpPr>
          <p:cNvPr id="8195" name="Text Box 3"/>
          <p:cNvSpPr txBox="1"/>
          <p:nvPr/>
        </p:nvSpPr>
        <p:spPr>
          <a:xfrm>
            <a:off x="190183" y="1573213"/>
            <a:ext cx="2663825" cy="557212"/>
          </a:xfrm>
          <a:prstGeom prst="rect">
            <a:avLst/>
          </a:prstGeom>
          <a:noFill/>
          <a:ln w="38100" cap="sq" cmpd="sng">
            <a:solidFill>
              <a:schemeClr val="hlink"/>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
                <a:srgbClr val="FF0000"/>
              </a:buCl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ea typeface="仿宋_GB2312" pitchFamily="49" charset="-122"/>
                <a:cs typeface="Times New Roman" panose="02020603050405020304" pitchFamily="18" charset="0"/>
              </a:rPr>
              <a:t>u</a:t>
            </a:r>
            <a:r>
              <a:rPr lang="zh-CN" altLang="en-US" sz="2800" b="1" i="1" dirty="0">
                <a:latin typeface="Times New Roman" panose="02020603050405020304" pitchFamily="18" charset="0"/>
                <a:ea typeface="仿宋_GB2312" pitchFamily="49" charset="-122"/>
                <a:cs typeface="Times New Roman" panose="02020603050405020304" pitchFamily="18" charset="0"/>
              </a:rPr>
              <a:t>～</a:t>
            </a:r>
            <a:r>
              <a:rPr lang="en-US" altLang="zh-CN" sz="2800" b="1" i="1" dirty="0">
                <a:latin typeface="Times New Roman" panose="02020603050405020304" pitchFamily="18" charset="0"/>
                <a:ea typeface="仿宋_GB2312" pitchFamily="49" charset="-122"/>
                <a:cs typeface="Times New Roman" panose="02020603050405020304" pitchFamily="18" charset="0"/>
              </a:rPr>
              <a:t>i</a:t>
            </a:r>
            <a:r>
              <a:rPr lang="en-US" altLang="zh-CN" sz="2400" b="1" dirty="0">
                <a:latin typeface="Times New Roman" panose="02020603050405020304" pitchFamily="18" charset="0"/>
                <a:ea typeface="仿宋_GB2312" pitchFamily="49" charset="-122"/>
                <a:cs typeface="Times New Roman" panose="02020603050405020304" pitchFamily="18" charset="0"/>
              </a:rPr>
              <a:t>  relations</a:t>
            </a:r>
          </a:p>
        </p:txBody>
      </p:sp>
      <p:sp>
        <p:nvSpPr>
          <p:cNvPr id="8196" name="Text Box 4"/>
          <p:cNvSpPr txBox="1"/>
          <p:nvPr/>
        </p:nvSpPr>
        <p:spPr>
          <a:xfrm>
            <a:off x="2138045" y="5714683"/>
            <a:ext cx="6345238" cy="45720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rPr>
              <a:t>R--Resistance </a:t>
            </a:r>
            <a:r>
              <a:rPr lang="zh-CN" altLang="en-US" sz="2400" b="1" dirty="0">
                <a:solidFill>
                  <a:srgbClr val="000099"/>
                </a:solidFill>
                <a:latin typeface="Times New Roman" panose="02020603050405020304" pitchFamily="18" charset="0"/>
                <a:ea typeface="仿宋_GB2312" pitchFamily="49" charset="-122"/>
                <a:cs typeface="Times New Roman" panose="02020603050405020304" pitchFamily="18" charset="0"/>
              </a:rPr>
              <a:t>：</a:t>
            </a:r>
            <a:r>
              <a:rPr lang="zh-CN" altLang="en-US" sz="2400"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r>
              <a:rPr lang="zh-CN" altLang="en-US" sz="2400" b="1" dirty="0">
                <a:solidFill>
                  <a:srgbClr val="000099"/>
                </a:solidFill>
                <a:latin typeface="Times New Roman" panose="02020603050405020304" pitchFamily="18" charset="0"/>
                <a:ea typeface="仿宋_GB2312" pitchFamily="49"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rPr>
              <a:t>(Ohm)</a:t>
            </a:r>
          </a:p>
        </p:txBody>
      </p:sp>
      <p:sp>
        <p:nvSpPr>
          <p:cNvPr id="8197" name="AutoShape 5"/>
          <p:cNvSpPr/>
          <p:nvPr/>
        </p:nvSpPr>
        <p:spPr>
          <a:xfrm>
            <a:off x="3214370" y="1789113"/>
            <a:ext cx="792163" cy="144462"/>
          </a:xfrm>
          <a:prstGeom prst="rightArrow">
            <a:avLst>
              <a:gd name="adj1" fmla="val 50000"/>
              <a:gd name="adj2" fmla="val 137088"/>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8198" name="Rectangle 6"/>
          <p:cNvSpPr/>
          <p:nvPr/>
        </p:nvSpPr>
        <p:spPr>
          <a:xfrm>
            <a:off x="4953000" y="1555750"/>
            <a:ext cx="243967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
                <a:srgbClr val="FFFF00"/>
              </a:buClr>
              <a:buFont typeface="Wingdings" panose="05000000000000000000" pitchFamily="2" charset="2"/>
              <a:buNone/>
            </a:pPr>
            <a:r>
              <a:rPr lang="en-US" altLang="zh-CN" sz="2400" b="1" dirty="0">
                <a:latin typeface="Times New Roman" panose="02020603050405020304" pitchFamily="18" charset="0"/>
                <a:ea typeface="仿宋_GB2312" pitchFamily="49" charset="-122"/>
                <a:cs typeface="Times New Roman" panose="02020603050405020304" pitchFamily="18" charset="0"/>
              </a:rPr>
              <a:t>Ohm’s Law</a:t>
            </a:r>
          </a:p>
        </p:txBody>
      </p:sp>
      <p:graphicFrame>
        <p:nvGraphicFramePr>
          <p:cNvPr id="8199" name="Object 2"/>
          <p:cNvGraphicFramePr>
            <a:graphicFrameLocks noChangeAspect="1"/>
          </p:cNvGraphicFramePr>
          <p:nvPr/>
        </p:nvGraphicFramePr>
        <p:xfrm>
          <a:off x="838200" y="2860675"/>
          <a:ext cx="2155825" cy="537845"/>
        </p:xfrm>
        <a:graphic>
          <a:graphicData uri="http://schemas.openxmlformats.org/presentationml/2006/ole">
            <mc:AlternateContent xmlns:mc="http://schemas.openxmlformats.org/markup-compatibility/2006">
              <mc:Choice xmlns:v="urn:schemas-microsoft-com:vml" Requires="v">
                <p:oleObj spid="_x0000_s3085" r:id="rId3" imgW="710565" imgH="148590" progId="Equation.3">
                  <p:embed/>
                </p:oleObj>
              </mc:Choice>
              <mc:Fallback>
                <p:oleObj r:id="rId3" imgW="710565" imgH="148590" progId="Equation.3">
                  <p:embed/>
                  <p:pic>
                    <p:nvPicPr>
                      <p:cNvPr id="0" name="图片 3076"/>
                      <p:cNvPicPr/>
                      <p:nvPr/>
                    </p:nvPicPr>
                    <p:blipFill>
                      <a:blip r:embed="rId4">
                        <a:clrChange>
                          <a:clrFrom>
                            <a:srgbClr val="000000"/>
                          </a:clrFrom>
                          <a:clrTo>
                            <a:srgbClr val="006699"/>
                          </a:clrTo>
                        </a:clrChange>
                      </a:blip>
                      <a:stretch>
                        <a:fillRect/>
                      </a:stretch>
                    </p:blipFill>
                    <p:spPr>
                      <a:xfrm>
                        <a:off x="838200" y="2860675"/>
                        <a:ext cx="2155825" cy="537845"/>
                      </a:xfrm>
                      <a:prstGeom prst="rect">
                        <a:avLst/>
                      </a:prstGeom>
                      <a:noFill/>
                      <a:ln w="38100">
                        <a:noFill/>
                        <a:miter/>
                      </a:ln>
                    </p:spPr>
                  </p:pic>
                </p:oleObj>
              </mc:Fallback>
            </mc:AlternateContent>
          </a:graphicData>
        </a:graphic>
      </p:graphicFrame>
      <p:graphicFrame>
        <p:nvGraphicFramePr>
          <p:cNvPr id="8200" name="Object 3"/>
          <p:cNvGraphicFramePr>
            <a:graphicFrameLocks noChangeAspect="1"/>
          </p:cNvGraphicFramePr>
          <p:nvPr/>
        </p:nvGraphicFramePr>
        <p:xfrm>
          <a:off x="2743200" y="2365375"/>
          <a:ext cx="1170940" cy="498475"/>
        </p:xfrm>
        <a:graphic>
          <a:graphicData uri="http://schemas.openxmlformats.org/presentationml/2006/ole">
            <mc:AlternateContent xmlns:mc="http://schemas.openxmlformats.org/markup-compatibility/2006">
              <mc:Choice xmlns:v="urn:schemas-microsoft-com:vml" Requires="v">
                <p:oleObj spid="_x0000_s3086" r:id="rId5" imgW="401955" imgH="148590" progId="Equation.3">
                  <p:embed/>
                </p:oleObj>
              </mc:Choice>
              <mc:Fallback>
                <p:oleObj r:id="rId5" imgW="401955" imgH="148590" progId="Equation.3">
                  <p:embed/>
                  <p:pic>
                    <p:nvPicPr>
                      <p:cNvPr id="0" name="图片 3075"/>
                      <p:cNvPicPr/>
                      <p:nvPr/>
                    </p:nvPicPr>
                    <p:blipFill>
                      <a:blip r:embed="rId6">
                        <a:clrChange>
                          <a:clrFrom>
                            <a:srgbClr val="000000"/>
                          </a:clrFrom>
                          <a:clrTo>
                            <a:srgbClr val="006699"/>
                          </a:clrTo>
                        </a:clrChange>
                      </a:blip>
                      <a:stretch>
                        <a:fillRect/>
                      </a:stretch>
                    </p:blipFill>
                    <p:spPr>
                      <a:xfrm>
                        <a:off x="2743200" y="2365375"/>
                        <a:ext cx="1170940" cy="498475"/>
                      </a:xfrm>
                      <a:prstGeom prst="rect">
                        <a:avLst/>
                      </a:prstGeom>
                      <a:noFill/>
                      <a:ln w="38100">
                        <a:noFill/>
                        <a:miter/>
                      </a:ln>
                    </p:spPr>
                  </p:pic>
                </p:oleObj>
              </mc:Fallback>
            </mc:AlternateContent>
          </a:graphicData>
        </a:graphic>
      </p:graphicFrame>
      <p:grpSp>
        <p:nvGrpSpPr>
          <p:cNvPr id="8201" name="Group 9"/>
          <p:cNvGrpSpPr/>
          <p:nvPr/>
        </p:nvGrpSpPr>
        <p:grpSpPr>
          <a:xfrm>
            <a:off x="5320030" y="1917700"/>
            <a:ext cx="2228850" cy="1828165"/>
            <a:chOff x="3560" y="618"/>
            <a:chExt cx="1816" cy="1543"/>
          </a:xfrm>
        </p:grpSpPr>
        <p:sp>
          <p:nvSpPr>
            <p:cNvPr id="8219" name="Line 10"/>
            <p:cNvSpPr/>
            <p:nvPr/>
          </p:nvSpPr>
          <p:spPr>
            <a:xfrm>
              <a:off x="3560" y="1435"/>
              <a:ext cx="1542" cy="0"/>
            </a:xfrm>
            <a:prstGeom prst="line">
              <a:avLst/>
            </a:prstGeom>
            <a:ln w="38100" cap="flat" cmpd="sng">
              <a:solidFill>
                <a:schemeClr val="tx1"/>
              </a:solidFill>
              <a:prstDash val="solid"/>
              <a:headEnd type="none" w="med" len="med"/>
              <a:tailEnd type="triangle" w="med" len="med"/>
            </a:ln>
          </p:spPr>
        </p:sp>
        <p:sp>
          <p:nvSpPr>
            <p:cNvPr id="8220" name="Line 11"/>
            <p:cNvSpPr/>
            <p:nvPr/>
          </p:nvSpPr>
          <p:spPr>
            <a:xfrm>
              <a:off x="4241" y="754"/>
              <a:ext cx="0" cy="1407"/>
            </a:xfrm>
            <a:prstGeom prst="line">
              <a:avLst/>
            </a:prstGeom>
            <a:ln w="38100" cap="flat" cmpd="sng">
              <a:solidFill>
                <a:schemeClr val="tx1"/>
              </a:solidFill>
              <a:prstDash val="solid"/>
              <a:headEnd type="triangle" w="med" len="med"/>
              <a:tailEnd type="none" w="med" len="med"/>
            </a:ln>
          </p:spPr>
        </p:sp>
        <p:sp>
          <p:nvSpPr>
            <p:cNvPr id="8221" name="Line 12"/>
            <p:cNvSpPr/>
            <p:nvPr/>
          </p:nvSpPr>
          <p:spPr>
            <a:xfrm flipV="1">
              <a:off x="3787" y="800"/>
              <a:ext cx="1089" cy="1088"/>
            </a:xfrm>
            <a:prstGeom prst="line">
              <a:avLst/>
            </a:prstGeom>
            <a:ln w="38100" cap="flat" cmpd="sng">
              <a:solidFill>
                <a:srgbClr val="FF0000"/>
              </a:solidFill>
              <a:prstDash val="solid"/>
              <a:headEnd type="none" w="med" len="med"/>
              <a:tailEnd type="none" w="med" len="med"/>
            </a:ln>
          </p:spPr>
        </p:sp>
        <p:sp>
          <p:nvSpPr>
            <p:cNvPr id="8222" name="Text Box 13"/>
            <p:cNvSpPr txBox="1"/>
            <p:nvPr/>
          </p:nvSpPr>
          <p:spPr>
            <a:xfrm>
              <a:off x="4286" y="618"/>
              <a:ext cx="273" cy="44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a:t>
              </a:r>
            </a:p>
          </p:txBody>
        </p:sp>
        <p:sp>
          <p:nvSpPr>
            <p:cNvPr id="8223" name="Text Box 14"/>
            <p:cNvSpPr txBox="1"/>
            <p:nvPr/>
          </p:nvSpPr>
          <p:spPr>
            <a:xfrm>
              <a:off x="5103" y="1298"/>
              <a:ext cx="273" cy="44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i</a:t>
              </a:r>
            </a:p>
          </p:txBody>
        </p:sp>
      </p:grpSp>
      <p:sp>
        <p:nvSpPr>
          <p:cNvPr id="8202" name="Text Box 15"/>
          <p:cNvSpPr txBox="1"/>
          <p:nvPr/>
        </p:nvSpPr>
        <p:spPr>
          <a:xfrm>
            <a:off x="366395" y="5943283"/>
            <a:ext cx="2376488" cy="461962"/>
          </a:xfrm>
          <a:prstGeom prst="rect">
            <a:avLst/>
          </a:prstGeom>
          <a:noFill/>
          <a:ln w="3810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Clr>
                <a:srgbClr val="FF0000"/>
              </a:buClr>
              <a:buFont typeface="Wingdings" panose="05000000000000000000" pitchFamily="2" charset="2"/>
              <a:buChar char="l"/>
            </a:pP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  </a:t>
            </a: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rPr>
              <a:t>in S.I. units</a:t>
            </a:r>
          </a:p>
        </p:txBody>
      </p:sp>
      <p:sp>
        <p:nvSpPr>
          <p:cNvPr id="8203" name="Rectangle 16"/>
          <p:cNvSpPr/>
          <p:nvPr/>
        </p:nvSpPr>
        <p:spPr>
          <a:xfrm>
            <a:off x="1676400" y="6248400"/>
            <a:ext cx="7561263"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rPr>
              <a:t>G –conductance: </a:t>
            </a: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rPr>
              <a:t>S (Siemens) </a:t>
            </a:r>
          </a:p>
        </p:txBody>
      </p:sp>
      <p:sp>
        <p:nvSpPr>
          <p:cNvPr id="8204" name="AutoShape 17" descr="羊皮纸"/>
          <p:cNvSpPr/>
          <p:nvPr/>
        </p:nvSpPr>
        <p:spPr>
          <a:xfrm rot="10800000">
            <a:off x="381000" y="3435985"/>
            <a:ext cx="4196715" cy="575945"/>
          </a:xfrm>
          <a:prstGeom prst="wedgeRectCallout">
            <a:avLst>
              <a:gd name="adj1" fmla="val 3366"/>
              <a:gd name="adj2" fmla="val 42060"/>
            </a:avLst>
          </a:prstGeom>
          <a:blipFill rotWithShape="1">
            <a:blip r:embed="rId7"/>
          </a:blipFill>
          <a:ln w="9525">
            <a:noFill/>
          </a:ln>
        </p:spPr>
        <p:txBody>
          <a:bodyPr rot="1080000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u-i : Passive sign convention</a:t>
            </a:r>
            <a:endPar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grpSp>
        <p:nvGrpSpPr>
          <p:cNvPr id="8205" name="Group 18"/>
          <p:cNvGrpSpPr/>
          <p:nvPr/>
        </p:nvGrpSpPr>
        <p:grpSpPr>
          <a:xfrm>
            <a:off x="1343025" y="4137573"/>
            <a:ext cx="2189271" cy="1337298"/>
            <a:chOff x="2154" y="1710"/>
            <a:chExt cx="2536" cy="1725"/>
          </a:xfrm>
        </p:grpSpPr>
        <p:grpSp>
          <p:nvGrpSpPr>
            <p:cNvPr id="8209" name="Group 19"/>
            <p:cNvGrpSpPr/>
            <p:nvPr/>
          </p:nvGrpSpPr>
          <p:grpSpPr>
            <a:xfrm>
              <a:off x="2338" y="1710"/>
              <a:ext cx="2088" cy="904"/>
              <a:chOff x="1751" y="3214"/>
              <a:chExt cx="1632" cy="724"/>
            </a:xfrm>
          </p:grpSpPr>
          <p:sp>
            <p:nvSpPr>
              <p:cNvPr id="8215" name="Text Box 20"/>
              <p:cNvSpPr txBox="1"/>
              <p:nvPr/>
            </p:nvSpPr>
            <p:spPr>
              <a:xfrm>
                <a:off x="2473" y="3214"/>
                <a:ext cx="244" cy="539"/>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8216" name="Rectangle 21"/>
              <p:cNvSpPr/>
              <p:nvPr/>
            </p:nvSpPr>
            <p:spPr>
              <a:xfrm>
                <a:off x="2327" y="3702"/>
                <a:ext cx="480" cy="236"/>
              </a:xfrm>
              <a:prstGeom prst="rect">
                <a:avLst/>
              </a:prstGeom>
              <a:solidFill>
                <a:srgbClr val="FFCC00"/>
              </a:solid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8217" name="Line 22"/>
              <p:cNvSpPr/>
              <p:nvPr/>
            </p:nvSpPr>
            <p:spPr>
              <a:xfrm flipH="1" flipV="1">
                <a:off x="1751" y="3820"/>
                <a:ext cx="576" cy="0"/>
              </a:xfrm>
              <a:prstGeom prst="line">
                <a:avLst/>
              </a:prstGeom>
              <a:ln w="38100" cap="sq" cmpd="sng">
                <a:solidFill>
                  <a:schemeClr val="tx1"/>
                </a:solidFill>
                <a:prstDash val="solid"/>
                <a:headEnd type="none" w="med" len="med"/>
                <a:tailEnd type="oval" w="med" len="med"/>
              </a:ln>
            </p:spPr>
          </p:sp>
          <p:sp>
            <p:nvSpPr>
              <p:cNvPr id="8218" name="Line 23"/>
              <p:cNvSpPr/>
              <p:nvPr/>
            </p:nvSpPr>
            <p:spPr>
              <a:xfrm>
                <a:off x="2807" y="3820"/>
                <a:ext cx="576" cy="0"/>
              </a:xfrm>
              <a:prstGeom prst="line">
                <a:avLst/>
              </a:prstGeom>
              <a:ln w="38100" cap="sq" cmpd="sng">
                <a:solidFill>
                  <a:schemeClr val="tx1"/>
                </a:solidFill>
                <a:prstDash val="solid"/>
                <a:headEnd type="none" w="med" len="med"/>
                <a:tailEnd type="oval" w="med" len="med"/>
              </a:ln>
            </p:spPr>
          </p:sp>
        </p:grpSp>
        <p:sp>
          <p:nvSpPr>
            <p:cNvPr id="8210" name="Text Box 24"/>
            <p:cNvSpPr txBox="1"/>
            <p:nvPr/>
          </p:nvSpPr>
          <p:spPr>
            <a:xfrm>
              <a:off x="3152" y="2614"/>
              <a:ext cx="490" cy="75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a:t>
              </a:r>
            </a:p>
          </p:txBody>
        </p:sp>
        <p:sp>
          <p:nvSpPr>
            <p:cNvPr id="8211" name="AutoShape 25"/>
            <p:cNvSpPr/>
            <p:nvPr/>
          </p:nvSpPr>
          <p:spPr>
            <a:xfrm>
              <a:off x="2245" y="2205"/>
              <a:ext cx="499" cy="91"/>
            </a:xfrm>
            <a:prstGeom prst="rightArrow">
              <a:avLst>
                <a:gd name="adj1" fmla="val 50000"/>
                <a:gd name="adj2" fmla="val 137087"/>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8212" name="Text Box 26"/>
            <p:cNvSpPr txBox="1"/>
            <p:nvPr/>
          </p:nvSpPr>
          <p:spPr>
            <a:xfrm>
              <a:off x="2683" y="1810"/>
              <a:ext cx="363" cy="75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i</a:t>
              </a:r>
              <a:endParaRPr lang="en-US" altLang="zh-CN" sz="24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8213" name="Text Box 27"/>
            <p:cNvSpPr txBox="1"/>
            <p:nvPr/>
          </p:nvSpPr>
          <p:spPr>
            <a:xfrm>
              <a:off x="2154" y="2523"/>
              <a:ext cx="317" cy="9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40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8214" name="Text Box 28"/>
            <p:cNvSpPr txBox="1"/>
            <p:nvPr/>
          </p:nvSpPr>
          <p:spPr>
            <a:xfrm>
              <a:off x="4101" y="2478"/>
              <a:ext cx="589" cy="75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b="1" dirty="0">
                  <a:latin typeface="Times New Roman" panose="02020603050405020304" pitchFamily="18" charset="0"/>
                  <a:ea typeface="仿宋_GB2312" pitchFamily="49" charset="-122"/>
                  <a:sym typeface="Symbol" panose="05050102010706020507" pitchFamily="18" charset="2"/>
                </a:rPr>
                <a:t>－</a:t>
              </a:r>
            </a:p>
          </p:txBody>
        </p:sp>
      </p:grpSp>
      <p:sp>
        <p:nvSpPr>
          <p:cNvPr id="8206" name="AutoShape 29" descr="羊皮纸"/>
          <p:cNvSpPr/>
          <p:nvPr/>
        </p:nvSpPr>
        <p:spPr>
          <a:xfrm rot="5400000">
            <a:off x="6555105" y="2511425"/>
            <a:ext cx="506095" cy="3100070"/>
          </a:xfrm>
          <a:prstGeom prst="wedgeRectCallout">
            <a:avLst>
              <a:gd name="adj1" fmla="val -46273"/>
              <a:gd name="adj2" fmla="val 44606"/>
            </a:avLst>
          </a:prstGeom>
          <a:blipFill rotWithShape="1">
            <a:blip r:embed="rId7"/>
          </a:blipFill>
          <a:ln w="9525">
            <a:noFill/>
          </a:ln>
        </p:spPr>
        <p:txBody>
          <a:bodyPr rot="10800000" vert="eaVert"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rPr>
              <a:t>u-i</a:t>
            </a: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rPr>
              <a:t> :</a:t>
            </a:r>
            <a:r>
              <a:rPr lang="en-US" altLang="zh-CN" sz="2000" b="1" dirty="0">
                <a:solidFill>
                  <a:srgbClr val="000099"/>
                </a:solidFill>
                <a:latin typeface="Times New Roman" panose="02020603050405020304" pitchFamily="18" charset="0"/>
                <a:ea typeface="仿宋_GB2312" pitchFamily="49" charset="-122"/>
                <a:cs typeface="Times New Roman" panose="02020603050405020304" pitchFamily="18" charset="0"/>
              </a:rPr>
              <a:t>A line through origin</a:t>
            </a:r>
          </a:p>
        </p:txBody>
      </p:sp>
      <p:graphicFrame>
        <p:nvGraphicFramePr>
          <p:cNvPr id="8207" name="Object 4"/>
          <p:cNvGraphicFramePr>
            <a:graphicFrameLocks noChangeAspect="1"/>
          </p:cNvGraphicFramePr>
          <p:nvPr/>
        </p:nvGraphicFramePr>
        <p:xfrm>
          <a:off x="912495" y="2362200"/>
          <a:ext cx="1088390" cy="422275"/>
        </p:xfrm>
        <a:graphic>
          <a:graphicData uri="http://schemas.openxmlformats.org/presentationml/2006/ole">
            <mc:AlternateContent xmlns:mc="http://schemas.openxmlformats.org/markup-compatibility/2006">
              <mc:Choice xmlns:v="urn:schemas-microsoft-com:vml" Requires="v">
                <p:oleObj spid="_x0000_s3087" r:id="rId8" imgW="358140" imgH="115570" progId="Equation.3">
                  <p:embed/>
                </p:oleObj>
              </mc:Choice>
              <mc:Fallback>
                <p:oleObj r:id="rId8" imgW="358140" imgH="115570" progId="Equation.3">
                  <p:embed/>
                  <p:pic>
                    <p:nvPicPr>
                      <p:cNvPr id="0" name="图片 3078"/>
                      <p:cNvPicPr/>
                      <p:nvPr/>
                    </p:nvPicPr>
                    <p:blipFill>
                      <a:blip r:embed="rId9">
                        <a:clrChange>
                          <a:clrFrom>
                            <a:srgbClr val="000000"/>
                          </a:clrFrom>
                          <a:clrTo>
                            <a:srgbClr val="006699"/>
                          </a:clrTo>
                        </a:clrChange>
                      </a:blip>
                      <a:stretch>
                        <a:fillRect/>
                      </a:stretch>
                    </p:blipFill>
                    <p:spPr>
                      <a:xfrm>
                        <a:off x="912495" y="2362200"/>
                        <a:ext cx="1088390" cy="422275"/>
                      </a:xfrm>
                      <a:prstGeom prst="rect">
                        <a:avLst/>
                      </a:prstGeom>
                      <a:noFill/>
                      <a:ln w="38100">
                        <a:noFill/>
                        <a:miter/>
                      </a:ln>
                    </p:spPr>
                  </p:pic>
                </p:oleObj>
              </mc:Fallback>
            </mc:AlternateContent>
          </a:graphicData>
        </a:graphic>
      </p:graphicFrame>
      <p:sp>
        <p:nvSpPr>
          <p:cNvPr id="53" name="Rectangle 2"/>
          <p:cNvSpPr>
            <a:spLocks noGrp="1" noChangeArrowheads="1"/>
          </p:cNvSpPr>
          <p:nvPr>
            <p:ph type="title"/>
          </p:nvPr>
        </p:nvSpPr>
        <p:spPr>
          <a:xfrm>
            <a:off x="0" y="0"/>
            <a:ext cx="9144000" cy="685800"/>
          </a:xfrm>
          <a:solidFill>
            <a:srgbClr val="FFCC99"/>
          </a:solidFill>
        </p:spPr>
        <p:txBody>
          <a:bodyPr vert="horz" wrap="square" lIns="91440" tIns="45720" rIns="91440" bIns="45720" numCol="1" anchor="b"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2.1 Ohm’s Law and Linear Resistor</a:t>
            </a:r>
          </a:p>
        </p:txBody>
      </p:sp>
      <p:sp>
        <p:nvSpPr>
          <p:cNvPr id="7172" name="Text Box 3"/>
          <p:cNvSpPr txBox="1"/>
          <p:nvPr/>
        </p:nvSpPr>
        <p:spPr>
          <a:xfrm>
            <a:off x="228600" y="781685"/>
            <a:ext cx="2456815" cy="521970"/>
          </a:xfrm>
          <a:prstGeom prst="rect">
            <a:avLst/>
          </a:prstGeom>
          <a:solidFill>
            <a:schemeClr val="bg2"/>
          </a:solidFill>
          <a:ln w="38100" cap="sq" cmpd="sng">
            <a:solidFill>
              <a:schemeClr val="hlink"/>
            </a:solidFill>
            <a:prstDash val="solid"/>
            <a:miter/>
            <a:headEnd type="none" w="med" len="med"/>
            <a:tailEnd type="none" w="med" len="med"/>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Clr>
                <a:srgbClr val="FF0000"/>
              </a:buClr>
              <a:buFont typeface="Wingdings" panose="05000000000000000000" pitchFamily="2" charset="2"/>
              <a:buNone/>
            </a:pPr>
            <a:r>
              <a:rPr lang="en-US" altLang="zh-CN" sz="2800" b="1" dirty="0">
                <a:solidFill>
                  <a:srgbClr val="FF0000"/>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Linear resistor</a:t>
            </a:r>
          </a:p>
        </p:txBody>
      </p:sp>
      <p:pic>
        <p:nvPicPr>
          <p:cNvPr id="2" name="图片 1"/>
          <p:cNvPicPr>
            <a:picLocks noChangeAspect="1"/>
          </p:cNvPicPr>
          <p:nvPr/>
        </p:nvPicPr>
        <p:blipFill>
          <a:blip r:embed="rId10"/>
          <a:stretch>
            <a:fillRect/>
          </a:stretch>
        </p:blipFill>
        <p:spPr>
          <a:xfrm>
            <a:off x="4443095" y="4521200"/>
            <a:ext cx="4426585" cy="579755"/>
          </a:xfrm>
          <a:prstGeom prst="rect">
            <a:avLst/>
          </a:prstGeom>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600" y="457200"/>
            <a:ext cx="8176260"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3. </a:t>
            </a:r>
            <a:r>
              <a:rPr lang="zh-CN" altLang="en-US" sz="2000">
                <a:latin typeface="Times New Roman" panose="02020603050405020304" pitchFamily="18" charset="0"/>
                <a:cs typeface="Times New Roman" panose="02020603050405020304" pitchFamily="18" charset="0"/>
              </a:rPr>
              <a:t>For the circuits , obtain the equivalent</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resistance at terminals a-b.</a:t>
            </a:r>
          </a:p>
        </p:txBody>
      </p:sp>
      <p:pic>
        <p:nvPicPr>
          <p:cNvPr id="7" name="图片 6"/>
          <p:cNvPicPr>
            <a:picLocks noChangeAspect="1"/>
          </p:cNvPicPr>
          <p:nvPr/>
        </p:nvPicPr>
        <p:blipFill>
          <a:blip r:embed="rId2"/>
          <a:stretch>
            <a:fillRect/>
          </a:stretch>
        </p:blipFill>
        <p:spPr>
          <a:xfrm>
            <a:off x="152400" y="1242695"/>
            <a:ext cx="3779520" cy="2124710"/>
          </a:xfrm>
          <a:prstGeom prst="rect">
            <a:avLst/>
          </a:prstGeom>
        </p:spPr>
      </p:pic>
      <p:pic>
        <p:nvPicPr>
          <p:cNvPr id="8" name="图片 7"/>
          <p:cNvPicPr>
            <a:picLocks noChangeAspect="1"/>
          </p:cNvPicPr>
          <p:nvPr/>
        </p:nvPicPr>
        <p:blipFill>
          <a:blip r:embed="rId3"/>
          <a:stretch>
            <a:fillRect/>
          </a:stretch>
        </p:blipFill>
        <p:spPr>
          <a:xfrm>
            <a:off x="4267200" y="1219200"/>
            <a:ext cx="3518535" cy="2148205"/>
          </a:xfrm>
          <a:prstGeom prst="rect">
            <a:avLst/>
          </a:prstGeom>
        </p:spPr>
      </p:pic>
      <p:sp>
        <p:nvSpPr>
          <p:cNvPr id="9" name="文本框 8"/>
          <p:cNvSpPr txBox="1"/>
          <p:nvPr/>
        </p:nvSpPr>
        <p:spPr>
          <a:xfrm>
            <a:off x="1078865" y="3512820"/>
            <a:ext cx="7455535" cy="368300"/>
          </a:xfrm>
          <a:prstGeom prst="rect">
            <a:avLst/>
          </a:prstGeom>
          <a:noFill/>
        </p:spPr>
        <p:txBody>
          <a:bodyPr wrap="square" rtlCol="0">
            <a:spAutoFit/>
          </a:bodyPr>
          <a:lstStyle/>
          <a:p>
            <a:r>
              <a:rPr lang="en-US" altLang="zh-CN"/>
              <a:t>         (a)                                                   (b)</a:t>
            </a:r>
          </a:p>
        </p:txBody>
      </p:sp>
      <p:pic>
        <p:nvPicPr>
          <p:cNvPr id="10" name="图片 9"/>
          <p:cNvPicPr>
            <a:picLocks noChangeAspect="1"/>
          </p:cNvPicPr>
          <p:nvPr/>
        </p:nvPicPr>
        <p:blipFill>
          <a:blip r:embed="rId4"/>
          <a:stretch>
            <a:fillRect/>
          </a:stretch>
        </p:blipFill>
        <p:spPr>
          <a:xfrm>
            <a:off x="2743200" y="3512820"/>
            <a:ext cx="2938780" cy="2933700"/>
          </a:xfrm>
          <a:prstGeom prst="rect">
            <a:avLst/>
          </a:prstGeom>
        </p:spPr>
      </p:pic>
      <p:sp>
        <p:nvSpPr>
          <p:cNvPr id="11" name="文本框 10"/>
          <p:cNvSpPr txBox="1"/>
          <p:nvPr/>
        </p:nvSpPr>
        <p:spPr>
          <a:xfrm>
            <a:off x="3505200" y="6446520"/>
            <a:ext cx="589915" cy="368300"/>
          </a:xfrm>
          <a:prstGeom prst="rect">
            <a:avLst/>
          </a:prstGeom>
          <a:noFill/>
        </p:spPr>
        <p:txBody>
          <a:bodyPr wrap="none" rtlCol="0" anchor="t">
            <a:spAutoFit/>
          </a:bodyPr>
          <a:lstStyle/>
          <a:p>
            <a:r>
              <a:rPr lang="en-US" altLang="zh-CN">
                <a:sym typeface="+mn-ea"/>
              </a:rPr>
              <a:t> (c)</a:t>
            </a:r>
            <a:endParaRPr lang="zh-CN" altLang="en-US"/>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5790" y="304800"/>
            <a:ext cx="8228965" cy="398780"/>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sym typeface="+mn-ea"/>
              </a:rPr>
              <a:t>4. </a:t>
            </a:r>
            <a:r>
              <a:rPr lang="zh-CN" altLang="en-US" sz="2000">
                <a:latin typeface="Times New Roman" panose="02020603050405020304" pitchFamily="18" charset="0"/>
                <a:cs typeface="Times New Roman" panose="02020603050405020304" pitchFamily="18" charset="0"/>
              </a:rPr>
              <a:t>Obtain the equivalent resistance at the terminals a-b</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for each of the circuits</a:t>
            </a:r>
            <a:r>
              <a:rPr lang="en-US" altLang="zh-CN" sz="2000">
                <a:latin typeface="Times New Roman" panose="02020603050405020304" pitchFamily="18" charset="0"/>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2289175" y="825500"/>
            <a:ext cx="4565650" cy="5207000"/>
          </a:xfrm>
          <a:prstGeom prst="rect">
            <a:avLst/>
          </a:prstGeom>
        </p:spPr>
      </p:pic>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6"/>
          <p:cNvSpPr txBox="1">
            <a:spLocks noGrp="1"/>
          </p:cNvSpPr>
          <p:nvPr>
            <p:ph type="sldNum" sz="quarter" idx="12"/>
          </p:nvPr>
        </p:nvSpPr>
        <p:spPr>
          <a:xfrm>
            <a:off x="6553200" y="6248083"/>
            <a:ext cx="2133600" cy="457200"/>
          </a:xfrm>
        </p:spPr>
        <p:txBody>
          <a:bodyPr/>
          <a:lstStyle/>
          <a:p>
            <a:pPr marL="0" indent="0" algn="r" eaLnBrk="1" hangingPunct="1">
              <a:spcBef>
                <a:spcPct val="0"/>
              </a:spcBef>
              <a:buNone/>
            </a:pPr>
            <a:fld id="{9A0DB2DC-4C9A-4742-B13C-FB6460FD3503}" type="slidenum">
              <a:rPr lang="zh-CN" altLang="en-US" sz="1400" dirty="0"/>
              <a:t>7</a:t>
            </a:fld>
            <a:endParaRPr lang="zh-CN" altLang="en-US" sz="1400" dirty="0"/>
          </a:p>
        </p:txBody>
      </p:sp>
      <p:sp>
        <p:nvSpPr>
          <p:cNvPr id="9219" name="Rectangle 2"/>
          <p:cNvSpPr/>
          <p:nvPr/>
        </p:nvSpPr>
        <p:spPr>
          <a:xfrm>
            <a:off x="107950" y="762000"/>
            <a:ext cx="88392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rgbClr val="000099"/>
                </a:solidFill>
                <a:latin typeface="Times New Roman" panose="02020603050405020304" pitchFamily="18" charset="0"/>
              </a:rPr>
              <a:t/>
            </a:r>
            <a:br>
              <a:rPr lang="en-US" altLang="zh-CN" sz="2400" dirty="0">
                <a:solidFill>
                  <a:srgbClr val="000099"/>
                </a:solidFill>
                <a:latin typeface="Times New Roman" panose="02020603050405020304" pitchFamily="18" charset="0"/>
              </a:rPr>
            </a:br>
            <a:r>
              <a:rPr lang="en-US" altLang="zh-CN" sz="2400" dirty="0">
                <a:solidFill>
                  <a:srgbClr val="000099"/>
                </a:solidFill>
                <a:latin typeface="Times New Roman" panose="02020603050405020304" pitchFamily="18" charset="0"/>
              </a:rPr>
              <a:t> </a:t>
            </a:r>
            <a:r>
              <a:rPr lang="en-US" altLang="zh-CN" sz="2400" b="1" i="1" dirty="0">
                <a:solidFill>
                  <a:srgbClr val="000099"/>
                </a:solidFill>
                <a:latin typeface="Times New Roman" panose="02020603050405020304" pitchFamily="18" charset="0"/>
                <a:sym typeface="Symbol" panose="05050102010706020507" pitchFamily="18" charset="2"/>
              </a:rPr>
              <a:t>Notice:</a:t>
            </a:r>
            <a:r>
              <a:rPr lang="en-US" altLang="zh-CN" sz="2400" dirty="0">
                <a:solidFill>
                  <a:srgbClr val="000099"/>
                </a:solidFill>
                <a:latin typeface="Times New Roman" panose="02020603050405020304" pitchFamily="18" charset="0"/>
              </a:rPr>
              <a:t> </a:t>
            </a:r>
            <a:br>
              <a:rPr lang="en-US" altLang="zh-CN" sz="2400" dirty="0">
                <a:solidFill>
                  <a:srgbClr val="000099"/>
                </a:solidFill>
                <a:latin typeface="Times New Roman" panose="02020603050405020304" pitchFamily="18" charset="0"/>
              </a:rPr>
            </a:br>
            <a:endParaRPr lang="en-US" altLang="zh-CN" sz="2400" dirty="0">
              <a:solidFill>
                <a:srgbClr val="000099"/>
              </a:solidFill>
              <a:latin typeface="Times New Roman" panose="02020603050405020304" pitchFamily="18" charset="0"/>
            </a:endParaRPr>
          </a:p>
        </p:txBody>
      </p:sp>
      <p:sp>
        <p:nvSpPr>
          <p:cNvPr id="9220" name="Text Box 3"/>
          <p:cNvSpPr txBox="1"/>
          <p:nvPr/>
        </p:nvSpPr>
        <p:spPr>
          <a:xfrm>
            <a:off x="2619534" y="3808096"/>
            <a:ext cx="3848735"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latin typeface="Times New Roman" panose="02020603050405020304" pitchFamily="18" charset="0"/>
                <a:ea typeface="仿宋_GB2312" pitchFamily="49" charset="-122"/>
              </a:rPr>
              <a:t>(3)  If active sign convention</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21" name="Text Box 4"/>
          <p:cNvSpPr txBox="1"/>
          <p:nvPr/>
        </p:nvSpPr>
        <p:spPr>
          <a:xfrm>
            <a:off x="2582704" y="2130743"/>
            <a:ext cx="4171315"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latin typeface="Times New Roman" panose="02020603050405020304" pitchFamily="18" charset="0"/>
                <a:ea typeface="仿宋_GB2312" pitchFamily="49" charset="-122"/>
              </a:rPr>
              <a:t>(2)  If  </a:t>
            </a:r>
            <a:r>
              <a:rPr lang="en-US" altLang="zh-CN" sz="2400" b="1" dirty="0">
                <a:solidFill>
                  <a:srgbClr val="000099"/>
                </a:solidFill>
                <a:latin typeface="Times New Roman" panose="02020603050405020304" pitchFamily="18" charset="0"/>
                <a:ea typeface="仿宋_GB2312" pitchFamily="49" charset="-122"/>
                <a:sym typeface="+mn-ea"/>
              </a:rPr>
              <a:t>passive sign convention</a:t>
            </a:r>
            <a:r>
              <a:rPr lang="en-US" altLang="zh-CN" sz="2400" b="1" dirty="0">
                <a:solidFill>
                  <a:srgbClr val="000099"/>
                </a:solidFill>
                <a:latin typeface="Times New Roman" panose="02020603050405020304" pitchFamily="18" charset="0"/>
                <a:ea typeface="仿宋_GB2312" pitchFamily="49" charset="-122"/>
              </a:rPr>
              <a:t> </a:t>
            </a:r>
          </a:p>
        </p:txBody>
      </p:sp>
      <p:sp>
        <p:nvSpPr>
          <p:cNvPr id="9222" name="Text Box 5"/>
          <p:cNvSpPr txBox="1"/>
          <p:nvPr/>
        </p:nvSpPr>
        <p:spPr>
          <a:xfrm>
            <a:off x="395288" y="2203450"/>
            <a:ext cx="18002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
                <a:srgbClr val="FFFF00"/>
              </a:buClr>
              <a:buFont typeface="Wingdings" panose="05000000000000000000" pitchFamily="2" charset="2"/>
              <a:buNone/>
            </a:pPr>
            <a:r>
              <a:rPr lang="en-US" altLang="zh-CN" sz="2400" b="1" dirty="0">
                <a:solidFill>
                  <a:srgbClr val="000099"/>
                </a:solidFill>
                <a:latin typeface="Times New Roman" panose="02020603050405020304" pitchFamily="18" charset="0"/>
                <a:ea typeface="仿宋_GB2312" pitchFamily="49" charset="-122"/>
              </a:rPr>
              <a:t>Ohm’s Law</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23" name="AutoShape 6"/>
          <p:cNvSpPr/>
          <p:nvPr/>
        </p:nvSpPr>
        <p:spPr>
          <a:xfrm>
            <a:off x="2195513" y="1411288"/>
            <a:ext cx="431800" cy="3190875"/>
          </a:xfrm>
          <a:prstGeom prst="leftBrace">
            <a:avLst>
              <a:gd name="adj1" fmla="val 38898"/>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endParaRPr>
          </a:p>
        </p:txBody>
      </p:sp>
      <p:sp>
        <p:nvSpPr>
          <p:cNvPr id="9224" name="Text Box 7"/>
          <p:cNvSpPr txBox="1"/>
          <p:nvPr/>
        </p:nvSpPr>
        <p:spPr>
          <a:xfrm>
            <a:off x="2508885" y="1432560"/>
            <a:ext cx="6057265" cy="460375"/>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rPr>
              <a:t>(1)  u-i relationship for  a linearity resistance</a:t>
            </a:r>
          </a:p>
        </p:txBody>
      </p:sp>
      <p:sp>
        <p:nvSpPr>
          <p:cNvPr id="9226" name="Rectangle 9"/>
          <p:cNvSpPr/>
          <p:nvPr/>
        </p:nvSpPr>
        <p:spPr>
          <a:xfrm>
            <a:off x="6858000" y="4740275"/>
            <a:ext cx="2274570" cy="583565"/>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b="1" i="1" dirty="0">
                <a:solidFill>
                  <a:srgbClr val="000099"/>
                </a:solidFill>
                <a:latin typeface="Times New Roman" panose="02020603050405020304" pitchFamily="18" charset="0"/>
                <a:sym typeface="Symbol" panose="05050102010706020507" pitchFamily="18" charset="2"/>
              </a:rPr>
              <a:t>u</a:t>
            </a:r>
            <a:r>
              <a:rPr lang="en-US" altLang="zh-CN" b="1" dirty="0">
                <a:solidFill>
                  <a:srgbClr val="000099"/>
                </a:solidFill>
                <a:latin typeface="Times New Roman" panose="02020603050405020304" pitchFamily="18" charset="0"/>
                <a:sym typeface="Symbol" panose="05050102010706020507" pitchFamily="18" charset="2"/>
              </a:rPr>
              <a:t>  –</a:t>
            </a:r>
            <a:r>
              <a:rPr lang="en-US" altLang="zh-CN" b="1" i="1" dirty="0">
                <a:solidFill>
                  <a:srgbClr val="000099"/>
                </a:solidFill>
                <a:latin typeface="Times New Roman" panose="02020603050405020304" pitchFamily="18" charset="0"/>
                <a:sym typeface="Symbol" panose="05050102010706020507" pitchFamily="18" charset="2"/>
              </a:rPr>
              <a:t>R i </a:t>
            </a:r>
            <a:endParaRPr lang="en-US" altLang="zh-CN" b="1" dirty="0">
              <a:solidFill>
                <a:srgbClr val="000099"/>
              </a:solidFill>
              <a:latin typeface="Times New Roman" panose="02020603050405020304" pitchFamily="18" charset="0"/>
              <a:sym typeface="Symbol" panose="05050102010706020507" pitchFamily="18" charset="2"/>
            </a:endParaRPr>
          </a:p>
        </p:txBody>
      </p:sp>
      <p:grpSp>
        <p:nvGrpSpPr>
          <p:cNvPr id="9227" name="Group 10"/>
          <p:cNvGrpSpPr/>
          <p:nvPr/>
        </p:nvGrpSpPr>
        <p:grpSpPr>
          <a:xfrm>
            <a:off x="2590800" y="4114800"/>
            <a:ext cx="4032250" cy="1741488"/>
            <a:chOff x="1610" y="2024"/>
            <a:chExt cx="2540" cy="1097"/>
          </a:xfrm>
        </p:grpSpPr>
        <p:grpSp>
          <p:nvGrpSpPr>
            <p:cNvPr id="9229" name="Group 11"/>
            <p:cNvGrpSpPr/>
            <p:nvPr/>
          </p:nvGrpSpPr>
          <p:grpSpPr>
            <a:xfrm>
              <a:off x="1934" y="2018"/>
              <a:ext cx="2088" cy="731"/>
              <a:chOff x="1751" y="3352"/>
              <a:chExt cx="1632" cy="586"/>
            </a:xfrm>
          </p:grpSpPr>
          <p:sp>
            <p:nvSpPr>
              <p:cNvPr id="9235" name="Text Box 12"/>
              <p:cNvSpPr txBox="1"/>
              <p:nvPr/>
            </p:nvSpPr>
            <p:spPr>
              <a:xfrm>
                <a:off x="2491" y="3352"/>
                <a:ext cx="207" cy="262"/>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rgbClr val="000099"/>
                    </a:solidFill>
                    <a:latin typeface="Times New Roman" panose="02020603050405020304" pitchFamily="18" charset="0"/>
                    <a:sym typeface="Symbol" panose="05050102010706020507" pitchFamily="18" charset="2"/>
                  </a:rPr>
                  <a:t>R</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36" name="Rectangle 13"/>
              <p:cNvSpPr/>
              <p:nvPr/>
            </p:nvSpPr>
            <p:spPr>
              <a:xfrm>
                <a:off x="2327" y="3702"/>
                <a:ext cx="480" cy="236"/>
              </a:xfrm>
              <a:prstGeom prst="rect">
                <a:avLst/>
              </a:prstGeom>
              <a:solidFill>
                <a:srgbClr val="FFCC00"/>
              </a:solid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endParaRPr>
              </a:p>
            </p:txBody>
          </p:sp>
          <p:sp>
            <p:nvSpPr>
              <p:cNvPr id="9237" name="Line 14"/>
              <p:cNvSpPr/>
              <p:nvPr/>
            </p:nvSpPr>
            <p:spPr>
              <a:xfrm flipH="1" flipV="1">
                <a:off x="1751" y="3820"/>
                <a:ext cx="576" cy="0"/>
              </a:xfrm>
              <a:prstGeom prst="line">
                <a:avLst/>
              </a:prstGeom>
              <a:ln w="38100" cap="sq" cmpd="sng">
                <a:solidFill>
                  <a:schemeClr val="tx1"/>
                </a:solidFill>
                <a:prstDash val="solid"/>
                <a:headEnd type="none" w="med" len="med"/>
                <a:tailEnd type="oval" w="med" len="med"/>
              </a:ln>
            </p:spPr>
          </p:sp>
          <p:sp>
            <p:nvSpPr>
              <p:cNvPr id="9238" name="Line 15"/>
              <p:cNvSpPr/>
              <p:nvPr/>
            </p:nvSpPr>
            <p:spPr>
              <a:xfrm>
                <a:off x="2807" y="3820"/>
                <a:ext cx="576" cy="0"/>
              </a:xfrm>
              <a:prstGeom prst="line">
                <a:avLst/>
              </a:prstGeom>
              <a:ln w="38100" cap="sq" cmpd="sng">
                <a:solidFill>
                  <a:schemeClr val="tx1"/>
                </a:solidFill>
                <a:prstDash val="solid"/>
                <a:headEnd type="none" w="med" len="med"/>
                <a:tailEnd type="oval" w="med" len="med"/>
              </a:ln>
            </p:spPr>
          </p:sp>
        </p:grpSp>
        <p:sp>
          <p:nvSpPr>
            <p:cNvPr id="9230" name="Text Box 16"/>
            <p:cNvSpPr txBox="1"/>
            <p:nvPr/>
          </p:nvSpPr>
          <p:spPr>
            <a:xfrm>
              <a:off x="2744" y="2756"/>
              <a:ext cx="49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sym typeface="Symbol" panose="05050102010706020507" pitchFamily="18" charset="2"/>
                </a:rPr>
                <a:t>u</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31" name="AutoShape 17"/>
            <p:cNvSpPr/>
            <p:nvPr/>
          </p:nvSpPr>
          <p:spPr>
            <a:xfrm>
              <a:off x="1837" y="2347"/>
              <a:ext cx="499" cy="91"/>
            </a:xfrm>
            <a:prstGeom prst="rightArrow">
              <a:avLst>
                <a:gd name="adj1" fmla="val 50000"/>
                <a:gd name="adj2" fmla="val 137087"/>
              </a:avLst>
            </a:prstGeom>
            <a:solidFill>
              <a:srgbClr val="FF0000"/>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endParaRPr>
            </a:p>
          </p:txBody>
        </p:sp>
        <p:sp>
          <p:nvSpPr>
            <p:cNvPr id="9232" name="Text Box 18"/>
            <p:cNvSpPr txBox="1"/>
            <p:nvPr/>
          </p:nvSpPr>
          <p:spPr>
            <a:xfrm>
              <a:off x="2336" y="2166"/>
              <a:ext cx="36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sym typeface="Symbol" panose="05050102010706020507" pitchFamily="18" charset="2"/>
                </a:rPr>
                <a:t>i</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33" name="Text Box 19"/>
            <p:cNvSpPr txBox="1"/>
            <p:nvPr/>
          </p:nvSpPr>
          <p:spPr>
            <a:xfrm>
              <a:off x="3833" y="2614"/>
              <a:ext cx="317" cy="4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sym typeface="Symbol" panose="05050102010706020507" pitchFamily="18" charset="2"/>
                </a:rPr>
                <a:t>+</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sp>
          <p:nvSpPr>
            <p:cNvPr id="9234" name="Text Box 20"/>
            <p:cNvSpPr txBox="1"/>
            <p:nvPr/>
          </p:nvSpPr>
          <p:spPr>
            <a:xfrm>
              <a:off x="1610" y="2614"/>
              <a:ext cx="589" cy="4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sym typeface="Symbol" panose="05050102010706020507" pitchFamily="18" charset="2"/>
                </a:rPr>
                <a:t>-</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grpSp>
      <p:sp>
        <p:nvSpPr>
          <p:cNvPr id="26" name="Rectangle 2"/>
          <p:cNvSpPr>
            <a:spLocks noGrp="1" noChangeArrowheads="1"/>
          </p:cNvSpPr>
          <p:nvPr>
            <p:ph type="title"/>
          </p:nvPr>
        </p:nvSpPr>
        <p:spPr>
          <a:xfrm>
            <a:off x="0" y="0"/>
            <a:ext cx="9144000" cy="685800"/>
          </a:xfrm>
          <a:solidFill>
            <a:srgbClr val="FFCC99"/>
          </a:solidFill>
        </p:spPr>
        <p:txBody>
          <a:bodyPr vert="horz" wrap="square" lIns="91440" tIns="45720" rIns="91440" bIns="45720" numCol="1" anchor="b"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2.1 Ohm’s Law and Linear Resistor</a:t>
            </a:r>
            <a:endParaRPr kumimoji="0" lang="zh-CN" altLang="en-US"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endParaRPr>
          </a:p>
        </p:txBody>
      </p:sp>
      <p:sp>
        <p:nvSpPr>
          <p:cNvPr id="2" name="Text Box 3"/>
          <p:cNvSpPr txBox="1"/>
          <p:nvPr/>
        </p:nvSpPr>
        <p:spPr>
          <a:xfrm>
            <a:off x="4374991" y="5031106"/>
            <a:ext cx="487680"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latin typeface="Times New Roman" panose="02020603050405020304" pitchFamily="18" charset="0"/>
                <a:ea typeface="仿宋_GB2312" pitchFamily="49" charset="-122"/>
              </a:rPr>
              <a:t>    </a:t>
            </a:r>
            <a:endParaRPr lang="en-US" altLang="zh-CN" sz="2400" b="1" dirty="0">
              <a:solidFill>
                <a:srgbClr val="000099"/>
              </a:solidFill>
              <a:latin typeface="Times New Roman" panose="02020603050405020304" pitchFamily="18" charset="0"/>
              <a:ea typeface="仿宋_GB2312" pitchFamily="49" charset="-122"/>
              <a:sym typeface="Symbol" panose="05050102010706020507" pitchFamily="18" charset="2"/>
            </a:endParaRPr>
          </a:p>
        </p:txBody>
      </p:sp>
      <p:grpSp>
        <p:nvGrpSpPr>
          <p:cNvPr id="3" name="Group 18"/>
          <p:cNvGrpSpPr/>
          <p:nvPr/>
        </p:nvGrpSpPr>
        <p:grpSpPr>
          <a:xfrm>
            <a:off x="3184525" y="2519502"/>
            <a:ext cx="3307715" cy="1417702"/>
            <a:chOff x="2154" y="1770"/>
            <a:chExt cx="2676" cy="1501"/>
          </a:xfrm>
        </p:grpSpPr>
        <p:grpSp>
          <p:nvGrpSpPr>
            <p:cNvPr id="4" name="Group 19"/>
            <p:cNvGrpSpPr/>
            <p:nvPr/>
          </p:nvGrpSpPr>
          <p:grpSpPr>
            <a:xfrm>
              <a:off x="2338" y="1770"/>
              <a:ext cx="2088" cy="844"/>
              <a:chOff x="1751" y="3262"/>
              <a:chExt cx="1632" cy="676"/>
            </a:xfrm>
          </p:grpSpPr>
          <p:sp>
            <p:nvSpPr>
              <p:cNvPr id="5" name="Text Box 20"/>
              <p:cNvSpPr txBox="1"/>
              <p:nvPr/>
            </p:nvSpPr>
            <p:spPr>
              <a:xfrm>
                <a:off x="2473" y="3262"/>
                <a:ext cx="244" cy="443"/>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6" name="Rectangle 21"/>
              <p:cNvSpPr/>
              <p:nvPr/>
            </p:nvSpPr>
            <p:spPr>
              <a:xfrm>
                <a:off x="2327" y="3702"/>
                <a:ext cx="480" cy="236"/>
              </a:xfrm>
              <a:prstGeom prst="rect">
                <a:avLst/>
              </a:prstGeom>
              <a:solidFill>
                <a:srgbClr val="FFCC00"/>
              </a:solid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7" name="Line 22"/>
              <p:cNvSpPr/>
              <p:nvPr/>
            </p:nvSpPr>
            <p:spPr>
              <a:xfrm flipH="1" flipV="1">
                <a:off x="1751" y="3820"/>
                <a:ext cx="576" cy="0"/>
              </a:xfrm>
              <a:prstGeom prst="line">
                <a:avLst/>
              </a:prstGeom>
              <a:ln w="38100" cap="sq" cmpd="sng">
                <a:solidFill>
                  <a:schemeClr val="tx1"/>
                </a:solidFill>
                <a:prstDash val="solid"/>
                <a:headEnd type="none" w="med" len="med"/>
                <a:tailEnd type="oval" w="med" len="med"/>
              </a:ln>
            </p:spPr>
          </p:sp>
          <p:sp>
            <p:nvSpPr>
              <p:cNvPr id="8" name="Line 23"/>
              <p:cNvSpPr/>
              <p:nvPr/>
            </p:nvSpPr>
            <p:spPr>
              <a:xfrm>
                <a:off x="2807" y="3820"/>
                <a:ext cx="576" cy="0"/>
              </a:xfrm>
              <a:prstGeom prst="line">
                <a:avLst/>
              </a:prstGeom>
              <a:ln w="38100" cap="sq" cmpd="sng">
                <a:solidFill>
                  <a:schemeClr val="tx1"/>
                </a:solidFill>
                <a:prstDash val="solid"/>
                <a:headEnd type="none" w="med" len="med"/>
                <a:tailEnd type="oval" w="med" len="med"/>
              </a:ln>
            </p:spPr>
          </p:sp>
        </p:grpSp>
        <p:sp>
          <p:nvSpPr>
            <p:cNvPr id="9" name="Text Box 24"/>
            <p:cNvSpPr txBox="1"/>
            <p:nvPr/>
          </p:nvSpPr>
          <p:spPr>
            <a:xfrm>
              <a:off x="3152" y="2614"/>
              <a:ext cx="490" cy="6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a:t>
              </a:r>
            </a:p>
          </p:txBody>
        </p:sp>
        <p:sp>
          <p:nvSpPr>
            <p:cNvPr id="10" name="AutoShape 25"/>
            <p:cNvSpPr/>
            <p:nvPr/>
          </p:nvSpPr>
          <p:spPr>
            <a:xfrm>
              <a:off x="2245" y="2205"/>
              <a:ext cx="499" cy="91"/>
            </a:xfrm>
            <a:prstGeom prst="rightArrow">
              <a:avLst>
                <a:gd name="adj1" fmla="val 50000"/>
                <a:gd name="adj2" fmla="val 137087"/>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latin typeface="Times New Roman" panose="02020603050405020304" pitchFamily="18" charset="0"/>
                <a:cs typeface="Times New Roman" panose="02020603050405020304" pitchFamily="18" charset="0"/>
              </a:endParaRPr>
            </a:p>
          </p:txBody>
        </p:sp>
        <p:sp>
          <p:nvSpPr>
            <p:cNvPr id="11" name="Text Box 26"/>
            <p:cNvSpPr txBox="1"/>
            <p:nvPr/>
          </p:nvSpPr>
          <p:spPr>
            <a:xfrm>
              <a:off x="2754" y="1955"/>
              <a:ext cx="363" cy="6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i</a:t>
              </a:r>
              <a:endParaRPr lang="en-US" altLang="zh-CN" sz="2400" b="1" i="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2" name="Text Box 27"/>
            <p:cNvSpPr txBox="1"/>
            <p:nvPr/>
          </p:nvSpPr>
          <p:spPr>
            <a:xfrm>
              <a:off x="2154" y="2523"/>
              <a:ext cx="317" cy="7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40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13" name="Text Box 28"/>
            <p:cNvSpPr txBox="1"/>
            <p:nvPr/>
          </p:nvSpPr>
          <p:spPr>
            <a:xfrm>
              <a:off x="4241" y="2478"/>
              <a:ext cx="589" cy="7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4000" b="1" dirty="0">
                  <a:latin typeface="Times New Roman" panose="02020603050405020304" pitchFamily="18" charset="0"/>
                  <a:ea typeface="仿宋_GB2312" pitchFamily="49" charset="-122"/>
                  <a:sym typeface="Symbol" panose="05050102010706020507" pitchFamily="18" charset="2"/>
                </a:rPr>
                <a:t>－</a:t>
              </a:r>
            </a:p>
          </p:txBody>
        </p:sp>
      </p:grpSp>
      <p:graphicFrame>
        <p:nvGraphicFramePr>
          <p:cNvPr id="14" name="Object 4"/>
          <p:cNvGraphicFramePr>
            <a:graphicFrameLocks noChangeAspect="1"/>
          </p:cNvGraphicFramePr>
          <p:nvPr/>
        </p:nvGraphicFramePr>
        <p:xfrm>
          <a:off x="6858000" y="2930525"/>
          <a:ext cx="1439545" cy="510540"/>
        </p:xfrm>
        <a:graphic>
          <a:graphicData uri="http://schemas.openxmlformats.org/presentationml/2006/ole">
            <mc:AlternateContent xmlns:mc="http://schemas.openxmlformats.org/markup-compatibility/2006">
              <mc:Choice xmlns:v="urn:schemas-microsoft-com:vml" Requires="v">
                <p:oleObj spid="_x0000_s4099" r:id="rId3" imgW="358140" imgH="115570" progId="Equation.3">
                  <p:embed/>
                </p:oleObj>
              </mc:Choice>
              <mc:Fallback>
                <p:oleObj r:id="rId3" imgW="358140" imgH="115570" progId="Equation.3">
                  <p:embed/>
                  <p:pic>
                    <p:nvPicPr>
                      <p:cNvPr id="0" name="图片 3078"/>
                      <p:cNvPicPr/>
                      <p:nvPr/>
                    </p:nvPicPr>
                    <p:blipFill>
                      <a:blip r:embed="rId4">
                        <a:clrChange>
                          <a:clrFrom>
                            <a:srgbClr val="000000"/>
                          </a:clrFrom>
                          <a:clrTo>
                            <a:srgbClr val="006699"/>
                          </a:clrTo>
                        </a:clrChange>
                      </a:blip>
                      <a:stretch>
                        <a:fillRect/>
                      </a:stretch>
                    </p:blipFill>
                    <p:spPr>
                      <a:xfrm>
                        <a:off x="6858000" y="2930525"/>
                        <a:ext cx="1439545" cy="51054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p:nvPr/>
        </p:nvSpPr>
        <p:spPr>
          <a:xfrm>
            <a:off x="4491197" y="5638483"/>
            <a:ext cx="4486910"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highlight>
                  <a:srgbClr val="FFFF00"/>
                </a:highlight>
                <a:latin typeface="Times New Roman" panose="02020603050405020304" pitchFamily="18" charset="0"/>
                <a:ea typeface="仿宋_GB2312" pitchFamily="49" charset="-122"/>
                <a:cs typeface="Times New Roman" panose="02020603050405020304" pitchFamily="18" charset="0"/>
                <a:sym typeface="Monotype Sorts" pitchFamily="2" charset="2"/>
              </a:rPr>
              <a:t>Resistor always dissipates energy</a:t>
            </a:r>
          </a:p>
        </p:txBody>
      </p:sp>
      <p:sp>
        <p:nvSpPr>
          <p:cNvPr id="10243" name="Text Box 3"/>
          <p:cNvSpPr txBox="1"/>
          <p:nvPr/>
        </p:nvSpPr>
        <p:spPr>
          <a:xfrm>
            <a:off x="4431030" y="3954145"/>
            <a:ext cx="4579620" cy="1322070"/>
          </a:xfrm>
          <a:prstGeom prst="rect">
            <a:avLst/>
          </a:prstGeom>
          <a:noFill/>
          <a:ln w="12700">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p</a:t>
            </a:r>
            <a:r>
              <a:rPr lang="en-US" altLang="zh-CN" b="1"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absorbed </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 </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u i</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rgbClr val="000099"/>
                </a:solidFill>
                <a:latin typeface="Times New Roman" panose="02020603050405020304" pitchFamily="18" charset="0"/>
                <a:cs typeface="Times New Roman" panose="02020603050405020304" pitchFamily="18" charset="0"/>
              </a:rPr>
              <a:t>R i) i</a:t>
            </a:r>
          </a:p>
          <a:p>
            <a:pPr marL="0" lvl="0" indent="0" algn="ctr" eaLnBrk="1" hangingPunct="1">
              <a:spcBef>
                <a:spcPct val="50000"/>
              </a:spcBef>
              <a:buNone/>
            </a:pP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i</a:t>
            </a:r>
            <a:r>
              <a:rPr lang="en-US" altLang="zh-CN" b="1" i="1" baseline="30000" dirty="0">
                <a:solidFill>
                  <a:srgbClr val="000099"/>
                </a:solidFill>
                <a:highlight>
                  <a:srgbClr val="FFFF00"/>
                </a:highlight>
                <a:latin typeface="Times New Roman" panose="02020603050405020304" pitchFamily="18" charset="0"/>
                <a:cs typeface="Times New Roman" panose="02020603050405020304" pitchFamily="18" charset="0"/>
              </a:rPr>
              <a:t>2</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R</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 </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u</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u/R)</a:t>
            </a: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u</a:t>
            </a:r>
            <a:r>
              <a:rPr lang="en-US" altLang="zh-CN" b="1" i="1" baseline="30000" dirty="0">
                <a:solidFill>
                  <a:srgbClr val="000099"/>
                </a:solidFill>
                <a:highlight>
                  <a:srgbClr val="FFFF00"/>
                </a:highlight>
                <a:latin typeface="Times New Roman" panose="02020603050405020304" pitchFamily="18" charset="0"/>
                <a:cs typeface="Times New Roman" panose="02020603050405020304" pitchFamily="18" charset="0"/>
              </a:rPr>
              <a:t>2</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/R</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sym typeface="+mn-ea"/>
              </a:rPr>
              <a:t>≥0</a:t>
            </a:r>
            <a:endPar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endParaRPr>
          </a:p>
        </p:txBody>
      </p:sp>
      <p:sp>
        <p:nvSpPr>
          <p:cNvPr id="10244" name="Text Box 4"/>
          <p:cNvSpPr txBox="1"/>
          <p:nvPr/>
        </p:nvSpPr>
        <p:spPr>
          <a:xfrm>
            <a:off x="4250055" y="2284095"/>
            <a:ext cx="4605655" cy="583565"/>
          </a:xfrm>
          <a:prstGeom prst="rect">
            <a:avLst/>
          </a:prstGeom>
          <a:noFill/>
          <a:ln w="12700">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p</a:t>
            </a:r>
            <a:r>
              <a:rPr lang="en-US" altLang="zh-CN" b="1"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absorbed</a:t>
            </a:r>
            <a:r>
              <a:rPr lang="en-US" altLang="zh-CN"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latin typeface="Times New Roman" panose="02020603050405020304" pitchFamily="18" charset="0"/>
                <a:cs typeface="Times New Roman" panose="02020603050405020304" pitchFamily="18" charset="0"/>
              </a:rPr>
              <a:t>ui</a:t>
            </a:r>
            <a:r>
              <a:rPr lang="en-US" altLang="zh-CN"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i</a:t>
            </a:r>
            <a:r>
              <a:rPr lang="en-US" altLang="zh-CN" b="1" baseline="30000" dirty="0">
                <a:solidFill>
                  <a:srgbClr val="000099"/>
                </a:solidFill>
                <a:highlight>
                  <a:srgbClr val="FFFF00"/>
                </a:highlight>
                <a:latin typeface="Times New Roman" panose="02020603050405020304" pitchFamily="18" charset="0"/>
                <a:cs typeface="Times New Roman" panose="02020603050405020304" pitchFamily="18" charset="0"/>
              </a:rPr>
              <a:t>2</a:t>
            </a:r>
            <a:r>
              <a:rPr lang="en-US" altLang="zh-CN" b="1" i="1" dirty="0">
                <a:solidFill>
                  <a:srgbClr val="000099"/>
                </a:solidFill>
                <a:latin typeface="Times New Roman" panose="02020603050405020304" pitchFamily="18" charset="0"/>
                <a:cs typeface="Times New Roman" panose="02020603050405020304" pitchFamily="18" charset="0"/>
              </a:rPr>
              <a:t>R</a:t>
            </a:r>
            <a:r>
              <a:rPr lang="en-US" altLang="zh-CN"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u</a:t>
            </a:r>
            <a:r>
              <a:rPr lang="en-US" altLang="zh-CN" b="1" baseline="30000" dirty="0">
                <a:solidFill>
                  <a:srgbClr val="000099"/>
                </a:solidFill>
                <a:highlight>
                  <a:srgbClr val="FFFF00"/>
                </a:highlight>
                <a:latin typeface="Times New Roman" panose="02020603050405020304" pitchFamily="18" charset="0"/>
                <a:cs typeface="Times New Roman" panose="02020603050405020304" pitchFamily="18" charset="0"/>
              </a:rPr>
              <a:t>2</a:t>
            </a:r>
            <a:r>
              <a:rPr lang="en-US" altLang="zh-CN" b="1" i="1" dirty="0">
                <a:solidFill>
                  <a:srgbClr val="000099"/>
                </a:solidFill>
                <a:highlight>
                  <a:srgbClr val="FFFF00"/>
                </a:highlight>
                <a:latin typeface="Times New Roman" panose="02020603050405020304" pitchFamily="18" charset="0"/>
                <a:cs typeface="Times New Roman" panose="02020603050405020304" pitchFamily="18" charset="0"/>
              </a:rPr>
              <a:t>/</a:t>
            </a:r>
            <a:r>
              <a:rPr lang="en-US" altLang="zh-CN" b="1" i="1" dirty="0">
                <a:solidFill>
                  <a:srgbClr val="000099"/>
                </a:solidFill>
                <a:latin typeface="Times New Roman" panose="02020603050405020304" pitchFamily="18" charset="0"/>
                <a:cs typeface="Times New Roman" panose="02020603050405020304" pitchFamily="18" charset="0"/>
              </a:rPr>
              <a:t>R≥0</a:t>
            </a:r>
            <a:endParaRPr lang="en-US" altLang="zh-CN" b="1" i="1" dirty="0">
              <a:solidFill>
                <a:srgbClr val="000099"/>
              </a:solidFill>
              <a:highlight>
                <a:srgbClr val="FFFF00"/>
              </a:highlight>
              <a:latin typeface="Arial" panose="020B0604020202020204" pitchFamily="34" charset="0"/>
              <a:cs typeface="Arial" panose="020B0604020202020204" pitchFamily="34" charset="0"/>
            </a:endParaRPr>
          </a:p>
        </p:txBody>
      </p:sp>
      <p:grpSp>
        <p:nvGrpSpPr>
          <p:cNvPr id="10245" name="Group 5"/>
          <p:cNvGrpSpPr/>
          <p:nvPr/>
        </p:nvGrpSpPr>
        <p:grpSpPr>
          <a:xfrm>
            <a:off x="607060" y="4038820"/>
            <a:ext cx="3671888" cy="1376913"/>
            <a:chOff x="1610" y="2130"/>
            <a:chExt cx="2540" cy="998"/>
          </a:xfrm>
        </p:grpSpPr>
        <p:grpSp>
          <p:nvGrpSpPr>
            <p:cNvPr id="10259" name="Group 6"/>
            <p:cNvGrpSpPr/>
            <p:nvPr/>
          </p:nvGrpSpPr>
          <p:grpSpPr>
            <a:xfrm>
              <a:off x="1929" y="2130"/>
              <a:ext cx="2088" cy="626"/>
              <a:chOff x="1751" y="3437"/>
              <a:chExt cx="1632" cy="501"/>
            </a:xfrm>
          </p:grpSpPr>
          <p:sp>
            <p:nvSpPr>
              <p:cNvPr id="10265" name="Text Box 7"/>
              <p:cNvSpPr txBox="1"/>
              <p:nvPr/>
            </p:nvSpPr>
            <p:spPr>
              <a:xfrm>
                <a:off x="2465" y="3437"/>
                <a:ext cx="229" cy="304"/>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66" name="Rectangle 8"/>
              <p:cNvSpPr/>
              <p:nvPr/>
            </p:nvSpPr>
            <p:spPr>
              <a:xfrm>
                <a:off x="2327" y="3702"/>
                <a:ext cx="480" cy="236"/>
              </a:xfrm>
              <a:prstGeom prst="rect">
                <a:avLst/>
              </a:prstGeom>
              <a:solidFill>
                <a:srgbClr val="FFCC00"/>
              </a:solid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latin typeface="Times New Roman" panose="02020603050405020304" pitchFamily="18" charset="0"/>
                  <a:cs typeface="Times New Roman" panose="02020603050405020304" pitchFamily="18" charset="0"/>
                </a:endParaRPr>
              </a:p>
            </p:txBody>
          </p:sp>
          <p:sp>
            <p:nvSpPr>
              <p:cNvPr id="10267" name="Line 9"/>
              <p:cNvSpPr/>
              <p:nvPr/>
            </p:nvSpPr>
            <p:spPr>
              <a:xfrm flipH="1" flipV="1">
                <a:off x="1751" y="3820"/>
                <a:ext cx="576" cy="0"/>
              </a:xfrm>
              <a:prstGeom prst="line">
                <a:avLst/>
              </a:prstGeom>
              <a:ln w="38100" cap="sq" cmpd="sng">
                <a:solidFill>
                  <a:schemeClr val="tx1"/>
                </a:solidFill>
                <a:prstDash val="solid"/>
                <a:headEnd type="none" w="med" len="med"/>
                <a:tailEnd type="oval" w="med" len="med"/>
              </a:ln>
            </p:spPr>
          </p:sp>
          <p:sp>
            <p:nvSpPr>
              <p:cNvPr id="10268" name="Line 10"/>
              <p:cNvSpPr/>
              <p:nvPr/>
            </p:nvSpPr>
            <p:spPr>
              <a:xfrm>
                <a:off x="2807" y="3820"/>
                <a:ext cx="576" cy="0"/>
              </a:xfrm>
              <a:prstGeom prst="line">
                <a:avLst/>
              </a:prstGeom>
              <a:ln w="38100" cap="sq" cmpd="sng">
                <a:solidFill>
                  <a:schemeClr val="tx1"/>
                </a:solidFill>
                <a:prstDash val="solid"/>
                <a:headEnd type="none" w="med" len="med"/>
                <a:tailEnd type="oval" w="med" len="med"/>
              </a:ln>
            </p:spPr>
          </p:sp>
        </p:grpSp>
        <p:sp>
          <p:nvSpPr>
            <p:cNvPr id="10260" name="Text Box 11"/>
            <p:cNvSpPr txBox="1"/>
            <p:nvPr/>
          </p:nvSpPr>
          <p:spPr>
            <a:xfrm>
              <a:off x="2771" y="2663"/>
              <a:ext cx="490" cy="4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a:t>
              </a:r>
              <a:endPar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61" name="AutoShape 12"/>
            <p:cNvSpPr/>
            <p:nvPr/>
          </p:nvSpPr>
          <p:spPr>
            <a:xfrm>
              <a:off x="1837" y="2347"/>
              <a:ext cx="499" cy="91"/>
            </a:xfrm>
            <a:prstGeom prst="rightArrow">
              <a:avLst>
                <a:gd name="adj1" fmla="val 50000"/>
                <a:gd name="adj2" fmla="val 137087"/>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latin typeface="Times New Roman" panose="02020603050405020304" pitchFamily="18" charset="0"/>
                <a:cs typeface="Times New Roman" panose="02020603050405020304" pitchFamily="18" charset="0"/>
              </a:endParaRPr>
            </a:p>
          </p:txBody>
        </p:sp>
        <p:sp>
          <p:nvSpPr>
            <p:cNvPr id="10262" name="Text Box 13"/>
            <p:cNvSpPr txBox="1"/>
            <p:nvPr/>
          </p:nvSpPr>
          <p:spPr>
            <a:xfrm>
              <a:off x="2336" y="2166"/>
              <a:ext cx="363" cy="4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i</a:t>
              </a:r>
              <a:endPar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63" name="Text Box 14"/>
            <p:cNvSpPr txBox="1"/>
            <p:nvPr/>
          </p:nvSpPr>
          <p:spPr>
            <a:xfrm>
              <a:off x="3833" y="2614"/>
              <a:ext cx="317" cy="50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10264" name="Text Box 15"/>
            <p:cNvSpPr txBox="1"/>
            <p:nvPr/>
          </p:nvSpPr>
          <p:spPr>
            <a:xfrm>
              <a:off x="1610" y="2615"/>
              <a:ext cx="589" cy="5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grpSp>
      <p:grpSp>
        <p:nvGrpSpPr>
          <p:cNvPr id="10246" name="Group 16"/>
          <p:cNvGrpSpPr/>
          <p:nvPr/>
        </p:nvGrpSpPr>
        <p:grpSpPr>
          <a:xfrm>
            <a:off x="743585" y="2044202"/>
            <a:ext cx="3531870" cy="1346315"/>
            <a:chOff x="567" y="1163"/>
            <a:chExt cx="2340" cy="955"/>
          </a:xfrm>
        </p:grpSpPr>
        <p:grpSp>
          <p:nvGrpSpPr>
            <p:cNvPr id="10249" name="Group 17"/>
            <p:cNvGrpSpPr/>
            <p:nvPr/>
          </p:nvGrpSpPr>
          <p:grpSpPr>
            <a:xfrm>
              <a:off x="806" y="1163"/>
              <a:ext cx="1864" cy="611"/>
              <a:chOff x="1751" y="3375"/>
              <a:chExt cx="1632" cy="563"/>
            </a:xfrm>
          </p:grpSpPr>
          <p:sp>
            <p:nvSpPr>
              <p:cNvPr id="10255" name="Text Box 18"/>
              <p:cNvSpPr txBox="1"/>
              <p:nvPr/>
            </p:nvSpPr>
            <p:spPr>
              <a:xfrm>
                <a:off x="2483" y="3375"/>
                <a:ext cx="232" cy="341"/>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56" name="Rectangle 19"/>
              <p:cNvSpPr/>
              <p:nvPr/>
            </p:nvSpPr>
            <p:spPr>
              <a:xfrm>
                <a:off x="2327" y="3702"/>
                <a:ext cx="480" cy="236"/>
              </a:xfrm>
              <a:prstGeom prst="rect">
                <a:avLst/>
              </a:prstGeom>
              <a:solidFill>
                <a:srgbClr val="FFCC00"/>
              </a:solidFill>
              <a:ln w="22225"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latin typeface="Times New Roman" panose="02020603050405020304" pitchFamily="18" charset="0"/>
                  <a:cs typeface="Times New Roman" panose="02020603050405020304" pitchFamily="18" charset="0"/>
                </a:endParaRPr>
              </a:p>
            </p:txBody>
          </p:sp>
          <p:sp>
            <p:nvSpPr>
              <p:cNvPr id="10257" name="Line 20"/>
              <p:cNvSpPr/>
              <p:nvPr/>
            </p:nvSpPr>
            <p:spPr>
              <a:xfrm flipH="1" flipV="1">
                <a:off x="1751" y="3820"/>
                <a:ext cx="576" cy="0"/>
              </a:xfrm>
              <a:prstGeom prst="line">
                <a:avLst/>
              </a:prstGeom>
              <a:ln w="38100" cap="sq" cmpd="sng">
                <a:solidFill>
                  <a:schemeClr val="tx1"/>
                </a:solidFill>
                <a:prstDash val="solid"/>
                <a:headEnd type="none" w="med" len="med"/>
                <a:tailEnd type="oval" w="med" len="med"/>
              </a:ln>
            </p:spPr>
          </p:sp>
          <p:sp>
            <p:nvSpPr>
              <p:cNvPr id="10258" name="Line 21"/>
              <p:cNvSpPr/>
              <p:nvPr/>
            </p:nvSpPr>
            <p:spPr>
              <a:xfrm>
                <a:off x="2807" y="3820"/>
                <a:ext cx="576" cy="0"/>
              </a:xfrm>
              <a:prstGeom prst="line">
                <a:avLst/>
              </a:prstGeom>
              <a:ln w="38100" cap="sq" cmpd="sng">
                <a:solidFill>
                  <a:schemeClr val="tx1"/>
                </a:solidFill>
                <a:prstDash val="solid"/>
                <a:headEnd type="none" w="med" len="med"/>
                <a:tailEnd type="oval" w="med" len="med"/>
              </a:ln>
            </p:spPr>
          </p:sp>
        </p:grpSp>
        <p:sp>
          <p:nvSpPr>
            <p:cNvPr id="10250" name="Text Box 22"/>
            <p:cNvSpPr txBox="1"/>
            <p:nvPr/>
          </p:nvSpPr>
          <p:spPr>
            <a:xfrm>
              <a:off x="1563" y="1690"/>
              <a:ext cx="437" cy="41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u</a:t>
              </a:r>
              <a:endPar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51" name="AutoShape 23"/>
            <p:cNvSpPr/>
            <p:nvPr/>
          </p:nvSpPr>
          <p:spPr>
            <a:xfrm>
              <a:off x="724" y="1419"/>
              <a:ext cx="445" cy="79"/>
            </a:xfrm>
            <a:prstGeom prst="rightArrow">
              <a:avLst>
                <a:gd name="adj1" fmla="val 50000"/>
                <a:gd name="adj2" fmla="val 140822"/>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solidFill>
                  <a:srgbClr val="000099"/>
                </a:solidFill>
                <a:latin typeface="Times New Roman" panose="02020603050405020304" pitchFamily="18" charset="0"/>
                <a:cs typeface="Times New Roman" panose="02020603050405020304" pitchFamily="18" charset="0"/>
              </a:endParaRPr>
            </a:p>
          </p:txBody>
        </p:sp>
        <p:sp>
          <p:nvSpPr>
            <p:cNvPr id="10252" name="Text Box 24"/>
            <p:cNvSpPr txBox="1"/>
            <p:nvPr/>
          </p:nvSpPr>
          <p:spPr>
            <a:xfrm>
              <a:off x="1169" y="1261"/>
              <a:ext cx="324" cy="41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i</a:t>
              </a:r>
              <a:endParaRPr lang="en-US" altLang="zh-CN" sz="2400" b="1" i="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10253" name="Text Box 25"/>
            <p:cNvSpPr txBox="1"/>
            <p:nvPr/>
          </p:nvSpPr>
          <p:spPr>
            <a:xfrm>
              <a:off x="567" y="1616"/>
              <a:ext cx="283" cy="50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10254" name="Text Box 26"/>
            <p:cNvSpPr txBox="1"/>
            <p:nvPr/>
          </p:nvSpPr>
          <p:spPr>
            <a:xfrm>
              <a:off x="2381" y="1525"/>
              <a:ext cx="526" cy="50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grpSp>
      <p:sp>
        <p:nvSpPr>
          <p:cNvPr id="10247" name="Text Box 27"/>
          <p:cNvSpPr txBox="1"/>
          <p:nvPr/>
        </p:nvSpPr>
        <p:spPr>
          <a:xfrm>
            <a:off x="179388" y="1063625"/>
            <a:ext cx="3529012" cy="461963"/>
          </a:xfrm>
          <a:prstGeom prst="rect">
            <a:avLst/>
          </a:prstGeom>
          <a:noFill/>
          <a:ln w="3810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Font typeface="Wingdings" panose="05000000000000000000" pitchFamily="2" charset="2"/>
              <a:buChar char="l"/>
            </a:pP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  </a:t>
            </a:r>
            <a:r>
              <a:rPr lang="en-US" altLang="zh-CN" sz="2400" b="1" dirty="0">
                <a:solidFill>
                  <a:srgbClr val="000099"/>
                </a:solidFill>
                <a:latin typeface="Times New Roman" panose="02020603050405020304" pitchFamily="18" charset="0"/>
                <a:ea typeface="仿宋_GB2312" pitchFamily="49" charset="-122"/>
                <a:cs typeface="Times New Roman" panose="02020603050405020304" pitchFamily="18" charset="0"/>
              </a:rPr>
              <a:t>Power of Resistance</a:t>
            </a:r>
          </a:p>
        </p:txBody>
      </p:sp>
      <p:sp>
        <p:nvSpPr>
          <p:cNvPr id="32" name="Rectangle 2"/>
          <p:cNvSpPr>
            <a:spLocks noGrp="1" noChangeArrowheads="1"/>
          </p:cNvSpPr>
          <p:nvPr>
            <p:ph type="title"/>
          </p:nvPr>
        </p:nvSpPr>
        <p:spPr>
          <a:xfrm>
            <a:off x="0" y="0"/>
            <a:ext cx="9144000" cy="685800"/>
          </a:xfrm>
          <a:solidFill>
            <a:srgbClr val="FFCC99"/>
          </a:solidFill>
        </p:spPr>
        <p:txBody>
          <a:bodyPr vert="horz" wrap="square" lIns="91440" tIns="45720" rIns="91440" bIns="45720" numCol="1" anchor="b"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2.1 Ohm’s Law and Linear Resistor</a:t>
            </a:r>
          </a:p>
        </p:txBody>
      </p:sp>
      <p:sp>
        <p:nvSpPr>
          <p:cNvPr id="9221" name="Text Box 4"/>
          <p:cNvSpPr txBox="1"/>
          <p:nvPr/>
        </p:nvSpPr>
        <p:spPr>
          <a:xfrm>
            <a:off x="304959" y="1599883"/>
            <a:ext cx="4171315"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highlight>
                  <a:srgbClr val="FFFF00"/>
                </a:highlight>
                <a:latin typeface="Times New Roman" panose="02020603050405020304" pitchFamily="18" charset="0"/>
                <a:ea typeface="仿宋_GB2312" pitchFamily="49" charset="-122"/>
              </a:rPr>
              <a:t>(1)  If  </a:t>
            </a:r>
            <a:r>
              <a:rPr lang="en-US" altLang="zh-CN" sz="2400" b="1" dirty="0">
                <a:solidFill>
                  <a:srgbClr val="000099"/>
                </a:solidFill>
                <a:highlight>
                  <a:srgbClr val="FFFF00"/>
                </a:highlight>
                <a:latin typeface="Times New Roman" panose="02020603050405020304" pitchFamily="18" charset="0"/>
                <a:ea typeface="仿宋_GB2312" pitchFamily="49" charset="-122"/>
                <a:sym typeface="+mn-ea"/>
              </a:rPr>
              <a:t>passive sign convention</a:t>
            </a:r>
            <a:r>
              <a:rPr lang="en-US" altLang="zh-CN" sz="2400" b="1" dirty="0">
                <a:solidFill>
                  <a:srgbClr val="000099"/>
                </a:solidFill>
                <a:highlight>
                  <a:srgbClr val="FFFF00"/>
                </a:highlight>
                <a:latin typeface="Times New Roman" panose="02020603050405020304" pitchFamily="18" charset="0"/>
                <a:ea typeface="仿宋_GB2312" pitchFamily="49" charset="-122"/>
              </a:rPr>
              <a:t> </a:t>
            </a:r>
          </a:p>
        </p:txBody>
      </p:sp>
      <p:sp>
        <p:nvSpPr>
          <p:cNvPr id="9220" name="Text Box 3"/>
          <p:cNvSpPr txBox="1"/>
          <p:nvPr/>
        </p:nvSpPr>
        <p:spPr>
          <a:xfrm>
            <a:off x="304959" y="3597276"/>
            <a:ext cx="3848735"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99"/>
                </a:solidFill>
                <a:highlight>
                  <a:srgbClr val="FFFF00"/>
                </a:highlight>
                <a:latin typeface="Times New Roman" panose="02020603050405020304" pitchFamily="18" charset="0"/>
                <a:ea typeface="仿宋_GB2312" pitchFamily="49" charset="-122"/>
              </a:rPr>
              <a:t>(2)  If active sign convention</a:t>
            </a:r>
            <a:endParaRPr lang="en-US" altLang="zh-CN" sz="2400" b="1" dirty="0">
              <a:solidFill>
                <a:srgbClr val="000099"/>
              </a:solidFill>
              <a:highlight>
                <a:srgbClr val="FFFF00"/>
              </a:highlight>
              <a:latin typeface="Times New Roman" panose="02020603050405020304" pitchFamily="18" charset="0"/>
              <a:ea typeface="仿宋_GB2312" pitchFamily="49" charset="-122"/>
              <a:sym typeface="Symbol" panose="05050102010706020507" pitchFamily="18" charset="2"/>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228600" y="1626235"/>
            <a:ext cx="3737610" cy="1791970"/>
          </a:xfrm>
          <a:prstGeom prst="rect">
            <a:avLst/>
          </a:prstGeom>
        </p:spPr>
      </p:pic>
      <p:sp>
        <p:nvSpPr>
          <p:cNvPr id="11266"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9</a:t>
            </a:fld>
            <a:endParaRPr lang="zh-CN" altLang="en-US" sz="1400" dirty="0">
              <a:latin typeface="Times New Roman" panose="02020603050405020304" pitchFamily="18" charset="0"/>
              <a:cs typeface="Times New Roman" panose="02020603050405020304" pitchFamily="18" charset="0"/>
            </a:endParaRPr>
          </a:p>
        </p:txBody>
      </p:sp>
      <p:sp>
        <p:nvSpPr>
          <p:cNvPr id="11267" name="灯片编号占位符 1"/>
          <p:cNvSpPr txBox="1"/>
          <p:nvPr/>
        </p:nvSpPr>
        <p:spPr>
          <a:xfrm>
            <a:off x="6553200" y="6356350"/>
            <a:ext cx="2133600" cy="3651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dirty="0">
                <a:latin typeface="Times New Roman" panose="02020603050405020304" pitchFamily="18" charset="0"/>
                <a:cs typeface="Times New Roman" panose="02020603050405020304" pitchFamily="18" charset="0"/>
              </a:rPr>
              <a:t>9</a:t>
            </a:fld>
            <a:endParaRPr lang="zh-CN" altLang="en-US" sz="1400" dirty="0">
              <a:latin typeface="Times New Roman" panose="02020603050405020304" pitchFamily="18" charset="0"/>
              <a:cs typeface="Times New Roman" panose="02020603050405020304" pitchFamily="18" charset="0"/>
            </a:endParaRPr>
          </a:p>
        </p:txBody>
      </p:sp>
      <p:sp>
        <p:nvSpPr>
          <p:cNvPr id="11268" name="Rectangle 2"/>
          <p:cNvSpPr/>
          <p:nvPr/>
        </p:nvSpPr>
        <p:spPr>
          <a:xfrm>
            <a:off x="107950" y="914400"/>
            <a:ext cx="88392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800" i="1" dirty="0">
                <a:solidFill>
                  <a:schemeClr val="accent2"/>
                </a:solidFill>
                <a:latin typeface="Times New Roman" panose="02020603050405020304" pitchFamily="18" charset="0"/>
                <a:cs typeface="Times New Roman" panose="02020603050405020304" pitchFamily="18" charset="0"/>
              </a:rPr>
              <a:t/>
            </a:r>
            <a:br>
              <a:rPr lang="en-US" altLang="zh-CN" sz="2800" i="1" dirty="0">
                <a:solidFill>
                  <a:schemeClr val="accent2"/>
                </a:solidFill>
                <a:latin typeface="Times New Roman" panose="02020603050405020304" pitchFamily="18" charset="0"/>
                <a:cs typeface="Times New Roman" panose="02020603050405020304" pitchFamily="18" charset="0"/>
              </a:rPr>
            </a:br>
            <a:r>
              <a:rPr lang="en-US" altLang="zh-CN" sz="2400"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Example:</a:t>
            </a:r>
            <a:r>
              <a:rPr lang="en-US" altLang="zh-CN" sz="2800" i="1" dirty="0">
                <a:solidFill>
                  <a:srgbClr val="C00000"/>
                </a:solidFill>
                <a:latin typeface="Times New Roman" panose="02020603050405020304" pitchFamily="18" charset="0"/>
                <a:cs typeface="Times New Roman" panose="02020603050405020304" pitchFamily="18" charset="0"/>
              </a:rPr>
              <a:t/>
            </a:r>
            <a:br>
              <a:rPr lang="en-US" altLang="zh-CN" sz="2800" i="1" dirty="0">
                <a:solidFill>
                  <a:srgbClr val="C00000"/>
                </a:solidFill>
                <a:latin typeface="Times New Roman" panose="02020603050405020304" pitchFamily="18" charset="0"/>
                <a:cs typeface="Times New Roman" panose="02020603050405020304" pitchFamily="18" charset="0"/>
              </a:rPr>
            </a:br>
            <a:endParaRPr lang="en-US" altLang="zh-CN" sz="2800" i="1" dirty="0">
              <a:solidFill>
                <a:srgbClr val="C00000"/>
              </a:solidFill>
              <a:latin typeface="Times New Roman" panose="02020603050405020304" pitchFamily="18" charset="0"/>
              <a:cs typeface="Times New Roman" panose="02020603050405020304" pitchFamily="18" charset="0"/>
            </a:endParaRPr>
          </a:p>
        </p:txBody>
      </p:sp>
      <p:sp>
        <p:nvSpPr>
          <p:cNvPr id="11273" name="Text Box 28"/>
          <p:cNvSpPr txBox="1"/>
          <p:nvPr/>
        </p:nvSpPr>
        <p:spPr>
          <a:xfrm>
            <a:off x="1600200" y="914400"/>
            <a:ext cx="6781800"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000" dirty="0">
                <a:solidFill>
                  <a:schemeClr val="tx1"/>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Calculate the power absorbed by each circuit element when: (1) The switch is in position 1. (2) The switch is in position 2. </a:t>
            </a:r>
          </a:p>
        </p:txBody>
      </p:sp>
      <p:sp>
        <p:nvSpPr>
          <p:cNvPr id="38" name="Rectangle 2"/>
          <p:cNvSpPr>
            <a:spLocks noGrp="1" noChangeArrowheads="1"/>
          </p:cNvSpPr>
          <p:nvPr>
            <p:ph type="title"/>
          </p:nvPr>
        </p:nvSpPr>
        <p:spPr>
          <a:xfrm>
            <a:off x="0" y="0"/>
            <a:ext cx="9144000" cy="685800"/>
          </a:xfrm>
          <a:solidFill>
            <a:srgbClr val="FFCC99"/>
          </a:solidFill>
        </p:spPr>
        <p:txBody>
          <a:bodyPr vert="horz" wrap="square" lIns="91440" tIns="45720" rIns="91440" bIns="45720" numCol="1" anchor="b"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Times New Roman" panose="02020603050405020304" pitchFamily="18" charset="0"/>
              </a:rPr>
              <a:t>2.1 Ohm’s Law and Linear Resistor</a:t>
            </a:r>
          </a:p>
        </p:txBody>
      </p:sp>
      <p:sp>
        <p:nvSpPr>
          <p:cNvPr id="14" name="文本框 13"/>
          <p:cNvSpPr txBox="1"/>
          <p:nvPr/>
        </p:nvSpPr>
        <p:spPr>
          <a:xfrm>
            <a:off x="1143000" y="3505200"/>
            <a:ext cx="1240155" cy="368300"/>
          </a:xfrm>
          <a:prstGeom prst="rect">
            <a:avLst/>
          </a:prstGeom>
          <a:noFill/>
        </p:spPr>
        <p:txBody>
          <a:bodyPr wrap="square" rtlCol="0">
            <a:spAutoFit/>
          </a:bodyPr>
          <a:lstStyle/>
          <a:p>
            <a:r>
              <a:rPr lang="en-US" altLang="zh-CN" sz="1800">
                <a:latin typeface="Times New Roman" panose="02020603050405020304" pitchFamily="18" charset="0"/>
                <a:cs typeface="Times New Roman" panose="02020603050405020304" pitchFamily="18" charset="0"/>
              </a:rPr>
              <a:t>Figure 2.2</a:t>
            </a:r>
          </a:p>
        </p:txBody>
      </p:sp>
      <p:sp>
        <p:nvSpPr>
          <p:cNvPr id="5" name="文本框 4"/>
          <p:cNvSpPr txBox="1"/>
          <p:nvPr/>
        </p:nvSpPr>
        <p:spPr>
          <a:xfrm>
            <a:off x="3505200" y="1849755"/>
            <a:ext cx="1368425" cy="460375"/>
          </a:xfrm>
          <a:prstGeom prst="rect">
            <a:avLst/>
          </a:prstGeom>
          <a:noFill/>
        </p:spPr>
        <p:txBody>
          <a:bodyPr wrap="none" rtlCol="0" anchor="t">
            <a:spAutoFit/>
          </a:bodyPr>
          <a:lstStyle/>
          <a:p>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Solution:</a:t>
            </a:r>
          </a:p>
        </p:txBody>
      </p:sp>
      <p:sp>
        <p:nvSpPr>
          <p:cNvPr id="6" name="文本框 5"/>
          <p:cNvSpPr txBox="1"/>
          <p:nvPr/>
        </p:nvSpPr>
        <p:spPr>
          <a:xfrm>
            <a:off x="3971290" y="2286000"/>
            <a:ext cx="5172710" cy="2245360"/>
          </a:xfrm>
          <a:prstGeom prst="rect">
            <a:avLst/>
          </a:prstGeom>
          <a:noFill/>
        </p:spPr>
        <p:txBody>
          <a:bodyPr wrap="square" rtlCol="0" anchor="t">
            <a:spAutoFit/>
          </a:bodyPr>
          <a:lstStyle/>
          <a:p>
            <a:pPr marL="0" lvl="0" indent="0" algn="l" eaLnBrk="1" hangingPunct="1">
              <a:spcBef>
                <a:spcPct val="50000"/>
              </a:spcBef>
              <a:buNone/>
            </a:pPr>
            <a:r>
              <a:rPr lang="en-US" altLang="zh-CN" sz="2000">
                <a:latin typeface="Times New Roman" panose="02020603050405020304" pitchFamily="18" charset="0"/>
                <a:cs typeface="Times New Roman" panose="02020603050405020304" pitchFamily="18" charset="0"/>
              </a:rPr>
              <a:t>Suppose </a:t>
            </a:r>
            <a:r>
              <a:rPr lang="en-US" altLang="zh-CN" sz="2000" i="1">
                <a:latin typeface="Times New Roman" panose="02020603050405020304" pitchFamily="18" charset="0"/>
                <a:cs typeface="Times New Roman" panose="02020603050405020304" pitchFamily="18" charset="0"/>
              </a:rPr>
              <a:t>u</a:t>
            </a:r>
            <a:r>
              <a:rPr lang="en-US" altLang="zh-CN" sz="2000" baseline="-25000">
                <a:latin typeface="Times New Roman" panose="02020603050405020304" pitchFamily="18" charset="0"/>
                <a:cs typeface="Times New Roman" panose="02020603050405020304" pitchFamily="18" charset="0"/>
              </a:rPr>
              <a:t>s</a:t>
            </a:r>
            <a:r>
              <a:rPr lang="en-US" altLang="zh-CN" sz="2000" i="1">
                <a:latin typeface="Times New Roman" panose="02020603050405020304" pitchFamily="18" charset="0"/>
                <a:cs typeface="Times New Roman" panose="02020603050405020304" pitchFamily="18" charset="0"/>
                <a:sym typeface="+mn-ea"/>
              </a:rPr>
              <a:t>=40V</a:t>
            </a:r>
          </a:p>
          <a:p>
            <a:pPr marL="0" lvl="0" indent="0" algn="l" eaLnBrk="1" hangingPunct="1">
              <a:spcBef>
                <a:spcPct val="50000"/>
              </a:spcBef>
              <a:buNone/>
            </a:pPr>
            <a:r>
              <a:rPr lang="en-US" altLang="zh-CN"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mn-ea"/>
              </a:rPr>
              <a:t>method 1: </a:t>
            </a:r>
            <a:r>
              <a:rPr lang="en-US" altLang="zh-CN" sz="2000" i="1">
                <a:latin typeface="Times New Roman" panose="02020603050405020304" pitchFamily="18" charset="0"/>
                <a:cs typeface="Times New Roman" panose="02020603050405020304" pitchFamily="18" charset="0"/>
                <a:sym typeface="+mn-ea"/>
              </a:rPr>
              <a:t>p</a:t>
            </a:r>
            <a:r>
              <a:rPr lang="en-US" altLang="zh-CN" sz="2000" baseline="-25000">
                <a:latin typeface="Times New Roman" panose="02020603050405020304" pitchFamily="18" charset="0"/>
                <a:cs typeface="Times New Roman" panose="02020603050405020304" pitchFamily="18" charset="0"/>
                <a:sym typeface="+mn-ea"/>
              </a:rPr>
              <a:t>100</a:t>
            </a:r>
            <a:r>
              <a:rPr lang="en-US" altLang="zh-CN" sz="2000" baseline="-25000">
                <a:latin typeface="Arial" panose="020B0604020202020204" pitchFamily="34" charset="0"/>
                <a:cs typeface="Arial" panose="020B0604020202020204" pitchFamily="34" charset="0"/>
                <a:sym typeface="+mn-ea"/>
              </a:rPr>
              <a:t>Ω</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baseline="30000">
                <a:latin typeface="Times New Roman" panose="02020603050405020304" pitchFamily="18" charset="0"/>
                <a:cs typeface="Times New Roman" panose="02020603050405020304" pitchFamily="18" charset="0"/>
                <a:sym typeface="+mn-ea"/>
              </a:rPr>
              <a:t>2</a:t>
            </a:r>
            <a:r>
              <a:rPr lang="en-US" altLang="zh-CN" sz="2000">
                <a:latin typeface="Times New Roman" panose="02020603050405020304" pitchFamily="18" charset="0"/>
                <a:cs typeface="Times New Roman" panose="02020603050405020304" pitchFamily="18" charset="0"/>
              </a:rPr>
              <a:t>/100=16</a:t>
            </a:r>
            <a:r>
              <a:rPr lang="en-US" altLang="zh-CN" sz="2000" i="1">
                <a:latin typeface="Times New Roman" panose="02020603050405020304" pitchFamily="18" charset="0"/>
                <a:cs typeface="Times New Roman" panose="02020603050405020304" pitchFamily="18" charset="0"/>
              </a:rPr>
              <a:t>W</a:t>
            </a:r>
            <a:endParaRPr lang="en-US" altLang="zh-CN" sz="2000">
              <a:latin typeface="Times New Roman" panose="02020603050405020304" pitchFamily="18" charset="0"/>
              <a:cs typeface="Times New Roman" panose="02020603050405020304" pitchFamily="18" charset="0"/>
            </a:endParaRPr>
          </a:p>
          <a:p>
            <a:pPr marL="0" lvl="0" indent="0" algn="l" eaLnBrk="1" hangingPunct="1">
              <a:spcBef>
                <a:spcPct val="50000"/>
              </a:spcBef>
              <a:buNone/>
            </a:pPr>
            <a:r>
              <a:rPr lang="en-US" altLang="zh-CN" sz="2000">
                <a:latin typeface="Times New Roman" panose="02020603050405020304" pitchFamily="18" charset="0"/>
                <a:cs typeface="Times New Roman" panose="02020603050405020304" pitchFamily="18" charset="0"/>
              </a:rPr>
              <a:t>method 2: </a:t>
            </a:r>
            <a:r>
              <a:rPr lang="en-US" altLang="zh-CN" sz="2000" i="1">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=40/100=0.4A (ohm’s law)</a:t>
            </a:r>
          </a:p>
          <a:p>
            <a:pPr marL="0" lvl="0" indent="0" algn="l" eaLnBrk="1" hangingPunct="1">
              <a:spcBef>
                <a:spcPct val="50000"/>
              </a:spcBef>
              <a:buNone/>
            </a:pPr>
            <a:r>
              <a:rPr lang="en-US" altLang="zh-CN" sz="2000" i="1">
                <a:latin typeface="Times New Roman" panose="02020603050405020304" pitchFamily="18" charset="0"/>
                <a:cs typeface="Times New Roman" panose="02020603050405020304" pitchFamily="18" charset="0"/>
              </a:rPr>
              <a:t>  p</a:t>
            </a:r>
            <a:r>
              <a:rPr lang="en-US" altLang="zh-CN" sz="2000" baseline="-25000">
                <a:latin typeface="Times New Roman" panose="02020603050405020304" pitchFamily="18" charset="0"/>
                <a:cs typeface="Times New Roman" panose="02020603050405020304" pitchFamily="18" charset="0"/>
              </a:rPr>
              <a:t>100</a:t>
            </a:r>
            <a:r>
              <a:rPr lang="en-US" altLang="zh-CN" sz="2000" baseline="-25000">
                <a:latin typeface="Arial" panose="020B0604020202020204" pitchFamily="34" charset="0"/>
                <a:cs typeface="Arial" panose="020B0604020202020204" pitchFamily="34" charset="0"/>
              </a:rPr>
              <a:t>Ω</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i="1">
                <a:latin typeface="Times New Roman" panose="02020603050405020304" pitchFamily="18" charset="0"/>
                <a:cs typeface="Times New Roman" panose="02020603050405020304" pitchFamily="18" charset="0"/>
                <a:sym typeface="+mn-ea"/>
              </a:rPr>
              <a:t>i=</a:t>
            </a:r>
            <a:r>
              <a:rPr lang="en-US" altLang="zh-CN" sz="2000">
                <a:latin typeface="Times New Roman" panose="02020603050405020304" pitchFamily="18" charset="0"/>
                <a:cs typeface="Times New Roman" panose="02020603050405020304" pitchFamily="18" charset="0"/>
                <a:sym typeface="+mn-ea"/>
              </a:rPr>
              <a:t>16</a:t>
            </a:r>
            <a:r>
              <a:rPr lang="en-US" altLang="zh-CN" sz="2000" i="1">
                <a:latin typeface="Times New Roman" panose="02020603050405020304" pitchFamily="18" charset="0"/>
                <a:cs typeface="Times New Roman" panose="02020603050405020304" pitchFamily="18" charset="0"/>
                <a:sym typeface="+mn-ea"/>
              </a:rPr>
              <a:t>W, or  p</a:t>
            </a:r>
            <a:r>
              <a:rPr lang="en-US" altLang="zh-CN" sz="2000" baseline="-25000">
                <a:latin typeface="Times New Roman" panose="02020603050405020304" pitchFamily="18" charset="0"/>
                <a:cs typeface="Times New Roman" panose="02020603050405020304" pitchFamily="18" charset="0"/>
                <a:sym typeface="+mn-ea"/>
              </a:rPr>
              <a:t>10</a:t>
            </a:r>
            <a:r>
              <a:rPr lang="en-US" altLang="zh-CN" sz="2000" baseline="-25000">
                <a:latin typeface="Arial" panose="020B0604020202020204" pitchFamily="34" charset="0"/>
                <a:cs typeface="Arial" panose="020B0604020202020204" pitchFamily="34" charset="0"/>
                <a:sym typeface="+mn-ea"/>
              </a:rPr>
              <a:t>Ω</a:t>
            </a:r>
            <a:r>
              <a:rPr lang="en-US" altLang="zh-CN" sz="2000" i="1">
                <a:latin typeface="Times New Roman" panose="02020603050405020304" pitchFamily="18" charset="0"/>
                <a:cs typeface="Times New Roman" panose="02020603050405020304" pitchFamily="18" charset="0"/>
                <a:sym typeface="+mn-ea"/>
              </a:rPr>
              <a:t>=100i</a:t>
            </a:r>
            <a:r>
              <a:rPr lang="en-US" altLang="zh-CN" sz="2000" i="1" baseline="30000">
                <a:latin typeface="Times New Roman" panose="02020603050405020304" pitchFamily="18" charset="0"/>
                <a:cs typeface="Times New Roman" panose="02020603050405020304" pitchFamily="18" charset="0"/>
                <a:sym typeface="+mn-ea"/>
              </a:rPr>
              <a:t>2</a:t>
            </a:r>
            <a:r>
              <a:rPr lang="en-US" altLang="zh-CN" sz="2000" i="1">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16</a:t>
            </a:r>
            <a:r>
              <a:rPr lang="en-US" altLang="zh-CN" sz="2000" i="1">
                <a:latin typeface="Times New Roman" panose="02020603050405020304" pitchFamily="18" charset="0"/>
                <a:cs typeface="Times New Roman" panose="02020603050405020304" pitchFamily="18" charset="0"/>
                <a:sym typeface="+mn-ea"/>
              </a:rPr>
              <a:t>W</a:t>
            </a:r>
          </a:p>
          <a:p>
            <a:pPr marL="0" lvl="0" indent="0" algn="l" eaLnBrk="1" hangingPunct="1">
              <a:spcBef>
                <a:spcPct val="50000"/>
              </a:spcBef>
              <a:buNone/>
            </a:pPr>
            <a:r>
              <a:rPr lang="en-US" altLang="zh-CN" sz="2000" i="1">
                <a:latin typeface="Times New Roman" panose="02020603050405020304" pitchFamily="18" charset="0"/>
                <a:cs typeface="Times New Roman" panose="02020603050405020304" pitchFamily="18" charset="0"/>
                <a:sym typeface="+mn-ea"/>
              </a:rPr>
              <a:t>p</a:t>
            </a:r>
            <a:r>
              <a:rPr lang="en-US" altLang="zh-CN" sz="2000" i="1" baseline="-25000">
                <a:latin typeface="Times New Roman" panose="02020603050405020304" pitchFamily="18" charset="0"/>
                <a:cs typeface="Times New Roman" panose="02020603050405020304" pitchFamily="18" charset="0"/>
                <a:sym typeface="+mn-ea"/>
              </a:rPr>
              <a:t>40V</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i="1">
                <a:latin typeface="Times New Roman" panose="02020603050405020304" pitchFamily="18" charset="0"/>
                <a:cs typeface="Times New Roman" panose="02020603050405020304" pitchFamily="18" charset="0"/>
                <a:sym typeface="+mn-ea"/>
              </a:rPr>
              <a:t>i=-16W</a:t>
            </a:r>
            <a:r>
              <a:rPr lang="en-US" altLang="zh-CN" sz="2000">
                <a:latin typeface="Times New Roman" panose="02020603050405020304" pitchFamily="18" charset="0"/>
                <a:cs typeface="Times New Roman" panose="02020603050405020304" pitchFamily="18" charset="0"/>
                <a:sym typeface="+mn-ea"/>
              </a:rPr>
              <a:t>(Source supplies power actually)</a:t>
            </a:r>
            <a:endParaRPr lang="en-US" altLang="zh-CN" sz="2000" baseline="-25000">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3971290" y="4495800"/>
            <a:ext cx="5172710" cy="1783715"/>
          </a:xfrm>
          <a:prstGeom prst="rect">
            <a:avLst/>
          </a:prstGeom>
          <a:noFill/>
        </p:spPr>
        <p:txBody>
          <a:bodyPr wrap="square" rtlCol="0" anchor="t">
            <a:spAutoFit/>
          </a:bodyPr>
          <a:lstStyle/>
          <a:p>
            <a:pPr marL="0" lvl="0" indent="0" algn="l" eaLnBrk="1" hangingPunct="1">
              <a:spcBef>
                <a:spcPct val="50000"/>
              </a:spcBef>
              <a:buNone/>
            </a:pPr>
            <a:r>
              <a:rPr lang="en-US" altLang="zh-CN" sz="2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sym typeface="+mn-ea"/>
              </a:rPr>
              <a:t>method 1: </a:t>
            </a:r>
            <a:r>
              <a:rPr lang="en-US" altLang="zh-CN" sz="2000" i="1">
                <a:latin typeface="Times New Roman" panose="02020603050405020304" pitchFamily="18" charset="0"/>
                <a:cs typeface="Times New Roman" panose="02020603050405020304" pitchFamily="18" charset="0"/>
                <a:sym typeface="+mn-ea"/>
              </a:rPr>
              <a:t>p</a:t>
            </a:r>
            <a:r>
              <a:rPr lang="en-US" altLang="zh-CN" sz="2000" i="1" baseline="-25000">
                <a:latin typeface="Times New Roman" panose="02020603050405020304" pitchFamily="18" charset="0"/>
                <a:cs typeface="Times New Roman" panose="02020603050405020304" pitchFamily="18" charset="0"/>
                <a:sym typeface="+mn-ea"/>
              </a:rPr>
              <a:t>25</a:t>
            </a:r>
            <a:r>
              <a:rPr lang="en-US" altLang="zh-CN" sz="2000" baseline="-25000">
                <a:latin typeface="Times New Roman" panose="02020603050405020304" pitchFamily="18" charset="0"/>
                <a:cs typeface="Times New Roman" panose="02020603050405020304" pitchFamily="18" charset="0"/>
                <a:sym typeface="+mn-ea"/>
              </a:rPr>
              <a:t>0</a:t>
            </a:r>
            <a:r>
              <a:rPr lang="en-US" altLang="zh-CN" sz="2000" baseline="-25000">
                <a:latin typeface="Arial" panose="020B0604020202020204" pitchFamily="34" charset="0"/>
                <a:cs typeface="Arial" panose="020B0604020202020204" pitchFamily="34" charset="0"/>
                <a:sym typeface="+mn-ea"/>
              </a:rPr>
              <a:t>Ω</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baseline="30000">
                <a:latin typeface="Times New Roman" panose="02020603050405020304" pitchFamily="18" charset="0"/>
                <a:cs typeface="Times New Roman" panose="02020603050405020304" pitchFamily="18" charset="0"/>
                <a:sym typeface="+mn-ea"/>
              </a:rPr>
              <a:t>2</a:t>
            </a:r>
            <a:r>
              <a:rPr lang="en-US" altLang="zh-CN" sz="2000">
                <a:latin typeface="Times New Roman" panose="02020603050405020304" pitchFamily="18" charset="0"/>
                <a:cs typeface="Times New Roman" panose="02020603050405020304" pitchFamily="18" charset="0"/>
              </a:rPr>
              <a:t>/250=6.4</a:t>
            </a:r>
            <a:r>
              <a:rPr lang="en-US" altLang="zh-CN" sz="2000" i="1">
                <a:latin typeface="Times New Roman" panose="02020603050405020304" pitchFamily="18" charset="0"/>
                <a:cs typeface="Times New Roman" panose="02020603050405020304" pitchFamily="18" charset="0"/>
              </a:rPr>
              <a:t>W</a:t>
            </a:r>
            <a:endParaRPr lang="en-US" altLang="zh-CN" sz="2000">
              <a:latin typeface="Times New Roman" panose="02020603050405020304" pitchFamily="18" charset="0"/>
              <a:cs typeface="Times New Roman" panose="02020603050405020304" pitchFamily="18" charset="0"/>
            </a:endParaRPr>
          </a:p>
          <a:p>
            <a:pPr marL="0" lvl="0" indent="0" algn="l" eaLnBrk="1" hangingPunct="1">
              <a:spcBef>
                <a:spcPct val="50000"/>
              </a:spcBef>
              <a:buNone/>
            </a:pPr>
            <a:r>
              <a:rPr lang="en-US" altLang="zh-CN" sz="2000">
                <a:latin typeface="Times New Roman" panose="02020603050405020304" pitchFamily="18" charset="0"/>
                <a:cs typeface="Times New Roman" panose="02020603050405020304" pitchFamily="18" charset="0"/>
              </a:rPr>
              <a:t>method 2: </a:t>
            </a:r>
            <a:r>
              <a:rPr lang="en-US" altLang="zh-CN" sz="2000" i="1">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=40/250=0.16A (ohm’s law)</a:t>
            </a:r>
          </a:p>
          <a:p>
            <a:pPr marL="0" lvl="0" indent="0" algn="l" eaLnBrk="1" hangingPunct="1">
              <a:spcBef>
                <a:spcPct val="50000"/>
              </a:spcBef>
              <a:buNone/>
            </a:pPr>
            <a:r>
              <a:rPr lang="en-US" altLang="zh-CN" sz="2000" i="1">
                <a:latin typeface="Times New Roman" panose="02020603050405020304" pitchFamily="18" charset="0"/>
                <a:cs typeface="Times New Roman" panose="02020603050405020304" pitchFamily="18" charset="0"/>
              </a:rPr>
              <a:t>  p</a:t>
            </a:r>
            <a:r>
              <a:rPr lang="en-US" altLang="zh-CN" sz="2000" baseline="-25000">
                <a:latin typeface="Times New Roman" panose="02020603050405020304" pitchFamily="18" charset="0"/>
                <a:cs typeface="Times New Roman" panose="02020603050405020304" pitchFamily="18" charset="0"/>
              </a:rPr>
              <a:t>10</a:t>
            </a:r>
            <a:r>
              <a:rPr lang="en-US" altLang="zh-CN" sz="2000" baseline="-25000">
                <a:latin typeface="Arial" panose="020B0604020202020204" pitchFamily="34" charset="0"/>
                <a:cs typeface="Arial" panose="020B0604020202020204" pitchFamily="34" charset="0"/>
              </a:rPr>
              <a:t>Ω</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i="1">
                <a:latin typeface="Times New Roman" panose="02020603050405020304" pitchFamily="18" charset="0"/>
                <a:cs typeface="Times New Roman" panose="02020603050405020304" pitchFamily="18" charset="0"/>
                <a:sym typeface="+mn-ea"/>
              </a:rPr>
              <a:t>i=</a:t>
            </a:r>
            <a:r>
              <a:rPr lang="en-US" altLang="zh-CN" sz="2000">
                <a:latin typeface="Times New Roman" panose="02020603050405020304" pitchFamily="18" charset="0"/>
                <a:cs typeface="Times New Roman" panose="02020603050405020304" pitchFamily="18" charset="0"/>
                <a:sym typeface="+mn-ea"/>
              </a:rPr>
              <a:t>6.4</a:t>
            </a:r>
            <a:r>
              <a:rPr lang="en-US" altLang="zh-CN" sz="2000" i="1">
                <a:latin typeface="Times New Roman" panose="02020603050405020304" pitchFamily="18" charset="0"/>
                <a:cs typeface="Times New Roman" panose="02020603050405020304" pitchFamily="18" charset="0"/>
                <a:sym typeface="+mn-ea"/>
              </a:rPr>
              <a:t>W, or  p</a:t>
            </a:r>
            <a:r>
              <a:rPr lang="en-US" altLang="zh-CN" sz="2000" baseline="-25000">
                <a:latin typeface="Times New Roman" panose="02020603050405020304" pitchFamily="18" charset="0"/>
                <a:cs typeface="Times New Roman" panose="02020603050405020304" pitchFamily="18" charset="0"/>
                <a:sym typeface="+mn-ea"/>
              </a:rPr>
              <a:t>10</a:t>
            </a:r>
            <a:r>
              <a:rPr lang="en-US" altLang="zh-CN" sz="2000" baseline="-25000">
                <a:latin typeface="Arial" panose="020B0604020202020204" pitchFamily="34" charset="0"/>
                <a:cs typeface="Arial" panose="020B0604020202020204" pitchFamily="34" charset="0"/>
                <a:sym typeface="+mn-ea"/>
              </a:rPr>
              <a:t>Ω</a:t>
            </a:r>
            <a:r>
              <a:rPr lang="en-US" altLang="zh-CN" sz="2000" i="1">
                <a:latin typeface="Times New Roman" panose="02020603050405020304" pitchFamily="18" charset="0"/>
                <a:cs typeface="Times New Roman" panose="02020603050405020304" pitchFamily="18" charset="0"/>
                <a:sym typeface="+mn-ea"/>
              </a:rPr>
              <a:t>=250i</a:t>
            </a:r>
            <a:r>
              <a:rPr lang="en-US" altLang="zh-CN" sz="2000" i="1" baseline="30000">
                <a:latin typeface="Times New Roman" panose="02020603050405020304" pitchFamily="18" charset="0"/>
                <a:cs typeface="Times New Roman" panose="02020603050405020304" pitchFamily="18" charset="0"/>
                <a:sym typeface="+mn-ea"/>
              </a:rPr>
              <a:t>2</a:t>
            </a:r>
            <a:r>
              <a:rPr lang="en-US" altLang="zh-CN" sz="2000" i="1">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6.4</a:t>
            </a:r>
            <a:r>
              <a:rPr lang="en-US" altLang="zh-CN" sz="2000" i="1">
                <a:latin typeface="Times New Roman" panose="02020603050405020304" pitchFamily="18" charset="0"/>
                <a:cs typeface="Times New Roman" panose="02020603050405020304" pitchFamily="18" charset="0"/>
                <a:sym typeface="+mn-ea"/>
              </a:rPr>
              <a:t>W</a:t>
            </a:r>
          </a:p>
          <a:p>
            <a:pPr marL="0" lvl="0" indent="0" algn="l" eaLnBrk="1" hangingPunct="1">
              <a:spcBef>
                <a:spcPct val="50000"/>
              </a:spcBef>
              <a:buNone/>
            </a:pPr>
            <a:r>
              <a:rPr lang="en-US" altLang="zh-CN" sz="2000" i="1">
                <a:latin typeface="Times New Roman" panose="02020603050405020304" pitchFamily="18" charset="0"/>
                <a:cs typeface="Times New Roman" panose="02020603050405020304" pitchFamily="18" charset="0"/>
                <a:sym typeface="+mn-ea"/>
              </a:rPr>
              <a:t>p</a:t>
            </a:r>
            <a:r>
              <a:rPr lang="en-US" altLang="zh-CN" sz="2000" i="1" baseline="-25000">
                <a:latin typeface="Times New Roman" panose="02020603050405020304" pitchFamily="18" charset="0"/>
                <a:cs typeface="Times New Roman" panose="02020603050405020304" pitchFamily="18" charset="0"/>
                <a:sym typeface="+mn-ea"/>
              </a:rPr>
              <a:t>40V</a:t>
            </a:r>
            <a:r>
              <a:rPr lang="en-US" altLang="zh-CN" sz="2000" i="1">
                <a:latin typeface="Times New Roman" panose="02020603050405020304" pitchFamily="18" charset="0"/>
                <a:cs typeface="Times New Roman" panose="02020603050405020304" pitchFamily="18" charset="0"/>
                <a:sym typeface="+mn-ea"/>
              </a:rPr>
              <a:t>=-u</a:t>
            </a:r>
            <a:r>
              <a:rPr lang="en-US" altLang="zh-CN" sz="2000" baseline="-25000">
                <a:latin typeface="Times New Roman" panose="02020603050405020304" pitchFamily="18" charset="0"/>
                <a:cs typeface="Times New Roman" panose="02020603050405020304" pitchFamily="18" charset="0"/>
                <a:sym typeface="+mn-ea"/>
              </a:rPr>
              <a:t>s</a:t>
            </a:r>
            <a:r>
              <a:rPr lang="en-US" altLang="zh-CN" sz="2000" i="1">
                <a:latin typeface="Times New Roman" panose="02020603050405020304" pitchFamily="18" charset="0"/>
                <a:cs typeface="Times New Roman" panose="02020603050405020304" pitchFamily="18" charset="0"/>
                <a:sym typeface="+mn-ea"/>
              </a:rPr>
              <a:t>i=-</a:t>
            </a:r>
            <a:r>
              <a:rPr lang="en-US" altLang="zh-CN" sz="2000">
                <a:latin typeface="Times New Roman" panose="02020603050405020304" pitchFamily="18" charset="0"/>
                <a:cs typeface="Times New Roman" panose="02020603050405020304" pitchFamily="18" charset="0"/>
                <a:sym typeface="+mn-ea"/>
              </a:rPr>
              <a:t>6.4</a:t>
            </a:r>
            <a:r>
              <a:rPr lang="en-US" altLang="zh-CN" sz="2000" i="1">
                <a:latin typeface="Times New Roman" panose="02020603050405020304" pitchFamily="18" charset="0"/>
                <a:cs typeface="Times New Roman" panose="02020603050405020304" pitchFamily="18" charset="0"/>
                <a:sym typeface="+mn-ea"/>
              </a:rPr>
              <a:t>W</a:t>
            </a:r>
            <a:r>
              <a:rPr lang="en-US" altLang="zh-CN" sz="2000">
                <a:latin typeface="Times New Roman" panose="02020603050405020304" pitchFamily="18" charset="0"/>
                <a:cs typeface="Times New Roman" panose="02020603050405020304" pitchFamily="18" charset="0"/>
                <a:sym typeface="+mn-ea"/>
              </a:rPr>
              <a:t>(Source supplies power actually)</a:t>
            </a:r>
            <a:endParaRPr lang="en-US" altLang="zh-CN" sz="2000" baseline="-25000">
              <a:latin typeface="Arial" panose="020B0604020202020204" pitchFamily="34" charset="0"/>
              <a:cs typeface="Arial" panose="020B0604020202020204" pitchFamily="34" charset="0"/>
            </a:endParaRPr>
          </a:p>
        </p:txBody>
      </p:sp>
      <p:sp>
        <p:nvSpPr>
          <p:cNvPr id="10242" name="Text Box 2"/>
          <p:cNvSpPr txBox="1"/>
          <p:nvPr/>
        </p:nvSpPr>
        <p:spPr>
          <a:xfrm>
            <a:off x="228600" y="4038283"/>
            <a:ext cx="3907790" cy="224536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Note: (1)Normally, we calculate </a:t>
            </a:r>
            <a:r>
              <a:rPr lang="en-US" altLang="zh-CN" sz="2000" dirty="0">
                <a:solidFill>
                  <a:srgbClr val="000099"/>
                </a:solidFill>
                <a:highlight>
                  <a:srgbClr val="FFFF00"/>
                </a:highlight>
                <a:latin typeface="Times New Roman" panose="02020603050405020304" pitchFamily="18" charset="0"/>
                <a:ea typeface="仿宋_GB2312" pitchFamily="49" charset="-122"/>
                <a:cs typeface="Times New Roman" panose="02020603050405020304" pitchFamily="18" charset="0"/>
                <a:sym typeface="Monotype Sorts" pitchFamily="2" charset="2"/>
              </a:rPr>
              <a:t>absorbed power for resistors </a:t>
            </a: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and </a:t>
            </a:r>
            <a:r>
              <a:rPr lang="en-US" altLang="zh-CN" sz="2000" dirty="0">
                <a:solidFill>
                  <a:srgbClr val="000099"/>
                </a:solidFill>
                <a:highlight>
                  <a:srgbClr val="FFFF00"/>
                </a:highlight>
                <a:latin typeface="Times New Roman" panose="02020603050405020304" pitchFamily="18" charset="0"/>
                <a:ea typeface="仿宋_GB2312" pitchFamily="49" charset="-122"/>
                <a:cs typeface="Times New Roman" panose="02020603050405020304" pitchFamily="18" charset="0"/>
                <a:sym typeface="Monotype Sorts" pitchFamily="2" charset="2"/>
              </a:rPr>
              <a:t>supplied power for sources</a:t>
            </a: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a:t>
            </a:r>
          </a:p>
          <a:p>
            <a:pPr marL="0" lvl="0" indent="0" algn="l" eaLnBrk="1" hangingPunct="1">
              <a:spcBef>
                <a:spcPct val="0"/>
              </a:spcBef>
              <a:buNone/>
            </a:pP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(2)Normally, we select </a:t>
            </a:r>
            <a:r>
              <a:rPr lang="en-US" altLang="zh-CN" sz="2000" dirty="0">
                <a:solidFill>
                  <a:srgbClr val="000099"/>
                </a:solidFill>
                <a:highlight>
                  <a:srgbClr val="FFFF00"/>
                </a:highlight>
                <a:latin typeface="Times New Roman" panose="02020603050405020304" pitchFamily="18" charset="0"/>
                <a:ea typeface="仿宋_GB2312" pitchFamily="49" charset="-122"/>
                <a:cs typeface="Times New Roman" panose="02020603050405020304" pitchFamily="18" charset="0"/>
                <a:sym typeface="Monotype Sorts" pitchFamily="2" charset="2"/>
              </a:rPr>
              <a:t>passive sign convention for passive elements</a:t>
            </a: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 and </a:t>
            </a:r>
            <a:r>
              <a:rPr lang="en-US" altLang="zh-CN" sz="2000" dirty="0">
                <a:solidFill>
                  <a:srgbClr val="000099"/>
                </a:solidFill>
                <a:highlight>
                  <a:srgbClr val="FFFF00"/>
                </a:highlight>
                <a:latin typeface="Times New Roman" panose="02020603050405020304" pitchFamily="18" charset="0"/>
                <a:ea typeface="仿宋_GB2312" pitchFamily="49" charset="-122"/>
                <a:cs typeface="Times New Roman" panose="02020603050405020304" pitchFamily="18" charset="0"/>
                <a:sym typeface="Monotype Sorts" pitchFamily="2" charset="2"/>
              </a:rPr>
              <a:t>active sign convention for active elements</a:t>
            </a:r>
            <a:r>
              <a:rPr lang="en-US" altLang="zh-CN" sz="2000" dirty="0">
                <a:solidFill>
                  <a:srgbClr val="000099"/>
                </a:solidFill>
                <a:latin typeface="Times New Roman" panose="02020603050405020304" pitchFamily="18" charset="0"/>
                <a:ea typeface="仿宋_GB2312" pitchFamily="49" charset="-122"/>
                <a:cs typeface="Times New Roman" panose="02020603050405020304" pitchFamily="18" charset="0"/>
                <a:sym typeface="Monotype Sorts" pitchFamily="2" charset="2"/>
              </a:rPr>
              <a:t>(sources)</a:t>
            </a:r>
          </a:p>
        </p:txBody>
      </p:sp>
    </p:spTree>
  </p:cSld>
  <p:clrMapOvr>
    <a:masterClrMapping/>
  </p:clrMapOvr>
  <p:transition>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43</TotalTime>
  <Words>3060</Words>
  <Application>Microsoft Office PowerPoint</Application>
  <PresentationFormat>On-screen Show (4:3)</PresentationFormat>
  <Paragraphs>491</Paragraphs>
  <Slides>61</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61</vt:i4>
      </vt:variant>
    </vt:vector>
  </HeadingPairs>
  <TitlesOfParts>
    <vt:vector size="77" baseType="lpstr">
      <vt:lpstr>Arial Unicode MS</vt:lpstr>
      <vt:lpstr>仿宋_GB2312</vt:lpstr>
      <vt:lpstr>Microsoft YaHei</vt:lpstr>
      <vt:lpstr>Microsoft YaHei</vt:lpstr>
      <vt:lpstr>Monotype Sorts</vt:lpstr>
      <vt:lpstr>MTMI</vt:lpstr>
      <vt:lpstr>宋体</vt:lpstr>
      <vt:lpstr>Arial</vt:lpstr>
      <vt:lpstr>Symbol</vt:lpstr>
      <vt:lpstr>Times New Roman</vt:lpstr>
      <vt:lpstr>Verdana</vt:lpstr>
      <vt:lpstr>Wingdings</vt:lpstr>
      <vt:lpstr>Balloons</vt:lpstr>
      <vt:lpstr>1_Balloons</vt:lpstr>
      <vt:lpstr>Microsoft Equation 3.0</vt:lpstr>
      <vt:lpstr>Equation.DSMT4</vt:lpstr>
      <vt:lpstr>PowerPoint Presentation</vt:lpstr>
      <vt:lpstr>PowerPoint Presentation</vt:lpstr>
      <vt:lpstr>PowerPoint Presentation</vt:lpstr>
      <vt:lpstr>Chapter2  Basic Laws </vt:lpstr>
      <vt:lpstr>2.1 Ohm’s Law and Linear Resistor</vt:lpstr>
      <vt:lpstr>2.1 Ohm’s Law and Linear Resistor</vt:lpstr>
      <vt:lpstr>2.1 Ohm’s Law and Linear Resistor</vt:lpstr>
      <vt:lpstr>2.1 Ohm’s Law and Linear Resistor</vt:lpstr>
      <vt:lpstr>2.1 Ohm’s Law and Linear Resistor</vt:lpstr>
      <vt:lpstr>PowerPoint Presentation</vt:lpstr>
      <vt:lpstr>Two extreme possible values of R</vt:lpstr>
      <vt:lpstr>Practice: Please calculate the power absorbed by the resistor with the resistance of 5Ω when (1) R=0. (2)R=∞</vt:lpstr>
      <vt:lpstr>conductance</vt:lpstr>
      <vt:lpstr>2.2 Branches and Loops , Nodes</vt:lpstr>
      <vt:lpstr>PowerPoint Presentation</vt:lpstr>
      <vt:lpstr>2.3  Kirchhoff’s Laws</vt:lpstr>
      <vt:lpstr>2.3  Kirchhoff’s Laws (1)</vt:lpstr>
      <vt:lpstr>PowerPoint Presentation</vt:lpstr>
      <vt:lpstr>PowerPoint Presentation</vt:lpstr>
      <vt:lpstr>PowerPoint Presentation</vt:lpstr>
      <vt:lpstr>PowerPoint Presentation</vt:lpstr>
      <vt:lpstr>PowerPoint Presentation</vt:lpstr>
      <vt:lpstr>2.3 Kirchhoff’s Laws (2)</vt:lpstr>
      <vt:lpstr>PowerPoint Presentation</vt:lpstr>
      <vt:lpstr>PowerPoint Presentation</vt:lpstr>
      <vt:lpstr>PowerPoint Presentation</vt:lpstr>
      <vt:lpstr>Independent node and Independent loop</vt:lpstr>
      <vt:lpstr>Independent node and Independent loop</vt:lpstr>
      <vt:lpstr>Homework （3th time）</vt:lpstr>
      <vt:lpstr>2.4 Equivalent Subcircuits</vt:lpstr>
      <vt:lpstr>2.4 Equivalent Subcircuits</vt:lpstr>
      <vt:lpstr>2.4 Equivalent Subcircuits</vt:lpstr>
      <vt:lpstr>2.5 Series Resistors and Voltage Division</vt:lpstr>
      <vt:lpstr>2.5 Series Resistors and Voltage Division</vt:lpstr>
      <vt:lpstr>2.6 Parallel Resistors and Current Division (1)</vt:lpstr>
      <vt:lpstr>PowerPoint Presentation</vt:lpstr>
      <vt:lpstr>Parallel Resistors and Current Division ---- an extreme case 1</vt:lpstr>
      <vt:lpstr>PowerPoint Presentation</vt:lpstr>
      <vt:lpstr>PowerPoint Presentation</vt:lpstr>
      <vt:lpstr>PowerPoint Presentation</vt:lpstr>
      <vt:lpstr>PowerPoint Presentation</vt:lpstr>
      <vt:lpstr>PowerPoint Presentation</vt:lpstr>
      <vt:lpstr>PowerPoint Presentation</vt:lpstr>
      <vt:lpstr>2.7 Wye-Delta Transformations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 （4th time）</vt:lpstr>
      <vt:lpstr>PowerPoint Presentation</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Circuit Theory</dc:title>
  <dc:creator>EE</dc:creator>
  <cp:lastModifiedBy>ABID</cp:lastModifiedBy>
  <cp:revision>496</cp:revision>
  <dcterms:created xsi:type="dcterms:W3CDTF">2006-09-12T03:52:00Z</dcterms:created>
  <dcterms:modified xsi:type="dcterms:W3CDTF">2022-01-18T01:25:08Z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5B604B1B3A564E6080255ACB4A53C364</vt:lpwstr>
  </property>
  <property fmtid="{D5CDD505-2E9C-101B-9397-08002B2CF9AE}" pid="3" name="KSOProductBuildVer">
    <vt:lpwstr>2052-11.1.0.11294</vt:lpwstr>
  </property>
</Properties>
</file>