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30"/>
  </p:notesMasterIdLst>
  <p:handoutMasterIdLst>
    <p:handoutMasterId r:id="rId31"/>
  </p:handoutMasterIdLst>
  <p:sldIdLst>
    <p:sldId id="261" r:id="rId5"/>
    <p:sldId id="273" r:id="rId6"/>
    <p:sldId id="286" r:id="rId7"/>
    <p:sldId id="314" r:id="rId8"/>
    <p:sldId id="315" r:id="rId9"/>
    <p:sldId id="316" r:id="rId10"/>
    <p:sldId id="313" r:id="rId11"/>
    <p:sldId id="317" r:id="rId12"/>
    <p:sldId id="318" r:id="rId13"/>
    <p:sldId id="319" r:id="rId14"/>
    <p:sldId id="320" r:id="rId15"/>
    <p:sldId id="308" r:id="rId16"/>
    <p:sldId id="321" r:id="rId17"/>
    <p:sldId id="322" r:id="rId18"/>
    <p:sldId id="323" r:id="rId19"/>
    <p:sldId id="324" r:id="rId20"/>
    <p:sldId id="325" r:id="rId21"/>
    <p:sldId id="327" r:id="rId22"/>
    <p:sldId id="328" r:id="rId23"/>
    <p:sldId id="329" r:id="rId24"/>
    <p:sldId id="330" r:id="rId25"/>
    <p:sldId id="331" r:id="rId26"/>
    <p:sldId id="332" r:id="rId27"/>
    <p:sldId id="333" r:id="rId28"/>
    <p:sldId id="33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175F"/>
    <a:srgbClr val="EEEEEE"/>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88" d="100"/>
          <a:sy n="88" d="100"/>
        </p:scale>
        <p:origin x="494" y="6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1/6/2022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39046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9175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803046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77970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google.com/document/d/11BJcaB8IieIfsJF-BRVi0qt805nI0vh9FjnhdvxOtd8/edit#heading=h.coj190me5kcv"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https://www.forbes.com/sites/cognitiveworld/2018/08/07/job-loss-from-ai-theres-more-to-fear/"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fontScale="90000"/>
          </a:bodyPr>
          <a:lstStyle/>
          <a:p>
            <a:r>
              <a:rPr lang="en-US" b="1" dirty="0"/>
              <a:t>Koan 4: Natural Language Understanding Robots</a:t>
            </a:r>
            <a:r>
              <a:rPr lang="en-US" dirty="0"/>
              <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normAutofit fontScale="85000" lnSpcReduction="20000"/>
          </a:bodyPr>
          <a:lstStyle/>
          <a:p>
            <a:r>
              <a:rPr lang="en-US" b="1" dirty="0"/>
              <a:t>Group 1</a:t>
            </a:r>
            <a:endParaRPr lang="en-US" dirty="0"/>
          </a:p>
          <a:p>
            <a:r>
              <a:rPr lang="en-US" dirty="0"/>
              <a:t>2019380069 Pang Yu Cong</a:t>
            </a:r>
          </a:p>
          <a:p>
            <a:r>
              <a:rPr lang="en-US" dirty="0"/>
              <a:t>2019380094 Wen Bin Ian Leong</a:t>
            </a:r>
          </a:p>
          <a:p>
            <a:r>
              <a:rPr lang="en-US" dirty="0"/>
              <a:t>2019380141 Abid Ali</a:t>
            </a:r>
          </a:p>
          <a:p>
            <a:r>
              <a:rPr lang="en-US" dirty="0"/>
              <a:t/>
            </a:r>
            <a:br>
              <a:rPr lang="en-US" dirty="0"/>
            </a:br>
            <a:endParaRPr lang="en-US" dirty="0"/>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51384" y="1988840"/>
            <a:ext cx="11371868" cy="501317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fontAlgn="base"/>
            <a:r>
              <a:rPr lang="en-US" b="1" dirty="0"/>
              <a:t>Input Generation</a:t>
            </a:r>
          </a:p>
          <a:p>
            <a:pPr marL="0" indent="0">
              <a:buNone/>
            </a:pPr>
            <a:r>
              <a:rPr lang="en-US" dirty="0"/>
              <a:t>Input is generated when the user inputs their query. The input could be text-based input or voice-based input.</a:t>
            </a:r>
          </a:p>
          <a:p>
            <a:pPr fontAlgn="base"/>
            <a:r>
              <a:rPr lang="en-US" b="1" dirty="0"/>
              <a:t>Input Analysis</a:t>
            </a:r>
          </a:p>
          <a:p>
            <a:pPr marL="0" indent="0">
              <a:buNone/>
            </a:pPr>
            <a:r>
              <a:rPr lang="en-US" dirty="0"/>
              <a:t>Voice-based input will have one extra step when compared to text-based input. When it is text-based input, NLP and NLU are used to break down the text into parts and pull meaning out of the words. </a:t>
            </a:r>
          </a:p>
          <a:p>
            <a:pPr marL="0" indent="0">
              <a:buNone/>
            </a:pPr>
            <a:r>
              <a:rPr lang="en-US" dirty="0"/>
              <a:t>However, if it is voice-based input, Automatic Speech Recognition (ASR) is first applied to the voice input to parse the sound into language that the machine can understand. The ASR system should be good to understand the user’s language and accent and cancel unwanted noise from the surroundings. Once that’s done, NLU and NLP understand the intent behind the query, similar to the text-based input. </a:t>
            </a:r>
          </a:p>
          <a:p>
            <a:pPr marL="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5373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263352" y="922412"/>
            <a:ext cx="11371868" cy="501317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fontAlgn="base"/>
            <a:r>
              <a:rPr lang="en-US" b="1" dirty="0"/>
              <a:t>Output Generation</a:t>
            </a:r>
          </a:p>
          <a:p>
            <a:pPr marL="0" indent="0">
              <a:buNone/>
            </a:pPr>
            <a:r>
              <a:rPr lang="en-US" dirty="0"/>
              <a:t>Now that the AI has understood the user’s question, it will match the query with a relevant answer and with the help of natural language generation (NLG), it will respond to the user. The response is communicated in a conversational manner, just like how humans interact with each other.</a:t>
            </a:r>
          </a:p>
          <a:p>
            <a:pPr marL="0" indent="0">
              <a:buNone/>
            </a:pPr>
            <a:r>
              <a:rPr lang="en-US" dirty="0"/>
              <a:t>When the output is generated, the AI interacts with the integrated systems to go through the user’s profile and previous conversations to add a layer of </a:t>
            </a:r>
            <a:r>
              <a:rPr lang="en-US" dirty="0" err="1"/>
              <a:t>personalisation</a:t>
            </a:r>
            <a:r>
              <a:rPr lang="en-US" dirty="0"/>
              <a:t> in the response. </a:t>
            </a:r>
          </a:p>
          <a:p>
            <a:pPr marL="0" indent="0">
              <a:buNone/>
            </a:pPr>
            <a:r>
              <a:rPr lang="en-US" dirty="0"/>
              <a:t>As in the Input Generation step, voice-based AI bots have an extra step in the Output Generation. The AI’s response is converted back from text to speech. The user hears the voice response from the Voice AI, all in real-time. </a:t>
            </a:r>
          </a:p>
          <a:p>
            <a:pPr fontAlgn="base"/>
            <a:r>
              <a:rPr lang="en-US" b="1" dirty="0"/>
              <a:t>Reinforcement Learning</a:t>
            </a:r>
          </a:p>
          <a:p>
            <a:pPr marL="0" indent="0">
              <a:buNone/>
            </a:pPr>
            <a:r>
              <a:rPr lang="en-US" dirty="0"/>
              <a:t>This is where the self-learning part of a conversational AI robot comes into play. The user’s inputs are </a:t>
            </a:r>
            <a:r>
              <a:rPr lang="en-US" dirty="0" err="1"/>
              <a:t>analysed</a:t>
            </a:r>
            <a:r>
              <a:rPr lang="en-US" dirty="0"/>
              <a:t> and the AI is trained to refine its response. Over time, the user gets quicker and more accurate responses.</a:t>
            </a:r>
          </a:p>
          <a:p>
            <a:pPr marL="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45747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itle 2">
            <a:extLst>
              <a:ext uri="{FF2B5EF4-FFF2-40B4-BE49-F238E27FC236}">
                <a16:creationId xmlns:a16="http://schemas.microsoft.com/office/drawing/2014/main" id="{94CD2FD0-A131-4247-9AD4-711A336BFCB8}"/>
              </a:ext>
            </a:extLst>
          </p:cNvPr>
          <p:cNvSpPr>
            <a:spLocks noGrp="1"/>
          </p:cNvSpPr>
          <p:nvPr>
            <p:ph type="title"/>
          </p:nvPr>
        </p:nvSpPr>
        <p:spPr>
          <a:xfrm>
            <a:off x="479376" y="836712"/>
            <a:ext cx="10805160" cy="707886"/>
          </a:xfrm>
        </p:spPr>
        <p:txBody>
          <a:bodyPr/>
          <a:lstStyle/>
          <a:p>
            <a:r>
              <a:rPr lang="en-US" b="1" dirty="0"/>
              <a:t>Can the Robots Really Understand?</a:t>
            </a:r>
            <a:endParaRPr lang="en-US" dirty="0"/>
          </a:p>
        </p:txBody>
      </p:sp>
      <p:sp>
        <p:nvSpPr>
          <p:cNvPr id="4" name="TextBox 3">
            <a:extLst>
              <a:ext uri="{FF2B5EF4-FFF2-40B4-BE49-F238E27FC236}">
                <a16:creationId xmlns:a16="http://schemas.microsoft.com/office/drawing/2014/main" id="{21BCBBAA-95AB-48F8-AE14-03418D05D9C1}"/>
              </a:ext>
            </a:extLst>
          </p:cNvPr>
          <p:cNvSpPr txBox="1"/>
          <p:nvPr/>
        </p:nvSpPr>
        <p:spPr>
          <a:xfrm>
            <a:off x="479376" y="1916832"/>
            <a:ext cx="11089232" cy="3416320"/>
          </a:xfrm>
          <a:prstGeom prst="rect">
            <a:avLst/>
          </a:prstGeom>
          <a:noFill/>
        </p:spPr>
        <p:txBody>
          <a:bodyPr wrap="square" rtlCol="0">
            <a:spAutoFit/>
          </a:bodyPr>
          <a:lstStyle/>
          <a:p>
            <a:r>
              <a:rPr lang="en-US"/>
              <a:t>Alana can understand context, detect sentiment and recognise patterns of speech when interacting with a human. And this is what conversational AI differs from most standard chatbots. Most standard chatbots are programmed to understand what we say, but not the meaning behind the words. However, conversational AI works differently as it uses  Natural Language Understanding (NLU) and machine learning, which allows Alana or any other conversational AI robots to better comprehend what a user really wants from a conversation and to predict where it will go next, no matter how they choose to specifically word a command or phrase or if they change flow mid-sentence.</a:t>
            </a:r>
          </a:p>
          <a:p>
            <a:r>
              <a:rPr lang="en-US"/>
              <a:t>In the early stage of development of conversational robots, the AI technologies used are mostly rule-based systems or grammar-based parsers. However, slangs, abbreviations, or grammatical errors can often be found in human language. Therefore, a system designed entirely with a rule-based concept often encounters bottlenecks. Also, real human conversations don’t follow pre-written scripts or the predictable structure of a fixed decision tree.</a:t>
            </a:r>
          </a:p>
          <a:p>
            <a:r>
              <a:rPr lang="en-US"/>
              <a:t/>
            </a:r>
            <a:br>
              <a:rPr lang="en-US"/>
            </a:br>
            <a:endParaRPr lang="en-US" dirty="0"/>
          </a:p>
        </p:txBody>
      </p:sp>
    </p:spTree>
    <p:extLst>
      <p:ext uri="{BB962C8B-B14F-4D97-AF65-F5344CB8AC3E}">
        <p14:creationId xmlns:p14="http://schemas.microsoft.com/office/powerpoint/2010/main" val="1965089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CF9929-34DE-4F7E-AEF5-9AA2A997E506}"/>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sp>
        <p:nvSpPr>
          <p:cNvPr id="4" name="TextBox 3">
            <a:extLst>
              <a:ext uri="{FF2B5EF4-FFF2-40B4-BE49-F238E27FC236}">
                <a16:creationId xmlns:a16="http://schemas.microsoft.com/office/drawing/2014/main" id="{F2FEC147-0242-480D-96EC-199136E2E67F}"/>
              </a:ext>
            </a:extLst>
          </p:cNvPr>
          <p:cNvSpPr txBox="1"/>
          <p:nvPr/>
        </p:nvSpPr>
        <p:spPr>
          <a:xfrm>
            <a:off x="479376" y="1556792"/>
            <a:ext cx="11089232" cy="3693319"/>
          </a:xfrm>
          <a:prstGeom prst="rect">
            <a:avLst/>
          </a:prstGeom>
          <a:noFill/>
        </p:spPr>
        <p:txBody>
          <a:bodyPr wrap="square" rtlCol="0">
            <a:spAutoFit/>
          </a:bodyPr>
          <a:lstStyle/>
          <a:p>
            <a:r>
              <a:rPr lang="en-US" dirty="0"/>
              <a:t>What differs Alana from any other chatbots is that conversational AI like Alana does not follow pre-written scripts or the predictable structure of a fixed decision tree. Instead, Alana is trained to reach conclusions autonomously and spontaneously based on combinations of data, recall and learned experiences.</a:t>
            </a:r>
          </a:p>
          <a:p>
            <a:endParaRPr lang="en-US" dirty="0"/>
          </a:p>
          <a:p>
            <a:r>
              <a:rPr lang="en-US" dirty="0"/>
              <a:t>Even if robots could do this, will humans agree with it? The answer is no, for many reasons. Factors such as human-like gaze, blinking, gestures, vocal tone, and other emotional expressions must be varied and natural, and timed together perfectly. It would be strange, for example, if the robot never broke eye contact with you, or always said “I’m feeling great!” in the exact same way.</a:t>
            </a:r>
          </a:p>
          <a:p>
            <a:endParaRPr lang="en-US" dirty="0"/>
          </a:p>
          <a:p>
            <a:r>
              <a:rPr lang="en-US" dirty="0"/>
              <a:t>The flip side of this is that we don’t want robots to be so realistic we’re confused about how much they actually know. We don’t want robots that can deceive you into thinking they’re human.</a:t>
            </a:r>
          </a:p>
          <a:p>
            <a:r>
              <a:rPr lang="en-US" dirty="0"/>
              <a:t/>
            </a:r>
            <a:br>
              <a:rPr lang="en-US" dirty="0"/>
            </a:br>
            <a:endParaRPr lang="en-US" dirty="0"/>
          </a:p>
        </p:txBody>
      </p:sp>
    </p:spTree>
    <p:extLst>
      <p:ext uri="{BB962C8B-B14F-4D97-AF65-F5344CB8AC3E}">
        <p14:creationId xmlns:p14="http://schemas.microsoft.com/office/powerpoint/2010/main" val="1964134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34A6-287D-4452-A0EB-301EE244BCE6}"/>
              </a:ext>
            </a:extLst>
          </p:cNvPr>
          <p:cNvSpPr>
            <a:spLocks noGrp="1"/>
          </p:cNvSpPr>
          <p:nvPr>
            <p:ph type="title"/>
          </p:nvPr>
        </p:nvSpPr>
        <p:spPr>
          <a:xfrm>
            <a:off x="335360" y="620688"/>
            <a:ext cx="10805160" cy="707886"/>
          </a:xfrm>
        </p:spPr>
        <p:txBody>
          <a:bodyPr/>
          <a:lstStyle/>
          <a:p>
            <a:r>
              <a:rPr lang="en-US" b="1" dirty="0"/>
              <a:t>Limitations of Natural Language Processing</a:t>
            </a:r>
            <a:endParaRPr lang="en-US" dirty="0"/>
          </a:p>
        </p:txBody>
      </p:sp>
      <p:sp>
        <p:nvSpPr>
          <p:cNvPr id="3" name="Slide Number Placeholder 2">
            <a:extLst>
              <a:ext uri="{FF2B5EF4-FFF2-40B4-BE49-F238E27FC236}">
                <a16:creationId xmlns:a16="http://schemas.microsoft.com/office/drawing/2014/main" id="{8CB43909-ED17-4C0D-8A69-8D33BA02B5BB}"/>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sp>
        <p:nvSpPr>
          <p:cNvPr id="4" name="TextBox 3">
            <a:extLst>
              <a:ext uri="{FF2B5EF4-FFF2-40B4-BE49-F238E27FC236}">
                <a16:creationId xmlns:a16="http://schemas.microsoft.com/office/drawing/2014/main" id="{2AE1F833-BD7F-4594-9865-B29EFA369DB4}"/>
              </a:ext>
            </a:extLst>
          </p:cNvPr>
          <p:cNvSpPr txBox="1"/>
          <p:nvPr/>
        </p:nvSpPr>
        <p:spPr>
          <a:xfrm>
            <a:off x="335360" y="1556792"/>
            <a:ext cx="11449272" cy="5078313"/>
          </a:xfrm>
          <a:prstGeom prst="rect">
            <a:avLst/>
          </a:prstGeom>
          <a:noFill/>
        </p:spPr>
        <p:txBody>
          <a:bodyPr wrap="square" rtlCol="0">
            <a:spAutoFit/>
          </a:bodyPr>
          <a:lstStyle/>
          <a:p>
            <a:r>
              <a:rPr lang="en-US" dirty="0"/>
              <a:t>NLP is a powerful tool with huge benefits, however, there are still some limitations and challenges to achieve full understanding of human language.</a:t>
            </a:r>
          </a:p>
          <a:p>
            <a:endParaRPr lang="en-US" dirty="0"/>
          </a:p>
          <a:p>
            <a:pPr marL="285750" indent="-285750">
              <a:buFont typeface="Arial" panose="020B0604020202020204" pitchFamily="34" charset="0"/>
              <a:buChar char="•"/>
            </a:pPr>
            <a:r>
              <a:rPr lang="en-US" b="1" dirty="0"/>
              <a:t>Contextual words and phrases and homonyms</a:t>
            </a:r>
          </a:p>
          <a:p>
            <a:r>
              <a:rPr lang="en-US" dirty="0"/>
              <a:t>	The same words and phrases can have different meanings according to the context of a sentence and many words – 	especially in English – have the exact same pronunciation but totally different meanings.</a:t>
            </a:r>
          </a:p>
          <a:p>
            <a:r>
              <a:rPr lang="en-US" dirty="0"/>
              <a:t>		For example:</a:t>
            </a:r>
          </a:p>
          <a:p>
            <a:r>
              <a:rPr lang="en-US" i="1" dirty="0"/>
              <a:t>			I </a:t>
            </a:r>
            <a:r>
              <a:rPr lang="en-US" b="1" i="1" dirty="0"/>
              <a:t>ran</a:t>
            </a:r>
            <a:r>
              <a:rPr lang="en-US" i="1" dirty="0"/>
              <a:t> to the store because we </a:t>
            </a:r>
            <a:r>
              <a:rPr lang="en-US" b="1" i="1" dirty="0"/>
              <a:t>ran</a:t>
            </a:r>
            <a:r>
              <a:rPr lang="en-US" i="1" dirty="0"/>
              <a:t> out of milk.</a:t>
            </a:r>
            <a:endParaRPr lang="en-US" dirty="0"/>
          </a:p>
          <a:p>
            <a:r>
              <a:rPr lang="en-US" i="1" dirty="0"/>
              <a:t>			Can I </a:t>
            </a:r>
            <a:r>
              <a:rPr lang="en-US" b="1" i="1" dirty="0"/>
              <a:t>run</a:t>
            </a:r>
            <a:r>
              <a:rPr lang="en-US" i="1" dirty="0"/>
              <a:t> something past you real quick?</a:t>
            </a:r>
            <a:endParaRPr lang="en-US" dirty="0"/>
          </a:p>
          <a:p>
            <a:r>
              <a:rPr lang="en-US" i="1" dirty="0"/>
              <a:t>			The house is looking really </a:t>
            </a:r>
            <a:r>
              <a:rPr lang="en-US" b="1" i="1" dirty="0"/>
              <a:t>run</a:t>
            </a:r>
            <a:r>
              <a:rPr lang="en-US" i="1" dirty="0"/>
              <a:t> down.</a:t>
            </a:r>
            <a:endParaRPr lang="en-US" dirty="0"/>
          </a:p>
          <a:p>
            <a:r>
              <a:rPr lang="en-US" dirty="0"/>
              <a:t>	These are easy for humans to understand because we read the context of the sentence and we understand all of the 	different definitions. And, while NLP language models may have learned all of the definitions, differentiating between 	them in context can present problems.</a:t>
            </a:r>
          </a:p>
          <a:p>
            <a:r>
              <a:rPr lang="en-US" dirty="0"/>
              <a:t>	Homonyms – two or more words that are pronounced the same but have different definitions – can be problematic for 	question answering and speech-to-text applications because they aren’t written in text form. Usage of their and there, 	for example, is even a common problem for humans.</a:t>
            </a:r>
          </a:p>
          <a:p>
            <a:r>
              <a:rPr lang="en-US" dirty="0"/>
              <a:t/>
            </a:r>
            <a:br>
              <a:rPr lang="en-US" dirty="0"/>
            </a:br>
            <a:endParaRPr lang="en-US" dirty="0"/>
          </a:p>
        </p:txBody>
      </p:sp>
    </p:spTree>
    <p:extLst>
      <p:ext uri="{BB962C8B-B14F-4D97-AF65-F5344CB8AC3E}">
        <p14:creationId xmlns:p14="http://schemas.microsoft.com/office/powerpoint/2010/main" val="3407823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281724-1866-4AB2-B4E1-743E6AA1E45A}"/>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sp>
        <p:nvSpPr>
          <p:cNvPr id="4" name="TextBox 3">
            <a:extLst>
              <a:ext uri="{FF2B5EF4-FFF2-40B4-BE49-F238E27FC236}">
                <a16:creationId xmlns:a16="http://schemas.microsoft.com/office/drawing/2014/main" id="{0DE871CD-9E51-4F0C-B0D6-0A9D57091C05}"/>
              </a:ext>
            </a:extLst>
          </p:cNvPr>
          <p:cNvSpPr txBox="1"/>
          <p:nvPr/>
        </p:nvSpPr>
        <p:spPr>
          <a:xfrm>
            <a:off x="191344" y="890409"/>
            <a:ext cx="11809312" cy="5909310"/>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Irony and Sarcasm</a:t>
            </a:r>
          </a:p>
          <a:p>
            <a:r>
              <a:rPr lang="en-US" dirty="0"/>
              <a:t>	The same case as </a:t>
            </a:r>
            <a:r>
              <a:rPr lang="en-US" u="sng" dirty="0">
                <a:hlinkClick r:id="rId2"/>
              </a:rPr>
              <a:t>Contextual words and phrases and homonyms</a:t>
            </a:r>
            <a:r>
              <a:rPr lang="en-US" dirty="0"/>
              <a:t>, the same words and phrases can have different meanings 	according to the context of a sentence. What’s limiting the NLP is that it uses words and phrases strictly according to 	definition. What is sarcasm? According to the Oxford dictionary, sarcasm is the use of language that normally signifies the 	opposite in order to mock or convey contempt. Some people could disagree about its purpose, but there is a convention in 	that people use positive words in order to convey a negative message.</a:t>
            </a:r>
          </a:p>
          <a:p>
            <a:endParaRPr lang="en-US" dirty="0"/>
          </a:p>
          <a:p>
            <a:pPr marL="285750" indent="-285750" fontAlgn="base">
              <a:buFont typeface="Arial" panose="020B0604020202020204" pitchFamily="34" charset="0"/>
              <a:buChar char="•"/>
            </a:pPr>
            <a:r>
              <a:rPr lang="en-US" b="1" dirty="0"/>
              <a:t>Ambiguity</a:t>
            </a:r>
          </a:p>
          <a:p>
            <a:r>
              <a:rPr lang="en-US" dirty="0"/>
              <a:t>	The definition of ambiguity is the state of having more than one possible meaning. It can also refer to a word or statement 	that can be understood in more than one way. In NLP, there are different types of ambiguity that can limit the development 	of NLP.</a:t>
            </a:r>
          </a:p>
          <a:p>
            <a:endParaRPr lang="en-US" dirty="0"/>
          </a:p>
          <a:p>
            <a:pPr marL="285750" indent="-285750" fontAlgn="base">
              <a:buFont typeface="Wingdings" panose="05000000000000000000" pitchFamily="2" charset="2"/>
              <a:buChar char="Ø"/>
            </a:pPr>
            <a:r>
              <a:rPr lang="en-US" b="1" dirty="0"/>
              <a:t>Lexical Ambiguity</a:t>
            </a:r>
          </a:p>
          <a:p>
            <a:r>
              <a:rPr lang="en-US" dirty="0"/>
              <a:t>	Lexical ambiguity is the ambiguity of a single word. A word can be ambiguous according to its syntactic category (verb, 	noun, adjective etc.).</a:t>
            </a:r>
          </a:p>
          <a:p>
            <a:r>
              <a:rPr lang="en-US" dirty="0"/>
              <a:t>		For example, the word ‘back’ can be used as a verb, a noun, or an adjective.</a:t>
            </a:r>
          </a:p>
          <a:p>
            <a:r>
              <a:rPr lang="en-US" i="1" dirty="0"/>
              <a:t>			He </a:t>
            </a:r>
            <a:r>
              <a:rPr lang="en-US" b="1" i="1" dirty="0"/>
              <a:t>backs </a:t>
            </a:r>
            <a:r>
              <a:rPr lang="en-US" i="1" dirty="0"/>
              <a:t>up his car to prevent blocking the entrance. (verb)</a:t>
            </a:r>
            <a:endParaRPr lang="en-US" dirty="0"/>
          </a:p>
          <a:p>
            <a:r>
              <a:rPr lang="en-US" i="1" dirty="0"/>
              <a:t>			After sitting all day long, my </a:t>
            </a:r>
            <a:r>
              <a:rPr lang="en-US" b="1" i="1" dirty="0"/>
              <a:t>back </a:t>
            </a:r>
            <a:r>
              <a:rPr lang="en-US" i="1" dirty="0"/>
              <a:t>hurts. (noun)</a:t>
            </a:r>
            <a:endParaRPr lang="en-US" dirty="0"/>
          </a:p>
          <a:p>
            <a:r>
              <a:rPr lang="en-US" i="1" dirty="0"/>
              <a:t>			Please exit through the </a:t>
            </a:r>
            <a:r>
              <a:rPr lang="en-US" b="1" i="1" dirty="0"/>
              <a:t>back </a:t>
            </a:r>
            <a:r>
              <a:rPr lang="en-US" i="1" dirty="0"/>
              <a:t>door. (adjective)</a:t>
            </a:r>
            <a:endParaRPr lang="en-US" dirty="0"/>
          </a:p>
          <a:p>
            <a:r>
              <a:rPr lang="en-US" dirty="0"/>
              <a:t/>
            </a:r>
            <a:br>
              <a:rPr lang="en-US" dirty="0"/>
            </a:br>
            <a:endParaRPr lang="en-US" dirty="0"/>
          </a:p>
        </p:txBody>
      </p:sp>
    </p:spTree>
    <p:extLst>
      <p:ext uri="{BB962C8B-B14F-4D97-AF65-F5344CB8AC3E}">
        <p14:creationId xmlns:p14="http://schemas.microsoft.com/office/powerpoint/2010/main" val="1807124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F3E1AE-8F9B-4453-A8FE-D7F2E909DBB0}"/>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sp>
        <p:nvSpPr>
          <p:cNvPr id="4" name="TextBox 3">
            <a:extLst>
              <a:ext uri="{FF2B5EF4-FFF2-40B4-BE49-F238E27FC236}">
                <a16:creationId xmlns:a16="http://schemas.microsoft.com/office/drawing/2014/main" id="{3DB961E0-73FE-4C65-9061-CADCA32912EF}"/>
              </a:ext>
            </a:extLst>
          </p:cNvPr>
          <p:cNvSpPr txBox="1"/>
          <p:nvPr/>
        </p:nvSpPr>
        <p:spPr>
          <a:xfrm>
            <a:off x="335360" y="1052736"/>
            <a:ext cx="11521280" cy="3970318"/>
          </a:xfrm>
          <a:prstGeom prst="rect">
            <a:avLst/>
          </a:prstGeom>
          <a:noFill/>
        </p:spPr>
        <p:txBody>
          <a:bodyPr wrap="square" rtlCol="0">
            <a:spAutoFit/>
          </a:bodyPr>
          <a:lstStyle/>
          <a:p>
            <a:pPr marL="285750" indent="-285750" fontAlgn="base">
              <a:buFont typeface="Wingdings" panose="05000000000000000000" pitchFamily="2" charset="2"/>
              <a:buChar char="Ø"/>
            </a:pPr>
            <a:r>
              <a:rPr lang="en-US" b="1" dirty="0"/>
              <a:t>Semantic Ambiguity</a:t>
            </a:r>
          </a:p>
          <a:p>
            <a:r>
              <a:rPr lang="en-US" dirty="0"/>
              <a:t>	There can be different interpretations in a sentence.</a:t>
            </a:r>
          </a:p>
          <a:p>
            <a:r>
              <a:rPr lang="en-US" dirty="0"/>
              <a:t>	For example:</a:t>
            </a:r>
          </a:p>
          <a:p>
            <a:r>
              <a:rPr lang="en-US" i="1" dirty="0"/>
              <a:t>		I saw the boy on the beach with my binoculars.</a:t>
            </a:r>
            <a:endParaRPr lang="en-US" dirty="0"/>
          </a:p>
          <a:p>
            <a:r>
              <a:rPr lang="en-US" dirty="0"/>
              <a:t>		This could mean that I saw a boy through my binoculars or the boy had my binoculars with him. Semantic 				ambiguities arise from the fact that, in general, a computer is incapable of distinguishing between what is logical 		and 	what is not.</a:t>
            </a:r>
          </a:p>
          <a:p>
            <a:endParaRPr lang="en-US" dirty="0"/>
          </a:p>
          <a:p>
            <a:pPr marL="285750" indent="-285750" fontAlgn="base">
              <a:buFont typeface="Arial" panose="020B0604020202020204" pitchFamily="34" charset="0"/>
              <a:buChar char="•"/>
            </a:pPr>
            <a:r>
              <a:rPr lang="en-US" b="1" dirty="0"/>
              <a:t>Colloquialisms and Slang</a:t>
            </a:r>
          </a:p>
          <a:p>
            <a:r>
              <a:rPr lang="en-US" dirty="0"/>
              <a:t>	Colloquialisms refer to informal phrases, expressions, idioms, and culture-specific lingo that is not formal or literary and 	is used in ordinary or familiar conversation. For example, the word ‘stan’, normally means a very </a:t>
            </a:r>
            <a:r>
              <a:rPr lang="en-US" dirty="0" err="1"/>
              <a:t>very</a:t>
            </a:r>
            <a:r>
              <a:rPr lang="en-US" dirty="0"/>
              <a:t> overzealous and 	obsessed fan of a celebrity/band/cast of a tv show or movie, but is never a formal term.</a:t>
            </a:r>
          </a:p>
          <a:p>
            <a:r>
              <a:rPr lang="en-US" dirty="0"/>
              <a:t/>
            </a:r>
            <a:br>
              <a:rPr lang="en-US" dirty="0"/>
            </a:br>
            <a:endParaRPr lang="en-US" dirty="0"/>
          </a:p>
        </p:txBody>
      </p:sp>
    </p:spTree>
    <p:extLst>
      <p:ext uri="{BB962C8B-B14F-4D97-AF65-F5344CB8AC3E}">
        <p14:creationId xmlns:p14="http://schemas.microsoft.com/office/powerpoint/2010/main" val="2410823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09E90D-1C23-4ACF-BFFE-FA47D24E2DCA}"/>
              </a:ext>
            </a:extLst>
          </p:cNvPr>
          <p:cNvSpPr>
            <a:spLocks noGrp="1"/>
          </p:cNvSpPr>
          <p:nvPr>
            <p:ph type="sldNum" sz="quarter" idx="4"/>
          </p:nvPr>
        </p:nvSpPr>
        <p:spPr/>
        <p:txBody>
          <a:bodyPr/>
          <a:lstStyle/>
          <a:p>
            <a:fld id="{4FAB73BC-B049-4115-A692-8D63A059BFB8}" type="slidenum">
              <a:rPr lang="en-US" noProof="0" smtClean="0"/>
              <a:pPr/>
              <a:t>17</a:t>
            </a:fld>
            <a:endParaRPr lang="en-US" noProof="0" dirty="0"/>
          </a:p>
        </p:txBody>
      </p:sp>
      <p:sp>
        <p:nvSpPr>
          <p:cNvPr id="4" name="TextBox 3">
            <a:extLst>
              <a:ext uri="{FF2B5EF4-FFF2-40B4-BE49-F238E27FC236}">
                <a16:creationId xmlns:a16="http://schemas.microsoft.com/office/drawing/2014/main" id="{E7D4C80B-D8C9-4070-8ED4-286783D613C5}"/>
              </a:ext>
            </a:extLst>
          </p:cNvPr>
          <p:cNvSpPr txBox="1"/>
          <p:nvPr/>
        </p:nvSpPr>
        <p:spPr>
          <a:xfrm>
            <a:off x="191344" y="1052736"/>
            <a:ext cx="11737304" cy="3416320"/>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Domain-specific language</a:t>
            </a:r>
          </a:p>
          <a:p>
            <a:r>
              <a:rPr lang="en-US" dirty="0"/>
              <a:t>	Different businesses and industries often use very different languages. An NLP processing model needed for healthcare, 	for example, would be very different from one used to process legal documents. These days, however, there are a number 	of analysis tools trained for specific fields, but extremely niche industries may need to build or train their own models.</a:t>
            </a:r>
          </a:p>
          <a:p>
            <a:endParaRPr lang="en-US" dirty="0"/>
          </a:p>
          <a:p>
            <a:pPr marL="285750" indent="-285750" fontAlgn="base">
              <a:buFont typeface="Arial" panose="020B0604020202020204" pitchFamily="34" charset="0"/>
              <a:buChar char="•"/>
            </a:pPr>
            <a:r>
              <a:rPr lang="en-US" b="1" dirty="0"/>
              <a:t>Low-resource languages</a:t>
            </a:r>
          </a:p>
          <a:p>
            <a:r>
              <a:rPr lang="en-US" dirty="0"/>
              <a:t>	NLP applications have been largely built for the most common, widely used languages, especially </a:t>
            </a:r>
            <a:r>
              <a:rPr lang="en-US" dirty="0" err="1"/>
              <a:t>english</a:t>
            </a:r>
            <a:r>
              <a:rPr lang="en-US" dirty="0"/>
              <a:t>. However, many 	languages, especially those spoken by people with less access to technology often go overlooked and under processed. 	For example, by some estimations, (depending on language vs. dialect) there are over 3,000 languages in Africa, alone. 	There simply isn’t very much data on many of these languages.</a:t>
            </a:r>
          </a:p>
          <a:p>
            <a:r>
              <a:rPr lang="en-US" dirty="0"/>
              <a:t/>
            </a:r>
            <a:br>
              <a:rPr lang="en-US" dirty="0"/>
            </a:br>
            <a:endParaRPr lang="en-US" dirty="0"/>
          </a:p>
        </p:txBody>
      </p:sp>
    </p:spTree>
    <p:extLst>
      <p:ext uri="{BB962C8B-B14F-4D97-AF65-F5344CB8AC3E}">
        <p14:creationId xmlns:p14="http://schemas.microsoft.com/office/powerpoint/2010/main" val="2474554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4FE1-5B2A-41A7-A2A3-91317F2D364E}"/>
              </a:ext>
            </a:extLst>
          </p:cNvPr>
          <p:cNvSpPr>
            <a:spLocks noGrp="1"/>
          </p:cNvSpPr>
          <p:nvPr>
            <p:ph type="title"/>
          </p:nvPr>
        </p:nvSpPr>
        <p:spPr>
          <a:xfrm>
            <a:off x="407368" y="476672"/>
            <a:ext cx="10805160" cy="707886"/>
          </a:xfrm>
        </p:spPr>
        <p:txBody>
          <a:bodyPr/>
          <a:lstStyle/>
          <a:p>
            <a:r>
              <a:rPr lang="en-US" b="1" dirty="0"/>
              <a:t>What is the challenging problem for the future?</a:t>
            </a:r>
            <a:endParaRPr lang="en-US" dirty="0"/>
          </a:p>
        </p:txBody>
      </p:sp>
      <p:sp>
        <p:nvSpPr>
          <p:cNvPr id="3" name="Slide Number Placeholder 2">
            <a:extLst>
              <a:ext uri="{FF2B5EF4-FFF2-40B4-BE49-F238E27FC236}">
                <a16:creationId xmlns:a16="http://schemas.microsoft.com/office/drawing/2014/main" id="{3624A54C-6D0B-4855-A2D1-0D48EECA425A}"/>
              </a:ext>
            </a:extLst>
          </p:cNvPr>
          <p:cNvSpPr>
            <a:spLocks noGrp="1"/>
          </p:cNvSpPr>
          <p:nvPr>
            <p:ph type="sldNum" sz="quarter" idx="4"/>
          </p:nvPr>
        </p:nvSpPr>
        <p:spPr/>
        <p:txBody>
          <a:bodyPr/>
          <a:lstStyle/>
          <a:p>
            <a:fld id="{4FAB73BC-B049-4115-A692-8D63A059BFB8}" type="slidenum">
              <a:rPr lang="en-US" noProof="0" smtClean="0"/>
              <a:pPr/>
              <a:t>18</a:t>
            </a:fld>
            <a:endParaRPr lang="en-US" noProof="0" dirty="0"/>
          </a:p>
        </p:txBody>
      </p:sp>
      <p:sp>
        <p:nvSpPr>
          <p:cNvPr id="4" name="TextBox 3">
            <a:extLst>
              <a:ext uri="{FF2B5EF4-FFF2-40B4-BE49-F238E27FC236}">
                <a16:creationId xmlns:a16="http://schemas.microsoft.com/office/drawing/2014/main" id="{08AEF72E-BEEE-4F5F-B241-B3F23D1FEA9C}"/>
              </a:ext>
            </a:extLst>
          </p:cNvPr>
          <p:cNvSpPr txBox="1"/>
          <p:nvPr/>
        </p:nvSpPr>
        <p:spPr>
          <a:xfrm>
            <a:off x="263352" y="1772816"/>
            <a:ext cx="11665296" cy="3447098"/>
          </a:xfrm>
          <a:prstGeom prst="rect">
            <a:avLst/>
          </a:prstGeom>
          <a:noFill/>
        </p:spPr>
        <p:txBody>
          <a:bodyPr wrap="square" rtlCol="0">
            <a:spAutoFit/>
          </a:bodyPr>
          <a:lstStyle/>
          <a:p>
            <a:pPr marL="342900" indent="-342900" fontAlgn="base">
              <a:buFont typeface="Arial" panose="020B0604020202020204" pitchFamily="34" charset="0"/>
              <a:buChar char="•"/>
            </a:pPr>
            <a:r>
              <a:rPr lang="en-US" sz="2000" b="1" dirty="0"/>
              <a:t>Legal Issues</a:t>
            </a:r>
          </a:p>
          <a:p>
            <a:r>
              <a:rPr lang="en-US" dirty="0"/>
              <a:t>It is an important issue we also face in the near future where if AI collects personal sensitive data, we need proper rules to regulate these sensitive </a:t>
            </a:r>
            <a:r>
              <a:rPr lang="en-US" dirty="0" err="1"/>
              <a:t>datas</a:t>
            </a:r>
            <a:r>
              <a:rPr lang="en-US" dirty="0"/>
              <a:t>.</a:t>
            </a:r>
          </a:p>
          <a:p>
            <a:endParaRPr lang="en-US" dirty="0"/>
          </a:p>
          <a:p>
            <a:pPr marL="342900" indent="-342900" fontAlgn="base">
              <a:buFont typeface="Wingdings" panose="05000000000000000000" pitchFamily="2" charset="2"/>
              <a:buChar char="Ø"/>
            </a:pPr>
            <a:r>
              <a:rPr lang="en-US" b="1" dirty="0"/>
              <a:t>Human Rights</a:t>
            </a:r>
          </a:p>
          <a:p>
            <a:r>
              <a:rPr lang="en-US" dirty="0"/>
              <a:t>If your dataset is biased at the outset, what happens with the output coming from the algorithm? Will certain groups/populations be disadvantaged? What will the consequences be for the company and the individuals?</a:t>
            </a:r>
          </a:p>
          <a:p>
            <a:endParaRPr lang="en-US" dirty="0"/>
          </a:p>
          <a:p>
            <a:pPr marL="342900" indent="-342900" fontAlgn="base">
              <a:buFont typeface="Wingdings" panose="05000000000000000000" pitchFamily="2" charset="2"/>
              <a:buChar char="Ø"/>
            </a:pPr>
            <a:r>
              <a:rPr lang="en-US" b="1" dirty="0"/>
              <a:t>Contracts and Liability</a:t>
            </a:r>
          </a:p>
          <a:p>
            <a:r>
              <a:rPr lang="en-US" dirty="0"/>
              <a:t>If you’re a company, you can’t possibly assume all risks related to your product (especially the unpredictable ones). How do you then draft a fair contract between your clients, yourself and ultimately, the users?</a:t>
            </a:r>
          </a:p>
          <a:p>
            <a:endParaRPr lang="en-US" dirty="0"/>
          </a:p>
        </p:txBody>
      </p:sp>
    </p:spTree>
    <p:extLst>
      <p:ext uri="{BB962C8B-B14F-4D97-AF65-F5344CB8AC3E}">
        <p14:creationId xmlns:p14="http://schemas.microsoft.com/office/powerpoint/2010/main" val="1802993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B2C23B-D920-4582-910A-D2D298B9FF5D}"/>
              </a:ext>
            </a:extLst>
          </p:cNvPr>
          <p:cNvSpPr>
            <a:spLocks noGrp="1"/>
          </p:cNvSpPr>
          <p:nvPr>
            <p:ph type="sldNum" sz="quarter" idx="4"/>
          </p:nvPr>
        </p:nvSpPr>
        <p:spPr/>
        <p:txBody>
          <a:bodyPr/>
          <a:lstStyle/>
          <a:p>
            <a:fld id="{4FAB73BC-B049-4115-A692-8D63A059BFB8}" type="slidenum">
              <a:rPr lang="en-US" noProof="0" smtClean="0"/>
              <a:pPr/>
              <a:t>19</a:t>
            </a:fld>
            <a:endParaRPr lang="en-US" noProof="0" dirty="0"/>
          </a:p>
        </p:txBody>
      </p:sp>
      <p:sp>
        <p:nvSpPr>
          <p:cNvPr id="4" name="TextBox 3">
            <a:extLst>
              <a:ext uri="{FF2B5EF4-FFF2-40B4-BE49-F238E27FC236}">
                <a16:creationId xmlns:a16="http://schemas.microsoft.com/office/drawing/2014/main" id="{458524DC-538F-462A-8C20-8FA49D045B5F}"/>
              </a:ext>
            </a:extLst>
          </p:cNvPr>
          <p:cNvSpPr txBox="1"/>
          <p:nvPr/>
        </p:nvSpPr>
        <p:spPr>
          <a:xfrm>
            <a:off x="518356" y="1124744"/>
            <a:ext cx="11089232" cy="3416320"/>
          </a:xfrm>
          <a:prstGeom prst="rect">
            <a:avLst/>
          </a:prstGeom>
          <a:noFill/>
        </p:spPr>
        <p:txBody>
          <a:bodyPr wrap="square" rtlCol="0">
            <a:spAutoFit/>
          </a:bodyPr>
          <a:lstStyle/>
          <a:p>
            <a:pPr marL="342900" indent="-342900" fontAlgn="base">
              <a:buFont typeface="Wingdings" panose="05000000000000000000" pitchFamily="2" charset="2"/>
              <a:buChar char="Ø"/>
            </a:pPr>
            <a:r>
              <a:rPr lang="en-US" b="1" dirty="0"/>
              <a:t>Data Privacy</a:t>
            </a:r>
          </a:p>
          <a:p>
            <a:r>
              <a:rPr lang="en-US" dirty="0"/>
              <a:t>You have access to millions and millions of data points – how do you protect them? Can you really protect information, or is it hopeless? If your algorithm is based on confidential or sensitive information, how do you make sure that this information is useful for the product, but also protects the owners of said information? Does AI mean that privacy will be a thing of the past?</a:t>
            </a:r>
          </a:p>
          <a:p>
            <a:endParaRPr lang="en-US" dirty="0"/>
          </a:p>
          <a:p>
            <a:pPr marL="342900" indent="-342900" fontAlgn="base">
              <a:buFont typeface="Wingdings" panose="05000000000000000000" pitchFamily="2" charset="2"/>
              <a:buChar char="Ø"/>
            </a:pPr>
            <a:r>
              <a:rPr lang="en-US" b="1" dirty="0"/>
              <a:t>Intellectual Property</a:t>
            </a:r>
          </a:p>
          <a:p>
            <a:r>
              <a:rPr lang="en-US" dirty="0"/>
              <a:t>Since AI algorithms are highly collaborative, built upon prior research and development, how do we balance the competing concerns of the public good and market advantages? How do we increase collaboration between academia and industry? How can the private legal concerns of creating IP and value be addressed, while we push forward the collective good?</a:t>
            </a:r>
          </a:p>
          <a:p>
            <a:endParaRPr lang="en-US" dirty="0"/>
          </a:p>
        </p:txBody>
      </p:sp>
    </p:spTree>
    <p:extLst>
      <p:ext uri="{BB962C8B-B14F-4D97-AF65-F5344CB8AC3E}">
        <p14:creationId xmlns:p14="http://schemas.microsoft.com/office/powerpoint/2010/main" val="2596561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Abstract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Natural Language Processing is a subset branch of Artificial Intelligence that enables or pushes the capability of a machine to understand, interpret human languages which help to analyze emotions, actions, and thoughts. Natural Language Processing also helps to analyze data and extract information that may be needed to produce meaningful service or serve needs for a project. This paper reports on the future and challenges of natural language understanding robots.</a:t>
            </a:r>
          </a:p>
          <a:p>
            <a:pPr marL="0" indent="0">
              <a:buNone/>
            </a:pPr>
            <a:r>
              <a:rPr lang="en-US" dirty="0"/>
              <a:t/>
            </a:r>
            <a:br>
              <a:rPr lang="en-US" dirty="0"/>
            </a:b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903167-CA33-4323-9930-893131BB7DE8}"/>
              </a:ext>
            </a:extLst>
          </p:cNvPr>
          <p:cNvSpPr>
            <a:spLocks noGrp="1"/>
          </p:cNvSpPr>
          <p:nvPr>
            <p:ph type="sldNum" sz="quarter" idx="4"/>
          </p:nvPr>
        </p:nvSpPr>
        <p:spPr/>
        <p:txBody>
          <a:bodyPr/>
          <a:lstStyle/>
          <a:p>
            <a:fld id="{4FAB73BC-B049-4115-A692-8D63A059BFB8}" type="slidenum">
              <a:rPr lang="en-US" noProof="0" smtClean="0"/>
              <a:pPr/>
              <a:t>20</a:t>
            </a:fld>
            <a:endParaRPr lang="en-US" noProof="0" dirty="0"/>
          </a:p>
        </p:txBody>
      </p:sp>
      <p:sp>
        <p:nvSpPr>
          <p:cNvPr id="4" name="TextBox 3">
            <a:extLst>
              <a:ext uri="{FF2B5EF4-FFF2-40B4-BE49-F238E27FC236}">
                <a16:creationId xmlns:a16="http://schemas.microsoft.com/office/drawing/2014/main" id="{A5C6DEA7-041A-4A86-9570-6F94A940BC3C}"/>
              </a:ext>
            </a:extLst>
          </p:cNvPr>
          <p:cNvSpPr txBox="1"/>
          <p:nvPr/>
        </p:nvSpPr>
        <p:spPr>
          <a:xfrm>
            <a:off x="119336" y="620688"/>
            <a:ext cx="11809312" cy="5632311"/>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b="1" dirty="0"/>
              <a:t>Computing Problems</a:t>
            </a:r>
          </a:p>
          <a:p>
            <a:pPr fontAlgn="base"/>
            <a:endParaRPr lang="en-US" b="1" dirty="0"/>
          </a:p>
          <a:p>
            <a:r>
              <a:rPr lang="en-US" dirty="0"/>
              <a:t>Due to the high availability and declining costs of in-house and on-demand cloud computing, computing has rarely been considered as a scarce resource when it comes to enabling the AI revolution. However, computer systems are facing many limitations that can slow the development of AI applications built on top. The main challenges include:</a:t>
            </a:r>
          </a:p>
          <a:p>
            <a:endParaRPr lang="en-US" dirty="0"/>
          </a:p>
          <a:p>
            <a:pPr marL="285750" indent="-285750" fontAlgn="base">
              <a:buFont typeface="Wingdings" panose="05000000000000000000" pitchFamily="2" charset="2"/>
              <a:buChar char="Ø"/>
            </a:pPr>
            <a:r>
              <a:rPr lang="en-US" dirty="0"/>
              <a:t>The end of Moore’s law: Due to physical limitations, transistors cannot go in size below a certain level, which is likely to invalid Moore's law sooner than we expect and limit the ability to infinitely shrink microprocessors.</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Increasing data regulation: A speedy </a:t>
            </a:r>
            <a:r>
              <a:rPr lang="en-US" dirty="0" err="1"/>
              <a:t>exascale</a:t>
            </a:r>
            <a:r>
              <a:rPr lang="en-US" dirty="0"/>
              <a:t> processing of data in centralized super-computers requires the data to be stored close to the processors. The increasing appetite for data regulation worldwide, including the recent adoption of GDPR in Europe, is likely to make centralized data placement more difficult and to challenge the purpose of building supercomputers in the first place.</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Lack of a computing-supportive ecosystem: As more IT talent goes into tech giants or launches AI startups, the appetite for working for traditional computer manufacturers or for launching startups focused on developing new computing hardware is on the decline. Despite accelerating the prototyping of AI products, the emergence of high-level programming languages, APIs and libraries is contributing to a less nuanced understanding of computing architectures and basic computing operations, even among computer scientists.</a:t>
            </a:r>
          </a:p>
          <a:p>
            <a:endParaRPr lang="en-US" dirty="0"/>
          </a:p>
        </p:txBody>
      </p:sp>
    </p:spTree>
    <p:extLst>
      <p:ext uri="{BB962C8B-B14F-4D97-AF65-F5344CB8AC3E}">
        <p14:creationId xmlns:p14="http://schemas.microsoft.com/office/powerpoint/2010/main" val="3415290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257AA-98A7-4ABF-AD48-D186BAA16640}"/>
              </a:ext>
            </a:extLst>
          </p:cNvPr>
          <p:cNvSpPr>
            <a:spLocks noGrp="1"/>
          </p:cNvSpPr>
          <p:nvPr>
            <p:ph type="sldNum" sz="quarter" idx="4"/>
          </p:nvPr>
        </p:nvSpPr>
        <p:spPr/>
        <p:txBody>
          <a:bodyPr/>
          <a:lstStyle/>
          <a:p>
            <a:fld id="{4FAB73BC-B049-4115-A692-8D63A059BFB8}" type="slidenum">
              <a:rPr lang="en-US" noProof="0" smtClean="0"/>
              <a:pPr/>
              <a:t>21</a:t>
            </a:fld>
            <a:endParaRPr lang="en-US" noProof="0" dirty="0"/>
          </a:p>
        </p:txBody>
      </p:sp>
      <p:sp>
        <p:nvSpPr>
          <p:cNvPr id="4" name="TextBox 3">
            <a:extLst>
              <a:ext uri="{FF2B5EF4-FFF2-40B4-BE49-F238E27FC236}">
                <a16:creationId xmlns:a16="http://schemas.microsoft.com/office/drawing/2014/main" id="{B316129A-C347-4C79-8878-91A39FB819C8}"/>
              </a:ext>
            </a:extLst>
          </p:cNvPr>
          <p:cNvSpPr txBox="1"/>
          <p:nvPr/>
        </p:nvSpPr>
        <p:spPr>
          <a:xfrm>
            <a:off x="263352" y="620688"/>
            <a:ext cx="11521280" cy="5078313"/>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Loss of Job Opportunities</a:t>
            </a:r>
          </a:p>
          <a:p>
            <a:r>
              <a:rPr lang="en-US" dirty="0"/>
              <a:t>As for the potential actual risks of AI nowadays, the one that seems to bring the most concerns is </a:t>
            </a:r>
            <a:r>
              <a:rPr lang="en-US" dirty="0">
                <a:hlinkClick r:id="rId2"/>
              </a:rPr>
              <a:t>job loss</a:t>
            </a:r>
            <a:r>
              <a:rPr lang="en-US" dirty="0"/>
              <a:t>, which in some industries seems inevitable. AI-powered employees have quite a few advantages when compared to their human colleagues. As they have no personal and emotional responses they’re never exhausted, bored or distracted, not to mention that they are more productive and efficient. Furthermore, their capacity to make errors is significantly reduced. Such qualities of AI are the most likely to cause layoffs where a lot of tasks can be automated, such as the trucking, food service and retail industry, leading to millions of unemployed and an even higher income inequality.</a:t>
            </a:r>
          </a:p>
          <a:p>
            <a:endParaRPr lang="en-US" dirty="0"/>
          </a:p>
          <a:p>
            <a:pPr marL="285750" indent="-285750" fontAlgn="base">
              <a:buFont typeface="Arial" panose="020B0604020202020204" pitchFamily="34" charset="0"/>
              <a:buChar char="•"/>
            </a:pPr>
            <a:r>
              <a:rPr lang="en-US" b="1" dirty="0" smtClean="0"/>
              <a:t>Artificial Intelligence Bias</a:t>
            </a:r>
          </a:p>
          <a:p>
            <a:r>
              <a:rPr lang="en-US" dirty="0" smtClean="0"/>
              <a:t>It is an unfortunate fact that human beings are sometimes biased against other religions, genders, nationalities, etc. This bias may unconsciously also enter into the Artificial Intelligence Systems that are developed by human beings. The bias may also creep into the systems because of the flawed data that is generated by human beings. For example, Amazon recently found out that their Machine Learning based recruiting algorithm was biased against women. This algorithm was based on the number of resumes submitted over the past 10 years and the candidates hired. And since most of the candidates were men, the algorithm also favored men over women.</a:t>
            </a:r>
          </a:p>
          <a:p>
            <a:r>
              <a:rPr lang="en-US" dirty="0" smtClean="0"/>
              <a:t>In a separate incident,</a:t>
            </a:r>
            <a:r>
              <a:rPr lang="en-US" dirty="0"/>
              <a:t> </a:t>
            </a:r>
            <a:r>
              <a:rPr lang="en-US" dirty="0" smtClean="0"/>
              <a:t>a</a:t>
            </a:r>
            <a:r>
              <a:rPr lang="en-US" dirty="0"/>
              <a:t> </a:t>
            </a:r>
            <a:r>
              <a:rPr lang="en-US" b="1" dirty="0"/>
              <a:t>credit card company</a:t>
            </a:r>
            <a:r>
              <a:rPr lang="en-US" dirty="0"/>
              <a:t> may use an AI algorithm that mildly reflects social bias to advertise their products, targeting less-educated people with offers featuring higher interest rates.</a:t>
            </a:r>
            <a:br>
              <a:rPr lang="en-US" dirty="0"/>
            </a:br>
            <a:endParaRPr lang="en-US" dirty="0"/>
          </a:p>
        </p:txBody>
      </p:sp>
    </p:spTree>
    <p:extLst>
      <p:ext uri="{BB962C8B-B14F-4D97-AF65-F5344CB8AC3E}">
        <p14:creationId xmlns:p14="http://schemas.microsoft.com/office/powerpoint/2010/main" val="776168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2F74-7093-4058-80C8-F1C619A21AD0}"/>
              </a:ext>
            </a:extLst>
          </p:cNvPr>
          <p:cNvSpPr>
            <a:spLocks noGrp="1"/>
          </p:cNvSpPr>
          <p:nvPr>
            <p:ph type="title"/>
          </p:nvPr>
        </p:nvSpPr>
        <p:spPr>
          <a:xfrm>
            <a:off x="479376" y="548680"/>
            <a:ext cx="10805160" cy="707886"/>
          </a:xfrm>
        </p:spPr>
        <p:txBody>
          <a:bodyPr/>
          <a:lstStyle/>
          <a:p>
            <a:r>
              <a:rPr lang="en-US" b="1" dirty="0"/>
              <a:t>What is the right way for the future?</a:t>
            </a:r>
            <a:endParaRPr lang="en-US" dirty="0"/>
          </a:p>
        </p:txBody>
      </p:sp>
      <p:sp>
        <p:nvSpPr>
          <p:cNvPr id="3" name="Slide Number Placeholder 2">
            <a:extLst>
              <a:ext uri="{FF2B5EF4-FFF2-40B4-BE49-F238E27FC236}">
                <a16:creationId xmlns:a16="http://schemas.microsoft.com/office/drawing/2014/main" id="{4075EB42-234A-4B47-A8E1-CC8316BACC65}"/>
              </a:ext>
            </a:extLst>
          </p:cNvPr>
          <p:cNvSpPr>
            <a:spLocks noGrp="1"/>
          </p:cNvSpPr>
          <p:nvPr>
            <p:ph type="sldNum" sz="quarter" idx="4"/>
          </p:nvPr>
        </p:nvSpPr>
        <p:spPr/>
        <p:txBody>
          <a:bodyPr/>
          <a:lstStyle/>
          <a:p>
            <a:fld id="{4FAB73BC-B049-4115-A692-8D63A059BFB8}" type="slidenum">
              <a:rPr lang="en-US" noProof="0" smtClean="0"/>
              <a:pPr/>
              <a:t>22</a:t>
            </a:fld>
            <a:endParaRPr lang="en-US" noProof="0" dirty="0"/>
          </a:p>
        </p:txBody>
      </p:sp>
      <p:sp>
        <p:nvSpPr>
          <p:cNvPr id="4" name="TextBox 3">
            <a:extLst>
              <a:ext uri="{FF2B5EF4-FFF2-40B4-BE49-F238E27FC236}">
                <a16:creationId xmlns:a16="http://schemas.microsoft.com/office/drawing/2014/main" id="{3F3AD108-D8E3-4524-8D4B-480B8514CC01}"/>
              </a:ext>
            </a:extLst>
          </p:cNvPr>
          <p:cNvSpPr txBox="1"/>
          <p:nvPr/>
        </p:nvSpPr>
        <p:spPr>
          <a:xfrm>
            <a:off x="263352" y="1674544"/>
            <a:ext cx="11593288" cy="4247317"/>
          </a:xfrm>
          <a:prstGeom prst="rect">
            <a:avLst/>
          </a:prstGeom>
          <a:noFill/>
        </p:spPr>
        <p:txBody>
          <a:bodyPr wrap="square" rtlCol="0">
            <a:spAutoFit/>
          </a:bodyPr>
          <a:lstStyle/>
          <a:p>
            <a:pPr fontAlgn="base"/>
            <a:r>
              <a:rPr lang="en-US" b="1" dirty="0"/>
              <a:t>Challenging issues in the Future:</a:t>
            </a:r>
          </a:p>
          <a:p>
            <a:r>
              <a:rPr lang="en-US" dirty="0"/>
              <a:t>AI is a new digital technology, with the scarcity of experts and qualified people in the future being the biggest obstacle. Legal concerns are also an important concern that we face in the near future, where we need effective regulations to monitor these sensitive data if AI collects personal sensitive data. We will be faced with gathering and using relevant information in the future. We will need massive computational power and sufficient AI resources in the future; we need to develop required computing resources to run large quantities of knowledge and use techniques such as deep learning.</a:t>
            </a:r>
          </a:p>
          <a:p>
            <a:endParaRPr lang="en-US" dirty="0"/>
          </a:p>
          <a:p>
            <a:pPr fontAlgn="base"/>
            <a:r>
              <a:rPr lang="en-US" b="1" dirty="0"/>
              <a:t>Best Path for the Future:</a:t>
            </a:r>
          </a:p>
          <a:p>
            <a:r>
              <a:rPr lang="en-US" dirty="0"/>
              <a:t>AI would affect each and every sector of our livelihoods. It may affect travel, health care, education, media, client services, etc. AI has been the primary technology for new innovations such as IOT, big data, analytics, etc. Using AI, humans will be able to communicate in their language of choice with each other. AI could replace the world's human labor and run faster than human labor. In chemical factories, in the deep sea and even in mining, space exploration, etc., AI will take over the risky jobs.</a:t>
            </a:r>
          </a:p>
          <a:p>
            <a:r>
              <a:rPr lang="en-US" dirty="0"/>
              <a:t/>
            </a:r>
            <a:br>
              <a:rPr lang="en-US" dirty="0"/>
            </a:br>
            <a:endParaRPr lang="en-US" dirty="0"/>
          </a:p>
        </p:txBody>
      </p:sp>
    </p:spTree>
    <p:extLst>
      <p:ext uri="{BB962C8B-B14F-4D97-AF65-F5344CB8AC3E}">
        <p14:creationId xmlns:p14="http://schemas.microsoft.com/office/powerpoint/2010/main" val="1305913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34BD4B-6A84-4B6B-A38F-CF0E6FF0498A}"/>
              </a:ext>
            </a:extLst>
          </p:cNvPr>
          <p:cNvSpPr>
            <a:spLocks noGrp="1"/>
          </p:cNvSpPr>
          <p:nvPr>
            <p:ph type="sldNum" sz="quarter" idx="4"/>
          </p:nvPr>
        </p:nvSpPr>
        <p:spPr/>
        <p:txBody>
          <a:bodyPr/>
          <a:lstStyle/>
          <a:p>
            <a:fld id="{4FAB73BC-B049-4115-A692-8D63A059BFB8}" type="slidenum">
              <a:rPr lang="en-US" noProof="0" smtClean="0"/>
              <a:pPr/>
              <a:t>23</a:t>
            </a:fld>
            <a:endParaRPr lang="en-US" noProof="0" dirty="0"/>
          </a:p>
        </p:txBody>
      </p:sp>
      <p:sp>
        <p:nvSpPr>
          <p:cNvPr id="4" name="TextBox 3">
            <a:extLst>
              <a:ext uri="{FF2B5EF4-FFF2-40B4-BE49-F238E27FC236}">
                <a16:creationId xmlns:a16="http://schemas.microsoft.com/office/drawing/2014/main" id="{B6B234F0-2F69-4DE2-96B7-09114751B0EB}"/>
              </a:ext>
            </a:extLst>
          </p:cNvPr>
          <p:cNvSpPr txBox="1"/>
          <p:nvPr/>
        </p:nvSpPr>
        <p:spPr>
          <a:xfrm>
            <a:off x="407368" y="692696"/>
            <a:ext cx="11155844" cy="4801314"/>
          </a:xfrm>
          <a:prstGeom prst="rect">
            <a:avLst/>
          </a:prstGeom>
          <a:noFill/>
        </p:spPr>
        <p:txBody>
          <a:bodyPr wrap="square" rtlCol="0">
            <a:spAutoFit/>
          </a:bodyPr>
          <a:lstStyle/>
          <a:p>
            <a:pPr fontAlgn="base"/>
            <a:r>
              <a:rPr lang="en-US" b="1" dirty="0"/>
              <a:t>Future NLP Possibilities:</a:t>
            </a:r>
          </a:p>
          <a:p>
            <a:pPr fontAlgn="base"/>
            <a:endParaRPr lang="en-US" b="1" dirty="0"/>
          </a:p>
          <a:p>
            <a:pPr marL="285750" indent="-285750" fontAlgn="base">
              <a:buFont typeface="Arial" panose="020B0604020202020204" pitchFamily="34" charset="0"/>
              <a:buChar char="•"/>
            </a:pPr>
            <a:r>
              <a:rPr lang="en-US" dirty="0"/>
              <a:t>NLP is one of the most important technologies that provide machines with the ability to interpret, understand, evaluate and gather adequate meaning from human languages. Computational Linguistics, which is a synthesis of two technologies, namely Machine Learning (ML) and Artificial Intelligence, is also known as NLP (AI).</a:t>
            </a:r>
          </a:p>
          <a:p>
            <a:pPr marL="285750" indent="-285750" fontAlgn="base">
              <a:buFont typeface="Arial" panose="020B0604020202020204" pitchFamily="34" charset="0"/>
              <a:buChar char="•"/>
            </a:pPr>
            <a:r>
              <a:rPr lang="en-US" dirty="0"/>
              <a:t>The future implementations of Natural Language Processing will be more user-oriented as technology continues to evolve.</a:t>
            </a:r>
          </a:p>
          <a:p>
            <a:pPr marL="285750" indent="-285750" fontAlgn="base">
              <a:buFont typeface="Arial" panose="020B0604020202020204" pitchFamily="34" charset="0"/>
              <a:buChar char="•"/>
            </a:pPr>
            <a:r>
              <a:rPr lang="en-US" dirty="0"/>
              <a:t>Digital assistants, for example, can solve several complex questions along with the literal, which implies the query submitted, analyzing the consequences. Not only are the NLP applications limited to answering consumer problems or providing personalized shopping, they have, however, progressed into a greater kind of technical assistance</a:t>
            </a:r>
          </a:p>
          <a:p>
            <a:pPr marL="285750" indent="-285750" fontAlgn="base">
              <a:buFont typeface="Arial" panose="020B0604020202020204" pitchFamily="34" charset="0"/>
              <a:buChar char="•"/>
            </a:pPr>
            <a:r>
              <a:rPr lang="en-US" dirty="0"/>
              <a:t>Natural Language Processing can be trained to include a list of errors today, if anyone uses NLP to ask, "What's wrong with my network?". NLP will be in a position to find out the real intent of the user in the coming years, as she/he needs continuous access to his/her network.</a:t>
            </a:r>
          </a:p>
          <a:p>
            <a:pPr marL="285750" indent="-285750" fontAlgn="base">
              <a:buFont typeface="Arial" panose="020B0604020202020204" pitchFamily="34" charset="0"/>
              <a:buChar char="•"/>
            </a:pPr>
            <a:r>
              <a:rPr lang="en-US" dirty="0"/>
              <a:t>With NLP, the future is exciting as progress would encourage people to move attention from the questions to the answers. In the exciting days yet to come, NLP will be built-in to company revenues and make them more effective and agile with various innovations such as gesture and facial recognition.</a:t>
            </a:r>
          </a:p>
          <a:p>
            <a:endParaRPr lang="en-US" dirty="0"/>
          </a:p>
        </p:txBody>
      </p:sp>
    </p:spTree>
    <p:extLst>
      <p:ext uri="{BB962C8B-B14F-4D97-AF65-F5344CB8AC3E}">
        <p14:creationId xmlns:p14="http://schemas.microsoft.com/office/powerpoint/2010/main" val="1884204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86EA-3D4A-4BD9-A2E6-EE0D327EFCD9}"/>
              </a:ext>
            </a:extLst>
          </p:cNvPr>
          <p:cNvSpPr>
            <a:spLocks noGrp="1"/>
          </p:cNvSpPr>
          <p:nvPr>
            <p:ph type="title"/>
          </p:nvPr>
        </p:nvSpPr>
        <p:spPr/>
        <p:txBody>
          <a:bodyPr/>
          <a:lstStyle/>
          <a:p>
            <a:r>
              <a:rPr lang="en-US" b="1" dirty="0"/>
              <a:t>Conclusion</a:t>
            </a:r>
            <a:endParaRPr lang="en-US" dirty="0"/>
          </a:p>
        </p:txBody>
      </p:sp>
      <p:sp>
        <p:nvSpPr>
          <p:cNvPr id="3" name="Slide Number Placeholder 2">
            <a:extLst>
              <a:ext uri="{FF2B5EF4-FFF2-40B4-BE49-F238E27FC236}">
                <a16:creationId xmlns:a16="http://schemas.microsoft.com/office/drawing/2014/main" id="{7E878802-6F47-4F76-B3C3-2FC5F9294328}"/>
              </a:ext>
            </a:extLst>
          </p:cNvPr>
          <p:cNvSpPr>
            <a:spLocks noGrp="1"/>
          </p:cNvSpPr>
          <p:nvPr>
            <p:ph type="sldNum" sz="quarter" idx="4"/>
          </p:nvPr>
        </p:nvSpPr>
        <p:spPr/>
        <p:txBody>
          <a:bodyPr/>
          <a:lstStyle/>
          <a:p>
            <a:fld id="{4FAB73BC-B049-4115-A692-8D63A059BFB8}" type="slidenum">
              <a:rPr lang="en-US" noProof="0" smtClean="0"/>
              <a:pPr/>
              <a:t>24</a:t>
            </a:fld>
            <a:endParaRPr lang="en-US" noProof="0" dirty="0"/>
          </a:p>
        </p:txBody>
      </p:sp>
      <p:sp>
        <p:nvSpPr>
          <p:cNvPr id="4" name="TextBox 3">
            <a:extLst>
              <a:ext uri="{FF2B5EF4-FFF2-40B4-BE49-F238E27FC236}">
                <a16:creationId xmlns:a16="http://schemas.microsoft.com/office/drawing/2014/main" id="{874DDC2A-059A-4E4D-88E4-12DB3A7C1EB7}"/>
              </a:ext>
            </a:extLst>
          </p:cNvPr>
          <p:cNvSpPr txBox="1"/>
          <p:nvPr/>
        </p:nvSpPr>
        <p:spPr>
          <a:xfrm>
            <a:off x="551384" y="2060848"/>
            <a:ext cx="11161240" cy="2862322"/>
          </a:xfrm>
          <a:prstGeom prst="rect">
            <a:avLst/>
          </a:prstGeom>
          <a:noFill/>
        </p:spPr>
        <p:txBody>
          <a:bodyPr wrap="square" rtlCol="0">
            <a:spAutoFit/>
          </a:bodyPr>
          <a:lstStyle/>
          <a:p>
            <a:r>
              <a:rPr lang="en-US" dirty="0"/>
              <a:t>Natural Language Processing (NLP) is changing how language-based knowledge is processed and related. By having machines prepared to understand content and perform human tasks such as summary, translation, characterization, and extraction. In addition, NLP provides companies with a great opportunity to examine unstructured data, including interactions with customer service, product reviews, and social media messages, and gain useful insight into targeted consumers. The way machines comprehend human language seemed to be impossible a few years ago. In a short </a:t>
            </a:r>
            <a:r>
              <a:rPr lang="en-US" dirty="0" smtClean="0"/>
              <a:t>time,0Natural </a:t>
            </a:r>
            <a:r>
              <a:rPr lang="en-US" dirty="0"/>
              <a:t>Language Processing (NLP) has become one of the most influential and fastest-growing areas in Artificial Intelligence and Machine Learning. With the growing need of artificial social bots like Alana the days of artificial companionship might be closer than our speculation. </a:t>
            </a:r>
          </a:p>
          <a:p>
            <a:r>
              <a:rPr lang="en-US" dirty="0"/>
              <a:t/>
            </a:r>
            <a:br>
              <a:rPr lang="en-US" dirty="0"/>
            </a:br>
            <a:endParaRPr lang="en-US" dirty="0"/>
          </a:p>
        </p:txBody>
      </p:sp>
    </p:spTree>
    <p:extLst>
      <p:ext uri="{BB962C8B-B14F-4D97-AF65-F5344CB8AC3E}">
        <p14:creationId xmlns:p14="http://schemas.microsoft.com/office/powerpoint/2010/main" val="1315422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744" y="2924944"/>
            <a:ext cx="10805160" cy="1574304"/>
          </a:xfrm>
        </p:spPr>
        <p:txBody>
          <a:bodyPr>
            <a:noAutofit/>
          </a:bodyPr>
          <a:lstStyle/>
          <a:p>
            <a:r>
              <a:rPr lang="en-US" sz="8800" dirty="0" smtClean="0">
                <a:solidFill>
                  <a:srgbClr val="87175F"/>
                </a:solidFill>
              </a:rPr>
              <a:t>Thank YOU</a:t>
            </a:r>
            <a:endParaRPr lang="en-US" sz="8800" dirty="0">
              <a:solidFill>
                <a:srgbClr val="87175F"/>
              </a:solidFill>
            </a:endParaRPr>
          </a:p>
        </p:txBody>
      </p:sp>
      <p:sp>
        <p:nvSpPr>
          <p:cNvPr id="3" name="Slide Number Placeholder 2"/>
          <p:cNvSpPr>
            <a:spLocks noGrp="1"/>
          </p:cNvSpPr>
          <p:nvPr>
            <p:ph type="sldNum" sz="quarter" idx="4"/>
          </p:nvPr>
        </p:nvSpPr>
        <p:spPr/>
        <p:txBody>
          <a:bodyPr/>
          <a:lstStyle/>
          <a:p>
            <a:fld id="{4FAB73BC-B049-4115-A692-8D63A059BFB8}" type="slidenum">
              <a:rPr lang="en-US" noProof="0" smtClean="0"/>
              <a:pPr/>
              <a:t>25</a:t>
            </a:fld>
            <a:endParaRPr lang="en-US" noProof="0" dirty="0"/>
          </a:p>
        </p:txBody>
      </p:sp>
    </p:spTree>
    <p:extLst>
      <p:ext uri="{BB962C8B-B14F-4D97-AF65-F5344CB8AC3E}">
        <p14:creationId xmlns:p14="http://schemas.microsoft.com/office/powerpoint/2010/main" val="1451081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680421" y="-120134"/>
            <a:ext cx="9963150" cy="1499616"/>
          </a:xfrm>
        </p:spPr>
        <p:txBody>
          <a:bodyPr>
            <a:normAutofit/>
          </a:bodyPr>
          <a:lstStyle/>
          <a:p>
            <a:pPr algn="ctr"/>
            <a:r>
              <a:rPr lang="en-US" sz="3600" dirty="0">
                <a:latin typeface="Calisto MT" panose="02040603050505030304" pitchFamily="18" charset="0"/>
              </a:rPr>
              <a:t>Introduction</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 xmlns:adec="http://schemas.microsoft.com/office/drawing/2017/decorative" val="1"/>
              </a:ext>
            </a:extLst>
          </p:cNvPr>
          <p:cNvSpPr>
            <a:spLocks noGrp="1"/>
          </p:cNvSpPr>
          <p:nvPr>
            <p:ph type="body" sz="quarter" idx="23"/>
          </p:nvPr>
        </p:nvSpPr>
        <p:spPr/>
        <p:txBody>
          <a:bodyPr/>
          <a:lstStyle/>
          <a:p>
            <a:endParaRPr lang="en-US" dirty="0"/>
          </a:p>
        </p:txBody>
      </p:sp>
      <p:sp>
        <p:nvSpPr>
          <p:cNvPr id="3" name="TextBox 2">
            <a:extLst>
              <a:ext uri="{FF2B5EF4-FFF2-40B4-BE49-F238E27FC236}">
                <a16:creationId xmlns:a16="http://schemas.microsoft.com/office/drawing/2014/main" id="{44A7D982-E3FD-48FB-B324-93CE3A32169C}"/>
              </a:ext>
            </a:extLst>
          </p:cNvPr>
          <p:cNvSpPr txBox="1"/>
          <p:nvPr/>
        </p:nvSpPr>
        <p:spPr>
          <a:xfrm>
            <a:off x="680711" y="1412776"/>
            <a:ext cx="9215745" cy="6832640"/>
          </a:xfrm>
          <a:prstGeom prst="rect">
            <a:avLst/>
          </a:prstGeom>
          <a:noFill/>
        </p:spPr>
        <p:txBody>
          <a:bodyPr wrap="square" rtlCol="0">
            <a:spAutoFit/>
          </a:bodyPr>
          <a:lstStyle/>
          <a:p>
            <a:r>
              <a:rPr lang="en-US" sz="2400" b="1" dirty="0">
                <a:solidFill>
                  <a:schemeClr val="bg1"/>
                </a:solidFill>
              </a:rPr>
              <a:t>What is Natural Language Processing?</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pPr marL="285750" indent="-285750">
              <a:buFont typeface="Arial" panose="020B0604020202020204" pitchFamily="34" charset="0"/>
              <a:buChar char="•"/>
            </a:pPr>
            <a:r>
              <a:rPr lang="en-US" dirty="0">
                <a:solidFill>
                  <a:schemeClr val="bg1"/>
                </a:solidFill>
              </a:rPr>
              <a:t>Natural language processing (NLP) refers to the branch of computer science—and more specifically, the branch of artificial intelligence or AI — concerned with giving computers the ability to understand text and spoken words in much the same way human beings can.</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NLP combines computational linguistics — rule-based modeling of human language — with statistical, machine learning, and deep learning models. Together, these technologies enable computers to process human language in the form of text or voice data and to ‘understand’ its full meaning, complete with the speaker or writer’s intent and sentiment.</a:t>
            </a:r>
          </a:p>
          <a:p>
            <a:r>
              <a:rPr lang="en-US" dirty="0"/>
              <a:t/>
            </a:r>
            <a:br>
              <a:rPr lang="en-US" dirty="0"/>
            </a:br>
            <a:endParaRPr lang="en-US" b="1" dirty="0">
              <a:solidFill>
                <a:schemeClr val="bg1"/>
              </a:solidFil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3069052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3E24DF-BFCA-43C8-B0C8-58E757DD8ECB}"/>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434AF829-B49A-47A9-A3FD-2CEF98402BF1}"/>
              </a:ext>
            </a:extLst>
          </p:cNvPr>
          <p:cNvSpPr>
            <a:spLocks noGrp="1"/>
          </p:cNvSpPr>
          <p:nvPr>
            <p:ph type="body" sz="quarter" idx="22"/>
          </p:nvPr>
        </p:nvSpPr>
        <p:spPr/>
        <p:txBody>
          <a:bodyPr/>
          <a:lstStyle/>
          <a:p>
            <a:endParaRPr lang="en-US" dirty="0"/>
          </a:p>
        </p:txBody>
      </p:sp>
      <p:sp>
        <p:nvSpPr>
          <p:cNvPr id="5" name="Text Placeholder 4">
            <a:extLst>
              <a:ext uri="{FF2B5EF4-FFF2-40B4-BE49-F238E27FC236}">
                <a16:creationId xmlns:a16="http://schemas.microsoft.com/office/drawing/2014/main" id="{53F0E9C5-B107-4E05-AF55-BC19089CF007}"/>
              </a:ext>
            </a:extLst>
          </p:cNvPr>
          <p:cNvSpPr>
            <a:spLocks noGrp="1"/>
          </p:cNvSpPr>
          <p:nvPr>
            <p:ph type="body" sz="quarter" idx="23"/>
          </p:nvPr>
        </p:nvSpPr>
        <p:spPr/>
        <p:txBody>
          <a:bodyPr/>
          <a:lstStyle/>
          <a:p>
            <a:endParaRPr lang="en-US"/>
          </a:p>
        </p:txBody>
      </p:sp>
      <p:sp>
        <p:nvSpPr>
          <p:cNvPr id="7" name="TextBox 6">
            <a:extLst>
              <a:ext uri="{FF2B5EF4-FFF2-40B4-BE49-F238E27FC236}">
                <a16:creationId xmlns:a16="http://schemas.microsoft.com/office/drawing/2014/main" id="{A6243340-99BE-4127-A30F-0922158955FB}"/>
              </a:ext>
            </a:extLst>
          </p:cNvPr>
          <p:cNvSpPr txBox="1"/>
          <p:nvPr/>
        </p:nvSpPr>
        <p:spPr>
          <a:xfrm>
            <a:off x="911424" y="764704"/>
            <a:ext cx="9937104" cy="4801314"/>
          </a:xfrm>
          <a:prstGeom prst="rect">
            <a:avLst/>
          </a:prstGeom>
          <a:noFill/>
        </p:spPr>
        <p:txBody>
          <a:bodyPr wrap="square" rtlCol="0">
            <a:spAutoFit/>
          </a:bodyPr>
          <a:lstStyle/>
          <a:p>
            <a:r>
              <a:rPr lang="en-US" dirty="0">
                <a:solidFill>
                  <a:schemeClr val="bg1"/>
                </a:solidFill>
              </a:rPr>
              <a:t>Some applications of NLP:</a:t>
            </a:r>
          </a:p>
          <a:p>
            <a:endParaRPr lang="en-US" dirty="0">
              <a:solidFill>
                <a:schemeClr val="bg1"/>
              </a:solidFill>
            </a:endParaRPr>
          </a:p>
          <a:p>
            <a:pPr marL="285750" indent="-285750" fontAlgn="base">
              <a:buFont typeface="Arial" panose="020B0604020202020204" pitchFamily="34" charset="0"/>
              <a:buChar char="•"/>
            </a:pPr>
            <a:r>
              <a:rPr lang="en-US" dirty="0">
                <a:solidFill>
                  <a:schemeClr val="bg1"/>
                </a:solidFill>
              </a:rPr>
              <a:t>Chatbots - Chatbots are a great example of Natural Language Processing, where it uses NLP and Machine Learning algorithms to understand and reply as best possible to the user.</a:t>
            </a:r>
          </a:p>
          <a:p>
            <a:pPr marL="285750" indent="-285750" fontAlgn="base">
              <a:buFont typeface="Arial" panose="020B0604020202020204" pitchFamily="34" charset="0"/>
              <a:buChar char="•"/>
            </a:pPr>
            <a:endParaRPr lang="en-US" dirty="0">
              <a:solidFill>
                <a:schemeClr val="bg1"/>
              </a:solidFill>
            </a:endParaRPr>
          </a:p>
          <a:p>
            <a:pPr marL="285750" indent="-285750" fontAlgn="base">
              <a:buFont typeface="Arial" panose="020B0604020202020204" pitchFamily="34" charset="0"/>
              <a:buChar char="•"/>
            </a:pPr>
            <a:r>
              <a:rPr lang="en-US" dirty="0">
                <a:solidFill>
                  <a:schemeClr val="bg1"/>
                </a:solidFill>
              </a:rPr>
              <a:t>Text Analysis - Text Analysis is one of the applications of Natural Language Processing, where it enables us to get insights into the text and helps to abstract the various insights of the text, including morphological or grammatical analysis.</a:t>
            </a:r>
          </a:p>
          <a:p>
            <a:pPr marL="285750" indent="-285750" fontAlgn="base">
              <a:buFont typeface="Arial" panose="020B0604020202020204" pitchFamily="34" charset="0"/>
              <a:buChar char="•"/>
            </a:pPr>
            <a:endParaRPr lang="en-US" dirty="0">
              <a:solidFill>
                <a:schemeClr val="bg1"/>
              </a:solidFill>
            </a:endParaRPr>
          </a:p>
          <a:p>
            <a:pPr marL="285750" indent="-285750" fontAlgn="base">
              <a:buFont typeface="Arial" panose="020B0604020202020204" pitchFamily="34" charset="0"/>
              <a:buChar char="•"/>
            </a:pPr>
            <a:r>
              <a:rPr lang="en-US" dirty="0">
                <a:solidFill>
                  <a:schemeClr val="bg1"/>
                </a:solidFill>
              </a:rPr>
              <a:t>Sentiment Analysis - Sentiment analysis which is a subset of Social media monitoring, Natural Language Analysis plays a huge role in analyzing the emotion of the sentence.</a:t>
            </a:r>
          </a:p>
          <a:p>
            <a:pPr marL="285750" indent="-285750" fontAlgn="base">
              <a:buFont typeface="Arial" panose="020B0604020202020204" pitchFamily="34" charset="0"/>
              <a:buChar char="•"/>
            </a:pPr>
            <a:endParaRPr lang="en-US" dirty="0">
              <a:solidFill>
                <a:schemeClr val="bg1"/>
              </a:solidFill>
            </a:endParaRPr>
          </a:p>
          <a:p>
            <a:pPr marL="285750" indent="-285750" fontAlgn="base">
              <a:buFont typeface="Arial" panose="020B0604020202020204" pitchFamily="34" charset="0"/>
              <a:buChar char="•"/>
            </a:pPr>
            <a:r>
              <a:rPr lang="en-US" dirty="0">
                <a:solidFill>
                  <a:schemeClr val="bg1"/>
                </a:solidFill>
              </a:rPr>
              <a:t>Spell Check - One of the applications of NLP is the ability of Spell Check which we use in our daily life to make sure about the authenticity of any article or text blog.</a:t>
            </a:r>
          </a:p>
          <a:p>
            <a:pPr marL="285750" indent="-285750" fontAlgn="base">
              <a:buFont typeface="Arial" panose="020B0604020202020204" pitchFamily="34" charset="0"/>
              <a:buChar char="•"/>
            </a:pPr>
            <a:endParaRPr lang="en-US" dirty="0">
              <a:solidFill>
                <a:schemeClr val="bg1"/>
              </a:solidFill>
            </a:endParaRPr>
          </a:p>
          <a:p>
            <a:pPr marL="285750" indent="-285750" fontAlgn="base">
              <a:buFont typeface="Arial" panose="020B0604020202020204" pitchFamily="34" charset="0"/>
              <a:buChar char="•"/>
            </a:pPr>
            <a:r>
              <a:rPr lang="en-US" dirty="0">
                <a:solidFill>
                  <a:schemeClr val="bg1"/>
                </a:solidFill>
              </a:rPr>
              <a:t>Email Classification - During the classification of email, Natural Language Processing helps to differentiate among emails to make sure that the user gets the best experience from the service.</a:t>
            </a:r>
          </a:p>
        </p:txBody>
      </p:sp>
    </p:spTree>
    <p:extLst>
      <p:ext uri="{BB962C8B-B14F-4D97-AF65-F5344CB8AC3E}">
        <p14:creationId xmlns:p14="http://schemas.microsoft.com/office/powerpoint/2010/main" val="4148425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A705F-99BE-4998-ABDA-563D4997D3E3}"/>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BB4021EC-E6A3-4929-8A7C-193890E1BC31}"/>
              </a:ext>
            </a:extLst>
          </p:cNvPr>
          <p:cNvSpPr>
            <a:spLocks noGrp="1"/>
          </p:cNvSpPr>
          <p:nvPr>
            <p:ph type="body" sz="quarter" idx="22"/>
          </p:nvPr>
        </p:nvSpPr>
        <p:spPr/>
        <p:txBody>
          <a:bodyPr/>
          <a:lstStyle/>
          <a:p>
            <a:endParaRPr lang="en-US" dirty="0"/>
          </a:p>
        </p:txBody>
      </p:sp>
      <p:sp>
        <p:nvSpPr>
          <p:cNvPr id="4" name="Title 3">
            <a:extLst>
              <a:ext uri="{FF2B5EF4-FFF2-40B4-BE49-F238E27FC236}">
                <a16:creationId xmlns:a16="http://schemas.microsoft.com/office/drawing/2014/main" id="{F7000450-FBE5-4196-B454-24F9A198ACBA}"/>
              </a:ext>
            </a:extLst>
          </p:cNvPr>
          <p:cNvSpPr>
            <a:spLocks noGrp="1"/>
          </p:cNvSpPr>
          <p:nvPr>
            <p:ph type="title"/>
          </p:nvPr>
        </p:nvSpPr>
        <p:spPr>
          <a:xfrm>
            <a:off x="661505" y="911182"/>
            <a:ext cx="9963150" cy="4470206"/>
          </a:xfrm>
        </p:spPr>
        <p:txBody>
          <a:bodyPr>
            <a:noAutofit/>
          </a:bodyPr>
          <a:lstStyle/>
          <a:p>
            <a:r>
              <a:rPr lang="en-US" sz="2400" b="1" dirty="0"/>
              <a:t>What is Natural Language Understanding?</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What is Natural Language Generation?</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endParaRPr lang="en-US" sz="2400" dirty="0"/>
          </a:p>
        </p:txBody>
      </p:sp>
      <p:sp>
        <p:nvSpPr>
          <p:cNvPr id="5" name="Text Placeholder 4">
            <a:extLst>
              <a:ext uri="{FF2B5EF4-FFF2-40B4-BE49-F238E27FC236}">
                <a16:creationId xmlns:a16="http://schemas.microsoft.com/office/drawing/2014/main" id="{DC503F3F-B385-482A-B743-513D5E01D564}"/>
              </a:ext>
            </a:extLst>
          </p:cNvPr>
          <p:cNvSpPr>
            <a:spLocks noGrp="1"/>
          </p:cNvSpPr>
          <p:nvPr>
            <p:ph type="body" sz="quarter" idx="23"/>
          </p:nvPr>
        </p:nvSpPr>
        <p:spPr/>
        <p:txBody>
          <a:bodyPr/>
          <a:lstStyle/>
          <a:p>
            <a:endParaRPr lang="en-US"/>
          </a:p>
        </p:txBody>
      </p:sp>
      <p:sp>
        <p:nvSpPr>
          <p:cNvPr id="6" name="TextBox 5">
            <a:extLst>
              <a:ext uri="{FF2B5EF4-FFF2-40B4-BE49-F238E27FC236}">
                <a16:creationId xmlns:a16="http://schemas.microsoft.com/office/drawing/2014/main" id="{F1E568B6-8B51-4B2B-905D-F00D31D9B5D6}"/>
              </a:ext>
            </a:extLst>
          </p:cNvPr>
          <p:cNvSpPr txBox="1"/>
          <p:nvPr/>
        </p:nvSpPr>
        <p:spPr>
          <a:xfrm>
            <a:off x="920942" y="1464465"/>
            <a:ext cx="9865096" cy="923330"/>
          </a:xfrm>
          <a:prstGeom prst="rect">
            <a:avLst/>
          </a:prstGeom>
          <a:noFill/>
        </p:spPr>
        <p:txBody>
          <a:bodyPr wrap="square" rtlCol="0">
            <a:spAutoFit/>
          </a:bodyPr>
          <a:lstStyle/>
          <a:p>
            <a:r>
              <a:rPr lang="en-US" dirty="0">
                <a:solidFill>
                  <a:schemeClr val="bg1"/>
                </a:solidFill>
              </a:rPr>
              <a:t>Natural Language Understanding (NLU) is also a branch of artificial intelligence that gives computers the ability to understand text and spoken words in much the same way human beings can. NLU enables human-computer interactions.</a:t>
            </a:r>
          </a:p>
        </p:txBody>
      </p:sp>
      <p:sp>
        <p:nvSpPr>
          <p:cNvPr id="8" name="TextBox 7">
            <a:extLst>
              <a:ext uri="{FF2B5EF4-FFF2-40B4-BE49-F238E27FC236}">
                <a16:creationId xmlns:a16="http://schemas.microsoft.com/office/drawing/2014/main" id="{92809435-052A-4641-BDB2-FD27D2892A0B}"/>
              </a:ext>
            </a:extLst>
          </p:cNvPr>
          <p:cNvSpPr txBox="1"/>
          <p:nvPr/>
        </p:nvSpPr>
        <p:spPr>
          <a:xfrm>
            <a:off x="920942" y="3717143"/>
            <a:ext cx="9514510" cy="923330"/>
          </a:xfrm>
          <a:prstGeom prst="rect">
            <a:avLst/>
          </a:prstGeom>
          <a:noFill/>
        </p:spPr>
        <p:txBody>
          <a:bodyPr wrap="square" rtlCol="0">
            <a:spAutoFit/>
          </a:bodyPr>
          <a:lstStyle/>
          <a:p>
            <a:r>
              <a:rPr lang="en-US" dirty="0">
                <a:solidFill>
                  <a:schemeClr val="bg1"/>
                </a:solidFill>
              </a:rPr>
              <a:t>Natural Language Generation is a software process that automatically transforms structured data into human-readable text. This technology enables the response generation to the user. In order for the speech to be persuasive and fluent, natural answers must be produced to the user.</a:t>
            </a:r>
          </a:p>
        </p:txBody>
      </p:sp>
    </p:spTree>
    <p:extLst>
      <p:ext uri="{BB962C8B-B14F-4D97-AF65-F5344CB8AC3E}">
        <p14:creationId xmlns:p14="http://schemas.microsoft.com/office/powerpoint/2010/main" val="2223354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4CAC6F-9A74-462A-88E4-16433BEB29CD}"/>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AC329CB2-5497-4431-AE0E-6765DCF66AF4}"/>
              </a:ext>
            </a:extLst>
          </p:cNvPr>
          <p:cNvSpPr>
            <a:spLocks noGrp="1"/>
          </p:cNvSpPr>
          <p:nvPr>
            <p:ph type="body" sz="quarter" idx="22"/>
          </p:nvPr>
        </p:nvSpPr>
        <p:spPr/>
        <p:txBody>
          <a:bodyPr/>
          <a:lstStyle/>
          <a:p>
            <a:endParaRPr lang="en-US" dirty="0"/>
          </a:p>
        </p:txBody>
      </p:sp>
      <p:sp>
        <p:nvSpPr>
          <p:cNvPr id="4" name="Title 3">
            <a:extLst>
              <a:ext uri="{FF2B5EF4-FFF2-40B4-BE49-F238E27FC236}">
                <a16:creationId xmlns:a16="http://schemas.microsoft.com/office/drawing/2014/main" id="{5A5278CC-CEC4-44AA-8023-DDD13B33C17A}"/>
              </a:ext>
            </a:extLst>
          </p:cNvPr>
          <p:cNvSpPr>
            <a:spLocks noGrp="1"/>
          </p:cNvSpPr>
          <p:nvPr>
            <p:ph type="title"/>
          </p:nvPr>
        </p:nvSpPr>
        <p:spPr>
          <a:xfrm>
            <a:off x="983432" y="116632"/>
            <a:ext cx="9963150" cy="1499616"/>
          </a:xfrm>
        </p:spPr>
        <p:txBody>
          <a:bodyPr>
            <a:normAutofit/>
          </a:bodyPr>
          <a:lstStyle/>
          <a:p>
            <a:r>
              <a:rPr lang="en-US" sz="2400" b="1" dirty="0"/>
              <a:t>NLU vs NLP vs NLG</a:t>
            </a:r>
            <a:endParaRPr lang="en-US" sz="2400" dirty="0"/>
          </a:p>
        </p:txBody>
      </p:sp>
      <p:sp>
        <p:nvSpPr>
          <p:cNvPr id="5" name="Text Placeholder 4">
            <a:extLst>
              <a:ext uri="{FF2B5EF4-FFF2-40B4-BE49-F238E27FC236}">
                <a16:creationId xmlns:a16="http://schemas.microsoft.com/office/drawing/2014/main" id="{264C2DD6-DE84-4612-B338-B718516F13B7}"/>
              </a:ext>
            </a:extLst>
          </p:cNvPr>
          <p:cNvSpPr>
            <a:spLocks noGrp="1"/>
          </p:cNvSpPr>
          <p:nvPr>
            <p:ph type="body" sz="quarter" idx="23"/>
          </p:nvPr>
        </p:nvSpPr>
        <p:spPr/>
        <p:txBody>
          <a:bodyPr/>
          <a:lstStyle/>
          <a:p>
            <a:endParaRPr lang="en-US"/>
          </a:p>
        </p:txBody>
      </p:sp>
      <p:sp>
        <p:nvSpPr>
          <p:cNvPr id="7" name="TextBox 6">
            <a:extLst>
              <a:ext uri="{FF2B5EF4-FFF2-40B4-BE49-F238E27FC236}">
                <a16:creationId xmlns:a16="http://schemas.microsoft.com/office/drawing/2014/main" id="{96A25318-216A-4BCA-87A6-E04446791C27}"/>
              </a:ext>
            </a:extLst>
          </p:cNvPr>
          <p:cNvSpPr txBox="1"/>
          <p:nvPr/>
        </p:nvSpPr>
        <p:spPr>
          <a:xfrm>
            <a:off x="1127448" y="1616248"/>
            <a:ext cx="8856983" cy="2031325"/>
          </a:xfrm>
          <a:prstGeom prst="rect">
            <a:avLst/>
          </a:prstGeom>
          <a:noFill/>
        </p:spPr>
        <p:txBody>
          <a:bodyPr wrap="square" rtlCol="0">
            <a:spAutoFit/>
          </a:bodyPr>
          <a:lstStyle/>
          <a:p>
            <a:r>
              <a:rPr lang="en-US" dirty="0">
                <a:solidFill>
                  <a:schemeClr val="bg1"/>
                </a:solidFill>
              </a:rPr>
              <a:t>Natural Language Processing is an umbrella term that includes both Natural Language Understanding (NLU) and Natural Language Generation (NLG).  NLU is more specifically about the meaning or semantics. For example, if the user is asking about today's weather or the traffic conditions on a particular route, NLU helps in understanding the intent of the user's query. NLG is invoked when framing answers in natural language.</a:t>
            </a:r>
          </a:p>
          <a:p>
            <a:r>
              <a:rPr lang="en-US" dirty="0"/>
              <a:t/>
            </a:r>
            <a:br>
              <a:rPr lang="en-US" dirty="0"/>
            </a:br>
            <a:endParaRPr lang="en-US" dirty="0"/>
          </a:p>
        </p:txBody>
      </p:sp>
    </p:spTree>
    <p:extLst>
      <p:ext uri="{BB962C8B-B14F-4D97-AF65-F5344CB8AC3E}">
        <p14:creationId xmlns:p14="http://schemas.microsoft.com/office/powerpoint/2010/main" val="2489805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normAutofit/>
          </a:bodyPr>
          <a:lstStyle/>
          <a:p>
            <a:r>
              <a:rPr lang="en-US" b="1" dirty="0"/>
              <a:t>Techniques and Methods</a:t>
            </a:r>
            <a:endParaRPr lang="en-US" dirty="0"/>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693060" y="2276872"/>
            <a:ext cx="11371868" cy="501317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How do Natural Language Understanding Robots work? NLU Robots like Alana use technology called conversational AI, which enables automatic messaging and conversation between computers and humans. So, how does a conversational AI platform work?</a:t>
            </a:r>
          </a:p>
          <a:p>
            <a:r>
              <a:rPr lang="en-US" dirty="0"/>
              <a:t>In the simplest word, conversational AI processes words into action. The system of components allows it to understand, respond, and adapt to each interaction. To build a conversational AI like ALANA, there are some core components needed.</a:t>
            </a:r>
          </a:p>
          <a:p>
            <a:pPr fontAlgn="base"/>
            <a:r>
              <a:rPr lang="en-US" b="1" dirty="0"/>
              <a:t>Inputs:</a:t>
            </a:r>
            <a:r>
              <a:rPr lang="en-US" dirty="0"/>
              <a:t> Inputs are the root of every conversational AI interaction. There are two types of inputs: </a:t>
            </a:r>
            <a:r>
              <a:rPr lang="en-US" b="1" dirty="0"/>
              <a:t>text-based input</a:t>
            </a:r>
            <a:r>
              <a:rPr lang="en-US" dirty="0"/>
              <a:t> and </a:t>
            </a:r>
            <a:r>
              <a:rPr lang="en-US" b="1" dirty="0"/>
              <a:t>voice-based input</a:t>
            </a:r>
            <a:r>
              <a:rPr lang="en-US" dirty="0"/>
              <a:t>. </a:t>
            </a:r>
            <a:r>
              <a:rPr lang="en-US" b="1" dirty="0"/>
              <a:t>Text-based input</a:t>
            </a:r>
            <a:r>
              <a:rPr lang="en-US" dirty="0"/>
              <a:t> functions by typing to interact. This method is discreet while being very consistent due to direct input. </a:t>
            </a:r>
            <a:r>
              <a:rPr lang="en-US" b="1" dirty="0"/>
              <a:t>Voice-based input</a:t>
            </a:r>
            <a:r>
              <a:rPr lang="en-US" dirty="0"/>
              <a:t> works by speaking to interact. This input form offers more versatility via hands-free use, despite being less privacy-friendly.</a:t>
            </a:r>
          </a:p>
          <a:p>
            <a:pPr marL="0" indent="0">
              <a:buNone/>
            </a:pPr>
            <a:r>
              <a:rPr lang="en-US" dirty="0"/>
              <a:t/>
            </a:r>
            <a:br>
              <a:rPr lang="en-US" dirty="0"/>
            </a:br>
            <a:endParaRPr lang="en-US" dirty="0"/>
          </a:p>
        </p:txBody>
      </p:sp>
    </p:spTree>
    <p:extLst>
      <p:ext uri="{BB962C8B-B14F-4D97-AF65-F5344CB8AC3E}">
        <p14:creationId xmlns:p14="http://schemas.microsoft.com/office/powerpoint/2010/main" val="2500734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51384" y="1988840"/>
            <a:ext cx="11371868" cy="501317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fontAlgn="base"/>
            <a:r>
              <a:rPr lang="en-US" b="1" dirty="0"/>
              <a:t>Automated Speech Recognition (ASR): </a:t>
            </a:r>
            <a:r>
              <a:rPr lang="en-US" dirty="0"/>
              <a:t>Automated Speech Recognition allows human beings to use their voices to speak with a computer interface in a way that, in its most sophisticated variations, resembles normal human conversation. When you speak, the device you’re speaking to creates a wave file of your words. The wave file is cleaned by removing background noise and normalizing volume. The resulting filtered waveform is then broken down into what are called phonemes. Each phoneme is like a chain link and by analyzing them in sequence, starting from the first phoneme, the ASR software uses statistical probability analysis to deduce whole words and then from there, complete sentences. Your ASR, now having “understood” your words, can respond to you in a meaningful way.</a:t>
            </a:r>
            <a:endParaRPr lang="en-US" b="1" dirty="0"/>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11159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410066" y="1175932"/>
            <a:ext cx="11371868" cy="501317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fontAlgn="base"/>
            <a:r>
              <a:rPr lang="en-US" b="1" dirty="0"/>
              <a:t>Natural Language Processing (NLP): </a:t>
            </a:r>
            <a:r>
              <a:rPr lang="en-US" dirty="0"/>
              <a:t>NLP breaks strings of dialog into cohesive sentences and shapes them to be easily read and acted upon by the AI bot. It also attributes other features like emotion to the input.</a:t>
            </a:r>
            <a:endParaRPr lang="en-US" b="1" dirty="0"/>
          </a:p>
          <a:p>
            <a:pPr fontAlgn="base"/>
            <a:r>
              <a:rPr lang="en-US" b="1" dirty="0"/>
              <a:t>Natural Language Understanding (NLU):</a:t>
            </a:r>
            <a:r>
              <a:rPr lang="en-US" dirty="0"/>
              <a:t> NLU helps to understand the intent behind the text. </a:t>
            </a:r>
          </a:p>
          <a:p>
            <a:pPr fontAlgn="base"/>
            <a:r>
              <a:rPr lang="en-US" b="1" dirty="0"/>
              <a:t>Natural Language Generation (NLG):</a:t>
            </a:r>
            <a:r>
              <a:rPr lang="en-US" dirty="0"/>
              <a:t> NLG offers a reply. It helps generate responses into human-understandable language.</a:t>
            </a:r>
          </a:p>
          <a:p>
            <a:pPr fontAlgn="base"/>
            <a:r>
              <a:rPr lang="en-US" b="1" dirty="0"/>
              <a:t>Machine Learning (ML):</a:t>
            </a:r>
            <a:r>
              <a:rPr lang="en-US" dirty="0"/>
              <a:t> ML comprises a set of algorithms, features, and data sets that helps to learn how to better respond to the user by analyzing human agent responses.</a:t>
            </a:r>
          </a:p>
          <a:p>
            <a:pPr fontAlgn="base"/>
            <a:r>
              <a:rPr lang="en-US" b="1" dirty="0"/>
              <a:t>Text-to-Speech (TTS):</a:t>
            </a:r>
            <a:r>
              <a:rPr lang="en-US" dirty="0"/>
              <a:t> Text-to-Speech generates texts into voices to give the reply via machine-generated voice.</a:t>
            </a:r>
          </a:p>
          <a:p>
            <a:r>
              <a:rPr lang="en-US" dirty="0"/>
              <a:t>There are some processes before a conversational robot gives an instant response in natural conversational language when a user speaks/types in their query.</a:t>
            </a:r>
          </a:p>
          <a:p>
            <a:pPr marL="0" indent="0">
              <a:buNone/>
            </a:pPr>
            <a:r>
              <a:rPr lang="en-US" dirty="0"/>
              <a:t/>
            </a:r>
            <a:br>
              <a:rPr lang="en-US" dirty="0"/>
            </a:br>
            <a:endParaRPr lang="en-US" dirty="0"/>
          </a:p>
        </p:txBody>
      </p:sp>
    </p:spTree>
    <p:extLst>
      <p:ext uri="{BB962C8B-B14F-4D97-AF65-F5344CB8AC3E}">
        <p14:creationId xmlns:p14="http://schemas.microsoft.com/office/powerpoint/2010/main" val="1171759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purl.org/dc/dcmitype/"/>
    <ds:schemaRef ds:uri="http://purl.org/dc/terms/"/>
    <ds:schemaRef ds:uri="16c05727-aa75-4e4a-9b5f-8a80a1165891"/>
    <ds:schemaRef ds:uri="http://schemas.microsoft.com/office/2006/metadata/properties"/>
    <ds:schemaRef ds:uri="http://purl.org/dc/elements/1.1/"/>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2686</Words>
  <Application>Microsoft Office PowerPoint</Application>
  <PresentationFormat>Widescreen</PresentationFormat>
  <Paragraphs>196</Paragraphs>
  <Slides>25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Calisto MT</vt:lpstr>
      <vt:lpstr>Tw Cen MT</vt:lpstr>
      <vt:lpstr>Tw Cen MT Condensed</vt:lpstr>
      <vt:lpstr>Wingdings</vt:lpstr>
      <vt:lpstr>Wingdings 3</vt:lpstr>
      <vt:lpstr>ModernClassicBlock-3</vt:lpstr>
      <vt:lpstr>Koan 4: Natural Language Understanding Robots </vt:lpstr>
      <vt:lpstr>Abstract</vt:lpstr>
      <vt:lpstr>Introduction</vt:lpstr>
      <vt:lpstr>PowerPoint Presentation</vt:lpstr>
      <vt:lpstr>What is Natural Language Understanding?       What is Natural Language Generation?       </vt:lpstr>
      <vt:lpstr>NLU vs NLP vs NLG</vt:lpstr>
      <vt:lpstr>Techniques and Methods</vt:lpstr>
      <vt:lpstr>PowerPoint Presentation</vt:lpstr>
      <vt:lpstr>PowerPoint Presentation</vt:lpstr>
      <vt:lpstr>PowerPoint Presentation</vt:lpstr>
      <vt:lpstr>PowerPoint Presentation</vt:lpstr>
      <vt:lpstr>Can the Robots Really Understand?</vt:lpstr>
      <vt:lpstr>PowerPoint Presentation</vt:lpstr>
      <vt:lpstr>Limitations of Natural Language Processing</vt:lpstr>
      <vt:lpstr>PowerPoint Presentation</vt:lpstr>
      <vt:lpstr>PowerPoint Presentation</vt:lpstr>
      <vt:lpstr>PowerPoint Presentation</vt:lpstr>
      <vt:lpstr>What is the challenging problem for the future?</vt:lpstr>
      <vt:lpstr>PowerPoint Presentation</vt:lpstr>
      <vt:lpstr>PowerPoint Presentation</vt:lpstr>
      <vt:lpstr>PowerPoint Presentation</vt:lpstr>
      <vt:lpstr>What is the right way for the future?</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2022-01-05T12:14:33Z</dcterms:created>
  <dcterms:modified xsi:type="dcterms:W3CDTF">2022-01-06T06:47:46Z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