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621" r:id="rId2"/>
    <p:sldId id="629" r:id="rId3"/>
    <p:sldId id="630" r:id="rId4"/>
    <p:sldId id="631" r:id="rId5"/>
    <p:sldId id="632" r:id="rId6"/>
    <p:sldId id="633" r:id="rId7"/>
    <p:sldId id="634" r:id="rId8"/>
    <p:sldId id="674" r:id="rId9"/>
    <p:sldId id="635" r:id="rId10"/>
    <p:sldId id="636" r:id="rId11"/>
    <p:sldId id="637" r:id="rId12"/>
    <p:sldId id="638" r:id="rId13"/>
    <p:sldId id="639" r:id="rId14"/>
    <p:sldId id="708" r:id="rId15"/>
    <p:sldId id="640" r:id="rId16"/>
    <p:sldId id="641" r:id="rId17"/>
    <p:sldId id="642" r:id="rId18"/>
    <p:sldId id="643" r:id="rId19"/>
    <p:sldId id="644" r:id="rId20"/>
    <p:sldId id="645" r:id="rId21"/>
    <p:sldId id="686" r:id="rId22"/>
    <p:sldId id="687" r:id="rId23"/>
    <p:sldId id="688" r:id="rId24"/>
    <p:sldId id="695" r:id="rId25"/>
    <p:sldId id="690" r:id="rId26"/>
    <p:sldId id="707" r:id="rId27"/>
    <p:sldId id="691" r:id="rId28"/>
    <p:sldId id="692" r:id="rId29"/>
    <p:sldId id="693" r:id="rId30"/>
    <p:sldId id="696" r:id="rId31"/>
    <p:sldId id="697" r:id="rId32"/>
    <p:sldId id="705" r:id="rId33"/>
    <p:sldId id="698" r:id="rId34"/>
    <p:sldId id="704" r:id="rId35"/>
    <p:sldId id="706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00CD"/>
    <a:srgbClr val="1111FF"/>
    <a:srgbClr val="FF0000"/>
    <a:srgbClr val="000066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5306" autoAdjust="0"/>
  </p:normalViewPr>
  <p:slideViewPr>
    <p:cSldViewPr>
      <p:cViewPr varScale="1">
        <p:scale>
          <a:sx n="122" d="100"/>
          <a:sy n="122" d="100"/>
        </p:scale>
        <p:origin x="1568" y="192"/>
      </p:cViewPr>
      <p:guideLst>
        <p:guide orient="horz" pos="2175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46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4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5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2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zh-CN" dirty="0" err="1"/>
              <a:t>xxx@mail.nwpu.edu.cn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0" y="9423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8238" y="3200400"/>
            <a:ext cx="9087485" cy="350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+mn-ea"/>
              </a:rPr>
              <a:t>Lecture10  Datapath Design -- Single Cycle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Jihe Wang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0000CC"/>
                </a:solidFill>
                <a:latin typeface="黑体" panose="02010609060101010101" pitchFamily="49" charset="-122"/>
              </a:rPr>
              <a:t>wangjihe@nwpu.edu.cn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ym typeface="+mn-ea"/>
              </a:rPr>
              <a:t>Adapted from </a:t>
            </a:r>
            <a:r>
              <a:rPr lang="en-US" altLang="zh-CN" sz="1800" i="1" dirty="0">
                <a:sym typeface="+mn-ea"/>
              </a:rPr>
              <a:t>Computer  Organization and Design, Cheng  XU, PKU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Step 2: Components of the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Datapath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/>
        </p:nvSpPr>
        <p:spPr bwMode="auto">
          <a:xfrm>
            <a:off x="326390" y="1457008"/>
            <a:ext cx="81915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Combinational Elements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Storage Elements</a:t>
            </a: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Clocking methodology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959475"/>
            <a:ext cx="2133600" cy="365125"/>
          </a:xfrm>
        </p:spPr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5959475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959475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  <a:sym typeface="+mn-ea"/>
              </a:rPr>
              <a:t>Combinational Logic Elements (Basic Building Blocks)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2.6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780207" y="-1001979"/>
            <a:ext cx="2165350" cy="327"/>
            <a:chOff x="1228" y="2913"/>
            <a:chExt cx="1364" cy="327"/>
          </a:xfrm>
        </p:grpSpPr>
        <p:sp>
          <p:nvSpPr>
            <p:cNvPr id="26" name="直接连接符 25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文本框 688148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1011000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7090" y="1490980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ym typeface="+mn-ea"/>
              </a:rPr>
              <a:t>Adder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7090" y="3669030"/>
            <a:ext cx="6578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ym typeface="+mn-ea"/>
              </a:rPr>
              <a:t>MUX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7090" y="5302250"/>
            <a:ext cx="561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/>
              <a:t>ALU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42" y="933258"/>
            <a:ext cx="2178715" cy="1984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04" y="2953644"/>
            <a:ext cx="2094550" cy="17009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645" y="4630890"/>
            <a:ext cx="2404995" cy="20975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Storage Element: Register (Basic Building Block)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" y="1324610"/>
            <a:ext cx="5781040" cy="3386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Register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ym typeface="+mn-ea"/>
              </a:rPr>
              <a:t>Similar to the D Flip Flop except</a:t>
            </a: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N-bit input and output</a:t>
            </a: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Write Enable input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ym typeface="+mn-ea"/>
              </a:rPr>
              <a:t>Write Enable:</a:t>
            </a: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negated  (0): Data Out will not change</a:t>
            </a: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asserted (1): Data Out will become Data In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708300" y="3629025"/>
            <a:ext cx="57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784375" y="2400300"/>
            <a:ext cx="1006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033737" y="2241550"/>
            <a:ext cx="263525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7097237" y="3213100"/>
            <a:ext cx="50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173437" y="3238500"/>
            <a:ext cx="50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7097237" y="34671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7170262" y="35972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935187" y="1616075"/>
            <a:ext cx="1639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Write Enable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5862162" y="2825750"/>
            <a:ext cx="116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6401912" y="27559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089175" y="27813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335362" y="282575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7849712" y="27559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536975" y="27813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384575" y="2400300"/>
            <a:ext cx="11890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 Out</a:t>
            </a: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7170262" y="1914525"/>
            <a:ext cx="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Storage Element: Register File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/>
        </p:nvSpPr>
        <p:spPr bwMode="auto">
          <a:xfrm>
            <a:off x="42545" y="989013"/>
            <a:ext cx="78867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Register File consists of 32 registers: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Two 32-bit output busses: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busA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busB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One 32-bit input bus: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busW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Register is selected by: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RA (number) selects the register to put on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busA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(data)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RB (number) selects the register to put on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(data)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RW (number) selects the register to be  written</a:t>
            </a:r>
            <a:b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via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busW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(data) when Write Enable is 1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Clock input (CLK) 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The CLK input is a factor ONLY during write operation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During read operation, behaves as a combinational logic block:</a:t>
            </a:r>
          </a:p>
          <a:p>
            <a:pPr lvl="2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RA or RB valid =&gt;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busA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or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valid after “access time.”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970588" y="2524125"/>
            <a:ext cx="57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580063" y="1981200"/>
            <a:ext cx="81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677025" y="1822450"/>
            <a:ext cx="1406525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6702425" y="2781300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6677025" y="2876550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511925" y="28194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341938" y="1217613"/>
            <a:ext cx="1639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Write Enable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5657850" y="233045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97600" y="22606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884863" y="2286000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8121650" y="2025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8712200" y="19558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399463" y="1981200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094663" y="1676400"/>
            <a:ext cx="746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6813550" y="155575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8121650" y="2787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8712200" y="27178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8399463" y="2743200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8094663" y="2438400"/>
            <a:ext cx="731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6038850" y="286385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7118350" y="13525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7048500" y="14859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875463" y="1295400"/>
            <a:ext cx="307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7499350" y="13525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7429500" y="14859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256463" y="1295400"/>
            <a:ext cx="307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7956550" y="13525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7886700" y="14859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713663" y="1295400"/>
            <a:ext cx="307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6780213" y="990600"/>
            <a:ext cx="619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7239000" y="990600"/>
            <a:ext cx="5492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7713663" y="990600"/>
            <a:ext cx="5349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6875463" y="2057400"/>
            <a:ext cx="1181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 32-bit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Registers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">
            <a:extLst>
              <a:ext uri="{FF2B5EF4-FFF2-40B4-BE49-F238E27FC236}">
                <a16:creationId xmlns:a16="http://schemas.microsoft.com/office/drawing/2014/main" id="{2143E7E3-F488-4348-BC5B-3991B214AA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2600" y="822007"/>
            <a:ext cx="8178799" cy="5213984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1C616-2227-304F-B289-3CA82C45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xxx@mail.nwpu.edu.cn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ABA13-14E7-BD4A-9990-C3217888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Northwestern Polytechnical University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FB54D-41C5-7E4F-BD4F-016EFAF2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A5BFCD-2DD0-1B4A-A6AE-A25793FF7F06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BDE5E610-3BDF-6641-9D07-4112BB0B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Storage Element: Register File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(8x32)</a:t>
            </a:r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69DFA352-FDEA-B143-85F8-1ED11D79CEAC}"/>
              </a:ext>
            </a:extLst>
          </p:cNvPr>
          <p:cNvSpPr txBox="1">
            <a:spLocks/>
          </p:cNvSpPr>
          <p:nvPr/>
        </p:nvSpPr>
        <p:spPr bwMode="auto">
          <a:xfrm>
            <a:off x="304801" y="116837"/>
            <a:ext cx="91440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14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Storage Element: Idealized Memory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9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/>
        </p:nvSpPr>
        <p:spPr bwMode="auto">
          <a:xfrm>
            <a:off x="-108585" y="905510"/>
            <a:ext cx="8416925" cy="557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Memory (idealized)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One input bus: Data In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One output bus: Data Out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Memory word is selected by: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Address selects the word to put on Data Out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Write Enable = 1: address selects the memory</a:t>
            </a:r>
            <a:b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word to be written via the Data In bus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Clock input (CLK) 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The CLK input is a factor ONLY during write operation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During read operation, behaves  as a combinational logic block:</a:t>
            </a: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Address valid =&gt; Data Out valid after “access time.”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737385" y="2316957"/>
            <a:ext cx="57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46860" y="1774032"/>
            <a:ext cx="1006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431122" y="1602582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469222" y="2574132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6443822" y="2669382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6278722" y="2612232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522755" y="1012350"/>
            <a:ext cx="1639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Write Enable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5430997" y="2123282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5964397" y="2053432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651660" y="207883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7882097" y="2123282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8707597" y="2053432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8318660" y="207883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861460" y="1774032"/>
            <a:ext cx="1125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DataOut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6732747" y="1354932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5811997" y="2656682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7266147" y="1139032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7251860" y="1012032"/>
            <a:ext cx="1069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Clocking Methodology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6370" y="116840"/>
            <a:ext cx="900430" cy="568325"/>
          </a:xfrm>
        </p:spPr>
        <p:txBody>
          <a:bodyPr/>
          <a:lstStyle/>
          <a:p>
            <a:r>
              <a:rPr lang="en-US" altLang="zh-CN" dirty="0"/>
              <a:t>2.10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/>
        </p:nvSpPr>
        <p:spPr bwMode="auto">
          <a:xfrm>
            <a:off x="235585" y="4594225"/>
            <a:ext cx="8707120" cy="10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All storage elements are clocked by the same clock edge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Cycle Time = CLK-to-Q + Longest Delay Path + Setup + Clock Skew</a:t>
            </a:r>
          </a:p>
        </p:txBody>
      </p:sp>
      <p:grpSp>
        <p:nvGrpSpPr>
          <p:cNvPr id="31755" name="Group 11"/>
          <p:cNvGrpSpPr/>
          <p:nvPr/>
        </p:nvGrpSpPr>
        <p:grpSpPr bwMode="auto">
          <a:xfrm>
            <a:off x="635000" y="1054894"/>
            <a:ext cx="7835900" cy="317500"/>
            <a:chOff x="340" y="524"/>
            <a:chExt cx="4936" cy="200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38163" y="1061244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35000" y="1753394"/>
            <a:ext cx="5207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1168400" y="2051844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731000" y="1747044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311400" y="1753394"/>
            <a:ext cx="44069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043363" y="1747044"/>
            <a:ext cx="216565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Longest delay path time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7874000" y="1753394"/>
            <a:ext cx="6731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6731000" y="1823244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340600" y="1823244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710363" y="1442244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Setup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7472363" y="1442244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Hold</a:t>
            </a:r>
          </a:p>
        </p:txBody>
      </p:sp>
      <p:grpSp>
        <p:nvGrpSpPr>
          <p:cNvPr id="31862" name="Group 118"/>
          <p:cNvGrpSpPr/>
          <p:nvPr/>
        </p:nvGrpSpPr>
        <p:grpSpPr bwMode="auto">
          <a:xfrm>
            <a:off x="1155700" y="2674144"/>
            <a:ext cx="6794500" cy="1809750"/>
            <a:chOff x="668" y="1544"/>
            <a:chExt cx="4280" cy="1140"/>
          </a:xfrm>
        </p:grpSpPr>
        <p:grpSp>
          <p:nvGrpSpPr>
            <p:cNvPr id="31778" name="Group 34"/>
            <p:cNvGrpSpPr/>
            <p:nvPr/>
          </p:nvGrpSpPr>
          <p:grpSpPr bwMode="auto">
            <a:xfrm>
              <a:off x="668" y="1544"/>
              <a:ext cx="776" cy="1140"/>
              <a:chOff x="668" y="1544"/>
              <a:chExt cx="776" cy="1140"/>
            </a:xfrm>
          </p:grpSpPr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968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68" name="Line 24"/>
              <p:cNvSpPr>
                <a:spLocks noChangeShapeType="1"/>
              </p:cNvSpPr>
              <p:nvPr/>
            </p:nvSpPr>
            <p:spPr bwMode="auto">
              <a:xfrm>
                <a:off x="1056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 flipV="1">
                <a:off x="1016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0" name="Line 26"/>
              <p:cNvSpPr>
                <a:spLocks noChangeShapeType="1"/>
              </p:cNvSpPr>
              <p:nvPr/>
            </p:nvSpPr>
            <p:spPr bwMode="auto">
              <a:xfrm>
                <a:off x="1064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1" name="Oval 27"/>
              <p:cNvSpPr>
                <a:spLocks noChangeArrowheads="1"/>
              </p:cNvSpPr>
              <p:nvPr/>
            </p:nvSpPr>
            <p:spPr bwMode="auto">
              <a:xfrm>
                <a:off x="1016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2" name="Line 28"/>
              <p:cNvSpPr>
                <a:spLocks noChangeShapeType="1"/>
              </p:cNvSpPr>
              <p:nvPr/>
            </p:nvSpPr>
            <p:spPr bwMode="auto">
              <a:xfrm flipH="1">
                <a:off x="66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759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 flipH="1">
                <a:off x="66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5" name="Line 31"/>
              <p:cNvSpPr>
                <a:spLocks noChangeShapeType="1"/>
              </p:cNvSpPr>
              <p:nvPr/>
            </p:nvSpPr>
            <p:spPr bwMode="auto">
              <a:xfrm flipH="1">
                <a:off x="114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1239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 flipH="1">
                <a:off x="114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790" name="Group 46"/>
            <p:cNvGrpSpPr/>
            <p:nvPr/>
          </p:nvGrpSpPr>
          <p:grpSpPr bwMode="auto">
            <a:xfrm>
              <a:off x="4172" y="1544"/>
              <a:ext cx="776" cy="1140"/>
              <a:chOff x="4172" y="1544"/>
              <a:chExt cx="776" cy="1140"/>
            </a:xfrm>
          </p:grpSpPr>
          <p:sp>
            <p:nvSpPr>
              <p:cNvPr id="31779" name="Rectangle 35"/>
              <p:cNvSpPr>
                <a:spLocks noChangeArrowheads="1"/>
              </p:cNvSpPr>
              <p:nvPr/>
            </p:nvSpPr>
            <p:spPr bwMode="auto">
              <a:xfrm>
                <a:off x="4472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0" name="Line 36"/>
              <p:cNvSpPr>
                <a:spLocks noChangeShapeType="1"/>
              </p:cNvSpPr>
              <p:nvPr/>
            </p:nvSpPr>
            <p:spPr bwMode="auto">
              <a:xfrm>
                <a:off x="4560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1" name="Line 37"/>
              <p:cNvSpPr>
                <a:spLocks noChangeShapeType="1"/>
              </p:cNvSpPr>
              <p:nvPr/>
            </p:nvSpPr>
            <p:spPr bwMode="auto">
              <a:xfrm flipV="1">
                <a:off x="4520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>
                <a:off x="4568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3" name="Oval 39"/>
              <p:cNvSpPr>
                <a:spLocks noChangeArrowheads="1"/>
              </p:cNvSpPr>
              <p:nvPr/>
            </p:nvSpPr>
            <p:spPr bwMode="auto">
              <a:xfrm>
                <a:off x="4520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 flipH="1">
                <a:off x="417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5" name="Rectangle 41"/>
              <p:cNvSpPr>
                <a:spLocks noChangeArrowheads="1"/>
              </p:cNvSpPr>
              <p:nvPr/>
            </p:nvSpPr>
            <p:spPr bwMode="auto">
              <a:xfrm>
                <a:off x="4263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31786" name="Line 42"/>
              <p:cNvSpPr>
                <a:spLocks noChangeShapeType="1"/>
              </p:cNvSpPr>
              <p:nvPr/>
            </p:nvSpPr>
            <p:spPr bwMode="auto">
              <a:xfrm flipH="1">
                <a:off x="417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7" name="Line 43"/>
              <p:cNvSpPr>
                <a:spLocks noChangeShapeType="1"/>
              </p:cNvSpPr>
              <p:nvPr/>
            </p:nvSpPr>
            <p:spPr bwMode="auto">
              <a:xfrm flipH="1">
                <a:off x="465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4743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31789" name="Line 45"/>
              <p:cNvSpPr>
                <a:spLocks noChangeShapeType="1"/>
              </p:cNvSpPr>
              <p:nvPr/>
            </p:nvSpPr>
            <p:spPr bwMode="auto">
              <a:xfrm flipH="1">
                <a:off x="465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1791" name="Rectangle 47"/>
            <p:cNvSpPr>
              <a:spLocks noChangeArrowheads="1"/>
            </p:cNvSpPr>
            <p:nvPr/>
          </p:nvSpPr>
          <p:spPr bwMode="auto">
            <a:xfrm>
              <a:off x="1448" y="1544"/>
              <a:ext cx="2720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1802" name="Group 58"/>
            <p:cNvGrpSpPr/>
            <p:nvPr/>
          </p:nvGrpSpPr>
          <p:grpSpPr bwMode="auto">
            <a:xfrm>
              <a:off x="1438" y="1755"/>
              <a:ext cx="768" cy="272"/>
              <a:chOff x="1438" y="1755"/>
              <a:chExt cx="768" cy="272"/>
            </a:xfrm>
          </p:grpSpPr>
          <p:sp>
            <p:nvSpPr>
              <p:cNvPr id="31792" name="Oval 48"/>
              <p:cNvSpPr>
                <a:spLocks noChangeArrowheads="1"/>
              </p:cNvSpPr>
              <p:nvPr/>
            </p:nvSpPr>
            <p:spPr bwMode="auto">
              <a:xfrm>
                <a:off x="1951" y="1864"/>
                <a:ext cx="51" cy="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1798" name="Group 54"/>
              <p:cNvGrpSpPr/>
              <p:nvPr/>
            </p:nvGrpSpPr>
            <p:grpSpPr bwMode="auto">
              <a:xfrm>
                <a:off x="1600" y="1755"/>
                <a:ext cx="344" cy="272"/>
                <a:chOff x="1600" y="1755"/>
                <a:chExt cx="344" cy="272"/>
              </a:xfrm>
            </p:grpSpPr>
            <p:sp>
              <p:nvSpPr>
                <p:cNvPr id="31793" name="Arc 49"/>
                <p:cNvSpPr/>
                <p:nvPr/>
              </p:nvSpPr>
              <p:spPr bwMode="auto">
                <a:xfrm>
                  <a:off x="1804" y="1764"/>
                  <a:ext cx="132" cy="128"/>
                </a:xfrm>
                <a:custGeom>
                  <a:avLst/>
                  <a:gdLst>
                    <a:gd name="G0" fmla="+- 164 0 0"/>
                    <a:gd name="G1" fmla="+- 21600 0 0"/>
                    <a:gd name="G2" fmla="+- 21600 0 0"/>
                    <a:gd name="T0" fmla="*/ 0 w 21764"/>
                    <a:gd name="T1" fmla="*/ 1 h 21600"/>
                    <a:gd name="T2" fmla="*/ 21764 w 21764"/>
                    <a:gd name="T3" fmla="*/ 21600 h 21600"/>
                    <a:gd name="T4" fmla="*/ 164 w 2176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64" h="21600" fill="none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93" y="0"/>
                        <a:pt x="21764" y="9670"/>
                        <a:pt x="21764" y="21600"/>
                      </a:cubicBezTo>
                    </a:path>
                    <a:path w="21764" h="21600" stroke="0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93" y="0"/>
                        <a:pt x="21764" y="9670"/>
                        <a:pt x="21764" y="21600"/>
                      </a:cubicBezTo>
                      <a:lnTo>
                        <a:pt x="164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4" name="Arc 50"/>
                <p:cNvSpPr/>
                <p:nvPr/>
              </p:nvSpPr>
              <p:spPr bwMode="auto">
                <a:xfrm rot="10800000">
                  <a:off x="1813" y="1900"/>
                  <a:ext cx="131" cy="127"/>
                </a:xfrm>
                <a:custGeom>
                  <a:avLst/>
                  <a:gdLst>
                    <a:gd name="G0" fmla="+- 21599 0 0"/>
                    <a:gd name="G1" fmla="+- 21599 0 0"/>
                    <a:gd name="G2" fmla="+- 21600 0 0"/>
                    <a:gd name="T0" fmla="*/ 0 w 21599"/>
                    <a:gd name="T1" fmla="*/ 21430 h 21599"/>
                    <a:gd name="T2" fmla="*/ 21435 w 21599"/>
                    <a:gd name="T3" fmla="*/ 0 h 21599"/>
                    <a:gd name="T4" fmla="*/ 21599 w 21599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9" fill="none" extrusionOk="0">
                      <a:moveTo>
                        <a:pt x="-1" y="21429"/>
                      </a:moveTo>
                      <a:cubicBezTo>
                        <a:pt x="91" y="9630"/>
                        <a:pt x="9635" y="89"/>
                        <a:pt x="21434" y="-1"/>
                      </a:cubicBezTo>
                    </a:path>
                    <a:path w="21599" h="21599" stroke="0" extrusionOk="0">
                      <a:moveTo>
                        <a:pt x="-1" y="21429"/>
                      </a:moveTo>
                      <a:cubicBezTo>
                        <a:pt x="91" y="9630"/>
                        <a:pt x="9635" y="89"/>
                        <a:pt x="21434" y="-1"/>
                      </a:cubicBezTo>
                      <a:lnTo>
                        <a:pt x="21599" y="2159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00" y="1755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6" name="Line 52"/>
                <p:cNvSpPr>
                  <a:spLocks noChangeShapeType="1"/>
                </p:cNvSpPr>
                <p:nvPr/>
              </p:nvSpPr>
              <p:spPr bwMode="auto">
                <a:xfrm>
                  <a:off x="1608" y="1763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600" y="2027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799" name="Line 55"/>
              <p:cNvSpPr>
                <a:spLocks noChangeShapeType="1"/>
              </p:cNvSpPr>
              <p:nvPr/>
            </p:nvSpPr>
            <p:spPr bwMode="auto">
              <a:xfrm flipH="1">
                <a:off x="1438" y="1823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00" name="Line 56"/>
              <p:cNvSpPr>
                <a:spLocks noChangeShapeType="1"/>
              </p:cNvSpPr>
              <p:nvPr/>
            </p:nvSpPr>
            <p:spPr bwMode="auto">
              <a:xfrm flipH="1">
                <a:off x="1438" y="1959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01" name="Line 57"/>
              <p:cNvSpPr>
                <a:spLocks noChangeShapeType="1"/>
              </p:cNvSpPr>
              <p:nvPr/>
            </p:nvSpPr>
            <p:spPr bwMode="auto">
              <a:xfrm>
                <a:off x="2014" y="189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12" name="Group 68"/>
            <p:cNvGrpSpPr/>
            <p:nvPr/>
          </p:nvGrpSpPr>
          <p:grpSpPr bwMode="auto">
            <a:xfrm>
              <a:off x="1445" y="2131"/>
              <a:ext cx="736" cy="253"/>
              <a:chOff x="1445" y="2131"/>
              <a:chExt cx="736" cy="253"/>
            </a:xfrm>
          </p:grpSpPr>
          <p:grpSp>
            <p:nvGrpSpPr>
              <p:cNvPr id="31808" name="Group 64"/>
              <p:cNvGrpSpPr/>
              <p:nvPr/>
            </p:nvGrpSpPr>
            <p:grpSpPr bwMode="auto">
              <a:xfrm>
                <a:off x="1583" y="2131"/>
                <a:ext cx="361" cy="253"/>
                <a:chOff x="1583" y="2131"/>
                <a:chExt cx="361" cy="253"/>
              </a:xfrm>
            </p:grpSpPr>
            <p:sp>
              <p:nvSpPr>
                <p:cNvPr id="31803" name="Arc 59"/>
                <p:cNvSpPr/>
                <p:nvPr/>
              </p:nvSpPr>
              <p:spPr bwMode="auto">
                <a:xfrm>
                  <a:off x="1611" y="2131"/>
                  <a:ext cx="276" cy="122"/>
                </a:xfrm>
                <a:custGeom>
                  <a:avLst/>
                  <a:gdLst>
                    <a:gd name="G0" fmla="+- 79 0 0"/>
                    <a:gd name="G1" fmla="+- 21600 0 0"/>
                    <a:gd name="G2" fmla="+- 21600 0 0"/>
                    <a:gd name="T0" fmla="*/ 0 w 21679"/>
                    <a:gd name="T1" fmla="*/ 0 h 21600"/>
                    <a:gd name="T2" fmla="*/ 21679 w 21679"/>
                    <a:gd name="T3" fmla="*/ 21600 h 21600"/>
                    <a:gd name="T4" fmla="*/ 79 w 216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4" name="Arc 60"/>
                <p:cNvSpPr/>
                <p:nvPr/>
              </p:nvSpPr>
              <p:spPr bwMode="auto">
                <a:xfrm rot="10800000">
                  <a:off x="1620" y="2262"/>
                  <a:ext cx="275" cy="12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21600"/>
                    <a:gd name="T1" fmla="*/ 21600 h 21600"/>
                    <a:gd name="T2" fmla="*/ 21521 w 21600"/>
                    <a:gd name="T3" fmla="*/ 0 h 21600"/>
                    <a:gd name="T4" fmla="*/ 2160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5" name="Oval 61"/>
                <p:cNvSpPr>
                  <a:spLocks noChangeArrowheads="1"/>
                </p:cNvSpPr>
                <p:nvPr/>
              </p:nvSpPr>
              <p:spPr bwMode="auto">
                <a:xfrm>
                  <a:off x="1902" y="2235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6" name="Arc 62"/>
                <p:cNvSpPr/>
                <p:nvPr/>
              </p:nvSpPr>
              <p:spPr bwMode="auto">
                <a:xfrm>
                  <a:off x="1583" y="2131"/>
                  <a:ext cx="79" cy="122"/>
                </a:xfrm>
                <a:custGeom>
                  <a:avLst/>
                  <a:gdLst>
                    <a:gd name="G0" fmla="+- 279 0 0"/>
                    <a:gd name="G1" fmla="+- 21600 0 0"/>
                    <a:gd name="G2" fmla="+- 21600 0 0"/>
                    <a:gd name="T0" fmla="*/ 0 w 21879"/>
                    <a:gd name="T1" fmla="*/ 2 h 21600"/>
                    <a:gd name="T2" fmla="*/ 21879 w 21879"/>
                    <a:gd name="T3" fmla="*/ 21600 h 21600"/>
                    <a:gd name="T4" fmla="*/ 279 w 218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7" name="Arc 63"/>
                <p:cNvSpPr/>
                <p:nvPr/>
              </p:nvSpPr>
              <p:spPr bwMode="auto">
                <a:xfrm rot="10800000">
                  <a:off x="1592" y="2262"/>
                  <a:ext cx="78" cy="122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321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09" name="Line 65"/>
              <p:cNvSpPr>
                <a:spLocks noChangeShapeType="1"/>
              </p:cNvSpPr>
              <p:nvPr/>
            </p:nvSpPr>
            <p:spPr bwMode="auto">
              <a:xfrm>
                <a:off x="1956" y="2253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10" name="Line 66"/>
              <p:cNvSpPr>
                <a:spLocks noChangeShapeType="1"/>
              </p:cNvSpPr>
              <p:nvPr/>
            </p:nvSpPr>
            <p:spPr bwMode="auto">
              <a:xfrm flipH="1">
                <a:off x="1445" y="2187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11" name="Line 67"/>
              <p:cNvSpPr>
                <a:spLocks noChangeShapeType="1"/>
              </p:cNvSpPr>
              <p:nvPr/>
            </p:nvSpPr>
            <p:spPr bwMode="auto">
              <a:xfrm flipH="1">
                <a:off x="1445" y="231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20" name="Group 76"/>
            <p:cNvGrpSpPr/>
            <p:nvPr/>
          </p:nvGrpSpPr>
          <p:grpSpPr bwMode="auto">
            <a:xfrm>
              <a:off x="3601" y="1620"/>
              <a:ext cx="569" cy="212"/>
              <a:chOff x="3601" y="1620"/>
              <a:chExt cx="569" cy="212"/>
            </a:xfrm>
          </p:grpSpPr>
          <p:grpSp>
            <p:nvGrpSpPr>
              <p:cNvPr id="31817" name="Group 73"/>
              <p:cNvGrpSpPr/>
              <p:nvPr/>
            </p:nvGrpSpPr>
            <p:grpSpPr bwMode="auto">
              <a:xfrm>
                <a:off x="3765" y="1620"/>
                <a:ext cx="201" cy="212"/>
                <a:chOff x="3765" y="1620"/>
                <a:chExt cx="201" cy="212"/>
              </a:xfrm>
            </p:grpSpPr>
            <p:sp>
              <p:nvSpPr>
                <p:cNvPr id="31813" name="Oval 69"/>
                <p:cNvSpPr>
                  <a:spLocks noChangeArrowheads="1"/>
                </p:cNvSpPr>
                <p:nvPr/>
              </p:nvSpPr>
              <p:spPr bwMode="auto">
                <a:xfrm>
                  <a:off x="3914" y="1701"/>
                  <a:ext cx="52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14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765" y="1620"/>
                  <a:ext cx="149" cy="1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1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3765" y="1735"/>
                  <a:ext cx="149" cy="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1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773" y="1620"/>
                  <a:ext cx="0" cy="2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18" name="Line 74"/>
              <p:cNvSpPr>
                <a:spLocks noChangeShapeType="1"/>
              </p:cNvSpPr>
              <p:nvPr/>
            </p:nvSpPr>
            <p:spPr bwMode="auto">
              <a:xfrm flipH="1">
                <a:off x="3601" y="1727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19" name="Line 75"/>
              <p:cNvSpPr>
                <a:spLocks noChangeShapeType="1"/>
              </p:cNvSpPr>
              <p:nvPr/>
            </p:nvSpPr>
            <p:spPr bwMode="auto">
              <a:xfrm>
                <a:off x="3978" y="1727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28" name="Group 84"/>
            <p:cNvGrpSpPr/>
            <p:nvPr/>
          </p:nvGrpSpPr>
          <p:grpSpPr bwMode="auto">
            <a:xfrm>
              <a:off x="2032" y="1779"/>
              <a:ext cx="569" cy="212"/>
              <a:chOff x="2032" y="1779"/>
              <a:chExt cx="569" cy="212"/>
            </a:xfrm>
          </p:grpSpPr>
          <p:grpSp>
            <p:nvGrpSpPr>
              <p:cNvPr id="31825" name="Group 81"/>
              <p:cNvGrpSpPr/>
              <p:nvPr/>
            </p:nvGrpSpPr>
            <p:grpSpPr bwMode="auto">
              <a:xfrm>
                <a:off x="2196" y="1779"/>
                <a:ext cx="201" cy="212"/>
                <a:chOff x="2196" y="1779"/>
                <a:chExt cx="201" cy="212"/>
              </a:xfrm>
            </p:grpSpPr>
            <p:sp>
              <p:nvSpPr>
                <p:cNvPr id="31821" name="Oval 77"/>
                <p:cNvSpPr>
                  <a:spLocks noChangeArrowheads="1"/>
                </p:cNvSpPr>
                <p:nvPr/>
              </p:nvSpPr>
              <p:spPr bwMode="auto">
                <a:xfrm>
                  <a:off x="2345" y="1860"/>
                  <a:ext cx="52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22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2196" y="1779"/>
                  <a:ext cx="149" cy="1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2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196" y="1894"/>
                  <a:ext cx="149" cy="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2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04" y="1779"/>
                  <a:ext cx="0" cy="2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26" name="Line 82"/>
              <p:cNvSpPr>
                <a:spLocks noChangeShapeType="1"/>
              </p:cNvSpPr>
              <p:nvPr/>
            </p:nvSpPr>
            <p:spPr bwMode="auto">
              <a:xfrm flipH="1">
                <a:off x="2032" y="1886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27" name="Line 83"/>
              <p:cNvSpPr>
                <a:spLocks noChangeShapeType="1"/>
              </p:cNvSpPr>
              <p:nvPr/>
            </p:nvSpPr>
            <p:spPr bwMode="auto">
              <a:xfrm>
                <a:off x="2409" y="188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38" name="Group 94"/>
            <p:cNvGrpSpPr/>
            <p:nvPr/>
          </p:nvGrpSpPr>
          <p:grpSpPr bwMode="auto">
            <a:xfrm>
              <a:off x="2968" y="1605"/>
              <a:ext cx="736" cy="253"/>
              <a:chOff x="2968" y="1605"/>
              <a:chExt cx="736" cy="253"/>
            </a:xfrm>
          </p:grpSpPr>
          <p:grpSp>
            <p:nvGrpSpPr>
              <p:cNvPr id="31834" name="Group 90"/>
              <p:cNvGrpSpPr/>
              <p:nvPr/>
            </p:nvGrpSpPr>
            <p:grpSpPr bwMode="auto">
              <a:xfrm>
                <a:off x="3106" y="1605"/>
                <a:ext cx="361" cy="253"/>
                <a:chOff x="3106" y="1605"/>
                <a:chExt cx="361" cy="253"/>
              </a:xfrm>
            </p:grpSpPr>
            <p:sp>
              <p:nvSpPr>
                <p:cNvPr id="31829" name="Arc 85"/>
                <p:cNvSpPr/>
                <p:nvPr/>
              </p:nvSpPr>
              <p:spPr bwMode="auto">
                <a:xfrm>
                  <a:off x="3134" y="1605"/>
                  <a:ext cx="276" cy="122"/>
                </a:xfrm>
                <a:custGeom>
                  <a:avLst/>
                  <a:gdLst>
                    <a:gd name="G0" fmla="+- 79 0 0"/>
                    <a:gd name="G1" fmla="+- 21600 0 0"/>
                    <a:gd name="G2" fmla="+- 21600 0 0"/>
                    <a:gd name="T0" fmla="*/ 0 w 21679"/>
                    <a:gd name="T1" fmla="*/ 0 h 21600"/>
                    <a:gd name="T2" fmla="*/ 21679 w 21679"/>
                    <a:gd name="T3" fmla="*/ 21600 h 21600"/>
                    <a:gd name="T4" fmla="*/ 79 w 216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0" name="Arc 86"/>
                <p:cNvSpPr/>
                <p:nvPr/>
              </p:nvSpPr>
              <p:spPr bwMode="auto">
                <a:xfrm rot="10800000">
                  <a:off x="3143" y="1736"/>
                  <a:ext cx="275" cy="12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21600"/>
                    <a:gd name="T1" fmla="*/ 21600 h 21600"/>
                    <a:gd name="T2" fmla="*/ 21521 w 21600"/>
                    <a:gd name="T3" fmla="*/ 0 h 21600"/>
                    <a:gd name="T4" fmla="*/ 2160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1" name="Oval 87"/>
                <p:cNvSpPr>
                  <a:spLocks noChangeArrowheads="1"/>
                </p:cNvSpPr>
                <p:nvPr/>
              </p:nvSpPr>
              <p:spPr bwMode="auto">
                <a:xfrm>
                  <a:off x="3425" y="1709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2" name="Arc 88"/>
                <p:cNvSpPr/>
                <p:nvPr/>
              </p:nvSpPr>
              <p:spPr bwMode="auto">
                <a:xfrm>
                  <a:off x="3106" y="1605"/>
                  <a:ext cx="79" cy="122"/>
                </a:xfrm>
                <a:custGeom>
                  <a:avLst/>
                  <a:gdLst>
                    <a:gd name="G0" fmla="+- 279 0 0"/>
                    <a:gd name="G1" fmla="+- 21600 0 0"/>
                    <a:gd name="G2" fmla="+- 21600 0 0"/>
                    <a:gd name="T0" fmla="*/ 0 w 21879"/>
                    <a:gd name="T1" fmla="*/ 2 h 21600"/>
                    <a:gd name="T2" fmla="*/ 21879 w 21879"/>
                    <a:gd name="T3" fmla="*/ 21600 h 21600"/>
                    <a:gd name="T4" fmla="*/ 279 w 218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3" name="Arc 89"/>
                <p:cNvSpPr/>
                <p:nvPr/>
              </p:nvSpPr>
              <p:spPr bwMode="auto">
                <a:xfrm rot="10800000">
                  <a:off x="3115" y="1736"/>
                  <a:ext cx="78" cy="122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321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35" name="Line 91"/>
              <p:cNvSpPr>
                <a:spLocks noChangeShapeType="1"/>
              </p:cNvSpPr>
              <p:nvPr/>
            </p:nvSpPr>
            <p:spPr bwMode="auto">
              <a:xfrm>
                <a:off x="3479" y="1727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36" name="Line 92"/>
              <p:cNvSpPr>
                <a:spLocks noChangeShapeType="1"/>
              </p:cNvSpPr>
              <p:nvPr/>
            </p:nvSpPr>
            <p:spPr bwMode="auto">
              <a:xfrm flipH="1">
                <a:off x="2968" y="1661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37" name="Line 93"/>
              <p:cNvSpPr>
                <a:spLocks noChangeShapeType="1"/>
              </p:cNvSpPr>
              <p:nvPr/>
            </p:nvSpPr>
            <p:spPr bwMode="auto">
              <a:xfrm flipH="1">
                <a:off x="2968" y="1792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49" name="Group 105"/>
            <p:cNvGrpSpPr/>
            <p:nvPr/>
          </p:nvGrpSpPr>
          <p:grpSpPr bwMode="auto">
            <a:xfrm>
              <a:off x="2594" y="2056"/>
              <a:ext cx="768" cy="261"/>
              <a:chOff x="2594" y="2056"/>
              <a:chExt cx="768" cy="261"/>
            </a:xfrm>
          </p:grpSpPr>
          <p:sp>
            <p:nvSpPr>
              <p:cNvPr id="31839" name="Oval 95"/>
              <p:cNvSpPr>
                <a:spLocks noChangeArrowheads="1"/>
              </p:cNvSpPr>
              <p:nvPr/>
            </p:nvSpPr>
            <p:spPr bwMode="auto">
              <a:xfrm>
                <a:off x="3107" y="2161"/>
                <a:ext cx="51" cy="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1845" name="Group 101"/>
              <p:cNvGrpSpPr/>
              <p:nvPr/>
            </p:nvGrpSpPr>
            <p:grpSpPr bwMode="auto">
              <a:xfrm>
                <a:off x="2756" y="2056"/>
                <a:ext cx="344" cy="261"/>
                <a:chOff x="2756" y="2056"/>
                <a:chExt cx="344" cy="261"/>
              </a:xfrm>
            </p:grpSpPr>
            <p:sp>
              <p:nvSpPr>
                <p:cNvPr id="31840" name="Arc 96"/>
                <p:cNvSpPr/>
                <p:nvPr/>
              </p:nvSpPr>
              <p:spPr bwMode="auto">
                <a:xfrm>
                  <a:off x="2960" y="2065"/>
                  <a:ext cx="132" cy="123"/>
                </a:xfrm>
                <a:custGeom>
                  <a:avLst/>
                  <a:gdLst>
                    <a:gd name="G0" fmla="+- 164 0 0"/>
                    <a:gd name="G1" fmla="+- 21600 0 0"/>
                    <a:gd name="G2" fmla="+- 21600 0 0"/>
                    <a:gd name="T0" fmla="*/ 0 w 21763"/>
                    <a:gd name="T1" fmla="*/ 1 h 21600"/>
                    <a:gd name="T2" fmla="*/ 21763 w 21763"/>
                    <a:gd name="T3" fmla="*/ 21423 h 21600"/>
                    <a:gd name="T4" fmla="*/ 164 w 2176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63" h="21600" fill="none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24" y="0"/>
                        <a:pt x="21666" y="9563"/>
                        <a:pt x="21763" y="21422"/>
                      </a:cubicBezTo>
                    </a:path>
                    <a:path w="21763" h="21600" stroke="0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24" y="0"/>
                        <a:pt x="21666" y="9563"/>
                        <a:pt x="21763" y="21422"/>
                      </a:cubicBezTo>
                      <a:lnTo>
                        <a:pt x="164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1" name="Arc 97"/>
                <p:cNvSpPr/>
                <p:nvPr/>
              </p:nvSpPr>
              <p:spPr bwMode="auto">
                <a:xfrm rot="10800000">
                  <a:off x="2969" y="2195"/>
                  <a:ext cx="131" cy="122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35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4"/>
                        <a:pt x="9570" y="90"/>
                        <a:pt x="21434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4"/>
                        <a:pt x="9570" y="90"/>
                        <a:pt x="21434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2756" y="2056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3" name="Line 99"/>
                <p:cNvSpPr>
                  <a:spLocks noChangeShapeType="1"/>
                </p:cNvSpPr>
                <p:nvPr/>
              </p:nvSpPr>
              <p:spPr bwMode="auto">
                <a:xfrm>
                  <a:off x="2764" y="2064"/>
                  <a:ext cx="0" cy="24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2756" y="2317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46" name="Line 102"/>
              <p:cNvSpPr>
                <a:spLocks noChangeShapeType="1"/>
              </p:cNvSpPr>
              <p:nvPr/>
            </p:nvSpPr>
            <p:spPr bwMode="auto">
              <a:xfrm flipH="1">
                <a:off x="2594" y="2121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47" name="Line 103"/>
              <p:cNvSpPr>
                <a:spLocks noChangeShapeType="1"/>
              </p:cNvSpPr>
              <p:nvPr/>
            </p:nvSpPr>
            <p:spPr bwMode="auto">
              <a:xfrm flipH="1">
                <a:off x="2594" y="2252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48" name="Line 104"/>
              <p:cNvSpPr>
                <a:spLocks noChangeShapeType="1"/>
              </p:cNvSpPr>
              <p:nvPr/>
            </p:nvSpPr>
            <p:spPr bwMode="auto">
              <a:xfrm>
                <a:off x="3170" y="218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1850" name="Line 106"/>
            <p:cNvSpPr>
              <a:spLocks noChangeShapeType="1"/>
            </p:cNvSpPr>
            <p:nvPr/>
          </p:nvSpPr>
          <p:spPr bwMode="auto">
            <a:xfrm>
              <a:off x="2602" y="1887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1" name="Line 107"/>
            <p:cNvSpPr>
              <a:spLocks noChangeShapeType="1"/>
            </p:cNvSpPr>
            <p:nvPr/>
          </p:nvSpPr>
          <p:spPr bwMode="auto">
            <a:xfrm>
              <a:off x="2190" y="2250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2" name="Line 108"/>
            <p:cNvSpPr>
              <a:spLocks noChangeShapeType="1"/>
            </p:cNvSpPr>
            <p:nvPr/>
          </p:nvSpPr>
          <p:spPr bwMode="auto">
            <a:xfrm flipH="1">
              <a:off x="2972" y="1792"/>
              <a:ext cx="9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3" name="Line 109"/>
            <p:cNvSpPr>
              <a:spLocks noChangeShapeType="1"/>
            </p:cNvSpPr>
            <p:nvPr/>
          </p:nvSpPr>
          <p:spPr bwMode="auto">
            <a:xfrm>
              <a:off x="2975" y="1963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4" name="Line 110"/>
            <p:cNvSpPr>
              <a:spLocks noChangeShapeType="1"/>
            </p:cNvSpPr>
            <p:nvPr/>
          </p:nvSpPr>
          <p:spPr bwMode="auto">
            <a:xfrm>
              <a:off x="3365" y="1966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5" name="Line 111"/>
            <p:cNvSpPr>
              <a:spLocks noChangeShapeType="1"/>
            </p:cNvSpPr>
            <p:nvPr/>
          </p:nvSpPr>
          <p:spPr bwMode="auto">
            <a:xfrm flipV="1">
              <a:off x="1455" y="1654"/>
              <a:ext cx="1517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6" name="Line 112"/>
            <p:cNvSpPr>
              <a:spLocks noChangeShapeType="1"/>
            </p:cNvSpPr>
            <p:nvPr/>
          </p:nvSpPr>
          <p:spPr bwMode="auto">
            <a:xfrm>
              <a:off x="3359" y="2187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7" name="Line 113"/>
            <p:cNvSpPr>
              <a:spLocks noChangeShapeType="1"/>
            </p:cNvSpPr>
            <p:nvPr/>
          </p:nvSpPr>
          <p:spPr bwMode="auto">
            <a:xfrm>
              <a:off x="1592" y="1832"/>
              <a:ext cx="368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8" name="Line 114"/>
            <p:cNvSpPr>
              <a:spLocks noChangeShapeType="1"/>
            </p:cNvSpPr>
            <p:nvPr/>
          </p:nvSpPr>
          <p:spPr bwMode="auto">
            <a:xfrm>
              <a:off x="2216" y="188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9" name="Line 115"/>
            <p:cNvSpPr>
              <a:spLocks noChangeShapeType="1"/>
            </p:cNvSpPr>
            <p:nvPr/>
          </p:nvSpPr>
          <p:spPr bwMode="auto">
            <a:xfrm>
              <a:off x="2768" y="2132"/>
              <a:ext cx="332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60" name="Line 116"/>
            <p:cNvSpPr>
              <a:spLocks noChangeShapeType="1"/>
            </p:cNvSpPr>
            <p:nvPr/>
          </p:nvSpPr>
          <p:spPr bwMode="auto">
            <a:xfrm flipV="1">
              <a:off x="3176" y="1720"/>
              <a:ext cx="248" cy="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61" name="Line 117"/>
            <p:cNvSpPr>
              <a:spLocks noChangeShapeType="1"/>
            </p:cNvSpPr>
            <p:nvPr/>
          </p:nvSpPr>
          <p:spPr bwMode="auto">
            <a:xfrm>
              <a:off x="3776" y="1728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1863" name="Line 119"/>
          <p:cNvSpPr>
            <a:spLocks noChangeShapeType="1"/>
          </p:cNvSpPr>
          <p:nvPr/>
        </p:nvSpPr>
        <p:spPr bwMode="auto">
          <a:xfrm>
            <a:off x="7334250" y="1448594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864" name="Line 120"/>
          <p:cNvSpPr>
            <a:spLocks noChangeShapeType="1"/>
          </p:cNvSpPr>
          <p:nvPr/>
        </p:nvSpPr>
        <p:spPr bwMode="auto">
          <a:xfrm>
            <a:off x="1168400" y="1823244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865" name="Line 121"/>
          <p:cNvSpPr>
            <a:spLocks noChangeShapeType="1"/>
          </p:cNvSpPr>
          <p:nvPr/>
        </p:nvSpPr>
        <p:spPr bwMode="auto">
          <a:xfrm>
            <a:off x="1778000" y="1823244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1147763" y="1442244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Setup</a:t>
            </a:r>
          </a:p>
        </p:txBody>
      </p:sp>
      <p:sp>
        <p:nvSpPr>
          <p:cNvPr id="31867" name="Rectangle 123"/>
          <p:cNvSpPr>
            <a:spLocks noChangeArrowheads="1"/>
          </p:cNvSpPr>
          <p:nvPr/>
        </p:nvSpPr>
        <p:spPr bwMode="auto">
          <a:xfrm>
            <a:off x="1909763" y="1442244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Hold</a:t>
            </a:r>
          </a:p>
        </p:txBody>
      </p:sp>
      <p:sp>
        <p:nvSpPr>
          <p:cNvPr id="31868" name="Line 124"/>
          <p:cNvSpPr>
            <a:spLocks noChangeShapeType="1"/>
          </p:cNvSpPr>
          <p:nvPr/>
        </p:nvSpPr>
        <p:spPr bwMode="auto">
          <a:xfrm>
            <a:off x="1771650" y="1448594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55900" y="6435725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715000" y="58229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3a: Overview of the Instruction Fetch Unit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42107" y="116837"/>
            <a:ext cx="877094" cy="568325"/>
          </a:xfrm>
        </p:spPr>
        <p:txBody>
          <a:bodyPr/>
          <a:lstStyle/>
          <a:p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/>
        </p:nvSpPr>
        <p:spPr bwMode="auto">
          <a:xfrm>
            <a:off x="252730" y="998220"/>
            <a:ext cx="8191500" cy="223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The common RTL operations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Fetch the Instruction: mem[PC]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Update the program counter:</a:t>
            </a: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Sequential Code: PC &lt;- PC + 4 </a:t>
            </a: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Branch and Jump:   PC &lt;- “something else”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984750" y="5832475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6108700" y="5686425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795963" y="583247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338763" y="5451475"/>
            <a:ext cx="1579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Instruction Word</a:t>
            </a:r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3540125" y="5248275"/>
            <a:ext cx="1406525" cy="1187450"/>
            <a:chOff x="2458" y="3088"/>
            <a:chExt cx="886" cy="748"/>
          </a:xfrm>
        </p:grpSpPr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458" y="3088"/>
              <a:ext cx="88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631" y="3120"/>
              <a:ext cx="5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Address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570" y="3360"/>
              <a:ext cx="72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Instruction</a:t>
              </a:r>
            </a:p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Memory</a:t>
              </a:r>
            </a:p>
          </p:txBody>
        </p:sp>
      </p:grp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11563" y="4029075"/>
            <a:ext cx="1258887" cy="32226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 flipV="1">
            <a:off x="3573463" y="4135438"/>
            <a:ext cx="17780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3573463" y="4237038"/>
            <a:ext cx="1778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3446463" y="416083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3116263" y="4224338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3975100" y="4046538"/>
            <a:ext cx="450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36850" y="4022725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grpSp>
        <p:nvGrpSpPr>
          <p:cNvPr id="37910" name="Group 22"/>
          <p:cNvGrpSpPr/>
          <p:nvPr/>
        </p:nvGrpSpPr>
        <p:grpSpPr bwMode="auto">
          <a:xfrm>
            <a:off x="5149850" y="4481513"/>
            <a:ext cx="1397000" cy="577850"/>
            <a:chOff x="3472" y="2605"/>
            <a:chExt cx="880" cy="364"/>
          </a:xfrm>
        </p:grpSpPr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72" y="2608"/>
              <a:ext cx="880" cy="35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88" y="2605"/>
              <a:ext cx="85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Next Address</a:t>
              </a: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Logic</a:t>
              </a:r>
            </a:p>
          </p:txBody>
        </p:sp>
      </p:grp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210050" y="4397375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4222750" y="476567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4210050" y="3482975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222750" y="3470275"/>
            <a:ext cx="157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810250" y="3482975"/>
            <a:ext cx="0" cy="96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3b: Add &amp; Subtract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/>
        </p:nvSpPr>
        <p:spPr bwMode="auto">
          <a:xfrm>
            <a:off x="161925" y="959168"/>
            <a:ext cx="81915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R[</a:t>
            </a:r>
            <a:r>
              <a:rPr lang="en-US" altLang="zh-CN" sz="2000" dirty="0" err="1"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</a:rPr>
              <a:t>] &lt;- R[</a:t>
            </a:r>
            <a:r>
              <a:rPr lang="en-US" altLang="zh-CN" sz="2000" dirty="0" err="1"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</a:rPr>
              <a:t>] op R[</a:t>
            </a:r>
            <a:r>
              <a:rPr lang="en-US" altLang="zh-CN" sz="2000" dirty="0" err="1"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ea typeface="宋体" panose="02010600030101010101" pitchFamily="2" charset="-122"/>
              </a:rPr>
              <a:t>] 		Example: </a:t>
            </a:r>
            <a:r>
              <a:rPr lang="en-US" altLang="zh-CN" sz="2000" dirty="0" err="1">
                <a:ea typeface="宋体" panose="02010600030101010101" pitchFamily="2" charset="-122"/>
              </a:rPr>
              <a:t>addU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rt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Ra,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Rb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Rw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come from instruction’s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fields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RegWr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control logic after decoding the instruction </a:t>
            </a:r>
            <a:r>
              <a:rPr lang="en-US" altLang="zh-CN" sz="2000" dirty="0">
                <a:ea typeface="宋体" panose="02010600030101010101" pitchFamily="2" charset="-122"/>
              </a:rPr>
              <a:t>            </a:t>
            </a:r>
          </a:p>
        </p:txBody>
      </p:sp>
      <p:grpSp>
        <p:nvGrpSpPr>
          <p:cNvPr id="40028" name="Group 92"/>
          <p:cNvGrpSpPr/>
          <p:nvPr/>
        </p:nvGrpSpPr>
        <p:grpSpPr bwMode="auto">
          <a:xfrm>
            <a:off x="1404938" y="2254568"/>
            <a:ext cx="6302375" cy="942975"/>
            <a:chOff x="1047" y="1344"/>
            <a:chExt cx="3970" cy="594"/>
          </a:xfrm>
        </p:grpSpPr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1112" y="154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9998" name="Group 62"/>
            <p:cNvGrpSpPr/>
            <p:nvPr/>
          </p:nvGrpSpPr>
          <p:grpSpPr bwMode="auto">
            <a:xfrm>
              <a:off x="1108" y="1536"/>
              <a:ext cx="664" cy="210"/>
              <a:chOff x="1108" y="1536"/>
              <a:chExt cx="664" cy="210"/>
            </a:xfrm>
          </p:grpSpPr>
          <p:sp>
            <p:nvSpPr>
              <p:cNvPr id="39996" name="Rectangle 60"/>
              <p:cNvSpPr>
                <a:spLocks noChangeArrowheads="1"/>
              </p:cNvSpPr>
              <p:nvPr/>
            </p:nvSpPr>
            <p:spPr bwMode="auto">
              <a:xfrm>
                <a:off x="1108" y="154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997" name="Rectangle 61"/>
              <p:cNvSpPr>
                <a:spLocks noChangeArrowheads="1"/>
              </p:cNvSpPr>
              <p:nvPr/>
            </p:nvSpPr>
            <p:spPr bwMode="auto">
              <a:xfrm>
                <a:off x="1305" y="153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40001" name="Group 65"/>
            <p:cNvGrpSpPr/>
            <p:nvPr/>
          </p:nvGrpSpPr>
          <p:grpSpPr bwMode="auto">
            <a:xfrm>
              <a:off x="1780" y="1536"/>
              <a:ext cx="616" cy="210"/>
              <a:chOff x="1780" y="1536"/>
              <a:chExt cx="616" cy="210"/>
            </a:xfrm>
          </p:grpSpPr>
          <p:sp>
            <p:nvSpPr>
              <p:cNvPr id="39999" name="Rectangle 63"/>
              <p:cNvSpPr>
                <a:spLocks noChangeArrowheads="1"/>
              </p:cNvSpPr>
              <p:nvPr/>
            </p:nvSpPr>
            <p:spPr bwMode="auto">
              <a:xfrm>
                <a:off x="1780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0" name="Rectangle 64"/>
              <p:cNvSpPr>
                <a:spLocks noChangeArrowheads="1"/>
              </p:cNvSpPr>
              <p:nvPr/>
            </p:nvSpPr>
            <p:spPr bwMode="auto">
              <a:xfrm>
                <a:off x="1959" y="153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40004" name="Group 68"/>
            <p:cNvGrpSpPr/>
            <p:nvPr/>
          </p:nvGrpSpPr>
          <p:grpSpPr bwMode="auto">
            <a:xfrm>
              <a:off x="2404" y="1536"/>
              <a:ext cx="616" cy="210"/>
              <a:chOff x="2404" y="1536"/>
              <a:chExt cx="616" cy="210"/>
            </a:xfrm>
          </p:grpSpPr>
          <p:sp>
            <p:nvSpPr>
              <p:cNvPr id="40002" name="Rectangle 66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3" name="Rectangle 67"/>
              <p:cNvSpPr>
                <a:spLocks noChangeArrowheads="1"/>
              </p:cNvSpPr>
              <p:nvPr/>
            </p:nvSpPr>
            <p:spPr bwMode="auto">
              <a:xfrm>
                <a:off x="2583" y="153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grpSp>
          <p:nvGrpSpPr>
            <p:cNvPr id="40007" name="Group 71"/>
            <p:cNvGrpSpPr/>
            <p:nvPr/>
          </p:nvGrpSpPr>
          <p:grpSpPr bwMode="auto">
            <a:xfrm>
              <a:off x="3028" y="1536"/>
              <a:ext cx="616" cy="210"/>
              <a:chOff x="3028" y="1536"/>
              <a:chExt cx="616" cy="210"/>
            </a:xfrm>
          </p:grpSpPr>
          <p:sp>
            <p:nvSpPr>
              <p:cNvPr id="40005" name="Rectangle 69"/>
              <p:cNvSpPr>
                <a:spLocks noChangeArrowheads="1"/>
              </p:cNvSpPr>
              <p:nvPr/>
            </p:nvSpPr>
            <p:spPr bwMode="auto">
              <a:xfrm>
                <a:off x="3028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6" name="Rectangle 70"/>
              <p:cNvSpPr>
                <a:spLocks noChangeArrowheads="1"/>
              </p:cNvSpPr>
              <p:nvPr/>
            </p:nvSpPr>
            <p:spPr bwMode="auto">
              <a:xfrm>
                <a:off x="3207" y="1536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rd</a:t>
                </a:r>
              </a:p>
            </p:txBody>
          </p:sp>
        </p:grpSp>
        <p:grpSp>
          <p:nvGrpSpPr>
            <p:cNvPr id="40010" name="Group 74"/>
            <p:cNvGrpSpPr/>
            <p:nvPr/>
          </p:nvGrpSpPr>
          <p:grpSpPr bwMode="auto">
            <a:xfrm>
              <a:off x="3652" y="1536"/>
              <a:ext cx="616" cy="210"/>
              <a:chOff x="3652" y="1536"/>
              <a:chExt cx="616" cy="210"/>
            </a:xfrm>
          </p:grpSpPr>
          <p:sp>
            <p:nvSpPr>
              <p:cNvPr id="40008" name="Rectangle 72"/>
              <p:cNvSpPr>
                <a:spLocks noChangeArrowheads="1"/>
              </p:cNvSpPr>
              <p:nvPr/>
            </p:nvSpPr>
            <p:spPr bwMode="auto">
              <a:xfrm>
                <a:off x="3652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9" name="Rectangle 73"/>
              <p:cNvSpPr>
                <a:spLocks noChangeArrowheads="1"/>
              </p:cNvSpPr>
              <p:nvPr/>
            </p:nvSpPr>
            <p:spPr bwMode="auto">
              <a:xfrm>
                <a:off x="3735" y="1536"/>
                <a:ext cx="4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shamt</a:t>
                </a:r>
              </a:p>
            </p:txBody>
          </p:sp>
        </p:grpSp>
        <p:grpSp>
          <p:nvGrpSpPr>
            <p:cNvPr id="40013" name="Group 77"/>
            <p:cNvGrpSpPr/>
            <p:nvPr/>
          </p:nvGrpSpPr>
          <p:grpSpPr bwMode="auto">
            <a:xfrm>
              <a:off x="4276" y="1536"/>
              <a:ext cx="664" cy="210"/>
              <a:chOff x="4276" y="1536"/>
              <a:chExt cx="664" cy="210"/>
            </a:xfrm>
          </p:grpSpPr>
          <p:sp>
            <p:nvSpPr>
              <p:cNvPr id="40011" name="Rectangle 75"/>
              <p:cNvSpPr>
                <a:spLocks noChangeArrowheads="1"/>
              </p:cNvSpPr>
              <p:nvPr/>
            </p:nvSpPr>
            <p:spPr bwMode="auto">
              <a:xfrm>
                <a:off x="4276" y="154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12" name="Rectangle 76"/>
              <p:cNvSpPr>
                <a:spLocks noChangeArrowheads="1"/>
              </p:cNvSpPr>
              <p:nvPr/>
            </p:nvSpPr>
            <p:spPr bwMode="auto">
              <a:xfrm>
                <a:off x="4473" y="1536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funct</a:t>
                </a:r>
              </a:p>
            </p:txBody>
          </p:sp>
        </p:grpSp>
        <p:grpSp>
          <p:nvGrpSpPr>
            <p:cNvPr id="40027" name="Group 91"/>
            <p:cNvGrpSpPr/>
            <p:nvPr/>
          </p:nvGrpSpPr>
          <p:grpSpPr bwMode="auto">
            <a:xfrm>
              <a:off x="1047" y="1344"/>
              <a:ext cx="3970" cy="594"/>
              <a:chOff x="1047" y="1344"/>
              <a:chExt cx="3970" cy="594"/>
            </a:xfrm>
          </p:grpSpPr>
          <p:sp>
            <p:nvSpPr>
              <p:cNvPr id="40014" name="Rectangle 78"/>
              <p:cNvSpPr>
                <a:spLocks noChangeArrowheads="1"/>
              </p:cNvSpPr>
              <p:nvPr/>
            </p:nvSpPr>
            <p:spPr bwMode="auto">
              <a:xfrm>
                <a:off x="4839" y="134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0015" name="Rectangle 79"/>
              <p:cNvSpPr>
                <a:spLocks noChangeArrowheads="1"/>
              </p:cNvSpPr>
              <p:nvPr/>
            </p:nvSpPr>
            <p:spPr bwMode="auto">
              <a:xfrm>
                <a:off x="4119" y="134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0016" name="Rectangle 80"/>
              <p:cNvSpPr>
                <a:spLocks noChangeArrowheads="1"/>
              </p:cNvSpPr>
              <p:nvPr/>
            </p:nvSpPr>
            <p:spPr bwMode="auto">
              <a:xfrm>
                <a:off x="3447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40017" name="Rectangle 81"/>
              <p:cNvSpPr>
                <a:spLocks noChangeArrowheads="1"/>
              </p:cNvSpPr>
              <p:nvPr/>
            </p:nvSpPr>
            <p:spPr bwMode="auto">
              <a:xfrm>
                <a:off x="2823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40018" name="Rectangle 82"/>
              <p:cNvSpPr>
                <a:spLocks noChangeArrowheads="1"/>
              </p:cNvSpPr>
              <p:nvPr/>
            </p:nvSpPr>
            <p:spPr bwMode="auto">
              <a:xfrm>
                <a:off x="2199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40019" name="Rectangle 83"/>
              <p:cNvSpPr>
                <a:spLocks noChangeArrowheads="1"/>
              </p:cNvSpPr>
              <p:nvPr/>
            </p:nvSpPr>
            <p:spPr bwMode="auto">
              <a:xfrm>
                <a:off x="1575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40020" name="Rectangle 84"/>
              <p:cNvSpPr>
                <a:spLocks noChangeArrowheads="1"/>
              </p:cNvSpPr>
              <p:nvPr/>
            </p:nvSpPr>
            <p:spPr bwMode="auto">
              <a:xfrm>
                <a:off x="1047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40021" name="Rectangle 85"/>
              <p:cNvSpPr>
                <a:spLocks noChangeArrowheads="1"/>
              </p:cNvSpPr>
              <p:nvPr/>
            </p:nvSpPr>
            <p:spPr bwMode="auto">
              <a:xfrm>
                <a:off x="1287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 bits</a:t>
                </a:r>
              </a:p>
            </p:txBody>
          </p:sp>
          <p:sp>
            <p:nvSpPr>
              <p:cNvPr id="40022" name="Rectangle 86"/>
              <p:cNvSpPr>
                <a:spLocks noChangeArrowheads="1"/>
              </p:cNvSpPr>
              <p:nvPr/>
            </p:nvSpPr>
            <p:spPr bwMode="auto">
              <a:xfrm>
                <a:off x="4455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 bits</a:t>
                </a:r>
              </a:p>
            </p:txBody>
          </p:sp>
          <p:sp>
            <p:nvSpPr>
              <p:cNvPr id="40023" name="Rectangle 87"/>
              <p:cNvSpPr>
                <a:spLocks noChangeArrowheads="1"/>
              </p:cNvSpPr>
              <p:nvPr/>
            </p:nvSpPr>
            <p:spPr bwMode="auto">
              <a:xfrm>
                <a:off x="3783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</a:p>
            </p:txBody>
          </p:sp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3159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</a:p>
            </p:txBody>
          </p:sp>
          <p:sp>
            <p:nvSpPr>
              <p:cNvPr id="40025" name="Rectangle 89"/>
              <p:cNvSpPr>
                <a:spLocks noChangeArrowheads="1"/>
              </p:cNvSpPr>
              <p:nvPr/>
            </p:nvSpPr>
            <p:spPr bwMode="auto">
              <a:xfrm>
                <a:off x="2535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</a:p>
            </p:txBody>
          </p:sp>
          <p:sp>
            <p:nvSpPr>
              <p:cNvPr id="40026" name="Rectangle 90"/>
              <p:cNvSpPr>
                <a:spLocks noChangeArrowheads="1"/>
              </p:cNvSpPr>
              <p:nvPr/>
            </p:nvSpPr>
            <p:spPr bwMode="auto">
              <a:xfrm>
                <a:off x="1911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</a:p>
            </p:txBody>
          </p:sp>
        </p:grpSp>
      </p:grpSp>
      <p:grpSp>
        <p:nvGrpSpPr>
          <p:cNvPr id="8" name="Group 12"/>
          <p:cNvGrpSpPr/>
          <p:nvPr/>
        </p:nvGrpSpPr>
        <p:grpSpPr bwMode="auto">
          <a:xfrm>
            <a:off x="5478463" y="4494213"/>
            <a:ext cx="457200" cy="1219200"/>
            <a:chOff x="3696" y="2648"/>
            <a:chExt cx="288" cy="768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696" y="264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704" y="2648"/>
              <a:ext cx="272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704" y="2840"/>
              <a:ext cx="12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840" y="293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984" y="2840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3704" y="3112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696" y="322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3704" y="3208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5922963" y="5091113"/>
            <a:ext cx="1854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6386513" y="49450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073776" y="5091113"/>
            <a:ext cx="393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530976" y="4786313"/>
            <a:ext cx="701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5707063" y="4183063"/>
            <a:ext cx="0" cy="4445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5327651" y="3871913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511301" y="5253038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20776" y="4710113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205038" y="4494213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3138" y="5465763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>
            <a:off x="2217738" y="5561013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2052638" y="5503863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792288" y="3900488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1198563" y="5014913"/>
            <a:ext cx="101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1662113" y="48688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349376" y="50149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3662363" y="4633913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>
            <a:off x="4633913" y="44878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321176" y="47101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4016376" y="4329113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V="1">
            <a:off x="2354263" y="4240213"/>
            <a:ext cx="0" cy="254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3662363" y="5548313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>
            <a:off x="4633913" y="54022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321176" y="55483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016376" y="5243513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 flipH="1">
            <a:off x="1579563" y="55483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659063" y="4037013"/>
            <a:ext cx="0" cy="431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V="1">
            <a:off x="2589213" y="41703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2416176" y="40243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3040063" y="4037013"/>
            <a:ext cx="0" cy="431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2970213" y="41703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2797176" y="40243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3497263" y="4037013"/>
            <a:ext cx="0" cy="431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V="1">
            <a:off x="3427413" y="41703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3254376" y="40243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2416176" y="448151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2873376" y="448151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3254376" y="448151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2478088" y="4879976"/>
            <a:ext cx="9953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 32-bit</a:t>
            </a: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7002463" y="5103813"/>
            <a:ext cx="0" cy="1193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>
            <a:off x="1198563" y="6310313"/>
            <a:ext cx="5816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 flipV="1">
            <a:off x="1211263" y="5002213"/>
            <a:ext cx="0" cy="1320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2873376" y="3719513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3330576" y="3719513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2492376" y="371951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 rot="5400000">
            <a:off x="5488782" y="4920457"/>
            <a:ext cx="608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Register-Register Timing: One complete cycle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3.2</a:t>
            </a:r>
            <a:endParaRPr lang="zh-CN" altLang="en-US" dirty="0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614363" y="970757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>
            <a:off x="1820863" y="983457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1833563" y="1199357"/>
            <a:ext cx="302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4868863" y="983457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>
            <a:off x="4881563" y="970757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7" name="Line 63"/>
          <p:cNvSpPr>
            <a:spLocks noChangeShapeType="1"/>
          </p:cNvSpPr>
          <p:nvPr/>
        </p:nvSpPr>
        <p:spPr bwMode="auto">
          <a:xfrm>
            <a:off x="8297863" y="983457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8310563" y="1199357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282576" y="994570"/>
            <a:ext cx="4381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42050" name="Line 66"/>
          <p:cNvSpPr>
            <a:spLocks noChangeShapeType="1"/>
          </p:cNvSpPr>
          <p:nvPr/>
        </p:nvSpPr>
        <p:spPr bwMode="auto">
          <a:xfrm>
            <a:off x="690563" y="1504157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>
            <a:off x="1985963" y="15168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2" name="Line 68"/>
          <p:cNvSpPr>
            <a:spLocks noChangeShapeType="1"/>
          </p:cNvSpPr>
          <p:nvPr/>
        </p:nvSpPr>
        <p:spPr bwMode="auto">
          <a:xfrm>
            <a:off x="690563" y="1732757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 flipV="1">
            <a:off x="1985963" y="14914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2138363" y="1504157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282576" y="1504157"/>
            <a:ext cx="4524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>
            <a:off x="2138363" y="1732757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1820863" y="1288257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>
            <a:off x="8297863" y="1288257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8462963" y="15168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 flipV="1">
            <a:off x="8462963" y="14914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1223963" y="203755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>
            <a:off x="3281363" y="20502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1223963" y="226615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 flipV="1">
            <a:off x="3281363" y="20248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>
            <a:off x="3433763" y="2037557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298451" y="1918495"/>
            <a:ext cx="11398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Rs, Rt, Rd,</a:t>
            </a:r>
          </a:p>
          <a:p>
            <a:r>
              <a:rPr lang="en-US" altLang="zh-CN" sz="1400" b="0">
                <a:ea typeface="宋体" panose="02010600030101010101" pitchFamily="2" charset="-122"/>
              </a:rPr>
              <a:t>Op, Func</a:t>
            </a:r>
          </a:p>
        </p:txBody>
      </p:sp>
      <p:sp>
        <p:nvSpPr>
          <p:cNvPr id="42067" name="Line 83"/>
          <p:cNvSpPr>
            <a:spLocks noChangeShapeType="1"/>
          </p:cNvSpPr>
          <p:nvPr/>
        </p:nvSpPr>
        <p:spPr bwMode="auto">
          <a:xfrm>
            <a:off x="3433763" y="2266157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>
            <a:off x="2049463" y="1288257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2492376" y="1223170"/>
            <a:ext cx="822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Clk-to-Q</a:t>
            </a:r>
          </a:p>
        </p:txBody>
      </p:sp>
      <p:sp>
        <p:nvSpPr>
          <p:cNvPr id="42070" name="Line 86"/>
          <p:cNvSpPr>
            <a:spLocks noChangeShapeType="1"/>
          </p:cNvSpPr>
          <p:nvPr/>
        </p:nvSpPr>
        <p:spPr bwMode="auto">
          <a:xfrm flipH="1">
            <a:off x="2036763" y="1351757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 flipH="1">
            <a:off x="1350963" y="1351757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842963" y="2570957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4424363" y="25836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4" name="Line 90"/>
          <p:cNvSpPr>
            <a:spLocks noChangeShapeType="1"/>
          </p:cNvSpPr>
          <p:nvPr/>
        </p:nvSpPr>
        <p:spPr bwMode="auto">
          <a:xfrm>
            <a:off x="842963" y="2799557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5" name="Line 91"/>
          <p:cNvSpPr>
            <a:spLocks noChangeShapeType="1"/>
          </p:cNvSpPr>
          <p:nvPr/>
        </p:nvSpPr>
        <p:spPr bwMode="auto">
          <a:xfrm flipV="1">
            <a:off x="4424363" y="25582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6" name="Line 92"/>
          <p:cNvSpPr>
            <a:spLocks noChangeShapeType="1"/>
          </p:cNvSpPr>
          <p:nvPr/>
        </p:nvSpPr>
        <p:spPr bwMode="auto">
          <a:xfrm>
            <a:off x="4576763" y="2570957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7" name="Line 93"/>
          <p:cNvSpPr>
            <a:spLocks noChangeShapeType="1"/>
          </p:cNvSpPr>
          <p:nvPr/>
        </p:nvSpPr>
        <p:spPr bwMode="auto">
          <a:xfrm>
            <a:off x="4576763" y="2799557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8" name="Line 94"/>
          <p:cNvSpPr>
            <a:spLocks noChangeShapeType="1"/>
          </p:cNvSpPr>
          <p:nvPr/>
        </p:nvSpPr>
        <p:spPr bwMode="auto">
          <a:xfrm>
            <a:off x="842963" y="3637757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9" name="Line 95"/>
          <p:cNvSpPr>
            <a:spLocks noChangeShapeType="1"/>
          </p:cNvSpPr>
          <p:nvPr/>
        </p:nvSpPr>
        <p:spPr bwMode="auto">
          <a:xfrm>
            <a:off x="5491163" y="36504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0" name="Line 96"/>
          <p:cNvSpPr>
            <a:spLocks noChangeShapeType="1"/>
          </p:cNvSpPr>
          <p:nvPr/>
        </p:nvSpPr>
        <p:spPr bwMode="auto">
          <a:xfrm>
            <a:off x="842963" y="3866357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1" name="Line 97"/>
          <p:cNvSpPr>
            <a:spLocks noChangeShapeType="1"/>
          </p:cNvSpPr>
          <p:nvPr/>
        </p:nvSpPr>
        <p:spPr bwMode="auto">
          <a:xfrm flipV="1">
            <a:off x="5491163" y="36250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2" name="Line 98"/>
          <p:cNvSpPr>
            <a:spLocks noChangeShapeType="1"/>
          </p:cNvSpPr>
          <p:nvPr/>
        </p:nvSpPr>
        <p:spPr bwMode="auto">
          <a:xfrm>
            <a:off x="5643563" y="3866357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3" name="Line 99"/>
          <p:cNvSpPr>
            <a:spLocks noChangeShapeType="1"/>
          </p:cNvSpPr>
          <p:nvPr/>
        </p:nvSpPr>
        <p:spPr bwMode="auto">
          <a:xfrm>
            <a:off x="842963" y="4171157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4" name="Line 100"/>
          <p:cNvSpPr>
            <a:spLocks noChangeShapeType="1"/>
          </p:cNvSpPr>
          <p:nvPr/>
        </p:nvSpPr>
        <p:spPr bwMode="auto">
          <a:xfrm>
            <a:off x="6634163" y="41838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5" name="Line 101"/>
          <p:cNvSpPr>
            <a:spLocks noChangeShapeType="1"/>
          </p:cNvSpPr>
          <p:nvPr/>
        </p:nvSpPr>
        <p:spPr bwMode="auto">
          <a:xfrm>
            <a:off x="842963" y="4399757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6" name="Line 102"/>
          <p:cNvSpPr>
            <a:spLocks noChangeShapeType="1"/>
          </p:cNvSpPr>
          <p:nvPr/>
        </p:nvSpPr>
        <p:spPr bwMode="auto">
          <a:xfrm flipV="1">
            <a:off x="6634163" y="41584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7" name="Line 103"/>
          <p:cNvSpPr>
            <a:spLocks noChangeShapeType="1"/>
          </p:cNvSpPr>
          <p:nvPr/>
        </p:nvSpPr>
        <p:spPr bwMode="auto">
          <a:xfrm>
            <a:off x="6786563" y="4171157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8" name="Line 104"/>
          <p:cNvSpPr>
            <a:spLocks noChangeShapeType="1"/>
          </p:cNvSpPr>
          <p:nvPr/>
        </p:nvSpPr>
        <p:spPr bwMode="auto">
          <a:xfrm>
            <a:off x="6786563" y="4399757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9" name="Rectangle 105"/>
          <p:cNvSpPr>
            <a:spLocks noChangeArrowheads="1"/>
          </p:cNvSpPr>
          <p:nvPr/>
        </p:nvSpPr>
        <p:spPr bwMode="auto">
          <a:xfrm>
            <a:off x="282576" y="25360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42090" name="Line 106"/>
          <p:cNvSpPr>
            <a:spLocks noChangeShapeType="1"/>
          </p:cNvSpPr>
          <p:nvPr/>
        </p:nvSpPr>
        <p:spPr bwMode="auto">
          <a:xfrm>
            <a:off x="3344863" y="1821657"/>
            <a:ext cx="0" cy="218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1" name="Rectangle 107"/>
          <p:cNvSpPr>
            <a:spLocks noChangeArrowheads="1"/>
          </p:cNvSpPr>
          <p:nvPr/>
        </p:nvSpPr>
        <p:spPr bwMode="auto">
          <a:xfrm>
            <a:off x="3406776" y="1756570"/>
            <a:ext cx="2578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Instruction Memory Access Time</a:t>
            </a:r>
          </a:p>
        </p:txBody>
      </p:sp>
      <p:sp>
        <p:nvSpPr>
          <p:cNvPr id="42092" name="Line 108"/>
          <p:cNvSpPr>
            <a:spLocks noChangeShapeType="1"/>
          </p:cNvSpPr>
          <p:nvPr/>
        </p:nvSpPr>
        <p:spPr bwMode="auto">
          <a:xfrm>
            <a:off x="2062163" y="1885157"/>
            <a:ext cx="1270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3" name="Rectangle 109"/>
          <p:cNvSpPr>
            <a:spLocks noChangeArrowheads="1"/>
          </p:cNvSpPr>
          <p:nvPr/>
        </p:nvSpPr>
        <p:spPr bwMode="auto">
          <a:xfrm>
            <a:off x="2187576" y="25360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42094" name="Rectangle 110"/>
          <p:cNvSpPr>
            <a:spLocks noChangeArrowheads="1"/>
          </p:cNvSpPr>
          <p:nvPr/>
        </p:nvSpPr>
        <p:spPr bwMode="auto">
          <a:xfrm>
            <a:off x="5006976" y="25360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42095" name="Line 111"/>
          <p:cNvSpPr>
            <a:spLocks noChangeShapeType="1"/>
          </p:cNvSpPr>
          <p:nvPr/>
        </p:nvSpPr>
        <p:spPr bwMode="auto">
          <a:xfrm>
            <a:off x="4487863" y="2355057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6" name="Line 112"/>
          <p:cNvSpPr>
            <a:spLocks noChangeShapeType="1"/>
          </p:cNvSpPr>
          <p:nvPr/>
        </p:nvSpPr>
        <p:spPr bwMode="auto">
          <a:xfrm>
            <a:off x="842963" y="3104357"/>
            <a:ext cx="378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7" name="Line 113"/>
          <p:cNvSpPr>
            <a:spLocks noChangeShapeType="1"/>
          </p:cNvSpPr>
          <p:nvPr/>
        </p:nvSpPr>
        <p:spPr bwMode="auto">
          <a:xfrm flipH="1">
            <a:off x="4398963" y="3117057"/>
            <a:ext cx="177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8" name="Line 114"/>
          <p:cNvSpPr>
            <a:spLocks noChangeShapeType="1"/>
          </p:cNvSpPr>
          <p:nvPr/>
        </p:nvSpPr>
        <p:spPr bwMode="auto">
          <a:xfrm>
            <a:off x="842963" y="3332957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9" name="Line 115"/>
          <p:cNvSpPr>
            <a:spLocks noChangeShapeType="1"/>
          </p:cNvSpPr>
          <p:nvPr/>
        </p:nvSpPr>
        <p:spPr bwMode="auto">
          <a:xfrm>
            <a:off x="4576763" y="3104357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0" name="Rectangle 116"/>
          <p:cNvSpPr>
            <a:spLocks noChangeArrowheads="1"/>
          </p:cNvSpPr>
          <p:nvPr/>
        </p:nvSpPr>
        <p:spPr bwMode="auto">
          <a:xfrm>
            <a:off x="282576" y="30694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42101" name="Rectangle 117"/>
          <p:cNvSpPr>
            <a:spLocks noChangeArrowheads="1"/>
          </p:cNvSpPr>
          <p:nvPr/>
        </p:nvSpPr>
        <p:spPr bwMode="auto">
          <a:xfrm>
            <a:off x="2187576" y="30694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42102" name="Rectangle 118"/>
          <p:cNvSpPr>
            <a:spLocks noChangeArrowheads="1"/>
          </p:cNvSpPr>
          <p:nvPr/>
        </p:nvSpPr>
        <p:spPr bwMode="auto">
          <a:xfrm>
            <a:off x="5006976" y="30694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42103" name="Line 119"/>
          <p:cNvSpPr>
            <a:spLocks noChangeShapeType="1"/>
          </p:cNvSpPr>
          <p:nvPr/>
        </p:nvSpPr>
        <p:spPr bwMode="auto">
          <a:xfrm>
            <a:off x="3357563" y="2418557"/>
            <a:ext cx="111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4" name="Rectangle 120"/>
          <p:cNvSpPr>
            <a:spLocks noChangeArrowheads="1"/>
          </p:cNvSpPr>
          <p:nvPr/>
        </p:nvSpPr>
        <p:spPr bwMode="auto">
          <a:xfrm>
            <a:off x="4473576" y="2289970"/>
            <a:ext cx="22494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Delay through Control Logic</a:t>
            </a:r>
          </a:p>
        </p:txBody>
      </p:sp>
      <p:sp>
        <p:nvSpPr>
          <p:cNvPr id="42105" name="Line 121"/>
          <p:cNvSpPr>
            <a:spLocks noChangeShapeType="1"/>
          </p:cNvSpPr>
          <p:nvPr/>
        </p:nvSpPr>
        <p:spPr bwMode="auto">
          <a:xfrm>
            <a:off x="5643563" y="3637757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6" name="Rectangle 122"/>
          <p:cNvSpPr>
            <a:spLocks noChangeArrowheads="1"/>
          </p:cNvSpPr>
          <p:nvPr/>
        </p:nvSpPr>
        <p:spPr bwMode="auto">
          <a:xfrm>
            <a:off x="282576" y="36028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busA, B</a:t>
            </a:r>
          </a:p>
        </p:txBody>
      </p:sp>
      <p:sp>
        <p:nvSpPr>
          <p:cNvPr id="42107" name="Line 123"/>
          <p:cNvSpPr>
            <a:spLocks noChangeShapeType="1"/>
          </p:cNvSpPr>
          <p:nvPr/>
        </p:nvSpPr>
        <p:spPr bwMode="auto">
          <a:xfrm>
            <a:off x="5554663" y="3421857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8" name="Line 124"/>
          <p:cNvSpPr>
            <a:spLocks noChangeShapeType="1"/>
          </p:cNvSpPr>
          <p:nvPr/>
        </p:nvSpPr>
        <p:spPr bwMode="auto">
          <a:xfrm>
            <a:off x="3357563" y="3485357"/>
            <a:ext cx="2184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9" name="Rectangle 125"/>
          <p:cNvSpPr>
            <a:spLocks noChangeArrowheads="1"/>
          </p:cNvSpPr>
          <p:nvPr/>
        </p:nvSpPr>
        <p:spPr bwMode="auto">
          <a:xfrm>
            <a:off x="5540376" y="3356770"/>
            <a:ext cx="20653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Register File Access Time</a:t>
            </a:r>
          </a:p>
        </p:txBody>
      </p:sp>
      <p:sp>
        <p:nvSpPr>
          <p:cNvPr id="42110" name="Rectangle 126"/>
          <p:cNvSpPr>
            <a:spLocks noChangeArrowheads="1"/>
          </p:cNvSpPr>
          <p:nvPr/>
        </p:nvSpPr>
        <p:spPr bwMode="auto">
          <a:xfrm>
            <a:off x="2263776" y="36028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42111" name="Rectangle 127"/>
          <p:cNvSpPr>
            <a:spLocks noChangeArrowheads="1"/>
          </p:cNvSpPr>
          <p:nvPr/>
        </p:nvSpPr>
        <p:spPr bwMode="auto">
          <a:xfrm>
            <a:off x="6149976" y="36028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42112" name="Rectangle 128"/>
          <p:cNvSpPr>
            <a:spLocks noChangeArrowheads="1"/>
          </p:cNvSpPr>
          <p:nvPr/>
        </p:nvSpPr>
        <p:spPr bwMode="auto">
          <a:xfrm>
            <a:off x="282576" y="41362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42113" name="Line 129"/>
          <p:cNvSpPr>
            <a:spLocks noChangeShapeType="1"/>
          </p:cNvSpPr>
          <p:nvPr/>
        </p:nvSpPr>
        <p:spPr bwMode="auto">
          <a:xfrm>
            <a:off x="6697663" y="3955257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14" name="Line 130"/>
          <p:cNvSpPr>
            <a:spLocks noChangeShapeType="1"/>
          </p:cNvSpPr>
          <p:nvPr/>
        </p:nvSpPr>
        <p:spPr bwMode="auto">
          <a:xfrm>
            <a:off x="5567363" y="4018757"/>
            <a:ext cx="111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15" name="Rectangle 131"/>
          <p:cNvSpPr>
            <a:spLocks noChangeArrowheads="1"/>
          </p:cNvSpPr>
          <p:nvPr/>
        </p:nvSpPr>
        <p:spPr bwMode="auto">
          <a:xfrm>
            <a:off x="6759576" y="3890170"/>
            <a:ext cx="1016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ALU Delay</a:t>
            </a:r>
          </a:p>
        </p:txBody>
      </p:sp>
      <p:sp>
        <p:nvSpPr>
          <p:cNvPr id="42116" name="Rectangle 132"/>
          <p:cNvSpPr>
            <a:spLocks noChangeArrowheads="1"/>
          </p:cNvSpPr>
          <p:nvPr/>
        </p:nvSpPr>
        <p:spPr bwMode="auto">
          <a:xfrm>
            <a:off x="2263776" y="41362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42117" name="Rectangle 133"/>
          <p:cNvSpPr>
            <a:spLocks noChangeArrowheads="1"/>
          </p:cNvSpPr>
          <p:nvPr/>
        </p:nvSpPr>
        <p:spPr bwMode="auto">
          <a:xfrm>
            <a:off x="7140576" y="41362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42118" name="Rectangle 134"/>
          <p:cNvSpPr>
            <a:spLocks noChangeArrowheads="1"/>
          </p:cNvSpPr>
          <p:nvPr/>
        </p:nvSpPr>
        <p:spPr bwMode="auto">
          <a:xfrm>
            <a:off x="2187576" y="20026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42119" name="Line 135"/>
          <p:cNvSpPr>
            <a:spLocks noChangeShapeType="1"/>
          </p:cNvSpPr>
          <p:nvPr/>
        </p:nvSpPr>
        <p:spPr bwMode="auto">
          <a:xfrm>
            <a:off x="8615363" y="150415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0" name="Line 136"/>
          <p:cNvSpPr>
            <a:spLocks noChangeShapeType="1"/>
          </p:cNvSpPr>
          <p:nvPr/>
        </p:nvSpPr>
        <p:spPr bwMode="auto">
          <a:xfrm>
            <a:off x="8615363" y="173275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1" name="Rectangle 137"/>
          <p:cNvSpPr>
            <a:spLocks noChangeArrowheads="1"/>
          </p:cNvSpPr>
          <p:nvPr/>
        </p:nvSpPr>
        <p:spPr bwMode="auto">
          <a:xfrm>
            <a:off x="3711576" y="20026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42122" name="Rectangle 138"/>
          <p:cNvSpPr>
            <a:spLocks noChangeArrowheads="1"/>
          </p:cNvSpPr>
          <p:nvPr/>
        </p:nvSpPr>
        <p:spPr bwMode="auto">
          <a:xfrm>
            <a:off x="2263776" y="14692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42123" name="Rectangle 139"/>
          <p:cNvSpPr>
            <a:spLocks noChangeArrowheads="1"/>
          </p:cNvSpPr>
          <p:nvPr/>
        </p:nvSpPr>
        <p:spPr bwMode="auto">
          <a:xfrm>
            <a:off x="739776" y="14692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42124" name="Oval 140"/>
          <p:cNvSpPr>
            <a:spLocks noChangeArrowheads="1"/>
          </p:cNvSpPr>
          <p:nvPr/>
        </p:nvSpPr>
        <p:spPr bwMode="auto">
          <a:xfrm>
            <a:off x="8228013" y="3034507"/>
            <a:ext cx="1397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5" name="Oval 141"/>
          <p:cNvSpPr>
            <a:spLocks noChangeArrowheads="1"/>
          </p:cNvSpPr>
          <p:nvPr/>
        </p:nvSpPr>
        <p:spPr bwMode="auto">
          <a:xfrm>
            <a:off x="8228013" y="4025107"/>
            <a:ext cx="139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6" name="Arc 142"/>
          <p:cNvSpPr/>
          <p:nvPr/>
        </p:nvSpPr>
        <p:spPr bwMode="auto">
          <a:xfrm>
            <a:off x="8374063" y="3188495"/>
            <a:ext cx="222250" cy="1670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7" name="Arc 143"/>
          <p:cNvSpPr/>
          <p:nvPr/>
        </p:nvSpPr>
        <p:spPr bwMode="auto">
          <a:xfrm>
            <a:off x="8374063" y="4255295"/>
            <a:ext cx="222250" cy="69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8" name="Rectangle 144"/>
          <p:cNvSpPr>
            <a:spLocks noChangeArrowheads="1"/>
          </p:cNvSpPr>
          <p:nvPr/>
        </p:nvSpPr>
        <p:spPr bwMode="auto">
          <a:xfrm>
            <a:off x="7519988" y="4856957"/>
            <a:ext cx="14652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Register Write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Occurs Here</a:t>
            </a:r>
          </a:p>
        </p:txBody>
      </p:sp>
      <p:grpSp>
        <p:nvGrpSpPr>
          <p:cNvPr id="8" name="Group 11"/>
          <p:cNvGrpSpPr/>
          <p:nvPr/>
        </p:nvGrpSpPr>
        <p:grpSpPr bwMode="auto">
          <a:xfrm>
            <a:off x="5478463" y="5197476"/>
            <a:ext cx="457200" cy="1092200"/>
            <a:chOff x="3696" y="3223"/>
            <a:chExt cx="288" cy="688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3696" y="3223"/>
              <a:ext cx="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704" y="3223"/>
              <a:ext cx="27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4" y="3395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840" y="3481"/>
              <a:ext cx="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984" y="3395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3704" y="3637"/>
              <a:ext cx="12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696" y="3739"/>
              <a:ext cx="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704" y="3723"/>
              <a:ext cx="272" cy="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922963" y="5730876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6386513" y="5600701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073776" y="5726113"/>
            <a:ext cx="393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530976" y="5453063"/>
            <a:ext cx="701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5707063" y="4924426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327651" y="4633913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511301" y="5870576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120776" y="5384801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5038" y="5197476"/>
            <a:ext cx="1431925" cy="1084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195513" y="6099176"/>
            <a:ext cx="250825" cy="60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217738" y="6153151"/>
            <a:ext cx="301625" cy="93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2052638" y="6102351"/>
            <a:ext cx="127000" cy="111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1778001" y="4684713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1198563" y="566261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1662113" y="5532438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1349376" y="565785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3662363" y="5321301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4633913" y="5191126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321176" y="538480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016376" y="5043488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2354263" y="4967288"/>
            <a:ext cx="0" cy="230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662363" y="6140451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4633913" y="6010276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321176" y="61356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016376" y="5862638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1579563" y="6140451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659063" y="4787901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V="1">
            <a:off x="2589213" y="4905376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416176" y="477043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3040063" y="4787901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2970213" y="4905376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2797176" y="477043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3497263" y="4787901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V="1">
            <a:off x="3427413" y="4905376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3254376" y="477043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2416176" y="518001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2873376" y="518001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3254376" y="518001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2478088" y="5500688"/>
            <a:ext cx="9953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 32-bit</a:t>
            </a: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7002463" y="5743576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 flipH="1">
            <a:off x="1198563" y="6481763"/>
            <a:ext cx="581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V="1">
            <a:off x="1211263" y="5649913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2873376" y="4497388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3330576" y="4497388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2444751" y="4497388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63" name="Rectangle 57"/>
          <p:cNvSpPr>
            <a:spLocks noChangeArrowheads="1"/>
          </p:cNvSpPr>
          <p:nvPr/>
        </p:nvSpPr>
        <p:spPr bwMode="auto">
          <a:xfrm rot="5400000">
            <a:off x="5488783" y="5572919"/>
            <a:ext cx="6080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2" name="矩形 1"/>
          <p:cNvSpPr/>
          <p:nvPr/>
        </p:nvSpPr>
        <p:spPr>
          <a:xfrm>
            <a:off x="735013" y="1524795"/>
            <a:ext cx="1250950" cy="19526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35014" y="2058989"/>
            <a:ext cx="2546350" cy="1992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747714" y="2593977"/>
            <a:ext cx="3649663" cy="1754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820096" y="3138790"/>
            <a:ext cx="3649663" cy="1754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842963" y="3650457"/>
            <a:ext cx="4641851" cy="1905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833437" y="4185444"/>
            <a:ext cx="5761040" cy="19288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Introduction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How to design a microprocessor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Datapath for R-R operation and its timing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Datapath for logical operation with imm.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Datapath for load and store operation</a:t>
            </a:r>
          </a:p>
        </p:txBody>
      </p:sp>
      <p:sp>
        <p:nvSpPr>
          <p:cNvPr id="3" name="文本框 7"/>
          <p:cNvSpPr txBox="1"/>
          <p:nvPr/>
        </p:nvSpPr>
        <p:spPr>
          <a:xfrm>
            <a:off x="37807" y="5010304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06. Datapath for branch and jump operation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37807" y="586056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07. Put it together: A single cycle datapath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3c: Logical Operations with Immediate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12395"/>
            <a:ext cx="838200" cy="568325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038" name="Rectangle 6"/>
          <p:cNvSpPr>
            <a:spLocks noGrp="1" noChangeArrowheads="1"/>
          </p:cNvSpPr>
          <p:nvPr/>
        </p:nvSpPr>
        <p:spPr bwMode="auto">
          <a:xfrm>
            <a:off x="315120" y="915988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R[</a:t>
            </a:r>
            <a:r>
              <a:rPr lang="en-US" altLang="zh-CN" u="sng">
                <a:solidFill>
                  <a:schemeClr val="accent1"/>
                </a:solidFill>
                <a:ea typeface="宋体" panose="02010600030101010101" pitchFamily="2" charset="-122"/>
              </a:rPr>
              <a:t>rt</a:t>
            </a:r>
            <a:r>
              <a:rPr lang="en-US" altLang="zh-CN">
                <a:ea typeface="宋体" panose="02010600030101010101" pitchFamily="2" charset="-122"/>
              </a:rPr>
              <a:t>] &lt;- R[rs] op ZeroExt[imm16] ] </a:t>
            </a:r>
          </a:p>
        </p:txBody>
      </p:sp>
      <p:grpSp>
        <p:nvGrpSpPr>
          <p:cNvPr id="44145" name="Group 113"/>
          <p:cNvGrpSpPr/>
          <p:nvPr/>
        </p:nvGrpSpPr>
        <p:grpSpPr bwMode="auto">
          <a:xfrm>
            <a:off x="2691607" y="1196976"/>
            <a:ext cx="5949950" cy="1036637"/>
            <a:chOff x="1878" y="645"/>
            <a:chExt cx="3748" cy="653"/>
          </a:xfrm>
        </p:grpSpPr>
        <p:sp>
          <p:nvSpPr>
            <p:cNvPr id="44122" name="Rectangle 90"/>
            <p:cNvSpPr>
              <a:spLocks noChangeArrowheads="1"/>
            </p:cNvSpPr>
            <p:nvPr/>
          </p:nvSpPr>
          <p:spPr bwMode="auto">
            <a:xfrm>
              <a:off x="4171" y="645"/>
              <a:ext cx="242" cy="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4123" name="Rectangle 91"/>
            <p:cNvSpPr>
              <a:spLocks noChangeArrowheads="1"/>
            </p:cNvSpPr>
            <p:nvPr/>
          </p:nvSpPr>
          <p:spPr bwMode="auto">
            <a:xfrm>
              <a:off x="1943" y="8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4126" name="Group 94"/>
            <p:cNvGrpSpPr/>
            <p:nvPr/>
          </p:nvGrpSpPr>
          <p:grpSpPr bwMode="auto">
            <a:xfrm>
              <a:off x="1939" y="852"/>
              <a:ext cx="624" cy="210"/>
              <a:chOff x="1939" y="852"/>
              <a:chExt cx="624" cy="210"/>
            </a:xfrm>
          </p:grpSpPr>
          <p:sp>
            <p:nvSpPr>
              <p:cNvPr id="44124" name="Rectangle 92"/>
              <p:cNvSpPr>
                <a:spLocks noChangeArrowheads="1"/>
              </p:cNvSpPr>
              <p:nvPr/>
            </p:nvSpPr>
            <p:spPr bwMode="auto">
              <a:xfrm>
                <a:off x="1939" y="8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125" name="Rectangle 93"/>
              <p:cNvSpPr>
                <a:spLocks noChangeArrowheads="1"/>
              </p:cNvSpPr>
              <p:nvPr/>
            </p:nvSpPr>
            <p:spPr bwMode="auto">
              <a:xfrm>
                <a:off x="2121" y="852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44129" name="Group 97"/>
            <p:cNvGrpSpPr/>
            <p:nvPr/>
          </p:nvGrpSpPr>
          <p:grpSpPr bwMode="auto">
            <a:xfrm>
              <a:off x="2571" y="852"/>
              <a:ext cx="580" cy="210"/>
              <a:chOff x="2571" y="852"/>
              <a:chExt cx="580" cy="210"/>
            </a:xfrm>
          </p:grpSpPr>
          <p:sp>
            <p:nvSpPr>
              <p:cNvPr id="44127" name="Rectangle 95"/>
              <p:cNvSpPr>
                <a:spLocks noChangeArrowheads="1"/>
              </p:cNvSpPr>
              <p:nvPr/>
            </p:nvSpPr>
            <p:spPr bwMode="auto">
              <a:xfrm>
                <a:off x="2571" y="856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128" name="Rectangle 96"/>
              <p:cNvSpPr>
                <a:spLocks noChangeArrowheads="1"/>
              </p:cNvSpPr>
              <p:nvPr/>
            </p:nvSpPr>
            <p:spPr bwMode="auto">
              <a:xfrm>
                <a:off x="2736" y="852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44132" name="Group 100"/>
            <p:cNvGrpSpPr/>
            <p:nvPr/>
          </p:nvGrpSpPr>
          <p:grpSpPr bwMode="auto">
            <a:xfrm>
              <a:off x="3159" y="852"/>
              <a:ext cx="579" cy="210"/>
              <a:chOff x="3159" y="852"/>
              <a:chExt cx="579" cy="210"/>
            </a:xfrm>
          </p:grpSpPr>
          <p:sp>
            <p:nvSpPr>
              <p:cNvPr id="44130" name="Rectangle 98"/>
              <p:cNvSpPr>
                <a:spLocks noChangeArrowheads="1"/>
              </p:cNvSpPr>
              <p:nvPr/>
            </p:nvSpPr>
            <p:spPr bwMode="auto">
              <a:xfrm>
                <a:off x="3159" y="856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131" name="Rectangle 99"/>
              <p:cNvSpPr>
                <a:spLocks noChangeArrowheads="1"/>
              </p:cNvSpPr>
              <p:nvPr/>
            </p:nvSpPr>
            <p:spPr bwMode="auto">
              <a:xfrm>
                <a:off x="3323" y="852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44133" name="Rectangle 101"/>
            <p:cNvSpPr>
              <a:spLocks noChangeArrowheads="1"/>
            </p:cNvSpPr>
            <p:nvPr/>
          </p:nvSpPr>
          <p:spPr bwMode="auto">
            <a:xfrm>
              <a:off x="3746" y="856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34" name="Rectangle 102"/>
            <p:cNvSpPr>
              <a:spLocks noChangeArrowheads="1"/>
            </p:cNvSpPr>
            <p:nvPr/>
          </p:nvSpPr>
          <p:spPr bwMode="auto">
            <a:xfrm>
              <a:off x="4249" y="852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44135" name="Rectangle 103"/>
            <p:cNvSpPr>
              <a:spLocks noChangeArrowheads="1"/>
            </p:cNvSpPr>
            <p:nvPr/>
          </p:nvSpPr>
          <p:spPr bwMode="auto">
            <a:xfrm>
              <a:off x="5448" y="66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4136" name="Rectangle 104"/>
            <p:cNvSpPr>
              <a:spLocks noChangeArrowheads="1"/>
            </p:cNvSpPr>
            <p:nvPr/>
          </p:nvSpPr>
          <p:spPr bwMode="auto">
            <a:xfrm>
              <a:off x="3550" y="66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4137" name="Rectangle 105"/>
            <p:cNvSpPr>
              <a:spLocks noChangeArrowheads="1"/>
            </p:cNvSpPr>
            <p:nvPr/>
          </p:nvSpPr>
          <p:spPr bwMode="auto">
            <a:xfrm>
              <a:off x="2962" y="66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44138" name="Rectangle 106"/>
            <p:cNvSpPr>
              <a:spLocks noChangeArrowheads="1"/>
            </p:cNvSpPr>
            <p:nvPr/>
          </p:nvSpPr>
          <p:spPr bwMode="auto">
            <a:xfrm>
              <a:off x="2374" y="66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4139" name="Rectangle 107"/>
            <p:cNvSpPr>
              <a:spLocks noChangeArrowheads="1"/>
            </p:cNvSpPr>
            <p:nvPr/>
          </p:nvSpPr>
          <p:spPr bwMode="auto">
            <a:xfrm>
              <a:off x="1878" y="66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44140" name="Rectangle 108"/>
            <p:cNvSpPr>
              <a:spLocks noChangeArrowheads="1"/>
            </p:cNvSpPr>
            <p:nvPr/>
          </p:nvSpPr>
          <p:spPr bwMode="auto">
            <a:xfrm>
              <a:off x="2103" y="1044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44141" name="Rectangle 109"/>
            <p:cNvSpPr>
              <a:spLocks noChangeArrowheads="1"/>
            </p:cNvSpPr>
            <p:nvPr/>
          </p:nvSpPr>
          <p:spPr bwMode="auto">
            <a:xfrm>
              <a:off x="4408" y="1044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44142" name="Rectangle 110"/>
            <p:cNvSpPr>
              <a:spLocks noChangeArrowheads="1"/>
            </p:cNvSpPr>
            <p:nvPr/>
          </p:nvSpPr>
          <p:spPr bwMode="auto">
            <a:xfrm>
              <a:off x="3278" y="1044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44143" name="Rectangle 111"/>
            <p:cNvSpPr>
              <a:spLocks noChangeArrowheads="1"/>
            </p:cNvSpPr>
            <p:nvPr/>
          </p:nvSpPr>
          <p:spPr bwMode="auto">
            <a:xfrm>
              <a:off x="2691" y="1044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44144" name="Rectangle 112"/>
            <p:cNvSpPr>
              <a:spLocks noChangeArrowheads="1"/>
            </p:cNvSpPr>
            <p:nvPr/>
          </p:nvSpPr>
          <p:spPr bwMode="auto">
            <a:xfrm>
              <a:off x="3942" y="1088"/>
              <a:ext cx="306" cy="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rd?</a:t>
              </a:r>
            </a:p>
          </p:txBody>
        </p:sp>
      </p:grpSp>
      <p:grpSp>
        <p:nvGrpSpPr>
          <p:cNvPr id="44156" name="Group 124"/>
          <p:cNvGrpSpPr/>
          <p:nvPr/>
        </p:nvGrpSpPr>
        <p:grpSpPr bwMode="auto">
          <a:xfrm>
            <a:off x="2793207" y="2071688"/>
            <a:ext cx="5873750" cy="942975"/>
            <a:chOff x="1942" y="1196"/>
            <a:chExt cx="3700" cy="594"/>
          </a:xfrm>
        </p:grpSpPr>
        <p:sp>
          <p:nvSpPr>
            <p:cNvPr id="44146" name="Rectangle 114"/>
            <p:cNvSpPr>
              <a:spLocks noChangeArrowheads="1"/>
            </p:cNvSpPr>
            <p:nvPr/>
          </p:nvSpPr>
          <p:spPr bwMode="auto">
            <a:xfrm>
              <a:off x="1959" y="139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47" name="Rectangle 115"/>
            <p:cNvSpPr>
              <a:spLocks noChangeArrowheads="1"/>
            </p:cNvSpPr>
            <p:nvPr/>
          </p:nvSpPr>
          <p:spPr bwMode="auto">
            <a:xfrm>
              <a:off x="3762" y="139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48" name="Rectangle 116"/>
            <p:cNvSpPr>
              <a:spLocks noChangeArrowheads="1"/>
            </p:cNvSpPr>
            <p:nvPr/>
          </p:nvSpPr>
          <p:spPr bwMode="auto">
            <a:xfrm>
              <a:off x="4313" y="1388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44149" name="Rectangle 117"/>
            <p:cNvSpPr>
              <a:spLocks noChangeArrowheads="1"/>
            </p:cNvSpPr>
            <p:nvPr/>
          </p:nvSpPr>
          <p:spPr bwMode="auto">
            <a:xfrm>
              <a:off x="5464" y="119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4150" name="Rectangle 118"/>
            <p:cNvSpPr>
              <a:spLocks noChangeArrowheads="1"/>
            </p:cNvSpPr>
            <p:nvPr/>
          </p:nvSpPr>
          <p:spPr bwMode="auto">
            <a:xfrm>
              <a:off x="3566" y="11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4151" name="Rectangle 119"/>
            <p:cNvSpPr>
              <a:spLocks noChangeArrowheads="1"/>
            </p:cNvSpPr>
            <p:nvPr/>
          </p:nvSpPr>
          <p:spPr bwMode="auto">
            <a:xfrm>
              <a:off x="3746" y="11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4152" name="Rectangle 120"/>
            <p:cNvSpPr>
              <a:spLocks noChangeArrowheads="1"/>
            </p:cNvSpPr>
            <p:nvPr/>
          </p:nvSpPr>
          <p:spPr bwMode="auto">
            <a:xfrm>
              <a:off x="1942" y="11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44153" name="Rectangle 121"/>
            <p:cNvSpPr>
              <a:spLocks noChangeArrowheads="1"/>
            </p:cNvSpPr>
            <p:nvPr/>
          </p:nvSpPr>
          <p:spPr bwMode="auto">
            <a:xfrm>
              <a:off x="4424" y="15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44154" name="Rectangle 122"/>
            <p:cNvSpPr>
              <a:spLocks noChangeArrowheads="1"/>
            </p:cNvSpPr>
            <p:nvPr/>
          </p:nvSpPr>
          <p:spPr bwMode="auto">
            <a:xfrm>
              <a:off x="2670" y="15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44155" name="Rectangle 123"/>
            <p:cNvSpPr>
              <a:spLocks noChangeArrowheads="1"/>
            </p:cNvSpPr>
            <p:nvPr/>
          </p:nvSpPr>
          <p:spPr bwMode="auto">
            <a:xfrm>
              <a:off x="2054" y="1394"/>
              <a:ext cx="161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0 0 0 0 0 0 0 0 0 0 0 0 0 0 0 0</a:t>
              </a:r>
            </a:p>
          </p:txBody>
        </p:sp>
      </p:grp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745581" y="4875213"/>
            <a:ext cx="1168400" cy="191452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880644" y="4654551"/>
            <a:ext cx="1168400" cy="191452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5142706" y="4043363"/>
            <a:ext cx="457200" cy="1219200"/>
            <a:chOff x="3648" y="2552"/>
            <a:chExt cx="288" cy="768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648" y="25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56" y="2552"/>
              <a:ext cx="272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656" y="2744"/>
              <a:ext cx="12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792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936" y="274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656" y="3016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48" y="312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656" y="3112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87206" y="4640263"/>
            <a:ext cx="1854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74556" y="45704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661819" y="46402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38019" y="4259263"/>
            <a:ext cx="701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371306" y="3732213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991894" y="3421063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75544" y="4802188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85019" y="4183063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869281" y="4043363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907381" y="5014913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1881981" y="5110163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1716881" y="5053013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316831" y="3495676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862806" y="4564063"/>
            <a:ext cx="101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1402556" y="44942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089819" y="45640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326606" y="4183063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298156" y="41132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985419" y="42592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680619" y="3878263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2018506" y="3789363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326606" y="50974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3840956" y="50276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528219" y="50974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299619" y="4792663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1243806" y="50974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323306" y="3433763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2253456" y="37195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2080419" y="35734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2704306" y="35861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2634456" y="37195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461419" y="35734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3161506" y="35861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3091656" y="37195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18619" y="35734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80419" y="403066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537619" y="403066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918619" y="403066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80419" y="4335463"/>
            <a:ext cx="984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32-bit</a:t>
            </a: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862806" y="6392863"/>
            <a:ext cx="5740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875506" y="4551363"/>
            <a:ext cx="0" cy="185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50319" y="3319463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</a:p>
        </p:txBody>
      </p:sp>
      <p:grpSp>
        <p:nvGrpSpPr>
          <p:cNvPr id="59" name="Group 63"/>
          <p:cNvGrpSpPr/>
          <p:nvPr/>
        </p:nvGrpSpPr>
        <p:grpSpPr bwMode="auto">
          <a:xfrm>
            <a:off x="4304506" y="4805363"/>
            <a:ext cx="304800" cy="1143000"/>
            <a:chOff x="3120" y="3032"/>
            <a:chExt cx="192" cy="720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120" y="3032"/>
              <a:ext cx="0" cy="7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128" y="3032"/>
              <a:ext cx="176" cy="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3128" y="3640"/>
              <a:ext cx="176" cy="1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312" y="3128"/>
              <a:ext cx="0" cy="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3250406" y="5414963"/>
            <a:ext cx="355600" cy="812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 rot="5400000">
            <a:off x="2955925" y="5649119"/>
            <a:ext cx="9032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ZeroExt</a:t>
            </a:r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 rot="5400000">
            <a:off x="4136231" y="5229226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</a:p>
        </p:txBody>
      </p:sp>
      <p:grpSp>
        <p:nvGrpSpPr>
          <p:cNvPr id="67" name="Group 125"/>
          <p:cNvGrpSpPr/>
          <p:nvPr/>
        </p:nvGrpSpPr>
        <p:grpSpPr bwMode="auto">
          <a:xfrm>
            <a:off x="570706" y="2659063"/>
            <a:ext cx="2981325" cy="812800"/>
            <a:chOff x="677" y="1696"/>
            <a:chExt cx="1878" cy="512"/>
          </a:xfrm>
        </p:grpSpPr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677" y="1696"/>
              <a:ext cx="1878" cy="512"/>
            </a:xfrm>
            <a:prstGeom prst="ellipse">
              <a:avLst/>
            </a:prstGeom>
            <a:noFill/>
            <a:ln w="508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959" y="1728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Rt</a:t>
              </a:r>
            </a:p>
          </p:txBody>
        </p:sp>
        <p:grpSp>
          <p:nvGrpSpPr>
            <p:cNvPr id="70" name="Group 68"/>
            <p:cNvGrpSpPr/>
            <p:nvPr/>
          </p:nvGrpSpPr>
          <p:grpSpPr bwMode="auto">
            <a:xfrm>
              <a:off x="1408" y="1944"/>
              <a:ext cx="736" cy="192"/>
              <a:chOff x="1408" y="1944"/>
              <a:chExt cx="736" cy="192"/>
            </a:xfrm>
          </p:grpSpPr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 flipH="1">
                <a:off x="1408" y="1944"/>
                <a:ext cx="736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 flipH="1">
                <a:off x="2032" y="1952"/>
                <a:ext cx="112" cy="17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66"/>
              <p:cNvSpPr>
                <a:spLocks noChangeShapeType="1"/>
              </p:cNvSpPr>
              <p:nvPr/>
            </p:nvSpPr>
            <p:spPr bwMode="auto">
              <a:xfrm>
                <a:off x="1424" y="1952"/>
                <a:ext cx="80" cy="17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Line 67"/>
              <p:cNvSpPr>
                <a:spLocks noChangeShapeType="1"/>
              </p:cNvSpPr>
              <p:nvPr/>
            </p:nvSpPr>
            <p:spPr bwMode="auto">
              <a:xfrm flipH="1">
                <a:off x="1504" y="2136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1968" y="1784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Line 70"/>
            <p:cNvSpPr>
              <a:spLocks noChangeShapeType="1"/>
            </p:cNvSpPr>
            <p:nvPr/>
          </p:nvSpPr>
          <p:spPr bwMode="auto">
            <a:xfrm>
              <a:off x="1584" y="1784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1575" y="1728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Rd</a:t>
              </a:r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 flipH="1">
              <a:off x="856" y="2064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823" y="1862"/>
              <a:ext cx="4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RegDst</a:t>
              </a: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1599" y="1944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</p:grp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3631406" y="5783263"/>
            <a:ext cx="660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623469" y="58213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 flipH="1">
            <a:off x="3917156" y="57134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309019" y="5781676"/>
            <a:ext cx="965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>
            <a:off x="2777331" y="57261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385219" y="58594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547019" y="5707063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4456906" y="5865813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4442619" y="6088063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ALUSrc</a:t>
            </a:r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>
            <a:off x="4622006" y="5097463"/>
            <a:ext cx="508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6590506" y="4652963"/>
            <a:ext cx="0" cy="172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 rot="5400000">
            <a:off x="5168901" y="4502944"/>
            <a:ext cx="6080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93" name="Rectangle 126"/>
          <p:cNvSpPr>
            <a:spLocks noChangeArrowheads="1"/>
          </p:cNvSpPr>
          <p:nvPr/>
        </p:nvSpPr>
        <p:spPr bwMode="auto">
          <a:xfrm>
            <a:off x="2982119" y="3294063"/>
            <a:ext cx="463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3d: Load Operations</a:t>
            </a:r>
            <a:endParaRPr lang="zh-CN" altLang="en-US"/>
          </a:p>
        </p:txBody>
      </p:sp>
      <p:sp>
        <p:nvSpPr>
          <p:cNvPr id="46086" name="Rectangle 6"/>
          <p:cNvSpPr>
            <a:spLocks noGrp="1" noChangeArrowheads="1"/>
          </p:cNvSpPr>
          <p:nvPr/>
        </p:nvSpPr>
        <p:spPr bwMode="auto">
          <a:xfrm>
            <a:off x="400050" y="922338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R[</a:t>
            </a:r>
            <a:r>
              <a:rPr lang="en-US" altLang="zh-CN" u="sng">
                <a:solidFill>
                  <a:schemeClr val="accent1"/>
                </a:solidFill>
                <a:ea typeface="宋体" panose="02010600030101010101" pitchFamily="2" charset="-122"/>
              </a:rPr>
              <a:t>rt</a:t>
            </a:r>
            <a:r>
              <a:rPr lang="en-US" altLang="zh-CN">
                <a:ea typeface="宋体" panose="02010600030101010101" pitchFamily="2" charset="-122"/>
              </a:rPr>
              <a:t>] &lt;- Mem[R[rs] + SignExt[imm16]]	Example: lw    rt, rs, imm16</a:t>
            </a:r>
          </a:p>
        </p:txBody>
      </p:sp>
      <p:grpSp>
        <p:nvGrpSpPr>
          <p:cNvPr id="46111" name="Group 31"/>
          <p:cNvGrpSpPr/>
          <p:nvPr/>
        </p:nvGrpSpPr>
        <p:grpSpPr bwMode="auto">
          <a:xfrm>
            <a:off x="1522413" y="1397001"/>
            <a:ext cx="5949950" cy="1036637"/>
            <a:chOff x="1043" y="779"/>
            <a:chExt cx="3748" cy="653"/>
          </a:xfrm>
        </p:grpSpPr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3336" y="779"/>
              <a:ext cx="242" cy="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11</a:t>
              </a:r>
            </a:p>
          </p:txBody>
        </p:sp>
        <p:grpSp>
          <p:nvGrpSpPr>
            <p:cNvPr id="46109" name="Group 29"/>
            <p:cNvGrpSpPr/>
            <p:nvPr/>
          </p:nvGrpSpPr>
          <p:grpSpPr bwMode="auto">
            <a:xfrm>
              <a:off x="1043" y="794"/>
              <a:ext cx="3748" cy="594"/>
              <a:chOff x="1043" y="794"/>
              <a:chExt cx="3748" cy="594"/>
            </a:xfrm>
          </p:grpSpPr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1108" y="994"/>
                <a:ext cx="3599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6091" name="Group 11"/>
              <p:cNvGrpSpPr/>
              <p:nvPr/>
            </p:nvGrpSpPr>
            <p:grpSpPr bwMode="auto">
              <a:xfrm>
                <a:off x="1104" y="986"/>
                <a:ext cx="624" cy="210"/>
                <a:chOff x="1104" y="986"/>
                <a:chExt cx="624" cy="210"/>
              </a:xfrm>
            </p:grpSpPr>
            <p:sp>
              <p:nvSpPr>
                <p:cNvPr id="46089" name="Rectangle 9"/>
                <p:cNvSpPr>
                  <a:spLocks noChangeArrowheads="1"/>
                </p:cNvSpPr>
                <p:nvPr/>
              </p:nvSpPr>
              <p:spPr bwMode="auto">
                <a:xfrm>
                  <a:off x="1104" y="990"/>
                  <a:ext cx="624" cy="1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286" y="986"/>
                  <a:ext cx="249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op</a:t>
                  </a:r>
                </a:p>
              </p:txBody>
            </p:sp>
          </p:grpSp>
          <p:grpSp>
            <p:nvGrpSpPr>
              <p:cNvPr id="46094" name="Group 14"/>
              <p:cNvGrpSpPr/>
              <p:nvPr/>
            </p:nvGrpSpPr>
            <p:grpSpPr bwMode="auto">
              <a:xfrm>
                <a:off x="1736" y="986"/>
                <a:ext cx="580" cy="210"/>
                <a:chOff x="1736" y="986"/>
                <a:chExt cx="580" cy="210"/>
              </a:xfrm>
            </p:grpSpPr>
            <p:sp>
              <p:nvSpPr>
                <p:cNvPr id="46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36" y="990"/>
                  <a:ext cx="580" cy="1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901" y="986"/>
                  <a:ext cx="22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rs</a:t>
                  </a:r>
                </a:p>
              </p:txBody>
            </p:sp>
          </p:grpSp>
          <p:grpSp>
            <p:nvGrpSpPr>
              <p:cNvPr id="46097" name="Group 17"/>
              <p:cNvGrpSpPr/>
              <p:nvPr/>
            </p:nvGrpSpPr>
            <p:grpSpPr bwMode="auto">
              <a:xfrm>
                <a:off x="2324" y="986"/>
                <a:ext cx="579" cy="210"/>
                <a:chOff x="2324" y="986"/>
                <a:chExt cx="579" cy="210"/>
              </a:xfrm>
            </p:grpSpPr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2324" y="990"/>
                  <a:ext cx="579" cy="1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488" y="986"/>
                  <a:ext cx="21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rt</a:t>
                  </a:r>
                </a:p>
              </p:txBody>
            </p:sp>
          </p:grpSp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>
                <a:off x="2911" y="990"/>
                <a:ext cx="180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3222" y="986"/>
                <a:ext cx="69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immediate</a:t>
                </a:r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4613" y="79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2715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127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1539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1043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1268" y="117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 bits</a:t>
                </a:r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3573" y="1178"/>
                <a:ext cx="46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 bits</a:t>
                </a:r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2443" y="117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</a:p>
            </p:txBody>
          </p:sp>
          <p:sp>
            <p:nvSpPr>
              <p:cNvPr id="46108" name="Rectangle 28"/>
              <p:cNvSpPr>
                <a:spLocks noChangeArrowheads="1"/>
              </p:cNvSpPr>
              <p:nvPr/>
            </p:nvSpPr>
            <p:spPr bwMode="auto">
              <a:xfrm>
                <a:off x="1856" y="117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</a:p>
            </p:txBody>
          </p:sp>
        </p:grp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3107" y="1222"/>
              <a:ext cx="242" cy="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rd</a:t>
              </a:r>
            </a:p>
          </p:txBody>
        </p:sp>
      </p:grp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/>
              <a:t>5.1</a:t>
            </a:r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5296695" y="4486276"/>
            <a:ext cx="2219325" cy="2287587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7447757" y="3114676"/>
            <a:ext cx="1168400" cy="2795587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2756695" y="4859338"/>
            <a:ext cx="1168400" cy="191452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6" name="Group 40"/>
          <p:cNvGrpSpPr/>
          <p:nvPr/>
        </p:nvGrpSpPr>
        <p:grpSpPr bwMode="auto">
          <a:xfrm>
            <a:off x="5085557" y="3686176"/>
            <a:ext cx="457200" cy="1157287"/>
            <a:chOff x="3168" y="2365"/>
            <a:chExt cx="288" cy="729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3168" y="236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3176" y="2365"/>
              <a:ext cx="27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176" y="2547"/>
              <a:ext cx="12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312" y="263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3456" y="2547"/>
              <a:ext cx="0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V="1">
              <a:off x="3176" y="2805"/>
              <a:ext cx="128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3168" y="291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 flipV="1">
              <a:off x="3176" y="2896"/>
              <a:ext cx="272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" name="Line 41"/>
          <p:cNvSpPr>
            <a:spLocks noChangeShapeType="1"/>
          </p:cNvSpPr>
          <p:nvPr/>
        </p:nvSpPr>
        <p:spPr bwMode="auto">
          <a:xfrm flipH="1">
            <a:off x="5530057" y="4252913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>
            <a:off x="5917407" y="4186238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5604670" y="42497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5314157" y="3397251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4934745" y="3092451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1118395" y="4403726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727870" y="3816351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1812132" y="3686176"/>
            <a:ext cx="1431925" cy="1150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1850232" y="4608513"/>
            <a:ext cx="250825" cy="65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50"/>
          <p:cNvSpPr>
            <a:spLocks noChangeShapeType="1"/>
          </p:cNvSpPr>
          <p:nvPr/>
        </p:nvSpPr>
        <p:spPr bwMode="auto">
          <a:xfrm flipH="1">
            <a:off x="1824832" y="4699001"/>
            <a:ext cx="301625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Oval 51"/>
          <p:cNvSpPr>
            <a:spLocks noChangeArrowheads="1"/>
          </p:cNvSpPr>
          <p:nvPr/>
        </p:nvSpPr>
        <p:spPr bwMode="auto">
          <a:xfrm>
            <a:off x="1659732" y="4645026"/>
            <a:ext cx="127000" cy="1190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1335882" y="3163888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 flipH="1">
            <a:off x="805657" y="4179888"/>
            <a:ext cx="101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 flipH="1">
            <a:off x="1345407" y="4114801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032670" y="417830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0" name="Line 56"/>
          <p:cNvSpPr>
            <a:spLocks noChangeShapeType="1"/>
          </p:cNvSpPr>
          <p:nvPr/>
        </p:nvSpPr>
        <p:spPr bwMode="auto">
          <a:xfrm>
            <a:off x="3269457" y="3817938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Line 57"/>
          <p:cNvSpPr>
            <a:spLocks noChangeShapeType="1"/>
          </p:cNvSpPr>
          <p:nvPr/>
        </p:nvSpPr>
        <p:spPr bwMode="auto">
          <a:xfrm flipH="1">
            <a:off x="4241007" y="3752851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3928270" y="3887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3623470" y="3527426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44" name="Line 60"/>
          <p:cNvSpPr>
            <a:spLocks noChangeShapeType="1"/>
          </p:cNvSpPr>
          <p:nvPr/>
        </p:nvSpPr>
        <p:spPr bwMode="auto">
          <a:xfrm flipV="1">
            <a:off x="1961357" y="3443288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Line 61"/>
          <p:cNvSpPr>
            <a:spLocks noChangeShapeType="1"/>
          </p:cNvSpPr>
          <p:nvPr/>
        </p:nvSpPr>
        <p:spPr bwMode="auto">
          <a:xfrm>
            <a:off x="3269457" y="4686301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Line 62"/>
          <p:cNvSpPr>
            <a:spLocks noChangeShapeType="1"/>
          </p:cNvSpPr>
          <p:nvPr/>
        </p:nvSpPr>
        <p:spPr bwMode="auto">
          <a:xfrm flipH="1">
            <a:off x="3783807" y="4621213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3471070" y="46847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3242470" y="4394201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 flipH="1">
            <a:off x="1186657" y="4686301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66"/>
          <p:cNvSpPr>
            <a:spLocks noChangeShapeType="1"/>
          </p:cNvSpPr>
          <p:nvPr/>
        </p:nvSpPr>
        <p:spPr bwMode="auto">
          <a:xfrm>
            <a:off x="2266157" y="3035301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67"/>
          <p:cNvSpPr>
            <a:spLocks noChangeShapeType="1"/>
          </p:cNvSpPr>
          <p:nvPr/>
        </p:nvSpPr>
        <p:spPr bwMode="auto">
          <a:xfrm flipV="1">
            <a:off x="2196307" y="3378201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2023270" y="32369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" name="Line 69"/>
          <p:cNvSpPr>
            <a:spLocks noChangeShapeType="1"/>
          </p:cNvSpPr>
          <p:nvPr/>
        </p:nvSpPr>
        <p:spPr bwMode="auto">
          <a:xfrm>
            <a:off x="2647157" y="3252788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Line 70"/>
          <p:cNvSpPr>
            <a:spLocks noChangeShapeType="1"/>
          </p:cNvSpPr>
          <p:nvPr/>
        </p:nvSpPr>
        <p:spPr bwMode="auto">
          <a:xfrm flipV="1">
            <a:off x="2577307" y="3378201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2404270" y="32369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6" name="Line 72"/>
          <p:cNvSpPr>
            <a:spLocks noChangeShapeType="1"/>
          </p:cNvSpPr>
          <p:nvPr/>
        </p:nvSpPr>
        <p:spPr bwMode="auto">
          <a:xfrm>
            <a:off x="3104357" y="3252788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Line 73"/>
          <p:cNvSpPr>
            <a:spLocks noChangeShapeType="1"/>
          </p:cNvSpPr>
          <p:nvPr/>
        </p:nvSpPr>
        <p:spPr bwMode="auto">
          <a:xfrm flipV="1">
            <a:off x="3034507" y="3378201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Rectangle 74"/>
          <p:cNvSpPr>
            <a:spLocks noChangeArrowheads="1"/>
          </p:cNvSpPr>
          <p:nvPr/>
        </p:nvSpPr>
        <p:spPr bwMode="auto">
          <a:xfrm>
            <a:off x="2861470" y="32369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9" name="Rectangle 75"/>
          <p:cNvSpPr>
            <a:spLocks noChangeArrowheads="1"/>
          </p:cNvSpPr>
          <p:nvPr/>
        </p:nvSpPr>
        <p:spPr bwMode="auto">
          <a:xfrm>
            <a:off x="2023270" y="3671888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60" name="Rectangle 76"/>
          <p:cNvSpPr>
            <a:spLocks noChangeArrowheads="1"/>
          </p:cNvSpPr>
          <p:nvPr/>
        </p:nvSpPr>
        <p:spPr bwMode="auto">
          <a:xfrm>
            <a:off x="2480470" y="3671888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61" name="Rectangle 77"/>
          <p:cNvSpPr>
            <a:spLocks noChangeArrowheads="1"/>
          </p:cNvSpPr>
          <p:nvPr/>
        </p:nvSpPr>
        <p:spPr bwMode="auto">
          <a:xfrm>
            <a:off x="2861470" y="3671888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62" name="Rectangle 78"/>
          <p:cNvSpPr>
            <a:spLocks noChangeArrowheads="1"/>
          </p:cNvSpPr>
          <p:nvPr/>
        </p:nvSpPr>
        <p:spPr bwMode="auto">
          <a:xfrm>
            <a:off x="2023270" y="3960813"/>
            <a:ext cx="984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32-bit</a:t>
            </a: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63" name="Line 79"/>
          <p:cNvSpPr>
            <a:spLocks noChangeShapeType="1"/>
          </p:cNvSpPr>
          <p:nvPr/>
        </p:nvSpPr>
        <p:spPr bwMode="auto">
          <a:xfrm flipH="1">
            <a:off x="805657" y="6278563"/>
            <a:ext cx="7797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Line 80"/>
          <p:cNvSpPr>
            <a:spLocks noChangeShapeType="1"/>
          </p:cNvSpPr>
          <p:nvPr/>
        </p:nvSpPr>
        <p:spPr bwMode="auto">
          <a:xfrm flipV="1">
            <a:off x="818357" y="4167188"/>
            <a:ext cx="0" cy="21240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480470" y="2944813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auto">
          <a:xfrm>
            <a:off x="2404270" y="2370138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67" name="Group 87"/>
          <p:cNvGrpSpPr/>
          <p:nvPr/>
        </p:nvGrpSpPr>
        <p:grpSpPr bwMode="auto">
          <a:xfrm>
            <a:off x="4247357" y="4410076"/>
            <a:ext cx="304800" cy="1084262"/>
            <a:chOff x="2640" y="2821"/>
            <a:chExt cx="192" cy="683"/>
          </a:xfrm>
        </p:grpSpPr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2640" y="2821"/>
              <a:ext cx="0" cy="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2648" y="2821"/>
              <a:ext cx="176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 flipV="1">
              <a:off x="2648" y="3397"/>
              <a:ext cx="176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832" y="2912"/>
              <a:ext cx="0" cy="4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2" name="Group 92"/>
          <p:cNvGrpSpPr/>
          <p:nvPr/>
        </p:nvGrpSpPr>
        <p:grpSpPr bwMode="auto">
          <a:xfrm>
            <a:off x="1529557" y="2770188"/>
            <a:ext cx="1168400" cy="288925"/>
            <a:chOff x="928" y="1788"/>
            <a:chExt cx="736" cy="182"/>
          </a:xfrm>
        </p:grpSpPr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H="1">
              <a:off x="928" y="178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 flipH="1">
              <a:off x="1552" y="1796"/>
              <a:ext cx="1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944" y="1796"/>
              <a:ext cx="8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 flipH="1">
              <a:off x="1024" y="197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7" name="Line 93"/>
          <p:cNvSpPr>
            <a:spLocks noChangeShapeType="1"/>
          </p:cNvSpPr>
          <p:nvPr/>
        </p:nvSpPr>
        <p:spPr bwMode="auto">
          <a:xfrm>
            <a:off x="2418557" y="2528888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Line 94"/>
          <p:cNvSpPr>
            <a:spLocks noChangeShapeType="1"/>
          </p:cNvSpPr>
          <p:nvPr/>
        </p:nvSpPr>
        <p:spPr bwMode="auto">
          <a:xfrm>
            <a:off x="1808957" y="2528888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Rectangle 95"/>
          <p:cNvSpPr>
            <a:spLocks noChangeArrowheads="1"/>
          </p:cNvSpPr>
          <p:nvPr/>
        </p:nvSpPr>
        <p:spPr bwMode="auto">
          <a:xfrm>
            <a:off x="1794670" y="2370138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80" name="Line 96"/>
          <p:cNvSpPr>
            <a:spLocks noChangeShapeType="1"/>
          </p:cNvSpPr>
          <p:nvPr/>
        </p:nvSpPr>
        <p:spPr bwMode="auto">
          <a:xfrm flipH="1">
            <a:off x="729457" y="2951163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651670" y="2659063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RegDst</a:t>
            </a:r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3193257" y="5060951"/>
            <a:ext cx="355600" cy="914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Rectangle 99"/>
          <p:cNvSpPr>
            <a:spLocks noChangeArrowheads="1"/>
          </p:cNvSpPr>
          <p:nvPr/>
        </p:nvSpPr>
        <p:spPr bwMode="auto">
          <a:xfrm rot="5400000">
            <a:off x="2860676" y="5352257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84" name="Rectangle 100"/>
          <p:cNvSpPr>
            <a:spLocks noChangeArrowheads="1"/>
          </p:cNvSpPr>
          <p:nvPr/>
        </p:nvSpPr>
        <p:spPr bwMode="auto">
          <a:xfrm rot="5400000">
            <a:off x="4079082" y="4808538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85" name="Rectangle 101"/>
          <p:cNvSpPr>
            <a:spLocks noChangeArrowheads="1"/>
          </p:cNvSpPr>
          <p:nvPr/>
        </p:nvSpPr>
        <p:spPr bwMode="auto">
          <a:xfrm>
            <a:off x="1832770" y="2767013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86" name="Line 102"/>
          <p:cNvSpPr>
            <a:spLocks noChangeShapeType="1"/>
          </p:cNvSpPr>
          <p:nvPr/>
        </p:nvSpPr>
        <p:spPr bwMode="auto">
          <a:xfrm>
            <a:off x="3574257" y="5337176"/>
            <a:ext cx="660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7" name="Rectangle 103"/>
          <p:cNvSpPr>
            <a:spLocks noChangeArrowheads="1"/>
          </p:cNvSpPr>
          <p:nvPr/>
        </p:nvSpPr>
        <p:spPr bwMode="auto">
          <a:xfrm>
            <a:off x="3566320" y="537210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H="1">
            <a:off x="3860007" y="5272088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>
            <a:off x="2202657" y="5554663"/>
            <a:ext cx="965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0" name="Line 106"/>
          <p:cNvSpPr>
            <a:spLocks noChangeShapeType="1"/>
          </p:cNvSpPr>
          <p:nvPr/>
        </p:nvSpPr>
        <p:spPr bwMode="auto">
          <a:xfrm flipH="1">
            <a:off x="2640807" y="5487988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Rectangle 107"/>
          <p:cNvSpPr>
            <a:spLocks noChangeArrowheads="1"/>
          </p:cNvSpPr>
          <p:nvPr/>
        </p:nvSpPr>
        <p:spPr bwMode="auto">
          <a:xfrm>
            <a:off x="2328070" y="5553076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92" name="Rectangle 108"/>
          <p:cNvSpPr>
            <a:spLocks noChangeArrowheads="1"/>
          </p:cNvSpPr>
          <p:nvPr/>
        </p:nvSpPr>
        <p:spPr bwMode="auto">
          <a:xfrm>
            <a:off x="1489870" y="5407026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93" name="Line 109"/>
          <p:cNvSpPr>
            <a:spLocks noChangeShapeType="1"/>
          </p:cNvSpPr>
          <p:nvPr/>
        </p:nvSpPr>
        <p:spPr bwMode="auto">
          <a:xfrm>
            <a:off x="4399757" y="5416551"/>
            <a:ext cx="0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Rectangle 110"/>
          <p:cNvSpPr>
            <a:spLocks noChangeArrowheads="1"/>
          </p:cNvSpPr>
          <p:nvPr/>
        </p:nvSpPr>
        <p:spPr bwMode="auto">
          <a:xfrm>
            <a:off x="4080670" y="5842001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ALUSrc</a:t>
            </a: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>
            <a:off x="4564857" y="4686301"/>
            <a:ext cx="508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3371057" y="6013451"/>
            <a:ext cx="0" cy="4032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7" name="Rectangle 113"/>
          <p:cNvSpPr>
            <a:spLocks noChangeArrowheads="1"/>
          </p:cNvSpPr>
          <p:nvPr/>
        </p:nvSpPr>
        <p:spPr bwMode="auto">
          <a:xfrm>
            <a:off x="3080545" y="6364288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ExtOp</a:t>
            </a:r>
          </a:p>
        </p:txBody>
      </p:sp>
      <p:sp>
        <p:nvSpPr>
          <p:cNvPr id="98" name="Rectangle 114"/>
          <p:cNvSpPr>
            <a:spLocks noChangeArrowheads="1"/>
          </p:cNvSpPr>
          <p:nvPr/>
        </p:nvSpPr>
        <p:spPr bwMode="auto">
          <a:xfrm>
            <a:off x="6079332" y="4987926"/>
            <a:ext cx="1127125" cy="115093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Line 115"/>
          <p:cNvSpPr>
            <a:spLocks noChangeShapeType="1"/>
          </p:cNvSpPr>
          <p:nvPr/>
        </p:nvSpPr>
        <p:spPr bwMode="auto">
          <a:xfrm flipH="1">
            <a:off x="5453857" y="5988051"/>
            <a:ext cx="48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Rectangle 116"/>
          <p:cNvSpPr>
            <a:spLocks noChangeArrowheads="1"/>
          </p:cNvSpPr>
          <p:nvPr/>
        </p:nvSpPr>
        <p:spPr bwMode="auto">
          <a:xfrm>
            <a:off x="5385595" y="5705476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101" name="Rectangle 117"/>
          <p:cNvSpPr>
            <a:spLocks noChangeArrowheads="1"/>
          </p:cNvSpPr>
          <p:nvPr/>
        </p:nvSpPr>
        <p:spPr bwMode="auto">
          <a:xfrm>
            <a:off x="4995070" y="5191126"/>
            <a:ext cx="785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102" name="Line 118"/>
          <p:cNvSpPr>
            <a:spLocks noChangeShapeType="1"/>
          </p:cNvSpPr>
          <p:nvPr/>
        </p:nvSpPr>
        <p:spPr bwMode="auto">
          <a:xfrm>
            <a:off x="6117432" y="5910263"/>
            <a:ext cx="250825" cy="650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Line 119"/>
          <p:cNvSpPr>
            <a:spLocks noChangeShapeType="1"/>
          </p:cNvSpPr>
          <p:nvPr/>
        </p:nvSpPr>
        <p:spPr bwMode="auto">
          <a:xfrm flipH="1">
            <a:off x="6092032" y="6000751"/>
            <a:ext cx="301625" cy="101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4" name="Oval 120"/>
          <p:cNvSpPr>
            <a:spLocks noChangeArrowheads="1"/>
          </p:cNvSpPr>
          <p:nvPr/>
        </p:nvSpPr>
        <p:spPr bwMode="auto">
          <a:xfrm>
            <a:off x="5926932" y="5946776"/>
            <a:ext cx="127000" cy="119062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5" name="Rectangle 121"/>
          <p:cNvSpPr>
            <a:spLocks noChangeArrowheads="1"/>
          </p:cNvSpPr>
          <p:nvPr/>
        </p:nvSpPr>
        <p:spPr bwMode="auto">
          <a:xfrm>
            <a:off x="6060282" y="4972051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106" name="Line 122"/>
          <p:cNvSpPr>
            <a:spLocks noChangeShapeType="1"/>
          </p:cNvSpPr>
          <p:nvPr/>
        </p:nvSpPr>
        <p:spPr bwMode="auto">
          <a:xfrm flipH="1">
            <a:off x="5072857" y="5481638"/>
            <a:ext cx="1016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7" name="Line 123"/>
          <p:cNvSpPr>
            <a:spLocks noChangeShapeType="1"/>
          </p:cNvSpPr>
          <p:nvPr/>
        </p:nvSpPr>
        <p:spPr bwMode="auto">
          <a:xfrm flipH="1">
            <a:off x="5612607" y="5416551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8" name="Rectangle 124"/>
          <p:cNvSpPr>
            <a:spLocks noChangeArrowheads="1"/>
          </p:cNvSpPr>
          <p:nvPr/>
        </p:nvSpPr>
        <p:spPr bwMode="auto">
          <a:xfrm>
            <a:off x="5299870" y="548005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09" name="Line 125"/>
          <p:cNvSpPr>
            <a:spLocks noChangeShapeType="1"/>
          </p:cNvSpPr>
          <p:nvPr/>
        </p:nvSpPr>
        <p:spPr bwMode="auto">
          <a:xfrm flipV="1">
            <a:off x="6380957" y="4746626"/>
            <a:ext cx="0" cy="241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0" name="Line 126"/>
          <p:cNvSpPr>
            <a:spLocks noChangeShapeType="1"/>
          </p:cNvSpPr>
          <p:nvPr/>
        </p:nvSpPr>
        <p:spPr bwMode="auto">
          <a:xfrm>
            <a:off x="6914357" y="4265613"/>
            <a:ext cx="0" cy="6969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1" name="Rectangle 127"/>
          <p:cNvSpPr>
            <a:spLocks noChangeArrowheads="1"/>
          </p:cNvSpPr>
          <p:nvPr/>
        </p:nvSpPr>
        <p:spPr bwMode="auto">
          <a:xfrm>
            <a:off x="6671470" y="4973638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112" name="Rectangle 128"/>
          <p:cNvSpPr>
            <a:spLocks noChangeArrowheads="1"/>
          </p:cNvSpPr>
          <p:nvPr/>
        </p:nvSpPr>
        <p:spPr bwMode="auto">
          <a:xfrm>
            <a:off x="6136482" y="5335588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Data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13" name="Line 129"/>
          <p:cNvSpPr>
            <a:spLocks noChangeShapeType="1"/>
          </p:cNvSpPr>
          <p:nvPr/>
        </p:nvSpPr>
        <p:spPr bwMode="auto">
          <a:xfrm flipH="1">
            <a:off x="7206457" y="5554663"/>
            <a:ext cx="635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4" name="Line 130"/>
          <p:cNvSpPr>
            <a:spLocks noChangeShapeType="1"/>
          </p:cNvSpPr>
          <p:nvPr/>
        </p:nvSpPr>
        <p:spPr bwMode="auto">
          <a:xfrm flipH="1">
            <a:off x="7517607" y="5454651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5" name="Rectangle 131"/>
          <p:cNvSpPr>
            <a:spLocks noChangeArrowheads="1"/>
          </p:cNvSpPr>
          <p:nvPr/>
        </p:nvSpPr>
        <p:spPr bwMode="auto">
          <a:xfrm>
            <a:off x="7281070" y="5229226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16" name="Rectangle 132"/>
          <p:cNvSpPr>
            <a:spLocks noChangeArrowheads="1"/>
          </p:cNvSpPr>
          <p:nvPr/>
        </p:nvSpPr>
        <p:spPr bwMode="auto">
          <a:xfrm rot="5400000">
            <a:off x="5114926" y="4104482"/>
            <a:ext cx="608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117" name="Rectangle 133"/>
          <p:cNvSpPr>
            <a:spLocks noChangeArrowheads="1"/>
          </p:cNvSpPr>
          <p:nvPr/>
        </p:nvSpPr>
        <p:spPr bwMode="auto">
          <a:xfrm>
            <a:off x="5680870" y="4467226"/>
            <a:ext cx="871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MemWr</a:t>
            </a:r>
          </a:p>
        </p:txBody>
      </p:sp>
      <p:sp>
        <p:nvSpPr>
          <p:cNvPr id="118" name="Line 134"/>
          <p:cNvSpPr>
            <a:spLocks noChangeShapeType="1"/>
          </p:cNvSpPr>
          <p:nvPr/>
        </p:nvSpPr>
        <p:spPr bwMode="auto">
          <a:xfrm flipH="1">
            <a:off x="5530057" y="4252913"/>
            <a:ext cx="1397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9" name="Line 135"/>
          <p:cNvSpPr>
            <a:spLocks noChangeShapeType="1"/>
          </p:cNvSpPr>
          <p:nvPr/>
        </p:nvSpPr>
        <p:spPr bwMode="auto">
          <a:xfrm>
            <a:off x="8590757" y="4910138"/>
            <a:ext cx="0" cy="13303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20" name="Group 140"/>
          <p:cNvGrpSpPr/>
          <p:nvPr/>
        </p:nvGrpSpPr>
        <p:grpSpPr bwMode="auto">
          <a:xfrm>
            <a:off x="7854157" y="4143376"/>
            <a:ext cx="304800" cy="1516062"/>
            <a:chOff x="4912" y="2653"/>
            <a:chExt cx="192" cy="955"/>
          </a:xfrm>
        </p:grpSpPr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4912" y="2653"/>
              <a:ext cx="0" cy="9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>
              <a:off x="4920" y="2653"/>
              <a:ext cx="176" cy="1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4920" y="3465"/>
              <a:ext cx="176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Line 139"/>
            <p:cNvSpPr>
              <a:spLocks noChangeShapeType="1"/>
            </p:cNvSpPr>
            <p:nvPr/>
          </p:nvSpPr>
          <p:spPr bwMode="auto">
            <a:xfrm>
              <a:off x="5104" y="2780"/>
              <a:ext cx="0" cy="6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5" name="Rectangle 141"/>
          <p:cNvSpPr>
            <a:spLocks noChangeArrowheads="1"/>
          </p:cNvSpPr>
          <p:nvPr/>
        </p:nvSpPr>
        <p:spPr bwMode="auto">
          <a:xfrm rot="5400000">
            <a:off x="7670007" y="4767263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126" name="Line 142"/>
          <p:cNvSpPr>
            <a:spLocks noChangeShapeType="1"/>
          </p:cNvSpPr>
          <p:nvPr/>
        </p:nvSpPr>
        <p:spPr bwMode="auto">
          <a:xfrm>
            <a:off x="8031957" y="3841751"/>
            <a:ext cx="0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7" name="Rectangle 143"/>
          <p:cNvSpPr>
            <a:spLocks noChangeArrowheads="1"/>
          </p:cNvSpPr>
          <p:nvPr/>
        </p:nvSpPr>
        <p:spPr bwMode="auto">
          <a:xfrm>
            <a:off x="7700170" y="3530601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W_Src</a:t>
            </a:r>
          </a:p>
        </p:txBody>
      </p:sp>
      <p:sp>
        <p:nvSpPr>
          <p:cNvPr id="128" name="Line 144"/>
          <p:cNvSpPr>
            <a:spLocks noChangeShapeType="1"/>
          </p:cNvSpPr>
          <p:nvPr/>
        </p:nvSpPr>
        <p:spPr bwMode="auto">
          <a:xfrm flipH="1">
            <a:off x="8158957" y="4906963"/>
            <a:ext cx="431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9" name="Rectangle 145"/>
          <p:cNvSpPr>
            <a:spLocks noChangeArrowheads="1"/>
          </p:cNvSpPr>
          <p:nvPr/>
        </p:nvSpPr>
        <p:spPr bwMode="auto">
          <a:xfrm>
            <a:off x="4752182" y="5297488"/>
            <a:ext cx="361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??</a:t>
            </a:r>
          </a:p>
        </p:txBody>
      </p:sp>
      <p:sp>
        <p:nvSpPr>
          <p:cNvPr id="130" name="Rectangle 147"/>
          <p:cNvSpPr>
            <a:spLocks noChangeArrowheads="1"/>
          </p:cNvSpPr>
          <p:nvPr/>
        </p:nvSpPr>
        <p:spPr bwMode="auto">
          <a:xfrm>
            <a:off x="2909095" y="2936876"/>
            <a:ext cx="463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3e: Store Operations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22</a:t>
            </a:fld>
            <a:endParaRPr lang="zh-CN" altLang="en-US"/>
          </a:p>
        </p:txBody>
      </p:sp>
      <p:sp>
        <p:nvSpPr>
          <p:cNvPr id="48132" name="Rectangle 4"/>
          <p:cNvSpPr>
            <a:spLocks noGrp="1" noChangeArrowheads="1"/>
          </p:cNvSpPr>
          <p:nvPr/>
        </p:nvSpPr>
        <p:spPr bwMode="auto">
          <a:xfrm>
            <a:off x="590550" y="986631"/>
            <a:ext cx="8191500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Mem[ R[</a:t>
            </a:r>
            <a:r>
              <a:rPr lang="en-US" altLang="zh-CN" dirty="0" err="1">
                <a:ea typeface="宋体" panose="02010600030101010101" pitchFamily="2" charset="-122"/>
              </a:rPr>
              <a:t>rs</a:t>
            </a:r>
            <a:r>
              <a:rPr lang="en-US" altLang="zh-CN" dirty="0">
                <a:ea typeface="宋体" panose="02010600030101010101" pitchFamily="2" charset="-122"/>
              </a:rPr>
              <a:t>] + </a:t>
            </a:r>
            <a:r>
              <a:rPr lang="en-US" altLang="zh-CN" dirty="0" err="1">
                <a:ea typeface="宋体" panose="02010600030101010101" pitchFamily="2" charset="-122"/>
              </a:rPr>
              <a:t>SignExt</a:t>
            </a:r>
            <a:r>
              <a:rPr lang="en-US" altLang="zh-CN" dirty="0">
                <a:ea typeface="宋体" panose="02010600030101010101" pitchFamily="2" charset="-122"/>
              </a:rPr>
              <a:t>[imm16]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] &lt;- R[rt] 	Example: </a:t>
            </a:r>
            <a:r>
              <a:rPr lang="en-US" altLang="zh-CN" dirty="0" err="1">
                <a:ea typeface="宋体" panose="02010600030101010101" pitchFamily="2" charset="-122"/>
              </a:rPr>
              <a:t>sw</a:t>
            </a:r>
            <a:r>
              <a:rPr lang="en-US" altLang="zh-CN" dirty="0">
                <a:ea typeface="宋体" panose="02010600030101010101" pitchFamily="2" charset="-122"/>
              </a:rPr>
              <a:t>    rt, </a:t>
            </a:r>
            <a:r>
              <a:rPr lang="en-US" altLang="zh-CN" dirty="0" err="1">
                <a:ea typeface="宋体" panose="02010600030101010101" pitchFamily="2" charset="-122"/>
              </a:rPr>
              <a:t>rs</a:t>
            </a:r>
            <a:r>
              <a:rPr lang="en-US" altLang="zh-CN" dirty="0">
                <a:ea typeface="宋体" panose="02010600030101010101" pitchFamily="2" charset="-122"/>
              </a:rPr>
              <a:t>, imm16</a:t>
            </a:r>
          </a:p>
        </p:txBody>
      </p:sp>
      <p:grpSp>
        <p:nvGrpSpPr>
          <p:cNvPr id="48256" name="Group 128"/>
          <p:cNvGrpSpPr/>
          <p:nvPr/>
        </p:nvGrpSpPr>
        <p:grpSpPr bwMode="auto">
          <a:xfrm>
            <a:off x="1779588" y="1346994"/>
            <a:ext cx="5949950" cy="942975"/>
            <a:chOff x="1043" y="794"/>
            <a:chExt cx="3748" cy="594"/>
          </a:xfrm>
        </p:grpSpPr>
        <p:sp>
          <p:nvSpPr>
            <p:cNvPr id="48235" name="Rectangle 107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8238" name="Group 110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48236" name="Rectangle 108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37" name="Rectangle 109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48241" name="Group 113"/>
            <p:cNvGrpSpPr/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48239" name="Rectangle 111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40" name="Rectangle 112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48244" name="Group 116"/>
            <p:cNvGrpSpPr/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48242" name="Rectangle 114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43" name="Rectangle 115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48245" name="Rectangle 117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46" name="Rectangle 118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48247" name="Rectangle 119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8248" name="Rectangle 120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8249" name="Rectangle 121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48250" name="Rectangle 122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8251" name="Rectangle 123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48252" name="Rectangle 124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48253" name="Rectangle 125"/>
            <p:cNvSpPr>
              <a:spLocks noChangeArrowheads="1"/>
            </p:cNvSpPr>
            <p:nvPr/>
          </p:nvSpPr>
          <p:spPr bwMode="auto">
            <a:xfrm>
              <a:off x="3573" y="117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48254" name="Rectangle 126"/>
            <p:cNvSpPr>
              <a:spLocks noChangeArrowheads="1"/>
            </p:cNvSpPr>
            <p:nvPr/>
          </p:nvSpPr>
          <p:spPr bwMode="auto">
            <a:xfrm>
              <a:off x="2443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48255" name="Rectangle 127"/>
            <p:cNvSpPr>
              <a:spLocks noChangeArrowheads="1"/>
            </p:cNvSpPr>
            <p:nvPr/>
          </p:nvSpPr>
          <p:spPr bwMode="auto">
            <a:xfrm>
              <a:off x="1856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/>
              <a:t>5.2</a:t>
            </a:r>
          </a:p>
        </p:txBody>
      </p:sp>
      <p:grpSp>
        <p:nvGrpSpPr>
          <p:cNvPr id="11" name="Group 144"/>
          <p:cNvGrpSpPr/>
          <p:nvPr/>
        </p:nvGrpSpPr>
        <p:grpSpPr bwMode="auto">
          <a:xfrm>
            <a:off x="735806" y="2334419"/>
            <a:ext cx="7926388" cy="4240213"/>
            <a:chOff x="327" y="1583"/>
            <a:chExt cx="4993" cy="2671"/>
          </a:xfrm>
        </p:grpSpPr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2171" y="2869"/>
              <a:ext cx="1749" cy="619"/>
            </a:xfrm>
            <a:prstGeom prst="ellipse">
              <a:avLst/>
            </a:prstGeom>
            <a:noFill/>
            <a:ln w="508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" name="Group 13"/>
            <p:cNvGrpSpPr/>
            <p:nvPr/>
          </p:nvGrpSpPr>
          <p:grpSpPr bwMode="auto">
            <a:xfrm>
              <a:off x="3120" y="2398"/>
              <a:ext cx="288" cy="716"/>
              <a:chOff x="3120" y="2398"/>
              <a:chExt cx="288" cy="716"/>
            </a:xfrm>
          </p:grpSpPr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3120" y="2398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3128" y="2398"/>
                <a:ext cx="27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3128" y="2577"/>
                <a:ext cx="128" cy="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3264" y="2667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408" y="2577"/>
                <a:ext cx="0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3128" y="2830"/>
                <a:ext cx="128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3120" y="2935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3128" y="2919"/>
                <a:ext cx="272" cy="1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400" y="2748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3644" y="2708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3447" y="274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3264" y="1796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961" y="1635"/>
              <a:ext cx="5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ALUctr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621" y="284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5" y="2478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058" y="2398"/>
              <a:ext cx="902" cy="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1082" y="2969"/>
              <a:ext cx="15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1066" y="3025"/>
              <a:ext cx="19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962" y="2991"/>
              <a:ext cx="80" cy="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758" y="2074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RegWr</a:t>
              </a: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H="1">
              <a:off x="424" y="2704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764" y="2663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67" y="270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1976" y="2480"/>
              <a:ext cx="11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2588" y="243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2391" y="252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2199" y="2299"/>
              <a:ext cx="3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V="1">
              <a:off x="1152" y="2248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1976" y="3017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H="1">
              <a:off x="2300" y="2976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103" y="30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1959" y="283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>
              <a:off x="664" y="3017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>
              <a:off x="1872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V="1">
              <a:off x="1828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1719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1344" y="1996"/>
              <a:ext cx="0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 flipV="1">
              <a:off x="130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19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1584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 flipV="1">
              <a:off x="154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143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1191" y="2389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1479" y="2389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Ra</a:t>
              </a: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1719" y="2389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1191" y="2568"/>
              <a:ext cx="6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32 32-bit</a:t>
              </a:r>
            </a:p>
            <a:p>
              <a:r>
                <a:rPr lang="en-US" altLang="zh-CN">
                  <a:ea typeface="宋体" panose="02010600030101010101" pitchFamily="2" charset="-122"/>
                </a:rPr>
                <a:t>Registers</a:t>
              </a:r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 flipH="1">
              <a:off x="424" y="3962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 flipV="1">
              <a:off x="432" y="2696"/>
              <a:ext cx="0" cy="1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575" y="1986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Rs</a:t>
              </a: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1431" y="1583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Rt</a:t>
              </a:r>
            </a:p>
          </p:txBody>
        </p:sp>
        <p:grpSp>
          <p:nvGrpSpPr>
            <p:cNvPr id="64" name="Group 60"/>
            <p:cNvGrpSpPr/>
            <p:nvPr/>
          </p:nvGrpSpPr>
          <p:grpSpPr bwMode="auto">
            <a:xfrm>
              <a:off x="2592" y="2846"/>
              <a:ext cx="192" cy="671"/>
              <a:chOff x="2592" y="2846"/>
              <a:chExt cx="192" cy="671"/>
            </a:xfrm>
          </p:grpSpPr>
          <p:sp>
            <p:nvSpPr>
              <p:cNvPr id="65" name="Line 56"/>
              <p:cNvSpPr>
                <a:spLocks noChangeShapeType="1"/>
              </p:cNvSpPr>
              <p:nvPr/>
            </p:nvSpPr>
            <p:spPr bwMode="auto">
              <a:xfrm>
                <a:off x="2592" y="2846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57"/>
              <p:cNvSpPr>
                <a:spLocks noChangeShapeType="1"/>
              </p:cNvSpPr>
              <p:nvPr/>
            </p:nvSpPr>
            <p:spPr bwMode="auto">
              <a:xfrm>
                <a:off x="2600" y="2846"/>
                <a:ext cx="176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 flipV="1">
                <a:off x="2600" y="3412"/>
                <a:ext cx="176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Line 59"/>
              <p:cNvSpPr>
                <a:spLocks noChangeShapeType="1"/>
              </p:cNvSpPr>
              <p:nvPr/>
            </p:nvSpPr>
            <p:spPr bwMode="auto">
              <a:xfrm>
                <a:off x="2784" y="2935"/>
                <a:ext cx="0" cy="47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9" name="Group 65"/>
            <p:cNvGrpSpPr/>
            <p:nvPr/>
          </p:nvGrpSpPr>
          <p:grpSpPr bwMode="auto">
            <a:xfrm>
              <a:off x="880" y="1831"/>
              <a:ext cx="736" cy="179"/>
              <a:chOff x="880" y="1831"/>
              <a:chExt cx="736" cy="179"/>
            </a:xfrm>
          </p:grpSpPr>
          <p:sp>
            <p:nvSpPr>
              <p:cNvPr id="70" name="Line 61"/>
              <p:cNvSpPr>
                <a:spLocks noChangeShapeType="1"/>
              </p:cNvSpPr>
              <p:nvPr/>
            </p:nvSpPr>
            <p:spPr bwMode="auto">
              <a:xfrm flipH="1">
                <a:off x="880" y="1831"/>
                <a:ext cx="7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Line 62"/>
              <p:cNvSpPr>
                <a:spLocks noChangeShapeType="1"/>
              </p:cNvSpPr>
              <p:nvPr/>
            </p:nvSpPr>
            <p:spPr bwMode="auto">
              <a:xfrm flipH="1">
                <a:off x="1504" y="1839"/>
                <a:ext cx="11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63"/>
              <p:cNvSpPr>
                <a:spLocks noChangeShapeType="1"/>
              </p:cNvSpPr>
              <p:nvPr/>
            </p:nvSpPr>
            <p:spPr bwMode="auto">
              <a:xfrm>
                <a:off x="896" y="1839"/>
                <a:ext cx="8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64"/>
              <p:cNvSpPr>
                <a:spLocks noChangeShapeType="1"/>
              </p:cNvSpPr>
              <p:nvPr/>
            </p:nvSpPr>
            <p:spPr bwMode="auto">
              <a:xfrm flipH="1">
                <a:off x="976" y="2010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1848" y="1986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>
                  <a:ea typeface="宋体" panose="02010600030101010101" pitchFamily="2" charset="-122"/>
                </a:rPr>
                <a:t>Rt</a:t>
              </a:r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1440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1056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1047" y="1583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Rd</a:t>
              </a:r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 flipH="1">
              <a:off x="380" y="1943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327" y="1762"/>
              <a:ext cx="4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RegDst</a:t>
              </a: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928" y="3204"/>
              <a:ext cx="224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 rot="5400000">
              <a:off x="1718" y="3384"/>
              <a:ext cx="6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Extender</a:t>
              </a: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 rot="5400000">
              <a:off x="2486" y="304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1071" y="182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2168" y="3420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163" y="344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 flipH="1">
              <a:off x="2348" y="337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1304" y="3509"/>
              <a:ext cx="60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 flipH="1">
              <a:off x="1580" y="3469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1383" y="35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855" y="3418"/>
              <a:ext cx="4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imm16</a:t>
              </a:r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>
              <a:off x="2688" y="3469"/>
              <a:ext cx="0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2679" y="4034"/>
              <a:ext cx="54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ALUSrc</a:t>
              </a:r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2792" y="3017"/>
              <a:ext cx="32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>
              <a:off x="2064" y="3737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911" y="4044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ExtOp</a:t>
              </a: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746" y="3159"/>
              <a:ext cx="710" cy="7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 flipH="1">
              <a:off x="3352" y="3778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309" y="360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2871" y="3284"/>
              <a:ext cx="4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Data In</a:t>
              </a: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>
              <a:off x="3770" y="3730"/>
              <a:ext cx="15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 flipH="1">
              <a:off x="3754" y="3786"/>
              <a:ext cx="19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Oval 94"/>
            <p:cNvSpPr>
              <a:spLocks noChangeArrowheads="1"/>
            </p:cNvSpPr>
            <p:nvPr/>
          </p:nvSpPr>
          <p:spPr bwMode="auto">
            <a:xfrm>
              <a:off x="3650" y="3752"/>
              <a:ext cx="80" cy="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3734" y="3148"/>
              <a:ext cx="42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WrEn</a:t>
              </a: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3112" y="3285"/>
              <a:ext cx="6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 flipH="1">
              <a:off x="3452" y="3245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03" y="3328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107" name="Line 99"/>
            <p:cNvSpPr>
              <a:spLocks noChangeShapeType="1"/>
            </p:cNvSpPr>
            <p:nvPr/>
          </p:nvSpPr>
          <p:spPr bwMode="auto">
            <a:xfrm flipV="1">
              <a:off x="3936" y="1812"/>
              <a:ext cx="0" cy="134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Line 100"/>
            <p:cNvSpPr>
              <a:spLocks noChangeShapeType="1"/>
            </p:cNvSpPr>
            <p:nvPr/>
          </p:nvSpPr>
          <p:spPr bwMode="auto">
            <a:xfrm>
              <a:off x="4272" y="2756"/>
              <a:ext cx="0" cy="3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119" y="3149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Adr</a:t>
              </a:r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3782" y="3373"/>
              <a:ext cx="5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Data</a:t>
              </a: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3639" y="1635"/>
              <a:ext cx="5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MemWr</a:t>
              </a:r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>
              <a:off x="2400" y="3025"/>
              <a:ext cx="0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>
              <a:off x="2408" y="3285"/>
              <a:ext cx="70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 rot="5400000">
              <a:off x="3139" y="2657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115" name="Line 129"/>
            <p:cNvSpPr>
              <a:spLocks noChangeShapeType="1"/>
            </p:cNvSpPr>
            <p:nvPr/>
          </p:nvSpPr>
          <p:spPr bwMode="auto">
            <a:xfrm flipH="1">
              <a:off x="4456" y="3494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Rectangle 130"/>
            <p:cNvSpPr>
              <a:spLocks noChangeArrowheads="1"/>
            </p:cNvSpPr>
            <p:nvPr/>
          </p:nvSpPr>
          <p:spPr bwMode="auto">
            <a:xfrm>
              <a:off x="4503" y="3289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>
              <a:off x="1976" y="3017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Line 132"/>
            <p:cNvSpPr>
              <a:spLocks noChangeShapeType="1"/>
            </p:cNvSpPr>
            <p:nvPr/>
          </p:nvSpPr>
          <p:spPr bwMode="auto">
            <a:xfrm flipH="1">
              <a:off x="4644" y="3479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Line 133"/>
            <p:cNvSpPr>
              <a:spLocks noChangeShapeType="1"/>
            </p:cNvSpPr>
            <p:nvPr/>
          </p:nvSpPr>
          <p:spPr bwMode="auto">
            <a:xfrm>
              <a:off x="5320" y="3136"/>
              <a:ext cx="0" cy="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0" name="Group 138"/>
            <p:cNvGrpSpPr/>
            <p:nvPr/>
          </p:nvGrpSpPr>
          <p:grpSpPr bwMode="auto">
            <a:xfrm>
              <a:off x="4856" y="2653"/>
              <a:ext cx="192" cy="955"/>
              <a:chOff x="4856" y="2653"/>
              <a:chExt cx="192" cy="955"/>
            </a:xfrm>
          </p:grpSpPr>
          <p:sp>
            <p:nvSpPr>
              <p:cNvPr id="121" name="Line 134"/>
              <p:cNvSpPr>
                <a:spLocks noChangeShapeType="1"/>
              </p:cNvSpPr>
              <p:nvPr/>
            </p:nvSpPr>
            <p:spPr bwMode="auto">
              <a:xfrm>
                <a:off x="4856" y="2653"/>
                <a:ext cx="0" cy="9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135"/>
              <p:cNvSpPr>
                <a:spLocks noChangeShapeType="1"/>
              </p:cNvSpPr>
              <p:nvPr/>
            </p:nvSpPr>
            <p:spPr bwMode="auto">
              <a:xfrm>
                <a:off x="4864" y="2653"/>
                <a:ext cx="176" cy="1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36"/>
              <p:cNvSpPr>
                <a:spLocks noChangeShapeType="1"/>
              </p:cNvSpPr>
              <p:nvPr/>
            </p:nvSpPr>
            <p:spPr bwMode="auto">
              <a:xfrm flipV="1">
                <a:off x="4864" y="3465"/>
                <a:ext cx="176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Line 137"/>
              <p:cNvSpPr>
                <a:spLocks noChangeShapeType="1"/>
              </p:cNvSpPr>
              <p:nvPr/>
            </p:nvSpPr>
            <p:spPr bwMode="auto">
              <a:xfrm>
                <a:off x="5048" y="2780"/>
                <a:ext cx="0" cy="6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5" name="Rectangle 139"/>
            <p:cNvSpPr>
              <a:spLocks noChangeArrowheads="1"/>
            </p:cNvSpPr>
            <p:nvPr/>
          </p:nvSpPr>
          <p:spPr bwMode="auto">
            <a:xfrm rot="5400000">
              <a:off x="4740" y="3046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126" name="Line 140"/>
            <p:cNvSpPr>
              <a:spLocks noChangeShapeType="1"/>
            </p:cNvSpPr>
            <p:nvPr/>
          </p:nvSpPr>
          <p:spPr bwMode="auto">
            <a:xfrm>
              <a:off x="4968" y="1844"/>
              <a:ext cx="0" cy="8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Rectangle 141"/>
            <p:cNvSpPr>
              <a:spLocks noChangeArrowheads="1"/>
            </p:cNvSpPr>
            <p:nvPr/>
          </p:nvSpPr>
          <p:spPr bwMode="auto">
            <a:xfrm>
              <a:off x="4759" y="1635"/>
              <a:ext cx="4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W_Src</a:t>
              </a:r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 flipH="1">
              <a:off x="5048" y="313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Line 143"/>
            <p:cNvSpPr>
              <a:spLocks noChangeShapeType="1"/>
            </p:cNvSpPr>
            <p:nvPr/>
          </p:nvSpPr>
          <p:spPr bwMode="auto">
            <a:xfrm>
              <a:off x="3416" y="2744"/>
              <a:ext cx="8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3f: The Branch Instruction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/>
              <a:t>6.1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23</a:t>
            </a:fld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/>
        </p:nvSpPr>
        <p:spPr bwMode="auto">
          <a:xfrm>
            <a:off x="326390" y="1819751"/>
            <a:ext cx="81915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beq	rs, rt, imm16</a:t>
            </a:r>
          </a:p>
          <a:p>
            <a:pPr lvl="1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mem[PC]			Fetch the instruction from memory</a:t>
            </a:r>
          </a:p>
          <a:p>
            <a:pPr lvl="1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Equal &lt;- R[rs] == R[rt]	Calculate the branch condition</a:t>
            </a:r>
          </a:p>
          <a:p>
            <a:pPr lvl="1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if (Equal)		Calculate the next instruction’s address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PC  &lt;-  PC + 4 + ( SignExt(imm16) x 4 )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	else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PC  &lt;-  PC + 4</a:t>
            </a:r>
          </a:p>
        </p:txBody>
      </p:sp>
      <p:grpSp>
        <p:nvGrpSpPr>
          <p:cNvPr id="50201" name="Group 25"/>
          <p:cNvGrpSpPr/>
          <p:nvPr/>
        </p:nvGrpSpPr>
        <p:grpSpPr bwMode="auto">
          <a:xfrm>
            <a:off x="1654493" y="1028541"/>
            <a:ext cx="5949950" cy="942975"/>
            <a:chOff x="1139" y="506"/>
            <a:chExt cx="3748" cy="594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1204" y="70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0183" name="Group 7"/>
            <p:cNvGrpSpPr/>
            <p:nvPr/>
          </p:nvGrpSpPr>
          <p:grpSpPr bwMode="auto">
            <a:xfrm>
              <a:off x="1200" y="698"/>
              <a:ext cx="624" cy="210"/>
              <a:chOff x="1200" y="698"/>
              <a:chExt cx="624" cy="210"/>
            </a:xfrm>
          </p:grpSpPr>
          <p:sp>
            <p:nvSpPr>
              <p:cNvPr id="50181" name="Rectangle 5"/>
              <p:cNvSpPr>
                <a:spLocks noChangeArrowheads="1"/>
              </p:cNvSpPr>
              <p:nvPr/>
            </p:nvSpPr>
            <p:spPr bwMode="auto">
              <a:xfrm>
                <a:off x="1200" y="70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1382" y="698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50186" name="Group 10"/>
            <p:cNvGrpSpPr/>
            <p:nvPr/>
          </p:nvGrpSpPr>
          <p:grpSpPr bwMode="auto">
            <a:xfrm>
              <a:off x="1832" y="698"/>
              <a:ext cx="580" cy="210"/>
              <a:chOff x="1832" y="698"/>
              <a:chExt cx="580" cy="210"/>
            </a:xfrm>
          </p:grpSpPr>
          <p:sp>
            <p:nvSpPr>
              <p:cNvPr id="50184" name="Rectangle 8"/>
              <p:cNvSpPr>
                <a:spLocks noChangeArrowheads="1"/>
              </p:cNvSpPr>
              <p:nvPr/>
            </p:nvSpPr>
            <p:spPr bwMode="auto">
              <a:xfrm>
                <a:off x="1832" y="70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85" name="Rectangle 9"/>
              <p:cNvSpPr>
                <a:spLocks noChangeArrowheads="1"/>
              </p:cNvSpPr>
              <p:nvPr/>
            </p:nvSpPr>
            <p:spPr bwMode="auto">
              <a:xfrm>
                <a:off x="1997" y="698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50189" name="Group 13"/>
            <p:cNvGrpSpPr/>
            <p:nvPr/>
          </p:nvGrpSpPr>
          <p:grpSpPr bwMode="auto">
            <a:xfrm>
              <a:off x="2420" y="698"/>
              <a:ext cx="579" cy="210"/>
              <a:chOff x="2420" y="698"/>
              <a:chExt cx="579" cy="210"/>
            </a:xfrm>
          </p:grpSpPr>
          <p:sp>
            <p:nvSpPr>
              <p:cNvPr id="50187" name="Rectangle 11"/>
              <p:cNvSpPr>
                <a:spLocks noChangeArrowheads="1"/>
              </p:cNvSpPr>
              <p:nvPr/>
            </p:nvSpPr>
            <p:spPr bwMode="auto">
              <a:xfrm>
                <a:off x="2420" y="70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88" name="Rectangle 12"/>
              <p:cNvSpPr>
                <a:spLocks noChangeArrowheads="1"/>
              </p:cNvSpPr>
              <p:nvPr/>
            </p:nvSpPr>
            <p:spPr bwMode="auto">
              <a:xfrm>
                <a:off x="2584" y="698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3007" y="70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510" y="698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4709" y="50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811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2223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635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139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1364" y="89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3669" y="89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539" y="89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952" y="89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Datapath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for Branch Operations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94005" y="116840"/>
            <a:ext cx="925195" cy="568325"/>
          </a:xfrm>
        </p:spPr>
        <p:txBody>
          <a:bodyPr/>
          <a:lstStyle/>
          <a:p>
            <a:r>
              <a:rPr lang="en-US" altLang="zh-CN"/>
              <a:t>6.1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246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/>
              <a:t>24</a:t>
            </a:fld>
            <a:endParaRPr lang="zh-CN" altLang="en-US"/>
          </a:p>
        </p:txBody>
      </p:sp>
      <p:grpSp>
        <p:nvGrpSpPr>
          <p:cNvPr id="48272" name="Group 144"/>
          <p:cNvGrpSpPr/>
          <p:nvPr/>
        </p:nvGrpSpPr>
        <p:grpSpPr bwMode="auto">
          <a:xfrm>
            <a:off x="56991" y="2210594"/>
            <a:ext cx="8504238" cy="4240213"/>
            <a:chOff x="327" y="1583"/>
            <a:chExt cx="5357" cy="2671"/>
          </a:xfrm>
        </p:grpSpPr>
        <p:grpSp>
          <p:nvGrpSpPr>
            <p:cNvPr id="48141" name="Group 13"/>
            <p:cNvGrpSpPr/>
            <p:nvPr/>
          </p:nvGrpSpPr>
          <p:grpSpPr bwMode="auto">
            <a:xfrm>
              <a:off x="3120" y="2398"/>
              <a:ext cx="288" cy="716"/>
              <a:chOff x="3120" y="2398"/>
              <a:chExt cx="288" cy="716"/>
            </a:xfrm>
          </p:grpSpPr>
          <p:sp>
            <p:nvSpPr>
              <p:cNvPr id="48133" name="Line 5"/>
              <p:cNvSpPr>
                <a:spLocks noChangeShapeType="1"/>
              </p:cNvSpPr>
              <p:nvPr/>
            </p:nvSpPr>
            <p:spPr bwMode="auto">
              <a:xfrm>
                <a:off x="3120" y="2398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4" name="Line 6"/>
              <p:cNvSpPr>
                <a:spLocks noChangeShapeType="1"/>
              </p:cNvSpPr>
              <p:nvPr/>
            </p:nvSpPr>
            <p:spPr bwMode="auto">
              <a:xfrm>
                <a:off x="3128" y="2398"/>
                <a:ext cx="27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5" name="Line 7"/>
              <p:cNvSpPr>
                <a:spLocks noChangeShapeType="1"/>
              </p:cNvSpPr>
              <p:nvPr/>
            </p:nvSpPr>
            <p:spPr bwMode="auto">
              <a:xfrm>
                <a:off x="3128" y="2577"/>
                <a:ext cx="128" cy="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6" name="Line 8"/>
              <p:cNvSpPr>
                <a:spLocks noChangeShapeType="1"/>
              </p:cNvSpPr>
              <p:nvPr/>
            </p:nvSpPr>
            <p:spPr bwMode="auto">
              <a:xfrm>
                <a:off x="3264" y="2667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>
                <a:off x="3408" y="2577"/>
                <a:ext cx="0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8" name="Line 10"/>
              <p:cNvSpPr>
                <a:spLocks noChangeShapeType="1"/>
              </p:cNvSpPr>
              <p:nvPr/>
            </p:nvSpPr>
            <p:spPr bwMode="auto">
              <a:xfrm flipV="1">
                <a:off x="3128" y="2830"/>
                <a:ext cx="128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3120" y="2935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 flipV="1">
                <a:off x="3128" y="2919"/>
                <a:ext cx="272" cy="1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3264" y="1796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2961" y="1635"/>
              <a:ext cx="5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ALUctr</a:t>
              </a:r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621" y="284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375" y="2478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1058" y="2398"/>
              <a:ext cx="902" cy="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082" y="2969"/>
              <a:ext cx="15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1066" y="3025"/>
              <a:ext cx="19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2" name="Oval 24"/>
            <p:cNvSpPr>
              <a:spLocks noChangeArrowheads="1"/>
            </p:cNvSpPr>
            <p:nvPr/>
          </p:nvSpPr>
          <p:spPr bwMode="auto">
            <a:xfrm>
              <a:off x="962" y="2991"/>
              <a:ext cx="80" cy="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758" y="2074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RegWr</a:t>
              </a: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424" y="2704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764" y="2663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567" y="270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1976" y="2480"/>
              <a:ext cx="11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2588" y="243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9" name="Rectangle 31"/>
            <p:cNvSpPr>
              <a:spLocks noChangeArrowheads="1"/>
            </p:cNvSpPr>
            <p:nvPr/>
          </p:nvSpPr>
          <p:spPr bwMode="auto">
            <a:xfrm>
              <a:off x="2391" y="252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2199" y="2299"/>
              <a:ext cx="3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V="1">
              <a:off x="1152" y="2248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976" y="3017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H="1">
              <a:off x="2300" y="2976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4" name="Rectangle 36"/>
            <p:cNvSpPr>
              <a:spLocks noChangeArrowheads="1"/>
            </p:cNvSpPr>
            <p:nvPr/>
          </p:nvSpPr>
          <p:spPr bwMode="auto">
            <a:xfrm>
              <a:off x="2103" y="30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1959" y="283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flipH="1">
              <a:off x="664" y="3017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>
              <a:off x="1872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 flipV="1">
              <a:off x="1828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1719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>
              <a:off x="1344" y="1996"/>
              <a:ext cx="0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V="1">
              <a:off x="130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119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1584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V="1">
              <a:off x="154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143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1191" y="2389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1479" y="2389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Ra</a:t>
              </a:r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1719" y="2389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1191" y="2568"/>
              <a:ext cx="6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32 32-bit</a:t>
              </a:r>
            </a:p>
            <a:p>
              <a:r>
                <a:rPr lang="en-US" altLang="zh-CN">
                  <a:ea typeface="宋体" panose="02010600030101010101" pitchFamily="2" charset="-122"/>
                </a:rPr>
                <a:t>Registers</a:t>
              </a:r>
            </a:p>
          </p:txBody>
        </p:sp>
        <p:sp>
          <p:nvSpPr>
            <p:cNvPr id="48182" name="Rectangle 54"/>
            <p:cNvSpPr>
              <a:spLocks noChangeArrowheads="1"/>
            </p:cNvSpPr>
            <p:nvPr/>
          </p:nvSpPr>
          <p:spPr bwMode="auto">
            <a:xfrm>
              <a:off x="1575" y="1986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Rs</a:t>
              </a:r>
            </a:p>
          </p:txBody>
        </p:sp>
        <p:sp>
          <p:nvSpPr>
            <p:cNvPr id="48183" name="Rectangle 55"/>
            <p:cNvSpPr>
              <a:spLocks noChangeArrowheads="1"/>
            </p:cNvSpPr>
            <p:nvPr/>
          </p:nvSpPr>
          <p:spPr bwMode="auto">
            <a:xfrm>
              <a:off x="1431" y="1583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Rt</a:t>
              </a:r>
            </a:p>
          </p:txBody>
        </p:sp>
        <p:grpSp>
          <p:nvGrpSpPr>
            <p:cNvPr id="48188" name="Group 60"/>
            <p:cNvGrpSpPr/>
            <p:nvPr/>
          </p:nvGrpSpPr>
          <p:grpSpPr bwMode="auto">
            <a:xfrm>
              <a:off x="2592" y="2846"/>
              <a:ext cx="192" cy="671"/>
              <a:chOff x="2592" y="2846"/>
              <a:chExt cx="192" cy="671"/>
            </a:xfrm>
          </p:grpSpPr>
          <p:sp>
            <p:nvSpPr>
              <p:cNvPr id="48184" name="Line 56"/>
              <p:cNvSpPr>
                <a:spLocks noChangeShapeType="1"/>
              </p:cNvSpPr>
              <p:nvPr/>
            </p:nvSpPr>
            <p:spPr bwMode="auto">
              <a:xfrm>
                <a:off x="2592" y="2846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85" name="Line 57"/>
              <p:cNvSpPr>
                <a:spLocks noChangeShapeType="1"/>
              </p:cNvSpPr>
              <p:nvPr/>
            </p:nvSpPr>
            <p:spPr bwMode="auto">
              <a:xfrm>
                <a:off x="2600" y="2846"/>
                <a:ext cx="176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86" name="Line 58"/>
              <p:cNvSpPr>
                <a:spLocks noChangeShapeType="1"/>
              </p:cNvSpPr>
              <p:nvPr/>
            </p:nvSpPr>
            <p:spPr bwMode="auto">
              <a:xfrm flipV="1">
                <a:off x="2600" y="3412"/>
                <a:ext cx="176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87" name="Line 59"/>
              <p:cNvSpPr>
                <a:spLocks noChangeShapeType="1"/>
              </p:cNvSpPr>
              <p:nvPr/>
            </p:nvSpPr>
            <p:spPr bwMode="auto">
              <a:xfrm>
                <a:off x="2784" y="2935"/>
                <a:ext cx="0" cy="47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8193" name="Group 65"/>
            <p:cNvGrpSpPr/>
            <p:nvPr/>
          </p:nvGrpSpPr>
          <p:grpSpPr bwMode="auto">
            <a:xfrm>
              <a:off x="880" y="1831"/>
              <a:ext cx="736" cy="179"/>
              <a:chOff x="880" y="1831"/>
              <a:chExt cx="736" cy="179"/>
            </a:xfrm>
          </p:grpSpPr>
          <p:sp>
            <p:nvSpPr>
              <p:cNvPr id="48189" name="Line 61"/>
              <p:cNvSpPr>
                <a:spLocks noChangeShapeType="1"/>
              </p:cNvSpPr>
              <p:nvPr/>
            </p:nvSpPr>
            <p:spPr bwMode="auto">
              <a:xfrm flipH="1">
                <a:off x="880" y="1831"/>
                <a:ext cx="7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90" name="Line 62"/>
              <p:cNvSpPr>
                <a:spLocks noChangeShapeType="1"/>
              </p:cNvSpPr>
              <p:nvPr/>
            </p:nvSpPr>
            <p:spPr bwMode="auto">
              <a:xfrm flipH="1">
                <a:off x="1504" y="1839"/>
                <a:ext cx="11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91" name="Line 63"/>
              <p:cNvSpPr>
                <a:spLocks noChangeShapeType="1"/>
              </p:cNvSpPr>
              <p:nvPr/>
            </p:nvSpPr>
            <p:spPr bwMode="auto">
              <a:xfrm>
                <a:off x="896" y="1839"/>
                <a:ext cx="8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92" name="Line 64"/>
              <p:cNvSpPr>
                <a:spLocks noChangeShapeType="1"/>
              </p:cNvSpPr>
              <p:nvPr/>
            </p:nvSpPr>
            <p:spPr bwMode="auto">
              <a:xfrm flipH="1">
                <a:off x="976" y="2010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1848" y="1986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>
                  <a:ea typeface="宋体" panose="02010600030101010101" pitchFamily="2" charset="-122"/>
                </a:rPr>
                <a:t>Rt</a:t>
              </a:r>
            </a:p>
          </p:txBody>
        </p: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>
              <a:off x="1440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>
              <a:off x="1056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7" name="Rectangle 69"/>
            <p:cNvSpPr>
              <a:spLocks noChangeArrowheads="1"/>
            </p:cNvSpPr>
            <p:nvPr/>
          </p:nvSpPr>
          <p:spPr bwMode="auto">
            <a:xfrm>
              <a:off x="1047" y="1583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Rd</a:t>
              </a:r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flipH="1">
              <a:off x="380" y="1943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9" name="Rectangle 71"/>
            <p:cNvSpPr>
              <a:spLocks noChangeArrowheads="1"/>
            </p:cNvSpPr>
            <p:nvPr/>
          </p:nvSpPr>
          <p:spPr bwMode="auto">
            <a:xfrm>
              <a:off x="327" y="1762"/>
              <a:ext cx="4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RegDst</a:t>
              </a:r>
            </a:p>
          </p:txBody>
        </p:sp>
        <p:sp>
          <p:nvSpPr>
            <p:cNvPr id="48200" name="Rectangle 72"/>
            <p:cNvSpPr>
              <a:spLocks noChangeArrowheads="1"/>
            </p:cNvSpPr>
            <p:nvPr/>
          </p:nvSpPr>
          <p:spPr bwMode="auto">
            <a:xfrm>
              <a:off x="1928" y="3204"/>
              <a:ext cx="224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1" name="Rectangle 73"/>
            <p:cNvSpPr>
              <a:spLocks noChangeArrowheads="1"/>
            </p:cNvSpPr>
            <p:nvPr/>
          </p:nvSpPr>
          <p:spPr bwMode="auto">
            <a:xfrm rot="5400000">
              <a:off x="1718" y="3384"/>
              <a:ext cx="6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Extender</a:t>
              </a: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 rot="5400000">
              <a:off x="2486" y="304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48203" name="Rectangle 75"/>
            <p:cNvSpPr>
              <a:spLocks noChangeArrowheads="1"/>
            </p:cNvSpPr>
            <p:nvPr/>
          </p:nvSpPr>
          <p:spPr bwMode="auto">
            <a:xfrm>
              <a:off x="1071" y="182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48204" name="Line 76"/>
            <p:cNvSpPr>
              <a:spLocks noChangeShapeType="1"/>
            </p:cNvSpPr>
            <p:nvPr/>
          </p:nvSpPr>
          <p:spPr bwMode="auto">
            <a:xfrm>
              <a:off x="2168" y="3420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2163" y="344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8206" name="Line 78"/>
            <p:cNvSpPr>
              <a:spLocks noChangeShapeType="1"/>
            </p:cNvSpPr>
            <p:nvPr/>
          </p:nvSpPr>
          <p:spPr bwMode="auto">
            <a:xfrm flipH="1">
              <a:off x="2348" y="337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>
              <a:off x="1304" y="3509"/>
              <a:ext cx="60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 flipH="1">
              <a:off x="1580" y="3469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383" y="35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 dirty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8210" name="Rectangle 82"/>
            <p:cNvSpPr>
              <a:spLocks noChangeArrowheads="1"/>
            </p:cNvSpPr>
            <p:nvPr/>
          </p:nvSpPr>
          <p:spPr bwMode="auto">
            <a:xfrm>
              <a:off x="855" y="3418"/>
              <a:ext cx="4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imm16</a:t>
              </a:r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2688" y="3469"/>
              <a:ext cx="0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2679" y="4034"/>
              <a:ext cx="54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ALUSrc</a:t>
              </a:r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>
              <a:off x="2792" y="3017"/>
              <a:ext cx="32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4" name="Line 86"/>
            <p:cNvSpPr>
              <a:spLocks noChangeShapeType="1"/>
            </p:cNvSpPr>
            <p:nvPr/>
          </p:nvSpPr>
          <p:spPr bwMode="auto">
            <a:xfrm>
              <a:off x="2064" y="3737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5" name="Rectangle 87"/>
            <p:cNvSpPr>
              <a:spLocks noChangeArrowheads="1"/>
            </p:cNvSpPr>
            <p:nvPr/>
          </p:nvSpPr>
          <p:spPr bwMode="auto">
            <a:xfrm>
              <a:off x="1911" y="4044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ExtOp</a:t>
              </a:r>
            </a:p>
          </p:txBody>
        </p:sp>
        <p:sp>
          <p:nvSpPr>
            <p:cNvPr id="48232" name="Line 104"/>
            <p:cNvSpPr>
              <a:spLocks noChangeShapeType="1"/>
            </p:cNvSpPr>
            <p:nvPr/>
          </p:nvSpPr>
          <p:spPr bwMode="auto">
            <a:xfrm flipH="1">
              <a:off x="5680" y="2459"/>
              <a:ext cx="4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34" name="Rectangle 106"/>
            <p:cNvSpPr>
              <a:spLocks noChangeArrowheads="1"/>
            </p:cNvSpPr>
            <p:nvPr/>
          </p:nvSpPr>
          <p:spPr bwMode="auto">
            <a:xfrm rot="5400000">
              <a:off x="3139" y="2657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48259" name="Line 131"/>
            <p:cNvSpPr>
              <a:spLocks noChangeShapeType="1"/>
            </p:cNvSpPr>
            <p:nvPr/>
          </p:nvSpPr>
          <p:spPr bwMode="auto">
            <a:xfrm>
              <a:off x="1976" y="3017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71" name="Line 143"/>
            <p:cNvSpPr>
              <a:spLocks noChangeShapeType="1"/>
            </p:cNvSpPr>
            <p:nvPr/>
          </p:nvSpPr>
          <p:spPr bwMode="auto">
            <a:xfrm>
              <a:off x="3226" y="3046"/>
              <a:ext cx="8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7365683" y="5320665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8489633" y="5174615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176896" y="532066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7402196" y="4931410"/>
            <a:ext cx="1579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Instruction Word</a:t>
            </a:r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5921058" y="4736465"/>
            <a:ext cx="1406525" cy="1187450"/>
            <a:chOff x="2458" y="3088"/>
            <a:chExt cx="886" cy="748"/>
          </a:xfrm>
        </p:grpSpPr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458" y="3088"/>
              <a:ext cx="88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631" y="3120"/>
              <a:ext cx="5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Address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570" y="3360"/>
              <a:ext cx="72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Instruction</a:t>
              </a:r>
            </a:p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Memory</a:t>
              </a:r>
            </a:p>
          </p:txBody>
        </p:sp>
      </p:grp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992496" y="3517265"/>
            <a:ext cx="1258887" cy="32226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 flipV="1">
            <a:off x="5954396" y="3623628"/>
            <a:ext cx="17780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5954396" y="3725228"/>
            <a:ext cx="1778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5827396" y="364902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5497196" y="3712528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56033" y="3534728"/>
            <a:ext cx="450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117783" y="3510915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grpSp>
        <p:nvGrpSpPr>
          <p:cNvPr id="37910" name="Group 22"/>
          <p:cNvGrpSpPr/>
          <p:nvPr/>
        </p:nvGrpSpPr>
        <p:grpSpPr bwMode="auto">
          <a:xfrm>
            <a:off x="7530783" y="3969703"/>
            <a:ext cx="1397000" cy="577850"/>
            <a:chOff x="3472" y="2605"/>
            <a:chExt cx="880" cy="364"/>
          </a:xfrm>
        </p:grpSpPr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72" y="2608"/>
              <a:ext cx="880" cy="35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88" y="2605"/>
              <a:ext cx="85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Next Address</a:t>
              </a: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Logic</a:t>
              </a:r>
            </a:p>
          </p:txBody>
        </p:sp>
      </p:grp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6590983" y="3885565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6603683" y="425386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6590983" y="2971165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6603683" y="2958465"/>
            <a:ext cx="157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8191183" y="2971165"/>
            <a:ext cx="0" cy="96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8" name="Line 29"/>
          <p:cNvSpPr>
            <a:spLocks noChangeShapeType="1"/>
          </p:cNvSpPr>
          <p:nvPr/>
        </p:nvSpPr>
        <p:spPr bwMode="auto">
          <a:xfrm>
            <a:off x="5774849" y="4533107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4977130" y="4148455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ZERO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8191500" y="3312160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/>
        </p:nvSpPr>
        <p:spPr bwMode="auto">
          <a:xfrm>
            <a:off x="504032" y="943769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beq    rs, rt, imm16		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Datapath generates condition (equal)</a:t>
            </a:r>
          </a:p>
        </p:txBody>
      </p:sp>
      <p:grpSp>
        <p:nvGrpSpPr>
          <p:cNvPr id="52250" name="Group 26"/>
          <p:cNvGrpSpPr/>
          <p:nvPr/>
        </p:nvGrpSpPr>
        <p:grpSpPr bwMode="auto">
          <a:xfrm>
            <a:off x="1740695" y="1366044"/>
            <a:ext cx="5949950" cy="942975"/>
            <a:chOff x="1043" y="794"/>
            <a:chExt cx="3748" cy="59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2232" name="Group 8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52235" name="Group 11"/>
            <p:cNvGrpSpPr/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52233" name="Rectangle 9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4" name="Rectangle 10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52238" name="Group 14"/>
            <p:cNvGrpSpPr/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3573" y="117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2443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1856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sp>
        <p:nvSpPr>
          <p:cNvPr id="139" name="Rectangle 82"/>
          <p:cNvSpPr>
            <a:spLocks noChangeArrowheads="1"/>
          </p:cNvSpPr>
          <p:nvPr/>
        </p:nvSpPr>
        <p:spPr bwMode="auto">
          <a:xfrm>
            <a:off x="7303264" y="3137139"/>
            <a:ext cx="7662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140" name="Line 79"/>
          <p:cNvSpPr>
            <a:spLocks noChangeShapeType="1"/>
          </p:cNvSpPr>
          <p:nvPr/>
        </p:nvSpPr>
        <p:spPr bwMode="auto">
          <a:xfrm>
            <a:off x="7645083" y="3470513"/>
            <a:ext cx="6350" cy="46093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1" name="Line 80"/>
          <p:cNvSpPr>
            <a:spLocks noChangeShapeType="1"/>
          </p:cNvSpPr>
          <p:nvPr/>
        </p:nvSpPr>
        <p:spPr bwMode="auto">
          <a:xfrm flipH="1">
            <a:off x="7600633" y="3559334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2" name="Rectangle 81"/>
          <p:cNvSpPr>
            <a:spLocks noChangeArrowheads="1"/>
          </p:cNvSpPr>
          <p:nvPr/>
        </p:nvSpPr>
        <p:spPr bwMode="auto">
          <a:xfrm>
            <a:off x="7578249" y="3529209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43" name="Oval 2"/>
          <p:cNvSpPr>
            <a:spLocks noChangeArrowheads="1"/>
          </p:cNvSpPr>
          <p:nvPr/>
        </p:nvSpPr>
        <p:spPr bwMode="auto">
          <a:xfrm>
            <a:off x="7315200" y="3773804"/>
            <a:ext cx="1741647" cy="982663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Calculate the address of the next ins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25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025" y="1014095"/>
            <a:ext cx="8079740" cy="546227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294005" y="116840"/>
            <a:ext cx="925195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6.2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>
            <a:extLst>
              <a:ext uri="{FF2B5EF4-FFF2-40B4-BE49-F238E27FC236}">
                <a16:creationId xmlns:a16="http://schemas.microsoft.com/office/drawing/2014/main" id="{410C4AE6-FB8F-CE41-B928-7BA7166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/>
              <a:t>Calculate the address of the next ins</a:t>
            </a:r>
          </a:p>
        </p:txBody>
      </p:sp>
      <p:sp>
        <p:nvSpPr>
          <p:cNvPr id="9" name="日期占位符 4">
            <a:extLst>
              <a:ext uri="{FF2B5EF4-FFF2-40B4-BE49-F238E27FC236}">
                <a16:creationId xmlns:a16="http://schemas.microsoft.com/office/drawing/2014/main" id="{BFD4F404-2F27-7E49-846E-E0032304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59C216B3-E57A-3641-8E2C-56FE6C6B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02D92B0E-0D71-A943-A525-F8F82A53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/>
              <a:t>26</a:t>
            </a:fld>
            <a:endParaRPr lang="zh-CN" altLang="en-US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250905CC-78A4-8748-8F81-425D57DECF33}"/>
              </a:ext>
            </a:extLst>
          </p:cNvPr>
          <p:cNvSpPr>
            <a:spLocks noGrp="1"/>
          </p:cNvSpPr>
          <p:nvPr/>
        </p:nvSpPr>
        <p:spPr>
          <a:xfrm>
            <a:off x="294005" y="116840"/>
            <a:ext cx="925195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6.2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8C87FC-430D-1E4B-BA9C-A68077C63631}"/>
              </a:ext>
            </a:extLst>
          </p:cNvPr>
          <p:cNvSpPr txBox="1"/>
          <p:nvPr/>
        </p:nvSpPr>
        <p:spPr>
          <a:xfrm>
            <a:off x="609600" y="1089164"/>
            <a:ext cx="922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Hans" sz="2400" b="1" dirty="0">
                <a:solidFill>
                  <a:srgbClr val="0D00CD"/>
                </a:solidFill>
              </a:rPr>
              <a:t>Two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typical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operations: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Hans" sz="2400" b="1" dirty="0">
                <a:solidFill>
                  <a:srgbClr val="0D00CD"/>
                </a:solidFill>
              </a:rPr>
              <a:t>Sequential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Op.: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PC&lt;31:0&gt;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=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PC&lt;31:0&gt;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+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Hans" sz="2400" b="1" dirty="0">
                <a:solidFill>
                  <a:srgbClr val="0D00CD"/>
                </a:solidFill>
              </a:rPr>
              <a:t>Branch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Op: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PC&lt;31:0&gt;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=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PC&lt;31:0&gt;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+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4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+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 err="1">
                <a:solidFill>
                  <a:srgbClr val="0D00CD"/>
                </a:solidFill>
              </a:rPr>
              <a:t>SignExt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[Imm16]x4</a:t>
            </a:r>
          </a:p>
          <a:p>
            <a:endParaRPr kumimoji="1" lang="en-US" altLang="zh-CN" sz="2400" b="1" dirty="0">
              <a:solidFill>
                <a:srgbClr val="0D00CD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kumimoji="1" lang="en-US" altLang="zh-CN" sz="2400" b="1" dirty="0">
                <a:solidFill>
                  <a:srgbClr val="0D00CD"/>
                </a:solidFill>
              </a:rPr>
              <a:t>T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he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lowest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CN" sz="2400" b="1" dirty="0">
                <a:solidFill>
                  <a:srgbClr val="0D00CD"/>
                </a:solidFill>
              </a:rPr>
              <a:t>2</a:t>
            </a:r>
            <a:r>
              <a:rPr kumimoji="1" lang="zh-Hans" altLang="en-US" sz="2400" b="1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bits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of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is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always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Hans" sz="2400" b="1" dirty="0">
                <a:solidFill>
                  <a:srgbClr val="0D00CD"/>
                </a:solidFill>
              </a:rPr>
              <a:t>PC&lt;1:0&gt;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=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Hans" sz="2400" b="1" dirty="0">
                <a:solidFill>
                  <a:srgbClr val="0D00CD"/>
                </a:solidFill>
              </a:rPr>
              <a:t>Thus,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they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can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be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removed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from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register.</a:t>
            </a:r>
          </a:p>
          <a:p>
            <a:endParaRPr kumimoji="1" lang="en-US" altLang="zh-CN" sz="2400" b="1" dirty="0">
              <a:solidFill>
                <a:srgbClr val="0D00CD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400" b="1" dirty="0">
                <a:solidFill>
                  <a:srgbClr val="0D00CD"/>
                </a:solidFill>
              </a:rPr>
              <a:t>A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s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a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result:</a:t>
            </a:r>
          </a:p>
          <a:p>
            <a:pPr lvl="1"/>
            <a:r>
              <a:rPr kumimoji="1" lang="en-US" altLang="zh-Hans" sz="2400" b="1" dirty="0">
                <a:solidFill>
                  <a:srgbClr val="0D00CD"/>
                </a:solidFill>
              </a:rPr>
              <a:t>Sequential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Op.: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PC&lt;31:2&gt;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=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PC&lt;31:2&gt;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+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1</a:t>
            </a:r>
          </a:p>
          <a:p>
            <a:pPr lvl="1"/>
            <a:r>
              <a:rPr kumimoji="1" lang="en-US" altLang="zh-Hans" sz="2400" b="1" dirty="0">
                <a:solidFill>
                  <a:srgbClr val="0D00CD"/>
                </a:solidFill>
              </a:rPr>
              <a:t>Branch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Op: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PC&lt;31:2&gt;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=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PC&lt;31:2&gt;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+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1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+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 err="1">
                <a:solidFill>
                  <a:srgbClr val="0D00CD"/>
                </a:solidFill>
              </a:rPr>
              <a:t>SignExt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[Imm16]</a:t>
            </a:r>
          </a:p>
          <a:p>
            <a:endParaRPr kumimoji="1" lang="en-US" altLang="zh-Hans" sz="2400" b="1" dirty="0">
              <a:solidFill>
                <a:srgbClr val="0D00CD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kumimoji="1" lang="en-US" altLang="zh-Hans" sz="2400" b="1" dirty="0">
                <a:solidFill>
                  <a:srgbClr val="0D00CD"/>
                </a:solidFill>
              </a:rPr>
              <a:t>Memory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address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=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PC&lt;31:2&gt;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||</a:t>
            </a:r>
            <a:r>
              <a:rPr kumimoji="1" lang="zh-Hans" altLang="en-US" sz="2400" b="1" dirty="0">
                <a:solidFill>
                  <a:srgbClr val="0D00CD"/>
                </a:solidFill>
              </a:rPr>
              <a:t> </a:t>
            </a:r>
            <a:r>
              <a:rPr kumimoji="1" lang="en-US" altLang="zh-Hans" sz="2400" b="1" dirty="0">
                <a:solidFill>
                  <a:srgbClr val="0D00CD"/>
                </a:solidFill>
              </a:rPr>
              <a:t>00</a:t>
            </a:r>
          </a:p>
          <a:p>
            <a:endParaRPr kumimoji="1" lang="en-US" altLang="zh-Hans" sz="2400" b="1" dirty="0">
              <a:solidFill>
                <a:srgbClr val="0D00CD"/>
              </a:solidFill>
            </a:endParaRPr>
          </a:p>
          <a:p>
            <a:endParaRPr kumimoji="1" lang="zh-CN" altLang="en-US" sz="2400" b="1" dirty="0">
              <a:solidFill>
                <a:srgbClr val="0D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0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8885" y="3810"/>
            <a:ext cx="7298690" cy="649605"/>
          </a:xfrm>
        </p:spPr>
        <p:txBody>
          <a:bodyPr/>
          <a:lstStyle/>
          <a:p>
            <a:r>
              <a:rPr lang="en-US" altLang="zh-CN" sz="2000"/>
              <a:t>Logic for next address calculating: an expensive but fast method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9385" y="1079500"/>
            <a:ext cx="8756015" cy="183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30-bit PC:</a:t>
            </a:r>
          </a:p>
          <a:p>
            <a:pPr lvl="1"/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  Sequential operation: PC&lt;31:2&gt;=PC&lt;31:2&gt;+1</a:t>
            </a:r>
          </a:p>
          <a:p>
            <a:pPr marL="0" lvl="1"/>
            <a:r>
              <a:rPr lang="en-US" altLang="zh-CN" sz="2400" b="1" dirty="0">
                <a:solidFill>
                  <a:srgbClr val="000066"/>
                </a:solidFill>
              </a:rPr>
              <a:t>         Branch operation: 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PC&lt;31:2&gt;=PC&lt;31:2&gt;+1+SignExt[Imm16]</a:t>
            </a:r>
          </a:p>
          <a:p>
            <a:pPr marL="0" lvl="1"/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         Others:    Address to access ins-memory=PC&lt;31:2&gt;||00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13" name="对象 12"/>
          <p:cNvGraphicFramePr/>
          <p:nvPr/>
        </p:nvGraphicFramePr>
        <p:xfrm>
          <a:off x="1183005" y="2700020"/>
          <a:ext cx="6708140" cy="377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3" imgW="8966200" imgH="5067300" progId="Visio.Drawing.15">
                  <p:embed/>
                </p:oleObj>
              </mc:Choice>
              <mc:Fallback>
                <p:oleObj r:id="rId3" imgW="8966200" imgH="506730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005" y="2700020"/>
                        <a:ext cx="6708140" cy="3776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36220" y="116840"/>
            <a:ext cx="1022985" cy="568325"/>
          </a:xfrm>
        </p:spPr>
        <p:txBody>
          <a:bodyPr/>
          <a:lstStyle/>
          <a:p>
            <a:r>
              <a:rPr lang="en-US" altLang="zh-CN"/>
              <a:t>6.3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9360" y="35560"/>
            <a:ext cx="7298690" cy="649605"/>
          </a:xfrm>
        </p:spPr>
        <p:txBody>
          <a:bodyPr/>
          <a:lstStyle/>
          <a:p>
            <a:r>
              <a:rPr lang="en-US" altLang="zh-CN" sz="2000">
                <a:sym typeface="+mn-ea"/>
              </a:rPr>
              <a:t>Logic for next address calculating: an cheap but slow method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185" y="4865370"/>
            <a:ext cx="90398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slow?</a:t>
            </a:r>
          </a:p>
          <a:p>
            <a:r>
              <a:rPr lang="en-US" altLang="zh-CN" sz="2400" b="1" dirty="0"/>
              <a:t>     </a:t>
            </a:r>
            <a:r>
              <a:rPr lang="en-US" altLang="zh-CN" sz="2000" b="1" dirty="0">
                <a:solidFill>
                  <a:srgbClr val="000066"/>
                </a:solidFill>
              </a:rPr>
              <a:t>The adder cannot begin to calculate the address until the 'Zero'(ALU) is </a:t>
            </a:r>
            <a:r>
              <a:rPr lang="en-US" altLang="zh-CN" sz="2000" b="1" dirty="0" err="1">
                <a:solidFill>
                  <a:srgbClr val="000066"/>
                </a:solidFill>
              </a:rPr>
              <a:t>gererated</a:t>
            </a:r>
            <a:r>
              <a:rPr lang="en-US" altLang="zh-CN" sz="2000" b="1" dirty="0">
                <a:solidFill>
                  <a:srgbClr val="000066"/>
                </a:solidFill>
              </a:rPr>
              <a:t>!</a:t>
            </a:r>
          </a:p>
          <a:p>
            <a:r>
              <a:rPr lang="en-US" altLang="zh-CN" sz="2400" b="1" dirty="0"/>
              <a:t>Can this method hurt the performance?</a:t>
            </a:r>
          </a:p>
          <a:p>
            <a:r>
              <a:rPr lang="en-US" altLang="zh-CN" sz="2400" b="1" dirty="0"/>
              <a:t>     </a:t>
            </a:r>
            <a:r>
              <a:rPr lang="en-US" altLang="zh-CN" sz="2000" b="1" dirty="0">
                <a:solidFill>
                  <a:srgbClr val="000066"/>
                </a:solidFill>
              </a:rPr>
              <a:t>In this design, the answer is NO, as load operation is the critical path.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12725" y="116840"/>
            <a:ext cx="1092200" cy="568325"/>
          </a:xfrm>
        </p:spPr>
        <p:txBody>
          <a:bodyPr/>
          <a:lstStyle/>
          <a:p>
            <a:r>
              <a:rPr lang="en-US" altLang="zh-CN"/>
              <a:t>6.3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1"/>
            <a:ext cx="7943498" cy="385908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Datapath for Branch Operations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76860" y="112395"/>
            <a:ext cx="790575" cy="568325"/>
          </a:xfrm>
        </p:spPr>
        <p:txBody>
          <a:bodyPr/>
          <a:lstStyle/>
          <a:p>
            <a:r>
              <a:rPr lang="en-US" altLang="zh-CN"/>
              <a:t>6.4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29</a:t>
            </a:fld>
            <a:endParaRPr lang="zh-CN" altLang="en-US"/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330995" y="2366169"/>
            <a:ext cx="2878137" cy="4233863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/>
        </p:nvSpPr>
        <p:spPr bwMode="auto">
          <a:xfrm>
            <a:off x="504032" y="1019969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beq    rs, rt, imm16		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Datapath generates condition (equal)</a:t>
            </a:r>
          </a:p>
        </p:txBody>
      </p:sp>
      <p:grpSp>
        <p:nvGrpSpPr>
          <p:cNvPr id="52250" name="Group 26"/>
          <p:cNvGrpSpPr/>
          <p:nvPr/>
        </p:nvGrpSpPr>
        <p:grpSpPr bwMode="auto">
          <a:xfrm>
            <a:off x="1740695" y="1442244"/>
            <a:ext cx="5949950" cy="942975"/>
            <a:chOff x="1043" y="794"/>
            <a:chExt cx="3748" cy="59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2232" name="Group 8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52235" name="Group 11"/>
            <p:cNvGrpSpPr/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52233" name="Rectangle 9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4" name="Rectangle 10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52238" name="Group 14"/>
            <p:cNvGrpSpPr/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3573" y="117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2443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1856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3563145" y="3513932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502445" y="5176044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067595" y="423306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59" name="Group 35"/>
          <p:cNvGrpSpPr/>
          <p:nvPr/>
        </p:nvGrpSpPr>
        <p:grpSpPr bwMode="auto">
          <a:xfrm>
            <a:off x="3290095" y="3826669"/>
            <a:ext cx="493712" cy="2073275"/>
            <a:chOff x="2019" y="2296"/>
            <a:chExt cx="311" cy="1306"/>
          </a:xfrm>
        </p:grpSpPr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048" y="2296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2096" y="306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>
              <a:off x="2136" y="3160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 rot="5400000">
              <a:off x="1982" y="2623"/>
              <a:ext cx="2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2031" y="339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</a:p>
          </p:txBody>
        </p:sp>
      </p:grpSp>
      <p:sp>
        <p:nvSpPr>
          <p:cNvPr id="52260" name="Rectangle 36"/>
          <p:cNvSpPr>
            <a:spLocks noChangeArrowheads="1"/>
          </p:cNvSpPr>
          <p:nvPr/>
        </p:nvSpPr>
        <p:spPr bwMode="auto">
          <a:xfrm rot="16200000">
            <a:off x="3282157" y="3825082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3342482" y="3871119"/>
            <a:ext cx="2667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72" name="Group 48"/>
          <p:cNvGrpSpPr/>
          <p:nvPr/>
        </p:nvGrpSpPr>
        <p:grpSpPr bwMode="auto">
          <a:xfrm>
            <a:off x="1939132" y="4482307"/>
            <a:ext cx="476250" cy="1157287"/>
            <a:chOff x="1168" y="2709"/>
            <a:chExt cx="300" cy="729"/>
          </a:xfrm>
        </p:grpSpPr>
        <p:grpSp>
          <p:nvGrpSpPr>
            <p:cNvPr id="52270" name="Group 46"/>
            <p:cNvGrpSpPr/>
            <p:nvPr/>
          </p:nvGrpSpPr>
          <p:grpSpPr bwMode="auto">
            <a:xfrm>
              <a:off x="1168" y="2709"/>
              <a:ext cx="288" cy="729"/>
              <a:chOff x="1168" y="2709"/>
              <a:chExt cx="288" cy="729"/>
            </a:xfrm>
          </p:grpSpPr>
          <p:sp>
            <p:nvSpPr>
              <p:cNvPr id="52262" name="Line 38"/>
              <p:cNvSpPr>
                <a:spLocks noChangeShapeType="1"/>
              </p:cNvSpPr>
              <p:nvPr/>
            </p:nvSpPr>
            <p:spPr bwMode="auto">
              <a:xfrm>
                <a:off x="1168" y="2709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3" name="Line 39"/>
              <p:cNvSpPr>
                <a:spLocks noChangeShapeType="1"/>
              </p:cNvSpPr>
              <p:nvPr/>
            </p:nvSpPr>
            <p:spPr bwMode="auto">
              <a:xfrm>
                <a:off x="1176" y="2709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4" name="Line 40"/>
              <p:cNvSpPr>
                <a:spLocks noChangeShapeType="1"/>
              </p:cNvSpPr>
              <p:nvPr/>
            </p:nvSpPr>
            <p:spPr bwMode="auto">
              <a:xfrm>
                <a:off x="1176" y="2891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5" name="Line 41"/>
              <p:cNvSpPr>
                <a:spLocks noChangeShapeType="1"/>
              </p:cNvSpPr>
              <p:nvPr/>
            </p:nvSpPr>
            <p:spPr bwMode="auto">
              <a:xfrm>
                <a:off x="1312" y="2983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6" name="Line 42"/>
              <p:cNvSpPr>
                <a:spLocks noChangeShapeType="1"/>
              </p:cNvSpPr>
              <p:nvPr/>
            </p:nvSpPr>
            <p:spPr bwMode="auto">
              <a:xfrm>
                <a:off x="1456" y="2891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7" name="Line 43"/>
              <p:cNvSpPr>
                <a:spLocks noChangeShapeType="1"/>
              </p:cNvSpPr>
              <p:nvPr/>
            </p:nvSpPr>
            <p:spPr bwMode="auto">
              <a:xfrm flipV="1">
                <a:off x="1176" y="3149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8" name="Line 44"/>
              <p:cNvSpPr>
                <a:spLocks noChangeShapeType="1"/>
              </p:cNvSpPr>
              <p:nvPr/>
            </p:nvSpPr>
            <p:spPr bwMode="auto">
              <a:xfrm>
                <a:off x="1168" y="3256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9" name="Line 45"/>
              <p:cNvSpPr>
                <a:spLocks noChangeShapeType="1"/>
              </p:cNvSpPr>
              <p:nvPr/>
            </p:nvSpPr>
            <p:spPr bwMode="auto">
              <a:xfrm flipV="1">
                <a:off x="1176" y="3240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 rot="5400000">
              <a:off x="1132" y="2972"/>
              <a:ext cx="4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Adder</a:t>
              </a:r>
            </a:p>
          </p:txBody>
        </p:sp>
      </p:grp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1570832" y="46061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82" name="Group 58"/>
          <p:cNvGrpSpPr/>
          <p:nvPr/>
        </p:nvGrpSpPr>
        <p:grpSpPr bwMode="auto">
          <a:xfrm>
            <a:off x="2647157" y="3720307"/>
            <a:ext cx="346075" cy="1452562"/>
            <a:chOff x="1614" y="2229"/>
            <a:chExt cx="218" cy="915"/>
          </a:xfrm>
        </p:grpSpPr>
        <p:grpSp>
          <p:nvGrpSpPr>
            <p:cNvPr id="52278" name="Group 54"/>
            <p:cNvGrpSpPr/>
            <p:nvPr/>
          </p:nvGrpSpPr>
          <p:grpSpPr bwMode="auto">
            <a:xfrm>
              <a:off x="1640" y="2229"/>
              <a:ext cx="192" cy="915"/>
              <a:chOff x="1640" y="2229"/>
              <a:chExt cx="192" cy="915"/>
            </a:xfrm>
          </p:grpSpPr>
          <p:sp>
            <p:nvSpPr>
              <p:cNvPr id="52274" name="Line 50"/>
              <p:cNvSpPr>
                <a:spLocks noChangeShapeType="1"/>
              </p:cNvSpPr>
              <p:nvPr/>
            </p:nvSpPr>
            <p:spPr bwMode="auto">
              <a:xfrm>
                <a:off x="1640" y="2229"/>
                <a:ext cx="0" cy="8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75" name="Line 51"/>
              <p:cNvSpPr>
                <a:spLocks noChangeShapeType="1"/>
              </p:cNvSpPr>
              <p:nvPr/>
            </p:nvSpPr>
            <p:spPr bwMode="auto">
              <a:xfrm>
                <a:off x="1648" y="2229"/>
                <a:ext cx="176" cy="1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76" name="Line 52"/>
              <p:cNvSpPr>
                <a:spLocks noChangeShapeType="1"/>
              </p:cNvSpPr>
              <p:nvPr/>
            </p:nvSpPr>
            <p:spPr bwMode="auto">
              <a:xfrm flipV="1">
                <a:off x="1648" y="3006"/>
                <a:ext cx="176" cy="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77" name="Line 53"/>
              <p:cNvSpPr>
                <a:spLocks noChangeShapeType="1"/>
              </p:cNvSpPr>
              <p:nvPr/>
            </p:nvSpPr>
            <p:spPr bwMode="auto">
              <a:xfrm>
                <a:off x="1832" y="2351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279" name="Rectangle 55"/>
            <p:cNvSpPr>
              <a:spLocks noChangeArrowheads="1"/>
            </p:cNvSpPr>
            <p:nvPr/>
          </p:nvSpPr>
          <p:spPr bwMode="auto">
            <a:xfrm rot="5400000">
              <a:off x="1534" y="257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52280" name="Rectangle 56"/>
            <p:cNvSpPr>
              <a:spLocks noChangeArrowheads="1"/>
            </p:cNvSpPr>
            <p:nvPr/>
          </p:nvSpPr>
          <p:spPr bwMode="auto">
            <a:xfrm>
              <a:off x="1630" y="2316"/>
              <a:ext cx="1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1630" y="2831"/>
              <a:ext cx="1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2112170" y="3882232"/>
            <a:ext cx="588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2409032" y="50379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98" name="Group 74"/>
          <p:cNvGrpSpPr/>
          <p:nvPr/>
        </p:nvGrpSpPr>
        <p:grpSpPr bwMode="auto">
          <a:xfrm>
            <a:off x="953295" y="3156744"/>
            <a:ext cx="1163637" cy="1216025"/>
            <a:chOff x="547" y="1874"/>
            <a:chExt cx="733" cy="766"/>
          </a:xfrm>
        </p:grpSpPr>
        <p:grpSp>
          <p:nvGrpSpPr>
            <p:cNvPr id="52295" name="Group 71"/>
            <p:cNvGrpSpPr/>
            <p:nvPr/>
          </p:nvGrpSpPr>
          <p:grpSpPr bwMode="auto">
            <a:xfrm>
              <a:off x="980" y="1911"/>
              <a:ext cx="300" cy="729"/>
              <a:chOff x="980" y="1911"/>
              <a:chExt cx="300" cy="729"/>
            </a:xfrm>
          </p:grpSpPr>
          <p:grpSp>
            <p:nvGrpSpPr>
              <p:cNvPr id="52293" name="Group 69"/>
              <p:cNvGrpSpPr/>
              <p:nvPr/>
            </p:nvGrpSpPr>
            <p:grpSpPr bwMode="auto">
              <a:xfrm>
                <a:off x="980" y="1911"/>
                <a:ext cx="288" cy="729"/>
                <a:chOff x="980" y="1911"/>
                <a:chExt cx="288" cy="729"/>
              </a:xfrm>
            </p:grpSpPr>
            <p:sp>
              <p:nvSpPr>
                <p:cNvPr id="52285" name="Line 61"/>
                <p:cNvSpPr>
                  <a:spLocks noChangeShapeType="1"/>
                </p:cNvSpPr>
                <p:nvPr/>
              </p:nvSpPr>
              <p:spPr bwMode="auto">
                <a:xfrm>
                  <a:off x="980" y="1911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6" name="Line 62"/>
                <p:cNvSpPr>
                  <a:spLocks noChangeShapeType="1"/>
                </p:cNvSpPr>
                <p:nvPr/>
              </p:nvSpPr>
              <p:spPr bwMode="auto">
                <a:xfrm>
                  <a:off x="988" y="1911"/>
                  <a:ext cx="272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7" name="Line 63"/>
                <p:cNvSpPr>
                  <a:spLocks noChangeShapeType="1"/>
                </p:cNvSpPr>
                <p:nvPr/>
              </p:nvSpPr>
              <p:spPr bwMode="auto">
                <a:xfrm>
                  <a:off x="988" y="2093"/>
                  <a:ext cx="128" cy="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8" name="Line 64"/>
                <p:cNvSpPr>
                  <a:spLocks noChangeShapeType="1"/>
                </p:cNvSpPr>
                <p:nvPr/>
              </p:nvSpPr>
              <p:spPr bwMode="auto">
                <a:xfrm>
                  <a:off x="1124" y="2185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9" name="Line 65"/>
                <p:cNvSpPr>
                  <a:spLocks noChangeShapeType="1"/>
                </p:cNvSpPr>
                <p:nvPr/>
              </p:nvSpPr>
              <p:spPr bwMode="auto">
                <a:xfrm>
                  <a:off x="1268" y="2093"/>
                  <a:ext cx="0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9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988" y="2351"/>
                  <a:ext cx="128" cy="1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91" name="Line 67"/>
                <p:cNvSpPr>
                  <a:spLocks noChangeShapeType="1"/>
                </p:cNvSpPr>
                <p:nvPr/>
              </p:nvSpPr>
              <p:spPr bwMode="auto">
                <a:xfrm>
                  <a:off x="980" y="2458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9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988" y="2442"/>
                  <a:ext cx="272" cy="19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2294" name="Rectangle 70"/>
              <p:cNvSpPr>
                <a:spLocks noChangeArrowheads="1"/>
              </p:cNvSpPr>
              <p:nvPr/>
            </p:nvSpPr>
            <p:spPr bwMode="auto">
              <a:xfrm rot="5400000">
                <a:off x="944" y="2174"/>
                <a:ext cx="46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Adder</a:t>
                </a:r>
              </a:p>
            </p:txBody>
          </p:sp>
        </p:grp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547" y="187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297" name="Line 73"/>
            <p:cNvSpPr>
              <a:spLocks noChangeShapeType="1"/>
            </p:cNvSpPr>
            <p:nvPr/>
          </p:nvSpPr>
          <p:spPr bwMode="auto">
            <a:xfrm>
              <a:off x="756" y="1997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2356645" y="2994819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nPC_sel</a:t>
            </a:r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2853532" y="3320257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339" name="Group 115"/>
          <p:cNvGrpSpPr/>
          <p:nvPr/>
        </p:nvGrpSpPr>
        <p:grpSpPr bwMode="auto">
          <a:xfrm>
            <a:off x="4198145" y="2455069"/>
            <a:ext cx="3587750" cy="2559050"/>
            <a:chOff x="2591" y="1432"/>
            <a:chExt cx="2260" cy="1612"/>
          </a:xfrm>
        </p:grpSpPr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2637" y="2657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52302" name="Rectangle 78"/>
            <p:cNvSpPr>
              <a:spLocks noChangeArrowheads="1"/>
            </p:cNvSpPr>
            <p:nvPr/>
          </p:nvSpPr>
          <p:spPr bwMode="auto">
            <a:xfrm>
              <a:off x="2591" y="2295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3074" y="2205"/>
              <a:ext cx="902" cy="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4" name="Line 80"/>
            <p:cNvSpPr>
              <a:spLocks noChangeShapeType="1"/>
            </p:cNvSpPr>
            <p:nvPr/>
          </p:nvSpPr>
          <p:spPr bwMode="auto">
            <a:xfrm>
              <a:off x="3098" y="2786"/>
              <a:ext cx="158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5" name="Line 81"/>
            <p:cNvSpPr>
              <a:spLocks noChangeShapeType="1"/>
            </p:cNvSpPr>
            <p:nvPr/>
          </p:nvSpPr>
          <p:spPr bwMode="auto">
            <a:xfrm flipH="1">
              <a:off x="3082" y="2843"/>
              <a:ext cx="19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6" name="Oval 82"/>
            <p:cNvSpPr>
              <a:spLocks noChangeArrowheads="1"/>
            </p:cNvSpPr>
            <p:nvPr/>
          </p:nvSpPr>
          <p:spPr bwMode="auto">
            <a:xfrm>
              <a:off x="2978" y="2809"/>
              <a:ext cx="80" cy="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7" name="Rectangle 83"/>
            <p:cNvSpPr>
              <a:spLocks noChangeArrowheads="1"/>
            </p:cNvSpPr>
            <p:nvPr/>
          </p:nvSpPr>
          <p:spPr bwMode="auto">
            <a:xfrm>
              <a:off x="2774" y="1876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RegWr</a:t>
              </a:r>
            </a:p>
          </p:txBody>
        </p:sp>
        <p:sp>
          <p:nvSpPr>
            <p:cNvPr id="52308" name="Line 84"/>
            <p:cNvSpPr>
              <a:spLocks noChangeShapeType="1"/>
            </p:cNvSpPr>
            <p:nvPr/>
          </p:nvSpPr>
          <p:spPr bwMode="auto">
            <a:xfrm flipH="1">
              <a:off x="2680" y="2516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9" name="Line 85"/>
            <p:cNvSpPr>
              <a:spLocks noChangeShapeType="1"/>
            </p:cNvSpPr>
            <p:nvPr/>
          </p:nvSpPr>
          <p:spPr bwMode="auto">
            <a:xfrm flipH="1">
              <a:off x="2780" y="2475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0" name="Line 86"/>
            <p:cNvSpPr>
              <a:spLocks noChangeShapeType="1"/>
            </p:cNvSpPr>
            <p:nvPr/>
          </p:nvSpPr>
          <p:spPr bwMode="auto">
            <a:xfrm>
              <a:off x="3992" y="228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 flipH="1">
              <a:off x="4276" y="2263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4183" y="235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52313" name="Rectangle 89"/>
            <p:cNvSpPr>
              <a:spLocks noChangeArrowheads="1"/>
            </p:cNvSpPr>
            <p:nvPr/>
          </p:nvSpPr>
          <p:spPr bwMode="auto">
            <a:xfrm>
              <a:off x="3999" y="2089"/>
              <a:ext cx="3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52314" name="Line 90"/>
            <p:cNvSpPr>
              <a:spLocks noChangeShapeType="1"/>
            </p:cNvSpPr>
            <p:nvPr/>
          </p:nvSpPr>
          <p:spPr bwMode="auto">
            <a:xfrm flipV="1">
              <a:off x="3168" y="2056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>
              <a:off x="3992" y="2835"/>
              <a:ext cx="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6" name="Line 92"/>
            <p:cNvSpPr>
              <a:spLocks noChangeShapeType="1"/>
            </p:cNvSpPr>
            <p:nvPr/>
          </p:nvSpPr>
          <p:spPr bwMode="auto">
            <a:xfrm flipH="1">
              <a:off x="4316" y="2794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7" name="Rectangle 93"/>
            <p:cNvSpPr>
              <a:spLocks noChangeArrowheads="1"/>
            </p:cNvSpPr>
            <p:nvPr/>
          </p:nvSpPr>
          <p:spPr bwMode="auto">
            <a:xfrm>
              <a:off x="4119" y="283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52318" name="Rectangle 94"/>
            <p:cNvSpPr>
              <a:spLocks noChangeArrowheads="1"/>
            </p:cNvSpPr>
            <p:nvPr/>
          </p:nvSpPr>
          <p:spPr bwMode="auto">
            <a:xfrm>
              <a:off x="3975" y="2651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 flipH="1">
              <a:off x="2680" y="2835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0" name="Line 96"/>
            <p:cNvSpPr>
              <a:spLocks noChangeShapeType="1"/>
            </p:cNvSpPr>
            <p:nvPr/>
          </p:nvSpPr>
          <p:spPr bwMode="auto">
            <a:xfrm>
              <a:off x="3360" y="1795"/>
              <a:ext cx="0" cy="3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 flipV="1">
              <a:off x="3316" y="2011"/>
              <a:ext cx="88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2" name="Rectangle 98"/>
            <p:cNvSpPr>
              <a:spLocks noChangeArrowheads="1"/>
            </p:cNvSpPr>
            <p:nvPr/>
          </p:nvSpPr>
          <p:spPr bwMode="auto">
            <a:xfrm>
              <a:off x="3207" y="19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323" name="Line 99"/>
            <p:cNvSpPr>
              <a:spLocks noChangeShapeType="1"/>
            </p:cNvSpPr>
            <p:nvPr/>
          </p:nvSpPr>
          <p:spPr bwMode="auto">
            <a:xfrm>
              <a:off x="3600" y="1932"/>
              <a:ext cx="0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4" name="Line 100"/>
            <p:cNvSpPr>
              <a:spLocks noChangeShapeType="1"/>
            </p:cNvSpPr>
            <p:nvPr/>
          </p:nvSpPr>
          <p:spPr bwMode="auto">
            <a:xfrm flipV="1">
              <a:off x="3556" y="2011"/>
              <a:ext cx="88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3447" y="19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3888" y="1932"/>
              <a:ext cx="0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 flipV="1">
              <a:off x="3844" y="2011"/>
              <a:ext cx="88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8" name="Rectangle 104"/>
            <p:cNvSpPr>
              <a:spLocks noChangeArrowheads="1"/>
            </p:cNvSpPr>
            <p:nvPr/>
          </p:nvSpPr>
          <p:spPr bwMode="auto">
            <a:xfrm>
              <a:off x="3735" y="19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207" y="2196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52330" name="Rectangle 106"/>
            <p:cNvSpPr>
              <a:spLocks noChangeArrowheads="1"/>
            </p:cNvSpPr>
            <p:nvPr/>
          </p:nvSpPr>
          <p:spPr bwMode="auto">
            <a:xfrm>
              <a:off x="3495" y="2196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Ra</a:t>
              </a: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3735" y="2196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52332" name="Rectangle 108"/>
            <p:cNvSpPr>
              <a:spLocks noChangeArrowheads="1"/>
            </p:cNvSpPr>
            <p:nvPr/>
          </p:nvSpPr>
          <p:spPr bwMode="auto">
            <a:xfrm>
              <a:off x="3207" y="2378"/>
              <a:ext cx="62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32  32-bit</a:t>
              </a:r>
            </a:p>
            <a:p>
              <a:r>
                <a:rPr lang="en-US" altLang="zh-CN">
                  <a:ea typeface="宋体" panose="02010600030101010101" pitchFamily="2" charset="-122"/>
                </a:rPr>
                <a:t>Registers</a:t>
              </a: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3591" y="1786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Rs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3864" y="1791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>
                  <a:ea typeface="宋体" panose="02010600030101010101" pitchFamily="2" charset="-122"/>
                </a:rPr>
                <a:t>Rt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4540" y="2180"/>
              <a:ext cx="280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 rot="16200000">
              <a:off x="4430" y="2463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Equal?</a:t>
              </a:r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 flipV="1">
              <a:off x="4680" y="1636"/>
              <a:ext cx="0" cy="552"/>
            </a:xfrm>
            <a:prstGeom prst="line">
              <a:avLst/>
            </a:prstGeom>
            <a:noFill/>
            <a:ln w="38100" cmpd="dbl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38" name="Rectangle 114"/>
            <p:cNvSpPr>
              <a:spLocks noChangeArrowheads="1"/>
            </p:cNvSpPr>
            <p:nvPr/>
          </p:nvSpPr>
          <p:spPr bwMode="auto">
            <a:xfrm>
              <a:off x="4439" y="143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solidFill>
                    <a:schemeClr val="accent1"/>
                  </a:solidFill>
                  <a:ea typeface="宋体" panose="02010600030101010101" pitchFamily="2" charset="-122"/>
                </a:rPr>
                <a:t>Cond</a:t>
              </a:r>
            </a:p>
          </p:txBody>
        </p:sp>
      </p:grp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240632" y="5096669"/>
            <a:ext cx="355600" cy="812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 rot="5400000">
            <a:off x="996158" y="5369719"/>
            <a:ext cx="806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 Ext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>
            <a:off x="872332" y="55205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3" name="Line 119"/>
          <p:cNvSpPr>
            <a:spLocks noChangeShapeType="1"/>
          </p:cNvSpPr>
          <p:nvPr/>
        </p:nvSpPr>
        <p:spPr bwMode="auto">
          <a:xfrm>
            <a:off x="1608932" y="54951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4" name="Freeform 120"/>
          <p:cNvSpPr/>
          <p:nvPr/>
        </p:nvSpPr>
        <p:spPr bwMode="auto">
          <a:xfrm>
            <a:off x="3653632" y="2721769"/>
            <a:ext cx="306388" cy="1868488"/>
          </a:xfrm>
          <a:custGeom>
            <a:avLst/>
            <a:gdLst>
              <a:gd name="T0" fmla="*/ 0 w 193"/>
              <a:gd name="T1" fmla="*/ 1176 h 1177"/>
              <a:gd name="T2" fmla="*/ 192 w 193"/>
              <a:gd name="T3" fmla="*/ 1176 h 1177"/>
              <a:gd name="T4" fmla="*/ 192 w 193"/>
              <a:gd name="T5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1177">
                <a:moveTo>
                  <a:pt x="0" y="1176"/>
                </a:moveTo>
                <a:lnTo>
                  <a:pt x="192" y="1176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5" name="Rectangle 121"/>
          <p:cNvSpPr>
            <a:spLocks noChangeArrowheads="1"/>
          </p:cNvSpPr>
          <p:nvPr/>
        </p:nvSpPr>
        <p:spPr bwMode="auto">
          <a:xfrm>
            <a:off x="3588545" y="2429669"/>
            <a:ext cx="128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Inst Address</a:t>
            </a:r>
          </a:p>
        </p:txBody>
      </p:sp>
      <p:sp>
        <p:nvSpPr>
          <p:cNvPr id="52346" name="Line 122"/>
          <p:cNvSpPr>
            <a:spLocks noChangeShapeType="1"/>
          </p:cNvSpPr>
          <p:nvPr/>
        </p:nvSpPr>
        <p:spPr bwMode="auto">
          <a:xfrm>
            <a:off x="3018632" y="44537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7" name="Freeform 123"/>
          <p:cNvSpPr/>
          <p:nvPr/>
        </p:nvSpPr>
        <p:spPr bwMode="auto">
          <a:xfrm>
            <a:off x="915195" y="3064669"/>
            <a:ext cx="3019425" cy="1169988"/>
          </a:xfrm>
          <a:custGeom>
            <a:avLst/>
            <a:gdLst>
              <a:gd name="T0" fmla="*/ 1901 w 1902"/>
              <a:gd name="T1" fmla="*/ 0 h 737"/>
              <a:gd name="T2" fmla="*/ 0 w 1902"/>
              <a:gd name="T3" fmla="*/ 0 h 737"/>
              <a:gd name="T4" fmla="*/ 0 w 1902"/>
              <a:gd name="T5" fmla="*/ 736 h 737"/>
              <a:gd name="T6" fmla="*/ 166 w 1902"/>
              <a:gd name="T7" fmla="*/ 736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2" h="737">
                <a:moveTo>
                  <a:pt x="1901" y="0"/>
                </a:moveTo>
                <a:lnTo>
                  <a:pt x="0" y="0"/>
                </a:lnTo>
                <a:lnTo>
                  <a:pt x="0" y="736"/>
                </a:lnTo>
                <a:lnTo>
                  <a:pt x="166" y="73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8" name="Freeform 124"/>
          <p:cNvSpPr/>
          <p:nvPr/>
        </p:nvSpPr>
        <p:spPr bwMode="auto">
          <a:xfrm>
            <a:off x="1423195" y="3882232"/>
            <a:ext cx="847725" cy="728662"/>
          </a:xfrm>
          <a:custGeom>
            <a:avLst/>
            <a:gdLst>
              <a:gd name="T0" fmla="*/ 533 w 534"/>
              <a:gd name="T1" fmla="*/ 0 h 459"/>
              <a:gd name="T2" fmla="*/ 533 w 534"/>
              <a:gd name="T3" fmla="*/ 352 h 459"/>
              <a:gd name="T4" fmla="*/ 0 w 534"/>
              <a:gd name="T5" fmla="*/ 352 h 459"/>
              <a:gd name="T6" fmla="*/ 0 w 534"/>
              <a:gd name="T7" fmla="*/ 458 h 459"/>
              <a:gd name="T8" fmla="*/ 85 w 534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459">
                <a:moveTo>
                  <a:pt x="533" y="0"/>
                </a:moveTo>
                <a:lnTo>
                  <a:pt x="533" y="352"/>
                </a:lnTo>
                <a:lnTo>
                  <a:pt x="0" y="352"/>
                </a:lnTo>
                <a:lnTo>
                  <a:pt x="0" y="458"/>
                </a:lnTo>
                <a:lnTo>
                  <a:pt x="85" y="4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9" name="Oval 125"/>
          <p:cNvSpPr>
            <a:spLocks noChangeArrowheads="1"/>
          </p:cNvSpPr>
          <p:nvPr/>
        </p:nvSpPr>
        <p:spPr bwMode="auto">
          <a:xfrm>
            <a:off x="6638132" y="2239169"/>
            <a:ext cx="1752600" cy="3048000"/>
          </a:xfrm>
          <a:prstGeom prst="ellipse">
            <a:avLst/>
          </a:prstGeom>
          <a:noFill/>
          <a:ln w="4445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xxx@mail.nwpu.edu.cn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we now?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73019"/>
            <a:ext cx="906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Five Classic Components of a Computer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100" y="4319894"/>
            <a:ext cx="906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Today's Topic</a:t>
            </a:r>
            <a:r>
              <a:rPr lang="en-US" altLang="zh-CN" sz="2800" b="1" dirty="0">
                <a:solidFill>
                  <a:srgbClr val="0D00CD"/>
                </a:solidFill>
              </a:rPr>
              <a:t>: Design a Single Cycle Processor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grpSp>
        <p:nvGrpSpPr>
          <p:cNvPr id="10258" name="Group 18"/>
          <p:cNvGrpSpPr/>
          <p:nvPr/>
        </p:nvGrpSpPr>
        <p:grpSpPr bwMode="auto">
          <a:xfrm>
            <a:off x="2207895" y="1580515"/>
            <a:ext cx="3956685" cy="2511425"/>
            <a:chOff x="3208" y="1050"/>
            <a:chExt cx="1968" cy="1102"/>
          </a:xfrm>
        </p:grpSpPr>
        <p:grpSp>
          <p:nvGrpSpPr>
            <p:cNvPr id="10246" name="Group 6"/>
            <p:cNvGrpSpPr/>
            <p:nvPr/>
          </p:nvGrpSpPr>
          <p:grpSpPr bwMode="auto">
            <a:xfrm>
              <a:off x="3283" y="1254"/>
              <a:ext cx="626" cy="365"/>
              <a:chOff x="3283" y="1254"/>
              <a:chExt cx="626" cy="365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3283" y="1254"/>
                <a:ext cx="620" cy="3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3368" y="1363"/>
                <a:ext cx="541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Control</a:t>
                </a:r>
              </a:p>
            </p:txBody>
          </p:sp>
        </p:grpSp>
        <p:grpSp>
          <p:nvGrpSpPr>
            <p:cNvPr id="10249" name="Group 9"/>
            <p:cNvGrpSpPr/>
            <p:nvPr/>
          </p:nvGrpSpPr>
          <p:grpSpPr bwMode="auto">
            <a:xfrm>
              <a:off x="3283" y="1711"/>
              <a:ext cx="673" cy="365"/>
              <a:chOff x="3283" y="1711"/>
              <a:chExt cx="673" cy="365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3283" y="1711"/>
                <a:ext cx="620" cy="3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3330" y="1800"/>
                <a:ext cx="62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Datapath</a:t>
                </a:r>
              </a:p>
            </p:txBody>
          </p:sp>
        </p:grp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69" y="1064"/>
              <a:ext cx="508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090" y="1482"/>
              <a:ext cx="58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208" y="1064"/>
              <a:ext cx="770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3330" y="1050"/>
              <a:ext cx="64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Processor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4668" y="1064"/>
              <a:ext cx="508" cy="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4709" y="1202"/>
              <a:ext cx="42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Input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668" y="1711"/>
              <a:ext cx="508" cy="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663" y="1850"/>
              <a:ext cx="513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jump operation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41935" y="116840"/>
            <a:ext cx="824865" cy="568325"/>
          </a:xfrm>
        </p:spPr>
        <p:txBody>
          <a:bodyPr/>
          <a:lstStyle/>
          <a:p>
            <a:r>
              <a:rPr lang="en-US" altLang="zh-CN"/>
              <a:t>6.5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30</a:t>
            </a:fld>
            <a:endParaRPr lang="zh-CN" altLang="en-US"/>
          </a:p>
        </p:txBody>
      </p:sp>
      <p:grpSp>
        <p:nvGrpSpPr>
          <p:cNvPr id="52250" name="Group 26"/>
          <p:cNvGrpSpPr/>
          <p:nvPr/>
        </p:nvGrpSpPr>
        <p:grpSpPr bwMode="auto">
          <a:xfrm>
            <a:off x="987585" y="1214279"/>
            <a:ext cx="5949950" cy="942975"/>
            <a:chOff x="1043" y="794"/>
            <a:chExt cx="3748" cy="59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2232" name="Group 8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2557" y="986"/>
              <a:ext cx="148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target address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2755" y="1170"/>
              <a:ext cx="45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 bits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0710" y="2466975"/>
            <a:ext cx="800989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j     target</a:t>
            </a:r>
          </a:p>
          <a:p>
            <a:endParaRPr lang="en-US" altLang="zh-CN" sz="2400" b="1"/>
          </a:p>
          <a:p>
            <a:r>
              <a:rPr lang="en-US" altLang="zh-CN" sz="2400" b="1"/>
              <a:t>      mem[PC]</a:t>
            </a:r>
          </a:p>
          <a:p>
            <a:r>
              <a:rPr lang="en-US" altLang="zh-CN" sz="2400" b="1"/>
              <a:t>      PC&lt;31:2&gt;=PC&lt;31:28&gt;||target&lt;25:0&gt;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Fetch Unit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31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182245" y="116840"/>
            <a:ext cx="884555" cy="568325"/>
          </a:xfrm>
        </p:spPr>
        <p:txBody>
          <a:bodyPr/>
          <a:lstStyle/>
          <a:p>
            <a:r>
              <a:rPr lang="en-US" altLang="zh-CN"/>
              <a:t>6.5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96639"/>
            <a:ext cx="7588621" cy="4464721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0AAFB94-07B9-8A47-9750-FD01E8FB8CA1}"/>
              </a:ext>
            </a:extLst>
          </p:cNvPr>
          <p:cNvCxnSpPr>
            <a:cxnSpLocks/>
          </p:cNvCxnSpPr>
          <p:nvPr/>
        </p:nvCxnSpPr>
        <p:spPr>
          <a:xfrm>
            <a:off x="1999034" y="1893651"/>
            <a:ext cx="4249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FC191E-F1EE-E243-B148-33A56F8B6F95}"/>
              </a:ext>
            </a:extLst>
          </p:cNvPr>
          <p:cNvSpPr txBox="1"/>
          <p:nvPr/>
        </p:nvSpPr>
        <p:spPr>
          <a:xfrm>
            <a:off x="4419600" y="1524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PC&lt;31:2&gt;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35560"/>
            <a:ext cx="7298690" cy="649605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  <a:sym typeface="+mn-ea"/>
              </a:rPr>
              <a:t>Putting it All Together: A Single Cycle </a:t>
            </a:r>
            <a:r>
              <a:rPr lang="en-US" altLang="zh-CN" sz="2000" dirty="0" err="1">
                <a:ea typeface="宋体" panose="02010600030101010101" pitchFamily="2" charset="-122"/>
                <a:sym typeface="+mn-ea"/>
              </a:rPr>
              <a:t>Datapath(Except Jump Operation)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7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" y="6051550"/>
            <a:ext cx="2133600" cy="365125"/>
          </a:xfrm>
        </p:spPr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43200" y="60515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00800" y="60515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/>
              <a:t>32</a:t>
            </a:fld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 rot="16200000">
            <a:off x="-127000" y="5764213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</a:p>
        </p:txBody>
      </p:sp>
      <p:grpSp>
        <p:nvGrpSpPr>
          <p:cNvPr id="54284" name="Group 12"/>
          <p:cNvGrpSpPr/>
          <p:nvPr/>
        </p:nvGrpSpPr>
        <p:grpSpPr bwMode="auto">
          <a:xfrm>
            <a:off x="6445250" y="3841750"/>
            <a:ext cx="457200" cy="1136650"/>
            <a:chOff x="4064" y="2310"/>
            <a:chExt cx="288" cy="716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4064" y="2310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4072" y="2310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4072" y="2489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208" y="257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4352" y="2489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4072" y="2742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064" y="2847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V="1">
              <a:off x="4072" y="2831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6889750" y="4397375"/>
            <a:ext cx="153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6832600" y="435927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964363" y="4395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673850" y="2847975"/>
            <a:ext cx="0" cy="111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142038" y="2382838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2719388" y="4914900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2493963" y="3917950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171825" y="3841750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3194050" y="4746625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3184525" y="4822825"/>
            <a:ext cx="238125" cy="112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3019425" y="478313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2619375" y="332740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H="1" flipV="1">
            <a:off x="2673350" y="4302125"/>
            <a:ext cx="508000" cy="3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2806700" y="42624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2659063" y="4337050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4629150" y="397192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5600700" y="39068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5287963" y="40401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4602163" y="3684588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3321050" y="36099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4629150" y="467201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V="1">
            <a:off x="4927600" y="4524375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4678363" y="46688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4602163" y="4384675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H="1" flipV="1">
            <a:off x="2851150" y="4810125"/>
            <a:ext cx="177800" cy="2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4464050" y="340995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 flipV="1">
            <a:off x="4394200" y="35385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4221163" y="3400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3625850" y="3197225"/>
            <a:ext cx="0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V="1">
            <a:off x="3556000" y="35385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3382963" y="3400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4006850" y="340995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3937000" y="35385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3763963" y="3400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3382963" y="382746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3840163" y="382746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4221163" y="382746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3382963" y="4111625"/>
            <a:ext cx="984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32-bit</a:t>
            </a: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H="1">
            <a:off x="2698750" y="6359525"/>
            <a:ext cx="6261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 flipV="1">
            <a:off x="2711450" y="4302125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>
            <a:off x="3992563" y="3187700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54326" name="Rectangle 54"/>
          <p:cNvSpPr>
            <a:spLocks noChangeArrowheads="1"/>
          </p:cNvSpPr>
          <p:nvPr/>
        </p:nvSpPr>
        <p:spPr bwMode="auto">
          <a:xfrm>
            <a:off x="3763963" y="2547938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54331" name="Group 59"/>
          <p:cNvGrpSpPr/>
          <p:nvPr/>
        </p:nvGrpSpPr>
        <p:grpSpPr bwMode="auto">
          <a:xfrm>
            <a:off x="5607050" y="4391025"/>
            <a:ext cx="304800" cy="1227138"/>
            <a:chOff x="3536" y="2656"/>
            <a:chExt cx="192" cy="773"/>
          </a:xfrm>
        </p:grpSpPr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>
              <a:off x="3536" y="2656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>
              <a:off x="3544" y="2656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 flipV="1">
              <a:off x="3544" y="3311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0" name="Line 58"/>
            <p:cNvSpPr>
              <a:spLocks noChangeShapeType="1"/>
            </p:cNvSpPr>
            <p:nvPr/>
          </p:nvSpPr>
          <p:spPr bwMode="auto">
            <a:xfrm>
              <a:off x="3728" y="2758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4336" name="Group 64"/>
          <p:cNvGrpSpPr/>
          <p:nvPr/>
        </p:nvGrpSpPr>
        <p:grpSpPr bwMode="auto">
          <a:xfrm>
            <a:off x="3155950" y="2930525"/>
            <a:ext cx="901700" cy="295275"/>
            <a:chOff x="1992" y="1736"/>
            <a:chExt cx="568" cy="186"/>
          </a:xfrm>
        </p:grpSpPr>
        <p:sp>
          <p:nvSpPr>
            <p:cNvPr id="54332" name="Line 60"/>
            <p:cNvSpPr>
              <a:spLocks noChangeShapeType="1"/>
            </p:cNvSpPr>
            <p:nvPr/>
          </p:nvSpPr>
          <p:spPr bwMode="auto">
            <a:xfrm flipH="1">
              <a:off x="1992" y="1736"/>
              <a:ext cx="5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3" name="Line 61"/>
            <p:cNvSpPr>
              <a:spLocks noChangeShapeType="1"/>
            </p:cNvSpPr>
            <p:nvPr/>
          </p:nvSpPr>
          <p:spPr bwMode="auto">
            <a:xfrm flipH="1">
              <a:off x="2470" y="1744"/>
              <a:ext cx="90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4" name="Line 62"/>
            <p:cNvSpPr>
              <a:spLocks noChangeShapeType="1"/>
            </p:cNvSpPr>
            <p:nvPr/>
          </p:nvSpPr>
          <p:spPr bwMode="auto">
            <a:xfrm>
              <a:off x="2008" y="1744"/>
              <a:ext cx="58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5" name="Line 63"/>
            <p:cNvSpPr>
              <a:spLocks noChangeShapeType="1"/>
            </p:cNvSpPr>
            <p:nvPr/>
          </p:nvSpPr>
          <p:spPr bwMode="auto">
            <a:xfrm flipH="1">
              <a:off x="2066" y="1922"/>
              <a:ext cx="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4425950" y="3187700"/>
            <a:ext cx="3730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54338" name="Line 66"/>
          <p:cNvSpPr>
            <a:spLocks noChangeShapeType="1"/>
          </p:cNvSpPr>
          <p:nvPr/>
        </p:nvSpPr>
        <p:spPr bwMode="auto">
          <a:xfrm>
            <a:off x="3778250" y="27051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>
            <a:off x="3371850" y="27051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>
            <a:off x="3344863" y="2586038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H="1">
            <a:off x="2781300" y="309562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2" name="Rectangle 70"/>
          <p:cNvSpPr>
            <a:spLocks noChangeArrowheads="1"/>
          </p:cNvSpPr>
          <p:nvPr/>
        </p:nvSpPr>
        <p:spPr bwMode="auto">
          <a:xfrm>
            <a:off x="2620963" y="2370138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RegDst</a:t>
            </a:r>
          </a:p>
        </p:txBody>
      </p:sp>
      <p:sp>
        <p:nvSpPr>
          <p:cNvPr id="54343" name="Rectangle 71"/>
          <p:cNvSpPr>
            <a:spLocks noChangeArrowheads="1"/>
          </p:cNvSpPr>
          <p:nvPr/>
        </p:nvSpPr>
        <p:spPr bwMode="auto">
          <a:xfrm>
            <a:off x="4552950" y="507682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4" name="Rectangle 72"/>
          <p:cNvSpPr>
            <a:spLocks noChangeArrowheads="1"/>
          </p:cNvSpPr>
          <p:nvPr/>
        </p:nvSpPr>
        <p:spPr bwMode="auto">
          <a:xfrm rot="5400000">
            <a:off x="4220370" y="5406231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54345" name="Rectangle 73"/>
          <p:cNvSpPr>
            <a:spLocks noChangeArrowheads="1"/>
          </p:cNvSpPr>
          <p:nvPr/>
        </p:nvSpPr>
        <p:spPr bwMode="auto">
          <a:xfrm rot="5400000">
            <a:off x="5438775" y="47974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4933950" y="54641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7" name="Rectangle 75"/>
          <p:cNvSpPr>
            <a:spLocks noChangeArrowheads="1"/>
          </p:cNvSpPr>
          <p:nvPr/>
        </p:nvSpPr>
        <p:spPr bwMode="auto">
          <a:xfrm>
            <a:off x="4926013" y="549592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4348" name="Line 76"/>
          <p:cNvSpPr>
            <a:spLocks noChangeShapeType="1"/>
          </p:cNvSpPr>
          <p:nvPr/>
        </p:nvSpPr>
        <p:spPr bwMode="auto">
          <a:xfrm flipH="1">
            <a:off x="5219700" y="53990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>
            <a:off x="3562350" y="56054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 flipH="1">
            <a:off x="4000500" y="55419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1" name="Rectangle 79"/>
          <p:cNvSpPr>
            <a:spLocks noChangeArrowheads="1"/>
          </p:cNvSpPr>
          <p:nvPr/>
        </p:nvSpPr>
        <p:spPr bwMode="auto">
          <a:xfrm>
            <a:off x="3687763" y="56022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4352" name="Rectangle 80"/>
          <p:cNvSpPr>
            <a:spLocks noChangeArrowheads="1"/>
          </p:cNvSpPr>
          <p:nvPr/>
        </p:nvSpPr>
        <p:spPr bwMode="auto">
          <a:xfrm>
            <a:off x="2849563" y="546100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54353" name="Line 81"/>
          <p:cNvSpPr>
            <a:spLocks noChangeShapeType="1"/>
          </p:cNvSpPr>
          <p:nvPr/>
        </p:nvSpPr>
        <p:spPr bwMode="auto">
          <a:xfrm>
            <a:off x="5759450" y="5548313"/>
            <a:ext cx="0" cy="925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4" name="Rectangle 82"/>
          <p:cNvSpPr>
            <a:spLocks noChangeArrowheads="1"/>
          </p:cNvSpPr>
          <p:nvPr/>
        </p:nvSpPr>
        <p:spPr bwMode="auto">
          <a:xfrm>
            <a:off x="5287963" y="6464300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ALUSrc</a:t>
            </a:r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>
            <a:off x="5924550" y="482441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8934450" y="5178425"/>
            <a:ext cx="0" cy="1193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>
            <a:off x="4768850" y="6049963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8" name="Rectangle 86"/>
          <p:cNvSpPr>
            <a:spLocks noChangeArrowheads="1"/>
          </p:cNvSpPr>
          <p:nvPr/>
        </p:nvSpPr>
        <p:spPr bwMode="auto">
          <a:xfrm>
            <a:off x="4525963" y="6454775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ExtOp</a:t>
            </a:r>
          </a:p>
        </p:txBody>
      </p:sp>
      <p:grpSp>
        <p:nvGrpSpPr>
          <p:cNvPr id="54363" name="Group 91"/>
          <p:cNvGrpSpPr/>
          <p:nvPr/>
        </p:nvGrpSpPr>
        <p:grpSpPr bwMode="auto">
          <a:xfrm>
            <a:off x="8401050" y="4202113"/>
            <a:ext cx="304800" cy="1827212"/>
            <a:chOff x="5296" y="2537"/>
            <a:chExt cx="192" cy="1151"/>
          </a:xfrm>
        </p:grpSpPr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>
              <a:off x="5296" y="2537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5304" y="2537"/>
              <a:ext cx="176" cy="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61" name="Line 89"/>
            <p:cNvSpPr>
              <a:spLocks noChangeShapeType="1"/>
            </p:cNvSpPr>
            <p:nvPr/>
          </p:nvSpPr>
          <p:spPr bwMode="auto">
            <a:xfrm flipV="1">
              <a:off x="5304" y="3518"/>
              <a:ext cx="176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62" name="Line 90"/>
            <p:cNvSpPr>
              <a:spLocks noChangeShapeType="1"/>
            </p:cNvSpPr>
            <p:nvPr/>
          </p:nvSpPr>
          <p:spPr bwMode="auto">
            <a:xfrm>
              <a:off x="5488" y="2691"/>
              <a:ext cx="0" cy="8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364" name="Rectangle 92"/>
          <p:cNvSpPr>
            <a:spLocks noChangeArrowheads="1"/>
          </p:cNvSpPr>
          <p:nvPr/>
        </p:nvSpPr>
        <p:spPr bwMode="auto">
          <a:xfrm rot="5400000">
            <a:off x="8213725" y="4729163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54365" name="Line 93"/>
          <p:cNvSpPr>
            <a:spLocks noChangeShapeType="1"/>
          </p:cNvSpPr>
          <p:nvPr/>
        </p:nvSpPr>
        <p:spPr bwMode="auto">
          <a:xfrm flipV="1">
            <a:off x="8553450" y="2860675"/>
            <a:ext cx="0" cy="140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66" name="Rectangle 94"/>
          <p:cNvSpPr>
            <a:spLocks noChangeArrowheads="1"/>
          </p:cNvSpPr>
          <p:nvPr/>
        </p:nvSpPr>
        <p:spPr bwMode="auto">
          <a:xfrm>
            <a:off x="7840663" y="2382838"/>
            <a:ext cx="1096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MemtoReg</a:t>
            </a:r>
          </a:p>
        </p:txBody>
      </p:sp>
      <p:sp>
        <p:nvSpPr>
          <p:cNvPr id="54367" name="Line 95"/>
          <p:cNvSpPr>
            <a:spLocks noChangeShapeType="1"/>
          </p:cNvSpPr>
          <p:nvPr/>
        </p:nvSpPr>
        <p:spPr bwMode="auto">
          <a:xfrm>
            <a:off x="8718550" y="5151438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68" name="Rectangle 96"/>
          <p:cNvSpPr>
            <a:spLocks noChangeArrowheads="1"/>
          </p:cNvSpPr>
          <p:nvPr/>
        </p:nvSpPr>
        <p:spPr bwMode="auto">
          <a:xfrm>
            <a:off x="6994525" y="507523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69" name="Line 97"/>
          <p:cNvSpPr>
            <a:spLocks noChangeShapeType="1"/>
          </p:cNvSpPr>
          <p:nvPr/>
        </p:nvSpPr>
        <p:spPr bwMode="auto">
          <a:xfrm flipH="1">
            <a:off x="6548438" y="6081713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0" name="Rectangle 98"/>
          <p:cNvSpPr>
            <a:spLocks noChangeArrowheads="1"/>
          </p:cNvSpPr>
          <p:nvPr/>
        </p:nvSpPr>
        <p:spPr bwMode="auto">
          <a:xfrm>
            <a:off x="6361113" y="5738813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54371" name="Rectangle 99"/>
          <p:cNvSpPr>
            <a:spLocks noChangeArrowheads="1"/>
          </p:cNvSpPr>
          <p:nvPr/>
        </p:nvSpPr>
        <p:spPr bwMode="auto">
          <a:xfrm>
            <a:off x="6049963" y="5248275"/>
            <a:ext cx="785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54372" name="Line 100"/>
          <p:cNvSpPr>
            <a:spLocks noChangeShapeType="1"/>
          </p:cNvSpPr>
          <p:nvPr/>
        </p:nvSpPr>
        <p:spPr bwMode="auto">
          <a:xfrm>
            <a:off x="7004050" y="5965825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3" name="Line 101"/>
          <p:cNvSpPr>
            <a:spLocks noChangeShapeType="1"/>
          </p:cNvSpPr>
          <p:nvPr/>
        </p:nvSpPr>
        <p:spPr bwMode="auto">
          <a:xfrm flipH="1">
            <a:off x="7007225" y="6042025"/>
            <a:ext cx="225425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4" name="Oval 102"/>
          <p:cNvSpPr>
            <a:spLocks noChangeArrowheads="1"/>
          </p:cNvSpPr>
          <p:nvPr/>
        </p:nvSpPr>
        <p:spPr bwMode="auto">
          <a:xfrm>
            <a:off x="6865938" y="602138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5" name="Rectangle 103"/>
          <p:cNvSpPr>
            <a:spLocks noChangeArrowheads="1"/>
          </p:cNvSpPr>
          <p:nvPr/>
        </p:nvSpPr>
        <p:spPr bwMode="auto">
          <a:xfrm>
            <a:off x="6975475" y="5057775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 flipH="1">
            <a:off x="6432550" y="5249863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7" name="Line 105"/>
          <p:cNvSpPr>
            <a:spLocks noChangeShapeType="1"/>
          </p:cNvSpPr>
          <p:nvPr/>
        </p:nvSpPr>
        <p:spPr bwMode="auto">
          <a:xfrm flipH="1">
            <a:off x="6146800" y="52117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6176963" y="498792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54379" name="Line 107"/>
          <p:cNvSpPr>
            <a:spLocks noChangeShapeType="1"/>
          </p:cNvSpPr>
          <p:nvPr/>
        </p:nvSpPr>
        <p:spPr bwMode="auto">
          <a:xfrm flipV="1">
            <a:off x="7296150" y="2835275"/>
            <a:ext cx="0" cy="2233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0" name="Line 108"/>
          <p:cNvSpPr>
            <a:spLocks noChangeShapeType="1"/>
          </p:cNvSpPr>
          <p:nvPr/>
        </p:nvSpPr>
        <p:spPr bwMode="auto">
          <a:xfrm>
            <a:off x="7829550" y="443547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1" name="Rectangle 109"/>
          <p:cNvSpPr>
            <a:spLocks noChangeArrowheads="1"/>
          </p:cNvSpPr>
          <p:nvPr/>
        </p:nvSpPr>
        <p:spPr bwMode="auto">
          <a:xfrm>
            <a:off x="7586663" y="5059363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54382" name="Rectangle 110"/>
          <p:cNvSpPr>
            <a:spLocks noChangeArrowheads="1"/>
          </p:cNvSpPr>
          <p:nvPr/>
        </p:nvSpPr>
        <p:spPr bwMode="auto">
          <a:xfrm>
            <a:off x="7035800" y="5430838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Data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54383" name="Line 111"/>
          <p:cNvSpPr>
            <a:spLocks noChangeShapeType="1"/>
          </p:cNvSpPr>
          <p:nvPr/>
        </p:nvSpPr>
        <p:spPr bwMode="auto">
          <a:xfrm flipV="1">
            <a:off x="8134350" y="5557838"/>
            <a:ext cx="254000" cy="2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4" name="Rectangle 112"/>
          <p:cNvSpPr>
            <a:spLocks noChangeArrowheads="1"/>
          </p:cNvSpPr>
          <p:nvPr/>
        </p:nvSpPr>
        <p:spPr bwMode="auto">
          <a:xfrm>
            <a:off x="6913563" y="2382838"/>
            <a:ext cx="871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MemWr</a:t>
            </a:r>
          </a:p>
        </p:txBody>
      </p:sp>
      <p:sp>
        <p:nvSpPr>
          <p:cNvPr id="54385" name="Line 113"/>
          <p:cNvSpPr>
            <a:spLocks noChangeShapeType="1"/>
          </p:cNvSpPr>
          <p:nvPr/>
        </p:nvSpPr>
        <p:spPr bwMode="auto">
          <a:xfrm>
            <a:off x="5226050" y="4700588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>
            <a:off x="5221288" y="5241925"/>
            <a:ext cx="1211262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7" name="Rectangle 115"/>
          <p:cNvSpPr>
            <a:spLocks noChangeArrowheads="1"/>
          </p:cNvSpPr>
          <p:nvPr/>
        </p:nvSpPr>
        <p:spPr bwMode="auto">
          <a:xfrm rot="5400000">
            <a:off x="6476206" y="4252119"/>
            <a:ext cx="608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54388" name="Rectangle 116"/>
          <p:cNvSpPr>
            <a:spLocks noChangeArrowheads="1"/>
          </p:cNvSpPr>
          <p:nvPr/>
        </p:nvSpPr>
        <p:spPr bwMode="auto">
          <a:xfrm>
            <a:off x="4970463" y="2481263"/>
            <a:ext cx="700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Equal</a:t>
            </a:r>
          </a:p>
        </p:txBody>
      </p:sp>
      <p:sp>
        <p:nvSpPr>
          <p:cNvPr id="54389" name="Line 117"/>
          <p:cNvSpPr>
            <a:spLocks noChangeShapeType="1"/>
          </p:cNvSpPr>
          <p:nvPr/>
        </p:nvSpPr>
        <p:spPr bwMode="auto">
          <a:xfrm>
            <a:off x="3130550" y="1076325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90" name="Rectangle 118"/>
          <p:cNvSpPr>
            <a:spLocks noChangeArrowheads="1"/>
          </p:cNvSpPr>
          <p:nvPr/>
        </p:nvSpPr>
        <p:spPr bwMode="auto">
          <a:xfrm>
            <a:off x="5770563" y="928688"/>
            <a:ext cx="16557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54391" name="Rectangle 119"/>
          <p:cNvSpPr>
            <a:spLocks noChangeArrowheads="1"/>
          </p:cNvSpPr>
          <p:nvPr/>
        </p:nvSpPr>
        <p:spPr bwMode="auto">
          <a:xfrm>
            <a:off x="8361363" y="43021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392" name="Rectangle 120"/>
          <p:cNvSpPr>
            <a:spLocks noChangeArrowheads="1"/>
          </p:cNvSpPr>
          <p:nvPr/>
        </p:nvSpPr>
        <p:spPr bwMode="auto">
          <a:xfrm>
            <a:off x="8361363" y="50815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5567363" y="44545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5567363" y="52339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395" name="Rectangle 123"/>
          <p:cNvSpPr>
            <a:spLocks noChangeArrowheads="1"/>
          </p:cNvSpPr>
          <p:nvPr/>
        </p:nvSpPr>
        <p:spPr bwMode="auto">
          <a:xfrm>
            <a:off x="3697288" y="29051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396" name="Rectangle 124"/>
          <p:cNvSpPr>
            <a:spLocks noChangeArrowheads="1"/>
          </p:cNvSpPr>
          <p:nvPr/>
        </p:nvSpPr>
        <p:spPr bwMode="auto">
          <a:xfrm>
            <a:off x="3252788" y="29178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397" name="Line 125"/>
          <p:cNvSpPr>
            <a:spLocks noChangeShapeType="1"/>
          </p:cNvSpPr>
          <p:nvPr/>
        </p:nvSpPr>
        <p:spPr bwMode="auto">
          <a:xfrm>
            <a:off x="34226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98" name="Rectangle 126"/>
          <p:cNvSpPr>
            <a:spLocks noChangeArrowheads="1"/>
          </p:cNvSpPr>
          <p:nvPr/>
        </p:nvSpPr>
        <p:spPr bwMode="auto">
          <a:xfrm rot="5400000">
            <a:off x="3178175" y="1303338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54399" name="Rectangle 127"/>
          <p:cNvSpPr>
            <a:spLocks noChangeArrowheads="1"/>
          </p:cNvSpPr>
          <p:nvPr/>
        </p:nvSpPr>
        <p:spPr bwMode="auto">
          <a:xfrm rot="5400000">
            <a:off x="3711575" y="1303338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54400" name="Rectangle 128"/>
          <p:cNvSpPr>
            <a:spLocks noChangeArrowheads="1"/>
          </p:cNvSpPr>
          <p:nvPr/>
        </p:nvSpPr>
        <p:spPr bwMode="auto">
          <a:xfrm rot="5400000">
            <a:off x="4244975" y="1303338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54401" name="Rectangle 129"/>
          <p:cNvSpPr>
            <a:spLocks noChangeArrowheads="1"/>
          </p:cNvSpPr>
          <p:nvPr/>
        </p:nvSpPr>
        <p:spPr bwMode="auto">
          <a:xfrm rot="5400000">
            <a:off x="4778375" y="1303338"/>
            <a:ext cx="771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54402" name="Line 130"/>
          <p:cNvSpPr>
            <a:spLocks noChangeShapeType="1"/>
          </p:cNvSpPr>
          <p:nvPr/>
        </p:nvSpPr>
        <p:spPr bwMode="auto">
          <a:xfrm>
            <a:off x="39560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03" name="Line 131"/>
          <p:cNvSpPr>
            <a:spLocks noChangeShapeType="1"/>
          </p:cNvSpPr>
          <p:nvPr/>
        </p:nvSpPr>
        <p:spPr bwMode="auto">
          <a:xfrm>
            <a:off x="44894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04" name="Line 132"/>
          <p:cNvSpPr>
            <a:spLocks noChangeShapeType="1"/>
          </p:cNvSpPr>
          <p:nvPr/>
        </p:nvSpPr>
        <p:spPr bwMode="auto">
          <a:xfrm>
            <a:off x="50228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05" name="Rectangle 133"/>
          <p:cNvSpPr>
            <a:spLocks noChangeArrowheads="1"/>
          </p:cNvSpPr>
          <p:nvPr/>
        </p:nvSpPr>
        <p:spPr bwMode="auto">
          <a:xfrm>
            <a:off x="4779963" y="1914525"/>
            <a:ext cx="7699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54406" name="Rectangle 134"/>
          <p:cNvSpPr>
            <a:spLocks noChangeArrowheads="1"/>
          </p:cNvSpPr>
          <p:nvPr/>
        </p:nvSpPr>
        <p:spPr bwMode="auto">
          <a:xfrm>
            <a:off x="4246563" y="1914525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54407" name="Rectangle 135"/>
          <p:cNvSpPr>
            <a:spLocks noChangeArrowheads="1"/>
          </p:cNvSpPr>
          <p:nvPr/>
        </p:nvSpPr>
        <p:spPr bwMode="auto">
          <a:xfrm>
            <a:off x="3789363" y="1914525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54408" name="Rectangle 136"/>
          <p:cNvSpPr>
            <a:spLocks noChangeArrowheads="1"/>
          </p:cNvSpPr>
          <p:nvPr/>
        </p:nvSpPr>
        <p:spPr bwMode="auto">
          <a:xfrm>
            <a:off x="3255963" y="1914525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54409" name="Oval 137"/>
          <p:cNvSpPr>
            <a:spLocks noChangeArrowheads="1"/>
          </p:cNvSpPr>
          <p:nvPr/>
        </p:nvSpPr>
        <p:spPr bwMode="auto">
          <a:xfrm>
            <a:off x="5181600" y="4613275"/>
            <a:ext cx="762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10" name="Rectangle 138"/>
          <p:cNvSpPr>
            <a:spLocks noChangeArrowheads="1"/>
          </p:cNvSpPr>
          <p:nvPr/>
        </p:nvSpPr>
        <p:spPr bwMode="auto">
          <a:xfrm>
            <a:off x="6423025" y="3854450"/>
            <a:ext cx="2968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54411" name="Line 139"/>
          <p:cNvSpPr>
            <a:spLocks noChangeShapeType="1"/>
          </p:cNvSpPr>
          <p:nvPr/>
        </p:nvSpPr>
        <p:spPr bwMode="auto">
          <a:xfrm>
            <a:off x="579438" y="4357688"/>
            <a:ext cx="423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422" name="Group 150"/>
          <p:cNvGrpSpPr/>
          <p:nvPr/>
        </p:nvGrpSpPr>
        <p:grpSpPr bwMode="auto">
          <a:xfrm>
            <a:off x="1016000" y="3357563"/>
            <a:ext cx="469900" cy="1157287"/>
            <a:chOff x="644" y="2005"/>
            <a:chExt cx="296" cy="729"/>
          </a:xfrm>
        </p:grpSpPr>
        <p:grpSp>
          <p:nvGrpSpPr>
            <p:cNvPr id="54420" name="Group 148"/>
            <p:cNvGrpSpPr/>
            <p:nvPr/>
          </p:nvGrpSpPr>
          <p:grpSpPr bwMode="auto">
            <a:xfrm>
              <a:off x="644" y="2005"/>
              <a:ext cx="242" cy="729"/>
              <a:chOff x="644" y="2005"/>
              <a:chExt cx="242" cy="729"/>
            </a:xfrm>
          </p:grpSpPr>
          <p:sp>
            <p:nvSpPr>
              <p:cNvPr id="54412" name="Line 140"/>
              <p:cNvSpPr>
                <a:spLocks noChangeShapeType="1"/>
              </p:cNvSpPr>
              <p:nvPr/>
            </p:nvSpPr>
            <p:spPr bwMode="auto">
              <a:xfrm>
                <a:off x="644" y="2005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3" name="Line 141"/>
              <p:cNvSpPr>
                <a:spLocks noChangeShapeType="1"/>
              </p:cNvSpPr>
              <p:nvPr/>
            </p:nvSpPr>
            <p:spPr bwMode="auto">
              <a:xfrm>
                <a:off x="652" y="2005"/>
                <a:ext cx="226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4" name="Line 142"/>
              <p:cNvSpPr>
                <a:spLocks noChangeShapeType="1"/>
              </p:cNvSpPr>
              <p:nvPr/>
            </p:nvSpPr>
            <p:spPr bwMode="auto">
              <a:xfrm>
                <a:off x="652" y="2187"/>
                <a:ext cx="105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5" name="Line 143"/>
              <p:cNvSpPr>
                <a:spLocks noChangeShapeType="1"/>
              </p:cNvSpPr>
              <p:nvPr/>
            </p:nvSpPr>
            <p:spPr bwMode="auto">
              <a:xfrm>
                <a:off x="765" y="2279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6" name="Line 144"/>
              <p:cNvSpPr>
                <a:spLocks noChangeShapeType="1"/>
              </p:cNvSpPr>
              <p:nvPr/>
            </p:nvSpPr>
            <p:spPr bwMode="auto">
              <a:xfrm>
                <a:off x="886" y="2187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7" name="Line 145"/>
              <p:cNvSpPr>
                <a:spLocks noChangeShapeType="1"/>
              </p:cNvSpPr>
              <p:nvPr/>
            </p:nvSpPr>
            <p:spPr bwMode="auto">
              <a:xfrm flipV="1">
                <a:off x="652" y="2445"/>
                <a:ext cx="105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8" name="Line 146"/>
              <p:cNvSpPr>
                <a:spLocks noChangeShapeType="1"/>
              </p:cNvSpPr>
              <p:nvPr/>
            </p:nvSpPr>
            <p:spPr bwMode="auto">
              <a:xfrm>
                <a:off x="644" y="2552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9" name="Line 147"/>
              <p:cNvSpPr>
                <a:spLocks noChangeShapeType="1"/>
              </p:cNvSpPr>
              <p:nvPr/>
            </p:nvSpPr>
            <p:spPr bwMode="auto">
              <a:xfrm flipV="1">
                <a:off x="652" y="2536"/>
                <a:ext cx="226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4421" name="Rectangle 149"/>
            <p:cNvSpPr>
              <a:spLocks noChangeArrowheads="1"/>
            </p:cNvSpPr>
            <p:nvPr/>
          </p:nvSpPr>
          <p:spPr bwMode="auto">
            <a:xfrm rot="5400000">
              <a:off x="604" y="2268"/>
              <a:ext cx="4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Adder</a:t>
              </a:r>
            </a:p>
          </p:txBody>
        </p:sp>
      </p:grpSp>
      <p:grpSp>
        <p:nvGrpSpPr>
          <p:cNvPr id="54433" name="Group 161"/>
          <p:cNvGrpSpPr/>
          <p:nvPr/>
        </p:nvGrpSpPr>
        <p:grpSpPr bwMode="auto">
          <a:xfrm>
            <a:off x="1025525" y="4589463"/>
            <a:ext cx="471488" cy="1157287"/>
            <a:chOff x="650" y="2781"/>
            <a:chExt cx="297" cy="729"/>
          </a:xfrm>
        </p:grpSpPr>
        <p:grpSp>
          <p:nvGrpSpPr>
            <p:cNvPr id="54431" name="Group 159"/>
            <p:cNvGrpSpPr/>
            <p:nvPr/>
          </p:nvGrpSpPr>
          <p:grpSpPr bwMode="auto">
            <a:xfrm>
              <a:off x="650" y="2781"/>
              <a:ext cx="242" cy="729"/>
              <a:chOff x="650" y="2781"/>
              <a:chExt cx="242" cy="729"/>
            </a:xfrm>
          </p:grpSpPr>
          <p:sp>
            <p:nvSpPr>
              <p:cNvPr id="54423" name="Line 151"/>
              <p:cNvSpPr>
                <a:spLocks noChangeShapeType="1"/>
              </p:cNvSpPr>
              <p:nvPr/>
            </p:nvSpPr>
            <p:spPr bwMode="auto">
              <a:xfrm>
                <a:off x="650" y="278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4" name="Line 152"/>
              <p:cNvSpPr>
                <a:spLocks noChangeShapeType="1"/>
              </p:cNvSpPr>
              <p:nvPr/>
            </p:nvSpPr>
            <p:spPr bwMode="auto">
              <a:xfrm>
                <a:off x="658" y="2781"/>
                <a:ext cx="226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5" name="Line 153"/>
              <p:cNvSpPr>
                <a:spLocks noChangeShapeType="1"/>
              </p:cNvSpPr>
              <p:nvPr/>
            </p:nvSpPr>
            <p:spPr bwMode="auto">
              <a:xfrm>
                <a:off x="658" y="2963"/>
                <a:ext cx="105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6" name="Line 154"/>
              <p:cNvSpPr>
                <a:spLocks noChangeShapeType="1"/>
              </p:cNvSpPr>
              <p:nvPr/>
            </p:nvSpPr>
            <p:spPr bwMode="auto">
              <a:xfrm>
                <a:off x="771" y="3055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7" name="Line 155"/>
              <p:cNvSpPr>
                <a:spLocks noChangeShapeType="1"/>
              </p:cNvSpPr>
              <p:nvPr/>
            </p:nvSpPr>
            <p:spPr bwMode="auto">
              <a:xfrm>
                <a:off x="892" y="2963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8" name="Line 156"/>
              <p:cNvSpPr>
                <a:spLocks noChangeShapeType="1"/>
              </p:cNvSpPr>
              <p:nvPr/>
            </p:nvSpPr>
            <p:spPr bwMode="auto">
              <a:xfrm flipV="1">
                <a:off x="658" y="3221"/>
                <a:ext cx="105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9" name="Line 157"/>
              <p:cNvSpPr>
                <a:spLocks noChangeShapeType="1"/>
              </p:cNvSpPr>
              <p:nvPr/>
            </p:nvSpPr>
            <p:spPr bwMode="auto">
              <a:xfrm>
                <a:off x="650" y="3328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30" name="Line 158"/>
              <p:cNvSpPr>
                <a:spLocks noChangeShapeType="1"/>
              </p:cNvSpPr>
              <p:nvPr/>
            </p:nvSpPr>
            <p:spPr bwMode="auto">
              <a:xfrm flipV="1">
                <a:off x="658" y="3312"/>
                <a:ext cx="226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4432" name="Rectangle 160"/>
            <p:cNvSpPr>
              <a:spLocks noChangeArrowheads="1"/>
            </p:cNvSpPr>
            <p:nvPr/>
          </p:nvSpPr>
          <p:spPr bwMode="auto">
            <a:xfrm rot="5400000">
              <a:off x="611" y="3045"/>
              <a:ext cx="4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Adder</a:t>
              </a:r>
            </a:p>
          </p:txBody>
        </p:sp>
      </p:grpSp>
      <p:sp>
        <p:nvSpPr>
          <p:cNvPr id="54434" name="Line 162"/>
          <p:cNvSpPr>
            <a:spLocks noChangeShapeType="1"/>
          </p:cNvSpPr>
          <p:nvPr/>
        </p:nvSpPr>
        <p:spPr bwMode="auto">
          <a:xfrm>
            <a:off x="719138" y="4713288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5" name="Rectangle 163"/>
          <p:cNvSpPr>
            <a:spLocks noChangeArrowheads="1"/>
          </p:cNvSpPr>
          <p:nvPr/>
        </p:nvSpPr>
        <p:spPr bwMode="auto">
          <a:xfrm>
            <a:off x="2159000" y="3959225"/>
            <a:ext cx="230188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6" name="Oval 164"/>
          <p:cNvSpPr>
            <a:spLocks noChangeArrowheads="1"/>
          </p:cNvSpPr>
          <p:nvPr/>
        </p:nvSpPr>
        <p:spPr bwMode="auto">
          <a:xfrm>
            <a:off x="2222500" y="5178425"/>
            <a:ext cx="103188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7" name="Line 165"/>
          <p:cNvSpPr>
            <a:spLocks noChangeShapeType="1"/>
          </p:cNvSpPr>
          <p:nvPr/>
        </p:nvSpPr>
        <p:spPr bwMode="auto">
          <a:xfrm flipH="1">
            <a:off x="2281238" y="5330825"/>
            <a:ext cx="635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8" name="Rectangle 166"/>
          <p:cNvSpPr>
            <a:spLocks noChangeArrowheads="1"/>
          </p:cNvSpPr>
          <p:nvPr/>
        </p:nvSpPr>
        <p:spPr bwMode="auto">
          <a:xfrm rot="5400000">
            <a:off x="2054226" y="4478337"/>
            <a:ext cx="450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4439" name="Rectangle 167"/>
          <p:cNvSpPr>
            <a:spLocks noChangeArrowheads="1"/>
          </p:cNvSpPr>
          <p:nvPr/>
        </p:nvSpPr>
        <p:spPr bwMode="auto">
          <a:xfrm>
            <a:off x="2003425" y="5532438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54440" name="Rectangle 168"/>
          <p:cNvSpPr>
            <a:spLocks noChangeArrowheads="1"/>
          </p:cNvSpPr>
          <p:nvPr/>
        </p:nvSpPr>
        <p:spPr bwMode="auto">
          <a:xfrm rot="16200000">
            <a:off x="2097088" y="39576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54441" name="Rectangle 169"/>
          <p:cNvSpPr>
            <a:spLocks noChangeArrowheads="1"/>
          </p:cNvSpPr>
          <p:nvPr/>
        </p:nvSpPr>
        <p:spPr bwMode="auto">
          <a:xfrm>
            <a:off x="2163763" y="4003675"/>
            <a:ext cx="22225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450" name="Group 178"/>
          <p:cNvGrpSpPr/>
          <p:nvPr/>
        </p:nvGrpSpPr>
        <p:grpSpPr bwMode="auto">
          <a:xfrm>
            <a:off x="1627188" y="3827463"/>
            <a:ext cx="333375" cy="1452562"/>
            <a:chOff x="1029" y="2301"/>
            <a:chExt cx="210" cy="915"/>
          </a:xfrm>
        </p:grpSpPr>
        <p:grpSp>
          <p:nvGrpSpPr>
            <p:cNvPr id="54446" name="Group 174"/>
            <p:cNvGrpSpPr/>
            <p:nvPr/>
          </p:nvGrpSpPr>
          <p:grpSpPr bwMode="auto">
            <a:xfrm>
              <a:off x="1047" y="2301"/>
              <a:ext cx="161" cy="915"/>
              <a:chOff x="1047" y="2301"/>
              <a:chExt cx="161" cy="915"/>
            </a:xfrm>
          </p:grpSpPr>
          <p:sp>
            <p:nvSpPr>
              <p:cNvPr id="54442" name="Line 170"/>
              <p:cNvSpPr>
                <a:spLocks noChangeShapeType="1"/>
              </p:cNvSpPr>
              <p:nvPr/>
            </p:nvSpPr>
            <p:spPr bwMode="auto">
              <a:xfrm>
                <a:off x="1047" y="2301"/>
                <a:ext cx="0" cy="8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43" name="Line 171"/>
              <p:cNvSpPr>
                <a:spLocks noChangeShapeType="1"/>
              </p:cNvSpPr>
              <p:nvPr/>
            </p:nvSpPr>
            <p:spPr bwMode="auto">
              <a:xfrm>
                <a:off x="1055" y="2301"/>
                <a:ext cx="145" cy="1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44" name="Line 172"/>
              <p:cNvSpPr>
                <a:spLocks noChangeShapeType="1"/>
              </p:cNvSpPr>
              <p:nvPr/>
            </p:nvSpPr>
            <p:spPr bwMode="auto">
              <a:xfrm flipV="1">
                <a:off x="1055" y="3078"/>
                <a:ext cx="145" cy="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45" name="Line 173"/>
              <p:cNvSpPr>
                <a:spLocks noChangeShapeType="1"/>
              </p:cNvSpPr>
              <p:nvPr/>
            </p:nvSpPr>
            <p:spPr bwMode="auto">
              <a:xfrm>
                <a:off x="1208" y="2423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4447" name="Rectangle 175"/>
            <p:cNvSpPr>
              <a:spLocks noChangeArrowheads="1"/>
            </p:cNvSpPr>
            <p:nvPr/>
          </p:nvSpPr>
          <p:spPr bwMode="auto">
            <a:xfrm rot="5400000">
              <a:off x="949" y="2650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54448" name="Rectangle 176"/>
            <p:cNvSpPr>
              <a:spLocks noChangeArrowheads="1"/>
            </p:cNvSpPr>
            <p:nvPr/>
          </p:nvSpPr>
          <p:spPr bwMode="auto">
            <a:xfrm>
              <a:off x="1039" y="2388"/>
              <a:ext cx="1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449" name="Rectangle 177"/>
            <p:cNvSpPr>
              <a:spLocks noChangeArrowheads="1"/>
            </p:cNvSpPr>
            <p:nvPr/>
          </p:nvSpPr>
          <p:spPr bwMode="auto">
            <a:xfrm>
              <a:off x="1039" y="2903"/>
              <a:ext cx="1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451" name="Line 179"/>
          <p:cNvSpPr>
            <a:spLocks noChangeShapeType="1"/>
          </p:cNvSpPr>
          <p:nvPr/>
        </p:nvSpPr>
        <p:spPr bwMode="auto">
          <a:xfrm>
            <a:off x="1390650" y="3989388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2" name="Line 180"/>
          <p:cNvSpPr>
            <a:spLocks noChangeShapeType="1"/>
          </p:cNvSpPr>
          <p:nvPr/>
        </p:nvSpPr>
        <p:spPr bwMode="auto">
          <a:xfrm>
            <a:off x="1422400" y="5145088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3" name="Rectangle 181"/>
          <p:cNvSpPr>
            <a:spLocks noChangeArrowheads="1"/>
          </p:cNvSpPr>
          <p:nvPr/>
        </p:nvSpPr>
        <p:spPr bwMode="auto">
          <a:xfrm>
            <a:off x="423863" y="32988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4454" name="Line 182"/>
          <p:cNvSpPr>
            <a:spLocks noChangeShapeType="1"/>
          </p:cNvSpPr>
          <p:nvPr/>
        </p:nvSpPr>
        <p:spPr bwMode="auto">
          <a:xfrm>
            <a:off x="719138" y="3494088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5" name="Rectangle 183"/>
          <p:cNvSpPr>
            <a:spLocks noChangeArrowheads="1"/>
          </p:cNvSpPr>
          <p:nvPr/>
        </p:nvSpPr>
        <p:spPr bwMode="auto">
          <a:xfrm>
            <a:off x="1493838" y="2382838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nPC_sel</a:t>
            </a:r>
          </a:p>
        </p:txBody>
      </p:sp>
      <p:sp>
        <p:nvSpPr>
          <p:cNvPr id="54456" name="Line 184"/>
          <p:cNvSpPr>
            <a:spLocks noChangeShapeType="1"/>
          </p:cNvSpPr>
          <p:nvPr/>
        </p:nvSpPr>
        <p:spPr bwMode="auto">
          <a:xfrm>
            <a:off x="1795463" y="26193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7" name="Rectangle 185"/>
          <p:cNvSpPr>
            <a:spLocks noChangeArrowheads="1"/>
          </p:cNvSpPr>
          <p:nvPr/>
        </p:nvSpPr>
        <p:spPr bwMode="auto">
          <a:xfrm>
            <a:off x="412750" y="5203825"/>
            <a:ext cx="295275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8" name="Rectangle 186"/>
          <p:cNvSpPr>
            <a:spLocks noChangeArrowheads="1"/>
          </p:cNvSpPr>
          <p:nvPr/>
        </p:nvSpPr>
        <p:spPr bwMode="auto">
          <a:xfrm rot="5400000">
            <a:off x="190501" y="5462587"/>
            <a:ext cx="806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 Ext</a:t>
            </a:r>
          </a:p>
        </p:txBody>
      </p:sp>
      <p:sp>
        <p:nvSpPr>
          <p:cNvPr id="54459" name="Line 187"/>
          <p:cNvSpPr>
            <a:spLocks noChangeShapeType="1"/>
          </p:cNvSpPr>
          <p:nvPr/>
        </p:nvSpPr>
        <p:spPr bwMode="auto">
          <a:xfrm>
            <a:off x="166688" y="555148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>
            <a:off x="749300" y="5597525"/>
            <a:ext cx="27463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1" name="Freeform 189"/>
          <p:cNvSpPr/>
          <p:nvPr/>
        </p:nvSpPr>
        <p:spPr bwMode="auto">
          <a:xfrm>
            <a:off x="2419350" y="1889125"/>
            <a:ext cx="141288" cy="2465388"/>
          </a:xfrm>
          <a:custGeom>
            <a:avLst/>
            <a:gdLst>
              <a:gd name="T0" fmla="*/ 0 w 89"/>
              <a:gd name="T1" fmla="*/ 1552 h 1553"/>
              <a:gd name="T2" fmla="*/ 88 w 89"/>
              <a:gd name="T3" fmla="*/ 1552 h 1553"/>
              <a:gd name="T4" fmla="*/ 88 w 89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1553">
                <a:moveTo>
                  <a:pt x="0" y="1552"/>
                </a:moveTo>
                <a:lnTo>
                  <a:pt x="88" y="1552"/>
                </a:lnTo>
                <a:lnTo>
                  <a:pt x="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2" name="Freeform 190"/>
          <p:cNvSpPr/>
          <p:nvPr/>
        </p:nvSpPr>
        <p:spPr bwMode="auto">
          <a:xfrm>
            <a:off x="303213" y="3146425"/>
            <a:ext cx="2257425" cy="1208088"/>
          </a:xfrm>
          <a:custGeom>
            <a:avLst/>
            <a:gdLst>
              <a:gd name="T0" fmla="*/ 1421 w 1422"/>
              <a:gd name="T1" fmla="*/ 0 h 761"/>
              <a:gd name="T2" fmla="*/ 0 w 1422"/>
              <a:gd name="T3" fmla="*/ 0 h 761"/>
              <a:gd name="T4" fmla="*/ 0 w 1422"/>
              <a:gd name="T5" fmla="*/ 760 h 761"/>
              <a:gd name="T6" fmla="*/ 199 w 1422"/>
              <a:gd name="T7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761">
                <a:moveTo>
                  <a:pt x="1421" y="0"/>
                </a:moveTo>
                <a:lnTo>
                  <a:pt x="0" y="0"/>
                </a:lnTo>
                <a:lnTo>
                  <a:pt x="0" y="760"/>
                </a:lnTo>
                <a:lnTo>
                  <a:pt x="199" y="7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466" name="Group 194"/>
          <p:cNvGrpSpPr/>
          <p:nvPr/>
        </p:nvGrpSpPr>
        <p:grpSpPr bwMode="auto">
          <a:xfrm>
            <a:off x="1990725" y="898525"/>
            <a:ext cx="1101725" cy="1065213"/>
            <a:chOff x="1258" y="456"/>
            <a:chExt cx="694" cy="671"/>
          </a:xfrm>
        </p:grpSpPr>
        <p:sp>
          <p:nvSpPr>
            <p:cNvPr id="54463" name="Rectangle 191"/>
            <p:cNvSpPr>
              <a:spLocks noChangeArrowheads="1"/>
            </p:cNvSpPr>
            <p:nvPr/>
          </p:nvSpPr>
          <p:spPr bwMode="auto">
            <a:xfrm>
              <a:off x="1258" y="456"/>
              <a:ext cx="694" cy="6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464" name="Rectangle 192"/>
            <p:cNvSpPr>
              <a:spLocks noChangeArrowheads="1"/>
            </p:cNvSpPr>
            <p:nvPr/>
          </p:nvSpPr>
          <p:spPr bwMode="auto">
            <a:xfrm>
              <a:off x="1567" y="917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Adr</a:t>
              </a:r>
            </a:p>
          </p:txBody>
        </p:sp>
        <p:sp>
          <p:nvSpPr>
            <p:cNvPr id="54465" name="Rectangle 193"/>
            <p:cNvSpPr>
              <a:spLocks noChangeArrowheads="1"/>
            </p:cNvSpPr>
            <p:nvPr/>
          </p:nvSpPr>
          <p:spPr bwMode="auto">
            <a:xfrm>
              <a:off x="1302" y="557"/>
              <a:ext cx="5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Inst</a:t>
              </a: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Memory</a:t>
              </a:r>
            </a:p>
          </p:txBody>
        </p:sp>
      </p:grpSp>
      <p:sp>
        <p:nvSpPr>
          <p:cNvPr id="54467" name="Line 195"/>
          <p:cNvSpPr>
            <a:spLocks noChangeShapeType="1"/>
          </p:cNvSpPr>
          <p:nvPr/>
        </p:nvSpPr>
        <p:spPr bwMode="auto">
          <a:xfrm flipV="1">
            <a:off x="2851150" y="26320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8" name="Line 196"/>
          <p:cNvSpPr>
            <a:spLocks noChangeShapeType="1"/>
          </p:cNvSpPr>
          <p:nvPr/>
        </p:nvSpPr>
        <p:spPr bwMode="auto">
          <a:xfrm>
            <a:off x="1905000" y="4619625"/>
            <a:ext cx="27463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9" name="Freeform 197"/>
          <p:cNvSpPr/>
          <p:nvPr/>
        </p:nvSpPr>
        <p:spPr bwMode="auto">
          <a:xfrm>
            <a:off x="534988" y="3992563"/>
            <a:ext cx="966787" cy="712787"/>
          </a:xfrm>
          <a:custGeom>
            <a:avLst/>
            <a:gdLst>
              <a:gd name="T0" fmla="*/ 96 w 609"/>
              <a:gd name="T1" fmla="*/ 448 h 449"/>
              <a:gd name="T2" fmla="*/ 0 w 609"/>
              <a:gd name="T3" fmla="*/ 448 h 449"/>
              <a:gd name="T4" fmla="*/ 0 w 609"/>
              <a:gd name="T5" fmla="*/ 331 h 449"/>
              <a:gd name="T6" fmla="*/ 608 w 609"/>
              <a:gd name="T7" fmla="*/ 331 h 449"/>
              <a:gd name="T8" fmla="*/ 608 w 609"/>
              <a:gd name="T9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" h="449">
                <a:moveTo>
                  <a:pt x="96" y="448"/>
                </a:moveTo>
                <a:lnTo>
                  <a:pt x="0" y="448"/>
                </a:lnTo>
                <a:lnTo>
                  <a:pt x="0" y="331"/>
                </a:lnTo>
                <a:lnTo>
                  <a:pt x="608" y="331"/>
                </a:lnTo>
                <a:lnTo>
                  <a:pt x="60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70" name="Freeform 198"/>
          <p:cNvSpPr/>
          <p:nvPr/>
        </p:nvSpPr>
        <p:spPr bwMode="auto">
          <a:xfrm>
            <a:off x="5294313" y="2790825"/>
            <a:ext cx="1254125" cy="1101725"/>
          </a:xfrm>
          <a:custGeom>
            <a:avLst/>
            <a:gdLst>
              <a:gd name="T0" fmla="*/ 789 w 790"/>
              <a:gd name="T1" fmla="*/ 693 h 694"/>
              <a:gd name="T2" fmla="*/ 789 w 790"/>
              <a:gd name="T3" fmla="*/ 309 h 694"/>
              <a:gd name="T4" fmla="*/ 0 w 790"/>
              <a:gd name="T5" fmla="*/ 309 h 694"/>
              <a:gd name="T6" fmla="*/ 0 w 790"/>
              <a:gd name="T7" fmla="*/ 0 h 694"/>
              <a:gd name="T8" fmla="*/ 0 w 790"/>
              <a:gd name="T9" fmla="*/ 0 h 694"/>
              <a:gd name="T10" fmla="*/ 0 w 790"/>
              <a:gd name="T11" fmla="*/ 0 h 694"/>
              <a:gd name="T12" fmla="*/ 0 w 790"/>
              <a:gd name="T13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0" h="694">
                <a:moveTo>
                  <a:pt x="789" y="693"/>
                </a:moveTo>
                <a:lnTo>
                  <a:pt x="789" y="309"/>
                </a:lnTo>
                <a:lnTo>
                  <a:pt x="0" y="30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step4: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determine setting of control points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33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8485" y="4133850"/>
            <a:ext cx="7821930" cy="2137410"/>
          </a:xfrm>
          <a:prstGeom prst="rect">
            <a:avLst/>
          </a:prstGeom>
        </p:spPr>
      </p:pic>
      <p:sp>
        <p:nvSpPr>
          <p:cNvPr id="13" name="内容占位符 3"/>
          <p:cNvSpPr>
            <a:spLocks noGrp="1"/>
          </p:cNvSpPr>
          <p:nvPr/>
        </p:nvSpPr>
        <p:spPr>
          <a:xfrm>
            <a:off x="232410" y="116840"/>
            <a:ext cx="83439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7.1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" y="847090"/>
            <a:ext cx="7245991" cy="338352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Datapath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34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9720" y="914400"/>
            <a:ext cx="8387080" cy="578040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内容占位符 3"/>
          <p:cNvSpPr>
            <a:spLocks noGrp="1"/>
          </p:cNvSpPr>
          <p:nvPr/>
        </p:nvSpPr>
        <p:spPr>
          <a:xfrm>
            <a:off x="232410" y="116840"/>
            <a:ext cx="83439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7.2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/>
              <a:t>How to generate the control signals for single cycle datapath.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Next Time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Performance Perspective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1005205"/>
            <a:ext cx="8990965" cy="558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ym typeface="+mn-ea"/>
              </a:rPr>
              <a:t>Performance of a machine is determined by:</a:t>
            </a: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Instruction count</a:t>
            </a: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 time</a:t>
            </a: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cycles per instruction</a:t>
            </a:r>
          </a:p>
          <a:p>
            <a:pPr marL="628650" lvl="1" indent="-171450">
              <a:buFont typeface="Wingdings" panose="05000000000000000000" charset="0"/>
              <a:buChar char="Ø"/>
            </a:pP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71450" lvl="0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ym typeface="+mn-ea"/>
              </a:rPr>
              <a:t>Processor design (</a:t>
            </a:r>
            <a:r>
              <a:rPr lang="en-US" altLang="zh-CN" sz="2800" b="1" dirty="0" err="1">
                <a:sym typeface="+mn-ea"/>
              </a:rPr>
              <a:t>datapath</a:t>
            </a:r>
            <a:r>
              <a:rPr lang="en-US" altLang="zh-CN" sz="2800" b="1" dirty="0">
                <a:sym typeface="+mn-ea"/>
              </a:rPr>
              <a:t> and control) will determine: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 time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cycles per instruction</a:t>
            </a:r>
          </a:p>
          <a:p>
            <a:pPr marL="800100" lvl="1" indent="-342900">
              <a:buFont typeface="Wingdings" panose="05000000000000000000" charset="0"/>
              <a:buChar char="Ø"/>
            </a:pP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71450" lvl="0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ym typeface="+mn-ea"/>
              </a:rPr>
              <a:t>Today:Single cycle processor:</a:t>
            </a: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Advantage: One clock cycle per instruction</a:t>
            </a: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Disadvantage: long cycle time</a:t>
            </a:r>
          </a:p>
          <a:p>
            <a:pPr marL="171450" lvl="0" indent="-171450">
              <a:buFont typeface="Wingdings" panose="05000000000000000000" charset="0"/>
              <a:buChar char="Ø"/>
            </a:pPr>
            <a:endParaRPr lang="zh-CN" altLang="en-US" sz="2400" b="1"/>
          </a:p>
        </p:txBody>
      </p:sp>
      <p:grpSp>
        <p:nvGrpSpPr>
          <p:cNvPr id="12299" name="Group 11"/>
          <p:cNvGrpSpPr/>
          <p:nvPr/>
        </p:nvGrpSpPr>
        <p:grpSpPr bwMode="auto">
          <a:xfrm>
            <a:off x="5514181" y="1327945"/>
            <a:ext cx="3582988" cy="1862137"/>
            <a:chOff x="3570" y="451"/>
            <a:chExt cx="2257" cy="1173"/>
          </a:xfrm>
        </p:grpSpPr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 flipV="1">
              <a:off x="4131" y="682"/>
              <a:ext cx="455" cy="692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4580" y="681"/>
              <a:ext cx="497" cy="687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H="1">
              <a:off x="4125" y="1386"/>
              <a:ext cx="95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408" y="451"/>
              <a:ext cx="34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CPI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570" y="1429"/>
              <a:ext cx="915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Inst. Count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903" y="1429"/>
              <a:ext cx="92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Cycle Time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How to Design a Processor: step-by-step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64770" y="919321"/>
            <a:ext cx="8801100" cy="58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1. Analyze instruction set =&gt;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u="sng" dirty="0">
                <a:ea typeface="宋体" panose="02010600030101010101" pitchFamily="2" charset="-122"/>
              </a:rPr>
              <a:t>requirements</a:t>
            </a: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the meaning of each instruction is given by the </a:t>
            </a:r>
            <a:r>
              <a:rPr lang="en-US" altLang="zh-CN" sz="2400" i="1" dirty="0">
                <a:solidFill>
                  <a:srgbClr val="000066"/>
                </a:solidFill>
                <a:ea typeface="宋体" panose="02010600030101010101" pitchFamily="2" charset="-122"/>
              </a:rPr>
              <a:t>register transfers</a:t>
            </a:r>
          </a:p>
          <a:p>
            <a:pPr lvl="1"/>
            <a:r>
              <a:rPr lang="en-US" altLang="zh-CN" sz="2400" dirty="0" err="1">
                <a:solidFill>
                  <a:srgbClr val="000066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 must include storage element for ISA registers</a:t>
            </a: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possibly more</a:t>
            </a:r>
          </a:p>
          <a:p>
            <a:pPr lvl="1"/>
            <a:r>
              <a:rPr lang="en-US" altLang="zh-CN" sz="2400" dirty="0" err="1">
                <a:solidFill>
                  <a:srgbClr val="000066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 must support each register transfer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2. Select set of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 components and establish clocking methodology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ea typeface="宋体" panose="02010600030101010101" pitchFamily="2" charset="-122"/>
              </a:rPr>
              <a:t>Assemble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 meeting the requirements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4. Analyze implementation of each instruction to determine setting of control points that effects the register transfer.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5. Assemble the control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791200" y="56705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The MIPS Instruction Formats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 2.1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-34925" y="949960"/>
            <a:ext cx="9102090" cy="593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All MIPS instructions are 32 bits long.  The three  instruction formats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R-type</a:t>
            </a: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I-type</a:t>
            </a: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J-type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The different fields are: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op: operation of the instruction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the source and destination register specifiers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shamt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shift amount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funct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selects the variant of the operation in the “op” field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address / immediate: address offset or immediate value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target address: target address of the jump instruction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2156619" y="2957354"/>
            <a:ext cx="6302375" cy="942975"/>
            <a:chOff x="1575" y="1824"/>
            <a:chExt cx="3970" cy="59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40" y="202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" name="Group 7"/>
            <p:cNvGrpSpPr/>
            <p:nvPr/>
          </p:nvGrpSpPr>
          <p:grpSpPr bwMode="auto">
            <a:xfrm>
              <a:off x="1636" y="2016"/>
              <a:ext cx="664" cy="210"/>
              <a:chOff x="1636" y="2016"/>
              <a:chExt cx="664" cy="210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636" y="202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833" y="201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308" y="2020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314" y="2016"/>
              <a:ext cx="89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target address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7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103" y="18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575" y="18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815" y="220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591" y="220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 bits</a:t>
              </a:r>
            </a:p>
          </p:txBody>
        </p:sp>
      </p:grpSp>
      <p:grpSp>
        <p:nvGrpSpPr>
          <p:cNvPr id="20" name="Group 51"/>
          <p:cNvGrpSpPr/>
          <p:nvPr/>
        </p:nvGrpSpPr>
        <p:grpSpPr bwMode="auto">
          <a:xfrm>
            <a:off x="2156619" y="1271429"/>
            <a:ext cx="6302375" cy="942975"/>
            <a:chOff x="1575" y="768"/>
            <a:chExt cx="3970" cy="594"/>
          </a:xfrm>
        </p:grpSpPr>
        <p:grpSp>
          <p:nvGrpSpPr>
            <p:cNvPr id="21" name="Group 44"/>
            <p:cNvGrpSpPr/>
            <p:nvPr/>
          </p:nvGrpSpPr>
          <p:grpSpPr bwMode="auto">
            <a:xfrm>
              <a:off x="1575" y="768"/>
              <a:ext cx="3970" cy="402"/>
              <a:chOff x="1575" y="768"/>
              <a:chExt cx="3970" cy="402"/>
            </a:xfrm>
          </p:grpSpPr>
          <p:grpSp>
            <p:nvGrpSpPr>
              <p:cNvPr id="22" name="Group 36"/>
              <p:cNvGrpSpPr/>
              <p:nvPr/>
            </p:nvGrpSpPr>
            <p:grpSpPr bwMode="auto">
              <a:xfrm>
                <a:off x="1636" y="960"/>
                <a:ext cx="3832" cy="210"/>
                <a:chOff x="1636" y="960"/>
                <a:chExt cx="3832" cy="210"/>
              </a:xfrm>
            </p:grpSpPr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1640" y="968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24" name="Group 35"/>
                <p:cNvGrpSpPr/>
                <p:nvPr/>
              </p:nvGrpSpPr>
              <p:grpSpPr bwMode="auto">
                <a:xfrm>
                  <a:off x="1636" y="960"/>
                  <a:ext cx="3832" cy="210"/>
                  <a:chOff x="1636" y="960"/>
                  <a:chExt cx="3832" cy="210"/>
                </a:xfrm>
              </p:grpSpPr>
              <p:grpSp>
                <p:nvGrpSpPr>
                  <p:cNvPr id="25" name="Group 19"/>
                  <p:cNvGrpSpPr/>
                  <p:nvPr/>
                </p:nvGrpSpPr>
                <p:grpSpPr bwMode="auto">
                  <a:xfrm>
                    <a:off x="1636" y="960"/>
                    <a:ext cx="664" cy="210"/>
                    <a:chOff x="1636" y="960"/>
                    <a:chExt cx="664" cy="210"/>
                  </a:xfrm>
                </p:grpSpPr>
                <p:sp>
                  <p:nvSpPr>
                    <p:cNvPr id="2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6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3" y="960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28" name="Group 22"/>
                  <p:cNvGrpSpPr/>
                  <p:nvPr/>
                </p:nvGrpSpPr>
                <p:grpSpPr bwMode="auto">
                  <a:xfrm>
                    <a:off x="2308" y="960"/>
                    <a:ext cx="616" cy="210"/>
                    <a:chOff x="2308" y="960"/>
                    <a:chExt cx="616" cy="210"/>
                  </a:xfrm>
                </p:grpSpPr>
                <p:sp>
                  <p:nvSpPr>
                    <p:cNvPr id="29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8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7" y="960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31" name="Group 25"/>
                  <p:cNvGrpSpPr/>
                  <p:nvPr/>
                </p:nvGrpSpPr>
                <p:grpSpPr bwMode="auto">
                  <a:xfrm>
                    <a:off x="2932" y="960"/>
                    <a:ext cx="616" cy="210"/>
                    <a:chOff x="2932" y="960"/>
                    <a:chExt cx="616" cy="210"/>
                  </a:xfrm>
                </p:grpSpPr>
                <p:sp>
                  <p:nvSpPr>
                    <p:cNvPr id="32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1" y="960"/>
                      <a:ext cx="21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34" name="Group 28"/>
                  <p:cNvGrpSpPr/>
                  <p:nvPr/>
                </p:nvGrpSpPr>
                <p:grpSpPr bwMode="auto">
                  <a:xfrm>
                    <a:off x="3556" y="960"/>
                    <a:ext cx="616" cy="210"/>
                    <a:chOff x="3556" y="960"/>
                    <a:chExt cx="616" cy="210"/>
                  </a:xfrm>
                </p:grpSpPr>
                <p:sp>
                  <p:nvSpPr>
                    <p:cNvPr id="3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6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5" y="960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37" name="Group 31"/>
                  <p:cNvGrpSpPr/>
                  <p:nvPr/>
                </p:nvGrpSpPr>
                <p:grpSpPr bwMode="auto">
                  <a:xfrm>
                    <a:off x="4180" y="960"/>
                    <a:ext cx="616" cy="210"/>
                    <a:chOff x="4180" y="960"/>
                    <a:chExt cx="616" cy="210"/>
                  </a:xfrm>
                </p:grpSpPr>
                <p:sp>
                  <p:nvSpPr>
                    <p:cNvPr id="3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0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960"/>
                      <a:ext cx="4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0" name="Group 34"/>
                  <p:cNvGrpSpPr/>
                  <p:nvPr/>
                </p:nvGrpSpPr>
                <p:grpSpPr bwMode="auto">
                  <a:xfrm>
                    <a:off x="4804" y="960"/>
                    <a:ext cx="664" cy="210"/>
                    <a:chOff x="4804" y="960"/>
                    <a:chExt cx="664" cy="210"/>
                  </a:xfrm>
                </p:grpSpPr>
                <p:sp>
                  <p:nvSpPr>
                    <p:cNvPr id="41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2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1" y="960"/>
                      <a:ext cx="39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536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464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39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3351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2727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2103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15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</a:p>
            </p:txBody>
          </p:sp>
        </p:grp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1815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983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4311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687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063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439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grpSp>
        <p:nvGrpSpPr>
          <p:cNvPr id="56" name="Group 73"/>
          <p:cNvGrpSpPr/>
          <p:nvPr/>
        </p:nvGrpSpPr>
        <p:grpSpPr bwMode="auto">
          <a:xfrm>
            <a:off x="2156619" y="2114709"/>
            <a:ext cx="6302375" cy="942975"/>
            <a:chOff x="1575" y="1296"/>
            <a:chExt cx="3970" cy="594"/>
          </a:xfrm>
        </p:grpSpPr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640" y="14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8" name="Group 55"/>
            <p:cNvGrpSpPr/>
            <p:nvPr/>
          </p:nvGrpSpPr>
          <p:grpSpPr bwMode="auto">
            <a:xfrm>
              <a:off x="1636" y="1488"/>
              <a:ext cx="664" cy="210"/>
              <a:chOff x="1636" y="1488"/>
              <a:chExt cx="664" cy="210"/>
            </a:xfrm>
          </p:grpSpPr>
          <p:sp>
            <p:nvSpPr>
              <p:cNvPr id="59" name="Rectangle 53"/>
              <p:cNvSpPr>
                <a:spLocks noChangeArrowheads="1"/>
              </p:cNvSpPr>
              <p:nvPr/>
            </p:nvSpPr>
            <p:spPr bwMode="auto">
              <a:xfrm>
                <a:off x="1636" y="149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1833" y="1488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61" name="Group 58"/>
            <p:cNvGrpSpPr/>
            <p:nvPr/>
          </p:nvGrpSpPr>
          <p:grpSpPr bwMode="auto">
            <a:xfrm>
              <a:off x="2308" y="1488"/>
              <a:ext cx="616" cy="210"/>
              <a:chOff x="2308" y="1488"/>
              <a:chExt cx="616" cy="210"/>
            </a:xfrm>
          </p:grpSpPr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2308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2487" y="1488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64" name="Group 61"/>
            <p:cNvGrpSpPr/>
            <p:nvPr/>
          </p:nvGrpSpPr>
          <p:grpSpPr bwMode="auto">
            <a:xfrm>
              <a:off x="2932" y="1488"/>
              <a:ext cx="616" cy="210"/>
              <a:chOff x="2932" y="1488"/>
              <a:chExt cx="616" cy="210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32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3111" y="1488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556" y="1492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135" y="1477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367" y="129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3351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727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103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1575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1815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4263" y="16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063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439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Step 1a: The MIPS-lite Subset for today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 2.2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107475" y="984092"/>
            <a:ext cx="8191500" cy="517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ADD and SUB</a:t>
            </a: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add rd, rs, rt</a:t>
            </a: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sub rd, rs, rt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OR Immediate:</a:t>
            </a: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ori  rt, rs, imm16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LOAD and STORE Word</a:t>
            </a: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lw rt, rs, imm16</a:t>
            </a: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sw rt, rs, imm16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BRANCH:</a:t>
            </a: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beq rs, rt, imm16</a:t>
            </a:r>
          </a:p>
        </p:txBody>
      </p:sp>
      <p:grpSp>
        <p:nvGrpSpPr>
          <p:cNvPr id="18471" name="Group 39"/>
          <p:cNvGrpSpPr/>
          <p:nvPr/>
        </p:nvGrpSpPr>
        <p:grpSpPr bwMode="auto">
          <a:xfrm>
            <a:off x="3106897" y="979329"/>
            <a:ext cx="5949950" cy="942975"/>
            <a:chOff x="1918" y="672"/>
            <a:chExt cx="3748" cy="594"/>
          </a:xfrm>
        </p:grpSpPr>
        <p:grpSp>
          <p:nvGrpSpPr>
            <p:cNvPr id="18464" name="Group 32"/>
            <p:cNvGrpSpPr/>
            <p:nvPr/>
          </p:nvGrpSpPr>
          <p:grpSpPr bwMode="auto">
            <a:xfrm>
              <a:off x="1918" y="672"/>
              <a:ext cx="3748" cy="402"/>
              <a:chOff x="1918" y="672"/>
              <a:chExt cx="3748" cy="402"/>
            </a:xfrm>
          </p:grpSpPr>
          <p:grpSp>
            <p:nvGrpSpPr>
              <p:cNvPr id="18456" name="Group 24"/>
              <p:cNvGrpSpPr/>
              <p:nvPr/>
            </p:nvGrpSpPr>
            <p:grpSpPr bwMode="auto">
              <a:xfrm>
                <a:off x="1979" y="864"/>
                <a:ext cx="3607" cy="210"/>
                <a:chOff x="1979" y="864"/>
                <a:chExt cx="3607" cy="210"/>
              </a:xfrm>
            </p:grpSpPr>
            <p:sp>
              <p:nvSpPr>
                <p:cNvPr id="18436" name="Rectangle 4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8455" name="Group 23"/>
                <p:cNvGrpSpPr/>
                <p:nvPr/>
              </p:nvGrpSpPr>
              <p:grpSpPr bwMode="auto">
                <a:xfrm>
                  <a:off x="1979" y="864"/>
                  <a:ext cx="3607" cy="210"/>
                  <a:chOff x="1979" y="864"/>
                  <a:chExt cx="3607" cy="210"/>
                </a:xfrm>
              </p:grpSpPr>
              <p:grpSp>
                <p:nvGrpSpPr>
                  <p:cNvPr id="18439" name="Group 7"/>
                  <p:cNvGrpSpPr/>
                  <p:nvPr/>
                </p:nvGrpSpPr>
                <p:grpSpPr bwMode="auto"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18437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38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18442" name="Group 10"/>
                  <p:cNvGrpSpPr/>
                  <p:nvPr/>
                </p:nvGrpSpPr>
                <p:grpSpPr bwMode="auto">
                  <a:xfrm>
                    <a:off x="2611" y="864"/>
                    <a:ext cx="580" cy="210"/>
                    <a:chOff x="2611" y="864"/>
                    <a:chExt cx="580" cy="210"/>
                  </a:xfrm>
                </p:grpSpPr>
                <p:sp>
                  <p:nvSpPr>
                    <p:cNvPr id="1844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4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18445" name="Group 13"/>
                  <p:cNvGrpSpPr/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18443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44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18448" name="Group 16"/>
                  <p:cNvGrpSpPr/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1844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47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18451" name="Group 19"/>
                  <p:cNvGrpSpPr/>
                  <p:nvPr/>
                </p:nvGrpSpPr>
                <p:grpSpPr bwMode="auto"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1844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5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18454" name="Group 22"/>
                  <p:cNvGrpSpPr/>
                  <p:nvPr/>
                </p:nvGrpSpPr>
                <p:grpSpPr bwMode="auto"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1845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5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39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</a:p>
            </p:txBody>
          </p:sp>
        </p:grp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2143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5126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4493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3906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3318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31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grpSp>
        <p:nvGrpSpPr>
          <p:cNvPr id="18493" name="Group 61"/>
          <p:cNvGrpSpPr/>
          <p:nvPr/>
        </p:nvGrpSpPr>
        <p:grpSpPr bwMode="auto">
          <a:xfrm>
            <a:off x="3151347" y="2468404"/>
            <a:ext cx="5949950" cy="942975"/>
            <a:chOff x="1918" y="1392"/>
            <a:chExt cx="3748" cy="594"/>
          </a:xfrm>
        </p:grpSpPr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475" name="Group 43"/>
            <p:cNvGrpSpPr/>
            <p:nvPr/>
          </p:nvGrpSpPr>
          <p:grpSpPr bwMode="auto">
            <a:xfrm>
              <a:off x="1979" y="1584"/>
              <a:ext cx="624" cy="210"/>
              <a:chOff x="1979" y="1584"/>
              <a:chExt cx="624" cy="210"/>
            </a:xfrm>
          </p:grpSpPr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18478" name="Group 46"/>
            <p:cNvGrpSpPr/>
            <p:nvPr/>
          </p:nvGrpSpPr>
          <p:grpSpPr bwMode="auto">
            <a:xfrm>
              <a:off x="2611" y="1584"/>
              <a:ext cx="580" cy="210"/>
              <a:chOff x="2611" y="1584"/>
              <a:chExt cx="580" cy="210"/>
            </a:xfrm>
          </p:grpSpPr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18481" name="Group 49"/>
            <p:cNvGrpSpPr/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18479" name="Rectangle 47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4289" y="1584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5488" y="139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3590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3002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2414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1918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2143" y="177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8490" name="Rectangle 58"/>
            <p:cNvSpPr>
              <a:spLocks noChangeArrowheads="1"/>
            </p:cNvSpPr>
            <p:nvPr/>
          </p:nvSpPr>
          <p:spPr bwMode="auto">
            <a:xfrm>
              <a:off x="4448" y="1776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18491" name="Rectangle 59"/>
            <p:cNvSpPr>
              <a:spLocks noChangeArrowheads="1"/>
            </p:cNvSpPr>
            <p:nvPr/>
          </p:nvSpPr>
          <p:spPr bwMode="auto">
            <a:xfrm>
              <a:off x="3318" y="177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18492" name="Rectangle 60"/>
            <p:cNvSpPr>
              <a:spLocks noChangeArrowheads="1"/>
            </p:cNvSpPr>
            <p:nvPr/>
          </p:nvSpPr>
          <p:spPr bwMode="auto">
            <a:xfrm>
              <a:off x="2731" y="177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grpSp>
        <p:nvGrpSpPr>
          <p:cNvPr id="18515" name="Group 83"/>
          <p:cNvGrpSpPr/>
          <p:nvPr/>
        </p:nvGrpSpPr>
        <p:grpSpPr bwMode="auto">
          <a:xfrm>
            <a:off x="3209767" y="3536792"/>
            <a:ext cx="5949950" cy="942975"/>
            <a:chOff x="1918" y="1915"/>
            <a:chExt cx="3748" cy="594"/>
          </a:xfrm>
        </p:grpSpPr>
        <p:sp>
          <p:nvSpPr>
            <p:cNvPr id="18494" name="Rectangle 62"/>
            <p:cNvSpPr>
              <a:spLocks noChangeArrowheads="1"/>
            </p:cNvSpPr>
            <p:nvPr/>
          </p:nvSpPr>
          <p:spPr bwMode="auto">
            <a:xfrm>
              <a:off x="1983" y="2115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497" name="Group 65"/>
            <p:cNvGrpSpPr/>
            <p:nvPr/>
          </p:nvGrpSpPr>
          <p:grpSpPr bwMode="auto">
            <a:xfrm>
              <a:off x="1979" y="2107"/>
              <a:ext cx="624" cy="210"/>
              <a:chOff x="1979" y="2107"/>
              <a:chExt cx="624" cy="210"/>
            </a:xfrm>
          </p:grpSpPr>
          <p:sp>
            <p:nvSpPr>
              <p:cNvPr id="18495" name="Rectangle 63"/>
              <p:cNvSpPr>
                <a:spLocks noChangeArrowheads="1"/>
              </p:cNvSpPr>
              <p:nvPr/>
            </p:nvSpPr>
            <p:spPr bwMode="auto">
              <a:xfrm>
                <a:off x="1979" y="2111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96" name="Rectangle 64"/>
              <p:cNvSpPr>
                <a:spLocks noChangeArrowheads="1"/>
              </p:cNvSpPr>
              <p:nvPr/>
            </p:nvSpPr>
            <p:spPr bwMode="auto">
              <a:xfrm>
                <a:off x="2161" y="2107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18500" name="Group 68"/>
            <p:cNvGrpSpPr/>
            <p:nvPr/>
          </p:nvGrpSpPr>
          <p:grpSpPr bwMode="auto">
            <a:xfrm>
              <a:off x="2611" y="2107"/>
              <a:ext cx="580" cy="210"/>
              <a:chOff x="2611" y="2107"/>
              <a:chExt cx="580" cy="210"/>
            </a:xfrm>
          </p:grpSpPr>
          <p:sp>
            <p:nvSpPr>
              <p:cNvPr id="18498" name="Rectangle 66"/>
              <p:cNvSpPr>
                <a:spLocks noChangeArrowheads="1"/>
              </p:cNvSpPr>
              <p:nvPr/>
            </p:nvSpPr>
            <p:spPr bwMode="auto">
              <a:xfrm>
                <a:off x="2611" y="2111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99" name="Rectangle 67"/>
              <p:cNvSpPr>
                <a:spLocks noChangeArrowheads="1"/>
              </p:cNvSpPr>
              <p:nvPr/>
            </p:nvSpPr>
            <p:spPr bwMode="auto">
              <a:xfrm>
                <a:off x="2776" y="2107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18503" name="Group 71"/>
            <p:cNvGrpSpPr/>
            <p:nvPr/>
          </p:nvGrpSpPr>
          <p:grpSpPr bwMode="auto">
            <a:xfrm>
              <a:off x="3199" y="2107"/>
              <a:ext cx="579" cy="210"/>
              <a:chOff x="3199" y="2107"/>
              <a:chExt cx="579" cy="210"/>
            </a:xfrm>
          </p:grpSpPr>
          <p:sp>
            <p:nvSpPr>
              <p:cNvPr id="18501" name="Rectangle 69"/>
              <p:cNvSpPr>
                <a:spLocks noChangeArrowheads="1"/>
              </p:cNvSpPr>
              <p:nvPr/>
            </p:nvSpPr>
            <p:spPr bwMode="auto">
              <a:xfrm>
                <a:off x="3199" y="2111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02" name="Rectangle 70"/>
              <p:cNvSpPr>
                <a:spLocks noChangeArrowheads="1"/>
              </p:cNvSpPr>
              <p:nvPr/>
            </p:nvSpPr>
            <p:spPr bwMode="auto">
              <a:xfrm>
                <a:off x="3363" y="2107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18504" name="Rectangle 72"/>
            <p:cNvSpPr>
              <a:spLocks noChangeArrowheads="1"/>
            </p:cNvSpPr>
            <p:nvPr/>
          </p:nvSpPr>
          <p:spPr bwMode="auto">
            <a:xfrm>
              <a:off x="3786" y="2111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05" name="Rectangle 73"/>
            <p:cNvSpPr>
              <a:spLocks noChangeArrowheads="1"/>
            </p:cNvSpPr>
            <p:nvPr/>
          </p:nvSpPr>
          <p:spPr bwMode="auto">
            <a:xfrm>
              <a:off x="4289" y="2107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18506" name="Rectangle 74"/>
            <p:cNvSpPr>
              <a:spLocks noChangeArrowheads="1"/>
            </p:cNvSpPr>
            <p:nvPr/>
          </p:nvSpPr>
          <p:spPr bwMode="auto">
            <a:xfrm>
              <a:off x="5488" y="191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507" name="Rectangle 75"/>
            <p:cNvSpPr>
              <a:spLocks noChangeArrowheads="1"/>
            </p:cNvSpPr>
            <p:nvPr/>
          </p:nvSpPr>
          <p:spPr bwMode="auto">
            <a:xfrm>
              <a:off x="3590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8508" name="Rectangle 76"/>
            <p:cNvSpPr>
              <a:spLocks noChangeArrowheads="1"/>
            </p:cNvSpPr>
            <p:nvPr/>
          </p:nvSpPr>
          <p:spPr bwMode="auto">
            <a:xfrm>
              <a:off x="3002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2414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1918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2143" y="2299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8512" name="Rectangle 80"/>
            <p:cNvSpPr>
              <a:spLocks noChangeArrowheads="1"/>
            </p:cNvSpPr>
            <p:nvPr/>
          </p:nvSpPr>
          <p:spPr bwMode="auto">
            <a:xfrm>
              <a:off x="4448" y="2299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3318" y="2299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18514" name="Rectangle 82"/>
            <p:cNvSpPr>
              <a:spLocks noChangeArrowheads="1"/>
            </p:cNvSpPr>
            <p:nvPr/>
          </p:nvSpPr>
          <p:spPr bwMode="auto">
            <a:xfrm>
              <a:off x="2731" y="2299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grpSp>
        <p:nvGrpSpPr>
          <p:cNvPr id="18537" name="Group 105"/>
          <p:cNvGrpSpPr/>
          <p:nvPr/>
        </p:nvGrpSpPr>
        <p:grpSpPr bwMode="auto">
          <a:xfrm>
            <a:off x="3209767" y="5187157"/>
            <a:ext cx="5949950" cy="942975"/>
            <a:chOff x="1918" y="2661"/>
            <a:chExt cx="3748" cy="594"/>
          </a:xfrm>
        </p:grpSpPr>
        <p:sp>
          <p:nvSpPr>
            <p:cNvPr id="18516" name="Rectangle 84"/>
            <p:cNvSpPr>
              <a:spLocks noChangeArrowheads="1"/>
            </p:cNvSpPr>
            <p:nvPr/>
          </p:nvSpPr>
          <p:spPr bwMode="auto">
            <a:xfrm>
              <a:off x="1983" y="2861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519" name="Group 87"/>
            <p:cNvGrpSpPr/>
            <p:nvPr/>
          </p:nvGrpSpPr>
          <p:grpSpPr bwMode="auto">
            <a:xfrm>
              <a:off x="1979" y="2853"/>
              <a:ext cx="624" cy="210"/>
              <a:chOff x="1979" y="2853"/>
              <a:chExt cx="624" cy="210"/>
            </a:xfrm>
          </p:grpSpPr>
          <p:sp>
            <p:nvSpPr>
              <p:cNvPr id="18517" name="Rectangle 85"/>
              <p:cNvSpPr>
                <a:spLocks noChangeArrowheads="1"/>
              </p:cNvSpPr>
              <p:nvPr/>
            </p:nvSpPr>
            <p:spPr bwMode="auto">
              <a:xfrm>
                <a:off x="1979" y="2857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18" name="Rectangle 86"/>
              <p:cNvSpPr>
                <a:spLocks noChangeArrowheads="1"/>
              </p:cNvSpPr>
              <p:nvPr/>
            </p:nvSpPr>
            <p:spPr bwMode="auto">
              <a:xfrm>
                <a:off x="2161" y="2853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18522" name="Group 90"/>
            <p:cNvGrpSpPr/>
            <p:nvPr/>
          </p:nvGrpSpPr>
          <p:grpSpPr bwMode="auto">
            <a:xfrm>
              <a:off x="2611" y="2853"/>
              <a:ext cx="580" cy="210"/>
              <a:chOff x="2611" y="2853"/>
              <a:chExt cx="580" cy="210"/>
            </a:xfrm>
          </p:grpSpPr>
          <p:sp>
            <p:nvSpPr>
              <p:cNvPr id="18520" name="Rectangle 88"/>
              <p:cNvSpPr>
                <a:spLocks noChangeArrowheads="1"/>
              </p:cNvSpPr>
              <p:nvPr/>
            </p:nvSpPr>
            <p:spPr bwMode="auto">
              <a:xfrm>
                <a:off x="2611" y="2857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21" name="Rectangle 89"/>
              <p:cNvSpPr>
                <a:spLocks noChangeArrowheads="1"/>
              </p:cNvSpPr>
              <p:nvPr/>
            </p:nvSpPr>
            <p:spPr bwMode="auto">
              <a:xfrm>
                <a:off x="2776" y="2853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18525" name="Group 93"/>
            <p:cNvGrpSpPr/>
            <p:nvPr/>
          </p:nvGrpSpPr>
          <p:grpSpPr bwMode="auto">
            <a:xfrm>
              <a:off x="3199" y="2853"/>
              <a:ext cx="579" cy="210"/>
              <a:chOff x="3199" y="2853"/>
              <a:chExt cx="579" cy="210"/>
            </a:xfrm>
          </p:grpSpPr>
          <p:sp>
            <p:nvSpPr>
              <p:cNvPr id="18523" name="Rectangle 91"/>
              <p:cNvSpPr>
                <a:spLocks noChangeArrowheads="1"/>
              </p:cNvSpPr>
              <p:nvPr/>
            </p:nvSpPr>
            <p:spPr bwMode="auto">
              <a:xfrm>
                <a:off x="3199" y="2857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24" name="Rectangle 92"/>
              <p:cNvSpPr>
                <a:spLocks noChangeArrowheads="1"/>
              </p:cNvSpPr>
              <p:nvPr/>
            </p:nvSpPr>
            <p:spPr bwMode="auto">
              <a:xfrm>
                <a:off x="3363" y="2853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18526" name="Rectangle 94"/>
            <p:cNvSpPr>
              <a:spLocks noChangeArrowheads="1"/>
            </p:cNvSpPr>
            <p:nvPr/>
          </p:nvSpPr>
          <p:spPr bwMode="auto">
            <a:xfrm>
              <a:off x="3786" y="2857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27" name="Rectangle 95"/>
            <p:cNvSpPr>
              <a:spLocks noChangeArrowheads="1"/>
            </p:cNvSpPr>
            <p:nvPr/>
          </p:nvSpPr>
          <p:spPr bwMode="auto">
            <a:xfrm>
              <a:off x="4289" y="2853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18528" name="Rectangle 96"/>
            <p:cNvSpPr>
              <a:spLocks noChangeArrowheads="1"/>
            </p:cNvSpPr>
            <p:nvPr/>
          </p:nvSpPr>
          <p:spPr bwMode="auto">
            <a:xfrm>
              <a:off x="5488" y="2661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529" name="Rectangle 97"/>
            <p:cNvSpPr>
              <a:spLocks noChangeArrowheads="1"/>
            </p:cNvSpPr>
            <p:nvPr/>
          </p:nvSpPr>
          <p:spPr bwMode="auto">
            <a:xfrm>
              <a:off x="3590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8530" name="Rectangle 98"/>
            <p:cNvSpPr>
              <a:spLocks noChangeArrowheads="1"/>
            </p:cNvSpPr>
            <p:nvPr/>
          </p:nvSpPr>
          <p:spPr bwMode="auto">
            <a:xfrm>
              <a:off x="3002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414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18532" name="Rectangle 100"/>
            <p:cNvSpPr>
              <a:spLocks noChangeArrowheads="1"/>
            </p:cNvSpPr>
            <p:nvPr/>
          </p:nvSpPr>
          <p:spPr bwMode="auto">
            <a:xfrm>
              <a:off x="1918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18533" name="Rectangle 101"/>
            <p:cNvSpPr>
              <a:spLocks noChangeArrowheads="1"/>
            </p:cNvSpPr>
            <p:nvPr/>
          </p:nvSpPr>
          <p:spPr bwMode="auto">
            <a:xfrm>
              <a:off x="2143" y="3045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8534" name="Rectangle 102"/>
            <p:cNvSpPr>
              <a:spLocks noChangeArrowheads="1"/>
            </p:cNvSpPr>
            <p:nvPr/>
          </p:nvSpPr>
          <p:spPr bwMode="auto">
            <a:xfrm>
              <a:off x="4448" y="3045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18535" name="Rectangle 103"/>
            <p:cNvSpPr>
              <a:spLocks noChangeArrowheads="1"/>
            </p:cNvSpPr>
            <p:nvPr/>
          </p:nvSpPr>
          <p:spPr bwMode="auto">
            <a:xfrm>
              <a:off x="3318" y="3045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18536" name="Rectangle 104"/>
            <p:cNvSpPr>
              <a:spLocks noChangeArrowheads="1"/>
            </p:cNvSpPr>
            <p:nvPr/>
          </p:nvSpPr>
          <p:spPr bwMode="auto">
            <a:xfrm>
              <a:off x="2731" y="3045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xxx  @mail.nwpu.edu.cn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Logical Register Transfers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228759" y="960121"/>
            <a:ext cx="81915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5000"/>
              </a:spcBef>
            </a:pPr>
            <a:r>
              <a:rPr lang="en-US" altLang="zh-CN" sz="2400">
                <a:ea typeface="宋体" panose="02010600030101010101" pitchFamily="2" charset="-122"/>
              </a:rPr>
              <a:t>RTL gives the </a:t>
            </a:r>
            <a:r>
              <a:rPr lang="en-US" altLang="zh-CN" sz="2400" u="sng">
                <a:ea typeface="宋体" panose="02010600030101010101" pitchFamily="2" charset="-122"/>
              </a:rPr>
              <a:t>meaning</a:t>
            </a:r>
            <a:r>
              <a:rPr lang="en-US" altLang="zh-CN" sz="2400">
                <a:ea typeface="宋体" panose="02010600030101010101" pitchFamily="2" charset="-122"/>
              </a:rPr>
              <a:t> of the instructions</a:t>
            </a:r>
          </a:p>
          <a:p>
            <a:pPr>
              <a:spcBef>
                <a:spcPct val="65000"/>
              </a:spcBef>
            </a:pPr>
            <a:r>
              <a:rPr lang="en-US" altLang="zh-CN" sz="2400">
                <a:ea typeface="宋体" panose="02010600030101010101" pitchFamily="2" charset="-122"/>
              </a:rPr>
              <a:t>All start by fetching the instruction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97707" y="1871346"/>
            <a:ext cx="8340725" cy="48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op | 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rd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shamt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funct</a:t>
            </a:r>
            <a:r>
              <a:rPr lang="en-US" altLang="zh-CN" sz="1800" dirty="0">
                <a:ea typeface="宋体" panose="02010600030101010101" pitchFamily="2" charset="-122"/>
              </a:rPr>
              <a:t> = MEM[ PC 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op | 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 |   Imm16                = MEM[ PC ]</a:t>
            </a:r>
          </a:p>
          <a:p>
            <a:r>
              <a:rPr lang="en-US" altLang="zh-CN" sz="2400" u="sng" dirty="0" err="1">
                <a:solidFill>
                  <a:srgbClr val="000066"/>
                </a:solidFill>
                <a:ea typeface="宋体" panose="02010600030101010101" pitchFamily="2" charset="-122"/>
              </a:rPr>
              <a:t>inst</a:t>
            </a:r>
            <a:r>
              <a:rPr lang="en-US" altLang="zh-CN" sz="2400" u="sng" dirty="0">
                <a:solidFill>
                  <a:srgbClr val="000066"/>
                </a:solidFill>
                <a:ea typeface="宋体" panose="02010600030101010101" pitchFamily="2" charset="-122"/>
              </a:rPr>
              <a:t> 	Register Transfers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ADD	R[</a:t>
            </a:r>
            <a:r>
              <a:rPr lang="en-US" altLang="zh-CN" sz="1800" dirty="0" err="1">
                <a:ea typeface="宋体" panose="02010600030101010101" pitchFamily="2" charset="-122"/>
              </a:rPr>
              <a:t>rd</a:t>
            </a:r>
            <a:r>
              <a:rPr lang="en-US" altLang="zh-CN" sz="1800" dirty="0">
                <a:ea typeface="宋体" panose="02010600030101010101" pitchFamily="2" charset="-122"/>
              </a:rPr>
              <a:t>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+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];	PC &lt;– PC + 4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SUB	R[</a:t>
            </a:r>
            <a:r>
              <a:rPr lang="en-US" altLang="zh-CN" sz="1800" dirty="0" err="1">
                <a:ea typeface="宋体" panose="02010600030101010101" pitchFamily="2" charset="-122"/>
              </a:rPr>
              <a:t>rd</a:t>
            </a:r>
            <a:r>
              <a:rPr lang="en-US" altLang="zh-CN" sz="1800" dirty="0">
                <a:ea typeface="宋体" panose="02010600030101010101" pitchFamily="2" charset="-122"/>
              </a:rPr>
              <a:t>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–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];	PC &lt;– PC + 4</a:t>
            </a:r>
          </a:p>
          <a:p>
            <a:pPr>
              <a:spcBef>
                <a:spcPct val="500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ORi</a:t>
            </a:r>
            <a:r>
              <a:rPr lang="en-US" altLang="zh-CN" sz="1800" dirty="0">
                <a:ea typeface="宋体" panose="02010600030101010101" pitchFamily="2" charset="-122"/>
              </a:rPr>
              <a:t>	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| </a:t>
            </a:r>
            <a:r>
              <a:rPr lang="en-US" altLang="zh-CN" sz="1800" dirty="0" err="1">
                <a:ea typeface="宋体" panose="02010600030101010101" pitchFamily="2" charset="-122"/>
              </a:rPr>
              <a:t>zero_ext</a:t>
            </a:r>
            <a:r>
              <a:rPr lang="en-US" altLang="zh-CN" sz="1800" dirty="0">
                <a:ea typeface="宋体" panose="02010600030101010101" pitchFamily="2" charset="-122"/>
              </a:rPr>
              <a:t>(Imm16); 	PC &lt;– PC + 4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LOAD	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 &lt;– MEM[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+ </a:t>
            </a:r>
            <a:r>
              <a:rPr lang="en-US" altLang="zh-CN" sz="1800" dirty="0" err="1">
                <a:ea typeface="宋体" panose="02010600030101010101" pitchFamily="2" charset="-122"/>
              </a:rPr>
              <a:t>sign_ext</a:t>
            </a:r>
            <a:r>
              <a:rPr lang="en-US" altLang="zh-CN" sz="1800" dirty="0">
                <a:ea typeface="宋体" panose="02010600030101010101" pitchFamily="2" charset="-122"/>
              </a:rPr>
              <a:t>(Imm16)];	PC &lt;– PC + 4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STORE	MEM[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+ </a:t>
            </a:r>
            <a:r>
              <a:rPr lang="en-US" altLang="zh-CN" sz="1800" dirty="0" err="1">
                <a:ea typeface="宋体" panose="02010600030101010101" pitchFamily="2" charset="-122"/>
              </a:rPr>
              <a:t>sign_ext</a:t>
            </a:r>
            <a:r>
              <a:rPr lang="en-US" altLang="zh-CN" sz="1800" dirty="0">
                <a:ea typeface="宋体" panose="02010600030101010101" pitchFamily="2" charset="-122"/>
              </a:rPr>
              <a:t>(Imm16) 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];	PC &lt;– PC + 4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BEQ	    if (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==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 ) then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                      PC &lt;– PC + 4 + </a:t>
            </a:r>
            <a:r>
              <a:rPr lang="en-US" altLang="zh-CN" sz="1800" dirty="0" err="1">
                <a:ea typeface="宋体" panose="02010600030101010101" pitchFamily="2" charset="-122"/>
              </a:rPr>
              <a:t>sign_ext</a:t>
            </a:r>
            <a:r>
              <a:rPr lang="en-US" altLang="zh-CN" sz="1800" dirty="0">
                <a:ea typeface="宋体" panose="02010600030101010101" pitchFamily="2" charset="-122"/>
              </a:rPr>
              <a:t>(Imm16)] || 00 	   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                  else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                      PC &lt;– PC + 4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0" y="64770"/>
            <a:ext cx="7842885" cy="64960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Step 1: Requirements of the Instruction Set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10668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/>
        </p:nvSpPr>
        <p:spPr bwMode="auto">
          <a:xfrm>
            <a:off x="64453" y="958533"/>
            <a:ext cx="81915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instruction &amp; data</a:t>
            </a: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Registers (32 x 32)</a:t>
            </a: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read RS</a:t>
            </a: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read RT</a:t>
            </a: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Write RT or RD</a:t>
            </a: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PC</a:t>
            </a: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Extender</a:t>
            </a: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Add and Sub register or extended immediate</a:t>
            </a: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Add 4 or extended immediate to PC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2654</Words>
  <Application>Microsoft Macintosh PowerPoint</Application>
  <PresentationFormat>全屏显示(4:3)</PresentationFormat>
  <Paragraphs>924</Paragraphs>
  <Slides>35</Slides>
  <Notes>3</Notes>
  <HiddenSlides>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楷体</vt:lpstr>
      <vt:lpstr>Arial</vt:lpstr>
      <vt:lpstr>Calibri</vt:lpstr>
      <vt:lpstr>Times New Roman</vt:lpstr>
      <vt:lpstr>Wingdings</vt:lpstr>
      <vt:lpstr>Office Theme</vt:lpstr>
      <vt:lpstr>Visio.Drawing.15</vt:lpstr>
      <vt:lpstr>PowerPoint 演示文稿</vt:lpstr>
      <vt:lpstr>Today’s Topic</vt:lpstr>
      <vt:lpstr>Where are we now?</vt:lpstr>
      <vt:lpstr>The Performance Perspective</vt:lpstr>
      <vt:lpstr>How to Design a Processor: step-by-step</vt:lpstr>
      <vt:lpstr>The MIPS Instruction Formats</vt:lpstr>
      <vt:lpstr>Step 1a: The MIPS-lite Subset for today</vt:lpstr>
      <vt:lpstr>Logical Register Transfers</vt:lpstr>
      <vt:lpstr>Step 1: Requirements of the Instruction Set</vt:lpstr>
      <vt:lpstr>Step 2: Components of the Datapath</vt:lpstr>
      <vt:lpstr>Combinational Logic Elements (Basic Building Blocks)</vt:lpstr>
      <vt:lpstr>Storage Element: Register (Basic Building Block)</vt:lpstr>
      <vt:lpstr>Storage Element: Register File</vt:lpstr>
      <vt:lpstr>Storage Element: Register File (8x32)</vt:lpstr>
      <vt:lpstr>Storage Element: Idealized Memory</vt:lpstr>
      <vt:lpstr>Clocking Methodology</vt:lpstr>
      <vt:lpstr>3a: Overview of the Instruction Fetch Unit</vt:lpstr>
      <vt:lpstr>3b: Add &amp; Subtract</vt:lpstr>
      <vt:lpstr>Register-Register Timing: One complete cycle</vt:lpstr>
      <vt:lpstr>3c: Logical Operations with Immediate</vt:lpstr>
      <vt:lpstr>3d: Load Operations</vt:lpstr>
      <vt:lpstr>3e: Store Operations</vt:lpstr>
      <vt:lpstr>3f: The Branch Instruction</vt:lpstr>
      <vt:lpstr>Datapath for Branch Operations </vt:lpstr>
      <vt:lpstr>Calculate the address of the next ins</vt:lpstr>
      <vt:lpstr>Calculate the address of the next ins</vt:lpstr>
      <vt:lpstr>Logic for next address calculating: an expensive but fast method</vt:lpstr>
      <vt:lpstr>Logic for next address calculating: an cheap but slow method </vt:lpstr>
      <vt:lpstr>Datapath for Branch Operations</vt:lpstr>
      <vt:lpstr>jump operation</vt:lpstr>
      <vt:lpstr>Instruction Fetch Unit</vt:lpstr>
      <vt:lpstr>Putting it All Together: A Single Cycle Datapath(Except Jump Operation)</vt:lpstr>
      <vt:lpstr>step4:determine setting of control points</vt:lpstr>
      <vt:lpstr>MIPS Datapath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继禾</cp:lastModifiedBy>
  <cp:revision>10</cp:revision>
  <dcterms:created xsi:type="dcterms:W3CDTF">2019-04-18T05:22:51Z</dcterms:created>
  <dcterms:modified xsi:type="dcterms:W3CDTF">2021-04-19T04:11:08Z</dcterms:modified>
</cp:coreProperties>
</file>