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621" r:id="rId2"/>
    <p:sldId id="629" r:id="rId3"/>
    <p:sldId id="630" r:id="rId4"/>
    <p:sldId id="631" r:id="rId5"/>
    <p:sldId id="633" r:id="rId6"/>
    <p:sldId id="634" r:id="rId7"/>
    <p:sldId id="674" r:id="rId8"/>
    <p:sldId id="635" r:id="rId9"/>
    <p:sldId id="636" r:id="rId10"/>
    <p:sldId id="637" r:id="rId11"/>
    <p:sldId id="638" r:id="rId12"/>
    <p:sldId id="639" r:id="rId13"/>
    <p:sldId id="640" r:id="rId14"/>
    <p:sldId id="641" r:id="rId15"/>
    <p:sldId id="642" r:id="rId16"/>
    <p:sldId id="643" r:id="rId17"/>
    <p:sldId id="644" r:id="rId18"/>
    <p:sldId id="707" r:id="rId19"/>
    <p:sldId id="645" r:id="rId20"/>
    <p:sldId id="686" r:id="rId21"/>
    <p:sldId id="687" r:id="rId22"/>
    <p:sldId id="688" r:id="rId23"/>
    <p:sldId id="695" r:id="rId24"/>
    <p:sldId id="690" r:id="rId25"/>
    <p:sldId id="691" r:id="rId26"/>
    <p:sldId id="692" r:id="rId27"/>
    <p:sldId id="693" r:id="rId28"/>
    <p:sldId id="696" r:id="rId29"/>
    <p:sldId id="697" r:id="rId30"/>
    <p:sldId id="705" r:id="rId31"/>
    <p:sldId id="698" r:id="rId32"/>
    <p:sldId id="704" r:id="rId33"/>
    <p:sldId id="706" r:id="rId34"/>
    <p:sldId id="708" r:id="rId35"/>
    <p:sldId id="709" r:id="rId36"/>
    <p:sldId id="710" r:id="rId37"/>
    <p:sldId id="711" r:id="rId38"/>
    <p:sldId id="712" r:id="rId39"/>
    <p:sldId id="713" r:id="rId40"/>
    <p:sldId id="714" r:id="rId41"/>
    <p:sldId id="715" r:id="rId42"/>
    <p:sldId id="716" r:id="rId43"/>
    <p:sldId id="717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75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Wang" initials="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66"/>
    <a:srgbClr val="0D00CD"/>
    <a:srgbClr val="1111FF"/>
    <a:srgbClr val="434494"/>
    <a:srgbClr val="2003F3"/>
    <a:srgbClr val="0000CC"/>
    <a:srgbClr val="3333CC"/>
    <a:srgbClr val="290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86483" autoAdjust="0"/>
  </p:normalViewPr>
  <p:slideViewPr>
    <p:cSldViewPr>
      <p:cViewPr varScale="1">
        <p:scale>
          <a:sx n="126" d="100"/>
          <a:sy n="126" d="100"/>
        </p:scale>
        <p:origin x="1776" y="192"/>
      </p:cViewPr>
      <p:guideLst>
        <p:guide orient="horz" pos="2175"/>
        <p:guide pos="2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34DCDFCF-095D-504B-BE25-20646B799F6C}" type="datetimeFigureOut">
              <a:rPr lang="zh-CN" altLang="en-US"/>
              <a:t>2020/4/27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2FECCDC-8F84-714B-A840-8FD269A17EFD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180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15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846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7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4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2557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A5BFCD-2DD0-1B4A-A6AE-A25793FF7F06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0" name="Group 6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914400"/>
            <a:chOff x="0" y="0"/>
            <a:chExt cx="5734" cy="555"/>
          </a:xfrm>
        </p:grpSpPr>
        <p:pic>
          <p:nvPicPr>
            <p:cNvPr id="11" name="Picture 20"/>
            <p:cNvPicPr>
              <a:picLocks noChangeAspect="1" noChangeArrowheads="1"/>
            </p:cNvPicPr>
            <p:nvPr/>
          </p:nvPicPr>
          <p:blipFill>
            <a:blip r:embed="rId2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68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1"/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" y="0"/>
              <a:ext cx="2866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AA6CAE-2A1F-6646-9218-A2DCA79E7901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7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8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9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AA6CAE-2A1F-6646-9218-A2DCA79E790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013200" cy="226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371600"/>
            <a:ext cx="4013200" cy="226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790950"/>
            <a:ext cx="4013200" cy="226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2800" y="3790950"/>
            <a:ext cx="4013200" cy="226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altLang="zh-CN" dirty="0" err="1"/>
              <a:t>xxx@mail.nwpu.edu.cn</a:t>
            </a:r>
            <a:endParaRPr lang="en-GB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819400" y="622935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GB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7D3B1E-BCD9-C04A-BC2A-3196BA8B53D2}" type="slidenum">
              <a:rPr lang="en-GB" altLang="zh-CN"/>
              <a:t>‹#›</a:t>
            </a:fld>
            <a:endParaRPr lang="en-GB" altLang="zh-CN"/>
          </a:p>
        </p:txBody>
      </p:sp>
      <p:grpSp>
        <p:nvGrpSpPr>
          <p:cNvPr id="10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1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2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914400"/>
            <a:ext cx="8229600" cy="5410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add text </a:t>
            </a:r>
          </a:p>
          <a:p>
            <a:pPr lvl="1"/>
            <a:r>
              <a:rPr lang="en-US" altLang="zh-CN" dirty="0"/>
              <a:t>C2</a:t>
            </a:r>
            <a:endParaRPr lang="zh-CN" altLang="en-US" dirty="0"/>
          </a:p>
          <a:p>
            <a:pPr lvl="2"/>
            <a:r>
              <a:rPr lang="en-US" altLang="zh-CN" dirty="0"/>
              <a:t>C3</a:t>
            </a:r>
            <a:endParaRPr lang="zh-CN" altLang="en-US" dirty="0"/>
          </a:p>
          <a:p>
            <a:pPr lvl="3"/>
            <a:r>
              <a:rPr lang="en-US" altLang="zh-CN" dirty="0"/>
              <a:t>C4</a:t>
            </a:r>
            <a:endParaRPr lang="zh-CN" altLang="en-US" dirty="0"/>
          </a:p>
          <a:p>
            <a:pPr lvl="4"/>
            <a:r>
              <a:rPr lang="en-US" altLang="zh-CN" dirty="0"/>
              <a:t>C5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A5BFCD-2DD0-1B4A-A6AE-A25793FF7F06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6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7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8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1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2905125"/>
            <a:ext cx="7772400" cy="13620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 cap="all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0" y="914400"/>
            <a:ext cx="9144000" cy="1981200"/>
          </a:xfrm>
          <a:solidFill>
            <a:srgbClr val="434494"/>
          </a:solidFill>
        </p:spPr>
        <p:txBody>
          <a:bodyPr anchor="ctr" anchorCtr="0"/>
          <a:lstStyle>
            <a:lvl1pPr marL="0" indent="0" algn="ctr">
              <a:buNone/>
              <a:defRPr sz="4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/>
              <a:t>xxx@mail.nwpu.edu.cn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12" name="Group 6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914400"/>
            <a:chOff x="0" y="0"/>
            <a:chExt cx="5734" cy="555"/>
          </a:xfrm>
        </p:grpSpPr>
        <p:pic>
          <p:nvPicPr>
            <p:cNvPr id="13" name="Picture 20"/>
            <p:cNvPicPr>
              <a:picLocks noChangeAspect="1" noChangeArrowheads="1"/>
            </p:cNvPicPr>
            <p:nvPr/>
          </p:nvPicPr>
          <p:blipFill>
            <a:blip r:embed="rId2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68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1"/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" y="0"/>
              <a:ext cx="2866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DBD1B23-FC01-F547-8B43-D4FC9F250378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8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9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zhangm@nwpu.edu.cn               Northwestern Polytechnical University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898C37-E519-F143-B269-68CC80532235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0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1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2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0B78EF-FFB4-2147-8E30-E884CE756947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6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0B78EF-FFB4-2147-8E30-E884CE756947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6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7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8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1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F57D706-799F-4840-B1A2-25CE8E66DEB7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1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2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3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990599"/>
            <a:ext cx="5486400" cy="3736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 err="1"/>
              <a:t>xxx@mail.nwpu.edu.cn</a:t>
            </a:r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F57D706-799F-4840-B1A2-25CE8E66DEB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4"/>
              </a:buBlip>
              <a:defRPr/>
            </a:pPr>
            <a:r>
              <a:rPr lang="en-US"/>
              <a:t>Click to edit Master text styles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4"/>
              </a:buBlip>
              <a:defRPr/>
            </a:pPr>
            <a:r>
              <a:rPr lang="en-US"/>
              <a:t>Second level</a:t>
            </a:r>
          </a:p>
          <a:p>
            <a:pPr marL="342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4"/>
              </a:buBlip>
              <a:defRPr/>
            </a:pPr>
            <a:r>
              <a:rPr lang="en-US"/>
              <a:t>Third level</a:t>
            </a:r>
          </a:p>
          <a:p>
            <a:pPr marL="34290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4"/>
              </a:buBlip>
              <a:defRPr/>
            </a:pPr>
            <a:r>
              <a:rPr lang="en-US"/>
              <a:t>Fourth level</a:t>
            </a:r>
          </a:p>
          <a:p>
            <a:pPr marL="342900" marR="0" lvl="4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4"/>
              </a:buBlip>
              <a:defRPr/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324600"/>
            <a:ext cx="444500" cy="4413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矩形 8"/>
          <p:cNvSpPr/>
          <p:nvPr userDrawn="1"/>
        </p:nvSpPr>
        <p:spPr>
          <a:xfrm>
            <a:off x="457200" y="868363"/>
            <a:ext cx="8229600" cy="20637"/>
          </a:xfrm>
          <a:prstGeom prst="rect">
            <a:avLst/>
          </a:prstGeom>
          <a:solidFill>
            <a:srgbClr val="1111FF"/>
          </a:solidFill>
          <a:ln>
            <a:solidFill>
              <a:srgbClr val="111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7A5BFCD-2DD0-1B4A-A6AE-A25793FF7F06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19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20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21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22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4" name="Title 14"/>
          <p:cNvSpPr txBox="1"/>
          <p:nvPr userDrawn="1"/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3"/>
          <p:cNvSpPr txBox="1"/>
          <p:nvPr userDrawn="1"/>
        </p:nvSpPr>
        <p:spPr>
          <a:xfrm>
            <a:off x="390525" y="116837"/>
            <a:ext cx="676275" cy="56832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Arial" panose="020B0604020202020204" pitchFamily="34" charset="0"/>
              <a:buNone/>
              <a:defRPr sz="2800" b="1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75000"/>
        <a:buBlip>
          <a:blip r:embed="rId14"/>
        </a:buBlip>
        <a:defRPr sz="32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003F3"/>
        </a:buClr>
        <a:buSzPct val="75000"/>
        <a:buFont typeface="Wingdings" panose="05000000000000000000" charset="0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矩形 17"/>
          <p:cNvSpPr>
            <a:spLocks noChangeArrowheads="1"/>
          </p:cNvSpPr>
          <p:nvPr/>
        </p:nvSpPr>
        <p:spPr bwMode="auto">
          <a:xfrm>
            <a:off x="0" y="942340"/>
            <a:ext cx="9144000" cy="1927194"/>
          </a:xfrm>
          <a:prstGeom prst="rect">
            <a:avLst/>
          </a:prstGeom>
          <a:solidFill>
            <a:srgbClr val="333399">
              <a:alpha val="88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lr>
                <a:srgbClr val="3670D1"/>
              </a:buClr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buClr>
                <a:srgbClr val="3670D1"/>
              </a:buClr>
              <a:buSzPct val="80000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buClr>
                <a:srgbClr val="3670D1"/>
              </a:buClr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buClr>
                <a:srgbClr val="3670D1"/>
              </a:buClr>
              <a:buFont typeface="Wingdings 2" panose="050201020105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en-US" altLang="zh-CN" sz="4000" b="1" dirty="0">
                <a:solidFill>
                  <a:schemeClr val="bg1"/>
                </a:solidFill>
                <a:uFillTx/>
                <a:sym typeface="+mn-ea"/>
              </a:rPr>
              <a:t>Computer Organization and Architecture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FillTx/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5" name="矩形 23"/>
          <p:cNvSpPr>
            <a:spLocks noChangeArrowheads="1"/>
          </p:cNvSpPr>
          <p:nvPr/>
        </p:nvSpPr>
        <p:spPr bwMode="auto">
          <a:xfrm>
            <a:off x="68238" y="3200400"/>
            <a:ext cx="9087485" cy="27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lr>
                <a:srgbClr val="3670D1"/>
              </a:buClr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Clr>
                <a:srgbClr val="3670D1"/>
              </a:buClr>
              <a:buSzPct val="8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Clr>
                <a:srgbClr val="3670D1"/>
              </a:buClr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Clr>
                <a:srgbClr val="3670D1"/>
              </a:buClr>
              <a:buFont typeface="Wingdings 2" panose="050201020105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 dirty="0">
                <a:sym typeface="+mn-ea"/>
              </a:rPr>
              <a:t>Lecture11  Datapath Design -- Single Cycle Control </a:t>
            </a:r>
          </a:p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</a:rPr>
              <a:t>Jihe</a:t>
            </a:r>
            <a:r>
              <a:rPr lang="zh-CN" altLang="en-US" sz="2800" b="1" dirty="0">
                <a:latin typeface="黑体" panose="02010609060101010101" pitchFamily="49" charset="-122"/>
              </a:rPr>
              <a:t> 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</a:rPr>
              <a:t>Wang</a:t>
            </a:r>
          </a:p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 dirty="0" err="1">
                <a:latin typeface="黑体" panose="02010609060101010101" pitchFamily="49" charset="-122"/>
              </a:rPr>
              <a:t>wangjihe@nwpu.edu.cn</a:t>
            </a:r>
            <a:endParaRPr lang="en-US" altLang="zh-CN" sz="2800" b="1" dirty="0">
              <a:latin typeface="黑体" panose="02010609060101010101" pitchFamily="49" charset="-122"/>
            </a:endParaRPr>
          </a:p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rgbClr val="0000CC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959475"/>
            <a:ext cx="2133600" cy="365125"/>
          </a:xfrm>
        </p:spPr>
        <p:txBody>
          <a:bodyPr/>
          <a:lstStyle/>
          <a:p>
            <a:fld id="{B7A5BFCD-2DD0-1B4A-A6AE-A25793FF7F0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RTL: The </a:t>
            </a:r>
            <a:r>
              <a:rPr lang="en-US" altLang="zh-CN" sz="3200" dirty="0">
                <a:latin typeface="Courier New" panose="02070309020205020404" pitchFamily="49" charset="0"/>
              </a:rPr>
              <a:t>Add</a:t>
            </a:r>
            <a:r>
              <a:rPr lang="en-US" altLang="zh-CN" sz="3200" dirty="0"/>
              <a:t> Instruction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914400" cy="568325"/>
          </a:xfrm>
        </p:spPr>
        <p:txBody>
          <a:bodyPr/>
          <a:lstStyle/>
          <a:p>
            <a:r>
              <a:rPr lang="en-US" altLang="zh-CN" dirty="0"/>
              <a:t>2.6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4780207" y="-1001979"/>
            <a:ext cx="2165350" cy="327"/>
            <a:chOff x="1228" y="2913"/>
            <a:chExt cx="1364" cy="327"/>
          </a:xfrm>
        </p:grpSpPr>
        <p:sp>
          <p:nvSpPr>
            <p:cNvPr id="26" name="直接连接符 25"/>
            <p:cNvSpPr/>
            <p:nvPr/>
          </p:nvSpPr>
          <p:spPr>
            <a:xfrm>
              <a:off x="1639" y="3083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" name="文本框 688148"/>
            <p:cNvSpPr txBox="1"/>
            <p:nvPr/>
          </p:nvSpPr>
          <p:spPr>
            <a:xfrm>
              <a:off x="1228" y="2913"/>
              <a:ext cx="13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 =   1011000</a:t>
              </a:r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" name="文本占位符 17410"/>
          <p:cNvSpPr>
            <a:spLocks noGrp="1"/>
          </p:cNvSpPr>
          <p:nvPr/>
        </p:nvSpPr>
        <p:spPr>
          <a:xfrm>
            <a:off x="476250" y="2254250"/>
            <a:ext cx="8191500" cy="372745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err="1"/>
              <a:t>add	rd, rs, rt</a:t>
            </a:r>
          </a:p>
          <a:p>
            <a:pPr lvl="1">
              <a:buNone/>
            </a:pPr>
            <a:endParaRPr lang="en-US" altLang="zh-CN" sz="2400" err="1"/>
          </a:p>
          <a:p>
            <a:pPr lvl="1"/>
            <a:r>
              <a:rPr lang="en-US" altLang="zh-CN" sz="2400" err="1"/>
              <a:t>mem</a:t>
            </a:r>
            <a:r>
              <a:rPr lang="en-US" altLang="zh-CN" sz="2400"/>
              <a:t>[PC]			Fetch the instruction 					from memory</a:t>
            </a:r>
          </a:p>
          <a:p>
            <a:pPr lvl="1">
              <a:buNone/>
            </a:pPr>
            <a:endParaRPr lang="en-US" altLang="zh-CN" sz="2400"/>
          </a:p>
          <a:p>
            <a:pPr lvl="1"/>
            <a:r>
              <a:rPr lang="en-US" altLang="zh-CN" sz="2400" err="1"/>
              <a:t>R[rd] &lt;- R[rs] + R[rt</a:t>
            </a:r>
            <a:r>
              <a:rPr lang="en-US" altLang="zh-CN" sz="2400"/>
              <a:t>]		The actual operation</a:t>
            </a:r>
          </a:p>
          <a:p>
            <a:pPr lvl="1">
              <a:buNone/>
            </a:pPr>
            <a:endParaRPr lang="en-US" altLang="zh-CN" sz="2400"/>
          </a:p>
          <a:p>
            <a:pPr lvl="1"/>
            <a:r>
              <a:rPr lang="en-US" altLang="zh-CN" sz="2400"/>
              <a:t>PC &lt;- PC + 4			Calculate the next 						instruction’s  address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484315" y="876300"/>
            <a:ext cx="6315076" cy="955675"/>
            <a:chOff x="947" y="524"/>
            <a:chExt cx="3978" cy="602"/>
          </a:xfrm>
        </p:grpSpPr>
        <p:sp>
          <p:nvSpPr>
            <p:cNvPr id="19" name="矩形 18"/>
            <p:cNvSpPr/>
            <p:nvPr/>
          </p:nvSpPr>
          <p:spPr>
            <a:xfrm>
              <a:off x="1016" y="728"/>
              <a:ext cx="3824" cy="17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012" y="716"/>
              <a:ext cx="664" cy="218"/>
              <a:chOff x="1012" y="716"/>
              <a:chExt cx="664" cy="21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1012" y="724"/>
                <a:ext cx="664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205" y="716"/>
                <a:ext cx="257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op</a:t>
                </a: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684" y="716"/>
              <a:ext cx="616" cy="218"/>
              <a:chOff x="1684" y="716"/>
              <a:chExt cx="616" cy="218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1684" y="724"/>
                <a:ext cx="616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859" y="716"/>
                <a:ext cx="229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rs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308" y="716"/>
              <a:ext cx="616" cy="218"/>
              <a:chOff x="2308" y="716"/>
              <a:chExt cx="616" cy="218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308" y="724"/>
                <a:ext cx="616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483" y="716"/>
                <a:ext cx="222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rt</a:t>
                </a: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932" y="716"/>
              <a:ext cx="616" cy="218"/>
              <a:chOff x="2932" y="716"/>
              <a:chExt cx="616" cy="218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2932" y="724"/>
                <a:ext cx="616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3107" y="716"/>
                <a:ext cx="250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rd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556" y="716"/>
              <a:ext cx="616" cy="218"/>
              <a:chOff x="3556" y="716"/>
              <a:chExt cx="616" cy="218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3556" y="724"/>
                <a:ext cx="616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635" y="716"/>
                <a:ext cx="457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shamt</a:t>
                </a: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180" y="716"/>
              <a:ext cx="664" cy="218"/>
              <a:chOff x="4180" y="716"/>
              <a:chExt cx="664" cy="218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4180" y="724"/>
                <a:ext cx="664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4373" y="716"/>
                <a:ext cx="407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funct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947" y="524"/>
              <a:ext cx="3978" cy="602"/>
              <a:chOff x="947" y="524"/>
              <a:chExt cx="3978" cy="602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4739" y="524"/>
                <a:ext cx="186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0</a:t>
                </a: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019" y="524"/>
                <a:ext cx="186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6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347" y="524"/>
                <a:ext cx="250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11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723" y="524"/>
                <a:ext cx="250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16</a:t>
                </a: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099" y="524"/>
                <a:ext cx="250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21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475" y="524"/>
                <a:ext cx="250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26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947" y="524"/>
                <a:ext cx="250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31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87" y="908"/>
                <a:ext cx="404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6 bits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355" y="908"/>
                <a:ext cx="404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6 bits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683" y="908"/>
                <a:ext cx="404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5 bits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059" y="908"/>
                <a:ext cx="404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5 bits</a:t>
                </a: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435" y="908"/>
                <a:ext cx="404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5 bits</a:t>
                </a: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811" y="908"/>
                <a:ext cx="404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5 bits</a:t>
                </a: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783830" cy="649605"/>
          </a:xfrm>
        </p:spPr>
        <p:txBody>
          <a:bodyPr/>
          <a:lstStyle/>
          <a:p>
            <a:r>
              <a:rPr lang="en-US" altLang="zh-CN" sz="2400" dirty="0"/>
              <a:t>Instruction Fetch Unit at the Beginning of </a:t>
            </a:r>
            <a:r>
              <a:rPr lang="en-US" altLang="zh-CN" sz="2400" dirty="0">
                <a:latin typeface="Courier New" panose="02070309020205020404" pitchFamily="49" charset="0"/>
              </a:rPr>
              <a:t>Add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2.7</a:t>
            </a:r>
            <a:endParaRPr lang="zh-CN" altLang="en-US" dirty="0"/>
          </a:p>
        </p:txBody>
      </p:sp>
      <p:sp>
        <p:nvSpPr>
          <p:cNvPr id="21" name="文本占位符 19459"/>
          <p:cNvSpPr>
            <a:spLocks noGrp="1"/>
          </p:cNvSpPr>
          <p:nvPr/>
        </p:nvSpPr>
        <p:spPr>
          <a:xfrm>
            <a:off x="412750" y="1009649"/>
            <a:ext cx="8318500" cy="6270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err="1"/>
              <a:t>Fetch the instruction from Instruction memory: Instruction  &lt;-  mem</a:t>
            </a:r>
            <a:r>
              <a:rPr lang="en-US" altLang="zh-CN"/>
              <a:t>[PC]</a:t>
            </a:r>
          </a:p>
          <a:p>
            <a:pPr lvl="1"/>
            <a:r>
              <a:rPr lang="en-US" altLang="zh-CN"/>
              <a:t>This is the same for all instructions</a:t>
            </a:r>
          </a:p>
        </p:txBody>
      </p:sp>
      <p:sp>
        <p:nvSpPr>
          <p:cNvPr id="22" name="矩形 21"/>
          <p:cNvSpPr/>
          <p:nvPr/>
        </p:nvSpPr>
        <p:spPr>
          <a:xfrm rot="5400000">
            <a:off x="2106613" y="6135687"/>
            <a:ext cx="8064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PC Ext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3908425" y="1695447"/>
            <a:ext cx="1101725" cy="1039812"/>
            <a:chOff x="2474" y="1011"/>
            <a:chExt cx="694" cy="671"/>
          </a:xfrm>
        </p:grpSpPr>
        <p:sp>
          <p:nvSpPr>
            <p:cNvPr id="80" name="矩形 79"/>
            <p:cNvSpPr/>
            <p:nvPr/>
          </p:nvSpPr>
          <p:spPr>
            <a:xfrm>
              <a:off x="2474" y="1011"/>
              <a:ext cx="694" cy="63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779" y="1467"/>
              <a:ext cx="313" cy="21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 err="1">
                  <a:latin typeface="Times New Roman" panose="02020603050405020304" charset="0"/>
                  <a:ea typeface="Times New Roman" panose="02020603050405020304" charset="0"/>
                </a:rPr>
                <a:t>Adr</a:t>
              </a:r>
            </a:p>
          </p:txBody>
        </p:sp>
        <p:sp>
          <p:nvSpPr>
            <p:cNvPr id="82" name="矩形 81"/>
            <p:cNvSpPr/>
            <p:nvPr/>
          </p:nvSpPr>
          <p:spPr>
            <a:xfrm>
              <a:off x="2518" y="1108"/>
              <a:ext cx="584" cy="37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Inst</a:t>
              </a:r>
            </a:p>
            <a:p>
              <a:pPr lvl="0" algn="ctr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Memory</a:t>
              </a:r>
            </a:p>
          </p:txBody>
        </p:sp>
      </p:grpSp>
      <p:sp>
        <p:nvSpPr>
          <p:cNvPr id="24" name="直接连接符 23"/>
          <p:cNvSpPr/>
          <p:nvPr/>
        </p:nvSpPr>
        <p:spPr>
          <a:xfrm>
            <a:off x="2511425" y="5053012"/>
            <a:ext cx="398463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5" name="组合 24"/>
          <p:cNvGrpSpPr/>
          <p:nvPr/>
        </p:nvGrpSpPr>
        <p:grpSpPr>
          <a:xfrm>
            <a:off x="2935294" y="4078288"/>
            <a:ext cx="468313" cy="1128712"/>
            <a:chOff x="1861" y="2549"/>
            <a:chExt cx="295" cy="729"/>
          </a:xfrm>
        </p:grpSpPr>
        <p:grpSp>
          <p:nvGrpSpPr>
            <p:cNvPr id="70" name="组合 69"/>
            <p:cNvGrpSpPr/>
            <p:nvPr/>
          </p:nvGrpSpPr>
          <p:grpSpPr>
            <a:xfrm>
              <a:off x="1861" y="2549"/>
              <a:ext cx="242" cy="729"/>
              <a:chOff x="1861" y="2549"/>
              <a:chExt cx="242" cy="729"/>
            </a:xfrm>
          </p:grpSpPr>
          <p:sp>
            <p:nvSpPr>
              <p:cNvPr id="72" name="直接连接符 71"/>
              <p:cNvSpPr/>
              <p:nvPr/>
            </p:nvSpPr>
            <p:spPr>
              <a:xfrm>
                <a:off x="1861" y="2549"/>
                <a:ext cx="0" cy="16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3" name="直接连接符 72"/>
              <p:cNvSpPr/>
              <p:nvPr/>
            </p:nvSpPr>
            <p:spPr>
              <a:xfrm>
                <a:off x="1869" y="2549"/>
                <a:ext cx="226" cy="16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4" name="直接连接符 73"/>
              <p:cNvSpPr/>
              <p:nvPr/>
            </p:nvSpPr>
            <p:spPr>
              <a:xfrm>
                <a:off x="1869" y="2731"/>
                <a:ext cx="105" cy="7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5" name="直接连接符 74"/>
              <p:cNvSpPr/>
              <p:nvPr/>
            </p:nvSpPr>
            <p:spPr>
              <a:xfrm>
                <a:off x="1982" y="2823"/>
                <a:ext cx="0" cy="16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6" name="直接连接符 75"/>
              <p:cNvSpPr/>
              <p:nvPr/>
            </p:nvSpPr>
            <p:spPr>
              <a:xfrm>
                <a:off x="2103" y="2731"/>
                <a:ext cx="0" cy="349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7" name="直接连接符 76"/>
              <p:cNvSpPr/>
              <p:nvPr/>
            </p:nvSpPr>
            <p:spPr>
              <a:xfrm flipV="1">
                <a:off x="1869" y="2989"/>
                <a:ext cx="105" cy="107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8" name="直接连接符 77"/>
              <p:cNvSpPr/>
              <p:nvPr/>
            </p:nvSpPr>
            <p:spPr>
              <a:xfrm>
                <a:off x="1861" y="3096"/>
                <a:ext cx="0" cy="16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9" name="直接连接符 78"/>
              <p:cNvSpPr/>
              <p:nvPr/>
            </p:nvSpPr>
            <p:spPr>
              <a:xfrm flipV="1">
                <a:off x="1869" y="3080"/>
                <a:ext cx="226" cy="19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1" name="矩形 70"/>
            <p:cNvSpPr/>
            <p:nvPr/>
          </p:nvSpPr>
          <p:spPr>
            <a:xfrm rot="5400000">
              <a:off x="1814" y="2817"/>
              <a:ext cx="47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Adder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44813" y="5280024"/>
            <a:ext cx="469900" cy="1128713"/>
            <a:chOff x="1867" y="3325"/>
            <a:chExt cx="296" cy="729"/>
          </a:xfrm>
        </p:grpSpPr>
        <p:grpSp>
          <p:nvGrpSpPr>
            <p:cNvPr id="60" name="组合 59"/>
            <p:cNvGrpSpPr/>
            <p:nvPr/>
          </p:nvGrpSpPr>
          <p:grpSpPr>
            <a:xfrm>
              <a:off x="1867" y="3325"/>
              <a:ext cx="242" cy="729"/>
              <a:chOff x="1867" y="3325"/>
              <a:chExt cx="242" cy="729"/>
            </a:xfrm>
          </p:grpSpPr>
          <p:sp>
            <p:nvSpPr>
              <p:cNvPr id="62" name="直接连接符 61"/>
              <p:cNvSpPr/>
              <p:nvPr/>
            </p:nvSpPr>
            <p:spPr>
              <a:xfrm>
                <a:off x="1867" y="3325"/>
                <a:ext cx="0" cy="16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" name="直接连接符 62"/>
              <p:cNvSpPr/>
              <p:nvPr/>
            </p:nvSpPr>
            <p:spPr>
              <a:xfrm>
                <a:off x="1875" y="3325"/>
                <a:ext cx="226" cy="16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4" name="直接连接符 63"/>
              <p:cNvSpPr/>
              <p:nvPr/>
            </p:nvSpPr>
            <p:spPr>
              <a:xfrm>
                <a:off x="1875" y="3507"/>
                <a:ext cx="105" cy="7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" name="直接连接符 64"/>
              <p:cNvSpPr/>
              <p:nvPr/>
            </p:nvSpPr>
            <p:spPr>
              <a:xfrm>
                <a:off x="1988" y="3599"/>
                <a:ext cx="0" cy="16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6" name="直接连接符 65"/>
              <p:cNvSpPr/>
              <p:nvPr/>
            </p:nvSpPr>
            <p:spPr>
              <a:xfrm>
                <a:off x="2109" y="3507"/>
                <a:ext cx="0" cy="349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7" name="直接连接符 66"/>
              <p:cNvSpPr/>
              <p:nvPr/>
            </p:nvSpPr>
            <p:spPr>
              <a:xfrm flipV="1">
                <a:off x="1875" y="3765"/>
                <a:ext cx="105" cy="107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8" name="直接连接符 67"/>
              <p:cNvSpPr/>
              <p:nvPr/>
            </p:nvSpPr>
            <p:spPr>
              <a:xfrm>
                <a:off x="1867" y="3872"/>
                <a:ext cx="0" cy="16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9" name="直接连接符 68"/>
              <p:cNvSpPr/>
              <p:nvPr/>
            </p:nvSpPr>
            <p:spPr>
              <a:xfrm flipV="1">
                <a:off x="1875" y="3856"/>
                <a:ext cx="226" cy="19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1" name="矩形 60"/>
            <p:cNvSpPr/>
            <p:nvPr/>
          </p:nvSpPr>
          <p:spPr>
            <a:xfrm rot="5400000">
              <a:off x="1821" y="3593"/>
              <a:ext cx="47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Adder</a:t>
              </a:r>
            </a:p>
          </p:txBody>
        </p:sp>
      </p:grpSp>
      <p:sp>
        <p:nvSpPr>
          <p:cNvPr id="27" name="直接连接符 26"/>
          <p:cNvSpPr/>
          <p:nvPr/>
        </p:nvSpPr>
        <p:spPr>
          <a:xfrm>
            <a:off x="2638425" y="5400674"/>
            <a:ext cx="27305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" name="矩形 27"/>
          <p:cNvSpPr/>
          <p:nvPr/>
        </p:nvSpPr>
        <p:spPr>
          <a:xfrm>
            <a:off x="4078288" y="4664074"/>
            <a:ext cx="230187" cy="11652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141788" y="5854699"/>
            <a:ext cx="103187" cy="123825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0" name="直接连接符 29"/>
          <p:cNvSpPr/>
          <p:nvPr/>
        </p:nvSpPr>
        <p:spPr>
          <a:xfrm flipH="1">
            <a:off x="4178300" y="6002337"/>
            <a:ext cx="28575" cy="1746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" name="矩形 30"/>
          <p:cNvSpPr/>
          <p:nvPr/>
        </p:nvSpPr>
        <p:spPr>
          <a:xfrm rot="5400000">
            <a:off x="3971925" y="5172074"/>
            <a:ext cx="4508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PC</a:t>
            </a:r>
          </a:p>
        </p:txBody>
      </p:sp>
      <p:sp>
        <p:nvSpPr>
          <p:cNvPr id="32" name="矩形 31"/>
          <p:cNvSpPr/>
          <p:nvPr/>
        </p:nvSpPr>
        <p:spPr>
          <a:xfrm>
            <a:off x="3744913" y="5875337"/>
            <a:ext cx="47466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 err="1">
                <a:latin typeface="Times New Roman" panose="02020603050405020304" charset="0"/>
                <a:ea typeface="Times New Roman" panose="02020603050405020304" charset="0"/>
              </a:rPr>
              <a:t>Clk</a:t>
            </a:r>
          </a:p>
        </p:txBody>
      </p:sp>
      <p:sp>
        <p:nvSpPr>
          <p:cNvPr id="33" name="矩形 32"/>
          <p:cNvSpPr/>
          <p:nvPr/>
        </p:nvSpPr>
        <p:spPr>
          <a:xfrm rot="16200000">
            <a:off x="4014788" y="4651374"/>
            <a:ext cx="3841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00</a:t>
            </a:r>
          </a:p>
        </p:txBody>
      </p:sp>
      <p:sp>
        <p:nvSpPr>
          <p:cNvPr id="34" name="矩形 33"/>
          <p:cNvSpPr/>
          <p:nvPr/>
        </p:nvSpPr>
        <p:spPr>
          <a:xfrm>
            <a:off x="4083050" y="4708524"/>
            <a:ext cx="222250" cy="2222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543311" y="4535487"/>
            <a:ext cx="333376" cy="1417637"/>
            <a:chOff x="2244" y="2845"/>
            <a:chExt cx="210" cy="915"/>
          </a:xfrm>
        </p:grpSpPr>
        <p:grpSp>
          <p:nvGrpSpPr>
            <p:cNvPr id="52" name="组合 51"/>
            <p:cNvGrpSpPr/>
            <p:nvPr/>
          </p:nvGrpSpPr>
          <p:grpSpPr>
            <a:xfrm>
              <a:off x="2264" y="2845"/>
              <a:ext cx="161" cy="915"/>
              <a:chOff x="2264" y="2845"/>
              <a:chExt cx="161" cy="915"/>
            </a:xfrm>
          </p:grpSpPr>
          <p:sp>
            <p:nvSpPr>
              <p:cNvPr id="56" name="直接连接符 55"/>
              <p:cNvSpPr/>
              <p:nvPr/>
            </p:nvSpPr>
            <p:spPr>
              <a:xfrm>
                <a:off x="2264" y="2845"/>
                <a:ext cx="0" cy="899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" name="直接连接符 56"/>
              <p:cNvSpPr/>
              <p:nvPr/>
            </p:nvSpPr>
            <p:spPr>
              <a:xfrm>
                <a:off x="2272" y="2845"/>
                <a:ext cx="145" cy="10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" name="直接连接符 57"/>
              <p:cNvSpPr/>
              <p:nvPr/>
            </p:nvSpPr>
            <p:spPr>
              <a:xfrm flipV="1">
                <a:off x="2272" y="3622"/>
                <a:ext cx="145" cy="13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9" name="直接连接符 58"/>
              <p:cNvSpPr/>
              <p:nvPr/>
            </p:nvSpPr>
            <p:spPr>
              <a:xfrm>
                <a:off x="2425" y="2967"/>
                <a:ext cx="0" cy="655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3" name="矩形 52"/>
            <p:cNvSpPr/>
            <p:nvPr/>
          </p:nvSpPr>
          <p:spPr>
            <a:xfrm rot="5400000">
              <a:off x="2159" y="3199"/>
              <a:ext cx="380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Mux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2256" y="2932"/>
              <a:ext cx="151" cy="233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2256" y="3447"/>
              <a:ext cx="151" cy="233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6" name="直接连接符 35"/>
          <p:cNvSpPr/>
          <p:nvPr/>
        </p:nvSpPr>
        <p:spPr>
          <a:xfrm>
            <a:off x="3309938" y="4694237"/>
            <a:ext cx="2746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" name="直接连接符 36"/>
          <p:cNvSpPr/>
          <p:nvPr/>
        </p:nvSpPr>
        <p:spPr>
          <a:xfrm>
            <a:off x="3341688" y="5821362"/>
            <a:ext cx="2746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" name="矩形 37"/>
          <p:cNvSpPr/>
          <p:nvPr/>
        </p:nvSpPr>
        <p:spPr>
          <a:xfrm>
            <a:off x="2336800" y="4016374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4</a:t>
            </a:r>
          </a:p>
        </p:txBody>
      </p:sp>
      <p:sp>
        <p:nvSpPr>
          <p:cNvPr id="39" name="直接连接符 38"/>
          <p:cNvSpPr/>
          <p:nvPr/>
        </p:nvSpPr>
        <p:spPr>
          <a:xfrm>
            <a:off x="2638425" y="4211637"/>
            <a:ext cx="27305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" name="矩形 39"/>
          <p:cNvSpPr/>
          <p:nvPr/>
        </p:nvSpPr>
        <p:spPr>
          <a:xfrm>
            <a:off x="2876550" y="3016249"/>
            <a:ext cx="1676400" cy="3333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solidFill>
                  <a:schemeClr val="accent2"/>
                </a:solidFill>
                <a:latin typeface="Times New Roman" panose="02020603050405020304" charset="0"/>
                <a:ea typeface="Times New Roman" panose="02020603050405020304" charset="0"/>
              </a:rPr>
              <a:t>nPC_MUX_sel</a:t>
            </a:r>
            <a:endParaRPr lang="en-US" altLang="zh-CN" sz="1600" b="1">
              <a:solidFill>
                <a:schemeClr val="accent2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41" name="直接连接符 40"/>
          <p:cNvSpPr/>
          <p:nvPr/>
        </p:nvSpPr>
        <p:spPr>
          <a:xfrm>
            <a:off x="3714750" y="3357562"/>
            <a:ext cx="0" cy="1260475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" name="矩形 41"/>
          <p:cNvSpPr/>
          <p:nvPr/>
        </p:nvSpPr>
        <p:spPr>
          <a:xfrm>
            <a:off x="2332038" y="5878512"/>
            <a:ext cx="295275" cy="79375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3" name="直接连接符 42"/>
          <p:cNvSpPr/>
          <p:nvPr/>
        </p:nvSpPr>
        <p:spPr>
          <a:xfrm>
            <a:off x="2085975" y="6218237"/>
            <a:ext cx="2746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" name="直接连接符 43"/>
          <p:cNvSpPr/>
          <p:nvPr/>
        </p:nvSpPr>
        <p:spPr>
          <a:xfrm>
            <a:off x="2668588" y="6262687"/>
            <a:ext cx="274637" cy="4762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" name="任意多边形 19513"/>
          <p:cNvSpPr/>
          <p:nvPr/>
        </p:nvSpPr>
        <p:spPr>
          <a:xfrm>
            <a:off x="4338638" y="2644774"/>
            <a:ext cx="141287" cy="2405063"/>
          </a:xfrm>
          <a:custGeom>
            <a:avLst/>
            <a:gdLst/>
            <a:ahLst/>
            <a:cxnLst/>
            <a:rect l="0" t="0" r="0" b="0"/>
            <a:pathLst>
              <a:path w="89" h="1553">
                <a:moveTo>
                  <a:pt x="0" y="1552"/>
                </a:moveTo>
                <a:lnTo>
                  <a:pt x="88" y="1552"/>
                </a:lnTo>
                <a:lnTo>
                  <a:pt x="88" y="0"/>
                </a:lnTo>
              </a:path>
            </a:pathLst>
          </a:custGeom>
          <a:noFill/>
          <a:ln w="50800" cap="rnd" cmpd="sng">
            <a:solidFill>
              <a:schemeClr val="accent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6" name="任意多边形 19514"/>
          <p:cNvSpPr/>
          <p:nvPr/>
        </p:nvSpPr>
        <p:spPr>
          <a:xfrm>
            <a:off x="2222500" y="3871912"/>
            <a:ext cx="2257425" cy="1177925"/>
          </a:xfrm>
          <a:custGeom>
            <a:avLst/>
            <a:gdLst/>
            <a:ahLst/>
            <a:cxnLst/>
            <a:rect l="0" t="0" r="0" b="0"/>
            <a:pathLst>
              <a:path w="1422" h="761">
                <a:moveTo>
                  <a:pt x="1421" y="0"/>
                </a:moveTo>
                <a:lnTo>
                  <a:pt x="0" y="0"/>
                </a:lnTo>
                <a:lnTo>
                  <a:pt x="0" y="760"/>
                </a:lnTo>
                <a:lnTo>
                  <a:pt x="199" y="760"/>
                </a:lnTo>
              </a:path>
            </a:pathLst>
          </a:custGeom>
          <a:noFill/>
          <a:ln w="50800" cap="rnd" cmpd="sng">
            <a:solidFill>
              <a:schemeClr val="accent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7" name="直接连接符 46"/>
          <p:cNvSpPr/>
          <p:nvPr/>
        </p:nvSpPr>
        <p:spPr>
          <a:xfrm>
            <a:off x="3824288" y="5308599"/>
            <a:ext cx="274637" cy="4763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8" name="矩形 47"/>
          <p:cNvSpPr/>
          <p:nvPr/>
        </p:nvSpPr>
        <p:spPr>
          <a:xfrm rot="16200000">
            <a:off x="1470025" y="6064249"/>
            <a:ext cx="7588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imm16</a:t>
            </a:r>
          </a:p>
        </p:txBody>
      </p:sp>
      <p:sp>
        <p:nvSpPr>
          <p:cNvPr id="49" name="任意多边形 19517"/>
          <p:cNvSpPr/>
          <p:nvPr/>
        </p:nvSpPr>
        <p:spPr>
          <a:xfrm>
            <a:off x="2470150" y="4697412"/>
            <a:ext cx="966788" cy="695325"/>
          </a:xfrm>
          <a:custGeom>
            <a:avLst/>
            <a:gdLst/>
            <a:ahLst/>
            <a:cxnLst/>
            <a:rect l="0" t="0" r="0" b="0"/>
            <a:pathLst>
              <a:path w="609" h="449">
                <a:moveTo>
                  <a:pt x="96" y="448"/>
                </a:moveTo>
                <a:lnTo>
                  <a:pt x="0" y="448"/>
                </a:lnTo>
                <a:lnTo>
                  <a:pt x="0" y="331"/>
                </a:lnTo>
                <a:lnTo>
                  <a:pt x="608" y="331"/>
                </a:lnTo>
                <a:lnTo>
                  <a:pt x="608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0" name="直接连接符 49"/>
          <p:cNvSpPr/>
          <p:nvPr/>
        </p:nvSpPr>
        <p:spPr>
          <a:xfrm>
            <a:off x="5022850" y="2211387"/>
            <a:ext cx="1041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" name="矩形 50"/>
          <p:cNvSpPr/>
          <p:nvPr/>
        </p:nvSpPr>
        <p:spPr>
          <a:xfrm>
            <a:off x="6056313" y="2055812"/>
            <a:ext cx="165576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Instruction&lt;31:0&gt;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43000" y="69945"/>
            <a:ext cx="7924800" cy="649605"/>
          </a:xfrm>
        </p:spPr>
        <p:txBody>
          <a:bodyPr/>
          <a:lstStyle/>
          <a:p>
            <a:r>
              <a:rPr lang="en-US" altLang="zh-CN" dirty="0"/>
              <a:t>The Single Cycle </a:t>
            </a:r>
            <a:r>
              <a:rPr lang="en-US" altLang="zh-CN" dirty="0" err="1"/>
              <a:t>Datapath</a:t>
            </a:r>
            <a:r>
              <a:rPr lang="en-US" altLang="zh-CN" dirty="0"/>
              <a:t> during </a:t>
            </a:r>
            <a:r>
              <a:rPr lang="en-US" altLang="zh-CN" dirty="0">
                <a:latin typeface="Courier New" panose="02070309020205020404" pitchFamily="49" charset="0"/>
              </a:rPr>
              <a:t>Add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914400" cy="568325"/>
          </a:xfrm>
        </p:spPr>
        <p:txBody>
          <a:bodyPr/>
          <a:lstStyle/>
          <a:p>
            <a:r>
              <a:rPr lang="en-US" altLang="zh-CN" dirty="0"/>
              <a:t>2.8</a:t>
            </a:r>
            <a:endParaRPr lang="zh-CN" altLang="en-US" dirty="0"/>
          </a:p>
        </p:txBody>
      </p:sp>
      <p:sp>
        <p:nvSpPr>
          <p:cNvPr id="218" name="文本占位符 21635"/>
          <p:cNvSpPr>
            <a:spLocks noGrp="1"/>
          </p:cNvSpPr>
          <p:nvPr/>
        </p:nvSpPr>
        <p:spPr>
          <a:xfrm>
            <a:off x="381000" y="1835150"/>
            <a:ext cx="8191500" cy="2841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err="1"/>
              <a:t>R[rd]  &lt;-  R[rs]  +  R[rt</a:t>
            </a:r>
            <a:r>
              <a:rPr lang="en-US" altLang="zh-CN"/>
              <a:t>]</a:t>
            </a:r>
          </a:p>
        </p:txBody>
      </p:sp>
      <p:grpSp>
        <p:nvGrpSpPr>
          <p:cNvPr id="219" name="组合 218"/>
          <p:cNvGrpSpPr/>
          <p:nvPr/>
        </p:nvGrpSpPr>
        <p:grpSpPr>
          <a:xfrm>
            <a:off x="1465264" y="914400"/>
            <a:ext cx="6315076" cy="650875"/>
            <a:chOff x="947" y="380"/>
            <a:chExt cx="3978" cy="410"/>
          </a:xfrm>
        </p:grpSpPr>
        <p:sp>
          <p:nvSpPr>
            <p:cNvPr id="220" name="矩形 219"/>
            <p:cNvSpPr/>
            <p:nvPr/>
          </p:nvSpPr>
          <p:spPr>
            <a:xfrm>
              <a:off x="1016" y="584"/>
              <a:ext cx="3824" cy="17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21" name="组合 220"/>
            <p:cNvGrpSpPr/>
            <p:nvPr/>
          </p:nvGrpSpPr>
          <p:grpSpPr>
            <a:xfrm>
              <a:off x="1012" y="572"/>
              <a:ext cx="664" cy="218"/>
              <a:chOff x="1012" y="572"/>
              <a:chExt cx="664" cy="218"/>
            </a:xfrm>
          </p:grpSpPr>
          <p:sp>
            <p:nvSpPr>
              <p:cNvPr id="244" name="矩形 243"/>
              <p:cNvSpPr/>
              <p:nvPr/>
            </p:nvSpPr>
            <p:spPr>
              <a:xfrm>
                <a:off x="1012" y="580"/>
                <a:ext cx="664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5" name="矩形 244"/>
              <p:cNvSpPr/>
              <p:nvPr/>
            </p:nvSpPr>
            <p:spPr>
              <a:xfrm>
                <a:off x="1205" y="572"/>
                <a:ext cx="257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op</a:t>
                </a:r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1684" y="572"/>
              <a:ext cx="616" cy="218"/>
              <a:chOff x="1684" y="572"/>
              <a:chExt cx="616" cy="218"/>
            </a:xfrm>
          </p:grpSpPr>
          <p:sp>
            <p:nvSpPr>
              <p:cNvPr id="242" name="矩形 241"/>
              <p:cNvSpPr/>
              <p:nvPr/>
            </p:nvSpPr>
            <p:spPr>
              <a:xfrm>
                <a:off x="1684" y="580"/>
                <a:ext cx="616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3" name="矩形 242"/>
              <p:cNvSpPr/>
              <p:nvPr/>
            </p:nvSpPr>
            <p:spPr>
              <a:xfrm>
                <a:off x="1859" y="572"/>
                <a:ext cx="229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rs</a:t>
                </a:r>
              </a:p>
            </p:txBody>
          </p:sp>
        </p:grpSp>
        <p:grpSp>
          <p:nvGrpSpPr>
            <p:cNvPr id="223" name="组合 222"/>
            <p:cNvGrpSpPr/>
            <p:nvPr/>
          </p:nvGrpSpPr>
          <p:grpSpPr>
            <a:xfrm>
              <a:off x="2308" y="572"/>
              <a:ext cx="616" cy="218"/>
              <a:chOff x="2308" y="572"/>
              <a:chExt cx="616" cy="218"/>
            </a:xfrm>
          </p:grpSpPr>
          <p:sp>
            <p:nvSpPr>
              <p:cNvPr id="240" name="矩形 239"/>
              <p:cNvSpPr/>
              <p:nvPr/>
            </p:nvSpPr>
            <p:spPr>
              <a:xfrm>
                <a:off x="2308" y="580"/>
                <a:ext cx="616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1" name="矩形 240"/>
              <p:cNvSpPr/>
              <p:nvPr/>
            </p:nvSpPr>
            <p:spPr>
              <a:xfrm>
                <a:off x="2483" y="572"/>
                <a:ext cx="222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rt</a:t>
                </a:r>
              </a:p>
            </p:txBody>
          </p:sp>
        </p:grpSp>
        <p:grpSp>
          <p:nvGrpSpPr>
            <p:cNvPr id="224" name="组合 223"/>
            <p:cNvGrpSpPr/>
            <p:nvPr/>
          </p:nvGrpSpPr>
          <p:grpSpPr>
            <a:xfrm>
              <a:off x="2932" y="572"/>
              <a:ext cx="616" cy="218"/>
              <a:chOff x="2932" y="572"/>
              <a:chExt cx="616" cy="218"/>
            </a:xfrm>
          </p:grpSpPr>
          <p:sp>
            <p:nvSpPr>
              <p:cNvPr id="238" name="矩形 237"/>
              <p:cNvSpPr/>
              <p:nvPr/>
            </p:nvSpPr>
            <p:spPr>
              <a:xfrm>
                <a:off x="2932" y="580"/>
                <a:ext cx="616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3107" y="572"/>
                <a:ext cx="250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rd</a:t>
                </a:r>
              </a:p>
            </p:txBody>
          </p:sp>
        </p:grpSp>
        <p:grpSp>
          <p:nvGrpSpPr>
            <p:cNvPr id="225" name="组合 224"/>
            <p:cNvGrpSpPr/>
            <p:nvPr/>
          </p:nvGrpSpPr>
          <p:grpSpPr>
            <a:xfrm>
              <a:off x="3556" y="572"/>
              <a:ext cx="616" cy="218"/>
              <a:chOff x="3556" y="572"/>
              <a:chExt cx="616" cy="218"/>
            </a:xfrm>
          </p:grpSpPr>
          <p:sp>
            <p:nvSpPr>
              <p:cNvPr id="236" name="矩形 235"/>
              <p:cNvSpPr/>
              <p:nvPr/>
            </p:nvSpPr>
            <p:spPr>
              <a:xfrm>
                <a:off x="3556" y="580"/>
                <a:ext cx="616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7" name="矩形 236"/>
              <p:cNvSpPr/>
              <p:nvPr/>
            </p:nvSpPr>
            <p:spPr>
              <a:xfrm>
                <a:off x="3635" y="572"/>
                <a:ext cx="457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shamt</a:t>
                </a:r>
              </a:p>
            </p:txBody>
          </p:sp>
        </p:grpSp>
        <p:grpSp>
          <p:nvGrpSpPr>
            <p:cNvPr id="226" name="组合 225"/>
            <p:cNvGrpSpPr/>
            <p:nvPr/>
          </p:nvGrpSpPr>
          <p:grpSpPr>
            <a:xfrm>
              <a:off x="4180" y="572"/>
              <a:ext cx="664" cy="218"/>
              <a:chOff x="4180" y="572"/>
              <a:chExt cx="664" cy="218"/>
            </a:xfrm>
          </p:grpSpPr>
          <p:sp>
            <p:nvSpPr>
              <p:cNvPr id="234" name="矩形 233"/>
              <p:cNvSpPr/>
              <p:nvPr/>
            </p:nvSpPr>
            <p:spPr>
              <a:xfrm>
                <a:off x="4180" y="580"/>
                <a:ext cx="664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5" name="矩形 234"/>
              <p:cNvSpPr/>
              <p:nvPr/>
            </p:nvSpPr>
            <p:spPr>
              <a:xfrm>
                <a:off x="4373" y="572"/>
                <a:ext cx="407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funct</a:t>
                </a:r>
              </a:p>
            </p:txBody>
          </p:sp>
        </p:grpSp>
        <p:sp>
          <p:nvSpPr>
            <p:cNvPr id="227" name="矩形 226"/>
            <p:cNvSpPr/>
            <p:nvPr/>
          </p:nvSpPr>
          <p:spPr>
            <a:xfrm>
              <a:off x="4739" y="38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28" name="矩形 227"/>
            <p:cNvSpPr/>
            <p:nvPr/>
          </p:nvSpPr>
          <p:spPr>
            <a:xfrm>
              <a:off x="4019" y="38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6</a:t>
              </a:r>
            </a:p>
          </p:txBody>
        </p:sp>
        <p:sp>
          <p:nvSpPr>
            <p:cNvPr id="229" name="矩形 228"/>
            <p:cNvSpPr/>
            <p:nvPr/>
          </p:nvSpPr>
          <p:spPr>
            <a:xfrm>
              <a:off x="3347" y="380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11</a:t>
              </a:r>
            </a:p>
          </p:txBody>
        </p:sp>
        <p:sp>
          <p:nvSpPr>
            <p:cNvPr id="230" name="矩形 229"/>
            <p:cNvSpPr/>
            <p:nvPr/>
          </p:nvSpPr>
          <p:spPr>
            <a:xfrm>
              <a:off x="2723" y="380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16</a:t>
              </a: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099" y="380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21</a:t>
              </a:r>
            </a:p>
          </p:txBody>
        </p:sp>
        <p:sp>
          <p:nvSpPr>
            <p:cNvPr id="232" name="矩形 231"/>
            <p:cNvSpPr/>
            <p:nvPr/>
          </p:nvSpPr>
          <p:spPr>
            <a:xfrm>
              <a:off x="1475" y="380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26</a:t>
              </a:r>
            </a:p>
          </p:txBody>
        </p:sp>
        <p:sp>
          <p:nvSpPr>
            <p:cNvPr id="233" name="矩形 232"/>
            <p:cNvSpPr/>
            <p:nvPr/>
          </p:nvSpPr>
          <p:spPr>
            <a:xfrm>
              <a:off x="947" y="380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31</a:t>
              </a: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33" y="2157535"/>
            <a:ext cx="8248650" cy="45434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B7A5BFCD-2DD0-1B4A-A6AE-A25793FF7F0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Fetch Unit at the End of Add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990600" cy="568325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en-US" dirty="0"/>
              <a:t>9</a:t>
            </a:r>
          </a:p>
        </p:txBody>
      </p:sp>
      <p:sp>
        <p:nvSpPr>
          <p:cNvPr id="24" name="文本占位符 23554"/>
          <p:cNvSpPr>
            <a:spLocks noGrp="1"/>
          </p:cNvSpPr>
          <p:nvPr/>
        </p:nvSpPr>
        <p:spPr>
          <a:xfrm>
            <a:off x="104897" y="1183484"/>
            <a:ext cx="8191500" cy="6270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PC  &lt;-  PC + 4</a:t>
            </a:r>
          </a:p>
          <a:p>
            <a:pPr lvl="1"/>
            <a:r>
              <a:rPr lang="en-US" altLang="zh-CN" dirty="0"/>
              <a:t>This is the same for all instructions except: Branch and Jump</a:t>
            </a:r>
          </a:p>
        </p:txBody>
      </p:sp>
      <p:sp>
        <p:nvSpPr>
          <p:cNvPr id="25" name="文本框 1"/>
          <p:cNvSpPr txBox="1"/>
          <p:nvPr/>
        </p:nvSpPr>
        <p:spPr>
          <a:xfrm>
            <a:off x="487802" y="855929"/>
            <a:ext cx="3712845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sym typeface="+mn-ea"/>
              </a:rPr>
              <a:t>Instruction Fetch Unit at the End of Add</a:t>
            </a:r>
            <a:endParaRPr lang="en-US" altLang="zh-CN" dirty="0"/>
          </a:p>
        </p:txBody>
      </p:sp>
      <p:grpSp>
        <p:nvGrpSpPr>
          <p:cNvPr id="26" name="组合 25"/>
          <p:cNvGrpSpPr/>
          <p:nvPr/>
        </p:nvGrpSpPr>
        <p:grpSpPr>
          <a:xfrm>
            <a:off x="3882231" y="1757365"/>
            <a:ext cx="1101725" cy="1071563"/>
            <a:chOff x="2474" y="1011"/>
            <a:chExt cx="694" cy="675"/>
          </a:xfrm>
        </p:grpSpPr>
        <p:sp>
          <p:nvSpPr>
            <p:cNvPr id="85" name="矩形 84"/>
            <p:cNvSpPr/>
            <p:nvPr/>
          </p:nvSpPr>
          <p:spPr>
            <a:xfrm>
              <a:off x="2474" y="1011"/>
              <a:ext cx="694" cy="63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2779" y="1468"/>
              <a:ext cx="321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 err="1">
                  <a:latin typeface="Times New Roman" panose="02020603050405020304" charset="0"/>
                  <a:ea typeface="Times New Roman" panose="02020603050405020304" charset="0"/>
                </a:rPr>
                <a:t>Adr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2518" y="1108"/>
              <a:ext cx="584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Inst</a:t>
              </a:r>
            </a:p>
            <a:p>
              <a:pPr lvl="0" algn="ctr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Memory</a:t>
              </a:r>
            </a:p>
          </p:txBody>
        </p:sp>
      </p:grpSp>
      <p:sp>
        <p:nvSpPr>
          <p:cNvPr id="27" name="直接连接符 26"/>
          <p:cNvSpPr/>
          <p:nvPr/>
        </p:nvSpPr>
        <p:spPr>
          <a:xfrm>
            <a:off x="2180431" y="5199063"/>
            <a:ext cx="398463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8" name="组合 27"/>
          <p:cNvGrpSpPr/>
          <p:nvPr/>
        </p:nvGrpSpPr>
        <p:grpSpPr>
          <a:xfrm>
            <a:off x="2604294" y="4198938"/>
            <a:ext cx="469900" cy="1157287"/>
            <a:chOff x="1669" y="2549"/>
            <a:chExt cx="296" cy="729"/>
          </a:xfrm>
        </p:grpSpPr>
        <p:grpSp>
          <p:nvGrpSpPr>
            <p:cNvPr id="75" name="组合 74"/>
            <p:cNvGrpSpPr/>
            <p:nvPr/>
          </p:nvGrpSpPr>
          <p:grpSpPr>
            <a:xfrm>
              <a:off x="1669" y="2549"/>
              <a:ext cx="242" cy="729"/>
              <a:chOff x="1669" y="2549"/>
              <a:chExt cx="242" cy="729"/>
            </a:xfrm>
          </p:grpSpPr>
          <p:sp>
            <p:nvSpPr>
              <p:cNvPr id="77" name="直接连接符 76"/>
              <p:cNvSpPr/>
              <p:nvPr/>
            </p:nvSpPr>
            <p:spPr>
              <a:xfrm>
                <a:off x="1669" y="2549"/>
                <a:ext cx="0" cy="16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8" name="直接连接符 77"/>
              <p:cNvSpPr/>
              <p:nvPr/>
            </p:nvSpPr>
            <p:spPr>
              <a:xfrm>
                <a:off x="1677" y="2549"/>
                <a:ext cx="226" cy="16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9" name="直接连接符 78"/>
              <p:cNvSpPr/>
              <p:nvPr/>
            </p:nvSpPr>
            <p:spPr>
              <a:xfrm>
                <a:off x="1677" y="2731"/>
                <a:ext cx="105" cy="7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0" name="直接连接符 79"/>
              <p:cNvSpPr/>
              <p:nvPr/>
            </p:nvSpPr>
            <p:spPr>
              <a:xfrm>
                <a:off x="1790" y="2823"/>
                <a:ext cx="0" cy="16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1" name="直接连接符 80"/>
              <p:cNvSpPr/>
              <p:nvPr/>
            </p:nvSpPr>
            <p:spPr>
              <a:xfrm>
                <a:off x="1911" y="2731"/>
                <a:ext cx="0" cy="349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" name="直接连接符 81"/>
              <p:cNvSpPr/>
              <p:nvPr/>
            </p:nvSpPr>
            <p:spPr>
              <a:xfrm flipV="1">
                <a:off x="1677" y="2989"/>
                <a:ext cx="105" cy="107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" name="直接连接符 82"/>
              <p:cNvSpPr/>
              <p:nvPr/>
            </p:nvSpPr>
            <p:spPr>
              <a:xfrm>
                <a:off x="1669" y="3096"/>
                <a:ext cx="0" cy="16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4" name="直接连接符 83"/>
              <p:cNvSpPr/>
              <p:nvPr/>
            </p:nvSpPr>
            <p:spPr>
              <a:xfrm flipV="1">
                <a:off x="1677" y="3080"/>
                <a:ext cx="226" cy="19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6" name="矩形 75"/>
            <p:cNvSpPr/>
            <p:nvPr/>
          </p:nvSpPr>
          <p:spPr>
            <a:xfrm rot="5400000">
              <a:off x="1629" y="2812"/>
              <a:ext cx="46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Adder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918625" y="5430838"/>
            <a:ext cx="471488" cy="1157287"/>
            <a:chOff x="1867" y="3325"/>
            <a:chExt cx="297" cy="729"/>
          </a:xfrm>
        </p:grpSpPr>
        <p:grpSp>
          <p:nvGrpSpPr>
            <p:cNvPr id="65" name="组合 64"/>
            <p:cNvGrpSpPr/>
            <p:nvPr/>
          </p:nvGrpSpPr>
          <p:grpSpPr>
            <a:xfrm>
              <a:off x="1867" y="3325"/>
              <a:ext cx="242" cy="729"/>
              <a:chOff x="1867" y="3325"/>
              <a:chExt cx="242" cy="729"/>
            </a:xfrm>
          </p:grpSpPr>
          <p:sp>
            <p:nvSpPr>
              <p:cNvPr id="67" name="直接连接符 66"/>
              <p:cNvSpPr/>
              <p:nvPr/>
            </p:nvSpPr>
            <p:spPr>
              <a:xfrm>
                <a:off x="1867" y="3325"/>
                <a:ext cx="0" cy="16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8" name="直接连接符 67"/>
              <p:cNvSpPr/>
              <p:nvPr/>
            </p:nvSpPr>
            <p:spPr>
              <a:xfrm>
                <a:off x="1875" y="3325"/>
                <a:ext cx="226" cy="16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9" name="直接连接符 68"/>
              <p:cNvSpPr/>
              <p:nvPr/>
            </p:nvSpPr>
            <p:spPr>
              <a:xfrm>
                <a:off x="1875" y="3507"/>
                <a:ext cx="105" cy="7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0" name="直接连接符 69"/>
              <p:cNvSpPr/>
              <p:nvPr/>
            </p:nvSpPr>
            <p:spPr>
              <a:xfrm>
                <a:off x="1988" y="3599"/>
                <a:ext cx="0" cy="16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" name="直接连接符 70"/>
              <p:cNvSpPr/>
              <p:nvPr/>
            </p:nvSpPr>
            <p:spPr>
              <a:xfrm>
                <a:off x="2109" y="3507"/>
                <a:ext cx="0" cy="349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" name="直接连接符 71"/>
              <p:cNvSpPr/>
              <p:nvPr/>
            </p:nvSpPr>
            <p:spPr>
              <a:xfrm flipV="1">
                <a:off x="1875" y="3765"/>
                <a:ext cx="105" cy="107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3" name="直接连接符 72"/>
              <p:cNvSpPr/>
              <p:nvPr/>
            </p:nvSpPr>
            <p:spPr>
              <a:xfrm>
                <a:off x="1867" y="3872"/>
                <a:ext cx="0" cy="16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4" name="直接连接符 73"/>
              <p:cNvSpPr/>
              <p:nvPr/>
            </p:nvSpPr>
            <p:spPr>
              <a:xfrm flipV="1">
                <a:off x="1875" y="3856"/>
                <a:ext cx="226" cy="19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6" name="矩形 65"/>
            <p:cNvSpPr/>
            <p:nvPr/>
          </p:nvSpPr>
          <p:spPr>
            <a:xfrm rot="5400000">
              <a:off x="1828" y="3588"/>
              <a:ext cx="46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Adder</a:t>
              </a:r>
            </a:p>
          </p:txBody>
        </p:sp>
      </p:grpSp>
      <p:sp>
        <p:nvSpPr>
          <p:cNvPr id="30" name="直接连接符 29"/>
          <p:cNvSpPr/>
          <p:nvPr/>
        </p:nvSpPr>
        <p:spPr>
          <a:xfrm>
            <a:off x="2612231" y="5554663"/>
            <a:ext cx="27305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" name="矩形 30"/>
          <p:cNvSpPr/>
          <p:nvPr/>
        </p:nvSpPr>
        <p:spPr>
          <a:xfrm>
            <a:off x="4052094" y="4800600"/>
            <a:ext cx="230187" cy="11938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115594" y="6019800"/>
            <a:ext cx="103187" cy="127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3" name="直接连接符 32"/>
          <p:cNvSpPr/>
          <p:nvPr/>
        </p:nvSpPr>
        <p:spPr>
          <a:xfrm flipH="1">
            <a:off x="4152106" y="6172200"/>
            <a:ext cx="28575" cy="177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" name="矩形 33"/>
          <p:cNvSpPr/>
          <p:nvPr/>
        </p:nvSpPr>
        <p:spPr>
          <a:xfrm rot="5400000">
            <a:off x="3947319" y="5319713"/>
            <a:ext cx="4508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PC</a:t>
            </a:r>
          </a:p>
        </p:txBody>
      </p:sp>
      <p:sp>
        <p:nvSpPr>
          <p:cNvPr id="35" name="矩形 34"/>
          <p:cNvSpPr/>
          <p:nvPr/>
        </p:nvSpPr>
        <p:spPr>
          <a:xfrm>
            <a:off x="3718719" y="6038850"/>
            <a:ext cx="487362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 err="1">
                <a:latin typeface="Times New Roman" panose="02020603050405020304" charset="0"/>
                <a:ea typeface="Times New Roman" panose="02020603050405020304" charset="0"/>
              </a:rPr>
              <a:t>Clk</a:t>
            </a:r>
          </a:p>
        </p:txBody>
      </p:sp>
      <p:sp>
        <p:nvSpPr>
          <p:cNvPr id="36" name="矩形 35"/>
          <p:cNvSpPr/>
          <p:nvPr/>
        </p:nvSpPr>
        <p:spPr>
          <a:xfrm rot="16200000">
            <a:off x="3990181" y="4799013"/>
            <a:ext cx="3841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00</a:t>
            </a:r>
          </a:p>
        </p:txBody>
      </p:sp>
      <p:sp>
        <p:nvSpPr>
          <p:cNvPr id="37" name="矩形 36"/>
          <p:cNvSpPr/>
          <p:nvPr/>
        </p:nvSpPr>
        <p:spPr>
          <a:xfrm>
            <a:off x="4056856" y="4845050"/>
            <a:ext cx="222250" cy="228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3520292" y="4668838"/>
            <a:ext cx="333376" cy="1452562"/>
            <a:chOff x="2246" y="2845"/>
            <a:chExt cx="210" cy="915"/>
          </a:xfrm>
        </p:grpSpPr>
        <p:grpSp>
          <p:nvGrpSpPr>
            <p:cNvPr id="57" name="组合 56"/>
            <p:cNvGrpSpPr/>
            <p:nvPr/>
          </p:nvGrpSpPr>
          <p:grpSpPr>
            <a:xfrm>
              <a:off x="2264" y="2845"/>
              <a:ext cx="161" cy="915"/>
              <a:chOff x="2264" y="2845"/>
              <a:chExt cx="161" cy="915"/>
            </a:xfrm>
          </p:grpSpPr>
          <p:sp>
            <p:nvSpPr>
              <p:cNvPr id="61" name="直接连接符 60"/>
              <p:cNvSpPr/>
              <p:nvPr/>
            </p:nvSpPr>
            <p:spPr>
              <a:xfrm>
                <a:off x="2264" y="2845"/>
                <a:ext cx="0" cy="899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" name="直接连接符 61"/>
              <p:cNvSpPr/>
              <p:nvPr/>
            </p:nvSpPr>
            <p:spPr>
              <a:xfrm>
                <a:off x="2272" y="2845"/>
                <a:ext cx="145" cy="10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" name="直接连接符 62"/>
              <p:cNvSpPr/>
              <p:nvPr/>
            </p:nvSpPr>
            <p:spPr>
              <a:xfrm flipV="1">
                <a:off x="2272" y="3622"/>
                <a:ext cx="145" cy="13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4" name="直接连接符 63"/>
              <p:cNvSpPr/>
              <p:nvPr/>
            </p:nvSpPr>
            <p:spPr>
              <a:xfrm>
                <a:off x="2425" y="2967"/>
                <a:ext cx="0" cy="655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8" name="矩形 57"/>
            <p:cNvSpPr/>
            <p:nvPr/>
          </p:nvSpPr>
          <p:spPr>
            <a:xfrm rot="5400000">
              <a:off x="2166" y="3194"/>
              <a:ext cx="370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Mux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2256" y="2932"/>
              <a:ext cx="151" cy="233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256" y="3447"/>
              <a:ext cx="151" cy="233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9" name="直接连接符 38"/>
          <p:cNvSpPr/>
          <p:nvPr/>
        </p:nvSpPr>
        <p:spPr>
          <a:xfrm>
            <a:off x="3315494" y="5986463"/>
            <a:ext cx="2746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" name="矩形 39"/>
          <p:cNvSpPr/>
          <p:nvPr/>
        </p:nvSpPr>
        <p:spPr>
          <a:xfrm>
            <a:off x="2082006" y="4133850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4</a:t>
            </a:r>
          </a:p>
        </p:txBody>
      </p:sp>
      <p:sp>
        <p:nvSpPr>
          <p:cNvPr id="41" name="直接连接符 40"/>
          <p:cNvSpPr/>
          <p:nvPr/>
        </p:nvSpPr>
        <p:spPr>
          <a:xfrm>
            <a:off x="2307431" y="4335463"/>
            <a:ext cx="27305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" name="矩形 41"/>
          <p:cNvSpPr/>
          <p:nvPr/>
        </p:nvSpPr>
        <p:spPr>
          <a:xfrm>
            <a:off x="2926556" y="3124200"/>
            <a:ext cx="147796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solidFill>
                  <a:schemeClr val="accent2"/>
                </a:solidFill>
                <a:latin typeface="Times New Roman" panose="02020603050405020304" charset="0"/>
                <a:ea typeface="Times New Roman" panose="02020603050405020304" charset="0"/>
              </a:rPr>
              <a:t>nPC_MUX_sel</a:t>
            </a:r>
            <a:endParaRPr lang="en-US" altLang="zh-CN" sz="1600" b="1">
              <a:solidFill>
                <a:schemeClr val="accent2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43" name="直接连接符 42"/>
          <p:cNvSpPr/>
          <p:nvPr/>
        </p:nvSpPr>
        <p:spPr>
          <a:xfrm>
            <a:off x="3688556" y="3460750"/>
            <a:ext cx="0" cy="1292225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" name="矩形 43"/>
          <p:cNvSpPr/>
          <p:nvPr/>
        </p:nvSpPr>
        <p:spPr>
          <a:xfrm>
            <a:off x="2305844" y="6045200"/>
            <a:ext cx="295275" cy="8128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5" name="直接连接符 44"/>
          <p:cNvSpPr/>
          <p:nvPr/>
        </p:nvSpPr>
        <p:spPr>
          <a:xfrm>
            <a:off x="2059781" y="6392863"/>
            <a:ext cx="2746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" name="直接连接符 45"/>
          <p:cNvSpPr/>
          <p:nvPr/>
        </p:nvSpPr>
        <p:spPr>
          <a:xfrm>
            <a:off x="2642394" y="6438900"/>
            <a:ext cx="274637" cy="4763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" name="任意多边形 23607"/>
          <p:cNvSpPr/>
          <p:nvPr/>
        </p:nvSpPr>
        <p:spPr>
          <a:xfrm>
            <a:off x="4312444" y="2730500"/>
            <a:ext cx="141287" cy="2465388"/>
          </a:xfrm>
          <a:custGeom>
            <a:avLst/>
            <a:gdLst/>
            <a:ahLst/>
            <a:cxnLst/>
            <a:rect l="0" t="0" r="0" b="0"/>
            <a:pathLst>
              <a:path w="89" h="1553">
                <a:moveTo>
                  <a:pt x="0" y="1552"/>
                </a:moveTo>
                <a:lnTo>
                  <a:pt x="88" y="1552"/>
                </a:lnTo>
                <a:lnTo>
                  <a:pt x="88" y="0"/>
                </a:lnTo>
              </a:path>
            </a:pathLst>
          </a:custGeom>
          <a:noFill/>
          <a:ln w="50800" cap="rnd" cmpd="sng">
            <a:solidFill>
              <a:schemeClr val="accent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8" name="任意多边形 23608"/>
          <p:cNvSpPr/>
          <p:nvPr/>
        </p:nvSpPr>
        <p:spPr>
          <a:xfrm>
            <a:off x="1935956" y="4114800"/>
            <a:ext cx="2516188" cy="1068388"/>
          </a:xfrm>
          <a:custGeom>
            <a:avLst/>
            <a:gdLst/>
            <a:ahLst/>
            <a:cxnLst/>
            <a:rect l="0" t="0" r="0" b="0"/>
            <a:pathLst>
              <a:path w="1585" h="673">
                <a:moveTo>
                  <a:pt x="1584" y="0"/>
                </a:moveTo>
                <a:lnTo>
                  <a:pt x="0" y="0"/>
                </a:lnTo>
                <a:lnTo>
                  <a:pt x="0" y="672"/>
                </a:lnTo>
                <a:lnTo>
                  <a:pt x="222" y="672"/>
                </a:lnTo>
              </a:path>
            </a:pathLst>
          </a:custGeom>
          <a:noFill/>
          <a:ln w="50800" cap="rnd" cmpd="sng">
            <a:solidFill>
              <a:schemeClr val="accent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9" name="直接连接符 48"/>
          <p:cNvSpPr/>
          <p:nvPr/>
        </p:nvSpPr>
        <p:spPr>
          <a:xfrm>
            <a:off x="3810794" y="5461000"/>
            <a:ext cx="249237" cy="4763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" name="矩形 49"/>
          <p:cNvSpPr/>
          <p:nvPr/>
        </p:nvSpPr>
        <p:spPr>
          <a:xfrm rot="16200000">
            <a:off x="1445419" y="6249988"/>
            <a:ext cx="7588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imm16</a:t>
            </a:r>
          </a:p>
        </p:txBody>
      </p:sp>
      <p:sp>
        <p:nvSpPr>
          <p:cNvPr id="51" name="任意多边形 23611"/>
          <p:cNvSpPr/>
          <p:nvPr/>
        </p:nvSpPr>
        <p:spPr>
          <a:xfrm>
            <a:off x="2443956" y="4833938"/>
            <a:ext cx="966788" cy="712787"/>
          </a:xfrm>
          <a:custGeom>
            <a:avLst/>
            <a:gdLst/>
            <a:ahLst/>
            <a:cxnLst/>
            <a:rect l="0" t="0" r="0" b="0"/>
            <a:pathLst>
              <a:path w="609" h="449">
                <a:moveTo>
                  <a:pt x="96" y="448"/>
                </a:moveTo>
                <a:lnTo>
                  <a:pt x="0" y="448"/>
                </a:lnTo>
                <a:lnTo>
                  <a:pt x="0" y="331"/>
                </a:lnTo>
                <a:lnTo>
                  <a:pt x="608" y="331"/>
                </a:lnTo>
                <a:lnTo>
                  <a:pt x="608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" name="直接连接符 51"/>
          <p:cNvSpPr/>
          <p:nvPr/>
        </p:nvSpPr>
        <p:spPr>
          <a:xfrm>
            <a:off x="4996656" y="2286000"/>
            <a:ext cx="1041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" name="矩形 52"/>
          <p:cNvSpPr/>
          <p:nvPr/>
        </p:nvSpPr>
        <p:spPr>
          <a:xfrm>
            <a:off x="6030119" y="2127250"/>
            <a:ext cx="1668462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Instruction&lt;31:0&gt;</a:t>
            </a:r>
          </a:p>
        </p:txBody>
      </p:sp>
      <p:sp>
        <p:nvSpPr>
          <p:cNvPr id="54" name="直接连接符 53"/>
          <p:cNvSpPr/>
          <p:nvPr/>
        </p:nvSpPr>
        <p:spPr>
          <a:xfrm>
            <a:off x="3028156" y="4830763"/>
            <a:ext cx="517525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" name="矩形 54"/>
          <p:cNvSpPr/>
          <p:nvPr/>
        </p:nvSpPr>
        <p:spPr>
          <a:xfrm>
            <a:off x="3517106" y="4773613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56" name="矩形 55"/>
          <p:cNvSpPr/>
          <p:nvPr/>
        </p:nvSpPr>
        <p:spPr>
          <a:xfrm>
            <a:off x="3536156" y="5638800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199" y="112395"/>
            <a:ext cx="8458201" cy="649605"/>
          </a:xfrm>
        </p:spPr>
        <p:txBody>
          <a:bodyPr/>
          <a:lstStyle/>
          <a:p>
            <a:r>
              <a:rPr lang="en-US" altLang="zh-CN" sz="2400" dirty="0"/>
              <a:t>The Single Cycle </a:t>
            </a:r>
            <a:r>
              <a:rPr lang="en-US" altLang="zh-CN" sz="2400" dirty="0" err="1"/>
              <a:t>Datapath</a:t>
            </a:r>
            <a:r>
              <a:rPr lang="en-US" altLang="zh-CN" sz="2400" dirty="0"/>
              <a:t> during Or Immediate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66370" y="116840"/>
            <a:ext cx="900430" cy="568325"/>
          </a:xfrm>
        </p:spPr>
        <p:txBody>
          <a:bodyPr/>
          <a:lstStyle/>
          <a:p>
            <a:r>
              <a:rPr lang="en-US" altLang="zh-CN" dirty="0"/>
              <a:t>2.10</a:t>
            </a:r>
            <a:endParaRPr lang="zh-CN" altLang="en-US" dirty="0"/>
          </a:p>
        </p:txBody>
      </p:sp>
      <p:sp>
        <p:nvSpPr>
          <p:cNvPr id="299" name="文本占位符 25602"/>
          <p:cNvSpPr>
            <a:spLocks noGrp="1"/>
          </p:cNvSpPr>
          <p:nvPr/>
        </p:nvSpPr>
        <p:spPr>
          <a:xfrm>
            <a:off x="476250" y="1682750"/>
            <a:ext cx="8191500" cy="2841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err="1"/>
              <a:t>R[rt]  &lt;-  R[rs]  or  ZeroExt</a:t>
            </a:r>
            <a:r>
              <a:rPr lang="en-US" altLang="zh-CN"/>
              <a:t>[Imm16]</a:t>
            </a:r>
          </a:p>
        </p:txBody>
      </p:sp>
      <p:grpSp>
        <p:nvGrpSpPr>
          <p:cNvPr id="300" name="组合 299"/>
          <p:cNvGrpSpPr/>
          <p:nvPr/>
        </p:nvGrpSpPr>
        <p:grpSpPr>
          <a:xfrm>
            <a:off x="1800226" y="838200"/>
            <a:ext cx="5962651" cy="650875"/>
            <a:chOff x="1098" y="380"/>
            <a:chExt cx="3756" cy="410"/>
          </a:xfrm>
        </p:grpSpPr>
        <p:sp>
          <p:nvSpPr>
            <p:cNvPr id="301" name="矩形 300"/>
            <p:cNvSpPr/>
            <p:nvPr/>
          </p:nvSpPr>
          <p:spPr>
            <a:xfrm>
              <a:off x="1167" y="584"/>
              <a:ext cx="3599" cy="17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302" name="组合 301"/>
            <p:cNvGrpSpPr/>
            <p:nvPr/>
          </p:nvGrpSpPr>
          <p:grpSpPr>
            <a:xfrm>
              <a:off x="1163" y="572"/>
              <a:ext cx="624" cy="218"/>
              <a:chOff x="1163" y="572"/>
              <a:chExt cx="624" cy="218"/>
            </a:xfrm>
          </p:grpSpPr>
          <p:sp>
            <p:nvSpPr>
              <p:cNvPr id="316" name="矩形 315"/>
              <p:cNvSpPr/>
              <p:nvPr/>
            </p:nvSpPr>
            <p:spPr>
              <a:xfrm>
                <a:off x="1163" y="580"/>
                <a:ext cx="624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" name="矩形 316"/>
              <p:cNvSpPr/>
              <p:nvPr/>
            </p:nvSpPr>
            <p:spPr>
              <a:xfrm>
                <a:off x="1341" y="572"/>
                <a:ext cx="257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op</a:t>
                </a:r>
              </a:p>
            </p:txBody>
          </p:sp>
        </p:grpSp>
        <p:grpSp>
          <p:nvGrpSpPr>
            <p:cNvPr id="303" name="组合 302"/>
            <p:cNvGrpSpPr/>
            <p:nvPr/>
          </p:nvGrpSpPr>
          <p:grpSpPr>
            <a:xfrm>
              <a:off x="1795" y="572"/>
              <a:ext cx="580" cy="218"/>
              <a:chOff x="1795" y="572"/>
              <a:chExt cx="580" cy="218"/>
            </a:xfrm>
          </p:grpSpPr>
          <p:sp>
            <p:nvSpPr>
              <p:cNvPr id="314" name="矩形 313"/>
              <p:cNvSpPr/>
              <p:nvPr/>
            </p:nvSpPr>
            <p:spPr>
              <a:xfrm>
                <a:off x="1795" y="580"/>
                <a:ext cx="580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5" name="矩形 314"/>
              <p:cNvSpPr/>
              <p:nvPr/>
            </p:nvSpPr>
            <p:spPr>
              <a:xfrm>
                <a:off x="1956" y="572"/>
                <a:ext cx="229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rs</a:t>
                </a:r>
              </a:p>
            </p:txBody>
          </p:sp>
        </p:grpSp>
        <p:grpSp>
          <p:nvGrpSpPr>
            <p:cNvPr id="304" name="组合 303"/>
            <p:cNvGrpSpPr/>
            <p:nvPr/>
          </p:nvGrpSpPr>
          <p:grpSpPr>
            <a:xfrm>
              <a:off x="2383" y="572"/>
              <a:ext cx="579" cy="218"/>
              <a:chOff x="2383" y="572"/>
              <a:chExt cx="579" cy="218"/>
            </a:xfrm>
          </p:grpSpPr>
          <p:sp>
            <p:nvSpPr>
              <p:cNvPr id="312" name="矩形 311"/>
              <p:cNvSpPr/>
              <p:nvPr/>
            </p:nvSpPr>
            <p:spPr>
              <a:xfrm>
                <a:off x="2383" y="580"/>
                <a:ext cx="579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3" name="矩形 312"/>
              <p:cNvSpPr/>
              <p:nvPr/>
            </p:nvSpPr>
            <p:spPr>
              <a:xfrm>
                <a:off x="2543" y="572"/>
                <a:ext cx="222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rt</a:t>
                </a:r>
              </a:p>
            </p:txBody>
          </p:sp>
        </p:grpSp>
        <p:sp>
          <p:nvSpPr>
            <p:cNvPr id="305" name="矩形 304"/>
            <p:cNvSpPr/>
            <p:nvPr/>
          </p:nvSpPr>
          <p:spPr>
            <a:xfrm>
              <a:off x="2970" y="580"/>
              <a:ext cx="1800" cy="18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3469" y="572"/>
              <a:ext cx="70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immediate</a:t>
              </a:r>
            </a:p>
          </p:txBody>
        </p:sp>
        <p:sp>
          <p:nvSpPr>
            <p:cNvPr id="307" name="矩形 306"/>
            <p:cNvSpPr/>
            <p:nvPr/>
          </p:nvSpPr>
          <p:spPr>
            <a:xfrm>
              <a:off x="4668" y="38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308" name="矩形 307"/>
            <p:cNvSpPr/>
            <p:nvPr/>
          </p:nvSpPr>
          <p:spPr>
            <a:xfrm>
              <a:off x="2770" y="380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16</a:t>
              </a:r>
            </a:p>
          </p:txBody>
        </p:sp>
        <p:sp>
          <p:nvSpPr>
            <p:cNvPr id="309" name="矩形 308"/>
            <p:cNvSpPr/>
            <p:nvPr/>
          </p:nvSpPr>
          <p:spPr>
            <a:xfrm>
              <a:off x="2182" y="380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21</a:t>
              </a:r>
            </a:p>
          </p:txBody>
        </p:sp>
        <p:sp>
          <p:nvSpPr>
            <p:cNvPr id="310" name="矩形 309"/>
            <p:cNvSpPr/>
            <p:nvPr/>
          </p:nvSpPr>
          <p:spPr>
            <a:xfrm>
              <a:off x="1594" y="380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26</a:t>
              </a:r>
            </a:p>
          </p:txBody>
        </p:sp>
        <p:sp>
          <p:nvSpPr>
            <p:cNvPr id="311" name="矩形 310"/>
            <p:cNvSpPr/>
            <p:nvPr/>
          </p:nvSpPr>
          <p:spPr>
            <a:xfrm>
              <a:off x="1098" y="380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31</a:t>
              </a: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20" y="2208213"/>
            <a:ext cx="8496300" cy="4591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The Single Cycle </a:t>
            </a:r>
            <a:r>
              <a:rPr lang="en-US" altLang="zh-CN" sz="2400" dirty="0" err="1"/>
              <a:t>Datapath</a:t>
            </a:r>
            <a:r>
              <a:rPr lang="en-US" altLang="zh-CN" sz="2400" dirty="0"/>
              <a:t> during Or Immediate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42107" y="116837"/>
            <a:ext cx="877094" cy="568325"/>
          </a:xfrm>
        </p:spPr>
        <p:txBody>
          <a:bodyPr/>
          <a:lstStyle/>
          <a:p>
            <a:r>
              <a:rPr lang="en-US" altLang="zh-CN" dirty="0"/>
              <a:t> 3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8705850" cy="4800600"/>
          </a:xfrm>
          <a:prstGeom prst="rect">
            <a:avLst/>
          </a:prstGeom>
        </p:spPr>
      </p:pic>
      <p:sp>
        <p:nvSpPr>
          <p:cNvPr id="32" name="文本占位符 27783"/>
          <p:cNvSpPr>
            <a:spLocks noGrp="1"/>
          </p:cNvSpPr>
          <p:nvPr/>
        </p:nvSpPr>
        <p:spPr>
          <a:xfrm>
            <a:off x="476250" y="1758950"/>
            <a:ext cx="8191500" cy="2841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err="1"/>
              <a:t>R[rt]  &lt;-  R[rs]  or  ZeroExt</a:t>
            </a:r>
            <a:r>
              <a:rPr lang="en-US" altLang="zh-CN"/>
              <a:t>[Imm16]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800226" y="914400"/>
            <a:ext cx="5962651" cy="650875"/>
            <a:chOff x="1098" y="380"/>
            <a:chExt cx="3756" cy="410"/>
          </a:xfrm>
        </p:grpSpPr>
        <p:sp>
          <p:nvSpPr>
            <p:cNvPr id="34" name="矩形 33"/>
            <p:cNvSpPr/>
            <p:nvPr/>
          </p:nvSpPr>
          <p:spPr>
            <a:xfrm>
              <a:off x="1167" y="584"/>
              <a:ext cx="3599" cy="17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163" y="572"/>
              <a:ext cx="624" cy="218"/>
              <a:chOff x="1163" y="572"/>
              <a:chExt cx="624" cy="218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1163" y="580"/>
                <a:ext cx="624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341" y="572"/>
                <a:ext cx="257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op</a:t>
                </a: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1795" y="572"/>
              <a:ext cx="580" cy="218"/>
              <a:chOff x="1795" y="572"/>
              <a:chExt cx="580" cy="218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1795" y="580"/>
                <a:ext cx="580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956" y="572"/>
                <a:ext cx="229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rs</a:t>
                </a: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383" y="572"/>
              <a:ext cx="579" cy="218"/>
              <a:chOff x="2383" y="572"/>
              <a:chExt cx="579" cy="218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2383" y="580"/>
                <a:ext cx="579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543" y="572"/>
                <a:ext cx="222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rt</a:t>
                </a: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2970" y="580"/>
              <a:ext cx="1800" cy="18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469" y="572"/>
              <a:ext cx="70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immediate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4668" y="38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2770" y="380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16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2182" y="380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21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1594" y="380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26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1098" y="380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31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Single Cycle </a:t>
            </a:r>
            <a:r>
              <a:rPr lang="en-US" altLang="zh-CN" dirty="0" err="1"/>
              <a:t>Datapath</a:t>
            </a:r>
            <a:r>
              <a:rPr lang="en-US" altLang="zh-CN" dirty="0"/>
              <a:t> during Load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3.1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990725"/>
            <a:ext cx="8629650" cy="4867275"/>
          </a:xfrm>
          <a:prstGeom prst="rect">
            <a:avLst/>
          </a:prstGeom>
        </p:spPr>
      </p:pic>
      <p:sp>
        <p:nvSpPr>
          <p:cNvPr id="95" name="文本占位符 31897"/>
          <p:cNvSpPr>
            <a:spLocks noGrp="1"/>
          </p:cNvSpPr>
          <p:nvPr/>
        </p:nvSpPr>
        <p:spPr>
          <a:xfrm>
            <a:off x="476250" y="1758950"/>
            <a:ext cx="8191500" cy="2841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err="1"/>
              <a:t>R[rt]  &lt;-  Data Memory {R[rs] + SignExt</a:t>
            </a:r>
            <a:r>
              <a:rPr lang="en-US" altLang="zh-CN"/>
              <a:t>[imm16]}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1800226" y="914400"/>
            <a:ext cx="5962651" cy="650875"/>
            <a:chOff x="1098" y="380"/>
            <a:chExt cx="3756" cy="410"/>
          </a:xfrm>
        </p:grpSpPr>
        <p:sp>
          <p:nvSpPr>
            <p:cNvPr id="97" name="矩形 96"/>
            <p:cNvSpPr/>
            <p:nvPr/>
          </p:nvSpPr>
          <p:spPr>
            <a:xfrm>
              <a:off x="1167" y="584"/>
              <a:ext cx="3599" cy="17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1163" y="572"/>
              <a:ext cx="624" cy="218"/>
              <a:chOff x="1163" y="572"/>
              <a:chExt cx="624" cy="218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1163" y="580"/>
                <a:ext cx="624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1341" y="572"/>
                <a:ext cx="257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op</a:t>
                </a: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1795" y="572"/>
              <a:ext cx="580" cy="218"/>
              <a:chOff x="1795" y="572"/>
              <a:chExt cx="580" cy="218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1795" y="580"/>
                <a:ext cx="580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956" y="572"/>
                <a:ext cx="229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rs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2383" y="572"/>
              <a:ext cx="579" cy="218"/>
              <a:chOff x="2383" y="572"/>
              <a:chExt cx="579" cy="218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2383" y="580"/>
                <a:ext cx="579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2543" y="572"/>
                <a:ext cx="222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rt</a:t>
                </a:r>
              </a:p>
            </p:txBody>
          </p:sp>
        </p:grpSp>
        <p:sp>
          <p:nvSpPr>
            <p:cNvPr id="101" name="矩形 100"/>
            <p:cNvSpPr/>
            <p:nvPr/>
          </p:nvSpPr>
          <p:spPr>
            <a:xfrm>
              <a:off x="2970" y="580"/>
              <a:ext cx="1800" cy="18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3469" y="572"/>
              <a:ext cx="70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immediate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668" y="38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104" name="矩形 103"/>
            <p:cNvSpPr/>
            <p:nvPr/>
          </p:nvSpPr>
          <p:spPr>
            <a:xfrm>
              <a:off x="2770" y="380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16</a:t>
              </a:r>
            </a:p>
          </p:txBody>
        </p:sp>
        <p:sp>
          <p:nvSpPr>
            <p:cNvPr id="105" name="矩形 104"/>
            <p:cNvSpPr/>
            <p:nvPr/>
          </p:nvSpPr>
          <p:spPr>
            <a:xfrm>
              <a:off x="2182" y="380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21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1594" y="380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26</a:t>
              </a:r>
            </a:p>
          </p:txBody>
        </p:sp>
        <p:sp>
          <p:nvSpPr>
            <p:cNvPr id="107" name="矩形 106"/>
            <p:cNvSpPr/>
            <p:nvPr/>
          </p:nvSpPr>
          <p:spPr>
            <a:xfrm>
              <a:off x="1098" y="380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31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The Single Cycle </a:t>
            </a:r>
            <a:r>
              <a:rPr lang="en-US" altLang="zh-CN" sz="2400" dirty="0" err="1"/>
              <a:t>Datapath</a:t>
            </a:r>
            <a:r>
              <a:rPr lang="en-US" altLang="zh-CN" sz="2400" dirty="0"/>
              <a:t> during Store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 3.2</a:t>
            </a:r>
            <a:endParaRPr lang="zh-CN" altLang="en-US" dirty="0"/>
          </a:p>
        </p:txBody>
      </p:sp>
      <p:sp>
        <p:nvSpPr>
          <p:cNvPr id="146" name="文本占位符 33794"/>
          <p:cNvSpPr>
            <a:spLocks noGrp="1"/>
          </p:cNvSpPr>
          <p:nvPr/>
        </p:nvSpPr>
        <p:spPr>
          <a:xfrm>
            <a:off x="-11723" y="1758950"/>
            <a:ext cx="8191500" cy="2841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err="1"/>
              <a:t>Data Memory {R[rs] + SignExt[imm16]}  &lt;-  R[rt</a:t>
            </a:r>
            <a:r>
              <a:rPr lang="en-US" altLang="zh-CN"/>
              <a:t>]</a:t>
            </a:r>
          </a:p>
        </p:txBody>
      </p:sp>
      <p:grpSp>
        <p:nvGrpSpPr>
          <p:cNvPr id="147" name="组合 146"/>
          <p:cNvGrpSpPr/>
          <p:nvPr/>
        </p:nvGrpSpPr>
        <p:grpSpPr>
          <a:xfrm>
            <a:off x="1312253" y="914400"/>
            <a:ext cx="5962651" cy="650875"/>
            <a:chOff x="1098" y="380"/>
            <a:chExt cx="3756" cy="410"/>
          </a:xfrm>
        </p:grpSpPr>
        <p:sp>
          <p:nvSpPr>
            <p:cNvPr id="148" name="矩形 147"/>
            <p:cNvSpPr/>
            <p:nvPr/>
          </p:nvSpPr>
          <p:spPr>
            <a:xfrm>
              <a:off x="1167" y="584"/>
              <a:ext cx="3599" cy="17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49" name="组合 148"/>
            <p:cNvGrpSpPr/>
            <p:nvPr/>
          </p:nvGrpSpPr>
          <p:grpSpPr>
            <a:xfrm>
              <a:off x="1163" y="572"/>
              <a:ext cx="624" cy="218"/>
              <a:chOff x="1163" y="572"/>
              <a:chExt cx="624" cy="218"/>
            </a:xfrm>
          </p:grpSpPr>
          <p:sp>
            <p:nvSpPr>
              <p:cNvPr id="163" name="矩形 162"/>
              <p:cNvSpPr/>
              <p:nvPr/>
            </p:nvSpPr>
            <p:spPr>
              <a:xfrm>
                <a:off x="1163" y="580"/>
                <a:ext cx="624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1341" y="572"/>
                <a:ext cx="257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op</a:t>
                </a:r>
              </a:p>
            </p:txBody>
          </p:sp>
        </p:grpSp>
        <p:grpSp>
          <p:nvGrpSpPr>
            <p:cNvPr id="150" name="组合 149"/>
            <p:cNvGrpSpPr/>
            <p:nvPr/>
          </p:nvGrpSpPr>
          <p:grpSpPr>
            <a:xfrm>
              <a:off x="1795" y="572"/>
              <a:ext cx="580" cy="218"/>
              <a:chOff x="1795" y="572"/>
              <a:chExt cx="580" cy="218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1795" y="580"/>
                <a:ext cx="580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1956" y="572"/>
                <a:ext cx="229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rs</a:t>
                </a:r>
              </a:p>
            </p:txBody>
          </p:sp>
        </p:grpSp>
        <p:grpSp>
          <p:nvGrpSpPr>
            <p:cNvPr id="151" name="组合 150"/>
            <p:cNvGrpSpPr/>
            <p:nvPr/>
          </p:nvGrpSpPr>
          <p:grpSpPr>
            <a:xfrm>
              <a:off x="2383" y="572"/>
              <a:ext cx="579" cy="218"/>
              <a:chOff x="2383" y="572"/>
              <a:chExt cx="579" cy="218"/>
            </a:xfrm>
          </p:grpSpPr>
          <p:sp>
            <p:nvSpPr>
              <p:cNvPr id="159" name="矩形 158"/>
              <p:cNvSpPr/>
              <p:nvPr/>
            </p:nvSpPr>
            <p:spPr>
              <a:xfrm>
                <a:off x="2383" y="580"/>
                <a:ext cx="579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2543" y="572"/>
                <a:ext cx="222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rt</a:t>
                </a:r>
              </a:p>
            </p:txBody>
          </p:sp>
        </p:grpSp>
        <p:sp>
          <p:nvSpPr>
            <p:cNvPr id="152" name="矩形 151"/>
            <p:cNvSpPr/>
            <p:nvPr/>
          </p:nvSpPr>
          <p:spPr>
            <a:xfrm>
              <a:off x="2970" y="580"/>
              <a:ext cx="1800" cy="18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3469" y="572"/>
              <a:ext cx="70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immediate</a:t>
              </a:r>
            </a:p>
          </p:txBody>
        </p:sp>
        <p:sp>
          <p:nvSpPr>
            <p:cNvPr id="154" name="矩形 153"/>
            <p:cNvSpPr/>
            <p:nvPr/>
          </p:nvSpPr>
          <p:spPr>
            <a:xfrm>
              <a:off x="4668" y="38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155" name="矩形 154"/>
            <p:cNvSpPr/>
            <p:nvPr/>
          </p:nvSpPr>
          <p:spPr>
            <a:xfrm>
              <a:off x="2770" y="380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16</a:t>
              </a:r>
            </a:p>
          </p:txBody>
        </p:sp>
        <p:sp>
          <p:nvSpPr>
            <p:cNvPr id="156" name="矩形 155"/>
            <p:cNvSpPr/>
            <p:nvPr/>
          </p:nvSpPr>
          <p:spPr>
            <a:xfrm>
              <a:off x="2182" y="380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21</a:t>
              </a:r>
            </a:p>
          </p:txBody>
        </p:sp>
        <p:sp>
          <p:nvSpPr>
            <p:cNvPr id="157" name="矩形 156"/>
            <p:cNvSpPr/>
            <p:nvPr/>
          </p:nvSpPr>
          <p:spPr>
            <a:xfrm>
              <a:off x="1594" y="380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26</a:t>
              </a:r>
            </a:p>
          </p:txBody>
        </p:sp>
        <p:sp>
          <p:nvSpPr>
            <p:cNvPr id="158" name="矩形 157"/>
            <p:cNvSpPr/>
            <p:nvPr/>
          </p:nvSpPr>
          <p:spPr>
            <a:xfrm>
              <a:off x="1098" y="380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31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105025"/>
            <a:ext cx="8401050" cy="46005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The Single Cycle </a:t>
            </a:r>
            <a:r>
              <a:rPr lang="en-US" altLang="zh-CN" sz="2400" dirty="0" err="1"/>
              <a:t>Datapath</a:t>
            </a:r>
            <a:r>
              <a:rPr lang="en-US" altLang="zh-CN" sz="2400" dirty="0"/>
              <a:t> during Store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 3.2</a:t>
            </a:r>
            <a:endParaRPr lang="zh-CN" altLang="en-US" dirty="0"/>
          </a:p>
        </p:txBody>
      </p:sp>
      <p:sp>
        <p:nvSpPr>
          <p:cNvPr id="146" name="文本占位符 33794"/>
          <p:cNvSpPr>
            <a:spLocks noGrp="1"/>
          </p:cNvSpPr>
          <p:nvPr/>
        </p:nvSpPr>
        <p:spPr>
          <a:xfrm>
            <a:off x="-11723" y="1758950"/>
            <a:ext cx="8191500" cy="2841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err="1"/>
              <a:t>Data Memory {R[rs] + SignExt[imm16]}  &lt;-  R[rt</a:t>
            </a:r>
            <a:r>
              <a:rPr lang="en-US" altLang="zh-CN"/>
              <a:t>]</a:t>
            </a:r>
          </a:p>
        </p:txBody>
      </p:sp>
      <p:grpSp>
        <p:nvGrpSpPr>
          <p:cNvPr id="147" name="组合 146"/>
          <p:cNvGrpSpPr/>
          <p:nvPr/>
        </p:nvGrpSpPr>
        <p:grpSpPr>
          <a:xfrm>
            <a:off x="1312253" y="914400"/>
            <a:ext cx="5962651" cy="650875"/>
            <a:chOff x="1098" y="380"/>
            <a:chExt cx="3756" cy="410"/>
          </a:xfrm>
        </p:grpSpPr>
        <p:sp>
          <p:nvSpPr>
            <p:cNvPr id="148" name="矩形 147"/>
            <p:cNvSpPr/>
            <p:nvPr/>
          </p:nvSpPr>
          <p:spPr>
            <a:xfrm>
              <a:off x="1167" y="584"/>
              <a:ext cx="3599" cy="17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49" name="组合 148"/>
            <p:cNvGrpSpPr/>
            <p:nvPr/>
          </p:nvGrpSpPr>
          <p:grpSpPr>
            <a:xfrm>
              <a:off x="1163" y="572"/>
              <a:ext cx="624" cy="218"/>
              <a:chOff x="1163" y="572"/>
              <a:chExt cx="624" cy="218"/>
            </a:xfrm>
          </p:grpSpPr>
          <p:sp>
            <p:nvSpPr>
              <p:cNvPr id="163" name="矩形 162"/>
              <p:cNvSpPr/>
              <p:nvPr/>
            </p:nvSpPr>
            <p:spPr>
              <a:xfrm>
                <a:off x="1163" y="580"/>
                <a:ext cx="624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1341" y="572"/>
                <a:ext cx="257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op</a:t>
                </a:r>
              </a:p>
            </p:txBody>
          </p:sp>
        </p:grpSp>
        <p:grpSp>
          <p:nvGrpSpPr>
            <p:cNvPr id="150" name="组合 149"/>
            <p:cNvGrpSpPr/>
            <p:nvPr/>
          </p:nvGrpSpPr>
          <p:grpSpPr>
            <a:xfrm>
              <a:off x="1795" y="572"/>
              <a:ext cx="580" cy="218"/>
              <a:chOff x="1795" y="572"/>
              <a:chExt cx="580" cy="218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1795" y="580"/>
                <a:ext cx="580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1956" y="572"/>
                <a:ext cx="229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rs</a:t>
                </a:r>
              </a:p>
            </p:txBody>
          </p:sp>
        </p:grpSp>
        <p:grpSp>
          <p:nvGrpSpPr>
            <p:cNvPr id="151" name="组合 150"/>
            <p:cNvGrpSpPr/>
            <p:nvPr/>
          </p:nvGrpSpPr>
          <p:grpSpPr>
            <a:xfrm>
              <a:off x="2383" y="572"/>
              <a:ext cx="579" cy="218"/>
              <a:chOff x="2383" y="572"/>
              <a:chExt cx="579" cy="218"/>
            </a:xfrm>
          </p:grpSpPr>
          <p:sp>
            <p:nvSpPr>
              <p:cNvPr id="159" name="矩形 158"/>
              <p:cNvSpPr/>
              <p:nvPr/>
            </p:nvSpPr>
            <p:spPr>
              <a:xfrm>
                <a:off x="2383" y="580"/>
                <a:ext cx="579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2543" y="572"/>
                <a:ext cx="222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rt</a:t>
                </a:r>
              </a:p>
            </p:txBody>
          </p:sp>
        </p:grpSp>
        <p:sp>
          <p:nvSpPr>
            <p:cNvPr id="152" name="矩形 151"/>
            <p:cNvSpPr/>
            <p:nvPr/>
          </p:nvSpPr>
          <p:spPr>
            <a:xfrm>
              <a:off x="2970" y="580"/>
              <a:ext cx="1800" cy="18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3469" y="572"/>
              <a:ext cx="70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immediate</a:t>
              </a:r>
            </a:p>
          </p:txBody>
        </p:sp>
        <p:sp>
          <p:nvSpPr>
            <p:cNvPr id="154" name="矩形 153"/>
            <p:cNvSpPr/>
            <p:nvPr/>
          </p:nvSpPr>
          <p:spPr>
            <a:xfrm>
              <a:off x="4668" y="38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155" name="矩形 154"/>
            <p:cNvSpPr/>
            <p:nvPr/>
          </p:nvSpPr>
          <p:spPr>
            <a:xfrm>
              <a:off x="2770" y="380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16</a:t>
              </a:r>
            </a:p>
          </p:txBody>
        </p:sp>
        <p:sp>
          <p:nvSpPr>
            <p:cNvPr id="156" name="矩形 155"/>
            <p:cNvSpPr/>
            <p:nvPr/>
          </p:nvSpPr>
          <p:spPr>
            <a:xfrm>
              <a:off x="2182" y="380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21</a:t>
              </a:r>
            </a:p>
          </p:txBody>
        </p:sp>
        <p:sp>
          <p:nvSpPr>
            <p:cNvPr id="157" name="矩形 156"/>
            <p:cNvSpPr/>
            <p:nvPr/>
          </p:nvSpPr>
          <p:spPr>
            <a:xfrm>
              <a:off x="1594" y="380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26</a:t>
              </a:r>
            </a:p>
          </p:txBody>
        </p:sp>
        <p:sp>
          <p:nvSpPr>
            <p:cNvPr id="158" name="矩形 157"/>
            <p:cNvSpPr/>
            <p:nvPr/>
          </p:nvSpPr>
          <p:spPr>
            <a:xfrm>
              <a:off x="1098" y="380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31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14" y="2066925"/>
            <a:ext cx="889199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26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Single Cycle </a:t>
            </a:r>
            <a:r>
              <a:rPr lang="en-US" altLang="zh-CN" dirty="0" err="1"/>
              <a:t>Datapath</a:t>
            </a:r>
            <a:r>
              <a:rPr lang="en-US" altLang="zh-CN" dirty="0"/>
              <a:t> during Branch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7200" y="112395"/>
            <a:ext cx="838200" cy="568325"/>
          </a:xfrm>
        </p:spPr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8" name="文本占位符 38037"/>
          <p:cNvSpPr>
            <a:spLocks noGrp="1"/>
          </p:cNvSpPr>
          <p:nvPr/>
        </p:nvSpPr>
        <p:spPr>
          <a:xfrm>
            <a:off x="476250" y="1773237"/>
            <a:ext cx="8191500" cy="2841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err="1"/>
              <a:t>if  (R[rs] - R[rt</a:t>
            </a:r>
            <a:r>
              <a:rPr lang="en-US" altLang="zh-CN"/>
              <a:t>]  ==  0)   then  Zero  &lt;-  1 ;  else  Zero  &lt;-  0</a:t>
            </a:r>
          </a:p>
        </p:txBody>
      </p:sp>
      <p:grpSp>
        <p:nvGrpSpPr>
          <p:cNvPr id="129" name="组合 128"/>
          <p:cNvGrpSpPr/>
          <p:nvPr/>
        </p:nvGrpSpPr>
        <p:grpSpPr>
          <a:xfrm>
            <a:off x="1800226" y="928687"/>
            <a:ext cx="5962651" cy="650875"/>
            <a:chOff x="1098" y="380"/>
            <a:chExt cx="3756" cy="410"/>
          </a:xfrm>
        </p:grpSpPr>
        <p:sp>
          <p:nvSpPr>
            <p:cNvPr id="130" name="矩形 129"/>
            <p:cNvSpPr/>
            <p:nvPr/>
          </p:nvSpPr>
          <p:spPr>
            <a:xfrm>
              <a:off x="1167" y="584"/>
              <a:ext cx="3599" cy="17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31" name="组合 130"/>
            <p:cNvGrpSpPr/>
            <p:nvPr/>
          </p:nvGrpSpPr>
          <p:grpSpPr>
            <a:xfrm>
              <a:off x="1163" y="572"/>
              <a:ext cx="624" cy="218"/>
              <a:chOff x="1163" y="572"/>
              <a:chExt cx="624" cy="218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1163" y="580"/>
                <a:ext cx="624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1341" y="572"/>
                <a:ext cx="257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op</a:t>
                </a:r>
              </a:p>
            </p:txBody>
          </p:sp>
        </p:grpSp>
        <p:grpSp>
          <p:nvGrpSpPr>
            <p:cNvPr id="132" name="组合 131"/>
            <p:cNvGrpSpPr/>
            <p:nvPr/>
          </p:nvGrpSpPr>
          <p:grpSpPr>
            <a:xfrm>
              <a:off x="1795" y="572"/>
              <a:ext cx="580" cy="218"/>
              <a:chOff x="1795" y="572"/>
              <a:chExt cx="580" cy="218"/>
            </a:xfrm>
          </p:grpSpPr>
          <p:sp>
            <p:nvSpPr>
              <p:cNvPr id="143" name="矩形 142"/>
              <p:cNvSpPr/>
              <p:nvPr/>
            </p:nvSpPr>
            <p:spPr>
              <a:xfrm>
                <a:off x="1795" y="580"/>
                <a:ext cx="580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1956" y="572"/>
                <a:ext cx="229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rs</a:t>
                </a:r>
              </a:p>
            </p:txBody>
          </p:sp>
        </p:grpSp>
        <p:grpSp>
          <p:nvGrpSpPr>
            <p:cNvPr id="133" name="组合 132"/>
            <p:cNvGrpSpPr/>
            <p:nvPr/>
          </p:nvGrpSpPr>
          <p:grpSpPr>
            <a:xfrm>
              <a:off x="2383" y="572"/>
              <a:ext cx="579" cy="218"/>
              <a:chOff x="2383" y="572"/>
              <a:chExt cx="579" cy="218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2383" y="580"/>
                <a:ext cx="579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2543" y="572"/>
                <a:ext cx="222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rt</a:t>
                </a:r>
              </a:p>
            </p:txBody>
          </p:sp>
        </p:grpSp>
        <p:sp>
          <p:nvSpPr>
            <p:cNvPr id="134" name="矩形 133"/>
            <p:cNvSpPr/>
            <p:nvPr/>
          </p:nvSpPr>
          <p:spPr>
            <a:xfrm>
              <a:off x="2970" y="580"/>
              <a:ext cx="1800" cy="18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3469" y="572"/>
              <a:ext cx="70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immediate</a:t>
              </a: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668" y="38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137" name="矩形 136"/>
            <p:cNvSpPr/>
            <p:nvPr/>
          </p:nvSpPr>
          <p:spPr>
            <a:xfrm>
              <a:off x="2770" y="380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16</a:t>
              </a:r>
            </a:p>
          </p:txBody>
        </p:sp>
        <p:sp>
          <p:nvSpPr>
            <p:cNvPr id="138" name="矩形 137"/>
            <p:cNvSpPr/>
            <p:nvPr/>
          </p:nvSpPr>
          <p:spPr>
            <a:xfrm>
              <a:off x="2182" y="380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21</a:t>
              </a:r>
            </a:p>
          </p:txBody>
        </p:sp>
        <p:sp>
          <p:nvSpPr>
            <p:cNvPr id="139" name="矩形 138"/>
            <p:cNvSpPr/>
            <p:nvPr/>
          </p:nvSpPr>
          <p:spPr>
            <a:xfrm>
              <a:off x="1594" y="380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26</a:t>
              </a:r>
            </a:p>
          </p:txBody>
        </p:sp>
        <p:sp>
          <p:nvSpPr>
            <p:cNvPr id="140" name="矩形 139"/>
            <p:cNvSpPr/>
            <p:nvPr/>
          </p:nvSpPr>
          <p:spPr>
            <a:xfrm>
              <a:off x="1098" y="380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31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00250"/>
            <a:ext cx="8562975" cy="5010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Today’s Topic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00" y="97853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01. Introduction</a:t>
            </a:r>
            <a:endParaRPr lang="zh-CN" altLang="en-US" sz="3600" b="1" dirty="0">
              <a:solidFill>
                <a:srgbClr val="0D00C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856" y="1807260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02. How to design a microprocessor</a:t>
            </a:r>
            <a:endParaRPr lang="zh-CN" altLang="en-US" sz="3600" b="1" dirty="0">
              <a:solidFill>
                <a:srgbClr val="0D00CD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38100" y="258391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03. </a:t>
            </a:r>
            <a:r>
              <a:rPr lang="en-US" sz="3600" b="1" dirty="0">
                <a:solidFill>
                  <a:srgbClr val="0D00CD"/>
                </a:solidFill>
              </a:rPr>
              <a:t>Datapath for R-R operation and its timing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-38100" y="3395980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04. </a:t>
            </a:r>
            <a:r>
              <a:rPr lang="en-US" sz="3600" b="1" dirty="0">
                <a:solidFill>
                  <a:srgbClr val="0D00CD"/>
                </a:solidFill>
              </a:rPr>
              <a:t>Datapath for logical operation with imm.</a:t>
            </a:r>
          </a:p>
        </p:txBody>
      </p:sp>
      <p:sp>
        <p:nvSpPr>
          <p:cNvPr id="11" name="文本框 7"/>
          <p:cNvSpPr txBox="1"/>
          <p:nvPr/>
        </p:nvSpPr>
        <p:spPr>
          <a:xfrm>
            <a:off x="37807" y="4208299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0D00CD"/>
                </a:solidFill>
              </a:rPr>
              <a:t>05. Datapath for load and store operation</a:t>
            </a:r>
          </a:p>
        </p:txBody>
      </p:sp>
      <p:sp>
        <p:nvSpPr>
          <p:cNvPr id="3" name="文本框 7"/>
          <p:cNvSpPr txBox="1"/>
          <p:nvPr/>
        </p:nvSpPr>
        <p:spPr>
          <a:xfrm>
            <a:off x="37807" y="5010304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0D00CD"/>
                </a:solidFill>
              </a:rPr>
              <a:t>06. Datapath for branch and jump operation</a:t>
            </a:r>
          </a:p>
        </p:txBody>
      </p:sp>
      <p:sp>
        <p:nvSpPr>
          <p:cNvPr id="4" name="文本框 7"/>
          <p:cNvSpPr txBox="1"/>
          <p:nvPr/>
        </p:nvSpPr>
        <p:spPr>
          <a:xfrm>
            <a:off x="37807" y="5860569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0D00CD"/>
                </a:solidFill>
              </a:rPr>
              <a:t>07. Put it together: A single cycle datapath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65700" y="100648"/>
            <a:ext cx="8077200" cy="649605"/>
          </a:xfrm>
        </p:spPr>
        <p:txBody>
          <a:bodyPr/>
          <a:lstStyle/>
          <a:p>
            <a:r>
              <a:rPr lang="en-US" altLang="zh-CN" sz="2400" dirty="0"/>
              <a:t>Instruction Fetch Unit at the End of  Branch</a:t>
            </a:r>
            <a:endParaRPr lang="zh-CN" altLang="en-US" sz="2400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251460" y="116840"/>
            <a:ext cx="815340" cy="568325"/>
          </a:xfrm>
        </p:spPr>
        <p:txBody>
          <a:bodyPr/>
          <a:lstStyle/>
          <a:p>
            <a:r>
              <a:rPr lang="en-US" altLang="zh-CN"/>
              <a:t>5.1</a:t>
            </a:r>
          </a:p>
        </p:txBody>
      </p:sp>
      <p:sp>
        <p:nvSpPr>
          <p:cNvPr id="148" name="文本占位符 39938"/>
          <p:cNvSpPr>
            <a:spLocks noGrp="1"/>
          </p:cNvSpPr>
          <p:nvPr/>
        </p:nvSpPr>
        <p:spPr>
          <a:xfrm>
            <a:off x="496887" y="1682750"/>
            <a:ext cx="8191500" cy="2841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err="1"/>
              <a:t>if  (Zero == 1)   then  PC = PC + 4 + SignExt</a:t>
            </a:r>
            <a:r>
              <a:rPr lang="en-US" altLang="zh-CN"/>
              <a:t>[imm16]*4 ;  else  PC = PC + 4</a:t>
            </a:r>
          </a:p>
        </p:txBody>
      </p:sp>
      <p:grpSp>
        <p:nvGrpSpPr>
          <p:cNvPr id="149" name="组合 148"/>
          <p:cNvGrpSpPr/>
          <p:nvPr/>
        </p:nvGrpSpPr>
        <p:grpSpPr>
          <a:xfrm>
            <a:off x="1820863" y="838200"/>
            <a:ext cx="5962651" cy="650875"/>
            <a:chOff x="1098" y="332"/>
            <a:chExt cx="3756" cy="410"/>
          </a:xfrm>
        </p:grpSpPr>
        <p:sp>
          <p:nvSpPr>
            <p:cNvPr id="219" name="矩形 218"/>
            <p:cNvSpPr/>
            <p:nvPr/>
          </p:nvSpPr>
          <p:spPr>
            <a:xfrm>
              <a:off x="1167" y="536"/>
              <a:ext cx="3599" cy="17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20" name="组合 219"/>
            <p:cNvGrpSpPr/>
            <p:nvPr/>
          </p:nvGrpSpPr>
          <p:grpSpPr>
            <a:xfrm>
              <a:off x="1163" y="524"/>
              <a:ext cx="624" cy="218"/>
              <a:chOff x="1163" y="524"/>
              <a:chExt cx="624" cy="218"/>
            </a:xfrm>
          </p:grpSpPr>
          <p:sp>
            <p:nvSpPr>
              <p:cNvPr id="234" name="矩形 233"/>
              <p:cNvSpPr/>
              <p:nvPr/>
            </p:nvSpPr>
            <p:spPr>
              <a:xfrm>
                <a:off x="1163" y="532"/>
                <a:ext cx="624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5" name="矩形 234"/>
              <p:cNvSpPr/>
              <p:nvPr/>
            </p:nvSpPr>
            <p:spPr>
              <a:xfrm>
                <a:off x="1341" y="524"/>
                <a:ext cx="257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op</a:t>
                </a:r>
              </a:p>
            </p:txBody>
          </p:sp>
        </p:grpSp>
        <p:grpSp>
          <p:nvGrpSpPr>
            <p:cNvPr id="221" name="组合 220"/>
            <p:cNvGrpSpPr/>
            <p:nvPr/>
          </p:nvGrpSpPr>
          <p:grpSpPr>
            <a:xfrm>
              <a:off x="1795" y="524"/>
              <a:ext cx="580" cy="218"/>
              <a:chOff x="1795" y="524"/>
              <a:chExt cx="580" cy="218"/>
            </a:xfrm>
          </p:grpSpPr>
          <p:sp>
            <p:nvSpPr>
              <p:cNvPr id="232" name="矩形 231"/>
              <p:cNvSpPr/>
              <p:nvPr/>
            </p:nvSpPr>
            <p:spPr>
              <a:xfrm>
                <a:off x="1795" y="532"/>
                <a:ext cx="580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3" name="矩形 232"/>
              <p:cNvSpPr/>
              <p:nvPr/>
            </p:nvSpPr>
            <p:spPr>
              <a:xfrm>
                <a:off x="1956" y="524"/>
                <a:ext cx="229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rs</a:t>
                </a:r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2383" y="524"/>
              <a:ext cx="579" cy="218"/>
              <a:chOff x="2383" y="524"/>
              <a:chExt cx="579" cy="218"/>
            </a:xfrm>
          </p:grpSpPr>
          <p:sp>
            <p:nvSpPr>
              <p:cNvPr id="230" name="矩形 229"/>
              <p:cNvSpPr/>
              <p:nvPr/>
            </p:nvSpPr>
            <p:spPr>
              <a:xfrm>
                <a:off x="2383" y="532"/>
                <a:ext cx="579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1" name="矩形 230"/>
              <p:cNvSpPr/>
              <p:nvPr/>
            </p:nvSpPr>
            <p:spPr>
              <a:xfrm>
                <a:off x="2543" y="524"/>
                <a:ext cx="222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rt</a:t>
                </a:r>
              </a:p>
            </p:txBody>
          </p:sp>
        </p:grpSp>
        <p:sp>
          <p:nvSpPr>
            <p:cNvPr id="223" name="矩形 222"/>
            <p:cNvSpPr/>
            <p:nvPr/>
          </p:nvSpPr>
          <p:spPr>
            <a:xfrm>
              <a:off x="2970" y="532"/>
              <a:ext cx="1800" cy="18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3469" y="524"/>
              <a:ext cx="70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immediate</a:t>
              </a:r>
            </a:p>
          </p:txBody>
        </p:sp>
        <p:sp>
          <p:nvSpPr>
            <p:cNvPr id="225" name="矩形 224"/>
            <p:cNvSpPr/>
            <p:nvPr/>
          </p:nvSpPr>
          <p:spPr>
            <a:xfrm>
              <a:off x="4668" y="332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26" name="矩形 225"/>
            <p:cNvSpPr/>
            <p:nvPr/>
          </p:nvSpPr>
          <p:spPr>
            <a:xfrm>
              <a:off x="2770" y="332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16</a:t>
              </a:r>
            </a:p>
          </p:txBody>
        </p:sp>
        <p:sp>
          <p:nvSpPr>
            <p:cNvPr id="227" name="矩形 226"/>
            <p:cNvSpPr/>
            <p:nvPr/>
          </p:nvSpPr>
          <p:spPr>
            <a:xfrm>
              <a:off x="2182" y="332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21</a:t>
              </a:r>
            </a:p>
          </p:txBody>
        </p:sp>
        <p:sp>
          <p:nvSpPr>
            <p:cNvPr id="228" name="矩形 227"/>
            <p:cNvSpPr/>
            <p:nvPr/>
          </p:nvSpPr>
          <p:spPr>
            <a:xfrm>
              <a:off x="1594" y="332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26</a:t>
              </a:r>
            </a:p>
          </p:txBody>
        </p:sp>
        <p:sp>
          <p:nvSpPr>
            <p:cNvPr id="229" name="矩形 228"/>
            <p:cNvSpPr/>
            <p:nvPr/>
          </p:nvSpPr>
          <p:spPr>
            <a:xfrm>
              <a:off x="1098" y="332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31</a:t>
              </a:r>
            </a:p>
          </p:txBody>
        </p:sp>
      </p:grpSp>
      <p:sp>
        <p:nvSpPr>
          <p:cNvPr id="150" name="矩形 149"/>
          <p:cNvSpPr/>
          <p:nvPr/>
        </p:nvSpPr>
        <p:spPr>
          <a:xfrm>
            <a:off x="4421187" y="3359150"/>
            <a:ext cx="4419600" cy="1477963"/>
          </a:xfrm>
          <a:prstGeom prst="rect">
            <a:avLst/>
          </a:prstGeom>
          <a:noFill/>
          <a:ln w="12700">
            <a:noFill/>
          </a:ln>
        </p:spPr>
        <p:txBody>
          <a:bodyPr lIns="63500" tIns="25400" rIns="63500" bIns="25400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err="1"/>
              <a:t>What is encoding of nPC_sel</a:t>
            </a:r>
            <a:r>
              <a:rPr lang="en-US" altLang="zh-CN"/>
              <a:t>?</a:t>
            </a:r>
          </a:p>
          <a:p>
            <a:pPr lvl="1"/>
            <a:r>
              <a:rPr lang="en-US" altLang="zh-CN"/>
              <a:t>Direct MUX select?</a:t>
            </a:r>
          </a:p>
          <a:p>
            <a:pPr lvl="1"/>
            <a:r>
              <a:rPr lang="en-US" altLang="zh-CN"/>
              <a:t>Branch / not branch</a:t>
            </a:r>
          </a:p>
          <a:p>
            <a:pPr lvl="0"/>
            <a:r>
              <a:rPr lang="en-US" altLang="zh-CN"/>
              <a:t>Let’s choose second option</a:t>
            </a:r>
          </a:p>
        </p:txBody>
      </p:sp>
      <p:pic>
        <p:nvPicPr>
          <p:cNvPr id="151" name="对象 40023"/>
          <p:cNvPicPr/>
          <p:nvPr/>
        </p:nvPicPr>
        <p:blipFill>
          <a:blip r:embed="rId2"/>
          <a:stretch>
            <a:fillRect/>
          </a:stretch>
        </p:blipFill>
        <p:spPr>
          <a:xfrm>
            <a:off x="4878387" y="4918075"/>
            <a:ext cx="2935288" cy="1046163"/>
          </a:xfrm>
          <a:prstGeom prst="rect">
            <a:avLst/>
          </a:prstGeom>
          <a:noFill/>
          <a:ln w="38100">
            <a:noFill/>
            <a:miter/>
          </a:ln>
        </p:spPr>
      </p:pic>
      <p:grpSp>
        <p:nvGrpSpPr>
          <p:cNvPr id="152" name="组合 151"/>
          <p:cNvGrpSpPr/>
          <p:nvPr/>
        </p:nvGrpSpPr>
        <p:grpSpPr>
          <a:xfrm>
            <a:off x="3192462" y="2073277"/>
            <a:ext cx="1101725" cy="1038226"/>
            <a:chOff x="2474" y="1011"/>
            <a:chExt cx="694" cy="671"/>
          </a:xfrm>
        </p:grpSpPr>
        <p:sp>
          <p:nvSpPr>
            <p:cNvPr id="216" name="矩形 215"/>
            <p:cNvSpPr/>
            <p:nvPr/>
          </p:nvSpPr>
          <p:spPr>
            <a:xfrm>
              <a:off x="2474" y="1011"/>
              <a:ext cx="694" cy="63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2779" y="1467"/>
              <a:ext cx="313" cy="21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 err="1">
                  <a:latin typeface="Times New Roman" panose="02020603050405020304" charset="0"/>
                  <a:ea typeface="Times New Roman" panose="02020603050405020304" charset="0"/>
                </a:rPr>
                <a:t>Adr</a:t>
              </a:r>
            </a:p>
          </p:txBody>
        </p:sp>
        <p:sp>
          <p:nvSpPr>
            <p:cNvPr id="218" name="矩形 217"/>
            <p:cNvSpPr/>
            <p:nvPr/>
          </p:nvSpPr>
          <p:spPr>
            <a:xfrm>
              <a:off x="2518" y="1108"/>
              <a:ext cx="584" cy="37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Inst</a:t>
              </a:r>
            </a:p>
            <a:p>
              <a:pPr lvl="0" algn="ctr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Memory</a:t>
              </a:r>
            </a:p>
          </p:txBody>
        </p:sp>
      </p:grpSp>
      <p:sp>
        <p:nvSpPr>
          <p:cNvPr id="153" name="直接连接符 152"/>
          <p:cNvSpPr/>
          <p:nvPr/>
        </p:nvSpPr>
        <p:spPr>
          <a:xfrm>
            <a:off x="1490662" y="5430838"/>
            <a:ext cx="398463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54" name="组合 153"/>
          <p:cNvGrpSpPr/>
          <p:nvPr/>
        </p:nvGrpSpPr>
        <p:grpSpPr>
          <a:xfrm>
            <a:off x="1914531" y="4454525"/>
            <a:ext cx="468313" cy="1128713"/>
            <a:chOff x="1669" y="2549"/>
            <a:chExt cx="295" cy="729"/>
          </a:xfrm>
        </p:grpSpPr>
        <p:grpSp>
          <p:nvGrpSpPr>
            <p:cNvPr id="206" name="组合 205"/>
            <p:cNvGrpSpPr/>
            <p:nvPr/>
          </p:nvGrpSpPr>
          <p:grpSpPr>
            <a:xfrm>
              <a:off x="1669" y="2549"/>
              <a:ext cx="242" cy="729"/>
              <a:chOff x="1669" y="2549"/>
              <a:chExt cx="242" cy="729"/>
            </a:xfrm>
          </p:grpSpPr>
          <p:sp>
            <p:nvSpPr>
              <p:cNvPr id="208" name="直接连接符 207"/>
              <p:cNvSpPr/>
              <p:nvPr/>
            </p:nvSpPr>
            <p:spPr>
              <a:xfrm>
                <a:off x="1669" y="2549"/>
                <a:ext cx="0" cy="16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9" name="直接连接符 208"/>
              <p:cNvSpPr/>
              <p:nvPr/>
            </p:nvSpPr>
            <p:spPr>
              <a:xfrm>
                <a:off x="1677" y="2549"/>
                <a:ext cx="226" cy="16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0" name="直接连接符 209"/>
              <p:cNvSpPr/>
              <p:nvPr/>
            </p:nvSpPr>
            <p:spPr>
              <a:xfrm>
                <a:off x="1677" y="2731"/>
                <a:ext cx="105" cy="7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1" name="直接连接符 210"/>
              <p:cNvSpPr/>
              <p:nvPr/>
            </p:nvSpPr>
            <p:spPr>
              <a:xfrm>
                <a:off x="1790" y="2823"/>
                <a:ext cx="0" cy="16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2" name="直接连接符 211"/>
              <p:cNvSpPr/>
              <p:nvPr/>
            </p:nvSpPr>
            <p:spPr>
              <a:xfrm>
                <a:off x="1911" y="2731"/>
                <a:ext cx="0" cy="349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3" name="直接连接符 212"/>
              <p:cNvSpPr/>
              <p:nvPr/>
            </p:nvSpPr>
            <p:spPr>
              <a:xfrm flipV="1">
                <a:off x="1677" y="2989"/>
                <a:ext cx="105" cy="107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4" name="直接连接符 213"/>
              <p:cNvSpPr/>
              <p:nvPr/>
            </p:nvSpPr>
            <p:spPr>
              <a:xfrm>
                <a:off x="1669" y="3096"/>
                <a:ext cx="0" cy="16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" name="直接连接符 214"/>
              <p:cNvSpPr/>
              <p:nvPr/>
            </p:nvSpPr>
            <p:spPr>
              <a:xfrm flipV="1">
                <a:off x="1677" y="3080"/>
                <a:ext cx="226" cy="19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07" name="矩形 206"/>
            <p:cNvSpPr/>
            <p:nvPr/>
          </p:nvSpPr>
          <p:spPr>
            <a:xfrm rot="5400000">
              <a:off x="1622" y="2817"/>
              <a:ext cx="47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Adder</a:t>
              </a: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2228850" y="5656264"/>
            <a:ext cx="469900" cy="1128712"/>
            <a:chOff x="1867" y="3325"/>
            <a:chExt cx="296" cy="729"/>
          </a:xfrm>
        </p:grpSpPr>
        <p:grpSp>
          <p:nvGrpSpPr>
            <p:cNvPr id="196" name="组合 195"/>
            <p:cNvGrpSpPr/>
            <p:nvPr/>
          </p:nvGrpSpPr>
          <p:grpSpPr>
            <a:xfrm>
              <a:off x="1867" y="3325"/>
              <a:ext cx="242" cy="729"/>
              <a:chOff x="1867" y="3325"/>
              <a:chExt cx="242" cy="729"/>
            </a:xfrm>
          </p:grpSpPr>
          <p:sp>
            <p:nvSpPr>
              <p:cNvPr id="198" name="直接连接符 197"/>
              <p:cNvSpPr/>
              <p:nvPr/>
            </p:nvSpPr>
            <p:spPr>
              <a:xfrm>
                <a:off x="1867" y="3325"/>
                <a:ext cx="0" cy="16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9" name="直接连接符 198"/>
              <p:cNvSpPr/>
              <p:nvPr/>
            </p:nvSpPr>
            <p:spPr>
              <a:xfrm>
                <a:off x="1875" y="3325"/>
                <a:ext cx="226" cy="16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0" name="直接连接符 199"/>
              <p:cNvSpPr/>
              <p:nvPr/>
            </p:nvSpPr>
            <p:spPr>
              <a:xfrm>
                <a:off x="1875" y="3507"/>
                <a:ext cx="105" cy="7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1" name="直接连接符 200"/>
              <p:cNvSpPr/>
              <p:nvPr/>
            </p:nvSpPr>
            <p:spPr>
              <a:xfrm>
                <a:off x="1988" y="3599"/>
                <a:ext cx="0" cy="16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2" name="直接连接符 201"/>
              <p:cNvSpPr/>
              <p:nvPr/>
            </p:nvSpPr>
            <p:spPr>
              <a:xfrm>
                <a:off x="2109" y="3507"/>
                <a:ext cx="0" cy="349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3" name="直接连接符 202"/>
              <p:cNvSpPr/>
              <p:nvPr/>
            </p:nvSpPr>
            <p:spPr>
              <a:xfrm flipV="1">
                <a:off x="1875" y="3765"/>
                <a:ext cx="105" cy="107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4" name="直接连接符 203"/>
              <p:cNvSpPr/>
              <p:nvPr/>
            </p:nvSpPr>
            <p:spPr>
              <a:xfrm>
                <a:off x="1867" y="3872"/>
                <a:ext cx="0" cy="16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" name="直接连接符 204"/>
              <p:cNvSpPr/>
              <p:nvPr/>
            </p:nvSpPr>
            <p:spPr>
              <a:xfrm flipV="1">
                <a:off x="1875" y="3856"/>
                <a:ext cx="226" cy="19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97" name="矩形 196"/>
            <p:cNvSpPr/>
            <p:nvPr/>
          </p:nvSpPr>
          <p:spPr>
            <a:xfrm rot="5400000">
              <a:off x="1821" y="3593"/>
              <a:ext cx="47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Adder</a:t>
              </a:r>
            </a:p>
          </p:txBody>
        </p:sp>
      </p:grpSp>
      <p:sp>
        <p:nvSpPr>
          <p:cNvPr id="156" name="矩形 155"/>
          <p:cNvSpPr/>
          <p:nvPr/>
        </p:nvSpPr>
        <p:spPr>
          <a:xfrm>
            <a:off x="3362325" y="5041900"/>
            <a:ext cx="230187" cy="1163638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3425825" y="6230938"/>
            <a:ext cx="103187" cy="123825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8" name="直接连接符 157"/>
          <p:cNvSpPr/>
          <p:nvPr/>
        </p:nvSpPr>
        <p:spPr>
          <a:xfrm flipH="1">
            <a:off x="3462337" y="6380163"/>
            <a:ext cx="28575" cy="17303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9" name="矩形 158"/>
          <p:cNvSpPr/>
          <p:nvPr/>
        </p:nvSpPr>
        <p:spPr>
          <a:xfrm rot="5400000">
            <a:off x="3255962" y="5549900"/>
            <a:ext cx="4508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PC</a:t>
            </a:r>
          </a:p>
        </p:txBody>
      </p:sp>
      <p:sp>
        <p:nvSpPr>
          <p:cNvPr id="160" name="矩形 159"/>
          <p:cNvSpPr/>
          <p:nvPr/>
        </p:nvSpPr>
        <p:spPr>
          <a:xfrm>
            <a:off x="3028950" y="6249988"/>
            <a:ext cx="47466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 err="1">
                <a:latin typeface="Times New Roman" panose="02020603050405020304" charset="0"/>
                <a:ea typeface="Times New Roman" panose="02020603050405020304" charset="0"/>
              </a:rPr>
              <a:t>Clk</a:t>
            </a:r>
          </a:p>
        </p:txBody>
      </p:sp>
      <p:sp>
        <p:nvSpPr>
          <p:cNvPr id="161" name="矩形 160"/>
          <p:cNvSpPr/>
          <p:nvPr/>
        </p:nvSpPr>
        <p:spPr>
          <a:xfrm rot="16200000">
            <a:off x="3298825" y="5029200"/>
            <a:ext cx="3841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00</a:t>
            </a:r>
          </a:p>
        </p:txBody>
      </p:sp>
      <p:sp>
        <p:nvSpPr>
          <p:cNvPr id="162" name="矩形 161"/>
          <p:cNvSpPr/>
          <p:nvPr/>
        </p:nvSpPr>
        <p:spPr>
          <a:xfrm>
            <a:off x="3367087" y="5084763"/>
            <a:ext cx="222250" cy="22383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163" name="组合 162"/>
          <p:cNvGrpSpPr/>
          <p:nvPr/>
        </p:nvGrpSpPr>
        <p:grpSpPr>
          <a:xfrm>
            <a:off x="2828936" y="4913313"/>
            <a:ext cx="333376" cy="1416050"/>
            <a:chOff x="2245" y="2845"/>
            <a:chExt cx="210" cy="915"/>
          </a:xfrm>
        </p:grpSpPr>
        <p:grpSp>
          <p:nvGrpSpPr>
            <p:cNvPr id="188" name="组合 187"/>
            <p:cNvGrpSpPr/>
            <p:nvPr/>
          </p:nvGrpSpPr>
          <p:grpSpPr>
            <a:xfrm>
              <a:off x="2264" y="2845"/>
              <a:ext cx="161" cy="915"/>
              <a:chOff x="2264" y="2845"/>
              <a:chExt cx="161" cy="915"/>
            </a:xfrm>
          </p:grpSpPr>
          <p:sp>
            <p:nvSpPr>
              <p:cNvPr id="192" name="直接连接符 191"/>
              <p:cNvSpPr/>
              <p:nvPr/>
            </p:nvSpPr>
            <p:spPr>
              <a:xfrm>
                <a:off x="2264" y="2845"/>
                <a:ext cx="0" cy="899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3" name="直接连接符 192"/>
              <p:cNvSpPr/>
              <p:nvPr/>
            </p:nvSpPr>
            <p:spPr>
              <a:xfrm>
                <a:off x="2272" y="2845"/>
                <a:ext cx="145" cy="10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" name="直接连接符 193"/>
              <p:cNvSpPr/>
              <p:nvPr/>
            </p:nvSpPr>
            <p:spPr>
              <a:xfrm flipV="1">
                <a:off x="2272" y="3622"/>
                <a:ext cx="145" cy="13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5" name="直接连接符 194"/>
              <p:cNvSpPr/>
              <p:nvPr/>
            </p:nvSpPr>
            <p:spPr>
              <a:xfrm>
                <a:off x="2425" y="2967"/>
                <a:ext cx="0" cy="655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89" name="矩形 188"/>
            <p:cNvSpPr/>
            <p:nvPr/>
          </p:nvSpPr>
          <p:spPr>
            <a:xfrm rot="5400000">
              <a:off x="2160" y="3198"/>
              <a:ext cx="37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Mux</a:t>
              </a:r>
            </a:p>
          </p:txBody>
        </p:sp>
        <p:sp>
          <p:nvSpPr>
            <p:cNvPr id="190" name="矩形 189"/>
            <p:cNvSpPr/>
            <p:nvPr/>
          </p:nvSpPr>
          <p:spPr>
            <a:xfrm>
              <a:off x="2256" y="2932"/>
              <a:ext cx="151" cy="233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2256" y="3447"/>
              <a:ext cx="151" cy="233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64" name="直接连接符 163"/>
          <p:cNvSpPr/>
          <p:nvPr/>
        </p:nvSpPr>
        <p:spPr>
          <a:xfrm>
            <a:off x="2625725" y="6197600"/>
            <a:ext cx="274637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5" name="矩形 164"/>
          <p:cNvSpPr/>
          <p:nvPr/>
        </p:nvSpPr>
        <p:spPr>
          <a:xfrm>
            <a:off x="1392237" y="4391025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4</a:t>
            </a:r>
          </a:p>
        </p:txBody>
      </p:sp>
      <p:sp>
        <p:nvSpPr>
          <p:cNvPr id="166" name="直接连接符 165"/>
          <p:cNvSpPr/>
          <p:nvPr/>
        </p:nvSpPr>
        <p:spPr>
          <a:xfrm>
            <a:off x="1617662" y="4587875"/>
            <a:ext cx="27305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7" name="矩形 166"/>
          <p:cNvSpPr/>
          <p:nvPr/>
        </p:nvSpPr>
        <p:spPr>
          <a:xfrm>
            <a:off x="303212" y="2700338"/>
            <a:ext cx="8921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solidFill>
                  <a:schemeClr val="accent2"/>
                </a:solidFill>
                <a:latin typeface="Times New Roman" panose="02020603050405020304" charset="0"/>
                <a:ea typeface="Times New Roman" panose="02020603050405020304" charset="0"/>
              </a:rPr>
              <a:t>nPC_sel</a:t>
            </a:r>
            <a:endParaRPr lang="en-US" altLang="zh-CN" sz="1600" b="0" u="sng" err="1">
              <a:solidFill>
                <a:schemeClr val="accent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1616075" y="6312685"/>
            <a:ext cx="311145" cy="54531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9" name="直接连接符 168"/>
          <p:cNvSpPr/>
          <p:nvPr/>
        </p:nvSpPr>
        <p:spPr>
          <a:xfrm flipV="1">
            <a:off x="1271587" y="6584950"/>
            <a:ext cx="344488" cy="42863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0" name="直接连接符 169"/>
          <p:cNvSpPr/>
          <p:nvPr/>
        </p:nvSpPr>
        <p:spPr>
          <a:xfrm>
            <a:off x="1919287" y="6624638"/>
            <a:ext cx="295275" cy="1905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1" name="任意多边形 40009"/>
          <p:cNvSpPr/>
          <p:nvPr/>
        </p:nvSpPr>
        <p:spPr>
          <a:xfrm>
            <a:off x="3622675" y="3022600"/>
            <a:ext cx="141287" cy="2405063"/>
          </a:xfrm>
          <a:custGeom>
            <a:avLst/>
            <a:gdLst/>
            <a:ahLst/>
            <a:cxnLst/>
            <a:rect l="0" t="0" r="0" b="0"/>
            <a:pathLst>
              <a:path w="89" h="1553">
                <a:moveTo>
                  <a:pt x="0" y="1552"/>
                </a:moveTo>
                <a:lnTo>
                  <a:pt x="88" y="1552"/>
                </a:lnTo>
                <a:lnTo>
                  <a:pt x="88" y="0"/>
                </a:lnTo>
              </a:path>
            </a:pathLst>
          </a:custGeom>
          <a:noFill/>
          <a:ln w="50800" cap="rnd" cmpd="sng">
            <a:solidFill>
              <a:schemeClr val="accent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2" name="任意多边形 40010"/>
          <p:cNvSpPr/>
          <p:nvPr/>
        </p:nvSpPr>
        <p:spPr>
          <a:xfrm>
            <a:off x="1246187" y="4371975"/>
            <a:ext cx="2516188" cy="1042988"/>
          </a:xfrm>
          <a:custGeom>
            <a:avLst/>
            <a:gdLst/>
            <a:ahLst/>
            <a:cxnLst/>
            <a:rect l="0" t="0" r="0" b="0"/>
            <a:pathLst>
              <a:path w="1585" h="673">
                <a:moveTo>
                  <a:pt x="1584" y="0"/>
                </a:moveTo>
                <a:lnTo>
                  <a:pt x="0" y="0"/>
                </a:lnTo>
                <a:lnTo>
                  <a:pt x="0" y="672"/>
                </a:lnTo>
                <a:lnTo>
                  <a:pt x="222" y="672"/>
                </a:lnTo>
              </a:path>
            </a:pathLst>
          </a:custGeom>
          <a:noFill/>
          <a:ln w="50800" cap="rnd" cmpd="sng">
            <a:solidFill>
              <a:schemeClr val="accent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3" name="直接连接符 172"/>
          <p:cNvSpPr/>
          <p:nvPr/>
        </p:nvSpPr>
        <p:spPr>
          <a:xfrm>
            <a:off x="3121025" y="5686425"/>
            <a:ext cx="249237" cy="4763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4" name="矩形 173"/>
          <p:cNvSpPr/>
          <p:nvPr/>
        </p:nvSpPr>
        <p:spPr>
          <a:xfrm rot="16200000">
            <a:off x="754062" y="6440488"/>
            <a:ext cx="7588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imm16</a:t>
            </a:r>
          </a:p>
        </p:txBody>
      </p:sp>
      <p:sp>
        <p:nvSpPr>
          <p:cNvPr id="175" name="任意多边形 40013"/>
          <p:cNvSpPr/>
          <p:nvPr/>
        </p:nvSpPr>
        <p:spPr>
          <a:xfrm>
            <a:off x="1754187" y="5073650"/>
            <a:ext cx="711200" cy="703263"/>
          </a:xfrm>
          <a:custGeom>
            <a:avLst/>
            <a:gdLst/>
            <a:ahLst/>
            <a:cxnLst/>
            <a:rect l="0" t="0" r="0" b="0"/>
            <a:pathLst>
              <a:path w="448" h="443">
                <a:moveTo>
                  <a:pt x="310" y="443"/>
                </a:moveTo>
                <a:lnTo>
                  <a:pt x="0" y="437"/>
                </a:lnTo>
                <a:lnTo>
                  <a:pt x="0" y="323"/>
                </a:lnTo>
                <a:lnTo>
                  <a:pt x="448" y="323"/>
                </a:lnTo>
                <a:lnTo>
                  <a:pt x="448" y="0"/>
                </a:lnTo>
              </a:path>
            </a:pathLst>
          </a:custGeom>
          <a:noFill/>
          <a:ln w="50800" cap="rnd" cmpd="sng">
            <a:solidFill>
              <a:schemeClr val="accent1">
                <a:alpha val="100000"/>
              </a:schemeClr>
            </a:solidFill>
            <a:prstDash val="solid"/>
            <a:headEnd type="triangl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6" name="直接连接符 175"/>
          <p:cNvSpPr/>
          <p:nvPr/>
        </p:nvSpPr>
        <p:spPr>
          <a:xfrm>
            <a:off x="4306887" y="2589213"/>
            <a:ext cx="1041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7" name="矩形 176"/>
          <p:cNvSpPr/>
          <p:nvPr/>
        </p:nvSpPr>
        <p:spPr>
          <a:xfrm>
            <a:off x="5340350" y="2433638"/>
            <a:ext cx="165576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Instruction&lt;31:0&gt;</a:t>
            </a:r>
          </a:p>
        </p:txBody>
      </p:sp>
      <p:sp>
        <p:nvSpPr>
          <p:cNvPr id="178" name="直接连接符 177"/>
          <p:cNvSpPr/>
          <p:nvPr/>
        </p:nvSpPr>
        <p:spPr>
          <a:xfrm>
            <a:off x="2478087" y="5037138"/>
            <a:ext cx="42227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9" name="直接连接符 178"/>
          <p:cNvSpPr/>
          <p:nvPr/>
        </p:nvSpPr>
        <p:spPr>
          <a:xfrm>
            <a:off x="2338387" y="5041900"/>
            <a:ext cx="101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" name="矩形 179"/>
          <p:cNvSpPr/>
          <p:nvPr/>
        </p:nvSpPr>
        <p:spPr>
          <a:xfrm>
            <a:off x="2859087" y="5000625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181" name="矩形 180"/>
          <p:cNvSpPr/>
          <p:nvPr/>
        </p:nvSpPr>
        <p:spPr>
          <a:xfrm>
            <a:off x="2827337" y="5859463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182" name="矩形 181"/>
          <p:cNvSpPr/>
          <p:nvPr/>
        </p:nvSpPr>
        <p:spPr>
          <a:xfrm>
            <a:off x="1525587" y="2597150"/>
            <a:ext cx="1295400" cy="1066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554037" y="3127375"/>
            <a:ext cx="598488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solidFill>
                  <a:schemeClr val="accent2"/>
                </a:solidFill>
                <a:latin typeface="Times New Roman" panose="02020603050405020304" charset="0"/>
                <a:ea typeface="Times New Roman" panose="02020603050405020304" charset="0"/>
              </a:rPr>
              <a:t>Zero</a:t>
            </a:r>
            <a:endParaRPr lang="en-US" altLang="zh-CN" sz="1600" b="0" u="sng">
              <a:solidFill>
                <a:schemeClr val="accent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184" name="直接连接符 183"/>
          <p:cNvSpPr/>
          <p:nvPr/>
        </p:nvSpPr>
        <p:spPr>
          <a:xfrm>
            <a:off x="1144587" y="3359150"/>
            <a:ext cx="6858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5" name="直接连接符 184"/>
          <p:cNvSpPr/>
          <p:nvPr/>
        </p:nvSpPr>
        <p:spPr>
          <a:xfrm>
            <a:off x="1144587" y="2928938"/>
            <a:ext cx="6858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6" name="任意多边形 40033"/>
          <p:cNvSpPr/>
          <p:nvPr/>
        </p:nvSpPr>
        <p:spPr>
          <a:xfrm>
            <a:off x="2654300" y="3130550"/>
            <a:ext cx="319087" cy="1828800"/>
          </a:xfrm>
          <a:custGeom>
            <a:avLst/>
            <a:gdLst/>
            <a:ahLst/>
            <a:cxnLst/>
            <a:rect l="0" t="0" r="0" b="0"/>
            <a:pathLst>
              <a:path w="201" h="1152">
                <a:moveTo>
                  <a:pt x="0" y="6"/>
                </a:moveTo>
                <a:lnTo>
                  <a:pt x="201" y="0"/>
                </a:lnTo>
                <a:lnTo>
                  <a:pt x="201" y="1152"/>
                </a:lnTo>
              </a:path>
            </a:pathLst>
          </a:custGeom>
          <a:noFill/>
          <a:ln w="57150" cap="rnd" cmpd="sng">
            <a:solidFill>
              <a:schemeClr val="accent2">
                <a:alpha val="100000"/>
              </a:schemeClr>
            </a:solidFill>
            <a:prstDash val="sysDot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2211387" y="3816350"/>
            <a:ext cx="1477963" cy="3333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solidFill>
                  <a:schemeClr val="accent2"/>
                </a:solidFill>
                <a:latin typeface="Times New Roman" panose="02020603050405020304" charset="0"/>
                <a:ea typeface="Times New Roman" panose="02020603050405020304" charset="0"/>
              </a:rPr>
              <a:t>nPC_MUX_sel</a:t>
            </a:r>
            <a:endParaRPr lang="en-US" altLang="zh-CN" sz="1600" b="0" u="sng">
              <a:solidFill>
                <a:schemeClr val="accent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4: Given </a:t>
            </a:r>
            <a:r>
              <a:rPr lang="en-US" altLang="zh-CN" dirty="0" err="1"/>
              <a:t>Datapath</a:t>
            </a:r>
            <a:r>
              <a:rPr lang="en-US" altLang="zh-CN" dirty="0"/>
              <a:t>: RTL -&gt; Control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242570" y="116840"/>
            <a:ext cx="824230" cy="568325"/>
          </a:xfrm>
        </p:spPr>
        <p:txBody>
          <a:bodyPr/>
          <a:lstStyle/>
          <a:p>
            <a:r>
              <a:rPr lang="en-US" altLang="zh-CN"/>
              <a:t>5.2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057275"/>
            <a:ext cx="7667625" cy="51911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Summary of Control Signals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288290" y="153035"/>
            <a:ext cx="814705" cy="568325"/>
          </a:xfrm>
        </p:spPr>
        <p:txBody>
          <a:bodyPr/>
          <a:lstStyle/>
          <a:p>
            <a:r>
              <a:rPr lang="en-US" altLang="zh-CN"/>
              <a:t>6.1</a:t>
            </a:r>
          </a:p>
        </p:txBody>
      </p:sp>
      <p:sp>
        <p:nvSpPr>
          <p:cNvPr id="30" name="矩形 29"/>
          <p:cNvSpPr/>
          <p:nvPr/>
        </p:nvSpPr>
        <p:spPr>
          <a:xfrm>
            <a:off x="0" y="939800"/>
            <a:ext cx="9067800" cy="5014193"/>
          </a:xfrm>
          <a:prstGeom prst="rect">
            <a:avLst/>
          </a:prstGeom>
          <a:noFill/>
          <a:ln w="12700">
            <a:noFill/>
          </a:ln>
        </p:spPr>
        <p:txBody>
          <a:bodyPr wrap="squar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0">
              <a:spcBef>
                <a:spcPct val="50000"/>
              </a:spcBef>
              <a:tabLst>
                <a:tab pos="914400" algn="l"/>
                <a:tab pos="5092700" algn="l"/>
              </a:tabLst>
            </a:pPr>
            <a:r>
              <a:rPr lang="en-US" altLang="zh-CN" sz="1600" b="1" u="sng" dirty="0" err="1">
                <a:latin typeface="Times New Roman" panose="02020603050405020304" charset="0"/>
                <a:ea typeface="Times New Roman" panose="02020603050405020304" charset="0"/>
              </a:rPr>
              <a:t>inst</a:t>
            </a:r>
            <a:r>
              <a:rPr lang="en-US" altLang="zh-CN" sz="1600" b="1" u="sng" dirty="0">
                <a:latin typeface="Times New Roman" panose="02020603050405020304" charset="0"/>
                <a:ea typeface="Times New Roman" panose="02020603050405020304" charset="0"/>
              </a:rPr>
              <a:t> 	Register Transfer</a:t>
            </a:r>
          </a:p>
          <a:p>
            <a:pPr lvl="0" defTabSz="0">
              <a:spcBef>
                <a:spcPct val="50000"/>
              </a:spcBef>
              <a:tabLst>
                <a:tab pos="914400" algn="l"/>
                <a:tab pos="5092700" algn="l"/>
              </a:tabLst>
            </a:pPr>
            <a:r>
              <a:rPr lang="en-US" altLang="zh-CN" sz="1600" b="1" dirty="0">
                <a:latin typeface="Times New Roman" panose="02020603050405020304" charset="0"/>
                <a:ea typeface="Times New Roman" panose="02020603050405020304" charset="0"/>
              </a:rPr>
              <a:t>ADD	R[</a:t>
            </a:r>
            <a:r>
              <a:rPr lang="en-US" altLang="zh-CN" sz="1600" b="1" dirty="0" err="1">
                <a:latin typeface="Times New Roman" panose="02020603050405020304" charset="0"/>
                <a:ea typeface="Times New Roman" panose="02020603050405020304" charset="0"/>
              </a:rPr>
              <a:t>rd</a:t>
            </a:r>
            <a:r>
              <a:rPr lang="en-US" altLang="zh-CN" sz="1600" b="1" dirty="0">
                <a:latin typeface="Times New Roman" panose="02020603050405020304" charset="0"/>
                <a:ea typeface="Times New Roman" panose="02020603050405020304" charset="0"/>
              </a:rPr>
              <a:t>] &lt;– R[</a:t>
            </a:r>
            <a:r>
              <a:rPr lang="en-US" altLang="zh-CN" sz="1600" b="1" dirty="0" err="1">
                <a:latin typeface="Times New Roman" panose="02020603050405020304" charset="0"/>
                <a:ea typeface="Times New Roman" panose="02020603050405020304" charset="0"/>
              </a:rPr>
              <a:t>rs</a:t>
            </a:r>
            <a:r>
              <a:rPr lang="en-US" altLang="zh-CN" sz="1600" b="1" dirty="0">
                <a:latin typeface="Times New Roman" panose="02020603050405020304" charset="0"/>
                <a:ea typeface="Times New Roman" panose="02020603050405020304" charset="0"/>
              </a:rPr>
              <a:t>] + R[</a:t>
            </a:r>
            <a:r>
              <a:rPr lang="en-US" altLang="zh-CN" sz="1600" b="1" dirty="0" err="1">
                <a:latin typeface="Times New Roman" panose="02020603050405020304" charset="0"/>
                <a:ea typeface="Times New Roman" panose="02020603050405020304" charset="0"/>
              </a:rPr>
              <a:t>rt</a:t>
            </a:r>
            <a:r>
              <a:rPr lang="en-US" altLang="zh-CN" sz="1600" b="1" dirty="0">
                <a:latin typeface="Times New Roman" panose="02020603050405020304" charset="0"/>
                <a:ea typeface="Times New Roman" panose="02020603050405020304" charset="0"/>
              </a:rPr>
              <a:t>];	PC &lt;– PC + 4</a:t>
            </a:r>
          </a:p>
          <a:p>
            <a:pPr lvl="0" defTabSz="0">
              <a:spcBef>
                <a:spcPct val="50000"/>
              </a:spcBef>
              <a:tabLst>
                <a:tab pos="914400" algn="l"/>
                <a:tab pos="5092700" algn="l"/>
              </a:tabLst>
            </a:pPr>
            <a:r>
              <a:rPr lang="en-US" altLang="zh-CN" sz="1600" b="1" dirty="0">
                <a:latin typeface="Times New Roman" panose="02020603050405020304" charset="0"/>
                <a:ea typeface="Times New Roman" panose="02020603050405020304" charset="0"/>
              </a:rPr>
              <a:t>	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ALUsrc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 =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RegB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ALUctr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 = “add”,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RegDst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 =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rd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RegWr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nPC_sel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 = “+4”</a:t>
            </a:r>
          </a:p>
          <a:p>
            <a:pPr lvl="0" defTabSz="0">
              <a:spcBef>
                <a:spcPct val="50000"/>
              </a:spcBef>
              <a:tabLst>
                <a:tab pos="914400" algn="l"/>
                <a:tab pos="5092700" algn="l"/>
              </a:tabLst>
            </a:pPr>
            <a:r>
              <a:rPr lang="en-US" altLang="zh-CN" sz="1600" b="1" dirty="0">
                <a:latin typeface="Times New Roman" panose="02020603050405020304" charset="0"/>
                <a:ea typeface="Times New Roman" panose="02020603050405020304" charset="0"/>
              </a:rPr>
              <a:t>SUB	R[</a:t>
            </a:r>
            <a:r>
              <a:rPr lang="en-US" altLang="zh-CN" sz="1600" b="1" dirty="0" err="1">
                <a:latin typeface="Times New Roman" panose="02020603050405020304" charset="0"/>
                <a:ea typeface="Times New Roman" panose="02020603050405020304" charset="0"/>
              </a:rPr>
              <a:t>rd</a:t>
            </a:r>
            <a:r>
              <a:rPr lang="en-US" altLang="zh-CN" sz="1600" b="1" dirty="0">
                <a:latin typeface="Times New Roman" panose="02020603050405020304" charset="0"/>
                <a:ea typeface="Times New Roman" panose="02020603050405020304" charset="0"/>
              </a:rPr>
              <a:t>] &lt;– R[</a:t>
            </a:r>
            <a:r>
              <a:rPr lang="en-US" altLang="zh-CN" sz="1600" b="1" dirty="0" err="1">
                <a:latin typeface="Times New Roman" panose="02020603050405020304" charset="0"/>
                <a:ea typeface="Times New Roman" panose="02020603050405020304" charset="0"/>
              </a:rPr>
              <a:t>rs</a:t>
            </a:r>
            <a:r>
              <a:rPr lang="en-US" altLang="zh-CN" sz="1600" b="1" dirty="0">
                <a:latin typeface="Times New Roman" panose="02020603050405020304" charset="0"/>
                <a:ea typeface="Times New Roman" panose="02020603050405020304" charset="0"/>
              </a:rPr>
              <a:t>] – R[</a:t>
            </a:r>
            <a:r>
              <a:rPr lang="en-US" altLang="zh-CN" sz="1600" b="1" dirty="0" err="1">
                <a:latin typeface="Times New Roman" panose="02020603050405020304" charset="0"/>
                <a:ea typeface="Times New Roman" panose="02020603050405020304" charset="0"/>
              </a:rPr>
              <a:t>rt</a:t>
            </a:r>
            <a:r>
              <a:rPr lang="en-US" altLang="zh-CN" sz="1600" b="1" dirty="0">
                <a:latin typeface="Times New Roman" panose="02020603050405020304" charset="0"/>
                <a:ea typeface="Times New Roman" panose="02020603050405020304" charset="0"/>
              </a:rPr>
              <a:t>];	PC &lt;– PC + 4</a:t>
            </a:r>
          </a:p>
          <a:p>
            <a:pPr lvl="0" defTabSz="0">
              <a:spcBef>
                <a:spcPct val="50000"/>
              </a:spcBef>
              <a:tabLst>
                <a:tab pos="914400" algn="l"/>
                <a:tab pos="5092700" algn="l"/>
              </a:tabLst>
            </a:pPr>
            <a:r>
              <a:rPr lang="en-US" altLang="zh-CN" sz="1600" b="1" dirty="0">
                <a:latin typeface="Times New Roman" panose="02020603050405020304" charset="0"/>
                <a:ea typeface="Times New Roman" panose="02020603050405020304" charset="0"/>
              </a:rPr>
              <a:t>	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ALUsrc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 =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RegB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ALUctr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 = “sub”,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RegDst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 =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rd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RegWr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nPC_sel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 = “+4”</a:t>
            </a:r>
          </a:p>
          <a:p>
            <a:pPr lvl="0" defTabSz="0">
              <a:spcBef>
                <a:spcPct val="50000"/>
              </a:spcBef>
              <a:tabLst>
                <a:tab pos="914400" algn="l"/>
                <a:tab pos="5092700" algn="l"/>
              </a:tabLst>
            </a:pPr>
            <a:r>
              <a:rPr lang="en-US" altLang="zh-CN" sz="1600" b="1" dirty="0" err="1">
                <a:latin typeface="Times New Roman" panose="02020603050405020304" charset="0"/>
                <a:ea typeface="Times New Roman" panose="02020603050405020304" charset="0"/>
              </a:rPr>
              <a:t>ORi</a:t>
            </a:r>
            <a:r>
              <a:rPr lang="en-US" altLang="zh-CN" sz="1600" b="1" dirty="0">
                <a:latin typeface="Times New Roman" panose="02020603050405020304" charset="0"/>
                <a:ea typeface="Times New Roman" panose="02020603050405020304" charset="0"/>
              </a:rPr>
              <a:t>	R[</a:t>
            </a:r>
            <a:r>
              <a:rPr lang="en-US" altLang="zh-CN" sz="1600" b="1" dirty="0" err="1">
                <a:latin typeface="Times New Roman" panose="02020603050405020304" charset="0"/>
                <a:ea typeface="Times New Roman" panose="02020603050405020304" charset="0"/>
              </a:rPr>
              <a:t>rt</a:t>
            </a:r>
            <a:r>
              <a:rPr lang="en-US" altLang="zh-CN" sz="1600" b="1" dirty="0">
                <a:latin typeface="Times New Roman" panose="02020603050405020304" charset="0"/>
                <a:ea typeface="Times New Roman" panose="02020603050405020304" charset="0"/>
              </a:rPr>
              <a:t>] &lt;– R[</a:t>
            </a:r>
            <a:r>
              <a:rPr lang="en-US" altLang="zh-CN" sz="1600" b="1" dirty="0" err="1">
                <a:latin typeface="Times New Roman" panose="02020603050405020304" charset="0"/>
                <a:ea typeface="Times New Roman" panose="02020603050405020304" charset="0"/>
              </a:rPr>
              <a:t>rs</a:t>
            </a:r>
            <a:r>
              <a:rPr lang="en-US" altLang="zh-CN" sz="1600" b="1" dirty="0">
                <a:latin typeface="Times New Roman" panose="02020603050405020304" charset="0"/>
                <a:ea typeface="Times New Roman" panose="02020603050405020304" charset="0"/>
              </a:rPr>
              <a:t>] + </a:t>
            </a:r>
            <a:r>
              <a:rPr lang="en-US" altLang="zh-CN" sz="1600" b="1" dirty="0" err="1">
                <a:latin typeface="Times New Roman" panose="02020603050405020304" charset="0"/>
                <a:ea typeface="Times New Roman" panose="02020603050405020304" charset="0"/>
              </a:rPr>
              <a:t>zero_ext</a:t>
            </a:r>
            <a:r>
              <a:rPr lang="en-US" altLang="zh-CN" sz="1600" b="1" dirty="0">
                <a:latin typeface="Times New Roman" panose="02020603050405020304" charset="0"/>
                <a:ea typeface="Times New Roman" panose="02020603050405020304" charset="0"/>
              </a:rPr>
              <a:t>(Imm16); 	PC &lt;– PC + 4</a:t>
            </a:r>
          </a:p>
          <a:p>
            <a:pPr lvl="0" defTabSz="0">
              <a:spcBef>
                <a:spcPct val="50000"/>
              </a:spcBef>
              <a:tabLst>
                <a:tab pos="914400" algn="l"/>
                <a:tab pos="5092700" algn="l"/>
              </a:tabLst>
            </a:pPr>
            <a:r>
              <a:rPr lang="en-US" altLang="zh-CN" sz="1600" b="1" dirty="0">
                <a:latin typeface="Times New Roman" panose="02020603050405020304" charset="0"/>
                <a:ea typeface="Times New Roman" panose="02020603050405020304" charset="0"/>
              </a:rPr>
              <a:t>	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ALUsrc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 =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Im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Extop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 = “Z”,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ALUctr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 = “or”,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RegDst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 =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rt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RegWr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nPC_sel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 = “+4”</a:t>
            </a:r>
          </a:p>
          <a:p>
            <a:pPr lvl="0" defTabSz="0">
              <a:spcBef>
                <a:spcPct val="50000"/>
              </a:spcBef>
              <a:tabLst>
                <a:tab pos="914400" algn="l"/>
                <a:tab pos="5092700" algn="l"/>
              </a:tabLst>
            </a:pPr>
            <a:r>
              <a:rPr lang="en-US" altLang="zh-CN" sz="1600" b="1" dirty="0">
                <a:latin typeface="Times New Roman" panose="02020603050405020304" charset="0"/>
                <a:ea typeface="Times New Roman" panose="02020603050405020304" charset="0"/>
              </a:rPr>
              <a:t>LOAD	R[</a:t>
            </a:r>
            <a:r>
              <a:rPr lang="en-US" altLang="zh-CN" sz="1600" b="1" dirty="0" err="1">
                <a:latin typeface="Times New Roman" panose="02020603050405020304" charset="0"/>
                <a:ea typeface="Times New Roman" panose="02020603050405020304" charset="0"/>
              </a:rPr>
              <a:t>rt</a:t>
            </a:r>
            <a:r>
              <a:rPr lang="en-US" altLang="zh-CN" sz="1600" b="1" dirty="0">
                <a:latin typeface="Times New Roman" panose="02020603050405020304" charset="0"/>
                <a:ea typeface="Times New Roman" panose="02020603050405020304" charset="0"/>
              </a:rPr>
              <a:t>] &lt;– MEM[ R[</a:t>
            </a:r>
            <a:r>
              <a:rPr lang="en-US" altLang="zh-CN" sz="1600" b="1" dirty="0" err="1">
                <a:latin typeface="Times New Roman" panose="02020603050405020304" charset="0"/>
                <a:ea typeface="Times New Roman" panose="02020603050405020304" charset="0"/>
              </a:rPr>
              <a:t>rs</a:t>
            </a:r>
            <a:r>
              <a:rPr lang="en-US" altLang="zh-CN" sz="1600" b="1" dirty="0">
                <a:latin typeface="Times New Roman" panose="02020603050405020304" charset="0"/>
                <a:ea typeface="Times New Roman" panose="02020603050405020304" charset="0"/>
              </a:rPr>
              <a:t>] + </a:t>
            </a:r>
            <a:r>
              <a:rPr lang="en-US" altLang="zh-CN" sz="1600" b="1" dirty="0" err="1">
                <a:latin typeface="Times New Roman" panose="02020603050405020304" charset="0"/>
                <a:ea typeface="Times New Roman" panose="02020603050405020304" charset="0"/>
              </a:rPr>
              <a:t>sign_ext</a:t>
            </a:r>
            <a:r>
              <a:rPr lang="en-US" altLang="zh-CN" sz="1600" b="1" dirty="0">
                <a:latin typeface="Times New Roman" panose="02020603050405020304" charset="0"/>
                <a:ea typeface="Times New Roman" panose="02020603050405020304" charset="0"/>
              </a:rPr>
              <a:t>(Imm16)];	PC &lt;– PC + 4</a:t>
            </a:r>
          </a:p>
          <a:p>
            <a:pPr lvl="0" defTabSz="0">
              <a:spcBef>
                <a:spcPct val="50000"/>
              </a:spcBef>
              <a:tabLst>
                <a:tab pos="914400" algn="l"/>
                <a:tab pos="5092700" algn="l"/>
              </a:tabLst>
            </a:pPr>
            <a:r>
              <a:rPr lang="en-US" altLang="zh-CN" sz="1600" b="1" dirty="0">
                <a:latin typeface="Times New Roman" panose="02020603050405020304" charset="0"/>
                <a:ea typeface="Times New Roman" panose="02020603050405020304" charset="0"/>
              </a:rPr>
              <a:t>	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ALUsrc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 =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Im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Extop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 = “Sn”,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ALUctr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 = “add”, 						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MemtoReg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RegDst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 =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rt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RegWr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, 	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nPC_sel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 = “+4”</a:t>
            </a:r>
          </a:p>
          <a:p>
            <a:pPr lvl="0" defTabSz="0">
              <a:spcBef>
                <a:spcPct val="50000"/>
              </a:spcBef>
              <a:tabLst>
                <a:tab pos="914400" algn="l"/>
                <a:tab pos="5092700" algn="l"/>
              </a:tabLst>
            </a:pPr>
            <a:r>
              <a:rPr lang="en-US" altLang="zh-CN" sz="1600" b="1" dirty="0">
                <a:latin typeface="Times New Roman" panose="02020603050405020304" charset="0"/>
                <a:ea typeface="Times New Roman" panose="02020603050405020304" charset="0"/>
              </a:rPr>
              <a:t>STORE	MEM[ R[</a:t>
            </a:r>
            <a:r>
              <a:rPr lang="en-US" altLang="zh-CN" sz="1600" b="1" dirty="0" err="1">
                <a:latin typeface="Times New Roman" panose="02020603050405020304" charset="0"/>
                <a:ea typeface="Times New Roman" panose="02020603050405020304" charset="0"/>
              </a:rPr>
              <a:t>rs</a:t>
            </a:r>
            <a:r>
              <a:rPr lang="en-US" altLang="zh-CN" sz="1600" b="1" dirty="0">
                <a:latin typeface="Times New Roman" panose="02020603050405020304" charset="0"/>
                <a:ea typeface="Times New Roman" panose="02020603050405020304" charset="0"/>
              </a:rPr>
              <a:t>] + </a:t>
            </a:r>
            <a:r>
              <a:rPr lang="en-US" altLang="zh-CN" sz="1600" b="1" dirty="0" err="1">
                <a:latin typeface="Times New Roman" panose="02020603050405020304" charset="0"/>
                <a:ea typeface="Times New Roman" panose="02020603050405020304" charset="0"/>
              </a:rPr>
              <a:t>sign_ext</a:t>
            </a:r>
            <a:r>
              <a:rPr lang="en-US" altLang="zh-CN" sz="1600" b="1" dirty="0">
                <a:latin typeface="Times New Roman" panose="02020603050405020304" charset="0"/>
                <a:ea typeface="Times New Roman" panose="02020603050405020304" charset="0"/>
              </a:rPr>
              <a:t>(Imm16)] &lt;– R[</a:t>
            </a:r>
            <a:r>
              <a:rPr lang="en-US" altLang="zh-CN" sz="1600" b="1" dirty="0" err="1">
                <a:latin typeface="Times New Roman" panose="02020603050405020304" charset="0"/>
                <a:ea typeface="Times New Roman" panose="02020603050405020304" charset="0"/>
              </a:rPr>
              <a:t>rs</a:t>
            </a:r>
            <a:r>
              <a:rPr lang="en-US" altLang="zh-CN" sz="1600" b="1" dirty="0">
                <a:latin typeface="Times New Roman" panose="02020603050405020304" charset="0"/>
                <a:ea typeface="Times New Roman" panose="02020603050405020304" charset="0"/>
              </a:rPr>
              <a:t>];	PC &lt;– PC + 4</a:t>
            </a:r>
          </a:p>
          <a:p>
            <a:pPr lvl="0" defTabSz="0">
              <a:spcBef>
                <a:spcPct val="50000"/>
              </a:spcBef>
              <a:tabLst>
                <a:tab pos="914400" algn="l"/>
                <a:tab pos="5092700" algn="l"/>
              </a:tabLst>
            </a:pPr>
            <a:r>
              <a:rPr lang="en-US" altLang="zh-CN" sz="1600" b="1" dirty="0">
                <a:latin typeface="Times New Roman" panose="02020603050405020304" charset="0"/>
                <a:ea typeface="Times New Roman" panose="02020603050405020304" charset="0"/>
              </a:rPr>
              <a:t>	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ALUsrc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 =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Im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Extop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 = “Sn”,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ALUctr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 = “add”,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MemWr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nPC_sel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 = “+4”</a:t>
            </a:r>
          </a:p>
          <a:p>
            <a:pPr lvl="0" defTabSz="0">
              <a:spcBef>
                <a:spcPct val="50000"/>
              </a:spcBef>
              <a:tabLst>
                <a:tab pos="914400" algn="l"/>
                <a:tab pos="5092700" algn="l"/>
              </a:tabLst>
            </a:pPr>
            <a:r>
              <a:rPr lang="en-US" altLang="zh-CN" sz="1600" b="1" dirty="0">
                <a:latin typeface="Times New Roman" panose="02020603050405020304" charset="0"/>
                <a:ea typeface="Times New Roman" panose="02020603050405020304" charset="0"/>
              </a:rPr>
              <a:t>BEQ	if ( R[</a:t>
            </a:r>
            <a:r>
              <a:rPr lang="en-US" altLang="zh-CN" sz="1600" b="1" dirty="0" err="1">
                <a:latin typeface="Times New Roman" panose="02020603050405020304" charset="0"/>
                <a:ea typeface="Times New Roman" panose="02020603050405020304" charset="0"/>
              </a:rPr>
              <a:t>rs</a:t>
            </a:r>
            <a:r>
              <a:rPr lang="en-US" altLang="zh-CN" sz="1600" b="1" dirty="0">
                <a:latin typeface="Times New Roman" panose="02020603050405020304" charset="0"/>
                <a:ea typeface="Times New Roman" panose="02020603050405020304" charset="0"/>
              </a:rPr>
              <a:t>] == R[</a:t>
            </a:r>
            <a:r>
              <a:rPr lang="en-US" altLang="zh-CN" sz="1600" b="1" dirty="0" err="1">
                <a:latin typeface="Times New Roman" panose="02020603050405020304" charset="0"/>
                <a:ea typeface="Times New Roman" panose="02020603050405020304" charset="0"/>
              </a:rPr>
              <a:t>rt</a:t>
            </a:r>
            <a:r>
              <a:rPr lang="en-US" altLang="zh-CN" sz="1600" b="1" dirty="0">
                <a:latin typeface="Times New Roman" panose="02020603050405020304" charset="0"/>
                <a:ea typeface="Times New Roman" panose="02020603050405020304" charset="0"/>
              </a:rPr>
              <a:t>] ) then PC &lt;– PC + </a:t>
            </a:r>
            <a:r>
              <a:rPr lang="en-US" altLang="zh-CN" sz="1600" b="1" dirty="0" err="1">
                <a:latin typeface="Times New Roman" panose="02020603050405020304" charset="0"/>
                <a:ea typeface="Times New Roman" panose="02020603050405020304" charset="0"/>
              </a:rPr>
              <a:t>sign_ext</a:t>
            </a:r>
            <a:r>
              <a:rPr lang="en-US" altLang="zh-CN" sz="1600" b="1" dirty="0">
                <a:latin typeface="Times New Roman" panose="02020603050405020304" charset="0"/>
                <a:ea typeface="Times New Roman" panose="02020603050405020304" charset="0"/>
              </a:rPr>
              <a:t>(Imm16)] || 00 else PC &lt;– PC + 4</a:t>
            </a:r>
          </a:p>
          <a:p>
            <a:pPr lvl="0" defTabSz="0">
              <a:spcBef>
                <a:spcPct val="50000"/>
              </a:spcBef>
              <a:tabLst>
                <a:tab pos="914400" algn="l"/>
                <a:tab pos="5092700" algn="l"/>
              </a:tabLst>
            </a:pPr>
            <a:r>
              <a:rPr lang="en-US" altLang="zh-CN" sz="1600" b="1" dirty="0">
                <a:latin typeface="Times New Roman" panose="02020603050405020304" charset="0"/>
                <a:ea typeface="Times New Roman" panose="02020603050405020304" charset="0"/>
              </a:rPr>
              <a:t>	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nPC_sel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 = “Br”, 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ALUctr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</a:rPr>
              <a:t> = “sub”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Summary of the Control Signals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294005" y="116840"/>
            <a:ext cx="925195" cy="568325"/>
          </a:xfrm>
        </p:spPr>
        <p:txBody>
          <a:bodyPr/>
          <a:lstStyle/>
          <a:p>
            <a:r>
              <a:rPr lang="en-US" altLang="zh-CN"/>
              <a:t>6.1</a:t>
            </a:r>
          </a:p>
        </p:txBody>
      </p:sp>
      <p:grpSp>
        <p:nvGrpSpPr>
          <p:cNvPr id="139" name="组合 138"/>
          <p:cNvGrpSpPr/>
          <p:nvPr/>
        </p:nvGrpSpPr>
        <p:grpSpPr>
          <a:xfrm>
            <a:off x="1017588" y="1676400"/>
            <a:ext cx="6858000" cy="3111500"/>
            <a:chOff x="672" y="952"/>
            <a:chExt cx="4320" cy="1960"/>
          </a:xfrm>
        </p:grpSpPr>
        <p:grpSp>
          <p:nvGrpSpPr>
            <p:cNvPr id="223" name="组合 222"/>
            <p:cNvGrpSpPr/>
            <p:nvPr/>
          </p:nvGrpSpPr>
          <p:grpSpPr>
            <a:xfrm>
              <a:off x="672" y="952"/>
              <a:ext cx="4320" cy="1950"/>
              <a:chOff x="672" y="952"/>
              <a:chExt cx="4320" cy="1950"/>
            </a:xfrm>
          </p:grpSpPr>
          <p:sp>
            <p:nvSpPr>
              <p:cNvPr id="287" name="矩形 286"/>
              <p:cNvSpPr/>
              <p:nvPr/>
            </p:nvSpPr>
            <p:spPr>
              <a:xfrm>
                <a:off x="1715" y="956"/>
                <a:ext cx="328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add</a:t>
                </a:r>
              </a:p>
            </p:txBody>
          </p:sp>
          <p:sp>
            <p:nvSpPr>
              <p:cNvPr id="288" name="矩形 287"/>
              <p:cNvSpPr/>
              <p:nvPr/>
            </p:nvSpPr>
            <p:spPr>
              <a:xfrm>
                <a:off x="2195" y="956"/>
                <a:ext cx="314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sub</a:t>
                </a:r>
              </a:p>
            </p:txBody>
          </p:sp>
          <p:sp>
            <p:nvSpPr>
              <p:cNvPr id="289" name="矩形 288"/>
              <p:cNvSpPr/>
              <p:nvPr/>
            </p:nvSpPr>
            <p:spPr>
              <a:xfrm>
                <a:off x="2675" y="956"/>
                <a:ext cx="279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ori</a:t>
                </a:r>
              </a:p>
            </p:txBody>
          </p:sp>
          <p:sp>
            <p:nvSpPr>
              <p:cNvPr id="290" name="矩形 289"/>
              <p:cNvSpPr/>
              <p:nvPr/>
            </p:nvSpPr>
            <p:spPr>
              <a:xfrm>
                <a:off x="3155" y="956"/>
                <a:ext cx="250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lw</a:t>
                </a:r>
              </a:p>
            </p:txBody>
          </p:sp>
          <p:sp>
            <p:nvSpPr>
              <p:cNvPr id="291" name="矩形 290"/>
              <p:cNvSpPr/>
              <p:nvPr/>
            </p:nvSpPr>
            <p:spPr>
              <a:xfrm>
                <a:off x="3635" y="956"/>
                <a:ext cx="264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sw</a:t>
                </a: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4115" y="956"/>
                <a:ext cx="321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beq</a:t>
                </a:r>
              </a:p>
            </p:txBody>
          </p:sp>
          <p:sp>
            <p:nvSpPr>
              <p:cNvPr id="293" name="矩形 292"/>
              <p:cNvSpPr/>
              <p:nvPr/>
            </p:nvSpPr>
            <p:spPr>
              <a:xfrm>
                <a:off x="4547" y="956"/>
                <a:ext cx="414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dirty="0">
                    <a:latin typeface="Times New Roman" panose="02020603050405020304" charset="0"/>
                    <a:ea typeface="Times New Roman" panose="02020603050405020304" charset="0"/>
                  </a:rPr>
                  <a:t>jump</a:t>
                </a:r>
              </a:p>
            </p:txBody>
          </p:sp>
          <p:sp>
            <p:nvSpPr>
              <p:cNvPr id="294" name="矩形 293"/>
              <p:cNvSpPr/>
              <p:nvPr/>
            </p:nvSpPr>
            <p:spPr>
              <a:xfrm>
                <a:off x="755" y="1148"/>
                <a:ext cx="520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RegDst</a:t>
                </a:r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755" y="1340"/>
                <a:ext cx="576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ALUSrc</a:t>
                </a:r>
              </a:p>
            </p:txBody>
          </p:sp>
          <p:sp>
            <p:nvSpPr>
              <p:cNvPr id="296" name="矩形 295"/>
              <p:cNvSpPr/>
              <p:nvPr/>
            </p:nvSpPr>
            <p:spPr>
              <a:xfrm>
                <a:off x="755" y="1532"/>
                <a:ext cx="727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MemtoReg</a:t>
                </a:r>
              </a:p>
            </p:txBody>
          </p:sp>
          <p:sp>
            <p:nvSpPr>
              <p:cNvPr id="297" name="矩形 296"/>
              <p:cNvSpPr/>
              <p:nvPr/>
            </p:nvSpPr>
            <p:spPr>
              <a:xfrm>
                <a:off x="755" y="1724"/>
                <a:ext cx="656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RegWrite</a:t>
                </a:r>
              </a:p>
            </p:txBody>
          </p:sp>
          <p:sp>
            <p:nvSpPr>
              <p:cNvPr id="298" name="矩形 297"/>
              <p:cNvSpPr/>
              <p:nvPr/>
            </p:nvSpPr>
            <p:spPr>
              <a:xfrm>
                <a:off x="755" y="1916"/>
                <a:ext cx="728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MemWrite</a:t>
                </a:r>
              </a:p>
            </p:txBody>
          </p:sp>
          <p:sp>
            <p:nvSpPr>
              <p:cNvPr id="299" name="矩形 298"/>
              <p:cNvSpPr/>
              <p:nvPr/>
            </p:nvSpPr>
            <p:spPr>
              <a:xfrm>
                <a:off x="755" y="2108"/>
                <a:ext cx="506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nPCsel</a:t>
                </a:r>
              </a:p>
            </p:txBody>
          </p:sp>
          <p:sp>
            <p:nvSpPr>
              <p:cNvPr id="300" name="矩形 299"/>
              <p:cNvSpPr/>
              <p:nvPr/>
            </p:nvSpPr>
            <p:spPr>
              <a:xfrm>
                <a:off x="755" y="2300"/>
                <a:ext cx="435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dirty="0">
                    <a:latin typeface="Times New Roman" panose="02020603050405020304" charset="0"/>
                    <a:ea typeface="Times New Roman" panose="02020603050405020304" charset="0"/>
                  </a:rPr>
                  <a:t>Jump</a:t>
                </a:r>
              </a:p>
            </p:txBody>
          </p:sp>
          <p:sp>
            <p:nvSpPr>
              <p:cNvPr id="301" name="矩形 300"/>
              <p:cNvSpPr/>
              <p:nvPr/>
            </p:nvSpPr>
            <p:spPr>
              <a:xfrm>
                <a:off x="755" y="2492"/>
                <a:ext cx="485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ExtOp</a:t>
                </a: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755" y="2684"/>
                <a:ext cx="865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ALUctr</a:t>
                </a:r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&lt;2:0&gt;</a:t>
                </a:r>
              </a:p>
            </p:txBody>
          </p:sp>
          <p:sp>
            <p:nvSpPr>
              <p:cNvPr id="303" name="直接连接符 302"/>
              <p:cNvSpPr/>
              <p:nvPr/>
            </p:nvSpPr>
            <p:spPr>
              <a:xfrm>
                <a:off x="680" y="1344"/>
                <a:ext cx="430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4" name="直接连接符 303"/>
              <p:cNvSpPr/>
              <p:nvPr/>
            </p:nvSpPr>
            <p:spPr>
              <a:xfrm>
                <a:off x="680" y="1536"/>
                <a:ext cx="430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5" name="直接连接符 304"/>
              <p:cNvSpPr/>
              <p:nvPr/>
            </p:nvSpPr>
            <p:spPr>
              <a:xfrm>
                <a:off x="680" y="1728"/>
                <a:ext cx="430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6" name="直接连接符 305"/>
              <p:cNvSpPr/>
              <p:nvPr/>
            </p:nvSpPr>
            <p:spPr>
              <a:xfrm>
                <a:off x="680" y="1920"/>
                <a:ext cx="430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" name="直接连接符 306"/>
              <p:cNvSpPr/>
              <p:nvPr/>
            </p:nvSpPr>
            <p:spPr>
              <a:xfrm>
                <a:off x="680" y="2112"/>
                <a:ext cx="430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8" name="直接连接符 307"/>
              <p:cNvSpPr/>
              <p:nvPr/>
            </p:nvSpPr>
            <p:spPr>
              <a:xfrm>
                <a:off x="680" y="2304"/>
                <a:ext cx="430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9" name="直接连接符 308"/>
              <p:cNvSpPr/>
              <p:nvPr/>
            </p:nvSpPr>
            <p:spPr>
              <a:xfrm>
                <a:off x="680" y="2496"/>
                <a:ext cx="430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0" name="直接连接符 309"/>
              <p:cNvSpPr/>
              <p:nvPr/>
            </p:nvSpPr>
            <p:spPr>
              <a:xfrm>
                <a:off x="680" y="2688"/>
                <a:ext cx="430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1" name="直接连接符 310"/>
              <p:cNvSpPr/>
              <p:nvPr/>
            </p:nvSpPr>
            <p:spPr>
              <a:xfrm>
                <a:off x="680" y="1152"/>
                <a:ext cx="430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2" name="直接连接符 311"/>
              <p:cNvSpPr/>
              <p:nvPr/>
            </p:nvSpPr>
            <p:spPr>
              <a:xfrm>
                <a:off x="680" y="2880"/>
                <a:ext cx="430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3" name="直接连接符 312"/>
              <p:cNvSpPr/>
              <p:nvPr/>
            </p:nvSpPr>
            <p:spPr>
              <a:xfrm flipV="1">
                <a:off x="1632" y="952"/>
                <a:ext cx="0" cy="193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4" name="直接连接符 313"/>
              <p:cNvSpPr/>
              <p:nvPr/>
            </p:nvSpPr>
            <p:spPr>
              <a:xfrm>
                <a:off x="680" y="960"/>
                <a:ext cx="430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5" name="直接连接符 314"/>
              <p:cNvSpPr/>
              <p:nvPr/>
            </p:nvSpPr>
            <p:spPr>
              <a:xfrm flipV="1">
                <a:off x="2112" y="952"/>
                <a:ext cx="0" cy="193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6" name="直接连接符 315"/>
              <p:cNvSpPr/>
              <p:nvPr/>
            </p:nvSpPr>
            <p:spPr>
              <a:xfrm flipV="1">
                <a:off x="2592" y="952"/>
                <a:ext cx="0" cy="193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7" name="直接连接符 316"/>
              <p:cNvSpPr/>
              <p:nvPr/>
            </p:nvSpPr>
            <p:spPr>
              <a:xfrm flipV="1">
                <a:off x="3072" y="952"/>
                <a:ext cx="0" cy="193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8" name="直接连接符 317"/>
              <p:cNvSpPr/>
              <p:nvPr/>
            </p:nvSpPr>
            <p:spPr>
              <a:xfrm flipV="1">
                <a:off x="3552" y="952"/>
                <a:ext cx="0" cy="193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9" name="直接连接符 318"/>
              <p:cNvSpPr/>
              <p:nvPr/>
            </p:nvSpPr>
            <p:spPr>
              <a:xfrm flipV="1">
                <a:off x="4032" y="952"/>
                <a:ext cx="0" cy="193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0" name="直接连接符 319"/>
              <p:cNvSpPr/>
              <p:nvPr/>
            </p:nvSpPr>
            <p:spPr>
              <a:xfrm flipV="1">
                <a:off x="4512" y="952"/>
                <a:ext cx="0" cy="193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1" name="直接连接符 320"/>
              <p:cNvSpPr/>
              <p:nvPr/>
            </p:nvSpPr>
            <p:spPr>
              <a:xfrm flipV="1">
                <a:off x="4992" y="952"/>
                <a:ext cx="0" cy="193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2" name="直接连接符 321"/>
              <p:cNvSpPr/>
              <p:nvPr/>
            </p:nvSpPr>
            <p:spPr>
              <a:xfrm flipV="1">
                <a:off x="672" y="952"/>
                <a:ext cx="0" cy="193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24" name="矩形 223"/>
            <p:cNvSpPr/>
            <p:nvPr/>
          </p:nvSpPr>
          <p:spPr>
            <a:xfrm>
              <a:off x="1763" y="1148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25" name="矩形 224"/>
            <p:cNvSpPr/>
            <p:nvPr/>
          </p:nvSpPr>
          <p:spPr>
            <a:xfrm>
              <a:off x="1763" y="134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26" name="矩形 225"/>
            <p:cNvSpPr/>
            <p:nvPr/>
          </p:nvSpPr>
          <p:spPr>
            <a:xfrm>
              <a:off x="1763" y="1532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27" name="矩形 226"/>
            <p:cNvSpPr/>
            <p:nvPr/>
          </p:nvSpPr>
          <p:spPr>
            <a:xfrm>
              <a:off x="1763" y="1724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28" name="矩形 227"/>
            <p:cNvSpPr/>
            <p:nvPr/>
          </p:nvSpPr>
          <p:spPr>
            <a:xfrm>
              <a:off x="1763" y="1916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29" name="矩形 228"/>
            <p:cNvSpPr/>
            <p:nvPr/>
          </p:nvSpPr>
          <p:spPr>
            <a:xfrm>
              <a:off x="1763" y="2108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30" name="矩形 229"/>
            <p:cNvSpPr/>
            <p:nvPr/>
          </p:nvSpPr>
          <p:spPr>
            <a:xfrm>
              <a:off x="1763" y="230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31" name="矩形 230"/>
            <p:cNvSpPr/>
            <p:nvPr/>
          </p:nvSpPr>
          <p:spPr>
            <a:xfrm>
              <a:off x="1763" y="2492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232" name="矩形 231"/>
            <p:cNvSpPr/>
            <p:nvPr/>
          </p:nvSpPr>
          <p:spPr>
            <a:xfrm>
              <a:off x="1715" y="2684"/>
              <a:ext cx="342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Add</a:t>
              </a:r>
            </a:p>
          </p:txBody>
        </p:sp>
        <p:sp>
          <p:nvSpPr>
            <p:cNvPr id="233" name="矩形 232"/>
            <p:cNvSpPr/>
            <p:nvPr/>
          </p:nvSpPr>
          <p:spPr>
            <a:xfrm>
              <a:off x="2243" y="1148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34" name="矩形 233"/>
            <p:cNvSpPr/>
            <p:nvPr/>
          </p:nvSpPr>
          <p:spPr>
            <a:xfrm>
              <a:off x="2243" y="134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35" name="矩形 234"/>
            <p:cNvSpPr/>
            <p:nvPr/>
          </p:nvSpPr>
          <p:spPr>
            <a:xfrm>
              <a:off x="2243" y="1532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36" name="矩形 235"/>
            <p:cNvSpPr/>
            <p:nvPr/>
          </p:nvSpPr>
          <p:spPr>
            <a:xfrm>
              <a:off x="2243" y="1724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243" y="1916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38" name="矩形 237"/>
            <p:cNvSpPr/>
            <p:nvPr/>
          </p:nvSpPr>
          <p:spPr>
            <a:xfrm>
              <a:off x="2243" y="2108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39" name="矩形 238"/>
            <p:cNvSpPr/>
            <p:nvPr/>
          </p:nvSpPr>
          <p:spPr>
            <a:xfrm>
              <a:off x="2243" y="230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40" name="矩形 239"/>
            <p:cNvSpPr/>
            <p:nvPr/>
          </p:nvSpPr>
          <p:spPr>
            <a:xfrm>
              <a:off x="2243" y="2492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241" name="矩形 240"/>
            <p:cNvSpPr/>
            <p:nvPr/>
          </p:nvSpPr>
          <p:spPr>
            <a:xfrm>
              <a:off x="2078" y="2684"/>
              <a:ext cx="5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Subtract</a:t>
              </a:r>
            </a:p>
          </p:txBody>
        </p:sp>
        <p:sp>
          <p:nvSpPr>
            <p:cNvPr id="242" name="矩形 241"/>
            <p:cNvSpPr/>
            <p:nvPr/>
          </p:nvSpPr>
          <p:spPr>
            <a:xfrm>
              <a:off x="2723" y="1148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43" name="矩形 242"/>
            <p:cNvSpPr/>
            <p:nvPr/>
          </p:nvSpPr>
          <p:spPr>
            <a:xfrm>
              <a:off x="2723" y="134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44" name="矩形 243"/>
            <p:cNvSpPr/>
            <p:nvPr/>
          </p:nvSpPr>
          <p:spPr>
            <a:xfrm>
              <a:off x="2723" y="1532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723" y="1724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46" name="矩形 245"/>
            <p:cNvSpPr/>
            <p:nvPr/>
          </p:nvSpPr>
          <p:spPr>
            <a:xfrm>
              <a:off x="2723" y="1916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47" name="矩形 246"/>
            <p:cNvSpPr/>
            <p:nvPr/>
          </p:nvSpPr>
          <p:spPr>
            <a:xfrm>
              <a:off x="2723" y="2108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48" name="矩形 247"/>
            <p:cNvSpPr/>
            <p:nvPr/>
          </p:nvSpPr>
          <p:spPr>
            <a:xfrm>
              <a:off x="2723" y="230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49" name="矩形 248"/>
            <p:cNvSpPr/>
            <p:nvPr/>
          </p:nvSpPr>
          <p:spPr>
            <a:xfrm>
              <a:off x="2723" y="2492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50" name="矩形 249"/>
            <p:cNvSpPr/>
            <p:nvPr/>
          </p:nvSpPr>
          <p:spPr>
            <a:xfrm>
              <a:off x="2675" y="2684"/>
              <a:ext cx="257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Or</a:t>
              </a:r>
            </a:p>
          </p:txBody>
        </p:sp>
        <p:sp>
          <p:nvSpPr>
            <p:cNvPr id="251" name="矩形 250"/>
            <p:cNvSpPr/>
            <p:nvPr/>
          </p:nvSpPr>
          <p:spPr>
            <a:xfrm>
              <a:off x="3203" y="1148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52" name="矩形 251"/>
            <p:cNvSpPr/>
            <p:nvPr/>
          </p:nvSpPr>
          <p:spPr>
            <a:xfrm>
              <a:off x="3203" y="134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53" name="矩形 252"/>
            <p:cNvSpPr/>
            <p:nvPr/>
          </p:nvSpPr>
          <p:spPr>
            <a:xfrm>
              <a:off x="3203" y="1532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54" name="矩形 253"/>
            <p:cNvSpPr/>
            <p:nvPr/>
          </p:nvSpPr>
          <p:spPr>
            <a:xfrm>
              <a:off x="3203" y="1724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55" name="矩形 254"/>
            <p:cNvSpPr/>
            <p:nvPr/>
          </p:nvSpPr>
          <p:spPr>
            <a:xfrm>
              <a:off x="3203" y="1916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56" name="矩形 255"/>
            <p:cNvSpPr/>
            <p:nvPr/>
          </p:nvSpPr>
          <p:spPr>
            <a:xfrm>
              <a:off x="3203" y="2108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57" name="矩形 256"/>
            <p:cNvSpPr/>
            <p:nvPr/>
          </p:nvSpPr>
          <p:spPr>
            <a:xfrm>
              <a:off x="3203" y="230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58" name="矩形 257"/>
            <p:cNvSpPr/>
            <p:nvPr/>
          </p:nvSpPr>
          <p:spPr>
            <a:xfrm>
              <a:off x="3203" y="2492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59" name="矩形 258"/>
            <p:cNvSpPr/>
            <p:nvPr/>
          </p:nvSpPr>
          <p:spPr>
            <a:xfrm>
              <a:off x="3155" y="2684"/>
              <a:ext cx="342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Add</a:t>
              </a:r>
            </a:p>
          </p:txBody>
        </p:sp>
        <p:sp>
          <p:nvSpPr>
            <p:cNvPr id="260" name="矩形 259"/>
            <p:cNvSpPr/>
            <p:nvPr/>
          </p:nvSpPr>
          <p:spPr>
            <a:xfrm>
              <a:off x="3683" y="1148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261" name="矩形 260"/>
            <p:cNvSpPr/>
            <p:nvPr/>
          </p:nvSpPr>
          <p:spPr>
            <a:xfrm>
              <a:off x="3683" y="134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62" name="矩形 261"/>
            <p:cNvSpPr/>
            <p:nvPr/>
          </p:nvSpPr>
          <p:spPr>
            <a:xfrm>
              <a:off x="3683" y="1532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263" name="矩形 262"/>
            <p:cNvSpPr/>
            <p:nvPr/>
          </p:nvSpPr>
          <p:spPr>
            <a:xfrm>
              <a:off x="3683" y="1724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64" name="矩形 263"/>
            <p:cNvSpPr/>
            <p:nvPr/>
          </p:nvSpPr>
          <p:spPr>
            <a:xfrm>
              <a:off x="3683" y="1916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65" name="矩形 264"/>
            <p:cNvSpPr/>
            <p:nvPr/>
          </p:nvSpPr>
          <p:spPr>
            <a:xfrm>
              <a:off x="3683" y="2108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66" name="矩形 265"/>
            <p:cNvSpPr/>
            <p:nvPr/>
          </p:nvSpPr>
          <p:spPr>
            <a:xfrm>
              <a:off x="3683" y="230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67" name="矩形 266"/>
            <p:cNvSpPr/>
            <p:nvPr/>
          </p:nvSpPr>
          <p:spPr>
            <a:xfrm>
              <a:off x="3683" y="2492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68" name="矩形 267"/>
            <p:cNvSpPr/>
            <p:nvPr/>
          </p:nvSpPr>
          <p:spPr>
            <a:xfrm>
              <a:off x="3635" y="2684"/>
              <a:ext cx="342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Add</a:t>
              </a:r>
            </a:p>
          </p:txBody>
        </p:sp>
        <p:sp>
          <p:nvSpPr>
            <p:cNvPr id="269" name="矩形 268"/>
            <p:cNvSpPr/>
            <p:nvPr/>
          </p:nvSpPr>
          <p:spPr>
            <a:xfrm>
              <a:off x="4163" y="1148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270" name="矩形 269"/>
            <p:cNvSpPr/>
            <p:nvPr/>
          </p:nvSpPr>
          <p:spPr>
            <a:xfrm>
              <a:off x="4163" y="134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71" name="矩形 270"/>
            <p:cNvSpPr/>
            <p:nvPr/>
          </p:nvSpPr>
          <p:spPr>
            <a:xfrm>
              <a:off x="4163" y="1532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272" name="矩形 271"/>
            <p:cNvSpPr/>
            <p:nvPr/>
          </p:nvSpPr>
          <p:spPr>
            <a:xfrm>
              <a:off x="4163" y="1724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73" name="矩形 272"/>
            <p:cNvSpPr/>
            <p:nvPr/>
          </p:nvSpPr>
          <p:spPr>
            <a:xfrm>
              <a:off x="4163" y="1916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74" name="矩形 273"/>
            <p:cNvSpPr/>
            <p:nvPr/>
          </p:nvSpPr>
          <p:spPr>
            <a:xfrm>
              <a:off x="4163" y="2108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75" name="矩形 274"/>
            <p:cNvSpPr/>
            <p:nvPr/>
          </p:nvSpPr>
          <p:spPr>
            <a:xfrm>
              <a:off x="4163" y="230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76" name="矩形 275"/>
            <p:cNvSpPr/>
            <p:nvPr/>
          </p:nvSpPr>
          <p:spPr>
            <a:xfrm>
              <a:off x="4163" y="2492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277" name="矩形 276"/>
            <p:cNvSpPr/>
            <p:nvPr/>
          </p:nvSpPr>
          <p:spPr>
            <a:xfrm>
              <a:off x="3997" y="2694"/>
              <a:ext cx="5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Subtract</a:t>
              </a:r>
            </a:p>
          </p:txBody>
        </p:sp>
        <p:sp>
          <p:nvSpPr>
            <p:cNvPr id="278" name="矩形 277"/>
            <p:cNvSpPr/>
            <p:nvPr/>
          </p:nvSpPr>
          <p:spPr>
            <a:xfrm>
              <a:off x="4643" y="1148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279" name="矩形 278"/>
            <p:cNvSpPr/>
            <p:nvPr/>
          </p:nvSpPr>
          <p:spPr>
            <a:xfrm>
              <a:off x="4643" y="134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280" name="矩形 279"/>
            <p:cNvSpPr/>
            <p:nvPr/>
          </p:nvSpPr>
          <p:spPr>
            <a:xfrm>
              <a:off x="4643" y="1532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281" name="矩形 280"/>
            <p:cNvSpPr/>
            <p:nvPr/>
          </p:nvSpPr>
          <p:spPr>
            <a:xfrm>
              <a:off x="4643" y="1724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82" name="矩形 281"/>
            <p:cNvSpPr/>
            <p:nvPr/>
          </p:nvSpPr>
          <p:spPr>
            <a:xfrm>
              <a:off x="4643" y="1916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83" name="矩形 282"/>
            <p:cNvSpPr/>
            <p:nvPr/>
          </p:nvSpPr>
          <p:spPr>
            <a:xfrm>
              <a:off x="4643" y="2108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84" name="矩形 283"/>
            <p:cNvSpPr/>
            <p:nvPr/>
          </p:nvSpPr>
          <p:spPr>
            <a:xfrm>
              <a:off x="4643" y="230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85" name="矩形 284"/>
            <p:cNvSpPr/>
            <p:nvPr/>
          </p:nvSpPr>
          <p:spPr>
            <a:xfrm>
              <a:off x="4643" y="2492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286" name="矩形 285"/>
            <p:cNvSpPr/>
            <p:nvPr/>
          </p:nvSpPr>
          <p:spPr>
            <a:xfrm>
              <a:off x="4595" y="2684"/>
              <a:ext cx="314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 err="1">
                  <a:latin typeface="Times New Roman" panose="02020603050405020304" charset="0"/>
                  <a:ea typeface="Times New Roman" panose="02020603050405020304" charset="0"/>
                </a:rPr>
                <a:t>xxx</a:t>
              </a:r>
            </a:p>
          </p:txBody>
        </p:sp>
      </p:grpSp>
      <p:sp>
        <p:nvSpPr>
          <p:cNvPr id="140" name="直接连接符 139"/>
          <p:cNvSpPr/>
          <p:nvPr/>
        </p:nvSpPr>
        <p:spPr>
          <a:xfrm>
            <a:off x="2554287" y="1384300"/>
            <a:ext cx="5308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41" name="组合 140"/>
          <p:cNvGrpSpPr/>
          <p:nvPr/>
        </p:nvGrpSpPr>
        <p:grpSpPr>
          <a:xfrm>
            <a:off x="495301" y="4848225"/>
            <a:ext cx="8489950" cy="1552575"/>
            <a:chOff x="323" y="3068"/>
            <a:chExt cx="5348" cy="978"/>
          </a:xfrm>
        </p:grpSpPr>
        <p:grpSp>
          <p:nvGrpSpPr>
            <p:cNvPr id="168" name="组合 167"/>
            <p:cNvGrpSpPr/>
            <p:nvPr/>
          </p:nvGrpSpPr>
          <p:grpSpPr>
            <a:xfrm>
              <a:off x="868" y="3836"/>
              <a:ext cx="3832" cy="210"/>
              <a:chOff x="868" y="3836"/>
              <a:chExt cx="3832" cy="210"/>
            </a:xfrm>
          </p:grpSpPr>
          <p:sp>
            <p:nvSpPr>
              <p:cNvPr id="217" name="矩形 216"/>
              <p:cNvSpPr/>
              <p:nvPr/>
            </p:nvSpPr>
            <p:spPr>
              <a:xfrm>
                <a:off x="872" y="3848"/>
                <a:ext cx="382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218" name="组合 217"/>
              <p:cNvGrpSpPr/>
              <p:nvPr/>
            </p:nvGrpSpPr>
            <p:grpSpPr>
              <a:xfrm>
                <a:off x="868" y="3836"/>
                <a:ext cx="664" cy="210"/>
                <a:chOff x="868" y="3836"/>
                <a:chExt cx="664" cy="210"/>
              </a:xfrm>
            </p:grpSpPr>
            <p:sp>
              <p:nvSpPr>
                <p:cNvPr id="221" name="矩形 220"/>
                <p:cNvSpPr/>
                <p:nvPr/>
              </p:nvSpPr>
              <p:spPr>
                <a:xfrm>
                  <a:off x="868" y="3844"/>
                  <a:ext cx="664" cy="184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>
                  <a:off x="1061" y="3836"/>
                  <a:ext cx="249" cy="2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488" tIns="44450" rIns="90488" bIns="44450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/>
                  <a:r>
                    <a:rPr lang="en-US" altLang="zh-CN" sz="1600" b="1">
                      <a:latin typeface="Times New Roman" panose="02020603050405020304" charset="0"/>
                      <a:ea typeface="Times New Roman" panose="02020603050405020304" charset="0"/>
                    </a:rPr>
                    <a:t>op</a:t>
                  </a:r>
                </a:p>
              </p:txBody>
            </p:sp>
          </p:grpSp>
          <p:sp>
            <p:nvSpPr>
              <p:cNvPr id="219" name="矩形 218"/>
              <p:cNvSpPr/>
              <p:nvPr/>
            </p:nvSpPr>
            <p:spPr>
              <a:xfrm>
                <a:off x="1540" y="3844"/>
                <a:ext cx="3160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0" name="矩形 219"/>
              <p:cNvSpPr/>
              <p:nvPr/>
            </p:nvSpPr>
            <p:spPr>
              <a:xfrm>
                <a:off x="2542" y="3836"/>
                <a:ext cx="894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target address</a:t>
                </a:r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803" y="3068"/>
              <a:ext cx="3970" cy="402"/>
              <a:chOff x="803" y="3068"/>
              <a:chExt cx="3970" cy="402"/>
            </a:xfrm>
          </p:grpSpPr>
          <p:grpSp>
            <p:nvGrpSpPr>
              <p:cNvPr id="189" name="组合 188"/>
              <p:cNvGrpSpPr/>
              <p:nvPr/>
            </p:nvGrpSpPr>
            <p:grpSpPr>
              <a:xfrm>
                <a:off x="868" y="3260"/>
                <a:ext cx="3832" cy="210"/>
                <a:chOff x="868" y="3260"/>
                <a:chExt cx="3832" cy="210"/>
              </a:xfrm>
            </p:grpSpPr>
            <p:sp>
              <p:nvSpPr>
                <p:cNvPr id="197" name="矩形 196"/>
                <p:cNvSpPr/>
                <p:nvPr/>
              </p:nvSpPr>
              <p:spPr>
                <a:xfrm>
                  <a:off x="872" y="3272"/>
                  <a:ext cx="3824" cy="176"/>
                </a:xfrm>
                <a:prstGeom prst="rect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grpSp>
              <p:nvGrpSpPr>
                <p:cNvPr id="198" name="组合 197"/>
                <p:cNvGrpSpPr/>
                <p:nvPr/>
              </p:nvGrpSpPr>
              <p:grpSpPr>
                <a:xfrm>
                  <a:off x="868" y="3260"/>
                  <a:ext cx="3832" cy="210"/>
                  <a:chOff x="868" y="3260"/>
                  <a:chExt cx="3832" cy="210"/>
                </a:xfrm>
              </p:grpSpPr>
              <p:grpSp>
                <p:nvGrpSpPr>
                  <p:cNvPr id="199" name="组合 198"/>
                  <p:cNvGrpSpPr/>
                  <p:nvPr/>
                </p:nvGrpSpPr>
                <p:grpSpPr>
                  <a:xfrm>
                    <a:off x="868" y="3260"/>
                    <a:ext cx="664" cy="210"/>
                    <a:chOff x="868" y="3260"/>
                    <a:chExt cx="664" cy="210"/>
                  </a:xfrm>
                </p:grpSpPr>
                <p:sp>
                  <p:nvSpPr>
                    <p:cNvPr id="215" name="矩形 214"/>
                    <p:cNvSpPr/>
                    <p:nvPr/>
                  </p:nvSpPr>
                  <p:spPr>
                    <a:xfrm>
                      <a:off x="868" y="3268"/>
                      <a:ext cx="664" cy="18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>
                      <a:lvl1pPr marL="0" lvl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216" name="矩形 215"/>
                    <p:cNvSpPr/>
                    <p:nvPr/>
                  </p:nvSpPr>
                  <p:spPr>
                    <a:xfrm>
                      <a:off x="1061" y="3260"/>
                      <a:ext cx="249" cy="210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 marL="0" lvl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lvl="0"/>
                      <a:r>
                        <a:rPr lang="en-US" altLang="zh-CN" sz="1600" b="1">
                          <a:latin typeface="Times New Roman" panose="02020603050405020304" charset="0"/>
                          <a:ea typeface="Times New Roman" panose="02020603050405020304" charset="0"/>
                        </a:rPr>
                        <a:t>op</a:t>
                      </a:r>
                    </a:p>
                  </p:txBody>
                </p:sp>
              </p:grpSp>
              <p:grpSp>
                <p:nvGrpSpPr>
                  <p:cNvPr id="200" name="组合 199"/>
                  <p:cNvGrpSpPr/>
                  <p:nvPr/>
                </p:nvGrpSpPr>
                <p:grpSpPr>
                  <a:xfrm>
                    <a:off x="1540" y="3260"/>
                    <a:ext cx="616" cy="210"/>
                    <a:chOff x="1540" y="3260"/>
                    <a:chExt cx="616" cy="210"/>
                  </a:xfrm>
                </p:grpSpPr>
                <p:sp>
                  <p:nvSpPr>
                    <p:cNvPr id="213" name="矩形 212"/>
                    <p:cNvSpPr/>
                    <p:nvPr/>
                  </p:nvSpPr>
                  <p:spPr>
                    <a:xfrm>
                      <a:off x="1540" y="3268"/>
                      <a:ext cx="616" cy="18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>
                      <a:lvl1pPr marL="0" lvl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214" name="矩形 213"/>
                    <p:cNvSpPr/>
                    <p:nvPr/>
                  </p:nvSpPr>
                  <p:spPr>
                    <a:xfrm>
                      <a:off x="1715" y="3260"/>
                      <a:ext cx="221" cy="210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 marL="0" lvl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lvl="0"/>
                      <a:r>
                        <a:rPr lang="en-US" altLang="zh-CN" sz="1600" b="1" err="1">
                          <a:latin typeface="Times New Roman" panose="02020603050405020304" charset="0"/>
                          <a:ea typeface="Times New Roman" panose="02020603050405020304" charset="0"/>
                        </a:rPr>
                        <a:t>rs</a:t>
                      </a:r>
                    </a:p>
                  </p:txBody>
                </p:sp>
              </p:grpSp>
              <p:grpSp>
                <p:nvGrpSpPr>
                  <p:cNvPr id="201" name="组合 200"/>
                  <p:cNvGrpSpPr/>
                  <p:nvPr/>
                </p:nvGrpSpPr>
                <p:grpSpPr>
                  <a:xfrm>
                    <a:off x="2164" y="3260"/>
                    <a:ext cx="616" cy="210"/>
                    <a:chOff x="2164" y="3260"/>
                    <a:chExt cx="616" cy="210"/>
                  </a:xfrm>
                </p:grpSpPr>
                <p:sp>
                  <p:nvSpPr>
                    <p:cNvPr id="211" name="矩形 210"/>
                    <p:cNvSpPr/>
                    <p:nvPr/>
                  </p:nvSpPr>
                  <p:spPr>
                    <a:xfrm>
                      <a:off x="2164" y="3268"/>
                      <a:ext cx="616" cy="18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>
                      <a:lvl1pPr marL="0" lvl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212" name="矩形 211"/>
                    <p:cNvSpPr/>
                    <p:nvPr/>
                  </p:nvSpPr>
                  <p:spPr>
                    <a:xfrm>
                      <a:off x="2339" y="3260"/>
                      <a:ext cx="214" cy="210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 marL="0" lvl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lvl="0"/>
                      <a:r>
                        <a:rPr lang="en-US" altLang="zh-CN" sz="1600" b="1" err="1">
                          <a:latin typeface="Times New Roman" panose="02020603050405020304" charset="0"/>
                          <a:ea typeface="Times New Roman" panose="02020603050405020304" charset="0"/>
                        </a:rPr>
                        <a:t>rt</a:t>
                      </a:r>
                    </a:p>
                  </p:txBody>
                </p:sp>
              </p:grpSp>
              <p:grpSp>
                <p:nvGrpSpPr>
                  <p:cNvPr id="202" name="组合 201"/>
                  <p:cNvGrpSpPr/>
                  <p:nvPr/>
                </p:nvGrpSpPr>
                <p:grpSpPr>
                  <a:xfrm>
                    <a:off x="2788" y="3260"/>
                    <a:ext cx="616" cy="210"/>
                    <a:chOff x="2788" y="3260"/>
                    <a:chExt cx="616" cy="210"/>
                  </a:xfrm>
                </p:grpSpPr>
                <p:sp>
                  <p:nvSpPr>
                    <p:cNvPr id="209" name="矩形 208"/>
                    <p:cNvSpPr/>
                    <p:nvPr/>
                  </p:nvSpPr>
                  <p:spPr>
                    <a:xfrm>
                      <a:off x="2788" y="3268"/>
                      <a:ext cx="616" cy="18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>
                      <a:lvl1pPr marL="0" lvl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210" name="矩形 209"/>
                    <p:cNvSpPr/>
                    <p:nvPr/>
                  </p:nvSpPr>
                  <p:spPr>
                    <a:xfrm>
                      <a:off x="2963" y="3260"/>
                      <a:ext cx="242" cy="210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 marL="0" lvl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lvl="0"/>
                      <a:r>
                        <a:rPr lang="en-US" altLang="zh-CN" sz="1600" b="1">
                          <a:latin typeface="Times New Roman" panose="02020603050405020304" charset="0"/>
                          <a:ea typeface="Times New Roman" panose="02020603050405020304" charset="0"/>
                        </a:rPr>
                        <a:t>rd</a:t>
                      </a:r>
                    </a:p>
                  </p:txBody>
                </p:sp>
              </p:grpSp>
              <p:grpSp>
                <p:nvGrpSpPr>
                  <p:cNvPr id="203" name="组合 202"/>
                  <p:cNvGrpSpPr/>
                  <p:nvPr/>
                </p:nvGrpSpPr>
                <p:grpSpPr>
                  <a:xfrm>
                    <a:off x="3412" y="3260"/>
                    <a:ext cx="616" cy="210"/>
                    <a:chOff x="3412" y="3260"/>
                    <a:chExt cx="616" cy="210"/>
                  </a:xfrm>
                </p:grpSpPr>
                <p:sp>
                  <p:nvSpPr>
                    <p:cNvPr id="207" name="矩形 206"/>
                    <p:cNvSpPr/>
                    <p:nvPr/>
                  </p:nvSpPr>
                  <p:spPr>
                    <a:xfrm>
                      <a:off x="3412" y="3268"/>
                      <a:ext cx="616" cy="18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>
                      <a:lvl1pPr marL="0" lvl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208" name="矩形 207"/>
                    <p:cNvSpPr/>
                    <p:nvPr/>
                  </p:nvSpPr>
                  <p:spPr>
                    <a:xfrm>
                      <a:off x="3491" y="3260"/>
                      <a:ext cx="449" cy="210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 marL="0" lvl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lvl="0"/>
                      <a:r>
                        <a:rPr lang="en-US" altLang="zh-CN" sz="1600" b="1" err="1">
                          <a:latin typeface="Times New Roman" panose="02020603050405020304" charset="0"/>
                          <a:ea typeface="Times New Roman" panose="02020603050405020304" charset="0"/>
                        </a:rPr>
                        <a:t>shamt</a:t>
                      </a:r>
                    </a:p>
                  </p:txBody>
                </p:sp>
              </p:grpSp>
              <p:grpSp>
                <p:nvGrpSpPr>
                  <p:cNvPr id="204" name="组合 203"/>
                  <p:cNvGrpSpPr/>
                  <p:nvPr/>
                </p:nvGrpSpPr>
                <p:grpSpPr>
                  <a:xfrm>
                    <a:off x="4036" y="3260"/>
                    <a:ext cx="664" cy="210"/>
                    <a:chOff x="4036" y="3260"/>
                    <a:chExt cx="664" cy="210"/>
                  </a:xfrm>
                </p:grpSpPr>
                <p:sp>
                  <p:nvSpPr>
                    <p:cNvPr id="205" name="矩形 204"/>
                    <p:cNvSpPr/>
                    <p:nvPr/>
                  </p:nvSpPr>
                  <p:spPr>
                    <a:xfrm>
                      <a:off x="4036" y="3268"/>
                      <a:ext cx="664" cy="18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>
                      <a:lvl1pPr marL="0" lvl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206" name="矩形 205"/>
                    <p:cNvSpPr/>
                    <p:nvPr/>
                  </p:nvSpPr>
                  <p:spPr>
                    <a:xfrm>
                      <a:off x="4229" y="3260"/>
                      <a:ext cx="399" cy="210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 marL="0" lvl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lvl="0"/>
                      <a:r>
                        <a:rPr lang="en-US" altLang="zh-CN" sz="1600" b="1" err="1">
                          <a:latin typeface="Times New Roman" panose="02020603050405020304" charset="0"/>
                          <a:ea typeface="Times New Roman" panose="02020603050405020304" charset="0"/>
                        </a:rPr>
                        <a:t>funct</a:t>
                      </a:r>
                    </a:p>
                  </p:txBody>
                </p:sp>
              </p:grpSp>
            </p:grpSp>
          </p:grpSp>
          <p:sp>
            <p:nvSpPr>
              <p:cNvPr id="190" name="矩形 189"/>
              <p:cNvSpPr/>
              <p:nvPr/>
            </p:nvSpPr>
            <p:spPr>
              <a:xfrm>
                <a:off x="4595" y="3068"/>
                <a:ext cx="178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0</a:t>
                </a:r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3875" y="3068"/>
                <a:ext cx="178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6</a:t>
                </a:r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3203" y="3068"/>
                <a:ext cx="242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11</a:t>
                </a:r>
              </a:p>
            </p:txBody>
          </p:sp>
          <p:sp>
            <p:nvSpPr>
              <p:cNvPr id="193" name="矩形 192"/>
              <p:cNvSpPr/>
              <p:nvPr/>
            </p:nvSpPr>
            <p:spPr>
              <a:xfrm>
                <a:off x="2579" y="3068"/>
                <a:ext cx="242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16</a:t>
                </a: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1955" y="3068"/>
                <a:ext cx="242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21</a:t>
                </a:r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1331" y="3068"/>
                <a:ext cx="242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26</a:t>
                </a:r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803" y="3068"/>
                <a:ext cx="242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31</a:t>
                </a: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868" y="3537"/>
              <a:ext cx="3832" cy="221"/>
              <a:chOff x="868" y="3537"/>
              <a:chExt cx="3832" cy="221"/>
            </a:xfrm>
          </p:grpSpPr>
          <p:sp>
            <p:nvSpPr>
              <p:cNvPr id="177" name="矩形 176"/>
              <p:cNvSpPr/>
              <p:nvPr/>
            </p:nvSpPr>
            <p:spPr>
              <a:xfrm>
                <a:off x="872" y="3560"/>
                <a:ext cx="382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178" name="组合 177"/>
              <p:cNvGrpSpPr/>
              <p:nvPr/>
            </p:nvGrpSpPr>
            <p:grpSpPr>
              <a:xfrm>
                <a:off x="868" y="3548"/>
                <a:ext cx="664" cy="210"/>
                <a:chOff x="868" y="3548"/>
                <a:chExt cx="664" cy="210"/>
              </a:xfrm>
            </p:grpSpPr>
            <p:sp>
              <p:nvSpPr>
                <p:cNvPr id="187" name="矩形 186"/>
                <p:cNvSpPr/>
                <p:nvPr/>
              </p:nvSpPr>
              <p:spPr>
                <a:xfrm>
                  <a:off x="868" y="3556"/>
                  <a:ext cx="664" cy="184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>
                  <a:off x="1061" y="3548"/>
                  <a:ext cx="249" cy="2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488" tIns="44450" rIns="90488" bIns="44450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/>
                  <a:r>
                    <a:rPr lang="en-US" altLang="zh-CN" sz="1600" b="1">
                      <a:latin typeface="Times New Roman" panose="02020603050405020304" charset="0"/>
                      <a:ea typeface="Times New Roman" panose="02020603050405020304" charset="0"/>
                    </a:rPr>
                    <a:t>op</a:t>
                  </a:r>
                </a:p>
              </p:txBody>
            </p:sp>
          </p:grpSp>
          <p:grpSp>
            <p:nvGrpSpPr>
              <p:cNvPr id="179" name="组合 178"/>
              <p:cNvGrpSpPr/>
              <p:nvPr/>
            </p:nvGrpSpPr>
            <p:grpSpPr>
              <a:xfrm>
                <a:off x="1540" y="3548"/>
                <a:ext cx="616" cy="210"/>
                <a:chOff x="1540" y="3548"/>
                <a:chExt cx="616" cy="210"/>
              </a:xfrm>
            </p:grpSpPr>
            <p:sp>
              <p:nvSpPr>
                <p:cNvPr id="185" name="矩形 184"/>
                <p:cNvSpPr/>
                <p:nvPr/>
              </p:nvSpPr>
              <p:spPr>
                <a:xfrm>
                  <a:off x="1540" y="3556"/>
                  <a:ext cx="616" cy="184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>
                  <a:off x="1715" y="3548"/>
                  <a:ext cx="221" cy="2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488" tIns="44450" rIns="90488" bIns="44450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/>
                  <a:r>
                    <a:rPr lang="en-US" altLang="zh-CN" sz="1600" b="1" err="1">
                      <a:latin typeface="Times New Roman" panose="02020603050405020304" charset="0"/>
                      <a:ea typeface="Times New Roman" panose="02020603050405020304" charset="0"/>
                    </a:rPr>
                    <a:t>rs</a:t>
                  </a:r>
                </a:p>
              </p:txBody>
            </p:sp>
          </p:grpSp>
          <p:grpSp>
            <p:nvGrpSpPr>
              <p:cNvPr id="180" name="组合 179"/>
              <p:cNvGrpSpPr/>
              <p:nvPr/>
            </p:nvGrpSpPr>
            <p:grpSpPr>
              <a:xfrm>
                <a:off x="2164" y="3548"/>
                <a:ext cx="616" cy="210"/>
                <a:chOff x="2164" y="3548"/>
                <a:chExt cx="616" cy="210"/>
              </a:xfrm>
            </p:grpSpPr>
            <p:sp>
              <p:nvSpPr>
                <p:cNvPr id="183" name="矩形 182"/>
                <p:cNvSpPr/>
                <p:nvPr/>
              </p:nvSpPr>
              <p:spPr>
                <a:xfrm>
                  <a:off x="2164" y="3556"/>
                  <a:ext cx="616" cy="184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>
                  <a:off x="2339" y="3548"/>
                  <a:ext cx="214" cy="2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488" tIns="44450" rIns="90488" bIns="44450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/>
                  <a:r>
                    <a:rPr lang="en-US" altLang="zh-CN" sz="1600" b="1" err="1">
                      <a:latin typeface="Times New Roman" panose="02020603050405020304" charset="0"/>
                      <a:ea typeface="Times New Roman" panose="02020603050405020304" charset="0"/>
                    </a:rPr>
                    <a:t>rt</a:t>
                  </a:r>
                </a:p>
              </p:txBody>
            </p:sp>
          </p:grpSp>
          <p:sp>
            <p:nvSpPr>
              <p:cNvPr id="181" name="矩形 180"/>
              <p:cNvSpPr/>
              <p:nvPr/>
            </p:nvSpPr>
            <p:spPr>
              <a:xfrm>
                <a:off x="2788" y="3556"/>
                <a:ext cx="1912" cy="184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3363" y="3537"/>
                <a:ext cx="692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immediate</a:t>
                </a:r>
              </a:p>
            </p:txBody>
          </p:sp>
        </p:grpSp>
        <p:sp>
          <p:nvSpPr>
            <p:cNvPr id="171" name="矩形 170"/>
            <p:cNvSpPr/>
            <p:nvPr/>
          </p:nvSpPr>
          <p:spPr>
            <a:xfrm>
              <a:off x="323" y="3260"/>
              <a:ext cx="48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R-type</a:t>
              </a:r>
            </a:p>
          </p:txBody>
        </p:sp>
        <p:sp>
          <p:nvSpPr>
            <p:cNvPr id="172" name="矩形 171"/>
            <p:cNvSpPr/>
            <p:nvPr/>
          </p:nvSpPr>
          <p:spPr>
            <a:xfrm>
              <a:off x="371" y="3548"/>
              <a:ext cx="44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I-type</a:t>
              </a:r>
            </a:p>
          </p:txBody>
        </p:sp>
        <p:sp>
          <p:nvSpPr>
            <p:cNvPr id="173" name="矩形 172"/>
            <p:cNvSpPr/>
            <p:nvPr/>
          </p:nvSpPr>
          <p:spPr>
            <a:xfrm>
              <a:off x="371" y="3836"/>
              <a:ext cx="45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J-type</a:t>
              </a:r>
            </a:p>
          </p:txBody>
        </p:sp>
        <p:sp>
          <p:nvSpPr>
            <p:cNvPr id="174" name="矩形 173"/>
            <p:cNvSpPr/>
            <p:nvPr/>
          </p:nvSpPr>
          <p:spPr>
            <a:xfrm>
              <a:off x="4739" y="3260"/>
              <a:ext cx="57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add, sub</a:t>
              </a:r>
            </a:p>
          </p:txBody>
        </p:sp>
        <p:sp>
          <p:nvSpPr>
            <p:cNvPr id="175" name="矩形 174"/>
            <p:cNvSpPr/>
            <p:nvPr/>
          </p:nvSpPr>
          <p:spPr>
            <a:xfrm>
              <a:off x="4739" y="3548"/>
              <a:ext cx="93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ori, lw, sw, beq</a:t>
              </a:r>
            </a:p>
          </p:txBody>
        </p:sp>
        <p:sp>
          <p:nvSpPr>
            <p:cNvPr id="176" name="矩形 175"/>
            <p:cNvSpPr/>
            <p:nvPr/>
          </p:nvSpPr>
          <p:spPr>
            <a:xfrm>
              <a:off x="4739" y="3836"/>
              <a:ext cx="40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dirty="0">
                  <a:latin typeface="Times New Roman" panose="02020603050405020304" charset="0"/>
                  <a:ea typeface="Times New Roman" panose="02020603050405020304" charset="0"/>
                </a:rPr>
                <a:t>jump</a:t>
              </a:r>
            </a:p>
          </p:txBody>
        </p:sp>
      </p:grpSp>
      <p:sp>
        <p:nvSpPr>
          <p:cNvPr id="142" name="矩形 141"/>
          <p:cNvSpPr/>
          <p:nvPr/>
        </p:nvSpPr>
        <p:spPr>
          <a:xfrm>
            <a:off x="1987550" y="1073150"/>
            <a:ext cx="639600" cy="335989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>
                <a:latin typeface="Times New Roman" panose="02020603050405020304" charset="0"/>
                <a:ea typeface="Times New Roman" panose="02020603050405020304" charset="0"/>
              </a:rPr>
              <a:t>func</a:t>
            </a:r>
            <a:r>
              <a:rPr lang="en-US" altLang="zh-Hans" sz="1600" b="1" dirty="0" err="1">
                <a:latin typeface="Times New Roman" panose="02020603050405020304" charset="0"/>
                <a:ea typeface="Times New Roman" panose="02020603050405020304" charset="0"/>
              </a:rPr>
              <a:t>t</a:t>
            </a:r>
            <a:endParaRPr lang="en-US" altLang="zh-CN" sz="1600" b="1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139950" y="1377950"/>
            <a:ext cx="407987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>
                <a:latin typeface="Times New Roman" panose="02020603050405020304" charset="0"/>
                <a:ea typeface="Times New Roman" panose="02020603050405020304" charset="0"/>
              </a:rPr>
              <a:t>op</a:t>
            </a:r>
          </a:p>
        </p:txBody>
      </p:sp>
      <p:sp>
        <p:nvSpPr>
          <p:cNvPr id="144" name="矩形 143"/>
          <p:cNvSpPr/>
          <p:nvPr/>
        </p:nvSpPr>
        <p:spPr>
          <a:xfrm>
            <a:off x="2520950" y="1377950"/>
            <a:ext cx="8540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00 0000</a:t>
            </a:r>
          </a:p>
        </p:txBody>
      </p:sp>
      <p:sp>
        <p:nvSpPr>
          <p:cNvPr id="145" name="矩形 144"/>
          <p:cNvSpPr/>
          <p:nvPr/>
        </p:nvSpPr>
        <p:spPr>
          <a:xfrm>
            <a:off x="3282950" y="1377950"/>
            <a:ext cx="8540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00 0000</a:t>
            </a:r>
          </a:p>
        </p:txBody>
      </p:sp>
      <p:sp>
        <p:nvSpPr>
          <p:cNvPr id="146" name="矩形 145"/>
          <p:cNvSpPr/>
          <p:nvPr/>
        </p:nvSpPr>
        <p:spPr>
          <a:xfrm>
            <a:off x="4044950" y="1377950"/>
            <a:ext cx="8540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00 1101</a:t>
            </a:r>
          </a:p>
        </p:txBody>
      </p:sp>
      <p:sp>
        <p:nvSpPr>
          <p:cNvPr id="147" name="矩形 146"/>
          <p:cNvSpPr/>
          <p:nvPr/>
        </p:nvSpPr>
        <p:spPr>
          <a:xfrm>
            <a:off x="4806950" y="1377950"/>
            <a:ext cx="8540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10 0011</a:t>
            </a:r>
          </a:p>
        </p:txBody>
      </p:sp>
      <p:sp>
        <p:nvSpPr>
          <p:cNvPr id="148" name="矩形 147"/>
          <p:cNvSpPr/>
          <p:nvPr/>
        </p:nvSpPr>
        <p:spPr>
          <a:xfrm>
            <a:off x="5568950" y="1377950"/>
            <a:ext cx="8540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10 1011</a:t>
            </a:r>
          </a:p>
        </p:txBody>
      </p:sp>
      <p:sp>
        <p:nvSpPr>
          <p:cNvPr id="149" name="矩形 148"/>
          <p:cNvSpPr/>
          <p:nvPr/>
        </p:nvSpPr>
        <p:spPr>
          <a:xfrm>
            <a:off x="6330950" y="1377950"/>
            <a:ext cx="8540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00 0100</a:t>
            </a:r>
          </a:p>
        </p:txBody>
      </p:sp>
      <p:sp>
        <p:nvSpPr>
          <p:cNvPr id="150" name="矩形 149"/>
          <p:cNvSpPr/>
          <p:nvPr/>
        </p:nvSpPr>
        <p:spPr>
          <a:xfrm>
            <a:off x="7092950" y="1377950"/>
            <a:ext cx="8540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00 0010</a:t>
            </a:r>
          </a:p>
        </p:txBody>
      </p:sp>
      <p:sp>
        <p:nvSpPr>
          <p:cNvPr id="151" name="直接连接符 150"/>
          <p:cNvSpPr/>
          <p:nvPr/>
        </p:nvSpPr>
        <p:spPr>
          <a:xfrm flipV="1">
            <a:off x="2541587" y="1066800"/>
            <a:ext cx="0" cy="635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2" name="直接连接符 151"/>
          <p:cNvSpPr/>
          <p:nvPr/>
        </p:nvSpPr>
        <p:spPr>
          <a:xfrm>
            <a:off x="2554287" y="1079500"/>
            <a:ext cx="5308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" name="直接连接符 152"/>
          <p:cNvSpPr/>
          <p:nvPr/>
        </p:nvSpPr>
        <p:spPr>
          <a:xfrm flipV="1">
            <a:off x="3303587" y="1066800"/>
            <a:ext cx="0" cy="635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" name="直接连接符 153"/>
          <p:cNvSpPr/>
          <p:nvPr/>
        </p:nvSpPr>
        <p:spPr>
          <a:xfrm flipV="1">
            <a:off x="4065587" y="1066800"/>
            <a:ext cx="0" cy="635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" name="直接连接符 154"/>
          <p:cNvSpPr/>
          <p:nvPr/>
        </p:nvSpPr>
        <p:spPr>
          <a:xfrm flipV="1">
            <a:off x="4827587" y="13716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6" name="直接连接符 155"/>
          <p:cNvSpPr/>
          <p:nvPr/>
        </p:nvSpPr>
        <p:spPr>
          <a:xfrm flipV="1">
            <a:off x="5589587" y="13716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7" name="直接连接符 156"/>
          <p:cNvSpPr/>
          <p:nvPr/>
        </p:nvSpPr>
        <p:spPr>
          <a:xfrm flipV="1">
            <a:off x="6351587" y="13716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8" name="直接连接符 157"/>
          <p:cNvSpPr/>
          <p:nvPr/>
        </p:nvSpPr>
        <p:spPr>
          <a:xfrm flipV="1">
            <a:off x="7113587" y="13716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9" name="直接连接符 158"/>
          <p:cNvSpPr/>
          <p:nvPr/>
        </p:nvSpPr>
        <p:spPr>
          <a:xfrm flipV="1">
            <a:off x="7875587" y="1066800"/>
            <a:ext cx="0" cy="635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" name="矩形 159"/>
          <p:cNvSpPr/>
          <p:nvPr/>
        </p:nvSpPr>
        <p:spPr>
          <a:xfrm>
            <a:off x="158750" y="1301750"/>
            <a:ext cx="1192212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0" dirty="0">
                <a:latin typeface="Times New Roman" panose="02020603050405020304" charset="0"/>
                <a:ea typeface="Times New Roman" panose="02020603050405020304" charset="0"/>
              </a:rPr>
              <a:t>Appendix A</a:t>
            </a:r>
          </a:p>
        </p:txBody>
      </p:sp>
      <p:sp>
        <p:nvSpPr>
          <p:cNvPr id="161" name="直接连接符 160"/>
          <p:cNvSpPr/>
          <p:nvPr/>
        </p:nvSpPr>
        <p:spPr>
          <a:xfrm>
            <a:off x="1106487" y="1231900"/>
            <a:ext cx="889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2" name="矩形 161"/>
          <p:cNvSpPr/>
          <p:nvPr/>
        </p:nvSpPr>
        <p:spPr>
          <a:xfrm>
            <a:off x="2520950" y="1073150"/>
            <a:ext cx="8540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10 0000</a:t>
            </a:r>
          </a:p>
        </p:txBody>
      </p:sp>
      <p:sp>
        <p:nvSpPr>
          <p:cNvPr id="163" name="矩形 162"/>
          <p:cNvSpPr/>
          <p:nvPr/>
        </p:nvSpPr>
        <p:spPr>
          <a:xfrm>
            <a:off x="663575" y="1073150"/>
            <a:ext cx="487362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See</a:t>
            </a:r>
          </a:p>
        </p:txBody>
      </p:sp>
      <p:sp>
        <p:nvSpPr>
          <p:cNvPr id="164" name="直接连接符 163"/>
          <p:cNvSpPr/>
          <p:nvPr/>
        </p:nvSpPr>
        <p:spPr>
          <a:xfrm>
            <a:off x="1474787" y="1244600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" name="直接连接符 164"/>
          <p:cNvSpPr/>
          <p:nvPr/>
        </p:nvSpPr>
        <p:spPr>
          <a:xfrm>
            <a:off x="1487487" y="1536700"/>
            <a:ext cx="660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6" name="矩形 165"/>
          <p:cNvSpPr/>
          <p:nvPr/>
        </p:nvSpPr>
        <p:spPr>
          <a:xfrm>
            <a:off x="3282950" y="1073150"/>
            <a:ext cx="8540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10 0010</a:t>
            </a:r>
          </a:p>
        </p:txBody>
      </p:sp>
      <p:sp>
        <p:nvSpPr>
          <p:cNvPr id="167" name="矩形 166"/>
          <p:cNvSpPr/>
          <p:nvPr/>
        </p:nvSpPr>
        <p:spPr>
          <a:xfrm>
            <a:off x="5035550" y="1073150"/>
            <a:ext cx="1860550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We Don’t Care :-)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Concept of Local Decoding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  <a:t>24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/>
        </p:nvSpPr>
        <p:spPr>
          <a:xfrm>
            <a:off x="294005" y="116840"/>
            <a:ext cx="925195" cy="568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Arial" panose="020B0604020202020204" pitchFamily="34" charset="0"/>
              <a:buNone/>
              <a:defRPr sz="2800" b="1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6.2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107280" y="914400"/>
            <a:ext cx="6929441" cy="3416300"/>
            <a:chOff x="624" y="472"/>
            <a:chExt cx="4365" cy="2152"/>
          </a:xfrm>
        </p:grpSpPr>
        <p:sp>
          <p:nvSpPr>
            <p:cNvPr id="43" name="矩形 42"/>
            <p:cNvSpPr/>
            <p:nvPr/>
          </p:nvSpPr>
          <p:spPr>
            <a:xfrm>
              <a:off x="1811" y="668"/>
              <a:ext cx="492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R-type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2627" y="668"/>
              <a:ext cx="279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ori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3107" y="668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lw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3587" y="668"/>
              <a:ext cx="264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sw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4067" y="668"/>
              <a:ext cx="321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beq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4499" y="668"/>
              <a:ext cx="414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dirty="0">
                  <a:latin typeface="Times New Roman" panose="02020603050405020304" charset="0"/>
                  <a:ea typeface="Times New Roman" panose="02020603050405020304" charset="0"/>
                </a:rPr>
                <a:t>jump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707" y="860"/>
              <a:ext cx="52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RegDst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707" y="1052"/>
              <a:ext cx="57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ALUSrc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707" y="1244"/>
              <a:ext cx="727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MemtoReg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707" y="1436"/>
              <a:ext cx="65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RegWrite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707" y="1628"/>
              <a:ext cx="728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dirty="0" err="1">
                  <a:latin typeface="Times New Roman" panose="02020603050405020304" charset="0"/>
                  <a:ea typeface="Times New Roman" panose="02020603050405020304" charset="0"/>
                </a:rPr>
                <a:t>MemWrite</a:t>
              </a:r>
              <a:endParaRPr lang="en-US" altLang="zh-CN" sz="1600" b="1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707" y="1820"/>
              <a:ext cx="527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Branch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707" y="2012"/>
              <a:ext cx="435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dirty="0">
                  <a:latin typeface="Times New Roman" panose="02020603050405020304" charset="0"/>
                  <a:ea typeface="Times New Roman" panose="02020603050405020304" charset="0"/>
                </a:rPr>
                <a:t>Jump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707" y="2204"/>
              <a:ext cx="485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ExtOp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707" y="2396"/>
              <a:ext cx="871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ALUop</a:t>
              </a:r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&lt;N:0&gt;</a:t>
              </a:r>
            </a:p>
          </p:txBody>
        </p:sp>
        <p:sp>
          <p:nvSpPr>
            <p:cNvPr id="58" name="直接连接符 57"/>
            <p:cNvSpPr/>
            <p:nvPr/>
          </p:nvSpPr>
          <p:spPr>
            <a:xfrm>
              <a:off x="632" y="1056"/>
              <a:ext cx="430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" name="直接连接符 58"/>
            <p:cNvSpPr/>
            <p:nvPr/>
          </p:nvSpPr>
          <p:spPr>
            <a:xfrm>
              <a:off x="632" y="1248"/>
              <a:ext cx="430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" name="直接连接符 59"/>
            <p:cNvSpPr/>
            <p:nvPr/>
          </p:nvSpPr>
          <p:spPr>
            <a:xfrm>
              <a:off x="632" y="1440"/>
              <a:ext cx="430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" name="直接连接符 60"/>
            <p:cNvSpPr/>
            <p:nvPr/>
          </p:nvSpPr>
          <p:spPr>
            <a:xfrm>
              <a:off x="632" y="1632"/>
              <a:ext cx="430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" name="直接连接符 61"/>
            <p:cNvSpPr/>
            <p:nvPr/>
          </p:nvSpPr>
          <p:spPr>
            <a:xfrm>
              <a:off x="632" y="1824"/>
              <a:ext cx="430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" name="直接连接符 62"/>
            <p:cNvSpPr/>
            <p:nvPr/>
          </p:nvSpPr>
          <p:spPr>
            <a:xfrm>
              <a:off x="632" y="2016"/>
              <a:ext cx="430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" name="直接连接符 63"/>
            <p:cNvSpPr/>
            <p:nvPr/>
          </p:nvSpPr>
          <p:spPr>
            <a:xfrm>
              <a:off x="632" y="2208"/>
              <a:ext cx="430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" name="直接连接符 64"/>
            <p:cNvSpPr/>
            <p:nvPr/>
          </p:nvSpPr>
          <p:spPr>
            <a:xfrm>
              <a:off x="632" y="2400"/>
              <a:ext cx="430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" name="直接连接符 65"/>
            <p:cNvSpPr/>
            <p:nvPr/>
          </p:nvSpPr>
          <p:spPr>
            <a:xfrm>
              <a:off x="632" y="864"/>
              <a:ext cx="430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" name="直接连接符 66"/>
            <p:cNvSpPr/>
            <p:nvPr/>
          </p:nvSpPr>
          <p:spPr>
            <a:xfrm>
              <a:off x="632" y="2592"/>
              <a:ext cx="430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" name="直接连接符 67"/>
            <p:cNvSpPr/>
            <p:nvPr/>
          </p:nvSpPr>
          <p:spPr>
            <a:xfrm flipV="1">
              <a:off x="1584" y="664"/>
              <a:ext cx="0" cy="19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" name="直接连接符 68"/>
            <p:cNvSpPr/>
            <p:nvPr/>
          </p:nvSpPr>
          <p:spPr>
            <a:xfrm>
              <a:off x="632" y="672"/>
              <a:ext cx="430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" name="直接连接符 69"/>
            <p:cNvSpPr/>
            <p:nvPr/>
          </p:nvSpPr>
          <p:spPr>
            <a:xfrm flipV="1">
              <a:off x="2544" y="664"/>
              <a:ext cx="0" cy="19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" name="直接连接符 70"/>
            <p:cNvSpPr/>
            <p:nvPr/>
          </p:nvSpPr>
          <p:spPr>
            <a:xfrm flipV="1">
              <a:off x="3024" y="664"/>
              <a:ext cx="0" cy="19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" name="直接连接符 71"/>
            <p:cNvSpPr/>
            <p:nvPr/>
          </p:nvSpPr>
          <p:spPr>
            <a:xfrm flipV="1">
              <a:off x="3504" y="664"/>
              <a:ext cx="0" cy="19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" name="直接连接符 72"/>
            <p:cNvSpPr/>
            <p:nvPr/>
          </p:nvSpPr>
          <p:spPr>
            <a:xfrm flipV="1">
              <a:off x="3984" y="664"/>
              <a:ext cx="0" cy="19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" name="直接连接符 73"/>
            <p:cNvSpPr/>
            <p:nvPr/>
          </p:nvSpPr>
          <p:spPr>
            <a:xfrm flipV="1">
              <a:off x="4464" y="664"/>
              <a:ext cx="0" cy="19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" name="直接连接符 74"/>
            <p:cNvSpPr/>
            <p:nvPr/>
          </p:nvSpPr>
          <p:spPr>
            <a:xfrm flipV="1">
              <a:off x="4944" y="664"/>
              <a:ext cx="0" cy="19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" name="直接连接符 75"/>
            <p:cNvSpPr/>
            <p:nvPr/>
          </p:nvSpPr>
          <p:spPr>
            <a:xfrm flipV="1">
              <a:off x="624" y="664"/>
              <a:ext cx="0" cy="19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" name="矩形 76"/>
            <p:cNvSpPr/>
            <p:nvPr/>
          </p:nvSpPr>
          <p:spPr>
            <a:xfrm>
              <a:off x="1955" y="86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1955" y="1052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79" name="矩形 78"/>
            <p:cNvSpPr/>
            <p:nvPr/>
          </p:nvSpPr>
          <p:spPr>
            <a:xfrm>
              <a:off x="1955" y="1244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80" name="矩形 79"/>
            <p:cNvSpPr/>
            <p:nvPr/>
          </p:nvSpPr>
          <p:spPr>
            <a:xfrm>
              <a:off x="1955" y="1436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1955" y="1628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82" name="矩形 81"/>
            <p:cNvSpPr/>
            <p:nvPr/>
          </p:nvSpPr>
          <p:spPr>
            <a:xfrm>
              <a:off x="1955" y="182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83" name="矩形 82"/>
            <p:cNvSpPr/>
            <p:nvPr/>
          </p:nvSpPr>
          <p:spPr>
            <a:xfrm>
              <a:off x="1955" y="2012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84" name="矩形 83"/>
            <p:cNvSpPr/>
            <p:nvPr/>
          </p:nvSpPr>
          <p:spPr>
            <a:xfrm>
              <a:off x="1955" y="2204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85" name="矩形 84"/>
            <p:cNvSpPr/>
            <p:nvPr/>
          </p:nvSpPr>
          <p:spPr>
            <a:xfrm>
              <a:off x="1790" y="2396"/>
              <a:ext cx="671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“R-type”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2675" y="86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2675" y="1052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2675" y="1244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89" name="矩形 88"/>
            <p:cNvSpPr/>
            <p:nvPr/>
          </p:nvSpPr>
          <p:spPr>
            <a:xfrm>
              <a:off x="2675" y="1436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90" name="矩形 89"/>
            <p:cNvSpPr/>
            <p:nvPr/>
          </p:nvSpPr>
          <p:spPr>
            <a:xfrm>
              <a:off x="2675" y="1628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2675" y="182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2675" y="2012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2675" y="2204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2627" y="2396"/>
              <a:ext cx="257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Or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3155" y="86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3155" y="1052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97" name="矩形 96"/>
            <p:cNvSpPr/>
            <p:nvPr/>
          </p:nvSpPr>
          <p:spPr>
            <a:xfrm>
              <a:off x="3155" y="1244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98" name="矩形 97"/>
            <p:cNvSpPr/>
            <p:nvPr/>
          </p:nvSpPr>
          <p:spPr>
            <a:xfrm>
              <a:off x="3155" y="1436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99" name="矩形 98"/>
            <p:cNvSpPr/>
            <p:nvPr/>
          </p:nvSpPr>
          <p:spPr>
            <a:xfrm>
              <a:off x="3155" y="1628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3155" y="182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101" name="矩形 100"/>
            <p:cNvSpPr/>
            <p:nvPr/>
          </p:nvSpPr>
          <p:spPr>
            <a:xfrm>
              <a:off x="3155" y="2012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102" name="矩形 101"/>
            <p:cNvSpPr/>
            <p:nvPr/>
          </p:nvSpPr>
          <p:spPr>
            <a:xfrm>
              <a:off x="3155" y="2204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107" y="2396"/>
              <a:ext cx="342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Add</a:t>
              </a: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635" y="86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105" name="矩形 104"/>
            <p:cNvSpPr/>
            <p:nvPr/>
          </p:nvSpPr>
          <p:spPr>
            <a:xfrm>
              <a:off x="3635" y="1052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3635" y="1244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107" name="矩形 106"/>
            <p:cNvSpPr/>
            <p:nvPr/>
          </p:nvSpPr>
          <p:spPr>
            <a:xfrm>
              <a:off x="3635" y="1436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108" name="矩形 107"/>
            <p:cNvSpPr/>
            <p:nvPr/>
          </p:nvSpPr>
          <p:spPr>
            <a:xfrm>
              <a:off x="3635" y="1628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109" name="矩形 108"/>
            <p:cNvSpPr/>
            <p:nvPr/>
          </p:nvSpPr>
          <p:spPr>
            <a:xfrm>
              <a:off x="3635" y="182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110" name="矩形 109"/>
            <p:cNvSpPr/>
            <p:nvPr/>
          </p:nvSpPr>
          <p:spPr>
            <a:xfrm>
              <a:off x="3635" y="2012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111" name="矩形 110"/>
            <p:cNvSpPr/>
            <p:nvPr/>
          </p:nvSpPr>
          <p:spPr>
            <a:xfrm>
              <a:off x="3635" y="2204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112" name="矩形 111"/>
            <p:cNvSpPr/>
            <p:nvPr/>
          </p:nvSpPr>
          <p:spPr>
            <a:xfrm>
              <a:off x="3587" y="2396"/>
              <a:ext cx="342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Add</a:t>
              </a:r>
            </a:p>
          </p:txBody>
        </p:sp>
        <p:sp>
          <p:nvSpPr>
            <p:cNvPr id="113" name="矩形 112"/>
            <p:cNvSpPr/>
            <p:nvPr/>
          </p:nvSpPr>
          <p:spPr>
            <a:xfrm>
              <a:off x="4115" y="86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114" name="矩形 113"/>
            <p:cNvSpPr/>
            <p:nvPr/>
          </p:nvSpPr>
          <p:spPr>
            <a:xfrm>
              <a:off x="4115" y="1052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115" name="矩形 114"/>
            <p:cNvSpPr/>
            <p:nvPr/>
          </p:nvSpPr>
          <p:spPr>
            <a:xfrm>
              <a:off x="4115" y="1244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116" name="矩形 115"/>
            <p:cNvSpPr/>
            <p:nvPr/>
          </p:nvSpPr>
          <p:spPr>
            <a:xfrm>
              <a:off x="4115" y="1436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115" y="1628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115" y="182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115" y="2012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120" name="矩形 119"/>
            <p:cNvSpPr/>
            <p:nvPr/>
          </p:nvSpPr>
          <p:spPr>
            <a:xfrm>
              <a:off x="4115" y="2204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121" name="矩形 120"/>
            <p:cNvSpPr/>
            <p:nvPr/>
          </p:nvSpPr>
          <p:spPr>
            <a:xfrm>
              <a:off x="3949" y="2406"/>
              <a:ext cx="5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Subtract</a:t>
              </a: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595" y="86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123" name="矩形 122"/>
            <p:cNvSpPr/>
            <p:nvPr/>
          </p:nvSpPr>
          <p:spPr>
            <a:xfrm>
              <a:off x="4595" y="1052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124" name="矩形 123"/>
            <p:cNvSpPr/>
            <p:nvPr/>
          </p:nvSpPr>
          <p:spPr>
            <a:xfrm>
              <a:off x="4595" y="1244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125" name="矩形 124"/>
            <p:cNvSpPr/>
            <p:nvPr/>
          </p:nvSpPr>
          <p:spPr>
            <a:xfrm>
              <a:off x="4595" y="1436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595" y="1628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595" y="182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595" y="2012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4595" y="2204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130" name="矩形 129"/>
            <p:cNvSpPr/>
            <p:nvPr/>
          </p:nvSpPr>
          <p:spPr>
            <a:xfrm>
              <a:off x="4547" y="2396"/>
              <a:ext cx="314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 err="1">
                  <a:latin typeface="Times New Roman" panose="02020603050405020304" charset="0"/>
                  <a:ea typeface="Times New Roman" panose="02020603050405020304" charset="0"/>
                </a:rPr>
                <a:t>xxx</a:t>
              </a:r>
            </a:p>
          </p:txBody>
        </p:sp>
        <p:sp>
          <p:nvSpPr>
            <p:cNvPr id="131" name="直接连接符 130"/>
            <p:cNvSpPr/>
            <p:nvPr/>
          </p:nvSpPr>
          <p:spPr>
            <a:xfrm>
              <a:off x="1592" y="480"/>
              <a:ext cx="334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2" name="矩形 131"/>
            <p:cNvSpPr/>
            <p:nvPr/>
          </p:nvSpPr>
          <p:spPr>
            <a:xfrm>
              <a:off x="1331" y="476"/>
              <a:ext cx="257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op</a:t>
              </a:r>
            </a:p>
          </p:txBody>
        </p:sp>
        <p:sp>
          <p:nvSpPr>
            <p:cNvPr id="133" name="矩形 132"/>
            <p:cNvSpPr/>
            <p:nvPr/>
          </p:nvSpPr>
          <p:spPr>
            <a:xfrm>
              <a:off x="1811" y="476"/>
              <a:ext cx="538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00 0000</a:t>
              </a:r>
            </a:p>
          </p:txBody>
        </p:sp>
        <p:sp>
          <p:nvSpPr>
            <p:cNvPr id="134" name="矩形 133"/>
            <p:cNvSpPr/>
            <p:nvPr/>
          </p:nvSpPr>
          <p:spPr>
            <a:xfrm>
              <a:off x="2531" y="476"/>
              <a:ext cx="538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00 1101</a:t>
              </a:r>
            </a:p>
          </p:txBody>
        </p:sp>
        <p:sp>
          <p:nvSpPr>
            <p:cNvPr id="135" name="矩形 134"/>
            <p:cNvSpPr/>
            <p:nvPr/>
          </p:nvSpPr>
          <p:spPr>
            <a:xfrm>
              <a:off x="3011" y="476"/>
              <a:ext cx="538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10 0011</a:t>
              </a:r>
            </a:p>
          </p:txBody>
        </p:sp>
        <p:sp>
          <p:nvSpPr>
            <p:cNvPr id="136" name="矩形 135"/>
            <p:cNvSpPr/>
            <p:nvPr/>
          </p:nvSpPr>
          <p:spPr>
            <a:xfrm>
              <a:off x="3491" y="476"/>
              <a:ext cx="538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10 1011</a:t>
              </a:r>
            </a:p>
          </p:txBody>
        </p:sp>
        <p:sp>
          <p:nvSpPr>
            <p:cNvPr id="137" name="矩形 136"/>
            <p:cNvSpPr/>
            <p:nvPr/>
          </p:nvSpPr>
          <p:spPr>
            <a:xfrm>
              <a:off x="3971" y="476"/>
              <a:ext cx="538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00 0100</a:t>
              </a:r>
            </a:p>
          </p:txBody>
        </p:sp>
        <p:sp>
          <p:nvSpPr>
            <p:cNvPr id="138" name="矩形 137"/>
            <p:cNvSpPr/>
            <p:nvPr/>
          </p:nvSpPr>
          <p:spPr>
            <a:xfrm>
              <a:off x="4451" y="476"/>
              <a:ext cx="538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00 0010</a:t>
              </a:r>
            </a:p>
          </p:txBody>
        </p:sp>
        <p:sp>
          <p:nvSpPr>
            <p:cNvPr id="139" name="直接连接符 138"/>
            <p:cNvSpPr/>
            <p:nvPr/>
          </p:nvSpPr>
          <p:spPr>
            <a:xfrm flipV="1">
              <a:off x="3024" y="472"/>
              <a:ext cx="0" cy="20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" name="直接连接符 139"/>
            <p:cNvSpPr/>
            <p:nvPr/>
          </p:nvSpPr>
          <p:spPr>
            <a:xfrm flipV="1">
              <a:off x="3504" y="472"/>
              <a:ext cx="0" cy="20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1" name="直接连接符 140"/>
            <p:cNvSpPr/>
            <p:nvPr/>
          </p:nvSpPr>
          <p:spPr>
            <a:xfrm flipV="1">
              <a:off x="3984" y="472"/>
              <a:ext cx="0" cy="20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2" name="直接连接符 141"/>
            <p:cNvSpPr/>
            <p:nvPr/>
          </p:nvSpPr>
          <p:spPr>
            <a:xfrm flipV="1">
              <a:off x="4464" y="472"/>
              <a:ext cx="0" cy="20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" name="直接连接符 142"/>
            <p:cNvSpPr/>
            <p:nvPr/>
          </p:nvSpPr>
          <p:spPr>
            <a:xfrm flipV="1">
              <a:off x="4944" y="472"/>
              <a:ext cx="0" cy="20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4" name="直接连接符 143"/>
            <p:cNvSpPr/>
            <p:nvPr/>
          </p:nvSpPr>
          <p:spPr>
            <a:xfrm flipV="1">
              <a:off x="1584" y="472"/>
              <a:ext cx="0" cy="20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5" name="直接连接符 144"/>
            <p:cNvSpPr/>
            <p:nvPr/>
          </p:nvSpPr>
          <p:spPr>
            <a:xfrm flipV="1">
              <a:off x="2544" y="472"/>
              <a:ext cx="0" cy="20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pic>
        <p:nvPicPr>
          <p:cNvPr id="146" name="图片 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21" y="4392612"/>
            <a:ext cx="5991225" cy="20669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38885" y="3810"/>
            <a:ext cx="7298690" cy="649605"/>
          </a:xfrm>
        </p:spPr>
        <p:txBody>
          <a:bodyPr/>
          <a:lstStyle/>
          <a:p>
            <a:r>
              <a:rPr lang="en-US" altLang="zh-CN" sz="3200" dirty="0"/>
              <a:t>The Encoding of </a:t>
            </a:r>
            <a:r>
              <a:rPr lang="en-US" altLang="zh-CN" sz="3200" dirty="0" err="1"/>
              <a:t>ALUop</a:t>
            </a:r>
            <a:endParaRPr lang="en-US" altLang="zh-CN" sz="32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  <a:t>25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36220" y="116840"/>
            <a:ext cx="1022985" cy="568325"/>
          </a:xfrm>
        </p:spPr>
        <p:txBody>
          <a:bodyPr/>
          <a:lstStyle/>
          <a:p>
            <a:r>
              <a:rPr lang="en-US" altLang="zh-CN"/>
              <a:t>6.3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650208" y="1042987"/>
            <a:ext cx="5748340" cy="1184275"/>
            <a:chOff x="1139" y="524"/>
            <a:chExt cx="3621" cy="746"/>
          </a:xfrm>
        </p:grpSpPr>
        <p:sp>
          <p:nvSpPr>
            <p:cNvPr id="45" name="矩形 44"/>
            <p:cNvSpPr/>
            <p:nvPr/>
          </p:nvSpPr>
          <p:spPr>
            <a:xfrm>
              <a:off x="1784" y="632"/>
              <a:ext cx="608" cy="60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811" y="750"/>
              <a:ext cx="549" cy="37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Main</a:t>
              </a:r>
            </a:p>
            <a:p>
              <a:pPr lvl="0" algn="ctr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Control</a:t>
              </a:r>
            </a:p>
          </p:txBody>
        </p:sp>
        <p:sp>
          <p:nvSpPr>
            <p:cNvPr id="47" name="直接连接符 46"/>
            <p:cNvSpPr/>
            <p:nvPr/>
          </p:nvSpPr>
          <p:spPr>
            <a:xfrm>
              <a:off x="1208" y="912"/>
              <a:ext cx="56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" name="直接连接符 47"/>
            <p:cNvSpPr/>
            <p:nvPr/>
          </p:nvSpPr>
          <p:spPr>
            <a:xfrm flipH="1">
              <a:off x="1436" y="820"/>
              <a:ext cx="104" cy="18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" name="矩形 48"/>
            <p:cNvSpPr/>
            <p:nvPr/>
          </p:nvSpPr>
          <p:spPr>
            <a:xfrm>
              <a:off x="1139" y="716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op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1283" y="908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6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3272" y="632"/>
              <a:ext cx="608" cy="562"/>
              <a:chOff x="3272" y="632"/>
              <a:chExt cx="608" cy="562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3272" y="632"/>
                <a:ext cx="608" cy="560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3299" y="668"/>
                <a:ext cx="549" cy="52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ALU</a:t>
                </a:r>
              </a:p>
              <a:p>
                <a:pPr lvl="0" algn="ctr"/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Control</a:t>
                </a:r>
              </a:p>
              <a:p>
                <a:pPr lvl="0" algn="ctr"/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(Local)</a:t>
                </a:r>
              </a:p>
            </p:txBody>
          </p:sp>
        </p:grpSp>
        <p:sp>
          <p:nvSpPr>
            <p:cNvPr id="52" name="直接连接符 51"/>
            <p:cNvSpPr/>
            <p:nvPr/>
          </p:nvSpPr>
          <p:spPr>
            <a:xfrm>
              <a:off x="2408" y="1056"/>
              <a:ext cx="84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" name="直接连接符 52"/>
            <p:cNvSpPr/>
            <p:nvPr/>
          </p:nvSpPr>
          <p:spPr>
            <a:xfrm flipH="1">
              <a:off x="2924" y="964"/>
              <a:ext cx="104" cy="18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" name="矩形 53"/>
            <p:cNvSpPr/>
            <p:nvPr/>
          </p:nvSpPr>
          <p:spPr>
            <a:xfrm>
              <a:off x="2627" y="524"/>
              <a:ext cx="3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 err="1">
                  <a:latin typeface="Times New Roman" panose="02020603050405020304" charset="0"/>
                  <a:ea typeface="Times New Roman" panose="02020603050405020304" charset="0"/>
                </a:rPr>
                <a:t>func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2771" y="1052"/>
              <a:ext cx="214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N</a:t>
              </a:r>
            </a:p>
          </p:txBody>
        </p:sp>
        <p:sp>
          <p:nvSpPr>
            <p:cNvPr id="56" name="直接连接符 55"/>
            <p:cNvSpPr/>
            <p:nvPr/>
          </p:nvSpPr>
          <p:spPr>
            <a:xfrm flipH="1">
              <a:off x="2924" y="628"/>
              <a:ext cx="104" cy="18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" name="矩形 56"/>
            <p:cNvSpPr/>
            <p:nvPr/>
          </p:nvSpPr>
          <p:spPr>
            <a:xfrm>
              <a:off x="2771" y="716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6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2435" y="860"/>
              <a:ext cx="512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 err="1">
                  <a:latin typeface="Times New Roman" panose="02020603050405020304" charset="0"/>
                  <a:ea typeface="Times New Roman" panose="02020603050405020304" charset="0"/>
                </a:rPr>
                <a:t>ALUop</a:t>
              </a:r>
            </a:p>
          </p:txBody>
        </p:sp>
        <p:sp>
          <p:nvSpPr>
            <p:cNvPr id="59" name="直接连接符 58"/>
            <p:cNvSpPr/>
            <p:nvPr/>
          </p:nvSpPr>
          <p:spPr>
            <a:xfrm flipH="1">
              <a:off x="2632" y="720"/>
              <a:ext cx="64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60" name="矩形 59"/>
            <p:cNvSpPr/>
            <p:nvPr/>
          </p:nvSpPr>
          <p:spPr>
            <a:xfrm>
              <a:off x="3875" y="716"/>
              <a:ext cx="52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 err="1">
                  <a:latin typeface="Times New Roman" panose="02020603050405020304" charset="0"/>
                  <a:ea typeface="Times New Roman" panose="02020603050405020304" charset="0"/>
                </a:rPr>
                <a:t>ALUctr</a:t>
              </a:r>
            </a:p>
          </p:txBody>
        </p:sp>
        <p:sp>
          <p:nvSpPr>
            <p:cNvPr id="61" name="直接连接符 60"/>
            <p:cNvSpPr/>
            <p:nvPr/>
          </p:nvSpPr>
          <p:spPr>
            <a:xfrm flipH="1">
              <a:off x="4316" y="820"/>
              <a:ext cx="104" cy="18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" name="直接连接符 61"/>
            <p:cNvSpPr/>
            <p:nvPr/>
          </p:nvSpPr>
          <p:spPr>
            <a:xfrm flipH="1">
              <a:off x="3880" y="912"/>
              <a:ext cx="88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63" name="矩形 62"/>
            <p:cNvSpPr/>
            <p:nvPr/>
          </p:nvSpPr>
          <p:spPr>
            <a:xfrm>
              <a:off x="4163" y="908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3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80283" y="5511800"/>
            <a:ext cx="7183441" cy="965200"/>
            <a:chOff x="707" y="3448"/>
            <a:chExt cx="4525" cy="608"/>
          </a:xfrm>
        </p:grpSpPr>
        <p:sp>
          <p:nvSpPr>
            <p:cNvPr id="12" name="矩形 11"/>
            <p:cNvSpPr/>
            <p:nvPr/>
          </p:nvSpPr>
          <p:spPr>
            <a:xfrm>
              <a:off x="2099" y="3452"/>
              <a:ext cx="48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R-type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915" y="3452"/>
              <a:ext cx="271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ori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3395" y="3452"/>
              <a:ext cx="24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lw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3875" y="3452"/>
              <a:ext cx="25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sw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355" y="3452"/>
              <a:ext cx="31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beq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787" y="3452"/>
              <a:ext cx="40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dirty="0">
                  <a:latin typeface="Times New Roman" panose="02020603050405020304" charset="0"/>
                  <a:ea typeface="Times New Roman" panose="02020603050405020304" charset="0"/>
                </a:rPr>
                <a:t>jump</a:t>
              </a:r>
            </a:p>
          </p:txBody>
        </p:sp>
        <p:sp>
          <p:nvSpPr>
            <p:cNvPr id="19" name="直接连接符 18"/>
            <p:cNvSpPr/>
            <p:nvPr/>
          </p:nvSpPr>
          <p:spPr>
            <a:xfrm>
              <a:off x="728" y="3840"/>
              <a:ext cx="44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" name="直接连接符 19"/>
            <p:cNvSpPr/>
            <p:nvPr/>
          </p:nvSpPr>
          <p:spPr>
            <a:xfrm>
              <a:off x="728" y="3648"/>
              <a:ext cx="44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" name="直接连接符 20"/>
            <p:cNvSpPr/>
            <p:nvPr/>
          </p:nvSpPr>
          <p:spPr>
            <a:xfrm>
              <a:off x="728" y="3456"/>
              <a:ext cx="44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" name="直接连接符 21"/>
            <p:cNvSpPr/>
            <p:nvPr/>
          </p:nvSpPr>
          <p:spPr>
            <a:xfrm flipV="1">
              <a:off x="720" y="3448"/>
              <a:ext cx="0" cy="5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" name="直接连接符 22"/>
            <p:cNvSpPr/>
            <p:nvPr/>
          </p:nvSpPr>
          <p:spPr>
            <a:xfrm>
              <a:off x="728" y="4032"/>
              <a:ext cx="44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" name="直接连接符 23"/>
            <p:cNvSpPr/>
            <p:nvPr/>
          </p:nvSpPr>
          <p:spPr>
            <a:xfrm flipV="1">
              <a:off x="1872" y="3448"/>
              <a:ext cx="0" cy="5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" name="直接连接符 24"/>
            <p:cNvSpPr/>
            <p:nvPr/>
          </p:nvSpPr>
          <p:spPr>
            <a:xfrm flipV="1">
              <a:off x="2832" y="3448"/>
              <a:ext cx="0" cy="5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" name="直接连接符 25"/>
            <p:cNvSpPr/>
            <p:nvPr/>
          </p:nvSpPr>
          <p:spPr>
            <a:xfrm flipV="1">
              <a:off x="3312" y="3448"/>
              <a:ext cx="0" cy="5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" name="直接连接符 26"/>
            <p:cNvSpPr/>
            <p:nvPr/>
          </p:nvSpPr>
          <p:spPr>
            <a:xfrm flipV="1">
              <a:off x="3792" y="3448"/>
              <a:ext cx="0" cy="5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" name="直接连接符 27"/>
            <p:cNvSpPr/>
            <p:nvPr/>
          </p:nvSpPr>
          <p:spPr>
            <a:xfrm flipV="1">
              <a:off x="4272" y="3448"/>
              <a:ext cx="0" cy="5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" name="直接连接符 28"/>
            <p:cNvSpPr/>
            <p:nvPr/>
          </p:nvSpPr>
          <p:spPr>
            <a:xfrm flipV="1">
              <a:off x="4752" y="3448"/>
              <a:ext cx="0" cy="5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" name="直接连接符 29"/>
            <p:cNvSpPr/>
            <p:nvPr/>
          </p:nvSpPr>
          <p:spPr>
            <a:xfrm flipV="1">
              <a:off x="5232" y="3448"/>
              <a:ext cx="0" cy="5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" name="矩形 30"/>
            <p:cNvSpPr/>
            <p:nvPr/>
          </p:nvSpPr>
          <p:spPr>
            <a:xfrm>
              <a:off x="707" y="3644"/>
              <a:ext cx="114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ALUop</a:t>
              </a:r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 (Symbolic)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2078" y="3644"/>
              <a:ext cx="57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“R-type”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2915" y="3644"/>
              <a:ext cx="24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Or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3395" y="3644"/>
              <a:ext cx="33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Add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3875" y="3644"/>
              <a:ext cx="33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Add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4237" y="3654"/>
              <a:ext cx="54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Subtract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4835" y="3644"/>
              <a:ext cx="30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 err="1">
                  <a:latin typeface="Times New Roman" panose="02020603050405020304" charset="0"/>
                  <a:ea typeface="Times New Roman" panose="02020603050405020304" charset="0"/>
                </a:rPr>
                <a:t>xxx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995" y="3836"/>
              <a:ext cx="835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ALUop</a:t>
              </a:r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&lt;2:0&gt;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2174" y="3836"/>
              <a:ext cx="33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1 00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915" y="3836"/>
              <a:ext cx="33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0 10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3395" y="3836"/>
              <a:ext cx="33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0 00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3875" y="3836"/>
              <a:ext cx="33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0 00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4333" y="3846"/>
              <a:ext cx="370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 0 01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4835" y="3836"/>
              <a:ext cx="30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 err="1">
                  <a:latin typeface="Times New Roman" panose="02020603050405020304" charset="0"/>
                  <a:ea typeface="Times New Roman" panose="02020603050405020304" charset="0"/>
                </a:rPr>
                <a:t>xxx</a:t>
              </a:r>
            </a:p>
          </p:txBody>
        </p:sp>
      </p:grpSp>
      <p:sp>
        <p:nvSpPr>
          <p:cNvPr id="66" name="文本占位符 50178"/>
          <p:cNvSpPr>
            <a:spLocks noGrp="1"/>
          </p:cNvSpPr>
          <p:nvPr/>
        </p:nvSpPr>
        <p:spPr>
          <a:xfrm>
            <a:off x="470697" y="2204426"/>
            <a:ext cx="8191500" cy="28495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 this exercise, </a:t>
            </a:r>
            <a:r>
              <a:rPr lang="en-US" altLang="zh-CN" dirty="0" err="1"/>
              <a:t>ALUop</a:t>
            </a:r>
            <a:r>
              <a:rPr lang="en-US" altLang="zh-CN" dirty="0"/>
              <a:t> has to be 2 bits wide to represent:</a:t>
            </a:r>
          </a:p>
          <a:p>
            <a:pPr lvl="1"/>
            <a:r>
              <a:rPr lang="en-US" altLang="zh-CN" dirty="0"/>
              <a:t>(1) “R-type” instructions</a:t>
            </a:r>
          </a:p>
          <a:p>
            <a:pPr lvl="1"/>
            <a:r>
              <a:rPr lang="en-US" altLang="zh-CN" dirty="0"/>
              <a:t>“I-type” instructions that require the ALU to perform:</a:t>
            </a:r>
          </a:p>
          <a:p>
            <a:pPr lvl="2"/>
            <a:r>
              <a:rPr lang="en-US" altLang="zh-CN" dirty="0"/>
              <a:t>(2) Or, (3) Add, and (4) Subtract</a:t>
            </a:r>
          </a:p>
          <a:p>
            <a:r>
              <a:rPr lang="en-US" altLang="zh-CN" dirty="0"/>
              <a:t>To implement the full MIPS ISA, </a:t>
            </a:r>
            <a:r>
              <a:rPr lang="en-US" altLang="zh-CN" dirty="0" err="1"/>
              <a:t>ALUop</a:t>
            </a:r>
            <a:r>
              <a:rPr lang="en-US" altLang="zh-CN" dirty="0"/>
              <a:t> has to be 3 bits to represent:</a:t>
            </a:r>
          </a:p>
          <a:p>
            <a:pPr lvl="1"/>
            <a:r>
              <a:rPr lang="en-US" altLang="zh-CN" dirty="0"/>
              <a:t>(1) “R-type” instructions</a:t>
            </a:r>
          </a:p>
          <a:p>
            <a:pPr lvl="1"/>
            <a:r>
              <a:rPr lang="en-US" altLang="zh-CN" dirty="0"/>
              <a:t>“I-type” instructions that require the ALU to perform:</a:t>
            </a:r>
          </a:p>
          <a:p>
            <a:pPr lvl="2"/>
            <a:r>
              <a:rPr lang="en-US" altLang="zh-CN" dirty="0"/>
              <a:t>(2) Or, (3) Add,  (4)  Subtract, and (5) And (Example: </a:t>
            </a:r>
            <a:r>
              <a:rPr lang="en-US" altLang="zh-CN" dirty="0" err="1"/>
              <a:t>andi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29360" y="35560"/>
            <a:ext cx="7298690" cy="649605"/>
          </a:xfrm>
        </p:spPr>
        <p:txBody>
          <a:bodyPr/>
          <a:lstStyle/>
          <a:p>
            <a:r>
              <a:rPr lang="en-US" altLang="zh-CN" sz="3200" dirty="0"/>
              <a:t>The Decoding of the “</a:t>
            </a:r>
            <a:r>
              <a:rPr lang="en-US" altLang="zh-CN" sz="3200" dirty="0" err="1"/>
              <a:t>func</a:t>
            </a:r>
            <a:r>
              <a:rPr lang="en-US" altLang="zh-CN" sz="3200" dirty="0"/>
              <a:t>” Field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  <a:t>26</a:t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212725" y="116840"/>
            <a:ext cx="1092200" cy="568325"/>
          </a:xfrm>
        </p:spPr>
        <p:txBody>
          <a:bodyPr/>
          <a:lstStyle/>
          <a:p>
            <a:r>
              <a:rPr lang="en-US" altLang="zh-CN"/>
              <a:t>6.3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080295" y="2392362"/>
            <a:ext cx="7183441" cy="977900"/>
            <a:chOff x="659" y="1432"/>
            <a:chExt cx="4525" cy="616"/>
          </a:xfrm>
        </p:grpSpPr>
        <p:sp>
          <p:nvSpPr>
            <p:cNvPr id="127" name="矩形 126"/>
            <p:cNvSpPr/>
            <p:nvPr/>
          </p:nvSpPr>
          <p:spPr>
            <a:xfrm>
              <a:off x="2051" y="1436"/>
              <a:ext cx="492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R-type</a:t>
              </a:r>
            </a:p>
          </p:txBody>
        </p:sp>
        <p:sp>
          <p:nvSpPr>
            <p:cNvPr id="128" name="矩形 127"/>
            <p:cNvSpPr/>
            <p:nvPr/>
          </p:nvSpPr>
          <p:spPr>
            <a:xfrm>
              <a:off x="2867" y="1436"/>
              <a:ext cx="279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ori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3347" y="1436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lw</a:t>
              </a:r>
            </a:p>
          </p:txBody>
        </p:sp>
        <p:sp>
          <p:nvSpPr>
            <p:cNvPr id="130" name="矩形 129"/>
            <p:cNvSpPr/>
            <p:nvPr/>
          </p:nvSpPr>
          <p:spPr>
            <a:xfrm>
              <a:off x="3827" y="1436"/>
              <a:ext cx="264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sw</a:t>
              </a:r>
            </a:p>
          </p:txBody>
        </p:sp>
        <p:sp>
          <p:nvSpPr>
            <p:cNvPr id="131" name="矩形 130"/>
            <p:cNvSpPr/>
            <p:nvPr/>
          </p:nvSpPr>
          <p:spPr>
            <a:xfrm>
              <a:off x="4307" y="1436"/>
              <a:ext cx="321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beq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4739" y="1436"/>
              <a:ext cx="414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dirty="0">
                  <a:latin typeface="Times New Roman" panose="02020603050405020304" charset="0"/>
                  <a:ea typeface="Times New Roman" panose="02020603050405020304" charset="0"/>
                </a:rPr>
                <a:t>jump</a:t>
              </a:r>
            </a:p>
          </p:txBody>
        </p:sp>
        <p:sp>
          <p:nvSpPr>
            <p:cNvPr id="133" name="直接连接符 132"/>
            <p:cNvSpPr/>
            <p:nvPr/>
          </p:nvSpPr>
          <p:spPr>
            <a:xfrm>
              <a:off x="680" y="1824"/>
              <a:ext cx="44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" name="直接连接符 133"/>
            <p:cNvSpPr/>
            <p:nvPr/>
          </p:nvSpPr>
          <p:spPr>
            <a:xfrm>
              <a:off x="680" y="1632"/>
              <a:ext cx="44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5" name="直接连接符 134"/>
            <p:cNvSpPr/>
            <p:nvPr/>
          </p:nvSpPr>
          <p:spPr>
            <a:xfrm>
              <a:off x="680" y="1440"/>
              <a:ext cx="44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6" name="直接连接符 135"/>
            <p:cNvSpPr/>
            <p:nvPr/>
          </p:nvSpPr>
          <p:spPr>
            <a:xfrm flipV="1">
              <a:off x="672" y="1432"/>
              <a:ext cx="0" cy="5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7" name="直接连接符 136"/>
            <p:cNvSpPr/>
            <p:nvPr/>
          </p:nvSpPr>
          <p:spPr>
            <a:xfrm>
              <a:off x="680" y="2016"/>
              <a:ext cx="44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8" name="直接连接符 137"/>
            <p:cNvSpPr/>
            <p:nvPr/>
          </p:nvSpPr>
          <p:spPr>
            <a:xfrm flipV="1">
              <a:off x="1824" y="1432"/>
              <a:ext cx="0" cy="5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9" name="直接连接符 138"/>
            <p:cNvSpPr/>
            <p:nvPr/>
          </p:nvSpPr>
          <p:spPr>
            <a:xfrm flipV="1">
              <a:off x="2784" y="1432"/>
              <a:ext cx="0" cy="5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" name="直接连接符 139"/>
            <p:cNvSpPr/>
            <p:nvPr/>
          </p:nvSpPr>
          <p:spPr>
            <a:xfrm flipV="1">
              <a:off x="3264" y="1432"/>
              <a:ext cx="0" cy="5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1" name="直接连接符 140"/>
            <p:cNvSpPr/>
            <p:nvPr/>
          </p:nvSpPr>
          <p:spPr>
            <a:xfrm flipV="1">
              <a:off x="3744" y="1432"/>
              <a:ext cx="0" cy="5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2" name="直接连接符 141"/>
            <p:cNvSpPr/>
            <p:nvPr/>
          </p:nvSpPr>
          <p:spPr>
            <a:xfrm flipV="1">
              <a:off x="4224" y="1432"/>
              <a:ext cx="0" cy="5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" name="直接连接符 142"/>
            <p:cNvSpPr/>
            <p:nvPr/>
          </p:nvSpPr>
          <p:spPr>
            <a:xfrm flipV="1">
              <a:off x="4704" y="1432"/>
              <a:ext cx="0" cy="5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4" name="直接连接符 143"/>
            <p:cNvSpPr/>
            <p:nvPr/>
          </p:nvSpPr>
          <p:spPr>
            <a:xfrm flipV="1">
              <a:off x="5184" y="1432"/>
              <a:ext cx="0" cy="5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5" name="矩形 144"/>
            <p:cNvSpPr/>
            <p:nvPr/>
          </p:nvSpPr>
          <p:spPr>
            <a:xfrm>
              <a:off x="659" y="1628"/>
              <a:ext cx="114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ALUop</a:t>
              </a:r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 (Symbolic)</a:t>
              </a:r>
            </a:p>
          </p:txBody>
        </p:sp>
        <p:sp>
          <p:nvSpPr>
            <p:cNvPr id="146" name="矩形 145"/>
            <p:cNvSpPr/>
            <p:nvPr/>
          </p:nvSpPr>
          <p:spPr>
            <a:xfrm>
              <a:off x="2030" y="1628"/>
              <a:ext cx="671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“R-type”</a:t>
              </a:r>
            </a:p>
          </p:txBody>
        </p:sp>
        <p:sp>
          <p:nvSpPr>
            <p:cNvPr id="147" name="矩形 146"/>
            <p:cNvSpPr/>
            <p:nvPr/>
          </p:nvSpPr>
          <p:spPr>
            <a:xfrm>
              <a:off x="2867" y="1628"/>
              <a:ext cx="257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Or</a:t>
              </a:r>
            </a:p>
          </p:txBody>
        </p:sp>
        <p:sp>
          <p:nvSpPr>
            <p:cNvPr id="148" name="矩形 147"/>
            <p:cNvSpPr/>
            <p:nvPr/>
          </p:nvSpPr>
          <p:spPr>
            <a:xfrm>
              <a:off x="3347" y="1628"/>
              <a:ext cx="342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Add</a:t>
              </a:r>
            </a:p>
          </p:txBody>
        </p:sp>
        <p:sp>
          <p:nvSpPr>
            <p:cNvPr id="149" name="矩形 148"/>
            <p:cNvSpPr/>
            <p:nvPr/>
          </p:nvSpPr>
          <p:spPr>
            <a:xfrm>
              <a:off x="3827" y="1628"/>
              <a:ext cx="342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Add</a:t>
              </a:r>
            </a:p>
          </p:txBody>
        </p:sp>
        <p:sp>
          <p:nvSpPr>
            <p:cNvPr id="150" name="矩形 149"/>
            <p:cNvSpPr/>
            <p:nvPr/>
          </p:nvSpPr>
          <p:spPr>
            <a:xfrm>
              <a:off x="4189" y="1638"/>
              <a:ext cx="5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Subtract</a:t>
              </a:r>
            </a:p>
          </p:txBody>
        </p:sp>
        <p:sp>
          <p:nvSpPr>
            <p:cNvPr id="151" name="矩形 150"/>
            <p:cNvSpPr/>
            <p:nvPr/>
          </p:nvSpPr>
          <p:spPr>
            <a:xfrm>
              <a:off x="4787" y="1628"/>
              <a:ext cx="314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 err="1">
                  <a:latin typeface="Times New Roman" panose="02020603050405020304" charset="0"/>
                  <a:ea typeface="Times New Roman" panose="02020603050405020304" charset="0"/>
                </a:rPr>
                <a:t>xxx</a:t>
              </a:r>
            </a:p>
          </p:txBody>
        </p:sp>
        <p:sp>
          <p:nvSpPr>
            <p:cNvPr id="152" name="矩形 151"/>
            <p:cNvSpPr/>
            <p:nvPr/>
          </p:nvSpPr>
          <p:spPr>
            <a:xfrm>
              <a:off x="947" y="1820"/>
              <a:ext cx="843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ALUop</a:t>
              </a:r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&lt;2:0&gt;</a:t>
              </a:r>
            </a:p>
          </p:txBody>
        </p:sp>
        <p:sp>
          <p:nvSpPr>
            <p:cNvPr id="153" name="矩形 152"/>
            <p:cNvSpPr/>
            <p:nvPr/>
          </p:nvSpPr>
          <p:spPr>
            <a:xfrm>
              <a:off x="2126" y="1820"/>
              <a:ext cx="34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1 00</a:t>
              </a:r>
            </a:p>
          </p:txBody>
        </p:sp>
        <p:sp>
          <p:nvSpPr>
            <p:cNvPr id="154" name="矩形 153"/>
            <p:cNvSpPr/>
            <p:nvPr/>
          </p:nvSpPr>
          <p:spPr>
            <a:xfrm>
              <a:off x="2867" y="1820"/>
              <a:ext cx="34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0 10</a:t>
              </a:r>
            </a:p>
          </p:txBody>
        </p:sp>
        <p:sp>
          <p:nvSpPr>
            <p:cNvPr id="155" name="矩形 154"/>
            <p:cNvSpPr/>
            <p:nvPr/>
          </p:nvSpPr>
          <p:spPr>
            <a:xfrm>
              <a:off x="3347" y="1820"/>
              <a:ext cx="34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0 00</a:t>
              </a:r>
            </a:p>
          </p:txBody>
        </p:sp>
        <p:sp>
          <p:nvSpPr>
            <p:cNvPr id="156" name="矩形 155"/>
            <p:cNvSpPr/>
            <p:nvPr/>
          </p:nvSpPr>
          <p:spPr>
            <a:xfrm>
              <a:off x="3827" y="1820"/>
              <a:ext cx="34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0 00</a:t>
              </a:r>
            </a:p>
          </p:txBody>
        </p:sp>
        <p:sp>
          <p:nvSpPr>
            <p:cNvPr id="157" name="矩形 156"/>
            <p:cNvSpPr/>
            <p:nvPr/>
          </p:nvSpPr>
          <p:spPr>
            <a:xfrm>
              <a:off x="4285" y="1830"/>
              <a:ext cx="378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 0 01</a:t>
              </a: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787" y="1820"/>
              <a:ext cx="314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 err="1">
                  <a:latin typeface="Times New Roman" panose="02020603050405020304" charset="0"/>
                  <a:ea typeface="Times New Roman" panose="02020603050405020304" charset="0"/>
                </a:rPr>
                <a:t>xxx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689895" y="874712"/>
            <a:ext cx="5748340" cy="1184275"/>
            <a:chOff x="1043" y="476"/>
            <a:chExt cx="3621" cy="746"/>
          </a:xfrm>
        </p:grpSpPr>
        <p:sp>
          <p:nvSpPr>
            <p:cNvPr id="106" name="矩形 105"/>
            <p:cNvSpPr/>
            <p:nvPr/>
          </p:nvSpPr>
          <p:spPr>
            <a:xfrm>
              <a:off x="1688" y="584"/>
              <a:ext cx="608" cy="60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1715" y="702"/>
              <a:ext cx="549" cy="37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Main</a:t>
              </a:r>
            </a:p>
            <a:p>
              <a:pPr lvl="0" algn="ctr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Control</a:t>
              </a:r>
            </a:p>
          </p:txBody>
        </p:sp>
        <p:sp>
          <p:nvSpPr>
            <p:cNvPr id="108" name="直接连接符 107"/>
            <p:cNvSpPr/>
            <p:nvPr/>
          </p:nvSpPr>
          <p:spPr>
            <a:xfrm>
              <a:off x="1112" y="864"/>
              <a:ext cx="56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9" name="直接连接符 108"/>
            <p:cNvSpPr/>
            <p:nvPr/>
          </p:nvSpPr>
          <p:spPr>
            <a:xfrm flipH="1">
              <a:off x="1340" y="772"/>
              <a:ext cx="104" cy="18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" name="矩形 109"/>
            <p:cNvSpPr/>
            <p:nvPr/>
          </p:nvSpPr>
          <p:spPr>
            <a:xfrm>
              <a:off x="1043" y="668"/>
              <a:ext cx="2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op</a:t>
              </a: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187" y="86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6</a:t>
              </a:r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3176" y="584"/>
              <a:ext cx="608" cy="562"/>
              <a:chOff x="3176" y="584"/>
              <a:chExt cx="608" cy="562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3176" y="584"/>
                <a:ext cx="608" cy="560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3203" y="620"/>
                <a:ext cx="549" cy="52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ALU</a:t>
                </a:r>
              </a:p>
              <a:p>
                <a:pPr lvl="0" algn="ctr"/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Control</a:t>
                </a:r>
              </a:p>
              <a:p>
                <a:pPr lvl="0" algn="ctr"/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(Local)</a:t>
                </a:r>
              </a:p>
            </p:txBody>
          </p:sp>
        </p:grpSp>
        <p:sp>
          <p:nvSpPr>
            <p:cNvPr id="113" name="直接连接符 112"/>
            <p:cNvSpPr/>
            <p:nvPr/>
          </p:nvSpPr>
          <p:spPr>
            <a:xfrm>
              <a:off x="2312" y="1008"/>
              <a:ext cx="84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4" name="直接连接符 113"/>
            <p:cNvSpPr/>
            <p:nvPr/>
          </p:nvSpPr>
          <p:spPr>
            <a:xfrm flipH="1">
              <a:off x="2828" y="916"/>
              <a:ext cx="104" cy="18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5" name="矩形 114"/>
            <p:cNvSpPr/>
            <p:nvPr/>
          </p:nvSpPr>
          <p:spPr>
            <a:xfrm>
              <a:off x="2531" y="476"/>
              <a:ext cx="35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 err="1">
                  <a:latin typeface="Times New Roman" panose="02020603050405020304" charset="0"/>
                  <a:ea typeface="Times New Roman" panose="02020603050405020304" charset="0"/>
                </a:rPr>
                <a:t>func</a:t>
              </a:r>
            </a:p>
          </p:txBody>
        </p:sp>
        <p:sp>
          <p:nvSpPr>
            <p:cNvPr id="116" name="矩形 115"/>
            <p:cNvSpPr/>
            <p:nvPr/>
          </p:nvSpPr>
          <p:spPr>
            <a:xfrm>
              <a:off x="2675" y="1004"/>
              <a:ext cx="214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N</a:t>
              </a:r>
            </a:p>
          </p:txBody>
        </p:sp>
        <p:sp>
          <p:nvSpPr>
            <p:cNvPr id="117" name="直接连接符 116"/>
            <p:cNvSpPr/>
            <p:nvPr/>
          </p:nvSpPr>
          <p:spPr>
            <a:xfrm flipH="1">
              <a:off x="2828" y="580"/>
              <a:ext cx="104" cy="18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8" name="矩形 117"/>
            <p:cNvSpPr/>
            <p:nvPr/>
          </p:nvSpPr>
          <p:spPr>
            <a:xfrm>
              <a:off x="2675" y="668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6</a:t>
              </a: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339" y="812"/>
              <a:ext cx="512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 err="1">
                  <a:latin typeface="Times New Roman" panose="02020603050405020304" charset="0"/>
                  <a:ea typeface="Times New Roman" panose="02020603050405020304" charset="0"/>
                </a:rPr>
                <a:t>ALUop</a:t>
              </a:r>
            </a:p>
          </p:txBody>
        </p:sp>
        <p:sp>
          <p:nvSpPr>
            <p:cNvPr id="120" name="直接连接符 119"/>
            <p:cNvSpPr/>
            <p:nvPr/>
          </p:nvSpPr>
          <p:spPr>
            <a:xfrm flipH="1">
              <a:off x="2536" y="672"/>
              <a:ext cx="64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21" name="矩形 120"/>
            <p:cNvSpPr/>
            <p:nvPr/>
          </p:nvSpPr>
          <p:spPr>
            <a:xfrm>
              <a:off x="3779" y="668"/>
              <a:ext cx="520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 err="1">
                  <a:latin typeface="Times New Roman" panose="02020603050405020304" charset="0"/>
                  <a:ea typeface="Times New Roman" panose="02020603050405020304" charset="0"/>
                </a:rPr>
                <a:t>ALUctr</a:t>
              </a:r>
            </a:p>
          </p:txBody>
        </p:sp>
        <p:sp>
          <p:nvSpPr>
            <p:cNvPr id="122" name="直接连接符 121"/>
            <p:cNvSpPr/>
            <p:nvPr/>
          </p:nvSpPr>
          <p:spPr>
            <a:xfrm flipH="1">
              <a:off x="4220" y="772"/>
              <a:ext cx="104" cy="18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" name="直接连接符 122"/>
            <p:cNvSpPr/>
            <p:nvPr/>
          </p:nvSpPr>
          <p:spPr>
            <a:xfrm flipH="1">
              <a:off x="3784" y="864"/>
              <a:ext cx="88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24" name="矩形 123"/>
            <p:cNvSpPr/>
            <p:nvPr/>
          </p:nvSpPr>
          <p:spPr>
            <a:xfrm>
              <a:off x="4067" y="86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3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27894" y="3465512"/>
            <a:ext cx="7077076" cy="650875"/>
            <a:chOff x="563" y="2108"/>
            <a:chExt cx="4458" cy="410"/>
          </a:xfrm>
        </p:grpSpPr>
        <p:grpSp>
          <p:nvGrpSpPr>
            <p:cNvPr id="76" name="组合 75"/>
            <p:cNvGrpSpPr/>
            <p:nvPr/>
          </p:nvGrpSpPr>
          <p:grpSpPr>
            <a:xfrm>
              <a:off x="1043" y="2108"/>
              <a:ext cx="3978" cy="410"/>
              <a:chOff x="1043" y="2108"/>
              <a:chExt cx="3978" cy="410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1108" y="2300"/>
                <a:ext cx="3832" cy="218"/>
                <a:chOff x="1108" y="2300"/>
                <a:chExt cx="3832" cy="218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1112" y="2312"/>
                  <a:ext cx="3824" cy="176"/>
                </a:xfrm>
                <a:prstGeom prst="rect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600" b="1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grpSp>
              <p:nvGrpSpPr>
                <p:cNvPr id="87" name="组合 86"/>
                <p:cNvGrpSpPr/>
                <p:nvPr/>
              </p:nvGrpSpPr>
              <p:grpSpPr>
                <a:xfrm>
                  <a:off x="1108" y="2300"/>
                  <a:ext cx="3832" cy="218"/>
                  <a:chOff x="1108" y="2300"/>
                  <a:chExt cx="3832" cy="218"/>
                </a:xfrm>
              </p:grpSpPr>
              <p:grpSp>
                <p:nvGrpSpPr>
                  <p:cNvPr id="88" name="组合 87"/>
                  <p:cNvGrpSpPr/>
                  <p:nvPr/>
                </p:nvGrpSpPr>
                <p:grpSpPr>
                  <a:xfrm>
                    <a:off x="1108" y="2300"/>
                    <a:ext cx="664" cy="218"/>
                    <a:chOff x="1108" y="2300"/>
                    <a:chExt cx="664" cy="218"/>
                  </a:xfrm>
                </p:grpSpPr>
                <p:sp>
                  <p:nvSpPr>
                    <p:cNvPr id="104" name="矩形 103"/>
                    <p:cNvSpPr/>
                    <p:nvPr/>
                  </p:nvSpPr>
                  <p:spPr>
                    <a:xfrm>
                      <a:off x="1108" y="2308"/>
                      <a:ext cx="664" cy="18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>
                      <a:lvl1pPr marL="0" lvl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105" name="矩形 104"/>
                    <p:cNvSpPr/>
                    <p:nvPr/>
                  </p:nvSpPr>
                  <p:spPr>
                    <a:xfrm>
                      <a:off x="1301" y="2300"/>
                      <a:ext cx="257" cy="218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 marL="0" lvl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lvl="0"/>
                      <a:r>
                        <a:rPr lang="en-US" altLang="zh-CN" sz="1600" b="1">
                          <a:latin typeface="Times New Roman" panose="02020603050405020304" charset="0"/>
                          <a:ea typeface="Times New Roman" panose="02020603050405020304" charset="0"/>
                        </a:rPr>
                        <a:t>op</a:t>
                      </a:r>
                    </a:p>
                  </p:txBody>
                </p:sp>
              </p:grpSp>
              <p:grpSp>
                <p:nvGrpSpPr>
                  <p:cNvPr id="89" name="组合 88"/>
                  <p:cNvGrpSpPr/>
                  <p:nvPr/>
                </p:nvGrpSpPr>
                <p:grpSpPr>
                  <a:xfrm>
                    <a:off x="1780" y="2300"/>
                    <a:ext cx="616" cy="218"/>
                    <a:chOff x="1780" y="2300"/>
                    <a:chExt cx="616" cy="218"/>
                  </a:xfrm>
                </p:grpSpPr>
                <p:sp>
                  <p:nvSpPr>
                    <p:cNvPr id="102" name="矩形 101"/>
                    <p:cNvSpPr/>
                    <p:nvPr/>
                  </p:nvSpPr>
                  <p:spPr>
                    <a:xfrm>
                      <a:off x="1780" y="2308"/>
                      <a:ext cx="616" cy="18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>
                      <a:lvl1pPr marL="0" lvl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103" name="矩形 102"/>
                    <p:cNvSpPr/>
                    <p:nvPr/>
                  </p:nvSpPr>
                  <p:spPr>
                    <a:xfrm>
                      <a:off x="1955" y="2300"/>
                      <a:ext cx="229" cy="218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 marL="0" lvl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lvl="0"/>
                      <a:r>
                        <a:rPr lang="en-US" altLang="zh-CN" sz="1600" b="1" err="1">
                          <a:latin typeface="Times New Roman" panose="02020603050405020304" charset="0"/>
                          <a:ea typeface="Times New Roman" panose="02020603050405020304" charset="0"/>
                        </a:rPr>
                        <a:t>rs</a:t>
                      </a:r>
                    </a:p>
                  </p:txBody>
                </p:sp>
              </p:grpSp>
              <p:grpSp>
                <p:nvGrpSpPr>
                  <p:cNvPr id="90" name="组合 89"/>
                  <p:cNvGrpSpPr/>
                  <p:nvPr/>
                </p:nvGrpSpPr>
                <p:grpSpPr>
                  <a:xfrm>
                    <a:off x="2404" y="2300"/>
                    <a:ext cx="616" cy="218"/>
                    <a:chOff x="2404" y="2300"/>
                    <a:chExt cx="616" cy="218"/>
                  </a:xfrm>
                </p:grpSpPr>
                <p:sp>
                  <p:nvSpPr>
                    <p:cNvPr id="100" name="矩形 99"/>
                    <p:cNvSpPr/>
                    <p:nvPr/>
                  </p:nvSpPr>
                  <p:spPr>
                    <a:xfrm>
                      <a:off x="2404" y="2308"/>
                      <a:ext cx="616" cy="18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>
                      <a:lvl1pPr marL="0" lvl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101" name="矩形 100"/>
                    <p:cNvSpPr/>
                    <p:nvPr/>
                  </p:nvSpPr>
                  <p:spPr>
                    <a:xfrm>
                      <a:off x="2579" y="2300"/>
                      <a:ext cx="222" cy="218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 marL="0" lvl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lvl="0"/>
                      <a:r>
                        <a:rPr lang="en-US" altLang="zh-CN" sz="1600" b="1" err="1">
                          <a:latin typeface="Times New Roman" panose="02020603050405020304" charset="0"/>
                          <a:ea typeface="Times New Roman" panose="02020603050405020304" charset="0"/>
                        </a:rPr>
                        <a:t>rt</a:t>
                      </a:r>
                    </a:p>
                  </p:txBody>
                </p:sp>
              </p:grpSp>
              <p:grpSp>
                <p:nvGrpSpPr>
                  <p:cNvPr id="91" name="组合 90"/>
                  <p:cNvGrpSpPr/>
                  <p:nvPr/>
                </p:nvGrpSpPr>
                <p:grpSpPr>
                  <a:xfrm>
                    <a:off x="3028" y="2300"/>
                    <a:ext cx="616" cy="218"/>
                    <a:chOff x="3028" y="2300"/>
                    <a:chExt cx="616" cy="218"/>
                  </a:xfrm>
                </p:grpSpPr>
                <p:sp>
                  <p:nvSpPr>
                    <p:cNvPr id="98" name="矩形 97"/>
                    <p:cNvSpPr/>
                    <p:nvPr/>
                  </p:nvSpPr>
                  <p:spPr>
                    <a:xfrm>
                      <a:off x="3028" y="2308"/>
                      <a:ext cx="616" cy="18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>
                      <a:lvl1pPr marL="0" lvl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99" name="矩形 98"/>
                    <p:cNvSpPr/>
                    <p:nvPr/>
                  </p:nvSpPr>
                  <p:spPr>
                    <a:xfrm>
                      <a:off x="3203" y="2300"/>
                      <a:ext cx="250" cy="218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 marL="0" lvl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lvl="0"/>
                      <a:r>
                        <a:rPr lang="en-US" altLang="zh-CN" sz="1600" b="1">
                          <a:latin typeface="Times New Roman" panose="02020603050405020304" charset="0"/>
                          <a:ea typeface="Times New Roman" panose="02020603050405020304" charset="0"/>
                        </a:rPr>
                        <a:t>rd</a:t>
                      </a:r>
                    </a:p>
                  </p:txBody>
                </p:sp>
              </p:grpSp>
              <p:grpSp>
                <p:nvGrpSpPr>
                  <p:cNvPr id="92" name="组合 91"/>
                  <p:cNvGrpSpPr/>
                  <p:nvPr/>
                </p:nvGrpSpPr>
                <p:grpSpPr>
                  <a:xfrm>
                    <a:off x="3652" y="2300"/>
                    <a:ext cx="616" cy="218"/>
                    <a:chOff x="3652" y="2300"/>
                    <a:chExt cx="616" cy="218"/>
                  </a:xfrm>
                </p:grpSpPr>
                <p:sp>
                  <p:nvSpPr>
                    <p:cNvPr id="96" name="矩形 95"/>
                    <p:cNvSpPr/>
                    <p:nvPr/>
                  </p:nvSpPr>
                  <p:spPr>
                    <a:xfrm>
                      <a:off x="3652" y="2308"/>
                      <a:ext cx="616" cy="18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>
                      <a:lvl1pPr marL="0" lvl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97" name="矩形 96"/>
                    <p:cNvSpPr/>
                    <p:nvPr/>
                  </p:nvSpPr>
                  <p:spPr>
                    <a:xfrm>
                      <a:off x="3731" y="2300"/>
                      <a:ext cx="457" cy="218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 marL="0" lvl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lvl="0"/>
                      <a:r>
                        <a:rPr lang="en-US" altLang="zh-CN" sz="1600" b="1" err="1">
                          <a:latin typeface="Times New Roman" panose="02020603050405020304" charset="0"/>
                          <a:ea typeface="Times New Roman" panose="02020603050405020304" charset="0"/>
                        </a:rPr>
                        <a:t>shamt</a:t>
                      </a:r>
                    </a:p>
                  </p:txBody>
                </p:sp>
              </p:grpSp>
              <p:grpSp>
                <p:nvGrpSpPr>
                  <p:cNvPr id="93" name="组合 92"/>
                  <p:cNvGrpSpPr/>
                  <p:nvPr/>
                </p:nvGrpSpPr>
                <p:grpSpPr>
                  <a:xfrm>
                    <a:off x="4276" y="2300"/>
                    <a:ext cx="664" cy="218"/>
                    <a:chOff x="4276" y="2300"/>
                    <a:chExt cx="664" cy="218"/>
                  </a:xfrm>
                </p:grpSpPr>
                <p:sp>
                  <p:nvSpPr>
                    <p:cNvPr id="94" name="矩形 93"/>
                    <p:cNvSpPr/>
                    <p:nvPr/>
                  </p:nvSpPr>
                  <p:spPr>
                    <a:xfrm>
                      <a:off x="4276" y="2308"/>
                      <a:ext cx="664" cy="18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>
                      <a:lvl1pPr marL="0" lvl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95" name="矩形 94"/>
                    <p:cNvSpPr/>
                    <p:nvPr/>
                  </p:nvSpPr>
                  <p:spPr>
                    <a:xfrm>
                      <a:off x="4469" y="2300"/>
                      <a:ext cx="407" cy="218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 marL="0" lvl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lvl="1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lvl="2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lvl="3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lvl="4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lvl="5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lvl="6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lvl="7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lvl="8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lvl="0"/>
                      <a:r>
                        <a:rPr lang="en-US" altLang="zh-CN" sz="1600" b="1" err="1">
                          <a:latin typeface="Times New Roman" panose="02020603050405020304" charset="0"/>
                          <a:ea typeface="Times New Roman" panose="02020603050405020304" charset="0"/>
                        </a:rPr>
                        <a:t>funct</a:t>
                      </a:r>
                    </a:p>
                  </p:txBody>
                </p:sp>
              </p:grpSp>
            </p:grpSp>
          </p:grpSp>
          <p:sp>
            <p:nvSpPr>
              <p:cNvPr id="79" name="矩形 78"/>
              <p:cNvSpPr/>
              <p:nvPr/>
            </p:nvSpPr>
            <p:spPr>
              <a:xfrm>
                <a:off x="4835" y="2108"/>
                <a:ext cx="186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0</a:t>
                </a: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4115" y="2108"/>
                <a:ext cx="186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6</a:t>
                </a: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3443" y="2108"/>
                <a:ext cx="250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11</a:t>
                </a: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2819" y="2108"/>
                <a:ext cx="250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16</a:t>
                </a: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195" y="2108"/>
                <a:ext cx="250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21</a:t>
                </a: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571" y="2108"/>
                <a:ext cx="250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26</a:t>
                </a: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1043" y="2108"/>
                <a:ext cx="250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31</a:t>
                </a:r>
              </a:p>
            </p:txBody>
          </p:sp>
        </p:grpSp>
        <p:sp>
          <p:nvSpPr>
            <p:cNvPr id="77" name="矩形 76"/>
            <p:cNvSpPr/>
            <p:nvPr/>
          </p:nvSpPr>
          <p:spPr>
            <a:xfrm>
              <a:off x="563" y="2300"/>
              <a:ext cx="492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R-type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8931" y="4144962"/>
            <a:ext cx="8466138" cy="2255838"/>
            <a:chOff x="192" y="2673"/>
            <a:chExt cx="5333" cy="1421"/>
          </a:xfrm>
        </p:grpSpPr>
        <p:grpSp>
          <p:nvGrpSpPr>
            <p:cNvPr id="16" name="组合 15"/>
            <p:cNvGrpSpPr/>
            <p:nvPr/>
          </p:nvGrpSpPr>
          <p:grpSpPr>
            <a:xfrm>
              <a:off x="192" y="2876"/>
              <a:ext cx="2160" cy="1170"/>
              <a:chOff x="192" y="2876"/>
              <a:chExt cx="2160" cy="1170"/>
            </a:xfrm>
          </p:grpSpPr>
          <p:sp>
            <p:nvSpPr>
              <p:cNvPr id="54" name="直接连接符 53"/>
              <p:cNvSpPr/>
              <p:nvPr/>
            </p:nvSpPr>
            <p:spPr>
              <a:xfrm>
                <a:off x="200" y="3072"/>
                <a:ext cx="214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" name="矩形 54"/>
              <p:cNvSpPr/>
              <p:nvPr/>
            </p:nvSpPr>
            <p:spPr>
              <a:xfrm>
                <a:off x="223" y="2876"/>
                <a:ext cx="716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funct</a:t>
                </a:r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&lt;5:0&gt;</a:t>
                </a: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002" y="2876"/>
                <a:ext cx="1322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Instruction Operation</a:t>
                </a: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315" y="3068"/>
                <a:ext cx="530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10 0000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15" y="3260"/>
                <a:ext cx="530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10 0010</a:t>
                </a:r>
              </a:p>
            </p:txBody>
          </p:sp>
          <p:sp>
            <p:nvSpPr>
              <p:cNvPr id="59" name="直接连接符 58"/>
              <p:cNvSpPr/>
              <p:nvPr/>
            </p:nvSpPr>
            <p:spPr>
              <a:xfrm>
                <a:off x="200" y="3264"/>
                <a:ext cx="214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0" name="直接连接符 59"/>
              <p:cNvSpPr/>
              <p:nvPr/>
            </p:nvSpPr>
            <p:spPr>
              <a:xfrm>
                <a:off x="200" y="3456"/>
                <a:ext cx="214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" name="矩形 60"/>
              <p:cNvSpPr/>
              <p:nvPr/>
            </p:nvSpPr>
            <p:spPr>
              <a:xfrm>
                <a:off x="315" y="3452"/>
                <a:ext cx="530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10 0100</a:t>
                </a:r>
              </a:p>
            </p:txBody>
          </p:sp>
          <p:sp>
            <p:nvSpPr>
              <p:cNvPr id="62" name="直接连接符 61"/>
              <p:cNvSpPr/>
              <p:nvPr/>
            </p:nvSpPr>
            <p:spPr>
              <a:xfrm>
                <a:off x="200" y="3648"/>
                <a:ext cx="214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" name="矩形 62"/>
              <p:cNvSpPr/>
              <p:nvPr/>
            </p:nvSpPr>
            <p:spPr>
              <a:xfrm>
                <a:off x="315" y="3644"/>
                <a:ext cx="530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10 0101</a:t>
                </a:r>
              </a:p>
            </p:txBody>
          </p:sp>
          <p:sp>
            <p:nvSpPr>
              <p:cNvPr id="64" name="直接连接符 63"/>
              <p:cNvSpPr/>
              <p:nvPr/>
            </p:nvSpPr>
            <p:spPr>
              <a:xfrm>
                <a:off x="200" y="3840"/>
                <a:ext cx="214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" name="矩形 64"/>
              <p:cNvSpPr/>
              <p:nvPr/>
            </p:nvSpPr>
            <p:spPr>
              <a:xfrm>
                <a:off x="315" y="3836"/>
                <a:ext cx="530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10 1010</a:t>
                </a:r>
              </a:p>
            </p:txBody>
          </p:sp>
          <p:sp>
            <p:nvSpPr>
              <p:cNvPr id="66" name="直接连接符 65"/>
              <p:cNvSpPr/>
              <p:nvPr/>
            </p:nvSpPr>
            <p:spPr>
              <a:xfrm>
                <a:off x="200" y="4032"/>
                <a:ext cx="214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7" name="矩形 66"/>
              <p:cNvSpPr/>
              <p:nvPr/>
            </p:nvSpPr>
            <p:spPr>
              <a:xfrm>
                <a:off x="1234" y="3068"/>
                <a:ext cx="2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add</a:t>
                </a: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234" y="3260"/>
                <a:ext cx="521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subtract</a:t>
                </a: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234" y="3452"/>
                <a:ext cx="2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and</a:t>
                </a: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234" y="3644"/>
                <a:ext cx="221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or</a:t>
                </a: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234" y="3836"/>
                <a:ext cx="928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set-on-less-than</a:t>
                </a:r>
              </a:p>
            </p:txBody>
          </p:sp>
          <p:sp>
            <p:nvSpPr>
              <p:cNvPr id="72" name="直接连接符 71"/>
              <p:cNvSpPr/>
              <p:nvPr/>
            </p:nvSpPr>
            <p:spPr>
              <a:xfrm>
                <a:off x="200" y="2880"/>
                <a:ext cx="214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3" name="直接连接符 72"/>
              <p:cNvSpPr/>
              <p:nvPr/>
            </p:nvSpPr>
            <p:spPr>
              <a:xfrm>
                <a:off x="192" y="2888"/>
                <a:ext cx="0" cy="113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4" name="直接连接符 73"/>
              <p:cNvSpPr/>
              <p:nvPr/>
            </p:nvSpPr>
            <p:spPr>
              <a:xfrm>
                <a:off x="2352" y="2888"/>
                <a:ext cx="0" cy="113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5" name="直接连接符 74"/>
              <p:cNvSpPr/>
              <p:nvPr/>
            </p:nvSpPr>
            <p:spPr>
              <a:xfrm>
                <a:off x="973" y="2888"/>
                <a:ext cx="0" cy="113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7" name="组合 16"/>
            <p:cNvGrpSpPr/>
            <p:nvPr/>
          </p:nvGrpSpPr>
          <p:grpSpPr>
            <a:xfrm>
              <a:off x="3581" y="2924"/>
              <a:ext cx="1944" cy="1170"/>
              <a:chOff x="3581" y="2924"/>
              <a:chExt cx="1944" cy="1170"/>
            </a:xfrm>
          </p:grpSpPr>
          <p:sp>
            <p:nvSpPr>
              <p:cNvPr id="32" name="直接连接符 31"/>
              <p:cNvSpPr/>
              <p:nvPr/>
            </p:nvSpPr>
            <p:spPr>
              <a:xfrm>
                <a:off x="3613" y="3120"/>
                <a:ext cx="190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" name="矩形 32"/>
              <p:cNvSpPr/>
              <p:nvPr/>
            </p:nvSpPr>
            <p:spPr>
              <a:xfrm>
                <a:off x="3581" y="2924"/>
                <a:ext cx="857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ALUctr</a:t>
                </a:r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&lt;2:0&gt;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456" y="2924"/>
                <a:ext cx="978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ALU Operation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832" y="3116"/>
                <a:ext cx="306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000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832" y="3308"/>
                <a:ext cx="306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001</a:t>
                </a:r>
              </a:p>
            </p:txBody>
          </p:sp>
          <p:sp>
            <p:nvSpPr>
              <p:cNvPr id="37" name="直接连接符 36"/>
              <p:cNvSpPr/>
              <p:nvPr/>
            </p:nvSpPr>
            <p:spPr>
              <a:xfrm>
                <a:off x="3613" y="3312"/>
                <a:ext cx="190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8" name="直接连接符 37"/>
              <p:cNvSpPr/>
              <p:nvPr/>
            </p:nvSpPr>
            <p:spPr>
              <a:xfrm>
                <a:off x="3613" y="3504"/>
                <a:ext cx="190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" name="矩形 38"/>
              <p:cNvSpPr/>
              <p:nvPr/>
            </p:nvSpPr>
            <p:spPr>
              <a:xfrm>
                <a:off x="3832" y="3500"/>
                <a:ext cx="306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010</a:t>
                </a:r>
              </a:p>
            </p:txBody>
          </p:sp>
          <p:sp>
            <p:nvSpPr>
              <p:cNvPr id="40" name="直接连接符 39"/>
              <p:cNvSpPr/>
              <p:nvPr/>
            </p:nvSpPr>
            <p:spPr>
              <a:xfrm>
                <a:off x="3613" y="3696"/>
                <a:ext cx="190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" name="矩形 40"/>
              <p:cNvSpPr/>
              <p:nvPr/>
            </p:nvSpPr>
            <p:spPr>
              <a:xfrm>
                <a:off x="3832" y="3692"/>
                <a:ext cx="306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110</a:t>
                </a:r>
              </a:p>
            </p:txBody>
          </p:sp>
          <p:sp>
            <p:nvSpPr>
              <p:cNvPr id="42" name="直接连接符 41"/>
              <p:cNvSpPr/>
              <p:nvPr/>
            </p:nvSpPr>
            <p:spPr>
              <a:xfrm>
                <a:off x="3613" y="3888"/>
                <a:ext cx="190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" name="矩形 42"/>
              <p:cNvSpPr/>
              <p:nvPr/>
            </p:nvSpPr>
            <p:spPr>
              <a:xfrm>
                <a:off x="3832" y="3884"/>
                <a:ext cx="306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111</a:t>
                </a:r>
              </a:p>
            </p:txBody>
          </p:sp>
          <p:sp>
            <p:nvSpPr>
              <p:cNvPr id="44" name="直接连接符 43"/>
              <p:cNvSpPr/>
              <p:nvPr/>
            </p:nvSpPr>
            <p:spPr>
              <a:xfrm>
                <a:off x="3613" y="4080"/>
                <a:ext cx="190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5" name="矩形 44"/>
              <p:cNvSpPr/>
              <p:nvPr/>
            </p:nvSpPr>
            <p:spPr>
              <a:xfrm>
                <a:off x="4744" y="3116"/>
                <a:ext cx="334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And</a:t>
                </a: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795" y="3308"/>
                <a:ext cx="24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Or</a:t>
                </a: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744" y="3500"/>
                <a:ext cx="334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Add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647" y="3692"/>
                <a:ext cx="542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Subtract</a:t>
                </a: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4504" y="3884"/>
                <a:ext cx="94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>
                    <a:latin typeface="Times New Roman" panose="02020603050405020304" charset="0"/>
                    <a:ea typeface="Times New Roman" panose="02020603050405020304" charset="0"/>
                  </a:rPr>
                  <a:t>Set-on-less-than</a:t>
                </a:r>
              </a:p>
            </p:txBody>
          </p:sp>
          <p:sp>
            <p:nvSpPr>
              <p:cNvPr id="50" name="直接连接符 49"/>
              <p:cNvSpPr/>
              <p:nvPr/>
            </p:nvSpPr>
            <p:spPr>
              <a:xfrm>
                <a:off x="3613" y="2928"/>
                <a:ext cx="190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" name="直接连接符 50"/>
              <p:cNvSpPr/>
              <p:nvPr/>
            </p:nvSpPr>
            <p:spPr>
              <a:xfrm>
                <a:off x="3605" y="2936"/>
                <a:ext cx="0" cy="113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" name="直接连接符 51"/>
              <p:cNvSpPr/>
              <p:nvPr/>
            </p:nvSpPr>
            <p:spPr>
              <a:xfrm>
                <a:off x="5525" y="2936"/>
                <a:ext cx="0" cy="113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" name="直接连接符 52"/>
              <p:cNvSpPr/>
              <p:nvPr/>
            </p:nvSpPr>
            <p:spPr>
              <a:xfrm>
                <a:off x="4421" y="2936"/>
                <a:ext cx="0" cy="113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8" name="矩形 17"/>
            <p:cNvSpPr/>
            <p:nvPr/>
          </p:nvSpPr>
          <p:spPr>
            <a:xfrm>
              <a:off x="2883" y="2673"/>
              <a:ext cx="730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P. 286 text: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021" y="2912"/>
              <a:ext cx="534" cy="1047"/>
              <a:chOff x="3021" y="2912"/>
              <a:chExt cx="534" cy="1047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3072" y="3271"/>
                <a:ext cx="288" cy="688"/>
                <a:chOff x="3072" y="3271"/>
                <a:chExt cx="288" cy="688"/>
              </a:xfrm>
            </p:grpSpPr>
            <p:sp>
              <p:nvSpPr>
                <p:cNvPr id="24" name="直接连接符 23"/>
                <p:cNvSpPr/>
                <p:nvPr/>
              </p:nvSpPr>
              <p:spPr>
                <a:xfrm>
                  <a:off x="3072" y="3271"/>
                  <a:ext cx="0" cy="15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" name="直接连接符 24"/>
                <p:cNvSpPr/>
                <p:nvPr/>
              </p:nvSpPr>
              <p:spPr>
                <a:xfrm>
                  <a:off x="3080" y="3271"/>
                  <a:ext cx="272" cy="15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" name="直接连接符 25"/>
                <p:cNvSpPr/>
                <p:nvPr/>
              </p:nvSpPr>
              <p:spPr>
                <a:xfrm>
                  <a:off x="3080" y="3443"/>
                  <a:ext cx="128" cy="7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7" name="直接连接符 26"/>
                <p:cNvSpPr/>
                <p:nvPr/>
              </p:nvSpPr>
              <p:spPr>
                <a:xfrm>
                  <a:off x="3216" y="3529"/>
                  <a:ext cx="0" cy="15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8" name="直接连接符 27"/>
                <p:cNvSpPr/>
                <p:nvPr/>
              </p:nvSpPr>
              <p:spPr>
                <a:xfrm>
                  <a:off x="3360" y="3443"/>
                  <a:ext cx="0" cy="328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9" name="直接连接符 28"/>
                <p:cNvSpPr/>
                <p:nvPr/>
              </p:nvSpPr>
              <p:spPr>
                <a:xfrm flipV="1">
                  <a:off x="3080" y="3685"/>
                  <a:ext cx="128" cy="102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" name="直接连接符 29"/>
                <p:cNvSpPr/>
                <p:nvPr/>
              </p:nvSpPr>
              <p:spPr>
                <a:xfrm>
                  <a:off x="3072" y="3787"/>
                  <a:ext cx="0" cy="15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1" name="直接连接符 30"/>
                <p:cNvSpPr/>
                <p:nvPr/>
              </p:nvSpPr>
              <p:spPr>
                <a:xfrm flipV="1">
                  <a:off x="3080" y="3771"/>
                  <a:ext cx="272" cy="188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1" name="直接连接符 20"/>
              <p:cNvSpPr/>
              <p:nvPr/>
            </p:nvSpPr>
            <p:spPr>
              <a:xfrm>
                <a:off x="3216" y="3099"/>
                <a:ext cx="0" cy="24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2" name="矩形 21"/>
              <p:cNvSpPr/>
              <p:nvPr/>
            </p:nvSpPr>
            <p:spPr>
              <a:xfrm>
                <a:off x="3021" y="2912"/>
                <a:ext cx="534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0" err="1">
                    <a:latin typeface="Times New Roman" panose="02020603050405020304" charset="0"/>
                    <a:ea typeface="Times New Roman" panose="02020603050405020304" charset="0"/>
                  </a:rPr>
                  <a:t>ALUctr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 rot="5400000">
                <a:off x="3078" y="3513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ALU</a:t>
                </a: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Truth Table for </a:t>
            </a:r>
            <a:r>
              <a:rPr lang="en-US" altLang="zh-CN" dirty="0" err="1"/>
              <a:t>ALUctr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276860" y="112395"/>
            <a:ext cx="790575" cy="568325"/>
          </a:xfrm>
        </p:spPr>
        <p:txBody>
          <a:bodyPr/>
          <a:lstStyle/>
          <a:p>
            <a:r>
              <a:rPr lang="en-US" altLang="zh-CN"/>
              <a:t>6.4</a:t>
            </a:r>
          </a:p>
        </p:txBody>
      </p:sp>
      <p:grpSp>
        <p:nvGrpSpPr>
          <p:cNvPr id="130" name="组合 129"/>
          <p:cNvGrpSpPr/>
          <p:nvPr/>
        </p:nvGrpSpPr>
        <p:grpSpPr>
          <a:xfrm>
            <a:off x="370682" y="1465263"/>
            <a:ext cx="5397503" cy="965200"/>
            <a:chOff x="227" y="616"/>
            <a:chExt cx="3400" cy="608"/>
          </a:xfrm>
        </p:grpSpPr>
        <p:sp>
          <p:nvSpPr>
            <p:cNvPr id="275" name="矩形 274"/>
            <p:cNvSpPr/>
            <p:nvPr/>
          </p:nvSpPr>
          <p:spPr>
            <a:xfrm>
              <a:off x="1091" y="620"/>
              <a:ext cx="48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R-type</a:t>
              </a:r>
            </a:p>
          </p:txBody>
        </p:sp>
        <p:sp>
          <p:nvSpPr>
            <p:cNvPr id="276" name="矩形 275"/>
            <p:cNvSpPr/>
            <p:nvPr/>
          </p:nvSpPr>
          <p:spPr>
            <a:xfrm>
              <a:off x="1763" y="620"/>
              <a:ext cx="271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ori</a:t>
              </a:r>
            </a:p>
          </p:txBody>
        </p:sp>
        <p:sp>
          <p:nvSpPr>
            <p:cNvPr id="277" name="矩形 276"/>
            <p:cNvSpPr/>
            <p:nvPr/>
          </p:nvSpPr>
          <p:spPr>
            <a:xfrm>
              <a:off x="2243" y="620"/>
              <a:ext cx="24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lw</a:t>
              </a:r>
            </a:p>
          </p:txBody>
        </p:sp>
        <p:sp>
          <p:nvSpPr>
            <p:cNvPr id="278" name="矩形 277"/>
            <p:cNvSpPr/>
            <p:nvPr/>
          </p:nvSpPr>
          <p:spPr>
            <a:xfrm>
              <a:off x="2723" y="620"/>
              <a:ext cx="25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sw</a:t>
              </a:r>
            </a:p>
          </p:txBody>
        </p:sp>
        <p:sp>
          <p:nvSpPr>
            <p:cNvPr id="279" name="矩形 278"/>
            <p:cNvSpPr/>
            <p:nvPr/>
          </p:nvSpPr>
          <p:spPr>
            <a:xfrm>
              <a:off x="3203" y="620"/>
              <a:ext cx="31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beq</a:t>
              </a:r>
            </a:p>
          </p:txBody>
        </p:sp>
        <p:sp>
          <p:nvSpPr>
            <p:cNvPr id="280" name="直接连接符 279"/>
            <p:cNvSpPr/>
            <p:nvPr/>
          </p:nvSpPr>
          <p:spPr>
            <a:xfrm>
              <a:off x="248" y="1008"/>
              <a:ext cx="334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1" name="直接连接符 280"/>
            <p:cNvSpPr/>
            <p:nvPr/>
          </p:nvSpPr>
          <p:spPr>
            <a:xfrm>
              <a:off x="1064" y="816"/>
              <a:ext cx="252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2" name="直接连接符 281"/>
            <p:cNvSpPr/>
            <p:nvPr/>
          </p:nvSpPr>
          <p:spPr>
            <a:xfrm>
              <a:off x="248" y="624"/>
              <a:ext cx="334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3" name="直接连接符 282"/>
            <p:cNvSpPr/>
            <p:nvPr/>
          </p:nvSpPr>
          <p:spPr>
            <a:xfrm flipV="1">
              <a:off x="240" y="616"/>
              <a:ext cx="0" cy="5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4" name="直接连接符 283"/>
            <p:cNvSpPr/>
            <p:nvPr/>
          </p:nvSpPr>
          <p:spPr>
            <a:xfrm>
              <a:off x="248" y="1200"/>
              <a:ext cx="334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5" name="直接连接符 284"/>
            <p:cNvSpPr/>
            <p:nvPr/>
          </p:nvSpPr>
          <p:spPr>
            <a:xfrm flipV="1">
              <a:off x="1056" y="616"/>
              <a:ext cx="0" cy="5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" name="直接连接符 285"/>
            <p:cNvSpPr/>
            <p:nvPr/>
          </p:nvSpPr>
          <p:spPr>
            <a:xfrm flipV="1">
              <a:off x="1680" y="616"/>
              <a:ext cx="0" cy="5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" name="直接连接符 286"/>
            <p:cNvSpPr/>
            <p:nvPr/>
          </p:nvSpPr>
          <p:spPr>
            <a:xfrm flipV="1">
              <a:off x="2160" y="616"/>
              <a:ext cx="0" cy="5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8" name="直接连接符 287"/>
            <p:cNvSpPr/>
            <p:nvPr/>
          </p:nvSpPr>
          <p:spPr>
            <a:xfrm flipV="1">
              <a:off x="2640" y="616"/>
              <a:ext cx="0" cy="5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9" name="直接连接符 288"/>
            <p:cNvSpPr/>
            <p:nvPr/>
          </p:nvSpPr>
          <p:spPr>
            <a:xfrm flipV="1">
              <a:off x="3120" y="616"/>
              <a:ext cx="0" cy="5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0" name="直接连接符 289"/>
            <p:cNvSpPr/>
            <p:nvPr/>
          </p:nvSpPr>
          <p:spPr>
            <a:xfrm flipV="1">
              <a:off x="3600" y="616"/>
              <a:ext cx="0" cy="5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1" name="矩形 290"/>
            <p:cNvSpPr/>
            <p:nvPr/>
          </p:nvSpPr>
          <p:spPr>
            <a:xfrm>
              <a:off x="326" y="668"/>
              <a:ext cx="706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ALUop</a:t>
              </a:r>
              <a:endParaRPr lang="en-US" altLang="zh-CN" sz="1600" b="1">
                <a:latin typeface="Times New Roman" panose="02020603050405020304" charset="0"/>
                <a:ea typeface="Times New Roman" panose="02020603050405020304" charset="0"/>
              </a:endParaRPr>
            </a:p>
            <a:p>
              <a:pPr lvl="0" algn="ctr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(Symbolic)</a:t>
              </a: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070" y="812"/>
              <a:ext cx="57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“R-type”</a:t>
              </a:r>
            </a:p>
          </p:txBody>
        </p:sp>
        <p:sp>
          <p:nvSpPr>
            <p:cNvPr id="293" name="矩形 292"/>
            <p:cNvSpPr/>
            <p:nvPr/>
          </p:nvSpPr>
          <p:spPr>
            <a:xfrm>
              <a:off x="1763" y="812"/>
              <a:ext cx="24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Or</a:t>
              </a:r>
            </a:p>
          </p:txBody>
        </p:sp>
        <p:sp>
          <p:nvSpPr>
            <p:cNvPr id="294" name="矩形 293"/>
            <p:cNvSpPr/>
            <p:nvPr/>
          </p:nvSpPr>
          <p:spPr>
            <a:xfrm>
              <a:off x="2243" y="812"/>
              <a:ext cx="33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Add</a:t>
              </a:r>
            </a:p>
          </p:txBody>
        </p:sp>
        <p:sp>
          <p:nvSpPr>
            <p:cNvPr id="295" name="矩形 294"/>
            <p:cNvSpPr/>
            <p:nvPr/>
          </p:nvSpPr>
          <p:spPr>
            <a:xfrm>
              <a:off x="2723" y="812"/>
              <a:ext cx="33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Add</a:t>
              </a:r>
            </a:p>
          </p:txBody>
        </p:sp>
        <p:sp>
          <p:nvSpPr>
            <p:cNvPr id="296" name="矩形 295"/>
            <p:cNvSpPr/>
            <p:nvPr/>
          </p:nvSpPr>
          <p:spPr>
            <a:xfrm>
              <a:off x="3085" y="822"/>
              <a:ext cx="54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Subtract</a:t>
              </a:r>
            </a:p>
          </p:txBody>
        </p:sp>
        <p:sp>
          <p:nvSpPr>
            <p:cNvPr id="297" name="矩形 296"/>
            <p:cNvSpPr/>
            <p:nvPr/>
          </p:nvSpPr>
          <p:spPr>
            <a:xfrm>
              <a:off x="227" y="1004"/>
              <a:ext cx="835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ALUop</a:t>
              </a:r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&lt;2:0&gt;</a:t>
              </a:r>
            </a:p>
          </p:txBody>
        </p:sp>
        <p:sp>
          <p:nvSpPr>
            <p:cNvPr id="298" name="矩形 297"/>
            <p:cNvSpPr/>
            <p:nvPr/>
          </p:nvSpPr>
          <p:spPr>
            <a:xfrm>
              <a:off x="1166" y="1004"/>
              <a:ext cx="33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1 00</a:t>
              </a:r>
            </a:p>
          </p:txBody>
        </p:sp>
        <p:sp>
          <p:nvSpPr>
            <p:cNvPr id="299" name="矩形 298"/>
            <p:cNvSpPr/>
            <p:nvPr/>
          </p:nvSpPr>
          <p:spPr>
            <a:xfrm>
              <a:off x="1763" y="1004"/>
              <a:ext cx="33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0 10</a:t>
              </a:r>
            </a:p>
          </p:txBody>
        </p:sp>
        <p:sp>
          <p:nvSpPr>
            <p:cNvPr id="300" name="矩形 299"/>
            <p:cNvSpPr/>
            <p:nvPr/>
          </p:nvSpPr>
          <p:spPr>
            <a:xfrm>
              <a:off x="2243" y="1004"/>
              <a:ext cx="33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0 00</a:t>
              </a:r>
            </a:p>
          </p:txBody>
        </p:sp>
        <p:sp>
          <p:nvSpPr>
            <p:cNvPr id="301" name="矩形 300"/>
            <p:cNvSpPr/>
            <p:nvPr/>
          </p:nvSpPr>
          <p:spPr>
            <a:xfrm>
              <a:off x="2723" y="1004"/>
              <a:ext cx="33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0 00</a:t>
              </a:r>
            </a:p>
          </p:txBody>
        </p:sp>
        <p:sp>
          <p:nvSpPr>
            <p:cNvPr id="302" name="矩形 301"/>
            <p:cNvSpPr/>
            <p:nvPr/>
          </p:nvSpPr>
          <p:spPr>
            <a:xfrm>
              <a:off x="3181" y="1014"/>
              <a:ext cx="370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 0 01</a:t>
              </a: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370681" y="2919413"/>
            <a:ext cx="8402638" cy="3079750"/>
            <a:chOff x="227" y="1532"/>
            <a:chExt cx="5293" cy="1940"/>
          </a:xfrm>
        </p:grpSpPr>
        <p:sp>
          <p:nvSpPr>
            <p:cNvPr id="158" name="矩形 157"/>
            <p:cNvSpPr/>
            <p:nvPr/>
          </p:nvSpPr>
          <p:spPr>
            <a:xfrm>
              <a:off x="663" y="1532"/>
              <a:ext cx="51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ALUop</a:t>
              </a:r>
            </a:p>
          </p:txBody>
        </p:sp>
        <p:sp>
          <p:nvSpPr>
            <p:cNvPr id="159" name="矩形 158"/>
            <p:cNvSpPr/>
            <p:nvPr/>
          </p:nvSpPr>
          <p:spPr>
            <a:xfrm>
              <a:off x="2291" y="1532"/>
              <a:ext cx="35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func</a:t>
              </a:r>
            </a:p>
          </p:txBody>
        </p:sp>
        <p:sp>
          <p:nvSpPr>
            <p:cNvPr id="160" name="矩形 159"/>
            <p:cNvSpPr/>
            <p:nvPr/>
          </p:nvSpPr>
          <p:spPr>
            <a:xfrm>
              <a:off x="227" y="1724"/>
              <a:ext cx="47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bit&lt;2&gt;</a:t>
              </a:r>
            </a:p>
          </p:txBody>
        </p:sp>
        <p:sp>
          <p:nvSpPr>
            <p:cNvPr id="161" name="矩形 160"/>
            <p:cNvSpPr/>
            <p:nvPr/>
          </p:nvSpPr>
          <p:spPr>
            <a:xfrm>
              <a:off x="659" y="1724"/>
              <a:ext cx="47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bit&lt;1&gt;</a:t>
              </a:r>
            </a:p>
          </p:txBody>
        </p:sp>
        <p:sp>
          <p:nvSpPr>
            <p:cNvPr id="162" name="矩形 161"/>
            <p:cNvSpPr/>
            <p:nvPr/>
          </p:nvSpPr>
          <p:spPr>
            <a:xfrm>
              <a:off x="1091" y="1724"/>
              <a:ext cx="47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bit&lt;0&gt;</a:t>
              </a:r>
            </a:p>
          </p:txBody>
        </p:sp>
        <p:sp>
          <p:nvSpPr>
            <p:cNvPr id="163" name="矩形 162"/>
            <p:cNvSpPr/>
            <p:nvPr/>
          </p:nvSpPr>
          <p:spPr>
            <a:xfrm>
              <a:off x="2051" y="1724"/>
              <a:ext cx="47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bit&lt;2&gt;</a:t>
              </a:r>
            </a:p>
          </p:txBody>
        </p:sp>
        <p:sp>
          <p:nvSpPr>
            <p:cNvPr id="164" name="矩形 163"/>
            <p:cNvSpPr/>
            <p:nvPr/>
          </p:nvSpPr>
          <p:spPr>
            <a:xfrm>
              <a:off x="2483" y="1724"/>
              <a:ext cx="47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bit&lt;1&gt;</a:t>
              </a:r>
            </a:p>
          </p:txBody>
        </p:sp>
        <p:sp>
          <p:nvSpPr>
            <p:cNvPr id="165" name="矩形 164"/>
            <p:cNvSpPr/>
            <p:nvPr/>
          </p:nvSpPr>
          <p:spPr>
            <a:xfrm>
              <a:off x="2915" y="1724"/>
              <a:ext cx="47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bit&lt;0&gt;</a:t>
              </a:r>
            </a:p>
          </p:txBody>
        </p:sp>
        <p:sp>
          <p:nvSpPr>
            <p:cNvPr id="166" name="矩形 165"/>
            <p:cNvSpPr/>
            <p:nvPr/>
          </p:nvSpPr>
          <p:spPr>
            <a:xfrm>
              <a:off x="1619" y="1724"/>
              <a:ext cx="47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bit&lt;3&gt;</a:t>
              </a:r>
            </a:p>
          </p:txBody>
        </p:sp>
        <p:sp>
          <p:nvSpPr>
            <p:cNvPr id="167" name="直接连接符 166"/>
            <p:cNvSpPr/>
            <p:nvPr/>
          </p:nvSpPr>
          <p:spPr>
            <a:xfrm>
              <a:off x="1584" y="1544"/>
              <a:ext cx="0" cy="19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8" name="直接连接符 167"/>
            <p:cNvSpPr/>
            <p:nvPr/>
          </p:nvSpPr>
          <p:spPr>
            <a:xfrm>
              <a:off x="248" y="1536"/>
              <a:ext cx="526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9" name="直接连接符 168"/>
            <p:cNvSpPr/>
            <p:nvPr/>
          </p:nvSpPr>
          <p:spPr>
            <a:xfrm>
              <a:off x="240" y="1544"/>
              <a:ext cx="0" cy="19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0" name="直接连接符 169"/>
            <p:cNvSpPr/>
            <p:nvPr/>
          </p:nvSpPr>
          <p:spPr>
            <a:xfrm>
              <a:off x="3408" y="1544"/>
              <a:ext cx="0" cy="19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1" name="矩形 170"/>
            <p:cNvSpPr/>
            <p:nvPr/>
          </p:nvSpPr>
          <p:spPr>
            <a:xfrm>
              <a:off x="371" y="1916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172" name="直接连接符 171"/>
            <p:cNvSpPr/>
            <p:nvPr/>
          </p:nvSpPr>
          <p:spPr>
            <a:xfrm>
              <a:off x="248" y="2112"/>
              <a:ext cx="526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3" name="矩形 172"/>
            <p:cNvSpPr/>
            <p:nvPr/>
          </p:nvSpPr>
          <p:spPr>
            <a:xfrm>
              <a:off x="803" y="1916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174" name="矩形 173"/>
            <p:cNvSpPr/>
            <p:nvPr/>
          </p:nvSpPr>
          <p:spPr>
            <a:xfrm>
              <a:off x="1235" y="1916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175" name="矩形 174"/>
            <p:cNvSpPr/>
            <p:nvPr/>
          </p:nvSpPr>
          <p:spPr>
            <a:xfrm>
              <a:off x="1763" y="1916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176" name="矩形 175"/>
            <p:cNvSpPr/>
            <p:nvPr/>
          </p:nvSpPr>
          <p:spPr>
            <a:xfrm>
              <a:off x="2195" y="1916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177" name="矩形 176"/>
            <p:cNvSpPr/>
            <p:nvPr/>
          </p:nvSpPr>
          <p:spPr>
            <a:xfrm>
              <a:off x="2627" y="1916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178" name="矩形 177"/>
            <p:cNvSpPr/>
            <p:nvPr/>
          </p:nvSpPr>
          <p:spPr>
            <a:xfrm>
              <a:off x="3059" y="1916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179" name="矩形 178"/>
            <p:cNvSpPr/>
            <p:nvPr/>
          </p:nvSpPr>
          <p:spPr>
            <a:xfrm>
              <a:off x="4547" y="1532"/>
              <a:ext cx="540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ALUctr</a:t>
              </a:r>
            </a:p>
          </p:txBody>
        </p:sp>
        <p:sp>
          <p:nvSpPr>
            <p:cNvPr id="180" name="矩形 179"/>
            <p:cNvSpPr/>
            <p:nvPr/>
          </p:nvSpPr>
          <p:spPr>
            <a:xfrm>
              <a:off x="3447" y="1532"/>
              <a:ext cx="677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ALU</a:t>
              </a:r>
            </a:p>
            <a:p>
              <a:pPr lvl="0" algn="ctr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Operation</a:t>
              </a:r>
            </a:p>
          </p:txBody>
        </p:sp>
        <p:sp>
          <p:nvSpPr>
            <p:cNvPr id="181" name="矩形 180"/>
            <p:cNvSpPr/>
            <p:nvPr/>
          </p:nvSpPr>
          <p:spPr>
            <a:xfrm>
              <a:off x="3587" y="1916"/>
              <a:ext cx="33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Add</a:t>
              </a:r>
            </a:p>
          </p:txBody>
        </p:sp>
        <p:sp>
          <p:nvSpPr>
            <p:cNvPr id="182" name="矩形 181"/>
            <p:cNvSpPr/>
            <p:nvPr/>
          </p:nvSpPr>
          <p:spPr>
            <a:xfrm>
              <a:off x="4307" y="1916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183" name="矩形 182"/>
            <p:cNvSpPr/>
            <p:nvPr/>
          </p:nvSpPr>
          <p:spPr>
            <a:xfrm>
              <a:off x="4739" y="1916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184" name="矩形 183"/>
            <p:cNvSpPr/>
            <p:nvPr/>
          </p:nvSpPr>
          <p:spPr>
            <a:xfrm>
              <a:off x="5123" y="1916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185" name="矩形 184"/>
            <p:cNvSpPr/>
            <p:nvPr/>
          </p:nvSpPr>
          <p:spPr>
            <a:xfrm>
              <a:off x="4163" y="1724"/>
              <a:ext cx="47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bit&lt;2&gt;</a:t>
              </a:r>
            </a:p>
          </p:txBody>
        </p:sp>
        <p:sp>
          <p:nvSpPr>
            <p:cNvPr id="186" name="矩形 185"/>
            <p:cNvSpPr/>
            <p:nvPr/>
          </p:nvSpPr>
          <p:spPr>
            <a:xfrm>
              <a:off x="4595" y="1724"/>
              <a:ext cx="47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bit&lt;1&gt;</a:t>
              </a:r>
            </a:p>
          </p:txBody>
        </p:sp>
        <p:sp>
          <p:nvSpPr>
            <p:cNvPr id="187" name="矩形 186"/>
            <p:cNvSpPr/>
            <p:nvPr/>
          </p:nvSpPr>
          <p:spPr>
            <a:xfrm>
              <a:off x="5027" y="1724"/>
              <a:ext cx="47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bit&lt;0&gt;</a:t>
              </a:r>
            </a:p>
          </p:txBody>
        </p:sp>
        <p:sp>
          <p:nvSpPr>
            <p:cNvPr id="188" name="直接连接符 187"/>
            <p:cNvSpPr/>
            <p:nvPr/>
          </p:nvSpPr>
          <p:spPr>
            <a:xfrm>
              <a:off x="4128" y="1544"/>
              <a:ext cx="0" cy="19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9" name="直接连接符 188"/>
            <p:cNvSpPr/>
            <p:nvPr/>
          </p:nvSpPr>
          <p:spPr>
            <a:xfrm>
              <a:off x="5520" y="1544"/>
              <a:ext cx="0" cy="19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0" name="矩形 189"/>
            <p:cNvSpPr/>
            <p:nvPr/>
          </p:nvSpPr>
          <p:spPr>
            <a:xfrm>
              <a:off x="371" y="2108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191" name="矩形 190"/>
            <p:cNvSpPr/>
            <p:nvPr/>
          </p:nvSpPr>
          <p:spPr>
            <a:xfrm>
              <a:off x="803" y="2108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235" y="2108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193" name="矩形 192"/>
            <p:cNvSpPr/>
            <p:nvPr/>
          </p:nvSpPr>
          <p:spPr>
            <a:xfrm>
              <a:off x="1763" y="2108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194" name="矩形 193"/>
            <p:cNvSpPr/>
            <p:nvPr/>
          </p:nvSpPr>
          <p:spPr>
            <a:xfrm>
              <a:off x="2195" y="2108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195" name="矩形 194"/>
            <p:cNvSpPr/>
            <p:nvPr/>
          </p:nvSpPr>
          <p:spPr>
            <a:xfrm>
              <a:off x="2627" y="2108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196" name="矩形 195"/>
            <p:cNvSpPr/>
            <p:nvPr/>
          </p:nvSpPr>
          <p:spPr>
            <a:xfrm>
              <a:off x="3059" y="2108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197" name="矩形 196"/>
            <p:cNvSpPr/>
            <p:nvPr/>
          </p:nvSpPr>
          <p:spPr>
            <a:xfrm>
              <a:off x="3491" y="2108"/>
              <a:ext cx="54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Subtract</a:t>
              </a:r>
            </a:p>
          </p:txBody>
        </p:sp>
        <p:sp>
          <p:nvSpPr>
            <p:cNvPr id="198" name="矩形 197"/>
            <p:cNvSpPr/>
            <p:nvPr/>
          </p:nvSpPr>
          <p:spPr>
            <a:xfrm>
              <a:off x="4307" y="2108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199" name="矩形 198"/>
            <p:cNvSpPr/>
            <p:nvPr/>
          </p:nvSpPr>
          <p:spPr>
            <a:xfrm>
              <a:off x="4739" y="2108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00" name="矩形 199"/>
            <p:cNvSpPr/>
            <p:nvPr/>
          </p:nvSpPr>
          <p:spPr>
            <a:xfrm>
              <a:off x="5123" y="2108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01" name="直接连接符 200"/>
            <p:cNvSpPr/>
            <p:nvPr/>
          </p:nvSpPr>
          <p:spPr>
            <a:xfrm>
              <a:off x="248" y="2304"/>
              <a:ext cx="526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2" name="直接连接符 201"/>
            <p:cNvSpPr/>
            <p:nvPr/>
          </p:nvSpPr>
          <p:spPr>
            <a:xfrm>
              <a:off x="248" y="1920"/>
              <a:ext cx="526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3" name="矩形 202"/>
            <p:cNvSpPr/>
            <p:nvPr/>
          </p:nvSpPr>
          <p:spPr>
            <a:xfrm>
              <a:off x="371" y="2300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04" name="矩形 203"/>
            <p:cNvSpPr/>
            <p:nvPr/>
          </p:nvSpPr>
          <p:spPr>
            <a:xfrm>
              <a:off x="803" y="2300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05" name="矩形 204"/>
            <p:cNvSpPr/>
            <p:nvPr/>
          </p:nvSpPr>
          <p:spPr>
            <a:xfrm>
              <a:off x="1235" y="2300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206" name="矩形 205"/>
            <p:cNvSpPr/>
            <p:nvPr/>
          </p:nvSpPr>
          <p:spPr>
            <a:xfrm>
              <a:off x="1763" y="2300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207" name="矩形 206"/>
            <p:cNvSpPr/>
            <p:nvPr/>
          </p:nvSpPr>
          <p:spPr>
            <a:xfrm>
              <a:off x="2195" y="2300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208" name="矩形 207"/>
            <p:cNvSpPr/>
            <p:nvPr/>
          </p:nvSpPr>
          <p:spPr>
            <a:xfrm>
              <a:off x="2627" y="2300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209" name="矩形 208"/>
            <p:cNvSpPr/>
            <p:nvPr/>
          </p:nvSpPr>
          <p:spPr>
            <a:xfrm>
              <a:off x="3059" y="2300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210" name="矩形 209"/>
            <p:cNvSpPr/>
            <p:nvPr/>
          </p:nvSpPr>
          <p:spPr>
            <a:xfrm>
              <a:off x="3635" y="2300"/>
              <a:ext cx="24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Or</a:t>
              </a:r>
            </a:p>
          </p:txBody>
        </p:sp>
        <p:sp>
          <p:nvSpPr>
            <p:cNvPr id="211" name="矩形 210"/>
            <p:cNvSpPr/>
            <p:nvPr/>
          </p:nvSpPr>
          <p:spPr>
            <a:xfrm>
              <a:off x="4307" y="2300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12" name="矩形 211"/>
            <p:cNvSpPr/>
            <p:nvPr/>
          </p:nvSpPr>
          <p:spPr>
            <a:xfrm>
              <a:off x="4739" y="2300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13" name="矩形 212"/>
            <p:cNvSpPr/>
            <p:nvPr/>
          </p:nvSpPr>
          <p:spPr>
            <a:xfrm>
              <a:off x="5123" y="2300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14" name="直接连接符 213"/>
            <p:cNvSpPr/>
            <p:nvPr/>
          </p:nvSpPr>
          <p:spPr>
            <a:xfrm>
              <a:off x="248" y="2496"/>
              <a:ext cx="526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" name="矩形 214"/>
            <p:cNvSpPr/>
            <p:nvPr/>
          </p:nvSpPr>
          <p:spPr>
            <a:xfrm>
              <a:off x="371" y="2492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16" name="矩形 215"/>
            <p:cNvSpPr/>
            <p:nvPr/>
          </p:nvSpPr>
          <p:spPr>
            <a:xfrm>
              <a:off x="803" y="2492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217" name="矩形 216"/>
            <p:cNvSpPr/>
            <p:nvPr/>
          </p:nvSpPr>
          <p:spPr>
            <a:xfrm>
              <a:off x="1235" y="2492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218" name="矩形 217"/>
            <p:cNvSpPr/>
            <p:nvPr/>
          </p:nvSpPr>
          <p:spPr>
            <a:xfrm>
              <a:off x="1763" y="2492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19" name="矩形 218"/>
            <p:cNvSpPr/>
            <p:nvPr/>
          </p:nvSpPr>
          <p:spPr>
            <a:xfrm>
              <a:off x="2195" y="2492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20" name="矩形 219"/>
            <p:cNvSpPr/>
            <p:nvPr/>
          </p:nvSpPr>
          <p:spPr>
            <a:xfrm>
              <a:off x="2627" y="2492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21" name="矩形 220"/>
            <p:cNvSpPr/>
            <p:nvPr/>
          </p:nvSpPr>
          <p:spPr>
            <a:xfrm>
              <a:off x="3059" y="2492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22" name="矩形 221"/>
            <p:cNvSpPr/>
            <p:nvPr/>
          </p:nvSpPr>
          <p:spPr>
            <a:xfrm>
              <a:off x="3587" y="2492"/>
              <a:ext cx="33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Add</a:t>
              </a:r>
            </a:p>
          </p:txBody>
        </p:sp>
        <p:sp>
          <p:nvSpPr>
            <p:cNvPr id="223" name="矩形 222"/>
            <p:cNvSpPr/>
            <p:nvPr/>
          </p:nvSpPr>
          <p:spPr>
            <a:xfrm>
              <a:off x="4307" y="2492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24" name="矩形 223"/>
            <p:cNvSpPr/>
            <p:nvPr/>
          </p:nvSpPr>
          <p:spPr>
            <a:xfrm>
              <a:off x="4739" y="2492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25" name="矩形 224"/>
            <p:cNvSpPr/>
            <p:nvPr/>
          </p:nvSpPr>
          <p:spPr>
            <a:xfrm>
              <a:off x="5123" y="2492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26" name="直接连接符 225"/>
            <p:cNvSpPr/>
            <p:nvPr/>
          </p:nvSpPr>
          <p:spPr>
            <a:xfrm>
              <a:off x="248" y="2688"/>
              <a:ext cx="526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7" name="矩形 226"/>
            <p:cNvSpPr/>
            <p:nvPr/>
          </p:nvSpPr>
          <p:spPr>
            <a:xfrm>
              <a:off x="371" y="2684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28" name="矩形 227"/>
            <p:cNvSpPr/>
            <p:nvPr/>
          </p:nvSpPr>
          <p:spPr>
            <a:xfrm>
              <a:off x="803" y="2684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229" name="矩形 228"/>
            <p:cNvSpPr/>
            <p:nvPr/>
          </p:nvSpPr>
          <p:spPr>
            <a:xfrm>
              <a:off x="1235" y="2684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230" name="矩形 229"/>
            <p:cNvSpPr/>
            <p:nvPr/>
          </p:nvSpPr>
          <p:spPr>
            <a:xfrm>
              <a:off x="1763" y="2684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195" y="2684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32" name="矩形 231"/>
            <p:cNvSpPr/>
            <p:nvPr/>
          </p:nvSpPr>
          <p:spPr>
            <a:xfrm>
              <a:off x="2627" y="2684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33" name="矩形 232"/>
            <p:cNvSpPr/>
            <p:nvPr/>
          </p:nvSpPr>
          <p:spPr>
            <a:xfrm>
              <a:off x="3059" y="2684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34" name="矩形 233"/>
            <p:cNvSpPr/>
            <p:nvPr/>
          </p:nvSpPr>
          <p:spPr>
            <a:xfrm>
              <a:off x="3491" y="2684"/>
              <a:ext cx="54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Subtract</a:t>
              </a:r>
            </a:p>
          </p:txBody>
        </p:sp>
        <p:sp>
          <p:nvSpPr>
            <p:cNvPr id="235" name="矩形 234"/>
            <p:cNvSpPr/>
            <p:nvPr/>
          </p:nvSpPr>
          <p:spPr>
            <a:xfrm>
              <a:off x="4307" y="2684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36" name="矩形 235"/>
            <p:cNvSpPr/>
            <p:nvPr/>
          </p:nvSpPr>
          <p:spPr>
            <a:xfrm>
              <a:off x="4739" y="2684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37" name="矩形 236"/>
            <p:cNvSpPr/>
            <p:nvPr/>
          </p:nvSpPr>
          <p:spPr>
            <a:xfrm>
              <a:off x="5123" y="2684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38" name="直接连接符 237"/>
            <p:cNvSpPr/>
            <p:nvPr/>
          </p:nvSpPr>
          <p:spPr>
            <a:xfrm>
              <a:off x="248" y="2880"/>
              <a:ext cx="526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9" name="矩形 238"/>
            <p:cNvSpPr/>
            <p:nvPr/>
          </p:nvSpPr>
          <p:spPr>
            <a:xfrm>
              <a:off x="371" y="2876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40" name="矩形 239"/>
            <p:cNvSpPr/>
            <p:nvPr/>
          </p:nvSpPr>
          <p:spPr>
            <a:xfrm>
              <a:off x="803" y="2876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241" name="矩形 240"/>
            <p:cNvSpPr/>
            <p:nvPr/>
          </p:nvSpPr>
          <p:spPr>
            <a:xfrm>
              <a:off x="1235" y="2876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242" name="矩形 241"/>
            <p:cNvSpPr/>
            <p:nvPr/>
          </p:nvSpPr>
          <p:spPr>
            <a:xfrm>
              <a:off x="1763" y="2876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43" name="矩形 242"/>
            <p:cNvSpPr/>
            <p:nvPr/>
          </p:nvSpPr>
          <p:spPr>
            <a:xfrm>
              <a:off x="2195" y="2876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44" name="矩形 243"/>
            <p:cNvSpPr/>
            <p:nvPr/>
          </p:nvSpPr>
          <p:spPr>
            <a:xfrm>
              <a:off x="2627" y="2876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45" name="矩形 244"/>
            <p:cNvSpPr/>
            <p:nvPr/>
          </p:nvSpPr>
          <p:spPr>
            <a:xfrm>
              <a:off x="3059" y="2876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46" name="矩形 245"/>
            <p:cNvSpPr/>
            <p:nvPr/>
          </p:nvSpPr>
          <p:spPr>
            <a:xfrm>
              <a:off x="3587" y="2876"/>
              <a:ext cx="33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And</a:t>
              </a:r>
            </a:p>
          </p:txBody>
        </p:sp>
        <p:sp>
          <p:nvSpPr>
            <p:cNvPr id="247" name="矩形 246"/>
            <p:cNvSpPr/>
            <p:nvPr/>
          </p:nvSpPr>
          <p:spPr>
            <a:xfrm>
              <a:off x="4307" y="2876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48" name="矩形 247"/>
            <p:cNvSpPr/>
            <p:nvPr/>
          </p:nvSpPr>
          <p:spPr>
            <a:xfrm>
              <a:off x="4739" y="2876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49" name="矩形 248"/>
            <p:cNvSpPr/>
            <p:nvPr/>
          </p:nvSpPr>
          <p:spPr>
            <a:xfrm>
              <a:off x="5123" y="2876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50" name="直接连接符 249"/>
            <p:cNvSpPr/>
            <p:nvPr/>
          </p:nvSpPr>
          <p:spPr>
            <a:xfrm>
              <a:off x="248" y="3072"/>
              <a:ext cx="526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1" name="矩形 250"/>
            <p:cNvSpPr/>
            <p:nvPr/>
          </p:nvSpPr>
          <p:spPr>
            <a:xfrm>
              <a:off x="371" y="3068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52" name="矩形 251"/>
            <p:cNvSpPr/>
            <p:nvPr/>
          </p:nvSpPr>
          <p:spPr>
            <a:xfrm>
              <a:off x="803" y="3068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253" name="矩形 252"/>
            <p:cNvSpPr/>
            <p:nvPr/>
          </p:nvSpPr>
          <p:spPr>
            <a:xfrm>
              <a:off x="1235" y="3068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254" name="矩形 253"/>
            <p:cNvSpPr/>
            <p:nvPr/>
          </p:nvSpPr>
          <p:spPr>
            <a:xfrm>
              <a:off x="1763" y="3068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55" name="矩形 254"/>
            <p:cNvSpPr/>
            <p:nvPr/>
          </p:nvSpPr>
          <p:spPr>
            <a:xfrm>
              <a:off x="2195" y="3068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56" name="矩形 255"/>
            <p:cNvSpPr/>
            <p:nvPr/>
          </p:nvSpPr>
          <p:spPr>
            <a:xfrm>
              <a:off x="2627" y="3068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57" name="矩形 256"/>
            <p:cNvSpPr/>
            <p:nvPr/>
          </p:nvSpPr>
          <p:spPr>
            <a:xfrm>
              <a:off x="3059" y="3068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58" name="矩形 257"/>
            <p:cNvSpPr/>
            <p:nvPr/>
          </p:nvSpPr>
          <p:spPr>
            <a:xfrm>
              <a:off x="3635" y="3068"/>
              <a:ext cx="24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Or</a:t>
              </a:r>
            </a:p>
          </p:txBody>
        </p:sp>
        <p:sp>
          <p:nvSpPr>
            <p:cNvPr id="259" name="矩形 258"/>
            <p:cNvSpPr/>
            <p:nvPr/>
          </p:nvSpPr>
          <p:spPr>
            <a:xfrm>
              <a:off x="4307" y="3068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60" name="矩形 259"/>
            <p:cNvSpPr/>
            <p:nvPr/>
          </p:nvSpPr>
          <p:spPr>
            <a:xfrm>
              <a:off x="4739" y="3068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61" name="矩形 260"/>
            <p:cNvSpPr/>
            <p:nvPr/>
          </p:nvSpPr>
          <p:spPr>
            <a:xfrm>
              <a:off x="5123" y="3068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62" name="直接连接符 261"/>
            <p:cNvSpPr/>
            <p:nvPr/>
          </p:nvSpPr>
          <p:spPr>
            <a:xfrm>
              <a:off x="248" y="3264"/>
              <a:ext cx="526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3" name="矩形 262"/>
            <p:cNvSpPr/>
            <p:nvPr/>
          </p:nvSpPr>
          <p:spPr>
            <a:xfrm>
              <a:off x="371" y="3260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64" name="矩形 263"/>
            <p:cNvSpPr/>
            <p:nvPr/>
          </p:nvSpPr>
          <p:spPr>
            <a:xfrm>
              <a:off x="803" y="3260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265" name="矩形 264"/>
            <p:cNvSpPr/>
            <p:nvPr/>
          </p:nvSpPr>
          <p:spPr>
            <a:xfrm>
              <a:off x="1235" y="3260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x</a:t>
              </a:r>
            </a:p>
          </p:txBody>
        </p:sp>
        <p:sp>
          <p:nvSpPr>
            <p:cNvPr id="266" name="矩形 265"/>
            <p:cNvSpPr/>
            <p:nvPr/>
          </p:nvSpPr>
          <p:spPr>
            <a:xfrm>
              <a:off x="1763" y="3260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67" name="矩形 266"/>
            <p:cNvSpPr/>
            <p:nvPr/>
          </p:nvSpPr>
          <p:spPr>
            <a:xfrm>
              <a:off x="2195" y="3260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68" name="矩形 267"/>
            <p:cNvSpPr/>
            <p:nvPr/>
          </p:nvSpPr>
          <p:spPr>
            <a:xfrm>
              <a:off x="2627" y="3260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69" name="矩形 268"/>
            <p:cNvSpPr/>
            <p:nvPr/>
          </p:nvSpPr>
          <p:spPr>
            <a:xfrm>
              <a:off x="3059" y="3260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0</a:t>
              </a:r>
            </a:p>
          </p:txBody>
        </p:sp>
        <p:sp>
          <p:nvSpPr>
            <p:cNvPr id="270" name="矩形 269"/>
            <p:cNvSpPr/>
            <p:nvPr/>
          </p:nvSpPr>
          <p:spPr>
            <a:xfrm>
              <a:off x="3491" y="3260"/>
              <a:ext cx="620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 dirty="0">
                  <a:latin typeface="Times New Roman" panose="02020603050405020304" charset="0"/>
                  <a:ea typeface="Times New Roman" panose="02020603050405020304" charset="0"/>
                </a:rPr>
                <a:t>Set on </a:t>
              </a:r>
              <a:r>
                <a:rPr lang="en-US" altLang="zh-CN" sz="1600" dirty="0">
                  <a:latin typeface="Times New Roman" panose="02020603050405020304" charset="0"/>
                  <a:ea typeface="Times New Roman" panose="02020603050405020304" charset="0"/>
                </a:rPr>
                <a:t>==</a:t>
              </a:r>
              <a:endParaRPr lang="en-US" altLang="zh-CN" sz="1600" b="0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>
              <a:off x="4307" y="3260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72" name="矩形 271"/>
            <p:cNvSpPr/>
            <p:nvPr/>
          </p:nvSpPr>
          <p:spPr>
            <a:xfrm>
              <a:off x="4739" y="3260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73" name="矩形 272"/>
            <p:cNvSpPr/>
            <p:nvPr/>
          </p:nvSpPr>
          <p:spPr>
            <a:xfrm>
              <a:off x="5123" y="3260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1</a:t>
              </a:r>
            </a:p>
          </p:txBody>
        </p:sp>
        <p:sp>
          <p:nvSpPr>
            <p:cNvPr id="274" name="直接连接符 273"/>
            <p:cNvSpPr/>
            <p:nvPr/>
          </p:nvSpPr>
          <p:spPr>
            <a:xfrm>
              <a:off x="248" y="3456"/>
              <a:ext cx="526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32" name="直接连接符 131"/>
          <p:cNvSpPr/>
          <p:nvPr/>
        </p:nvSpPr>
        <p:spPr>
          <a:xfrm>
            <a:off x="5890419" y="1173163"/>
            <a:ext cx="2870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" name="矩形 132"/>
          <p:cNvSpPr/>
          <p:nvPr/>
        </p:nvSpPr>
        <p:spPr>
          <a:xfrm>
            <a:off x="5926931" y="862013"/>
            <a:ext cx="11366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funct</a:t>
            </a:r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&lt;3:0&gt;</a:t>
            </a:r>
          </a:p>
        </p:txBody>
      </p:sp>
      <p:sp>
        <p:nvSpPr>
          <p:cNvPr id="134" name="矩形 133"/>
          <p:cNvSpPr/>
          <p:nvPr/>
        </p:nvSpPr>
        <p:spPr>
          <a:xfrm>
            <a:off x="7163594" y="862013"/>
            <a:ext cx="15271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Instruction Op.</a:t>
            </a:r>
          </a:p>
        </p:txBody>
      </p:sp>
      <p:sp>
        <p:nvSpPr>
          <p:cNvPr id="135" name="矩形 134"/>
          <p:cNvSpPr/>
          <p:nvPr/>
        </p:nvSpPr>
        <p:spPr>
          <a:xfrm>
            <a:off x="6149181" y="1166813"/>
            <a:ext cx="5873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0000</a:t>
            </a:r>
          </a:p>
        </p:txBody>
      </p:sp>
      <p:sp>
        <p:nvSpPr>
          <p:cNvPr id="136" name="矩形 135"/>
          <p:cNvSpPr/>
          <p:nvPr/>
        </p:nvSpPr>
        <p:spPr>
          <a:xfrm>
            <a:off x="6149181" y="1471613"/>
            <a:ext cx="5873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0010</a:t>
            </a:r>
          </a:p>
        </p:txBody>
      </p:sp>
      <p:sp>
        <p:nvSpPr>
          <p:cNvPr id="137" name="直接连接符 136"/>
          <p:cNvSpPr/>
          <p:nvPr/>
        </p:nvSpPr>
        <p:spPr>
          <a:xfrm>
            <a:off x="5890419" y="1477963"/>
            <a:ext cx="2870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" name="直接连接符 137"/>
          <p:cNvSpPr/>
          <p:nvPr/>
        </p:nvSpPr>
        <p:spPr>
          <a:xfrm>
            <a:off x="5890419" y="1782763"/>
            <a:ext cx="2870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9" name="矩形 138"/>
          <p:cNvSpPr/>
          <p:nvPr/>
        </p:nvSpPr>
        <p:spPr>
          <a:xfrm>
            <a:off x="6149181" y="1776413"/>
            <a:ext cx="5873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0100</a:t>
            </a:r>
          </a:p>
        </p:txBody>
      </p:sp>
      <p:sp>
        <p:nvSpPr>
          <p:cNvPr id="140" name="直接连接符 139"/>
          <p:cNvSpPr/>
          <p:nvPr/>
        </p:nvSpPr>
        <p:spPr>
          <a:xfrm>
            <a:off x="5890419" y="2087563"/>
            <a:ext cx="2870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1" name="矩形 140"/>
          <p:cNvSpPr/>
          <p:nvPr/>
        </p:nvSpPr>
        <p:spPr>
          <a:xfrm>
            <a:off x="6149181" y="2081213"/>
            <a:ext cx="5873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0101</a:t>
            </a:r>
          </a:p>
        </p:txBody>
      </p:sp>
      <p:sp>
        <p:nvSpPr>
          <p:cNvPr id="142" name="直接连接符 141"/>
          <p:cNvSpPr/>
          <p:nvPr/>
        </p:nvSpPr>
        <p:spPr>
          <a:xfrm>
            <a:off x="5890419" y="2392363"/>
            <a:ext cx="2870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" name="矩形 142"/>
          <p:cNvSpPr/>
          <p:nvPr/>
        </p:nvSpPr>
        <p:spPr>
          <a:xfrm>
            <a:off x="6149181" y="2386013"/>
            <a:ext cx="5873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1010</a:t>
            </a:r>
          </a:p>
        </p:txBody>
      </p:sp>
      <p:sp>
        <p:nvSpPr>
          <p:cNvPr id="144" name="直接连接符 143"/>
          <p:cNvSpPr/>
          <p:nvPr/>
        </p:nvSpPr>
        <p:spPr>
          <a:xfrm>
            <a:off x="5890419" y="2697163"/>
            <a:ext cx="2870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5" name="矩形 144"/>
          <p:cNvSpPr/>
          <p:nvPr/>
        </p:nvSpPr>
        <p:spPr>
          <a:xfrm>
            <a:off x="7227094" y="1166813"/>
            <a:ext cx="47466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add</a:t>
            </a:r>
          </a:p>
        </p:txBody>
      </p:sp>
      <p:sp>
        <p:nvSpPr>
          <p:cNvPr id="146" name="矩形 145"/>
          <p:cNvSpPr/>
          <p:nvPr/>
        </p:nvSpPr>
        <p:spPr>
          <a:xfrm>
            <a:off x="7227094" y="1471613"/>
            <a:ext cx="82708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subtract</a:t>
            </a:r>
          </a:p>
        </p:txBody>
      </p:sp>
      <p:sp>
        <p:nvSpPr>
          <p:cNvPr id="147" name="矩形 146"/>
          <p:cNvSpPr/>
          <p:nvPr/>
        </p:nvSpPr>
        <p:spPr>
          <a:xfrm>
            <a:off x="7227094" y="1776413"/>
            <a:ext cx="47466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and</a:t>
            </a:r>
          </a:p>
        </p:txBody>
      </p:sp>
      <p:sp>
        <p:nvSpPr>
          <p:cNvPr id="148" name="矩形 147"/>
          <p:cNvSpPr/>
          <p:nvPr/>
        </p:nvSpPr>
        <p:spPr>
          <a:xfrm>
            <a:off x="7227094" y="2081213"/>
            <a:ext cx="35083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or</a:t>
            </a:r>
          </a:p>
        </p:txBody>
      </p:sp>
      <p:sp>
        <p:nvSpPr>
          <p:cNvPr id="149" name="矩形 148"/>
          <p:cNvSpPr/>
          <p:nvPr/>
        </p:nvSpPr>
        <p:spPr>
          <a:xfrm>
            <a:off x="7227094" y="2386013"/>
            <a:ext cx="1200651" cy="335989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 dirty="0">
                <a:latin typeface="Times New Roman" panose="02020603050405020304" charset="0"/>
                <a:ea typeface="Times New Roman" panose="02020603050405020304" charset="0"/>
              </a:rPr>
              <a:t>set-on-equal</a:t>
            </a:r>
          </a:p>
        </p:txBody>
      </p:sp>
      <p:sp>
        <p:nvSpPr>
          <p:cNvPr id="150" name="直接连接符 149"/>
          <p:cNvSpPr/>
          <p:nvPr/>
        </p:nvSpPr>
        <p:spPr>
          <a:xfrm>
            <a:off x="5890419" y="868363"/>
            <a:ext cx="2870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1" name="直接连接符 150"/>
          <p:cNvSpPr/>
          <p:nvPr/>
        </p:nvSpPr>
        <p:spPr>
          <a:xfrm>
            <a:off x="5877719" y="881063"/>
            <a:ext cx="0" cy="1803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2" name="直接连接符 151"/>
          <p:cNvSpPr/>
          <p:nvPr/>
        </p:nvSpPr>
        <p:spPr>
          <a:xfrm>
            <a:off x="8773319" y="881063"/>
            <a:ext cx="0" cy="1803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" name="直接连接符 152"/>
          <p:cNvSpPr/>
          <p:nvPr/>
        </p:nvSpPr>
        <p:spPr>
          <a:xfrm>
            <a:off x="7117556" y="881063"/>
            <a:ext cx="0" cy="1803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" name="直接连接符 153"/>
          <p:cNvSpPr/>
          <p:nvPr/>
        </p:nvSpPr>
        <p:spPr>
          <a:xfrm flipH="1">
            <a:off x="2213769" y="2322513"/>
            <a:ext cx="1536700" cy="1358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5" name="直接连接符 154"/>
          <p:cNvSpPr/>
          <p:nvPr/>
        </p:nvSpPr>
        <p:spPr>
          <a:xfrm flipH="1">
            <a:off x="3205956" y="2336801"/>
            <a:ext cx="1384300" cy="4445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6" name="直接连接符 155"/>
          <p:cNvSpPr/>
          <p:nvPr/>
        </p:nvSpPr>
        <p:spPr>
          <a:xfrm flipH="1">
            <a:off x="842169" y="2246313"/>
            <a:ext cx="1079500" cy="23495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7" name="直接连接符 156"/>
          <p:cNvSpPr/>
          <p:nvPr/>
        </p:nvSpPr>
        <p:spPr>
          <a:xfrm flipH="1">
            <a:off x="5109369" y="1408113"/>
            <a:ext cx="1079500" cy="31877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Logic Equation for </a:t>
            </a:r>
            <a:r>
              <a:rPr lang="en-US" altLang="zh-CN" dirty="0" err="1"/>
              <a:t>ALUctr</a:t>
            </a:r>
            <a:r>
              <a:rPr lang="en-US" altLang="zh-CN" dirty="0"/>
              <a:t>&lt;2&gt;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241935" y="116840"/>
            <a:ext cx="824865" cy="568325"/>
          </a:xfrm>
        </p:spPr>
        <p:txBody>
          <a:bodyPr/>
          <a:lstStyle/>
          <a:p>
            <a:r>
              <a:rPr lang="en-US" altLang="zh-CN"/>
              <a:t>6.5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  <a:t>28</a:t>
            </a:fld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941513" y="1893093"/>
            <a:ext cx="83502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ALUop</a:t>
            </a:r>
          </a:p>
        </p:txBody>
      </p:sp>
      <p:sp>
        <p:nvSpPr>
          <p:cNvPr id="20" name="矩形 19"/>
          <p:cNvSpPr/>
          <p:nvPr/>
        </p:nvSpPr>
        <p:spPr>
          <a:xfrm>
            <a:off x="4532313" y="1893093"/>
            <a:ext cx="577850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func</a:t>
            </a:r>
          </a:p>
        </p:txBody>
      </p:sp>
      <p:sp>
        <p:nvSpPr>
          <p:cNvPr id="21" name="矩形 20"/>
          <p:cNvSpPr/>
          <p:nvPr/>
        </p:nvSpPr>
        <p:spPr>
          <a:xfrm>
            <a:off x="1255713" y="2197893"/>
            <a:ext cx="7651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bit&lt;2&gt;</a:t>
            </a:r>
          </a:p>
        </p:txBody>
      </p:sp>
      <p:sp>
        <p:nvSpPr>
          <p:cNvPr id="22" name="矩形 21"/>
          <p:cNvSpPr/>
          <p:nvPr/>
        </p:nvSpPr>
        <p:spPr>
          <a:xfrm>
            <a:off x="1941513" y="2197893"/>
            <a:ext cx="7651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bit&lt;1&gt;</a:t>
            </a:r>
          </a:p>
        </p:txBody>
      </p:sp>
      <p:sp>
        <p:nvSpPr>
          <p:cNvPr id="23" name="矩形 22"/>
          <p:cNvSpPr/>
          <p:nvPr/>
        </p:nvSpPr>
        <p:spPr>
          <a:xfrm>
            <a:off x="2627313" y="2197893"/>
            <a:ext cx="7651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bit&lt;0&gt;</a:t>
            </a:r>
          </a:p>
        </p:txBody>
      </p:sp>
      <p:sp>
        <p:nvSpPr>
          <p:cNvPr id="24" name="矩形 23"/>
          <p:cNvSpPr/>
          <p:nvPr/>
        </p:nvSpPr>
        <p:spPr>
          <a:xfrm>
            <a:off x="4151313" y="2197893"/>
            <a:ext cx="7651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bit&lt;2&gt;</a:t>
            </a:r>
          </a:p>
        </p:txBody>
      </p:sp>
      <p:sp>
        <p:nvSpPr>
          <p:cNvPr id="25" name="矩形 24"/>
          <p:cNvSpPr/>
          <p:nvPr/>
        </p:nvSpPr>
        <p:spPr>
          <a:xfrm>
            <a:off x="4837113" y="2197893"/>
            <a:ext cx="7651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bit&lt;1&gt;</a:t>
            </a:r>
          </a:p>
        </p:txBody>
      </p:sp>
      <p:sp>
        <p:nvSpPr>
          <p:cNvPr id="26" name="矩形 25"/>
          <p:cNvSpPr/>
          <p:nvPr/>
        </p:nvSpPr>
        <p:spPr>
          <a:xfrm>
            <a:off x="5522913" y="2197893"/>
            <a:ext cx="7651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bit&lt;0&gt;</a:t>
            </a:r>
          </a:p>
        </p:txBody>
      </p:sp>
      <p:sp>
        <p:nvSpPr>
          <p:cNvPr id="27" name="矩形 26"/>
          <p:cNvSpPr/>
          <p:nvPr/>
        </p:nvSpPr>
        <p:spPr>
          <a:xfrm>
            <a:off x="3465513" y="2197893"/>
            <a:ext cx="7651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bit&lt;3&gt;</a:t>
            </a:r>
          </a:p>
        </p:txBody>
      </p:sp>
      <p:sp>
        <p:nvSpPr>
          <p:cNvPr id="28" name="直接连接符 27"/>
          <p:cNvSpPr/>
          <p:nvPr/>
        </p:nvSpPr>
        <p:spPr>
          <a:xfrm>
            <a:off x="3409950" y="1912143"/>
            <a:ext cx="0" cy="1498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" name="直接连接符 28"/>
          <p:cNvSpPr/>
          <p:nvPr/>
        </p:nvSpPr>
        <p:spPr>
          <a:xfrm>
            <a:off x="1289050" y="1899443"/>
            <a:ext cx="6299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直接连接符 29"/>
          <p:cNvSpPr/>
          <p:nvPr/>
        </p:nvSpPr>
        <p:spPr>
          <a:xfrm>
            <a:off x="1276350" y="1912143"/>
            <a:ext cx="0" cy="1498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" name="矩形 30"/>
          <p:cNvSpPr/>
          <p:nvPr/>
        </p:nvSpPr>
        <p:spPr>
          <a:xfrm>
            <a:off x="6361113" y="2197893"/>
            <a:ext cx="120332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ALUctr</a:t>
            </a:r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&lt;2&gt;</a:t>
            </a:r>
          </a:p>
        </p:txBody>
      </p:sp>
      <p:sp>
        <p:nvSpPr>
          <p:cNvPr id="32" name="矩形 31"/>
          <p:cNvSpPr/>
          <p:nvPr/>
        </p:nvSpPr>
        <p:spPr>
          <a:xfrm>
            <a:off x="1484313" y="25026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33" name="矩形 32"/>
          <p:cNvSpPr/>
          <p:nvPr/>
        </p:nvSpPr>
        <p:spPr>
          <a:xfrm>
            <a:off x="2170113" y="25026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34" name="矩形 33"/>
          <p:cNvSpPr/>
          <p:nvPr/>
        </p:nvSpPr>
        <p:spPr>
          <a:xfrm>
            <a:off x="2855913" y="25026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35" name="矩形 34"/>
          <p:cNvSpPr/>
          <p:nvPr/>
        </p:nvSpPr>
        <p:spPr>
          <a:xfrm>
            <a:off x="3694113" y="25026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36" name="矩形 35"/>
          <p:cNvSpPr/>
          <p:nvPr/>
        </p:nvSpPr>
        <p:spPr>
          <a:xfrm>
            <a:off x="4379913" y="25026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37" name="矩形 36"/>
          <p:cNvSpPr/>
          <p:nvPr/>
        </p:nvSpPr>
        <p:spPr>
          <a:xfrm>
            <a:off x="5065713" y="25026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38" name="矩形 37"/>
          <p:cNvSpPr/>
          <p:nvPr/>
        </p:nvSpPr>
        <p:spPr>
          <a:xfrm>
            <a:off x="5751513" y="25026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39" name="矩形 38"/>
          <p:cNvSpPr/>
          <p:nvPr/>
        </p:nvSpPr>
        <p:spPr>
          <a:xfrm>
            <a:off x="6742113" y="25026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40" name="直接连接符 39"/>
          <p:cNvSpPr/>
          <p:nvPr/>
        </p:nvSpPr>
        <p:spPr>
          <a:xfrm>
            <a:off x="1289050" y="2813843"/>
            <a:ext cx="6299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" name="直接连接符 40"/>
          <p:cNvSpPr/>
          <p:nvPr/>
        </p:nvSpPr>
        <p:spPr>
          <a:xfrm>
            <a:off x="1289050" y="2509043"/>
            <a:ext cx="6299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" name="矩形 41"/>
          <p:cNvSpPr/>
          <p:nvPr/>
        </p:nvSpPr>
        <p:spPr>
          <a:xfrm>
            <a:off x="1484313" y="28074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43" name="矩形 42"/>
          <p:cNvSpPr/>
          <p:nvPr/>
        </p:nvSpPr>
        <p:spPr>
          <a:xfrm>
            <a:off x="2170113" y="28074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44" name="矩形 43"/>
          <p:cNvSpPr/>
          <p:nvPr/>
        </p:nvSpPr>
        <p:spPr>
          <a:xfrm>
            <a:off x="2855913" y="28074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45" name="矩形 44"/>
          <p:cNvSpPr/>
          <p:nvPr/>
        </p:nvSpPr>
        <p:spPr>
          <a:xfrm>
            <a:off x="3694113" y="28074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46" name="矩形 45"/>
          <p:cNvSpPr/>
          <p:nvPr/>
        </p:nvSpPr>
        <p:spPr>
          <a:xfrm>
            <a:off x="4379913" y="28074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47" name="矩形 46"/>
          <p:cNvSpPr/>
          <p:nvPr/>
        </p:nvSpPr>
        <p:spPr>
          <a:xfrm>
            <a:off x="5065713" y="28074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48" name="矩形 47"/>
          <p:cNvSpPr/>
          <p:nvPr/>
        </p:nvSpPr>
        <p:spPr>
          <a:xfrm>
            <a:off x="5751513" y="28074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49" name="矩形 48"/>
          <p:cNvSpPr/>
          <p:nvPr/>
        </p:nvSpPr>
        <p:spPr>
          <a:xfrm>
            <a:off x="6742113" y="28074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50" name="直接连接符 49"/>
          <p:cNvSpPr/>
          <p:nvPr/>
        </p:nvSpPr>
        <p:spPr>
          <a:xfrm>
            <a:off x="1289050" y="3118643"/>
            <a:ext cx="6299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" name="矩形 50"/>
          <p:cNvSpPr/>
          <p:nvPr/>
        </p:nvSpPr>
        <p:spPr>
          <a:xfrm>
            <a:off x="1484313" y="31122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52" name="矩形 51"/>
          <p:cNvSpPr/>
          <p:nvPr/>
        </p:nvSpPr>
        <p:spPr>
          <a:xfrm>
            <a:off x="2170113" y="31122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53" name="矩形 52"/>
          <p:cNvSpPr/>
          <p:nvPr/>
        </p:nvSpPr>
        <p:spPr>
          <a:xfrm>
            <a:off x="2855913" y="31122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54" name="矩形 53"/>
          <p:cNvSpPr/>
          <p:nvPr/>
        </p:nvSpPr>
        <p:spPr>
          <a:xfrm>
            <a:off x="3694113" y="31122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55" name="矩形 54"/>
          <p:cNvSpPr/>
          <p:nvPr/>
        </p:nvSpPr>
        <p:spPr>
          <a:xfrm>
            <a:off x="4379913" y="31122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56" name="矩形 55"/>
          <p:cNvSpPr/>
          <p:nvPr/>
        </p:nvSpPr>
        <p:spPr>
          <a:xfrm>
            <a:off x="5065713" y="31122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57" name="矩形 56"/>
          <p:cNvSpPr/>
          <p:nvPr/>
        </p:nvSpPr>
        <p:spPr>
          <a:xfrm>
            <a:off x="5751513" y="31122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58" name="矩形 57"/>
          <p:cNvSpPr/>
          <p:nvPr/>
        </p:nvSpPr>
        <p:spPr>
          <a:xfrm>
            <a:off x="6742113" y="31122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59" name="直接连接符 58"/>
          <p:cNvSpPr/>
          <p:nvPr/>
        </p:nvSpPr>
        <p:spPr>
          <a:xfrm>
            <a:off x="1289050" y="3423443"/>
            <a:ext cx="6299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" name="直接连接符 59"/>
          <p:cNvSpPr/>
          <p:nvPr/>
        </p:nvSpPr>
        <p:spPr>
          <a:xfrm>
            <a:off x="6305550" y="1912143"/>
            <a:ext cx="0" cy="1498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" name="直接连接符 60"/>
          <p:cNvSpPr/>
          <p:nvPr/>
        </p:nvSpPr>
        <p:spPr>
          <a:xfrm>
            <a:off x="7600950" y="1912143"/>
            <a:ext cx="0" cy="1498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" name="文本占位符 58413"/>
          <p:cNvSpPr>
            <a:spLocks noGrp="1"/>
          </p:cNvSpPr>
          <p:nvPr/>
        </p:nvSpPr>
        <p:spPr>
          <a:xfrm>
            <a:off x="476250" y="4337843"/>
            <a:ext cx="8191500" cy="6270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err="1"/>
              <a:t>ALUctr&lt;2&gt;  =  !ALUop&lt;2&gt;  &amp;  ALUop&lt;0&gt;  +</a:t>
            </a:r>
          </a:p>
          <a:p>
            <a:pPr lvl="1">
              <a:buNone/>
            </a:pPr>
            <a:r>
              <a:rPr lang="en-US" altLang="zh-CN" err="1"/>
              <a:t>		             ALUop&lt;2&gt;  &amp;  !func&lt;2&gt;  &amp;  func&lt;1&gt;  &amp;  !func</a:t>
            </a:r>
            <a:r>
              <a:rPr lang="en-US" altLang="zh-CN"/>
              <a:t>&lt;0&gt;</a:t>
            </a:r>
          </a:p>
        </p:txBody>
      </p:sp>
      <p:sp>
        <p:nvSpPr>
          <p:cNvPr id="63" name="椭圆 62"/>
          <p:cNvSpPr/>
          <p:nvPr/>
        </p:nvSpPr>
        <p:spPr>
          <a:xfrm>
            <a:off x="3644900" y="2820193"/>
            <a:ext cx="368300" cy="7493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4" name="直接连接符 63"/>
          <p:cNvSpPr/>
          <p:nvPr/>
        </p:nvSpPr>
        <p:spPr>
          <a:xfrm>
            <a:off x="3873500" y="3582193"/>
            <a:ext cx="673100" cy="3683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65" name="矩形 64"/>
          <p:cNvSpPr/>
          <p:nvPr/>
        </p:nvSpPr>
        <p:spPr>
          <a:xfrm>
            <a:off x="4532313" y="3798093"/>
            <a:ext cx="3132137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This makes func</a:t>
            </a:r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&lt;3&gt; a don’t care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Logic Equation for </a:t>
            </a:r>
            <a:r>
              <a:rPr lang="en-US" altLang="zh-CN" dirty="0" err="1"/>
              <a:t>ALUctr</a:t>
            </a:r>
            <a:r>
              <a:rPr lang="en-US" altLang="zh-CN" dirty="0"/>
              <a:t>&lt;1&gt;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  <a:t>29</a:t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182245" y="116840"/>
            <a:ext cx="884555" cy="568325"/>
          </a:xfrm>
        </p:spPr>
        <p:txBody>
          <a:bodyPr/>
          <a:lstStyle/>
          <a:p>
            <a:r>
              <a:rPr lang="en-US" altLang="zh-CN"/>
              <a:t>6.5</a:t>
            </a:r>
          </a:p>
        </p:txBody>
      </p:sp>
      <p:sp>
        <p:nvSpPr>
          <p:cNvPr id="8" name="矩形 7"/>
          <p:cNvSpPr/>
          <p:nvPr/>
        </p:nvSpPr>
        <p:spPr>
          <a:xfrm>
            <a:off x="2170113" y="1816893"/>
            <a:ext cx="83502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ALUop</a:t>
            </a:r>
          </a:p>
        </p:txBody>
      </p:sp>
      <p:sp>
        <p:nvSpPr>
          <p:cNvPr id="9" name="矩形 8"/>
          <p:cNvSpPr/>
          <p:nvPr/>
        </p:nvSpPr>
        <p:spPr>
          <a:xfrm>
            <a:off x="4760913" y="1816893"/>
            <a:ext cx="577850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func</a:t>
            </a:r>
          </a:p>
        </p:txBody>
      </p:sp>
      <p:sp>
        <p:nvSpPr>
          <p:cNvPr id="11" name="矩形 10"/>
          <p:cNvSpPr/>
          <p:nvPr/>
        </p:nvSpPr>
        <p:spPr>
          <a:xfrm>
            <a:off x="1484313" y="2121693"/>
            <a:ext cx="7651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bit&lt;2&gt;</a:t>
            </a:r>
          </a:p>
        </p:txBody>
      </p:sp>
      <p:sp>
        <p:nvSpPr>
          <p:cNvPr id="13" name="矩形 12"/>
          <p:cNvSpPr/>
          <p:nvPr/>
        </p:nvSpPr>
        <p:spPr>
          <a:xfrm>
            <a:off x="2170113" y="2121693"/>
            <a:ext cx="7651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bit&lt;1&gt;</a:t>
            </a:r>
          </a:p>
        </p:txBody>
      </p:sp>
      <p:sp>
        <p:nvSpPr>
          <p:cNvPr id="14" name="矩形 13"/>
          <p:cNvSpPr/>
          <p:nvPr/>
        </p:nvSpPr>
        <p:spPr>
          <a:xfrm>
            <a:off x="2855913" y="2121693"/>
            <a:ext cx="7651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bit&lt;0&gt;</a:t>
            </a:r>
          </a:p>
        </p:txBody>
      </p:sp>
      <p:sp>
        <p:nvSpPr>
          <p:cNvPr id="15" name="矩形 14"/>
          <p:cNvSpPr/>
          <p:nvPr/>
        </p:nvSpPr>
        <p:spPr>
          <a:xfrm>
            <a:off x="4379913" y="2121693"/>
            <a:ext cx="7651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bit&lt;2&gt;</a:t>
            </a:r>
          </a:p>
        </p:txBody>
      </p:sp>
      <p:sp>
        <p:nvSpPr>
          <p:cNvPr id="16" name="矩形 15"/>
          <p:cNvSpPr/>
          <p:nvPr/>
        </p:nvSpPr>
        <p:spPr>
          <a:xfrm>
            <a:off x="5065713" y="2121693"/>
            <a:ext cx="7651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bit&lt;1&gt;</a:t>
            </a:r>
          </a:p>
        </p:txBody>
      </p:sp>
      <p:sp>
        <p:nvSpPr>
          <p:cNvPr id="17" name="矩形 16"/>
          <p:cNvSpPr/>
          <p:nvPr/>
        </p:nvSpPr>
        <p:spPr>
          <a:xfrm>
            <a:off x="5751513" y="2121693"/>
            <a:ext cx="7651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bit&lt;0&gt;</a:t>
            </a:r>
          </a:p>
        </p:txBody>
      </p:sp>
      <p:sp>
        <p:nvSpPr>
          <p:cNvPr id="18" name="矩形 17"/>
          <p:cNvSpPr/>
          <p:nvPr/>
        </p:nvSpPr>
        <p:spPr>
          <a:xfrm>
            <a:off x="3694113" y="2121693"/>
            <a:ext cx="7651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bit&lt;3&gt;</a:t>
            </a:r>
          </a:p>
        </p:txBody>
      </p:sp>
      <p:sp>
        <p:nvSpPr>
          <p:cNvPr id="19" name="直接连接符 18"/>
          <p:cNvSpPr/>
          <p:nvPr/>
        </p:nvSpPr>
        <p:spPr>
          <a:xfrm>
            <a:off x="3638550" y="1835943"/>
            <a:ext cx="0" cy="2108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" name="直接连接符 19"/>
          <p:cNvSpPr/>
          <p:nvPr/>
        </p:nvSpPr>
        <p:spPr>
          <a:xfrm>
            <a:off x="1517650" y="1823243"/>
            <a:ext cx="6146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" name="直接连接符 20"/>
          <p:cNvSpPr/>
          <p:nvPr/>
        </p:nvSpPr>
        <p:spPr>
          <a:xfrm>
            <a:off x="1504950" y="1835943"/>
            <a:ext cx="0" cy="2108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" name="直接连接符 21"/>
          <p:cNvSpPr/>
          <p:nvPr/>
        </p:nvSpPr>
        <p:spPr>
          <a:xfrm>
            <a:off x="6534150" y="1835943"/>
            <a:ext cx="0" cy="2108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矩形 22"/>
          <p:cNvSpPr/>
          <p:nvPr/>
        </p:nvSpPr>
        <p:spPr>
          <a:xfrm>
            <a:off x="1712913" y="24264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24" name="直接连接符 23"/>
          <p:cNvSpPr/>
          <p:nvPr/>
        </p:nvSpPr>
        <p:spPr>
          <a:xfrm>
            <a:off x="1517650" y="2737643"/>
            <a:ext cx="6146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" name="矩形 24"/>
          <p:cNvSpPr/>
          <p:nvPr/>
        </p:nvSpPr>
        <p:spPr>
          <a:xfrm>
            <a:off x="2398713" y="24264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26" name="矩形 25"/>
          <p:cNvSpPr/>
          <p:nvPr/>
        </p:nvSpPr>
        <p:spPr>
          <a:xfrm>
            <a:off x="3084513" y="24264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27" name="矩形 26"/>
          <p:cNvSpPr/>
          <p:nvPr/>
        </p:nvSpPr>
        <p:spPr>
          <a:xfrm>
            <a:off x="3922713" y="24264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28" name="矩形 27"/>
          <p:cNvSpPr/>
          <p:nvPr/>
        </p:nvSpPr>
        <p:spPr>
          <a:xfrm>
            <a:off x="4608513" y="24264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29" name="矩形 28"/>
          <p:cNvSpPr/>
          <p:nvPr/>
        </p:nvSpPr>
        <p:spPr>
          <a:xfrm>
            <a:off x="5294313" y="24264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30" name="矩形 29"/>
          <p:cNvSpPr/>
          <p:nvPr/>
        </p:nvSpPr>
        <p:spPr>
          <a:xfrm>
            <a:off x="5980113" y="24264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31" name="矩形 30"/>
          <p:cNvSpPr/>
          <p:nvPr/>
        </p:nvSpPr>
        <p:spPr>
          <a:xfrm>
            <a:off x="6894513" y="24264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32" name="矩形 31"/>
          <p:cNvSpPr/>
          <p:nvPr/>
        </p:nvSpPr>
        <p:spPr>
          <a:xfrm>
            <a:off x="6513513" y="2121693"/>
            <a:ext cx="120332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ALUctr</a:t>
            </a:r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&lt;1&gt;</a:t>
            </a:r>
          </a:p>
        </p:txBody>
      </p:sp>
      <p:sp>
        <p:nvSpPr>
          <p:cNvPr id="33" name="直接连接符 32"/>
          <p:cNvSpPr/>
          <p:nvPr/>
        </p:nvSpPr>
        <p:spPr>
          <a:xfrm>
            <a:off x="7677150" y="1835943"/>
            <a:ext cx="0" cy="2108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" name="矩形 33"/>
          <p:cNvSpPr/>
          <p:nvPr/>
        </p:nvSpPr>
        <p:spPr>
          <a:xfrm>
            <a:off x="1712913" y="27312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35" name="矩形 34"/>
          <p:cNvSpPr/>
          <p:nvPr/>
        </p:nvSpPr>
        <p:spPr>
          <a:xfrm>
            <a:off x="2398713" y="27312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36" name="矩形 35"/>
          <p:cNvSpPr/>
          <p:nvPr/>
        </p:nvSpPr>
        <p:spPr>
          <a:xfrm>
            <a:off x="3084513" y="27312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37" name="矩形 36"/>
          <p:cNvSpPr/>
          <p:nvPr/>
        </p:nvSpPr>
        <p:spPr>
          <a:xfrm>
            <a:off x="3922713" y="27312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38" name="矩形 37"/>
          <p:cNvSpPr/>
          <p:nvPr/>
        </p:nvSpPr>
        <p:spPr>
          <a:xfrm>
            <a:off x="4608513" y="27312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39" name="矩形 38"/>
          <p:cNvSpPr/>
          <p:nvPr/>
        </p:nvSpPr>
        <p:spPr>
          <a:xfrm>
            <a:off x="5294313" y="27312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40" name="矩形 39"/>
          <p:cNvSpPr/>
          <p:nvPr/>
        </p:nvSpPr>
        <p:spPr>
          <a:xfrm>
            <a:off x="5980113" y="27312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41" name="矩形 40"/>
          <p:cNvSpPr/>
          <p:nvPr/>
        </p:nvSpPr>
        <p:spPr>
          <a:xfrm>
            <a:off x="6894513" y="27312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42" name="直接连接符 41"/>
          <p:cNvSpPr/>
          <p:nvPr/>
        </p:nvSpPr>
        <p:spPr>
          <a:xfrm>
            <a:off x="1517650" y="2432843"/>
            <a:ext cx="6146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" name="矩形 42"/>
          <p:cNvSpPr/>
          <p:nvPr/>
        </p:nvSpPr>
        <p:spPr>
          <a:xfrm>
            <a:off x="1712913" y="30360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44" name="矩形 43"/>
          <p:cNvSpPr/>
          <p:nvPr/>
        </p:nvSpPr>
        <p:spPr>
          <a:xfrm>
            <a:off x="2398713" y="30360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45" name="矩形 44"/>
          <p:cNvSpPr/>
          <p:nvPr/>
        </p:nvSpPr>
        <p:spPr>
          <a:xfrm>
            <a:off x="3084513" y="30360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46" name="矩形 45"/>
          <p:cNvSpPr/>
          <p:nvPr/>
        </p:nvSpPr>
        <p:spPr>
          <a:xfrm>
            <a:off x="3922713" y="30360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47" name="矩形 46"/>
          <p:cNvSpPr/>
          <p:nvPr/>
        </p:nvSpPr>
        <p:spPr>
          <a:xfrm>
            <a:off x="4608513" y="30360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48" name="矩形 47"/>
          <p:cNvSpPr/>
          <p:nvPr/>
        </p:nvSpPr>
        <p:spPr>
          <a:xfrm>
            <a:off x="5294313" y="30360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49" name="矩形 48"/>
          <p:cNvSpPr/>
          <p:nvPr/>
        </p:nvSpPr>
        <p:spPr>
          <a:xfrm>
            <a:off x="5980113" y="30360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50" name="矩形 49"/>
          <p:cNvSpPr/>
          <p:nvPr/>
        </p:nvSpPr>
        <p:spPr>
          <a:xfrm>
            <a:off x="6894513" y="30360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51" name="直接连接符 50"/>
          <p:cNvSpPr/>
          <p:nvPr/>
        </p:nvSpPr>
        <p:spPr>
          <a:xfrm>
            <a:off x="1517650" y="3347243"/>
            <a:ext cx="6146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" name="矩形 51"/>
          <p:cNvSpPr/>
          <p:nvPr/>
        </p:nvSpPr>
        <p:spPr>
          <a:xfrm>
            <a:off x="1712913" y="33408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53" name="矩形 52"/>
          <p:cNvSpPr/>
          <p:nvPr/>
        </p:nvSpPr>
        <p:spPr>
          <a:xfrm>
            <a:off x="2398713" y="33408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54" name="矩形 53"/>
          <p:cNvSpPr/>
          <p:nvPr/>
        </p:nvSpPr>
        <p:spPr>
          <a:xfrm>
            <a:off x="3084513" y="33408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55" name="矩形 54"/>
          <p:cNvSpPr/>
          <p:nvPr/>
        </p:nvSpPr>
        <p:spPr>
          <a:xfrm>
            <a:off x="3922713" y="33408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56" name="矩形 55"/>
          <p:cNvSpPr/>
          <p:nvPr/>
        </p:nvSpPr>
        <p:spPr>
          <a:xfrm>
            <a:off x="4608513" y="33408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57" name="矩形 56"/>
          <p:cNvSpPr/>
          <p:nvPr/>
        </p:nvSpPr>
        <p:spPr>
          <a:xfrm>
            <a:off x="5294313" y="33408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58" name="矩形 57"/>
          <p:cNvSpPr/>
          <p:nvPr/>
        </p:nvSpPr>
        <p:spPr>
          <a:xfrm>
            <a:off x="5980113" y="33408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59" name="矩形 58"/>
          <p:cNvSpPr/>
          <p:nvPr/>
        </p:nvSpPr>
        <p:spPr>
          <a:xfrm>
            <a:off x="6894513" y="33408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60" name="矩形 59"/>
          <p:cNvSpPr/>
          <p:nvPr/>
        </p:nvSpPr>
        <p:spPr>
          <a:xfrm>
            <a:off x="1712913" y="36456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61" name="矩形 60"/>
          <p:cNvSpPr/>
          <p:nvPr/>
        </p:nvSpPr>
        <p:spPr>
          <a:xfrm>
            <a:off x="2398713" y="36456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62" name="矩形 61"/>
          <p:cNvSpPr/>
          <p:nvPr/>
        </p:nvSpPr>
        <p:spPr>
          <a:xfrm>
            <a:off x="3084513" y="36456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63" name="矩形 62"/>
          <p:cNvSpPr/>
          <p:nvPr/>
        </p:nvSpPr>
        <p:spPr>
          <a:xfrm>
            <a:off x="3922713" y="36456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64" name="矩形 63"/>
          <p:cNvSpPr/>
          <p:nvPr/>
        </p:nvSpPr>
        <p:spPr>
          <a:xfrm>
            <a:off x="4608513" y="36456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5294313" y="36456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66" name="矩形 65"/>
          <p:cNvSpPr/>
          <p:nvPr/>
        </p:nvSpPr>
        <p:spPr>
          <a:xfrm>
            <a:off x="5980113" y="36456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67" name="矩形 66"/>
          <p:cNvSpPr/>
          <p:nvPr/>
        </p:nvSpPr>
        <p:spPr>
          <a:xfrm>
            <a:off x="6894513" y="364569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68" name="直接连接符 67"/>
          <p:cNvSpPr/>
          <p:nvPr/>
        </p:nvSpPr>
        <p:spPr>
          <a:xfrm>
            <a:off x="1517650" y="3956843"/>
            <a:ext cx="6146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" name="直接连接符 68"/>
          <p:cNvSpPr/>
          <p:nvPr/>
        </p:nvSpPr>
        <p:spPr>
          <a:xfrm>
            <a:off x="1517650" y="3042443"/>
            <a:ext cx="6146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0" name="椭圆 69"/>
          <p:cNvSpPr/>
          <p:nvPr/>
        </p:nvSpPr>
        <p:spPr>
          <a:xfrm>
            <a:off x="3035300" y="2439193"/>
            <a:ext cx="368300" cy="6731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1" name="直接连接符 70"/>
          <p:cNvSpPr/>
          <p:nvPr/>
        </p:nvSpPr>
        <p:spPr>
          <a:xfrm>
            <a:off x="1517650" y="3652043"/>
            <a:ext cx="6146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" name="椭圆 71"/>
          <p:cNvSpPr/>
          <p:nvPr/>
        </p:nvSpPr>
        <p:spPr>
          <a:xfrm>
            <a:off x="3873500" y="3048793"/>
            <a:ext cx="368300" cy="9779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5245100" y="3048793"/>
            <a:ext cx="368300" cy="9779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4" name="文本占位符 60482"/>
          <p:cNvSpPr>
            <a:spLocks noGrp="1"/>
          </p:cNvSpPr>
          <p:nvPr/>
        </p:nvSpPr>
        <p:spPr>
          <a:xfrm>
            <a:off x="476250" y="4414043"/>
            <a:ext cx="8191500" cy="6270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err="1"/>
              <a:t>ALUctr&lt;1&gt;  =  !ALUop&lt;2&gt;  &amp;  !ALUop&lt;1&gt;  +</a:t>
            </a:r>
          </a:p>
          <a:p>
            <a:pPr lvl="1">
              <a:buNone/>
            </a:pPr>
            <a:r>
              <a:rPr lang="en-US" altLang="zh-CN" err="1"/>
              <a:t>		             ALUop&lt;2&gt;  &amp;  !func&lt;2&gt;  &amp;  !func</a:t>
            </a:r>
            <a:r>
              <a:rPr lang="en-US" altLang="zh-CN"/>
              <a:t>&lt;0&gt;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xxx@mail.nwpu.edu.cn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352800" cy="365125"/>
          </a:xfrm>
        </p:spPr>
        <p:txBody>
          <a:bodyPr/>
          <a:lstStyle/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384290" y="6356349"/>
            <a:ext cx="2133600" cy="365125"/>
          </a:xfrm>
        </p:spPr>
        <p:txBody>
          <a:bodyPr/>
          <a:lstStyle/>
          <a:p>
            <a:fld id="{B7A5BFCD-2DD0-1B4A-A6AE-A25793FF7F0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are we now?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7554" y="112395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973019"/>
            <a:ext cx="9067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The Five Classic Components of a Computer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8100" y="4319894"/>
            <a:ext cx="9067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Today's Topic</a:t>
            </a:r>
            <a:r>
              <a:rPr lang="en-US" altLang="zh-CN" sz="2800" b="1" dirty="0">
                <a:solidFill>
                  <a:srgbClr val="0D00CD"/>
                </a:solidFill>
              </a:rPr>
              <a:t>: Design a Single Cycle Processor</a:t>
            </a:r>
            <a:endParaRPr lang="zh-CN" altLang="en-US" sz="2800" b="1" dirty="0">
              <a:solidFill>
                <a:srgbClr val="0D00CD"/>
              </a:solidFill>
            </a:endParaRPr>
          </a:p>
        </p:txBody>
      </p:sp>
      <p:grpSp>
        <p:nvGrpSpPr>
          <p:cNvPr id="10258" name="Group 18"/>
          <p:cNvGrpSpPr/>
          <p:nvPr/>
        </p:nvGrpSpPr>
        <p:grpSpPr bwMode="auto">
          <a:xfrm>
            <a:off x="2207895" y="1580515"/>
            <a:ext cx="3956685" cy="2511425"/>
            <a:chOff x="3208" y="1050"/>
            <a:chExt cx="1968" cy="1102"/>
          </a:xfrm>
        </p:grpSpPr>
        <p:grpSp>
          <p:nvGrpSpPr>
            <p:cNvPr id="10246" name="Group 6"/>
            <p:cNvGrpSpPr/>
            <p:nvPr/>
          </p:nvGrpSpPr>
          <p:grpSpPr bwMode="auto">
            <a:xfrm>
              <a:off x="3283" y="1254"/>
              <a:ext cx="626" cy="365"/>
              <a:chOff x="3283" y="1254"/>
              <a:chExt cx="626" cy="365"/>
            </a:xfrm>
          </p:grpSpPr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3283" y="1254"/>
                <a:ext cx="620" cy="3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3368" y="1363"/>
                <a:ext cx="541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Control</a:t>
                </a:r>
              </a:p>
            </p:txBody>
          </p:sp>
        </p:grpSp>
        <p:grpSp>
          <p:nvGrpSpPr>
            <p:cNvPr id="10249" name="Group 9"/>
            <p:cNvGrpSpPr/>
            <p:nvPr/>
          </p:nvGrpSpPr>
          <p:grpSpPr bwMode="auto">
            <a:xfrm>
              <a:off x="3283" y="1711"/>
              <a:ext cx="673" cy="365"/>
              <a:chOff x="3283" y="1711"/>
              <a:chExt cx="673" cy="365"/>
            </a:xfrm>
          </p:grpSpPr>
          <p:sp>
            <p:nvSpPr>
              <p:cNvPr id="10247" name="Rectangle 7"/>
              <p:cNvSpPr>
                <a:spLocks noChangeArrowheads="1"/>
              </p:cNvSpPr>
              <p:nvPr/>
            </p:nvSpPr>
            <p:spPr bwMode="auto">
              <a:xfrm>
                <a:off x="3283" y="1711"/>
                <a:ext cx="620" cy="3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48" name="Rectangle 8"/>
              <p:cNvSpPr>
                <a:spLocks noChangeArrowheads="1"/>
              </p:cNvSpPr>
              <p:nvPr/>
            </p:nvSpPr>
            <p:spPr bwMode="auto">
              <a:xfrm>
                <a:off x="3330" y="1800"/>
                <a:ext cx="62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Datapath</a:t>
                </a:r>
              </a:p>
            </p:txBody>
          </p:sp>
        </p:grp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4069" y="1064"/>
              <a:ext cx="508" cy="10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4090" y="1482"/>
              <a:ext cx="584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Memory</a:t>
              </a: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3208" y="1064"/>
              <a:ext cx="770" cy="10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3330" y="1050"/>
              <a:ext cx="648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Processor</a:t>
              </a:r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4668" y="1064"/>
              <a:ext cx="508" cy="44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4709" y="1202"/>
              <a:ext cx="420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Input</a:t>
              </a:r>
            </a:p>
          </p:txBody>
        </p:sp>
        <p:sp>
          <p:nvSpPr>
            <p:cNvPr id="10256" name="Rectangle 16"/>
            <p:cNvSpPr>
              <a:spLocks noChangeArrowheads="1"/>
            </p:cNvSpPr>
            <p:nvPr/>
          </p:nvSpPr>
          <p:spPr bwMode="auto">
            <a:xfrm>
              <a:off x="4668" y="1711"/>
              <a:ext cx="508" cy="44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4663" y="1850"/>
              <a:ext cx="513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Output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19200" y="35560"/>
            <a:ext cx="7298690" cy="649605"/>
          </a:xfrm>
        </p:spPr>
        <p:txBody>
          <a:bodyPr/>
          <a:lstStyle/>
          <a:p>
            <a:r>
              <a:rPr lang="en-US" altLang="zh-CN" sz="3200" dirty="0"/>
              <a:t>The Logic Equation for </a:t>
            </a:r>
            <a:r>
              <a:rPr lang="en-US" altLang="zh-CN" sz="3200" dirty="0" err="1"/>
              <a:t>ALUctr</a:t>
            </a:r>
            <a:r>
              <a:rPr lang="en-US" altLang="zh-CN" sz="3200" dirty="0"/>
              <a:t>&lt;0&gt;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/>
              <a:t>7</a:t>
            </a:r>
          </a:p>
        </p:txBody>
      </p:sp>
      <p:sp>
        <p:nvSpPr>
          <p:cNvPr id="203" name="矩形 202"/>
          <p:cNvSpPr/>
          <p:nvPr/>
        </p:nvSpPr>
        <p:spPr>
          <a:xfrm>
            <a:off x="2322513" y="1835943"/>
            <a:ext cx="83502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ALUop</a:t>
            </a:r>
          </a:p>
        </p:txBody>
      </p:sp>
      <p:sp>
        <p:nvSpPr>
          <p:cNvPr id="204" name="矩形 203"/>
          <p:cNvSpPr/>
          <p:nvPr/>
        </p:nvSpPr>
        <p:spPr>
          <a:xfrm>
            <a:off x="4913313" y="1835943"/>
            <a:ext cx="577850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func</a:t>
            </a:r>
          </a:p>
        </p:txBody>
      </p:sp>
      <p:sp>
        <p:nvSpPr>
          <p:cNvPr id="205" name="矩形 204"/>
          <p:cNvSpPr/>
          <p:nvPr/>
        </p:nvSpPr>
        <p:spPr>
          <a:xfrm>
            <a:off x="1636713" y="2140743"/>
            <a:ext cx="7651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bit&lt;2&gt;</a:t>
            </a:r>
          </a:p>
        </p:txBody>
      </p:sp>
      <p:sp>
        <p:nvSpPr>
          <p:cNvPr id="206" name="矩形 205"/>
          <p:cNvSpPr/>
          <p:nvPr/>
        </p:nvSpPr>
        <p:spPr>
          <a:xfrm>
            <a:off x="2322513" y="2140743"/>
            <a:ext cx="7651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bit&lt;1&gt;</a:t>
            </a:r>
          </a:p>
        </p:txBody>
      </p:sp>
      <p:sp>
        <p:nvSpPr>
          <p:cNvPr id="207" name="矩形 206"/>
          <p:cNvSpPr/>
          <p:nvPr/>
        </p:nvSpPr>
        <p:spPr>
          <a:xfrm>
            <a:off x="3008313" y="2140743"/>
            <a:ext cx="7651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bit&lt;0&gt;</a:t>
            </a:r>
          </a:p>
        </p:txBody>
      </p:sp>
      <p:sp>
        <p:nvSpPr>
          <p:cNvPr id="208" name="矩形 207"/>
          <p:cNvSpPr/>
          <p:nvPr/>
        </p:nvSpPr>
        <p:spPr>
          <a:xfrm>
            <a:off x="4532313" y="2140743"/>
            <a:ext cx="7651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bit&lt;2&gt;</a:t>
            </a:r>
          </a:p>
        </p:txBody>
      </p:sp>
      <p:sp>
        <p:nvSpPr>
          <p:cNvPr id="209" name="矩形 208"/>
          <p:cNvSpPr/>
          <p:nvPr/>
        </p:nvSpPr>
        <p:spPr>
          <a:xfrm>
            <a:off x="5218113" y="2140743"/>
            <a:ext cx="7651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bit&lt;1&gt;</a:t>
            </a:r>
          </a:p>
        </p:txBody>
      </p:sp>
      <p:sp>
        <p:nvSpPr>
          <p:cNvPr id="210" name="矩形 209"/>
          <p:cNvSpPr/>
          <p:nvPr/>
        </p:nvSpPr>
        <p:spPr>
          <a:xfrm>
            <a:off x="5903913" y="2140743"/>
            <a:ext cx="7651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bit&lt;0&gt;</a:t>
            </a:r>
          </a:p>
        </p:txBody>
      </p:sp>
      <p:sp>
        <p:nvSpPr>
          <p:cNvPr id="211" name="矩形 210"/>
          <p:cNvSpPr/>
          <p:nvPr/>
        </p:nvSpPr>
        <p:spPr>
          <a:xfrm>
            <a:off x="3846513" y="2140743"/>
            <a:ext cx="7651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bit&lt;3&gt;</a:t>
            </a:r>
          </a:p>
        </p:txBody>
      </p:sp>
      <p:sp>
        <p:nvSpPr>
          <p:cNvPr id="212" name="直接连接符 211"/>
          <p:cNvSpPr/>
          <p:nvPr/>
        </p:nvSpPr>
        <p:spPr>
          <a:xfrm>
            <a:off x="3790950" y="1854993"/>
            <a:ext cx="0" cy="1498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3" name="直接连接符 212"/>
          <p:cNvSpPr/>
          <p:nvPr/>
        </p:nvSpPr>
        <p:spPr>
          <a:xfrm>
            <a:off x="1670050" y="1842293"/>
            <a:ext cx="6146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4" name="直接连接符 213"/>
          <p:cNvSpPr/>
          <p:nvPr/>
        </p:nvSpPr>
        <p:spPr>
          <a:xfrm>
            <a:off x="1657350" y="1854993"/>
            <a:ext cx="0" cy="1498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" name="直接连接符 214"/>
          <p:cNvSpPr/>
          <p:nvPr/>
        </p:nvSpPr>
        <p:spPr>
          <a:xfrm>
            <a:off x="6686550" y="1854993"/>
            <a:ext cx="0" cy="1498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6" name="矩形 215"/>
          <p:cNvSpPr/>
          <p:nvPr/>
        </p:nvSpPr>
        <p:spPr>
          <a:xfrm>
            <a:off x="6665913" y="2140743"/>
            <a:ext cx="120332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ALUctr</a:t>
            </a:r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&lt;0&gt;</a:t>
            </a:r>
          </a:p>
        </p:txBody>
      </p:sp>
      <p:sp>
        <p:nvSpPr>
          <p:cNvPr id="217" name="直接连接符 216"/>
          <p:cNvSpPr/>
          <p:nvPr/>
        </p:nvSpPr>
        <p:spPr>
          <a:xfrm>
            <a:off x="7829550" y="1854993"/>
            <a:ext cx="0" cy="1498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8" name="矩形 217"/>
          <p:cNvSpPr/>
          <p:nvPr/>
        </p:nvSpPr>
        <p:spPr>
          <a:xfrm>
            <a:off x="1865313" y="244554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219" name="矩形 218"/>
          <p:cNvSpPr/>
          <p:nvPr/>
        </p:nvSpPr>
        <p:spPr>
          <a:xfrm>
            <a:off x="2551113" y="244554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220" name="矩形 219"/>
          <p:cNvSpPr/>
          <p:nvPr/>
        </p:nvSpPr>
        <p:spPr>
          <a:xfrm>
            <a:off x="3236913" y="244554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221" name="矩形 220"/>
          <p:cNvSpPr/>
          <p:nvPr/>
        </p:nvSpPr>
        <p:spPr>
          <a:xfrm>
            <a:off x="4075113" y="244554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222" name="矩形 221"/>
          <p:cNvSpPr/>
          <p:nvPr/>
        </p:nvSpPr>
        <p:spPr>
          <a:xfrm>
            <a:off x="4760913" y="244554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223" name="矩形 222"/>
          <p:cNvSpPr/>
          <p:nvPr/>
        </p:nvSpPr>
        <p:spPr>
          <a:xfrm>
            <a:off x="5446713" y="244554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224" name="矩形 223"/>
          <p:cNvSpPr/>
          <p:nvPr/>
        </p:nvSpPr>
        <p:spPr>
          <a:xfrm>
            <a:off x="6132513" y="244554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225" name="矩形 224"/>
          <p:cNvSpPr/>
          <p:nvPr/>
        </p:nvSpPr>
        <p:spPr>
          <a:xfrm>
            <a:off x="7046913" y="244554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226" name="直接连接符 225"/>
          <p:cNvSpPr/>
          <p:nvPr/>
        </p:nvSpPr>
        <p:spPr>
          <a:xfrm>
            <a:off x="1670050" y="2756693"/>
            <a:ext cx="6146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7" name="矩形 226"/>
          <p:cNvSpPr/>
          <p:nvPr/>
        </p:nvSpPr>
        <p:spPr>
          <a:xfrm>
            <a:off x="1865313" y="275034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228" name="矩形 227"/>
          <p:cNvSpPr/>
          <p:nvPr/>
        </p:nvSpPr>
        <p:spPr>
          <a:xfrm>
            <a:off x="2551113" y="275034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229" name="矩形 228"/>
          <p:cNvSpPr/>
          <p:nvPr/>
        </p:nvSpPr>
        <p:spPr>
          <a:xfrm>
            <a:off x="3236913" y="275034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230" name="矩形 229"/>
          <p:cNvSpPr/>
          <p:nvPr/>
        </p:nvSpPr>
        <p:spPr>
          <a:xfrm>
            <a:off x="4075113" y="275034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231" name="矩形 230"/>
          <p:cNvSpPr/>
          <p:nvPr/>
        </p:nvSpPr>
        <p:spPr>
          <a:xfrm>
            <a:off x="4760913" y="275034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232" name="矩形 231"/>
          <p:cNvSpPr/>
          <p:nvPr/>
        </p:nvSpPr>
        <p:spPr>
          <a:xfrm>
            <a:off x="5446713" y="275034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233" name="矩形 232"/>
          <p:cNvSpPr/>
          <p:nvPr/>
        </p:nvSpPr>
        <p:spPr>
          <a:xfrm>
            <a:off x="6132513" y="275034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234" name="矩形 233"/>
          <p:cNvSpPr/>
          <p:nvPr/>
        </p:nvSpPr>
        <p:spPr>
          <a:xfrm>
            <a:off x="7046913" y="275034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235" name="直接连接符 234"/>
          <p:cNvSpPr/>
          <p:nvPr/>
        </p:nvSpPr>
        <p:spPr>
          <a:xfrm>
            <a:off x="1670050" y="3061493"/>
            <a:ext cx="6146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6" name="矩形 235"/>
          <p:cNvSpPr/>
          <p:nvPr/>
        </p:nvSpPr>
        <p:spPr>
          <a:xfrm>
            <a:off x="1865313" y="305514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237" name="矩形 236"/>
          <p:cNvSpPr/>
          <p:nvPr/>
        </p:nvSpPr>
        <p:spPr>
          <a:xfrm>
            <a:off x="2551113" y="305514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238" name="矩形 237"/>
          <p:cNvSpPr/>
          <p:nvPr/>
        </p:nvSpPr>
        <p:spPr>
          <a:xfrm>
            <a:off x="3236913" y="305514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239" name="矩形 238"/>
          <p:cNvSpPr/>
          <p:nvPr/>
        </p:nvSpPr>
        <p:spPr>
          <a:xfrm>
            <a:off x="4075113" y="305514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240" name="矩形 239"/>
          <p:cNvSpPr/>
          <p:nvPr/>
        </p:nvSpPr>
        <p:spPr>
          <a:xfrm>
            <a:off x="4760913" y="305514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241" name="矩形 240"/>
          <p:cNvSpPr/>
          <p:nvPr/>
        </p:nvSpPr>
        <p:spPr>
          <a:xfrm>
            <a:off x="5446713" y="305514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242" name="矩形 241"/>
          <p:cNvSpPr/>
          <p:nvPr/>
        </p:nvSpPr>
        <p:spPr>
          <a:xfrm>
            <a:off x="6132513" y="305514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243" name="矩形 242"/>
          <p:cNvSpPr/>
          <p:nvPr/>
        </p:nvSpPr>
        <p:spPr>
          <a:xfrm>
            <a:off x="7046913" y="3055143"/>
            <a:ext cx="295275" cy="3460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244" name="直接连接符 243"/>
          <p:cNvSpPr/>
          <p:nvPr/>
        </p:nvSpPr>
        <p:spPr>
          <a:xfrm>
            <a:off x="1670050" y="3366293"/>
            <a:ext cx="6146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" name="直接连接符 244"/>
          <p:cNvSpPr/>
          <p:nvPr/>
        </p:nvSpPr>
        <p:spPr>
          <a:xfrm>
            <a:off x="1670050" y="2451893"/>
            <a:ext cx="6146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6" name="文本占位符 62509"/>
          <p:cNvSpPr>
            <a:spLocks noGrp="1"/>
          </p:cNvSpPr>
          <p:nvPr/>
        </p:nvSpPr>
        <p:spPr>
          <a:xfrm>
            <a:off x="476250" y="4052093"/>
            <a:ext cx="8191500" cy="9699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err="1"/>
              <a:t>ALUctr&lt;0&gt;  =  !ALUop&lt;2&gt; &amp; ALUop</a:t>
            </a:r>
            <a:r>
              <a:rPr lang="en-US" altLang="zh-CN"/>
              <a:t>&lt;1&gt; </a:t>
            </a:r>
          </a:p>
          <a:p>
            <a:pPr lvl="1">
              <a:buNone/>
            </a:pPr>
            <a:r>
              <a:rPr lang="en-US" altLang="zh-CN" err="1"/>
              <a:t>		     +  ALUop&lt;2&gt;  &amp;  !func&lt;3&gt;  &amp;  func&lt;2&gt;  &amp;  !func&lt;1&gt;  &amp;  func</a:t>
            </a:r>
            <a:r>
              <a:rPr lang="en-US" altLang="zh-CN"/>
              <a:t>&lt;0&gt;</a:t>
            </a:r>
          </a:p>
          <a:p>
            <a:pPr lvl="1">
              <a:buNone/>
            </a:pPr>
            <a:r>
              <a:rPr lang="en-US" altLang="zh-CN" err="1"/>
              <a:t>		     +  ALUop&lt;2&gt;  &amp;  func&lt;3&gt;   &amp;  !func&lt;2&gt;  &amp;  func&lt;1&gt;  &amp;  !func</a:t>
            </a:r>
            <a:r>
              <a:rPr lang="en-US" altLang="zh-CN"/>
              <a:t>&lt;0&gt;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ALU Control Block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  <a:t>31</a:t>
            </a:fld>
            <a:endParaRPr lang="zh-CN" altLang="en-US"/>
          </a:p>
        </p:txBody>
      </p:sp>
      <p:sp>
        <p:nvSpPr>
          <p:cNvPr id="13" name="内容占位符 3"/>
          <p:cNvSpPr>
            <a:spLocks noGrp="1"/>
          </p:cNvSpPr>
          <p:nvPr/>
        </p:nvSpPr>
        <p:spPr>
          <a:xfrm>
            <a:off x="232410" y="116840"/>
            <a:ext cx="834390" cy="568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Arial" panose="020B0604020202020204" pitchFamily="34" charset="0"/>
              <a:buNone/>
              <a:defRPr sz="2800" b="1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7.1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779714" y="985043"/>
            <a:ext cx="3386139" cy="1184275"/>
            <a:chOff x="1667" y="572"/>
            <a:chExt cx="2133" cy="746"/>
          </a:xfrm>
        </p:grpSpPr>
        <p:grpSp>
          <p:nvGrpSpPr>
            <p:cNvPr id="15" name="组合 14"/>
            <p:cNvGrpSpPr/>
            <p:nvPr/>
          </p:nvGrpSpPr>
          <p:grpSpPr>
            <a:xfrm>
              <a:off x="2408" y="680"/>
              <a:ext cx="608" cy="562"/>
              <a:chOff x="2408" y="680"/>
              <a:chExt cx="608" cy="562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408" y="680"/>
                <a:ext cx="608" cy="560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435" y="716"/>
                <a:ext cx="549" cy="52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ALU</a:t>
                </a:r>
              </a:p>
              <a:p>
                <a:pPr lvl="0" algn="ctr"/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Control</a:t>
                </a:r>
              </a:p>
              <a:p>
                <a:pPr lvl="0" algn="ctr"/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(Local)</a:t>
                </a:r>
              </a:p>
            </p:txBody>
          </p:sp>
        </p:grpSp>
        <p:sp>
          <p:nvSpPr>
            <p:cNvPr id="16" name="直接连接符 15"/>
            <p:cNvSpPr/>
            <p:nvPr/>
          </p:nvSpPr>
          <p:spPr>
            <a:xfrm>
              <a:off x="1736" y="1104"/>
              <a:ext cx="65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" name="直接连接符 16"/>
            <p:cNvSpPr/>
            <p:nvPr/>
          </p:nvSpPr>
          <p:spPr>
            <a:xfrm flipH="1">
              <a:off x="2060" y="1012"/>
              <a:ext cx="104" cy="18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" name="矩形 17"/>
            <p:cNvSpPr/>
            <p:nvPr/>
          </p:nvSpPr>
          <p:spPr>
            <a:xfrm>
              <a:off x="1811" y="572"/>
              <a:ext cx="34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 err="1">
                  <a:latin typeface="Times New Roman" panose="02020603050405020304" charset="0"/>
                  <a:ea typeface="Times New Roman" panose="02020603050405020304" charset="0"/>
                </a:rPr>
                <a:t>func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907" y="1100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3</a:t>
              </a:r>
            </a:p>
          </p:txBody>
        </p:sp>
        <p:sp>
          <p:nvSpPr>
            <p:cNvPr id="20" name="直接连接符 19"/>
            <p:cNvSpPr/>
            <p:nvPr/>
          </p:nvSpPr>
          <p:spPr>
            <a:xfrm flipH="1">
              <a:off x="2060" y="676"/>
              <a:ext cx="104" cy="18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" name="矩形 20"/>
            <p:cNvSpPr/>
            <p:nvPr/>
          </p:nvSpPr>
          <p:spPr>
            <a:xfrm>
              <a:off x="1907" y="764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6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667" y="908"/>
              <a:ext cx="50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 err="1">
                  <a:latin typeface="Times New Roman" panose="02020603050405020304" charset="0"/>
                  <a:ea typeface="Times New Roman" panose="02020603050405020304" charset="0"/>
                </a:rPr>
                <a:t>ALUop</a:t>
              </a:r>
            </a:p>
          </p:txBody>
        </p:sp>
        <p:sp>
          <p:nvSpPr>
            <p:cNvPr id="23" name="直接连接符 22"/>
            <p:cNvSpPr/>
            <p:nvPr/>
          </p:nvSpPr>
          <p:spPr>
            <a:xfrm flipH="1">
              <a:off x="1864" y="768"/>
              <a:ext cx="54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4" name="矩形 23"/>
            <p:cNvSpPr/>
            <p:nvPr/>
          </p:nvSpPr>
          <p:spPr>
            <a:xfrm>
              <a:off x="3011" y="764"/>
              <a:ext cx="51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 err="1">
                  <a:latin typeface="Times New Roman" panose="02020603050405020304" charset="0"/>
                  <a:ea typeface="Times New Roman" panose="02020603050405020304" charset="0"/>
                </a:rPr>
                <a:t>ALUctr</a:t>
              </a:r>
            </a:p>
          </p:txBody>
        </p:sp>
        <p:sp>
          <p:nvSpPr>
            <p:cNvPr id="25" name="直接连接符 24"/>
            <p:cNvSpPr/>
            <p:nvPr/>
          </p:nvSpPr>
          <p:spPr>
            <a:xfrm flipH="1">
              <a:off x="3452" y="868"/>
              <a:ext cx="104" cy="18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" name="直接连接符 25"/>
            <p:cNvSpPr/>
            <p:nvPr/>
          </p:nvSpPr>
          <p:spPr>
            <a:xfrm flipH="1">
              <a:off x="3016" y="960"/>
              <a:ext cx="78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7" name="矩形 26"/>
            <p:cNvSpPr/>
            <p:nvPr/>
          </p:nvSpPr>
          <p:spPr>
            <a:xfrm>
              <a:off x="3299" y="956"/>
              <a:ext cx="186" cy="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3</a:t>
              </a:r>
            </a:p>
          </p:txBody>
        </p:sp>
      </p:grpSp>
      <p:sp>
        <p:nvSpPr>
          <p:cNvPr id="14" name="文本占位符 64530"/>
          <p:cNvSpPr>
            <a:spLocks noGrp="1"/>
          </p:cNvSpPr>
          <p:nvPr/>
        </p:nvSpPr>
        <p:spPr>
          <a:xfrm>
            <a:off x="476250" y="3201193"/>
            <a:ext cx="8191500" cy="26717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err="1"/>
              <a:t>ALUctr&lt;2&gt;  =  !ALUop&lt;2&gt;  &amp;  ALUop&lt;0&gt;  +</a:t>
            </a:r>
          </a:p>
          <a:p>
            <a:pPr lvl="1">
              <a:buNone/>
            </a:pPr>
            <a:r>
              <a:rPr lang="en-US" altLang="zh-CN" err="1"/>
              <a:t>		             ALUop&lt;2&gt;  &amp;  !func&lt;2&gt;  &amp;  func&lt;1&gt;  &amp;  !func&lt;0&gt;</a:t>
            </a:r>
          </a:p>
          <a:p>
            <a:r>
              <a:rPr lang="en-US" altLang="zh-CN" err="1"/>
              <a:t>ALUctr&lt;1&gt;  =  !ALUop&lt;2&gt;  &amp;  !ALUop&lt;1&gt;  +</a:t>
            </a:r>
          </a:p>
          <a:p>
            <a:pPr lvl="1">
              <a:buNone/>
            </a:pPr>
            <a:r>
              <a:rPr lang="en-US" altLang="zh-CN" err="1"/>
              <a:t>		             ALUop&lt;2&gt;  &amp;  !func&lt;2&gt;  &amp;  !func&lt;0&gt;</a:t>
            </a:r>
          </a:p>
          <a:p>
            <a:r>
              <a:rPr lang="en-US" altLang="zh-CN" err="1"/>
              <a:t>ALUctr&lt;0&gt;  =  !ALUop&lt;2&gt; &amp; ALUop</a:t>
            </a:r>
            <a:r>
              <a:rPr lang="en-US" altLang="zh-CN"/>
              <a:t>&lt;1&gt; </a:t>
            </a:r>
          </a:p>
          <a:p>
            <a:pPr lvl="1">
              <a:buNone/>
            </a:pPr>
            <a:r>
              <a:rPr lang="en-US" altLang="zh-CN" err="1"/>
              <a:t>		     +  ALUop&lt;2&gt;  &amp;  !func&lt;3&gt;  &amp;  func&lt;2&gt;  &amp;  !func&lt;1&gt;  &amp;  func</a:t>
            </a:r>
            <a:r>
              <a:rPr lang="en-US" altLang="zh-CN"/>
              <a:t>&lt;0&gt;</a:t>
            </a:r>
          </a:p>
          <a:p>
            <a:pPr lvl="1">
              <a:buNone/>
            </a:pPr>
            <a:r>
              <a:rPr lang="en-US" altLang="zh-CN" err="1"/>
              <a:t>		     +  ALUop&lt;2&gt;  &amp;  func&lt;3&gt;   &amp;  !func&lt;2&gt;  &amp;  func&lt;1&gt;  &amp;  !func</a:t>
            </a:r>
            <a:r>
              <a:rPr lang="en-US" altLang="zh-CN"/>
              <a:t>&lt;0&gt;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5: Logic for each control signal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  <a:t>32</a:t>
            </a:fld>
            <a:endParaRPr lang="zh-CN" altLang="en-US"/>
          </a:p>
        </p:txBody>
      </p:sp>
      <p:sp>
        <p:nvSpPr>
          <p:cNvPr id="13" name="内容占位符 3"/>
          <p:cNvSpPr>
            <a:spLocks noGrp="1"/>
          </p:cNvSpPr>
          <p:nvPr/>
        </p:nvSpPr>
        <p:spPr>
          <a:xfrm>
            <a:off x="232410" y="116840"/>
            <a:ext cx="834390" cy="568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Arial" panose="020B0604020202020204" pitchFamily="34" charset="0"/>
              <a:buNone/>
              <a:defRPr sz="2800" b="1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7.2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66562"/>
          <p:cNvSpPr>
            <a:spLocks noGrp="1"/>
          </p:cNvSpPr>
          <p:nvPr/>
        </p:nvSpPr>
        <p:spPr>
          <a:xfrm>
            <a:off x="476250" y="1158875"/>
            <a:ext cx="8191500" cy="411138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0">
              <a:tabLst>
                <a:tab pos="1485900" algn="l"/>
              </a:tabLst>
            </a:pPr>
            <a:r>
              <a:rPr lang="en-US" altLang="zh-CN" dirty="0" err="1"/>
              <a:t>nPC_sel</a:t>
            </a:r>
            <a:r>
              <a:rPr lang="en-US" altLang="zh-CN" dirty="0"/>
              <a:t> 	&lt;= if (OP == BEQ) then “Br” else “+4”</a:t>
            </a:r>
          </a:p>
          <a:p>
            <a:pPr defTabSz="0">
              <a:tabLst>
                <a:tab pos="1485900" algn="l"/>
              </a:tabLst>
            </a:pPr>
            <a:r>
              <a:rPr lang="en-US" altLang="zh-CN" dirty="0" err="1"/>
              <a:t>ALUsrc</a:t>
            </a:r>
            <a:r>
              <a:rPr lang="en-US" altLang="zh-CN" dirty="0"/>
              <a:t> 	&lt;=	if (OP == “</a:t>
            </a:r>
            <a:r>
              <a:rPr lang="en-US" altLang="zh-CN" dirty="0" err="1"/>
              <a:t>Rtype</a:t>
            </a:r>
            <a:r>
              <a:rPr lang="en-US" altLang="zh-CN" dirty="0"/>
              <a:t>”) then “</a:t>
            </a:r>
            <a:r>
              <a:rPr lang="en-US" altLang="zh-CN" dirty="0" err="1"/>
              <a:t>regB</a:t>
            </a:r>
            <a:r>
              <a:rPr lang="en-US" altLang="zh-CN" dirty="0"/>
              <a:t>” else “</a:t>
            </a:r>
            <a:r>
              <a:rPr lang="en-US" altLang="zh-CN" dirty="0" err="1"/>
              <a:t>immed</a:t>
            </a:r>
            <a:r>
              <a:rPr lang="en-US" altLang="zh-CN" dirty="0"/>
              <a:t>”</a:t>
            </a:r>
          </a:p>
          <a:p>
            <a:pPr defTabSz="0">
              <a:tabLst>
                <a:tab pos="1485900" algn="l"/>
              </a:tabLst>
            </a:pPr>
            <a:r>
              <a:rPr lang="en-US" altLang="zh-CN" dirty="0" err="1"/>
              <a:t>ALUctr</a:t>
            </a:r>
            <a:r>
              <a:rPr lang="en-US" altLang="zh-CN" dirty="0"/>
              <a:t>	&lt;= if (OP == “</a:t>
            </a:r>
            <a:r>
              <a:rPr lang="en-US" altLang="zh-CN" dirty="0" err="1"/>
              <a:t>Rtype</a:t>
            </a:r>
            <a:r>
              <a:rPr lang="en-US" altLang="zh-CN" dirty="0"/>
              <a:t>”) then   </a:t>
            </a:r>
            <a:r>
              <a:rPr lang="en-US" altLang="zh-CN" dirty="0" err="1"/>
              <a:t>func</a:t>
            </a:r>
            <a:r>
              <a:rPr lang="zh-CN" altLang="en-US" dirty="0"/>
              <a:t> </a:t>
            </a:r>
            <a:r>
              <a:rPr lang="en-US" altLang="zh-CN" b="0" dirty="0"/>
              <a:t>t</a:t>
            </a:r>
            <a:r>
              <a:rPr lang="en-US" altLang="zh-CN" dirty="0"/>
              <a:t>					elseif (OP == </a:t>
            </a:r>
            <a:r>
              <a:rPr lang="en-US" altLang="zh-CN" dirty="0" err="1"/>
              <a:t>ORi</a:t>
            </a:r>
            <a:r>
              <a:rPr lang="en-US" altLang="zh-CN" dirty="0"/>
              <a:t>) then “OR”					elseif (OP == BEQ) then “sub” 	else “add”</a:t>
            </a:r>
          </a:p>
          <a:p>
            <a:pPr defTabSz="0">
              <a:tabLst>
                <a:tab pos="1485900" algn="l"/>
              </a:tabLst>
            </a:pPr>
            <a:r>
              <a:rPr lang="en-US" altLang="zh-CN" dirty="0" err="1"/>
              <a:t>ExtOp</a:t>
            </a:r>
            <a:r>
              <a:rPr lang="en-US" altLang="zh-CN" dirty="0"/>
              <a:t> 	&lt;= </a:t>
            </a:r>
            <a:r>
              <a:rPr lang="en-US" altLang="zh-CN" dirty="0">
                <a:solidFill>
                  <a:schemeClr val="accent1"/>
                </a:solidFill>
              </a:rPr>
              <a:t>_____________</a:t>
            </a:r>
            <a:endParaRPr lang="en-US" altLang="zh-CN" dirty="0"/>
          </a:p>
          <a:p>
            <a:pPr defTabSz="0">
              <a:tabLst>
                <a:tab pos="1485900" algn="l"/>
              </a:tabLst>
            </a:pPr>
            <a:r>
              <a:rPr lang="en-US" altLang="zh-CN" dirty="0" err="1"/>
              <a:t>MemWr</a:t>
            </a:r>
            <a:r>
              <a:rPr lang="en-US" altLang="zh-CN" dirty="0"/>
              <a:t>	&lt;= </a:t>
            </a:r>
            <a:r>
              <a:rPr lang="en-US" altLang="zh-CN" dirty="0">
                <a:solidFill>
                  <a:schemeClr val="accent1"/>
                </a:solidFill>
              </a:rPr>
              <a:t>_____________</a:t>
            </a:r>
            <a:endParaRPr lang="en-US" altLang="zh-CN" dirty="0"/>
          </a:p>
          <a:p>
            <a:pPr defTabSz="0">
              <a:tabLst>
                <a:tab pos="1485900" algn="l"/>
              </a:tabLst>
            </a:pPr>
            <a:r>
              <a:rPr lang="en-US" altLang="zh-CN" dirty="0" err="1"/>
              <a:t>MemtoReg</a:t>
            </a:r>
            <a:r>
              <a:rPr lang="en-US" altLang="zh-CN" dirty="0"/>
              <a:t>	&lt;= </a:t>
            </a:r>
            <a:r>
              <a:rPr lang="en-US" altLang="zh-CN" dirty="0">
                <a:solidFill>
                  <a:schemeClr val="accent1"/>
                </a:solidFill>
              </a:rPr>
              <a:t>_____________</a:t>
            </a:r>
            <a:endParaRPr lang="en-US" altLang="zh-CN" dirty="0"/>
          </a:p>
          <a:p>
            <a:pPr defTabSz="0">
              <a:tabLst>
                <a:tab pos="1485900" algn="l"/>
              </a:tabLst>
            </a:pPr>
            <a:r>
              <a:rPr lang="en-US" altLang="zh-CN" dirty="0" err="1"/>
              <a:t>RegWr</a:t>
            </a:r>
            <a:r>
              <a:rPr lang="en-US" altLang="zh-CN" dirty="0"/>
              <a:t>:	&lt;=</a:t>
            </a:r>
            <a:r>
              <a:rPr lang="en-US" altLang="zh-CN" dirty="0">
                <a:solidFill>
                  <a:schemeClr val="accent1"/>
                </a:solidFill>
              </a:rPr>
              <a:t>_____________</a:t>
            </a:r>
          </a:p>
          <a:p>
            <a:pPr defTabSz="0">
              <a:tabLst>
                <a:tab pos="1485900" algn="l"/>
              </a:tabLst>
            </a:pPr>
            <a:r>
              <a:rPr lang="en-US" altLang="zh-CN" dirty="0" err="1"/>
              <a:t>RegDst</a:t>
            </a:r>
            <a:r>
              <a:rPr lang="en-US" altLang="zh-CN" dirty="0"/>
              <a:t>:	&lt;= </a:t>
            </a:r>
            <a:r>
              <a:rPr lang="en-US" altLang="zh-CN" dirty="0">
                <a:solidFill>
                  <a:schemeClr val="accent1"/>
                </a:solidFill>
              </a:rPr>
              <a:t>_____________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5: Logic for each control signal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/>
              <a:t>xxx@mail.nwpu.edu.cn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  <a:t>33</a:t>
            </a:fld>
            <a:endParaRPr lang="zh-CN" altLang="en-US"/>
          </a:p>
        </p:txBody>
      </p:sp>
      <p:sp>
        <p:nvSpPr>
          <p:cNvPr id="10" name="文本占位符 68610"/>
          <p:cNvSpPr>
            <a:spLocks noGrp="1"/>
          </p:cNvSpPr>
          <p:nvPr/>
        </p:nvSpPr>
        <p:spPr>
          <a:xfrm>
            <a:off x="476250" y="1158875"/>
            <a:ext cx="8191500" cy="411138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0">
              <a:tabLst>
                <a:tab pos="1485900" algn="l"/>
              </a:tabLst>
            </a:pPr>
            <a:r>
              <a:rPr lang="en-US" altLang="zh-CN" dirty="0" err="1"/>
              <a:t>nPC_sel</a:t>
            </a:r>
            <a:r>
              <a:rPr lang="en-US" altLang="zh-CN" dirty="0"/>
              <a:t> 	&lt;= if (OP == BEQ) then “Br” else “+4”</a:t>
            </a:r>
          </a:p>
          <a:p>
            <a:pPr defTabSz="0">
              <a:tabLst>
                <a:tab pos="1485900" algn="l"/>
              </a:tabLst>
            </a:pPr>
            <a:r>
              <a:rPr lang="en-US" altLang="zh-CN" dirty="0" err="1"/>
              <a:t>ALUsrc</a:t>
            </a:r>
            <a:r>
              <a:rPr lang="en-US" altLang="zh-CN" dirty="0"/>
              <a:t> 	&lt;=	if (OP == “</a:t>
            </a:r>
            <a:r>
              <a:rPr lang="en-US" altLang="zh-CN" dirty="0" err="1"/>
              <a:t>Rtype</a:t>
            </a:r>
            <a:r>
              <a:rPr lang="en-US" altLang="zh-CN" dirty="0"/>
              <a:t>”) then “</a:t>
            </a:r>
            <a:r>
              <a:rPr lang="en-US" altLang="zh-CN" dirty="0" err="1"/>
              <a:t>regB</a:t>
            </a:r>
            <a:r>
              <a:rPr lang="en-US" altLang="zh-CN" dirty="0"/>
              <a:t>” else “</a:t>
            </a:r>
            <a:r>
              <a:rPr lang="en-US" altLang="zh-CN" dirty="0" err="1"/>
              <a:t>immed</a:t>
            </a:r>
            <a:r>
              <a:rPr lang="en-US" altLang="zh-CN" dirty="0"/>
              <a:t>”</a:t>
            </a:r>
          </a:p>
          <a:p>
            <a:pPr defTabSz="0">
              <a:tabLst>
                <a:tab pos="1485900" algn="l"/>
              </a:tabLst>
            </a:pPr>
            <a:r>
              <a:rPr lang="en-US" altLang="zh-CN" dirty="0" err="1"/>
              <a:t>ALUctr</a:t>
            </a:r>
            <a:r>
              <a:rPr lang="en-US" altLang="zh-CN" dirty="0"/>
              <a:t>	&lt;= if (OP == “</a:t>
            </a:r>
            <a:r>
              <a:rPr lang="en-US" altLang="zh-CN" dirty="0" err="1"/>
              <a:t>Rtype</a:t>
            </a:r>
            <a:r>
              <a:rPr lang="en-US" altLang="zh-CN" dirty="0"/>
              <a:t>”) then   </a:t>
            </a:r>
            <a:r>
              <a:rPr lang="en-US" altLang="zh-CN" dirty="0" err="1"/>
              <a:t>func</a:t>
            </a:r>
            <a:r>
              <a:rPr lang="en-US" altLang="zh-CN" b="0" dirty="0" err="1"/>
              <a:t>t</a:t>
            </a:r>
            <a:r>
              <a:rPr lang="zh-CN" altLang="en-US" b="0" dirty="0"/>
              <a:t> </a:t>
            </a:r>
            <a:r>
              <a:rPr lang="en-US" altLang="zh-CN" dirty="0"/>
              <a:t>					elseif (OP == </a:t>
            </a:r>
            <a:r>
              <a:rPr lang="en-US" altLang="zh-CN" dirty="0" err="1"/>
              <a:t>ORi</a:t>
            </a:r>
            <a:r>
              <a:rPr lang="en-US" altLang="zh-CN" dirty="0"/>
              <a:t>) then “OR” 					elseif (OP == BEQ) then “sub” 					else “add”</a:t>
            </a:r>
          </a:p>
          <a:p>
            <a:pPr defTabSz="0">
              <a:tabLst>
                <a:tab pos="1485900" algn="l"/>
              </a:tabLst>
            </a:pPr>
            <a:r>
              <a:rPr lang="en-US" altLang="zh-CN" dirty="0" err="1"/>
              <a:t>ExtOp</a:t>
            </a:r>
            <a:r>
              <a:rPr lang="en-US" altLang="zh-CN" dirty="0"/>
              <a:t> 	&lt;= if (OP == </a:t>
            </a:r>
            <a:r>
              <a:rPr lang="en-US" altLang="zh-CN" dirty="0" err="1"/>
              <a:t>ORi</a:t>
            </a:r>
            <a:r>
              <a:rPr lang="en-US" altLang="zh-CN" dirty="0"/>
              <a:t>) then “zero” else “sign”</a:t>
            </a:r>
          </a:p>
          <a:p>
            <a:pPr defTabSz="0">
              <a:tabLst>
                <a:tab pos="1485900" algn="l"/>
              </a:tabLst>
            </a:pPr>
            <a:r>
              <a:rPr lang="en-US" altLang="zh-CN" dirty="0" err="1"/>
              <a:t>MemWr</a:t>
            </a:r>
            <a:r>
              <a:rPr lang="en-US" altLang="zh-CN" dirty="0"/>
              <a:t>	&lt;= (OP ==  Store)</a:t>
            </a:r>
          </a:p>
          <a:p>
            <a:pPr defTabSz="0">
              <a:tabLst>
                <a:tab pos="1485900" algn="l"/>
              </a:tabLst>
            </a:pPr>
            <a:r>
              <a:rPr lang="en-US" altLang="zh-CN" dirty="0" err="1"/>
              <a:t>MemtoReg</a:t>
            </a:r>
            <a:r>
              <a:rPr lang="en-US" altLang="zh-CN" dirty="0"/>
              <a:t>	&lt;= (OP ==  Load)</a:t>
            </a:r>
          </a:p>
          <a:p>
            <a:pPr defTabSz="0">
              <a:tabLst>
                <a:tab pos="1485900" algn="l"/>
              </a:tabLst>
            </a:pPr>
            <a:r>
              <a:rPr lang="en-US" altLang="zh-CN" dirty="0" err="1"/>
              <a:t>RegWr</a:t>
            </a:r>
            <a:r>
              <a:rPr lang="en-US" altLang="zh-CN" dirty="0"/>
              <a:t>:	&lt;= if ((OP ==  Store) || (OP == BEQ)) then 0 else 1</a:t>
            </a:r>
          </a:p>
          <a:p>
            <a:pPr defTabSz="0">
              <a:tabLst>
                <a:tab pos="1485900" algn="l"/>
              </a:tabLst>
            </a:pPr>
            <a:r>
              <a:rPr lang="en-US" altLang="zh-CN" dirty="0" err="1"/>
              <a:t>RegDst</a:t>
            </a:r>
            <a:r>
              <a:rPr lang="en-US" altLang="zh-CN" dirty="0"/>
              <a:t>:	&lt;= if ((OP ==  Load) || (OP == </a:t>
            </a:r>
            <a:r>
              <a:rPr lang="en-US" altLang="zh-CN" dirty="0" err="1"/>
              <a:t>ORi</a:t>
            </a:r>
            <a:r>
              <a:rPr lang="en-US" altLang="zh-CN" dirty="0"/>
              <a:t>)) then 0 else 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“Truth Table” for the Main Control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85282" y="2817813"/>
            <a:ext cx="7683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R-type</a:t>
            </a:r>
          </a:p>
        </p:txBody>
      </p:sp>
      <p:sp>
        <p:nvSpPr>
          <p:cNvPr id="9" name="矩形 8"/>
          <p:cNvSpPr/>
          <p:nvPr/>
        </p:nvSpPr>
        <p:spPr>
          <a:xfrm>
            <a:off x="4180682" y="2817813"/>
            <a:ext cx="4302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ori</a:t>
            </a:r>
          </a:p>
        </p:txBody>
      </p:sp>
      <p:sp>
        <p:nvSpPr>
          <p:cNvPr id="10" name="矩形 9"/>
          <p:cNvSpPr/>
          <p:nvPr/>
        </p:nvSpPr>
        <p:spPr>
          <a:xfrm>
            <a:off x="4942682" y="2817813"/>
            <a:ext cx="3841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lw</a:t>
            </a:r>
          </a:p>
        </p:txBody>
      </p:sp>
      <p:sp>
        <p:nvSpPr>
          <p:cNvPr id="11" name="矩形 10"/>
          <p:cNvSpPr/>
          <p:nvPr/>
        </p:nvSpPr>
        <p:spPr>
          <a:xfrm>
            <a:off x="5704682" y="2817813"/>
            <a:ext cx="4064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sw</a:t>
            </a:r>
          </a:p>
        </p:txBody>
      </p:sp>
      <p:sp>
        <p:nvSpPr>
          <p:cNvPr id="12" name="矩形 11"/>
          <p:cNvSpPr/>
          <p:nvPr/>
        </p:nvSpPr>
        <p:spPr>
          <a:xfrm>
            <a:off x="6466682" y="2817813"/>
            <a:ext cx="49688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beq</a:t>
            </a:r>
          </a:p>
        </p:txBody>
      </p:sp>
      <p:sp>
        <p:nvSpPr>
          <p:cNvPr id="13" name="矩形 12"/>
          <p:cNvSpPr/>
          <p:nvPr/>
        </p:nvSpPr>
        <p:spPr>
          <a:xfrm>
            <a:off x="7152482" y="2817813"/>
            <a:ext cx="6445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>
                <a:latin typeface="Times New Roman" panose="02020603050405020304" charset="0"/>
                <a:ea typeface="Times New Roman" panose="02020603050405020304" charset="0"/>
              </a:rPr>
              <a:t>jump</a:t>
            </a:r>
          </a:p>
        </p:txBody>
      </p:sp>
      <p:sp>
        <p:nvSpPr>
          <p:cNvPr id="14" name="矩形 13"/>
          <p:cNvSpPr/>
          <p:nvPr/>
        </p:nvSpPr>
        <p:spPr>
          <a:xfrm>
            <a:off x="751682" y="3113088"/>
            <a:ext cx="8128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RegDst</a:t>
            </a:r>
          </a:p>
        </p:txBody>
      </p:sp>
      <p:sp>
        <p:nvSpPr>
          <p:cNvPr id="15" name="矩形 14"/>
          <p:cNvSpPr/>
          <p:nvPr/>
        </p:nvSpPr>
        <p:spPr>
          <a:xfrm>
            <a:off x="751682" y="3408363"/>
            <a:ext cx="9017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ALUSrc</a:t>
            </a:r>
          </a:p>
        </p:txBody>
      </p:sp>
      <p:sp>
        <p:nvSpPr>
          <p:cNvPr id="16" name="矩形 15"/>
          <p:cNvSpPr/>
          <p:nvPr/>
        </p:nvSpPr>
        <p:spPr>
          <a:xfrm>
            <a:off x="751682" y="3703638"/>
            <a:ext cx="11414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MemtoReg</a:t>
            </a:r>
          </a:p>
        </p:txBody>
      </p:sp>
      <p:sp>
        <p:nvSpPr>
          <p:cNvPr id="17" name="矩形 16"/>
          <p:cNvSpPr/>
          <p:nvPr/>
        </p:nvSpPr>
        <p:spPr>
          <a:xfrm>
            <a:off x="751682" y="3997325"/>
            <a:ext cx="10287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u="sng" err="1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</a:rPr>
              <a:t>RegWrite</a:t>
            </a:r>
          </a:p>
        </p:txBody>
      </p:sp>
      <p:sp>
        <p:nvSpPr>
          <p:cNvPr id="18" name="矩形 17"/>
          <p:cNvSpPr/>
          <p:nvPr/>
        </p:nvSpPr>
        <p:spPr>
          <a:xfrm>
            <a:off x="751682" y="4292600"/>
            <a:ext cx="11430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MemWrite</a:t>
            </a:r>
          </a:p>
        </p:txBody>
      </p:sp>
      <p:sp>
        <p:nvSpPr>
          <p:cNvPr id="19" name="矩形 18"/>
          <p:cNvSpPr/>
          <p:nvPr/>
        </p:nvSpPr>
        <p:spPr>
          <a:xfrm>
            <a:off x="751682" y="4587875"/>
            <a:ext cx="8921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nPC_sel</a:t>
            </a:r>
            <a:endParaRPr lang="en-US" altLang="zh-CN" sz="1600" b="1"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51682" y="4883150"/>
            <a:ext cx="67786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>
                <a:latin typeface="Times New Roman" panose="02020603050405020304" charset="0"/>
                <a:ea typeface="Times New Roman" panose="02020603050405020304" charset="0"/>
              </a:rPr>
              <a:t>Jump</a:t>
            </a:r>
          </a:p>
        </p:txBody>
      </p:sp>
      <p:sp>
        <p:nvSpPr>
          <p:cNvPr id="21" name="矩形 20"/>
          <p:cNvSpPr/>
          <p:nvPr/>
        </p:nvSpPr>
        <p:spPr>
          <a:xfrm>
            <a:off x="751682" y="5176838"/>
            <a:ext cx="75723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ExtOp</a:t>
            </a:r>
          </a:p>
        </p:txBody>
      </p:sp>
      <p:sp>
        <p:nvSpPr>
          <p:cNvPr id="22" name="矩形 21"/>
          <p:cNvSpPr/>
          <p:nvPr/>
        </p:nvSpPr>
        <p:spPr>
          <a:xfrm>
            <a:off x="751682" y="5472113"/>
            <a:ext cx="18129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ALUop</a:t>
            </a:r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 (Symbolic)</a:t>
            </a:r>
          </a:p>
        </p:txBody>
      </p:sp>
      <p:sp>
        <p:nvSpPr>
          <p:cNvPr id="23" name="直接连接符 22"/>
          <p:cNvSpPr/>
          <p:nvPr/>
        </p:nvSpPr>
        <p:spPr>
          <a:xfrm>
            <a:off x="778669" y="3408363"/>
            <a:ext cx="7061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" name="直接连接符 23"/>
          <p:cNvSpPr/>
          <p:nvPr/>
        </p:nvSpPr>
        <p:spPr>
          <a:xfrm>
            <a:off x="778669" y="3703638"/>
            <a:ext cx="7061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" name="直接连接符 24"/>
          <p:cNvSpPr/>
          <p:nvPr/>
        </p:nvSpPr>
        <p:spPr>
          <a:xfrm>
            <a:off x="778669" y="3997325"/>
            <a:ext cx="70612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" name="直接连接符 25"/>
          <p:cNvSpPr/>
          <p:nvPr/>
        </p:nvSpPr>
        <p:spPr>
          <a:xfrm>
            <a:off x="778669" y="4292600"/>
            <a:ext cx="70612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" name="直接连接符 26"/>
          <p:cNvSpPr/>
          <p:nvPr/>
        </p:nvSpPr>
        <p:spPr>
          <a:xfrm>
            <a:off x="778669" y="4587875"/>
            <a:ext cx="7061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" name="直接连接符 27"/>
          <p:cNvSpPr/>
          <p:nvPr/>
        </p:nvSpPr>
        <p:spPr>
          <a:xfrm>
            <a:off x="778669" y="4883150"/>
            <a:ext cx="7061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直接连接符 28"/>
          <p:cNvSpPr/>
          <p:nvPr/>
        </p:nvSpPr>
        <p:spPr>
          <a:xfrm>
            <a:off x="778669" y="5176838"/>
            <a:ext cx="7061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直接连接符 29"/>
          <p:cNvSpPr/>
          <p:nvPr/>
        </p:nvSpPr>
        <p:spPr>
          <a:xfrm>
            <a:off x="778669" y="5472113"/>
            <a:ext cx="7061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" name="直接连接符 30"/>
          <p:cNvSpPr/>
          <p:nvPr/>
        </p:nvSpPr>
        <p:spPr>
          <a:xfrm>
            <a:off x="778669" y="3113088"/>
            <a:ext cx="7061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" name="直接连接符 31"/>
          <p:cNvSpPr/>
          <p:nvPr/>
        </p:nvSpPr>
        <p:spPr>
          <a:xfrm>
            <a:off x="778669" y="5767388"/>
            <a:ext cx="7061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" name="直接连接符 32"/>
          <p:cNvSpPr/>
          <p:nvPr/>
        </p:nvSpPr>
        <p:spPr>
          <a:xfrm flipV="1">
            <a:off x="2518569" y="2806700"/>
            <a:ext cx="0" cy="38576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" name="直接连接符 33"/>
          <p:cNvSpPr/>
          <p:nvPr/>
        </p:nvSpPr>
        <p:spPr>
          <a:xfrm>
            <a:off x="778669" y="2817813"/>
            <a:ext cx="7061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" name="直接连接符 34"/>
          <p:cNvSpPr/>
          <p:nvPr/>
        </p:nvSpPr>
        <p:spPr>
          <a:xfrm flipV="1">
            <a:off x="4042569" y="2806700"/>
            <a:ext cx="0" cy="38576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" name="直接连接符 35"/>
          <p:cNvSpPr/>
          <p:nvPr/>
        </p:nvSpPr>
        <p:spPr>
          <a:xfrm flipV="1">
            <a:off x="4804569" y="2806700"/>
            <a:ext cx="0" cy="38576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" name="直接连接符 36"/>
          <p:cNvSpPr/>
          <p:nvPr/>
        </p:nvSpPr>
        <p:spPr>
          <a:xfrm flipV="1">
            <a:off x="5566569" y="2806700"/>
            <a:ext cx="0" cy="38576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" name="直接连接符 37"/>
          <p:cNvSpPr/>
          <p:nvPr/>
        </p:nvSpPr>
        <p:spPr>
          <a:xfrm flipV="1">
            <a:off x="6328569" y="2806700"/>
            <a:ext cx="0" cy="38576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" name="直接连接符 38"/>
          <p:cNvSpPr/>
          <p:nvPr/>
        </p:nvSpPr>
        <p:spPr>
          <a:xfrm flipV="1">
            <a:off x="7090569" y="2806700"/>
            <a:ext cx="0" cy="38576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" name="直接连接符 39"/>
          <p:cNvSpPr/>
          <p:nvPr/>
        </p:nvSpPr>
        <p:spPr>
          <a:xfrm flipV="1">
            <a:off x="7852569" y="2806700"/>
            <a:ext cx="0" cy="38576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" name="直接连接符 40"/>
          <p:cNvSpPr/>
          <p:nvPr/>
        </p:nvSpPr>
        <p:spPr>
          <a:xfrm flipV="1">
            <a:off x="765969" y="2806700"/>
            <a:ext cx="0" cy="38576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" name="矩形 41"/>
          <p:cNvSpPr/>
          <p:nvPr/>
        </p:nvSpPr>
        <p:spPr>
          <a:xfrm>
            <a:off x="3113882" y="3113088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43" name="矩形 42"/>
          <p:cNvSpPr/>
          <p:nvPr/>
        </p:nvSpPr>
        <p:spPr>
          <a:xfrm>
            <a:off x="3113882" y="3408363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44" name="矩形 43"/>
          <p:cNvSpPr/>
          <p:nvPr/>
        </p:nvSpPr>
        <p:spPr>
          <a:xfrm>
            <a:off x="3113882" y="3703638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45" name="矩形 44"/>
          <p:cNvSpPr/>
          <p:nvPr/>
        </p:nvSpPr>
        <p:spPr>
          <a:xfrm>
            <a:off x="3113882" y="3997325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 u="sng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46" name="矩形 45"/>
          <p:cNvSpPr/>
          <p:nvPr/>
        </p:nvSpPr>
        <p:spPr>
          <a:xfrm>
            <a:off x="3113882" y="4292600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47" name="矩形 46"/>
          <p:cNvSpPr/>
          <p:nvPr/>
        </p:nvSpPr>
        <p:spPr>
          <a:xfrm>
            <a:off x="3113882" y="4587875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48" name="矩形 47"/>
          <p:cNvSpPr/>
          <p:nvPr/>
        </p:nvSpPr>
        <p:spPr>
          <a:xfrm>
            <a:off x="3113882" y="4883150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49" name="矩形 48"/>
          <p:cNvSpPr/>
          <p:nvPr/>
        </p:nvSpPr>
        <p:spPr>
          <a:xfrm>
            <a:off x="3113882" y="5176838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50" name="矩形 49"/>
          <p:cNvSpPr/>
          <p:nvPr/>
        </p:nvSpPr>
        <p:spPr>
          <a:xfrm>
            <a:off x="2851944" y="5472113"/>
            <a:ext cx="915988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“R-type”</a:t>
            </a:r>
          </a:p>
        </p:txBody>
      </p:sp>
      <p:sp>
        <p:nvSpPr>
          <p:cNvPr id="51" name="矩形 50"/>
          <p:cNvSpPr/>
          <p:nvPr/>
        </p:nvSpPr>
        <p:spPr>
          <a:xfrm>
            <a:off x="4256882" y="3113088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52" name="矩形 51"/>
          <p:cNvSpPr/>
          <p:nvPr/>
        </p:nvSpPr>
        <p:spPr>
          <a:xfrm>
            <a:off x="4256882" y="3408363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53" name="矩形 52"/>
          <p:cNvSpPr/>
          <p:nvPr/>
        </p:nvSpPr>
        <p:spPr>
          <a:xfrm>
            <a:off x="4256882" y="3703638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54" name="矩形 53"/>
          <p:cNvSpPr/>
          <p:nvPr/>
        </p:nvSpPr>
        <p:spPr>
          <a:xfrm>
            <a:off x="4256882" y="3997325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 u="sng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55" name="矩形 54"/>
          <p:cNvSpPr/>
          <p:nvPr/>
        </p:nvSpPr>
        <p:spPr>
          <a:xfrm>
            <a:off x="4256882" y="4292600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56" name="矩形 55"/>
          <p:cNvSpPr/>
          <p:nvPr/>
        </p:nvSpPr>
        <p:spPr>
          <a:xfrm>
            <a:off x="4256882" y="4587875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57" name="矩形 56"/>
          <p:cNvSpPr/>
          <p:nvPr/>
        </p:nvSpPr>
        <p:spPr>
          <a:xfrm>
            <a:off x="4256882" y="4883150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58" name="矩形 57"/>
          <p:cNvSpPr/>
          <p:nvPr/>
        </p:nvSpPr>
        <p:spPr>
          <a:xfrm>
            <a:off x="4256882" y="5176838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59" name="矩形 58"/>
          <p:cNvSpPr/>
          <p:nvPr/>
        </p:nvSpPr>
        <p:spPr>
          <a:xfrm>
            <a:off x="4180682" y="5472113"/>
            <a:ext cx="39528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Or</a:t>
            </a:r>
          </a:p>
        </p:txBody>
      </p:sp>
      <p:sp>
        <p:nvSpPr>
          <p:cNvPr id="60" name="矩形 59"/>
          <p:cNvSpPr/>
          <p:nvPr/>
        </p:nvSpPr>
        <p:spPr>
          <a:xfrm>
            <a:off x="5018882" y="3113088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61" name="矩形 60"/>
          <p:cNvSpPr/>
          <p:nvPr/>
        </p:nvSpPr>
        <p:spPr>
          <a:xfrm>
            <a:off x="5018882" y="3408363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62" name="矩形 61"/>
          <p:cNvSpPr/>
          <p:nvPr/>
        </p:nvSpPr>
        <p:spPr>
          <a:xfrm>
            <a:off x="5018882" y="3703638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63" name="矩形 62"/>
          <p:cNvSpPr/>
          <p:nvPr/>
        </p:nvSpPr>
        <p:spPr>
          <a:xfrm>
            <a:off x="5018882" y="3997325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 u="sng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64" name="矩形 63"/>
          <p:cNvSpPr/>
          <p:nvPr/>
        </p:nvSpPr>
        <p:spPr>
          <a:xfrm>
            <a:off x="5018882" y="4292600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65" name="矩形 64"/>
          <p:cNvSpPr/>
          <p:nvPr/>
        </p:nvSpPr>
        <p:spPr>
          <a:xfrm>
            <a:off x="5018882" y="4587875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66" name="矩形 65"/>
          <p:cNvSpPr/>
          <p:nvPr/>
        </p:nvSpPr>
        <p:spPr>
          <a:xfrm>
            <a:off x="5018882" y="4883150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67" name="矩形 66"/>
          <p:cNvSpPr/>
          <p:nvPr/>
        </p:nvSpPr>
        <p:spPr>
          <a:xfrm>
            <a:off x="5018882" y="5176838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68" name="矩形 67"/>
          <p:cNvSpPr/>
          <p:nvPr/>
        </p:nvSpPr>
        <p:spPr>
          <a:xfrm>
            <a:off x="4942682" y="5472113"/>
            <a:ext cx="5302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Add</a:t>
            </a:r>
          </a:p>
        </p:txBody>
      </p:sp>
      <p:sp>
        <p:nvSpPr>
          <p:cNvPr id="69" name="矩形 68"/>
          <p:cNvSpPr/>
          <p:nvPr/>
        </p:nvSpPr>
        <p:spPr>
          <a:xfrm>
            <a:off x="5780882" y="3113088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70" name="矩形 69"/>
          <p:cNvSpPr/>
          <p:nvPr/>
        </p:nvSpPr>
        <p:spPr>
          <a:xfrm>
            <a:off x="5780882" y="3408363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71" name="矩形 70"/>
          <p:cNvSpPr/>
          <p:nvPr/>
        </p:nvSpPr>
        <p:spPr>
          <a:xfrm>
            <a:off x="5780882" y="3703638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72" name="矩形 71"/>
          <p:cNvSpPr/>
          <p:nvPr/>
        </p:nvSpPr>
        <p:spPr>
          <a:xfrm>
            <a:off x="5780882" y="3997325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 u="sng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73" name="矩形 72"/>
          <p:cNvSpPr/>
          <p:nvPr/>
        </p:nvSpPr>
        <p:spPr>
          <a:xfrm>
            <a:off x="5780882" y="4292600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74" name="矩形 73"/>
          <p:cNvSpPr/>
          <p:nvPr/>
        </p:nvSpPr>
        <p:spPr>
          <a:xfrm>
            <a:off x="5780882" y="4587875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75" name="矩形 74"/>
          <p:cNvSpPr/>
          <p:nvPr/>
        </p:nvSpPr>
        <p:spPr>
          <a:xfrm>
            <a:off x="5780882" y="4883150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76" name="矩形 75"/>
          <p:cNvSpPr/>
          <p:nvPr/>
        </p:nvSpPr>
        <p:spPr>
          <a:xfrm>
            <a:off x="5780882" y="5176838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77" name="矩形 76"/>
          <p:cNvSpPr/>
          <p:nvPr/>
        </p:nvSpPr>
        <p:spPr>
          <a:xfrm>
            <a:off x="5704682" y="5472113"/>
            <a:ext cx="5302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Add</a:t>
            </a:r>
          </a:p>
        </p:txBody>
      </p:sp>
      <p:sp>
        <p:nvSpPr>
          <p:cNvPr id="78" name="矩形 77"/>
          <p:cNvSpPr/>
          <p:nvPr/>
        </p:nvSpPr>
        <p:spPr>
          <a:xfrm>
            <a:off x="6542882" y="3113088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79" name="矩形 78"/>
          <p:cNvSpPr/>
          <p:nvPr/>
        </p:nvSpPr>
        <p:spPr>
          <a:xfrm>
            <a:off x="6542882" y="3408363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80" name="矩形 79"/>
          <p:cNvSpPr/>
          <p:nvPr/>
        </p:nvSpPr>
        <p:spPr>
          <a:xfrm>
            <a:off x="6542882" y="3703638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81" name="矩形 80"/>
          <p:cNvSpPr/>
          <p:nvPr/>
        </p:nvSpPr>
        <p:spPr>
          <a:xfrm>
            <a:off x="6542882" y="3997325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 u="sng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82" name="矩形 81"/>
          <p:cNvSpPr/>
          <p:nvPr/>
        </p:nvSpPr>
        <p:spPr>
          <a:xfrm>
            <a:off x="6542882" y="4292600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83" name="矩形 82"/>
          <p:cNvSpPr/>
          <p:nvPr/>
        </p:nvSpPr>
        <p:spPr>
          <a:xfrm>
            <a:off x="6542882" y="4587875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84" name="矩形 83"/>
          <p:cNvSpPr/>
          <p:nvPr/>
        </p:nvSpPr>
        <p:spPr>
          <a:xfrm>
            <a:off x="6542882" y="4883150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85" name="矩形 84"/>
          <p:cNvSpPr/>
          <p:nvPr/>
        </p:nvSpPr>
        <p:spPr>
          <a:xfrm>
            <a:off x="6542882" y="5176838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86" name="矩形 85"/>
          <p:cNvSpPr/>
          <p:nvPr/>
        </p:nvSpPr>
        <p:spPr>
          <a:xfrm>
            <a:off x="6279357" y="5487988"/>
            <a:ext cx="8604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Subtract</a:t>
            </a:r>
          </a:p>
        </p:txBody>
      </p:sp>
      <p:sp>
        <p:nvSpPr>
          <p:cNvPr id="87" name="矩形 86"/>
          <p:cNvSpPr/>
          <p:nvPr/>
        </p:nvSpPr>
        <p:spPr>
          <a:xfrm>
            <a:off x="7304882" y="3113088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88" name="矩形 87"/>
          <p:cNvSpPr/>
          <p:nvPr/>
        </p:nvSpPr>
        <p:spPr>
          <a:xfrm>
            <a:off x="7304882" y="3408363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89" name="矩形 88"/>
          <p:cNvSpPr/>
          <p:nvPr/>
        </p:nvSpPr>
        <p:spPr>
          <a:xfrm>
            <a:off x="7304882" y="3703638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90" name="矩形 89"/>
          <p:cNvSpPr/>
          <p:nvPr/>
        </p:nvSpPr>
        <p:spPr>
          <a:xfrm>
            <a:off x="7304882" y="3997325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 u="sng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91" name="矩形 90"/>
          <p:cNvSpPr/>
          <p:nvPr/>
        </p:nvSpPr>
        <p:spPr>
          <a:xfrm>
            <a:off x="7304882" y="4292600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92" name="矩形 91"/>
          <p:cNvSpPr/>
          <p:nvPr/>
        </p:nvSpPr>
        <p:spPr>
          <a:xfrm>
            <a:off x="7304882" y="4587875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93" name="矩形 92"/>
          <p:cNvSpPr/>
          <p:nvPr/>
        </p:nvSpPr>
        <p:spPr>
          <a:xfrm>
            <a:off x="7304882" y="4883150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94" name="矩形 93"/>
          <p:cNvSpPr/>
          <p:nvPr/>
        </p:nvSpPr>
        <p:spPr>
          <a:xfrm>
            <a:off x="7304882" y="5176838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95" name="矩形 94"/>
          <p:cNvSpPr/>
          <p:nvPr/>
        </p:nvSpPr>
        <p:spPr>
          <a:xfrm>
            <a:off x="7228682" y="5472113"/>
            <a:ext cx="4857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 err="1">
                <a:latin typeface="Times New Roman" panose="02020603050405020304" charset="0"/>
                <a:ea typeface="Times New Roman" panose="02020603050405020304" charset="0"/>
              </a:rPr>
              <a:t>xxx</a:t>
            </a:r>
          </a:p>
        </p:txBody>
      </p:sp>
      <p:sp>
        <p:nvSpPr>
          <p:cNvPr id="96" name="直接连接符 95"/>
          <p:cNvSpPr/>
          <p:nvPr/>
        </p:nvSpPr>
        <p:spPr>
          <a:xfrm>
            <a:off x="2531269" y="2524125"/>
            <a:ext cx="5308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7" name="矩形 96"/>
          <p:cNvSpPr/>
          <p:nvPr/>
        </p:nvSpPr>
        <p:spPr>
          <a:xfrm>
            <a:off x="2123282" y="2524125"/>
            <a:ext cx="39528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op</a:t>
            </a:r>
          </a:p>
        </p:txBody>
      </p:sp>
      <p:sp>
        <p:nvSpPr>
          <p:cNvPr id="98" name="矩形 97"/>
          <p:cNvSpPr/>
          <p:nvPr/>
        </p:nvSpPr>
        <p:spPr>
          <a:xfrm>
            <a:off x="2885282" y="2524125"/>
            <a:ext cx="8413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00 0000</a:t>
            </a:r>
          </a:p>
        </p:txBody>
      </p:sp>
      <p:sp>
        <p:nvSpPr>
          <p:cNvPr id="99" name="矩形 98"/>
          <p:cNvSpPr/>
          <p:nvPr/>
        </p:nvSpPr>
        <p:spPr>
          <a:xfrm>
            <a:off x="4028282" y="2524125"/>
            <a:ext cx="8413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00 1101</a:t>
            </a:r>
          </a:p>
        </p:txBody>
      </p:sp>
      <p:sp>
        <p:nvSpPr>
          <p:cNvPr id="100" name="矩形 99"/>
          <p:cNvSpPr/>
          <p:nvPr/>
        </p:nvSpPr>
        <p:spPr>
          <a:xfrm>
            <a:off x="4790282" y="2524125"/>
            <a:ext cx="8413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10 0011</a:t>
            </a:r>
          </a:p>
        </p:txBody>
      </p:sp>
      <p:sp>
        <p:nvSpPr>
          <p:cNvPr id="101" name="矩形 100"/>
          <p:cNvSpPr/>
          <p:nvPr/>
        </p:nvSpPr>
        <p:spPr>
          <a:xfrm>
            <a:off x="5552282" y="2524125"/>
            <a:ext cx="8413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10 1011</a:t>
            </a:r>
          </a:p>
        </p:txBody>
      </p:sp>
      <p:sp>
        <p:nvSpPr>
          <p:cNvPr id="102" name="矩形 101"/>
          <p:cNvSpPr/>
          <p:nvPr/>
        </p:nvSpPr>
        <p:spPr>
          <a:xfrm>
            <a:off x="6314282" y="2524125"/>
            <a:ext cx="8413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00 0100</a:t>
            </a:r>
          </a:p>
        </p:txBody>
      </p:sp>
      <p:sp>
        <p:nvSpPr>
          <p:cNvPr id="103" name="矩形 102"/>
          <p:cNvSpPr/>
          <p:nvPr/>
        </p:nvSpPr>
        <p:spPr>
          <a:xfrm>
            <a:off x="7076282" y="2524125"/>
            <a:ext cx="8413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00 0010</a:t>
            </a:r>
          </a:p>
        </p:txBody>
      </p:sp>
      <p:sp>
        <p:nvSpPr>
          <p:cNvPr id="104" name="直接连接符 103"/>
          <p:cNvSpPr/>
          <p:nvPr/>
        </p:nvSpPr>
        <p:spPr>
          <a:xfrm flipV="1">
            <a:off x="4804569" y="2511425"/>
            <a:ext cx="0" cy="3190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" name="直接连接符 104"/>
          <p:cNvSpPr/>
          <p:nvPr/>
        </p:nvSpPr>
        <p:spPr>
          <a:xfrm flipV="1">
            <a:off x="5566569" y="2511425"/>
            <a:ext cx="0" cy="3190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6" name="直接连接符 105"/>
          <p:cNvSpPr/>
          <p:nvPr/>
        </p:nvSpPr>
        <p:spPr>
          <a:xfrm flipV="1">
            <a:off x="6328569" y="2511425"/>
            <a:ext cx="0" cy="3190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7" name="直接连接符 106"/>
          <p:cNvSpPr/>
          <p:nvPr/>
        </p:nvSpPr>
        <p:spPr>
          <a:xfrm flipV="1">
            <a:off x="7090569" y="2511425"/>
            <a:ext cx="0" cy="3190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" name="直接连接符 107"/>
          <p:cNvSpPr/>
          <p:nvPr/>
        </p:nvSpPr>
        <p:spPr>
          <a:xfrm flipV="1">
            <a:off x="7852569" y="2511425"/>
            <a:ext cx="0" cy="3190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" name="直接连接符 108"/>
          <p:cNvSpPr/>
          <p:nvPr/>
        </p:nvSpPr>
        <p:spPr>
          <a:xfrm flipV="1">
            <a:off x="2518569" y="2511425"/>
            <a:ext cx="0" cy="3190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0" name="直接连接符 109"/>
          <p:cNvSpPr/>
          <p:nvPr/>
        </p:nvSpPr>
        <p:spPr>
          <a:xfrm flipV="1">
            <a:off x="4042569" y="2511425"/>
            <a:ext cx="0" cy="3190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" name="矩形 110"/>
          <p:cNvSpPr/>
          <p:nvPr/>
        </p:nvSpPr>
        <p:spPr>
          <a:xfrm>
            <a:off x="751682" y="5767388"/>
            <a:ext cx="12065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ALUop</a:t>
            </a:r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 &lt;2&gt;</a:t>
            </a:r>
          </a:p>
        </p:txBody>
      </p:sp>
      <p:sp>
        <p:nvSpPr>
          <p:cNvPr id="112" name="直接连接符 111"/>
          <p:cNvSpPr/>
          <p:nvPr/>
        </p:nvSpPr>
        <p:spPr>
          <a:xfrm>
            <a:off x="778669" y="6062663"/>
            <a:ext cx="7061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" name="矩形 112"/>
          <p:cNvSpPr/>
          <p:nvPr/>
        </p:nvSpPr>
        <p:spPr>
          <a:xfrm>
            <a:off x="3156744" y="5767388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114" name="矩形 113"/>
          <p:cNvSpPr/>
          <p:nvPr/>
        </p:nvSpPr>
        <p:spPr>
          <a:xfrm>
            <a:off x="4256882" y="5767388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115" name="矩形 114"/>
          <p:cNvSpPr/>
          <p:nvPr/>
        </p:nvSpPr>
        <p:spPr>
          <a:xfrm>
            <a:off x="5018882" y="5767388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116" name="矩形 115"/>
          <p:cNvSpPr/>
          <p:nvPr/>
        </p:nvSpPr>
        <p:spPr>
          <a:xfrm>
            <a:off x="5780882" y="5767388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117" name="矩形 116"/>
          <p:cNvSpPr/>
          <p:nvPr/>
        </p:nvSpPr>
        <p:spPr>
          <a:xfrm>
            <a:off x="6584157" y="5781675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118" name="矩形 117"/>
          <p:cNvSpPr/>
          <p:nvPr/>
        </p:nvSpPr>
        <p:spPr>
          <a:xfrm>
            <a:off x="7304882" y="5767388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119" name="矩形 118"/>
          <p:cNvSpPr/>
          <p:nvPr/>
        </p:nvSpPr>
        <p:spPr>
          <a:xfrm>
            <a:off x="751682" y="6061075"/>
            <a:ext cx="12065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ALUop</a:t>
            </a:r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 &lt;1&gt;</a:t>
            </a:r>
          </a:p>
        </p:txBody>
      </p:sp>
      <p:sp>
        <p:nvSpPr>
          <p:cNvPr id="120" name="直接连接符 119"/>
          <p:cNvSpPr/>
          <p:nvPr/>
        </p:nvSpPr>
        <p:spPr>
          <a:xfrm>
            <a:off x="778669" y="6356350"/>
            <a:ext cx="7061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1" name="矩形 120"/>
          <p:cNvSpPr/>
          <p:nvPr/>
        </p:nvSpPr>
        <p:spPr>
          <a:xfrm>
            <a:off x="3156744" y="6061075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122" name="矩形 121"/>
          <p:cNvSpPr/>
          <p:nvPr/>
        </p:nvSpPr>
        <p:spPr>
          <a:xfrm>
            <a:off x="4256882" y="6061075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123" name="矩形 122"/>
          <p:cNvSpPr/>
          <p:nvPr/>
        </p:nvSpPr>
        <p:spPr>
          <a:xfrm>
            <a:off x="5018882" y="6061075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124" name="矩形 123"/>
          <p:cNvSpPr/>
          <p:nvPr/>
        </p:nvSpPr>
        <p:spPr>
          <a:xfrm>
            <a:off x="5780882" y="6061075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125" name="矩形 124"/>
          <p:cNvSpPr/>
          <p:nvPr/>
        </p:nvSpPr>
        <p:spPr>
          <a:xfrm>
            <a:off x="6584157" y="6076950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126" name="矩形 125"/>
          <p:cNvSpPr/>
          <p:nvPr/>
        </p:nvSpPr>
        <p:spPr>
          <a:xfrm>
            <a:off x="7304882" y="6061075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sp>
        <p:nvSpPr>
          <p:cNvPr id="127" name="矩形 126"/>
          <p:cNvSpPr/>
          <p:nvPr/>
        </p:nvSpPr>
        <p:spPr>
          <a:xfrm>
            <a:off x="751682" y="6356350"/>
            <a:ext cx="12065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ALUop</a:t>
            </a:r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 &lt;0&gt;</a:t>
            </a:r>
          </a:p>
        </p:txBody>
      </p:sp>
      <p:sp>
        <p:nvSpPr>
          <p:cNvPr id="128" name="直接连接符 127"/>
          <p:cNvSpPr/>
          <p:nvPr/>
        </p:nvSpPr>
        <p:spPr>
          <a:xfrm>
            <a:off x="778669" y="6651625"/>
            <a:ext cx="7061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" name="矩形 128"/>
          <p:cNvSpPr/>
          <p:nvPr/>
        </p:nvSpPr>
        <p:spPr>
          <a:xfrm>
            <a:off x="3156744" y="6356350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130" name="矩形 129"/>
          <p:cNvSpPr/>
          <p:nvPr/>
        </p:nvSpPr>
        <p:spPr>
          <a:xfrm>
            <a:off x="4256882" y="6356350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131" name="矩形 130"/>
          <p:cNvSpPr/>
          <p:nvPr/>
        </p:nvSpPr>
        <p:spPr>
          <a:xfrm>
            <a:off x="5018882" y="6356350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132" name="矩形 131"/>
          <p:cNvSpPr/>
          <p:nvPr/>
        </p:nvSpPr>
        <p:spPr>
          <a:xfrm>
            <a:off x="5780882" y="6356350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133" name="矩形 132"/>
          <p:cNvSpPr/>
          <p:nvPr/>
        </p:nvSpPr>
        <p:spPr>
          <a:xfrm>
            <a:off x="6584157" y="6372225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134" name="矩形 133"/>
          <p:cNvSpPr/>
          <p:nvPr/>
        </p:nvSpPr>
        <p:spPr>
          <a:xfrm>
            <a:off x="7304882" y="6356350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x</a:t>
            </a:r>
          </a:p>
        </p:txBody>
      </p:sp>
      <p:grpSp>
        <p:nvGrpSpPr>
          <p:cNvPr id="135" name="组合 134"/>
          <p:cNvGrpSpPr/>
          <p:nvPr/>
        </p:nvGrpSpPr>
        <p:grpSpPr>
          <a:xfrm>
            <a:off x="710408" y="987425"/>
            <a:ext cx="7723190" cy="1476375"/>
            <a:chOff x="519" y="384"/>
            <a:chExt cx="4865" cy="930"/>
          </a:xfrm>
        </p:grpSpPr>
        <p:sp>
          <p:nvSpPr>
            <p:cNvPr id="136" name="矩形 135"/>
            <p:cNvSpPr/>
            <p:nvPr/>
          </p:nvSpPr>
          <p:spPr>
            <a:xfrm>
              <a:off x="1160" y="440"/>
              <a:ext cx="608" cy="80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1191" y="706"/>
              <a:ext cx="541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Main</a:t>
              </a:r>
            </a:p>
            <a:p>
              <a:pPr lvl="0" algn="ctr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Control</a:t>
              </a:r>
            </a:p>
          </p:txBody>
        </p:sp>
        <p:sp>
          <p:nvSpPr>
            <p:cNvPr id="138" name="直接连接符 137"/>
            <p:cNvSpPr/>
            <p:nvPr/>
          </p:nvSpPr>
          <p:spPr>
            <a:xfrm>
              <a:off x="584" y="864"/>
              <a:ext cx="56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9" name="直接连接符 138"/>
            <p:cNvSpPr/>
            <p:nvPr/>
          </p:nvSpPr>
          <p:spPr>
            <a:xfrm flipH="1">
              <a:off x="812" y="772"/>
              <a:ext cx="104" cy="18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" name="矩形 139"/>
            <p:cNvSpPr/>
            <p:nvPr/>
          </p:nvSpPr>
          <p:spPr>
            <a:xfrm>
              <a:off x="519" y="672"/>
              <a:ext cx="24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op</a:t>
              </a:r>
            </a:p>
          </p:txBody>
        </p:sp>
        <p:sp>
          <p:nvSpPr>
            <p:cNvPr id="141" name="矩形 140"/>
            <p:cNvSpPr/>
            <p:nvPr/>
          </p:nvSpPr>
          <p:spPr>
            <a:xfrm>
              <a:off x="663" y="864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6</a:t>
              </a:r>
            </a:p>
          </p:txBody>
        </p:sp>
        <p:grpSp>
          <p:nvGrpSpPr>
            <p:cNvPr id="142" name="组合 141"/>
            <p:cNvGrpSpPr/>
            <p:nvPr/>
          </p:nvGrpSpPr>
          <p:grpSpPr>
            <a:xfrm>
              <a:off x="4040" y="584"/>
              <a:ext cx="608" cy="656"/>
              <a:chOff x="4040" y="584"/>
              <a:chExt cx="608" cy="656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4040" y="584"/>
                <a:ext cx="608" cy="65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4071" y="637"/>
                <a:ext cx="541" cy="5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ALU</a:t>
                </a:r>
              </a:p>
              <a:p>
                <a:pPr lvl="0" algn="ctr"/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Control</a:t>
                </a:r>
              </a:p>
              <a:p>
                <a:pPr lvl="0" algn="ctr"/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(Local)</a:t>
                </a:r>
              </a:p>
            </p:txBody>
          </p:sp>
        </p:grpSp>
        <p:sp>
          <p:nvSpPr>
            <p:cNvPr id="143" name="直接连接符 142"/>
            <p:cNvSpPr/>
            <p:nvPr/>
          </p:nvSpPr>
          <p:spPr>
            <a:xfrm>
              <a:off x="1784" y="1104"/>
              <a:ext cx="224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4" name="直接连接符 143"/>
            <p:cNvSpPr/>
            <p:nvPr/>
          </p:nvSpPr>
          <p:spPr>
            <a:xfrm flipH="1">
              <a:off x="2300" y="1012"/>
              <a:ext cx="104" cy="18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5" name="矩形 144"/>
            <p:cNvSpPr/>
            <p:nvPr/>
          </p:nvSpPr>
          <p:spPr>
            <a:xfrm>
              <a:off x="3399" y="480"/>
              <a:ext cx="34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 err="1">
                  <a:latin typeface="Times New Roman" panose="02020603050405020304" charset="0"/>
                  <a:ea typeface="Times New Roman" panose="02020603050405020304" charset="0"/>
                </a:rPr>
                <a:t>func</a:t>
              </a:r>
            </a:p>
          </p:txBody>
        </p:sp>
        <p:sp>
          <p:nvSpPr>
            <p:cNvPr id="146" name="矩形 145"/>
            <p:cNvSpPr/>
            <p:nvPr/>
          </p:nvSpPr>
          <p:spPr>
            <a:xfrm>
              <a:off x="2151" y="1104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3</a:t>
              </a:r>
            </a:p>
          </p:txBody>
        </p:sp>
        <p:sp>
          <p:nvSpPr>
            <p:cNvPr id="147" name="直接连接符 146"/>
            <p:cNvSpPr/>
            <p:nvPr/>
          </p:nvSpPr>
          <p:spPr>
            <a:xfrm flipH="1">
              <a:off x="3692" y="580"/>
              <a:ext cx="104" cy="18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8" name="矩形 147"/>
            <p:cNvSpPr/>
            <p:nvPr/>
          </p:nvSpPr>
          <p:spPr>
            <a:xfrm>
              <a:off x="3543" y="672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6</a:t>
              </a:r>
            </a:p>
          </p:txBody>
        </p:sp>
        <p:sp>
          <p:nvSpPr>
            <p:cNvPr id="149" name="矩形 148"/>
            <p:cNvSpPr/>
            <p:nvPr/>
          </p:nvSpPr>
          <p:spPr>
            <a:xfrm>
              <a:off x="1815" y="912"/>
              <a:ext cx="50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 err="1">
                  <a:latin typeface="Times New Roman" panose="02020603050405020304" charset="0"/>
                  <a:ea typeface="Times New Roman" panose="02020603050405020304" charset="0"/>
                </a:rPr>
                <a:t>ALUop</a:t>
              </a:r>
            </a:p>
          </p:txBody>
        </p:sp>
        <p:sp>
          <p:nvSpPr>
            <p:cNvPr id="150" name="直接连接符 149"/>
            <p:cNvSpPr/>
            <p:nvPr/>
          </p:nvSpPr>
          <p:spPr>
            <a:xfrm flipH="1">
              <a:off x="3400" y="672"/>
              <a:ext cx="64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51" name="矩形 150"/>
            <p:cNvSpPr/>
            <p:nvPr/>
          </p:nvSpPr>
          <p:spPr>
            <a:xfrm>
              <a:off x="4647" y="576"/>
              <a:ext cx="51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 err="1">
                  <a:latin typeface="Times New Roman" panose="02020603050405020304" charset="0"/>
                  <a:ea typeface="Times New Roman" panose="02020603050405020304" charset="0"/>
                </a:rPr>
                <a:t>ALUctr</a:t>
              </a:r>
            </a:p>
          </p:txBody>
        </p:sp>
        <p:sp>
          <p:nvSpPr>
            <p:cNvPr id="152" name="直接连接符 151"/>
            <p:cNvSpPr/>
            <p:nvPr/>
          </p:nvSpPr>
          <p:spPr>
            <a:xfrm flipH="1">
              <a:off x="5084" y="676"/>
              <a:ext cx="104" cy="18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" name="直接连接符 152"/>
            <p:cNvSpPr/>
            <p:nvPr/>
          </p:nvSpPr>
          <p:spPr>
            <a:xfrm flipH="1">
              <a:off x="4648" y="768"/>
              <a:ext cx="73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54" name="矩形 153"/>
            <p:cNvSpPr/>
            <p:nvPr/>
          </p:nvSpPr>
          <p:spPr>
            <a:xfrm>
              <a:off x="4935" y="768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3</a:t>
              </a:r>
            </a:p>
          </p:txBody>
        </p:sp>
        <p:sp>
          <p:nvSpPr>
            <p:cNvPr id="155" name="直接连接符 154"/>
            <p:cNvSpPr/>
            <p:nvPr/>
          </p:nvSpPr>
          <p:spPr>
            <a:xfrm>
              <a:off x="1784" y="576"/>
              <a:ext cx="80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6" name="矩形 155"/>
            <p:cNvSpPr/>
            <p:nvPr/>
          </p:nvSpPr>
          <p:spPr>
            <a:xfrm>
              <a:off x="1815" y="384"/>
              <a:ext cx="49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 err="1">
                  <a:latin typeface="Times New Roman" panose="02020603050405020304" charset="0"/>
                  <a:ea typeface="Times New Roman" panose="02020603050405020304" charset="0"/>
                </a:rPr>
                <a:t>RegDst</a:t>
              </a:r>
            </a:p>
          </p:txBody>
        </p:sp>
        <p:sp>
          <p:nvSpPr>
            <p:cNvPr id="157" name="直接连接符 156"/>
            <p:cNvSpPr/>
            <p:nvPr/>
          </p:nvSpPr>
          <p:spPr>
            <a:xfrm>
              <a:off x="1784" y="768"/>
              <a:ext cx="80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8" name="矩形 157"/>
            <p:cNvSpPr/>
            <p:nvPr/>
          </p:nvSpPr>
          <p:spPr>
            <a:xfrm>
              <a:off x="1815" y="576"/>
              <a:ext cx="54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 err="1">
                  <a:latin typeface="Times New Roman" panose="02020603050405020304" charset="0"/>
                  <a:ea typeface="Times New Roman" panose="02020603050405020304" charset="0"/>
                </a:rPr>
                <a:t>ALUSrc</a:t>
              </a:r>
            </a:p>
          </p:txBody>
        </p:sp>
        <p:sp>
          <p:nvSpPr>
            <p:cNvPr id="159" name="矩形 158"/>
            <p:cNvSpPr/>
            <p:nvPr/>
          </p:nvSpPr>
          <p:spPr>
            <a:xfrm>
              <a:off x="2007" y="711"/>
              <a:ext cx="178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2400" b="1">
                  <a:latin typeface="Times New Roman" panose="02020603050405020304" charset="0"/>
                  <a:ea typeface="Times New Roman" panose="02020603050405020304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1692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“Truth Table” for </a:t>
            </a:r>
            <a:r>
              <a:rPr lang="en-US" altLang="zh-CN" dirty="0" err="1"/>
              <a:t>RegWrite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02757" y="1231900"/>
            <a:ext cx="7683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R-type</a:t>
            </a:r>
          </a:p>
        </p:txBody>
      </p:sp>
      <p:sp>
        <p:nvSpPr>
          <p:cNvPr id="9" name="矩形 8"/>
          <p:cNvSpPr/>
          <p:nvPr/>
        </p:nvSpPr>
        <p:spPr>
          <a:xfrm>
            <a:off x="4298157" y="1231900"/>
            <a:ext cx="4302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ori</a:t>
            </a:r>
          </a:p>
        </p:txBody>
      </p:sp>
      <p:sp>
        <p:nvSpPr>
          <p:cNvPr id="10" name="矩形 9"/>
          <p:cNvSpPr/>
          <p:nvPr/>
        </p:nvSpPr>
        <p:spPr>
          <a:xfrm>
            <a:off x="5060157" y="1231900"/>
            <a:ext cx="3841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lw</a:t>
            </a:r>
          </a:p>
        </p:txBody>
      </p:sp>
      <p:sp>
        <p:nvSpPr>
          <p:cNvPr id="11" name="矩形 10"/>
          <p:cNvSpPr/>
          <p:nvPr/>
        </p:nvSpPr>
        <p:spPr>
          <a:xfrm>
            <a:off x="5822157" y="1231900"/>
            <a:ext cx="4064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sw</a:t>
            </a:r>
          </a:p>
        </p:txBody>
      </p:sp>
      <p:sp>
        <p:nvSpPr>
          <p:cNvPr id="12" name="矩形 11"/>
          <p:cNvSpPr/>
          <p:nvPr/>
        </p:nvSpPr>
        <p:spPr>
          <a:xfrm>
            <a:off x="6584157" y="1231900"/>
            <a:ext cx="49688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beq</a:t>
            </a:r>
          </a:p>
        </p:txBody>
      </p:sp>
      <p:sp>
        <p:nvSpPr>
          <p:cNvPr id="13" name="矩形 12"/>
          <p:cNvSpPr/>
          <p:nvPr/>
        </p:nvSpPr>
        <p:spPr>
          <a:xfrm>
            <a:off x="7269957" y="1231900"/>
            <a:ext cx="6445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jump</a:t>
            </a:r>
          </a:p>
        </p:txBody>
      </p:sp>
      <p:sp>
        <p:nvSpPr>
          <p:cNvPr id="14" name="矩形 13"/>
          <p:cNvSpPr/>
          <p:nvPr/>
        </p:nvSpPr>
        <p:spPr>
          <a:xfrm>
            <a:off x="869157" y="1536700"/>
            <a:ext cx="10287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RegWrite</a:t>
            </a:r>
          </a:p>
        </p:txBody>
      </p:sp>
      <p:sp>
        <p:nvSpPr>
          <p:cNvPr id="15" name="直接连接符 14"/>
          <p:cNvSpPr/>
          <p:nvPr/>
        </p:nvSpPr>
        <p:spPr>
          <a:xfrm>
            <a:off x="896144" y="1841500"/>
            <a:ext cx="7061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" name="直接连接符 15"/>
          <p:cNvSpPr/>
          <p:nvPr/>
        </p:nvSpPr>
        <p:spPr>
          <a:xfrm>
            <a:off x="896144" y="1536700"/>
            <a:ext cx="7061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" name="直接连接符 16"/>
          <p:cNvSpPr/>
          <p:nvPr/>
        </p:nvSpPr>
        <p:spPr>
          <a:xfrm>
            <a:off x="896144" y="1231900"/>
            <a:ext cx="7061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" name="矩形 17"/>
          <p:cNvSpPr/>
          <p:nvPr/>
        </p:nvSpPr>
        <p:spPr>
          <a:xfrm>
            <a:off x="3231357" y="1536700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19" name="矩形 18"/>
          <p:cNvSpPr/>
          <p:nvPr/>
        </p:nvSpPr>
        <p:spPr>
          <a:xfrm>
            <a:off x="4374357" y="1536700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20" name="矩形 19"/>
          <p:cNvSpPr/>
          <p:nvPr/>
        </p:nvSpPr>
        <p:spPr>
          <a:xfrm>
            <a:off x="5136357" y="1536700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</a:t>
            </a:r>
          </a:p>
        </p:txBody>
      </p:sp>
      <p:sp>
        <p:nvSpPr>
          <p:cNvPr id="21" name="矩形 20"/>
          <p:cNvSpPr/>
          <p:nvPr/>
        </p:nvSpPr>
        <p:spPr>
          <a:xfrm>
            <a:off x="5898357" y="1536700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22" name="矩形 21"/>
          <p:cNvSpPr/>
          <p:nvPr/>
        </p:nvSpPr>
        <p:spPr>
          <a:xfrm>
            <a:off x="6660357" y="1536700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23" name="矩形 22"/>
          <p:cNvSpPr/>
          <p:nvPr/>
        </p:nvSpPr>
        <p:spPr>
          <a:xfrm>
            <a:off x="7422357" y="1536700"/>
            <a:ext cx="282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</a:t>
            </a:r>
          </a:p>
        </p:txBody>
      </p:sp>
      <p:sp>
        <p:nvSpPr>
          <p:cNvPr id="24" name="直接连接符 23"/>
          <p:cNvSpPr/>
          <p:nvPr/>
        </p:nvSpPr>
        <p:spPr>
          <a:xfrm>
            <a:off x="2648744" y="927100"/>
            <a:ext cx="5308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" name="矩形 24"/>
          <p:cNvSpPr/>
          <p:nvPr/>
        </p:nvSpPr>
        <p:spPr>
          <a:xfrm>
            <a:off x="2240757" y="927100"/>
            <a:ext cx="39528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op</a:t>
            </a:r>
          </a:p>
        </p:txBody>
      </p:sp>
      <p:sp>
        <p:nvSpPr>
          <p:cNvPr id="26" name="矩形 25"/>
          <p:cNvSpPr/>
          <p:nvPr/>
        </p:nvSpPr>
        <p:spPr>
          <a:xfrm>
            <a:off x="3002757" y="927100"/>
            <a:ext cx="8413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00 0000</a:t>
            </a:r>
          </a:p>
        </p:txBody>
      </p:sp>
      <p:sp>
        <p:nvSpPr>
          <p:cNvPr id="27" name="矩形 26"/>
          <p:cNvSpPr/>
          <p:nvPr/>
        </p:nvSpPr>
        <p:spPr>
          <a:xfrm>
            <a:off x="4145757" y="927100"/>
            <a:ext cx="8413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00 1101</a:t>
            </a:r>
          </a:p>
        </p:txBody>
      </p:sp>
      <p:sp>
        <p:nvSpPr>
          <p:cNvPr id="28" name="矩形 27"/>
          <p:cNvSpPr/>
          <p:nvPr/>
        </p:nvSpPr>
        <p:spPr>
          <a:xfrm>
            <a:off x="4907757" y="927100"/>
            <a:ext cx="8413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10 0011</a:t>
            </a:r>
          </a:p>
        </p:txBody>
      </p:sp>
      <p:sp>
        <p:nvSpPr>
          <p:cNvPr id="29" name="矩形 28"/>
          <p:cNvSpPr/>
          <p:nvPr/>
        </p:nvSpPr>
        <p:spPr>
          <a:xfrm>
            <a:off x="5669757" y="927100"/>
            <a:ext cx="8413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10 1011</a:t>
            </a:r>
          </a:p>
        </p:txBody>
      </p:sp>
      <p:sp>
        <p:nvSpPr>
          <p:cNvPr id="30" name="矩形 29"/>
          <p:cNvSpPr/>
          <p:nvPr/>
        </p:nvSpPr>
        <p:spPr>
          <a:xfrm>
            <a:off x="6431757" y="927100"/>
            <a:ext cx="8413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00 0100</a:t>
            </a:r>
          </a:p>
        </p:txBody>
      </p:sp>
      <p:sp>
        <p:nvSpPr>
          <p:cNvPr id="31" name="矩形 30"/>
          <p:cNvSpPr/>
          <p:nvPr/>
        </p:nvSpPr>
        <p:spPr>
          <a:xfrm>
            <a:off x="7193757" y="927100"/>
            <a:ext cx="8413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00 0010</a:t>
            </a:r>
          </a:p>
        </p:txBody>
      </p:sp>
      <p:sp>
        <p:nvSpPr>
          <p:cNvPr id="32" name="直接连接符 31"/>
          <p:cNvSpPr/>
          <p:nvPr/>
        </p:nvSpPr>
        <p:spPr>
          <a:xfrm flipV="1">
            <a:off x="4922044" y="9144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" name="直接连接符 32"/>
          <p:cNvSpPr/>
          <p:nvPr/>
        </p:nvSpPr>
        <p:spPr>
          <a:xfrm flipV="1">
            <a:off x="5684044" y="9144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" name="直接连接符 33"/>
          <p:cNvSpPr/>
          <p:nvPr/>
        </p:nvSpPr>
        <p:spPr>
          <a:xfrm flipV="1">
            <a:off x="6446044" y="9144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" name="直接连接符 34"/>
          <p:cNvSpPr/>
          <p:nvPr/>
        </p:nvSpPr>
        <p:spPr>
          <a:xfrm flipV="1">
            <a:off x="7208044" y="9144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" name="直接连接符 35"/>
          <p:cNvSpPr/>
          <p:nvPr/>
        </p:nvSpPr>
        <p:spPr>
          <a:xfrm flipV="1">
            <a:off x="7970044" y="9144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" name="直接连接符 36"/>
          <p:cNvSpPr/>
          <p:nvPr/>
        </p:nvSpPr>
        <p:spPr>
          <a:xfrm flipV="1">
            <a:off x="2636044" y="9144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" name="直接连接符 37"/>
          <p:cNvSpPr/>
          <p:nvPr/>
        </p:nvSpPr>
        <p:spPr>
          <a:xfrm flipV="1">
            <a:off x="4160044" y="9144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" name="直接连接符 38"/>
          <p:cNvSpPr/>
          <p:nvPr/>
        </p:nvSpPr>
        <p:spPr>
          <a:xfrm flipV="1">
            <a:off x="883444" y="1219200"/>
            <a:ext cx="0" cy="635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" name="直接连接符 39"/>
          <p:cNvSpPr/>
          <p:nvPr/>
        </p:nvSpPr>
        <p:spPr>
          <a:xfrm flipV="1">
            <a:off x="2636044" y="1219200"/>
            <a:ext cx="0" cy="635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" name="直接连接符 40"/>
          <p:cNvSpPr/>
          <p:nvPr/>
        </p:nvSpPr>
        <p:spPr>
          <a:xfrm flipV="1">
            <a:off x="4160044" y="1219200"/>
            <a:ext cx="0" cy="635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" name="直接连接符 41"/>
          <p:cNvSpPr/>
          <p:nvPr/>
        </p:nvSpPr>
        <p:spPr>
          <a:xfrm flipV="1">
            <a:off x="4922044" y="1219200"/>
            <a:ext cx="0" cy="635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" name="直接连接符 42"/>
          <p:cNvSpPr/>
          <p:nvPr/>
        </p:nvSpPr>
        <p:spPr>
          <a:xfrm flipV="1">
            <a:off x="5684044" y="1219200"/>
            <a:ext cx="0" cy="635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" name="直接连接符 43"/>
          <p:cNvSpPr/>
          <p:nvPr/>
        </p:nvSpPr>
        <p:spPr>
          <a:xfrm flipV="1">
            <a:off x="6446044" y="1219200"/>
            <a:ext cx="0" cy="635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" name="直接连接符 44"/>
          <p:cNvSpPr/>
          <p:nvPr/>
        </p:nvSpPr>
        <p:spPr>
          <a:xfrm flipV="1">
            <a:off x="7208044" y="1219200"/>
            <a:ext cx="0" cy="635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" name="直接连接符 45"/>
          <p:cNvSpPr/>
          <p:nvPr/>
        </p:nvSpPr>
        <p:spPr>
          <a:xfrm flipV="1">
            <a:off x="7970044" y="1219200"/>
            <a:ext cx="0" cy="635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" name="文本占位符 72745"/>
          <p:cNvSpPr>
            <a:spLocks noGrp="1"/>
          </p:cNvSpPr>
          <p:nvPr/>
        </p:nvSpPr>
        <p:spPr>
          <a:xfrm>
            <a:off x="388144" y="2070100"/>
            <a:ext cx="8496300" cy="16557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err="1"/>
              <a:t>RegWrite  =  R-type  +  ori  +  lw</a:t>
            </a:r>
            <a:endParaRPr lang="en-US" altLang="zh-CN"/>
          </a:p>
          <a:p>
            <a:pPr lvl="1">
              <a:buNone/>
            </a:pPr>
            <a:r>
              <a:rPr lang="en-US" altLang="zh-CN"/>
              <a:t>= !op&lt;5&gt; &amp; !op&lt;4&gt; &amp; !op&lt;3&gt; &amp; !op&lt;2&gt; &amp; !op&lt;1&gt; &amp; !op&lt;0&gt;	(R-type)</a:t>
            </a:r>
          </a:p>
          <a:p>
            <a:pPr lvl="1">
              <a:buNone/>
            </a:pPr>
            <a:r>
              <a:rPr lang="en-US" altLang="zh-CN" err="1"/>
              <a:t>   +  !op&lt;5&gt; &amp; !op&lt;4&gt; &amp; op&lt;3&gt; &amp; op&lt;2&gt; &amp; !op&lt;1&gt; &amp; op&lt;0&gt;	(ori</a:t>
            </a:r>
            <a:r>
              <a:rPr lang="en-US" altLang="zh-CN"/>
              <a:t>)</a:t>
            </a:r>
          </a:p>
          <a:p>
            <a:pPr lvl="1">
              <a:buNone/>
            </a:pPr>
            <a:r>
              <a:rPr lang="en-US" altLang="zh-CN" err="1"/>
              <a:t>   +  op&lt;5&gt; &amp; !op&lt;4&gt; &amp; !op&lt;3&gt; &amp; !op&lt;2&gt; &amp; op&lt;1&gt; &amp; op&lt;0&gt;	(lw</a:t>
            </a:r>
            <a:r>
              <a:rPr lang="en-US" altLang="zh-CN"/>
              <a:t>)</a:t>
            </a:r>
          </a:p>
          <a:p>
            <a:pPr lvl="1">
              <a:buNone/>
            </a:pPr>
            <a:endParaRPr lang="en-US" altLang="zh-CN"/>
          </a:p>
        </p:txBody>
      </p:sp>
      <p:grpSp>
        <p:nvGrpSpPr>
          <p:cNvPr id="48" name="组合 47"/>
          <p:cNvGrpSpPr/>
          <p:nvPr/>
        </p:nvGrpSpPr>
        <p:grpSpPr>
          <a:xfrm>
            <a:off x="259558" y="3457575"/>
            <a:ext cx="7038976" cy="2070100"/>
            <a:chOff x="183" y="2170"/>
            <a:chExt cx="4434" cy="1304"/>
          </a:xfrm>
        </p:grpSpPr>
        <p:sp>
          <p:nvSpPr>
            <p:cNvPr id="71" name="椭圆 70"/>
            <p:cNvSpPr/>
            <p:nvPr/>
          </p:nvSpPr>
          <p:spPr>
            <a:xfrm>
              <a:off x="392" y="2744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" name="直接连接符 71"/>
            <p:cNvSpPr/>
            <p:nvPr/>
          </p:nvSpPr>
          <p:spPr>
            <a:xfrm flipV="1">
              <a:off x="432" y="2392"/>
              <a:ext cx="0" cy="35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" name="椭圆 72"/>
            <p:cNvSpPr/>
            <p:nvPr/>
          </p:nvSpPr>
          <p:spPr>
            <a:xfrm>
              <a:off x="488" y="2744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直接连接符 73"/>
            <p:cNvSpPr/>
            <p:nvPr/>
          </p:nvSpPr>
          <p:spPr>
            <a:xfrm flipV="1">
              <a:off x="528" y="2440"/>
              <a:ext cx="0" cy="3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" name="椭圆 74"/>
            <p:cNvSpPr/>
            <p:nvPr/>
          </p:nvSpPr>
          <p:spPr>
            <a:xfrm>
              <a:off x="584" y="2744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直接连接符 75"/>
            <p:cNvSpPr/>
            <p:nvPr/>
          </p:nvSpPr>
          <p:spPr>
            <a:xfrm flipV="1">
              <a:off x="624" y="2488"/>
              <a:ext cx="0" cy="25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" name="椭圆 76"/>
            <p:cNvSpPr/>
            <p:nvPr/>
          </p:nvSpPr>
          <p:spPr>
            <a:xfrm>
              <a:off x="680" y="2744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直接连接符 77"/>
            <p:cNvSpPr/>
            <p:nvPr/>
          </p:nvSpPr>
          <p:spPr>
            <a:xfrm flipV="1">
              <a:off x="720" y="2536"/>
              <a:ext cx="0" cy="20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" name="椭圆 78"/>
            <p:cNvSpPr/>
            <p:nvPr/>
          </p:nvSpPr>
          <p:spPr>
            <a:xfrm>
              <a:off x="776" y="2744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直接连接符 79"/>
            <p:cNvSpPr/>
            <p:nvPr/>
          </p:nvSpPr>
          <p:spPr>
            <a:xfrm flipV="1">
              <a:off x="816" y="2584"/>
              <a:ext cx="0" cy="1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" name="椭圆 80"/>
            <p:cNvSpPr/>
            <p:nvPr/>
          </p:nvSpPr>
          <p:spPr>
            <a:xfrm>
              <a:off x="872" y="2744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直接连接符 81"/>
            <p:cNvSpPr/>
            <p:nvPr/>
          </p:nvSpPr>
          <p:spPr>
            <a:xfrm flipV="1">
              <a:off x="912" y="2632"/>
              <a:ext cx="0" cy="11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" name="直接连接符 82"/>
            <p:cNvSpPr/>
            <p:nvPr/>
          </p:nvSpPr>
          <p:spPr>
            <a:xfrm>
              <a:off x="392" y="2832"/>
              <a:ext cx="56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4" name="直接连接符 83"/>
            <p:cNvSpPr/>
            <p:nvPr/>
          </p:nvSpPr>
          <p:spPr>
            <a:xfrm>
              <a:off x="384" y="2840"/>
              <a:ext cx="0" cy="17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" name="直接连接符 84"/>
            <p:cNvSpPr/>
            <p:nvPr/>
          </p:nvSpPr>
          <p:spPr>
            <a:xfrm>
              <a:off x="960" y="2840"/>
              <a:ext cx="0" cy="17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" name="任意多边形 72761"/>
            <p:cNvSpPr/>
            <p:nvPr/>
          </p:nvSpPr>
          <p:spPr>
            <a:xfrm>
              <a:off x="672" y="3024"/>
              <a:ext cx="280" cy="23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21600" y="0"/>
                </a:cxn>
                <a:cxn ang="90">
                  <a:pos x="0" y="21600"/>
                </a:cxn>
                <a:cxn ang="27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21600" y="0"/>
                  </a:moveTo>
                  <a:arcTo wR="21600" hR="21600" stAng="0" swAng="5400000"/>
                </a:path>
                <a:path w="21600" h="21600" stroke="0">
                  <a:moveTo>
                    <a:pt x="21600" y="0"/>
                  </a:moveTo>
                  <a:arcTo wR="21600" hR="21600" stAng="0" swAng="5400000"/>
                  <a:lnTo>
                    <a:pt x="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任意多边形 72762"/>
            <p:cNvSpPr/>
            <p:nvPr/>
          </p:nvSpPr>
          <p:spPr>
            <a:xfrm>
              <a:off x="393" y="3024"/>
              <a:ext cx="280" cy="23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90">
                  <a:pos x="21600" y="21600"/>
                </a:cxn>
                <a:cxn ang="270">
                  <a:pos x="0" y="0"/>
                </a:cxn>
                <a:cxn ang="270">
                  <a:pos x="21600" y="0"/>
                </a:cxn>
              </a:cxnLst>
              <a:rect l="txL" t="txT" r="txR" b="txB"/>
              <a:pathLst>
                <a:path w="21600" h="21600" fill="none">
                  <a:moveTo>
                    <a:pt x="21600" y="21600"/>
                  </a:moveTo>
                  <a:arcTo wR="21600" hR="21600" stAng="-16200000" swAng="5400000"/>
                </a:path>
                <a:path w="21600" h="21600" stroke="0">
                  <a:moveTo>
                    <a:pt x="21600" y="21600"/>
                  </a:moveTo>
                  <a:arcTo wR="21600" hR="21600" stAng="-16200000" swAng="5400000"/>
                  <a:lnTo>
                    <a:pt x="2160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直接连接符 87"/>
            <p:cNvSpPr/>
            <p:nvPr/>
          </p:nvSpPr>
          <p:spPr>
            <a:xfrm flipV="1">
              <a:off x="672" y="3256"/>
              <a:ext cx="0" cy="11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" name="椭圆 88"/>
            <p:cNvSpPr/>
            <p:nvPr/>
          </p:nvSpPr>
          <p:spPr>
            <a:xfrm>
              <a:off x="1064" y="2744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" name="直接连接符 89"/>
            <p:cNvSpPr/>
            <p:nvPr/>
          </p:nvSpPr>
          <p:spPr>
            <a:xfrm flipV="1">
              <a:off x="1104" y="2392"/>
              <a:ext cx="0" cy="35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1" name="椭圆 90"/>
            <p:cNvSpPr/>
            <p:nvPr/>
          </p:nvSpPr>
          <p:spPr>
            <a:xfrm>
              <a:off x="1160" y="2744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" name="直接连接符 91"/>
            <p:cNvSpPr/>
            <p:nvPr/>
          </p:nvSpPr>
          <p:spPr>
            <a:xfrm flipV="1">
              <a:off x="1200" y="2440"/>
              <a:ext cx="0" cy="3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" name="直接连接符 92"/>
            <p:cNvSpPr/>
            <p:nvPr/>
          </p:nvSpPr>
          <p:spPr>
            <a:xfrm flipV="1">
              <a:off x="1392" y="2536"/>
              <a:ext cx="0" cy="3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4" name="椭圆 93"/>
            <p:cNvSpPr/>
            <p:nvPr/>
          </p:nvSpPr>
          <p:spPr>
            <a:xfrm>
              <a:off x="1448" y="2744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" name="直接连接符 94"/>
            <p:cNvSpPr/>
            <p:nvPr/>
          </p:nvSpPr>
          <p:spPr>
            <a:xfrm flipV="1">
              <a:off x="1488" y="2584"/>
              <a:ext cx="0" cy="1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6" name="直接连接符 95"/>
            <p:cNvSpPr/>
            <p:nvPr/>
          </p:nvSpPr>
          <p:spPr>
            <a:xfrm flipV="1">
              <a:off x="1584" y="2632"/>
              <a:ext cx="0" cy="20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7" name="直接连接符 96"/>
            <p:cNvSpPr/>
            <p:nvPr/>
          </p:nvSpPr>
          <p:spPr>
            <a:xfrm>
              <a:off x="1064" y="2832"/>
              <a:ext cx="56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8" name="直接连接符 97"/>
            <p:cNvSpPr/>
            <p:nvPr/>
          </p:nvSpPr>
          <p:spPr>
            <a:xfrm>
              <a:off x="1056" y="2840"/>
              <a:ext cx="0" cy="17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" name="直接连接符 98"/>
            <p:cNvSpPr/>
            <p:nvPr/>
          </p:nvSpPr>
          <p:spPr>
            <a:xfrm>
              <a:off x="1632" y="2840"/>
              <a:ext cx="0" cy="17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0" name="任意多边形 72775"/>
            <p:cNvSpPr/>
            <p:nvPr/>
          </p:nvSpPr>
          <p:spPr>
            <a:xfrm>
              <a:off x="1344" y="3024"/>
              <a:ext cx="280" cy="23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21600" y="0"/>
                </a:cxn>
                <a:cxn ang="90">
                  <a:pos x="0" y="21600"/>
                </a:cxn>
                <a:cxn ang="27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21600" y="0"/>
                  </a:moveTo>
                  <a:arcTo wR="21600" hR="21600" stAng="0" swAng="5400000"/>
                </a:path>
                <a:path w="21600" h="21600" stroke="0">
                  <a:moveTo>
                    <a:pt x="21600" y="0"/>
                  </a:moveTo>
                  <a:arcTo wR="21600" hR="21600" stAng="0" swAng="5400000"/>
                  <a:lnTo>
                    <a:pt x="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1" name="任意多边形 72776"/>
            <p:cNvSpPr/>
            <p:nvPr/>
          </p:nvSpPr>
          <p:spPr>
            <a:xfrm>
              <a:off x="1065" y="3024"/>
              <a:ext cx="280" cy="23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90">
                  <a:pos x="21600" y="21600"/>
                </a:cxn>
                <a:cxn ang="270">
                  <a:pos x="0" y="0"/>
                </a:cxn>
                <a:cxn ang="270">
                  <a:pos x="21600" y="0"/>
                </a:cxn>
              </a:cxnLst>
              <a:rect l="txL" t="txT" r="txR" b="txB"/>
              <a:pathLst>
                <a:path w="21600" h="21600" fill="none">
                  <a:moveTo>
                    <a:pt x="21600" y="21600"/>
                  </a:moveTo>
                  <a:arcTo wR="21600" hR="21600" stAng="-16200000" swAng="5400000"/>
                </a:path>
                <a:path w="21600" h="21600" stroke="0">
                  <a:moveTo>
                    <a:pt x="21600" y="21600"/>
                  </a:moveTo>
                  <a:arcTo wR="21600" hR="21600" stAng="-16200000" swAng="5400000"/>
                  <a:lnTo>
                    <a:pt x="2160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" name="直接连接符 101"/>
            <p:cNvSpPr/>
            <p:nvPr/>
          </p:nvSpPr>
          <p:spPr>
            <a:xfrm flipV="1">
              <a:off x="1344" y="3256"/>
              <a:ext cx="0" cy="11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" name="直接连接符 102"/>
            <p:cNvSpPr/>
            <p:nvPr/>
          </p:nvSpPr>
          <p:spPr>
            <a:xfrm flipV="1">
              <a:off x="1776" y="2392"/>
              <a:ext cx="0" cy="44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" name="椭圆 103"/>
            <p:cNvSpPr/>
            <p:nvPr/>
          </p:nvSpPr>
          <p:spPr>
            <a:xfrm>
              <a:off x="1832" y="2744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" name="直接连接符 104"/>
            <p:cNvSpPr/>
            <p:nvPr/>
          </p:nvSpPr>
          <p:spPr>
            <a:xfrm flipV="1">
              <a:off x="1872" y="2440"/>
              <a:ext cx="0" cy="3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" name="椭圆 105"/>
            <p:cNvSpPr/>
            <p:nvPr/>
          </p:nvSpPr>
          <p:spPr>
            <a:xfrm>
              <a:off x="1928" y="2744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7" name="直接连接符 106"/>
            <p:cNvSpPr/>
            <p:nvPr/>
          </p:nvSpPr>
          <p:spPr>
            <a:xfrm flipV="1">
              <a:off x="1968" y="2488"/>
              <a:ext cx="0" cy="25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8" name="椭圆 107"/>
            <p:cNvSpPr/>
            <p:nvPr/>
          </p:nvSpPr>
          <p:spPr>
            <a:xfrm>
              <a:off x="2024" y="2744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9" name="直接连接符 108"/>
            <p:cNvSpPr/>
            <p:nvPr/>
          </p:nvSpPr>
          <p:spPr>
            <a:xfrm flipV="1">
              <a:off x="2064" y="2536"/>
              <a:ext cx="0" cy="20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" name="直接连接符 109"/>
            <p:cNvSpPr/>
            <p:nvPr/>
          </p:nvSpPr>
          <p:spPr>
            <a:xfrm flipV="1">
              <a:off x="2160" y="2584"/>
              <a:ext cx="0" cy="25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" name="直接连接符 110"/>
            <p:cNvSpPr/>
            <p:nvPr/>
          </p:nvSpPr>
          <p:spPr>
            <a:xfrm flipV="1">
              <a:off x="2256" y="2632"/>
              <a:ext cx="0" cy="20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" name="直接连接符 111"/>
            <p:cNvSpPr/>
            <p:nvPr/>
          </p:nvSpPr>
          <p:spPr>
            <a:xfrm>
              <a:off x="1736" y="2832"/>
              <a:ext cx="56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" name="直接连接符 112"/>
            <p:cNvSpPr/>
            <p:nvPr/>
          </p:nvSpPr>
          <p:spPr>
            <a:xfrm>
              <a:off x="1728" y="2840"/>
              <a:ext cx="0" cy="17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4" name="直接连接符 113"/>
            <p:cNvSpPr/>
            <p:nvPr/>
          </p:nvSpPr>
          <p:spPr>
            <a:xfrm>
              <a:off x="2304" y="2840"/>
              <a:ext cx="0" cy="17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5" name="任意多边形 72790"/>
            <p:cNvSpPr/>
            <p:nvPr/>
          </p:nvSpPr>
          <p:spPr>
            <a:xfrm>
              <a:off x="2016" y="3024"/>
              <a:ext cx="280" cy="23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21600" y="0"/>
                </a:cxn>
                <a:cxn ang="90">
                  <a:pos x="0" y="21600"/>
                </a:cxn>
                <a:cxn ang="27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21600" y="0"/>
                  </a:moveTo>
                  <a:arcTo wR="21600" hR="21600" stAng="0" swAng="5400000"/>
                </a:path>
                <a:path w="21600" h="21600" stroke="0">
                  <a:moveTo>
                    <a:pt x="21600" y="0"/>
                  </a:moveTo>
                  <a:arcTo wR="21600" hR="21600" stAng="0" swAng="5400000"/>
                  <a:lnTo>
                    <a:pt x="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6" name="任意多边形 72791"/>
            <p:cNvSpPr/>
            <p:nvPr/>
          </p:nvSpPr>
          <p:spPr>
            <a:xfrm>
              <a:off x="1737" y="3024"/>
              <a:ext cx="280" cy="23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90">
                  <a:pos x="21600" y="21600"/>
                </a:cxn>
                <a:cxn ang="270">
                  <a:pos x="0" y="0"/>
                </a:cxn>
                <a:cxn ang="270">
                  <a:pos x="21600" y="0"/>
                </a:cxn>
              </a:cxnLst>
              <a:rect l="txL" t="txT" r="txR" b="txB"/>
              <a:pathLst>
                <a:path w="21600" h="21600" fill="none">
                  <a:moveTo>
                    <a:pt x="21600" y="21600"/>
                  </a:moveTo>
                  <a:arcTo wR="21600" hR="21600" stAng="-16200000" swAng="5400000"/>
                </a:path>
                <a:path w="21600" h="21600" stroke="0">
                  <a:moveTo>
                    <a:pt x="21600" y="21600"/>
                  </a:moveTo>
                  <a:arcTo wR="21600" hR="21600" stAng="-16200000" swAng="5400000"/>
                  <a:lnTo>
                    <a:pt x="2160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7" name="直接连接符 116"/>
            <p:cNvSpPr/>
            <p:nvPr/>
          </p:nvSpPr>
          <p:spPr>
            <a:xfrm flipV="1">
              <a:off x="2016" y="3256"/>
              <a:ext cx="0" cy="11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8" name="直接连接符 117"/>
            <p:cNvSpPr/>
            <p:nvPr/>
          </p:nvSpPr>
          <p:spPr>
            <a:xfrm flipV="1">
              <a:off x="2448" y="2392"/>
              <a:ext cx="0" cy="44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" name="椭圆 118"/>
            <p:cNvSpPr/>
            <p:nvPr/>
          </p:nvSpPr>
          <p:spPr>
            <a:xfrm>
              <a:off x="2504" y="2744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0" name="直接连接符 119"/>
            <p:cNvSpPr/>
            <p:nvPr/>
          </p:nvSpPr>
          <p:spPr>
            <a:xfrm flipV="1">
              <a:off x="2544" y="2440"/>
              <a:ext cx="0" cy="3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1" name="直接连接符 120"/>
            <p:cNvSpPr/>
            <p:nvPr/>
          </p:nvSpPr>
          <p:spPr>
            <a:xfrm flipV="1">
              <a:off x="2640" y="2488"/>
              <a:ext cx="0" cy="35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2" name="椭圆 121"/>
            <p:cNvSpPr/>
            <p:nvPr/>
          </p:nvSpPr>
          <p:spPr>
            <a:xfrm>
              <a:off x="2696" y="2744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" name="直接连接符 122"/>
            <p:cNvSpPr/>
            <p:nvPr/>
          </p:nvSpPr>
          <p:spPr>
            <a:xfrm flipV="1">
              <a:off x="2736" y="2536"/>
              <a:ext cx="0" cy="20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4" name="直接连接符 123"/>
            <p:cNvSpPr/>
            <p:nvPr/>
          </p:nvSpPr>
          <p:spPr>
            <a:xfrm flipV="1">
              <a:off x="2832" y="2584"/>
              <a:ext cx="0" cy="25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5" name="直接连接符 124"/>
            <p:cNvSpPr/>
            <p:nvPr/>
          </p:nvSpPr>
          <p:spPr>
            <a:xfrm flipV="1">
              <a:off x="2928" y="2632"/>
              <a:ext cx="0" cy="20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6" name="直接连接符 125"/>
            <p:cNvSpPr/>
            <p:nvPr/>
          </p:nvSpPr>
          <p:spPr>
            <a:xfrm>
              <a:off x="2408" y="2832"/>
              <a:ext cx="56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7" name="直接连接符 126"/>
            <p:cNvSpPr/>
            <p:nvPr/>
          </p:nvSpPr>
          <p:spPr>
            <a:xfrm>
              <a:off x="2400" y="2840"/>
              <a:ext cx="0" cy="17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8" name="直接连接符 127"/>
            <p:cNvSpPr/>
            <p:nvPr/>
          </p:nvSpPr>
          <p:spPr>
            <a:xfrm>
              <a:off x="2976" y="2840"/>
              <a:ext cx="0" cy="17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9" name="任意多边形 72804"/>
            <p:cNvSpPr/>
            <p:nvPr/>
          </p:nvSpPr>
          <p:spPr>
            <a:xfrm>
              <a:off x="2688" y="3024"/>
              <a:ext cx="280" cy="23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21600" y="0"/>
                </a:cxn>
                <a:cxn ang="90">
                  <a:pos x="0" y="21600"/>
                </a:cxn>
                <a:cxn ang="27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21600" y="0"/>
                  </a:moveTo>
                  <a:arcTo wR="21600" hR="21600" stAng="0" swAng="5400000"/>
                </a:path>
                <a:path w="21600" h="21600" stroke="0">
                  <a:moveTo>
                    <a:pt x="21600" y="0"/>
                  </a:moveTo>
                  <a:arcTo wR="21600" hR="21600" stAng="0" swAng="5400000"/>
                  <a:lnTo>
                    <a:pt x="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0" name="任意多边形 72805"/>
            <p:cNvSpPr/>
            <p:nvPr/>
          </p:nvSpPr>
          <p:spPr>
            <a:xfrm>
              <a:off x="2409" y="3024"/>
              <a:ext cx="280" cy="23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90">
                  <a:pos x="21600" y="21600"/>
                </a:cxn>
                <a:cxn ang="270">
                  <a:pos x="0" y="0"/>
                </a:cxn>
                <a:cxn ang="270">
                  <a:pos x="21600" y="0"/>
                </a:cxn>
              </a:cxnLst>
              <a:rect l="txL" t="txT" r="txR" b="txB"/>
              <a:pathLst>
                <a:path w="21600" h="21600" fill="none">
                  <a:moveTo>
                    <a:pt x="21600" y="21600"/>
                  </a:moveTo>
                  <a:arcTo wR="21600" hR="21600" stAng="-16200000" swAng="5400000"/>
                </a:path>
                <a:path w="21600" h="21600" stroke="0">
                  <a:moveTo>
                    <a:pt x="21600" y="21600"/>
                  </a:moveTo>
                  <a:arcTo wR="21600" hR="21600" stAng="-16200000" swAng="5400000"/>
                  <a:lnTo>
                    <a:pt x="2160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1" name="直接连接符 130"/>
            <p:cNvSpPr/>
            <p:nvPr/>
          </p:nvSpPr>
          <p:spPr>
            <a:xfrm flipV="1">
              <a:off x="2688" y="3256"/>
              <a:ext cx="0" cy="11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2" name="椭圆 131"/>
            <p:cNvSpPr/>
            <p:nvPr/>
          </p:nvSpPr>
          <p:spPr>
            <a:xfrm>
              <a:off x="3080" y="2744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" name="直接连接符 132"/>
            <p:cNvSpPr/>
            <p:nvPr/>
          </p:nvSpPr>
          <p:spPr>
            <a:xfrm flipV="1">
              <a:off x="3120" y="2392"/>
              <a:ext cx="0" cy="35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" name="椭圆 133"/>
            <p:cNvSpPr/>
            <p:nvPr/>
          </p:nvSpPr>
          <p:spPr>
            <a:xfrm>
              <a:off x="3176" y="2744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5" name="直接连接符 134"/>
            <p:cNvSpPr/>
            <p:nvPr/>
          </p:nvSpPr>
          <p:spPr>
            <a:xfrm flipV="1">
              <a:off x="3216" y="2440"/>
              <a:ext cx="0" cy="3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6" name="椭圆 135"/>
            <p:cNvSpPr/>
            <p:nvPr/>
          </p:nvSpPr>
          <p:spPr>
            <a:xfrm>
              <a:off x="3272" y="2744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7" name="直接连接符 136"/>
            <p:cNvSpPr/>
            <p:nvPr/>
          </p:nvSpPr>
          <p:spPr>
            <a:xfrm flipV="1">
              <a:off x="3312" y="2488"/>
              <a:ext cx="0" cy="25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8" name="直接连接符 137"/>
            <p:cNvSpPr/>
            <p:nvPr/>
          </p:nvSpPr>
          <p:spPr>
            <a:xfrm flipV="1">
              <a:off x="3408" y="2536"/>
              <a:ext cx="0" cy="3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9" name="椭圆 138"/>
            <p:cNvSpPr/>
            <p:nvPr/>
          </p:nvSpPr>
          <p:spPr>
            <a:xfrm>
              <a:off x="3464" y="2744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0" name="直接连接符 139"/>
            <p:cNvSpPr/>
            <p:nvPr/>
          </p:nvSpPr>
          <p:spPr>
            <a:xfrm flipV="1">
              <a:off x="3504" y="2584"/>
              <a:ext cx="0" cy="1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1" name="椭圆 140"/>
            <p:cNvSpPr/>
            <p:nvPr/>
          </p:nvSpPr>
          <p:spPr>
            <a:xfrm>
              <a:off x="3560" y="2744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2" name="直接连接符 141"/>
            <p:cNvSpPr/>
            <p:nvPr/>
          </p:nvSpPr>
          <p:spPr>
            <a:xfrm flipV="1">
              <a:off x="3600" y="2632"/>
              <a:ext cx="0" cy="11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" name="直接连接符 142"/>
            <p:cNvSpPr/>
            <p:nvPr/>
          </p:nvSpPr>
          <p:spPr>
            <a:xfrm>
              <a:off x="3080" y="2832"/>
              <a:ext cx="56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4" name="直接连接符 143"/>
            <p:cNvSpPr/>
            <p:nvPr/>
          </p:nvSpPr>
          <p:spPr>
            <a:xfrm>
              <a:off x="3072" y="2840"/>
              <a:ext cx="0" cy="17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5" name="直接连接符 144"/>
            <p:cNvSpPr/>
            <p:nvPr/>
          </p:nvSpPr>
          <p:spPr>
            <a:xfrm>
              <a:off x="3648" y="2840"/>
              <a:ext cx="0" cy="17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6" name="任意多边形 72821"/>
            <p:cNvSpPr/>
            <p:nvPr/>
          </p:nvSpPr>
          <p:spPr>
            <a:xfrm>
              <a:off x="3360" y="3024"/>
              <a:ext cx="280" cy="23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21600" y="0"/>
                </a:cxn>
                <a:cxn ang="90">
                  <a:pos x="0" y="21600"/>
                </a:cxn>
                <a:cxn ang="27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21600" y="0"/>
                  </a:moveTo>
                  <a:arcTo wR="21600" hR="21600" stAng="0" swAng="5400000"/>
                </a:path>
                <a:path w="21600" h="21600" stroke="0">
                  <a:moveTo>
                    <a:pt x="21600" y="0"/>
                  </a:moveTo>
                  <a:arcTo wR="21600" hR="21600" stAng="0" swAng="5400000"/>
                  <a:lnTo>
                    <a:pt x="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7" name="任意多边形 72822"/>
            <p:cNvSpPr/>
            <p:nvPr/>
          </p:nvSpPr>
          <p:spPr>
            <a:xfrm>
              <a:off x="3081" y="3024"/>
              <a:ext cx="280" cy="23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90">
                  <a:pos x="21600" y="21600"/>
                </a:cxn>
                <a:cxn ang="270">
                  <a:pos x="0" y="0"/>
                </a:cxn>
                <a:cxn ang="270">
                  <a:pos x="21600" y="0"/>
                </a:cxn>
              </a:cxnLst>
              <a:rect l="txL" t="txT" r="txR" b="txB"/>
              <a:pathLst>
                <a:path w="21600" h="21600" fill="none">
                  <a:moveTo>
                    <a:pt x="21600" y="21600"/>
                  </a:moveTo>
                  <a:arcTo wR="21600" hR="21600" stAng="-16200000" swAng="5400000"/>
                </a:path>
                <a:path w="21600" h="21600" stroke="0">
                  <a:moveTo>
                    <a:pt x="21600" y="21600"/>
                  </a:moveTo>
                  <a:arcTo wR="21600" hR="21600" stAng="-16200000" swAng="5400000"/>
                  <a:lnTo>
                    <a:pt x="2160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8" name="直接连接符 147"/>
            <p:cNvSpPr/>
            <p:nvPr/>
          </p:nvSpPr>
          <p:spPr>
            <a:xfrm flipV="1">
              <a:off x="3360" y="3256"/>
              <a:ext cx="0" cy="11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" name="椭圆 148"/>
            <p:cNvSpPr/>
            <p:nvPr/>
          </p:nvSpPr>
          <p:spPr>
            <a:xfrm>
              <a:off x="3752" y="2744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0" name="直接连接符 149"/>
            <p:cNvSpPr/>
            <p:nvPr/>
          </p:nvSpPr>
          <p:spPr>
            <a:xfrm flipV="1">
              <a:off x="3792" y="2392"/>
              <a:ext cx="0" cy="35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1" name="椭圆 150"/>
            <p:cNvSpPr/>
            <p:nvPr/>
          </p:nvSpPr>
          <p:spPr>
            <a:xfrm>
              <a:off x="3848" y="2744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2" name="直接连接符 151"/>
            <p:cNvSpPr/>
            <p:nvPr/>
          </p:nvSpPr>
          <p:spPr>
            <a:xfrm flipV="1">
              <a:off x="3888" y="2440"/>
              <a:ext cx="0" cy="3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" name="椭圆 152"/>
            <p:cNvSpPr/>
            <p:nvPr/>
          </p:nvSpPr>
          <p:spPr>
            <a:xfrm>
              <a:off x="3944" y="2744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" name="直接连接符 153"/>
            <p:cNvSpPr/>
            <p:nvPr/>
          </p:nvSpPr>
          <p:spPr>
            <a:xfrm flipV="1">
              <a:off x="3984" y="2488"/>
              <a:ext cx="0" cy="25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5" name="椭圆 154"/>
            <p:cNvSpPr/>
            <p:nvPr/>
          </p:nvSpPr>
          <p:spPr>
            <a:xfrm>
              <a:off x="4040" y="2744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6" name="直接连接符 155"/>
            <p:cNvSpPr/>
            <p:nvPr/>
          </p:nvSpPr>
          <p:spPr>
            <a:xfrm flipV="1">
              <a:off x="4080" y="2536"/>
              <a:ext cx="0" cy="20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7" name="直接连接符 156"/>
            <p:cNvSpPr/>
            <p:nvPr/>
          </p:nvSpPr>
          <p:spPr>
            <a:xfrm flipV="1">
              <a:off x="4176" y="2584"/>
              <a:ext cx="0" cy="25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8" name="椭圆 157"/>
            <p:cNvSpPr/>
            <p:nvPr/>
          </p:nvSpPr>
          <p:spPr>
            <a:xfrm>
              <a:off x="4232" y="2744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9" name="直接连接符 158"/>
            <p:cNvSpPr/>
            <p:nvPr/>
          </p:nvSpPr>
          <p:spPr>
            <a:xfrm flipV="1">
              <a:off x="4272" y="2632"/>
              <a:ext cx="0" cy="11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0" name="直接连接符 159"/>
            <p:cNvSpPr/>
            <p:nvPr/>
          </p:nvSpPr>
          <p:spPr>
            <a:xfrm>
              <a:off x="3752" y="2832"/>
              <a:ext cx="56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1" name="直接连接符 160"/>
            <p:cNvSpPr/>
            <p:nvPr/>
          </p:nvSpPr>
          <p:spPr>
            <a:xfrm>
              <a:off x="3744" y="2840"/>
              <a:ext cx="0" cy="17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2" name="直接连接符 161"/>
            <p:cNvSpPr/>
            <p:nvPr/>
          </p:nvSpPr>
          <p:spPr>
            <a:xfrm>
              <a:off x="4320" y="2840"/>
              <a:ext cx="0" cy="17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3" name="任意多边形 72838"/>
            <p:cNvSpPr/>
            <p:nvPr/>
          </p:nvSpPr>
          <p:spPr>
            <a:xfrm>
              <a:off x="4032" y="3024"/>
              <a:ext cx="280" cy="23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21600" y="0"/>
                </a:cxn>
                <a:cxn ang="90">
                  <a:pos x="0" y="21600"/>
                </a:cxn>
                <a:cxn ang="27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21600" y="0"/>
                  </a:moveTo>
                  <a:arcTo wR="21600" hR="21600" stAng="0" swAng="5400000"/>
                </a:path>
                <a:path w="21600" h="21600" stroke="0">
                  <a:moveTo>
                    <a:pt x="21600" y="0"/>
                  </a:moveTo>
                  <a:arcTo wR="21600" hR="21600" stAng="0" swAng="5400000"/>
                  <a:lnTo>
                    <a:pt x="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" name="任意多边形 72839"/>
            <p:cNvSpPr/>
            <p:nvPr/>
          </p:nvSpPr>
          <p:spPr>
            <a:xfrm>
              <a:off x="3753" y="3024"/>
              <a:ext cx="280" cy="23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90">
                  <a:pos x="21600" y="21600"/>
                </a:cxn>
                <a:cxn ang="270">
                  <a:pos x="0" y="0"/>
                </a:cxn>
                <a:cxn ang="270">
                  <a:pos x="21600" y="0"/>
                </a:cxn>
              </a:cxnLst>
              <a:rect l="txL" t="txT" r="txR" b="txB"/>
              <a:pathLst>
                <a:path w="21600" h="21600" fill="none">
                  <a:moveTo>
                    <a:pt x="21600" y="21600"/>
                  </a:moveTo>
                  <a:arcTo wR="21600" hR="21600" stAng="-16200000" swAng="5400000"/>
                </a:path>
                <a:path w="21600" h="21600" stroke="0">
                  <a:moveTo>
                    <a:pt x="21600" y="21600"/>
                  </a:moveTo>
                  <a:arcTo wR="21600" hR="21600" stAng="-16200000" swAng="5400000"/>
                  <a:lnTo>
                    <a:pt x="2160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5" name="直接连接符 164"/>
            <p:cNvSpPr/>
            <p:nvPr/>
          </p:nvSpPr>
          <p:spPr>
            <a:xfrm flipV="1">
              <a:off x="4032" y="3256"/>
              <a:ext cx="0" cy="11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6" name="直接连接符 165"/>
            <p:cNvSpPr/>
            <p:nvPr/>
          </p:nvSpPr>
          <p:spPr>
            <a:xfrm flipV="1">
              <a:off x="1296" y="2488"/>
              <a:ext cx="0" cy="35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7" name="矩形 166"/>
            <p:cNvSpPr/>
            <p:nvPr/>
          </p:nvSpPr>
          <p:spPr>
            <a:xfrm>
              <a:off x="4167" y="2448"/>
              <a:ext cx="450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op&lt;0&gt;</a:t>
              </a:r>
            </a:p>
          </p:txBody>
        </p:sp>
        <p:sp>
          <p:nvSpPr>
            <p:cNvPr id="168" name="矩形 167"/>
            <p:cNvSpPr/>
            <p:nvPr/>
          </p:nvSpPr>
          <p:spPr>
            <a:xfrm>
              <a:off x="3687" y="2208"/>
              <a:ext cx="450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op&lt;5&gt;</a:t>
              </a:r>
            </a:p>
          </p:txBody>
        </p:sp>
        <p:sp>
          <p:nvSpPr>
            <p:cNvPr id="169" name="矩形 168"/>
            <p:cNvSpPr/>
            <p:nvPr/>
          </p:nvSpPr>
          <p:spPr>
            <a:xfrm>
              <a:off x="4023" y="2170"/>
              <a:ext cx="17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2800" b="1">
                  <a:latin typeface="Times New Roman" panose="02020603050405020304" charset="0"/>
                  <a:ea typeface="Times New Roman" panose="02020603050405020304" charset="0"/>
                </a:rPr>
                <a:t>.</a:t>
              </a:r>
            </a:p>
          </p:txBody>
        </p:sp>
        <p:sp>
          <p:nvSpPr>
            <p:cNvPr id="170" name="矩形 169"/>
            <p:cNvSpPr/>
            <p:nvPr/>
          </p:nvSpPr>
          <p:spPr>
            <a:xfrm>
              <a:off x="4119" y="2218"/>
              <a:ext cx="17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2800" b="1">
                  <a:latin typeface="Times New Roman" panose="02020603050405020304" charset="0"/>
                  <a:ea typeface="Times New Roman" panose="02020603050405020304" charset="0"/>
                </a:rPr>
                <a:t>.</a:t>
              </a:r>
            </a:p>
          </p:txBody>
        </p:sp>
        <p:sp>
          <p:nvSpPr>
            <p:cNvPr id="171" name="矩形 170"/>
            <p:cNvSpPr/>
            <p:nvPr/>
          </p:nvSpPr>
          <p:spPr>
            <a:xfrm>
              <a:off x="279" y="2208"/>
              <a:ext cx="450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op&lt;5&gt;</a:t>
              </a:r>
            </a:p>
          </p:txBody>
        </p:sp>
        <p:sp>
          <p:nvSpPr>
            <p:cNvPr id="172" name="矩形 171"/>
            <p:cNvSpPr/>
            <p:nvPr/>
          </p:nvSpPr>
          <p:spPr>
            <a:xfrm>
              <a:off x="615" y="2170"/>
              <a:ext cx="17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2800" b="1">
                  <a:latin typeface="Times New Roman" panose="02020603050405020304" charset="0"/>
                  <a:ea typeface="Times New Roman" panose="02020603050405020304" charset="0"/>
                </a:rPr>
                <a:t>.</a:t>
              </a:r>
            </a:p>
          </p:txBody>
        </p:sp>
        <p:sp>
          <p:nvSpPr>
            <p:cNvPr id="173" name="矩形 172"/>
            <p:cNvSpPr/>
            <p:nvPr/>
          </p:nvSpPr>
          <p:spPr>
            <a:xfrm>
              <a:off x="711" y="2218"/>
              <a:ext cx="17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2800" b="1">
                  <a:latin typeface="Times New Roman" panose="02020603050405020304" charset="0"/>
                  <a:ea typeface="Times New Roman" panose="02020603050405020304" charset="0"/>
                </a:rPr>
                <a:t>.</a:t>
              </a:r>
            </a:p>
          </p:txBody>
        </p:sp>
        <p:sp>
          <p:nvSpPr>
            <p:cNvPr id="174" name="矩形 173"/>
            <p:cNvSpPr/>
            <p:nvPr/>
          </p:nvSpPr>
          <p:spPr>
            <a:xfrm>
              <a:off x="759" y="2448"/>
              <a:ext cx="32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&lt;0&gt;</a:t>
              </a:r>
            </a:p>
          </p:txBody>
        </p:sp>
        <p:sp>
          <p:nvSpPr>
            <p:cNvPr id="175" name="矩形 174"/>
            <p:cNvSpPr/>
            <p:nvPr/>
          </p:nvSpPr>
          <p:spPr>
            <a:xfrm>
              <a:off x="951" y="2208"/>
              <a:ext cx="450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op&lt;5&gt;</a:t>
              </a:r>
            </a:p>
          </p:txBody>
        </p:sp>
        <p:sp>
          <p:nvSpPr>
            <p:cNvPr id="176" name="矩形 175"/>
            <p:cNvSpPr/>
            <p:nvPr/>
          </p:nvSpPr>
          <p:spPr>
            <a:xfrm>
              <a:off x="1287" y="2170"/>
              <a:ext cx="17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2800" b="1">
                  <a:latin typeface="Times New Roman" panose="02020603050405020304" charset="0"/>
                  <a:ea typeface="Times New Roman" panose="02020603050405020304" charset="0"/>
                </a:rPr>
                <a:t>.</a:t>
              </a:r>
            </a:p>
          </p:txBody>
        </p:sp>
        <p:sp>
          <p:nvSpPr>
            <p:cNvPr id="177" name="矩形 176"/>
            <p:cNvSpPr/>
            <p:nvPr/>
          </p:nvSpPr>
          <p:spPr>
            <a:xfrm>
              <a:off x="1383" y="2218"/>
              <a:ext cx="17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2800" b="1">
                  <a:latin typeface="Times New Roman" panose="02020603050405020304" charset="0"/>
                  <a:ea typeface="Times New Roman" panose="02020603050405020304" charset="0"/>
                </a:rPr>
                <a:t>.</a:t>
              </a:r>
            </a:p>
          </p:txBody>
        </p:sp>
        <p:sp>
          <p:nvSpPr>
            <p:cNvPr id="178" name="矩形 177"/>
            <p:cNvSpPr/>
            <p:nvPr/>
          </p:nvSpPr>
          <p:spPr>
            <a:xfrm>
              <a:off x="1431" y="2448"/>
              <a:ext cx="32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&lt;0&gt;</a:t>
              </a:r>
            </a:p>
          </p:txBody>
        </p:sp>
        <p:sp>
          <p:nvSpPr>
            <p:cNvPr id="179" name="矩形 178"/>
            <p:cNvSpPr/>
            <p:nvPr/>
          </p:nvSpPr>
          <p:spPr>
            <a:xfrm>
              <a:off x="1623" y="2208"/>
              <a:ext cx="450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op&lt;5&gt;</a:t>
              </a:r>
            </a:p>
          </p:txBody>
        </p:sp>
        <p:sp>
          <p:nvSpPr>
            <p:cNvPr id="180" name="矩形 179"/>
            <p:cNvSpPr/>
            <p:nvPr/>
          </p:nvSpPr>
          <p:spPr>
            <a:xfrm>
              <a:off x="1959" y="2170"/>
              <a:ext cx="17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2800" b="1">
                  <a:latin typeface="Times New Roman" panose="02020603050405020304" charset="0"/>
                  <a:ea typeface="Times New Roman" panose="02020603050405020304" charset="0"/>
                </a:rPr>
                <a:t>.</a:t>
              </a:r>
            </a:p>
          </p:txBody>
        </p:sp>
        <p:sp>
          <p:nvSpPr>
            <p:cNvPr id="181" name="矩形 180"/>
            <p:cNvSpPr/>
            <p:nvPr/>
          </p:nvSpPr>
          <p:spPr>
            <a:xfrm>
              <a:off x="2055" y="2218"/>
              <a:ext cx="17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2800" b="1">
                  <a:latin typeface="Times New Roman" panose="02020603050405020304" charset="0"/>
                  <a:ea typeface="Times New Roman" panose="02020603050405020304" charset="0"/>
                </a:rPr>
                <a:t>.</a:t>
              </a:r>
            </a:p>
          </p:txBody>
        </p:sp>
        <p:sp>
          <p:nvSpPr>
            <p:cNvPr id="182" name="矩形 181"/>
            <p:cNvSpPr/>
            <p:nvPr/>
          </p:nvSpPr>
          <p:spPr>
            <a:xfrm>
              <a:off x="2103" y="2448"/>
              <a:ext cx="32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&lt;0&gt;</a:t>
              </a:r>
            </a:p>
          </p:txBody>
        </p:sp>
        <p:sp>
          <p:nvSpPr>
            <p:cNvPr id="183" name="矩形 182"/>
            <p:cNvSpPr/>
            <p:nvPr/>
          </p:nvSpPr>
          <p:spPr>
            <a:xfrm>
              <a:off x="2295" y="2208"/>
              <a:ext cx="450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op&lt;5&gt;</a:t>
              </a:r>
            </a:p>
          </p:txBody>
        </p:sp>
        <p:sp>
          <p:nvSpPr>
            <p:cNvPr id="184" name="矩形 183"/>
            <p:cNvSpPr/>
            <p:nvPr/>
          </p:nvSpPr>
          <p:spPr>
            <a:xfrm>
              <a:off x="2631" y="2170"/>
              <a:ext cx="17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2800" b="1">
                  <a:latin typeface="Times New Roman" panose="02020603050405020304" charset="0"/>
                  <a:ea typeface="Times New Roman" panose="02020603050405020304" charset="0"/>
                </a:rPr>
                <a:t>.</a:t>
              </a:r>
            </a:p>
          </p:txBody>
        </p:sp>
        <p:sp>
          <p:nvSpPr>
            <p:cNvPr id="185" name="矩形 184"/>
            <p:cNvSpPr/>
            <p:nvPr/>
          </p:nvSpPr>
          <p:spPr>
            <a:xfrm>
              <a:off x="2727" y="2218"/>
              <a:ext cx="17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2800" b="1">
                  <a:latin typeface="Times New Roman" panose="02020603050405020304" charset="0"/>
                  <a:ea typeface="Times New Roman" panose="02020603050405020304" charset="0"/>
                </a:rPr>
                <a:t>.</a:t>
              </a:r>
            </a:p>
          </p:txBody>
        </p:sp>
        <p:sp>
          <p:nvSpPr>
            <p:cNvPr id="186" name="矩形 185"/>
            <p:cNvSpPr/>
            <p:nvPr/>
          </p:nvSpPr>
          <p:spPr>
            <a:xfrm>
              <a:off x="2775" y="2448"/>
              <a:ext cx="32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&lt;0&gt;</a:t>
              </a:r>
            </a:p>
          </p:txBody>
        </p:sp>
        <p:sp>
          <p:nvSpPr>
            <p:cNvPr id="187" name="矩形 186"/>
            <p:cNvSpPr/>
            <p:nvPr/>
          </p:nvSpPr>
          <p:spPr>
            <a:xfrm>
              <a:off x="2967" y="2208"/>
              <a:ext cx="450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op&lt;5&gt;</a:t>
              </a:r>
            </a:p>
          </p:txBody>
        </p:sp>
        <p:sp>
          <p:nvSpPr>
            <p:cNvPr id="188" name="矩形 187"/>
            <p:cNvSpPr/>
            <p:nvPr/>
          </p:nvSpPr>
          <p:spPr>
            <a:xfrm>
              <a:off x="3303" y="2170"/>
              <a:ext cx="17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2800" b="1">
                  <a:latin typeface="Times New Roman" panose="02020603050405020304" charset="0"/>
                  <a:ea typeface="Times New Roman" panose="02020603050405020304" charset="0"/>
                </a:rPr>
                <a:t>.</a:t>
              </a:r>
            </a:p>
          </p:txBody>
        </p:sp>
        <p:sp>
          <p:nvSpPr>
            <p:cNvPr id="189" name="矩形 188"/>
            <p:cNvSpPr/>
            <p:nvPr/>
          </p:nvSpPr>
          <p:spPr>
            <a:xfrm>
              <a:off x="3399" y="2218"/>
              <a:ext cx="17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2800" b="1">
                  <a:latin typeface="Times New Roman" panose="02020603050405020304" charset="0"/>
                  <a:ea typeface="Times New Roman" panose="02020603050405020304" charset="0"/>
                </a:rPr>
                <a:t>.</a:t>
              </a:r>
            </a:p>
          </p:txBody>
        </p:sp>
        <p:sp>
          <p:nvSpPr>
            <p:cNvPr id="190" name="矩形 189"/>
            <p:cNvSpPr/>
            <p:nvPr/>
          </p:nvSpPr>
          <p:spPr>
            <a:xfrm>
              <a:off x="3447" y="2448"/>
              <a:ext cx="32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&lt;0&gt;</a:t>
              </a:r>
            </a:p>
          </p:txBody>
        </p:sp>
        <p:sp>
          <p:nvSpPr>
            <p:cNvPr id="191" name="矩形 190"/>
            <p:cNvSpPr/>
            <p:nvPr/>
          </p:nvSpPr>
          <p:spPr>
            <a:xfrm>
              <a:off x="183" y="3264"/>
              <a:ext cx="48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R-type</a:t>
              </a: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095" y="3264"/>
              <a:ext cx="271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ori</a:t>
              </a:r>
            </a:p>
          </p:txBody>
        </p:sp>
        <p:sp>
          <p:nvSpPr>
            <p:cNvPr id="193" name="矩形 192"/>
            <p:cNvSpPr/>
            <p:nvPr/>
          </p:nvSpPr>
          <p:spPr>
            <a:xfrm>
              <a:off x="1815" y="3264"/>
              <a:ext cx="24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lw</a:t>
              </a:r>
            </a:p>
          </p:txBody>
        </p:sp>
        <p:sp>
          <p:nvSpPr>
            <p:cNvPr id="194" name="矩形 193"/>
            <p:cNvSpPr/>
            <p:nvPr/>
          </p:nvSpPr>
          <p:spPr>
            <a:xfrm>
              <a:off x="2439" y="3264"/>
              <a:ext cx="25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sw</a:t>
              </a:r>
            </a:p>
          </p:txBody>
        </p:sp>
        <p:sp>
          <p:nvSpPr>
            <p:cNvPr id="195" name="矩形 194"/>
            <p:cNvSpPr/>
            <p:nvPr/>
          </p:nvSpPr>
          <p:spPr>
            <a:xfrm>
              <a:off x="3063" y="3264"/>
              <a:ext cx="31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beq</a:t>
              </a:r>
            </a:p>
          </p:txBody>
        </p:sp>
        <p:sp>
          <p:nvSpPr>
            <p:cNvPr id="196" name="矩形 195"/>
            <p:cNvSpPr/>
            <p:nvPr/>
          </p:nvSpPr>
          <p:spPr>
            <a:xfrm>
              <a:off x="3639" y="3264"/>
              <a:ext cx="40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jump</a:t>
              </a:r>
            </a:p>
          </p:txBody>
        </p:sp>
      </p:grpSp>
      <p:sp>
        <p:nvSpPr>
          <p:cNvPr id="49" name="任意多边形 72873"/>
          <p:cNvSpPr/>
          <p:nvPr/>
        </p:nvSpPr>
        <p:spPr>
          <a:xfrm>
            <a:off x="6750844" y="5513388"/>
            <a:ext cx="749300" cy="2921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rect l="txL" t="txT" r="txR" b="txB"/>
            <a:pathLst>
              <a:path w="21600" h="21600" fill="none">
                <a:moveTo>
                  <a:pt x="0" y="0"/>
                </a:moveTo>
                <a:arcTo wR="21600" hR="21600" stAng="-5400000" swAng="5400000"/>
              </a:path>
              <a:path w="21600" h="21600" stroke="0">
                <a:moveTo>
                  <a:pt x="0" y="0"/>
                </a:moveTo>
                <a:arcTo wR="21600" hR="21600" stAng="-5400000" swAng="5400000"/>
                <a:lnTo>
                  <a:pt x="0" y="21600"/>
                </a:lnTo>
                <a:close/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0" name="任意多边形 72874"/>
          <p:cNvSpPr/>
          <p:nvPr/>
        </p:nvSpPr>
        <p:spPr>
          <a:xfrm rot="10800000">
            <a:off x="6765132" y="5818188"/>
            <a:ext cx="749300" cy="2921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90">
                <a:pos x="0" y="21600"/>
              </a:cxn>
              <a:cxn ang="270">
                <a:pos x="21554" y="0"/>
              </a:cxn>
              <a:cxn ang="90">
                <a:pos x="21600" y="21600"/>
              </a:cxn>
            </a:cxnLst>
            <a:rect l="txL" t="txT" r="txR" b="txB"/>
            <a:pathLst>
              <a:path w="21600" h="21600" fill="none">
                <a:moveTo>
                  <a:pt x="0" y="21600"/>
                </a:moveTo>
                <a:arcTo wR="21600" hR="21600" stAng="-10800000" swAng="5392679"/>
              </a:path>
              <a:path w="21600" h="21600" stroke="0">
                <a:moveTo>
                  <a:pt x="0" y="21600"/>
                </a:moveTo>
                <a:arcTo wR="21600" hR="21600" stAng="-10800000" swAng="5392679"/>
                <a:lnTo>
                  <a:pt x="21600" y="21600"/>
                </a:lnTo>
                <a:close/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1" name="任意多边形 72875"/>
          <p:cNvSpPr/>
          <p:nvPr/>
        </p:nvSpPr>
        <p:spPr>
          <a:xfrm>
            <a:off x="6750844" y="5513388"/>
            <a:ext cx="215900" cy="2921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rect l="txL" t="txT" r="txR" b="txB"/>
            <a:pathLst>
              <a:path w="21600" h="21600" fill="none">
                <a:moveTo>
                  <a:pt x="0" y="0"/>
                </a:moveTo>
                <a:arcTo wR="21600" hR="21600" stAng="-5400000" swAng="5400000"/>
              </a:path>
              <a:path w="21600" h="21600" stroke="0">
                <a:moveTo>
                  <a:pt x="0" y="0"/>
                </a:moveTo>
                <a:arcTo wR="21600" hR="21600" stAng="-5400000" swAng="5400000"/>
                <a:lnTo>
                  <a:pt x="0" y="21600"/>
                </a:lnTo>
                <a:close/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" name="任意多边形 72876"/>
          <p:cNvSpPr/>
          <p:nvPr/>
        </p:nvSpPr>
        <p:spPr>
          <a:xfrm rot="10800000">
            <a:off x="6765132" y="5818188"/>
            <a:ext cx="215900" cy="292100"/>
          </a:xfrm>
          <a:custGeom>
            <a:avLst/>
            <a:gdLst>
              <a:gd name="txL" fmla="*/ 0 w 21600"/>
              <a:gd name="txT" fmla="*/ 0 h 21599"/>
              <a:gd name="txR" fmla="*/ 21600 w 21600"/>
              <a:gd name="txB" fmla="*/ 21599 h 21599"/>
            </a:gdLst>
            <a:ahLst/>
            <a:cxnLst>
              <a:cxn ang="180">
                <a:pos x="0" y="21599"/>
              </a:cxn>
              <a:cxn ang="270">
                <a:pos x="21441" y="0"/>
              </a:cxn>
              <a:cxn ang="0">
                <a:pos x="21600" y="21599"/>
              </a:cxn>
            </a:cxnLst>
            <a:rect l="txL" t="txT" r="txR" b="txB"/>
            <a:pathLst>
              <a:path w="21600" h="21599" fill="none">
                <a:moveTo>
                  <a:pt x="0" y="21599"/>
                </a:moveTo>
                <a:arcTo wR="21600" hR="21600" stAng="-10800000" swAng="5374694"/>
              </a:path>
              <a:path w="21600" h="21599" stroke="0">
                <a:moveTo>
                  <a:pt x="0" y="21599"/>
                </a:moveTo>
                <a:arcTo wR="21600" hR="21600" stAng="-10800000" swAng="5374694"/>
                <a:lnTo>
                  <a:pt x="21600" y="21599"/>
                </a:lnTo>
                <a:close/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3" name="直接连接符 52"/>
          <p:cNvSpPr/>
          <p:nvPr/>
        </p:nvSpPr>
        <p:spPr>
          <a:xfrm flipH="1">
            <a:off x="6509544" y="5803900"/>
            <a:ext cx="482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" name="直接连接符 53"/>
          <p:cNvSpPr/>
          <p:nvPr/>
        </p:nvSpPr>
        <p:spPr>
          <a:xfrm flipH="1">
            <a:off x="6509544" y="6032500"/>
            <a:ext cx="406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" name="直接连接符 54"/>
          <p:cNvSpPr/>
          <p:nvPr/>
        </p:nvSpPr>
        <p:spPr>
          <a:xfrm>
            <a:off x="7525544" y="5803900"/>
            <a:ext cx="203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" name="直接连接符 55"/>
          <p:cNvSpPr/>
          <p:nvPr/>
        </p:nvSpPr>
        <p:spPr>
          <a:xfrm>
            <a:off x="6369844" y="5359400"/>
            <a:ext cx="0" cy="812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" name="直接连接符 56"/>
          <p:cNvSpPr/>
          <p:nvPr/>
        </p:nvSpPr>
        <p:spPr>
          <a:xfrm>
            <a:off x="5303044" y="5359400"/>
            <a:ext cx="0" cy="812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" name="直接连接符 57"/>
          <p:cNvSpPr/>
          <p:nvPr/>
        </p:nvSpPr>
        <p:spPr>
          <a:xfrm>
            <a:off x="4236244" y="5359400"/>
            <a:ext cx="0" cy="812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" name="直接连接符 58"/>
          <p:cNvSpPr/>
          <p:nvPr/>
        </p:nvSpPr>
        <p:spPr>
          <a:xfrm>
            <a:off x="3169444" y="5359400"/>
            <a:ext cx="0" cy="812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" name="直接连接符 59"/>
          <p:cNvSpPr/>
          <p:nvPr/>
        </p:nvSpPr>
        <p:spPr>
          <a:xfrm>
            <a:off x="2102644" y="5359400"/>
            <a:ext cx="0" cy="812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" name="直接连接符 60"/>
          <p:cNvSpPr/>
          <p:nvPr/>
        </p:nvSpPr>
        <p:spPr>
          <a:xfrm>
            <a:off x="1035844" y="5359400"/>
            <a:ext cx="0" cy="812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" name="直接连接符 61"/>
          <p:cNvSpPr/>
          <p:nvPr/>
        </p:nvSpPr>
        <p:spPr>
          <a:xfrm flipH="1">
            <a:off x="1023144" y="5575300"/>
            <a:ext cx="5511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" name="直接连接符 62"/>
          <p:cNvSpPr/>
          <p:nvPr/>
        </p:nvSpPr>
        <p:spPr>
          <a:xfrm flipH="1">
            <a:off x="2089944" y="5803900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4" name="直接连接符 63"/>
          <p:cNvSpPr/>
          <p:nvPr/>
        </p:nvSpPr>
        <p:spPr>
          <a:xfrm flipH="1">
            <a:off x="3156744" y="6032500"/>
            <a:ext cx="3378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5" name="直接连接符 64"/>
          <p:cNvSpPr/>
          <p:nvPr/>
        </p:nvSpPr>
        <p:spPr>
          <a:xfrm flipH="1">
            <a:off x="6509544" y="5575300"/>
            <a:ext cx="406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6" name="直接连接符 65"/>
          <p:cNvSpPr/>
          <p:nvPr/>
        </p:nvSpPr>
        <p:spPr>
          <a:xfrm>
            <a:off x="7754144" y="5803900"/>
            <a:ext cx="965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" name="矩形 66"/>
          <p:cNvSpPr/>
          <p:nvPr/>
        </p:nvSpPr>
        <p:spPr>
          <a:xfrm>
            <a:off x="7498557" y="5499100"/>
            <a:ext cx="10287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RegWrite</a:t>
            </a:r>
          </a:p>
        </p:txBody>
      </p:sp>
      <p:sp>
        <p:nvSpPr>
          <p:cNvPr id="68" name="椭圆 67"/>
          <p:cNvSpPr/>
          <p:nvPr/>
        </p:nvSpPr>
        <p:spPr>
          <a:xfrm>
            <a:off x="965994" y="5505450"/>
            <a:ext cx="139700" cy="1397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2032794" y="5734050"/>
            <a:ext cx="139700" cy="1397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3099594" y="5962650"/>
            <a:ext cx="139700" cy="1397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146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 Implementation of the Main Control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74651" y="866775"/>
            <a:ext cx="7038976" cy="2070100"/>
            <a:chOff x="231" y="394"/>
            <a:chExt cx="4434" cy="1304"/>
          </a:xfrm>
        </p:grpSpPr>
        <p:sp>
          <p:nvSpPr>
            <p:cNvPr id="86" name="椭圆 85"/>
            <p:cNvSpPr/>
            <p:nvPr/>
          </p:nvSpPr>
          <p:spPr>
            <a:xfrm>
              <a:off x="440" y="968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直接连接符 86"/>
            <p:cNvSpPr/>
            <p:nvPr/>
          </p:nvSpPr>
          <p:spPr>
            <a:xfrm flipV="1">
              <a:off x="480" y="616"/>
              <a:ext cx="0" cy="35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" name="椭圆 87"/>
            <p:cNvSpPr/>
            <p:nvPr/>
          </p:nvSpPr>
          <p:spPr>
            <a:xfrm>
              <a:off x="536" y="968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直接连接符 88"/>
            <p:cNvSpPr/>
            <p:nvPr/>
          </p:nvSpPr>
          <p:spPr>
            <a:xfrm flipV="1">
              <a:off x="576" y="664"/>
              <a:ext cx="0" cy="3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0" name="椭圆 89"/>
            <p:cNvSpPr/>
            <p:nvPr/>
          </p:nvSpPr>
          <p:spPr>
            <a:xfrm>
              <a:off x="632" y="968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" name="直接连接符 90"/>
            <p:cNvSpPr/>
            <p:nvPr/>
          </p:nvSpPr>
          <p:spPr>
            <a:xfrm flipV="1">
              <a:off x="672" y="712"/>
              <a:ext cx="0" cy="25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" name="椭圆 91"/>
            <p:cNvSpPr/>
            <p:nvPr/>
          </p:nvSpPr>
          <p:spPr>
            <a:xfrm>
              <a:off x="728" y="968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直接连接符 92"/>
            <p:cNvSpPr/>
            <p:nvPr/>
          </p:nvSpPr>
          <p:spPr>
            <a:xfrm flipV="1">
              <a:off x="768" y="760"/>
              <a:ext cx="0" cy="20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4" name="椭圆 93"/>
            <p:cNvSpPr/>
            <p:nvPr/>
          </p:nvSpPr>
          <p:spPr>
            <a:xfrm>
              <a:off x="824" y="968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" name="直接连接符 94"/>
            <p:cNvSpPr/>
            <p:nvPr/>
          </p:nvSpPr>
          <p:spPr>
            <a:xfrm flipV="1">
              <a:off x="864" y="808"/>
              <a:ext cx="0" cy="1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6" name="椭圆 95"/>
            <p:cNvSpPr/>
            <p:nvPr/>
          </p:nvSpPr>
          <p:spPr>
            <a:xfrm>
              <a:off x="920" y="968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7" name="直接连接符 96"/>
            <p:cNvSpPr/>
            <p:nvPr/>
          </p:nvSpPr>
          <p:spPr>
            <a:xfrm flipV="1">
              <a:off x="960" y="856"/>
              <a:ext cx="0" cy="11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8" name="直接连接符 97"/>
            <p:cNvSpPr/>
            <p:nvPr/>
          </p:nvSpPr>
          <p:spPr>
            <a:xfrm>
              <a:off x="440" y="1056"/>
              <a:ext cx="56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" name="直接连接符 98"/>
            <p:cNvSpPr/>
            <p:nvPr/>
          </p:nvSpPr>
          <p:spPr>
            <a:xfrm>
              <a:off x="432" y="1064"/>
              <a:ext cx="0" cy="17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0" name="直接连接符 99"/>
            <p:cNvSpPr/>
            <p:nvPr/>
          </p:nvSpPr>
          <p:spPr>
            <a:xfrm>
              <a:off x="1008" y="1064"/>
              <a:ext cx="0" cy="17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1" name="任意多边形 74769"/>
            <p:cNvSpPr/>
            <p:nvPr/>
          </p:nvSpPr>
          <p:spPr>
            <a:xfrm>
              <a:off x="720" y="1248"/>
              <a:ext cx="280" cy="23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21600" y="0"/>
                </a:cxn>
                <a:cxn ang="90">
                  <a:pos x="0" y="21600"/>
                </a:cxn>
                <a:cxn ang="27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21600" y="0"/>
                  </a:moveTo>
                  <a:arcTo wR="21600" hR="21600" stAng="0" swAng="5400000"/>
                </a:path>
                <a:path w="21600" h="21600" stroke="0">
                  <a:moveTo>
                    <a:pt x="21600" y="0"/>
                  </a:moveTo>
                  <a:arcTo wR="21600" hR="21600" stAng="0" swAng="5400000"/>
                  <a:lnTo>
                    <a:pt x="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" name="任意多边形 74770"/>
            <p:cNvSpPr/>
            <p:nvPr/>
          </p:nvSpPr>
          <p:spPr>
            <a:xfrm>
              <a:off x="441" y="1248"/>
              <a:ext cx="280" cy="23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90">
                  <a:pos x="21600" y="21600"/>
                </a:cxn>
                <a:cxn ang="270">
                  <a:pos x="0" y="0"/>
                </a:cxn>
                <a:cxn ang="270">
                  <a:pos x="21600" y="0"/>
                </a:cxn>
              </a:cxnLst>
              <a:rect l="txL" t="txT" r="txR" b="txB"/>
              <a:pathLst>
                <a:path w="21600" h="21600" fill="none">
                  <a:moveTo>
                    <a:pt x="21600" y="21600"/>
                  </a:moveTo>
                  <a:arcTo wR="21600" hR="21600" stAng="-16200000" swAng="5400000"/>
                </a:path>
                <a:path w="21600" h="21600" stroke="0">
                  <a:moveTo>
                    <a:pt x="21600" y="21600"/>
                  </a:moveTo>
                  <a:arcTo wR="21600" hR="21600" stAng="-16200000" swAng="5400000"/>
                  <a:lnTo>
                    <a:pt x="2160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3" name="直接连接符 102"/>
            <p:cNvSpPr/>
            <p:nvPr/>
          </p:nvSpPr>
          <p:spPr>
            <a:xfrm flipV="1">
              <a:off x="720" y="1480"/>
              <a:ext cx="0" cy="11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" name="椭圆 103"/>
            <p:cNvSpPr/>
            <p:nvPr/>
          </p:nvSpPr>
          <p:spPr>
            <a:xfrm>
              <a:off x="1112" y="968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" name="直接连接符 104"/>
            <p:cNvSpPr/>
            <p:nvPr/>
          </p:nvSpPr>
          <p:spPr>
            <a:xfrm flipV="1">
              <a:off x="1152" y="616"/>
              <a:ext cx="0" cy="35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" name="椭圆 105"/>
            <p:cNvSpPr/>
            <p:nvPr/>
          </p:nvSpPr>
          <p:spPr>
            <a:xfrm>
              <a:off x="1208" y="968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7" name="直接连接符 106"/>
            <p:cNvSpPr/>
            <p:nvPr/>
          </p:nvSpPr>
          <p:spPr>
            <a:xfrm flipV="1">
              <a:off x="1248" y="664"/>
              <a:ext cx="0" cy="3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8" name="直接连接符 107"/>
            <p:cNvSpPr/>
            <p:nvPr/>
          </p:nvSpPr>
          <p:spPr>
            <a:xfrm flipV="1">
              <a:off x="1440" y="760"/>
              <a:ext cx="0" cy="3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9" name="椭圆 108"/>
            <p:cNvSpPr/>
            <p:nvPr/>
          </p:nvSpPr>
          <p:spPr>
            <a:xfrm>
              <a:off x="1496" y="968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0" name="直接连接符 109"/>
            <p:cNvSpPr/>
            <p:nvPr/>
          </p:nvSpPr>
          <p:spPr>
            <a:xfrm flipV="1">
              <a:off x="1536" y="808"/>
              <a:ext cx="0" cy="1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1" name="直接连接符 110"/>
            <p:cNvSpPr/>
            <p:nvPr/>
          </p:nvSpPr>
          <p:spPr>
            <a:xfrm flipV="1">
              <a:off x="1632" y="856"/>
              <a:ext cx="0" cy="20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" name="直接连接符 111"/>
            <p:cNvSpPr/>
            <p:nvPr/>
          </p:nvSpPr>
          <p:spPr>
            <a:xfrm>
              <a:off x="1112" y="1056"/>
              <a:ext cx="56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" name="直接连接符 112"/>
            <p:cNvSpPr/>
            <p:nvPr/>
          </p:nvSpPr>
          <p:spPr>
            <a:xfrm>
              <a:off x="1104" y="1064"/>
              <a:ext cx="0" cy="17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4" name="直接连接符 113"/>
            <p:cNvSpPr/>
            <p:nvPr/>
          </p:nvSpPr>
          <p:spPr>
            <a:xfrm>
              <a:off x="1680" y="1064"/>
              <a:ext cx="0" cy="17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5" name="任意多边形 74783"/>
            <p:cNvSpPr/>
            <p:nvPr/>
          </p:nvSpPr>
          <p:spPr>
            <a:xfrm>
              <a:off x="1392" y="1248"/>
              <a:ext cx="280" cy="23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21600" y="0"/>
                </a:cxn>
                <a:cxn ang="90">
                  <a:pos x="0" y="21600"/>
                </a:cxn>
                <a:cxn ang="27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21600" y="0"/>
                  </a:moveTo>
                  <a:arcTo wR="21600" hR="21600" stAng="0" swAng="5400000"/>
                </a:path>
                <a:path w="21600" h="21600" stroke="0">
                  <a:moveTo>
                    <a:pt x="21600" y="0"/>
                  </a:moveTo>
                  <a:arcTo wR="21600" hR="21600" stAng="0" swAng="5400000"/>
                  <a:lnTo>
                    <a:pt x="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6" name="任意多边形 74784"/>
            <p:cNvSpPr/>
            <p:nvPr/>
          </p:nvSpPr>
          <p:spPr>
            <a:xfrm>
              <a:off x="1113" y="1248"/>
              <a:ext cx="280" cy="23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90">
                  <a:pos x="21600" y="21600"/>
                </a:cxn>
                <a:cxn ang="270">
                  <a:pos x="0" y="0"/>
                </a:cxn>
                <a:cxn ang="270">
                  <a:pos x="21600" y="0"/>
                </a:cxn>
              </a:cxnLst>
              <a:rect l="txL" t="txT" r="txR" b="txB"/>
              <a:pathLst>
                <a:path w="21600" h="21600" fill="none">
                  <a:moveTo>
                    <a:pt x="21600" y="21600"/>
                  </a:moveTo>
                  <a:arcTo wR="21600" hR="21600" stAng="-16200000" swAng="5400000"/>
                </a:path>
                <a:path w="21600" h="21600" stroke="0">
                  <a:moveTo>
                    <a:pt x="21600" y="21600"/>
                  </a:moveTo>
                  <a:arcTo wR="21600" hR="21600" stAng="-16200000" swAng="5400000"/>
                  <a:lnTo>
                    <a:pt x="2160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7" name="直接连接符 116"/>
            <p:cNvSpPr/>
            <p:nvPr/>
          </p:nvSpPr>
          <p:spPr>
            <a:xfrm flipV="1">
              <a:off x="1392" y="1480"/>
              <a:ext cx="0" cy="11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8" name="直接连接符 117"/>
            <p:cNvSpPr/>
            <p:nvPr/>
          </p:nvSpPr>
          <p:spPr>
            <a:xfrm flipV="1">
              <a:off x="1824" y="616"/>
              <a:ext cx="0" cy="44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" name="椭圆 118"/>
            <p:cNvSpPr/>
            <p:nvPr/>
          </p:nvSpPr>
          <p:spPr>
            <a:xfrm>
              <a:off x="1880" y="968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0" name="直接连接符 119"/>
            <p:cNvSpPr/>
            <p:nvPr/>
          </p:nvSpPr>
          <p:spPr>
            <a:xfrm flipV="1">
              <a:off x="1920" y="664"/>
              <a:ext cx="0" cy="3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1" name="椭圆 120"/>
            <p:cNvSpPr/>
            <p:nvPr/>
          </p:nvSpPr>
          <p:spPr>
            <a:xfrm>
              <a:off x="1976" y="968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2" name="直接连接符 121"/>
            <p:cNvSpPr/>
            <p:nvPr/>
          </p:nvSpPr>
          <p:spPr>
            <a:xfrm flipV="1">
              <a:off x="2016" y="712"/>
              <a:ext cx="0" cy="25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" name="椭圆 122"/>
            <p:cNvSpPr/>
            <p:nvPr/>
          </p:nvSpPr>
          <p:spPr>
            <a:xfrm>
              <a:off x="2072" y="968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4" name="直接连接符 123"/>
            <p:cNvSpPr/>
            <p:nvPr/>
          </p:nvSpPr>
          <p:spPr>
            <a:xfrm flipV="1">
              <a:off x="2112" y="760"/>
              <a:ext cx="0" cy="20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5" name="直接连接符 124"/>
            <p:cNvSpPr/>
            <p:nvPr/>
          </p:nvSpPr>
          <p:spPr>
            <a:xfrm flipV="1">
              <a:off x="2208" y="808"/>
              <a:ext cx="0" cy="25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6" name="直接连接符 125"/>
            <p:cNvSpPr/>
            <p:nvPr/>
          </p:nvSpPr>
          <p:spPr>
            <a:xfrm flipV="1">
              <a:off x="2304" y="856"/>
              <a:ext cx="0" cy="20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7" name="直接连接符 126"/>
            <p:cNvSpPr/>
            <p:nvPr/>
          </p:nvSpPr>
          <p:spPr>
            <a:xfrm>
              <a:off x="1784" y="1056"/>
              <a:ext cx="56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8" name="直接连接符 127"/>
            <p:cNvSpPr/>
            <p:nvPr/>
          </p:nvSpPr>
          <p:spPr>
            <a:xfrm>
              <a:off x="1776" y="1064"/>
              <a:ext cx="0" cy="17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9" name="直接连接符 128"/>
            <p:cNvSpPr/>
            <p:nvPr/>
          </p:nvSpPr>
          <p:spPr>
            <a:xfrm>
              <a:off x="2352" y="1064"/>
              <a:ext cx="0" cy="17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0" name="任意多边形 74798"/>
            <p:cNvSpPr/>
            <p:nvPr/>
          </p:nvSpPr>
          <p:spPr>
            <a:xfrm>
              <a:off x="2064" y="1248"/>
              <a:ext cx="280" cy="23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21600" y="0"/>
                </a:cxn>
                <a:cxn ang="90">
                  <a:pos x="0" y="21600"/>
                </a:cxn>
                <a:cxn ang="27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21600" y="0"/>
                  </a:moveTo>
                  <a:arcTo wR="21600" hR="21600" stAng="0" swAng="5400000"/>
                </a:path>
                <a:path w="21600" h="21600" stroke="0">
                  <a:moveTo>
                    <a:pt x="21600" y="0"/>
                  </a:moveTo>
                  <a:arcTo wR="21600" hR="21600" stAng="0" swAng="5400000"/>
                  <a:lnTo>
                    <a:pt x="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1" name="任意多边形 74799"/>
            <p:cNvSpPr/>
            <p:nvPr/>
          </p:nvSpPr>
          <p:spPr>
            <a:xfrm>
              <a:off x="1785" y="1248"/>
              <a:ext cx="280" cy="23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90">
                  <a:pos x="21600" y="21600"/>
                </a:cxn>
                <a:cxn ang="270">
                  <a:pos x="0" y="0"/>
                </a:cxn>
                <a:cxn ang="270">
                  <a:pos x="21600" y="0"/>
                </a:cxn>
              </a:cxnLst>
              <a:rect l="txL" t="txT" r="txR" b="txB"/>
              <a:pathLst>
                <a:path w="21600" h="21600" fill="none">
                  <a:moveTo>
                    <a:pt x="21600" y="21600"/>
                  </a:moveTo>
                  <a:arcTo wR="21600" hR="21600" stAng="-16200000" swAng="5400000"/>
                </a:path>
                <a:path w="21600" h="21600" stroke="0">
                  <a:moveTo>
                    <a:pt x="21600" y="21600"/>
                  </a:moveTo>
                  <a:arcTo wR="21600" hR="21600" stAng="-16200000" swAng="5400000"/>
                  <a:lnTo>
                    <a:pt x="2160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2" name="直接连接符 131"/>
            <p:cNvSpPr/>
            <p:nvPr/>
          </p:nvSpPr>
          <p:spPr>
            <a:xfrm flipV="1">
              <a:off x="2064" y="1480"/>
              <a:ext cx="0" cy="11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" name="直接连接符 132"/>
            <p:cNvSpPr/>
            <p:nvPr/>
          </p:nvSpPr>
          <p:spPr>
            <a:xfrm flipV="1">
              <a:off x="2496" y="616"/>
              <a:ext cx="0" cy="44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" name="椭圆 133"/>
            <p:cNvSpPr/>
            <p:nvPr/>
          </p:nvSpPr>
          <p:spPr>
            <a:xfrm>
              <a:off x="2552" y="968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5" name="直接连接符 134"/>
            <p:cNvSpPr/>
            <p:nvPr/>
          </p:nvSpPr>
          <p:spPr>
            <a:xfrm flipV="1">
              <a:off x="2592" y="664"/>
              <a:ext cx="0" cy="3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6" name="直接连接符 135"/>
            <p:cNvSpPr/>
            <p:nvPr/>
          </p:nvSpPr>
          <p:spPr>
            <a:xfrm flipV="1">
              <a:off x="2688" y="712"/>
              <a:ext cx="0" cy="35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7" name="椭圆 136"/>
            <p:cNvSpPr/>
            <p:nvPr/>
          </p:nvSpPr>
          <p:spPr>
            <a:xfrm>
              <a:off x="2744" y="968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8" name="直接连接符 137"/>
            <p:cNvSpPr/>
            <p:nvPr/>
          </p:nvSpPr>
          <p:spPr>
            <a:xfrm flipV="1">
              <a:off x="2784" y="760"/>
              <a:ext cx="0" cy="20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9" name="直接连接符 138"/>
            <p:cNvSpPr/>
            <p:nvPr/>
          </p:nvSpPr>
          <p:spPr>
            <a:xfrm flipV="1">
              <a:off x="2880" y="808"/>
              <a:ext cx="0" cy="25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0" name="直接连接符 139"/>
            <p:cNvSpPr/>
            <p:nvPr/>
          </p:nvSpPr>
          <p:spPr>
            <a:xfrm flipV="1">
              <a:off x="2976" y="856"/>
              <a:ext cx="0" cy="20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1" name="直接连接符 140"/>
            <p:cNvSpPr/>
            <p:nvPr/>
          </p:nvSpPr>
          <p:spPr>
            <a:xfrm>
              <a:off x="2456" y="1056"/>
              <a:ext cx="56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2" name="直接连接符 141"/>
            <p:cNvSpPr/>
            <p:nvPr/>
          </p:nvSpPr>
          <p:spPr>
            <a:xfrm>
              <a:off x="2448" y="1064"/>
              <a:ext cx="0" cy="17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" name="直接连接符 142"/>
            <p:cNvSpPr/>
            <p:nvPr/>
          </p:nvSpPr>
          <p:spPr>
            <a:xfrm>
              <a:off x="3024" y="1064"/>
              <a:ext cx="0" cy="17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4" name="任意多边形 74812"/>
            <p:cNvSpPr/>
            <p:nvPr/>
          </p:nvSpPr>
          <p:spPr>
            <a:xfrm>
              <a:off x="2736" y="1248"/>
              <a:ext cx="280" cy="23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21600" y="0"/>
                </a:cxn>
                <a:cxn ang="90">
                  <a:pos x="0" y="21600"/>
                </a:cxn>
                <a:cxn ang="27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21600" y="0"/>
                  </a:moveTo>
                  <a:arcTo wR="21600" hR="21600" stAng="0" swAng="5400000"/>
                </a:path>
                <a:path w="21600" h="21600" stroke="0">
                  <a:moveTo>
                    <a:pt x="21600" y="0"/>
                  </a:moveTo>
                  <a:arcTo wR="21600" hR="21600" stAng="0" swAng="5400000"/>
                  <a:lnTo>
                    <a:pt x="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5" name="任意多边形 74813"/>
            <p:cNvSpPr/>
            <p:nvPr/>
          </p:nvSpPr>
          <p:spPr>
            <a:xfrm>
              <a:off x="2457" y="1248"/>
              <a:ext cx="280" cy="23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90">
                  <a:pos x="21600" y="21600"/>
                </a:cxn>
                <a:cxn ang="270">
                  <a:pos x="0" y="0"/>
                </a:cxn>
                <a:cxn ang="270">
                  <a:pos x="21600" y="0"/>
                </a:cxn>
              </a:cxnLst>
              <a:rect l="txL" t="txT" r="txR" b="txB"/>
              <a:pathLst>
                <a:path w="21600" h="21600" fill="none">
                  <a:moveTo>
                    <a:pt x="21600" y="21600"/>
                  </a:moveTo>
                  <a:arcTo wR="21600" hR="21600" stAng="-16200000" swAng="5400000"/>
                </a:path>
                <a:path w="21600" h="21600" stroke="0">
                  <a:moveTo>
                    <a:pt x="21600" y="21600"/>
                  </a:moveTo>
                  <a:arcTo wR="21600" hR="21600" stAng="-16200000" swAng="5400000"/>
                  <a:lnTo>
                    <a:pt x="2160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6" name="直接连接符 145"/>
            <p:cNvSpPr/>
            <p:nvPr/>
          </p:nvSpPr>
          <p:spPr>
            <a:xfrm flipV="1">
              <a:off x="2736" y="1480"/>
              <a:ext cx="0" cy="11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7" name="椭圆 146"/>
            <p:cNvSpPr/>
            <p:nvPr/>
          </p:nvSpPr>
          <p:spPr>
            <a:xfrm>
              <a:off x="3128" y="968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8" name="直接连接符 147"/>
            <p:cNvSpPr/>
            <p:nvPr/>
          </p:nvSpPr>
          <p:spPr>
            <a:xfrm flipV="1">
              <a:off x="3168" y="616"/>
              <a:ext cx="0" cy="35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" name="椭圆 148"/>
            <p:cNvSpPr/>
            <p:nvPr/>
          </p:nvSpPr>
          <p:spPr>
            <a:xfrm>
              <a:off x="3224" y="968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0" name="直接连接符 149"/>
            <p:cNvSpPr/>
            <p:nvPr/>
          </p:nvSpPr>
          <p:spPr>
            <a:xfrm flipV="1">
              <a:off x="3264" y="664"/>
              <a:ext cx="0" cy="3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1" name="椭圆 150"/>
            <p:cNvSpPr/>
            <p:nvPr/>
          </p:nvSpPr>
          <p:spPr>
            <a:xfrm>
              <a:off x="3320" y="968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2" name="直接连接符 151"/>
            <p:cNvSpPr/>
            <p:nvPr/>
          </p:nvSpPr>
          <p:spPr>
            <a:xfrm flipV="1">
              <a:off x="3360" y="712"/>
              <a:ext cx="0" cy="25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" name="直接连接符 152"/>
            <p:cNvSpPr/>
            <p:nvPr/>
          </p:nvSpPr>
          <p:spPr>
            <a:xfrm flipV="1">
              <a:off x="3456" y="760"/>
              <a:ext cx="0" cy="3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" name="椭圆 153"/>
            <p:cNvSpPr/>
            <p:nvPr/>
          </p:nvSpPr>
          <p:spPr>
            <a:xfrm>
              <a:off x="3512" y="968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5" name="直接连接符 154"/>
            <p:cNvSpPr/>
            <p:nvPr/>
          </p:nvSpPr>
          <p:spPr>
            <a:xfrm flipV="1">
              <a:off x="3552" y="808"/>
              <a:ext cx="0" cy="1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" name="椭圆 155"/>
            <p:cNvSpPr/>
            <p:nvPr/>
          </p:nvSpPr>
          <p:spPr>
            <a:xfrm>
              <a:off x="3608" y="968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7" name="直接连接符 156"/>
            <p:cNvSpPr/>
            <p:nvPr/>
          </p:nvSpPr>
          <p:spPr>
            <a:xfrm flipV="1">
              <a:off x="3648" y="856"/>
              <a:ext cx="0" cy="11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8" name="直接连接符 157"/>
            <p:cNvSpPr/>
            <p:nvPr/>
          </p:nvSpPr>
          <p:spPr>
            <a:xfrm>
              <a:off x="3128" y="1056"/>
              <a:ext cx="56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9" name="直接连接符 158"/>
            <p:cNvSpPr/>
            <p:nvPr/>
          </p:nvSpPr>
          <p:spPr>
            <a:xfrm>
              <a:off x="3120" y="1064"/>
              <a:ext cx="0" cy="17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0" name="直接连接符 159"/>
            <p:cNvSpPr/>
            <p:nvPr/>
          </p:nvSpPr>
          <p:spPr>
            <a:xfrm>
              <a:off x="3696" y="1064"/>
              <a:ext cx="0" cy="17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1" name="任意多边形 74829"/>
            <p:cNvSpPr/>
            <p:nvPr/>
          </p:nvSpPr>
          <p:spPr>
            <a:xfrm>
              <a:off x="3408" y="1248"/>
              <a:ext cx="280" cy="23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21600" y="0"/>
                </a:cxn>
                <a:cxn ang="90">
                  <a:pos x="0" y="21600"/>
                </a:cxn>
                <a:cxn ang="27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21600" y="0"/>
                  </a:moveTo>
                  <a:arcTo wR="21600" hR="21600" stAng="0" swAng="5400000"/>
                </a:path>
                <a:path w="21600" h="21600" stroke="0">
                  <a:moveTo>
                    <a:pt x="21600" y="0"/>
                  </a:moveTo>
                  <a:arcTo wR="21600" hR="21600" stAng="0" swAng="5400000"/>
                  <a:lnTo>
                    <a:pt x="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2" name="任意多边形 74830"/>
            <p:cNvSpPr/>
            <p:nvPr/>
          </p:nvSpPr>
          <p:spPr>
            <a:xfrm>
              <a:off x="3129" y="1248"/>
              <a:ext cx="280" cy="23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90">
                  <a:pos x="21600" y="21600"/>
                </a:cxn>
                <a:cxn ang="270">
                  <a:pos x="0" y="0"/>
                </a:cxn>
                <a:cxn ang="270">
                  <a:pos x="21600" y="0"/>
                </a:cxn>
              </a:cxnLst>
              <a:rect l="txL" t="txT" r="txR" b="txB"/>
              <a:pathLst>
                <a:path w="21600" h="21600" fill="none">
                  <a:moveTo>
                    <a:pt x="21600" y="21600"/>
                  </a:moveTo>
                  <a:arcTo wR="21600" hR="21600" stAng="-16200000" swAng="5400000"/>
                </a:path>
                <a:path w="21600" h="21600" stroke="0">
                  <a:moveTo>
                    <a:pt x="21600" y="21600"/>
                  </a:moveTo>
                  <a:arcTo wR="21600" hR="21600" stAng="-16200000" swAng="5400000"/>
                  <a:lnTo>
                    <a:pt x="2160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3" name="直接连接符 162"/>
            <p:cNvSpPr/>
            <p:nvPr/>
          </p:nvSpPr>
          <p:spPr>
            <a:xfrm flipV="1">
              <a:off x="3408" y="1480"/>
              <a:ext cx="0" cy="11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" name="椭圆 163"/>
            <p:cNvSpPr/>
            <p:nvPr/>
          </p:nvSpPr>
          <p:spPr>
            <a:xfrm>
              <a:off x="3800" y="968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5" name="直接连接符 164"/>
            <p:cNvSpPr/>
            <p:nvPr/>
          </p:nvSpPr>
          <p:spPr>
            <a:xfrm flipV="1">
              <a:off x="3840" y="616"/>
              <a:ext cx="0" cy="35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6" name="椭圆 165"/>
            <p:cNvSpPr/>
            <p:nvPr/>
          </p:nvSpPr>
          <p:spPr>
            <a:xfrm>
              <a:off x="3896" y="968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7" name="直接连接符 166"/>
            <p:cNvSpPr/>
            <p:nvPr/>
          </p:nvSpPr>
          <p:spPr>
            <a:xfrm flipV="1">
              <a:off x="3936" y="664"/>
              <a:ext cx="0" cy="3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8" name="椭圆 167"/>
            <p:cNvSpPr/>
            <p:nvPr/>
          </p:nvSpPr>
          <p:spPr>
            <a:xfrm>
              <a:off x="3992" y="968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9" name="直接连接符 168"/>
            <p:cNvSpPr/>
            <p:nvPr/>
          </p:nvSpPr>
          <p:spPr>
            <a:xfrm flipV="1">
              <a:off x="4032" y="712"/>
              <a:ext cx="0" cy="25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0" name="椭圆 169"/>
            <p:cNvSpPr/>
            <p:nvPr/>
          </p:nvSpPr>
          <p:spPr>
            <a:xfrm>
              <a:off x="4088" y="968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1" name="直接连接符 170"/>
            <p:cNvSpPr/>
            <p:nvPr/>
          </p:nvSpPr>
          <p:spPr>
            <a:xfrm flipV="1">
              <a:off x="4128" y="760"/>
              <a:ext cx="0" cy="20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2" name="直接连接符 171"/>
            <p:cNvSpPr/>
            <p:nvPr/>
          </p:nvSpPr>
          <p:spPr>
            <a:xfrm flipV="1">
              <a:off x="4224" y="808"/>
              <a:ext cx="0" cy="25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3" name="椭圆 172"/>
            <p:cNvSpPr/>
            <p:nvPr/>
          </p:nvSpPr>
          <p:spPr>
            <a:xfrm>
              <a:off x="4280" y="968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" name="直接连接符 173"/>
            <p:cNvSpPr/>
            <p:nvPr/>
          </p:nvSpPr>
          <p:spPr>
            <a:xfrm flipV="1">
              <a:off x="4320" y="856"/>
              <a:ext cx="0" cy="11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" name="直接连接符 174"/>
            <p:cNvSpPr/>
            <p:nvPr/>
          </p:nvSpPr>
          <p:spPr>
            <a:xfrm>
              <a:off x="3800" y="1056"/>
              <a:ext cx="56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6" name="直接连接符 175"/>
            <p:cNvSpPr/>
            <p:nvPr/>
          </p:nvSpPr>
          <p:spPr>
            <a:xfrm>
              <a:off x="3792" y="1064"/>
              <a:ext cx="0" cy="17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7" name="直接连接符 176"/>
            <p:cNvSpPr/>
            <p:nvPr/>
          </p:nvSpPr>
          <p:spPr>
            <a:xfrm>
              <a:off x="4368" y="1064"/>
              <a:ext cx="0" cy="17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8" name="任意多边形 74846"/>
            <p:cNvSpPr/>
            <p:nvPr/>
          </p:nvSpPr>
          <p:spPr>
            <a:xfrm>
              <a:off x="4080" y="1248"/>
              <a:ext cx="280" cy="23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21600" y="0"/>
                </a:cxn>
                <a:cxn ang="90">
                  <a:pos x="0" y="21600"/>
                </a:cxn>
                <a:cxn ang="27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21600" y="0"/>
                  </a:moveTo>
                  <a:arcTo wR="21600" hR="21600" stAng="0" swAng="5400000"/>
                </a:path>
                <a:path w="21600" h="21600" stroke="0">
                  <a:moveTo>
                    <a:pt x="21600" y="0"/>
                  </a:moveTo>
                  <a:arcTo wR="21600" hR="21600" stAng="0" swAng="5400000"/>
                  <a:lnTo>
                    <a:pt x="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9" name="任意多边形 74847"/>
            <p:cNvSpPr/>
            <p:nvPr/>
          </p:nvSpPr>
          <p:spPr>
            <a:xfrm>
              <a:off x="3801" y="1248"/>
              <a:ext cx="280" cy="23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90">
                  <a:pos x="21600" y="21600"/>
                </a:cxn>
                <a:cxn ang="270">
                  <a:pos x="0" y="0"/>
                </a:cxn>
                <a:cxn ang="270">
                  <a:pos x="21600" y="0"/>
                </a:cxn>
              </a:cxnLst>
              <a:rect l="txL" t="txT" r="txR" b="txB"/>
              <a:pathLst>
                <a:path w="21600" h="21600" fill="none">
                  <a:moveTo>
                    <a:pt x="21600" y="21600"/>
                  </a:moveTo>
                  <a:arcTo wR="21600" hR="21600" stAng="-16200000" swAng="5400000"/>
                </a:path>
                <a:path w="21600" h="21600" stroke="0">
                  <a:moveTo>
                    <a:pt x="21600" y="21600"/>
                  </a:moveTo>
                  <a:arcTo wR="21600" hR="21600" stAng="-16200000" swAng="5400000"/>
                  <a:lnTo>
                    <a:pt x="2160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0" name="直接连接符 179"/>
            <p:cNvSpPr/>
            <p:nvPr/>
          </p:nvSpPr>
          <p:spPr>
            <a:xfrm flipV="1">
              <a:off x="4080" y="1480"/>
              <a:ext cx="0" cy="11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1" name="直接连接符 180"/>
            <p:cNvSpPr/>
            <p:nvPr/>
          </p:nvSpPr>
          <p:spPr>
            <a:xfrm flipV="1">
              <a:off x="1344" y="712"/>
              <a:ext cx="0" cy="35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2" name="矩形 181"/>
            <p:cNvSpPr/>
            <p:nvPr/>
          </p:nvSpPr>
          <p:spPr>
            <a:xfrm>
              <a:off x="4215" y="672"/>
              <a:ext cx="450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op&lt;0&gt;</a:t>
              </a:r>
            </a:p>
          </p:txBody>
        </p:sp>
        <p:sp>
          <p:nvSpPr>
            <p:cNvPr id="183" name="矩形 182"/>
            <p:cNvSpPr/>
            <p:nvPr/>
          </p:nvSpPr>
          <p:spPr>
            <a:xfrm>
              <a:off x="3735" y="432"/>
              <a:ext cx="450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op&lt;5&gt;</a:t>
              </a:r>
            </a:p>
          </p:txBody>
        </p:sp>
        <p:sp>
          <p:nvSpPr>
            <p:cNvPr id="184" name="矩形 183"/>
            <p:cNvSpPr/>
            <p:nvPr/>
          </p:nvSpPr>
          <p:spPr>
            <a:xfrm>
              <a:off x="4071" y="394"/>
              <a:ext cx="17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2800" b="1">
                  <a:latin typeface="Times New Roman" panose="02020603050405020304" charset="0"/>
                  <a:ea typeface="Times New Roman" panose="02020603050405020304" charset="0"/>
                </a:rPr>
                <a:t>.</a:t>
              </a:r>
            </a:p>
          </p:txBody>
        </p:sp>
        <p:sp>
          <p:nvSpPr>
            <p:cNvPr id="185" name="矩形 184"/>
            <p:cNvSpPr/>
            <p:nvPr/>
          </p:nvSpPr>
          <p:spPr>
            <a:xfrm>
              <a:off x="4167" y="442"/>
              <a:ext cx="17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2800" b="1">
                  <a:latin typeface="Times New Roman" panose="02020603050405020304" charset="0"/>
                  <a:ea typeface="Times New Roman" panose="02020603050405020304" charset="0"/>
                </a:rPr>
                <a:t>.</a:t>
              </a:r>
            </a:p>
          </p:txBody>
        </p:sp>
        <p:sp>
          <p:nvSpPr>
            <p:cNvPr id="186" name="矩形 185"/>
            <p:cNvSpPr/>
            <p:nvPr/>
          </p:nvSpPr>
          <p:spPr>
            <a:xfrm>
              <a:off x="327" y="432"/>
              <a:ext cx="450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op&lt;5&gt;</a:t>
              </a:r>
            </a:p>
          </p:txBody>
        </p:sp>
        <p:sp>
          <p:nvSpPr>
            <p:cNvPr id="187" name="矩形 186"/>
            <p:cNvSpPr/>
            <p:nvPr/>
          </p:nvSpPr>
          <p:spPr>
            <a:xfrm>
              <a:off x="663" y="394"/>
              <a:ext cx="17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2800" b="1">
                  <a:latin typeface="Times New Roman" panose="02020603050405020304" charset="0"/>
                  <a:ea typeface="Times New Roman" panose="02020603050405020304" charset="0"/>
                </a:rPr>
                <a:t>.</a:t>
              </a:r>
            </a:p>
          </p:txBody>
        </p:sp>
        <p:sp>
          <p:nvSpPr>
            <p:cNvPr id="188" name="矩形 187"/>
            <p:cNvSpPr/>
            <p:nvPr/>
          </p:nvSpPr>
          <p:spPr>
            <a:xfrm>
              <a:off x="759" y="442"/>
              <a:ext cx="17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2800" b="1">
                  <a:latin typeface="Times New Roman" panose="02020603050405020304" charset="0"/>
                  <a:ea typeface="Times New Roman" panose="02020603050405020304" charset="0"/>
                </a:rPr>
                <a:t>.</a:t>
              </a:r>
            </a:p>
          </p:txBody>
        </p:sp>
        <p:sp>
          <p:nvSpPr>
            <p:cNvPr id="189" name="矩形 188"/>
            <p:cNvSpPr/>
            <p:nvPr/>
          </p:nvSpPr>
          <p:spPr>
            <a:xfrm>
              <a:off x="807" y="672"/>
              <a:ext cx="32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&lt;0&gt;</a:t>
              </a:r>
            </a:p>
          </p:txBody>
        </p:sp>
        <p:sp>
          <p:nvSpPr>
            <p:cNvPr id="190" name="矩形 189"/>
            <p:cNvSpPr/>
            <p:nvPr/>
          </p:nvSpPr>
          <p:spPr>
            <a:xfrm>
              <a:off x="999" y="432"/>
              <a:ext cx="450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op&lt;5&gt;</a:t>
              </a:r>
            </a:p>
          </p:txBody>
        </p:sp>
        <p:sp>
          <p:nvSpPr>
            <p:cNvPr id="191" name="矩形 190"/>
            <p:cNvSpPr/>
            <p:nvPr/>
          </p:nvSpPr>
          <p:spPr>
            <a:xfrm>
              <a:off x="1335" y="394"/>
              <a:ext cx="17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2800" b="1">
                  <a:latin typeface="Times New Roman" panose="02020603050405020304" charset="0"/>
                  <a:ea typeface="Times New Roman" panose="02020603050405020304" charset="0"/>
                </a:rPr>
                <a:t>.</a:t>
              </a: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431" y="442"/>
              <a:ext cx="17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2800" b="1">
                  <a:latin typeface="Times New Roman" panose="02020603050405020304" charset="0"/>
                  <a:ea typeface="Times New Roman" panose="02020603050405020304" charset="0"/>
                </a:rPr>
                <a:t>.</a:t>
              </a:r>
            </a:p>
          </p:txBody>
        </p:sp>
        <p:sp>
          <p:nvSpPr>
            <p:cNvPr id="193" name="矩形 192"/>
            <p:cNvSpPr/>
            <p:nvPr/>
          </p:nvSpPr>
          <p:spPr>
            <a:xfrm>
              <a:off x="1479" y="672"/>
              <a:ext cx="32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&lt;0&gt;</a:t>
              </a:r>
            </a:p>
          </p:txBody>
        </p:sp>
        <p:sp>
          <p:nvSpPr>
            <p:cNvPr id="194" name="矩形 193"/>
            <p:cNvSpPr/>
            <p:nvPr/>
          </p:nvSpPr>
          <p:spPr>
            <a:xfrm>
              <a:off x="1671" y="432"/>
              <a:ext cx="450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op&lt;5&gt;</a:t>
              </a:r>
            </a:p>
          </p:txBody>
        </p:sp>
        <p:sp>
          <p:nvSpPr>
            <p:cNvPr id="195" name="矩形 194"/>
            <p:cNvSpPr/>
            <p:nvPr/>
          </p:nvSpPr>
          <p:spPr>
            <a:xfrm>
              <a:off x="2007" y="394"/>
              <a:ext cx="17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2800" b="1">
                  <a:latin typeface="Times New Roman" panose="02020603050405020304" charset="0"/>
                  <a:ea typeface="Times New Roman" panose="02020603050405020304" charset="0"/>
                </a:rPr>
                <a:t>.</a:t>
              </a:r>
            </a:p>
          </p:txBody>
        </p:sp>
        <p:sp>
          <p:nvSpPr>
            <p:cNvPr id="196" name="矩形 195"/>
            <p:cNvSpPr/>
            <p:nvPr/>
          </p:nvSpPr>
          <p:spPr>
            <a:xfrm>
              <a:off x="2103" y="442"/>
              <a:ext cx="17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2800" b="1">
                  <a:latin typeface="Times New Roman" panose="02020603050405020304" charset="0"/>
                  <a:ea typeface="Times New Roman" panose="02020603050405020304" charset="0"/>
                </a:rPr>
                <a:t>.</a:t>
              </a:r>
            </a:p>
          </p:txBody>
        </p:sp>
        <p:sp>
          <p:nvSpPr>
            <p:cNvPr id="197" name="矩形 196"/>
            <p:cNvSpPr/>
            <p:nvPr/>
          </p:nvSpPr>
          <p:spPr>
            <a:xfrm>
              <a:off x="2151" y="672"/>
              <a:ext cx="32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&lt;0&gt;</a:t>
              </a:r>
            </a:p>
          </p:txBody>
        </p:sp>
        <p:sp>
          <p:nvSpPr>
            <p:cNvPr id="198" name="矩形 197"/>
            <p:cNvSpPr/>
            <p:nvPr/>
          </p:nvSpPr>
          <p:spPr>
            <a:xfrm>
              <a:off x="2343" y="432"/>
              <a:ext cx="450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op&lt;5&gt;</a:t>
              </a:r>
            </a:p>
          </p:txBody>
        </p:sp>
        <p:sp>
          <p:nvSpPr>
            <p:cNvPr id="199" name="矩形 198"/>
            <p:cNvSpPr/>
            <p:nvPr/>
          </p:nvSpPr>
          <p:spPr>
            <a:xfrm>
              <a:off x="2679" y="394"/>
              <a:ext cx="17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2800" b="1">
                  <a:latin typeface="Times New Roman" panose="02020603050405020304" charset="0"/>
                  <a:ea typeface="Times New Roman" panose="02020603050405020304" charset="0"/>
                </a:rPr>
                <a:t>.</a:t>
              </a:r>
            </a:p>
          </p:txBody>
        </p:sp>
        <p:sp>
          <p:nvSpPr>
            <p:cNvPr id="200" name="矩形 199"/>
            <p:cNvSpPr/>
            <p:nvPr/>
          </p:nvSpPr>
          <p:spPr>
            <a:xfrm>
              <a:off x="2775" y="442"/>
              <a:ext cx="17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2800" b="1">
                  <a:latin typeface="Times New Roman" panose="02020603050405020304" charset="0"/>
                  <a:ea typeface="Times New Roman" panose="02020603050405020304" charset="0"/>
                </a:rPr>
                <a:t>.</a:t>
              </a:r>
            </a:p>
          </p:txBody>
        </p:sp>
        <p:sp>
          <p:nvSpPr>
            <p:cNvPr id="201" name="矩形 200"/>
            <p:cNvSpPr/>
            <p:nvPr/>
          </p:nvSpPr>
          <p:spPr>
            <a:xfrm>
              <a:off x="2823" y="672"/>
              <a:ext cx="32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&lt;0&gt;</a:t>
              </a:r>
            </a:p>
          </p:txBody>
        </p:sp>
        <p:sp>
          <p:nvSpPr>
            <p:cNvPr id="202" name="矩形 201"/>
            <p:cNvSpPr/>
            <p:nvPr/>
          </p:nvSpPr>
          <p:spPr>
            <a:xfrm>
              <a:off x="3015" y="432"/>
              <a:ext cx="450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op&lt;5&gt;</a:t>
              </a:r>
            </a:p>
          </p:txBody>
        </p:sp>
        <p:sp>
          <p:nvSpPr>
            <p:cNvPr id="203" name="矩形 202"/>
            <p:cNvSpPr/>
            <p:nvPr/>
          </p:nvSpPr>
          <p:spPr>
            <a:xfrm>
              <a:off x="3351" y="394"/>
              <a:ext cx="17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2800" b="1">
                  <a:latin typeface="Times New Roman" panose="02020603050405020304" charset="0"/>
                  <a:ea typeface="Times New Roman" panose="02020603050405020304" charset="0"/>
                </a:rPr>
                <a:t>.</a:t>
              </a:r>
            </a:p>
          </p:txBody>
        </p:sp>
        <p:sp>
          <p:nvSpPr>
            <p:cNvPr id="204" name="矩形 203"/>
            <p:cNvSpPr/>
            <p:nvPr/>
          </p:nvSpPr>
          <p:spPr>
            <a:xfrm>
              <a:off x="3447" y="442"/>
              <a:ext cx="17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2800" b="1">
                  <a:latin typeface="Times New Roman" panose="02020603050405020304" charset="0"/>
                  <a:ea typeface="Times New Roman" panose="02020603050405020304" charset="0"/>
                </a:rPr>
                <a:t>.</a:t>
              </a:r>
            </a:p>
          </p:txBody>
        </p:sp>
        <p:sp>
          <p:nvSpPr>
            <p:cNvPr id="205" name="矩形 204"/>
            <p:cNvSpPr/>
            <p:nvPr/>
          </p:nvSpPr>
          <p:spPr>
            <a:xfrm>
              <a:off x="3495" y="672"/>
              <a:ext cx="32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&lt;0&gt;</a:t>
              </a:r>
            </a:p>
          </p:txBody>
        </p:sp>
        <p:sp>
          <p:nvSpPr>
            <p:cNvPr id="206" name="矩形 205"/>
            <p:cNvSpPr/>
            <p:nvPr/>
          </p:nvSpPr>
          <p:spPr>
            <a:xfrm>
              <a:off x="231" y="1488"/>
              <a:ext cx="48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R-type</a:t>
              </a:r>
            </a:p>
          </p:txBody>
        </p:sp>
        <p:sp>
          <p:nvSpPr>
            <p:cNvPr id="207" name="矩形 206"/>
            <p:cNvSpPr/>
            <p:nvPr/>
          </p:nvSpPr>
          <p:spPr>
            <a:xfrm>
              <a:off x="1143" y="1488"/>
              <a:ext cx="271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ori</a:t>
              </a:r>
            </a:p>
          </p:txBody>
        </p:sp>
        <p:sp>
          <p:nvSpPr>
            <p:cNvPr id="208" name="矩形 207"/>
            <p:cNvSpPr/>
            <p:nvPr/>
          </p:nvSpPr>
          <p:spPr>
            <a:xfrm>
              <a:off x="1863" y="1488"/>
              <a:ext cx="24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lw</a:t>
              </a:r>
            </a:p>
          </p:txBody>
        </p:sp>
        <p:sp>
          <p:nvSpPr>
            <p:cNvPr id="209" name="矩形 208"/>
            <p:cNvSpPr/>
            <p:nvPr/>
          </p:nvSpPr>
          <p:spPr>
            <a:xfrm>
              <a:off x="2487" y="1488"/>
              <a:ext cx="25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sw</a:t>
              </a:r>
            </a:p>
          </p:txBody>
        </p:sp>
        <p:sp>
          <p:nvSpPr>
            <p:cNvPr id="210" name="矩形 209"/>
            <p:cNvSpPr/>
            <p:nvPr/>
          </p:nvSpPr>
          <p:spPr>
            <a:xfrm>
              <a:off x="3111" y="1488"/>
              <a:ext cx="31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latin typeface="Times New Roman" panose="02020603050405020304" charset="0"/>
                  <a:ea typeface="Times New Roman" panose="02020603050405020304" charset="0"/>
                </a:rPr>
                <a:t>beq</a:t>
              </a:r>
            </a:p>
          </p:txBody>
        </p:sp>
        <p:sp>
          <p:nvSpPr>
            <p:cNvPr id="211" name="矩形 210"/>
            <p:cNvSpPr/>
            <p:nvPr/>
          </p:nvSpPr>
          <p:spPr>
            <a:xfrm>
              <a:off x="3687" y="1488"/>
              <a:ext cx="40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jump</a:t>
              </a:r>
            </a:p>
          </p:txBody>
        </p:sp>
      </p:grpSp>
      <p:sp>
        <p:nvSpPr>
          <p:cNvPr id="9" name="任意多边形 74881"/>
          <p:cNvSpPr/>
          <p:nvPr/>
        </p:nvSpPr>
        <p:spPr>
          <a:xfrm>
            <a:off x="7018337" y="2846388"/>
            <a:ext cx="520700" cy="2159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rect l="txL" t="txT" r="txR" b="txB"/>
            <a:pathLst>
              <a:path w="21600" h="21600" fill="none">
                <a:moveTo>
                  <a:pt x="0" y="0"/>
                </a:moveTo>
                <a:arcTo wR="21600" hR="21600" stAng="-5400000" swAng="5400000"/>
              </a:path>
              <a:path w="21600" h="21600" stroke="0">
                <a:moveTo>
                  <a:pt x="0" y="0"/>
                </a:moveTo>
                <a:arcTo wR="21600" hR="21600" stAng="-5400000" swAng="5400000"/>
                <a:lnTo>
                  <a:pt x="0" y="21600"/>
                </a:lnTo>
                <a:close/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任意多边形 74882"/>
          <p:cNvSpPr/>
          <p:nvPr/>
        </p:nvSpPr>
        <p:spPr>
          <a:xfrm>
            <a:off x="6942137" y="2846388"/>
            <a:ext cx="139700" cy="2159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rect l="txL" t="txT" r="txR" b="txB"/>
            <a:pathLst>
              <a:path w="21600" h="21600" fill="none">
                <a:moveTo>
                  <a:pt x="0" y="0"/>
                </a:moveTo>
                <a:arcTo wR="21600" hR="21600" stAng="-5400000" swAng="5400000"/>
              </a:path>
              <a:path w="21600" h="21600" stroke="0">
                <a:moveTo>
                  <a:pt x="0" y="0"/>
                </a:moveTo>
                <a:arcTo wR="21600" hR="21600" stAng="-5400000" swAng="5400000"/>
                <a:lnTo>
                  <a:pt x="0" y="21600"/>
                </a:lnTo>
                <a:close/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直接连接符 10"/>
          <p:cNvSpPr/>
          <p:nvPr/>
        </p:nvSpPr>
        <p:spPr>
          <a:xfrm flipH="1">
            <a:off x="6624637" y="3060700"/>
            <a:ext cx="482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" name="直接连接符 11"/>
          <p:cNvSpPr/>
          <p:nvPr/>
        </p:nvSpPr>
        <p:spPr>
          <a:xfrm flipH="1">
            <a:off x="6624637" y="3213100"/>
            <a:ext cx="406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" name="直接连接符 12"/>
          <p:cNvSpPr/>
          <p:nvPr/>
        </p:nvSpPr>
        <p:spPr>
          <a:xfrm>
            <a:off x="7564437" y="3060700"/>
            <a:ext cx="203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" name="直接连接符 13"/>
          <p:cNvSpPr/>
          <p:nvPr/>
        </p:nvSpPr>
        <p:spPr>
          <a:xfrm>
            <a:off x="6484937" y="2692400"/>
            <a:ext cx="0" cy="408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" name="直接连接符 14"/>
          <p:cNvSpPr/>
          <p:nvPr/>
        </p:nvSpPr>
        <p:spPr>
          <a:xfrm>
            <a:off x="5418137" y="2692400"/>
            <a:ext cx="0" cy="408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" name="直接连接符 15"/>
          <p:cNvSpPr/>
          <p:nvPr/>
        </p:nvSpPr>
        <p:spPr>
          <a:xfrm>
            <a:off x="4351337" y="2692400"/>
            <a:ext cx="0" cy="408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" name="直接连接符 16"/>
          <p:cNvSpPr/>
          <p:nvPr/>
        </p:nvSpPr>
        <p:spPr>
          <a:xfrm>
            <a:off x="3284537" y="2692400"/>
            <a:ext cx="0" cy="408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" name="直接连接符 17"/>
          <p:cNvSpPr/>
          <p:nvPr/>
        </p:nvSpPr>
        <p:spPr>
          <a:xfrm>
            <a:off x="2217737" y="2692400"/>
            <a:ext cx="0" cy="408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" name="直接连接符 18"/>
          <p:cNvSpPr/>
          <p:nvPr/>
        </p:nvSpPr>
        <p:spPr>
          <a:xfrm>
            <a:off x="1150937" y="2692400"/>
            <a:ext cx="0" cy="401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" name="直接连接符 19"/>
          <p:cNvSpPr/>
          <p:nvPr/>
        </p:nvSpPr>
        <p:spPr>
          <a:xfrm flipH="1">
            <a:off x="1138237" y="2908300"/>
            <a:ext cx="5511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" name="直接连接符 20"/>
          <p:cNvSpPr/>
          <p:nvPr/>
        </p:nvSpPr>
        <p:spPr>
          <a:xfrm flipH="1">
            <a:off x="2205037" y="3060700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" name="直接连接符 21"/>
          <p:cNvSpPr/>
          <p:nvPr/>
        </p:nvSpPr>
        <p:spPr>
          <a:xfrm flipH="1">
            <a:off x="3271837" y="3213100"/>
            <a:ext cx="3378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直接连接符 22"/>
          <p:cNvSpPr/>
          <p:nvPr/>
        </p:nvSpPr>
        <p:spPr>
          <a:xfrm flipH="1">
            <a:off x="6624637" y="2908300"/>
            <a:ext cx="406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" name="直接连接符 23"/>
          <p:cNvSpPr/>
          <p:nvPr/>
        </p:nvSpPr>
        <p:spPr>
          <a:xfrm>
            <a:off x="7793037" y="3060700"/>
            <a:ext cx="812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" name="矩形 24"/>
          <p:cNvSpPr/>
          <p:nvPr/>
        </p:nvSpPr>
        <p:spPr>
          <a:xfrm>
            <a:off x="7613650" y="2755900"/>
            <a:ext cx="10287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RegWrite</a:t>
            </a:r>
          </a:p>
        </p:txBody>
      </p:sp>
      <p:sp>
        <p:nvSpPr>
          <p:cNvPr id="26" name="椭圆 25"/>
          <p:cNvSpPr/>
          <p:nvPr/>
        </p:nvSpPr>
        <p:spPr>
          <a:xfrm>
            <a:off x="1081087" y="2838450"/>
            <a:ext cx="139700" cy="1397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147887" y="2990850"/>
            <a:ext cx="139700" cy="1397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214687" y="3143250"/>
            <a:ext cx="139700" cy="1397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任意多边形 74901"/>
          <p:cNvSpPr/>
          <p:nvPr/>
        </p:nvSpPr>
        <p:spPr>
          <a:xfrm rot="10800000">
            <a:off x="7032625" y="3074988"/>
            <a:ext cx="520700" cy="2159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90">
                <a:pos x="0" y="21600"/>
              </a:cxn>
              <a:cxn ang="270">
                <a:pos x="21534" y="0"/>
              </a:cxn>
              <a:cxn ang="90">
                <a:pos x="21600" y="21600"/>
              </a:cxn>
            </a:cxnLst>
            <a:rect l="txL" t="txT" r="txR" b="txB"/>
            <a:pathLst>
              <a:path w="21600" h="21600" fill="none">
                <a:moveTo>
                  <a:pt x="0" y="21600"/>
                </a:moveTo>
                <a:arcTo wR="21600" hR="21600" stAng="-10800000" swAng="5389496"/>
              </a:path>
              <a:path w="21600" h="21600" stroke="0">
                <a:moveTo>
                  <a:pt x="0" y="21600"/>
                </a:moveTo>
                <a:arcTo wR="21600" hR="21600" stAng="-10800000" swAng="5389496"/>
                <a:lnTo>
                  <a:pt x="21600" y="21600"/>
                </a:lnTo>
                <a:close/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0" name="任意多边形 74902"/>
          <p:cNvSpPr/>
          <p:nvPr/>
        </p:nvSpPr>
        <p:spPr>
          <a:xfrm rot="10800000">
            <a:off x="6956425" y="3074988"/>
            <a:ext cx="139700" cy="215900"/>
          </a:xfrm>
          <a:custGeom>
            <a:avLst/>
            <a:gdLst>
              <a:gd name="txL" fmla="*/ 0 w 21600"/>
              <a:gd name="txT" fmla="*/ 0 h 21599"/>
              <a:gd name="txR" fmla="*/ 21600 w 21600"/>
              <a:gd name="txB" fmla="*/ 21599 h 21599"/>
            </a:gdLst>
            <a:ahLst/>
            <a:cxnLst>
              <a:cxn ang="180">
                <a:pos x="0" y="21599"/>
              </a:cxn>
              <a:cxn ang="270">
                <a:pos x="21354" y="0"/>
              </a:cxn>
              <a:cxn ang="0">
                <a:pos x="21600" y="21599"/>
              </a:cxn>
            </a:cxnLst>
            <a:rect l="txL" t="txT" r="txR" b="txB"/>
            <a:pathLst>
              <a:path w="21600" h="21599" fill="none">
                <a:moveTo>
                  <a:pt x="0" y="21599"/>
                </a:moveTo>
                <a:arcTo wR="21600" hR="21600" stAng="-10800000" swAng="5360848"/>
              </a:path>
              <a:path w="21600" h="21599" stroke="0">
                <a:moveTo>
                  <a:pt x="0" y="21599"/>
                </a:moveTo>
                <a:arcTo wR="21600" hR="21600" stAng="-10800000" swAng="5360848"/>
                <a:lnTo>
                  <a:pt x="21600" y="21599"/>
                </a:lnTo>
                <a:close/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6624637" y="3455995"/>
            <a:ext cx="1143000" cy="444501"/>
            <a:chOff x="4168" y="2025"/>
            <a:chExt cx="720" cy="280"/>
          </a:xfrm>
        </p:grpSpPr>
        <p:sp>
          <p:nvSpPr>
            <p:cNvPr id="78" name="任意多边形 74903"/>
            <p:cNvSpPr/>
            <p:nvPr/>
          </p:nvSpPr>
          <p:spPr>
            <a:xfrm>
              <a:off x="4416" y="2025"/>
              <a:ext cx="328" cy="136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任意多边形 74904"/>
            <p:cNvSpPr/>
            <p:nvPr/>
          </p:nvSpPr>
          <p:spPr>
            <a:xfrm>
              <a:off x="4368" y="2025"/>
              <a:ext cx="88" cy="136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直接连接符 79"/>
            <p:cNvSpPr/>
            <p:nvPr/>
          </p:nvSpPr>
          <p:spPr>
            <a:xfrm flipH="1">
              <a:off x="4168" y="2160"/>
              <a:ext cx="30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" name="直接连接符 80"/>
            <p:cNvSpPr/>
            <p:nvPr/>
          </p:nvSpPr>
          <p:spPr>
            <a:xfrm flipH="1">
              <a:off x="4168" y="2256"/>
              <a:ext cx="25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" name="直接连接符 81"/>
            <p:cNvSpPr/>
            <p:nvPr/>
          </p:nvSpPr>
          <p:spPr>
            <a:xfrm>
              <a:off x="4760" y="2160"/>
              <a:ext cx="12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" name="直接连接符 82"/>
            <p:cNvSpPr/>
            <p:nvPr/>
          </p:nvSpPr>
          <p:spPr>
            <a:xfrm flipH="1">
              <a:off x="4168" y="2064"/>
              <a:ext cx="25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4" name="任意多边形 74909"/>
            <p:cNvSpPr/>
            <p:nvPr/>
          </p:nvSpPr>
          <p:spPr>
            <a:xfrm rot="10800000">
              <a:off x="4425" y="2169"/>
              <a:ext cx="328" cy="136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90">
                  <a:pos x="0" y="21600"/>
                </a:cxn>
                <a:cxn ang="270">
                  <a:pos x="21534" y="0"/>
                </a:cxn>
                <a:cxn ang="90">
                  <a:pos x="21600" y="21600"/>
                </a:cxn>
              </a:cxnLst>
              <a:rect l="txL" t="txT" r="txR" b="txB"/>
              <a:pathLst>
                <a:path w="21600" h="21600" fill="none">
                  <a:moveTo>
                    <a:pt x="0" y="21600"/>
                  </a:moveTo>
                  <a:arcTo wR="21600" hR="21600" stAng="-10800000" swAng="5389496"/>
                </a:path>
                <a:path w="21600" h="21600" stroke="0">
                  <a:moveTo>
                    <a:pt x="0" y="21600"/>
                  </a:moveTo>
                  <a:arcTo wR="21600" hR="21600" stAng="-10800000" swAng="5389496"/>
                  <a:lnTo>
                    <a:pt x="21600" y="2160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5" name="任意多边形 74910"/>
            <p:cNvSpPr/>
            <p:nvPr/>
          </p:nvSpPr>
          <p:spPr>
            <a:xfrm rot="10800000">
              <a:off x="4377" y="2169"/>
              <a:ext cx="88" cy="136"/>
            </a:xfrm>
            <a:custGeom>
              <a:avLst/>
              <a:gdLst>
                <a:gd name="txL" fmla="*/ 0 w 21600"/>
                <a:gd name="txT" fmla="*/ 0 h 21599"/>
                <a:gd name="txR" fmla="*/ 21600 w 21600"/>
                <a:gd name="txB" fmla="*/ 21599 h 21599"/>
              </a:gdLst>
              <a:ahLst/>
              <a:cxnLst>
                <a:cxn ang="180">
                  <a:pos x="0" y="21599"/>
                </a:cxn>
                <a:cxn ang="270">
                  <a:pos x="21354" y="0"/>
                </a:cxn>
                <a:cxn ang="0">
                  <a:pos x="21600" y="21599"/>
                </a:cxn>
              </a:cxnLst>
              <a:rect l="txL" t="txT" r="txR" b="txB"/>
              <a:pathLst>
                <a:path w="21600" h="21599" fill="none">
                  <a:moveTo>
                    <a:pt x="0" y="21599"/>
                  </a:moveTo>
                  <a:arcTo wR="21600" hR="21600" stAng="-10800000" swAng="5360848"/>
                </a:path>
                <a:path w="21600" h="21599" stroke="0">
                  <a:moveTo>
                    <a:pt x="0" y="21599"/>
                  </a:moveTo>
                  <a:arcTo wR="21600" hR="21600" stAng="-10800000" swAng="5360848"/>
                  <a:lnTo>
                    <a:pt x="21600" y="21599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700837" y="5437200"/>
            <a:ext cx="1066800" cy="444501"/>
            <a:chOff x="4216" y="3273"/>
            <a:chExt cx="672" cy="280"/>
          </a:xfrm>
        </p:grpSpPr>
        <p:sp>
          <p:nvSpPr>
            <p:cNvPr id="71" name="任意多边形 74912"/>
            <p:cNvSpPr/>
            <p:nvPr/>
          </p:nvSpPr>
          <p:spPr>
            <a:xfrm>
              <a:off x="4416" y="3273"/>
              <a:ext cx="328" cy="136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" name="任意多边形 74913"/>
            <p:cNvSpPr/>
            <p:nvPr/>
          </p:nvSpPr>
          <p:spPr>
            <a:xfrm>
              <a:off x="4368" y="3273"/>
              <a:ext cx="88" cy="136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" name="直接连接符 72"/>
            <p:cNvSpPr/>
            <p:nvPr/>
          </p:nvSpPr>
          <p:spPr>
            <a:xfrm flipH="1">
              <a:off x="4216" y="3456"/>
              <a:ext cx="25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" name="直接连接符 73"/>
            <p:cNvSpPr/>
            <p:nvPr/>
          </p:nvSpPr>
          <p:spPr>
            <a:xfrm>
              <a:off x="4760" y="3408"/>
              <a:ext cx="12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" name="直接连接符 74"/>
            <p:cNvSpPr/>
            <p:nvPr/>
          </p:nvSpPr>
          <p:spPr>
            <a:xfrm flipH="1">
              <a:off x="4216" y="3360"/>
              <a:ext cx="25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" name="任意多边形 74917"/>
            <p:cNvSpPr/>
            <p:nvPr/>
          </p:nvSpPr>
          <p:spPr>
            <a:xfrm rot="10800000">
              <a:off x="4425" y="3417"/>
              <a:ext cx="328" cy="136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90">
                  <a:pos x="0" y="21600"/>
                </a:cxn>
                <a:cxn ang="270">
                  <a:pos x="21534" y="0"/>
                </a:cxn>
                <a:cxn ang="90">
                  <a:pos x="21600" y="21600"/>
                </a:cxn>
              </a:cxnLst>
              <a:rect l="txL" t="txT" r="txR" b="txB"/>
              <a:pathLst>
                <a:path w="21600" h="21600" fill="none">
                  <a:moveTo>
                    <a:pt x="0" y="21600"/>
                  </a:moveTo>
                  <a:arcTo wR="21600" hR="21600" stAng="-10800000" swAng="5389496"/>
                </a:path>
                <a:path w="21600" h="21600" stroke="0">
                  <a:moveTo>
                    <a:pt x="0" y="21600"/>
                  </a:moveTo>
                  <a:arcTo wR="21600" hR="21600" stAng="-10800000" swAng="5389496"/>
                  <a:lnTo>
                    <a:pt x="21600" y="2160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任意多边形 74918"/>
            <p:cNvSpPr/>
            <p:nvPr/>
          </p:nvSpPr>
          <p:spPr>
            <a:xfrm rot="10800000">
              <a:off x="4377" y="3417"/>
              <a:ext cx="88" cy="136"/>
            </a:xfrm>
            <a:custGeom>
              <a:avLst/>
              <a:gdLst>
                <a:gd name="txL" fmla="*/ 0 w 21600"/>
                <a:gd name="txT" fmla="*/ 0 h 21599"/>
                <a:gd name="txR" fmla="*/ 21600 w 21600"/>
                <a:gd name="txB" fmla="*/ 21599 h 21599"/>
              </a:gdLst>
              <a:ahLst/>
              <a:cxnLst>
                <a:cxn ang="180">
                  <a:pos x="0" y="21599"/>
                </a:cxn>
                <a:cxn ang="270">
                  <a:pos x="21354" y="0"/>
                </a:cxn>
                <a:cxn ang="0">
                  <a:pos x="21600" y="21599"/>
                </a:cxn>
              </a:cxnLst>
              <a:rect l="txL" t="txT" r="txR" b="txB"/>
              <a:pathLst>
                <a:path w="21600" h="21599" fill="none">
                  <a:moveTo>
                    <a:pt x="0" y="21599"/>
                  </a:moveTo>
                  <a:arcTo wR="21600" hR="21600" stAng="-10800000" swAng="5360848"/>
                </a:path>
                <a:path w="21600" h="21599" stroke="0">
                  <a:moveTo>
                    <a:pt x="0" y="21599"/>
                  </a:moveTo>
                  <a:arcTo wR="21600" hR="21600" stAng="-10800000" swAng="5360848"/>
                  <a:lnTo>
                    <a:pt x="21600" y="21599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3" name="直接连接符 32"/>
          <p:cNvSpPr/>
          <p:nvPr/>
        </p:nvSpPr>
        <p:spPr>
          <a:xfrm flipH="1">
            <a:off x="3271837" y="4356100"/>
            <a:ext cx="543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34" name="直接连接符 33"/>
          <p:cNvSpPr/>
          <p:nvPr/>
        </p:nvSpPr>
        <p:spPr>
          <a:xfrm>
            <a:off x="7793037" y="3670300"/>
            <a:ext cx="85248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" name="矩形 34"/>
          <p:cNvSpPr/>
          <p:nvPr/>
        </p:nvSpPr>
        <p:spPr>
          <a:xfrm>
            <a:off x="7537450" y="3365500"/>
            <a:ext cx="1079500" cy="3333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ALUSrc</a:t>
            </a:r>
          </a:p>
        </p:txBody>
      </p:sp>
      <p:sp>
        <p:nvSpPr>
          <p:cNvPr id="36" name="矩形 35"/>
          <p:cNvSpPr/>
          <p:nvPr/>
        </p:nvSpPr>
        <p:spPr>
          <a:xfrm>
            <a:off x="7385050" y="4051300"/>
            <a:ext cx="11414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MemtoReg</a:t>
            </a:r>
          </a:p>
        </p:txBody>
      </p:sp>
      <p:sp>
        <p:nvSpPr>
          <p:cNvPr id="37" name="直接连接符 36"/>
          <p:cNvSpPr/>
          <p:nvPr/>
        </p:nvSpPr>
        <p:spPr>
          <a:xfrm flipH="1">
            <a:off x="4338637" y="4660900"/>
            <a:ext cx="4368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38" name="矩形 37"/>
          <p:cNvSpPr/>
          <p:nvPr/>
        </p:nvSpPr>
        <p:spPr>
          <a:xfrm>
            <a:off x="7385050" y="4356100"/>
            <a:ext cx="11430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MemWrite</a:t>
            </a:r>
          </a:p>
        </p:txBody>
      </p:sp>
      <p:sp>
        <p:nvSpPr>
          <p:cNvPr id="39" name="直接连接符 38"/>
          <p:cNvSpPr/>
          <p:nvPr/>
        </p:nvSpPr>
        <p:spPr>
          <a:xfrm flipH="1">
            <a:off x="5405437" y="4965700"/>
            <a:ext cx="3302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40" name="矩形 39"/>
          <p:cNvSpPr/>
          <p:nvPr/>
        </p:nvSpPr>
        <p:spPr>
          <a:xfrm>
            <a:off x="7689850" y="4660900"/>
            <a:ext cx="8239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Branch</a:t>
            </a:r>
          </a:p>
        </p:txBody>
      </p:sp>
      <p:sp>
        <p:nvSpPr>
          <p:cNvPr id="41" name="直接连接符 40"/>
          <p:cNvSpPr/>
          <p:nvPr/>
        </p:nvSpPr>
        <p:spPr>
          <a:xfrm flipH="1">
            <a:off x="6472237" y="5270500"/>
            <a:ext cx="2235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42" name="矩形 41"/>
          <p:cNvSpPr/>
          <p:nvPr/>
        </p:nvSpPr>
        <p:spPr>
          <a:xfrm>
            <a:off x="7766050" y="4965700"/>
            <a:ext cx="67786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Jump</a:t>
            </a:r>
          </a:p>
        </p:txBody>
      </p:sp>
      <p:sp>
        <p:nvSpPr>
          <p:cNvPr id="43" name="直接连接符 42"/>
          <p:cNvSpPr/>
          <p:nvPr/>
        </p:nvSpPr>
        <p:spPr>
          <a:xfrm flipH="1">
            <a:off x="1138237" y="4051300"/>
            <a:ext cx="7569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44" name="矩形 43"/>
          <p:cNvSpPr/>
          <p:nvPr/>
        </p:nvSpPr>
        <p:spPr>
          <a:xfrm>
            <a:off x="7613650" y="3746500"/>
            <a:ext cx="8128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RegDst</a:t>
            </a:r>
          </a:p>
        </p:txBody>
      </p:sp>
      <p:sp>
        <p:nvSpPr>
          <p:cNvPr id="45" name="直接连接符 44"/>
          <p:cNvSpPr/>
          <p:nvPr/>
        </p:nvSpPr>
        <p:spPr>
          <a:xfrm>
            <a:off x="7793037" y="5651500"/>
            <a:ext cx="85248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" name="矩形 45"/>
          <p:cNvSpPr/>
          <p:nvPr/>
        </p:nvSpPr>
        <p:spPr>
          <a:xfrm>
            <a:off x="7689850" y="5346700"/>
            <a:ext cx="1079500" cy="3333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ExtOp</a:t>
            </a:r>
          </a:p>
        </p:txBody>
      </p:sp>
      <p:sp>
        <p:nvSpPr>
          <p:cNvPr id="47" name="直接连接符 46"/>
          <p:cNvSpPr/>
          <p:nvPr/>
        </p:nvSpPr>
        <p:spPr>
          <a:xfrm flipH="1">
            <a:off x="1138237" y="6032500"/>
            <a:ext cx="7569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48" name="矩形 47"/>
          <p:cNvSpPr/>
          <p:nvPr/>
        </p:nvSpPr>
        <p:spPr>
          <a:xfrm>
            <a:off x="7385050" y="5727700"/>
            <a:ext cx="11557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ALUop</a:t>
            </a:r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&lt;2&gt;</a:t>
            </a:r>
          </a:p>
        </p:txBody>
      </p:sp>
      <p:sp>
        <p:nvSpPr>
          <p:cNvPr id="49" name="直接连接符 48"/>
          <p:cNvSpPr/>
          <p:nvPr/>
        </p:nvSpPr>
        <p:spPr>
          <a:xfrm flipH="1">
            <a:off x="2205037" y="6337300"/>
            <a:ext cx="650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50" name="矩形 49"/>
          <p:cNvSpPr/>
          <p:nvPr/>
        </p:nvSpPr>
        <p:spPr>
          <a:xfrm>
            <a:off x="7385050" y="6032500"/>
            <a:ext cx="11557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ALUop</a:t>
            </a:r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&lt;1&gt;</a:t>
            </a:r>
          </a:p>
        </p:txBody>
      </p:sp>
      <p:sp>
        <p:nvSpPr>
          <p:cNvPr id="51" name="直接连接符 50"/>
          <p:cNvSpPr/>
          <p:nvPr/>
        </p:nvSpPr>
        <p:spPr>
          <a:xfrm flipH="1">
            <a:off x="5405437" y="6642100"/>
            <a:ext cx="3302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52" name="矩形 51"/>
          <p:cNvSpPr/>
          <p:nvPr/>
        </p:nvSpPr>
        <p:spPr>
          <a:xfrm>
            <a:off x="7385050" y="6337300"/>
            <a:ext cx="11557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ALUop</a:t>
            </a:r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&lt;0&gt;</a:t>
            </a:r>
          </a:p>
        </p:txBody>
      </p:sp>
      <p:sp>
        <p:nvSpPr>
          <p:cNvPr id="53" name="直接连接符 52"/>
          <p:cNvSpPr/>
          <p:nvPr/>
        </p:nvSpPr>
        <p:spPr>
          <a:xfrm flipH="1">
            <a:off x="2205037" y="3517900"/>
            <a:ext cx="4445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" name="直接连接符 53"/>
          <p:cNvSpPr/>
          <p:nvPr/>
        </p:nvSpPr>
        <p:spPr>
          <a:xfrm flipH="1">
            <a:off x="3271837" y="3670300"/>
            <a:ext cx="3454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" name="直接连接符 54"/>
          <p:cNvSpPr/>
          <p:nvPr/>
        </p:nvSpPr>
        <p:spPr>
          <a:xfrm flipH="1">
            <a:off x="4338637" y="3822700"/>
            <a:ext cx="2311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" name="椭圆 55"/>
          <p:cNvSpPr/>
          <p:nvPr/>
        </p:nvSpPr>
        <p:spPr>
          <a:xfrm>
            <a:off x="2147887" y="3448050"/>
            <a:ext cx="139700" cy="1397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3214687" y="3600450"/>
            <a:ext cx="139700" cy="1397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4281487" y="3752850"/>
            <a:ext cx="139700" cy="1397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081087" y="3981450"/>
            <a:ext cx="139700" cy="1397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3214687" y="4286250"/>
            <a:ext cx="139700" cy="1397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281487" y="4591050"/>
            <a:ext cx="139700" cy="1397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348287" y="4895850"/>
            <a:ext cx="139700" cy="1397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6415087" y="5200650"/>
            <a:ext cx="139700" cy="1397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4" name="直接连接符 63"/>
          <p:cNvSpPr/>
          <p:nvPr/>
        </p:nvSpPr>
        <p:spPr>
          <a:xfrm flipH="1">
            <a:off x="3271837" y="5575300"/>
            <a:ext cx="3454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5" name="直接连接符 64"/>
          <p:cNvSpPr/>
          <p:nvPr/>
        </p:nvSpPr>
        <p:spPr>
          <a:xfrm flipH="1">
            <a:off x="4338637" y="5727700"/>
            <a:ext cx="2387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6" name="椭圆 65"/>
          <p:cNvSpPr/>
          <p:nvPr/>
        </p:nvSpPr>
        <p:spPr>
          <a:xfrm>
            <a:off x="4281487" y="5657850"/>
            <a:ext cx="139700" cy="1397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3214687" y="5505450"/>
            <a:ext cx="139700" cy="1397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1081087" y="5962650"/>
            <a:ext cx="139700" cy="1397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2147887" y="6267450"/>
            <a:ext cx="139700" cy="1397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5348287" y="6572250"/>
            <a:ext cx="139700" cy="139700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70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Real MIPS </a:t>
            </a:r>
            <a:r>
              <a:rPr lang="en-US" altLang="zh-CN" dirty="0" err="1"/>
              <a:t>Datapath</a:t>
            </a:r>
            <a:r>
              <a:rPr lang="en-US" altLang="zh-CN" dirty="0"/>
              <a:t> (CNS T0)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文本占位符 76802"/>
          <p:cNvPicPr>
            <a:picLocks noGr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038225"/>
            <a:ext cx="7213600" cy="273367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889000" y="3822700"/>
            <a:ext cx="7366000" cy="3035300"/>
          </a:xfrm>
          <a:prstGeom prst="rect">
            <a:avLst/>
          </a:prstGeom>
          <a:noFill/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549296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924800" cy="649605"/>
          </a:xfrm>
        </p:spPr>
        <p:txBody>
          <a:bodyPr/>
          <a:lstStyle/>
          <a:p>
            <a:r>
              <a:rPr lang="en-US" altLang="zh-CN" sz="2400" dirty="0"/>
              <a:t>Putting it All Together: A Single Cycle Processor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5" name="图片 1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971550"/>
            <a:ext cx="85820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38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721475"/>
            <a:ext cx="2133600" cy="365125"/>
          </a:xfrm>
        </p:spPr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895600" y="6721475"/>
            <a:ext cx="3352800" cy="365125"/>
          </a:xfrm>
        </p:spPr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721475"/>
            <a:ext cx="2133600" cy="365125"/>
          </a:xfrm>
        </p:spPr>
        <p:txBody>
          <a:bodyPr/>
          <a:lstStyle/>
          <a:p>
            <a:fld id="{B7A5BFCD-2DD0-1B4A-A6AE-A25793FF7F06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66800" y="112395"/>
            <a:ext cx="7924800" cy="649605"/>
          </a:xfrm>
        </p:spPr>
        <p:txBody>
          <a:bodyPr/>
          <a:lstStyle/>
          <a:p>
            <a:r>
              <a:rPr lang="en-US" altLang="zh-CN" sz="2400" dirty="0"/>
              <a:t>Recap: An Abstract View of the Critical Path (Load)</a:t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103426"/>
          <p:cNvSpPr>
            <a:spLocks noGrp="1"/>
          </p:cNvSpPr>
          <p:nvPr/>
        </p:nvSpPr>
        <p:spPr>
          <a:xfrm>
            <a:off x="546100" y="1011238"/>
            <a:ext cx="8191500" cy="13128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Register file and ideal memory:</a:t>
            </a:r>
          </a:p>
          <a:p>
            <a:pPr lvl="1"/>
            <a:r>
              <a:rPr lang="en-US" altLang="zh-CN" dirty="0"/>
              <a:t>The CLK input is a factor ONLY during write operation</a:t>
            </a:r>
          </a:p>
          <a:p>
            <a:pPr lvl="1"/>
            <a:r>
              <a:rPr lang="en-US" altLang="zh-CN" dirty="0"/>
              <a:t>During read operation, behave as combinational logic:</a:t>
            </a:r>
          </a:p>
          <a:p>
            <a:pPr lvl="2"/>
            <a:r>
              <a:rPr lang="en-US" altLang="zh-CN" dirty="0"/>
              <a:t>Address valid =&gt; Output valid after “access time.”</a:t>
            </a:r>
          </a:p>
        </p:txBody>
      </p:sp>
      <p:sp>
        <p:nvSpPr>
          <p:cNvPr id="9" name="矩形 8"/>
          <p:cNvSpPr/>
          <p:nvPr/>
        </p:nvSpPr>
        <p:spPr>
          <a:xfrm>
            <a:off x="5132388" y="2424113"/>
            <a:ext cx="3598862" cy="204470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Critical Path (Load Operation) = </a:t>
            </a:r>
          </a:p>
          <a:p>
            <a:pPr lvl="0"/>
            <a:r>
              <a:rPr lang="en-US" altLang="zh-CN" sz="1600" b="1" err="1">
                <a:latin typeface="Times New Roman" panose="02020603050405020304" charset="0"/>
                <a:ea typeface="Times New Roman" panose="02020603050405020304" charset="0"/>
              </a:rPr>
              <a:t>    PC’s Clk</a:t>
            </a:r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-to-Q +</a:t>
            </a:r>
          </a:p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    Instruction Memory’s Access Time +</a:t>
            </a:r>
          </a:p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    Register File’s Access Time +</a:t>
            </a:r>
          </a:p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    ALU to Perform a 32-bit Add +</a:t>
            </a:r>
          </a:p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    Data Memory Access Time +</a:t>
            </a:r>
          </a:p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    Setup Time for Register File Write +</a:t>
            </a:r>
          </a:p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    Clock Skew</a:t>
            </a:r>
          </a:p>
        </p:txBody>
      </p:sp>
      <p:sp>
        <p:nvSpPr>
          <p:cNvPr id="10" name="直接连接符 9"/>
          <p:cNvSpPr/>
          <p:nvPr/>
        </p:nvSpPr>
        <p:spPr>
          <a:xfrm>
            <a:off x="4110038" y="5708651"/>
            <a:ext cx="1117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" name="矩形 10"/>
          <p:cNvSpPr/>
          <p:nvPr/>
        </p:nvSpPr>
        <p:spPr>
          <a:xfrm>
            <a:off x="2430463" y="5903913"/>
            <a:ext cx="47466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 err="1">
                <a:latin typeface="Times New Roman" panose="02020603050405020304" charset="0"/>
                <a:ea typeface="Times New Roman" panose="02020603050405020304" charset="0"/>
              </a:rPr>
              <a:t>Clk</a:t>
            </a:r>
          </a:p>
        </p:txBody>
      </p:sp>
      <p:sp>
        <p:nvSpPr>
          <p:cNvPr id="12" name="矩形 11"/>
          <p:cNvSpPr/>
          <p:nvPr/>
        </p:nvSpPr>
        <p:spPr>
          <a:xfrm>
            <a:off x="2787650" y="4700588"/>
            <a:ext cx="1298575" cy="1187450"/>
          </a:xfrm>
          <a:prstGeom prst="rect">
            <a:avLst/>
          </a:prstGeom>
          <a:noFill/>
          <a:ln w="508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直接连接符 12"/>
          <p:cNvSpPr/>
          <p:nvPr/>
        </p:nvSpPr>
        <p:spPr>
          <a:xfrm flipV="1">
            <a:off x="2949575" y="5688013"/>
            <a:ext cx="50800" cy="25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" name="直接连接符 13"/>
          <p:cNvSpPr/>
          <p:nvPr/>
        </p:nvSpPr>
        <p:spPr>
          <a:xfrm>
            <a:off x="3025775" y="5713413"/>
            <a:ext cx="5080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" name="椭圆 14"/>
          <p:cNvSpPr/>
          <p:nvPr/>
        </p:nvSpPr>
        <p:spPr>
          <a:xfrm>
            <a:off x="2940050" y="5926138"/>
            <a:ext cx="114300" cy="127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直接连接符 15"/>
          <p:cNvSpPr/>
          <p:nvPr/>
        </p:nvSpPr>
        <p:spPr>
          <a:xfrm>
            <a:off x="2954338" y="3657601"/>
            <a:ext cx="0" cy="977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" name="直接连接符 16"/>
          <p:cNvSpPr/>
          <p:nvPr/>
        </p:nvSpPr>
        <p:spPr>
          <a:xfrm flipV="1">
            <a:off x="2884488" y="4059238"/>
            <a:ext cx="188912" cy="2079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" name="矩形 17"/>
          <p:cNvSpPr/>
          <p:nvPr/>
        </p:nvSpPr>
        <p:spPr>
          <a:xfrm>
            <a:off x="2735263" y="3913188"/>
            <a:ext cx="369887" cy="3333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5</a:t>
            </a:r>
          </a:p>
        </p:txBody>
      </p:sp>
      <p:sp>
        <p:nvSpPr>
          <p:cNvPr id="19" name="矩形 18"/>
          <p:cNvSpPr/>
          <p:nvPr/>
        </p:nvSpPr>
        <p:spPr>
          <a:xfrm>
            <a:off x="2811463" y="4675188"/>
            <a:ext cx="46196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 err="1">
                <a:latin typeface="Times New Roman" panose="02020603050405020304" charset="0"/>
                <a:ea typeface="Times New Roman" panose="02020603050405020304" charset="0"/>
              </a:rPr>
              <a:t>Rw</a:t>
            </a:r>
          </a:p>
        </p:txBody>
      </p:sp>
      <p:sp>
        <p:nvSpPr>
          <p:cNvPr id="20" name="矩形 19"/>
          <p:cNvSpPr/>
          <p:nvPr/>
        </p:nvSpPr>
        <p:spPr>
          <a:xfrm>
            <a:off x="3235325" y="4675188"/>
            <a:ext cx="4064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Ra</a:t>
            </a:r>
          </a:p>
        </p:txBody>
      </p:sp>
      <p:sp>
        <p:nvSpPr>
          <p:cNvPr id="21" name="矩形 20"/>
          <p:cNvSpPr/>
          <p:nvPr/>
        </p:nvSpPr>
        <p:spPr>
          <a:xfrm>
            <a:off x="3662363" y="4675188"/>
            <a:ext cx="4175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 err="1">
                <a:latin typeface="Times New Roman" panose="02020603050405020304" charset="0"/>
                <a:ea typeface="Times New Roman" panose="02020603050405020304" charset="0"/>
              </a:rPr>
              <a:t>Rb</a:t>
            </a:r>
          </a:p>
        </p:txBody>
      </p:sp>
      <p:sp>
        <p:nvSpPr>
          <p:cNvPr id="22" name="矩形 21"/>
          <p:cNvSpPr/>
          <p:nvPr/>
        </p:nvSpPr>
        <p:spPr>
          <a:xfrm>
            <a:off x="2963863" y="4979988"/>
            <a:ext cx="984250" cy="57785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32 32-bit</a:t>
            </a:r>
          </a:p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Registers</a:t>
            </a:r>
          </a:p>
        </p:txBody>
      </p:sp>
      <p:sp>
        <p:nvSpPr>
          <p:cNvPr id="23" name="矩形 22"/>
          <p:cNvSpPr/>
          <p:nvPr/>
        </p:nvSpPr>
        <p:spPr>
          <a:xfrm>
            <a:off x="2578100" y="3684588"/>
            <a:ext cx="4175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</a:rPr>
              <a:t>Rd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5214948" y="4687888"/>
            <a:ext cx="481013" cy="1219200"/>
            <a:chOff x="3211" y="2770"/>
            <a:chExt cx="303" cy="768"/>
          </a:xfrm>
        </p:grpSpPr>
        <p:grpSp>
          <p:nvGrpSpPr>
            <p:cNvPr id="93" name="组合 92"/>
            <p:cNvGrpSpPr/>
            <p:nvPr/>
          </p:nvGrpSpPr>
          <p:grpSpPr>
            <a:xfrm>
              <a:off x="3211" y="2770"/>
              <a:ext cx="288" cy="768"/>
              <a:chOff x="3211" y="2770"/>
              <a:chExt cx="288" cy="768"/>
            </a:xfrm>
          </p:grpSpPr>
          <p:sp>
            <p:nvSpPr>
              <p:cNvPr id="95" name="直接连接符 94"/>
              <p:cNvSpPr/>
              <p:nvPr/>
            </p:nvSpPr>
            <p:spPr>
              <a:xfrm>
                <a:off x="3211" y="2770"/>
                <a:ext cx="0" cy="17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6" name="直接连接符 95"/>
              <p:cNvSpPr/>
              <p:nvPr/>
            </p:nvSpPr>
            <p:spPr>
              <a:xfrm>
                <a:off x="3219" y="2770"/>
                <a:ext cx="272" cy="17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7" name="直接连接符 96"/>
              <p:cNvSpPr/>
              <p:nvPr/>
            </p:nvSpPr>
            <p:spPr>
              <a:xfrm>
                <a:off x="3219" y="2962"/>
                <a:ext cx="128" cy="8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8" name="直接连接符 97"/>
              <p:cNvSpPr/>
              <p:nvPr/>
            </p:nvSpPr>
            <p:spPr>
              <a:xfrm>
                <a:off x="3355" y="3058"/>
                <a:ext cx="0" cy="17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9" name="直接连接符 98"/>
              <p:cNvSpPr/>
              <p:nvPr/>
            </p:nvSpPr>
            <p:spPr>
              <a:xfrm>
                <a:off x="3499" y="2962"/>
                <a:ext cx="0" cy="36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0" name="直接连接符 99"/>
              <p:cNvSpPr/>
              <p:nvPr/>
            </p:nvSpPr>
            <p:spPr>
              <a:xfrm flipV="1">
                <a:off x="3219" y="3234"/>
                <a:ext cx="128" cy="11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1" name="直接连接符 100"/>
              <p:cNvSpPr/>
              <p:nvPr/>
            </p:nvSpPr>
            <p:spPr>
              <a:xfrm>
                <a:off x="3211" y="3346"/>
                <a:ext cx="0" cy="17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" name="直接连接符 101"/>
              <p:cNvSpPr/>
              <p:nvPr/>
            </p:nvSpPr>
            <p:spPr>
              <a:xfrm flipV="1">
                <a:off x="3219" y="3330"/>
                <a:ext cx="272" cy="20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4" name="矩形 93"/>
            <p:cNvSpPr/>
            <p:nvPr/>
          </p:nvSpPr>
          <p:spPr>
            <a:xfrm rot="5400000">
              <a:off x="3217" y="3038"/>
              <a:ext cx="38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ALU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6794500" y="5964238"/>
            <a:ext cx="47466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 err="1">
                <a:latin typeface="Times New Roman" panose="02020603050405020304" charset="0"/>
                <a:ea typeface="Times New Roman" panose="02020603050405020304" charset="0"/>
              </a:rPr>
              <a:t>Clk</a:t>
            </a:r>
          </a:p>
        </p:txBody>
      </p:sp>
      <p:sp>
        <p:nvSpPr>
          <p:cNvPr id="26" name="矩形 25"/>
          <p:cNvSpPr/>
          <p:nvPr/>
        </p:nvSpPr>
        <p:spPr>
          <a:xfrm>
            <a:off x="6237288" y="5267326"/>
            <a:ext cx="784225" cy="57785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Data In</a:t>
            </a:r>
          </a:p>
        </p:txBody>
      </p:sp>
      <p:sp>
        <p:nvSpPr>
          <p:cNvPr id="27" name="矩形 26"/>
          <p:cNvSpPr/>
          <p:nvPr/>
        </p:nvSpPr>
        <p:spPr>
          <a:xfrm>
            <a:off x="7094538" y="4743451"/>
            <a:ext cx="1201737" cy="1087437"/>
          </a:xfrm>
          <a:prstGeom prst="rect">
            <a:avLst/>
          </a:prstGeom>
          <a:noFill/>
          <a:ln w="508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8" name="直接连接符 27"/>
          <p:cNvSpPr/>
          <p:nvPr/>
        </p:nvSpPr>
        <p:spPr>
          <a:xfrm flipV="1">
            <a:off x="7150100" y="5565776"/>
            <a:ext cx="71438" cy="269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" name="直接连接符 28"/>
          <p:cNvSpPr/>
          <p:nvPr/>
        </p:nvSpPr>
        <p:spPr>
          <a:xfrm>
            <a:off x="7246938" y="5591176"/>
            <a:ext cx="109537" cy="21907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椭圆 29"/>
          <p:cNvSpPr/>
          <p:nvPr/>
        </p:nvSpPr>
        <p:spPr>
          <a:xfrm>
            <a:off x="7188200" y="5868988"/>
            <a:ext cx="128588" cy="109538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" name="直接连接符 30"/>
          <p:cNvSpPr/>
          <p:nvPr/>
        </p:nvSpPr>
        <p:spPr>
          <a:xfrm flipH="1">
            <a:off x="7242175" y="5995988"/>
            <a:ext cx="30163" cy="2413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" name="直接连接符 31"/>
          <p:cNvSpPr/>
          <p:nvPr/>
        </p:nvSpPr>
        <p:spPr>
          <a:xfrm>
            <a:off x="5710238" y="5099051"/>
            <a:ext cx="13462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" name="矩形 32"/>
          <p:cNvSpPr/>
          <p:nvPr/>
        </p:nvSpPr>
        <p:spPr>
          <a:xfrm>
            <a:off x="6273800" y="4460876"/>
            <a:ext cx="847725" cy="57785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Data</a:t>
            </a:r>
          </a:p>
          <a:p>
            <a:pPr lvl="0" algn="ctr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Address</a:t>
            </a:r>
          </a:p>
        </p:txBody>
      </p:sp>
      <p:sp>
        <p:nvSpPr>
          <p:cNvPr id="34" name="矩形 33"/>
          <p:cNvSpPr/>
          <p:nvPr/>
        </p:nvSpPr>
        <p:spPr>
          <a:xfrm>
            <a:off x="7226300" y="4837113"/>
            <a:ext cx="927100" cy="8223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Ideal</a:t>
            </a:r>
          </a:p>
          <a:p>
            <a:pPr lvl="0" algn="ctr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Data</a:t>
            </a:r>
          </a:p>
          <a:p>
            <a:pPr lvl="0" algn="ctr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Memory</a:t>
            </a:r>
          </a:p>
        </p:txBody>
      </p:sp>
      <p:sp>
        <p:nvSpPr>
          <p:cNvPr id="35" name="矩形 34"/>
          <p:cNvSpPr/>
          <p:nvPr/>
        </p:nvSpPr>
        <p:spPr>
          <a:xfrm>
            <a:off x="1300163" y="2805113"/>
            <a:ext cx="1241425" cy="1201738"/>
          </a:xfrm>
          <a:prstGeom prst="rect">
            <a:avLst/>
          </a:prstGeom>
          <a:noFill/>
          <a:ln w="508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6" name="直接连接符 35"/>
          <p:cNvSpPr/>
          <p:nvPr/>
        </p:nvSpPr>
        <p:spPr>
          <a:xfrm>
            <a:off x="2579688" y="3651251"/>
            <a:ext cx="21971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" name="矩形 36"/>
          <p:cNvSpPr/>
          <p:nvPr/>
        </p:nvSpPr>
        <p:spPr>
          <a:xfrm>
            <a:off x="2849563" y="3316288"/>
            <a:ext cx="10652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</a:rPr>
              <a:t>Instruction</a:t>
            </a:r>
          </a:p>
        </p:txBody>
      </p:sp>
      <p:sp>
        <p:nvSpPr>
          <p:cNvPr id="38" name="直接连接符 37"/>
          <p:cNvSpPr/>
          <p:nvPr/>
        </p:nvSpPr>
        <p:spPr>
          <a:xfrm>
            <a:off x="2098675" y="4037013"/>
            <a:ext cx="0" cy="127000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39" name="矩形 38"/>
          <p:cNvSpPr/>
          <p:nvPr/>
        </p:nvSpPr>
        <p:spPr>
          <a:xfrm>
            <a:off x="984250" y="4070351"/>
            <a:ext cx="1065213" cy="57785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altLang="zh-CN" sz="1600" b="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</a:rPr>
              <a:t>Instruction</a:t>
            </a:r>
          </a:p>
          <a:p>
            <a:pPr lvl="0" algn="r"/>
            <a:r>
              <a:rPr lang="en-US" altLang="zh-CN" sz="1600" b="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</a:rPr>
              <a:t>Address</a:t>
            </a:r>
          </a:p>
        </p:txBody>
      </p:sp>
      <p:sp>
        <p:nvSpPr>
          <p:cNvPr id="40" name="矩形 39"/>
          <p:cNvSpPr/>
          <p:nvPr/>
        </p:nvSpPr>
        <p:spPr>
          <a:xfrm>
            <a:off x="1352550" y="2960688"/>
            <a:ext cx="1154113" cy="8223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Ideal</a:t>
            </a:r>
          </a:p>
          <a:p>
            <a:pPr lvl="0" algn="ctr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Instruction</a:t>
            </a:r>
          </a:p>
          <a:p>
            <a:pPr lvl="0" algn="ctr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Memory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306515" y="4725991"/>
            <a:ext cx="496888" cy="1849439"/>
            <a:chOff x="749" y="2794"/>
            <a:chExt cx="313" cy="1165"/>
          </a:xfrm>
        </p:grpSpPr>
        <p:sp>
          <p:nvSpPr>
            <p:cNvPr id="86" name="矩形 85"/>
            <p:cNvSpPr/>
            <p:nvPr/>
          </p:nvSpPr>
          <p:spPr>
            <a:xfrm rot="16200000">
              <a:off x="704" y="3705"/>
              <a:ext cx="2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 err="1">
                  <a:latin typeface="Times New Roman" panose="02020603050405020304" charset="0"/>
                  <a:ea typeface="Times New Roman" panose="02020603050405020304" charset="0"/>
                </a:rPr>
                <a:t>Clk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878" y="2794"/>
              <a:ext cx="166" cy="748"/>
            </a:xfrm>
            <a:prstGeom prst="rect">
              <a:avLst/>
            </a:prstGeom>
            <a:noFill/>
            <a:ln w="508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直接连接符 87"/>
            <p:cNvSpPr/>
            <p:nvPr/>
          </p:nvSpPr>
          <p:spPr>
            <a:xfrm flipV="1">
              <a:off x="918" y="3406"/>
              <a:ext cx="32" cy="1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" name="直接连接符 88"/>
            <p:cNvSpPr/>
            <p:nvPr/>
          </p:nvSpPr>
          <p:spPr>
            <a:xfrm>
              <a:off x="966" y="3422"/>
              <a:ext cx="32" cy="12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0" name="椭圆 89"/>
            <p:cNvSpPr/>
            <p:nvPr/>
          </p:nvSpPr>
          <p:spPr>
            <a:xfrm>
              <a:off x="918" y="3566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" name="直接连接符 90"/>
            <p:cNvSpPr/>
            <p:nvPr/>
          </p:nvSpPr>
          <p:spPr>
            <a:xfrm>
              <a:off x="959" y="3677"/>
              <a:ext cx="0" cy="19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" name="矩形 91"/>
            <p:cNvSpPr/>
            <p:nvPr/>
          </p:nvSpPr>
          <p:spPr>
            <a:xfrm rot="16200000">
              <a:off x="815" y="3055"/>
              <a:ext cx="28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PC</a:t>
              </a:r>
            </a:p>
          </p:txBody>
        </p:sp>
      </p:grpSp>
      <p:sp>
        <p:nvSpPr>
          <p:cNvPr id="42" name="直接连接符 41"/>
          <p:cNvSpPr/>
          <p:nvPr/>
        </p:nvSpPr>
        <p:spPr>
          <a:xfrm>
            <a:off x="3411538" y="3657601"/>
            <a:ext cx="0" cy="97790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" name="直接连接符 42"/>
          <p:cNvSpPr/>
          <p:nvPr/>
        </p:nvSpPr>
        <p:spPr>
          <a:xfrm flipV="1">
            <a:off x="3341688" y="4059238"/>
            <a:ext cx="188912" cy="2079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" name="矩形 43"/>
          <p:cNvSpPr/>
          <p:nvPr/>
        </p:nvSpPr>
        <p:spPr>
          <a:xfrm>
            <a:off x="3192463" y="3913188"/>
            <a:ext cx="369887" cy="3333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5</a:t>
            </a:r>
          </a:p>
        </p:txBody>
      </p:sp>
      <p:sp>
        <p:nvSpPr>
          <p:cNvPr id="45" name="矩形 44"/>
          <p:cNvSpPr/>
          <p:nvPr/>
        </p:nvSpPr>
        <p:spPr>
          <a:xfrm>
            <a:off x="3035300" y="3684588"/>
            <a:ext cx="395288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 err="1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</a:rPr>
              <a:t>Rs</a:t>
            </a:r>
          </a:p>
        </p:txBody>
      </p:sp>
      <p:sp>
        <p:nvSpPr>
          <p:cNvPr id="46" name="直接连接符 45"/>
          <p:cNvSpPr/>
          <p:nvPr/>
        </p:nvSpPr>
        <p:spPr>
          <a:xfrm>
            <a:off x="3944938" y="3657601"/>
            <a:ext cx="0" cy="977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" name="直接连接符 46"/>
          <p:cNvSpPr/>
          <p:nvPr/>
        </p:nvSpPr>
        <p:spPr>
          <a:xfrm flipV="1">
            <a:off x="3875088" y="4059238"/>
            <a:ext cx="188912" cy="2079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" name="矩形 47"/>
          <p:cNvSpPr/>
          <p:nvPr/>
        </p:nvSpPr>
        <p:spPr>
          <a:xfrm>
            <a:off x="3725863" y="3913188"/>
            <a:ext cx="369887" cy="3333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5</a:t>
            </a:r>
          </a:p>
        </p:txBody>
      </p:sp>
      <p:sp>
        <p:nvSpPr>
          <p:cNvPr id="49" name="矩形 48"/>
          <p:cNvSpPr/>
          <p:nvPr/>
        </p:nvSpPr>
        <p:spPr>
          <a:xfrm>
            <a:off x="3568700" y="3684588"/>
            <a:ext cx="37306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 err="1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</a:rPr>
              <a:t>Rt</a:t>
            </a:r>
          </a:p>
        </p:txBody>
      </p:sp>
      <p:sp>
        <p:nvSpPr>
          <p:cNvPr id="50" name="直接连接符 49"/>
          <p:cNvSpPr/>
          <p:nvPr/>
        </p:nvSpPr>
        <p:spPr>
          <a:xfrm>
            <a:off x="4783138" y="3657601"/>
            <a:ext cx="0" cy="20447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" name="直接连接符 50"/>
          <p:cNvSpPr/>
          <p:nvPr/>
        </p:nvSpPr>
        <p:spPr>
          <a:xfrm flipV="1">
            <a:off x="4713288" y="4059238"/>
            <a:ext cx="188912" cy="2079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" name="矩形 51"/>
          <p:cNvSpPr/>
          <p:nvPr/>
        </p:nvSpPr>
        <p:spPr>
          <a:xfrm>
            <a:off x="4411663" y="3913188"/>
            <a:ext cx="446087" cy="3333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16</a:t>
            </a:r>
          </a:p>
        </p:txBody>
      </p:sp>
      <p:sp>
        <p:nvSpPr>
          <p:cNvPr id="53" name="矩形 52"/>
          <p:cNvSpPr/>
          <p:nvPr/>
        </p:nvSpPr>
        <p:spPr>
          <a:xfrm>
            <a:off x="4254500" y="3684588"/>
            <a:ext cx="566738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 err="1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</a:rPr>
              <a:t>Imm</a:t>
            </a:r>
          </a:p>
        </p:txBody>
      </p:sp>
      <p:sp>
        <p:nvSpPr>
          <p:cNvPr id="54" name="直接连接符 53"/>
          <p:cNvSpPr/>
          <p:nvPr/>
        </p:nvSpPr>
        <p:spPr>
          <a:xfrm>
            <a:off x="4110038" y="4794251"/>
            <a:ext cx="11176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" name="直接连接符 54"/>
          <p:cNvSpPr/>
          <p:nvPr/>
        </p:nvSpPr>
        <p:spPr>
          <a:xfrm>
            <a:off x="4554538" y="5721351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" name="直接连接符 55"/>
          <p:cNvSpPr/>
          <p:nvPr/>
        </p:nvSpPr>
        <p:spPr>
          <a:xfrm>
            <a:off x="4567238" y="6013451"/>
            <a:ext cx="1270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" name="直接连接符 56"/>
          <p:cNvSpPr/>
          <p:nvPr/>
        </p:nvSpPr>
        <p:spPr>
          <a:xfrm>
            <a:off x="5862638" y="5632451"/>
            <a:ext cx="1193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" name="直接连接符 57"/>
          <p:cNvSpPr/>
          <p:nvPr/>
        </p:nvSpPr>
        <p:spPr>
          <a:xfrm>
            <a:off x="5849938" y="5645151"/>
            <a:ext cx="0" cy="355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" name="直接连接符 58"/>
          <p:cNvSpPr/>
          <p:nvPr/>
        </p:nvSpPr>
        <p:spPr>
          <a:xfrm flipH="1">
            <a:off x="4852988" y="5867401"/>
            <a:ext cx="165100" cy="215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" name="矩形 59"/>
          <p:cNvSpPr/>
          <p:nvPr/>
        </p:nvSpPr>
        <p:spPr>
          <a:xfrm>
            <a:off x="4692650" y="6089651"/>
            <a:ext cx="3841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32</a:t>
            </a:r>
          </a:p>
        </p:txBody>
      </p:sp>
      <p:sp>
        <p:nvSpPr>
          <p:cNvPr id="61" name="直接连接符 60"/>
          <p:cNvSpPr/>
          <p:nvPr/>
        </p:nvSpPr>
        <p:spPr>
          <a:xfrm flipH="1">
            <a:off x="5843588" y="4953001"/>
            <a:ext cx="165100" cy="215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" name="矩形 61"/>
          <p:cNvSpPr/>
          <p:nvPr/>
        </p:nvSpPr>
        <p:spPr>
          <a:xfrm>
            <a:off x="5683250" y="4641851"/>
            <a:ext cx="3841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32</a:t>
            </a:r>
          </a:p>
        </p:txBody>
      </p:sp>
      <p:sp>
        <p:nvSpPr>
          <p:cNvPr id="63" name="矩形 62"/>
          <p:cNvSpPr/>
          <p:nvPr/>
        </p:nvSpPr>
        <p:spPr>
          <a:xfrm>
            <a:off x="4235450" y="4870451"/>
            <a:ext cx="3841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32</a:t>
            </a:r>
          </a:p>
        </p:txBody>
      </p:sp>
      <p:sp>
        <p:nvSpPr>
          <p:cNvPr id="64" name="直接连接符 63"/>
          <p:cNvSpPr/>
          <p:nvPr/>
        </p:nvSpPr>
        <p:spPr>
          <a:xfrm>
            <a:off x="8593138" y="5264151"/>
            <a:ext cx="0" cy="119380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5" name="直接连接符 64"/>
          <p:cNvSpPr/>
          <p:nvPr/>
        </p:nvSpPr>
        <p:spPr>
          <a:xfrm>
            <a:off x="2268538" y="5187951"/>
            <a:ext cx="0" cy="127000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6" name="直接连接符 65"/>
          <p:cNvSpPr/>
          <p:nvPr/>
        </p:nvSpPr>
        <p:spPr>
          <a:xfrm>
            <a:off x="2263775" y="5175251"/>
            <a:ext cx="525463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" name="直接连接符 66"/>
          <p:cNvSpPr/>
          <p:nvPr/>
        </p:nvSpPr>
        <p:spPr>
          <a:xfrm flipH="1">
            <a:off x="2338388" y="5105401"/>
            <a:ext cx="165100" cy="215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8" name="矩形 67"/>
          <p:cNvSpPr/>
          <p:nvPr/>
        </p:nvSpPr>
        <p:spPr>
          <a:xfrm>
            <a:off x="2254250" y="4794251"/>
            <a:ext cx="3841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32</a:t>
            </a:r>
          </a:p>
        </p:txBody>
      </p:sp>
      <p:sp>
        <p:nvSpPr>
          <p:cNvPr id="69" name="直接连接符 68"/>
          <p:cNvSpPr/>
          <p:nvPr/>
        </p:nvSpPr>
        <p:spPr>
          <a:xfrm>
            <a:off x="6078538" y="5111751"/>
            <a:ext cx="0" cy="1346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0" name="矩形 69"/>
          <p:cNvSpPr/>
          <p:nvPr/>
        </p:nvSpPr>
        <p:spPr>
          <a:xfrm>
            <a:off x="4203700" y="4440238"/>
            <a:ext cx="3270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A</a:t>
            </a:r>
          </a:p>
        </p:txBody>
      </p:sp>
      <p:sp>
        <p:nvSpPr>
          <p:cNvPr id="71" name="矩形 70"/>
          <p:cNvSpPr/>
          <p:nvPr/>
        </p:nvSpPr>
        <p:spPr>
          <a:xfrm>
            <a:off x="4203700" y="5354638"/>
            <a:ext cx="3159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B</a:t>
            </a:r>
          </a:p>
        </p:txBody>
      </p:sp>
      <p:sp>
        <p:nvSpPr>
          <p:cNvPr id="72" name="直接连接符 71"/>
          <p:cNvSpPr/>
          <p:nvPr/>
        </p:nvSpPr>
        <p:spPr>
          <a:xfrm flipH="1">
            <a:off x="4471988" y="4648201"/>
            <a:ext cx="165100" cy="215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" name="直接连接符 72"/>
          <p:cNvSpPr/>
          <p:nvPr/>
        </p:nvSpPr>
        <p:spPr>
          <a:xfrm>
            <a:off x="3013075" y="6088063"/>
            <a:ext cx="0" cy="139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" name="直接连接符 73"/>
          <p:cNvSpPr/>
          <p:nvPr/>
        </p:nvSpPr>
        <p:spPr>
          <a:xfrm>
            <a:off x="8359775" y="5243513"/>
            <a:ext cx="2032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5" name="直接连接符 74"/>
          <p:cNvSpPr/>
          <p:nvPr/>
        </p:nvSpPr>
        <p:spPr>
          <a:xfrm>
            <a:off x="1806575" y="5319713"/>
            <a:ext cx="2794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" name="八边形 75"/>
          <p:cNvSpPr/>
          <p:nvPr/>
        </p:nvSpPr>
        <p:spPr>
          <a:xfrm>
            <a:off x="885825" y="4716463"/>
            <a:ext cx="292100" cy="1282700"/>
          </a:xfrm>
          <a:prstGeom prst="octagon">
            <a:avLst>
              <a:gd name="adj" fmla="val 29282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 rot="16200000">
            <a:off x="406400" y="5165726"/>
            <a:ext cx="13493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Next Address</a:t>
            </a:r>
          </a:p>
        </p:txBody>
      </p:sp>
      <p:sp>
        <p:nvSpPr>
          <p:cNvPr id="78" name="直接连接符 77"/>
          <p:cNvSpPr/>
          <p:nvPr/>
        </p:nvSpPr>
        <p:spPr>
          <a:xfrm>
            <a:off x="1196975" y="5319713"/>
            <a:ext cx="279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" name="任意多边形 103514"/>
          <p:cNvSpPr/>
          <p:nvPr/>
        </p:nvSpPr>
        <p:spPr>
          <a:xfrm>
            <a:off x="574675" y="4633913"/>
            <a:ext cx="1525588" cy="687388"/>
          </a:xfrm>
          <a:custGeom>
            <a:avLst/>
            <a:gdLst/>
            <a:ahLst/>
            <a:cxnLst/>
            <a:rect l="0" t="0" r="0" b="0"/>
            <a:pathLst>
              <a:path w="961" h="433">
                <a:moveTo>
                  <a:pt x="960" y="0"/>
                </a:moveTo>
                <a:lnTo>
                  <a:pt x="0" y="0"/>
                </a:lnTo>
                <a:lnTo>
                  <a:pt x="0" y="432"/>
                </a:lnTo>
                <a:lnTo>
                  <a:pt x="192" y="432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0" name="直接连接符 79"/>
          <p:cNvSpPr/>
          <p:nvPr/>
        </p:nvSpPr>
        <p:spPr>
          <a:xfrm flipH="1">
            <a:off x="2238375" y="6462713"/>
            <a:ext cx="63500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1" name="直接连接符 80"/>
          <p:cNvSpPr/>
          <p:nvPr/>
        </p:nvSpPr>
        <p:spPr>
          <a:xfrm flipV="1">
            <a:off x="2105025" y="3662363"/>
            <a:ext cx="393700" cy="38100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" name="任意多边形 103517"/>
          <p:cNvSpPr/>
          <p:nvPr/>
        </p:nvSpPr>
        <p:spPr>
          <a:xfrm>
            <a:off x="3368675" y="4710113"/>
            <a:ext cx="635000" cy="393700"/>
          </a:xfrm>
          <a:custGeom>
            <a:avLst/>
            <a:gdLst/>
            <a:ahLst/>
            <a:cxnLst/>
            <a:rect l="0" t="0" r="0" b="0"/>
            <a:pathLst>
              <a:path w="400" h="248">
                <a:moveTo>
                  <a:pt x="16" y="0"/>
                </a:moveTo>
                <a:cubicBezTo>
                  <a:pt x="8" y="116"/>
                  <a:pt x="0" y="232"/>
                  <a:pt x="64" y="240"/>
                </a:cubicBezTo>
                <a:cubicBezTo>
                  <a:pt x="128" y="248"/>
                  <a:pt x="264" y="148"/>
                  <a:pt x="400" y="48"/>
                </a:cubicBezTo>
              </a:path>
            </a:pathLst>
          </a:custGeom>
          <a:noFill/>
          <a:ln w="57150" cap="flat" cmpd="sng">
            <a:solidFill>
              <a:schemeClr val="accent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3" name="直接连接符 82"/>
          <p:cNvSpPr/>
          <p:nvPr/>
        </p:nvSpPr>
        <p:spPr>
          <a:xfrm>
            <a:off x="5222875" y="4786313"/>
            <a:ext cx="457200" cy="30480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4" name="直接连接符 83"/>
          <p:cNvSpPr/>
          <p:nvPr/>
        </p:nvSpPr>
        <p:spPr>
          <a:xfrm>
            <a:off x="2555875" y="3643313"/>
            <a:ext cx="8382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5" name="任意多边形 103520"/>
          <p:cNvSpPr/>
          <p:nvPr/>
        </p:nvSpPr>
        <p:spPr>
          <a:xfrm>
            <a:off x="7127875" y="4938713"/>
            <a:ext cx="1143000" cy="228600"/>
          </a:xfrm>
          <a:custGeom>
            <a:avLst/>
            <a:gdLst/>
            <a:ahLst/>
            <a:cxnLst/>
            <a:rect l="0" t="0" r="0" b="0"/>
            <a:pathLst>
              <a:path w="768" h="152">
                <a:moveTo>
                  <a:pt x="0" y="104"/>
                </a:moveTo>
                <a:cubicBezTo>
                  <a:pt x="128" y="52"/>
                  <a:pt x="256" y="0"/>
                  <a:pt x="384" y="8"/>
                </a:cubicBezTo>
                <a:cubicBezTo>
                  <a:pt x="512" y="16"/>
                  <a:pt x="640" y="84"/>
                  <a:pt x="768" y="152"/>
                </a:cubicBezTo>
              </a:path>
            </a:pathLst>
          </a:custGeom>
          <a:noFill/>
          <a:ln w="57150" cap="flat" cmpd="sng">
            <a:solidFill>
              <a:schemeClr val="accent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Recap: Summary from last time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7554" y="112395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占位符 6146"/>
          <p:cNvSpPr>
            <a:spLocks noGrp="1"/>
          </p:cNvSpPr>
          <p:nvPr/>
        </p:nvSpPr>
        <p:spPr>
          <a:xfrm>
            <a:off x="95250" y="889794"/>
            <a:ext cx="8953500" cy="507841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5000"/>
              </a:spcBef>
            </a:pPr>
            <a:r>
              <a:rPr lang="en-US" altLang="zh-CN" sz="2400" dirty="0"/>
              <a:t>5 steps to design a processor</a:t>
            </a:r>
          </a:p>
          <a:p>
            <a:pPr lvl="1">
              <a:spcBef>
                <a:spcPct val="55000"/>
              </a:spcBef>
            </a:pPr>
            <a:r>
              <a:rPr lang="en-US" altLang="zh-CN" dirty="0"/>
              <a:t>1. Analyze instruction set =&gt; </a:t>
            </a:r>
            <a:r>
              <a:rPr lang="en-US" altLang="zh-CN" dirty="0" err="1"/>
              <a:t>datapath</a:t>
            </a:r>
            <a:r>
              <a:rPr lang="en-US" altLang="zh-CN" dirty="0"/>
              <a:t> </a:t>
            </a:r>
            <a:r>
              <a:rPr lang="en-US" altLang="zh-CN" u="sng" dirty="0"/>
              <a:t>requirements</a:t>
            </a:r>
            <a:endParaRPr lang="en-US" altLang="zh-CN" dirty="0"/>
          </a:p>
          <a:p>
            <a:pPr lvl="1">
              <a:spcBef>
                <a:spcPct val="55000"/>
              </a:spcBef>
            </a:pPr>
            <a:r>
              <a:rPr lang="en-US" altLang="zh-CN" dirty="0"/>
              <a:t>2. Select set of </a:t>
            </a:r>
            <a:r>
              <a:rPr lang="en-US" altLang="zh-CN" dirty="0" err="1"/>
              <a:t>datapath</a:t>
            </a:r>
            <a:r>
              <a:rPr lang="en-US" altLang="zh-CN" dirty="0"/>
              <a:t> components &amp; establish clock methodology</a:t>
            </a:r>
          </a:p>
          <a:p>
            <a:pPr lvl="1">
              <a:spcBef>
                <a:spcPct val="55000"/>
              </a:spcBef>
            </a:pPr>
            <a:r>
              <a:rPr lang="en-US" altLang="zh-CN" dirty="0"/>
              <a:t>3. </a:t>
            </a:r>
            <a:r>
              <a:rPr lang="en-US" altLang="zh-CN" u="sng" dirty="0"/>
              <a:t>Assemble</a:t>
            </a:r>
            <a:r>
              <a:rPr lang="en-US" altLang="zh-CN" dirty="0"/>
              <a:t> </a:t>
            </a:r>
            <a:r>
              <a:rPr lang="en-US" altLang="zh-CN" dirty="0" err="1"/>
              <a:t>datapath</a:t>
            </a:r>
            <a:r>
              <a:rPr lang="en-US" altLang="zh-CN" dirty="0"/>
              <a:t> meeting the requirements</a:t>
            </a:r>
          </a:p>
          <a:p>
            <a:pPr lvl="1">
              <a:spcBef>
                <a:spcPct val="55000"/>
              </a:spcBef>
            </a:pPr>
            <a:r>
              <a:rPr lang="en-US" altLang="zh-CN" dirty="0"/>
              <a:t>4. Analyze implementation of each instruction to determine setting of control points that effects the register transfer.</a:t>
            </a:r>
          </a:p>
          <a:p>
            <a:pPr lvl="1">
              <a:spcBef>
                <a:spcPct val="55000"/>
              </a:spcBef>
            </a:pPr>
            <a:r>
              <a:rPr lang="en-US" altLang="zh-CN" dirty="0"/>
              <a:t>5. Assemble the control logic</a:t>
            </a:r>
          </a:p>
          <a:p>
            <a:pPr>
              <a:spcBef>
                <a:spcPct val="55000"/>
              </a:spcBef>
            </a:pPr>
            <a:r>
              <a:rPr lang="en-US" altLang="zh-CN" sz="2400" dirty="0"/>
              <a:t>MIPS makes it easier</a:t>
            </a:r>
          </a:p>
          <a:p>
            <a:pPr lvl="1">
              <a:spcBef>
                <a:spcPct val="55000"/>
              </a:spcBef>
            </a:pPr>
            <a:r>
              <a:rPr lang="en-US" altLang="zh-CN" dirty="0"/>
              <a:t>Instructions same size</a:t>
            </a:r>
          </a:p>
          <a:p>
            <a:pPr lvl="1">
              <a:spcBef>
                <a:spcPct val="55000"/>
              </a:spcBef>
            </a:pPr>
            <a:r>
              <a:rPr lang="en-US" altLang="zh-CN" dirty="0"/>
              <a:t>Source registers always in same place</a:t>
            </a:r>
          </a:p>
          <a:p>
            <a:pPr lvl="1">
              <a:spcBef>
                <a:spcPct val="55000"/>
              </a:spcBef>
            </a:pPr>
            <a:r>
              <a:rPr lang="en-US" altLang="zh-CN" dirty="0" err="1"/>
              <a:t>Immediates</a:t>
            </a:r>
            <a:r>
              <a:rPr lang="en-US" altLang="zh-CN" dirty="0"/>
              <a:t> same size, location</a:t>
            </a:r>
          </a:p>
          <a:p>
            <a:pPr lvl="1">
              <a:spcBef>
                <a:spcPct val="55000"/>
              </a:spcBef>
            </a:pPr>
            <a:r>
              <a:rPr lang="en-US" altLang="zh-CN" dirty="0"/>
              <a:t>Operations always on registers/</a:t>
            </a:r>
            <a:r>
              <a:rPr lang="en-US" altLang="zh-CN" dirty="0" err="1"/>
              <a:t>immediates</a:t>
            </a:r>
            <a:endParaRPr lang="en-US" altLang="zh-CN" dirty="0"/>
          </a:p>
          <a:p>
            <a:pPr>
              <a:spcBef>
                <a:spcPct val="55000"/>
              </a:spcBef>
            </a:pPr>
            <a:r>
              <a:rPr lang="en-US" altLang="zh-CN" sz="2400" dirty="0"/>
              <a:t>Single cycle </a:t>
            </a:r>
            <a:r>
              <a:rPr lang="en-US" altLang="zh-CN" sz="2400" dirty="0" err="1"/>
              <a:t>datapath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en-US" altLang="zh-CN" sz="2400" dirty="0"/>
              <a:t> CPI=1, Cycle Time = long!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Worst Case Timing (Load)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直接连接符 7"/>
          <p:cNvSpPr/>
          <p:nvPr/>
        </p:nvSpPr>
        <p:spPr>
          <a:xfrm>
            <a:off x="559593" y="990600"/>
            <a:ext cx="1193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" name="直接连接符 8"/>
          <p:cNvSpPr/>
          <p:nvPr/>
        </p:nvSpPr>
        <p:spPr>
          <a:xfrm>
            <a:off x="1766093" y="10033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" name="直接连接符 9"/>
          <p:cNvSpPr/>
          <p:nvPr/>
        </p:nvSpPr>
        <p:spPr>
          <a:xfrm>
            <a:off x="1778793" y="1219200"/>
            <a:ext cx="3022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" name="直接连接符 10"/>
          <p:cNvSpPr/>
          <p:nvPr/>
        </p:nvSpPr>
        <p:spPr>
          <a:xfrm>
            <a:off x="4814093" y="10033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" name="直接连接符 11"/>
          <p:cNvSpPr/>
          <p:nvPr/>
        </p:nvSpPr>
        <p:spPr>
          <a:xfrm>
            <a:off x="4826793" y="990600"/>
            <a:ext cx="3403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" name="直接连接符 12"/>
          <p:cNvSpPr/>
          <p:nvPr/>
        </p:nvSpPr>
        <p:spPr>
          <a:xfrm>
            <a:off x="8243093" y="10033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" name="直接连接符 13"/>
          <p:cNvSpPr/>
          <p:nvPr/>
        </p:nvSpPr>
        <p:spPr>
          <a:xfrm>
            <a:off x="8255793" y="1219200"/>
            <a:ext cx="660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" name="矩形 14"/>
          <p:cNvSpPr/>
          <p:nvPr/>
        </p:nvSpPr>
        <p:spPr>
          <a:xfrm>
            <a:off x="227806" y="1014413"/>
            <a:ext cx="438150" cy="3016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 err="1">
                <a:latin typeface="Times New Roman" panose="02020603050405020304" charset="0"/>
                <a:ea typeface="Times New Roman" panose="02020603050405020304" charset="0"/>
              </a:rPr>
              <a:t>Clk</a:t>
            </a:r>
          </a:p>
        </p:txBody>
      </p:sp>
      <p:sp>
        <p:nvSpPr>
          <p:cNvPr id="16" name="直接连接符 15"/>
          <p:cNvSpPr/>
          <p:nvPr/>
        </p:nvSpPr>
        <p:spPr>
          <a:xfrm>
            <a:off x="635793" y="1525588"/>
            <a:ext cx="1270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" name="直接连接符 16"/>
          <p:cNvSpPr/>
          <p:nvPr/>
        </p:nvSpPr>
        <p:spPr>
          <a:xfrm>
            <a:off x="1931193" y="1538288"/>
            <a:ext cx="12700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" name="直接连接符 17"/>
          <p:cNvSpPr/>
          <p:nvPr/>
        </p:nvSpPr>
        <p:spPr>
          <a:xfrm>
            <a:off x="635793" y="1754188"/>
            <a:ext cx="1270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" name="直接连接符 18"/>
          <p:cNvSpPr/>
          <p:nvPr/>
        </p:nvSpPr>
        <p:spPr>
          <a:xfrm flipV="1">
            <a:off x="1931193" y="1512888"/>
            <a:ext cx="127000" cy="25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" name="直接连接符 19"/>
          <p:cNvSpPr/>
          <p:nvPr/>
        </p:nvSpPr>
        <p:spPr>
          <a:xfrm>
            <a:off x="2083593" y="1525588"/>
            <a:ext cx="6299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" name="矩形 20"/>
          <p:cNvSpPr/>
          <p:nvPr/>
        </p:nvSpPr>
        <p:spPr>
          <a:xfrm>
            <a:off x="227806" y="1525588"/>
            <a:ext cx="452437" cy="3016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>
                <a:latin typeface="Times New Roman" panose="02020603050405020304" charset="0"/>
                <a:ea typeface="Times New Roman" panose="02020603050405020304" charset="0"/>
              </a:rPr>
              <a:t>PC</a:t>
            </a:r>
          </a:p>
        </p:txBody>
      </p:sp>
      <p:sp>
        <p:nvSpPr>
          <p:cNvPr id="22" name="直接连接符 21"/>
          <p:cNvSpPr/>
          <p:nvPr/>
        </p:nvSpPr>
        <p:spPr>
          <a:xfrm>
            <a:off x="2083593" y="1754188"/>
            <a:ext cx="6299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直接连接符 22"/>
          <p:cNvSpPr/>
          <p:nvPr/>
        </p:nvSpPr>
        <p:spPr>
          <a:xfrm>
            <a:off x="1766093" y="1308100"/>
            <a:ext cx="0" cy="5626100"/>
          </a:xfrm>
          <a:prstGeom prst="line">
            <a:avLst/>
          </a:prstGeom>
          <a:ln w="25400" cap="flat" cmpd="sng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</p:sp>
      <p:sp>
        <p:nvSpPr>
          <p:cNvPr id="24" name="直接连接符 23"/>
          <p:cNvSpPr/>
          <p:nvPr/>
        </p:nvSpPr>
        <p:spPr>
          <a:xfrm>
            <a:off x="8243093" y="1308100"/>
            <a:ext cx="0" cy="5549900"/>
          </a:xfrm>
          <a:prstGeom prst="line">
            <a:avLst/>
          </a:prstGeom>
          <a:ln w="25400" cap="flat" cmpd="sng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</p:sp>
      <p:sp>
        <p:nvSpPr>
          <p:cNvPr id="25" name="直接连接符 24"/>
          <p:cNvSpPr/>
          <p:nvPr/>
        </p:nvSpPr>
        <p:spPr>
          <a:xfrm>
            <a:off x="8408193" y="1538288"/>
            <a:ext cx="12700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" name="直接连接符 25"/>
          <p:cNvSpPr/>
          <p:nvPr/>
        </p:nvSpPr>
        <p:spPr>
          <a:xfrm flipV="1">
            <a:off x="8408193" y="1512888"/>
            <a:ext cx="127000" cy="25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" name="直接连接符 26"/>
          <p:cNvSpPr/>
          <p:nvPr/>
        </p:nvSpPr>
        <p:spPr>
          <a:xfrm>
            <a:off x="1169193" y="2058988"/>
            <a:ext cx="2032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" name="直接连接符 27"/>
          <p:cNvSpPr/>
          <p:nvPr/>
        </p:nvSpPr>
        <p:spPr>
          <a:xfrm>
            <a:off x="3226593" y="2071688"/>
            <a:ext cx="127000" cy="20478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" name="直接连接符 28"/>
          <p:cNvSpPr/>
          <p:nvPr/>
        </p:nvSpPr>
        <p:spPr>
          <a:xfrm>
            <a:off x="1169193" y="2289175"/>
            <a:ext cx="2032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直接连接符 29"/>
          <p:cNvSpPr/>
          <p:nvPr/>
        </p:nvSpPr>
        <p:spPr>
          <a:xfrm flipV="1">
            <a:off x="3226593" y="2046288"/>
            <a:ext cx="127000" cy="25558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" name="直接连接符 30"/>
          <p:cNvSpPr/>
          <p:nvPr/>
        </p:nvSpPr>
        <p:spPr>
          <a:xfrm>
            <a:off x="3378993" y="2058988"/>
            <a:ext cx="5537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" name="矩形 31"/>
          <p:cNvSpPr/>
          <p:nvPr/>
        </p:nvSpPr>
        <p:spPr>
          <a:xfrm>
            <a:off x="243681" y="1939925"/>
            <a:ext cx="1139825" cy="51435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 err="1">
                <a:latin typeface="Times New Roman" panose="02020603050405020304" charset="0"/>
                <a:ea typeface="Times New Roman" panose="02020603050405020304" charset="0"/>
              </a:rPr>
              <a:t>Rs, Rt</a:t>
            </a:r>
            <a:r>
              <a:rPr lang="en-US" altLang="zh-CN" sz="1400" b="0">
                <a:latin typeface="Times New Roman" panose="02020603050405020304" charset="0"/>
                <a:ea typeface="Times New Roman" panose="02020603050405020304" charset="0"/>
              </a:rPr>
              <a:t>, Rd,</a:t>
            </a:r>
          </a:p>
          <a:p>
            <a:pPr lvl="0"/>
            <a:r>
              <a:rPr lang="en-US" altLang="zh-CN" sz="1400" b="0" err="1">
                <a:latin typeface="Times New Roman" panose="02020603050405020304" charset="0"/>
                <a:ea typeface="Times New Roman" panose="02020603050405020304" charset="0"/>
              </a:rPr>
              <a:t>Op, Func</a:t>
            </a:r>
          </a:p>
        </p:txBody>
      </p:sp>
      <p:sp>
        <p:nvSpPr>
          <p:cNvPr id="33" name="直接连接符 32"/>
          <p:cNvSpPr/>
          <p:nvPr/>
        </p:nvSpPr>
        <p:spPr>
          <a:xfrm>
            <a:off x="3378993" y="2289175"/>
            <a:ext cx="5537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" name="直接连接符 33"/>
          <p:cNvSpPr/>
          <p:nvPr/>
        </p:nvSpPr>
        <p:spPr>
          <a:xfrm>
            <a:off x="1994693" y="1308100"/>
            <a:ext cx="0" cy="661988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35" name="矩形 34"/>
          <p:cNvSpPr/>
          <p:nvPr/>
        </p:nvSpPr>
        <p:spPr>
          <a:xfrm>
            <a:off x="2437606" y="1243013"/>
            <a:ext cx="822325" cy="3016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 err="1">
                <a:latin typeface="Times New Roman" panose="02020603050405020304" charset="0"/>
                <a:ea typeface="Times New Roman" panose="02020603050405020304" charset="0"/>
              </a:rPr>
              <a:t>Clk</a:t>
            </a:r>
            <a:r>
              <a:rPr lang="en-US" altLang="zh-CN" sz="1400" b="0">
                <a:latin typeface="Times New Roman" panose="02020603050405020304" charset="0"/>
                <a:ea typeface="Times New Roman" panose="02020603050405020304" charset="0"/>
              </a:rPr>
              <a:t>-to-Q</a:t>
            </a:r>
          </a:p>
        </p:txBody>
      </p:sp>
      <p:sp>
        <p:nvSpPr>
          <p:cNvPr id="36" name="直接连接符 35"/>
          <p:cNvSpPr/>
          <p:nvPr/>
        </p:nvSpPr>
        <p:spPr>
          <a:xfrm flipH="1">
            <a:off x="1981993" y="1373188"/>
            <a:ext cx="4826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" name="直接连接符 36"/>
          <p:cNvSpPr/>
          <p:nvPr/>
        </p:nvSpPr>
        <p:spPr>
          <a:xfrm flipH="1">
            <a:off x="1296193" y="1373188"/>
            <a:ext cx="4826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38" name="直接连接符 37"/>
          <p:cNvSpPr/>
          <p:nvPr/>
        </p:nvSpPr>
        <p:spPr>
          <a:xfrm>
            <a:off x="788193" y="2593975"/>
            <a:ext cx="3556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" name="直接连接符 38"/>
          <p:cNvSpPr/>
          <p:nvPr/>
        </p:nvSpPr>
        <p:spPr>
          <a:xfrm>
            <a:off x="4369593" y="2606675"/>
            <a:ext cx="12700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" name="直接连接符 39"/>
          <p:cNvSpPr/>
          <p:nvPr/>
        </p:nvSpPr>
        <p:spPr>
          <a:xfrm>
            <a:off x="788193" y="2822575"/>
            <a:ext cx="3556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" name="直接连接符 40"/>
          <p:cNvSpPr/>
          <p:nvPr/>
        </p:nvSpPr>
        <p:spPr>
          <a:xfrm flipV="1">
            <a:off x="4369593" y="2581275"/>
            <a:ext cx="127000" cy="25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" name="直接连接符 41"/>
          <p:cNvSpPr/>
          <p:nvPr/>
        </p:nvSpPr>
        <p:spPr>
          <a:xfrm>
            <a:off x="4521993" y="2593975"/>
            <a:ext cx="4394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" name="直接连接符 42"/>
          <p:cNvSpPr/>
          <p:nvPr/>
        </p:nvSpPr>
        <p:spPr>
          <a:xfrm>
            <a:off x="4521993" y="2822575"/>
            <a:ext cx="4394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" name="直接连接符 43"/>
          <p:cNvSpPr/>
          <p:nvPr/>
        </p:nvSpPr>
        <p:spPr>
          <a:xfrm>
            <a:off x="788193" y="4960938"/>
            <a:ext cx="4470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" name="直接连接符 44"/>
          <p:cNvSpPr/>
          <p:nvPr/>
        </p:nvSpPr>
        <p:spPr>
          <a:xfrm>
            <a:off x="5283993" y="4973638"/>
            <a:ext cx="127000" cy="20478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" name="直接连接符 45"/>
          <p:cNvSpPr/>
          <p:nvPr/>
        </p:nvSpPr>
        <p:spPr>
          <a:xfrm>
            <a:off x="788193" y="5191125"/>
            <a:ext cx="4470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" name="直接连接符 46"/>
          <p:cNvSpPr/>
          <p:nvPr/>
        </p:nvSpPr>
        <p:spPr>
          <a:xfrm flipV="1">
            <a:off x="5283993" y="4948238"/>
            <a:ext cx="127000" cy="25558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" name="直接连接符 47"/>
          <p:cNvSpPr/>
          <p:nvPr/>
        </p:nvSpPr>
        <p:spPr>
          <a:xfrm>
            <a:off x="5436393" y="5191125"/>
            <a:ext cx="3479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" name="直接连接符 48"/>
          <p:cNvSpPr/>
          <p:nvPr/>
        </p:nvSpPr>
        <p:spPr>
          <a:xfrm>
            <a:off x="788193" y="5495925"/>
            <a:ext cx="4318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" name="直接连接符 49"/>
          <p:cNvSpPr/>
          <p:nvPr/>
        </p:nvSpPr>
        <p:spPr>
          <a:xfrm>
            <a:off x="5131593" y="5508625"/>
            <a:ext cx="12700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" name="直接连接符 50"/>
          <p:cNvSpPr/>
          <p:nvPr/>
        </p:nvSpPr>
        <p:spPr>
          <a:xfrm>
            <a:off x="788193" y="5724525"/>
            <a:ext cx="4318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" name="直接连接符 51"/>
          <p:cNvSpPr/>
          <p:nvPr/>
        </p:nvSpPr>
        <p:spPr>
          <a:xfrm flipV="1">
            <a:off x="5131593" y="5483225"/>
            <a:ext cx="127000" cy="25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" name="直接连接符 52"/>
          <p:cNvSpPr/>
          <p:nvPr/>
        </p:nvSpPr>
        <p:spPr>
          <a:xfrm>
            <a:off x="5283993" y="5495925"/>
            <a:ext cx="3632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" name="直接连接符 53"/>
          <p:cNvSpPr/>
          <p:nvPr/>
        </p:nvSpPr>
        <p:spPr>
          <a:xfrm>
            <a:off x="5283993" y="5724525"/>
            <a:ext cx="3632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" name="矩形 54"/>
          <p:cNvSpPr/>
          <p:nvPr/>
        </p:nvSpPr>
        <p:spPr>
          <a:xfrm>
            <a:off x="227806" y="2559050"/>
            <a:ext cx="774700" cy="3016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 err="1">
                <a:latin typeface="Times New Roman" panose="02020603050405020304" charset="0"/>
                <a:ea typeface="Times New Roman" panose="02020603050405020304" charset="0"/>
              </a:rPr>
              <a:t>ALUctr</a:t>
            </a:r>
          </a:p>
        </p:txBody>
      </p:sp>
      <p:sp>
        <p:nvSpPr>
          <p:cNvPr id="56" name="直接连接符 55"/>
          <p:cNvSpPr/>
          <p:nvPr/>
        </p:nvSpPr>
        <p:spPr>
          <a:xfrm>
            <a:off x="3290093" y="1843088"/>
            <a:ext cx="0" cy="302895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57" name="矩形 56"/>
          <p:cNvSpPr/>
          <p:nvPr/>
        </p:nvSpPr>
        <p:spPr>
          <a:xfrm>
            <a:off x="3352006" y="1778000"/>
            <a:ext cx="2578100" cy="3016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>
                <a:latin typeface="Times New Roman" panose="02020603050405020304" charset="0"/>
                <a:ea typeface="Times New Roman" panose="02020603050405020304" charset="0"/>
              </a:rPr>
              <a:t>Instruction Memory Access Time</a:t>
            </a:r>
          </a:p>
        </p:txBody>
      </p:sp>
      <p:sp>
        <p:nvSpPr>
          <p:cNvPr id="58" name="直接连接符 57"/>
          <p:cNvSpPr/>
          <p:nvPr/>
        </p:nvSpPr>
        <p:spPr>
          <a:xfrm>
            <a:off x="2007393" y="1906588"/>
            <a:ext cx="12700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59" name="矩形 58"/>
          <p:cNvSpPr/>
          <p:nvPr/>
        </p:nvSpPr>
        <p:spPr>
          <a:xfrm>
            <a:off x="2132806" y="2559050"/>
            <a:ext cx="927100" cy="3016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>
                <a:latin typeface="Times New Roman" panose="02020603050405020304" charset="0"/>
                <a:ea typeface="Times New Roman" panose="02020603050405020304" charset="0"/>
              </a:rPr>
              <a:t>Old Value</a:t>
            </a:r>
          </a:p>
        </p:txBody>
      </p:sp>
      <p:sp>
        <p:nvSpPr>
          <p:cNvPr id="60" name="矩形 59"/>
          <p:cNvSpPr/>
          <p:nvPr/>
        </p:nvSpPr>
        <p:spPr>
          <a:xfrm>
            <a:off x="4952206" y="2559050"/>
            <a:ext cx="1079500" cy="3016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>
                <a:latin typeface="Times New Roman" panose="02020603050405020304" charset="0"/>
                <a:ea typeface="Times New Roman" panose="02020603050405020304" charset="0"/>
              </a:rPr>
              <a:t>New Value</a:t>
            </a:r>
          </a:p>
        </p:txBody>
      </p:sp>
      <p:sp>
        <p:nvSpPr>
          <p:cNvPr id="61" name="直接连接符 60"/>
          <p:cNvSpPr/>
          <p:nvPr/>
        </p:nvSpPr>
        <p:spPr>
          <a:xfrm>
            <a:off x="4433093" y="2378075"/>
            <a:ext cx="0" cy="318135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2" name="直接连接符 61"/>
          <p:cNvSpPr/>
          <p:nvPr/>
        </p:nvSpPr>
        <p:spPr>
          <a:xfrm>
            <a:off x="788193" y="4427538"/>
            <a:ext cx="3556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" name="直接连接符 62"/>
          <p:cNvSpPr/>
          <p:nvPr/>
        </p:nvSpPr>
        <p:spPr>
          <a:xfrm>
            <a:off x="4369593" y="4440238"/>
            <a:ext cx="12700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4" name="直接连接符 63"/>
          <p:cNvSpPr/>
          <p:nvPr/>
        </p:nvSpPr>
        <p:spPr>
          <a:xfrm>
            <a:off x="788193" y="4656138"/>
            <a:ext cx="3708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5" name="直接连接符 64"/>
          <p:cNvSpPr/>
          <p:nvPr/>
        </p:nvSpPr>
        <p:spPr>
          <a:xfrm>
            <a:off x="4521993" y="4656138"/>
            <a:ext cx="4394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6" name="矩形 65"/>
          <p:cNvSpPr/>
          <p:nvPr/>
        </p:nvSpPr>
        <p:spPr>
          <a:xfrm>
            <a:off x="227806" y="4392613"/>
            <a:ext cx="774700" cy="3016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 err="1">
                <a:latin typeface="Times New Roman" panose="02020603050405020304" charset="0"/>
                <a:ea typeface="Times New Roman" panose="02020603050405020304" charset="0"/>
              </a:rPr>
              <a:t>RegWr</a:t>
            </a:r>
          </a:p>
        </p:txBody>
      </p:sp>
      <p:sp>
        <p:nvSpPr>
          <p:cNvPr id="67" name="矩形 66"/>
          <p:cNvSpPr/>
          <p:nvPr/>
        </p:nvSpPr>
        <p:spPr>
          <a:xfrm>
            <a:off x="2132806" y="4392613"/>
            <a:ext cx="927100" cy="3016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>
                <a:latin typeface="Times New Roman" panose="02020603050405020304" charset="0"/>
                <a:ea typeface="Times New Roman" panose="02020603050405020304" charset="0"/>
              </a:rPr>
              <a:t>Old Value</a:t>
            </a:r>
          </a:p>
        </p:txBody>
      </p:sp>
      <p:sp>
        <p:nvSpPr>
          <p:cNvPr id="68" name="矩形 67"/>
          <p:cNvSpPr/>
          <p:nvPr/>
        </p:nvSpPr>
        <p:spPr>
          <a:xfrm>
            <a:off x="4952206" y="4392613"/>
            <a:ext cx="1079500" cy="3016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>
                <a:latin typeface="Times New Roman" panose="02020603050405020304" charset="0"/>
                <a:ea typeface="Times New Roman" panose="02020603050405020304" charset="0"/>
              </a:rPr>
              <a:t>New Value</a:t>
            </a:r>
          </a:p>
        </p:txBody>
      </p:sp>
      <p:sp>
        <p:nvSpPr>
          <p:cNvPr id="69" name="直接连接符 68"/>
          <p:cNvSpPr/>
          <p:nvPr/>
        </p:nvSpPr>
        <p:spPr>
          <a:xfrm>
            <a:off x="3302793" y="2441575"/>
            <a:ext cx="11176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70" name="矩形 69"/>
          <p:cNvSpPr/>
          <p:nvPr/>
        </p:nvSpPr>
        <p:spPr>
          <a:xfrm>
            <a:off x="4418806" y="2312988"/>
            <a:ext cx="2378075" cy="3016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</a:rPr>
              <a:t>Delay through Control Logic</a:t>
            </a:r>
          </a:p>
        </p:txBody>
      </p:sp>
      <p:sp>
        <p:nvSpPr>
          <p:cNvPr id="71" name="直接连接符 70"/>
          <p:cNvSpPr/>
          <p:nvPr/>
        </p:nvSpPr>
        <p:spPr>
          <a:xfrm>
            <a:off x="5436393" y="4960938"/>
            <a:ext cx="3479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" name="矩形 71"/>
          <p:cNvSpPr/>
          <p:nvPr/>
        </p:nvSpPr>
        <p:spPr>
          <a:xfrm>
            <a:off x="227806" y="4926013"/>
            <a:ext cx="698500" cy="3016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 err="1">
                <a:latin typeface="Times New Roman" panose="02020603050405020304" charset="0"/>
                <a:ea typeface="Times New Roman" panose="02020603050405020304" charset="0"/>
              </a:rPr>
              <a:t>busA</a:t>
            </a:r>
          </a:p>
        </p:txBody>
      </p:sp>
      <p:sp>
        <p:nvSpPr>
          <p:cNvPr id="73" name="直接连接符 72"/>
          <p:cNvSpPr/>
          <p:nvPr/>
        </p:nvSpPr>
        <p:spPr>
          <a:xfrm>
            <a:off x="5347493" y="4745038"/>
            <a:ext cx="0" cy="1349375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74" name="直接连接符 73"/>
          <p:cNvSpPr/>
          <p:nvPr/>
        </p:nvSpPr>
        <p:spPr>
          <a:xfrm>
            <a:off x="3302793" y="4808538"/>
            <a:ext cx="20320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75" name="矩形 74"/>
          <p:cNvSpPr/>
          <p:nvPr/>
        </p:nvSpPr>
        <p:spPr>
          <a:xfrm>
            <a:off x="5333206" y="4679950"/>
            <a:ext cx="2135187" cy="3016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</a:rPr>
              <a:t>Register File Access Time</a:t>
            </a:r>
          </a:p>
        </p:txBody>
      </p:sp>
      <p:sp>
        <p:nvSpPr>
          <p:cNvPr id="76" name="矩形 75"/>
          <p:cNvSpPr/>
          <p:nvPr/>
        </p:nvSpPr>
        <p:spPr>
          <a:xfrm>
            <a:off x="2209006" y="4926013"/>
            <a:ext cx="927100" cy="3016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>
                <a:latin typeface="Times New Roman" panose="02020603050405020304" charset="0"/>
                <a:ea typeface="Times New Roman" panose="02020603050405020304" charset="0"/>
              </a:rPr>
              <a:t>Old Value</a:t>
            </a:r>
          </a:p>
        </p:txBody>
      </p:sp>
      <p:sp>
        <p:nvSpPr>
          <p:cNvPr id="77" name="矩形 76"/>
          <p:cNvSpPr/>
          <p:nvPr/>
        </p:nvSpPr>
        <p:spPr>
          <a:xfrm>
            <a:off x="6095206" y="4926013"/>
            <a:ext cx="1079500" cy="3016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>
                <a:latin typeface="Times New Roman" panose="02020603050405020304" charset="0"/>
                <a:ea typeface="Times New Roman" panose="02020603050405020304" charset="0"/>
              </a:rPr>
              <a:t>New Value</a:t>
            </a:r>
          </a:p>
        </p:txBody>
      </p:sp>
      <p:sp>
        <p:nvSpPr>
          <p:cNvPr id="78" name="矩形 77"/>
          <p:cNvSpPr/>
          <p:nvPr/>
        </p:nvSpPr>
        <p:spPr>
          <a:xfrm>
            <a:off x="227806" y="5461000"/>
            <a:ext cx="774700" cy="3016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 err="1">
                <a:latin typeface="Times New Roman" panose="02020603050405020304" charset="0"/>
                <a:ea typeface="Times New Roman" panose="02020603050405020304" charset="0"/>
              </a:rPr>
              <a:t>busB</a:t>
            </a:r>
          </a:p>
        </p:txBody>
      </p:sp>
      <p:sp>
        <p:nvSpPr>
          <p:cNvPr id="79" name="直接连接符 78"/>
          <p:cNvSpPr/>
          <p:nvPr/>
        </p:nvSpPr>
        <p:spPr>
          <a:xfrm>
            <a:off x="6185693" y="5813425"/>
            <a:ext cx="0" cy="1120775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80" name="直接连接符 79"/>
          <p:cNvSpPr/>
          <p:nvPr/>
        </p:nvSpPr>
        <p:spPr>
          <a:xfrm>
            <a:off x="5360193" y="5878513"/>
            <a:ext cx="8128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1" name="矩形 80"/>
          <p:cNvSpPr/>
          <p:nvPr/>
        </p:nvSpPr>
        <p:spPr>
          <a:xfrm>
            <a:off x="6171406" y="5748338"/>
            <a:ext cx="1036637" cy="3016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</a:rPr>
              <a:t>ALU Delay</a:t>
            </a:r>
          </a:p>
        </p:txBody>
      </p:sp>
      <p:sp>
        <p:nvSpPr>
          <p:cNvPr id="82" name="矩形 81"/>
          <p:cNvSpPr/>
          <p:nvPr/>
        </p:nvSpPr>
        <p:spPr>
          <a:xfrm>
            <a:off x="2209006" y="5461000"/>
            <a:ext cx="927100" cy="3016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>
                <a:latin typeface="Times New Roman" panose="02020603050405020304" charset="0"/>
                <a:ea typeface="Times New Roman" panose="02020603050405020304" charset="0"/>
              </a:rPr>
              <a:t>Old Value</a:t>
            </a:r>
          </a:p>
        </p:txBody>
      </p:sp>
      <p:sp>
        <p:nvSpPr>
          <p:cNvPr id="83" name="矩形 82"/>
          <p:cNvSpPr/>
          <p:nvPr/>
        </p:nvSpPr>
        <p:spPr>
          <a:xfrm>
            <a:off x="6095206" y="5461000"/>
            <a:ext cx="1079500" cy="3016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>
                <a:latin typeface="Times New Roman" panose="02020603050405020304" charset="0"/>
                <a:ea typeface="Times New Roman" panose="02020603050405020304" charset="0"/>
              </a:rPr>
              <a:t>New Value</a:t>
            </a:r>
          </a:p>
        </p:txBody>
      </p:sp>
      <p:sp>
        <p:nvSpPr>
          <p:cNvPr id="84" name="矩形 83"/>
          <p:cNvSpPr/>
          <p:nvPr/>
        </p:nvSpPr>
        <p:spPr>
          <a:xfrm>
            <a:off x="2132806" y="2024063"/>
            <a:ext cx="927100" cy="3016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>
                <a:latin typeface="Times New Roman" panose="02020603050405020304" charset="0"/>
                <a:ea typeface="Times New Roman" panose="02020603050405020304" charset="0"/>
              </a:rPr>
              <a:t>Old Value</a:t>
            </a:r>
          </a:p>
        </p:txBody>
      </p:sp>
      <p:sp>
        <p:nvSpPr>
          <p:cNvPr id="85" name="直接连接符 84"/>
          <p:cNvSpPr/>
          <p:nvPr/>
        </p:nvSpPr>
        <p:spPr>
          <a:xfrm>
            <a:off x="8560593" y="1525588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" name="直接连接符 85"/>
          <p:cNvSpPr/>
          <p:nvPr/>
        </p:nvSpPr>
        <p:spPr>
          <a:xfrm>
            <a:off x="8560593" y="1754188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" name="矩形 86"/>
          <p:cNvSpPr/>
          <p:nvPr/>
        </p:nvSpPr>
        <p:spPr>
          <a:xfrm>
            <a:off x="3656806" y="2024063"/>
            <a:ext cx="1079500" cy="3016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>
                <a:latin typeface="Times New Roman" panose="02020603050405020304" charset="0"/>
                <a:ea typeface="Times New Roman" panose="02020603050405020304" charset="0"/>
              </a:rPr>
              <a:t>New Value</a:t>
            </a:r>
          </a:p>
        </p:txBody>
      </p:sp>
      <p:sp>
        <p:nvSpPr>
          <p:cNvPr id="88" name="矩形 87"/>
          <p:cNvSpPr/>
          <p:nvPr/>
        </p:nvSpPr>
        <p:spPr>
          <a:xfrm>
            <a:off x="2209006" y="1490663"/>
            <a:ext cx="1079500" cy="3016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>
                <a:latin typeface="Times New Roman" panose="02020603050405020304" charset="0"/>
                <a:ea typeface="Times New Roman" panose="02020603050405020304" charset="0"/>
              </a:rPr>
              <a:t>New Value</a:t>
            </a:r>
          </a:p>
        </p:txBody>
      </p:sp>
      <p:sp>
        <p:nvSpPr>
          <p:cNvPr id="89" name="矩形 88"/>
          <p:cNvSpPr/>
          <p:nvPr/>
        </p:nvSpPr>
        <p:spPr>
          <a:xfrm>
            <a:off x="685006" y="1490663"/>
            <a:ext cx="927100" cy="3016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>
                <a:latin typeface="Times New Roman" panose="02020603050405020304" charset="0"/>
                <a:ea typeface="Times New Roman" panose="02020603050405020304" charset="0"/>
              </a:rPr>
              <a:t>Old Value</a:t>
            </a:r>
          </a:p>
        </p:txBody>
      </p:sp>
      <p:sp>
        <p:nvSpPr>
          <p:cNvPr id="90" name="椭圆 89"/>
          <p:cNvSpPr/>
          <p:nvPr/>
        </p:nvSpPr>
        <p:spPr>
          <a:xfrm>
            <a:off x="8173243" y="4510088"/>
            <a:ext cx="139700" cy="2159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1" name="任意多边形 80981"/>
          <p:cNvSpPr/>
          <p:nvPr/>
        </p:nvSpPr>
        <p:spPr>
          <a:xfrm>
            <a:off x="7404893" y="4129088"/>
            <a:ext cx="831850" cy="2360612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rect l="txL" t="txT" r="txR" b="txB"/>
            <a:pathLst>
              <a:path w="21600" h="21600" fill="none">
                <a:moveTo>
                  <a:pt x="0" y="0"/>
                </a:moveTo>
                <a:arcTo wR="21600" hR="21600" stAng="-5400000" swAng="5400000"/>
              </a:path>
              <a:path w="21600" h="21600" stroke="0">
                <a:moveTo>
                  <a:pt x="0" y="0"/>
                </a:moveTo>
                <a:arcTo wR="21600" hR="21600" stAng="-5400000" swAng="5400000"/>
                <a:lnTo>
                  <a:pt x="0" y="2160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2" name="直接连接符 91"/>
          <p:cNvSpPr/>
          <p:nvPr/>
        </p:nvSpPr>
        <p:spPr>
          <a:xfrm>
            <a:off x="788193" y="3052763"/>
            <a:ext cx="8128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3" name="直接连接符 92"/>
          <p:cNvSpPr/>
          <p:nvPr/>
        </p:nvSpPr>
        <p:spPr>
          <a:xfrm>
            <a:off x="788193" y="3281363"/>
            <a:ext cx="3556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4" name="直接连接符 93"/>
          <p:cNvSpPr/>
          <p:nvPr/>
        </p:nvSpPr>
        <p:spPr>
          <a:xfrm flipV="1">
            <a:off x="4369593" y="3040063"/>
            <a:ext cx="127000" cy="25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" name="矩形 94"/>
          <p:cNvSpPr/>
          <p:nvPr/>
        </p:nvSpPr>
        <p:spPr>
          <a:xfrm>
            <a:off x="227806" y="3017838"/>
            <a:ext cx="927100" cy="3016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 err="1">
                <a:latin typeface="Times New Roman" panose="02020603050405020304" charset="0"/>
                <a:ea typeface="Times New Roman" panose="02020603050405020304" charset="0"/>
              </a:rPr>
              <a:t>ExtOp</a:t>
            </a:r>
          </a:p>
        </p:txBody>
      </p:sp>
      <p:sp>
        <p:nvSpPr>
          <p:cNvPr id="96" name="矩形 95"/>
          <p:cNvSpPr/>
          <p:nvPr/>
        </p:nvSpPr>
        <p:spPr>
          <a:xfrm>
            <a:off x="2132806" y="3017838"/>
            <a:ext cx="927100" cy="3016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>
                <a:latin typeface="Times New Roman" panose="02020603050405020304" charset="0"/>
                <a:ea typeface="Times New Roman" panose="02020603050405020304" charset="0"/>
              </a:rPr>
              <a:t>Old Value</a:t>
            </a:r>
          </a:p>
        </p:txBody>
      </p:sp>
      <p:sp>
        <p:nvSpPr>
          <p:cNvPr id="97" name="矩形 96"/>
          <p:cNvSpPr/>
          <p:nvPr/>
        </p:nvSpPr>
        <p:spPr>
          <a:xfrm>
            <a:off x="4952206" y="3017838"/>
            <a:ext cx="1079500" cy="3016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>
                <a:latin typeface="Times New Roman" panose="02020603050405020304" charset="0"/>
                <a:ea typeface="Times New Roman" panose="02020603050405020304" charset="0"/>
              </a:rPr>
              <a:t>New Value</a:t>
            </a:r>
          </a:p>
        </p:txBody>
      </p:sp>
      <p:sp>
        <p:nvSpPr>
          <p:cNvPr id="98" name="直接连接符 97"/>
          <p:cNvSpPr/>
          <p:nvPr/>
        </p:nvSpPr>
        <p:spPr>
          <a:xfrm>
            <a:off x="788193" y="3509963"/>
            <a:ext cx="8128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" name="直接连接符 98"/>
          <p:cNvSpPr/>
          <p:nvPr/>
        </p:nvSpPr>
        <p:spPr>
          <a:xfrm>
            <a:off x="788193" y="3740150"/>
            <a:ext cx="3556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0" name="直接连接符 99"/>
          <p:cNvSpPr/>
          <p:nvPr/>
        </p:nvSpPr>
        <p:spPr>
          <a:xfrm flipV="1">
            <a:off x="4369593" y="3497263"/>
            <a:ext cx="127000" cy="25558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1" name="矩形 100"/>
          <p:cNvSpPr/>
          <p:nvPr/>
        </p:nvSpPr>
        <p:spPr>
          <a:xfrm>
            <a:off x="227806" y="3475038"/>
            <a:ext cx="927100" cy="3016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 err="1">
                <a:latin typeface="Times New Roman" panose="02020603050405020304" charset="0"/>
                <a:ea typeface="Times New Roman" panose="02020603050405020304" charset="0"/>
              </a:rPr>
              <a:t>ALUSrc</a:t>
            </a:r>
          </a:p>
        </p:txBody>
      </p:sp>
      <p:sp>
        <p:nvSpPr>
          <p:cNvPr id="102" name="矩形 101"/>
          <p:cNvSpPr/>
          <p:nvPr/>
        </p:nvSpPr>
        <p:spPr>
          <a:xfrm>
            <a:off x="2132806" y="3475038"/>
            <a:ext cx="927100" cy="3016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>
                <a:latin typeface="Times New Roman" panose="02020603050405020304" charset="0"/>
                <a:ea typeface="Times New Roman" panose="02020603050405020304" charset="0"/>
              </a:rPr>
              <a:t>Old Value</a:t>
            </a:r>
          </a:p>
        </p:txBody>
      </p:sp>
      <p:sp>
        <p:nvSpPr>
          <p:cNvPr id="103" name="矩形 102"/>
          <p:cNvSpPr/>
          <p:nvPr/>
        </p:nvSpPr>
        <p:spPr>
          <a:xfrm>
            <a:off x="4952206" y="3475038"/>
            <a:ext cx="1079500" cy="3016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>
                <a:latin typeface="Times New Roman" panose="02020603050405020304" charset="0"/>
                <a:ea typeface="Times New Roman" panose="02020603050405020304" charset="0"/>
              </a:rPr>
              <a:t>New Value</a:t>
            </a:r>
          </a:p>
        </p:txBody>
      </p:sp>
      <p:sp>
        <p:nvSpPr>
          <p:cNvPr id="104" name="直接连接符 103"/>
          <p:cNvSpPr/>
          <p:nvPr/>
        </p:nvSpPr>
        <p:spPr>
          <a:xfrm>
            <a:off x="788193" y="3968750"/>
            <a:ext cx="8128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" name="直接连接符 104"/>
          <p:cNvSpPr/>
          <p:nvPr/>
        </p:nvSpPr>
        <p:spPr>
          <a:xfrm>
            <a:off x="788193" y="4197350"/>
            <a:ext cx="3556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6" name="直接连接符 105"/>
          <p:cNvSpPr/>
          <p:nvPr/>
        </p:nvSpPr>
        <p:spPr>
          <a:xfrm flipV="1">
            <a:off x="4369593" y="3956050"/>
            <a:ext cx="127000" cy="25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7" name="矩形 106"/>
          <p:cNvSpPr/>
          <p:nvPr/>
        </p:nvSpPr>
        <p:spPr>
          <a:xfrm>
            <a:off x="227806" y="3933825"/>
            <a:ext cx="1079500" cy="3016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 err="1">
                <a:latin typeface="Times New Roman" panose="02020603050405020304" charset="0"/>
                <a:ea typeface="Times New Roman" panose="02020603050405020304" charset="0"/>
              </a:rPr>
              <a:t>MemtoReg</a:t>
            </a:r>
          </a:p>
        </p:txBody>
      </p:sp>
      <p:sp>
        <p:nvSpPr>
          <p:cNvPr id="108" name="矩形 107"/>
          <p:cNvSpPr/>
          <p:nvPr/>
        </p:nvSpPr>
        <p:spPr>
          <a:xfrm>
            <a:off x="2132806" y="3933825"/>
            <a:ext cx="927100" cy="3016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>
                <a:latin typeface="Times New Roman" panose="02020603050405020304" charset="0"/>
                <a:ea typeface="Times New Roman" panose="02020603050405020304" charset="0"/>
              </a:rPr>
              <a:t>Old Value</a:t>
            </a:r>
          </a:p>
        </p:txBody>
      </p:sp>
      <p:sp>
        <p:nvSpPr>
          <p:cNvPr id="109" name="矩形 108"/>
          <p:cNvSpPr/>
          <p:nvPr/>
        </p:nvSpPr>
        <p:spPr>
          <a:xfrm>
            <a:off x="4952206" y="3933825"/>
            <a:ext cx="1079500" cy="3016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>
                <a:latin typeface="Times New Roman" panose="02020603050405020304" charset="0"/>
                <a:ea typeface="Times New Roman" panose="02020603050405020304" charset="0"/>
              </a:rPr>
              <a:t>New Value</a:t>
            </a:r>
          </a:p>
        </p:txBody>
      </p:sp>
      <p:sp>
        <p:nvSpPr>
          <p:cNvPr id="110" name="直接连接符 109"/>
          <p:cNvSpPr/>
          <p:nvPr/>
        </p:nvSpPr>
        <p:spPr>
          <a:xfrm>
            <a:off x="788193" y="6030913"/>
            <a:ext cx="5308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" name="直接连接符 110"/>
          <p:cNvSpPr/>
          <p:nvPr/>
        </p:nvSpPr>
        <p:spPr>
          <a:xfrm>
            <a:off x="6122193" y="6043613"/>
            <a:ext cx="12700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" name="直接连接符 111"/>
          <p:cNvSpPr/>
          <p:nvPr/>
        </p:nvSpPr>
        <p:spPr>
          <a:xfrm>
            <a:off x="788193" y="6259513"/>
            <a:ext cx="5308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" name="直接连接符 112"/>
          <p:cNvSpPr/>
          <p:nvPr/>
        </p:nvSpPr>
        <p:spPr>
          <a:xfrm flipV="1">
            <a:off x="6122193" y="6018213"/>
            <a:ext cx="127000" cy="25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" name="直接连接符 113"/>
          <p:cNvSpPr/>
          <p:nvPr/>
        </p:nvSpPr>
        <p:spPr>
          <a:xfrm>
            <a:off x="6274593" y="6030913"/>
            <a:ext cx="2641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" name="直接连接符 114"/>
          <p:cNvSpPr/>
          <p:nvPr/>
        </p:nvSpPr>
        <p:spPr>
          <a:xfrm>
            <a:off x="6274593" y="6259513"/>
            <a:ext cx="2641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6" name="矩形 115"/>
          <p:cNvSpPr/>
          <p:nvPr/>
        </p:nvSpPr>
        <p:spPr>
          <a:xfrm>
            <a:off x="227806" y="5995988"/>
            <a:ext cx="774700" cy="3016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>
                <a:latin typeface="Times New Roman" panose="02020603050405020304" charset="0"/>
                <a:ea typeface="Times New Roman" panose="02020603050405020304" charset="0"/>
              </a:rPr>
              <a:t>Address</a:t>
            </a:r>
          </a:p>
        </p:txBody>
      </p:sp>
      <p:sp>
        <p:nvSpPr>
          <p:cNvPr id="117" name="矩形 116"/>
          <p:cNvSpPr/>
          <p:nvPr/>
        </p:nvSpPr>
        <p:spPr>
          <a:xfrm>
            <a:off x="2209006" y="5995988"/>
            <a:ext cx="927100" cy="3016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>
                <a:latin typeface="Times New Roman" panose="02020603050405020304" charset="0"/>
                <a:ea typeface="Times New Roman" panose="02020603050405020304" charset="0"/>
              </a:rPr>
              <a:t>Old Value</a:t>
            </a:r>
          </a:p>
        </p:txBody>
      </p:sp>
      <p:sp>
        <p:nvSpPr>
          <p:cNvPr id="118" name="矩形 117"/>
          <p:cNvSpPr/>
          <p:nvPr/>
        </p:nvSpPr>
        <p:spPr>
          <a:xfrm>
            <a:off x="7085806" y="5995988"/>
            <a:ext cx="1079500" cy="3016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>
                <a:latin typeface="Times New Roman" panose="02020603050405020304" charset="0"/>
                <a:ea typeface="Times New Roman" panose="02020603050405020304" charset="0"/>
              </a:rPr>
              <a:t>New Value</a:t>
            </a:r>
          </a:p>
        </p:txBody>
      </p:sp>
      <p:sp>
        <p:nvSpPr>
          <p:cNvPr id="119" name="直接连接符 118"/>
          <p:cNvSpPr/>
          <p:nvPr/>
        </p:nvSpPr>
        <p:spPr>
          <a:xfrm>
            <a:off x="788193" y="6565900"/>
            <a:ext cx="6680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0" name="直接连接符 119"/>
          <p:cNvSpPr/>
          <p:nvPr/>
        </p:nvSpPr>
        <p:spPr>
          <a:xfrm>
            <a:off x="7493793" y="6578600"/>
            <a:ext cx="12700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1" name="直接连接符 120"/>
          <p:cNvSpPr/>
          <p:nvPr/>
        </p:nvSpPr>
        <p:spPr>
          <a:xfrm>
            <a:off x="788193" y="6794500"/>
            <a:ext cx="6680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" name="直接连接符 121"/>
          <p:cNvSpPr/>
          <p:nvPr/>
        </p:nvSpPr>
        <p:spPr>
          <a:xfrm flipV="1">
            <a:off x="7493793" y="6551613"/>
            <a:ext cx="127000" cy="25558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" name="直接连接符 122"/>
          <p:cNvSpPr/>
          <p:nvPr/>
        </p:nvSpPr>
        <p:spPr>
          <a:xfrm>
            <a:off x="7646193" y="6565900"/>
            <a:ext cx="1270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4" name="直接连接符 123"/>
          <p:cNvSpPr/>
          <p:nvPr/>
        </p:nvSpPr>
        <p:spPr>
          <a:xfrm>
            <a:off x="7646193" y="6794500"/>
            <a:ext cx="1270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5" name="矩形 124"/>
          <p:cNvSpPr/>
          <p:nvPr/>
        </p:nvSpPr>
        <p:spPr>
          <a:xfrm>
            <a:off x="227806" y="6529388"/>
            <a:ext cx="774700" cy="3016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 err="1">
                <a:latin typeface="Times New Roman" panose="02020603050405020304" charset="0"/>
                <a:ea typeface="Times New Roman" panose="02020603050405020304" charset="0"/>
              </a:rPr>
              <a:t>busW</a:t>
            </a:r>
          </a:p>
        </p:txBody>
      </p:sp>
      <p:sp>
        <p:nvSpPr>
          <p:cNvPr id="126" name="直接连接符 125"/>
          <p:cNvSpPr/>
          <p:nvPr/>
        </p:nvSpPr>
        <p:spPr>
          <a:xfrm>
            <a:off x="6198393" y="6411913"/>
            <a:ext cx="12700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27" name="矩形 126"/>
          <p:cNvSpPr/>
          <p:nvPr/>
        </p:nvSpPr>
        <p:spPr>
          <a:xfrm>
            <a:off x="2209006" y="6529388"/>
            <a:ext cx="927100" cy="3016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>
                <a:latin typeface="Times New Roman" panose="02020603050405020304" charset="0"/>
                <a:ea typeface="Times New Roman" panose="02020603050405020304" charset="0"/>
              </a:rPr>
              <a:t>Old Value</a:t>
            </a:r>
          </a:p>
        </p:txBody>
      </p:sp>
      <p:sp>
        <p:nvSpPr>
          <p:cNvPr id="128" name="矩形 127"/>
          <p:cNvSpPr/>
          <p:nvPr/>
        </p:nvSpPr>
        <p:spPr>
          <a:xfrm>
            <a:off x="7619206" y="6529388"/>
            <a:ext cx="1079500" cy="3016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0">
                <a:latin typeface="Times New Roman" panose="02020603050405020304" charset="0"/>
                <a:ea typeface="Times New Roman" panose="02020603050405020304" charset="0"/>
              </a:rPr>
              <a:t>New</a:t>
            </a:r>
          </a:p>
        </p:txBody>
      </p:sp>
      <p:sp>
        <p:nvSpPr>
          <p:cNvPr id="129" name="椭圆 128"/>
          <p:cNvSpPr/>
          <p:nvPr/>
        </p:nvSpPr>
        <p:spPr>
          <a:xfrm>
            <a:off x="8173243" y="6418263"/>
            <a:ext cx="139700" cy="446087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0" name="直接连接符 129"/>
          <p:cNvSpPr/>
          <p:nvPr/>
        </p:nvSpPr>
        <p:spPr>
          <a:xfrm>
            <a:off x="5195093" y="5280025"/>
            <a:ext cx="0" cy="585788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31" name="直接连接符 130"/>
          <p:cNvSpPr/>
          <p:nvPr/>
        </p:nvSpPr>
        <p:spPr>
          <a:xfrm>
            <a:off x="4445793" y="5343525"/>
            <a:ext cx="7366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32" name="矩形 131"/>
          <p:cNvSpPr/>
          <p:nvPr/>
        </p:nvSpPr>
        <p:spPr>
          <a:xfrm>
            <a:off x="1828006" y="5214938"/>
            <a:ext cx="2609850" cy="3016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err="1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</a:rPr>
              <a:t>Delay through Extender &amp; Mux</a:t>
            </a:r>
          </a:p>
        </p:txBody>
      </p:sp>
      <p:sp>
        <p:nvSpPr>
          <p:cNvPr id="133" name="椭圆 132"/>
          <p:cNvSpPr/>
          <p:nvPr/>
        </p:nvSpPr>
        <p:spPr>
          <a:xfrm>
            <a:off x="4287043" y="2906713"/>
            <a:ext cx="215900" cy="979487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4" name="任意多边形 81024"/>
          <p:cNvSpPr/>
          <p:nvPr/>
        </p:nvSpPr>
        <p:spPr>
          <a:xfrm>
            <a:off x="4509293" y="3365500"/>
            <a:ext cx="298450" cy="1979613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rect l="txL" t="txT" r="txR" b="txB"/>
            <a:pathLst>
              <a:path w="21600" h="21600" fill="none">
                <a:moveTo>
                  <a:pt x="0" y="0"/>
                </a:moveTo>
                <a:arcTo wR="21600" hR="21600" stAng="-5400000" swAng="5400000"/>
              </a:path>
              <a:path w="21600" h="21600" stroke="0">
                <a:moveTo>
                  <a:pt x="0" y="0"/>
                </a:moveTo>
                <a:arcTo wR="21600" hR="21600" stAng="-5400000" swAng="5400000"/>
                <a:lnTo>
                  <a:pt x="0" y="2160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5" name="任意多边形 81025"/>
          <p:cNvSpPr/>
          <p:nvPr/>
        </p:nvSpPr>
        <p:spPr>
          <a:xfrm>
            <a:off x="7785893" y="4359275"/>
            <a:ext cx="374650" cy="14605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rect l="txL" t="txT" r="txR" b="txB"/>
            <a:pathLst>
              <a:path w="21600" h="21600" fill="none">
                <a:moveTo>
                  <a:pt x="0" y="0"/>
                </a:moveTo>
                <a:arcTo wR="21600" hR="21600" stAng="-5400000" swAng="5400000"/>
              </a:path>
              <a:path w="21600" h="21600" stroke="0">
                <a:moveTo>
                  <a:pt x="0" y="0"/>
                </a:moveTo>
                <a:arcTo wR="21600" hR="21600" stAng="-5400000" swAng="5400000"/>
                <a:lnTo>
                  <a:pt x="0" y="2160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6322218" y="3968750"/>
            <a:ext cx="1363663" cy="57785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</a:rPr>
              <a:t>Register</a:t>
            </a:r>
          </a:p>
          <a:p>
            <a:pPr lvl="0" algn="ctr"/>
            <a:r>
              <a:rPr lang="en-US" altLang="zh-CN" sz="1600" b="1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</a:rPr>
              <a:t>Write Occurs</a:t>
            </a:r>
          </a:p>
        </p:txBody>
      </p:sp>
      <p:sp>
        <p:nvSpPr>
          <p:cNvPr id="137" name="直接连接符 136"/>
          <p:cNvSpPr/>
          <p:nvPr/>
        </p:nvSpPr>
        <p:spPr>
          <a:xfrm>
            <a:off x="7557293" y="6348413"/>
            <a:ext cx="0" cy="585787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38" name="矩形 137"/>
          <p:cNvSpPr/>
          <p:nvPr/>
        </p:nvSpPr>
        <p:spPr>
          <a:xfrm>
            <a:off x="3961606" y="6283325"/>
            <a:ext cx="2233612" cy="3016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</a:rPr>
              <a:t>Data Memory Access Time</a:t>
            </a:r>
          </a:p>
        </p:txBody>
      </p:sp>
    </p:spTree>
    <p:extLst>
      <p:ext uri="{BB962C8B-B14F-4D97-AF65-F5344CB8AC3E}">
        <p14:creationId xmlns:p14="http://schemas.microsoft.com/office/powerpoint/2010/main" val="19919490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标题 8294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6815968" cy="48102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63500" tIns="25400" rIns="63500" bIns="25400" anchor="t">
            <a:spAutoFit/>
          </a:bodyPr>
          <a:lstStyle>
            <a:lvl1pPr marL="0" lvl="0" indent="0" algn="l" defTabSz="91440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Drawback of this Single Cycle Processor</a:t>
            </a:r>
          </a:p>
        </p:txBody>
      </p:sp>
      <p:sp>
        <p:nvSpPr>
          <p:cNvPr id="9" name="文本占位符 82946"/>
          <p:cNvSpPr>
            <a:spLocks noGrp="1"/>
          </p:cNvSpPr>
          <p:nvPr/>
        </p:nvSpPr>
        <p:spPr>
          <a:xfrm>
            <a:off x="476250" y="1661318"/>
            <a:ext cx="8191500" cy="35353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Long cycle time:</a:t>
            </a:r>
          </a:p>
          <a:p>
            <a:pPr lvl="1"/>
            <a:r>
              <a:rPr lang="en-US" altLang="zh-CN"/>
              <a:t>Cycle time must be long enough for the load instruction:</a:t>
            </a:r>
          </a:p>
          <a:p>
            <a:pPr lvl="2">
              <a:buNone/>
            </a:pPr>
            <a:r>
              <a:rPr lang="en-US" altLang="zh-CN"/>
              <a:t>PC’s Clock -to-Q  +</a:t>
            </a:r>
          </a:p>
          <a:p>
            <a:pPr lvl="2">
              <a:buNone/>
            </a:pPr>
            <a:r>
              <a:rPr lang="en-US" altLang="zh-CN"/>
              <a:t>Instruction Memory Access Time +</a:t>
            </a:r>
          </a:p>
          <a:p>
            <a:pPr lvl="2">
              <a:buNone/>
            </a:pPr>
            <a:r>
              <a:rPr lang="en-US" altLang="zh-CN"/>
              <a:t>Register File Access Time  +</a:t>
            </a:r>
          </a:p>
          <a:p>
            <a:pPr lvl="2">
              <a:buNone/>
            </a:pPr>
            <a:r>
              <a:rPr lang="en-US" altLang="zh-CN"/>
              <a:t>ALU Delay (address calculation)  +</a:t>
            </a:r>
          </a:p>
          <a:p>
            <a:pPr lvl="2">
              <a:buNone/>
            </a:pPr>
            <a:r>
              <a:rPr lang="en-US" altLang="zh-CN"/>
              <a:t>Data Memory Access Time  +</a:t>
            </a:r>
          </a:p>
          <a:p>
            <a:pPr lvl="2">
              <a:buNone/>
            </a:pPr>
            <a:r>
              <a:rPr lang="en-US" altLang="zh-CN"/>
              <a:t>Register File Setup Time  +</a:t>
            </a:r>
          </a:p>
          <a:p>
            <a:pPr lvl="2">
              <a:buNone/>
            </a:pPr>
            <a:r>
              <a:rPr lang="en-US" altLang="zh-CN"/>
              <a:t>Clock Skew</a:t>
            </a:r>
          </a:p>
          <a:p>
            <a:r>
              <a:rPr lang="en-US" altLang="zh-CN"/>
              <a:t>Cycle time for load is much longer than needed for all other instructions</a:t>
            </a:r>
          </a:p>
        </p:txBody>
      </p:sp>
    </p:spTree>
    <p:extLst>
      <p:ext uri="{BB962C8B-B14F-4D97-AF65-F5344CB8AC3E}">
        <p14:creationId xmlns:p14="http://schemas.microsoft.com/office/powerpoint/2010/main" val="3478949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Preview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134146"/>
          <p:cNvSpPr>
            <a:spLocks noGrp="1"/>
          </p:cNvSpPr>
          <p:nvPr/>
        </p:nvSpPr>
        <p:spPr>
          <a:xfrm>
            <a:off x="476250" y="3019425"/>
            <a:ext cx="8191500" cy="819150"/>
          </a:xfrm>
          <a:prstGeom prst="rect">
            <a:avLst/>
          </a:prstGeom>
          <a:noFill/>
          <a:ln w="9525">
            <a:noFill/>
          </a:ln>
        </p:spPr>
        <p:txBody>
          <a:bodyPr lIns="63500" tIns="25400" rIns="63500" bIns="25400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400" err="1">
                <a:solidFill>
                  <a:schemeClr val="accent1"/>
                </a:solidFill>
              </a:rPr>
              <a:t>Next Time: MultiCycle </a:t>
            </a:r>
            <a:r>
              <a:rPr lang="en-US" altLang="zh-CN" sz="2400">
                <a:solidFill>
                  <a:schemeClr val="accent1"/>
                </a:solidFill>
              </a:rPr>
              <a:t>Data Path</a:t>
            </a:r>
          </a:p>
          <a:p>
            <a:pPr lvl="1"/>
            <a:r>
              <a:rPr lang="en-US" altLang="zh-CN" sz="2400">
                <a:solidFill>
                  <a:schemeClr val="accent1"/>
                </a:solidFill>
              </a:rPr>
              <a:t>CPI </a:t>
            </a:r>
            <a:r>
              <a:rPr lang="en-US" altLang="zh-CN" sz="2400" err="1">
                <a:solidFill>
                  <a:schemeClr val="accent1"/>
                </a:solidFill>
                <a:sym typeface="Symbol" panose="05050102010706020507" pitchFamily="18" charset="2"/>
              </a:rPr>
              <a:t> 1, CycleTime </a:t>
            </a:r>
            <a:r>
              <a:rPr lang="en-US" altLang="zh-CN" sz="2400">
                <a:solidFill>
                  <a:schemeClr val="accent1"/>
                </a:solidFill>
                <a:sym typeface="Symbol" panose="05050102010706020507" pitchFamily="18" charset="2"/>
              </a:rPr>
              <a:t>much shorter (~1/5 of time)</a:t>
            </a:r>
            <a:endParaRPr lang="en-US" altLang="zh-CN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243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xxx@mail.nwpu.edu.cn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5250" y="919163"/>
            <a:ext cx="8953500" cy="5710237"/>
          </a:xfrm>
          <a:prstGeom prst="rect">
            <a:avLst/>
          </a:prstGeom>
          <a:noFill/>
          <a:ln w="12700">
            <a:noFill/>
          </a:ln>
        </p:spPr>
        <p:txBody>
          <a:bodyPr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200" lvl="0" indent="-203200">
              <a:lnSpc>
                <a:spcPct val="85000"/>
              </a:lnSpc>
              <a:spcBef>
                <a:spcPct val="100000"/>
              </a:spcBef>
              <a:buChar char="°"/>
            </a:pPr>
            <a:r>
              <a:rPr lang="en-US" altLang="zh-CN" sz="2400" b="1">
                <a:latin typeface="Arial" panose="020B0604020202020204" pitchFamily="34" charset="0"/>
                <a:ea typeface="Times New Roman" panose="02020603050405020304" charset="0"/>
              </a:rPr>
              <a:t>Single cycle datapath =&gt; CPI=1, CCT =&gt; long</a:t>
            </a:r>
          </a:p>
          <a:p>
            <a:pPr marL="203200" lvl="0" indent="-203200">
              <a:lnSpc>
                <a:spcPct val="85000"/>
              </a:lnSpc>
              <a:spcBef>
                <a:spcPct val="100000"/>
              </a:spcBef>
              <a:buChar char="°"/>
            </a:pPr>
            <a:r>
              <a:rPr lang="en-US" altLang="zh-CN" sz="2400" b="1">
                <a:latin typeface="Arial" panose="020B0604020202020204" pitchFamily="34" charset="0"/>
                <a:ea typeface="Times New Roman" panose="02020603050405020304" charset="0"/>
              </a:rPr>
              <a:t>5 steps to design a processor</a:t>
            </a:r>
          </a:p>
          <a:p>
            <a:pPr marL="508000" lvl="1" indent="-190500">
              <a:lnSpc>
                <a:spcPct val="85000"/>
              </a:lnSpc>
              <a:spcBef>
                <a:spcPct val="40000"/>
              </a:spcBef>
              <a:buChar char="•"/>
            </a:pPr>
            <a:r>
              <a:rPr lang="en-US" altLang="zh-CN" sz="1800" b="1">
                <a:latin typeface="Arial" panose="020B0604020202020204" pitchFamily="34" charset="0"/>
                <a:ea typeface="Times New Roman" panose="02020603050405020304" charset="0"/>
              </a:rPr>
              <a:t>1. Analyze instruction set =&gt; datapath </a:t>
            </a:r>
            <a:r>
              <a:rPr lang="en-US" altLang="zh-CN" sz="1800" b="1" u="sng">
                <a:latin typeface="Arial" panose="020B0604020202020204" pitchFamily="34" charset="0"/>
                <a:ea typeface="Times New Roman" panose="02020603050405020304" charset="0"/>
              </a:rPr>
              <a:t>requirements</a:t>
            </a:r>
            <a:endParaRPr lang="en-US" altLang="zh-CN" sz="1800" b="1">
              <a:latin typeface="Arial" panose="020B0604020202020204" pitchFamily="34" charset="0"/>
              <a:ea typeface="Times New Roman" panose="02020603050405020304" charset="0"/>
            </a:endParaRPr>
          </a:p>
          <a:p>
            <a:pPr marL="508000" lvl="1" indent="-190500">
              <a:lnSpc>
                <a:spcPct val="85000"/>
              </a:lnSpc>
              <a:spcBef>
                <a:spcPct val="40000"/>
              </a:spcBef>
              <a:buChar char="•"/>
            </a:pPr>
            <a:r>
              <a:rPr lang="en-US" altLang="zh-CN" sz="1800" b="1">
                <a:latin typeface="Arial" panose="020B0604020202020204" pitchFamily="34" charset="0"/>
                <a:ea typeface="Times New Roman" panose="02020603050405020304" charset="0"/>
              </a:rPr>
              <a:t>2. Select set of datapath components &amp; establish clock methodology</a:t>
            </a:r>
          </a:p>
          <a:p>
            <a:pPr marL="508000" lvl="1" indent="-190500">
              <a:lnSpc>
                <a:spcPct val="85000"/>
              </a:lnSpc>
              <a:spcBef>
                <a:spcPct val="40000"/>
              </a:spcBef>
              <a:buChar char="•"/>
            </a:pPr>
            <a:r>
              <a:rPr lang="en-US" altLang="zh-CN" sz="1800" b="1">
                <a:latin typeface="Arial" panose="020B0604020202020204" pitchFamily="34" charset="0"/>
                <a:ea typeface="Times New Roman" panose="02020603050405020304" charset="0"/>
              </a:rPr>
              <a:t>3. </a:t>
            </a:r>
            <a:r>
              <a:rPr lang="en-US" altLang="zh-CN" sz="1800" b="1" u="sng">
                <a:latin typeface="Arial" panose="020B0604020202020204" pitchFamily="34" charset="0"/>
                <a:ea typeface="Times New Roman" panose="02020603050405020304" charset="0"/>
              </a:rPr>
              <a:t>Assemble</a:t>
            </a:r>
            <a:r>
              <a:rPr lang="en-US" altLang="zh-CN" sz="1800" b="1">
                <a:latin typeface="Arial" panose="020B0604020202020204" pitchFamily="34" charset="0"/>
                <a:ea typeface="Times New Roman" panose="02020603050405020304" charset="0"/>
              </a:rPr>
              <a:t> datapath meeting the requirements</a:t>
            </a:r>
          </a:p>
          <a:p>
            <a:pPr marL="508000" lvl="1" indent="-190500">
              <a:lnSpc>
                <a:spcPct val="85000"/>
              </a:lnSpc>
              <a:spcBef>
                <a:spcPct val="40000"/>
              </a:spcBef>
              <a:buChar char="•"/>
            </a:pPr>
            <a:r>
              <a:rPr lang="en-US" altLang="zh-CN" sz="1800" b="1">
                <a:latin typeface="Arial" panose="020B0604020202020204" pitchFamily="34" charset="0"/>
                <a:ea typeface="Times New Roman" panose="02020603050405020304" charset="0"/>
              </a:rPr>
              <a:t>4. Analyze implementation of each instruction to determine setting of control points that effects the register transfer.</a:t>
            </a:r>
          </a:p>
          <a:p>
            <a:pPr marL="508000" lvl="1" indent="-190500">
              <a:lnSpc>
                <a:spcPct val="85000"/>
              </a:lnSpc>
              <a:spcBef>
                <a:spcPct val="40000"/>
              </a:spcBef>
              <a:buChar char="•"/>
            </a:pPr>
            <a:r>
              <a:rPr lang="en-US" altLang="zh-CN" sz="1800" b="1">
                <a:latin typeface="Arial" panose="020B0604020202020204" pitchFamily="34" charset="0"/>
                <a:ea typeface="Times New Roman" panose="02020603050405020304" charset="0"/>
              </a:rPr>
              <a:t>5. Assemble the control logic</a:t>
            </a:r>
          </a:p>
          <a:p>
            <a:pPr marL="203200" lvl="0" indent="-203200">
              <a:lnSpc>
                <a:spcPct val="85000"/>
              </a:lnSpc>
              <a:spcBef>
                <a:spcPct val="100000"/>
              </a:spcBef>
              <a:buChar char="°"/>
            </a:pPr>
            <a:r>
              <a:rPr lang="en-US" altLang="zh-CN" sz="2400" b="1">
                <a:latin typeface="Arial" panose="020B0604020202020204" pitchFamily="34" charset="0"/>
                <a:ea typeface="Times New Roman" panose="02020603050405020304" charset="0"/>
              </a:rPr>
              <a:t>Control is the hard part</a:t>
            </a:r>
          </a:p>
          <a:p>
            <a:pPr marL="203200" lvl="0" indent="-203200">
              <a:lnSpc>
                <a:spcPct val="85000"/>
              </a:lnSpc>
              <a:spcBef>
                <a:spcPct val="100000"/>
              </a:spcBef>
              <a:buChar char="°"/>
            </a:pPr>
            <a:r>
              <a:rPr lang="en-US" altLang="zh-CN" sz="2400" b="1">
                <a:latin typeface="Arial" panose="020B0604020202020204" pitchFamily="34" charset="0"/>
                <a:ea typeface="Times New Roman" panose="02020603050405020304" charset="0"/>
              </a:rPr>
              <a:t>MIPS makes control easier</a:t>
            </a:r>
          </a:p>
          <a:p>
            <a:pPr marL="508000" lvl="1" indent="-190500">
              <a:lnSpc>
                <a:spcPct val="85000"/>
              </a:lnSpc>
              <a:spcBef>
                <a:spcPct val="40000"/>
              </a:spcBef>
              <a:buChar char="•"/>
            </a:pPr>
            <a:r>
              <a:rPr lang="en-US" altLang="zh-CN" sz="1800" b="1">
                <a:latin typeface="Arial" panose="020B0604020202020204" pitchFamily="34" charset="0"/>
                <a:ea typeface="Times New Roman" panose="02020603050405020304" charset="0"/>
              </a:rPr>
              <a:t>Instructions same size</a:t>
            </a:r>
          </a:p>
          <a:p>
            <a:pPr marL="508000" lvl="1" indent="-190500">
              <a:lnSpc>
                <a:spcPct val="85000"/>
              </a:lnSpc>
              <a:spcBef>
                <a:spcPct val="40000"/>
              </a:spcBef>
              <a:buChar char="•"/>
            </a:pPr>
            <a:r>
              <a:rPr lang="en-US" altLang="zh-CN" sz="1800" b="1" err="1">
                <a:latin typeface="Arial" panose="020B0604020202020204" pitchFamily="34" charset="0"/>
                <a:ea typeface="Times New Roman" panose="02020603050405020304" charset="0"/>
              </a:rPr>
              <a:t>Source registers always in same place</a:t>
            </a:r>
          </a:p>
          <a:p>
            <a:pPr marL="508000" lvl="1" indent="-190500">
              <a:lnSpc>
                <a:spcPct val="85000"/>
              </a:lnSpc>
              <a:spcBef>
                <a:spcPct val="40000"/>
              </a:spcBef>
              <a:buChar char="•"/>
            </a:pPr>
            <a:r>
              <a:rPr lang="en-US" altLang="zh-CN" sz="1800" b="1" err="1">
                <a:latin typeface="Arial" panose="020B0604020202020204" pitchFamily="34" charset="0"/>
                <a:ea typeface="Times New Roman" panose="02020603050405020304" charset="0"/>
              </a:rPr>
              <a:t>Immediates</a:t>
            </a:r>
            <a:r>
              <a:rPr lang="en-US" altLang="zh-CN" sz="1800" b="1">
                <a:latin typeface="Arial" panose="020B0604020202020204" pitchFamily="34" charset="0"/>
                <a:ea typeface="Times New Roman" panose="02020603050405020304" charset="0"/>
              </a:rPr>
              <a:t> same size, location</a:t>
            </a:r>
          </a:p>
          <a:p>
            <a:pPr marL="508000" lvl="1" indent="-190500">
              <a:lnSpc>
                <a:spcPct val="85000"/>
              </a:lnSpc>
              <a:spcBef>
                <a:spcPct val="40000"/>
              </a:spcBef>
              <a:buChar char="•"/>
            </a:pPr>
            <a:r>
              <a:rPr lang="en-US" altLang="zh-CN" sz="1800" b="1" err="1">
                <a:latin typeface="Arial" panose="020B0604020202020204" pitchFamily="34" charset="0"/>
                <a:ea typeface="Times New Roman" panose="02020603050405020304" charset="0"/>
              </a:rPr>
              <a:t>Operations always on registers/immediates</a:t>
            </a:r>
          </a:p>
        </p:txBody>
      </p:sp>
      <p:sp>
        <p:nvSpPr>
          <p:cNvPr id="9" name="矩形 8"/>
          <p:cNvSpPr/>
          <p:nvPr/>
        </p:nvSpPr>
        <p:spPr>
          <a:xfrm>
            <a:off x="5302250" y="4173538"/>
            <a:ext cx="1123950" cy="649287"/>
          </a:xfrm>
          <a:prstGeom prst="rect">
            <a:avLst/>
          </a:prstGeom>
          <a:pattFill prst="pct10">
            <a:fgClr>
              <a:schemeClr val="accent2"/>
            </a:fgClr>
            <a:bgClr>
              <a:srgbClr val="FFFFFF"/>
            </a:bgClr>
          </a:patt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83212" y="4279900"/>
            <a:ext cx="858838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Control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02250" y="4983163"/>
            <a:ext cx="1123950" cy="650875"/>
            <a:chOff x="3357" y="2987"/>
            <a:chExt cx="708" cy="410"/>
          </a:xfrm>
        </p:grpSpPr>
        <p:sp>
          <p:nvSpPr>
            <p:cNvPr id="20" name="矩形 19"/>
            <p:cNvSpPr/>
            <p:nvPr/>
          </p:nvSpPr>
          <p:spPr>
            <a:xfrm>
              <a:off x="3357" y="2987"/>
              <a:ext cx="708" cy="41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420" y="3091"/>
              <a:ext cx="62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Datapath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6721475" y="3835400"/>
            <a:ext cx="920750" cy="19335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773862" y="4584700"/>
            <a:ext cx="9271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Memory</a:t>
            </a:r>
          </a:p>
        </p:txBody>
      </p:sp>
      <p:sp>
        <p:nvSpPr>
          <p:cNvPr id="14" name="矩形 13"/>
          <p:cNvSpPr/>
          <p:nvPr/>
        </p:nvSpPr>
        <p:spPr>
          <a:xfrm>
            <a:off x="5167312" y="3835400"/>
            <a:ext cx="1393825" cy="19335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02262" y="3817938"/>
            <a:ext cx="10287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Processor</a:t>
            </a:r>
          </a:p>
        </p:txBody>
      </p:sp>
      <p:sp>
        <p:nvSpPr>
          <p:cNvPr id="16" name="矩形 15"/>
          <p:cNvSpPr/>
          <p:nvPr/>
        </p:nvSpPr>
        <p:spPr>
          <a:xfrm>
            <a:off x="7802562" y="3835400"/>
            <a:ext cx="920750" cy="785813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923212" y="4087813"/>
            <a:ext cx="6667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Input</a:t>
            </a:r>
          </a:p>
        </p:txBody>
      </p:sp>
      <p:sp>
        <p:nvSpPr>
          <p:cNvPr id="18" name="矩形 17"/>
          <p:cNvSpPr/>
          <p:nvPr/>
        </p:nvSpPr>
        <p:spPr>
          <a:xfrm>
            <a:off x="7802562" y="4983163"/>
            <a:ext cx="920750" cy="785812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850187" y="5235575"/>
            <a:ext cx="814388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1547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5791200" y="5670550"/>
            <a:ext cx="2133600" cy="365125"/>
          </a:xfrm>
        </p:spPr>
        <p:txBody>
          <a:bodyPr/>
          <a:lstStyle/>
          <a:p>
            <a:fld id="{B7A5BFCD-2DD0-1B4A-A6AE-A25793FF7F0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Recap: 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The MIPS Instruction Formats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1066800" cy="568325"/>
          </a:xfrm>
        </p:spPr>
        <p:txBody>
          <a:bodyPr/>
          <a:lstStyle/>
          <a:p>
            <a:r>
              <a:rPr lang="en-US" altLang="zh-CN" dirty="0"/>
              <a:t> 2.1</a:t>
            </a:r>
            <a:endParaRPr lang="zh-CN" altLang="en-US" dirty="0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 bwMode="auto">
          <a:xfrm>
            <a:off x="-34925" y="949960"/>
            <a:ext cx="9102090" cy="5748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ea typeface="宋体" panose="02010600030101010101" pitchFamily="2" charset="-122"/>
              </a:rPr>
              <a:t>All MIPS instructions are 32 bits long.  The three  instruction formats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1"/>
            <a:endParaRPr lang="en-US" altLang="zh-CN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000066"/>
                </a:solidFill>
                <a:ea typeface="宋体" panose="02010600030101010101" pitchFamily="2" charset="-122"/>
              </a:rPr>
              <a:t>R-type</a:t>
            </a:r>
          </a:p>
          <a:p>
            <a:pPr lvl="1"/>
            <a:endParaRPr lang="en-US" altLang="zh-CN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000066"/>
                </a:solidFill>
                <a:ea typeface="宋体" panose="02010600030101010101" pitchFamily="2" charset="-122"/>
              </a:rPr>
              <a:t>I-type</a:t>
            </a:r>
          </a:p>
          <a:p>
            <a:pPr lvl="1"/>
            <a:endParaRPr lang="en-US" altLang="zh-CN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000066"/>
                </a:solidFill>
                <a:ea typeface="宋体" panose="02010600030101010101" pitchFamily="2" charset="-122"/>
              </a:rPr>
              <a:t>J-type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The different fields are:</a:t>
            </a:r>
          </a:p>
          <a:p>
            <a:pPr lvl="1"/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op: operation of the instruction</a:t>
            </a:r>
          </a:p>
          <a:p>
            <a:pPr lvl="1"/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rs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rt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: the source and destination register specifiers</a:t>
            </a:r>
          </a:p>
          <a:p>
            <a:pPr lvl="1"/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shamt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: shift amount</a:t>
            </a:r>
          </a:p>
          <a:p>
            <a:pPr lvl="1"/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funct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: selects the variant of the operation in the “op” field</a:t>
            </a:r>
          </a:p>
          <a:p>
            <a:pPr lvl="1"/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address / immediate: address offset or immediate value</a:t>
            </a:r>
          </a:p>
          <a:p>
            <a:pPr lvl="1"/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target address: target address of the jump instruction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4" name="Group 15"/>
          <p:cNvGrpSpPr/>
          <p:nvPr/>
        </p:nvGrpSpPr>
        <p:grpSpPr bwMode="auto">
          <a:xfrm>
            <a:off x="2156619" y="2957354"/>
            <a:ext cx="6302375" cy="942975"/>
            <a:chOff x="1575" y="1824"/>
            <a:chExt cx="3970" cy="594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640" y="2024"/>
              <a:ext cx="38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0" name="Group 7"/>
            <p:cNvGrpSpPr/>
            <p:nvPr/>
          </p:nvGrpSpPr>
          <p:grpSpPr bwMode="auto">
            <a:xfrm>
              <a:off x="1636" y="2016"/>
              <a:ext cx="664" cy="210"/>
              <a:chOff x="1636" y="2016"/>
              <a:chExt cx="664" cy="210"/>
            </a:xfrm>
          </p:grpSpPr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1636" y="2020"/>
                <a:ext cx="66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1833" y="2016"/>
                <a:ext cx="24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op</a:t>
                </a:r>
              </a:p>
            </p:txBody>
          </p:sp>
        </p:grp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308" y="2020"/>
              <a:ext cx="316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314" y="2016"/>
              <a:ext cx="89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target address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5367" y="1824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2103" y="182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26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575" y="182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815" y="2208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6 bits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3591" y="2208"/>
              <a:ext cx="46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26 bits</a:t>
              </a:r>
            </a:p>
          </p:txBody>
        </p:sp>
      </p:grpSp>
      <p:grpSp>
        <p:nvGrpSpPr>
          <p:cNvPr id="20" name="Group 51"/>
          <p:cNvGrpSpPr/>
          <p:nvPr/>
        </p:nvGrpSpPr>
        <p:grpSpPr bwMode="auto">
          <a:xfrm>
            <a:off x="2156619" y="1271429"/>
            <a:ext cx="6302375" cy="942975"/>
            <a:chOff x="1575" y="768"/>
            <a:chExt cx="3970" cy="594"/>
          </a:xfrm>
        </p:grpSpPr>
        <p:grpSp>
          <p:nvGrpSpPr>
            <p:cNvPr id="21" name="Group 44"/>
            <p:cNvGrpSpPr/>
            <p:nvPr/>
          </p:nvGrpSpPr>
          <p:grpSpPr bwMode="auto">
            <a:xfrm>
              <a:off x="1575" y="768"/>
              <a:ext cx="3970" cy="402"/>
              <a:chOff x="1575" y="768"/>
              <a:chExt cx="3970" cy="402"/>
            </a:xfrm>
          </p:grpSpPr>
          <p:grpSp>
            <p:nvGrpSpPr>
              <p:cNvPr id="22" name="Group 36"/>
              <p:cNvGrpSpPr/>
              <p:nvPr/>
            </p:nvGrpSpPr>
            <p:grpSpPr bwMode="auto">
              <a:xfrm>
                <a:off x="1636" y="960"/>
                <a:ext cx="3832" cy="210"/>
                <a:chOff x="1636" y="960"/>
                <a:chExt cx="3832" cy="210"/>
              </a:xfrm>
            </p:grpSpPr>
            <p:sp>
              <p:nvSpPr>
                <p:cNvPr id="23" name="Rectangle 16"/>
                <p:cNvSpPr>
                  <a:spLocks noChangeArrowheads="1"/>
                </p:cNvSpPr>
                <p:nvPr/>
              </p:nvSpPr>
              <p:spPr bwMode="auto">
                <a:xfrm>
                  <a:off x="1640" y="968"/>
                  <a:ext cx="382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grpSp>
              <p:nvGrpSpPr>
                <p:cNvPr id="24" name="Group 35"/>
                <p:cNvGrpSpPr/>
                <p:nvPr/>
              </p:nvGrpSpPr>
              <p:grpSpPr bwMode="auto">
                <a:xfrm>
                  <a:off x="1636" y="960"/>
                  <a:ext cx="3832" cy="210"/>
                  <a:chOff x="1636" y="960"/>
                  <a:chExt cx="3832" cy="210"/>
                </a:xfrm>
              </p:grpSpPr>
              <p:grpSp>
                <p:nvGrpSpPr>
                  <p:cNvPr id="25" name="Group 19"/>
                  <p:cNvGrpSpPr/>
                  <p:nvPr/>
                </p:nvGrpSpPr>
                <p:grpSpPr bwMode="auto">
                  <a:xfrm>
                    <a:off x="1636" y="960"/>
                    <a:ext cx="664" cy="210"/>
                    <a:chOff x="1636" y="960"/>
                    <a:chExt cx="664" cy="210"/>
                  </a:xfrm>
                </p:grpSpPr>
                <p:sp>
                  <p:nvSpPr>
                    <p:cNvPr id="26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6" y="964"/>
                      <a:ext cx="664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27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3" y="960"/>
                      <a:ext cx="249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op</a:t>
                      </a:r>
                    </a:p>
                  </p:txBody>
                </p:sp>
              </p:grpSp>
              <p:grpSp>
                <p:nvGrpSpPr>
                  <p:cNvPr id="28" name="Group 22"/>
                  <p:cNvGrpSpPr/>
                  <p:nvPr/>
                </p:nvGrpSpPr>
                <p:grpSpPr bwMode="auto">
                  <a:xfrm>
                    <a:off x="2308" y="960"/>
                    <a:ext cx="616" cy="210"/>
                    <a:chOff x="2308" y="960"/>
                    <a:chExt cx="616" cy="210"/>
                  </a:xfrm>
                </p:grpSpPr>
                <p:sp>
                  <p:nvSpPr>
                    <p:cNvPr id="29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08" y="964"/>
                      <a:ext cx="616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30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7" y="960"/>
                      <a:ext cx="221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rs</a:t>
                      </a:r>
                    </a:p>
                  </p:txBody>
                </p:sp>
              </p:grpSp>
              <p:grpSp>
                <p:nvGrpSpPr>
                  <p:cNvPr id="31" name="Group 25"/>
                  <p:cNvGrpSpPr/>
                  <p:nvPr/>
                </p:nvGrpSpPr>
                <p:grpSpPr bwMode="auto">
                  <a:xfrm>
                    <a:off x="2932" y="960"/>
                    <a:ext cx="616" cy="210"/>
                    <a:chOff x="2932" y="960"/>
                    <a:chExt cx="616" cy="210"/>
                  </a:xfrm>
                </p:grpSpPr>
                <p:sp>
                  <p:nvSpPr>
                    <p:cNvPr id="32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32" y="964"/>
                      <a:ext cx="616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33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11" y="960"/>
                      <a:ext cx="214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rt</a:t>
                      </a:r>
                    </a:p>
                  </p:txBody>
                </p:sp>
              </p:grpSp>
              <p:grpSp>
                <p:nvGrpSpPr>
                  <p:cNvPr id="34" name="Group 28"/>
                  <p:cNvGrpSpPr/>
                  <p:nvPr/>
                </p:nvGrpSpPr>
                <p:grpSpPr bwMode="auto">
                  <a:xfrm>
                    <a:off x="3556" y="960"/>
                    <a:ext cx="616" cy="210"/>
                    <a:chOff x="3556" y="960"/>
                    <a:chExt cx="616" cy="210"/>
                  </a:xfrm>
                </p:grpSpPr>
                <p:sp>
                  <p:nvSpPr>
                    <p:cNvPr id="35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6" y="964"/>
                      <a:ext cx="616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36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35" y="960"/>
                      <a:ext cx="242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rd</a:t>
                      </a:r>
                    </a:p>
                  </p:txBody>
                </p:sp>
              </p:grpSp>
              <p:grpSp>
                <p:nvGrpSpPr>
                  <p:cNvPr id="37" name="Group 31"/>
                  <p:cNvGrpSpPr/>
                  <p:nvPr/>
                </p:nvGrpSpPr>
                <p:grpSpPr bwMode="auto">
                  <a:xfrm>
                    <a:off x="4180" y="960"/>
                    <a:ext cx="616" cy="210"/>
                    <a:chOff x="4180" y="960"/>
                    <a:chExt cx="616" cy="210"/>
                  </a:xfrm>
                </p:grpSpPr>
                <p:sp>
                  <p:nvSpPr>
                    <p:cNvPr id="38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0" y="964"/>
                      <a:ext cx="616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39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63" y="960"/>
                      <a:ext cx="449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shamt</a:t>
                      </a:r>
                    </a:p>
                  </p:txBody>
                </p:sp>
              </p:grpSp>
              <p:grpSp>
                <p:nvGrpSpPr>
                  <p:cNvPr id="40" name="Group 34"/>
                  <p:cNvGrpSpPr/>
                  <p:nvPr/>
                </p:nvGrpSpPr>
                <p:grpSpPr bwMode="auto">
                  <a:xfrm>
                    <a:off x="4804" y="960"/>
                    <a:ext cx="664" cy="210"/>
                    <a:chOff x="4804" y="960"/>
                    <a:chExt cx="664" cy="210"/>
                  </a:xfrm>
                </p:grpSpPr>
                <p:sp>
                  <p:nvSpPr>
                    <p:cNvPr id="41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04" y="964"/>
                      <a:ext cx="664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42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01" y="960"/>
                      <a:ext cx="399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funct</a:t>
                      </a:r>
                    </a:p>
                  </p:txBody>
                </p:sp>
              </p:grpSp>
            </p:grpSp>
          </p:grpSp>
          <p:sp>
            <p:nvSpPr>
              <p:cNvPr id="43" name="Rectangle 37"/>
              <p:cNvSpPr>
                <a:spLocks noChangeArrowheads="1"/>
              </p:cNvSpPr>
              <p:nvPr/>
            </p:nvSpPr>
            <p:spPr bwMode="auto">
              <a:xfrm>
                <a:off x="5367" y="768"/>
                <a:ext cx="17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44" name="Rectangle 38"/>
              <p:cNvSpPr>
                <a:spLocks noChangeArrowheads="1"/>
              </p:cNvSpPr>
              <p:nvPr/>
            </p:nvSpPr>
            <p:spPr bwMode="auto">
              <a:xfrm>
                <a:off x="4647" y="768"/>
                <a:ext cx="17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45" name="Rectangle 39"/>
              <p:cNvSpPr>
                <a:spLocks noChangeArrowheads="1"/>
              </p:cNvSpPr>
              <p:nvPr/>
            </p:nvSpPr>
            <p:spPr bwMode="auto">
              <a:xfrm>
                <a:off x="3975" y="768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11</a:t>
                </a:r>
              </a:p>
            </p:txBody>
          </p:sp>
          <p:sp>
            <p:nvSpPr>
              <p:cNvPr id="46" name="Rectangle 40"/>
              <p:cNvSpPr>
                <a:spLocks noChangeArrowheads="1"/>
              </p:cNvSpPr>
              <p:nvPr/>
            </p:nvSpPr>
            <p:spPr bwMode="auto">
              <a:xfrm>
                <a:off x="3351" y="768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16</a:t>
                </a:r>
              </a:p>
            </p:txBody>
          </p:sp>
          <p:sp>
            <p:nvSpPr>
              <p:cNvPr id="47" name="Rectangle 41"/>
              <p:cNvSpPr>
                <a:spLocks noChangeArrowheads="1"/>
              </p:cNvSpPr>
              <p:nvPr/>
            </p:nvSpPr>
            <p:spPr bwMode="auto">
              <a:xfrm>
                <a:off x="2727" y="768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21</a:t>
                </a:r>
              </a:p>
            </p:txBody>
          </p:sp>
          <p:sp>
            <p:nvSpPr>
              <p:cNvPr id="48" name="Rectangle 42"/>
              <p:cNvSpPr>
                <a:spLocks noChangeArrowheads="1"/>
              </p:cNvSpPr>
              <p:nvPr/>
            </p:nvSpPr>
            <p:spPr bwMode="auto">
              <a:xfrm>
                <a:off x="2103" y="768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26</a:t>
                </a:r>
              </a:p>
            </p:txBody>
          </p:sp>
          <p:sp>
            <p:nvSpPr>
              <p:cNvPr id="49" name="Rectangle 43"/>
              <p:cNvSpPr>
                <a:spLocks noChangeArrowheads="1"/>
              </p:cNvSpPr>
              <p:nvPr/>
            </p:nvSpPr>
            <p:spPr bwMode="auto">
              <a:xfrm>
                <a:off x="1575" y="768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31</a:t>
                </a:r>
              </a:p>
            </p:txBody>
          </p:sp>
        </p:grp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1815" y="1152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6 bits</a:t>
              </a:r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4983" y="1152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6 bits</a:t>
              </a:r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4311" y="1152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3687" y="1152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3063" y="1152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2439" y="1152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</a:p>
          </p:txBody>
        </p:sp>
      </p:grpSp>
      <p:grpSp>
        <p:nvGrpSpPr>
          <p:cNvPr id="56" name="Group 73"/>
          <p:cNvGrpSpPr/>
          <p:nvPr/>
        </p:nvGrpSpPr>
        <p:grpSpPr bwMode="auto">
          <a:xfrm>
            <a:off x="2156619" y="2114709"/>
            <a:ext cx="6302375" cy="942975"/>
            <a:chOff x="1575" y="1296"/>
            <a:chExt cx="3970" cy="594"/>
          </a:xfrm>
        </p:grpSpPr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1640" y="1496"/>
              <a:ext cx="38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58" name="Group 55"/>
            <p:cNvGrpSpPr/>
            <p:nvPr/>
          </p:nvGrpSpPr>
          <p:grpSpPr bwMode="auto">
            <a:xfrm>
              <a:off x="1636" y="1488"/>
              <a:ext cx="664" cy="210"/>
              <a:chOff x="1636" y="1488"/>
              <a:chExt cx="664" cy="210"/>
            </a:xfrm>
          </p:grpSpPr>
          <p:sp>
            <p:nvSpPr>
              <p:cNvPr id="59" name="Rectangle 53"/>
              <p:cNvSpPr>
                <a:spLocks noChangeArrowheads="1"/>
              </p:cNvSpPr>
              <p:nvPr/>
            </p:nvSpPr>
            <p:spPr bwMode="auto">
              <a:xfrm>
                <a:off x="1636" y="1492"/>
                <a:ext cx="66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0" name="Rectangle 54"/>
              <p:cNvSpPr>
                <a:spLocks noChangeArrowheads="1"/>
              </p:cNvSpPr>
              <p:nvPr/>
            </p:nvSpPr>
            <p:spPr bwMode="auto">
              <a:xfrm>
                <a:off x="1833" y="1488"/>
                <a:ext cx="24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op</a:t>
                </a:r>
              </a:p>
            </p:txBody>
          </p:sp>
        </p:grpSp>
        <p:grpSp>
          <p:nvGrpSpPr>
            <p:cNvPr id="61" name="Group 58"/>
            <p:cNvGrpSpPr/>
            <p:nvPr/>
          </p:nvGrpSpPr>
          <p:grpSpPr bwMode="auto">
            <a:xfrm>
              <a:off x="2308" y="1488"/>
              <a:ext cx="616" cy="210"/>
              <a:chOff x="2308" y="1488"/>
              <a:chExt cx="616" cy="210"/>
            </a:xfrm>
          </p:grpSpPr>
          <p:sp>
            <p:nvSpPr>
              <p:cNvPr id="62" name="Rectangle 56"/>
              <p:cNvSpPr>
                <a:spLocks noChangeArrowheads="1"/>
              </p:cNvSpPr>
              <p:nvPr/>
            </p:nvSpPr>
            <p:spPr bwMode="auto">
              <a:xfrm>
                <a:off x="2308" y="1492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3" name="Rectangle 57"/>
              <p:cNvSpPr>
                <a:spLocks noChangeArrowheads="1"/>
              </p:cNvSpPr>
              <p:nvPr/>
            </p:nvSpPr>
            <p:spPr bwMode="auto">
              <a:xfrm>
                <a:off x="2487" y="1488"/>
                <a:ext cx="221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rs</a:t>
                </a:r>
              </a:p>
            </p:txBody>
          </p:sp>
        </p:grpSp>
        <p:grpSp>
          <p:nvGrpSpPr>
            <p:cNvPr id="64" name="Group 61"/>
            <p:cNvGrpSpPr/>
            <p:nvPr/>
          </p:nvGrpSpPr>
          <p:grpSpPr bwMode="auto">
            <a:xfrm>
              <a:off x="2932" y="1488"/>
              <a:ext cx="616" cy="210"/>
              <a:chOff x="2932" y="1488"/>
              <a:chExt cx="616" cy="210"/>
            </a:xfrm>
          </p:grpSpPr>
          <p:sp>
            <p:nvSpPr>
              <p:cNvPr id="65" name="Rectangle 59"/>
              <p:cNvSpPr>
                <a:spLocks noChangeArrowheads="1"/>
              </p:cNvSpPr>
              <p:nvPr/>
            </p:nvSpPr>
            <p:spPr bwMode="auto">
              <a:xfrm>
                <a:off x="2932" y="1492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6" name="Rectangle 60"/>
              <p:cNvSpPr>
                <a:spLocks noChangeArrowheads="1"/>
              </p:cNvSpPr>
              <p:nvPr/>
            </p:nvSpPr>
            <p:spPr bwMode="auto">
              <a:xfrm>
                <a:off x="3111" y="1488"/>
                <a:ext cx="214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rt</a:t>
                </a:r>
              </a:p>
            </p:txBody>
          </p:sp>
        </p:grpSp>
        <p:sp>
          <p:nvSpPr>
            <p:cNvPr id="67" name="Rectangle 62"/>
            <p:cNvSpPr>
              <a:spLocks noChangeArrowheads="1"/>
            </p:cNvSpPr>
            <p:nvPr/>
          </p:nvSpPr>
          <p:spPr bwMode="auto">
            <a:xfrm>
              <a:off x="3556" y="1492"/>
              <a:ext cx="191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Rectangle 63"/>
            <p:cNvSpPr>
              <a:spLocks noChangeArrowheads="1"/>
            </p:cNvSpPr>
            <p:nvPr/>
          </p:nvSpPr>
          <p:spPr bwMode="auto">
            <a:xfrm>
              <a:off x="4135" y="1477"/>
              <a:ext cx="69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immediate</a:t>
              </a:r>
            </a:p>
          </p:txBody>
        </p:sp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5367" y="1296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3351" y="1296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71" name="Rectangle 66"/>
            <p:cNvSpPr>
              <a:spLocks noChangeArrowheads="1"/>
            </p:cNvSpPr>
            <p:nvPr/>
          </p:nvSpPr>
          <p:spPr bwMode="auto">
            <a:xfrm>
              <a:off x="2727" y="1296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72" name="Rectangle 67"/>
            <p:cNvSpPr>
              <a:spLocks noChangeArrowheads="1"/>
            </p:cNvSpPr>
            <p:nvPr/>
          </p:nvSpPr>
          <p:spPr bwMode="auto">
            <a:xfrm>
              <a:off x="2103" y="1296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26</a:t>
              </a:r>
            </a:p>
          </p:txBody>
        </p:sp>
        <p:sp>
          <p:nvSpPr>
            <p:cNvPr id="73" name="Rectangle 68"/>
            <p:cNvSpPr>
              <a:spLocks noChangeArrowheads="1"/>
            </p:cNvSpPr>
            <p:nvPr/>
          </p:nvSpPr>
          <p:spPr bwMode="auto">
            <a:xfrm>
              <a:off x="1575" y="1296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74" name="Rectangle 69"/>
            <p:cNvSpPr>
              <a:spLocks noChangeArrowheads="1"/>
            </p:cNvSpPr>
            <p:nvPr/>
          </p:nvSpPr>
          <p:spPr bwMode="auto">
            <a:xfrm>
              <a:off x="1815" y="1680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6 bits</a:t>
              </a:r>
            </a:p>
          </p:txBody>
        </p:sp>
        <p:sp>
          <p:nvSpPr>
            <p:cNvPr id="75" name="Rectangle 70"/>
            <p:cNvSpPr>
              <a:spLocks noChangeArrowheads="1"/>
            </p:cNvSpPr>
            <p:nvPr/>
          </p:nvSpPr>
          <p:spPr bwMode="auto">
            <a:xfrm>
              <a:off x="4263" y="1680"/>
              <a:ext cx="46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 bits</a:t>
              </a:r>
            </a:p>
          </p:txBody>
        </p:sp>
        <p:sp>
          <p:nvSpPr>
            <p:cNvPr id="76" name="Rectangle 71"/>
            <p:cNvSpPr>
              <a:spLocks noChangeArrowheads="1"/>
            </p:cNvSpPr>
            <p:nvPr/>
          </p:nvSpPr>
          <p:spPr bwMode="auto">
            <a:xfrm>
              <a:off x="3063" y="1680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</a:p>
          </p:txBody>
        </p:sp>
        <p:sp>
          <p:nvSpPr>
            <p:cNvPr id="77" name="Rectangle 72"/>
            <p:cNvSpPr>
              <a:spLocks noChangeArrowheads="1"/>
            </p:cNvSpPr>
            <p:nvPr/>
          </p:nvSpPr>
          <p:spPr bwMode="auto">
            <a:xfrm>
              <a:off x="2439" y="1680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Abstract View of the Implementation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dirty="0"/>
              <a:t> 2.2</a:t>
            </a:r>
          </a:p>
        </p:txBody>
      </p:sp>
      <p:sp>
        <p:nvSpPr>
          <p:cNvPr id="107" name="矩形 106"/>
          <p:cNvSpPr/>
          <p:nvPr/>
        </p:nvSpPr>
        <p:spPr>
          <a:xfrm>
            <a:off x="8243887" y="3243263"/>
            <a:ext cx="565150" cy="57785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Data</a:t>
            </a:r>
          </a:p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Out</a:t>
            </a:r>
          </a:p>
        </p:txBody>
      </p:sp>
      <p:sp>
        <p:nvSpPr>
          <p:cNvPr id="108" name="圆角矩形 130051"/>
          <p:cNvSpPr/>
          <p:nvPr/>
        </p:nvSpPr>
        <p:spPr>
          <a:xfrm>
            <a:off x="350837" y="2990850"/>
            <a:ext cx="6223000" cy="2781300"/>
          </a:xfrm>
          <a:prstGeom prst="roundRect">
            <a:avLst>
              <a:gd name="adj" fmla="val 12495"/>
            </a:avLst>
          </a:prstGeom>
          <a:noFill/>
          <a:ln w="25400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9" name="圆角矩形 130052"/>
          <p:cNvSpPr/>
          <p:nvPr/>
        </p:nvSpPr>
        <p:spPr>
          <a:xfrm>
            <a:off x="2624137" y="1085850"/>
            <a:ext cx="6146800" cy="1333500"/>
          </a:xfrm>
          <a:prstGeom prst="roundRect">
            <a:avLst>
              <a:gd name="adj" fmla="val 12495"/>
            </a:avLst>
          </a:prstGeom>
          <a:noFill/>
          <a:ln w="25400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0" name="直接连接符 109"/>
          <p:cNvSpPr/>
          <p:nvPr/>
        </p:nvSpPr>
        <p:spPr>
          <a:xfrm>
            <a:off x="4038600" y="4370388"/>
            <a:ext cx="1117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1" name="矩形 110"/>
          <p:cNvSpPr/>
          <p:nvPr/>
        </p:nvSpPr>
        <p:spPr>
          <a:xfrm>
            <a:off x="2484437" y="4673600"/>
            <a:ext cx="47466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 err="1">
                <a:latin typeface="Times New Roman" panose="02020603050405020304" charset="0"/>
                <a:ea typeface="Times New Roman" panose="02020603050405020304" charset="0"/>
              </a:rPr>
              <a:t>Clk</a:t>
            </a:r>
          </a:p>
        </p:txBody>
      </p:sp>
      <p:sp>
        <p:nvSpPr>
          <p:cNvPr id="112" name="矩形 111"/>
          <p:cNvSpPr/>
          <p:nvPr/>
        </p:nvSpPr>
        <p:spPr>
          <a:xfrm>
            <a:off x="2716212" y="3362325"/>
            <a:ext cx="1298575" cy="1187450"/>
          </a:xfrm>
          <a:prstGeom prst="rect">
            <a:avLst/>
          </a:prstGeom>
          <a:noFill/>
          <a:ln w="508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3" name="直接连接符 112"/>
          <p:cNvSpPr/>
          <p:nvPr/>
        </p:nvSpPr>
        <p:spPr>
          <a:xfrm flipV="1">
            <a:off x="2878137" y="4349750"/>
            <a:ext cx="50800" cy="25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" name="直接连接符 113"/>
          <p:cNvSpPr/>
          <p:nvPr/>
        </p:nvSpPr>
        <p:spPr>
          <a:xfrm>
            <a:off x="2954337" y="4375150"/>
            <a:ext cx="5080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" name="椭圆 114"/>
          <p:cNvSpPr/>
          <p:nvPr/>
        </p:nvSpPr>
        <p:spPr>
          <a:xfrm>
            <a:off x="2868612" y="4587875"/>
            <a:ext cx="114300" cy="127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6" name="直接连接符 115"/>
          <p:cNvSpPr/>
          <p:nvPr/>
        </p:nvSpPr>
        <p:spPr>
          <a:xfrm>
            <a:off x="2882900" y="2319338"/>
            <a:ext cx="0" cy="977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7" name="直接连接符 116"/>
          <p:cNvSpPr/>
          <p:nvPr/>
        </p:nvSpPr>
        <p:spPr>
          <a:xfrm flipV="1">
            <a:off x="2813050" y="2720975"/>
            <a:ext cx="188912" cy="2079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" name="矩形 117"/>
          <p:cNvSpPr/>
          <p:nvPr/>
        </p:nvSpPr>
        <p:spPr>
          <a:xfrm>
            <a:off x="2663825" y="2574925"/>
            <a:ext cx="369887" cy="3333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5</a:t>
            </a:r>
          </a:p>
        </p:txBody>
      </p:sp>
      <p:sp>
        <p:nvSpPr>
          <p:cNvPr id="119" name="矩形 118"/>
          <p:cNvSpPr/>
          <p:nvPr/>
        </p:nvSpPr>
        <p:spPr>
          <a:xfrm>
            <a:off x="2740025" y="3336925"/>
            <a:ext cx="46196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 err="1">
                <a:latin typeface="Times New Roman" panose="02020603050405020304" charset="0"/>
                <a:ea typeface="Times New Roman" panose="02020603050405020304" charset="0"/>
              </a:rPr>
              <a:t>Rw</a:t>
            </a:r>
          </a:p>
        </p:txBody>
      </p:sp>
      <p:sp>
        <p:nvSpPr>
          <p:cNvPr id="120" name="矩形 119"/>
          <p:cNvSpPr/>
          <p:nvPr/>
        </p:nvSpPr>
        <p:spPr>
          <a:xfrm>
            <a:off x="3163887" y="3336925"/>
            <a:ext cx="4064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Ra</a:t>
            </a:r>
          </a:p>
        </p:txBody>
      </p:sp>
      <p:sp>
        <p:nvSpPr>
          <p:cNvPr id="121" name="矩形 120"/>
          <p:cNvSpPr/>
          <p:nvPr/>
        </p:nvSpPr>
        <p:spPr>
          <a:xfrm>
            <a:off x="3590925" y="3336925"/>
            <a:ext cx="4175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 err="1">
                <a:latin typeface="Times New Roman" panose="02020603050405020304" charset="0"/>
                <a:ea typeface="Times New Roman" panose="02020603050405020304" charset="0"/>
              </a:rPr>
              <a:t>Rb</a:t>
            </a:r>
          </a:p>
        </p:txBody>
      </p:sp>
      <p:sp>
        <p:nvSpPr>
          <p:cNvPr id="122" name="矩形 121"/>
          <p:cNvSpPr/>
          <p:nvPr/>
        </p:nvSpPr>
        <p:spPr>
          <a:xfrm>
            <a:off x="2892425" y="3641725"/>
            <a:ext cx="984250" cy="57785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32 32-bit</a:t>
            </a:r>
          </a:p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Registers</a:t>
            </a:r>
          </a:p>
        </p:txBody>
      </p:sp>
      <p:sp>
        <p:nvSpPr>
          <p:cNvPr id="123" name="矩形 122"/>
          <p:cNvSpPr/>
          <p:nvPr/>
        </p:nvSpPr>
        <p:spPr>
          <a:xfrm>
            <a:off x="2506662" y="2346325"/>
            <a:ext cx="4175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</a:rPr>
              <a:t>Rd</a:t>
            </a:r>
          </a:p>
        </p:txBody>
      </p:sp>
      <p:grpSp>
        <p:nvGrpSpPr>
          <p:cNvPr id="124" name="组合 123"/>
          <p:cNvGrpSpPr/>
          <p:nvPr/>
        </p:nvGrpSpPr>
        <p:grpSpPr>
          <a:xfrm>
            <a:off x="5143510" y="3349625"/>
            <a:ext cx="481013" cy="1219200"/>
            <a:chOff x="3179" y="2066"/>
            <a:chExt cx="303" cy="768"/>
          </a:xfrm>
        </p:grpSpPr>
        <p:grpSp>
          <p:nvGrpSpPr>
            <p:cNvPr id="194" name="组合 193"/>
            <p:cNvGrpSpPr/>
            <p:nvPr/>
          </p:nvGrpSpPr>
          <p:grpSpPr>
            <a:xfrm>
              <a:off x="3179" y="2066"/>
              <a:ext cx="288" cy="768"/>
              <a:chOff x="3179" y="2066"/>
              <a:chExt cx="288" cy="768"/>
            </a:xfrm>
          </p:grpSpPr>
          <p:sp>
            <p:nvSpPr>
              <p:cNvPr id="196" name="直接连接符 195"/>
              <p:cNvSpPr/>
              <p:nvPr/>
            </p:nvSpPr>
            <p:spPr>
              <a:xfrm>
                <a:off x="3179" y="2066"/>
                <a:ext cx="0" cy="17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7" name="直接连接符 196"/>
              <p:cNvSpPr/>
              <p:nvPr/>
            </p:nvSpPr>
            <p:spPr>
              <a:xfrm>
                <a:off x="3187" y="2066"/>
                <a:ext cx="272" cy="17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8" name="直接连接符 197"/>
              <p:cNvSpPr/>
              <p:nvPr/>
            </p:nvSpPr>
            <p:spPr>
              <a:xfrm>
                <a:off x="3187" y="2258"/>
                <a:ext cx="128" cy="8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9" name="直接连接符 198"/>
              <p:cNvSpPr/>
              <p:nvPr/>
            </p:nvSpPr>
            <p:spPr>
              <a:xfrm>
                <a:off x="3323" y="2354"/>
                <a:ext cx="0" cy="17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0" name="直接连接符 199"/>
              <p:cNvSpPr/>
              <p:nvPr/>
            </p:nvSpPr>
            <p:spPr>
              <a:xfrm>
                <a:off x="3467" y="2258"/>
                <a:ext cx="0" cy="36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1" name="直接连接符 200"/>
              <p:cNvSpPr/>
              <p:nvPr/>
            </p:nvSpPr>
            <p:spPr>
              <a:xfrm flipV="1">
                <a:off x="3187" y="2530"/>
                <a:ext cx="128" cy="11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2" name="直接连接符 201"/>
              <p:cNvSpPr/>
              <p:nvPr/>
            </p:nvSpPr>
            <p:spPr>
              <a:xfrm>
                <a:off x="3179" y="2642"/>
                <a:ext cx="0" cy="17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3" name="直接连接符 202"/>
              <p:cNvSpPr/>
              <p:nvPr/>
            </p:nvSpPr>
            <p:spPr>
              <a:xfrm flipV="1">
                <a:off x="3187" y="2626"/>
                <a:ext cx="272" cy="20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95" name="矩形 194"/>
            <p:cNvSpPr/>
            <p:nvPr/>
          </p:nvSpPr>
          <p:spPr>
            <a:xfrm rot="5400000">
              <a:off x="3185" y="2334"/>
              <a:ext cx="38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ALU</a:t>
              </a:r>
            </a:p>
          </p:txBody>
        </p:sp>
      </p:grpSp>
      <p:sp>
        <p:nvSpPr>
          <p:cNvPr id="125" name="矩形 124"/>
          <p:cNvSpPr/>
          <p:nvPr/>
        </p:nvSpPr>
        <p:spPr>
          <a:xfrm>
            <a:off x="6723062" y="4625975"/>
            <a:ext cx="47466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 err="1">
                <a:latin typeface="Times New Roman" panose="02020603050405020304" charset="0"/>
                <a:ea typeface="Times New Roman" panose="02020603050405020304" charset="0"/>
              </a:rPr>
              <a:t>Clk</a:t>
            </a:r>
          </a:p>
        </p:txBody>
      </p:sp>
      <p:sp>
        <p:nvSpPr>
          <p:cNvPr id="126" name="矩形 125"/>
          <p:cNvSpPr/>
          <p:nvPr/>
        </p:nvSpPr>
        <p:spPr>
          <a:xfrm>
            <a:off x="6165850" y="3929063"/>
            <a:ext cx="784225" cy="57785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Data In</a:t>
            </a:r>
          </a:p>
        </p:txBody>
      </p:sp>
      <p:sp>
        <p:nvSpPr>
          <p:cNvPr id="127" name="矩形 126"/>
          <p:cNvSpPr/>
          <p:nvPr/>
        </p:nvSpPr>
        <p:spPr>
          <a:xfrm>
            <a:off x="7023100" y="3405188"/>
            <a:ext cx="1201737" cy="1087437"/>
          </a:xfrm>
          <a:prstGeom prst="rect">
            <a:avLst/>
          </a:prstGeom>
          <a:noFill/>
          <a:ln w="508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8" name="直接连接符 127"/>
          <p:cNvSpPr/>
          <p:nvPr/>
        </p:nvSpPr>
        <p:spPr>
          <a:xfrm flipV="1">
            <a:off x="7078662" y="4227513"/>
            <a:ext cx="71438" cy="269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" name="直接连接符 128"/>
          <p:cNvSpPr/>
          <p:nvPr/>
        </p:nvSpPr>
        <p:spPr>
          <a:xfrm>
            <a:off x="7175500" y="4252913"/>
            <a:ext cx="109537" cy="21907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0" name="椭圆 129"/>
          <p:cNvSpPr/>
          <p:nvPr/>
        </p:nvSpPr>
        <p:spPr>
          <a:xfrm>
            <a:off x="7116762" y="4530725"/>
            <a:ext cx="128588" cy="109538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1" name="直接连接符 130"/>
          <p:cNvSpPr/>
          <p:nvPr/>
        </p:nvSpPr>
        <p:spPr>
          <a:xfrm>
            <a:off x="5638800" y="3760788"/>
            <a:ext cx="1346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2" name="矩形 131"/>
          <p:cNvSpPr/>
          <p:nvPr/>
        </p:nvSpPr>
        <p:spPr>
          <a:xfrm>
            <a:off x="6202362" y="3122613"/>
            <a:ext cx="847725" cy="57785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Data</a:t>
            </a:r>
          </a:p>
          <a:p>
            <a:pPr lvl="0" algn="ctr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Address</a:t>
            </a:r>
          </a:p>
        </p:txBody>
      </p:sp>
      <p:sp>
        <p:nvSpPr>
          <p:cNvPr id="133" name="矩形 132"/>
          <p:cNvSpPr/>
          <p:nvPr/>
        </p:nvSpPr>
        <p:spPr>
          <a:xfrm>
            <a:off x="7154862" y="3498850"/>
            <a:ext cx="927100" cy="8223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Ideal</a:t>
            </a:r>
          </a:p>
          <a:p>
            <a:pPr lvl="0" algn="ctr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Data</a:t>
            </a:r>
          </a:p>
          <a:p>
            <a:pPr lvl="0" algn="ctr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Memory</a:t>
            </a:r>
          </a:p>
        </p:txBody>
      </p:sp>
      <p:sp>
        <p:nvSpPr>
          <p:cNvPr id="134" name="矩形 133"/>
          <p:cNvSpPr/>
          <p:nvPr/>
        </p:nvSpPr>
        <p:spPr>
          <a:xfrm>
            <a:off x="1228725" y="1466850"/>
            <a:ext cx="1241425" cy="1201738"/>
          </a:xfrm>
          <a:prstGeom prst="rect">
            <a:avLst/>
          </a:prstGeom>
          <a:noFill/>
          <a:ln w="508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5" name="直接连接符 134"/>
          <p:cNvSpPr/>
          <p:nvPr/>
        </p:nvSpPr>
        <p:spPr>
          <a:xfrm>
            <a:off x="2508250" y="2312988"/>
            <a:ext cx="1354137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6" name="矩形 135"/>
          <p:cNvSpPr/>
          <p:nvPr/>
        </p:nvSpPr>
        <p:spPr>
          <a:xfrm>
            <a:off x="2778125" y="1978025"/>
            <a:ext cx="10652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</a:rPr>
              <a:t>Instruction</a:t>
            </a:r>
          </a:p>
        </p:txBody>
      </p:sp>
      <p:sp>
        <p:nvSpPr>
          <p:cNvPr id="137" name="直接连接符 136"/>
          <p:cNvSpPr/>
          <p:nvPr/>
        </p:nvSpPr>
        <p:spPr>
          <a:xfrm>
            <a:off x="2027237" y="2698750"/>
            <a:ext cx="0" cy="1270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38" name="矩形 137"/>
          <p:cNvSpPr/>
          <p:nvPr/>
        </p:nvSpPr>
        <p:spPr>
          <a:xfrm>
            <a:off x="912812" y="2732088"/>
            <a:ext cx="1065213" cy="57785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altLang="zh-CN" sz="1600" b="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</a:rPr>
              <a:t>Instruction</a:t>
            </a:r>
          </a:p>
          <a:p>
            <a:pPr lvl="0" algn="r"/>
            <a:r>
              <a:rPr lang="en-US" altLang="zh-CN" sz="1600" b="0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</a:rPr>
              <a:t>Address</a:t>
            </a:r>
          </a:p>
        </p:txBody>
      </p:sp>
      <p:sp>
        <p:nvSpPr>
          <p:cNvPr id="139" name="矩形 138"/>
          <p:cNvSpPr/>
          <p:nvPr/>
        </p:nvSpPr>
        <p:spPr>
          <a:xfrm>
            <a:off x="1281112" y="1622425"/>
            <a:ext cx="1154113" cy="8223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Ideal</a:t>
            </a:r>
          </a:p>
          <a:p>
            <a:pPr lvl="0" algn="ctr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Instruction</a:t>
            </a:r>
          </a:p>
          <a:p>
            <a:pPr lvl="0" algn="ctr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Memory</a:t>
            </a:r>
          </a:p>
        </p:txBody>
      </p:sp>
      <p:grpSp>
        <p:nvGrpSpPr>
          <p:cNvPr id="140" name="组合 139"/>
          <p:cNvGrpSpPr/>
          <p:nvPr/>
        </p:nvGrpSpPr>
        <p:grpSpPr>
          <a:xfrm>
            <a:off x="1235077" y="3387728"/>
            <a:ext cx="496888" cy="1849439"/>
            <a:chOff x="717" y="2090"/>
            <a:chExt cx="313" cy="1165"/>
          </a:xfrm>
        </p:grpSpPr>
        <p:sp>
          <p:nvSpPr>
            <p:cNvPr id="187" name="矩形 186"/>
            <p:cNvSpPr/>
            <p:nvPr/>
          </p:nvSpPr>
          <p:spPr>
            <a:xfrm rot="16200000">
              <a:off x="672" y="3001"/>
              <a:ext cx="2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 err="1">
                  <a:latin typeface="Times New Roman" panose="02020603050405020304" charset="0"/>
                  <a:ea typeface="Times New Roman" panose="02020603050405020304" charset="0"/>
                </a:rPr>
                <a:t>Clk</a:t>
              </a:r>
            </a:p>
          </p:txBody>
        </p:sp>
        <p:sp>
          <p:nvSpPr>
            <p:cNvPr id="188" name="矩形 187"/>
            <p:cNvSpPr/>
            <p:nvPr/>
          </p:nvSpPr>
          <p:spPr>
            <a:xfrm>
              <a:off x="846" y="2090"/>
              <a:ext cx="166" cy="748"/>
            </a:xfrm>
            <a:prstGeom prst="rect">
              <a:avLst/>
            </a:prstGeom>
            <a:noFill/>
            <a:ln w="508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9" name="直接连接符 188"/>
            <p:cNvSpPr/>
            <p:nvPr/>
          </p:nvSpPr>
          <p:spPr>
            <a:xfrm flipV="1">
              <a:off x="886" y="2702"/>
              <a:ext cx="32" cy="1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0" name="直接连接符 189"/>
            <p:cNvSpPr/>
            <p:nvPr/>
          </p:nvSpPr>
          <p:spPr>
            <a:xfrm>
              <a:off x="934" y="2718"/>
              <a:ext cx="32" cy="12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1" name="椭圆 190"/>
            <p:cNvSpPr/>
            <p:nvPr/>
          </p:nvSpPr>
          <p:spPr>
            <a:xfrm>
              <a:off x="886" y="2862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2" name="直接连接符 191"/>
            <p:cNvSpPr/>
            <p:nvPr/>
          </p:nvSpPr>
          <p:spPr>
            <a:xfrm>
              <a:off x="927" y="2973"/>
              <a:ext cx="0" cy="19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3" name="矩形 192"/>
            <p:cNvSpPr/>
            <p:nvPr/>
          </p:nvSpPr>
          <p:spPr>
            <a:xfrm rot="16200000">
              <a:off x="783" y="2351"/>
              <a:ext cx="28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PC</a:t>
              </a:r>
            </a:p>
          </p:txBody>
        </p:sp>
      </p:grpSp>
      <p:sp>
        <p:nvSpPr>
          <p:cNvPr id="141" name="直接连接符 140"/>
          <p:cNvSpPr/>
          <p:nvPr/>
        </p:nvSpPr>
        <p:spPr>
          <a:xfrm>
            <a:off x="3340100" y="2319338"/>
            <a:ext cx="0" cy="977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2" name="直接连接符 141"/>
          <p:cNvSpPr/>
          <p:nvPr/>
        </p:nvSpPr>
        <p:spPr>
          <a:xfrm flipV="1">
            <a:off x="3270250" y="2720975"/>
            <a:ext cx="188912" cy="2079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" name="矩形 142"/>
          <p:cNvSpPr/>
          <p:nvPr/>
        </p:nvSpPr>
        <p:spPr>
          <a:xfrm>
            <a:off x="3121025" y="2574925"/>
            <a:ext cx="369887" cy="3333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5</a:t>
            </a:r>
          </a:p>
        </p:txBody>
      </p:sp>
      <p:sp>
        <p:nvSpPr>
          <p:cNvPr id="144" name="矩形 143"/>
          <p:cNvSpPr/>
          <p:nvPr/>
        </p:nvSpPr>
        <p:spPr>
          <a:xfrm>
            <a:off x="2963862" y="2346325"/>
            <a:ext cx="395288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 err="1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</a:rPr>
              <a:t>Rs</a:t>
            </a:r>
          </a:p>
        </p:txBody>
      </p:sp>
      <p:sp>
        <p:nvSpPr>
          <p:cNvPr id="145" name="直接连接符 144"/>
          <p:cNvSpPr/>
          <p:nvPr/>
        </p:nvSpPr>
        <p:spPr>
          <a:xfrm>
            <a:off x="3873500" y="2319338"/>
            <a:ext cx="0" cy="977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6" name="直接连接符 145"/>
          <p:cNvSpPr/>
          <p:nvPr/>
        </p:nvSpPr>
        <p:spPr>
          <a:xfrm flipV="1">
            <a:off x="3803650" y="2720975"/>
            <a:ext cx="188912" cy="2079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7" name="矩形 146"/>
          <p:cNvSpPr/>
          <p:nvPr/>
        </p:nvSpPr>
        <p:spPr>
          <a:xfrm>
            <a:off x="3654425" y="2574925"/>
            <a:ext cx="369887" cy="3333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5</a:t>
            </a:r>
          </a:p>
        </p:txBody>
      </p:sp>
      <p:sp>
        <p:nvSpPr>
          <p:cNvPr id="148" name="矩形 147"/>
          <p:cNvSpPr/>
          <p:nvPr/>
        </p:nvSpPr>
        <p:spPr>
          <a:xfrm>
            <a:off x="3497262" y="2346325"/>
            <a:ext cx="37306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 err="1">
                <a:solidFill>
                  <a:schemeClr val="accent1"/>
                </a:solidFill>
                <a:latin typeface="Times New Roman" panose="02020603050405020304" charset="0"/>
                <a:ea typeface="Times New Roman" panose="02020603050405020304" charset="0"/>
              </a:rPr>
              <a:t>Rt</a:t>
            </a:r>
          </a:p>
        </p:txBody>
      </p:sp>
      <p:sp>
        <p:nvSpPr>
          <p:cNvPr id="149" name="直接连接符 148"/>
          <p:cNvSpPr/>
          <p:nvPr/>
        </p:nvSpPr>
        <p:spPr>
          <a:xfrm>
            <a:off x="4038600" y="3455988"/>
            <a:ext cx="1117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0" name="直接连接符 149"/>
          <p:cNvSpPr/>
          <p:nvPr/>
        </p:nvSpPr>
        <p:spPr>
          <a:xfrm>
            <a:off x="4483100" y="4383088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1" name="直接连接符 150"/>
          <p:cNvSpPr/>
          <p:nvPr/>
        </p:nvSpPr>
        <p:spPr>
          <a:xfrm>
            <a:off x="4495800" y="4675188"/>
            <a:ext cx="1270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2" name="直接连接符 151"/>
          <p:cNvSpPr/>
          <p:nvPr/>
        </p:nvSpPr>
        <p:spPr>
          <a:xfrm>
            <a:off x="5791200" y="4294188"/>
            <a:ext cx="1193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" name="直接连接符 152"/>
          <p:cNvSpPr/>
          <p:nvPr/>
        </p:nvSpPr>
        <p:spPr>
          <a:xfrm>
            <a:off x="5778500" y="4306888"/>
            <a:ext cx="0" cy="355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" name="直接连接符 153"/>
          <p:cNvSpPr/>
          <p:nvPr/>
        </p:nvSpPr>
        <p:spPr>
          <a:xfrm flipH="1">
            <a:off x="4781550" y="4529138"/>
            <a:ext cx="165100" cy="215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" name="矩形 154"/>
          <p:cNvSpPr/>
          <p:nvPr/>
        </p:nvSpPr>
        <p:spPr>
          <a:xfrm>
            <a:off x="4621212" y="4751388"/>
            <a:ext cx="3841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32</a:t>
            </a:r>
          </a:p>
        </p:txBody>
      </p:sp>
      <p:sp>
        <p:nvSpPr>
          <p:cNvPr id="156" name="直接连接符 155"/>
          <p:cNvSpPr/>
          <p:nvPr/>
        </p:nvSpPr>
        <p:spPr>
          <a:xfrm flipH="1">
            <a:off x="5772150" y="3614738"/>
            <a:ext cx="165100" cy="215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7" name="矩形 156"/>
          <p:cNvSpPr/>
          <p:nvPr/>
        </p:nvSpPr>
        <p:spPr>
          <a:xfrm>
            <a:off x="5611812" y="3303588"/>
            <a:ext cx="3841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32</a:t>
            </a:r>
          </a:p>
        </p:txBody>
      </p:sp>
      <p:sp>
        <p:nvSpPr>
          <p:cNvPr id="158" name="矩形 157"/>
          <p:cNvSpPr/>
          <p:nvPr/>
        </p:nvSpPr>
        <p:spPr>
          <a:xfrm>
            <a:off x="4164012" y="3532188"/>
            <a:ext cx="3841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32</a:t>
            </a:r>
          </a:p>
        </p:txBody>
      </p:sp>
      <p:sp>
        <p:nvSpPr>
          <p:cNvPr id="159" name="直接连接符 158"/>
          <p:cNvSpPr/>
          <p:nvPr/>
        </p:nvSpPr>
        <p:spPr>
          <a:xfrm>
            <a:off x="8521700" y="3925888"/>
            <a:ext cx="0" cy="1193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0" name="直接连接符 159"/>
          <p:cNvSpPr/>
          <p:nvPr/>
        </p:nvSpPr>
        <p:spPr>
          <a:xfrm>
            <a:off x="2197100" y="3849688"/>
            <a:ext cx="0" cy="1270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1" name="直接连接符 160"/>
          <p:cNvSpPr/>
          <p:nvPr/>
        </p:nvSpPr>
        <p:spPr>
          <a:xfrm>
            <a:off x="2192337" y="3836988"/>
            <a:ext cx="52546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2" name="直接连接符 161"/>
          <p:cNvSpPr/>
          <p:nvPr/>
        </p:nvSpPr>
        <p:spPr>
          <a:xfrm flipH="1">
            <a:off x="2266950" y="3767138"/>
            <a:ext cx="165100" cy="215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" name="矩形 162"/>
          <p:cNvSpPr/>
          <p:nvPr/>
        </p:nvSpPr>
        <p:spPr>
          <a:xfrm>
            <a:off x="2182812" y="3455988"/>
            <a:ext cx="3841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32</a:t>
            </a:r>
          </a:p>
        </p:txBody>
      </p:sp>
      <p:sp>
        <p:nvSpPr>
          <p:cNvPr id="164" name="直接连接符 163"/>
          <p:cNvSpPr/>
          <p:nvPr/>
        </p:nvSpPr>
        <p:spPr>
          <a:xfrm>
            <a:off x="6007100" y="3773488"/>
            <a:ext cx="0" cy="1346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5" name="矩形 164"/>
          <p:cNvSpPr/>
          <p:nvPr/>
        </p:nvSpPr>
        <p:spPr>
          <a:xfrm>
            <a:off x="4132262" y="3101975"/>
            <a:ext cx="3270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A</a:t>
            </a:r>
          </a:p>
        </p:txBody>
      </p:sp>
      <p:sp>
        <p:nvSpPr>
          <p:cNvPr id="166" name="矩形 165"/>
          <p:cNvSpPr/>
          <p:nvPr/>
        </p:nvSpPr>
        <p:spPr>
          <a:xfrm>
            <a:off x="4132262" y="4016375"/>
            <a:ext cx="3159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0">
                <a:latin typeface="Times New Roman" panose="02020603050405020304" charset="0"/>
                <a:ea typeface="Times New Roman" panose="02020603050405020304" charset="0"/>
              </a:rPr>
              <a:t>B</a:t>
            </a:r>
          </a:p>
        </p:txBody>
      </p:sp>
      <p:sp>
        <p:nvSpPr>
          <p:cNvPr id="167" name="直接连接符 166"/>
          <p:cNvSpPr/>
          <p:nvPr/>
        </p:nvSpPr>
        <p:spPr>
          <a:xfrm flipH="1">
            <a:off x="4400550" y="3309938"/>
            <a:ext cx="165100" cy="215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8" name="直接连接符 167"/>
          <p:cNvSpPr/>
          <p:nvPr/>
        </p:nvSpPr>
        <p:spPr>
          <a:xfrm>
            <a:off x="2916237" y="471805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9" name="直接连接符 168"/>
          <p:cNvSpPr/>
          <p:nvPr/>
        </p:nvSpPr>
        <p:spPr>
          <a:xfrm>
            <a:off x="8288337" y="3905250"/>
            <a:ext cx="203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0" name="直接连接符 169"/>
          <p:cNvSpPr/>
          <p:nvPr/>
        </p:nvSpPr>
        <p:spPr>
          <a:xfrm>
            <a:off x="1735137" y="3981450"/>
            <a:ext cx="279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" name="八边形 170"/>
          <p:cNvSpPr/>
          <p:nvPr/>
        </p:nvSpPr>
        <p:spPr>
          <a:xfrm>
            <a:off x="814387" y="3378200"/>
            <a:ext cx="292100" cy="1282700"/>
          </a:xfrm>
          <a:prstGeom prst="octagon">
            <a:avLst>
              <a:gd name="adj" fmla="val 29282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 rot="16200000">
            <a:off x="334962" y="3827463"/>
            <a:ext cx="13493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Next Address</a:t>
            </a:r>
          </a:p>
        </p:txBody>
      </p:sp>
      <p:sp>
        <p:nvSpPr>
          <p:cNvPr id="173" name="直接连接符 172"/>
          <p:cNvSpPr/>
          <p:nvPr/>
        </p:nvSpPr>
        <p:spPr>
          <a:xfrm>
            <a:off x="1125537" y="3981450"/>
            <a:ext cx="279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4" name="任意多边形 130134"/>
          <p:cNvSpPr/>
          <p:nvPr/>
        </p:nvSpPr>
        <p:spPr>
          <a:xfrm>
            <a:off x="503237" y="3295650"/>
            <a:ext cx="1525588" cy="687388"/>
          </a:xfrm>
          <a:custGeom>
            <a:avLst/>
            <a:gdLst/>
            <a:ahLst/>
            <a:cxnLst/>
            <a:rect l="0" t="0" r="0" b="0"/>
            <a:pathLst>
              <a:path w="961" h="433">
                <a:moveTo>
                  <a:pt x="960" y="0"/>
                </a:moveTo>
                <a:lnTo>
                  <a:pt x="0" y="0"/>
                </a:lnTo>
                <a:lnTo>
                  <a:pt x="0" y="432"/>
                </a:lnTo>
                <a:lnTo>
                  <a:pt x="192" y="432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5" name="直接连接符 174"/>
          <p:cNvSpPr/>
          <p:nvPr/>
        </p:nvSpPr>
        <p:spPr>
          <a:xfrm flipH="1">
            <a:off x="2166937" y="5124450"/>
            <a:ext cx="6350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6" name="矩形 175"/>
          <p:cNvSpPr/>
          <p:nvPr/>
        </p:nvSpPr>
        <p:spPr>
          <a:xfrm>
            <a:off x="4324350" y="1427163"/>
            <a:ext cx="1196975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>
                <a:solidFill>
                  <a:schemeClr val="accent2"/>
                </a:solidFill>
                <a:latin typeface="Times New Roman" panose="02020603050405020304" charset="0"/>
                <a:ea typeface="Times New Roman" panose="02020603050405020304" charset="0"/>
              </a:rPr>
              <a:t>Control</a:t>
            </a:r>
          </a:p>
        </p:txBody>
      </p:sp>
      <p:sp>
        <p:nvSpPr>
          <p:cNvPr id="177" name="矩形 176"/>
          <p:cNvSpPr/>
          <p:nvPr/>
        </p:nvSpPr>
        <p:spPr>
          <a:xfrm>
            <a:off x="4349750" y="5300663"/>
            <a:ext cx="1401762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>
                <a:solidFill>
                  <a:schemeClr val="accent2"/>
                </a:solidFill>
                <a:latin typeface="Times New Roman" panose="02020603050405020304" charset="0"/>
                <a:ea typeface="Times New Roman" panose="02020603050405020304" charset="0"/>
              </a:rPr>
              <a:t>Datapath</a:t>
            </a:r>
          </a:p>
        </p:txBody>
      </p:sp>
      <p:sp>
        <p:nvSpPr>
          <p:cNvPr id="178" name="直接连接符 177"/>
          <p:cNvSpPr/>
          <p:nvPr/>
        </p:nvSpPr>
        <p:spPr>
          <a:xfrm>
            <a:off x="4872037" y="2247900"/>
            <a:ext cx="0" cy="736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9" name="直接连接符 178"/>
          <p:cNvSpPr/>
          <p:nvPr/>
        </p:nvSpPr>
        <p:spPr>
          <a:xfrm>
            <a:off x="5049837" y="2235200"/>
            <a:ext cx="0" cy="736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0" name="直接连接符 179"/>
          <p:cNvSpPr/>
          <p:nvPr/>
        </p:nvSpPr>
        <p:spPr>
          <a:xfrm>
            <a:off x="5303837" y="2222500"/>
            <a:ext cx="0" cy="736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1" name="直接连接符 180"/>
          <p:cNvSpPr/>
          <p:nvPr/>
        </p:nvSpPr>
        <p:spPr>
          <a:xfrm>
            <a:off x="5481637" y="2209800"/>
            <a:ext cx="0" cy="736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2" name="矩形 181"/>
          <p:cNvSpPr/>
          <p:nvPr/>
        </p:nvSpPr>
        <p:spPr>
          <a:xfrm>
            <a:off x="4133850" y="1885950"/>
            <a:ext cx="153193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Control Signals</a:t>
            </a:r>
          </a:p>
        </p:txBody>
      </p:sp>
      <p:sp>
        <p:nvSpPr>
          <p:cNvPr id="183" name="直接连接符 182"/>
          <p:cNvSpPr/>
          <p:nvPr/>
        </p:nvSpPr>
        <p:spPr>
          <a:xfrm>
            <a:off x="6091237" y="2247900"/>
            <a:ext cx="0" cy="736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84" name="直接连接符 183"/>
          <p:cNvSpPr/>
          <p:nvPr/>
        </p:nvSpPr>
        <p:spPr>
          <a:xfrm>
            <a:off x="6243637" y="2235200"/>
            <a:ext cx="0" cy="736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85" name="矩形 184"/>
          <p:cNvSpPr/>
          <p:nvPr/>
        </p:nvSpPr>
        <p:spPr>
          <a:xfrm>
            <a:off x="5708650" y="1949450"/>
            <a:ext cx="11303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charset="0"/>
                <a:ea typeface="Times New Roman" panose="02020603050405020304" charset="0"/>
              </a:rPr>
              <a:t>Conditions</a:t>
            </a:r>
          </a:p>
        </p:txBody>
      </p:sp>
      <p:sp>
        <p:nvSpPr>
          <p:cNvPr id="186" name="直接连接符 185"/>
          <p:cNvSpPr/>
          <p:nvPr/>
        </p:nvSpPr>
        <p:spPr>
          <a:xfrm>
            <a:off x="7162800" y="4656138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Recap: A Single Cycle </a:t>
            </a:r>
            <a:r>
              <a:rPr lang="en-US" altLang="zh-CN" dirty="0" err="1"/>
              <a:t>Datapath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0" y="116837"/>
            <a:ext cx="914400" cy="56832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2.3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8524875" cy="4686300"/>
          </a:xfrm>
          <a:prstGeom prst="rect">
            <a:avLst/>
          </a:prstGeom>
        </p:spPr>
      </p:pic>
      <p:sp>
        <p:nvSpPr>
          <p:cNvPr id="459" name="文本占位符 11266"/>
          <p:cNvSpPr>
            <a:spLocks noGrp="1"/>
          </p:cNvSpPr>
          <p:nvPr/>
        </p:nvSpPr>
        <p:spPr>
          <a:xfrm>
            <a:off x="152400" y="1112687"/>
            <a:ext cx="8191500" cy="86201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err="1"/>
              <a:t>Rs, Rt</a:t>
            </a:r>
            <a:r>
              <a:rPr lang="en-US" altLang="zh-CN"/>
              <a:t>, Rd and Imed16 hardwired into datapath from Fetch Unit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We have everything except control signals (</a:t>
            </a:r>
            <a:r>
              <a:rPr lang="en-US" altLang="zh-CN" u="sng">
                <a:solidFill>
                  <a:schemeClr val="accent2"/>
                </a:solidFill>
              </a:rPr>
              <a:t>underline</a:t>
            </a:r>
            <a:r>
              <a:rPr lang="en-US" altLang="zh-CN"/>
              <a:t>)</a:t>
            </a:r>
          </a:p>
          <a:p>
            <a:pPr marL="508000" lvl="1">
              <a:spcBef>
                <a:spcPct val="20000"/>
              </a:spcBef>
            </a:pPr>
            <a:r>
              <a:rPr lang="en-US" altLang="zh-CN"/>
              <a:t>Today’s lecture will show you how to generate the control signals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64770"/>
            <a:ext cx="7690485" cy="649605"/>
          </a:xfrm>
        </p:spPr>
        <p:txBody>
          <a:bodyPr/>
          <a:lstStyle/>
          <a:p>
            <a:r>
              <a:rPr lang="en-US" altLang="zh-CN" dirty="0"/>
              <a:t>Recap: Meaning of the Control Signals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0" y="116837"/>
            <a:ext cx="1066800" cy="568325"/>
          </a:xfrm>
        </p:spPr>
        <p:txBody>
          <a:bodyPr/>
          <a:lstStyle/>
          <a:p>
            <a:r>
              <a:rPr lang="en-US" altLang="zh-CN" dirty="0"/>
              <a:t>2.4</a:t>
            </a:r>
            <a:endParaRPr lang="zh-CN" altLang="en-US" dirty="0"/>
          </a:p>
        </p:txBody>
      </p:sp>
      <p:sp>
        <p:nvSpPr>
          <p:cNvPr id="5" name="文本占位符 99334"/>
          <p:cNvSpPr>
            <a:spLocks noGrp="1"/>
          </p:cNvSpPr>
          <p:nvPr/>
        </p:nvSpPr>
        <p:spPr>
          <a:xfrm>
            <a:off x="457199" y="1371599"/>
            <a:ext cx="8191500" cy="10541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0">
              <a:lnSpc>
                <a:spcPct val="90000"/>
              </a:lnSpc>
              <a:tabLst>
                <a:tab pos="1600200" algn="l"/>
              </a:tabLst>
            </a:pPr>
            <a:r>
              <a:rPr lang="en-US" altLang="zh-CN" err="1">
                <a:solidFill>
                  <a:schemeClr val="accent2"/>
                </a:solidFill>
              </a:rPr>
              <a:t>nPC_MUX_sel</a:t>
            </a:r>
            <a:r>
              <a:rPr lang="en-US" altLang="zh-CN">
                <a:solidFill>
                  <a:schemeClr val="accent2"/>
                </a:solidFill>
              </a:rPr>
              <a:t>:</a:t>
            </a:r>
            <a:r>
              <a:rPr lang="en-US" altLang="zh-CN"/>
              <a:t> 	0 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/>
              <a:t> PC &lt;– PC + 4 </a:t>
            </a:r>
            <a:br>
              <a:rPr lang="en-US" altLang="zh-CN"/>
            </a:br>
            <a:r>
              <a:rPr lang="en-US" altLang="zh-CN"/>
              <a:t>			1 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 err="1"/>
              <a:t> PC &lt;– PC + 4 + SignExt</a:t>
            </a:r>
            <a:r>
              <a:rPr lang="en-US" altLang="zh-CN"/>
              <a:t>(Im16) || 00</a:t>
            </a:r>
          </a:p>
          <a:p>
            <a:pPr defTabSz="0">
              <a:tabLst>
                <a:tab pos="1600200" algn="l"/>
              </a:tabLst>
            </a:pPr>
            <a:r>
              <a:rPr lang="en-US" altLang="zh-CN" err="1"/>
              <a:t>Later in lecture: higher-level connection between mux and branch cond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2057400" y="2819400"/>
            <a:ext cx="4732339" cy="3825877"/>
            <a:chOff x="1073" y="1824"/>
            <a:chExt cx="2981" cy="2410"/>
          </a:xfrm>
        </p:grpSpPr>
        <p:sp>
          <p:nvSpPr>
            <p:cNvPr id="9" name="矩形 8"/>
            <p:cNvSpPr/>
            <p:nvPr/>
          </p:nvSpPr>
          <p:spPr>
            <a:xfrm>
              <a:off x="3360" y="2112"/>
              <a:ext cx="694" cy="54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976" y="2448"/>
              <a:ext cx="31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 err="1">
                  <a:latin typeface="Times New Roman" panose="02020603050405020304" charset="0"/>
                  <a:ea typeface="Times New Roman" panose="02020603050405020304" charset="0"/>
                </a:rPr>
                <a:t>Adr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3404" y="2199"/>
              <a:ext cx="584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Inst</a:t>
              </a:r>
            </a:p>
            <a:p>
              <a:pPr lvl="0" algn="ctr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Memory</a:t>
              </a:r>
            </a:p>
          </p:txBody>
        </p:sp>
        <p:sp>
          <p:nvSpPr>
            <p:cNvPr id="12" name="直接连接符 11"/>
            <p:cNvSpPr/>
            <p:nvPr/>
          </p:nvSpPr>
          <p:spPr>
            <a:xfrm>
              <a:off x="1586" y="3179"/>
              <a:ext cx="26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13" name="组合 12"/>
            <p:cNvGrpSpPr/>
            <p:nvPr/>
          </p:nvGrpSpPr>
          <p:grpSpPr>
            <a:xfrm>
              <a:off x="1861" y="2549"/>
              <a:ext cx="296" cy="729"/>
              <a:chOff x="1861" y="2549"/>
              <a:chExt cx="296" cy="729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1861" y="2549"/>
                <a:ext cx="242" cy="729"/>
                <a:chOff x="1861" y="2549"/>
                <a:chExt cx="242" cy="729"/>
              </a:xfrm>
            </p:grpSpPr>
            <p:sp>
              <p:nvSpPr>
                <p:cNvPr id="59" name="直接连接符 58"/>
                <p:cNvSpPr/>
                <p:nvPr/>
              </p:nvSpPr>
              <p:spPr>
                <a:xfrm>
                  <a:off x="1861" y="2549"/>
                  <a:ext cx="0" cy="16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0" name="直接连接符 59"/>
                <p:cNvSpPr/>
                <p:nvPr/>
              </p:nvSpPr>
              <p:spPr>
                <a:xfrm>
                  <a:off x="1869" y="2549"/>
                  <a:ext cx="226" cy="16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1" name="直接连接符 60"/>
                <p:cNvSpPr/>
                <p:nvPr/>
              </p:nvSpPr>
              <p:spPr>
                <a:xfrm>
                  <a:off x="1869" y="2731"/>
                  <a:ext cx="105" cy="7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2" name="直接连接符 61"/>
                <p:cNvSpPr/>
                <p:nvPr/>
              </p:nvSpPr>
              <p:spPr>
                <a:xfrm>
                  <a:off x="1982" y="2823"/>
                  <a:ext cx="0" cy="16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3" name="直接连接符 62"/>
                <p:cNvSpPr/>
                <p:nvPr/>
              </p:nvSpPr>
              <p:spPr>
                <a:xfrm>
                  <a:off x="2103" y="2731"/>
                  <a:ext cx="0" cy="349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4" name="直接连接符 63"/>
                <p:cNvSpPr/>
                <p:nvPr/>
              </p:nvSpPr>
              <p:spPr>
                <a:xfrm flipV="1">
                  <a:off x="1869" y="2989"/>
                  <a:ext cx="105" cy="107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5" name="直接连接符 64"/>
                <p:cNvSpPr/>
                <p:nvPr/>
              </p:nvSpPr>
              <p:spPr>
                <a:xfrm>
                  <a:off x="1861" y="3096"/>
                  <a:ext cx="0" cy="16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6" name="直接连接符 65"/>
                <p:cNvSpPr/>
                <p:nvPr/>
              </p:nvSpPr>
              <p:spPr>
                <a:xfrm flipV="1">
                  <a:off x="1869" y="3080"/>
                  <a:ext cx="226" cy="198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8" name="矩形 57"/>
              <p:cNvSpPr/>
              <p:nvPr/>
            </p:nvSpPr>
            <p:spPr>
              <a:xfrm rot="5400000">
                <a:off x="1821" y="2812"/>
                <a:ext cx="462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Adder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867" y="3325"/>
              <a:ext cx="297" cy="729"/>
              <a:chOff x="1867" y="3325"/>
              <a:chExt cx="297" cy="729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1867" y="3325"/>
                <a:ext cx="242" cy="729"/>
                <a:chOff x="1867" y="3325"/>
                <a:chExt cx="242" cy="729"/>
              </a:xfrm>
            </p:grpSpPr>
            <p:sp>
              <p:nvSpPr>
                <p:cNvPr id="49" name="直接连接符 48"/>
                <p:cNvSpPr/>
                <p:nvPr/>
              </p:nvSpPr>
              <p:spPr>
                <a:xfrm>
                  <a:off x="1867" y="3325"/>
                  <a:ext cx="0" cy="16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" name="直接连接符 49"/>
                <p:cNvSpPr/>
                <p:nvPr/>
              </p:nvSpPr>
              <p:spPr>
                <a:xfrm>
                  <a:off x="1875" y="3325"/>
                  <a:ext cx="226" cy="16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1" name="直接连接符 50"/>
                <p:cNvSpPr/>
                <p:nvPr/>
              </p:nvSpPr>
              <p:spPr>
                <a:xfrm>
                  <a:off x="1875" y="3507"/>
                  <a:ext cx="105" cy="7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2" name="直接连接符 51"/>
                <p:cNvSpPr/>
                <p:nvPr/>
              </p:nvSpPr>
              <p:spPr>
                <a:xfrm>
                  <a:off x="1988" y="3599"/>
                  <a:ext cx="0" cy="16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" name="直接连接符 52"/>
                <p:cNvSpPr/>
                <p:nvPr/>
              </p:nvSpPr>
              <p:spPr>
                <a:xfrm>
                  <a:off x="2109" y="3507"/>
                  <a:ext cx="0" cy="349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" name="直接连接符 53"/>
                <p:cNvSpPr/>
                <p:nvPr/>
              </p:nvSpPr>
              <p:spPr>
                <a:xfrm flipV="1">
                  <a:off x="1875" y="3765"/>
                  <a:ext cx="105" cy="107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5" name="直接连接符 54"/>
                <p:cNvSpPr/>
                <p:nvPr/>
              </p:nvSpPr>
              <p:spPr>
                <a:xfrm>
                  <a:off x="1867" y="3872"/>
                  <a:ext cx="0" cy="16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" name="直接连接符 55"/>
                <p:cNvSpPr/>
                <p:nvPr/>
              </p:nvSpPr>
              <p:spPr>
                <a:xfrm flipV="1">
                  <a:off x="1875" y="3856"/>
                  <a:ext cx="226" cy="198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8" name="矩形 47"/>
              <p:cNvSpPr/>
              <p:nvPr/>
            </p:nvSpPr>
            <p:spPr>
              <a:xfrm rot="5400000">
                <a:off x="1828" y="3588"/>
                <a:ext cx="462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>
                    <a:latin typeface="Times New Roman" panose="02020603050405020304" charset="0"/>
                    <a:ea typeface="Times New Roman" panose="02020603050405020304" charset="0"/>
                  </a:rPr>
                  <a:t>Adder</a:t>
                </a:r>
              </a:p>
            </p:txBody>
          </p:sp>
        </p:grpSp>
        <p:sp>
          <p:nvSpPr>
            <p:cNvPr id="15" name="直接连接符 14"/>
            <p:cNvSpPr/>
            <p:nvPr/>
          </p:nvSpPr>
          <p:spPr>
            <a:xfrm>
              <a:off x="1674" y="3403"/>
              <a:ext cx="17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" name="矩形 15"/>
            <p:cNvSpPr/>
            <p:nvPr/>
          </p:nvSpPr>
          <p:spPr>
            <a:xfrm>
              <a:off x="2581" y="2928"/>
              <a:ext cx="145" cy="75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621" y="3696"/>
              <a:ext cx="65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直接连接符 17"/>
            <p:cNvSpPr/>
            <p:nvPr/>
          </p:nvSpPr>
          <p:spPr>
            <a:xfrm flipH="1">
              <a:off x="2644" y="3792"/>
              <a:ext cx="18" cy="11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" name="矩形 18"/>
            <p:cNvSpPr/>
            <p:nvPr/>
          </p:nvSpPr>
          <p:spPr>
            <a:xfrm rot="5400000">
              <a:off x="2515" y="3255"/>
              <a:ext cx="28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PC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2375" y="3712"/>
              <a:ext cx="2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 err="1">
                  <a:latin typeface="Times New Roman" panose="02020603050405020304" charset="0"/>
                  <a:ea typeface="Times New Roman" panose="02020603050405020304" charset="0"/>
                </a:rPr>
                <a:t>Clk</a:t>
              </a:r>
            </a:p>
          </p:txBody>
        </p:sp>
        <p:sp>
          <p:nvSpPr>
            <p:cNvPr id="21" name="矩形 20"/>
            <p:cNvSpPr/>
            <p:nvPr/>
          </p:nvSpPr>
          <p:spPr>
            <a:xfrm rot="16200000">
              <a:off x="2542" y="2927"/>
              <a:ext cx="24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00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584" y="2956"/>
              <a:ext cx="140" cy="14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2246" y="2845"/>
              <a:ext cx="210" cy="915"/>
              <a:chOff x="2246" y="2845"/>
              <a:chExt cx="210" cy="915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2264" y="2845"/>
                <a:ext cx="161" cy="915"/>
                <a:chOff x="2264" y="2845"/>
                <a:chExt cx="161" cy="915"/>
              </a:xfrm>
            </p:grpSpPr>
            <p:sp>
              <p:nvSpPr>
                <p:cNvPr id="43" name="直接连接符 42"/>
                <p:cNvSpPr/>
                <p:nvPr/>
              </p:nvSpPr>
              <p:spPr>
                <a:xfrm>
                  <a:off x="2264" y="2845"/>
                  <a:ext cx="0" cy="899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4" name="直接连接符 43"/>
                <p:cNvSpPr/>
                <p:nvPr/>
              </p:nvSpPr>
              <p:spPr>
                <a:xfrm>
                  <a:off x="2272" y="2845"/>
                  <a:ext cx="145" cy="10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5" name="直接连接符 44"/>
                <p:cNvSpPr/>
                <p:nvPr/>
              </p:nvSpPr>
              <p:spPr>
                <a:xfrm flipV="1">
                  <a:off x="2272" y="3622"/>
                  <a:ext cx="145" cy="138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" name="直接连接符 45"/>
                <p:cNvSpPr/>
                <p:nvPr/>
              </p:nvSpPr>
              <p:spPr>
                <a:xfrm>
                  <a:off x="2425" y="2967"/>
                  <a:ext cx="0" cy="655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0" name="矩形 39"/>
              <p:cNvSpPr/>
              <p:nvPr/>
            </p:nvSpPr>
            <p:spPr>
              <a:xfrm rot="5400000">
                <a:off x="2166" y="3194"/>
                <a:ext cx="370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charset="0"/>
                    <a:ea typeface="Times New Roman" panose="02020603050405020304" charset="0"/>
                  </a:rPr>
                  <a:t>Mux</a:t>
                </a: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256" y="2932"/>
                <a:ext cx="151" cy="23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256" y="3447"/>
                <a:ext cx="151" cy="23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6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4" name="直接连接符 23"/>
            <p:cNvSpPr/>
            <p:nvPr/>
          </p:nvSpPr>
          <p:spPr>
            <a:xfrm>
              <a:off x="2097" y="2947"/>
              <a:ext cx="173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" name="直接连接符 24"/>
            <p:cNvSpPr/>
            <p:nvPr/>
          </p:nvSpPr>
          <p:spPr>
            <a:xfrm>
              <a:off x="2117" y="3675"/>
              <a:ext cx="173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" name="矩形 25"/>
            <p:cNvSpPr/>
            <p:nvPr/>
          </p:nvSpPr>
          <p:spPr>
            <a:xfrm>
              <a:off x="1488" y="2512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4</a:t>
              </a:r>
            </a:p>
          </p:txBody>
        </p:sp>
        <p:sp>
          <p:nvSpPr>
            <p:cNvPr id="27" name="直接连接符 26"/>
            <p:cNvSpPr/>
            <p:nvPr/>
          </p:nvSpPr>
          <p:spPr>
            <a:xfrm>
              <a:off x="1674" y="2635"/>
              <a:ext cx="17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" name="矩形 27"/>
            <p:cNvSpPr/>
            <p:nvPr/>
          </p:nvSpPr>
          <p:spPr>
            <a:xfrm>
              <a:off x="2112" y="1824"/>
              <a:ext cx="931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err="1">
                  <a:solidFill>
                    <a:schemeClr val="accent2"/>
                  </a:solidFill>
                  <a:latin typeface="Times New Roman" panose="02020603050405020304" charset="0"/>
                  <a:ea typeface="Times New Roman" panose="02020603050405020304" charset="0"/>
                </a:rPr>
                <a:t>nPC_MUX_sel</a:t>
              </a:r>
              <a:endParaRPr lang="en-US" altLang="zh-CN" sz="1600" b="1">
                <a:solidFill>
                  <a:schemeClr val="accent2"/>
                </a:solidFill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29" name="直接连接符 28"/>
            <p:cNvSpPr/>
            <p:nvPr/>
          </p:nvSpPr>
          <p:spPr>
            <a:xfrm>
              <a:off x="2352" y="2084"/>
              <a:ext cx="0" cy="81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" name="矩形 29"/>
            <p:cNvSpPr/>
            <p:nvPr/>
          </p:nvSpPr>
          <p:spPr>
            <a:xfrm>
              <a:off x="1481" y="3712"/>
              <a:ext cx="186" cy="51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rot="5400000">
              <a:off x="1341" y="3875"/>
              <a:ext cx="50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charset="0"/>
                  <a:ea typeface="Times New Roman" panose="02020603050405020304" charset="0"/>
                </a:rPr>
                <a:t>PC Ext</a:t>
              </a:r>
            </a:p>
          </p:txBody>
        </p:sp>
        <p:sp>
          <p:nvSpPr>
            <p:cNvPr id="32" name="直接连接符 31"/>
            <p:cNvSpPr/>
            <p:nvPr/>
          </p:nvSpPr>
          <p:spPr>
            <a:xfrm>
              <a:off x="1326" y="3931"/>
              <a:ext cx="173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" name="直接连接符 32"/>
            <p:cNvSpPr/>
            <p:nvPr/>
          </p:nvSpPr>
          <p:spPr>
            <a:xfrm>
              <a:off x="1693" y="3960"/>
              <a:ext cx="173" cy="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4" name="任意多边形 99386"/>
            <p:cNvSpPr/>
            <p:nvPr/>
          </p:nvSpPr>
          <p:spPr>
            <a:xfrm>
              <a:off x="1412" y="2416"/>
              <a:ext cx="1422" cy="761"/>
            </a:xfrm>
            <a:custGeom>
              <a:avLst/>
              <a:gdLst/>
              <a:ahLst/>
              <a:cxnLst/>
              <a:rect l="0" t="0" r="0" b="0"/>
              <a:pathLst>
                <a:path w="1422" h="761">
                  <a:moveTo>
                    <a:pt x="1421" y="0"/>
                  </a:moveTo>
                  <a:lnTo>
                    <a:pt x="0" y="0"/>
                  </a:lnTo>
                  <a:lnTo>
                    <a:pt x="0" y="760"/>
                  </a:lnTo>
                  <a:lnTo>
                    <a:pt x="199" y="76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直接连接符 34"/>
            <p:cNvSpPr/>
            <p:nvPr/>
          </p:nvSpPr>
          <p:spPr>
            <a:xfrm>
              <a:off x="2421" y="3344"/>
              <a:ext cx="173" cy="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6" name="矩形 35"/>
            <p:cNvSpPr/>
            <p:nvPr/>
          </p:nvSpPr>
          <p:spPr>
            <a:xfrm rot="16200000">
              <a:off x="939" y="3841"/>
              <a:ext cx="4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0">
                  <a:latin typeface="Times New Roman" panose="02020603050405020304" charset="0"/>
                  <a:ea typeface="Times New Roman" panose="02020603050405020304" charset="0"/>
                </a:rPr>
                <a:t>imm16</a:t>
              </a:r>
            </a:p>
          </p:txBody>
        </p:sp>
        <p:sp>
          <p:nvSpPr>
            <p:cNvPr id="37" name="任意多边形 99389"/>
            <p:cNvSpPr/>
            <p:nvPr/>
          </p:nvSpPr>
          <p:spPr>
            <a:xfrm>
              <a:off x="1568" y="2949"/>
              <a:ext cx="609" cy="449"/>
            </a:xfrm>
            <a:custGeom>
              <a:avLst/>
              <a:gdLst/>
              <a:ahLst/>
              <a:cxnLst/>
              <a:rect l="0" t="0" r="0" b="0"/>
              <a:pathLst>
                <a:path w="609" h="449">
                  <a:moveTo>
                    <a:pt x="96" y="448"/>
                  </a:moveTo>
                  <a:lnTo>
                    <a:pt x="0" y="448"/>
                  </a:lnTo>
                  <a:lnTo>
                    <a:pt x="0" y="331"/>
                  </a:lnTo>
                  <a:lnTo>
                    <a:pt x="608" y="331"/>
                  </a:lnTo>
                  <a:lnTo>
                    <a:pt x="608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任意多边形 99390"/>
            <p:cNvSpPr/>
            <p:nvPr/>
          </p:nvSpPr>
          <p:spPr>
            <a:xfrm>
              <a:off x="2736" y="2400"/>
              <a:ext cx="624" cy="960"/>
            </a:xfrm>
            <a:custGeom>
              <a:avLst/>
              <a:gdLst/>
              <a:ahLst/>
              <a:cxnLst/>
              <a:rect l="0" t="0" r="0" b="0"/>
              <a:pathLst>
                <a:path w="624" h="960">
                  <a:moveTo>
                    <a:pt x="0" y="960"/>
                  </a:moveTo>
                  <a:lnTo>
                    <a:pt x="96" y="960"/>
                  </a:lnTo>
                  <a:lnTo>
                    <a:pt x="96" y="0"/>
                  </a:lnTo>
                  <a:lnTo>
                    <a:pt x="624" y="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6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Recap: Meaning of the Control Signals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46185" y="138113"/>
            <a:ext cx="914400" cy="568325"/>
          </a:xfrm>
        </p:spPr>
        <p:txBody>
          <a:bodyPr/>
          <a:lstStyle/>
          <a:p>
            <a:r>
              <a:rPr lang="en-US" altLang="zh-CN" dirty="0"/>
              <a:t>2.5</a:t>
            </a:r>
            <a:endParaRPr lang="zh-CN" altLang="en-US" dirty="0"/>
          </a:p>
        </p:txBody>
      </p:sp>
      <p:sp>
        <p:nvSpPr>
          <p:cNvPr id="5" name="文本占位符 101379"/>
          <p:cNvSpPr>
            <a:spLocks noGrp="1"/>
          </p:cNvSpPr>
          <p:nvPr/>
        </p:nvSpPr>
        <p:spPr>
          <a:xfrm>
            <a:off x="424656" y="979243"/>
            <a:ext cx="4246563" cy="13001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0">
              <a:tabLst>
                <a:tab pos="1600200" algn="l"/>
              </a:tabLst>
            </a:pPr>
            <a:r>
              <a:rPr lang="en-US" altLang="zh-CN" err="1">
                <a:solidFill>
                  <a:schemeClr val="accent2"/>
                </a:solidFill>
              </a:rPr>
              <a:t>ExtOp</a:t>
            </a:r>
            <a:r>
              <a:rPr lang="en-US" altLang="zh-CN">
                <a:solidFill>
                  <a:schemeClr val="accent2"/>
                </a:solidFill>
              </a:rPr>
              <a:t>:</a:t>
            </a:r>
            <a:r>
              <a:rPr lang="en-US" altLang="zh-CN" err="1"/>
              <a:t>	“zero”, “sign”</a:t>
            </a:r>
          </a:p>
          <a:p>
            <a:pPr defTabSz="0">
              <a:tabLst>
                <a:tab pos="1600200" algn="l"/>
              </a:tabLst>
            </a:pPr>
            <a:r>
              <a:rPr lang="en-US" altLang="zh-CN" err="1">
                <a:solidFill>
                  <a:schemeClr val="accent2"/>
                </a:solidFill>
              </a:rPr>
              <a:t>ALUsrc</a:t>
            </a:r>
            <a:r>
              <a:rPr lang="en-US" altLang="zh-CN">
                <a:solidFill>
                  <a:schemeClr val="accent2"/>
                </a:solidFill>
              </a:rPr>
              <a:t>:</a:t>
            </a:r>
            <a:r>
              <a:rPr lang="en-US" altLang="zh-CN"/>
              <a:t>	0 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 err="1"/>
              <a:t> regB</a:t>
            </a:r>
            <a:r>
              <a:rPr lang="en-US" altLang="zh-CN"/>
              <a:t>; 1 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 err="1"/>
              <a:t> immed</a:t>
            </a:r>
          </a:p>
          <a:p>
            <a:pPr defTabSz="0">
              <a:tabLst>
                <a:tab pos="1600200" algn="l"/>
              </a:tabLst>
            </a:pPr>
            <a:r>
              <a:rPr lang="en-US" altLang="zh-CN" err="1">
                <a:solidFill>
                  <a:schemeClr val="accent2"/>
                </a:solidFill>
              </a:rPr>
              <a:t>ALUctr</a:t>
            </a:r>
            <a:r>
              <a:rPr lang="en-US" altLang="zh-CN">
                <a:solidFill>
                  <a:schemeClr val="accent2"/>
                </a:solidFill>
              </a:rPr>
              <a:t>:</a:t>
            </a:r>
            <a:r>
              <a:rPr lang="en-US" altLang="zh-CN"/>
              <a:t>	“add”, “sub”, “or”</a:t>
            </a:r>
          </a:p>
        </p:txBody>
      </p:sp>
      <p:sp>
        <p:nvSpPr>
          <p:cNvPr id="8" name="矩形 7"/>
          <p:cNvSpPr/>
          <p:nvPr/>
        </p:nvSpPr>
        <p:spPr>
          <a:xfrm>
            <a:off x="4810919" y="918918"/>
            <a:ext cx="3908425" cy="1603375"/>
          </a:xfrm>
          <a:prstGeom prst="rect">
            <a:avLst/>
          </a:prstGeom>
          <a:noFill/>
          <a:ln w="12700">
            <a:noFill/>
          </a:ln>
        </p:spPr>
        <p:txBody>
          <a:bodyPr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200" lvl="0" indent="-203200" defTabSz="0">
              <a:lnSpc>
                <a:spcPct val="85000"/>
              </a:lnSpc>
              <a:spcBef>
                <a:spcPct val="75000"/>
              </a:spcBef>
              <a:buChar char="°"/>
              <a:tabLst>
                <a:tab pos="1600200" algn="l"/>
              </a:tabLst>
            </a:pPr>
            <a:r>
              <a:rPr lang="en-US" altLang="zh-CN" sz="1800" b="1" err="1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charset="0"/>
              </a:rPr>
              <a:t>MemWr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charset="0"/>
              </a:rPr>
              <a:t>:</a:t>
            </a:r>
            <a:r>
              <a:rPr lang="en-US" altLang="zh-CN" sz="1800" b="1">
                <a:latin typeface="Arial" panose="020B0604020202020204" pitchFamily="34" charset="0"/>
                <a:ea typeface="Times New Roman" panose="02020603050405020304" charset="0"/>
              </a:rPr>
              <a:t>	1 </a:t>
            </a:r>
            <a:r>
              <a:rPr lang="en-US" altLang="zh-CN" sz="1800" b="0">
                <a:latin typeface="Times New Roman" panose="02020603050405020304" charset="0"/>
                <a:ea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en-US" altLang="zh-CN" sz="1800" b="1" err="1">
                <a:latin typeface="Arial" panose="020B0604020202020204" pitchFamily="34" charset="0"/>
                <a:ea typeface="Times New Roman" panose="02020603050405020304" charset="0"/>
              </a:rPr>
              <a:t> write memory</a:t>
            </a:r>
          </a:p>
          <a:p>
            <a:pPr marL="203200" lvl="0" indent="-203200" defTabSz="0">
              <a:lnSpc>
                <a:spcPct val="85000"/>
              </a:lnSpc>
              <a:spcBef>
                <a:spcPct val="75000"/>
              </a:spcBef>
              <a:buChar char="°"/>
              <a:tabLst>
                <a:tab pos="1600200" algn="l"/>
              </a:tabLst>
            </a:pPr>
            <a:r>
              <a:rPr lang="en-US" altLang="zh-CN" sz="1800" b="1" err="1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charset="0"/>
              </a:rPr>
              <a:t>MemtoReg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charset="0"/>
              </a:rPr>
              <a:t>:</a:t>
            </a:r>
            <a:r>
              <a:rPr lang="en-US" altLang="zh-CN" sz="1800" b="1">
                <a:latin typeface="Arial" panose="020B0604020202020204" pitchFamily="34" charset="0"/>
                <a:ea typeface="Times New Roman" panose="02020603050405020304" charset="0"/>
              </a:rPr>
              <a:t>	0 </a:t>
            </a:r>
            <a:r>
              <a:rPr lang="en-US" altLang="zh-CN" sz="1800" b="0">
                <a:latin typeface="Times New Roman" panose="02020603050405020304" charset="0"/>
                <a:ea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en-US" altLang="zh-CN" sz="1800" b="1">
                <a:latin typeface="Arial" panose="020B0604020202020204" pitchFamily="34" charset="0"/>
                <a:ea typeface="Times New Roman" panose="02020603050405020304" charset="0"/>
              </a:rPr>
              <a:t> ALU; 1 </a:t>
            </a:r>
            <a:r>
              <a:rPr lang="en-US" altLang="zh-CN" sz="1800" b="0">
                <a:latin typeface="Times New Roman" panose="02020603050405020304" charset="0"/>
                <a:ea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en-US" altLang="zh-CN" sz="1800" b="1" err="1">
                <a:latin typeface="Arial" panose="020B0604020202020204" pitchFamily="34" charset="0"/>
                <a:ea typeface="Times New Roman" panose="02020603050405020304" charset="0"/>
              </a:rPr>
              <a:t> Mem</a:t>
            </a:r>
          </a:p>
          <a:p>
            <a:pPr marL="203200" lvl="0" indent="-203200" defTabSz="0">
              <a:lnSpc>
                <a:spcPct val="85000"/>
              </a:lnSpc>
              <a:spcBef>
                <a:spcPct val="75000"/>
              </a:spcBef>
              <a:buChar char="°"/>
              <a:tabLst>
                <a:tab pos="1600200" algn="l"/>
              </a:tabLst>
            </a:pPr>
            <a:r>
              <a:rPr lang="en-US" altLang="zh-CN" sz="1800" b="1" err="1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charset="0"/>
              </a:rPr>
              <a:t>RegDst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charset="0"/>
              </a:rPr>
              <a:t>:</a:t>
            </a:r>
            <a:r>
              <a:rPr lang="en-US" altLang="zh-CN" sz="1800" b="1">
                <a:latin typeface="Arial" panose="020B0604020202020204" pitchFamily="34" charset="0"/>
                <a:ea typeface="Times New Roman" panose="02020603050405020304" charset="0"/>
              </a:rPr>
              <a:t>	0 </a:t>
            </a:r>
            <a:r>
              <a:rPr lang="en-US" altLang="zh-CN" sz="1800" b="0">
                <a:latin typeface="Times New Roman" panose="02020603050405020304" charset="0"/>
                <a:ea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en-US" altLang="zh-CN" sz="1800" b="1" err="1">
                <a:latin typeface="Arial" panose="020B0604020202020204" pitchFamily="34" charset="0"/>
                <a:ea typeface="Times New Roman" panose="02020603050405020304" charset="0"/>
              </a:rPr>
              <a:t> “rt</a:t>
            </a:r>
            <a:r>
              <a:rPr lang="en-US" altLang="zh-CN" sz="1800" b="1">
                <a:latin typeface="Arial" panose="020B0604020202020204" pitchFamily="34" charset="0"/>
                <a:ea typeface="Times New Roman" panose="02020603050405020304" charset="0"/>
              </a:rPr>
              <a:t>”; 1 </a:t>
            </a:r>
            <a:r>
              <a:rPr lang="en-US" altLang="zh-CN" sz="1800" b="0">
                <a:latin typeface="Times New Roman" panose="02020603050405020304" charset="0"/>
                <a:ea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en-US" altLang="zh-CN" sz="1800" b="1" err="1">
                <a:latin typeface="Arial" panose="020B0604020202020204" pitchFamily="34" charset="0"/>
                <a:ea typeface="Times New Roman" panose="02020603050405020304" charset="0"/>
              </a:rPr>
              <a:t> “rd”</a:t>
            </a:r>
          </a:p>
          <a:p>
            <a:pPr marL="203200" lvl="0" indent="-203200" defTabSz="0">
              <a:lnSpc>
                <a:spcPct val="85000"/>
              </a:lnSpc>
              <a:spcBef>
                <a:spcPct val="75000"/>
              </a:spcBef>
              <a:buChar char="°"/>
              <a:tabLst>
                <a:tab pos="1600200" algn="l"/>
              </a:tabLst>
            </a:pPr>
            <a:r>
              <a:rPr lang="en-US" altLang="zh-CN" sz="1800" b="1" err="1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charset="0"/>
              </a:rPr>
              <a:t>RegWr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charset="0"/>
              </a:rPr>
              <a:t>:</a:t>
            </a:r>
            <a:r>
              <a:rPr lang="en-US" altLang="zh-CN" sz="1800" b="1">
                <a:latin typeface="Arial" panose="020B0604020202020204" pitchFamily="34" charset="0"/>
                <a:ea typeface="Times New Roman" panose="02020603050405020304" charset="0"/>
              </a:rPr>
              <a:t>	1 </a:t>
            </a:r>
            <a:r>
              <a:rPr lang="en-US" altLang="zh-CN" sz="1800" b="0">
                <a:latin typeface="Times New Roman" panose="02020603050405020304" charset="0"/>
                <a:ea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en-US" altLang="zh-CN" sz="1800" b="1">
                <a:latin typeface="Arial" panose="020B0604020202020204" pitchFamily="34" charset="0"/>
                <a:ea typeface="Times New Roman" panose="02020603050405020304" charset="0"/>
              </a:rPr>
              <a:t> write register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719" y="2484926"/>
            <a:ext cx="6477000" cy="4400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4743</TotalTime>
  <Words>4136</Words>
  <Application>Microsoft Macintosh PowerPoint</Application>
  <PresentationFormat>全屏显示(4:3)</PresentationFormat>
  <Paragraphs>1402</Paragraphs>
  <Slides>43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黑体</vt:lpstr>
      <vt:lpstr>楷体</vt:lpstr>
      <vt:lpstr>Arial</vt:lpstr>
      <vt:lpstr>Calibri</vt:lpstr>
      <vt:lpstr>Courier New</vt:lpstr>
      <vt:lpstr>Times New Roman</vt:lpstr>
      <vt:lpstr>Wingdings</vt:lpstr>
      <vt:lpstr>Office Theme</vt:lpstr>
      <vt:lpstr>PowerPoint 演示文稿</vt:lpstr>
      <vt:lpstr>Today’s Topic</vt:lpstr>
      <vt:lpstr>Where are we now?</vt:lpstr>
      <vt:lpstr>Recap: Summary from last time</vt:lpstr>
      <vt:lpstr>Recap: The MIPS Instruction Formats</vt:lpstr>
      <vt:lpstr>An Abstract View of the Implementation</vt:lpstr>
      <vt:lpstr>Recap: A Single Cycle Datapath</vt:lpstr>
      <vt:lpstr>Recap: Meaning of the Control Signals</vt:lpstr>
      <vt:lpstr>Recap: Meaning of the Control Signals</vt:lpstr>
      <vt:lpstr>RTL: The Add Instruction</vt:lpstr>
      <vt:lpstr>Instruction Fetch Unit at the Beginning of Add</vt:lpstr>
      <vt:lpstr>The Single Cycle Datapath during Add</vt:lpstr>
      <vt:lpstr>Instruction Fetch Unit at the End of Add</vt:lpstr>
      <vt:lpstr>The Single Cycle Datapath during Or Immediate</vt:lpstr>
      <vt:lpstr>The Single Cycle Datapath during Or Immediate</vt:lpstr>
      <vt:lpstr>The Single Cycle Datapath during Load</vt:lpstr>
      <vt:lpstr>The Single Cycle Datapath during Store</vt:lpstr>
      <vt:lpstr>The Single Cycle Datapath during Store</vt:lpstr>
      <vt:lpstr>The Single Cycle Datapath during Branch</vt:lpstr>
      <vt:lpstr>Instruction Fetch Unit at the End of  Branch</vt:lpstr>
      <vt:lpstr>Step 4: Given Datapath: RTL -&gt; Control</vt:lpstr>
      <vt:lpstr>A Summary of Control Signals</vt:lpstr>
      <vt:lpstr>A Summary of the Control Signals </vt:lpstr>
      <vt:lpstr>The Concept of Local Decoding</vt:lpstr>
      <vt:lpstr>The Encoding of ALUop</vt:lpstr>
      <vt:lpstr>The Decoding of the “func” Field </vt:lpstr>
      <vt:lpstr>The Truth Table for ALUctr</vt:lpstr>
      <vt:lpstr>The Logic Equation for ALUctr&lt;2&gt;</vt:lpstr>
      <vt:lpstr>The Logic Equation for ALUctr&lt;1&gt;</vt:lpstr>
      <vt:lpstr>The Logic Equation for ALUctr&lt;0&gt;</vt:lpstr>
      <vt:lpstr>The ALU Control Block</vt:lpstr>
      <vt:lpstr>Step 5: Logic for each control signal</vt:lpstr>
      <vt:lpstr>Step 5: Logic for each control signal</vt:lpstr>
      <vt:lpstr>The “Truth Table” for the Main Control</vt:lpstr>
      <vt:lpstr>The “Truth Table” for RegWrite </vt:lpstr>
      <vt:lpstr>PLA Implementation of the Main Control </vt:lpstr>
      <vt:lpstr>A Real MIPS Datapath (CNS T0) </vt:lpstr>
      <vt:lpstr>Putting it All Together: A Single Cycle Processor</vt:lpstr>
      <vt:lpstr>Recap: An Abstract View of the Critical Path (Load) </vt:lpstr>
      <vt:lpstr>Worst Case Timing (Load) </vt:lpstr>
      <vt:lpstr>Drawback of this Single Cycle Processor</vt:lpstr>
      <vt:lpstr>Preview 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 Zhang</dc:creator>
  <cp:keywords>SP_NWPU</cp:keywords>
  <cp:lastModifiedBy>王 继禾</cp:lastModifiedBy>
  <cp:revision>130</cp:revision>
  <dcterms:created xsi:type="dcterms:W3CDTF">2017-02-15T05:35:00Z</dcterms:created>
  <dcterms:modified xsi:type="dcterms:W3CDTF">2020-04-26T23:41:39Z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