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621" r:id="rId2"/>
    <p:sldId id="630" r:id="rId3"/>
    <p:sldId id="869" r:id="rId4"/>
    <p:sldId id="778" r:id="rId5"/>
    <p:sldId id="783" r:id="rId6"/>
    <p:sldId id="779" r:id="rId7"/>
    <p:sldId id="874" r:id="rId8"/>
    <p:sldId id="780" r:id="rId9"/>
    <p:sldId id="870" r:id="rId10"/>
    <p:sldId id="781" r:id="rId11"/>
    <p:sldId id="782" r:id="rId12"/>
    <p:sldId id="879" r:id="rId13"/>
    <p:sldId id="784" r:id="rId14"/>
    <p:sldId id="785" r:id="rId15"/>
    <p:sldId id="786" r:id="rId16"/>
    <p:sldId id="787" r:id="rId17"/>
    <p:sldId id="788" r:id="rId18"/>
    <p:sldId id="789" r:id="rId19"/>
    <p:sldId id="871" r:id="rId20"/>
    <p:sldId id="790" r:id="rId21"/>
    <p:sldId id="791" r:id="rId22"/>
    <p:sldId id="792" r:id="rId23"/>
    <p:sldId id="793" r:id="rId24"/>
    <p:sldId id="876" r:id="rId25"/>
    <p:sldId id="875" r:id="rId26"/>
    <p:sldId id="872" r:id="rId27"/>
    <p:sldId id="794" r:id="rId28"/>
    <p:sldId id="795" r:id="rId29"/>
    <p:sldId id="796" r:id="rId30"/>
    <p:sldId id="797" r:id="rId31"/>
    <p:sldId id="798" r:id="rId32"/>
    <p:sldId id="799" r:id="rId33"/>
    <p:sldId id="800" r:id="rId34"/>
    <p:sldId id="801" r:id="rId35"/>
    <p:sldId id="802" r:id="rId36"/>
    <p:sldId id="803" r:id="rId37"/>
    <p:sldId id="804" r:id="rId38"/>
    <p:sldId id="805" r:id="rId39"/>
    <p:sldId id="878" r:id="rId40"/>
    <p:sldId id="806" r:id="rId41"/>
    <p:sldId id="807" r:id="rId42"/>
    <p:sldId id="808" r:id="rId43"/>
    <p:sldId id="809" r:id="rId44"/>
    <p:sldId id="810" r:id="rId45"/>
    <p:sldId id="811" r:id="rId46"/>
    <p:sldId id="812" r:id="rId47"/>
    <p:sldId id="813" r:id="rId48"/>
    <p:sldId id="873" r:id="rId49"/>
    <p:sldId id="814" r:id="rId50"/>
    <p:sldId id="877" r:id="rId51"/>
    <p:sldId id="815" r:id="rId52"/>
    <p:sldId id="816" r:id="rId53"/>
    <p:sldId id="817" r:id="rId54"/>
    <p:sldId id="818" r:id="rId55"/>
    <p:sldId id="819" r:id="rId56"/>
    <p:sldId id="820" r:id="rId57"/>
    <p:sldId id="822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11FF"/>
    <a:srgbClr val="000066"/>
    <a:srgbClr val="FF0000"/>
    <a:srgbClr val="0D00CD"/>
    <a:srgbClr val="434494"/>
    <a:srgbClr val="2003F3"/>
    <a:srgbClr val="0000CC"/>
    <a:srgbClr val="3333CC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 autoAdjust="0"/>
    <p:restoredTop sz="86395" autoAdjust="0"/>
  </p:normalViewPr>
  <p:slideViewPr>
    <p:cSldViewPr>
      <p:cViewPr varScale="1">
        <p:scale>
          <a:sx n="150" d="100"/>
          <a:sy n="150" d="100"/>
        </p:scale>
        <p:origin x="1208" y="160"/>
      </p:cViewPr>
      <p:guideLst>
        <p:guide orient="horz" pos="2218"/>
        <p:guide pos="2880"/>
      </p:guideLst>
    </p:cSldViewPr>
  </p:slideViewPr>
  <p:outlineViewPr>
    <p:cViewPr>
      <p:scale>
        <a:sx n="33" d="100"/>
        <a:sy n="33" d="100"/>
      </p:scale>
      <p:origin x="0" y="-10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20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5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1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8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altLang="zh-CN" dirty="0" err="1"/>
              <a:t>xxx@mail.nwpu.edu.cn</a:t>
            </a:r>
            <a:endParaRPr lang="en-GB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19400" y="622935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  <a:t>‹#›</a:t>
            </a:fld>
            <a:endParaRPr lang="en-GB" altLang="zh-CN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914400"/>
            <a:ext cx="8229600" cy="5410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9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1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2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390525" y="116837"/>
            <a:ext cx="676275" cy="5683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4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17"/>
          <p:cNvSpPr>
            <a:spLocks noChangeArrowheads="1"/>
          </p:cNvSpPr>
          <p:nvPr/>
        </p:nvSpPr>
        <p:spPr bwMode="auto">
          <a:xfrm>
            <a:off x="0" y="942340"/>
            <a:ext cx="9144000" cy="1927194"/>
          </a:xfrm>
          <a:prstGeom prst="rect">
            <a:avLst/>
          </a:prstGeom>
          <a:solidFill>
            <a:srgbClr val="333399">
              <a:alpha val="8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3670D1"/>
              </a:buClr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buClr>
                <a:srgbClr val="3670D1"/>
              </a:buClr>
              <a:buSzPct val="80000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uFillTx/>
                <a:sym typeface="+mn-ea"/>
              </a:rPr>
              <a:t>Computer Organization and Architecture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FillTx/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8238" y="3200400"/>
            <a:ext cx="9087485" cy="27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3670D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3670D1"/>
              </a:buClr>
              <a:buSzPct val="8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+mn-ea"/>
              </a:rPr>
              <a:t>Lecture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22  Caches 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</a:rPr>
              <a:t>Jihe</a:t>
            </a:r>
            <a:r>
              <a:rPr lang="zh-CN" altLang="en-US" sz="2800" b="1" dirty="0">
                <a:latin typeface="黑体" panose="02010609060101010101" pitchFamily="49" charset="-122"/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</a:rPr>
              <a:t>Wang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0000CC"/>
                </a:solidFill>
                <a:latin typeface="黑体" panose="02010609060101010101" pitchFamily="49" charset="-122"/>
              </a:rPr>
              <a:t>wangjihe@nwpu.edu.cn</a:t>
            </a: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recent past is a very good predictor of his/her near future.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Temporal Locality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If you just did something, it is very likely that you will do the same thing again soon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you are here today, there is a good chance you will be here again and again regularly	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Locality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If you did something, it is very likely you will do something similar/related (in space)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time I find you in this room, you are probably sitting close to the same people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Locality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2.1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 has a lot of locality in memory references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typical programs are composed of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Temporal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program tends to reference the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memory location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times and all within a small window of time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program tends to reference a cluster of memory locations at a time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notable examples: 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instruction memory references 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array/data structure references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example.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3005E1D-267C-364C-B0BE-7899016C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178799" cy="5423835"/>
          </a:xfrm>
          <a:prstGeom prst="rect">
            <a:avLst/>
          </a:prstGeom>
        </p:spPr>
      </p:pic>
      <p:sp>
        <p:nvSpPr>
          <p:cNvPr id="9" name="标题 5">
            <a:extLst>
              <a:ext uri="{FF2B5EF4-FFF2-40B4-BE49-F238E27FC236}">
                <a16:creationId xmlns:a16="http://schemas.microsoft.com/office/drawing/2014/main" id="{D3D3CC98-0DC2-F448-AEB0-8DCC9D7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Memory Locality</a:t>
            </a:r>
            <a:endParaRPr lang="zh-CN" altLang="en-US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0E073DA-9A7C-3547-993D-A914DE3E7F46}"/>
              </a:ext>
            </a:extLst>
          </p:cNvPr>
          <p:cNvSpPr txBox="1">
            <a:spLocks/>
          </p:cNvSpPr>
          <p:nvPr/>
        </p:nvSpPr>
        <p:spPr bwMode="auto">
          <a:xfrm>
            <a:off x="266701" y="116837"/>
            <a:ext cx="800100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24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848600" cy="649605"/>
          </a:xfrm>
        </p:spPr>
        <p:txBody>
          <a:bodyPr/>
          <a:lstStyle/>
          <a:p>
            <a:r>
              <a:rPr lang="en-US" altLang="zh-CN" dirty="0"/>
              <a:t>Caching Basics: Exploit Temporal Locality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2.2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Idea: </a:t>
            </a:r>
            <a:r>
              <a:rPr lang="en-US" altLang="zh-CN" dirty="0">
                <a:solidFill>
                  <a:srgbClr val="FF0000"/>
                </a:solidFill>
              </a:rPr>
              <a:t>Store recently accessed data in automatically managed fast memory (called cache)</a:t>
            </a:r>
          </a:p>
          <a:p>
            <a:r>
              <a:rPr lang="en-US" altLang="zh-CN" dirty="0"/>
              <a:t>Anticipation: the data will be accessed again soon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Temporal locality </a:t>
            </a:r>
            <a:r>
              <a:rPr lang="en-US" altLang="zh-CN" dirty="0"/>
              <a:t>principle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Recently accessed data will be again accessed in the near future</a:t>
            </a:r>
          </a:p>
          <a:p>
            <a:pPr lvl="1"/>
            <a:r>
              <a:rPr lang="en-US" altLang="zh-CN" dirty="0"/>
              <a:t>This is what Maurice Wilkes had in mind:</a:t>
            </a:r>
          </a:p>
          <a:p>
            <a:pPr lvl="2"/>
            <a:r>
              <a:rPr lang="en-US" altLang="zh-CN" dirty="0"/>
              <a:t>Wilkes, </a:t>
            </a:r>
            <a:r>
              <a:rPr lang="ja-JP" altLang="en-US" dirty="0"/>
              <a:t>“</a:t>
            </a:r>
            <a:r>
              <a:rPr lang="en-US" altLang="ja-JP" dirty="0">
                <a:solidFill>
                  <a:srgbClr val="FF0000"/>
                </a:solidFill>
              </a:rPr>
              <a:t>Slave Memories and Dynamic Storage Allocation</a:t>
            </a:r>
            <a:r>
              <a:rPr lang="en-US" altLang="ja-JP" dirty="0"/>
              <a:t>,</a:t>
            </a:r>
            <a:r>
              <a:rPr lang="ja-JP" altLang="en-US" dirty="0"/>
              <a:t>”</a:t>
            </a:r>
            <a:r>
              <a:rPr lang="en-US" altLang="ja-JP" dirty="0"/>
              <a:t> IEEE Trans. On Electronic Computers, 1965.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The use is discussed of a fast core memory of, say 32000 words as a slave to a slower core memory of, say, one million words in such a way that in practical cases the effective access time is nearer that of the fast memory than that of the slow memory.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Caching Basics: Exploit Spatial Locality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699" y="116837"/>
            <a:ext cx="800101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8773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Idea: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addresses adjacent to the recently accessed one in automatically managed fast memory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Logically divide memory into equal size blocks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(disk-&gt;mem.)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 to cache the accessed block in its entirety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(mem.-&gt;cache)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Anticipation: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nearby data will be accessed soon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locality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Nearby data in memory will be accessed in the near future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E.g., sequential instruction access, array traversal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Bookshelf Analogy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877300" cy="5524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in your hand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Bookshelf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Boxes at home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Boxes in storage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Recently-used books tend to stay on desk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swap/how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pick?)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 Arch books, books for classes you are currently taking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Until the desk gets full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Adjacent books in the shelf needed around the same time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place/layout?)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I have organized/categorized my books well in the shelf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Caching in a Pipelined Design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0" y="986081"/>
            <a:ext cx="9144000" cy="5588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cache needs to be tightly integrated into the pipeline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Ideally, access in 1-cycle so that dependent operations do not stall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frequency pipeline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Cannot make the cache large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But, we want a large cache AND a pipelined design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Idea: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Cache hierarchy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298126" y="4068763"/>
            <a:ext cx="940699" cy="13696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5829862" y="2940049"/>
            <a:ext cx="2919876" cy="338832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406364" y="4502149"/>
            <a:ext cx="713110" cy="3744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CPU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6699482" y="4068762"/>
            <a:ext cx="1080624" cy="936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Main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Memory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(DRAM)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1507170" y="4872036"/>
            <a:ext cx="522611" cy="374481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RF</a:t>
            </a:r>
          </a:p>
        </p:txBody>
      </p:sp>
      <p:sp>
        <p:nvSpPr>
          <p:cNvPr id="14" name="Rectangle 9"/>
          <p:cNvSpPr/>
          <p:nvPr/>
        </p:nvSpPr>
        <p:spPr>
          <a:xfrm>
            <a:off x="2336302" y="4068763"/>
            <a:ext cx="942384" cy="13696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2336302" y="4502150"/>
            <a:ext cx="942384" cy="6553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Level1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Cache</a:t>
            </a:r>
          </a:p>
        </p:txBody>
      </p:sp>
      <p:cxnSp>
        <p:nvCxnSpPr>
          <p:cNvPr id="16" name="Straight Arrow Connector 11"/>
          <p:cNvCxnSpPr>
            <a:endCxn id="14" idx="3"/>
          </p:cNvCxnSpPr>
          <p:nvPr/>
        </p:nvCxnSpPr>
        <p:spPr>
          <a:xfrm flipH="1">
            <a:off x="3278686" y="4706938"/>
            <a:ext cx="2636340" cy="466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</p:cxnSp>
      <p:sp>
        <p:nvSpPr>
          <p:cNvPr id="17" name="Rectangle 13"/>
          <p:cNvSpPr/>
          <p:nvPr/>
        </p:nvSpPr>
        <p:spPr>
          <a:xfrm>
            <a:off x="3798108" y="3582987"/>
            <a:ext cx="1387447" cy="22184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3798108" y="4340225"/>
            <a:ext cx="1387447" cy="6553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Level 2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Cache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8001000" cy="649605"/>
          </a:xfrm>
        </p:spPr>
        <p:txBody>
          <a:bodyPr/>
          <a:lstStyle/>
          <a:p>
            <a:r>
              <a:rPr lang="en-US" altLang="zh-CN" sz="2400" dirty="0"/>
              <a:t>A Note on Manual vs. Automatic Management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2.6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52400" y="831850"/>
            <a:ext cx="88392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Manual: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Programmer manages data movement across levels</a:t>
            </a:r>
          </a:p>
          <a:p>
            <a:pPr marL="342900" lvl="1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too painful for programmers on substantial programs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(volatile)</a:t>
            </a:r>
          </a:p>
          <a:p>
            <a:pPr marL="342900" lvl="1" indent="0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“core”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off-chip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memory in the 50’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marL="342900" lvl="1" indent="0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still done in some embedded processors (on-chip scratch pad SRAM in a cache)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Automatic: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Hardware manages data movement across levels,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transparently to the programmer</a:t>
            </a:r>
          </a:p>
          <a:p>
            <a:pPr marL="342900" lvl="1" indent="0"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 programmer’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life is easier</a:t>
            </a:r>
          </a:p>
          <a:p>
            <a:pPr marL="342900" lvl="1" indent="0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average programmer doesn’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need to know about it</a:t>
            </a:r>
          </a:p>
          <a:p>
            <a:pPr lvl="2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don’t need to know how big the cache is and how it works to write a “correct” program! (What if you want a “fast”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program?)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924800" cy="649605"/>
          </a:xfrm>
        </p:spPr>
        <p:txBody>
          <a:bodyPr/>
          <a:lstStyle/>
          <a:p>
            <a:r>
              <a:rPr lang="en-US" altLang="zh-CN" sz="2400" dirty="0"/>
              <a:t>Automatic Management in Memory Hierarchy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2.7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Wilkes,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Slave Memories and Dynamic Storage Allocation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Trans. On Electronic Computers, 1965.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 slave memory I mean one which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 accumulates to itself words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come from a slower main memory, and keeps them available for subsequent use without it being necessary for the penalty of main memory access to be incurred again.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686800" cy="25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D00CD"/>
                </a:solidFill>
              </a:rPr>
              <a:t>01. The Problems in Memory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Locality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and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altLang="zh-CN" sz="3600" b="1" dirty="0">
                <a:solidFill>
                  <a:srgbClr val="FF0000"/>
                </a:solidFill>
              </a:rPr>
              <a:t>Memory 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Cache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Performance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Picture: Where are We Now?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占位符 248833"/>
          <p:cNvSpPr>
            <a:spLocks noGrp="1"/>
          </p:cNvSpPr>
          <p:nvPr/>
        </p:nvSpPr>
        <p:spPr>
          <a:xfrm>
            <a:off x="0" y="1040606"/>
            <a:ext cx="9144000" cy="533941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Five Classic Components of a Computer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Today’s Topics: </a:t>
            </a:r>
          </a:p>
          <a:p>
            <a:pPr lvl="1"/>
            <a:r>
              <a:rPr lang="en-US" altLang="zh-CN" dirty="0"/>
              <a:t>Recap last lecture</a:t>
            </a:r>
          </a:p>
          <a:p>
            <a:pPr lvl="1"/>
            <a:r>
              <a:rPr lang="en-US" altLang="zh-CN" dirty="0"/>
              <a:t>Simple caching techniques</a:t>
            </a:r>
          </a:p>
          <a:p>
            <a:pPr lvl="1"/>
            <a:r>
              <a:rPr lang="en-US" altLang="zh-CN" dirty="0"/>
              <a:t>Many ways to improve cache performance</a:t>
            </a:r>
          </a:p>
          <a:p>
            <a:pPr lvl="1"/>
            <a:r>
              <a:rPr lang="en-US" altLang="zh-CN" dirty="0"/>
              <a:t>Virtual memory?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95424" y="1574005"/>
            <a:ext cx="4479852" cy="2741029"/>
            <a:chOff x="920" y="816"/>
            <a:chExt cx="2528" cy="1384"/>
          </a:xfrm>
        </p:grpSpPr>
        <p:sp>
          <p:nvSpPr>
            <p:cNvPr id="10" name="矩形 9"/>
            <p:cNvSpPr/>
            <p:nvPr/>
          </p:nvSpPr>
          <p:spPr>
            <a:xfrm>
              <a:off x="1016" y="1112"/>
              <a:ext cx="800" cy="46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3" y="1211"/>
              <a:ext cx="54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08" y="1632"/>
              <a:ext cx="800" cy="46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95" y="1761"/>
              <a:ext cx="62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Datapath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024" y="824"/>
              <a:ext cx="656" cy="1376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69" y="1361"/>
              <a:ext cx="5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920" y="824"/>
              <a:ext cx="992" cy="13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95" y="816"/>
              <a:ext cx="64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Processor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792" y="824"/>
              <a:ext cx="656" cy="56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06" y="1008"/>
              <a:ext cx="42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792" y="1640"/>
              <a:ext cx="656" cy="56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860" y="1824"/>
              <a:ext cx="5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Modern Memory Hierarchy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6381" y="116837"/>
            <a:ext cx="810419" cy="568325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6381" y="10795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dirty="0"/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6804819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20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sp>
        <p:nvSpPr>
          <p:cNvPr id="10" name="Rectangle 3"/>
          <p:cNvSpPr txBox="1"/>
          <p:nvPr/>
        </p:nvSpPr>
        <p:spPr>
          <a:xfrm>
            <a:off x="180181" y="1073150"/>
            <a:ext cx="7772400" cy="5181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Register File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32 words, sub-nsec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L1 cache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~32 KB, ~nsec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L2 cache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512 KB ~ 1MB, many nsec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L3 cache, 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.....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Main memory (DRAM), 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GB, ~100 nsec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Swap Disk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100 GB, ~10 msec</a:t>
            </a:r>
          </a:p>
        </p:txBody>
      </p:sp>
      <p:grpSp>
        <p:nvGrpSpPr>
          <p:cNvPr id="11" name="Group 4"/>
          <p:cNvGrpSpPr/>
          <p:nvPr/>
        </p:nvGrpSpPr>
        <p:grpSpPr>
          <a:xfrm>
            <a:off x="713581" y="1073150"/>
            <a:ext cx="6858001" cy="5480052"/>
            <a:chOff x="528" y="720"/>
            <a:chExt cx="4848" cy="3452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208" y="720"/>
              <a:ext cx="1392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872" y="1334"/>
              <a:ext cx="2016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536" y="1935"/>
              <a:ext cx="2688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1200" y="2546"/>
              <a:ext cx="3408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864" y="3167"/>
              <a:ext cx="4131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528" y="3788"/>
              <a:ext cx="4848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56381" y="1835150"/>
            <a:ext cx="86106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437981" y="13017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885781" y="52641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10800000">
            <a:off x="2085181" y="12255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10800000">
            <a:off x="789781" y="51879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809581" y="1400175"/>
            <a:ext cx="2339975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m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anual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/compiler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register spilling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56381" y="5797550"/>
            <a:ext cx="86106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17619" y="5346700"/>
            <a:ext cx="1449388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automatic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demand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paging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125494" y="3136900"/>
            <a:ext cx="188277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Automatic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HW cache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management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-5556" y="1804988"/>
            <a:ext cx="1617662" cy="83026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chemeClr val="accent1"/>
                </a:solidFill>
                <a:latin typeface="Calibri" panose="020F0502020204030204" charset="0"/>
                <a:ea typeface="MS PGothic" panose="020B0600070205080204" charset="-128"/>
              </a:rPr>
              <a:t>Memory</a:t>
            </a:r>
          </a:p>
          <a:p>
            <a:pPr lvl="0" eaLnBrk="1" hangingPunct="1">
              <a:buClrTx/>
            </a:pPr>
            <a:r>
              <a:rPr lang="en-US" altLang="zh-CN" sz="2400" dirty="0">
                <a:solidFill>
                  <a:schemeClr val="accent1"/>
                </a:solidFill>
                <a:latin typeface="Calibri" panose="020F0502020204030204" charset="0"/>
                <a:ea typeface="MS PGothic" panose="020B0600070205080204" charset="-128"/>
              </a:rPr>
              <a:t>Abstraction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180181" y="2673350"/>
            <a:ext cx="457200" cy="3810000"/>
          </a:xfrm>
          <a:prstGeom prst="downArrow">
            <a:avLst>
              <a:gd name="adj1" fmla="val 44444"/>
              <a:gd name="adj2" fmla="val 41744"/>
            </a:avLst>
          </a:prstGeom>
          <a:solidFill>
            <a:srgbClr val="FC0128"/>
          </a:solidFill>
          <a:ln w="19050">
            <a:solidFill>
              <a:srgbClr val="FC0128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Latency Analysis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0981" y="116837"/>
            <a:ext cx="835819" cy="568325"/>
          </a:xfrm>
        </p:spPr>
        <p:txBody>
          <a:bodyPr/>
          <a:lstStyle/>
          <a:p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30981" y="10033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given memory hierarchy level </a:t>
            </a:r>
            <a:r>
              <a:rPr lang="en-US" altLang="zh-CN" sz="22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has a technology-intrinsic access time of </a:t>
            </a:r>
            <a:r>
              <a:rPr lang="en-US" altLang="zh-CN" sz="22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sz="2200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2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zh-CN" sz="2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zh-CN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perceived access time </a:t>
            </a:r>
            <a:r>
              <a:rPr lang="en-US" altLang="zh-CN" sz="22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sz="2200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2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longer than </a:t>
            </a:r>
            <a:r>
              <a:rPr lang="en-US" altLang="zh-CN" sz="22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sz="2200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altLang="zh-CN" sz="22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 for the outer-most hierarchy, when looking for a given address there is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chance (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hit-rate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) you “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hit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access time is </a:t>
            </a:r>
            <a:r>
              <a:rPr lang="en-US" altLang="ja-JP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altLang="ja-JP" baseline="-25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chance (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miss-rate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) you “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access time </a:t>
            </a:r>
            <a:r>
              <a:rPr lang="en-US" altLang="ja-JP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ja-JP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+T</a:t>
            </a:r>
            <a:r>
              <a:rPr lang="en-US" altLang="ja-JP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m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</a:t>
            </a:r>
          </a:p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</a:t>
            </a:r>
          </a:p>
          <a:p>
            <a:pPr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m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·(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T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CN" baseline="-25000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m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·T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>
              <a:buNone/>
            </a:pPr>
            <a:endParaRPr lang="en-US" altLang="zh-CN" sz="14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defined to be the hit-rate</a:t>
            </a:r>
          </a:p>
          <a:p>
            <a:pPr>
              <a:buNone/>
            </a:pP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miss-rate of just the references that missed at L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i-1  </a:t>
            </a:r>
            <a:endParaRPr lang="en-US" altLang="zh-CN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6779419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21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Design Considerations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3.2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Recursive latency equation</a:t>
            </a:r>
            <a:r>
              <a:rPr lang="en-US" altLang="zh-CN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>
              <a:buNone/>
            </a:pP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m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·T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  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goal: achieve desired T</a:t>
            </a:r>
            <a:r>
              <a:rPr lang="en-US" altLang="zh-CN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allowed cost</a:t>
            </a:r>
            <a:endParaRPr lang="en-US" altLang="zh-CN" baseline="-25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 </a:t>
            </a:r>
            <a:r>
              <a:rPr lang="en-US" altLang="zh-CN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t</a:t>
            </a:r>
            <a:r>
              <a:rPr lang="en-US" altLang="zh-CN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 is desirable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increasing capacity </a:t>
            </a:r>
            <a:r>
              <a:rPr lang="en-US" altLang="zh-CN" sz="2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C</a:t>
            </a:r>
            <a:r>
              <a:rPr lang="en-US" altLang="zh-CN" sz="20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 lowers </a:t>
            </a:r>
            <a:r>
              <a:rPr lang="en-US" altLang="zh-CN" sz="2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m</a:t>
            </a:r>
            <a:r>
              <a:rPr lang="en-US" altLang="zh-CN" sz="20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,</a:t>
            </a:r>
            <a:r>
              <a:rPr lang="en-US" altLang="zh-CN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but beware of increasing </a:t>
            </a:r>
            <a:r>
              <a:rPr lang="en-US" altLang="zh-CN" sz="2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t</a:t>
            </a:r>
            <a:r>
              <a:rPr lang="en-US" altLang="zh-CN" sz="2000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</a:t>
            </a:r>
            <a:endParaRPr lang="en-US" altLang="zh-CN" sz="2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lower </a:t>
            </a:r>
            <a:r>
              <a:rPr lang="en-US" altLang="zh-CN" sz="2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m</a:t>
            </a:r>
            <a:r>
              <a:rPr lang="en-US" altLang="zh-CN" sz="20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by smarter management (replacement::anticipate what you don’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t need, prefetching::anticipate what you will need)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faster lower hierarchies, but beware of increasing cost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intermediate hierarchies as a compromise </a:t>
            </a:r>
            <a:endParaRPr lang="en-US" altLang="zh-CN" sz="20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 Pentium 4 Example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152400" y="1052512"/>
            <a:ext cx="7772400" cy="5486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90nm P4, 3.6 GHz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D-cache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16K		</a:t>
            </a:r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4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9 cycle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D-cache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=1024 KB 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18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18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memory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CN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~ 50ns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or 180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cyc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Notice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best case latency is not 1 	</a:t>
            </a:r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worst case access latencies are into 500+ cycles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41812" y="1634331"/>
            <a:ext cx="3359150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=0.1,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=7.6,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=36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41812" y="2564606"/>
            <a:ext cx="3640138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=0.01, m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</a:t>
            </a:r>
          </a:p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=4.2, 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=19.8</a:t>
            </a:r>
          </a:p>
          <a:p>
            <a:pPr lvl="0" eaLnBrk="1" hangingPunct="1">
              <a:buClrTx/>
            </a:pPr>
            <a:endParaRPr lang="en-US" altLang="zh-CN" sz="2400" dirty="0">
              <a:solidFill>
                <a:schemeClr val="bg2"/>
              </a:solidFill>
              <a:latin typeface="Tahoma" panose="020B0604030504040204" pitchFamily="34" charset="0"/>
              <a:ea typeface="MS PGothic" panose="020B0600070205080204" charset="-128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341812" y="3479006"/>
            <a:ext cx="3811588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=5.00,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=19.8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341812" y="4393406"/>
            <a:ext cx="3717925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=0.01,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=5.08,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=108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 Pentium 4 Example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152400" y="1052512"/>
            <a:ext cx="7772400" cy="5486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90nm P4, 3.6 GHz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D-cache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16K		</a:t>
            </a:r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4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D-cache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=1024 KB 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18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memory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CN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180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cyc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Notice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best case latency is not 1 	</a:t>
            </a:r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worst case access latencies are into 500+ cycles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62400" y="1634331"/>
            <a:ext cx="561798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=0.1, 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62400" y="2564606"/>
            <a:ext cx="47244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=0.01, m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</a:t>
            </a:r>
          </a:p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=?, 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=?,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=180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962400" y="3479006"/>
            <a:ext cx="574954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lvl="0"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</a:t>
            </a:r>
          </a:p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=180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962400" y="4393406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lvl="0"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=0.01,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0.50</a:t>
            </a:r>
          </a:p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=180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CC8BA8F0-985A-064F-864B-06C6E6E3F4E6}"/>
              </a:ext>
            </a:extLst>
          </p:cNvPr>
          <p:cNvSpPr/>
          <p:nvPr/>
        </p:nvSpPr>
        <p:spPr>
          <a:xfrm>
            <a:off x="152400" y="1052512"/>
            <a:ext cx="3048000" cy="3900488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92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 Pentium 4 Example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962400" y="1634331"/>
            <a:ext cx="4807726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=0.1,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=0.1</a:t>
            </a:r>
          </a:p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=7.6,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=36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,</a:t>
            </a: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=180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62400" y="2564606"/>
            <a:ext cx="5088701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=0.01, m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</a:t>
            </a:r>
          </a:p>
          <a:p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=4.2, 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=19.8,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=180</a:t>
            </a:r>
          </a:p>
          <a:p>
            <a:pPr lvl="0" eaLnBrk="1" hangingPunct="1">
              <a:buClrTx/>
            </a:pPr>
            <a:endParaRPr lang="en-US" altLang="zh-CN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eaLnBrk="1" hangingPunct="1">
              <a:buClrTx/>
            </a:pPr>
            <a:endParaRPr lang="en-US" altLang="zh-CN" sz="2400" dirty="0">
              <a:solidFill>
                <a:schemeClr val="bg2"/>
              </a:solidFill>
              <a:latin typeface="Tahoma" panose="020B0604030504040204" pitchFamily="34" charset="0"/>
              <a:ea typeface="MS PGothic" panose="020B0600070205080204" charset="-128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962400" y="3479006"/>
            <a:ext cx="5259773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</a:t>
            </a:r>
          </a:p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=5.00,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=19.8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=180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962400" y="4393406"/>
            <a:ext cx="5166799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=0.01,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0.50</a:t>
            </a:r>
          </a:p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=5.08,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=108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=180</a:t>
            </a:r>
          </a:p>
        </p:txBody>
      </p:sp>
      <p:sp>
        <p:nvSpPr>
          <p:cNvPr id="18" name="Rectangle 3"/>
          <p:cNvSpPr>
            <a:spLocks noGrp="1"/>
          </p:cNvSpPr>
          <p:nvPr/>
        </p:nvSpPr>
        <p:spPr>
          <a:xfrm>
            <a:off x="152400" y="1052512"/>
            <a:ext cx="7772400" cy="5486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90nm P4, 3.6 GHz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D-cache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16K		</a:t>
            </a:r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4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D-cache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=1024 KB 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18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memory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CN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180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cyc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Notice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best case latency is not 1 	</a:t>
            </a:r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worst case access latencies are into 500+ cycles</a:t>
            </a:r>
          </a:p>
        </p:txBody>
      </p:sp>
    </p:spTree>
    <p:extLst>
      <p:ext uri="{BB962C8B-B14F-4D97-AF65-F5344CB8AC3E}">
        <p14:creationId xmlns:p14="http://schemas.microsoft.com/office/powerpoint/2010/main" val="7562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D00CD"/>
                </a:solidFill>
              </a:rPr>
              <a:t>01. The Problems in Memory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Locality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and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Memory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altLang="zh-CN" sz="3600" b="1" dirty="0">
                <a:solidFill>
                  <a:srgbClr val="FF0000"/>
                </a:solidFill>
              </a:rPr>
              <a:t>Cache 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Performance Analysis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Generically, any structure that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memoizes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frequently used results to avoid repeating the long-latency operations required to reproduce the results from scratch, e.g. a web cache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commonly in the on-die context: an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-managed memory hierarchy based on SRAM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memoize in SRAM the most frequently accessed DRAM memory locations to avoid repeatedly paying for the DRAM access latency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Caching Basics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74625" y="116837"/>
            <a:ext cx="892175" cy="568325"/>
          </a:xfrm>
        </p:spPr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625" y="831849"/>
            <a:ext cx="8794750" cy="5889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(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Unit of storage in the cache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is logically divided into cache blocks that map to locations in the cache</a:t>
            </a:r>
          </a:p>
          <a:p>
            <a:endParaRPr lang="en-US" altLang="zh-CN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data referenced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HIT: If in cache, use cached data instead of accessing memory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MISS: If not in cache, bring block into cache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Maybe have to kick something else out to do it</a:t>
            </a:r>
          </a:p>
          <a:p>
            <a:pPr lvl="2">
              <a:buNone/>
            </a:pPr>
            <a:endParaRPr lang="en-US" altLang="zh-CN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important cache design decisions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Placement: where and how to place/find a block in cache?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Replacement: what data to remove to make room in cache?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Granularity of management: large, small, uniform blocks?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policy: what do we do about writes?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Instructions/data: Do we treat them separately?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Abstraction and Metrics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0981" y="116837"/>
            <a:ext cx="835819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30981" y="8255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hit rate = (# hits) / (# hits + # misses) = (# hits) / (# accesses)</a:t>
            </a:r>
          </a:p>
          <a:p>
            <a:r>
              <a:rPr lang="en-US" altLang="zh-CN" sz="1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memory access time (AMAT)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= ( hit-rate * hit-latency ) + ( miss-rate * miss-latency )</a:t>
            </a:r>
          </a:p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Aside: </a:t>
            </a:r>
            <a:r>
              <a:rPr lang="en-US" altLang="zh-C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reducing AMAT improve performance?</a:t>
            </a:r>
            <a:endParaRPr lang="en-US" altLang="zh-CN" sz="1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77069" y="1481138"/>
            <a:ext cx="1030287" cy="3698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Address</a:t>
            </a:r>
          </a:p>
        </p:txBody>
      </p:sp>
      <p:sp>
        <p:nvSpPr>
          <p:cNvPr id="11" name="Rectangle 6"/>
          <p:cNvSpPr/>
          <p:nvPr/>
        </p:nvSpPr>
        <p:spPr>
          <a:xfrm>
            <a:off x="3466306" y="1481138"/>
            <a:ext cx="1874838" cy="19129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3439319" y="1666875"/>
            <a:ext cx="190182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  <a:p>
            <a:pPr lvl="0" algn="ctr" eaLnBrk="1" hangingPunct="1">
              <a:buClrTx/>
            </a:pPr>
            <a:endParaRPr lang="en-US" altLang="zh-C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(is the address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in the cache?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+ bookkeeping)</a:t>
            </a:r>
          </a:p>
          <a:p>
            <a:pPr lvl="0" eaLnBrk="1" hangingPunct="1">
              <a:buClrTx/>
            </a:pPr>
            <a:endParaRPr lang="en-US" altLang="zh-C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buClrTx/>
            </a:pPr>
            <a:endParaRPr lang="en-US" altLang="zh-C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buClrTx/>
            </a:pPr>
            <a:endParaRPr lang="en-US" altLang="zh-CN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6231731" y="1481138"/>
            <a:ext cx="1874838" cy="19129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6574631" y="1731963"/>
            <a:ext cx="12874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cxnSp>
        <p:nvCxnSpPr>
          <p:cNvPr id="15" name="Straight Arrow Connector 11"/>
          <p:cNvCxnSpPr>
            <a:stCxn id="10" idx="3"/>
          </p:cNvCxnSpPr>
          <p:nvPr/>
        </p:nvCxnSpPr>
        <p:spPr>
          <a:xfrm flipV="1">
            <a:off x="1707356" y="1657350"/>
            <a:ext cx="1758950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6" name="Straight Connector 13"/>
          <p:cNvCxnSpPr/>
          <p:nvPr/>
        </p:nvCxnSpPr>
        <p:spPr>
          <a:xfrm rot="5400000" flipH="1" flipV="1">
            <a:off x="2491581" y="1412875"/>
            <a:ext cx="488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>
            <a:off x="2736056" y="1168400"/>
            <a:ext cx="296545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" name="Straight Connector 18"/>
          <p:cNvCxnSpPr/>
          <p:nvPr/>
        </p:nvCxnSpPr>
        <p:spPr>
          <a:xfrm rot="5400000">
            <a:off x="5457031" y="1412875"/>
            <a:ext cx="487363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" name="Straight Arrow Connector 20"/>
          <p:cNvCxnSpPr/>
          <p:nvPr/>
        </p:nvCxnSpPr>
        <p:spPr>
          <a:xfrm flipV="1">
            <a:off x="5701506" y="1657350"/>
            <a:ext cx="530225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0" name="Straight Arrow Connector 22"/>
          <p:cNvCxnSpPr/>
          <p:nvPr/>
        </p:nvCxnSpPr>
        <p:spPr>
          <a:xfrm rot="-5400000" flipH="1">
            <a:off x="4107656" y="3711575"/>
            <a:ext cx="646113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1" name="TextBox 23"/>
          <p:cNvSpPr txBox="1"/>
          <p:nvPr/>
        </p:nvSpPr>
        <p:spPr>
          <a:xfrm>
            <a:off x="3869531" y="4040188"/>
            <a:ext cx="11334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Hit/miss?</a:t>
            </a:r>
          </a:p>
        </p:txBody>
      </p:sp>
      <p:cxnSp>
        <p:nvCxnSpPr>
          <p:cNvPr id="22" name="Straight Arrow Connector 25"/>
          <p:cNvCxnSpPr>
            <a:stCxn id="13" idx="2"/>
          </p:cNvCxnSpPr>
          <p:nvPr/>
        </p:nvCxnSpPr>
        <p:spPr>
          <a:xfrm rot="5400000">
            <a:off x="6841331" y="3711575"/>
            <a:ext cx="646113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  <p:sp>
        <p:nvSpPr>
          <p:cNvPr id="23" name="TextBox 26"/>
          <p:cNvSpPr txBox="1"/>
          <p:nvPr/>
        </p:nvSpPr>
        <p:spPr>
          <a:xfrm>
            <a:off x="6847681" y="4040188"/>
            <a:ext cx="6731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</a:t>
            </a:r>
            <a:r>
              <a:rPr lang="en-US" altLang="zh-CN" sz="3600" b="1" dirty="0">
                <a:solidFill>
                  <a:srgbClr val="FF0000"/>
                </a:solidFill>
              </a:rPr>
              <a:t>The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Problems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in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>
                <a:solidFill>
                  <a:srgbClr val="FF0000"/>
                </a:solidFill>
              </a:rPr>
              <a:t>Memory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Locality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and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Memory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Cache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Performance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Blocks and Addressing the Cache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52400" y="831850"/>
            <a:ext cx="88392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is logically divided into fixed-size blocks</a:t>
            </a:r>
          </a:p>
          <a:p>
            <a:endParaRPr lang="en-US" altLang="zh-C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block maps to a location in the cache, determined by the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bits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address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index into the tag and data stores 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access: 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index into the tag and data stores with index bits in address 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check valid bit in tag store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compare tag bits in address with the stored tag in tag store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block is in the cache,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stored tag should be valid and match the tag of the block</a:t>
            </a:r>
          </a:p>
        </p:txBody>
      </p:sp>
      <p:sp>
        <p:nvSpPr>
          <p:cNvPr id="9" name="Rectangle 71"/>
          <p:cNvSpPr/>
          <p:nvPr/>
        </p:nvSpPr>
        <p:spPr>
          <a:xfrm>
            <a:off x="6615113" y="2471738"/>
            <a:ext cx="1477962" cy="333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TextBox 72"/>
          <p:cNvSpPr txBox="1"/>
          <p:nvPr/>
        </p:nvSpPr>
        <p:spPr>
          <a:xfrm>
            <a:off x="7504113" y="2859088"/>
            <a:ext cx="12223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8-bit address</a:t>
            </a:r>
          </a:p>
        </p:txBody>
      </p:sp>
      <p:cxnSp>
        <p:nvCxnSpPr>
          <p:cNvPr id="11" name="Straight Connector 74"/>
          <p:cNvCxnSpPr/>
          <p:nvPr/>
        </p:nvCxnSpPr>
        <p:spPr>
          <a:xfrm rot="5400000">
            <a:off x="7385050" y="2638425"/>
            <a:ext cx="331788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" name="Straight Connector 75"/>
          <p:cNvCxnSpPr/>
          <p:nvPr/>
        </p:nvCxnSpPr>
        <p:spPr>
          <a:xfrm rot="5400000">
            <a:off x="6848475" y="2636838"/>
            <a:ext cx="33337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3" name="TextBox 78"/>
          <p:cNvSpPr txBox="1"/>
          <p:nvPr/>
        </p:nvSpPr>
        <p:spPr>
          <a:xfrm>
            <a:off x="6510338" y="2120900"/>
            <a:ext cx="433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14" name="TextBox 80"/>
          <p:cNvSpPr txBox="1"/>
          <p:nvPr/>
        </p:nvSpPr>
        <p:spPr>
          <a:xfrm>
            <a:off x="6970713" y="213518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index</a:t>
            </a:r>
          </a:p>
        </p:txBody>
      </p:sp>
      <p:sp>
        <p:nvSpPr>
          <p:cNvPr id="15" name="TextBox 81"/>
          <p:cNvSpPr txBox="1"/>
          <p:nvPr/>
        </p:nvSpPr>
        <p:spPr>
          <a:xfrm>
            <a:off x="7583488" y="2135188"/>
            <a:ext cx="11795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sp>
        <p:nvSpPr>
          <p:cNvPr id="16" name="TextBox 82"/>
          <p:cNvSpPr txBox="1"/>
          <p:nvPr/>
        </p:nvSpPr>
        <p:spPr>
          <a:xfrm>
            <a:off x="7550150" y="247173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17" name="TextBox 83"/>
          <p:cNvSpPr txBox="1"/>
          <p:nvPr/>
        </p:nvSpPr>
        <p:spPr>
          <a:xfrm>
            <a:off x="7016750" y="2470150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18" name="TextBox 84"/>
          <p:cNvSpPr txBox="1"/>
          <p:nvPr/>
        </p:nvSpPr>
        <p:spPr>
          <a:xfrm>
            <a:off x="6615113" y="2487613"/>
            <a:ext cx="3825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2b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Direct-Mapped Cache: Placement and Access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84945" y="116837"/>
            <a:ext cx="881856" cy="568325"/>
          </a:xfrm>
        </p:spPr>
        <p:txBody>
          <a:bodyPr/>
          <a:lstStyle/>
          <a:p>
            <a:r>
              <a:rPr lang="en-US" altLang="zh-CN" dirty="0"/>
              <a:t>4.4</a:t>
            </a:r>
            <a:endParaRPr lang="zh-CN" altLang="en-US" dirty="0"/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1929606" y="941385"/>
            <a:ext cx="6796088" cy="15319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Assume byte-addressable memory: </a:t>
            </a:r>
          </a:p>
          <a:p>
            <a:pPr marL="0" indent="0">
              <a:buNone/>
            </a:pPr>
            <a:r>
              <a:rPr lang="en-US" altLang="zh-CN" dirty="0"/>
              <a:t>      256 bytes, 8-byte blocks </a:t>
            </a:r>
            <a:r>
              <a:rPr lang="en-US" altLang="zh-CN" dirty="0">
                <a:sym typeface="Wingdings" panose="05000000000000000000" pitchFamily="2" charset="2"/>
              </a:rPr>
              <a:t> 32 blocks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Assume cache: 64 bytes, 8 blocks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Direct-mapped: A block can go to only one location</a:t>
            </a: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sym typeface="Wingdings" panose="05000000000000000000" pitchFamily="2" charset="2"/>
              </a:rPr>
              <a:t>Addresses with same index contend for the same location</a:t>
            </a:r>
          </a:p>
          <a:p>
            <a:pPr lvl="2"/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Cause conflict misses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0" name="Group 50"/>
          <p:cNvGrpSpPr/>
          <p:nvPr/>
        </p:nvGrpSpPr>
        <p:grpSpPr>
          <a:xfrm>
            <a:off x="184944" y="968373"/>
            <a:ext cx="1477962" cy="5356227"/>
            <a:chOff x="369455" y="1171281"/>
            <a:chExt cx="1477818" cy="5357096"/>
          </a:xfrm>
        </p:grpSpPr>
        <p:grpSp>
          <p:nvGrpSpPr>
            <p:cNvPr id="72" name="Group 48"/>
            <p:cNvGrpSpPr/>
            <p:nvPr/>
          </p:nvGrpSpPr>
          <p:grpSpPr>
            <a:xfrm>
              <a:off x="369455" y="1171281"/>
              <a:ext cx="1477818" cy="2678548"/>
              <a:chOff x="554182" y="1985841"/>
              <a:chExt cx="1477818" cy="2678548"/>
            </a:xfrm>
          </p:grpSpPr>
          <p:grpSp>
            <p:nvGrpSpPr>
              <p:cNvPr id="96" name="Group 14"/>
              <p:cNvGrpSpPr/>
              <p:nvPr/>
            </p:nvGrpSpPr>
            <p:grpSpPr>
              <a:xfrm>
                <a:off x="554182" y="1985841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08" name="Group 8"/>
                <p:cNvGrpSpPr/>
                <p:nvPr/>
              </p:nvGrpSpPr>
              <p:grpSpPr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14" name="Rectangle 4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5" name="Rectangle 5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6" name="Rectangle 6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7" name="Rectangle 7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grpSp>
              <p:nvGrpSpPr>
                <p:cNvPr id="109" name="Group 9"/>
                <p:cNvGrpSpPr/>
                <p:nvPr/>
              </p:nvGrpSpPr>
              <p:grpSpPr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10" name="Rectangle 10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1" name="Rectangle 11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2" name="Rectangle 12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3" name="Rectangle 13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97" name="Group 15"/>
              <p:cNvGrpSpPr/>
              <p:nvPr/>
            </p:nvGrpSpPr>
            <p:grpSpPr>
              <a:xfrm>
                <a:off x="554182" y="3325115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98" name="Group 8"/>
                <p:cNvGrpSpPr/>
                <p:nvPr/>
              </p:nvGrpSpPr>
              <p:grpSpPr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04" name="Rectangle 22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5" name="Rectangle 23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6" name="Rectangle 24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7" name="Rectangle 25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grpSp>
              <p:nvGrpSpPr>
                <p:cNvPr id="99" name="Group 9"/>
                <p:cNvGrpSpPr/>
                <p:nvPr/>
              </p:nvGrpSpPr>
              <p:grpSpPr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00" name="Rectangle 18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1" name="Rectangle 19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2" name="Rectangle 20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3" name="Rectangle 21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</p:grpSp>
        <p:grpSp>
          <p:nvGrpSpPr>
            <p:cNvPr id="73" name="Group 49"/>
            <p:cNvGrpSpPr/>
            <p:nvPr/>
          </p:nvGrpSpPr>
          <p:grpSpPr>
            <a:xfrm>
              <a:off x="369455" y="3849829"/>
              <a:ext cx="1477818" cy="2678548"/>
              <a:chOff x="2433782" y="3512702"/>
              <a:chExt cx="1477818" cy="2678548"/>
            </a:xfrm>
          </p:grpSpPr>
          <p:grpSp>
            <p:nvGrpSpPr>
              <p:cNvPr id="74" name="Group 26"/>
              <p:cNvGrpSpPr/>
              <p:nvPr/>
            </p:nvGrpSpPr>
            <p:grpSpPr>
              <a:xfrm>
                <a:off x="2433782" y="3512702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86" name="Group 8"/>
                <p:cNvGrpSpPr/>
                <p:nvPr/>
              </p:nvGrpSpPr>
              <p:grpSpPr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92" name="Rectangle 33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3" name="Rectangle 34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4" name="Rectangle 35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5" name="Rectangle 36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grpSp>
              <p:nvGrpSpPr>
                <p:cNvPr id="87" name="Group 9"/>
                <p:cNvGrpSpPr/>
                <p:nvPr/>
              </p:nvGrpSpPr>
              <p:grpSpPr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88" name="Rectangle 29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9" name="Rectangle 30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0" name="Rectangle 31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1" name="Rectangle 32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75" name="Group 37"/>
              <p:cNvGrpSpPr/>
              <p:nvPr/>
            </p:nvGrpSpPr>
            <p:grpSpPr>
              <a:xfrm>
                <a:off x="2433782" y="4851976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76" name="Group 8"/>
                <p:cNvGrpSpPr/>
                <p:nvPr/>
              </p:nvGrpSpPr>
              <p:grpSpPr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82" name="Rectangle 44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3" name="Rectangle 45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4" name="Rectangle 46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5" name="Rectangle 47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grpSp>
              <p:nvGrpSpPr>
                <p:cNvPr id="77" name="Group 9"/>
                <p:cNvGrpSpPr/>
                <p:nvPr/>
              </p:nvGrpSpPr>
              <p:grpSpPr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78" name="Rectangle 40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79" name="Rectangle 41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0" name="Rectangle 42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1" name="Rectangle 43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</p:grpSp>
      </p:grpSp>
      <p:grpSp>
        <p:nvGrpSpPr>
          <p:cNvPr id="21" name="Group 59"/>
          <p:cNvGrpSpPr/>
          <p:nvPr/>
        </p:nvGrpSpPr>
        <p:grpSpPr>
          <a:xfrm>
            <a:off x="4317207" y="3259129"/>
            <a:ext cx="815182" cy="1338260"/>
            <a:chOff x="2544619" y="2612161"/>
            <a:chExt cx="1477818" cy="1339274"/>
          </a:xfrm>
        </p:grpSpPr>
        <p:sp>
          <p:nvSpPr>
            <p:cNvPr id="64" name="Rectangle 51"/>
            <p:cNvSpPr/>
            <p:nvPr/>
          </p:nvSpPr>
          <p:spPr>
            <a:xfrm>
              <a:off x="2544619" y="2612161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5" name="Rectangle 52"/>
            <p:cNvSpPr/>
            <p:nvPr/>
          </p:nvSpPr>
          <p:spPr>
            <a:xfrm>
              <a:off x="2544619" y="2783033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6" name="Rectangle 53"/>
            <p:cNvSpPr/>
            <p:nvPr/>
          </p:nvSpPr>
          <p:spPr>
            <a:xfrm>
              <a:off x="2544619" y="2949288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7" name="Rectangle 54"/>
            <p:cNvSpPr/>
            <p:nvPr/>
          </p:nvSpPr>
          <p:spPr>
            <a:xfrm>
              <a:off x="2544619" y="3115543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8" name="Rectangle 55"/>
            <p:cNvSpPr/>
            <p:nvPr/>
          </p:nvSpPr>
          <p:spPr>
            <a:xfrm>
              <a:off x="2544619" y="3286415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9" name="Rectangle 56"/>
            <p:cNvSpPr/>
            <p:nvPr/>
          </p:nvSpPr>
          <p:spPr>
            <a:xfrm>
              <a:off x="2544619" y="3452670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70" name="Rectangle 57"/>
            <p:cNvSpPr/>
            <p:nvPr/>
          </p:nvSpPr>
          <p:spPr>
            <a:xfrm>
              <a:off x="2544619" y="3618925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71" name="Rectangle 58"/>
            <p:cNvSpPr/>
            <p:nvPr/>
          </p:nvSpPr>
          <p:spPr>
            <a:xfrm>
              <a:off x="2544619" y="3785180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22" name="TextBox 60"/>
          <p:cNvSpPr txBox="1"/>
          <p:nvPr/>
        </p:nvSpPr>
        <p:spPr>
          <a:xfrm>
            <a:off x="4114800" y="2843210"/>
            <a:ext cx="11334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</p:txBody>
      </p:sp>
      <p:grpSp>
        <p:nvGrpSpPr>
          <p:cNvPr id="23" name="Group 61"/>
          <p:cNvGrpSpPr/>
          <p:nvPr/>
        </p:nvGrpSpPr>
        <p:grpSpPr>
          <a:xfrm>
            <a:off x="6215856" y="3254381"/>
            <a:ext cx="1477963" cy="1339854"/>
            <a:chOff x="2544619" y="2612161"/>
            <a:chExt cx="1477818" cy="1339274"/>
          </a:xfrm>
        </p:grpSpPr>
        <p:sp>
          <p:nvSpPr>
            <p:cNvPr id="56" name="Rectangle 62"/>
            <p:cNvSpPr/>
            <p:nvPr/>
          </p:nvSpPr>
          <p:spPr>
            <a:xfrm>
              <a:off x="2544619" y="2612161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57" name="Rectangle 63"/>
            <p:cNvSpPr/>
            <p:nvPr/>
          </p:nvSpPr>
          <p:spPr>
            <a:xfrm>
              <a:off x="2544619" y="2783033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58" name="Rectangle 64"/>
            <p:cNvSpPr/>
            <p:nvPr/>
          </p:nvSpPr>
          <p:spPr>
            <a:xfrm>
              <a:off x="2544619" y="2949288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59" name="Rectangle 65"/>
            <p:cNvSpPr/>
            <p:nvPr/>
          </p:nvSpPr>
          <p:spPr>
            <a:xfrm>
              <a:off x="2544619" y="3115543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0" name="Rectangle 66"/>
            <p:cNvSpPr/>
            <p:nvPr/>
          </p:nvSpPr>
          <p:spPr>
            <a:xfrm>
              <a:off x="2544619" y="3286415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1" name="Rectangle 67"/>
            <p:cNvSpPr/>
            <p:nvPr/>
          </p:nvSpPr>
          <p:spPr>
            <a:xfrm>
              <a:off x="2544619" y="3452670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2" name="Rectangle 68"/>
            <p:cNvSpPr/>
            <p:nvPr/>
          </p:nvSpPr>
          <p:spPr>
            <a:xfrm>
              <a:off x="2544619" y="3618925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3" name="Rectangle 69"/>
            <p:cNvSpPr/>
            <p:nvPr/>
          </p:nvSpPr>
          <p:spPr>
            <a:xfrm>
              <a:off x="2544619" y="3785180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24" name="TextBox 70"/>
          <p:cNvSpPr txBox="1"/>
          <p:nvPr/>
        </p:nvSpPr>
        <p:spPr>
          <a:xfrm>
            <a:off x="6363494" y="2838448"/>
            <a:ext cx="12493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sp>
        <p:nvSpPr>
          <p:cNvPr id="25" name="Rectangle 71"/>
          <p:cNvSpPr/>
          <p:nvPr/>
        </p:nvSpPr>
        <p:spPr>
          <a:xfrm>
            <a:off x="2056606" y="2889248"/>
            <a:ext cx="1477963" cy="333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6" name="TextBox 72"/>
          <p:cNvSpPr txBox="1"/>
          <p:nvPr/>
        </p:nvSpPr>
        <p:spPr>
          <a:xfrm>
            <a:off x="2945606" y="3276598"/>
            <a:ext cx="8413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Address</a:t>
            </a:r>
          </a:p>
        </p:txBody>
      </p:sp>
      <p:cxnSp>
        <p:nvCxnSpPr>
          <p:cNvPr id="27" name="Straight Connector 74"/>
          <p:cNvCxnSpPr/>
          <p:nvPr/>
        </p:nvCxnSpPr>
        <p:spPr>
          <a:xfrm rot="5400000">
            <a:off x="2826544" y="3055935"/>
            <a:ext cx="331787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Straight Connector 75"/>
          <p:cNvCxnSpPr/>
          <p:nvPr/>
        </p:nvCxnSpPr>
        <p:spPr>
          <a:xfrm rot="5400000">
            <a:off x="2289969" y="3054348"/>
            <a:ext cx="33337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" name="TextBox 78"/>
          <p:cNvSpPr txBox="1"/>
          <p:nvPr/>
        </p:nvSpPr>
        <p:spPr>
          <a:xfrm>
            <a:off x="1951831" y="2538410"/>
            <a:ext cx="4333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30" name="TextBox 80"/>
          <p:cNvSpPr txBox="1"/>
          <p:nvPr/>
        </p:nvSpPr>
        <p:spPr>
          <a:xfrm>
            <a:off x="2412206" y="255269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index</a:t>
            </a:r>
          </a:p>
        </p:txBody>
      </p:sp>
      <p:sp>
        <p:nvSpPr>
          <p:cNvPr id="31" name="TextBox 81"/>
          <p:cNvSpPr txBox="1"/>
          <p:nvPr/>
        </p:nvSpPr>
        <p:spPr>
          <a:xfrm>
            <a:off x="3024981" y="2552698"/>
            <a:ext cx="11795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sp>
        <p:nvSpPr>
          <p:cNvPr id="32" name="TextBox 82"/>
          <p:cNvSpPr txBox="1"/>
          <p:nvPr/>
        </p:nvSpPr>
        <p:spPr>
          <a:xfrm>
            <a:off x="2991644" y="288924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33" name="TextBox 83"/>
          <p:cNvSpPr txBox="1"/>
          <p:nvPr/>
        </p:nvSpPr>
        <p:spPr>
          <a:xfrm>
            <a:off x="2458244" y="2887660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34" name="TextBox 84"/>
          <p:cNvSpPr txBox="1"/>
          <p:nvPr/>
        </p:nvSpPr>
        <p:spPr>
          <a:xfrm>
            <a:off x="2056606" y="2905123"/>
            <a:ext cx="3825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2b</a:t>
            </a:r>
          </a:p>
        </p:txBody>
      </p:sp>
      <p:cxnSp>
        <p:nvCxnSpPr>
          <p:cNvPr id="35" name="Straight Connector 86"/>
          <p:cNvCxnSpPr>
            <a:stCxn id="25" idx="2"/>
          </p:cNvCxnSpPr>
          <p:nvPr/>
        </p:nvCxnSpPr>
        <p:spPr>
          <a:xfrm rot="-5400000" flipH="1">
            <a:off x="2440781" y="3576635"/>
            <a:ext cx="7112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6" name="Straight Arrow Connector 88"/>
          <p:cNvCxnSpPr/>
          <p:nvPr/>
        </p:nvCxnSpPr>
        <p:spPr>
          <a:xfrm flipV="1">
            <a:off x="2797969" y="3924298"/>
            <a:ext cx="1519237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" name="Straight Arrow Connector 89"/>
          <p:cNvCxnSpPr/>
          <p:nvPr/>
        </p:nvCxnSpPr>
        <p:spPr>
          <a:xfrm>
            <a:off x="5976144" y="3933823"/>
            <a:ext cx="239712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8" name="Straight Connector 95"/>
          <p:cNvCxnSpPr/>
          <p:nvPr/>
        </p:nvCxnSpPr>
        <p:spPr>
          <a:xfrm rot="5400000">
            <a:off x="4012406" y="3927473"/>
            <a:ext cx="133985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" name="TextBox 96"/>
          <p:cNvSpPr txBox="1"/>
          <p:nvPr/>
        </p:nvSpPr>
        <p:spPr>
          <a:xfrm>
            <a:off x="4377531" y="4391023"/>
            <a:ext cx="28733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</a:p>
        </p:txBody>
      </p:sp>
      <p:sp>
        <p:nvSpPr>
          <p:cNvPr id="40" name="TextBox 97"/>
          <p:cNvSpPr txBox="1"/>
          <p:nvPr/>
        </p:nvSpPr>
        <p:spPr>
          <a:xfrm>
            <a:off x="4706937" y="4381498"/>
            <a:ext cx="398463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41" name="Rectangle 98"/>
          <p:cNvSpPr/>
          <p:nvPr/>
        </p:nvSpPr>
        <p:spPr>
          <a:xfrm>
            <a:off x="4763294" y="501332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2" name="TextBox 99"/>
          <p:cNvSpPr txBox="1"/>
          <p:nvPr/>
        </p:nvSpPr>
        <p:spPr>
          <a:xfrm>
            <a:off x="4861719" y="499109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43" name="Straight Arrow Connector 101"/>
          <p:cNvCxnSpPr>
            <a:cxnSpLocks/>
          </p:cNvCxnSpPr>
          <p:nvPr/>
        </p:nvCxnSpPr>
        <p:spPr>
          <a:xfrm>
            <a:off x="5035639" y="4589172"/>
            <a:ext cx="63411" cy="42970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4" name="Straight Arrow Connector 106"/>
          <p:cNvCxnSpPr/>
          <p:nvPr/>
        </p:nvCxnSpPr>
        <p:spPr>
          <a:xfrm>
            <a:off x="4520406" y="4594223"/>
            <a:ext cx="469900" cy="4238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5" name="Straight Connector 113"/>
          <p:cNvCxnSpPr/>
          <p:nvPr/>
        </p:nvCxnSpPr>
        <p:spPr>
          <a:xfrm rot="-5400000" flipH="1">
            <a:off x="1278731" y="4206873"/>
            <a:ext cx="1971675" cy="365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Straight Arrow Connector 115"/>
          <p:cNvCxnSpPr>
            <a:endCxn id="41" idx="1"/>
          </p:cNvCxnSpPr>
          <p:nvPr/>
        </p:nvCxnSpPr>
        <p:spPr>
          <a:xfrm flipV="1">
            <a:off x="2283619" y="5181598"/>
            <a:ext cx="2479675" cy="301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7" name="Straight Arrow Connector 116"/>
          <p:cNvCxnSpPr/>
          <p:nvPr/>
        </p:nvCxnSpPr>
        <p:spPr>
          <a:xfrm rot="5400000">
            <a:off x="6725444" y="4808535"/>
            <a:ext cx="41910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8" name="Freeform 48"/>
          <p:cNvSpPr/>
          <p:nvPr/>
        </p:nvSpPr>
        <p:spPr>
          <a:xfrm>
            <a:off x="6044406" y="5014910"/>
            <a:ext cx="1797050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Text Box 61"/>
          <p:cNvSpPr txBox="1"/>
          <p:nvPr/>
        </p:nvSpPr>
        <p:spPr>
          <a:xfrm>
            <a:off x="6592094" y="4991098"/>
            <a:ext cx="6969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50" name="Straight Arrow Connector 121"/>
          <p:cNvCxnSpPr/>
          <p:nvPr/>
        </p:nvCxnSpPr>
        <p:spPr>
          <a:xfrm rot="10800000">
            <a:off x="7612856" y="5175248"/>
            <a:ext cx="523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1" name="TextBox 122"/>
          <p:cNvSpPr txBox="1"/>
          <p:nvPr/>
        </p:nvSpPr>
        <p:spPr>
          <a:xfrm>
            <a:off x="7779544" y="4867273"/>
            <a:ext cx="11795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cxnSp>
        <p:nvCxnSpPr>
          <p:cNvPr id="52" name="Straight Arrow Connector 99"/>
          <p:cNvCxnSpPr/>
          <p:nvPr/>
        </p:nvCxnSpPr>
        <p:spPr>
          <a:xfrm rot="-5400000" flipH="1">
            <a:off x="4968081" y="5484810"/>
            <a:ext cx="26352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3" name="Straight Arrow Connector 100"/>
          <p:cNvCxnSpPr/>
          <p:nvPr/>
        </p:nvCxnSpPr>
        <p:spPr>
          <a:xfrm rot="-5400000" flipH="1">
            <a:off x="6804819" y="5464173"/>
            <a:ext cx="265112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4" name="TextBox 102"/>
          <p:cNvSpPr txBox="1"/>
          <p:nvPr/>
        </p:nvSpPr>
        <p:spPr>
          <a:xfrm>
            <a:off x="5218906" y="5489573"/>
            <a:ext cx="5937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Hit?</a:t>
            </a:r>
          </a:p>
        </p:txBody>
      </p:sp>
      <p:sp>
        <p:nvSpPr>
          <p:cNvPr id="55" name="TextBox 103"/>
          <p:cNvSpPr txBox="1"/>
          <p:nvPr/>
        </p:nvSpPr>
        <p:spPr>
          <a:xfrm>
            <a:off x="7017544" y="5489573"/>
            <a:ext cx="67151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Direct-Mapped Caches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4.4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9779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Direct-mapped cache: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blocks in memory that map to the same index in the cache cannot be present in the cache at the same time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index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one entry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Can lead to 0% hit rate if more than one block accessed in an interleaved manner map to the same index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Assume addresses A and B have the same index bits but different tag bits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A, B, A, B, A, B, A, B, …  conflict in the cache index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All accesses are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conflict misses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Associativity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70657" y="116837"/>
            <a:ext cx="896144" cy="568325"/>
          </a:xfrm>
        </p:spPr>
        <p:txBody>
          <a:bodyPr/>
          <a:lstStyle/>
          <a:p>
            <a:r>
              <a:rPr lang="en-US" altLang="zh-CN" dirty="0"/>
              <a:t>4.5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62743" y="10541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Addresses 0 and 8 always conflict in direct mapped cache</a:t>
            </a:r>
          </a:p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Instead of having one column of 8, have 2 columns of 4 blocks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4"/>
            <a:endParaRPr lang="en-US" altLang="zh-CN" sz="1400" dirty="0"/>
          </a:p>
        </p:txBody>
      </p:sp>
      <p:sp>
        <p:nvSpPr>
          <p:cNvPr id="9" name="Rectangle 5"/>
          <p:cNvSpPr/>
          <p:nvPr/>
        </p:nvSpPr>
        <p:spPr>
          <a:xfrm>
            <a:off x="1075531" y="268287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1075531" y="285432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075531" y="30210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1075531" y="318611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2701131" y="2687638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2701131" y="285432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2701131" y="30210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701131" y="318611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013743" y="2149475"/>
            <a:ext cx="11334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</p:txBody>
      </p:sp>
      <p:sp>
        <p:nvSpPr>
          <p:cNvPr id="18" name="Rectangle 15"/>
          <p:cNvSpPr/>
          <p:nvPr/>
        </p:nvSpPr>
        <p:spPr>
          <a:xfrm>
            <a:off x="5204618" y="2676525"/>
            <a:ext cx="1477963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9" name="Rectangle 16"/>
          <p:cNvSpPr/>
          <p:nvPr/>
        </p:nvSpPr>
        <p:spPr>
          <a:xfrm>
            <a:off x="5204618" y="2846388"/>
            <a:ext cx="1477963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204618" y="3013075"/>
            <a:ext cx="1477963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18"/>
          <p:cNvSpPr/>
          <p:nvPr/>
        </p:nvSpPr>
        <p:spPr>
          <a:xfrm>
            <a:off x="5204618" y="3179763"/>
            <a:ext cx="1477963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" name="Rectangle 19"/>
          <p:cNvSpPr/>
          <p:nvPr/>
        </p:nvSpPr>
        <p:spPr>
          <a:xfrm>
            <a:off x="6911181" y="2687638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" name="Rectangle 20"/>
          <p:cNvSpPr/>
          <p:nvPr/>
        </p:nvSpPr>
        <p:spPr>
          <a:xfrm>
            <a:off x="6911181" y="285432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4" name="Rectangle 21"/>
          <p:cNvSpPr/>
          <p:nvPr/>
        </p:nvSpPr>
        <p:spPr>
          <a:xfrm>
            <a:off x="6911181" y="30210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5" name="Rectangle 22"/>
          <p:cNvSpPr/>
          <p:nvPr/>
        </p:nvSpPr>
        <p:spPr>
          <a:xfrm>
            <a:off x="6911181" y="318611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6058693" y="2149475"/>
            <a:ext cx="12477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2761456" y="3144838"/>
            <a:ext cx="287337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</a:p>
        </p:txBody>
      </p:sp>
      <p:sp>
        <p:nvSpPr>
          <p:cNvPr id="28" name="TextBox 25"/>
          <p:cNvSpPr txBox="1"/>
          <p:nvPr/>
        </p:nvSpPr>
        <p:spPr>
          <a:xfrm>
            <a:off x="3374231" y="3135313"/>
            <a:ext cx="398462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29" name="Rectangle 26"/>
          <p:cNvSpPr/>
          <p:nvPr/>
        </p:nvSpPr>
        <p:spPr>
          <a:xfrm>
            <a:off x="3147218" y="3768725"/>
            <a:ext cx="625475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3245643" y="3744913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1" name="Straight Arrow Connector 28"/>
          <p:cNvCxnSpPr/>
          <p:nvPr/>
        </p:nvCxnSpPr>
        <p:spPr>
          <a:xfrm rot="5400000">
            <a:off x="3275806" y="3563938"/>
            <a:ext cx="417512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2" name="Straight Arrow Connector 29"/>
          <p:cNvCxnSpPr/>
          <p:nvPr/>
        </p:nvCxnSpPr>
        <p:spPr>
          <a:xfrm>
            <a:off x="2904331" y="3348038"/>
            <a:ext cx="469900" cy="425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3" name="Straight Arrow Connector 30"/>
          <p:cNvCxnSpPr/>
          <p:nvPr/>
        </p:nvCxnSpPr>
        <p:spPr>
          <a:xfrm rot="5400000">
            <a:off x="7420768" y="3567113"/>
            <a:ext cx="419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4" name="Straight Connector 31"/>
          <p:cNvCxnSpPr/>
          <p:nvPr/>
        </p:nvCxnSpPr>
        <p:spPr>
          <a:xfrm rot="5400000">
            <a:off x="2807493" y="3016250"/>
            <a:ext cx="67627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" name="TextBox 33"/>
          <p:cNvSpPr txBox="1"/>
          <p:nvPr/>
        </p:nvSpPr>
        <p:spPr>
          <a:xfrm>
            <a:off x="1197768" y="3143250"/>
            <a:ext cx="28733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</a:p>
        </p:txBody>
      </p:sp>
      <p:sp>
        <p:nvSpPr>
          <p:cNvPr id="36" name="TextBox 34"/>
          <p:cNvSpPr txBox="1"/>
          <p:nvPr/>
        </p:nvSpPr>
        <p:spPr>
          <a:xfrm>
            <a:off x="1810543" y="3133725"/>
            <a:ext cx="398463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37" name="Rectangle 35"/>
          <p:cNvSpPr/>
          <p:nvPr/>
        </p:nvSpPr>
        <p:spPr>
          <a:xfrm>
            <a:off x="1583531" y="376555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1681956" y="374332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9" name="Straight Arrow Connector 37"/>
          <p:cNvCxnSpPr/>
          <p:nvPr/>
        </p:nvCxnSpPr>
        <p:spPr>
          <a:xfrm rot="5400000">
            <a:off x="1710531" y="3560763"/>
            <a:ext cx="419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0" name="Straight Arrow Connector 38"/>
          <p:cNvCxnSpPr/>
          <p:nvPr/>
        </p:nvCxnSpPr>
        <p:spPr>
          <a:xfrm>
            <a:off x="1340643" y="3346450"/>
            <a:ext cx="469900" cy="4238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1" name="Straight Connector 39"/>
          <p:cNvCxnSpPr/>
          <p:nvPr/>
        </p:nvCxnSpPr>
        <p:spPr>
          <a:xfrm rot="5400000">
            <a:off x="1243806" y="3014663"/>
            <a:ext cx="677862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2" name="Rectangle 40"/>
          <p:cNvSpPr/>
          <p:nvPr/>
        </p:nvSpPr>
        <p:spPr>
          <a:xfrm>
            <a:off x="1043781" y="5767388"/>
            <a:ext cx="1477962" cy="333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3" name="TextBox 41"/>
          <p:cNvSpPr txBox="1"/>
          <p:nvPr/>
        </p:nvSpPr>
        <p:spPr>
          <a:xfrm>
            <a:off x="1270793" y="5046663"/>
            <a:ext cx="10302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Address</a:t>
            </a:r>
          </a:p>
        </p:txBody>
      </p:sp>
      <p:cxnSp>
        <p:nvCxnSpPr>
          <p:cNvPr id="44" name="Straight Connector 42"/>
          <p:cNvCxnSpPr/>
          <p:nvPr/>
        </p:nvCxnSpPr>
        <p:spPr>
          <a:xfrm rot="5400000">
            <a:off x="1815306" y="5934075"/>
            <a:ext cx="331787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Straight Connector 43"/>
          <p:cNvCxnSpPr/>
          <p:nvPr/>
        </p:nvCxnSpPr>
        <p:spPr>
          <a:xfrm rot="5400000">
            <a:off x="1277143" y="5932488"/>
            <a:ext cx="33337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6" name="TextBox 44"/>
          <p:cNvSpPr txBox="1"/>
          <p:nvPr/>
        </p:nvSpPr>
        <p:spPr>
          <a:xfrm>
            <a:off x="939006" y="5416550"/>
            <a:ext cx="433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47" name="TextBox 45"/>
          <p:cNvSpPr txBox="1"/>
          <p:nvPr/>
        </p:nvSpPr>
        <p:spPr>
          <a:xfrm>
            <a:off x="1399381" y="543083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index</a:t>
            </a:r>
          </a:p>
        </p:txBody>
      </p:sp>
      <p:sp>
        <p:nvSpPr>
          <p:cNvPr id="48" name="TextBox 46"/>
          <p:cNvSpPr txBox="1"/>
          <p:nvPr/>
        </p:nvSpPr>
        <p:spPr>
          <a:xfrm>
            <a:off x="2012156" y="5430838"/>
            <a:ext cx="11795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sp>
        <p:nvSpPr>
          <p:cNvPr id="49" name="TextBox 47"/>
          <p:cNvSpPr txBox="1"/>
          <p:nvPr/>
        </p:nvSpPr>
        <p:spPr>
          <a:xfrm>
            <a:off x="1980406" y="5767388"/>
            <a:ext cx="6111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50" name="TextBox 48"/>
          <p:cNvSpPr txBox="1"/>
          <p:nvPr/>
        </p:nvSpPr>
        <p:spPr>
          <a:xfrm>
            <a:off x="1445418" y="5765800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2 bits</a:t>
            </a:r>
          </a:p>
        </p:txBody>
      </p:sp>
      <p:sp>
        <p:nvSpPr>
          <p:cNvPr id="51" name="TextBox 49"/>
          <p:cNvSpPr txBox="1"/>
          <p:nvPr/>
        </p:nvSpPr>
        <p:spPr>
          <a:xfrm>
            <a:off x="1043781" y="5783263"/>
            <a:ext cx="3825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3b</a:t>
            </a:r>
          </a:p>
        </p:txBody>
      </p:sp>
      <p:sp>
        <p:nvSpPr>
          <p:cNvPr id="52" name="Rectangle 50"/>
          <p:cNvSpPr/>
          <p:nvPr/>
        </p:nvSpPr>
        <p:spPr>
          <a:xfrm>
            <a:off x="2932906" y="445770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53" name="TextBox 51"/>
          <p:cNvSpPr txBox="1"/>
          <p:nvPr/>
        </p:nvSpPr>
        <p:spPr>
          <a:xfrm>
            <a:off x="2944018" y="4457700"/>
            <a:ext cx="6731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Logic</a:t>
            </a:r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>
            <a:off x="2209006" y="4103688"/>
            <a:ext cx="735012" cy="5238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5" name="Straight Arrow Connector 55"/>
          <p:cNvCxnSpPr>
            <a:endCxn id="53" idx="0"/>
          </p:cNvCxnSpPr>
          <p:nvPr/>
        </p:nvCxnSpPr>
        <p:spPr>
          <a:xfrm rot="-10800000" flipV="1">
            <a:off x="3280568" y="4103688"/>
            <a:ext cx="441325" cy="3540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" name="Straight Arrow Connector 59"/>
          <p:cNvCxnSpPr/>
          <p:nvPr/>
        </p:nvCxnSpPr>
        <p:spPr>
          <a:xfrm rot="5400000">
            <a:off x="5847556" y="3557588"/>
            <a:ext cx="419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7" name="Freeform 48"/>
          <p:cNvSpPr/>
          <p:nvPr/>
        </p:nvSpPr>
        <p:spPr>
          <a:xfrm>
            <a:off x="5784056" y="3778250"/>
            <a:ext cx="2127250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Text Box 61"/>
          <p:cNvSpPr txBox="1"/>
          <p:nvPr/>
        </p:nvSpPr>
        <p:spPr>
          <a:xfrm>
            <a:off x="6561931" y="3776663"/>
            <a:ext cx="6985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59" name="Straight Arrow Connector 63"/>
          <p:cNvCxnSpPr>
            <a:stCxn id="53" idx="3"/>
          </p:cNvCxnSpPr>
          <p:nvPr/>
        </p:nvCxnSpPr>
        <p:spPr>
          <a:xfrm flipV="1">
            <a:off x="3617118" y="3954463"/>
            <a:ext cx="2441575" cy="67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0" name="Straight Arrow Connector 66"/>
          <p:cNvCxnSpPr/>
          <p:nvPr/>
        </p:nvCxnSpPr>
        <p:spPr>
          <a:xfrm rot="5400000">
            <a:off x="6693693" y="4313238"/>
            <a:ext cx="419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1" name="Freeform 48"/>
          <p:cNvSpPr/>
          <p:nvPr/>
        </p:nvSpPr>
        <p:spPr>
          <a:xfrm>
            <a:off x="6012656" y="4557713"/>
            <a:ext cx="1797050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Text Box 61"/>
          <p:cNvSpPr txBox="1"/>
          <p:nvPr/>
        </p:nvSpPr>
        <p:spPr>
          <a:xfrm>
            <a:off x="6560343" y="4532313"/>
            <a:ext cx="69691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63" name="Straight Arrow Connector 69"/>
          <p:cNvCxnSpPr/>
          <p:nvPr/>
        </p:nvCxnSpPr>
        <p:spPr>
          <a:xfrm rot="10800000">
            <a:off x="7581106" y="4718050"/>
            <a:ext cx="523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4" name="TextBox 70"/>
          <p:cNvSpPr txBox="1"/>
          <p:nvPr/>
        </p:nvSpPr>
        <p:spPr>
          <a:xfrm>
            <a:off x="7747793" y="4410075"/>
            <a:ext cx="11795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cxnSp>
        <p:nvCxnSpPr>
          <p:cNvPr id="65" name="Straight Arrow Connector 71"/>
          <p:cNvCxnSpPr/>
          <p:nvPr/>
        </p:nvCxnSpPr>
        <p:spPr>
          <a:xfrm rot="5400000">
            <a:off x="6693693" y="5086350"/>
            <a:ext cx="417513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6" name="Rounded Rectangle 73"/>
          <p:cNvSpPr/>
          <p:nvPr/>
        </p:nvSpPr>
        <p:spPr>
          <a:xfrm>
            <a:off x="939006" y="2676525"/>
            <a:ext cx="3351212" cy="177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67" name="TextBox 74"/>
          <p:cNvSpPr txBox="1"/>
          <p:nvPr/>
        </p:nvSpPr>
        <p:spPr>
          <a:xfrm>
            <a:off x="170656" y="2582863"/>
            <a:ext cx="6334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SET</a:t>
            </a:r>
          </a:p>
        </p:txBody>
      </p:sp>
      <p:sp>
        <p:nvSpPr>
          <p:cNvPr id="68" name="Rounded Rectangle 75"/>
          <p:cNvSpPr/>
          <p:nvPr/>
        </p:nvSpPr>
        <p:spPr>
          <a:xfrm>
            <a:off x="5120481" y="2676525"/>
            <a:ext cx="3351212" cy="177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-5400000" flipH="1">
            <a:off x="3113881" y="4927600"/>
            <a:ext cx="265112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0" name="TextBox 69"/>
          <p:cNvSpPr txBox="1"/>
          <p:nvPr/>
        </p:nvSpPr>
        <p:spPr>
          <a:xfrm>
            <a:off x="3364706" y="4930775"/>
            <a:ext cx="5937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Hit?</a:t>
            </a:r>
          </a:p>
        </p:txBody>
      </p:sp>
      <p:sp>
        <p:nvSpPr>
          <p:cNvPr id="71" name="TextBox 72"/>
          <p:cNvSpPr txBox="1"/>
          <p:nvPr/>
        </p:nvSpPr>
        <p:spPr>
          <a:xfrm>
            <a:off x="3130550" y="5581650"/>
            <a:ext cx="5861050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idea: Associative memory within the set</a:t>
            </a:r>
          </a:p>
          <a:p>
            <a:pPr lvl="0" eaLnBrk="1" hangingPunct="1">
              <a:buClrTx/>
            </a:pPr>
            <a:r>
              <a:rPr lang="en-US" altLang="zh-CN" sz="18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Accommodates conflicts better (fewer conflict misses)</a:t>
            </a:r>
          </a:p>
          <a:p>
            <a:pPr lvl="0" eaLnBrk="1" hangingPunct="1">
              <a:buClrTx/>
            </a:pPr>
            <a:r>
              <a:rPr lang="en-US" altLang="zh-CN" sz="18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More complex, slower access, larger tag store</a:t>
            </a:r>
          </a:p>
          <a:p>
            <a:pPr lvl="0" eaLnBrk="1" hangingPunct="1">
              <a:buClrTx/>
            </a:pP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 Associativity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93712" y="10033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4-way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dirty="0"/>
              <a:t>+ Likelihood of conflict misses even lower</a:t>
            </a:r>
          </a:p>
          <a:p>
            <a:pPr>
              <a:buNone/>
            </a:pPr>
            <a:r>
              <a:rPr lang="en-US" altLang="zh-CN" dirty="0"/>
              <a:t>-- More tag comparators and wider data mux; larger tags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Rectangle 4"/>
          <p:cNvSpPr/>
          <p:nvPr/>
        </p:nvSpPr>
        <p:spPr>
          <a:xfrm>
            <a:off x="1206500" y="14970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1206500" y="166687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2836862" y="1492250"/>
            <a:ext cx="1477963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2836862" y="1662113"/>
            <a:ext cx="1477963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4467225" y="147796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4467225" y="16494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" name="Rectangle 10"/>
          <p:cNvSpPr/>
          <p:nvPr/>
        </p:nvSpPr>
        <p:spPr>
          <a:xfrm>
            <a:off x="6097587" y="1458913"/>
            <a:ext cx="1476375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6097587" y="1630363"/>
            <a:ext cx="1476375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748087" y="1003300"/>
            <a:ext cx="11334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</p:txBody>
      </p:sp>
      <p:sp>
        <p:nvSpPr>
          <p:cNvPr id="19" name="Rectangle 13"/>
          <p:cNvSpPr/>
          <p:nvPr/>
        </p:nvSpPr>
        <p:spPr>
          <a:xfrm>
            <a:off x="1206500" y="3765550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1206500" y="393541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2836862" y="3760788"/>
            <a:ext cx="1477963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2836862" y="3930650"/>
            <a:ext cx="1477963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" name="Rectangle 17"/>
          <p:cNvSpPr/>
          <p:nvPr/>
        </p:nvSpPr>
        <p:spPr>
          <a:xfrm>
            <a:off x="4467225" y="3746500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4" name="Rectangle 18"/>
          <p:cNvSpPr/>
          <p:nvPr/>
        </p:nvSpPr>
        <p:spPr>
          <a:xfrm>
            <a:off x="4467225" y="3917950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5" name="Rectangle 19"/>
          <p:cNvSpPr/>
          <p:nvPr/>
        </p:nvSpPr>
        <p:spPr>
          <a:xfrm>
            <a:off x="6097587" y="3727450"/>
            <a:ext cx="1476375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6" name="Rectangle 20"/>
          <p:cNvSpPr/>
          <p:nvPr/>
        </p:nvSpPr>
        <p:spPr>
          <a:xfrm>
            <a:off x="6097587" y="3898900"/>
            <a:ext cx="1476375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7" name="TextBox 21"/>
          <p:cNvSpPr txBox="1"/>
          <p:nvPr/>
        </p:nvSpPr>
        <p:spPr>
          <a:xfrm>
            <a:off x="3748087" y="3273425"/>
            <a:ext cx="12477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sp>
        <p:nvSpPr>
          <p:cNvPr id="28" name="Rectangle 26"/>
          <p:cNvSpPr/>
          <p:nvPr/>
        </p:nvSpPr>
        <p:spPr>
          <a:xfrm>
            <a:off x="3278187" y="2111375"/>
            <a:ext cx="625475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9" name="TextBox 27"/>
          <p:cNvSpPr txBox="1"/>
          <p:nvPr/>
        </p:nvSpPr>
        <p:spPr>
          <a:xfrm>
            <a:off x="3376612" y="2087563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sp>
        <p:nvSpPr>
          <p:cNvPr id="30" name="Rectangle 35"/>
          <p:cNvSpPr/>
          <p:nvPr/>
        </p:nvSpPr>
        <p:spPr>
          <a:xfrm>
            <a:off x="1714500" y="210820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1" name="TextBox 36"/>
          <p:cNvSpPr txBox="1"/>
          <p:nvPr/>
        </p:nvSpPr>
        <p:spPr>
          <a:xfrm>
            <a:off x="1812925" y="208597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sp>
        <p:nvSpPr>
          <p:cNvPr id="32" name="Rectangle 26"/>
          <p:cNvSpPr/>
          <p:nvPr/>
        </p:nvSpPr>
        <p:spPr>
          <a:xfrm>
            <a:off x="6559550" y="2105025"/>
            <a:ext cx="625475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3" name="TextBox 27"/>
          <p:cNvSpPr txBox="1"/>
          <p:nvPr/>
        </p:nvSpPr>
        <p:spPr>
          <a:xfrm>
            <a:off x="6657975" y="2081213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sp>
        <p:nvSpPr>
          <p:cNvPr id="34" name="Rectangle 35"/>
          <p:cNvSpPr/>
          <p:nvPr/>
        </p:nvSpPr>
        <p:spPr>
          <a:xfrm>
            <a:off x="4995862" y="210185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5" name="TextBox 36"/>
          <p:cNvSpPr txBox="1"/>
          <p:nvPr/>
        </p:nvSpPr>
        <p:spPr>
          <a:xfrm>
            <a:off x="5094287" y="207962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6" name="Straight Arrow Connector 37"/>
          <p:cNvCxnSpPr/>
          <p:nvPr/>
        </p:nvCxnSpPr>
        <p:spPr>
          <a:xfrm rot="5400000">
            <a:off x="1916112" y="1976438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7" name="Freeform 48"/>
          <p:cNvSpPr/>
          <p:nvPr/>
        </p:nvSpPr>
        <p:spPr>
          <a:xfrm>
            <a:off x="1206500" y="4378325"/>
            <a:ext cx="6367462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Text Box 61"/>
          <p:cNvSpPr txBox="1"/>
          <p:nvPr/>
        </p:nvSpPr>
        <p:spPr>
          <a:xfrm>
            <a:off x="4111625" y="4357688"/>
            <a:ext cx="711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39" name="Straight Arrow Connector 59"/>
          <p:cNvCxnSpPr/>
          <p:nvPr/>
        </p:nvCxnSpPr>
        <p:spPr>
          <a:xfrm rot="-5400000" flipH="1">
            <a:off x="1903412" y="4229100"/>
            <a:ext cx="2952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0" name="Straight Arrow Connector 59"/>
          <p:cNvCxnSpPr/>
          <p:nvPr/>
        </p:nvCxnSpPr>
        <p:spPr>
          <a:xfrm rot="-5400000" flipH="1">
            <a:off x="3348037" y="4248150"/>
            <a:ext cx="2952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1" name="Straight Arrow Connector 59"/>
          <p:cNvCxnSpPr/>
          <p:nvPr/>
        </p:nvCxnSpPr>
        <p:spPr>
          <a:xfrm rot="-5400000" flipH="1">
            <a:off x="5137150" y="4229100"/>
            <a:ext cx="2952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2" name="Straight Arrow Connector 59"/>
          <p:cNvCxnSpPr/>
          <p:nvPr/>
        </p:nvCxnSpPr>
        <p:spPr>
          <a:xfrm rot="-5400000" flipH="1">
            <a:off x="6700837" y="4229100"/>
            <a:ext cx="2952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3" name="Straight Arrow Connector 37"/>
          <p:cNvCxnSpPr/>
          <p:nvPr/>
        </p:nvCxnSpPr>
        <p:spPr>
          <a:xfrm rot="5400000">
            <a:off x="3482975" y="196691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4" name="Straight Arrow Connector 37"/>
          <p:cNvCxnSpPr/>
          <p:nvPr/>
        </p:nvCxnSpPr>
        <p:spPr>
          <a:xfrm rot="5400000">
            <a:off x="5151437" y="19478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5" name="Straight Arrow Connector 37"/>
          <p:cNvCxnSpPr/>
          <p:nvPr/>
        </p:nvCxnSpPr>
        <p:spPr>
          <a:xfrm rot="5400000">
            <a:off x="6716712" y="19478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6" name="Straight Arrow Connector 66"/>
          <p:cNvCxnSpPr/>
          <p:nvPr/>
        </p:nvCxnSpPr>
        <p:spPr>
          <a:xfrm rot="5400000">
            <a:off x="4378325" y="4791075"/>
            <a:ext cx="18415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7" name="Freeform 48"/>
          <p:cNvSpPr/>
          <p:nvPr/>
        </p:nvSpPr>
        <p:spPr>
          <a:xfrm>
            <a:off x="3578225" y="4883150"/>
            <a:ext cx="1797050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Text Box 61"/>
          <p:cNvSpPr txBox="1"/>
          <p:nvPr/>
        </p:nvSpPr>
        <p:spPr>
          <a:xfrm>
            <a:off x="4125912" y="4857750"/>
            <a:ext cx="6969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49" name="Straight Arrow Connector 69"/>
          <p:cNvCxnSpPr/>
          <p:nvPr/>
        </p:nvCxnSpPr>
        <p:spPr>
          <a:xfrm rot="10800000">
            <a:off x="5146675" y="5043488"/>
            <a:ext cx="523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0" name="TextBox 70"/>
          <p:cNvSpPr txBox="1"/>
          <p:nvPr/>
        </p:nvSpPr>
        <p:spPr>
          <a:xfrm>
            <a:off x="5313362" y="4735513"/>
            <a:ext cx="11795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cxnSp>
        <p:nvCxnSpPr>
          <p:cNvPr id="51" name="Straight Arrow Connector 71"/>
          <p:cNvCxnSpPr/>
          <p:nvPr/>
        </p:nvCxnSpPr>
        <p:spPr>
          <a:xfrm rot="-5400000" flipH="1">
            <a:off x="4386262" y="5286375"/>
            <a:ext cx="168275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2" name="TextBox 51"/>
          <p:cNvSpPr txBox="1"/>
          <p:nvPr/>
        </p:nvSpPr>
        <p:spPr>
          <a:xfrm>
            <a:off x="3978275" y="2697163"/>
            <a:ext cx="673100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Logic</a:t>
            </a:r>
          </a:p>
        </p:txBody>
      </p:sp>
      <p:cxnSp>
        <p:nvCxnSpPr>
          <p:cNvPr id="53" name="Straight Arrow Connector 76"/>
          <p:cNvCxnSpPr/>
          <p:nvPr/>
        </p:nvCxnSpPr>
        <p:spPr>
          <a:xfrm>
            <a:off x="2339975" y="2439988"/>
            <a:ext cx="1638300" cy="257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4" name="Straight Arrow Connector 78"/>
          <p:cNvCxnSpPr/>
          <p:nvPr/>
        </p:nvCxnSpPr>
        <p:spPr>
          <a:xfrm rot="-5400000" flipH="1">
            <a:off x="3886200" y="2457450"/>
            <a:ext cx="257175" cy="2222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5" name="Straight Arrow Connector 80"/>
          <p:cNvCxnSpPr/>
          <p:nvPr/>
        </p:nvCxnSpPr>
        <p:spPr>
          <a:xfrm rot="-10800000" flipV="1">
            <a:off x="4467225" y="2439988"/>
            <a:ext cx="528637" cy="257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" name="Straight Arrow Connector 82"/>
          <p:cNvCxnSpPr/>
          <p:nvPr/>
        </p:nvCxnSpPr>
        <p:spPr>
          <a:xfrm rot="-10800000" flipV="1">
            <a:off x="4651375" y="2446338"/>
            <a:ext cx="1908175" cy="250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7" name="Straight Arrow Connector 84"/>
          <p:cNvCxnSpPr>
            <a:stCxn id="52" idx="3"/>
          </p:cNvCxnSpPr>
          <p:nvPr/>
        </p:nvCxnSpPr>
        <p:spPr>
          <a:xfrm>
            <a:off x="4651375" y="2867025"/>
            <a:ext cx="495300" cy="111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8" name="TextBox 86"/>
          <p:cNvSpPr txBox="1"/>
          <p:nvPr/>
        </p:nvSpPr>
        <p:spPr>
          <a:xfrm>
            <a:off x="5146675" y="2693988"/>
            <a:ext cx="5953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Hit?</a:t>
            </a:r>
          </a:p>
        </p:txBody>
      </p:sp>
      <p:cxnSp>
        <p:nvCxnSpPr>
          <p:cNvPr id="59" name="Straight Connector 91"/>
          <p:cNvCxnSpPr>
            <a:stCxn id="52" idx="1"/>
          </p:cNvCxnSpPr>
          <p:nvPr/>
        </p:nvCxnSpPr>
        <p:spPr>
          <a:xfrm rot="-10800000" flipV="1">
            <a:off x="773112" y="2867025"/>
            <a:ext cx="3205163" cy="40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" name="Straight Connector 93"/>
          <p:cNvCxnSpPr/>
          <p:nvPr/>
        </p:nvCxnSpPr>
        <p:spPr>
          <a:xfrm rot="5400000">
            <a:off x="-31750" y="4078288"/>
            <a:ext cx="1609725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" name="Straight Arrow Connector 95"/>
          <p:cNvCxnSpPr/>
          <p:nvPr/>
        </p:nvCxnSpPr>
        <p:spPr>
          <a:xfrm flipV="1">
            <a:off x="773112" y="4532313"/>
            <a:ext cx="1163638" cy="3524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Associativity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7969" y="116837"/>
            <a:ext cx="808832" cy="568325"/>
          </a:xfrm>
        </p:spPr>
        <p:txBody>
          <a:bodyPr/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7968" y="10795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associative cache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block can be placed in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cache location</a:t>
            </a:r>
          </a:p>
          <a:p>
            <a:endParaRPr lang="en-US" altLang="zh-CN" dirty="0"/>
          </a:p>
        </p:txBody>
      </p:sp>
      <p:sp>
        <p:nvSpPr>
          <p:cNvPr id="10" name="Rectangle 4"/>
          <p:cNvSpPr/>
          <p:nvPr/>
        </p:nvSpPr>
        <p:spPr>
          <a:xfrm>
            <a:off x="1443831" y="2409825"/>
            <a:ext cx="863600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2361406" y="2409825"/>
            <a:ext cx="863600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3272631" y="2409825"/>
            <a:ext cx="863600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4182268" y="2409825"/>
            <a:ext cx="863600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5096668" y="241458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6014243" y="241458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" name="Rectangle 10"/>
          <p:cNvSpPr/>
          <p:nvPr/>
        </p:nvSpPr>
        <p:spPr>
          <a:xfrm>
            <a:off x="6925468" y="241458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7835106" y="241458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" name="Rectangle 12"/>
          <p:cNvSpPr/>
          <p:nvPr/>
        </p:nvSpPr>
        <p:spPr>
          <a:xfrm>
            <a:off x="1397793" y="470693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2315368" y="470693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3226593" y="470693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4136231" y="470693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5050631" y="4711700"/>
            <a:ext cx="863600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" name="Rectangle 17"/>
          <p:cNvSpPr/>
          <p:nvPr/>
        </p:nvSpPr>
        <p:spPr>
          <a:xfrm>
            <a:off x="5968206" y="4711700"/>
            <a:ext cx="863600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4" name="Rectangle 18"/>
          <p:cNvSpPr/>
          <p:nvPr/>
        </p:nvSpPr>
        <p:spPr>
          <a:xfrm>
            <a:off x="6879431" y="4711700"/>
            <a:ext cx="863600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5" name="Rectangle 19"/>
          <p:cNvSpPr/>
          <p:nvPr/>
        </p:nvSpPr>
        <p:spPr>
          <a:xfrm>
            <a:off x="7789068" y="4711700"/>
            <a:ext cx="863600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315118" y="223043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</p:txBody>
      </p:sp>
      <p:sp>
        <p:nvSpPr>
          <p:cNvPr id="27" name="TextBox 21"/>
          <p:cNvSpPr txBox="1"/>
          <p:nvPr/>
        </p:nvSpPr>
        <p:spPr>
          <a:xfrm>
            <a:off x="203993" y="4600575"/>
            <a:ext cx="12493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sp>
        <p:nvSpPr>
          <p:cNvPr id="28" name="Rectangle 35"/>
          <p:cNvSpPr/>
          <p:nvPr/>
        </p:nvSpPr>
        <p:spPr>
          <a:xfrm>
            <a:off x="1577181" y="2827338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1675606" y="2805113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0" name="Straight Arrow Connector 37"/>
          <p:cNvCxnSpPr/>
          <p:nvPr/>
        </p:nvCxnSpPr>
        <p:spPr>
          <a:xfrm rot="5400000">
            <a:off x="1780381" y="2695575"/>
            <a:ext cx="268287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1" name="Rectangle 35"/>
          <p:cNvSpPr/>
          <p:nvPr/>
        </p:nvSpPr>
        <p:spPr>
          <a:xfrm>
            <a:off x="2451893" y="283686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2" name="TextBox 36"/>
          <p:cNvSpPr txBox="1"/>
          <p:nvPr/>
        </p:nvSpPr>
        <p:spPr>
          <a:xfrm>
            <a:off x="2550318" y="281463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3" name="Straight Arrow Connector 37"/>
          <p:cNvCxnSpPr/>
          <p:nvPr/>
        </p:nvCxnSpPr>
        <p:spPr>
          <a:xfrm rot="5400000">
            <a:off x="2653506" y="27051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4" name="Rectangle 35"/>
          <p:cNvSpPr/>
          <p:nvPr/>
        </p:nvSpPr>
        <p:spPr>
          <a:xfrm>
            <a:off x="3401218" y="2841625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5" name="TextBox 36"/>
          <p:cNvSpPr txBox="1"/>
          <p:nvPr/>
        </p:nvSpPr>
        <p:spPr>
          <a:xfrm>
            <a:off x="3499643" y="2819400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6" name="Straight Arrow Connector 37"/>
          <p:cNvCxnSpPr/>
          <p:nvPr/>
        </p:nvCxnSpPr>
        <p:spPr>
          <a:xfrm rot="5400000">
            <a:off x="3602831" y="27098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7" name="Rectangle 35"/>
          <p:cNvSpPr/>
          <p:nvPr/>
        </p:nvSpPr>
        <p:spPr>
          <a:xfrm>
            <a:off x="4283868" y="283051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4382293" y="280828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9" name="Straight Arrow Connector 37"/>
          <p:cNvCxnSpPr/>
          <p:nvPr/>
        </p:nvCxnSpPr>
        <p:spPr>
          <a:xfrm rot="5400000">
            <a:off x="4487068" y="2700338"/>
            <a:ext cx="268288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0" name="Rectangle 35"/>
          <p:cNvSpPr/>
          <p:nvPr/>
        </p:nvSpPr>
        <p:spPr>
          <a:xfrm>
            <a:off x="5196681" y="286385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5295106" y="284162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42" name="Straight Arrow Connector 37"/>
          <p:cNvCxnSpPr/>
          <p:nvPr/>
        </p:nvCxnSpPr>
        <p:spPr>
          <a:xfrm rot="5400000">
            <a:off x="5398293" y="2732088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3" name="Rectangle 35"/>
          <p:cNvSpPr/>
          <p:nvPr/>
        </p:nvSpPr>
        <p:spPr>
          <a:xfrm>
            <a:off x="6115843" y="285115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4" name="TextBox 36"/>
          <p:cNvSpPr txBox="1"/>
          <p:nvPr/>
        </p:nvSpPr>
        <p:spPr>
          <a:xfrm>
            <a:off x="6214268" y="282892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45" name="Straight Arrow Connector 37"/>
          <p:cNvCxnSpPr/>
          <p:nvPr/>
        </p:nvCxnSpPr>
        <p:spPr>
          <a:xfrm rot="5400000">
            <a:off x="6319043" y="2720975"/>
            <a:ext cx="268288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6" name="Rectangle 35"/>
          <p:cNvSpPr/>
          <p:nvPr/>
        </p:nvSpPr>
        <p:spPr>
          <a:xfrm>
            <a:off x="7046118" y="283686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7" name="TextBox 36"/>
          <p:cNvSpPr txBox="1"/>
          <p:nvPr/>
        </p:nvSpPr>
        <p:spPr>
          <a:xfrm>
            <a:off x="7144543" y="281463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48" name="Straight Arrow Connector 37"/>
          <p:cNvCxnSpPr/>
          <p:nvPr/>
        </p:nvCxnSpPr>
        <p:spPr>
          <a:xfrm rot="5400000">
            <a:off x="7247731" y="27051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9" name="Rectangle 35"/>
          <p:cNvSpPr/>
          <p:nvPr/>
        </p:nvSpPr>
        <p:spPr>
          <a:xfrm>
            <a:off x="7925593" y="285591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50" name="TextBox 36"/>
          <p:cNvSpPr txBox="1"/>
          <p:nvPr/>
        </p:nvSpPr>
        <p:spPr>
          <a:xfrm>
            <a:off x="8024018" y="283368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51" name="Straight Arrow Connector 37"/>
          <p:cNvCxnSpPr/>
          <p:nvPr/>
        </p:nvCxnSpPr>
        <p:spPr>
          <a:xfrm rot="5400000">
            <a:off x="8127206" y="272415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2" name="Freeform 48"/>
          <p:cNvSpPr/>
          <p:nvPr/>
        </p:nvSpPr>
        <p:spPr>
          <a:xfrm>
            <a:off x="1397793" y="5154613"/>
            <a:ext cx="7254875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Text Box 61"/>
          <p:cNvSpPr txBox="1"/>
          <p:nvPr/>
        </p:nvSpPr>
        <p:spPr>
          <a:xfrm>
            <a:off x="4645818" y="5106988"/>
            <a:ext cx="8096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54" name="Straight Arrow Connector 66"/>
          <p:cNvCxnSpPr/>
          <p:nvPr/>
        </p:nvCxnSpPr>
        <p:spPr>
          <a:xfrm rot="-5400000" flipH="1">
            <a:off x="4952206" y="5581650"/>
            <a:ext cx="1555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5" name="Freeform 48"/>
          <p:cNvSpPr/>
          <p:nvPr/>
        </p:nvSpPr>
        <p:spPr>
          <a:xfrm>
            <a:off x="4001293" y="5659438"/>
            <a:ext cx="2046288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Text Box 61"/>
          <p:cNvSpPr txBox="1"/>
          <p:nvPr/>
        </p:nvSpPr>
        <p:spPr>
          <a:xfrm>
            <a:off x="4652168" y="5641975"/>
            <a:ext cx="7937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sp>
        <p:nvSpPr>
          <p:cNvPr id="57" name="TextBox 70"/>
          <p:cNvSpPr txBox="1"/>
          <p:nvPr/>
        </p:nvSpPr>
        <p:spPr>
          <a:xfrm>
            <a:off x="6077743" y="5511800"/>
            <a:ext cx="13430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cxnSp>
        <p:nvCxnSpPr>
          <p:cNvPr id="58" name="Straight Arrow Connector 71"/>
          <p:cNvCxnSpPr/>
          <p:nvPr/>
        </p:nvCxnSpPr>
        <p:spPr>
          <a:xfrm rot="-5400000" flipH="1">
            <a:off x="4895056" y="6103938"/>
            <a:ext cx="252412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9" name="Straight Arrow Connector 69"/>
          <p:cNvCxnSpPr/>
          <p:nvPr/>
        </p:nvCxnSpPr>
        <p:spPr>
          <a:xfrm rot="10800000">
            <a:off x="5752306" y="5818188"/>
            <a:ext cx="523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0" name="Straight Arrow Connector 37"/>
          <p:cNvCxnSpPr/>
          <p:nvPr/>
        </p:nvCxnSpPr>
        <p:spPr>
          <a:xfrm rot="5400000">
            <a:off x="1777206" y="500221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1" name="Straight Arrow Connector 37"/>
          <p:cNvCxnSpPr/>
          <p:nvPr/>
        </p:nvCxnSpPr>
        <p:spPr>
          <a:xfrm rot="5400000">
            <a:off x="2651918" y="5011738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2" name="Straight Arrow Connector 37"/>
          <p:cNvCxnSpPr/>
          <p:nvPr/>
        </p:nvCxnSpPr>
        <p:spPr>
          <a:xfrm rot="5400000">
            <a:off x="3601243" y="50165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3" name="Straight Arrow Connector 37"/>
          <p:cNvCxnSpPr/>
          <p:nvPr/>
        </p:nvCxnSpPr>
        <p:spPr>
          <a:xfrm rot="5400000">
            <a:off x="4485481" y="5006975"/>
            <a:ext cx="268287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4" name="Straight Arrow Connector 37"/>
          <p:cNvCxnSpPr/>
          <p:nvPr/>
        </p:nvCxnSpPr>
        <p:spPr>
          <a:xfrm rot="5400000">
            <a:off x="5396706" y="5038725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5" name="Straight Arrow Connector 37"/>
          <p:cNvCxnSpPr/>
          <p:nvPr/>
        </p:nvCxnSpPr>
        <p:spPr>
          <a:xfrm rot="5400000">
            <a:off x="6317456" y="5027613"/>
            <a:ext cx="268287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6" name="Straight Arrow Connector 37"/>
          <p:cNvCxnSpPr/>
          <p:nvPr/>
        </p:nvCxnSpPr>
        <p:spPr>
          <a:xfrm rot="5400000">
            <a:off x="7246143" y="5011738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7" name="Straight Arrow Connector 37"/>
          <p:cNvCxnSpPr/>
          <p:nvPr/>
        </p:nvCxnSpPr>
        <p:spPr>
          <a:xfrm rot="5400000">
            <a:off x="8127206" y="5032375"/>
            <a:ext cx="268287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8" name="Straight Arrow Connector 37"/>
          <p:cNvCxnSpPr/>
          <p:nvPr/>
        </p:nvCxnSpPr>
        <p:spPr>
          <a:xfrm rot="5400000">
            <a:off x="1778793" y="33020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9" name="Straight Arrow Connector 37"/>
          <p:cNvCxnSpPr/>
          <p:nvPr/>
        </p:nvCxnSpPr>
        <p:spPr>
          <a:xfrm rot="5400000">
            <a:off x="2653506" y="331311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0" name="Straight Arrow Connector 37"/>
          <p:cNvCxnSpPr/>
          <p:nvPr/>
        </p:nvCxnSpPr>
        <p:spPr>
          <a:xfrm rot="5400000">
            <a:off x="3602831" y="3317875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1" name="Straight Arrow Connector 37"/>
          <p:cNvCxnSpPr/>
          <p:nvPr/>
        </p:nvCxnSpPr>
        <p:spPr>
          <a:xfrm rot="5400000">
            <a:off x="4485481" y="33067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2" name="Straight Arrow Connector 37"/>
          <p:cNvCxnSpPr/>
          <p:nvPr/>
        </p:nvCxnSpPr>
        <p:spPr>
          <a:xfrm rot="5400000">
            <a:off x="5398293" y="33401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3" name="Straight Arrow Connector 37"/>
          <p:cNvCxnSpPr/>
          <p:nvPr/>
        </p:nvCxnSpPr>
        <p:spPr>
          <a:xfrm rot="5400000">
            <a:off x="6317456" y="33274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4" name="Straight Arrow Connector 37"/>
          <p:cNvCxnSpPr/>
          <p:nvPr/>
        </p:nvCxnSpPr>
        <p:spPr>
          <a:xfrm rot="5400000">
            <a:off x="7247731" y="331311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" name="Straight Arrow Connector 37"/>
          <p:cNvCxnSpPr/>
          <p:nvPr/>
        </p:nvCxnSpPr>
        <p:spPr>
          <a:xfrm rot="5400000">
            <a:off x="8127206" y="33321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6" name="TextBox 51"/>
          <p:cNvSpPr txBox="1"/>
          <p:nvPr/>
        </p:nvSpPr>
        <p:spPr>
          <a:xfrm>
            <a:off x="1577181" y="3457575"/>
            <a:ext cx="6923087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Logic</a:t>
            </a:r>
          </a:p>
        </p:txBody>
      </p:sp>
      <p:sp>
        <p:nvSpPr>
          <p:cNvPr id="77" name="TextBox 79"/>
          <p:cNvSpPr txBox="1"/>
          <p:nvPr/>
        </p:nvSpPr>
        <p:spPr>
          <a:xfrm>
            <a:off x="5147468" y="3879850"/>
            <a:ext cx="5953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Hit?</a:t>
            </a:r>
          </a:p>
        </p:txBody>
      </p:sp>
      <p:cxnSp>
        <p:nvCxnSpPr>
          <p:cNvPr id="78" name="Straight Arrow Connector 37"/>
          <p:cNvCxnSpPr/>
          <p:nvPr/>
        </p:nvCxnSpPr>
        <p:spPr>
          <a:xfrm rot="5400000">
            <a:off x="4960143" y="39290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9" name="Straight Connector 82"/>
          <p:cNvCxnSpPr>
            <a:stCxn id="76" idx="3"/>
          </p:cNvCxnSpPr>
          <p:nvPr/>
        </p:nvCxnSpPr>
        <p:spPr>
          <a:xfrm>
            <a:off x="8500268" y="3625850"/>
            <a:ext cx="439738" cy="2033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0" name="Straight Arrow Connector 84"/>
          <p:cNvCxnSpPr/>
          <p:nvPr/>
        </p:nvCxnSpPr>
        <p:spPr>
          <a:xfrm rot="10800000">
            <a:off x="7671593" y="5319713"/>
            <a:ext cx="1268413" cy="3397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Associativity (and Tradeoffs)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4.8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45256" y="9906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 of associativity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How many blocks can map to the same index (or set)?</a:t>
            </a:r>
          </a:p>
          <a:p>
            <a:endParaRPr lang="en-US" altLang="zh-C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associativity</a:t>
            </a:r>
          </a:p>
          <a:p>
            <a:pPr marL="342900" lvl="1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 Higher hit rate</a:t>
            </a:r>
          </a:p>
          <a:p>
            <a:pPr marL="342900" lvl="1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Slower cache access time (hit latency and data access latency)</a:t>
            </a:r>
          </a:p>
          <a:p>
            <a:pPr marL="342900" lvl="1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More expensive hardware (more comparators)</a:t>
            </a:r>
          </a:p>
          <a:p>
            <a:pPr marL="342900" lvl="1" indent="0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Diminishing returns from higher</a:t>
            </a:r>
          </a:p>
          <a:p>
            <a:pPr marL="342900" lvl="1" indent="0"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associativity</a:t>
            </a:r>
          </a:p>
          <a:p>
            <a:pPr marL="342900" lvl="1" indent="0">
              <a:buNone/>
            </a:pPr>
            <a:endParaRPr lang="en-US" altLang="zh-CN" dirty="0"/>
          </a:p>
        </p:txBody>
      </p:sp>
      <p:sp>
        <p:nvSpPr>
          <p:cNvPr id="9" name="Freeform 5"/>
          <p:cNvSpPr/>
          <p:nvPr/>
        </p:nvSpPr>
        <p:spPr>
          <a:xfrm>
            <a:off x="5070475" y="4092575"/>
            <a:ext cx="3048000" cy="2286000"/>
          </a:xfrm>
          <a:custGeom>
            <a:avLst/>
            <a:gdLst>
              <a:gd name="txL" fmla="*/ 0 w 1920"/>
              <a:gd name="txT" fmla="*/ 0 h 1440"/>
              <a:gd name="txR" fmla="*/ 1920 w 1920"/>
              <a:gd name="txB" fmla="*/ 1440 h 144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 Box 7"/>
          <p:cNvSpPr txBox="1"/>
          <p:nvPr/>
        </p:nvSpPr>
        <p:spPr>
          <a:xfrm>
            <a:off x="7185025" y="6411912"/>
            <a:ext cx="14811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associativity</a:t>
            </a:r>
          </a:p>
        </p:txBody>
      </p:sp>
      <p:sp>
        <p:nvSpPr>
          <p:cNvPr id="11" name="Freeform 8"/>
          <p:cNvSpPr/>
          <p:nvPr/>
        </p:nvSpPr>
        <p:spPr>
          <a:xfrm>
            <a:off x="5356225" y="4092575"/>
            <a:ext cx="2609850" cy="852487"/>
          </a:xfrm>
          <a:custGeom>
            <a:avLst/>
            <a:gdLst>
              <a:gd name="txL" fmla="*/ 0 w 1644"/>
              <a:gd name="txT" fmla="*/ 0 h 537"/>
              <a:gd name="txR" fmla="*/ 1644 w 1644"/>
              <a:gd name="txB" fmla="*/ 537 h 537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Text Box 6"/>
          <p:cNvSpPr txBox="1"/>
          <p:nvPr/>
        </p:nvSpPr>
        <p:spPr>
          <a:xfrm>
            <a:off x="4267200" y="3808412"/>
            <a:ext cx="1116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 rate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in Set-Associative Caches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4.9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52400" y="831850"/>
            <a:ext cx="88392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of each block in a set having a “priority”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Indicating how important it is to keep the block in the cache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issue: How do you determine/adjust block priorities?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three key decisions in a set: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Insertion, promotion, eviction (replacement)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Insertion: What happens to priorities on a cache fill?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to insert the incoming block, whether or not to insert the block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Promotion: What happens to priorities on a cache hit?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Whether and how to change block priority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Eviction/replacement: What happens to priorities on a cache miss?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block to evict and how to adjust priorities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Eviction/Replacement Policy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4.10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block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set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replace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a cache miss?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invalid block first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all are valid, consult the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 policy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FIFO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recently used (how to implement?)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most recently used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frequently used?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costly to re-fetch?</a:t>
            </a:r>
          </a:p>
          <a:p>
            <a:pPr lvl="3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would memory accesses have different cost?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replacement policies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 replacement policy? (depends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access)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Implementing LRU</a:t>
            </a:r>
            <a:endParaRPr lang="zh-CN" altLang="en-US" dirty="0"/>
          </a:p>
        </p:txBody>
      </p:sp>
      <p:sp>
        <p:nvSpPr>
          <p:cNvPr id="21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4.11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Gap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1.1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119173"/>
            <a:ext cx="9144000" cy="541973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LRU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Idea: Evict the least recently accessed block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 Need to keep track of access ordering of blocks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Question: 2-way set associative cache: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need to implement LRU perfectly?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Question: 4-way set associative cache: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need to implement LRU perfectly?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different orderings possible for the 4 blocks in the set?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bits needed to encode the LRU order of a block?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logic needed to determine the LRU victim?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Approximations of LRU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19100" y="9842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modern processors do not implement “true LRU” (also called “perfect LRU”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in highly-associative caches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 LRU is complex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LRU is an approximation to predict locality anyway (i.e., not the best possible cache management policy)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MRU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(not most recently used)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LRU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divide the 4-way set into 2-way “groups”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track the MRU group and the MRU way in each group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en-US" altLang="en-US" dirty="0"/>
              <a:t>’</a:t>
            </a:r>
            <a:r>
              <a:rPr lang="en-US" altLang="zh-CN" dirty="0"/>
              <a:t>s In A Tag Store Entry?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9282"/>
            <a:ext cx="990600" cy="568325"/>
          </a:xfrm>
        </p:spPr>
        <p:txBody>
          <a:bodyPr/>
          <a:lstStyle/>
          <a:p>
            <a:r>
              <a:rPr lang="en-US" altLang="zh-CN" dirty="0"/>
              <a:t>4.13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bit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 policy bits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Dirty bit?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back vs. write through caches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Writes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4300" y="116837"/>
            <a:ext cx="1028699" cy="568325"/>
          </a:xfrm>
        </p:spPr>
        <p:txBody>
          <a:bodyPr/>
          <a:lstStyle/>
          <a:p>
            <a:r>
              <a:rPr lang="en-US" altLang="zh-CN" dirty="0"/>
              <a:t>4.14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90170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do we write the modified data in a cache to the next level?</a:t>
            </a:r>
          </a:p>
          <a:p>
            <a:pPr marL="695325" lvl="2" indent="-342900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through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At the time the write happens</a:t>
            </a:r>
          </a:p>
          <a:p>
            <a:pPr marL="695325" lvl="2" indent="-342900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back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When the block is evicted</a:t>
            </a:r>
          </a:p>
          <a:p>
            <a:pPr marL="342900" lvl="1" indent="-342900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Write-back</a:t>
            </a:r>
          </a:p>
          <a:p>
            <a:pPr marL="695325" lvl="2" indent="-34290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Can consolidate multiple writes to the same block before eviction</a:t>
            </a:r>
          </a:p>
          <a:p>
            <a:pPr marL="1012825" lvl="3" indent="-342900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Potentially saves bandwidth between cache levels + saves energy</a:t>
            </a:r>
          </a:p>
          <a:p>
            <a:pPr marL="342900" lvl="1" indent="-342900">
              <a:buNone/>
            </a:pPr>
            <a:r>
              <a:rPr lang="ja-JP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-- Need a bit in the tag store indicating the block is “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dirty/modified</a:t>
            </a:r>
            <a:r>
              <a:rPr lang="ja-JP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Write-through</a:t>
            </a:r>
          </a:p>
          <a:p>
            <a:pPr marL="695325" lvl="2" indent="-34290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Simpler</a:t>
            </a:r>
          </a:p>
          <a:p>
            <a:pPr marL="695325" lvl="2" indent="-34290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All levels are up to date. </a:t>
            </a:r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Simpler cache coherence because no need to check lower-level caches</a:t>
            </a:r>
          </a:p>
          <a:p>
            <a:pPr marL="695325" lvl="2" indent="-34290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More bandwidth intensive; no coalescing of writes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Writes (II)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we allocate a cache block on a write miss?</a:t>
            </a:r>
          </a:p>
          <a:p>
            <a:pPr lvl="1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Allocate on write miss: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</a:p>
          <a:p>
            <a:pPr lvl="1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No-allocate on write miss: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Allocate on write miss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Can consolidate writes instead of writing each of them individually to next level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Simpler because write misses can be treated the same way as read misses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Requires (?) transfer of the whole cache block</a:t>
            </a:r>
          </a:p>
          <a:p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No-allocate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Conserves cache space if locality of writes is low (potentially better cache hit rate)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Writes (III)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the processor writes to an entire block over a small amount of time?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there any need to bring the block into the cache from memory in the first place?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Ditto for a </a:t>
            </a:r>
            <a:r>
              <a:rPr lang="en-US" altLang="zh-CN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portion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block, i.e.,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subblock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E.g., 4 bytes out of 64 bytes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vs. Data Caches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Separate or Unified?</a:t>
            </a:r>
          </a:p>
          <a:p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Unified: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Dynamic sharing of cache space: no overprovisioning that might happen with static partitioning (i.e., split I and D caches)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Instructions and data can thrash each other (i.e., no guaranteed space for either)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I and D are accessed in different places in the pipeline. Where do we place the unified cache for fast access?</a:t>
            </a:r>
          </a:p>
          <a:p>
            <a:pPr lvl="1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level caches are almost always split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 for the last reason above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and higher levels are almost always unified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 Caching in a Pipelined Design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4301" y="116837"/>
            <a:ext cx="952500" cy="568325"/>
          </a:xfrm>
        </p:spPr>
        <p:txBody>
          <a:bodyPr/>
          <a:lstStyle/>
          <a:p>
            <a:r>
              <a:rPr lang="en-US" altLang="zh-CN" dirty="0"/>
              <a:t>4.16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8318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First-level caches (instruction and data)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 very much affected by cycle time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Small, lower associativity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 store and data store accessed in parallel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(why?)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Second-level caches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 need to balance hit rate and access latency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 large and highly associative; latency not as important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 store and data store accessed serially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(why?)</a:t>
            </a:r>
          </a:p>
          <a:p>
            <a:pPr lvl="1"/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 vs. Parallel access of levels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Serial: Second level cache accessed only if first-level misses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 does not see the same accesses as the first</a:t>
            </a:r>
            <a:endParaRPr lang="en-US" altLang="zh-CN" dirty="0">
              <a:solidFill>
                <a:srgbClr val="0033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level acts as a filter (filters some temporal and spatial locality)</a:t>
            </a:r>
          </a:p>
          <a:p>
            <a:pPr lvl="2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policies are therefore different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D00CD"/>
                </a:solidFill>
              </a:rPr>
              <a:t>01. The Problems in Memory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Locality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and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Memory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Cache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</a:t>
            </a:r>
            <a:r>
              <a:rPr lang="en-US" altLang="zh-CN" sz="3600" b="1" dirty="0">
                <a:solidFill>
                  <a:srgbClr val="FF0000"/>
                </a:solidFill>
              </a:rPr>
              <a:t>Performance Analysis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Parameters vs. Miss/Hit Rate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0999" y="116837"/>
            <a:ext cx="685801" cy="568325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size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size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Associativity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 policy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Insertion/Placement policy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Memory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access time (latency)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capacity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cost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bandwidth (to support multiple accesses in parallel)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Cache Parameters vs. Miss/Hit Rate</a:t>
            </a:r>
            <a:endParaRPr lang="zh-CN" altLang="en-US" dirty="0"/>
          </a:p>
        </p:txBody>
      </p:sp>
      <p:sp>
        <p:nvSpPr>
          <p:cNvPr id="12" name="内容占位符 6"/>
          <p:cNvSpPr>
            <a:spLocks noGrp="1"/>
          </p:cNvSpPr>
          <p:nvPr>
            <p:ph sz="quarter" idx="13"/>
          </p:nvPr>
        </p:nvSpPr>
        <p:spPr>
          <a:xfrm>
            <a:off x="380999" y="116837"/>
            <a:ext cx="685801" cy="568325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1032164" y="22098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size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size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Associativity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3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Size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5.1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size: total data (not including tag) capacity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bigger can exploit temporal locality better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 ALWAYS better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large a cache adversely affects hit and miss latency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smaller is faster =&gt; bigger is slower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access time may degrade critical path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small a cache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doesn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exploit temporal locality well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useful data replaced often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set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whole set of data                                                    the executing application references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a time interval </a:t>
            </a:r>
          </a:p>
          <a:p>
            <a:endParaRPr lang="en-US" altLang="zh-CN" dirty="0"/>
          </a:p>
        </p:txBody>
      </p:sp>
      <p:sp>
        <p:nvSpPr>
          <p:cNvPr id="9" name="Freeform 4"/>
          <p:cNvSpPr/>
          <p:nvPr/>
        </p:nvSpPr>
        <p:spPr>
          <a:xfrm>
            <a:off x="5791200" y="3581400"/>
            <a:ext cx="3048000" cy="2286000"/>
          </a:xfrm>
          <a:custGeom>
            <a:avLst/>
            <a:gdLst>
              <a:gd name="txL" fmla="*/ 0 w 1920"/>
              <a:gd name="txT" fmla="*/ 0 h 1440"/>
              <a:gd name="txR" fmla="*/ 1920 w 1920"/>
              <a:gd name="txB" fmla="*/ 1440 h 144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 Box 5"/>
          <p:cNvSpPr txBox="1"/>
          <p:nvPr/>
        </p:nvSpPr>
        <p:spPr>
          <a:xfrm>
            <a:off x="5764213" y="3352800"/>
            <a:ext cx="1116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hit rate</a:t>
            </a:r>
          </a:p>
        </p:txBody>
      </p:sp>
      <p:sp>
        <p:nvSpPr>
          <p:cNvPr id="11" name="Text Box 6"/>
          <p:cNvSpPr txBox="1"/>
          <p:nvPr/>
        </p:nvSpPr>
        <p:spPr>
          <a:xfrm>
            <a:off x="7869238" y="5897563"/>
            <a:ext cx="12747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cache size</a:t>
            </a:r>
          </a:p>
        </p:txBody>
      </p:sp>
      <p:sp>
        <p:nvSpPr>
          <p:cNvPr id="12" name="Line 8"/>
          <p:cNvSpPr/>
          <p:nvPr/>
        </p:nvSpPr>
        <p:spPr>
          <a:xfrm>
            <a:off x="7010400" y="3200400"/>
            <a:ext cx="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" name="Freeform 11"/>
          <p:cNvSpPr/>
          <p:nvPr/>
        </p:nvSpPr>
        <p:spPr>
          <a:xfrm>
            <a:off x="7086600" y="4787900"/>
            <a:ext cx="990600" cy="1003300"/>
          </a:xfrm>
          <a:custGeom>
            <a:avLst/>
            <a:gdLst>
              <a:gd name="txL" fmla="*/ 0 w 624"/>
              <a:gd name="txT" fmla="*/ 0 h 632"/>
              <a:gd name="txR" fmla="*/ 624 w 624"/>
              <a:gd name="txB" fmla="*/ 632 h 63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624" h="632">
                <a:moveTo>
                  <a:pt x="624" y="8"/>
                </a:moveTo>
                <a:cubicBezTo>
                  <a:pt x="484" y="4"/>
                  <a:pt x="344" y="0"/>
                  <a:pt x="288" y="56"/>
                </a:cubicBezTo>
                <a:cubicBezTo>
                  <a:pt x="232" y="112"/>
                  <a:pt x="336" y="248"/>
                  <a:pt x="288" y="344"/>
                </a:cubicBezTo>
                <a:cubicBezTo>
                  <a:pt x="240" y="440"/>
                  <a:pt x="120" y="536"/>
                  <a:pt x="0" y="632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Freeform 7"/>
          <p:cNvSpPr/>
          <p:nvPr/>
        </p:nvSpPr>
        <p:spPr>
          <a:xfrm>
            <a:off x="5791200" y="3581400"/>
            <a:ext cx="2895600" cy="2286000"/>
          </a:xfrm>
          <a:custGeom>
            <a:avLst/>
            <a:gdLst>
              <a:gd name="txL" fmla="*/ 0 w 1824"/>
              <a:gd name="txT" fmla="*/ 0 h 1440"/>
              <a:gd name="txR" fmla="*/ 1824 w 1824"/>
              <a:gd name="txB" fmla="*/ 1440 h 144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824" h="1440">
                <a:moveTo>
                  <a:pt x="0" y="1440"/>
                </a:moveTo>
                <a:cubicBezTo>
                  <a:pt x="36" y="1220"/>
                  <a:pt x="72" y="1000"/>
                  <a:pt x="144" y="816"/>
                </a:cubicBezTo>
                <a:cubicBezTo>
                  <a:pt x="216" y="632"/>
                  <a:pt x="318" y="457"/>
                  <a:pt x="432" y="336"/>
                </a:cubicBezTo>
                <a:cubicBezTo>
                  <a:pt x="546" y="215"/>
                  <a:pt x="597" y="146"/>
                  <a:pt x="829" y="90"/>
                </a:cubicBezTo>
                <a:cubicBezTo>
                  <a:pt x="1061" y="34"/>
                  <a:pt x="1617" y="19"/>
                  <a:pt x="182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Text Box 10"/>
          <p:cNvSpPr txBox="1"/>
          <p:nvPr/>
        </p:nvSpPr>
        <p:spPr>
          <a:xfrm>
            <a:off x="7643812" y="4448175"/>
            <a:ext cx="1347788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ja-JP" alt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working set</a:t>
            </a:r>
            <a:r>
              <a:rPr lang="ja-JP" alt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endParaRPr lang="en-US" altLang="ja-JP" sz="1600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ctr" eaLnBrk="1" hangingPunct="1">
              <a:buClrTx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size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Size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5.2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9080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size is the data that is associated with an address tag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 necessarily the unit of transfer between hierarchies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Sub-blocking: A block divided into multiple pieces (each with V bit)</a:t>
            </a:r>
          </a:p>
          <a:p>
            <a:pPr lvl="3"/>
            <a:r>
              <a:rPr lang="ja-JP" altLang="en-US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Can improve “</a:t>
            </a:r>
            <a:r>
              <a:rPr lang="en-US" altLang="ja-JP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ja-JP" altLang="en-US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</a:t>
            </a:r>
          </a:p>
          <a:p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small blocks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don’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exploit spatial locality well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have larger tag overhead</a:t>
            </a:r>
          </a:p>
          <a:p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large blocks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few total # of blocks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less</a:t>
            </a:r>
          </a:p>
          <a:p>
            <a:pPr lvl="2">
              <a:buNone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temporal locality exploitation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waste of cache space and bandwidth/energy 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if spatial locality is not high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6662738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52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sp>
        <p:nvSpPr>
          <p:cNvPr id="10" name="Freeform 4"/>
          <p:cNvSpPr/>
          <p:nvPr/>
        </p:nvSpPr>
        <p:spPr>
          <a:xfrm>
            <a:off x="5545138" y="3235325"/>
            <a:ext cx="3048000" cy="2286000"/>
          </a:xfrm>
          <a:custGeom>
            <a:avLst/>
            <a:gdLst>
              <a:gd name="txL" fmla="*/ 0 w 1920"/>
              <a:gd name="txT" fmla="*/ 0 h 1440"/>
              <a:gd name="txR" fmla="*/ 1920 w 1920"/>
              <a:gd name="txB" fmla="*/ 1440 h 144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4960938" y="2794000"/>
            <a:ext cx="1114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hit rate</a:t>
            </a:r>
          </a:p>
        </p:txBody>
      </p:sp>
      <p:sp>
        <p:nvSpPr>
          <p:cNvPr id="12" name="Text Box 6"/>
          <p:cNvSpPr txBox="1"/>
          <p:nvPr/>
        </p:nvSpPr>
        <p:spPr>
          <a:xfrm>
            <a:off x="8232775" y="5521325"/>
            <a:ext cx="722313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block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size</a:t>
            </a:r>
          </a:p>
        </p:txBody>
      </p:sp>
      <p:sp>
        <p:nvSpPr>
          <p:cNvPr id="13" name="Freeform 7"/>
          <p:cNvSpPr/>
          <p:nvPr/>
        </p:nvSpPr>
        <p:spPr>
          <a:xfrm>
            <a:off x="5545138" y="3251200"/>
            <a:ext cx="2863850" cy="2270125"/>
          </a:xfrm>
          <a:custGeom>
            <a:avLst/>
            <a:gdLst>
              <a:gd name="txL" fmla="*/ 0 w 1804"/>
              <a:gd name="txT" fmla="*/ 0 h 1430"/>
              <a:gd name="txR" fmla="*/ 1804 w 1804"/>
              <a:gd name="txB" fmla="*/ 1430 h 143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804" h="1430">
                <a:moveTo>
                  <a:pt x="0" y="1430"/>
                </a:moveTo>
                <a:cubicBezTo>
                  <a:pt x="36" y="1210"/>
                  <a:pt x="52" y="1027"/>
                  <a:pt x="144" y="806"/>
                </a:cubicBezTo>
                <a:cubicBezTo>
                  <a:pt x="236" y="585"/>
                  <a:pt x="384" y="212"/>
                  <a:pt x="551" y="106"/>
                </a:cubicBezTo>
                <a:cubicBezTo>
                  <a:pt x="718" y="0"/>
                  <a:pt x="937" y="45"/>
                  <a:pt x="1146" y="169"/>
                </a:cubicBezTo>
                <a:cubicBezTo>
                  <a:pt x="1355" y="293"/>
                  <a:pt x="1667" y="710"/>
                  <a:pt x="1804" y="85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8077200" cy="649605"/>
          </a:xfrm>
        </p:spPr>
        <p:txBody>
          <a:bodyPr/>
          <a:lstStyle/>
          <a:p>
            <a:r>
              <a:rPr lang="en-US" altLang="zh-CN" sz="2400" dirty="0"/>
              <a:t>Large Blocks: Critical-Word and </a:t>
            </a:r>
            <a:r>
              <a:rPr lang="en-US" altLang="zh-CN" sz="2400" dirty="0" err="1"/>
              <a:t>Subblocking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5.3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8318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cache blocks can take a long time to fill into the cache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 cache line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word first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restart cache access before complete fill</a:t>
            </a:r>
          </a:p>
          <a:p>
            <a:pPr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cache blocks can waste bus bandwidth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 block into subblocks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associate separate valid bits for each subblock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is this useful</a:t>
            </a:r>
            <a:r>
              <a:rPr lang="en-US" altLang="zh-CN" dirty="0">
                <a:solidFill>
                  <a:srgbClr val="0000FF"/>
                </a:solidFill>
              </a:rPr>
              <a:t>?</a:t>
            </a:r>
          </a:p>
          <a:p>
            <a:endParaRPr lang="en-US" altLang="zh-CN" dirty="0"/>
          </a:p>
        </p:txBody>
      </p:sp>
      <p:sp>
        <p:nvSpPr>
          <p:cNvPr id="9" name="Rectangle 4"/>
          <p:cNvSpPr/>
          <p:nvPr/>
        </p:nvSpPr>
        <p:spPr>
          <a:xfrm>
            <a:off x="495300" y="5245100"/>
            <a:ext cx="8001000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6972300" y="5245100"/>
            <a:ext cx="15240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tag</a:t>
            </a:r>
          </a:p>
        </p:txBody>
      </p:sp>
      <p:sp>
        <p:nvSpPr>
          <p:cNvPr id="11" name="Rectangle 6"/>
          <p:cNvSpPr/>
          <p:nvPr/>
        </p:nvSpPr>
        <p:spPr>
          <a:xfrm>
            <a:off x="5295900" y="5245100"/>
            <a:ext cx="1676400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      subblock</a:t>
            </a:r>
          </a:p>
        </p:txBody>
      </p:sp>
      <p:sp>
        <p:nvSpPr>
          <p:cNvPr id="12" name="Rectangle 7"/>
          <p:cNvSpPr/>
          <p:nvPr/>
        </p:nvSpPr>
        <p:spPr>
          <a:xfrm>
            <a:off x="52959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</a:t>
            </a:r>
          </a:p>
        </p:txBody>
      </p:sp>
      <p:sp>
        <p:nvSpPr>
          <p:cNvPr id="13" name="Rectangle 8"/>
          <p:cNvSpPr/>
          <p:nvPr/>
        </p:nvSpPr>
        <p:spPr>
          <a:xfrm>
            <a:off x="495300" y="5245100"/>
            <a:ext cx="1676400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      subblock</a:t>
            </a:r>
          </a:p>
        </p:txBody>
      </p:sp>
      <p:sp>
        <p:nvSpPr>
          <p:cNvPr id="14" name="Rectangle 9"/>
          <p:cNvSpPr/>
          <p:nvPr/>
        </p:nvSpPr>
        <p:spPr>
          <a:xfrm>
            <a:off x="4953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</a:t>
            </a:r>
          </a:p>
        </p:txBody>
      </p:sp>
      <p:sp>
        <p:nvSpPr>
          <p:cNvPr id="15" name="Rectangle 10"/>
          <p:cNvSpPr/>
          <p:nvPr/>
        </p:nvSpPr>
        <p:spPr>
          <a:xfrm>
            <a:off x="2171700" y="5245100"/>
            <a:ext cx="1676400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     subblock</a:t>
            </a:r>
          </a:p>
        </p:txBody>
      </p:sp>
      <p:sp>
        <p:nvSpPr>
          <p:cNvPr id="16" name="Rectangle 11"/>
          <p:cNvSpPr/>
          <p:nvPr/>
        </p:nvSpPr>
        <p:spPr>
          <a:xfrm>
            <a:off x="21717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</a:t>
            </a:r>
          </a:p>
        </p:txBody>
      </p:sp>
      <p:sp>
        <p:nvSpPr>
          <p:cNvPr id="17" name="Oval 12"/>
          <p:cNvSpPr/>
          <p:nvPr/>
        </p:nvSpPr>
        <p:spPr>
          <a:xfrm rot="10800000">
            <a:off x="4179888" y="5367338"/>
            <a:ext cx="76200" cy="762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" name="Oval 13"/>
          <p:cNvSpPr/>
          <p:nvPr/>
        </p:nvSpPr>
        <p:spPr>
          <a:xfrm rot="10800000">
            <a:off x="4408488" y="5367338"/>
            <a:ext cx="76200" cy="762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9" name="Oval 14"/>
          <p:cNvSpPr/>
          <p:nvPr/>
        </p:nvSpPr>
        <p:spPr>
          <a:xfrm rot="10800000">
            <a:off x="4637088" y="5367338"/>
            <a:ext cx="76200" cy="762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" name="Oval 15"/>
          <p:cNvSpPr/>
          <p:nvPr/>
        </p:nvSpPr>
        <p:spPr>
          <a:xfrm rot="10800000">
            <a:off x="4865688" y="5367338"/>
            <a:ext cx="76200" cy="762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7239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d</a:t>
            </a:r>
          </a:p>
        </p:txBody>
      </p:sp>
      <p:sp>
        <p:nvSpPr>
          <p:cNvPr id="22" name="Rectangle 9"/>
          <p:cNvSpPr/>
          <p:nvPr/>
        </p:nvSpPr>
        <p:spPr>
          <a:xfrm>
            <a:off x="24003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d</a:t>
            </a:r>
          </a:p>
        </p:txBody>
      </p:sp>
      <p:sp>
        <p:nvSpPr>
          <p:cNvPr id="23" name="Rectangle 9"/>
          <p:cNvSpPr/>
          <p:nvPr/>
        </p:nvSpPr>
        <p:spPr>
          <a:xfrm>
            <a:off x="55245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Associativity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5.4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45256" y="7747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blocks can map to the same index (or set)?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Larger associativity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miss rate, less variation among programs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diminishing returns, higher hit latency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Smaller associativity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cost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hit latency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Especially important for L1 caches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of 2 associativity required?</a:t>
            </a:r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6693694" y="60960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54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sp>
        <p:nvSpPr>
          <p:cNvPr id="10" name="Freeform 5"/>
          <p:cNvSpPr/>
          <p:nvPr/>
        </p:nvSpPr>
        <p:spPr>
          <a:xfrm>
            <a:off x="5403056" y="3192463"/>
            <a:ext cx="3048000" cy="2286000"/>
          </a:xfrm>
          <a:custGeom>
            <a:avLst/>
            <a:gdLst>
              <a:gd name="txL" fmla="*/ 0 w 1920"/>
              <a:gd name="txT" fmla="*/ 0 h 1440"/>
              <a:gd name="txR" fmla="*/ 1920 w 1920"/>
              <a:gd name="txB" fmla="*/ 1440 h 144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Text Box 7"/>
          <p:cNvSpPr txBox="1"/>
          <p:nvPr/>
        </p:nvSpPr>
        <p:spPr>
          <a:xfrm>
            <a:off x="7517606" y="5511800"/>
            <a:ext cx="14811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associativity</a:t>
            </a:r>
          </a:p>
        </p:txBody>
      </p:sp>
      <p:sp>
        <p:nvSpPr>
          <p:cNvPr id="12" name="Freeform 8"/>
          <p:cNvSpPr/>
          <p:nvPr/>
        </p:nvSpPr>
        <p:spPr>
          <a:xfrm>
            <a:off x="5688806" y="3192463"/>
            <a:ext cx="2609850" cy="852487"/>
          </a:xfrm>
          <a:custGeom>
            <a:avLst/>
            <a:gdLst>
              <a:gd name="txL" fmla="*/ 0 w 1644"/>
              <a:gd name="txT" fmla="*/ 0 h 537"/>
              <a:gd name="txR" fmla="*/ 1644 w 1644"/>
              <a:gd name="txB" fmla="*/ 537 h 537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 Box 6"/>
          <p:cNvSpPr txBox="1"/>
          <p:nvPr/>
        </p:nvSpPr>
        <p:spPr>
          <a:xfrm>
            <a:off x="4599781" y="2908300"/>
            <a:ext cx="1116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hit rate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of Cache Misses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5.5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8318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Compulsory miss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reference to an address (block) always results in a miss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subsequent references should hit unless the cache block is displaced for the reasons below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 miss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is too small to hold everything needed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 as the misses that would occur even in a fully-associative cache (with optimal replacement) of the same capacity           		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Conflict miss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 as any miss that is neither a compulsory nor a capacity miss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Reduce Each Miss Type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5.6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Compulsory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Caching cannot help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Prefetching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Conflict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associativity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 to get more associativity without making the cache associative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Victim cache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hints?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cache space better: keep blocks that will be referenced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management: divide working set such that each 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fits in cache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Improving Basic Cache Performance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5.7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miss rate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associativity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Alternatives/enhancements to associativity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Victim caches, hashing, pseudo-associativity, skewed associativity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replacement/insertion policies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approaches</a:t>
            </a:r>
          </a:p>
          <a:p>
            <a:pPr lvl="1"/>
            <a:endParaRPr lang="en-US" altLang="zh-CN" sz="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miss latency/cost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Multi-level caches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word first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Subblocking/sectoring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replacement/insertion policies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Non-blocking caches (multiple cache misses in parallel)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accesses per cycle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approaches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924800" cy="649605"/>
          </a:xfrm>
        </p:spPr>
        <p:txBody>
          <a:bodyPr/>
          <a:lstStyle/>
          <a:p>
            <a:r>
              <a:rPr lang="en-US" altLang="zh-CN" sz="2400" dirty="0"/>
              <a:t>Memory Access Latency VS processor cycle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0290"/>
            <a:ext cx="9144000" cy="21455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D5C345-585B-E048-ACA1-4D748BF0FE8C}"/>
              </a:ext>
            </a:extLst>
          </p:cNvPr>
          <p:cNvSpPr txBox="1"/>
          <p:nvPr/>
        </p:nvSpPr>
        <p:spPr>
          <a:xfrm>
            <a:off x="762000" y="1371479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Memory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delay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vs.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cycle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time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vs.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average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stages.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Time Scale of System Latencies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3112"/>
            <a:ext cx="7924800" cy="50832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4800" y="162580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1.3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3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in Memory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0" y="831850"/>
            <a:ext cx="9144000" cy="60261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Bigger is slower</a:t>
            </a:r>
          </a:p>
          <a:p>
            <a:pPr lvl="1"/>
            <a:r>
              <a:rPr lang="en-US" altLang="zh-CN" dirty="0"/>
              <a:t>SRAM, 512 Bytes, sub-</a:t>
            </a:r>
            <a:r>
              <a:rPr lang="en-US" altLang="zh-CN" dirty="0" err="1"/>
              <a:t>nanosec</a:t>
            </a:r>
            <a:endParaRPr lang="en-US" altLang="zh-CN" dirty="0"/>
          </a:p>
          <a:p>
            <a:pPr lvl="1"/>
            <a:r>
              <a:rPr lang="en-US" altLang="zh-CN" dirty="0"/>
              <a:t>SRAM,  </a:t>
            </a:r>
            <a:r>
              <a:rPr lang="en-US" altLang="zh-CN" dirty="0" err="1"/>
              <a:t>KByte~MByte</a:t>
            </a:r>
            <a:r>
              <a:rPr lang="en-US" altLang="zh-CN" dirty="0"/>
              <a:t>, ~</a:t>
            </a:r>
            <a:r>
              <a:rPr lang="en-US" altLang="zh-CN" dirty="0" err="1"/>
              <a:t>nanosec</a:t>
            </a:r>
            <a:endParaRPr lang="en-US" altLang="zh-CN" dirty="0"/>
          </a:p>
          <a:p>
            <a:pPr lvl="1"/>
            <a:r>
              <a:rPr lang="en-US" altLang="zh-CN" dirty="0"/>
              <a:t>DRAM, Gigabyte, ~50 </a:t>
            </a:r>
            <a:r>
              <a:rPr lang="en-US" altLang="zh-CN" dirty="0" err="1"/>
              <a:t>nanosec</a:t>
            </a:r>
            <a:endParaRPr lang="en-US" altLang="zh-CN" dirty="0"/>
          </a:p>
          <a:p>
            <a:pPr lvl="1"/>
            <a:r>
              <a:rPr lang="en-US" altLang="zh-CN" dirty="0"/>
              <a:t>Hard Disk, Terabyte, ~10 </a:t>
            </a:r>
            <a:r>
              <a:rPr lang="en-US" altLang="zh-CN" dirty="0" err="1"/>
              <a:t>millisec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Faster is more expensive (dollars and chip area)</a:t>
            </a:r>
          </a:p>
          <a:p>
            <a:pPr lvl="1"/>
            <a:r>
              <a:rPr lang="en-US" altLang="zh-CN" dirty="0"/>
              <a:t>SRAM, &lt; 10$ per Megabyte</a:t>
            </a:r>
          </a:p>
          <a:p>
            <a:pPr lvl="1"/>
            <a:r>
              <a:rPr lang="en-US" altLang="zh-CN" dirty="0"/>
              <a:t>DRAM, &lt; 1$ per Megabyte</a:t>
            </a:r>
          </a:p>
          <a:p>
            <a:pPr lvl="1"/>
            <a:r>
              <a:rPr lang="en-US" altLang="zh-CN" dirty="0"/>
              <a:t>Hard Disk &lt; 1$ per Gigabyte</a:t>
            </a:r>
          </a:p>
          <a:p>
            <a:pPr lvl="1"/>
            <a:r>
              <a:rPr lang="en-US" altLang="zh-CN" dirty="0"/>
              <a:t>These sample values scale with time</a:t>
            </a:r>
          </a:p>
          <a:p>
            <a:r>
              <a:rPr lang="en-US" altLang="zh-CN" dirty="0"/>
              <a:t>Other technologies have their place as well </a:t>
            </a:r>
          </a:p>
          <a:p>
            <a:pPr lvl="1"/>
            <a:r>
              <a:rPr lang="en-US" altLang="zh-CN" dirty="0"/>
              <a:t>Flash memory, PC-RAM, MRAM, RRAM (not mature yet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The Problems in Memory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altLang="zh-CN" sz="3600" b="1" dirty="0">
                <a:solidFill>
                  <a:srgbClr val="FF0000"/>
                </a:solidFill>
              </a:rPr>
              <a:t>Locality and 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Memory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Cache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Performance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4476</Words>
  <Application>Microsoft Macintosh PowerPoint</Application>
  <PresentationFormat>全屏显示(4:3)</PresentationFormat>
  <Paragraphs>936</Paragraphs>
  <Slides>57</Slides>
  <Notes>1</Notes>
  <HiddenSlides>6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黑体</vt:lpstr>
      <vt:lpstr>楷体</vt:lpstr>
      <vt:lpstr>Arial</vt:lpstr>
      <vt:lpstr>Calibri</vt:lpstr>
      <vt:lpstr>Garamond</vt:lpstr>
      <vt:lpstr>Tahoma</vt:lpstr>
      <vt:lpstr>Times New Roman</vt:lpstr>
      <vt:lpstr>Wingdings</vt:lpstr>
      <vt:lpstr>Office Theme</vt:lpstr>
      <vt:lpstr>PowerPoint 演示文稿</vt:lpstr>
      <vt:lpstr>The Big Picture: Where are We Now?</vt:lpstr>
      <vt:lpstr>Today’s Topic</vt:lpstr>
      <vt:lpstr>Memory Gap</vt:lpstr>
      <vt:lpstr>Ideal Memory</vt:lpstr>
      <vt:lpstr>Memory Access Latency VS processor cycle</vt:lpstr>
      <vt:lpstr>Example Time Scale of System Latencies </vt:lpstr>
      <vt:lpstr>The Problems in Memory</vt:lpstr>
      <vt:lpstr>Today’s Topic</vt:lpstr>
      <vt:lpstr>Locality</vt:lpstr>
      <vt:lpstr>Memory Locality</vt:lpstr>
      <vt:lpstr>Memory Locality</vt:lpstr>
      <vt:lpstr>Caching Basics: Exploit Temporal Locality</vt:lpstr>
      <vt:lpstr>Caching Basics: Exploit Spatial Locality</vt:lpstr>
      <vt:lpstr>The Bookshelf Analogy </vt:lpstr>
      <vt:lpstr>Caching in a Pipelined Design</vt:lpstr>
      <vt:lpstr>A Note on Manual vs. Automatic Management</vt:lpstr>
      <vt:lpstr>Automatic Management in Memory Hierarchy</vt:lpstr>
      <vt:lpstr>Today’s Topic</vt:lpstr>
      <vt:lpstr>A Modern Memory Hierarchy </vt:lpstr>
      <vt:lpstr>Hierarchical Latency Analysis</vt:lpstr>
      <vt:lpstr>Hierarchy Design Considerations </vt:lpstr>
      <vt:lpstr>Intel Pentium 4 Example</vt:lpstr>
      <vt:lpstr>Intel Pentium 4 Example</vt:lpstr>
      <vt:lpstr>Intel Pentium 4 Example</vt:lpstr>
      <vt:lpstr>Today’s Topic</vt:lpstr>
      <vt:lpstr>Cache</vt:lpstr>
      <vt:lpstr>Caching Basics </vt:lpstr>
      <vt:lpstr>Cache Abstraction and Metrics</vt:lpstr>
      <vt:lpstr>Blocks and Addressing the Cache</vt:lpstr>
      <vt:lpstr>Direct-Mapped Cache: Placement and Access</vt:lpstr>
      <vt:lpstr>Direct-Mapped Caches</vt:lpstr>
      <vt:lpstr>Set Associativity </vt:lpstr>
      <vt:lpstr>Higher Associativity </vt:lpstr>
      <vt:lpstr>Full Associativity</vt:lpstr>
      <vt:lpstr>Associativity (and Tradeoffs) </vt:lpstr>
      <vt:lpstr>Issues in Set-Associative Caches</vt:lpstr>
      <vt:lpstr>Eviction/Replacement Policy</vt:lpstr>
      <vt:lpstr>Implementing LRU</vt:lpstr>
      <vt:lpstr>Implementing LRU</vt:lpstr>
      <vt:lpstr>Approximations of LRU</vt:lpstr>
      <vt:lpstr>What’s In A Tag Store Entry?</vt:lpstr>
      <vt:lpstr>Handling Writes </vt:lpstr>
      <vt:lpstr>Handling Writes (II) </vt:lpstr>
      <vt:lpstr>Handling Writes (III)</vt:lpstr>
      <vt:lpstr>Instruction vs. Data Caches</vt:lpstr>
      <vt:lpstr>Multi-level Caching in a Pipelined Design</vt:lpstr>
      <vt:lpstr>Today’s Topic</vt:lpstr>
      <vt:lpstr>Cache Parameters vs. Miss/Hit Rate</vt:lpstr>
      <vt:lpstr>Cache Parameters vs. Miss/Hit Rate</vt:lpstr>
      <vt:lpstr>Cache Size</vt:lpstr>
      <vt:lpstr>Block Size</vt:lpstr>
      <vt:lpstr>Large Blocks: Critical-Word and Subblocking</vt:lpstr>
      <vt:lpstr>Associativity </vt:lpstr>
      <vt:lpstr>Classification of Cache Misses </vt:lpstr>
      <vt:lpstr>How to Reduce Each Miss Type</vt:lpstr>
      <vt:lpstr>Improving Basic Cache Performance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Zhang</dc:creator>
  <cp:keywords>SP_NWPU</cp:keywords>
  <cp:lastModifiedBy>王 继禾</cp:lastModifiedBy>
  <cp:revision>224</cp:revision>
  <dcterms:created xsi:type="dcterms:W3CDTF">2017-02-15T05:35:00Z</dcterms:created>
  <dcterms:modified xsi:type="dcterms:W3CDTF">2020-06-01T02:13:40Z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