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21" r:id="rId2"/>
    <p:sldId id="461" r:id="rId3"/>
    <p:sldId id="609" r:id="rId4"/>
    <p:sldId id="610" r:id="rId5"/>
    <p:sldId id="611" r:id="rId6"/>
    <p:sldId id="612" r:id="rId7"/>
    <p:sldId id="620" r:id="rId8"/>
    <p:sldId id="613" r:id="rId9"/>
    <p:sldId id="614" r:id="rId10"/>
    <p:sldId id="656" r:id="rId11"/>
    <p:sldId id="672" r:id="rId12"/>
    <p:sldId id="659" r:id="rId13"/>
    <p:sldId id="658" r:id="rId14"/>
    <p:sldId id="660" r:id="rId15"/>
    <p:sldId id="665" r:id="rId16"/>
    <p:sldId id="661" r:id="rId17"/>
    <p:sldId id="670" r:id="rId18"/>
    <p:sldId id="662" r:id="rId19"/>
    <p:sldId id="663" r:id="rId20"/>
    <p:sldId id="666" r:id="rId21"/>
    <p:sldId id="664" r:id="rId22"/>
    <p:sldId id="667" r:id="rId23"/>
    <p:sldId id="668" r:id="rId24"/>
    <p:sldId id="669" r:id="rId25"/>
    <p:sldId id="617" r:id="rId26"/>
    <p:sldId id="618" r:id="rId27"/>
    <p:sldId id="619" r:id="rId28"/>
    <p:sldId id="671" r:id="rId29"/>
    <p:sldId id="630" r:id="rId30"/>
    <p:sldId id="631" r:id="rId31"/>
    <p:sldId id="632" r:id="rId32"/>
    <p:sldId id="633" r:id="rId33"/>
    <p:sldId id="634" r:id="rId34"/>
    <p:sldId id="63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FF"/>
    <a:srgbClr val="0000CC"/>
    <a:srgbClr val="FF0000"/>
    <a:srgbClr val="2003F3"/>
    <a:srgbClr val="000066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85986" autoAdjust="0"/>
  </p:normalViewPr>
  <p:slideViewPr>
    <p:cSldViewPr>
      <p:cViewPr varScale="1">
        <p:scale>
          <a:sx n="109" d="100"/>
          <a:sy n="109" d="100"/>
        </p:scale>
        <p:origin x="1400" y="192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90" y="524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EEE762-111C-5B4B-9959-85A0B8804D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229CE-7150-0349-B3FA-49850073C3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BD99-D31B-DB44-8EAF-8A8E184C077E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3152F-61D5-584A-9B6A-440123183E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7381D99-3449-E04C-93C9-DF5574EAD6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CD43-1E73-EE4F-AAFF-AB99F31A51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57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85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BFE3E1-ADD9-4562-A988-E6F87E3086F9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91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4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1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8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To test a GPR then do a PC-relative conditional procedure call. </a:t>
            </a:r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2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3750"/>
          </a:xfrm>
          <a:ln>
            <a:noFill/>
          </a:ln>
        </p:spPr>
        <p:txBody>
          <a:bodyPr lIns="99648" tIns="48948" rIns="99648" bIns="48948"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If-then-else code compilation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6288"/>
            <a:ext cx="5094288" cy="3821112"/>
          </a:xfrm>
          <a:ln w="12700" cap="flat">
            <a:solidFill>
              <a:schemeClr val="tx1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32066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  <a:miter lim="800000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5427663"/>
            <a:ext cx="4811713" cy="542925"/>
          </a:xfrm>
          <a:ln>
            <a:noFill/>
          </a:ln>
        </p:spPr>
        <p:txBody>
          <a:bodyPr wrap="none" lIns="20627" tIns="29224" rIns="20627" bIns="29224"/>
          <a:lstStyle/>
          <a:p>
            <a:pPr defTabSz="-635"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4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defTabSz="898525" eaLnBrk="1" hangingPunct="1">
              <a:buClrTx/>
            </a:pPr>
            <a:fld id="{9A0DB2DC-4C9A-4742-B13C-FB6460FD3503}" type="slidenum">
              <a:rPr lang="en-US" sz="900" i="1" dirty="0">
                <a:latin typeface="Times New Roman" panose="02020603050405020304" pitchFamily="1" charset="0"/>
                <a:ea typeface="Arial" panose="020B0604020202020204" pitchFamily="34" charset="0"/>
              </a:rPr>
              <a:t>20</a:t>
            </a:fld>
            <a:endParaRPr lang="en-US" sz="900" i="1" dirty="0">
              <a:latin typeface="Times New Roman" panose="02020603050405020304" pitchFamily="1" charset="0"/>
              <a:ea typeface="Arial" panose="020B0604020202020204" pitchFamily="34" charset="0"/>
            </a:endParaRPr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dirty="0">
              <a:latin typeface="Times New Roman" panose="02020603050405020304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6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ln>
            <a:noFill/>
          </a:ln>
        </p:spPr>
        <p:txBody>
          <a:bodyPr lIns="97981" tIns="48131" rIns="97981" bIns="48131"/>
          <a:lstStyle/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destination address no longer in the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field - now in the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field</a:t>
            </a:r>
          </a:p>
          <a:p>
            <a:pPr>
              <a:defRPr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offset limited to 16 bits - so can’t get to every location in memory (with a fixed base address)</a:t>
            </a: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131588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defTabSz="898525" eaLnBrk="1" hangingPunct="1">
              <a:buClrTx/>
            </a:pPr>
            <a:fld id="{9A0DB2DC-4C9A-4742-B13C-FB6460FD3503}" type="slidenum">
              <a:rPr lang="en-US" sz="900" i="1" dirty="0">
                <a:latin typeface="Times New Roman" panose="02020603050405020304" pitchFamily="1" charset="0"/>
                <a:ea typeface="Arial" panose="020B0604020202020204" pitchFamily="34" charset="0"/>
              </a:rPr>
              <a:t>22</a:t>
            </a:fld>
            <a:endParaRPr lang="en-US" sz="900" i="1" dirty="0">
              <a:latin typeface="Times New Roman" panose="02020603050405020304" pitchFamily="1" charset="0"/>
              <a:ea typeface="Arial" panose="020B0604020202020204" pitchFamily="34" charset="0"/>
            </a:endParaRPr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dirty="0">
              <a:latin typeface="Times New Roman" panose="02020603050405020304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7B03C323-BD79-7448-9DBA-B210EC26C9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0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566987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0668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D60BAF-5803-B64A-A005-2892B1C8AB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3D7E1-0B2D-D143-9958-0B614F2CE7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CN"/>
              <a:t>SC&amp;PP, LEC03 CUDA_Mod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574948A-805C-6E4B-A81E-ECCECD6467F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6"/>
        </a:buBlip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6"/>
          <p:cNvGrpSpPr>
            <a:grpSpLocks noChangeAspect="1"/>
          </p:cNvGrpSpPr>
          <p:nvPr/>
        </p:nvGrpSpPr>
        <p:grpSpPr bwMode="auto">
          <a:xfrm>
            <a:off x="0" y="0"/>
            <a:ext cx="9144000" cy="762000"/>
            <a:chOff x="0" y="0"/>
            <a:chExt cx="5734" cy="555"/>
          </a:xfrm>
        </p:grpSpPr>
        <p:pic>
          <p:nvPicPr>
            <p:cNvPr id="9222" name="Picture 20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21"/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-635" y="9550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9220" name="矩形 35"/>
          <p:cNvSpPr>
            <a:spLocks noChangeArrowheads="1"/>
          </p:cNvSpPr>
          <p:nvPr/>
        </p:nvSpPr>
        <p:spPr bwMode="auto">
          <a:xfrm>
            <a:off x="7751763" y="841375"/>
            <a:ext cx="184150" cy="40005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28575" y="3242945"/>
            <a:ext cx="9087485" cy="282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Lecture6  MIPS ISA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</a:rPr>
              <a:t>Jihe</a:t>
            </a:r>
            <a:r>
              <a:rPr lang="zh-CN" altLang="en-US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</a:rPr>
              <a:t>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6"/>
    </mc:Choice>
    <mc:Fallback xmlns="">
      <p:transition spd="slow" advTm="96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Load/Store Instructions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438" y="1093557"/>
            <a:ext cx="3505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lui</a:t>
            </a:r>
            <a:r>
              <a:rPr lang="zh-CN" altLang="en-US" sz="3200" b="1" dirty="0">
                <a:solidFill>
                  <a:srgbClr val="FF0000"/>
                </a:solidFill>
              </a:rPr>
              <a:t>  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rt,imm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lh</a:t>
            </a:r>
            <a:r>
              <a:rPr lang="en-US" altLang="zh-CN" sz="3200" b="1" dirty="0">
                <a:solidFill>
                  <a:srgbClr val="0000CC"/>
                </a:solidFill>
              </a:rPr>
              <a:t>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lhu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lw</a:t>
            </a:r>
            <a:r>
              <a:rPr lang="en-US" altLang="zh-CN" sz="3200" b="1" dirty="0">
                <a:solidFill>
                  <a:srgbClr val="0000CC"/>
                </a:solidFill>
              </a:rPr>
              <a:t>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lwc1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ft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FF0000"/>
                </a:solidFill>
              </a:rPr>
              <a:t>lwl</a:t>
            </a:r>
            <a:r>
              <a:rPr lang="en-US" altLang="zh-CN" sz="3200" b="1" dirty="0">
                <a:solidFill>
                  <a:srgbClr val="FF0000"/>
                </a:solidFill>
              </a:rPr>
              <a:t>  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rt</a:t>
            </a:r>
            <a:r>
              <a:rPr lang="en-US" altLang="zh-CN" sz="3200" b="1" dirty="0">
                <a:solidFill>
                  <a:srgbClr val="FF0000"/>
                </a:solidFill>
              </a:rPr>
              <a:t>, address</a:t>
            </a:r>
          </a:p>
          <a:p>
            <a:r>
              <a:rPr lang="en-US" altLang="zh-CN" sz="3200" b="1" dirty="0" err="1">
                <a:solidFill>
                  <a:srgbClr val="FF0000"/>
                </a:solidFill>
              </a:rPr>
              <a:t>lwr</a:t>
            </a:r>
            <a:r>
              <a:rPr lang="en-US" altLang="zh-CN" sz="3200" b="1" dirty="0">
                <a:solidFill>
                  <a:srgbClr val="FF0000"/>
                </a:solidFill>
              </a:rPr>
              <a:t> 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rt</a:t>
            </a:r>
            <a:r>
              <a:rPr lang="en-US" altLang="zh-CN" sz="3200" b="1" dirty="0">
                <a:solidFill>
                  <a:srgbClr val="FF0000"/>
                </a:solidFill>
              </a:rPr>
              <a:t>, address</a:t>
            </a:r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ll</a:t>
            </a:r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6278" y="878412"/>
            <a:ext cx="6019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00CC"/>
                </a:solidFill>
              </a:rPr>
              <a:t>sb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(byte)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sh</a:t>
            </a:r>
            <a:r>
              <a:rPr lang="en-US" altLang="zh-CN" sz="3200" b="1" dirty="0">
                <a:solidFill>
                  <a:srgbClr val="0000CC"/>
                </a:solidFill>
              </a:rPr>
              <a:t>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(half word)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sw</a:t>
            </a:r>
            <a:r>
              <a:rPr lang="en-US" altLang="zh-CN" sz="3200" b="1" dirty="0">
                <a:solidFill>
                  <a:srgbClr val="0000CC"/>
                </a:solidFill>
              </a:rPr>
              <a:t>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swc1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ft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(Coprocessor 1)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sdc1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ft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swl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swr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sc</a:t>
            </a:r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address 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575" y="62218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Load Linked</a:t>
            </a:r>
            <a:endParaRPr lang="zh-CN" altLang="en-US" sz="2000" b="1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437756" y="587362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Store Conditional</a:t>
            </a:r>
            <a:endParaRPr lang="zh-CN" altLang="en-US" sz="2000" b="1" i="1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933691" y="6206558"/>
            <a:ext cx="304800" cy="29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617653" y="4277996"/>
            <a:ext cx="149225" cy="1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80334" y="4277996"/>
            <a:ext cx="112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double</a:t>
            </a:r>
            <a:endParaRPr lang="zh-CN" altLang="en-US" sz="2000" b="1" i="1" dirty="0"/>
          </a:p>
        </p:txBody>
      </p:sp>
      <p:cxnSp>
        <p:nvCxnSpPr>
          <p:cNvPr id="17" name="直接箭头连接符 16"/>
          <p:cNvCxnSpPr>
            <a:stCxn id="2" idx="1"/>
          </p:cNvCxnSpPr>
          <p:nvPr/>
        </p:nvCxnSpPr>
        <p:spPr>
          <a:xfrm flipH="1" flipV="1">
            <a:off x="228600" y="6221839"/>
            <a:ext cx="434975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F9BB595-8BC0-6C41-9D6D-412420D74662}"/>
              </a:ext>
            </a:extLst>
          </p:cNvPr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386DE1-7DAC-804E-BD5B-70BBB37AEAE7}"/>
                </a:ext>
              </a:extLst>
            </p:cNvPr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2264526-8F33-464B-86B3-5C73002E04BA}"/>
                </a:ext>
              </a:extLst>
            </p:cNvPr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541E30DB-9E0D-DA40-B3E9-72214C5E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2.3</a:t>
              </a:r>
            </a:p>
          </p:txBody>
        </p:sp>
        <p:sp>
          <p:nvSpPr>
            <p:cNvPr id="12" name="燕尾形 29">
              <a:extLst>
                <a:ext uri="{FF2B5EF4-FFF2-40B4-BE49-F238E27FC236}">
                  <a16:creationId xmlns:a16="http://schemas.microsoft.com/office/drawing/2014/main" id="{BE715B0D-3703-DB46-A410-23A959FE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Load/Store Instructions: </a:t>
              </a:r>
              <a:r>
                <a:rPr lang="en-US" altLang="zh-CN" sz="2800" b="1" dirty="0" err="1">
                  <a:solidFill>
                    <a:srgbClr val="F2F2F2"/>
                  </a:solidFill>
                  <a:ea typeface="华文中宋" panose="02010600040101010101" pitchFamily="2" charset="-122"/>
                </a:rPr>
                <a:t>lwl</a:t>
              </a:r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 $t0, </a:t>
              </a:r>
              <a:r>
                <a:rPr lang="en-US" altLang="zh-CN" sz="2800" b="1" dirty="0" err="1">
                  <a:solidFill>
                    <a:srgbClr val="F2F2F2"/>
                  </a:solidFill>
                  <a:ea typeface="华文中宋" panose="02010600040101010101" pitchFamily="2" charset="-122"/>
                </a:rPr>
                <a:t>vAddr</a:t>
              </a:r>
              <a:endParaRPr lang="en-US" altLang="zh-CN" sz="2800" b="1" dirty="0">
                <a:solidFill>
                  <a:srgbClr val="F2F2F2"/>
                </a:solidFill>
                <a:ea typeface="华文中宋" panose="02010600040101010101" pitchFamily="2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37D5A871-15A3-384C-AAE0-7286C965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24" y="1628775"/>
            <a:ext cx="2882566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D8528F-CA5F-8442-A494-9A2E127D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8775"/>
            <a:ext cx="2919322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84C1283-B605-EC48-9E1B-E1455644602F}"/>
              </a:ext>
            </a:extLst>
          </p:cNvPr>
          <p:cNvSpPr txBox="1"/>
          <p:nvPr/>
        </p:nvSpPr>
        <p:spPr>
          <a:xfrm>
            <a:off x="3750009" y="252037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1111FF"/>
                </a:solidFill>
              </a:rPr>
              <a:t>$t0</a:t>
            </a:r>
            <a:endParaRPr kumimoji="1" lang="zh-CN" altLang="en-US" sz="3200" dirty="0">
              <a:solidFill>
                <a:srgbClr val="1111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8D9744-0CCB-954E-8734-F21CF13568F6}"/>
              </a:ext>
            </a:extLst>
          </p:cNvPr>
          <p:cNvSpPr txBox="1"/>
          <p:nvPr/>
        </p:nvSpPr>
        <p:spPr>
          <a:xfrm>
            <a:off x="5943600" y="78030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1111FF"/>
                </a:solidFill>
              </a:rPr>
              <a:t>pointer</a:t>
            </a:r>
            <a:endParaRPr kumimoji="1" lang="zh-CN" altLang="en-US" sz="3200" dirty="0">
              <a:solidFill>
                <a:srgbClr val="1111FF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097055-7AB6-9A40-B138-8F407903B4D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67500" y="1365080"/>
            <a:ext cx="0" cy="263695"/>
          </a:xfrm>
          <a:prstGeom prst="straightConnector1">
            <a:avLst/>
          </a:prstGeom>
          <a:ln w="22225">
            <a:solidFill>
              <a:srgbClr val="111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058BCBF5-AE3E-4746-98A9-FACA42C1B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6" y="4267200"/>
            <a:ext cx="5943600" cy="13607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E92F47E5-F64B-9A4F-B2E1-B45F5FF8BA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7952" y="3381376"/>
            <a:ext cx="1257299" cy="609598"/>
          </a:xfrm>
          <a:prstGeom prst="bentConnector3">
            <a:avLst/>
          </a:prstGeom>
          <a:ln w="22225">
            <a:solidFill>
              <a:srgbClr val="111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D8809B3D-583F-194D-9A90-242836D1E1E4}"/>
              </a:ext>
            </a:extLst>
          </p:cNvPr>
          <p:cNvCxnSpPr>
            <a:cxnSpLocks/>
          </p:cNvCxnSpPr>
          <p:nvPr/>
        </p:nvCxnSpPr>
        <p:spPr>
          <a:xfrm>
            <a:off x="3581403" y="3686177"/>
            <a:ext cx="3292004" cy="628648"/>
          </a:xfrm>
          <a:prstGeom prst="bentConnector3">
            <a:avLst>
              <a:gd name="adj1" fmla="val 100076"/>
            </a:avLst>
          </a:prstGeom>
          <a:ln w="22225">
            <a:solidFill>
              <a:srgbClr val="111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74D9DAF-957C-3748-9C9E-C564DD2257E4}"/>
              </a:ext>
            </a:extLst>
          </p:cNvPr>
          <p:cNvSpPr txBox="1"/>
          <p:nvPr/>
        </p:nvSpPr>
        <p:spPr>
          <a:xfrm>
            <a:off x="289777" y="5743575"/>
            <a:ext cx="3679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1111FF"/>
                </a:solidFill>
              </a:rPr>
              <a:t>“X And 0” to set 0;</a:t>
            </a:r>
          </a:p>
          <a:p>
            <a:r>
              <a:rPr kumimoji="1" lang="en-US" altLang="zh-CN" sz="3200" dirty="0">
                <a:solidFill>
                  <a:srgbClr val="1111FF"/>
                </a:solidFill>
              </a:rPr>
              <a:t>“X or 0” to keep X; </a:t>
            </a:r>
            <a:endParaRPr kumimoji="1" lang="zh-CN" altLang="en-US" sz="3200" dirty="0">
              <a:solidFill>
                <a:srgbClr val="1111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8B76D3B-38B9-D84B-ABC5-978C28EEBEB1}"/>
              </a:ext>
            </a:extLst>
          </p:cNvPr>
          <p:cNvSpPr txBox="1"/>
          <p:nvPr/>
        </p:nvSpPr>
        <p:spPr>
          <a:xfrm>
            <a:off x="4321509" y="5743575"/>
            <a:ext cx="3679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1111FF"/>
                </a:solidFill>
              </a:rPr>
              <a:t>“X And 1” to keep X;</a:t>
            </a:r>
          </a:p>
          <a:p>
            <a:r>
              <a:rPr kumimoji="1" lang="en-US" altLang="zh-CN" sz="3200" dirty="0">
                <a:solidFill>
                  <a:srgbClr val="1111FF"/>
                </a:solidFill>
              </a:rPr>
              <a:t>“X or 1” to set 1; </a:t>
            </a:r>
            <a:endParaRPr kumimoji="1" lang="zh-CN" altLang="en-US" sz="3200" dirty="0">
              <a:solidFill>
                <a:srgbClr val="11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2.4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Comparison Instructions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20699" y="1295400"/>
            <a:ext cx="8659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00CC"/>
                </a:solidFill>
              </a:rPr>
              <a:t>slt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sltu</a:t>
            </a:r>
            <a:r>
              <a:rPr lang="en-US" altLang="zh-CN" sz="3200" b="1" dirty="0">
                <a:solidFill>
                  <a:srgbClr val="0000CC"/>
                </a:solidFill>
              </a:rPr>
              <a:t>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slti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sltiu</a:t>
            </a:r>
            <a:r>
              <a:rPr lang="en-US" altLang="zh-CN" sz="3200" b="1" dirty="0">
                <a:solidFill>
                  <a:srgbClr val="0000CC"/>
                </a:solidFill>
              </a:rPr>
              <a:t>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3112" y="1447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#Set </a:t>
            </a:r>
            <a:r>
              <a:rPr lang="en-US" altLang="zh-CN" sz="2400" b="1" i="1" dirty="0" err="1"/>
              <a:t>rd</a:t>
            </a:r>
            <a:r>
              <a:rPr lang="en-US" altLang="zh-CN" sz="2400" b="1" i="1" dirty="0"/>
              <a:t> if </a:t>
            </a:r>
            <a:r>
              <a:rPr lang="en-US" altLang="zh-CN" sz="2400" b="1" i="1" dirty="0" err="1"/>
              <a:t>rs</a:t>
            </a:r>
            <a:r>
              <a:rPr lang="en-US" altLang="zh-CN" sz="2400" b="1" i="1" dirty="0"/>
              <a:t> less than </a:t>
            </a:r>
            <a:r>
              <a:rPr lang="en-US" altLang="zh-CN" sz="2400" b="1" i="1" dirty="0" err="1"/>
              <a:t>rt</a:t>
            </a:r>
            <a:r>
              <a:rPr lang="en-US" altLang="zh-CN" sz="2400" b="1" i="1" dirty="0"/>
              <a:t>, otherwise clear </a:t>
            </a:r>
            <a:r>
              <a:rPr lang="en-US" altLang="zh-CN" sz="2400" b="1" i="1" dirty="0" err="1"/>
              <a:t>rd</a:t>
            </a:r>
            <a:endParaRPr lang="zh-CN" altLang="en-US" sz="2400" b="1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313112" y="2971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#Set </a:t>
            </a:r>
            <a:r>
              <a:rPr lang="en-US" altLang="zh-CN" sz="2400" b="1" i="1" dirty="0" err="1"/>
              <a:t>rt</a:t>
            </a:r>
            <a:r>
              <a:rPr lang="en-US" altLang="zh-CN" sz="2400" b="1" i="1" dirty="0"/>
              <a:t> if </a:t>
            </a:r>
            <a:r>
              <a:rPr lang="en-US" altLang="zh-CN" sz="2400" b="1" i="1" dirty="0" err="1"/>
              <a:t>rs</a:t>
            </a:r>
            <a:r>
              <a:rPr lang="en-US" altLang="zh-CN" sz="2400" b="1" i="1" dirty="0"/>
              <a:t> less than </a:t>
            </a:r>
            <a:r>
              <a:rPr lang="en-US" altLang="zh-CN" sz="2400" b="1" i="1" dirty="0" err="1"/>
              <a:t>imm</a:t>
            </a:r>
            <a:r>
              <a:rPr lang="en-US" altLang="zh-CN" sz="2400" b="1" i="1" dirty="0"/>
              <a:t>, otherwise clear </a:t>
            </a:r>
            <a:r>
              <a:rPr lang="en-US" altLang="zh-CN" sz="2400" b="1" i="1" dirty="0" err="1"/>
              <a:t>rt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592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2.5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Branch Instructions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0349" y="1022873"/>
            <a:ext cx="86598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00CC"/>
                </a:solidFill>
              </a:rPr>
              <a:t>beq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bne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bgez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bgtz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blez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bltz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label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bgez</a:t>
            </a:r>
            <a:r>
              <a:rPr lang="en-US" altLang="zh-CN" sz="3200" b="1" dirty="0" err="1">
                <a:solidFill>
                  <a:srgbClr val="C00000"/>
                </a:solidFill>
              </a:rPr>
              <a:t>al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label </a:t>
            </a:r>
            <a:r>
              <a:rPr lang="en-US" altLang="zh-CN" sz="3200" b="1" i="1" dirty="0"/>
              <a:t>#in addition to conditional branch, 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bltz</a:t>
            </a:r>
            <a:r>
              <a:rPr lang="en-US" altLang="zh-CN" sz="3200" b="1" dirty="0" err="1">
                <a:solidFill>
                  <a:srgbClr val="C00000"/>
                </a:solidFill>
              </a:rPr>
              <a:t>al</a:t>
            </a:r>
            <a:r>
              <a:rPr lang="en-US" altLang="zh-CN" sz="3200" b="1" dirty="0">
                <a:solidFill>
                  <a:srgbClr val="0000CC"/>
                </a:solidFill>
              </a:rPr>
              <a:t>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rs,label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i="1" dirty="0"/>
              <a:t>#store the PC into $</a:t>
            </a:r>
            <a:r>
              <a:rPr lang="en-US" altLang="zh-CN" sz="3200" b="1" i="1" dirty="0" err="1"/>
              <a:t>ra</a:t>
            </a:r>
            <a:r>
              <a:rPr lang="en-US" altLang="zh-CN" sz="3200" b="1" i="1" dirty="0"/>
              <a:t> (r31)</a:t>
            </a:r>
          </a:p>
        </p:txBody>
      </p:sp>
    </p:spTree>
    <p:extLst>
      <p:ext uri="{BB962C8B-B14F-4D97-AF65-F5344CB8AC3E}">
        <p14:creationId xmlns:p14="http://schemas.microsoft.com/office/powerpoint/2010/main" val="373478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2.6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Jump Instructions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0349" y="1022873"/>
            <a:ext cx="88836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j           target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jr</a:t>
            </a:r>
            <a:r>
              <a:rPr lang="en-US" altLang="zh-CN" sz="3200" b="1" dirty="0">
                <a:solidFill>
                  <a:srgbClr val="0000CC"/>
                </a:solidFill>
              </a:rPr>
              <a:t>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i="1" dirty="0"/>
              <a:t>#jump to the instruction whose address is</a:t>
            </a:r>
          </a:p>
          <a:p>
            <a:r>
              <a:rPr lang="en-US" altLang="zh-CN" sz="3200" b="1" i="1" dirty="0"/>
              <a:t>               # in register </a:t>
            </a:r>
            <a:r>
              <a:rPr lang="en-US" altLang="zh-CN" sz="3200" b="1" i="1" dirty="0" err="1"/>
              <a:t>rs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jal</a:t>
            </a:r>
            <a:r>
              <a:rPr lang="en-US" altLang="zh-CN" sz="3200" b="1" dirty="0">
                <a:solidFill>
                  <a:srgbClr val="0000CC"/>
                </a:solidFill>
              </a:rPr>
              <a:t>       target</a:t>
            </a:r>
            <a:r>
              <a:rPr lang="en-US" altLang="zh-CN" sz="3200" b="1" i="1" dirty="0"/>
              <a:t> #in addition to jump, store the PC to </a:t>
            </a:r>
          </a:p>
          <a:p>
            <a:r>
              <a:rPr lang="en-US" altLang="zh-CN" sz="3200" b="1" i="1" dirty="0"/>
              <a:t>                       # $ra (r31), subroutine call 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jalr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i="1" dirty="0"/>
              <a:t>#jump to the instruction whose #address is in </a:t>
            </a:r>
            <a:r>
              <a:rPr lang="en-US" altLang="zh-CN" sz="3200" b="1" i="1" dirty="0" err="1"/>
              <a:t>rs</a:t>
            </a:r>
            <a:r>
              <a:rPr lang="en-US" altLang="zh-CN" sz="3200" b="1" i="1" dirty="0"/>
              <a:t>, save pc in </a:t>
            </a:r>
            <a:r>
              <a:rPr lang="en-US" altLang="zh-CN" sz="3200" b="1" i="1" dirty="0" err="1"/>
              <a:t>ra</a:t>
            </a:r>
            <a:r>
              <a:rPr lang="en-US" altLang="zh-CN" sz="3200" b="1" i="1" dirty="0"/>
              <a:t>(which defaults to 31)</a:t>
            </a: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6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582" name="Group 10"/>
          <p:cNvGrpSpPr/>
          <p:nvPr/>
        </p:nvGrpSpPr>
        <p:grpSpPr bwMode="auto">
          <a:xfrm>
            <a:off x="1447800" y="1914523"/>
            <a:ext cx="5791200" cy="649288"/>
            <a:chOff x="912" y="2160"/>
            <a:chExt cx="3648" cy="409"/>
          </a:xfrm>
        </p:grpSpPr>
        <p:sp>
          <p:nvSpPr>
            <p:cNvPr id="25648" name="Rectangle 6"/>
            <p:cNvSpPr>
              <a:spLocks noChangeArrowheads="1"/>
            </p:cNvSpPr>
            <p:nvPr/>
          </p:nvSpPr>
          <p:spPr bwMode="auto">
            <a:xfrm>
              <a:off x="912" y="216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49" name="Line 7"/>
            <p:cNvSpPr>
              <a:spLocks noChangeShapeType="1"/>
            </p:cNvSpPr>
            <p:nvPr/>
          </p:nvSpPr>
          <p:spPr bwMode="auto">
            <a:xfrm>
              <a:off x="1584" y="216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50" name="Text Box 8"/>
            <p:cNvSpPr txBox="1">
              <a:spLocks noChangeArrowheads="1"/>
            </p:cNvSpPr>
            <p:nvPr/>
          </p:nvSpPr>
          <p:spPr bwMode="auto">
            <a:xfrm>
              <a:off x="1085" y="2338"/>
              <a:ext cx="155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ea typeface="宋体" panose="02010600030101010101" pitchFamily="2" charset="-122"/>
                  <a:cs typeface="宋体" panose="02010600030101010101" pitchFamily="2" charset="-122"/>
                </a:rPr>
                <a:t>                                    </a:t>
              </a:r>
            </a:p>
          </p:txBody>
        </p:sp>
      </p:grpSp>
      <p:grpSp>
        <p:nvGrpSpPr>
          <p:cNvPr id="24583" name="Group 11"/>
          <p:cNvGrpSpPr/>
          <p:nvPr/>
        </p:nvGrpSpPr>
        <p:grpSpPr bwMode="auto">
          <a:xfrm>
            <a:off x="2286000" y="2828925"/>
            <a:ext cx="4468813" cy="2743200"/>
            <a:chOff x="1440" y="2256"/>
            <a:chExt cx="2815" cy="1728"/>
          </a:xfrm>
        </p:grpSpPr>
        <p:sp>
          <p:nvSpPr>
            <p:cNvPr id="25618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19" name="Rectangle 13"/>
            <p:cNvSpPr>
              <a:spLocks noChangeArrowheads="1"/>
            </p:cNvSpPr>
            <p:nvPr/>
          </p:nvSpPr>
          <p:spPr bwMode="auto">
            <a:xfrm>
              <a:off x="2304" y="3600"/>
              <a:ext cx="257" cy="1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PC</a:t>
              </a:r>
            </a:p>
          </p:txBody>
        </p:sp>
        <p:sp>
          <p:nvSpPr>
            <p:cNvPr id="25620" name="Line 14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21" name="Line 15"/>
            <p:cNvSpPr>
              <a:spLocks noChangeShapeType="1"/>
            </p:cNvSpPr>
            <p:nvPr/>
          </p:nvSpPr>
          <p:spPr bwMode="auto">
            <a:xfrm flipH="1">
              <a:off x="1632" y="340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23" name="Rectangle 17"/>
            <p:cNvSpPr>
              <a:spLocks noChangeArrowheads="1"/>
            </p:cNvSpPr>
            <p:nvPr/>
          </p:nvSpPr>
          <p:spPr bwMode="auto">
            <a:xfrm>
              <a:off x="1632" y="3456"/>
              <a:ext cx="142" cy="1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</a:p>
          </p:txBody>
        </p:sp>
        <p:sp>
          <p:nvSpPr>
            <p:cNvPr id="25625" name="Rectangle 19"/>
            <p:cNvSpPr>
              <a:spLocks noChangeArrowheads="1"/>
            </p:cNvSpPr>
            <p:nvPr/>
          </p:nvSpPr>
          <p:spPr bwMode="auto">
            <a:xfrm>
              <a:off x="1920" y="2640"/>
              <a:ext cx="110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6" name="Line 20"/>
            <p:cNvSpPr>
              <a:spLocks noChangeShapeType="1"/>
            </p:cNvSpPr>
            <p:nvPr/>
          </p:nvSpPr>
          <p:spPr bwMode="auto">
            <a:xfrm flipH="1">
              <a:off x="2400" y="2496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27" name="Line 21"/>
            <p:cNvSpPr>
              <a:spLocks noChangeShapeType="1"/>
            </p:cNvSpPr>
            <p:nvPr/>
          </p:nvSpPr>
          <p:spPr bwMode="auto">
            <a:xfrm flipH="1">
              <a:off x="2736" y="331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28" name="Rectangle 22"/>
            <p:cNvSpPr>
              <a:spLocks noChangeArrowheads="1"/>
            </p:cNvSpPr>
            <p:nvPr/>
          </p:nvSpPr>
          <p:spPr bwMode="auto">
            <a:xfrm>
              <a:off x="2448" y="2448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26</a:t>
              </a:r>
            </a:p>
          </p:txBody>
        </p:sp>
        <p:sp>
          <p:nvSpPr>
            <p:cNvPr id="25629" name="Rectangle 23"/>
            <p:cNvSpPr>
              <a:spLocks noChangeArrowheads="1"/>
            </p:cNvSpPr>
            <p:nvPr/>
          </p:nvSpPr>
          <p:spPr bwMode="auto">
            <a:xfrm>
              <a:off x="2736" y="3360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32</a:t>
              </a:r>
            </a:p>
          </p:txBody>
        </p:sp>
        <p:sp>
          <p:nvSpPr>
            <p:cNvPr id="25630" name="Line 24"/>
            <p:cNvSpPr>
              <a:spLocks noChangeShapeType="1"/>
            </p:cNvSpPr>
            <p:nvPr/>
          </p:nvSpPr>
          <p:spPr bwMode="auto">
            <a:xfrm>
              <a:off x="244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31" name="Rectangle 25"/>
            <p:cNvSpPr>
              <a:spLocks noChangeArrowheads="1"/>
            </p:cNvSpPr>
            <p:nvPr/>
          </p:nvSpPr>
          <p:spPr bwMode="auto">
            <a:xfrm>
              <a:off x="3012" y="3024"/>
              <a:ext cx="204" cy="1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00</a:t>
              </a:r>
            </a:p>
          </p:txBody>
        </p:sp>
        <p:sp>
          <p:nvSpPr>
            <p:cNvPr id="25632" name="Rectangle 26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3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34" name="Rectangle 28"/>
            <p:cNvSpPr>
              <a:spLocks noChangeArrowheads="1"/>
            </p:cNvSpPr>
            <p:nvPr/>
          </p:nvSpPr>
          <p:spPr bwMode="auto">
            <a:xfrm>
              <a:off x="1728" y="3024"/>
              <a:ext cx="129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5" name="Line 29"/>
            <p:cNvSpPr>
              <a:spLocks noChangeShapeType="1"/>
            </p:cNvSpPr>
            <p:nvPr/>
          </p:nvSpPr>
          <p:spPr bwMode="auto">
            <a:xfrm>
              <a:off x="2448" y="27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36" name="Oval 30"/>
            <p:cNvSpPr>
              <a:spLocks noChangeArrowheads="1"/>
            </p:cNvSpPr>
            <p:nvPr/>
          </p:nvSpPr>
          <p:spPr bwMode="auto">
            <a:xfrm>
              <a:off x="1776" y="364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25637" name="AutoShape 31"/>
            <p:cNvCxnSpPr>
              <a:cxnSpLocks noChangeShapeType="1"/>
              <a:stCxn id="25636" idx="5"/>
              <a:endCxn id="25643" idx="4"/>
            </p:cNvCxnSpPr>
            <p:nvPr/>
          </p:nvCxnSpPr>
          <p:spPr bwMode="auto">
            <a:xfrm rot="5400000" flipH="1" flipV="1">
              <a:off x="1536" y="3401"/>
              <a:ext cx="569" cy="7"/>
            </a:xfrm>
            <a:prstGeom prst="curvedConnector5">
              <a:avLst>
                <a:gd name="adj1" fmla="val 30579"/>
                <a:gd name="adj2" fmla="val -2642856"/>
                <a:gd name="adj3" fmla="val 62037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sp>
          <p:nvSpPr>
            <p:cNvPr id="25638" name="Line 32"/>
            <p:cNvSpPr>
              <a:spLocks noChangeShapeType="1"/>
            </p:cNvSpPr>
            <p:nvPr/>
          </p:nvSpPr>
          <p:spPr bwMode="auto">
            <a:xfrm>
              <a:off x="240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39" name="Line 33"/>
            <p:cNvSpPr>
              <a:spLocks noChangeShapeType="1"/>
            </p:cNvSpPr>
            <p:nvPr/>
          </p:nvSpPr>
          <p:spPr bwMode="auto">
            <a:xfrm>
              <a:off x="2400" y="33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0" name="Line 34"/>
            <p:cNvSpPr>
              <a:spLocks noChangeShapeType="1"/>
            </p:cNvSpPr>
            <p:nvPr/>
          </p:nvSpPr>
          <p:spPr bwMode="auto">
            <a:xfrm flipV="1">
              <a:off x="2400" y="37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1" name="Rectangle 35"/>
            <p:cNvSpPr>
              <a:spLocks noChangeArrowheads="1"/>
            </p:cNvSpPr>
            <p:nvPr/>
          </p:nvSpPr>
          <p:spPr bwMode="auto">
            <a:xfrm>
              <a:off x="1440" y="2256"/>
              <a:ext cx="2815" cy="1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from the low order 26 bits of the jump instruction</a:t>
              </a:r>
            </a:p>
          </p:txBody>
        </p:sp>
        <p:sp>
          <p:nvSpPr>
            <p:cNvPr id="25642" name="Line 36"/>
            <p:cNvSpPr>
              <a:spLocks noChangeShapeType="1"/>
            </p:cNvSpPr>
            <p:nvPr/>
          </p:nvSpPr>
          <p:spPr bwMode="auto">
            <a:xfrm>
              <a:off x="3024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3" name="Oval 37"/>
            <p:cNvSpPr>
              <a:spLocks noChangeArrowheads="1"/>
            </p:cNvSpPr>
            <p:nvPr/>
          </p:nvSpPr>
          <p:spPr bwMode="auto">
            <a:xfrm>
              <a:off x="1776" y="3072"/>
              <a:ext cx="96" cy="48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44" name="Line 38"/>
            <p:cNvSpPr>
              <a:spLocks noChangeShapeType="1"/>
            </p:cNvSpPr>
            <p:nvPr/>
          </p:nvSpPr>
          <p:spPr bwMode="auto">
            <a:xfrm>
              <a:off x="4224" y="336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5" name="Line 39"/>
            <p:cNvSpPr>
              <a:spLocks noChangeShapeType="1"/>
            </p:cNvSpPr>
            <p:nvPr/>
          </p:nvSpPr>
          <p:spPr bwMode="auto">
            <a:xfrm>
              <a:off x="2400" y="398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6" name="Line 40"/>
            <p:cNvSpPr>
              <a:spLocks noChangeShapeType="1"/>
            </p:cNvSpPr>
            <p:nvPr/>
          </p:nvSpPr>
          <p:spPr bwMode="auto">
            <a:xfrm>
              <a:off x="3456" y="33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5647" name="Line 41"/>
            <p:cNvSpPr>
              <a:spLocks noChangeShapeType="1"/>
            </p:cNvSpPr>
            <p:nvPr/>
          </p:nvSpPr>
          <p:spPr bwMode="auto">
            <a:xfrm>
              <a:off x="1920" y="36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676400" y="1828800"/>
            <a:ext cx="441325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/>
              <a:t>op</a:t>
            </a:r>
          </a:p>
          <a:p>
            <a:endParaRPr lang="en-US" altLang="zh-CN"/>
          </a:p>
          <a:p>
            <a:r>
              <a:rPr lang="en-US" altLang="zh-CN"/>
              <a:t>6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435475" y="1838325"/>
            <a:ext cx="774571" cy="9233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/>
              <a:t>target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47" name="矩形 46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3.3</a:t>
              </a:r>
            </a:p>
          </p:txBody>
        </p:sp>
        <p:sp>
          <p:nvSpPr>
            <p:cNvPr id="50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Machine Language-Jump Instruction(J-Format)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724B7F7-8461-43CE-B32C-2C30ABFE2997}"/>
              </a:ext>
            </a:extLst>
          </p:cNvPr>
          <p:cNvSpPr/>
          <p:nvPr/>
        </p:nvSpPr>
        <p:spPr>
          <a:xfrm>
            <a:off x="360451" y="971073"/>
            <a:ext cx="1790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/>
              <a:t>J target</a:t>
            </a:r>
            <a:endParaRPr lang="zh-CN" altLang="en-US" sz="4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6C55DC1-BA5F-477E-9318-D7E045EB5390}"/>
              </a:ext>
            </a:extLst>
          </p:cNvPr>
          <p:cNvSpPr/>
          <p:nvPr/>
        </p:nvSpPr>
        <p:spPr>
          <a:xfrm>
            <a:off x="425538" y="5889146"/>
            <a:ext cx="5751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rgbClr val="FF0000"/>
                </a:solidFill>
              </a:rPr>
              <a:t>How about Jr instruction 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8301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2.7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Other Instructions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895"/>
            <a:ext cx="9144000" cy="36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2.8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 err="1">
                  <a:solidFill>
                    <a:srgbClr val="F2F2F2"/>
                  </a:solidFill>
                  <a:ea typeface="华文中宋" panose="02010600040101010101" pitchFamily="2" charset="-122"/>
                </a:rPr>
                <a:t>Psuedo</a:t>
              </a:r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-instructions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0" y="943816"/>
            <a:ext cx="403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abs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div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divu</a:t>
            </a:r>
            <a:r>
              <a:rPr lang="en-US" altLang="zh-CN" sz="2400" b="1" dirty="0">
                <a:solidFill>
                  <a:srgbClr val="0000CC"/>
                </a:solidFill>
              </a:rPr>
              <a:t>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mulo</a:t>
            </a:r>
            <a:r>
              <a:rPr lang="en-US" altLang="zh-CN" sz="2400" b="1" dirty="0">
                <a:solidFill>
                  <a:srgbClr val="0000CC"/>
                </a:solidFill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mulo</a:t>
            </a:r>
            <a:r>
              <a:rPr lang="en-US" altLang="zh-CN" sz="2400" b="1" dirty="0">
                <a:solidFill>
                  <a:srgbClr val="0000CC"/>
                </a:solidFill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neg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negu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not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rem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remu</a:t>
            </a:r>
            <a:r>
              <a:rPr lang="en-US" altLang="zh-CN" sz="2400" b="1" dirty="0">
                <a:solidFill>
                  <a:srgbClr val="0000CC"/>
                </a:solidFill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rol</a:t>
            </a:r>
            <a:r>
              <a:rPr lang="en-US" altLang="zh-CN" sz="2400" b="1" dirty="0">
                <a:solidFill>
                  <a:srgbClr val="0000CC"/>
                </a:solidFill>
              </a:rPr>
              <a:t> 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ror</a:t>
            </a:r>
            <a:r>
              <a:rPr lang="en-US" altLang="zh-CN" sz="2400" b="1" dirty="0">
                <a:solidFill>
                  <a:srgbClr val="0000CC"/>
                </a:solidFill>
              </a:rPr>
              <a:t> 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rsrc1, rsrc2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0000" y="943816"/>
            <a:ext cx="3276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li  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rdest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imm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sd</a:t>
            </a: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r>
              <a:rPr lang="en-US" altLang="zh-CN" sz="2400" b="1" dirty="0">
                <a:solidFill>
                  <a:srgbClr val="0000CC"/>
                </a:solidFill>
              </a:rPr>
              <a:t>,  address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ush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r>
              <a:rPr lang="en-US" altLang="zh-CN" sz="2400" b="1" dirty="0">
                <a:solidFill>
                  <a:srgbClr val="0000CC"/>
                </a:solidFill>
              </a:rPr>
              <a:t>, address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usw</a:t>
            </a:r>
            <a:r>
              <a:rPr lang="en-US" altLang="zh-CN" sz="2400" b="1" dirty="0">
                <a:solidFill>
                  <a:srgbClr val="0000CC"/>
                </a:solidFill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r>
              <a:rPr lang="en-US" altLang="zh-CN" sz="2400" b="1" dirty="0">
                <a:solidFill>
                  <a:srgbClr val="0000CC"/>
                </a:solidFill>
              </a:rPr>
              <a:t>, address</a:t>
            </a:r>
          </a:p>
          <a:p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b       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beqz</a:t>
            </a:r>
            <a:r>
              <a:rPr lang="en-US" altLang="zh-CN" sz="2400" b="1" dirty="0">
                <a:solidFill>
                  <a:srgbClr val="0000CC"/>
                </a:solidFill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r>
              <a:rPr lang="en-US" altLang="zh-CN" sz="2400" b="1" dirty="0">
                <a:solidFill>
                  <a:srgbClr val="0000CC"/>
                </a:solidFill>
              </a:rPr>
              <a:t>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bge</a:t>
            </a:r>
            <a:r>
              <a:rPr lang="en-US" altLang="zh-CN" sz="2400" b="1" dirty="0">
                <a:solidFill>
                  <a:srgbClr val="0000CC"/>
                </a:solidFill>
              </a:rPr>
              <a:t> 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bgeu</a:t>
            </a:r>
            <a:r>
              <a:rPr lang="en-US" altLang="zh-CN" sz="2400" b="1" dirty="0">
                <a:solidFill>
                  <a:srgbClr val="0000CC"/>
                </a:solidFill>
              </a:rPr>
              <a:t>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bgt</a:t>
            </a:r>
            <a:r>
              <a:rPr lang="en-US" altLang="zh-CN" sz="2400" b="1" dirty="0">
                <a:solidFill>
                  <a:srgbClr val="0000CC"/>
                </a:solidFill>
              </a:rPr>
              <a:t>  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bgtu</a:t>
            </a:r>
            <a:r>
              <a:rPr lang="en-US" altLang="zh-CN" sz="2400" b="1" dirty="0">
                <a:solidFill>
                  <a:srgbClr val="0000CC"/>
                </a:solidFill>
              </a:rPr>
              <a:t>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ble</a:t>
            </a:r>
            <a:r>
              <a:rPr lang="en-US" altLang="zh-CN" sz="2400" b="1" dirty="0">
                <a:solidFill>
                  <a:srgbClr val="0000CC"/>
                </a:solidFill>
              </a:rPr>
              <a:t>     rsrc1, rsrc2, label</a:t>
            </a:r>
          </a:p>
          <a:p>
            <a:r>
              <a:rPr lang="en-US" altLang="zh-CN" sz="2400" b="1" dirty="0">
                <a:solidFill>
                  <a:srgbClr val="0000CC"/>
                </a:solidFill>
              </a:rPr>
              <a:t>bleu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blt</a:t>
            </a:r>
            <a:r>
              <a:rPr lang="en-US" altLang="zh-CN" sz="2400" b="1" dirty="0">
                <a:solidFill>
                  <a:srgbClr val="0000CC"/>
                </a:solidFill>
              </a:rPr>
              <a:t>   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bltu</a:t>
            </a:r>
            <a:r>
              <a:rPr lang="en-US" altLang="zh-CN" sz="2400" b="1" dirty="0">
                <a:solidFill>
                  <a:srgbClr val="0000CC"/>
                </a:solidFill>
              </a:rPr>
              <a:t>    rsrc1, rsrc2, label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</a:rPr>
              <a:t>bnez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err="1">
                <a:solidFill>
                  <a:srgbClr val="0000CC"/>
                </a:solidFill>
              </a:rPr>
              <a:t>rsrc</a:t>
            </a:r>
            <a:r>
              <a:rPr lang="en-US" altLang="zh-CN" sz="2400" b="1" dirty="0">
                <a:solidFill>
                  <a:srgbClr val="0000CC"/>
                </a:solidFill>
              </a:rPr>
              <a:t>. label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Machine Language-Instruction Format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" y="2209800"/>
            <a:ext cx="9161854" cy="2116080"/>
          </a:xfrm>
          <a:prstGeom prst="rect">
            <a:avLst/>
          </a:prstGeom>
        </p:spPr>
      </p:pic>
      <p:sp>
        <p:nvSpPr>
          <p:cNvPr id="11" name="TextBox 31">
            <a:extLst>
              <a:ext uri="{FF2B5EF4-FFF2-40B4-BE49-F238E27FC236}">
                <a16:creationId xmlns:a16="http://schemas.microsoft.com/office/drawing/2014/main" id="{862DF6CC-B9ED-43BC-A66A-A436B70B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5" y="22365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A85E5D7A-0C0B-48A1-BA5E-A7AB5F5A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906" y="2230437"/>
            <a:ext cx="31432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7E342941-536C-4C29-9269-DA642774E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244" y="2232025"/>
            <a:ext cx="312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ACEFE822-90C9-45DB-B968-333F4D79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694" y="2209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E490602A-1F09-4EFC-80C8-24EEA303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256" y="22240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7A92AABC-02B7-4DF2-A596-54F8E504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240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269" y="830661"/>
            <a:ext cx="8077200" cy="2057400"/>
          </a:xfrm>
        </p:spPr>
        <p:txBody>
          <a:bodyPr lIns="90488" tIns="44450" rIns="90488" bIns="44450"/>
          <a:lstStyle/>
          <a:p>
            <a:pPr>
              <a:buClr>
                <a:srgbClr val="1111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Instructions, like registers and words of data, are 32 bits long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Clr>
                <a:srgbClr val="1111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Arithmetic Instruction Format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 format):</a:t>
            </a:r>
            <a:endParaRPr lang="en-US" altLang="zh-CN" sz="2000" b="1" dirty="0">
              <a:solidFill>
                <a:srgbClr val="0000CC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				</a:t>
            </a: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None/>
              <a:defRPr/>
            </a:pPr>
            <a:endParaRPr lang="zh-CN" altLang="en-US" sz="2000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365" name="Group 5"/>
          <p:cNvGrpSpPr/>
          <p:nvPr/>
        </p:nvGrpSpPr>
        <p:grpSpPr bwMode="auto">
          <a:xfrm>
            <a:off x="0" y="3352800"/>
            <a:ext cx="5791200" cy="366713"/>
            <a:chOff x="1056" y="2640"/>
            <a:chExt cx="3648" cy="231"/>
          </a:xfrm>
        </p:grpSpPr>
        <p:sp>
          <p:nvSpPr>
            <p:cNvPr id="15384" name="Rectangle 6"/>
            <p:cNvSpPr>
              <a:spLocks noChangeArrowheads="1"/>
            </p:cNvSpPr>
            <p:nvPr/>
          </p:nvSpPr>
          <p:spPr bwMode="auto">
            <a:xfrm>
              <a:off x="1056" y="264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5" name="Line 7"/>
            <p:cNvSpPr>
              <a:spLocks noChangeShapeType="1"/>
            </p:cNvSpPr>
            <p:nvPr/>
          </p:nvSpPr>
          <p:spPr bwMode="auto">
            <a:xfrm>
              <a:off x="1728" y="264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86" name="Line 8"/>
            <p:cNvSpPr>
              <a:spLocks noChangeShapeType="1"/>
            </p:cNvSpPr>
            <p:nvPr/>
          </p:nvSpPr>
          <p:spPr bwMode="auto">
            <a:xfrm>
              <a:off x="2300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87" name="Line 9"/>
            <p:cNvSpPr>
              <a:spLocks noChangeShapeType="1"/>
            </p:cNvSpPr>
            <p:nvPr/>
          </p:nvSpPr>
          <p:spPr bwMode="auto">
            <a:xfrm>
              <a:off x="2876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88" name="Line 10"/>
            <p:cNvSpPr>
              <a:spLocks noChangeShapeType="1"/>
            </p:cNvSpPr>
            <p:nvPr/>
          </p:nvSpPr>
          <p:spPr bwMode="auto">
            <a:xfrm>
              <a:off x="3452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89" name="Line 11"/>
            <p:cNvSpPr>
              <a:spLocks noChangeShapeType="1"/>
            </p:cNvSpPr>
            <p:nvPr/>
          </p:nvSpPr>
          <p:spPr bwMode="auto">
            <a:xfrm>
              <a:off x="4028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90" name="Text Box 12"/>
            <p:cNvSpPr txBox="1">
              <a:spLocks noChangeArrowheads="1"/>
            </p:cNvSpPr>
            <p:nvPr/>
          </p:nvSpPr>
          <p:spPr bwMode="auto">
            <a:xfrm>
              <a:off x="1248" y="2640"/>
              <a:ext cx="331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ea typeface="宋体" panose="02010600030101010101" pitchFamily="2" charset="-122"/>
                  <a:cs typeface="宋体" panose="02010600030101010101" pitchFamily="2" charset="-122"/>
                </a:rPr>
                <a:t>op           </a:t>
              </a:r>
              <a:r>
                <a:rPr lang="en-US" altLang="zh-CN" dirty="0" err="1">
                  <a:ea typeface="宋体" panose="02010600030101010101" pitchFamily="2" charset="-122"/>
                  <a:cs typeface="宋体" panose="02010600030101010101" pitchFamily="2" charset="-122"/>
                </a:rPr>
                <a:t>rs</a:t>
              </a:r>
              <a:r>
                <a:rPr lang="en-US" altLang="zh-CN" dirty="0">
                  <a:ea typeface="宋体" panose="02010600030101010101" pitchFamily="2" charset="-122"/>
                  <a:cs typeface="宋体" panose="02010600030101010101" pitchFamily="2" charset="-122"/>
                </a:rPr>
                <a:t>            </a:t>
              </a:r>
              <a:r>
                <a:rPr lang="en-US" altLang="zh-CN" dirty="0" err="1">
                  <a:ea typeface="宋体" panose="02010600030101010101" pitchFamily="2" charset="-122"/>
                  <a:cs typeface="宋体" panose="02010600030101010101" pitchFamily="2" charset="-122"/>
                </a:rPr>
                <a:t>rt</a:t>
              </a:r>
              <a:r>
                <a:rPr lang="en-US" altLang="zh-CN" dirty="0">
                  <a:ea typeface="宋体" panose="02010600030101010101" pitchFamily="2" charset="-122"/>
                  <a:cs typeface="宋体" panose="02010600030101010101" pitchFamily="2" charset="-122"/>
                </a:rPr>
                <a:t>            </a:t>
              </a:r>
              <a:r>
                <a:rPr lang="en-US" altLang="zh-CN" dirty="0" err="1"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shamt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 </a:t>
              </a:r>
              <a:r>
                <a:rPr lang="en-US" altLang="zh-CN" dirty="0" err="1">
                  <a:ea typeface="宋体" panose="02010600030101010101" pitchFamily="2" charset="-122"/>
                  <a:cs typeface="宋体" panose="02010600030101010101" pitchFamily="2" charset="-122"/>
                </a:rPr>
                <a:t>funct</a:t>
              </a:r>
              <a:endParaRPr lang="en-US" altLang="zh-CN" dirty="0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24676" name="Group 36"/>
          <p:cNvGrpSpPr/>
          <p:nvPr/>
        </p:nvGrpSpPr>
        <p:grpSpPr bwMode="auto">
          <a:xfrm>
            <a:off x="596900" y="2417742"/>
            <a:ext cx="4521200" cy="990600"/>
            <a:chOff x="1488" y="1536"/>
            <a:chExt cx="2848" cy="624"/>
          </a:xfrm>
        </p:grpSpPr>
        <p:sp>
          <p:nvSpPr>
            <p:cNvPr id="15381" name="Oval 23"/>
            <p:cNvSpPr>
              <a:spLocks noChangeArrowheads="1"/>
            </p:cNvSpPr>
            <p:nvPr/>
          </p:nvSpPr>
          <p:spPr bwMode="auto">
            <a:xfrm>
              <a:off x="2206" y="1536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 flipH="1">
              <a:off x="1488" y="1728"/>
              <a:ext cx="848" cy="43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5383" name="Line 25"/>
            <p:cNvSpPr>
              <a:spLocks noChangeShapeType="1"/>
            </p:cNvSpPr>
            <p:nvPr/>
          </p:nvSpPr>
          <p:spPr bwMode="auto">
            <a:xfrm>
              <a:off x="2544" y="1728"/>
              <a:ext cx="1792" cy="42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24678" name="Group 38"/>
          <p:cNvGrpSpPr/>
          <p:nvPr/>
        </p:nvGrpSpPr>
        <p:grpSpPr bwMode="auto">
          <a:xfrm>
            <a:off x="1600200" y="2438400"/>
            <a:ext cx="2514600" cy="914400"/>
            <a:chOff x="2064" y="1536"/>
            <a:chExt cx="1584" cy="576"/>
          </a:xfrm>
        </p:grpSpPr>
        <p:sp>
          <p:nvSpPr>
            <p:cNvPr id="15379" name="Oval 27"/>
            <p:cNvSpPr>
              <a:spLocks noChangeArrowheads="1"/>
            </p:cNvSpPr>
            <p:nvPr/>
          </p:nvSpPr>
          <p:spPr bwMode="auto">
            <a:xfrm>
              <a:off x="3216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0" name="Line 28"/>
            <p:cNvSpPr>
              <a:spLocks noChangeShapeType="1"/>
            </p:cNvSpPr>
            <p:nvPr/>
          </p:nvSpPr>
          <p:spPr bwMode="auto">
            <a:xfrm flipH="1">
              <a:off x="2064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24679" name="Group 39"/>
          <p:cNvGrpSpPr/>
          <p:nvPr/>
        </p:nvGrpSpPr>
        <p:grpSpPr bwMode="auto">
          <a:xfrm>
            <a:off x="2514600" y="2438400"/>
            <a:ext cx="2514600" cy="914400"/>
            <a:chOff x="2640" y="1536"/>
            <a:chExt cx="1584" cy="576"/>
          </a:xfrm>
        </p:grpSpPr>
        <p:sp>
          <p:nvSpPr>
            <p:cNvPr id="15377" name="Oval 30"/>
            <p:cNvSpPr>
              <a:spLocks noChangeArrowheads="1"/>
            </p:cNvSpPr>
            <p:nvPr/>
          </p:nvSpPr>
          <p:spPr bwMode="auto">
            <a:xfrm>
              <a:off x="3792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 flipH="1">
              <a:off x="2640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24677" name="Group 37"/>
          <p:cNvGrpSpPr/>
          <p:nvPr/>
        </p:nvGrpSpPr>
        <p:grpSpPr bwMode="auto">
          <a:xfrm>
            <a:off x="2514600" y="2438400"/>
            <a:ext cx="685800" cy="914400"/>
            <a:chOff x="2688" y="1536"/>
            <a:chExt cx="432" cy="576"/>
          </a:xfrm>
        </p:grpSpPr>
        <p:sp>
          <p:nvSpPr>
            <p:cNvPr id="15375" name="Oval 33"/>
            <p:cNvSpPr>
              <a:spLocks noChangeArrowheads="1"/>
            </p:cNvSpPr>
            <p:nvPr/>
          </p:nvSpPr>
          <p:spPr bwMode="auto">
            <a:xfrm>
              <a:off x="2688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76" name="Line 34"/>
            <p:cNvSpPr>
              <a:spLocks noChangeShapeType="1"/>
            </p:cNvSpPr>
            <p:nvPr/>
          </p:nvSpPr>
          <p:spPr bwMode="auto">
            <a:xfrm>
              <a:off x="2928" y="1728"/>
              <a:ext cx="192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838200" y="3962400"/>
            <a:ext cx="8305800" cy="2784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op	6-bits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code that specifies the operation</a:t>
            </a:r>
          </a:p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		5-bits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egister file address of the first </a:t>
            </a:r>
            <a:r>
              <a:rPr lang="en-US" altLang="zh-CN" sz="2400" b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ource operand</a:t>
            </a:r>
          </a:p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		5-bits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egister file address of the second source operand</a:t>
            </a:r>
          </a:p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		5-bits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egister file address of the result’s </a:t>
            </a:r>
            <a:r>
              <a:rPr lang="en-US" altLang="zh-CN" sz="2400" b="1" dirty="0"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estination</a:t>
            </a:r>
          </a:p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shamt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	5-bits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sh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ift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am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oun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 (for shift instructions)</a:t>
            </a:r>
          </a:p>
          <a:p>
            <a:pPr marL="287655" indent="-287655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	6-bits	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ion code augmenting the </a:t>
            </a: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opcodeadd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33419" y="36700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965450" y="3663950"/>
            <a:ext cx="314325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14788" y="3665538"/>
            <a:ext cx="312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897438" y="364331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6725" y="2357735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add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46014" y="2345830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$t0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37" name="文本框 1"/>
          <p:cNvSpPr txBox="1"/>
          <p:nvPr/>
        </p:nvSpPr>
        <p:spPr>
          <a:xfrm>
            <a:off x="3486150" y="2336305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CC"/>
                </a:solidFill>
              </a:rPr>
              <a:t>$s1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38" name="文本框 1"/>
          <p:cNvSpPr txBox="1"/>
          <p:nvPr/>
        </p:nvSpPr>
        <p:spPr>
          <a:xfrm>
            <a:off x="4354512" y="2336304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CC"/>
                </a:solidFill>
              </a:rPr>
              <a:t>$S2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-179388" y="-14002"/>
            <a:ext cx="9180513" cy="923763"/>
            <a:chOff x="0" y="216059"/>
            <a:chExt cx="9180000" cy="923305"/>
          </a:xfrm>
        </p:grpSpPr>
        <p:sp>
          <p:nvSpPr>
            <p:cNvPr id="40" name="矩形 39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43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Machine Language-Add Instruction(R-Format)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791200" y="2424358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“add” can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be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replaced by other operations, such as sub, and, </a:t>
            </a:r>
            <a:r>
              <a:rPr lang="en-US" altLang="zh-CN" sz="2400" b="1" i="1" dirty="0" err="1"/>
              <a:t>sllv</a:t>
            </a:r>
            <a:r>
              <a:rPr lang="en-US" altLang="zh-CN" sz="2400" b="1" i="1" dirty="0"/>
              <a:t>, et. al.</a:t>
            </a:r>
            <a:endParaRPr lang="zh-CN" altLang="en-US" sz="2400" b="1" i="1" dirty="0"/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3E2FBB77-1F09-427B-93C9-142860DB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57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34">
            <a:extLst>
              <a:ext uri="{FF2B5EF4-FFF2-40B4-BE49-F238E27FC236}">
                <a16:creationId xmlns:a16="http://schemas.microsoft.com/office/drawing/2014/main" id="{3603DE34-1B63-4310-B10A-8F3B51A5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3128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5" grpId="0"/>
      <p:bldP spid="32" grpId="0"/>
      <p:bldP spid="33" grpId="0"/>
      <p:bldP spid="34" grpId="0"/>
      <p:bldP spid="35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80328" y="38735"/>
            <a:ext cx="2334260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Today's</a:t>
            </a:r>
          </a:p>
          <a:p>
            <a:pPr algn="ctr">
              <a:lnSpc>
                <a:spcPct val="120000"/>
              </a:lnSpc>
            </a:pPr>
            <a:r>
              <a:rPr 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Topic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0" y="1282065"/>
            <a:ext cx="9570085" cy="7505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01. Register and Memory Orgnaztion of MIPS</a:t>
            </a:r>
            <a:endParaRPr lang="en-US" altLang="en-US" sz="3600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0643" y="2913857"/>
            <a:ext cx="4341813" cy="75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en-US" sz="3600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02. </a:t>
            </a:r>
            <a:r>
              <a:rPr lang="en-US" altLang="en-US" sz="3600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sym typeface="+mn-ea"/>
              </a:rPr>
              <a:t>Typical Instructions </a:t>
            </a: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80328" y="4170522"/>
            <a:ext cx="5203825" cy="750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03. Machine Language</a:t>
            </a:r>
            <a:endParaRPr lang="zh-CN" altLang="en-US" sz="3600" b="1" dirty="0">
              <a:solidFill>
                <a:srgbClr val="59595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98" name="组合 16"/>
          <p:cNvGrpSpPr/>
          <p:nvPr/>
        </p:nvGrpSpPr>
        <p:grpSpPr bwMode="auto">
          <a:xfrm>
            <a:off x="0" y="42048"/>
            <a:ext cx="9180513" cy="923925"/>
            <a:chOff x="0" y="215900"/>
            <a:chExt cx="9180000" cy="923464"/>
          </a:xfrm>
        </p:grpSpPr>
        <p:sp>
          <p:nvSpPr>
            <p:cNvPr id="3" name="矩形 2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4106" name="燕尾形 29"/>
            <p:cNvSpPr>
              <a:spLocks noChangeArrowheads="1"/>
            </p:cNvSpPr>
            <p:nvPr/>
          </p:nvSpPr>
          <p:spPr bwMode="auto">
            <a:xfrm>
              <a:off x="925513" y="266700"/>
              <a:ext cx="6480000" cy="649288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>
                  <a:solidFill>
                    <a:srgbClr val="F2F2F2"/>
                  </a:solidFill>
                  <a:ea typeface="华文中宋" panose="02010600040101010101" pitchFamily="2" charset="-122"/>
                </a:rPr>
                <a:t>Today's Topics</a:t>
              </a: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328" y="5181600"/>
            <a:ext cx="8758872" cy="750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04. Programming with MIPS instructions</a:t>
            </a:r>
            <a:endParaRPr lang="zh-CN" altLang="en-US" sz="3600" b="1" dirty="0">
              <a:solidFill>
                <a:srgbClr val="59595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1978660"/>
            <a:ext cx="8915400" cy="2900363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77827" name="Text Box 4"/>
          <p:cNvSpPr txBox="1"/>
          <p:nvPr/>
        </p:nvSpPr>
        <p:spPr>
          <a:xfrm>
            <a:off x="2974975" y="6407150"/>
            <a:ext cx="6169025" cy="46196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lvl="0" algn="r" eaLnBrk="1" hangingPunct="1">
              <a:buClrTx/>
            </a:pP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1" charset="0"/>
                <a:ea typeface="MS PGothic" panose="020B0600070205080204" pitchFamily="1" charset="-128"/>
              </a:rPr>
              <a:t>What patterns do you see? Why are they there?</a:t>
            </a:r>
          </a:p>
        </p:txBody>
      </p:sp>
      <p:sp>
        <p:nvSpPr>
          <p:cNvPr id="77828" name="Text Box 5"/>
          <p:cNvSpPr txBox="1"/>
          <p:nvPr/>
        </p:nvSpPr>
        <p:spPr>
          <a:xfrm>
            <a:off x="5407025" y="4727575"/>
            <a:ext cx="3436938" cy="3079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lvl="0" eaLnBrk="1" hangingPunct="1">
              <a:buClrTx/>
            </a:pPr>
            <a:r>
              <a:rPr lang="en-US" altLang="zh-CN" sz="1400" dirty="0">
                <a:latin typeface="Calibri" panose="020F0502020204030204" pitchFamily="1" charset="0"/>
                <a:ea typeface="MS PGothic" panose="020B0600070205080204" pitchFamily="1" charset="-128"/>
              </a:rPr>
              <a:t>[MIPS R4000 Microprocessor User</a:t>
            </a:r>
            <a:r>
              <a:rPr lang="ja-JP" altLang="en-US" sz="1400" dirty="0">
                <a:latin typeface="Calibri" panose="020F0502020204030204" pitchFamily="1" charset="0"/>
                <a:ea typeface="MS PGothic" panose="020B0600070205080204" pitchFamily="1" charset="-128"/>
              </a:rPr>
              <a:t>’</a:t>
            </a:r>
            <a:r>
              <a:rPr lang="en-US" altLang="ja-JP" sz="1400" dirty="0">
                <a:latin typeface="Calibri" panose="020F0502020204030204" pitchFamily="1" charset="0"/>
                <a:ea typeface="MS PGothic" panose="020B0600070205080204" pitchFamily="1" charset="-128"/>
              </a:rPr>
              <a:t>s Manual]</a:t>
            </a:r>
            <a:endParaRPr lang="en-US" altLang="zh-CN" sz="14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29" name="Rectangle 6"/>
          <p:cNvSpPr/>
          <p:nvPr/>
        </p:nvSpPr>
        <p:spPr>
          <a:xfrm>
            <a:off x="4800600" y="3001963"/>
            <a:ext cx="4114800" cy="503237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0" name="Rectangle 7"/>
          <p:cNvSpPr/>
          <p:nvPr/>
        </p:nvSpPr>
        <p:spPr>
          <a:xfrm>
            <a:off x="6886575" y="2720975"/>
            <a:ext cx="2025650" cy="265113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1" name="Rectangle 8"/>
          <p:cNvSpPr/>
          <p:nvPr/>
        </p:nvSpPr>
        <p:spPr>
          <a:xfrm>
            <a:off x="787400" y="4097338"/>
            <a:ext cx="8143875" cy="561975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2" name="Rectangle 9"/>
          <p:cNvSpPr/>
          <p:nvPr/>
        </p:nvSpPr>
        <p:spPr>
          <a:xfrm>
            <a:off x="4814888" y="3816350"/>
            <a:ext cx="4100512" cy="265113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3" name="Rectangle 10"/>
          <p:cNvSpPr/>
          <p:nvPr/>
        </p:nvSpPr>
        <p:spPr>
          <a:xfrm>
            <a:off x="2801938" y="2738438"/>
            <a:ext cx="2025650" cy="265112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4" name="Rectangle 11"/>
          <p:cNvSpPr/>
          <p:nvPr/>
        </p:nvSpPr>
        <p:spPr>
          <a:xfrm>
            <a:off x="790575" y="3811588"/>
            <a:ext cx="2025650" cy="265112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5" name="Rectangle 12"/>
          <p:cNvSpPr/>
          <p:nvPr/>
        </p:nvSpPr>
        <p:spPr>
          <a:xfrm>
            <a:off x="1789113" y="2454275"/>
            <a:ext cx="1022350" cy="265113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77836" name="Rectangle 13"/>
          <p:cNvSpPr/>
          <p:nvPr/>
        </p:nvSpPr>
        <p:spPr>
          <a:xfrm>
            <a:off x="5849938" y="2457450"/>
            <a:ext cx="1022350" cy="265113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Calibri" panose="020F0502020204030204" pitchFamily="1" charset="0"/>
              <a:ea typeface="MS PGothic" panose="020B0600070205080204" pitchFamily="1" charset="-128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-179388" y="-14002"/>
            <a:ext cx="9180513" cy="923763"/>
            <a:chOff x="0" y="216059"/>
            <a:chExt cx="9180000" cy="923305"/>
          </a:xfrm>
        </p:grpSpPr>
        <p:sp>
          <p:nvSpPr>
            <p:cNvPr id="16" name="矩形 1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1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R-Type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50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624" y="1008856"/>
            <a:ext cx="7848600" cy="1295400"/>
          </a:xfrm>
        </p:spPr>
        <p:txBody>
          <a:bodyPr lIns="90488" tIns="44450" rIns="90488" bIns="44450"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Load/Store Instruction Format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 format):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				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413" name="Group 5"/>
          <p:cNvGrpSpPr/>
          <p:nvPr/>
        </p:nvGrpSpPr>
        <p:grpSpPr bwMode="auto">
          <a:xfrm>
            <a:off x="152400" y="2286000"/>
            <a:ext cx="5791200" cy="366713"/>
            <a:chOff x="1056" y="3024"/>
            <a:chExt cx="3648" cy="231"/>
          </a:xfrm>
        </p:grpSpPr>
        <p:sp>
          <p:nvSpPr>
            <p:cNvPr id="17460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1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62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63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64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86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ea typeface="宋体" panose="02010600030101010101" pitchFamily="2" charset="-122"/>
                  <a:cs typeface="宋体" panose="02010600030101010101" pitchFamily="2" charset="-122"/>
                </a:rPr>
                <a:t>op            rs             rt                16 bit offset</a:t>
              </a:r>
            </a:p>
          </p:txBody>
        </p:sp>
      </p:grpSp>
      <p:grpSp>
        <p:nvGrpSpPr>
          <p:cNvPr id="632871" name="Group 39"/>
          <p:cNvGrpSpPr/>
          <p:nvPr/>
        </p:nvGrpSpPr>
        <p:grpSpPr bwMode="auto">
          <a:xfrm>
            <a:off x="609600" y="1524000"/>
            <a:ext cx="1981200" cy="762000"/>
            <a:chOff x="1296" y="1008"/>
            <a:chExt cx="1248" cy="480"/>
          </a:xfrm>
        </p:grpSpPr>
        <p:sp>
          <p:nvSpPr>
            <p:cNvPr id="17458" name="Oval 28"/>
            <p:cNvSpPr>
              <a:spLocks noChangeArrowheads="1"/>
            </p:cNvSpPr>
            <p:nvPr/>
          </p:nvSpPr>
          <p:spPr bwMode="auto">
            <a:xfrm>
              <a:off x="2112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9" name="Line 29"/>
            <p:cNvSpPr>
              <a:spLocks noChangeShapeType="1"/>
            </p:cNvSpPr>
            <p:nvPr/>
          </p:nvSpPr>
          <p:spPr bwMode="auto">
            <a:xfrm flipH="1">
              <a:off x="1296" y="1200"/>
              <a:ext cx="960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32873" name="Group 41"/>
          <p:cNvGrpSpPr/>
          <p:nvPr/>
        </p:nvGrpSpPr>
        <p:grpSpPr bwMode="auto">
          <a:xfrm>
            <a:off x="3429000" y="1524000"/>
            <a:ext cx="914400" cy="762000"/>
            <a:chOff x="3072" y="1008"/>
            <a:chExt cx="576" cy="480"/>
          </a:xfrm>
        </p:grpSpPr>
        <p:sp>
          <p:nvSpPr>
            <p:cNvPr id="17456" name="Oval 31"/>
            <p:cNvSpPr>
              <a:spLocks noChangeArrowheads="1"/>
            </p:cNvSpPr>
            <p:nvPr/>
          </p:nvSpPr>
          <p:spPr bwMode="auto">
            <a:xfrm>
              <a:off x="3072" y="1008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7" name="Line 32"/>
            <p:cNvSpPr>
              <a:spLocks noChangeShapeType="1"/>
            </p:cNvSpPr>
            <p:nvPr/>
          </p:nvSpPr>
          <p:spPr bwMode="auto">
            <a:xfrm>
              <a:off x="3312" y="1200"/>
              <a:ext cx="33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32874" name="Group 42"/>
          <p:cNvGrpSpPr/>
          <p:nvPr/>
        </p:nvGrpSpPr>
        <p:grpSpPr bwMode="auto">
          <a:xfrm>
            <a:off x="1676400" y="1524000"/>
            <a:ext cx="3136900" cy="762000"/>
            <a:chOff x="1968" y="1008"/>
            <a:chExt cx="1920" cy="480"/>
          </a:xfrm>
        </p:grpSpPr>
        <p:sp>
          <p:nvSpPr>
            <p:cNvPr id="17454" name="Oval 34"/>
            <p:cNvSpPr>
              <a:spLocks noChangeArrowheads="1"/>
            </p:cNvSpPr>
            <p:nvPr/>
          </p:nvSpPr>
          <p:spPr bwMode="auto">
            <a:xfrm>
              <a:off x="3456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5" name="Line 35"/>
            <p:cNvSpPr>
              <a:spLocks noChangeShapeType="1"/>
            </p:cNvSpPr>
            <p:nvPr/>
          </p:nvSpPr>
          <p:spPr bwMode="auto">
            <a:xfrm flipH="1">
              <a:off x="1968" y="1200"/>
              <a:ext cx="163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32872" name="Group 40"/>
          <p:cNvGrpSpPr/>
          <p:nvPr/>
        </p:nvGrpSpPr>
        <p:grpSpPr bwMode="auto">
          <a:xfrm>
            <a:off x="2590800" y="1524000"/>
            <a:ext cx="685800" cy="762000"/>
            <a:chOff x="2544" y="1008"/>
            <a:chExt cx="432" cy="480"/>
          </a:xfrm>
        </p:grpSpPr>
        <p:sp>
          <p:nvSpPr>
            <p:cNvPr id="17452" name="Oval 37"/>
            <p:cNvSpPr>
              <a:spLocks noChangeArrowheads="1"/>
            </p:cNvSpPr>
            <p:nvPr/>
          </p:nvSpPr>
          <p:spPr bwMode="auto">
            <a:xfrm>
              <a:off x="2544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3" name="Line 38"/>
            <p:cNvSpPr>
              <a:spLocks noChangeShapeType="1"/>
            </p:cNvSpPr>
            <p:nvPr/>
          </p:nvSpPr>
          <p:spPr bwMode="auto">
            <a:xfrm flipH="1">
              <a:off x="2592" y="1200"/>
              <a:ext cx="19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632909" name="Group 77"/>
          <p:cNvGrpSpPr/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17432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3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7434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data</a:t>
              </a:r>
            </a:p>
          </p:txBody>
        </p:sp>
        <p:sp>
          <p:nvSpPr>
            <p:cNvPr id="17435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word address (hex)</a:t>
              </a:r>
            </a:p>
          </p:txBody>
        </p:sp>
        <p:sp>
          <p:nvSpPr>
            <p:cNvPr id="17436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0x00000000</a:t>
              </a:r>
            </a:p>
          </p:txBody>
        </p:sp>
        <p:sp>
          <p:nvSpPr>
            <p:cNvPr id="17437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0x00000004</a:t>
              </a:r>
            </a:p>
          </p:txBody>
        </p:sp>
        <p:sp>
          <p:nvSpPr>
            <p:cNvPr id="17438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0x00000008</a:t>
              </a:r>
            </a:p>
          </p:txBody>
        </p:sp>
        <p:sp>
          <p:nvSpPr>
            <p:cNvPr id="17439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0x0000000c</a:t>
              </a:r>
            </a:p>
          </p:txBody>
        </p:sp>
        <p:sp>
          <p:nvSpPr>
            <p:cNvPr id="17440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0xf f f f f f f f</a:t>
              </a:r>
            </a:p>
          </p:txBody>
        </p:sp>
        <p:sp>
          <p:nvSpPr>
            <p:cNvPr id="17441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2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3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4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5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6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7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48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$s2</a:t>
              </a:r>
            </a:p>
          </p:txBody>
        </p:sp>
        <p:sp>
          <p:nvSpPr>
            <p:cNvPr id="17449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0x12004094</a:t>
              </a:r>
            </a:p>
          </p:txBody>
        </p:sp>
        <p:sp>
          <p:nvSpPr>
            <p:cNvPr id="17450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51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64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24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r>
                <a:rPr lang="en-US" altLang="zh-CN" sz="2000" dirty="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 + $s2 =</a:t>
              </a:r>
            </a:p>
          </p:txBody>
        </p:sp>
      </p:grpSp>
      <p:sp>
        <p:nvSpPr>
          <p:cNvPr id="17430" name="Rectangle 66"/>
          <p:cNvSpPr>
            <a:spLocks noChangeArrowheads="1"/>
          </p:cNvSpPr>
          <p:nvPr/>
        </p:nvSpPr>
        <p:spPr bwMode="auto">
          <a:xfrm>
            <a:off x="2709863" y="3173413"/>
            <a:ext cx="1808187" cy="42062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0x120040ac</a:t>
            </a:r>
          </a:p>
        </p:txBody>
      </p:sp>
      <p:grpSp>
        <p:nvGrpSpPr>
          <p:cNvPr id="632908" name="Group 76"/>
          <p:cNvGrpSpPr/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17425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26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27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17428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0x120040ac</a:t>
              </a:r>
            </a:p>
          </p:txBody>
        </p:sp>
        <p:sp>
          <p:nvSpPr>
            <p:cNvPr id="17429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Courier New" panose="02070309020205020404" charset="0"/>
                  <a:ea typeface="宋体" panose="02010600030101010101" pitchFamily="2" charset="-122"/>
                  <a:cs typeface="宋体" panose="02010600030101010101" pitchFamily="2" charset="-122"/>
                </a:rPr>
                <a:t>$t0 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38338" y="1430594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CC"/>
                </a:solidFill>
              </a:rPr>
              <a:t>lw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52" name="文本框 1"/>
          <p:cNvSpPr txBox="1"/>
          <p:nvPr/>
        </p:nvSpPr>
        <p:spPr>
          <a:xfrm>
            <a:off x="2651124" y="1404848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CC"/>
                </a:solidFill>
              </a:rPr>
              <a:t>$t0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53" name="文本框 1"/>
          <p:cNvSpPr txBox="1"/>
          <p:nvPr/>
        </p:nvSpPr>
        <p:spPr>
          <a:xfrm>
            <a:off x="3410687" y="1407497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CC"/>
                </a:solidFill>
              </a:rPr>
              <a:t>24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54" name="文本框 1"/>
          <p:cNvSpPr txBox="1"/>
          <p:nvPr/>
        </p:nvSpPr>
        <p:spPr>
          <a:xfrm>
            <a:off x="4132162" y="1416498"/>
            <a:ext cx="68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CC"/>
                </a:solidFill>
              </a:rPr>
              <a:t>$s2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“</a:t>
            </a:r>
            <a:r>
              <a:rPr lang="en-US" altLang="zh-CN" sz="2400" b="1" i="1" dirty="0" err="1"/>
              <a:t>lw</a:t>
            </a:r>
            <a:r>
              <a:rPr lang="en-US" altLang="zh-CN" sz="2400" b="1" i="1" dirty="0"/>
              <a:t>” can be replaced by other operations, such as </a:t>
            </a:r>
            <a:r>
              <a:rPr lang="en-US" altLang="zh-CN" sz="2400" b="1" i="1" dirty="0" err="1"/>
              <a:t>st</a:t>
            </a:r>
            <a:r>
              <a:rPr lang="en-US" altLang="zh-CN" sz="2400" b="1" i="1" dirty="0"/>
              <a:t>, </a:t>
            </a:r>
            <a:r>
              <a:rPr lang="en-US" altLang="zh-CN" sz="2400" b="1" i="1" dirty="0" err="1"/>
              <a:t>bnz</a:t>
            </a:r>
            <a:r>
              <a:rPr lang="en-US" altLang="zh-CN" sz="2400" b="1" i="1" dirty="0"/>
              <a:t>, </a:t>
            </a:r>
            <a:r>
              <a:rPr lang="en-US" altLang="zh-CN" sz="2400" b="1" i="1" dirty="0" err="1"/>
              <a:t>ori</a:t>
            </a:r>
            <a:r>
              <a:rPr lang="en-US" altLang="zh-CN" sz="2400" b="1" i="1" dirty="0"/>
              <a:t>, et. al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386556" y="3293858"/>
            <a:ext cx="2817813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32543" y="-20932"/>
            <a:ext cx="9180513" cy="923763"/>
            <a:chOff x="0" y="216059"/>
            <a:chExt cx="9180000" cy="923305"/>
          </a:xfrm>
        </p:grpSpPr>
        <p:sp>
          <p:nvSpPr>
            <p:cNvPr id="59" name="矩形 58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61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62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Machine Language-Add Instruction(I-Format)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513274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89125"/>
            <a:ext cx="8915400" cy="2911475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81923" name="Text Box 4"/>
          <p:cNvSpPr txBox="1"/>
          <p:nvPr/>
        </p:nvSpPr>
        <p:spPr>
          <a:xfrm>
            <a:off x="5083175" y="4651375"/>
            <a:ext cx="3929063" cy="3048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lvl="0" eaLnBrk="1" hangingPunct="1">
              <a:buClrTx/>
            </a:pPr>
            <a:r>
              <a:rPr lang="en-US" altLang="zh-CN" sz="1400" dirty="0">
                <a:latin typeface="Comic Sans MS" panose="030F0702030302020204" pitchFamily="1" charset="0"/>
                <a:ea typeface="MS PGothic" panose="020B0600070205080204" pitchFamily="1" charset="-128"/>
              </a:rPr>
              <a:t>[MIPS R4000 Microprocessor User</a:t>
            </a:r>
            <a:r>
              <a:rPr lang="ja-JP" altLang="en-US" sz="1400" dirty="0">
                <a:latin typeface="Comic Sans MS" panose="030F0702030302020204" pitchFamily="1" charset="0"/>
                <a:ea typeface="MS PGothic" panose="020B0600070205080204" pitchFamily="1" charset="-128"/>
              </a:rPr>
              <a:t>’</a:t>
            </a:r>
            <a:r>
              <a:rPr lang="en-US" altLang="ja-JP" sz="1400" dirty="0">
                <a:latin typeface="Comic Sans MS" panose="030F0702030302020204" pitchFamily="1" charset="0"/>
                <a:ea typeface="MS PGothic" panose="020B0600070205080204" pitchFamily="1" charset="-128"/>
              </a:rPr>
              <a:t>s Manual]</a:t>
            </a:r>
            <a:endParaRPr lang="en-US" altLang="zh-CN" sz="1400" dirty="0">
              <a:latin typeface="Comic Sans MS" panose="030F0702030302020204" pitchFamily="1" charset="0"/>
              <a:ea typeface="MS PGothic" panose="020B0600070205080204" pitchFamily="1" charset="-128"/>
            </a:endParaRPr>
          </a:p>
        </p:txBody>
      </p:sp>
      <p:sp>
        <p:nvSpPr>
          <p:cNvPr id="81924" name="Rectangle 5"/>
          <p:cNvSpPr/>
          <p:nvPr/>
        </p:nvSpPr>
        <p:spPr>
          <a:xfrm>
            <a:off x="846138" y="3284538"/>
            <a:ext cx="8004175" cy="265112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81925" name="Rectangle 6"/>
          <p:cNvSpPr/>
          <p:nvPr/>
        </p:nvSpPr>
        <p:spPr>
          <a:xfrm>
            <a:off x="4852988" y="3022600"/>
            <a:ext cx="3995737" cy="265113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81926" name="Rectangle 7"/>
          <p:cNvSpPr/>
          <p:nvPr/>
        </p:nvSpPr>
        <p:spPr>
          <a:xfrm>
            <a:off x="4860925" y="4070350"/>
            <a:ext cx="4003675" cy="585788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81927" name="Rectangle 8"/>
          <p:cNvSpPr/>
          <p:nvPr/>
        </p:nvSpPr>
        <p:spPr>
          <a:xfrm>
            <a:off x="4838700" y="3817938"/>
            <a:ext cx="2011363" cy="265112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81928" name="Rectangle 9"/>
          <p:cNvSpPr/>
          <p:nvPr/>
        </p:nvSpPr>
        <p:spPr>
          <a:xfrm>
            <a:off x="7835900" y="3565525"/>
            <a:ext cx="1022350" cy="509588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81929" name="Rectangle 10"/>
          <p:cNvSpPr/>
          <p:nvPr/>
        </p:nvSpPr>
        <p:spPr>
          <a:xfrm>
            <a:off x="852488" y="4079875"/>
            <a:ext cx="3987800" cy="561975"/>
          </a:xfrm>
          <a:prstGeom prst="rect">
            <a:avLst/>
          </a:prstGeom>
          <a:solidFill>
            <a:srgbClr val="DDDDDD">
              <a:alpha val="39999"/>
            </a:srgbClr>
          </a:solidFill>
          <a:ln w="19050">
            <a:noFill/>
          </a:ln>
        </p:spPr>
        <p:txBody>
          <a:bodyPr wrap="none" anchor="ctr"/>
          <a:lstStyle/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91620" y="333670"/>
            <a:ext cx="2817813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98738" y="0"/>
            <a:ext cx="9180513" cy="923763"/>
            <a:chOff x="0" y="216059"/>
            <a:chExt cx="9180000" cy="923305"/>
          </a:xfrm>
        </p:grpSpPr>
        <p:sp>
          <p:nvSpPr>
            <p:cNvPr id="13" name="矩形 12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16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Reg-</a:t>
              </a:r>
              <a:r>
                <a:rPr lang="en-US" altLang="zh-CN" sz="2800" b="1" dirty="0" err="1">
                  <a:solidFill>
                    <a:srgbClr val="F2F2F2"/>
                  </a:solidFill>
                  <a:ea typeface="华文中宋" panose="02010600040101010101" pitchFamily="2" charset="-122"/>
                </a:rPr>
                <a:t>Immed</a:t>
              </a:r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 Instruction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0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4"/>
          <p:cNvGrpSpPr/>
          <p:nvPr/>
        </p:nvGrpSpPr>
        <p:grpSpPr bwMode="auto">
          <a:xfrm>
            <a:off x="533400" y="1447800"/>
            <a:ext cx="8382000" cy="762001"/>
            <a:chOff x="336" y="999"/>
            <a:chExt cx="5280" cy="480"/>
          </a:xfrm>
        </p:grpSpPr>
        <p:sp>
          <p:nvSpPr>
            <p:cNvPr id="35877" name="Rectangle 5"/>
            <p:cNvSpPr>
              <a:spLocks noChangeArrowheads="1"/>
            </p:cNvSpPr>
            <p:nvPr/>
          </p:nvSpPr>
          <p:spPr bwMode="auto">
            <a:xfrm>
              <a:off x="336" y="100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78" name="Line 6"/>
            <p:cNvSpPr>
              <a:spLocks noChangeShapeType="1"/>
            </p:cNvSpPr>
            <p:nvPr/>
          </p:nvSpPr>
          <p:spPr bwMode="auto">
            <a:xfrm>
              <a:off x="816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79" name="Line 7"/>
            <p:cNvSpPr>
              <a:spLocks noChangeShapeType="1"/>
            </p:cNvSpPr>
            <p:nvPr/>
          </p:nvSpPr>
          <p:spPr bwMode="auto">
            <a:xfrm>
              <a:off x="120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0" name="Line 8"/>
            <p:cNvSpPr>
              <a:spLocks noChangeShapeType="1"/>
            </p:cNvSpPr>
            <p:nvPr/>
          </p:nvSpPr>
          <p:spPr bwMode="auto">
            <a:xfrm>
              <a:off x="158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1" name="Line 9"/>
            <p:cNvSpPr>
              <a:spLocks noChangeShapeType="1"/>
            </p:cNvSpPr>
            <p:nvPr/>
          </p:nvSpPr>
          <p:spPr bwMode="auto">
            <a:xfrm>
              <a:off x="192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2" name="Line 10"/>
            <p:cNvSpPr>
              <a:spLocks noChangeShapeType="1"/>
            </p:cNvSpPr>
            <p:nvPr/>
          </p:nvSpPr>
          <p:spPr bwMode="auto">
            <a:xfrm>
              <a:off x="230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3" name="Rectangle 11"/>
            <p:cNvSpPr>
              <a:spLocks noChangeArrowheads="1"/>
            </p:cNvSpPr>
            <p:nvPr/>
          </p:nvSpPr>
          <p:spPr bwMode="auto">
            <a:xfrm>
              <a:off x="3168" y="124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84" name="Text Box 12"/>
            <p:cNvSpPr txBox="1">
              <a:spLocks noChangeArrowheads="1"/>
            </p:cNvSpPr>
            <p:nvPr/>
          </p:nvSpPr>
          <p:spPr bwMode="auto">
            <a:xfrm>
              <a:off x="390" y="999"/>
              <a:ext cx="22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op   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rs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rt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rd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 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funct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885" name="Line 13"/>
            <p:cNvSpPr>
              <a:spLocks noChangeShapeType="1"/>
            </p:cNvSpPr>
            <p:nvPr/>
          </p:nvSpPr>
          <p:spPr bwMode="auto">
            <a:xfrm>
              <a:off x="1056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6" name="Line 14"/>
            <p:cNvSpPr>
              <a:spLocks noChangeShapeType="1"/>
            </p:cNvSpPr>
            <p:nvPr/>
          </p:nvSpPr>
          <p:spPr bwMode="auto">
            <a:xfrm>
              <a:off x="1056" y="1344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87" name="Rectangle 15"/>
            <p:cNvSpPr>
              <a:spLocks noChangeArrowheads="1"/>
            </p:cNvSpPr>
            <p:nvPr/>
          </p:nvSpPr>
          <p:spPr bwMode="auto">
            <a:xfrm>
              <a:off x="3888" y="1008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Register</a:t>
              </a:r>
            </a:p>
          </p:txBody>
        </p:sp>
        <p:sp>
          <p:nvSpPr>
            <p:cNvPr id="35888" name="Text Box 16"/>
            <p:cNvSpPr txBox="1">
              <a:spLocks noChangeArrowheads="1"/>
            </p:cNvSpPr>
            <p:nvPr/>
          </p:nvSpPr>
          <p:spPr bwMode="auto">
            <a:xfrm>
              <a:off x="3744" y="1248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word </a:t>
              </a:r>
              <a:r>
                <a:rPr lang="en-US" altLang="zh-CN">
                  <a:ea typeface="宋体" panose="02010600030101010101" pitchFamily="2" charset="-122"/>
                  <a:cs typeface="宋体" panose="02010600030101010101" pitchFamily="2" charset="-122"/>
                </a:rPr>
                <a:t>operand</a:t>
              </a:r>
            </a:p>
          </p:txBody>
        </p:sp>
      </p:grpSp>
      <p:grpSp>
        <p:nvGrpSpPr>
          <p:cNvPr id="32773" name="Group 17"/>
          <p:cNvGrpSpPr/>
          <p:nvPr/>
        </p:nvGrpSpPr>
        <p:grpSpPr bwMode="auto">
          <a:xfrm>
            <a:off x="533400" y="3276600"/>
            <a:ext cx="8382000" cy="1128713"/>
            <a:chOff x="336" y="2169"/>
            <a:chExt cx="5280" cy="711"/>
          </a:xfrm>
        </p:grpSpPr>
        <p:sp>
          <p:nvSpPr>
            <p:cNvPr id="35852" name="Rectangle 18"/>
            <p:cNvSpPr>
              <a:spLocks noChangeArrowheads="1"/>
            </p:cNvSpPr>
            <p:nvPr/>
          </p:nvSpPr>
          <p:spPr bwMode="auto">
            <a:xfrm>
              <a:off x="336" y="2649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53" name="Text Box 19"/>
            <p:cNvSpPr txBox="1">
              <a:spLocks noChangeArrowheads="1"/>
            </p:cNvSpPr>
            <p:nvPr/>
          </p:nvSpPr>
          <p:spPr bwMode="auto">
            <a:xfrm>
              <a:off x="1008" y="2649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base register</a:t>
              </a:r>
            </a:p>
          </p:txBody>
        </p:sp>
        <p:grpSp>
          <p:nvGrpSpPr>
            <p:cNvPr id="32782" name="Group 20"/>
            <p:cNvGrpSpPr/>
            <p:nvPr/>
          </p:nvGrpSpPr>
          <p:grpSpPr bwMode="auto">
            <a:xfrm>
              <a:off x="336" y="2169"/>
              <a:ext cx="5280" cy="528"/>
              <a:chOff x="336" y="2169"/>
              <a:chExt cx="5280" cy="528"/>
            </a:xfrm>
          </p:grpSpPr>
          <p:sp>
            <p:nvSpPr>
              <p:cNvPr id="35855" name="Text Box 21"/>
              <p:cNvSpPr txBox="1">
                <a:spLocks noChangeArrowheads="1"/>
              </p:cNvSpPr>
              <p:nvPr/>
            </p:nvSpPr>
            <p:spPr bwMode="auto">
              <a:xfrm>
                <a:off x="432" y="2169"/>
                <a:ext cx="1916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op         </a:t>
                </a:r>
                <a:r>
                  <a:rPr lang="en-US" altLang="zh-CN" dirty="0" err="1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rs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en-US" altLang="zh-CN" dirty="0" err="1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rt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           offset</a:t>
                </a:r>
              </a:p>
            </p:txBody>
          </p:sp>
          <p:sp>
            <p:nvSpPr>
              <p:cNvPr id="35856" name="Rectangle 22"/>
              <p:cNvSpPr>
                <a:spLocks noChangeArrowheads="1"/>
              </p:cNvSpPr>
              <p:nvPr/>
            </p:nvSpPr>
            <p:spPr bwMode="auto">
              <a:xfrm>
                <a:off x="336" y="216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57" name="Line 23"/>
              <p:cNvSpPr>
                <a:spLocks noChangeShapeType="1"/>
              </p:cNvSpPr>
              <p:nvPr/>
            </p:nvSpPr>
            <p:spPr bwMode="auto">
              <a:xfrm>
                <a:off x="816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58" name="Line 24"/>
              <p:cNvSpPr>
                <a:spLocks noChangeShapeType="1"/>
              </p:cNvSpPr>
              <p:nvPr/>
            </p:nvSpPr>
            <p:spPr bwMode="auto">
              <a:xfrm>
                <a:off x="1200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59" name="Line 25"/>
              <p:cNvSpPr>
                <a:spLocks noChangeShapeType="1"/>
              </p:cNvSpPr>
              <p:nvPr/>
            </p:nvSpPr>
            <p:spPr bwMode="auto">
              <a:xfrm>
                <a:off x="1584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32788" name="Group 26"/>
              <p:cNvGrpSpPr/>
              <p:nvPr/>
            </p:nvGrpSpPr>
            <p:grpSpPr bwMode="auto">
              <a:xfrm>
                <a:off x="2880" y="2361"/>
                <a:ext cx="192" cy="336"/>
                <a:chOff x="1392" y="2880"/>
                <a:chExt cx="288" cy="480"/>
              </a:xfrm>
            </p:grpSpPr>
            <p:sp>
              <p:nvSpPr>
                <p:cNvPr id="35870" name="Line 27"/>
                <p:cNvSpPr>
                  <a:spLocks noChangeShapeType="1"/>
                </p:cNvSpPr>
                <p:nvPr/>
              </p:nvSpPr>
              <p:spPr bwMode="auto">
                <a:xfrm>
                  <a:off x="1392" y="3071"/>
                  <a:ext cx="48" cy="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92" y="316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876" name="Line 33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35861" name="Line 34"/>
              <p:cNvSpPr>
                <a:spLocks noChangeShapeType="1"/>
              </p:cNvSpPr>
              <p:nvPr/>
            </p:nvSpPr>
            <p:spPr bwMode="auto">
              <a:xfrm>
                <a:off x="2160" y="236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62" name="Line 35"/>
              <p:cNvSpPr>
                <a:spLocks noChangeShapeType="1"/>
              </p:cNvSpPr>
              <p:nvPr/>
            </p:nvSpPr>
            <p:spPr bwMode="auto">
              <a:xfrm>
                <a:off x="2160" y="240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63" name="Line 36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64" name="Line 37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65" name="Rectangle 38"/>
              <p:cNvSpPr>
                <a:spLocks noChangeArrowheads="1"/>
              </p:cNvSpPr>
              <p:nvPr/>
            </p:nvSpPr>
            <p:spPr bwMode="auto">
              <a:xfrm>
                <a:off x="3168" y="240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66" name="Rectangle 39"/>
              <p:cNvSpPr>
                <a:spLocks noChangeArrowheads="1"/>
              </p:cNvSpPr>
              <p:nvPr/>
            </p:nvSpPr>
            <p:spPr bwMode="auto">
              <a:xfrm>
                <a:off x="3888" y="2169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35867" name="Text Box 40"/>
              <p:cNvSpPr txBox="1">
                <a:spLocks noChangeArrowheads="1"/>
              </p:cNvSpPr>
              <p:nvPr/>
            </p:nvSpPr>
            <p:spPr bwMode="auto">
              <a:xfrm>
                <a:off x="3552" y="2409"/>
                <a:ext cx="1476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宋体" panose="02010600030101010101" pitchFamily="2" charset="-122"/>
                  </a:rPr>
                  <a:t>word or byte </a:t>
                </a:r>
                <a:r>
                  <a:rPr lang="en-US" altLang="zh-CN">
                    <a:ea typeface="宋体" panose="02010600030101010101" pitchFamily="2" charset="-122"/>
                    <a:cs typeface="宋体" panose="02010600030101010101" pitchFamily="2" charset="-122"/>
                  </a:rPr>
                  <a:t>operand</a:t>
                </a:r>
              </a:p>
            </p:txBody>
          </p:sp>
          <p:sp>
            <p:nvSpPr>
              <p:cNvPr id="35868" name="Line 41"/>
              <p:cNvSpPr>
                <a:spLocks noChangeShapeType="1"/>
              </p:cNvSpPr>
              <p:nvPr/>
            </p:nvSpPr>
            <p:spPr bwMode="auto">
              <a:xfrm>
                <a:off x="3072" y="2553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5869" name="Line 42"/>
              <p:cNvSpPr>
                <a:spLocks noChangeShapeType="1"/>
              </p:cNvSpPr>
              <p:nvPr/>
            </p:nvSpPr>
            <p:spPr bwMode="auto">
              <a:xfrm>
                <a:off x="1008" y="236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32774" name="Group 43"/>
          <p:cNvGrpSpPr/>
          <p:nvPr/>
        </p:nvGrpSpPr>
        <p:grpSpPr bwMode="auto">
          <a:xfrm>
            <a:off x="533400" y="6096000"/>
            <a:ext cx="3886200" cy="366713"/>
            <a:chOff x="336" y="3897"/>
            <a:chExt cx="2448" cy="231"/>
          </a:xfrm>
        </p:grpSpPr>
        <p:sp>
          <p:nvSpPr>
            <p:cNvPr id="35847" name="Text Box 44"/>
            <p:cNvSpPr txBox="1">
              <a:spLocks noChangeArrowheads="1"/>
            </p:cNvSpPr>
            <p:nvPr/>
          </p:nvSpPr>
          <p:spPr bwMode="auto">
            <a:xfrm>
              <a:off x="432" y="3897"/>
              <a:ext cx="189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op         rs      rt       </a:t>
              </a:r>
              <a:r>
                <a:rPr lang="en-US" altLang="zh-CN">
                  <a:ea typeface="宋体" panose="02010600030101010101" pitchFamily="2" charset="-122"/>
                  <a:cs typeface="宋体" panose="02010600030101010101" pitchFamily="2" charset="-122"/>
                </a:rPr>
                <a:t>operand</a:t>
              </a:r>
            </a:p>
          </p:txBody>
        </p:sp>
        <p:sp>
          <p:nvSpPr>
            <p:cNvPr id="35848" name="Rectangle 45"/>
            <p:cNvSpPr>
              <a:spLocks noChangeArrowheads="1"/>
            </p:cNvSpPr>
            <p:nvPr/>
          </p:nvSpPr>
          <p:spPr bwMode="auto">
            <a:xfrm>
              <a:off x="336" y="3897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49" name="Line 46"/>
            <p:cNvSpPr>
              <a:spLocks noChangeShapeType="1"/>
            </p:cNvSpPr>
            <p:nvPr/>
          </p:nvSpPr>
          <p:spPr bwMode="auto">
            <a:xfrm>
              <a:off x="816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50" name="Line 47"/>
            <p:cNvSpPr>
              <a:spLocks noChangeShapeType="1"/>
            </p:cNvSpPr>
            <p:nvPr/>
          </p:nvSpPr>
          <p:spPr bwMode="auto">
            <a:xfrm>
              <a:off x="1200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851" name="Line 48"/>
            <p:cNvSpPr>
              <a:spLocks noChangeShapeType="1"/>
            </p:cNvSpPr>
            <p:nvPr/>
          </p:nvSpPr>
          <p:spPr bwMode="auto">
            <a:xfrm>
              <a:off x="1584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87931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i="1" dirty="0"/>
              <a:t>Register</a:t>
            </a:r>
            <a:r>
              <a:rPr lang="en-US" altLang="zh-CN" sz="2400" b="1" dirty="0">
                <a:solidFill>
                  <a:srgbClr val="0000CC"/>
                </a:solidFill>
              </a:rPr>
              <a:t> addressing – </a:t>
            </a:r>
            <a:r>
              <a:rPr lang="en-US" altLang="zh-CN" sz="2400" b="1" i="1" dirty="0"/>
              <a:t>operand </a:t>
            </a:r>
            <a:r>
              <a:rPr lang="en-US" altLang="zh-CN" sz="2400" b="1" dirty="0">
                <a:solidFill>
                  <a:srgbClr val="0000CC"/>
                </a:solidFill>
              </a:rPr>
              <a:t>is in a register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0" y="2161758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 dirty="0"/>
              <a:t>Base (displacement) </a:t>
            </a:r>
            <a:r>
              <a:rPr lang="en-US" altLang="zh-CN" sz="2400" b="1" dirty="0">
                <a:solidFill>
                  <a:srgbClr val="0000CC"/>
                </a:solidFill>
              </a:rPr>
              <a:t>addressing – </a:t>
            </a:r>
            <a:r>
              <a:rPr lang="en-US" altLang="zh-CN" sz="2400" b="1" i="1" dirty="0"/>
              <a:t>operand</a:t>
            </a:r>
            <a:r>
              <a:rPr lang="en-US" altLang="zh-CN" sz="2400" b="1" dirty="0">
                <a:solidFill>
                  <a:srgbClr val="0000CC"/>
                </a:solidFill>
              </a:rPr>
              <a:t> is at the memory location whose address is the sum of a register and a 16-bit constant contained within the instruction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343400"/>
            <a:ext cx="913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Register relative (indirect) with      0($a0)</a:t>
            </a:r>
          </a:p>
          <a:p>
            <a:pPr marL="1200150" lvl="2" indent="-285750"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Pseudo-direct with                   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addr</a:t>
            </a:r>
            <a:r>
              <a:rPr lang="en-US" altLang="zh-CN" sz="2400" b="1" dirty="0">
                <a:solidFill>
                  <a:srgbClr val="0000CC"/>
                </a:solidFill>
              </a:rPr>
              <a:t>($zero)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/>
              <a:t>Immediate</a:t>
            </a:r>
            <a:r>
              <a:rPr lang="en-US" altLang="zh-CN" sz="2400" b="1" dirty="0">
                <a:solidFill>
                  <a:srgbClr val="0000CC"/>
                </a:solidFill>
              </a:rPr>
              <a:t> addressing – </a:t>
            </a:r>
            <a:r>
              <a:rPr lang="en-US" altLang="zh-CN" sz="2400" b="1" i="1" dirty="0"/>
              <a:t>operand</a:t>
            </a:r>
            <a:r>
              <a:rPr lang="en-US" altLang="zh-CN" sz="2400" b="1" dirty="0">
                <a:solidFill>
                  <a:srgbClr val="0000CC"/>
                </a:solidFill>
              </a:rPr>
              <a:t> is a 16-bit constant contained within the instruction</a:t>
            </a:r>
          </a:p>
          <a:p>
            <a:endParaRPr lang="zh-CN" altLang="en-US" dirty="0"/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58" name="矩形 5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6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3.4</a:t>
              </a:r>
            </a:p>
          </p:txBody>
        </p:sp>
        <p:sp>
          <p:nvSpPr>
            <p:cNvPr id="6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MIPS Operand Addressing Modes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5C25888-BD5B-47EA-B073-15038E378785}"/>
              </a:ext>
            </a:extLst>
          </p:cNvPr>
          <p:cNvSpPr txBox="1"/>
          <p:nvPr/>
        </p:nvSpPr>
        <p:spPr>
          <a:xfrm>
            <a:off x="3171191" y="356314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3235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799028"/>
            <a:ext cx="7873911" cy="1105973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ea typeface="宋体" panose="02010600030101010101" pitchFamily="2" charset="-122"/>
              </a:rPr>
              <a:t>PC-relative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 addressing –instruction </a:t>
            </a:r>
            <a:r>
              <a:rPr lang="en-US" altLang="zh-CN" b="1" i="1" dirty="0">
                <a:ea typeface="宋体" panose="02010600030101010101" pitchFamily="2" charset="-122"/>
              </a:rPr>
              <a:t>address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 is the sum of the PC and a 16-bit constant contained within the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ea typeface="宋体" panose="02010600030101010101" pitchFamily="2" charset="-122"/>
              </a:rPr>
              <a:t>Pseudo-direct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addressing – instruction </a:t>
            </a:r>
            <a:r>
              <a:rPr lang="en-US" altLang="zh-CN" b="1" i="1" dirty="0">
                <a:ea typeface="宋体" panose="02010600030101010101" pitchFamily="2" charset="-122"/>
              </a:rPr>
              <a:t>address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 is the 26-bit constant contained within the instruction concatenated with the upper 4 bits of the PC</a:t>
            </a:r>
          </a:p>
        </p:txBody>
      </p:sp>
      <p:grpSp>
        <p:nvGrpSpPr>
          <p:cNvPr id="33796" name="Group 4"/>
          <p:cNvGrpSpPr/>
          <p:nvPr/>
        </p:nvGrpSpPr>
        <p:grpSpPr bwMode="auto">
          <a:xfrm>
            <a:off x="533400" y="2438400"/>
            <a:ext cx="8382000" cy="1128713"/>
            <a:chOff x="336" y="1296"/>
            <a:chExt cx="5280" cy="711"/>
          </a:xfrm>
        </p:grpSpPr>
        <p:sp>
          <p:nvSpPr>
            <p:cNvPr id="37919" name="Text Box 5"/>
            <p:cNvSpPr txBox="1">
              <a:spLocks noChangeArrowheads="1"/>
            </p:cNvSpPr>
            <p:nvPr/>
          </p:nvSpPr>
          <p:spPr bwMode="auto">
            <a:xfrm>
              <a:off x="432" y="1296"/>
              <a:ext cx="191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op   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rs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 </a:t>
              </a:r>
              <a:r>
                <a:rPr lang="en-US" altLang="zh-CN" dirty="0" err="1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rt</a:t>
              </a: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           offset</a:t>
              </a:r>
            </a:p>
          </p:txBody>
        </p:sp>
        <p:sp>
          <p:nvSpPr>
            <p:cNvPr id="37920" name="Rectangle 6"/>
            <p:cNvSpPr>
              <a:spLocks noChangeArrowheads="1"/>
            </p:cNvSpPr>
            <p:nvPr/>
          </p:nvSpPr>
          <p:spPr bwMode="auto">
            <a:xfrm>
              <a:off x="336" y="129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21" name="Line 7"/>
            <p:cNvSpPr>
              <a:spLocks noChangeShapeType="1"/>
            </p:cNvSpPr>
            <p:nvPr/>
          </p:nvSpPr>
          <p:spPr bwMode="auto">
            <a:xfrm>
              <a:off x="816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22" name="Line 8"/>
            <p:cNvSpPr>
              <a:spLocks noChangeShapeType="1"/>
            </p:cNvSpPr>
            <p:nvPr/>
          </p:nvSpPr>
          <p:spPr bwMode="auto">
            <a:xfrm>
              <a:off x="1200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>
              <a:off x="1584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24" name="Rectangle 10"/>
            <p:cNvSpPr>
              <a:spLocks noChangeArrowheads="1"/>
            </p:cNvSpPr>
            <p:nvPr/>
          </p:nvSpPr>
          <p:spPr bwMode="auto">
            <a:xfrm>
              <a:off x="336" y="177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25" name="Text Box 11"/>
            <p:cNvSpPr txBox="1">
              <a:spLocks noChangeArrowheads="1"/>
            </p:cNvSpPr>
            <p:nvPr/>
          </p:nvSpPr>
          <p:spPr bwMode="auto">
            <a:xfrm>
              <a:off x="816" y="1776"/>
              <a:ext cx="155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Program Counter (PC)</a:t>
              </a:r>
            </a:p>
          </p:txBody>
        </p:sp>
        <p:grpSp>
          <p:nvGrpSpPr>
            <p:cNvPr id="33821" name="Group 12"/>
            <p:cNvGrpSpPr/>
            <p:nvPr/>
          </p:nvGrpSpPr>
          <p:grpSpPr bwMode="auto">
            <a:xfrm>
              <a:off x="2880" y="1488"/>
              <a:ext cx="192" cy="336"/>
              <a:chOff x="1392" y="2880"/>
              <a:chExt cx="288" cy="480"/>
            </a:xfrm>
          </p:grpSpPr>
          <p:sp>
            <p:nvSpPr>
              <p:cNvPr id="37935" name="Line 13"/>
              <p:cNvSpPr>
                <a:spLocks noChangeShapeType="1"/>
              </p:cNvSpPr>
              <p:nvPr/>
            </p:nvSpPr>
            <p:spPr bwMode="auto">
              <a:xfrm>
                <a:off x="1392" y="3071"/>
                <a:ext cx="48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36" name="Line 14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37" name="Line 15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38" name="Line 16"/>
              <p:cNvSpPr>
                <a:spLocks noChangeShapeType="1"/>
              </p:cNvSpPr>
              <p:nvPr/>
            </p:nvSpPr>
            <p:spPr bwMode="auto">
              <a:xfrm flipV="1">
                <a:off x="1392" y="316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39" name="Line 17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40" name="Line 18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37941" name="Line 19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37927" name="Line 20"/>
            <p:cNvSpPr>
              <a:spLocks noChangeShapeType="1"/>
            </p:cNvSpPr>
            <p:nvPr/>
          </p:nvSpPr>
          <p:spPr bwMode="auto">
            <a:xfrm>
              <a:off x="2160" y="14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28" name="Line 21"/>
            <p:cNvSpPr>
              <a:spLocks noChangeShapeType="1"/>
            </p:cNvSpPr>
            <p:nvPr/>
          </p:nvSpPr>
          <p:spPr bwMode="auto">
            <a:xfrm>
              <a:off x="2160" y="15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29" name="Line 22"/>
            <p:cNvSpPr>
              <a:spLocks noChangeShapeType="1"/>
            </p:cNvSpPr>
            <p:nvPr/>
          </p:nvSpPr>
          <p:spPr bwMode="auto">
            <a:xfrm>
              <a:off x="1584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30" name="Line 23"/>
            <p:cNvSpPr>
              <a:spLocks noChangeShapeType="1"/>
            </p:cNvSpPr>
            <p:nvPr/>
          </p:nvSpPr>
          <p:spPr bwMode="auto">
            <a:xfrm>
              <a:off x="1584" y="172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31" name="Rectangle 24"/>
            <p:cNvSpPr>
              <a:spLocks noChangeArrowheads="1"/>
            </p:cNvSpPr>
            <p:nvPr/>
          </p:nvSpPr>
          <p:spPr bwMode="auto">
            <a:xfrm>
              <a:off x="3168" y="153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32" name="Rectangle 25"/>
            <p:cNvSpPr>
              <a:spLocks noChangeArrowheads="1"/>
            </p:cNvSpPr>
            <p:nvPr/>
          </p:nvSpPr>
          <p:spPr bwMode="auto">
            <a:xfrm>
              <a:off x="3888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37933" name="Text Box 26"/>
            <p:cNvSpPr txBox="1">
              <a:spLocks noChangeArrowheads="1"/>
            </p:cNvSpPr>
            <p:nvPr/>
          </p:nvSpPr>
          <p:spPr bwMode="auto">
            <a:xfrm>
              <a:off x="3312" y="1536"/>
              <a:ext cx="198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branch destination </a:t>
              </a:r>
              <a:r>
                <a:rPr lang="en-US" altLang="zh-CN">
                  <a:ea typeface="宋体" panose="02010600030101010101" pitchFamily="2" charset="-122"/>
                  <a:cs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37934" name="Line 27"/>
            <p:cNvSpPr>
              <a:spLocks noChangeShapeType="1"/>
            </p:cNvSpPr>
            <p:nvPr/>
          </p:nvSpPr>
          <p:spPr bwMode="auto">
            <a:xfrm>
              <a:off x="3072" y="16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grpSp>
        <p:nvGrpSpPr>
          <p:cNvPr id="33797" name="Group 28"/>
          <p:cNvGrpSpPr/>
          <p:nvPr/>
        </p:nvGrpSpPr>
        <p:grpSpPr bwMode="auto">
          <a:xfrm>
            <a:off x="533400" y="5729287"/>
            <a:ext cx="8382000" cy="1128713"/>
            <a:chOff x="336" y="2976"/>
            <a:chExt cx="5280" cy="711"/>
          </a:xfrm>
        </p:grpSpPr>
        <p:sp>
          <p:nvSpPr>
            <p:cNvPr id="37903" name="Text Box 29"/>
            <p:cNvSpPr txBox="1">
              <a:spLocks noChangeArrowheads="1"/>
            </p:cNvSpPr>
            <p:nvPr/>
          </p:nvSpPr>
          <p:spPr bwMode="auto">
            <a:xfrm>
              <a:off x="432" y="3024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op               jump address</a:t>
              </a:r>
            </a:p>
          </p:txBody>
        </p:sp>
        <p:sp>
          <p:nvSpPr>
            <p:cNvPr id="37904" name="Rectangle 30"/>
            <p:cNvSpPr>
              <a:spLocks noChangeArrowheads="1"/>
            </p:cNvSpPr>
            <p:nvPr/>
          </p:nvSpPr>
          <p:spPr bwMode="auto">
            <a:xfrm>
              <a:off x="336" y="3024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5" name="Line 31"/>
            <p:cNvSpPr>
              <a:spLocks noChangeShapeType="1"/>
            </p:cNvSpPr>
            <p:nvPr/>
          </p:nvSpPr>
          <p:spPr bwMode="auto">
            <a:xfrm>
              <a:off x="816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06" name="Rectangle 32"/>
            <p:cNvSpPr>
              <a:spLocks noChangeArrowheads="1"/>
            </p:cNvSpPr>
            <p:nvPr/>
          </p:nvSpPr>
          <p:spPr bwMode="auto">
            <a:xfrm>
              <a:off x="336" y="345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7" name="Text Box 33"/>
            <p:cNvSpPr txBox="1">
              <a:spLocks noChangeArrowheads="1"/>
            </p:cNvSpPr>
            <p:nvPr/>
          </p:nvSpPr>
          <p:spPr bwMode="auto">
            <a:xfrm>
              <a:off x="816" y="3456"/>
              <a:ext cx="155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Program Counter (PC)</a:t>
              </a:r>
            </a:p>
          </p:txBody>
        </p:sp>
        <p:sp>
          <p:nvSpPr>
            <p:cNvPr id="37908" name="Line 34"/>
            <p:cNvSpPr>
              <a:spLocks noChangeShapeType="1"/>
            </p:cNvSpPr>
            <p:nvPr/>
          </p:nvSpPr>
          <p:spPr bwMode="auto">
            <a:xfrm>
              <a:off x="1632" y="321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09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10" name="Line 36"/>
            <p:cNvSpPr>
              <a:spLocks noChangeShapeType="1"/>
            </p:cNvSpPr>
            <p:nvPr/>
          </p:nvSpPr>
          <p:spPr bwMode="auto">
            <a:xfrm>
              <a:off x="480" y="340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11" name="Line 37"/>
            <p:cNvSpPr>
              <a:spLocks noChangeShapeType="1"/>
            </p:cNvSpPr>
            <p:nvPr/>
          </p:nvSpPr>
          <p:spPr bwMode="auto">
            <a:xfrm>
              <a:off x="480" y="340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12" name="Rectangle 38"/>
            <p:cNvSpPr>
              <a:spLocks noChangeArrowheads="1"/>
            </p:cNvSpPr>
            <p:nvPr/>
          </p:nvSpPr>
          <p:spPr bwMode="auto">
            <a:xfrm>
              <a:off x="3168" y="321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Rectangle 39"/>
            <p:cNvSpPr>
              <a:spLocks noChangeArrowheads="1"/>
            </p:cNvSpPr>
            <p:nvPr/>
          </p:nvSpPr>
          <p:spPr bwMode="auto">
            <a:xfrm>
              <a:off x="3888" y="297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37914" name="Text Box 40"/>
            <p:cNvSpPr txBox="1">
              <a:spLocks noChangeArrowheads="1"/>
            </p:cNvSpPr>
            <p:nvPr/>
          </p:nvSpPr>
          <p:spPr bwMode="auto">
            <a:xfrm>
              <a:off x="3456" y="3216"/>
              <a:ext cx="18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jump destination </a:t>
              </a:r>
              <a:r>
                <a:rPr lang="en-US" altLang="zh-CN">
                  <a:ea typeface="宋体" panose="02010600030101010101" pitchFamily="2" charset="-122"/>
                  <a:cs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37915" name="Line 41"/>
            <p:cNvSpPr>
              <a:spLocks noChangeShapeType="1"/>
            </p:cNvSpPr>
            <p:nvPr/>
          </p:nvSpPr>
          <p:spPr bwMode="auto">
            <a:xfrm>
              <a:off x="3072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16" name="Line 42"/>
            <p:cNvSpPr>
              <a:spLocks noChangeShapeType="1"/>
            </p:cNvSpPr>
            <p:nvPr/>
          </p:nvSpPr>
          <p:spPr bwMode="auto">
            <a:xfrm>
              <a:off x="672" y="345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7917" name="Oval 43"/>
            <p:cNvSpPr>
              <a:spLocks noChangeArrowheads="1"/>
            </p:cNvSpPr>
            <p:nvPr/>
          </p:nvSpPr>
          <p:spPr bwMode="auto">
            <a:xfrm>
              <a:off x="2880" y="3168"/>
              <a:ext cx="19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8" name="Text Box 44"/>
            <p:cNvSpPr txBox="1">
              <a:spLocks noChangeArrowheads="1"/>
            </p:cNvSpPr>
            <p:nvPr/>
          </p:nvSpPr>
          <p:spPr bwMode="auto">
            <a:xfrm>
              <a:off x="2880" y="3167"/>
              <a:ext cx="190" cy="4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|</a:t>
              </a:r>
            </a:p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ea typeface="宋体" panose="02010600030101010101" pitchFamily="2" charset="-122"/>
                  <a:cs typeface="宋体" panose="02010600030101010101" pitchFamily="2" charset="-122"/>
                </a:rPr>
                <a:t>|</a:t>
              </a:r>
            </a:p>
          </p:txBody>
        </p:sp>
      </p:grp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49" name="矩形 48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51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3.5</a:t>
              </a:r>
            </a:p>
          </p:txBody>
        </p:sp>
        <p:sp>
          <p:nvSpPr>
            <p:cNvPr id="52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MIPS Instruction Addressing Modes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48D449-7FE8-4AD7-9F52-26A7AE9A0CDB}"/>
              </a:ext>
            </a:extLst>
          </p:cNvPr>
          <p:cNvSpPr txBox="1"/>
          <p:nvPr/>
        </p:nvSpPr>
        <p:spPr>
          <a:xfrm>
            <a:off x="3205480" y="2734747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0867F9-BB99-4A0F-8642-B237511BF9B0}"/>
              </a:ext>
            </a:extLst>
          </p:cNvPr>
          <p:cNvSpPr txBox="1"/>
          <p:nvPr/>
        </p:nvSpPr>
        <p:spPr>
          <a:xfrm>
            <a:off x="2139950" y="6057053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&lt;&lt;2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391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</a:rPr>
              <a:t>Arithmetic and logical operation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</a:rPr>
              <a:t>Use the corresponding arithmetic/logical instruction directly, if  all the operands are in the registers (source operand can be immediate data).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</a:rPr>
              <a:t>If the source operand is located in memory, it should be moved into register by ‘</a:t>
            </a:r>
            <a:r>
              <a:rPr lang="en-US" altLang="zh-CN" b="1" dirty="0" err="1">
                <a:solidFill>
                  <a:srgbClr val="0000CC"/>
                </a:solidFill>
              </a:rPr>
              <a:t>lw</a:t>
            </a:r>
            <a:r>
              <a:rPr lang="en-US" altLang="zh-CN" b="1" dirty="0">
                <a:solidFill>
                  <a:srgbClr val="0000CC"/>
                </a:solidFill>
              </a:rPr>
              <a:t>’ before computing.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</a:rPr>
              <a:t>If the destination operand is a memory operand, it should be transferred to memory use ‘</a:t>
            </a:r>
            <a:r>
              <a:rPr lang="en-US" altLang="zh-CN" b="1" dirty="0" err="1">
                <a:solidFill>
                  <a:srgbClr val="0000CC"/>
                </a:solidFill>
              </a:rPr>
              <a:t>sw</a:t>
            </a:r>
            <a:r>
              <a:rPr lang="en-US" altLang="zh-CN" b="1" dirty="0">
                <a:solidFill>
                  <a:srgbClr val="0000CC"/>
                </a:solidFill>
              </a:rPr>
              <a:t>’ instruction after computing.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</a:rPr>
              <a:t>Some examples…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 with MIPS Instruction 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 with MIPS Instruction 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8526" y="1139695"/>
            <a:ext cx="175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if (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==j)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f=</a:t>
            </a:r>
            <a:r>
              <a:rPr lang="en-US" altLang="zh-CN" sz="3200" b="1" dirty="0" err="1">
                <a:solidFill>
                  <a:srgbClr val="0000CC"/>
                </a:solidFill>
              </a:rPr>
              <a:t>g+h</a:t>
            </a:r>
            <a:r>
              <a:rPr lang="en-US" altLang="zh-CN" sz="3200" b="1" dirty="0">
                <a:solidFill>
                  <a:srgbClr val="0000CC"/>
                </a:solidFill>
              </a:rPr>
              <a:t>;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else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f=f-h;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7000" y="1131109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Suppose the 5 variables are in the register as follows: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i:$s0, j:$s1, f:$s2, g: $s3, h:$s4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pic>
        <p:nvPicPr>
          <p:cNvPr id="18" name="Picture 6" descr="f02-09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5256" y="3201798"/>
            <a:ext cx="5114925" cy="3100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 with MIPS Instruction 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" y="10668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for (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=1000; 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&gt;=0;i--)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A[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]=A[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]+s;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1401" y="912494"/>
            <a:ext cx="556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81401" y="1066800"/>
            <a:ext cx="5569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Assumption: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The address of </a:t>
            </a:r>
            <a:r>
              <a:rPr lang="en-US" altLang="zh-CN" sz="3200" b="1" dirty="0" err="1">
                <a:solidFill>
                  <a:srgbClr val="0000CC"/>
                </a:solidFill>
              </a:rPr>
              <a:t>i</a:t>
            </a:r>
            <a:r>
              <a:rPr lang="en-US" altLang="zh-CN" sz="3200" b="1" dirty="0">
                <a:solidFill>
                  <a:srgbClr val="0000CC"/>
                </a:solidFill>
              </a:rPr>
              <a:t>: $s0;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address of A[0]:4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s:$s1; 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501" y="312783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Loop: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lw</a:t>
            </a:r>
            <a:r>
              <a:rPr lang="en-US" altLang="zh-CN" sz="3200" b="1" dirty="0">
                <a:solidFill>
                  <a:srgbClr val="0000CC"/>
                </a:solidFill>
              </a:rPr>
              <a:t>      $s2, 4($s0)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   add   $s2, $s2, $s1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sw</a:t>
            </a:r>
            <a:r>
              <a:rPr lang="en-US" altLang="zh-CN" sz="3200" b="1" dirty="0">
                <a:solidFill>
                  <a:srgbClr val="0000CC"/>
                </a:solidFill>
              </a:rPr>
              <a:t>     $s2, 4($s0)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subi</a:t>
            </a:r>
            <a:r>
              <a:rPr lang="en-US" altLang="zh-CN" sz="3200" b="1" dirty="0">
                <a:solidFill>
                  <a:srgbClr val="0000CC"/>
                </a:solidFill>
              </a:rPr>
              <a:t>   $s0, $s0,4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          </a:t>
            </a:r>
            <a:r>
              <a:rPr lang="en-US" altLang="zh-CN" sz="3200" b="1" i="1" dirty="0" err="1"/>
              <a:t>bnez</a:t>
            </a:r>
            <a:r>
              <a:rPr lang="en-US" altLang="zh-CN" sz="3200" b="1" dirty="0">
                <a:solidFill>
                  <a:srgbClr val="0000CC"/>
                </a:solidFill>
              </a:rPr>
              <a:t>  $s0, Loop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-30074" y="-11269"/>
            <a:ext cx="9180513" cy="923763"/>
            <a:chOff x="0" y="216059"/>
            <a:chExt cx="9180000" cy="923305"/>
          </a:xfrm>
        </p:grpSpPr>
        <p:sp>
          <p:nvSpPr>
            <p:cNvPr id="10" name="矩形 9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Programming-Procedure Call 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0" y="1012982"/>
            <a:ext cx="9144000" cy="43592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0" y="55626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0000CC"/>
                </a:solidFill>
              </a:rPr>
              <a:t>Stack can be used to store and restore the context of the procedure call.</a:t>
            </a:r>
            <a:endParaRPr lang="zh-CN" altLang="en-US" sz="3200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4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37242" y="400207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-18257" y="76200"/>
            <a:ext cx="9180513" cy="923763"/>
            <a:chOff x="0" y="216059"/>
            <a:chExt cx="9180000" cy="923305"/>
          </a:xfrm>
        </p:grpSpPr>
        <p:sp>
          <p:nvSpPr>
            <p:cNvPr id="15" name="矩形 14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Programming-Stack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999963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</a:rPr>
              <a:t>Located in Memory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</a:rPr>
              <a:t>Implementation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</a:rPr>
              <a:t>Was supported by ISA, specified instructions, such as </a:t>
            </a:r>
            <a:r>
              <a:rPr lang="en-US" altLang="zh-CN" sz="3200" b="1" i="1" dirty="0"/>
              <a:t>push</a:t>
            </a:r>
            <a:r>
              <a:rPr lang="en-US" altLang="zh-CN" sz="3200" b="1" dirty="0">
                <a:solidFill>
                  <a:srgbClr val="0000CC"/>
                </a:solidFill>
              </a:rPr>
              <a:t> and </a:t>
            </a:r>
            <a:r>
              <a:rPr lang="en-US" altLang="zh-CN" sz="3200" b="1" i="1" dirty="0"/>
              <a:t>pop</a:t>
            </a:r>
            <a:r>
              <a:rPr lang="en-US" altLang="zh-CN" sz="3200" b="1" dirty="0">
                <a:solidFill>
                  <a:srgbClr val="0000CC"/>
                </a:solidFill>
              </a:rPr>
              <a:t> instructions in 80X86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00CC"/>
                </a:solidFill>
              </a:rPr>
              <a:t>By software, such as in MIPS. </a:t>
            </a:r>
            <a:r>
              <a:rPr lang="en-US" altLang="zh-CN" sz="3200" b="1" i="1" dirty="0"/>
              <a:t>$</a:t>
            </a:r>
            <a:r>
              <a:rPr lang="en-US" altLang="zh-CN" sz="3200" b="1" i="1" dirty="0" err="1"/>
              <a:t>sp</a:t>
            </a:r>
            <a:r>
              <a:rPr lang="en-US" altLang="zh-CN" sz="3200" b="1" i="1" dirty="0"/>
              <a:t>,  </a:t>
            </a:r>
            <a:r>
              <a:rPr lang="en-US" altLang="zh-CN" sz="3200" b="1" dirty="0">
                <a:solidFill>
                  <a:srgbClr val="0000CC"/>
                </a:solidFill>
              </a:rPr>
              <a:t>which</a:t>
            </a:r>
            <a:r>
              <a:rPr lang="en-US" altLang="zh-CN" sz="3200" b="1" i="1" dirty="0"/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stores the address of top of the stack, should be updated by the programmer.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0" y="42048"/>
            <a:ext cx="9180513" cy="923925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52391" y="215900"/>
              <a:ext cx="83974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Register Orgnzation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965835"/>
            <a:ext cx="9223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n/>
                <a:solidFill>
                  <a:srgbClr val="0000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 general purpose registers:r0-r31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235"/>
            <a:ext cx="6665595" cy="3424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4817110"/>
            <a:ext cx="7231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</a:rPr>
              <a:t>A 64-bit Register for Multiply and divide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90" y="4961255"/>
            <a:ext cx="2247900" cy="295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20" y="5514340"/>
            <a:ext cx="7231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</a:rPr>
              <a:t>A 32-bit Register for the program address</a:t>
            </a:r>
          </a:p>
        </p:txBody>
      </p:sp>
      <p:sp>
        <p:nvSpPr>
          <p:cNvPr id="16" name="矩形 15"/>
          <p:cNvSpPr/>
          <p:nvPr/>
        </p:nvSpPr>
        <p:spPr>
          <a:xfrm>
            <a:off x="7305040" y="5640705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05040" y="5501005"/>
            <a:ext cx="1345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3099" y="360497"/>
            <a:ext cx="1190625" cy="477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-152400" y="36490"/>
            <a:ext cx="9180513" cy="923763"/>
            <a:chOff x="0" y="216059"/>
            <a:chExt cx="9180000" cy="923305"/>
          </a:xfrm>
        </p:grpSpPr>
        <p:sp>
          <p:nvSpPr>
            <p:cNvPr id="15" name="矩形 14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Programming-Procedure Call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101" y="1162341"/>
            <a:ext cx="9220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Put the parameters in a place where the procedure can access them.</a:t>
            </a:r>
          </a:p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Transfer control to the procedure.</a:t>
            </a:r>
          </a:p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Acquire the storage resources needed for the procedure.</a:t>
            </a:r>
          </a:p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Perform the desired task.</a:t>
            </a:r>
          </a:p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Put the result value in a place where the calling program can access it.</a:t>
            </a:r>
          </a:p>
          <a:p>
            <a:pPr marL="342900" indent="-342900">
              <a:buAutoNum type="arabicPeriod"/>
            </a:pPr>
            <a:r>
              <a:rPr lang="en-US" altLang="zh-CN" sz="3200" b="1" dirty="0">
                <a:solidFill>
                  <a:srgbClr val="0000CC"/>
                </a:solidFill>
              </a:rPr>
              <a:t>Return the control to the point of origin, since a procedure can be called from several points in a program.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7" name="组合 16"/>
          <p:cNvGrpSpPr/>
          <p:nvPr/>
        </p:nvGrpSpPr>
        <p:grpSpPr bwMode="auto">
          <a:xfrm>
            <a:off x="0" y="-9366"/>
            <a:ext cx="9180513" cy="923766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Programming-Register conventions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176"/>
            <a:ext cx="9144000" cy="53616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-36513" y="39767"/>
            <a:ext cx="9180513" cy="923763"/>
            <a:chOff x="0" y="216059"/>
            <a:chExt cx="9180000" cy="923305"/>
          </a:xfrm>
        </p:grpSpPr>
        <p:sp>
          <p:nvSpPr>
            <p:cNvPr id="14" name="矩形 13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燕尾形 29"/>
            <p:cNvSpPr>
              <a:spLocks noChangeArrowheads="1"/>
            </p:cNvSpPr>
            <p:nvPr/>
          </p:nvSpPr>
          <p:spPr bwMode="auto">
            <a:xfrm>
              <a:off x="925777" y="266675"/>
              <a:ext cx="8254222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Programming-MIPS/GCC procedure call conventions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62"/>
            <a:ext cx="3350161" cy="55840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161" y="1110614"/>
            <a:ext cx="4476564" cy="52350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1200" y="635635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CC"/>
                </a:solidFill>
              </a:rPr>
              <a:t>The first 4 parameters are transferred via register.</a:t>
            </a:r>
            <a:endParaRPr lang="zh-CN" altLang="en-US" sz="2400" b="1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-18257" y="76200"/>
            <a:ext cx="9180513" cy="923763"/>
            <a:chOff x="0" y="216059"/>
            <a:chExt cx="9180000" cy="923305"/>
          </a:xfrm>
        </p:grpSpPr>
        <p:sp>
          <p:nvSpPr>
            <p:cNvPr id="14" name="矩形 13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燕尾形 29"/>
            <p:cNvSpPr>
              <a:spLocks noChangeArrowheads="1"/>
            </p:cNvSpPr>
            <p:nvPr/>
          </p:nvSpPr>
          <p:spPr bwMode="auto">
            <a:xfrm>
              <a:off x="925777" y="266675"/>
              <a:ext cx="8254222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 C example: swap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73764"/>
            <a:ext cx="3756241" cy="4146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0400" y="3085843"/>
            <a:ext cx="6172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Assumption: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Swap can be called as a procedure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temp: $15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Parameters are stored in $a1 and $a2</a:t>
            </a:r>
          </a:p>
          <a:p>
            <a:r>
              <a:rPr lang="en-US" altLang="zh-CN" sz="3200" b="1" dirty="0">
                <a:solidFill>
                  <a:srgbClr val="0000CC"/>
                </a:solidFill>
              </a:rPr>
              <a:t>$16 is used as scratch </a:t>
            </a:r>
            <a:r>
              <a:rPr lang="en-US" altLang="zh-CN" sz="3200" b="1" dirty="0" err="1">
                <a:solidFill>
                  <a:srgbClr val="0000CC"/>
                </a:solidFill>
              </a:rPr>
              <a:t>reg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0" y="25561"/>
            <a:ext cx="9180513" cy="923763"/>
            <a:chOff x="0" y="216059"/>
            <a:chExt cx="9180000" cy="923305"/>
          </a:xfrm>
        </p:grpSpPr>
        <p:sp>
          <p:nvSpPr>
            <p:cNvPr id="14" name="矩形 13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燕尾形 29"/>
            <p:cNvSpPr>
              <a:spLocks noChangeArrowheads="1"/>
            </p:cNvSpPr>
            <p:nvPr/>
          </p:nvSpPr>
          <p:spPr bwMode="auto">
            <a:xfrm>
              <a:off x="925777" y="266675"/>
              <a:ext cx="8254222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Programming- MIPS: swap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" y="1028381"/>
            <a:ext cx="9144000" cy="5522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/>
          <p:nvPr/>
        </p:nvGrpSpPr>
        <p:grpSpPr bwMode="auto">
          <a:xfrm>
            <a:off x="0" y="42207"/>
            <a:ext cx="9180513" cy="923766"/>
            <a:chOff x="0" y="216059"/>
            <a:chExt cx="9180000" cy="923305"/>
          </a:xfrm>
        </p:grpSpPr>
        <p:sp>
          <p:nvSpPr>
            <p:cNvPr id="9" name="矩形 8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12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Memory Orgnaztion</a:t>
              </a:r>
            </a:p>
          </p:txBody>
        </p:sp>
      </p:grpSp>
      <p:sp>
        <p:nvSpPr>
          <p:cNvPr id="12294" name="Rectangle 5"/>
          <p:cNvSpPr/>
          <p:nvPr/>
        </p:nvSpPr>
        <p:spPr>
          <a:xfrm>
            <a:off x="540073" y="3886200"/>
            <a:ext cx="25908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Stack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Dynamic data (heap)</a:t>
            </a:r>
          </a:p>
        </p:txBody>
      </p:sp>
      <p:sp>
        <p:nvSpPr>
          <p:cNvPr id="12295" name="Rectangle 6"/>
          <p:cNvSpPr/>
          <p:nvPr/>
        </p:nvSpPr>
        <p:spPr>
          <a:xfrm>
            <a:off x="540073" y="5105400"/>
            <a:ext cx="2590800" cy="533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Static data (globals)</a:t>
            </a:r>
          </a:p>
        </p:txBody>
      </p:sp>
      <p:sp>
        <p:nvSpPr>
          <p:cNvPr id="12296" name="Rectangle 7"/>
          <p:cNvSpPr/>
          <p:nvPr/>
        </p:nvSpPr>
        <p:spPr>
          <a:xfrm>
            <a:off x="540073" y="5638800"/>
            <a:ext cx="2590800" cy="533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Text (instructions)</a:t>
            </a:r>
          </a:p>
        </p:txBody>
      </p:sp>
      <p:sp>
        <p:nvSpPr>
          <p:cNvPr id="12297" name="Line 8"/>
          <p:cNvSpPr/>
          <p:nvPr/>
        </p:nvSpPr>
        <p:spPr>
          <a:xfrm>
            <a:off x="1911673" y="4191000"/>
            <a:ext cx="0" cy="228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8" name="Line 9"/>
          <p:cNvSpPr/>
          <p:nvPr/>
        </p:nvSpPr>
        <p:spPr>
          <a:xfrm flipV="1">
            <a:off x="1911673" y="4572000"/>
            <a:ext cx="0" cy="228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4"/>
          <p:cNvSpPr txBox="1"/>
          <p:nvPr/>
        </p:nvSpPr>
        <p:spPr>
          <a:xfrm>
            <a:off x="-635" y="1086485"/>
            <a:ext cx="9107805" cy="222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The space allocated on stack by a procedure is termed the activation 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 record (includes saved values and data local to the procedure) –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frame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pointer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points to the start of the record and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stack pointer 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points to the 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 end – variable addresses are specified relative to $fp as $sp may 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 change during the execution of the procedure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$gp points to area in memory that saves global variables</a:t>
            </a:r>
          </a:p>
          <a:p>
            <a:pPr marL="0" lvl="0" indent="0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 Dynamically allocated storage (with malloc()) is placed on the heap</a:t>
            </a:r>
          </a:p>
        </p:txBody>
      </p:sp>
      <p:sp>
        <p:nvSpPr>
          <p:cNvPr id="2" name="矩形 1"/>
          <p:cNvSpPr/>
          <p:nvPr/>
        </p:nvSpPr>
        <p:spPr>
          <a:xfrm>
            <a:off x="3581400" y="3311525"/>
            <a:ext cx="55257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//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main.cpp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int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a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= 0;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//global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initialized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area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*p1;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//global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uninitialized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area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main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() </a:t>
            </a:r>
            <a:br>
              <a:rPr lang="mr-IN" altLang="zh-CN" sz="1400" dirty="0"/>
            </a:b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{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int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b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;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//stack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s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[] = “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abc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”;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//stack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*p2;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//stack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*p3 = “123456”;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123456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in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static,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p3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in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stack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static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int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=0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； </a:t>
            </a:r>
            <a:r>
              <a:rPr lang="en-US" altLang="zh-CN" sz="1400" dirty="0" err="1">
                <a:solidFill>
                  <a:srgbClr val="454545"/>
                </a:solidFill>
                <a:latin typeface="PingFang SC" charset="-122"/>
              </a:rPr>
              <a:t>globle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initialized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area</a:t>
            </a:r>
            <a:br>
              <a:rPr lang="mr-IN" altLang="zh-CN" sz="1400" dirty="0"/>
            </a:b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p1 = (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*)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malloc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(10);</a:t>
            </a:r>
            <a:br>
              <a:rPr lang="mr-IN" altLang="zh-CN" sz="1400" dirty="0"/>
            </a:b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p2 = (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char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 *)</a:t>
            </a: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malloc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(20); </a:t>
            </a:r>
            <a:br>
              <a:rPr lang="mr-IN" altLang="zh-CN" sz="1400" dirty="0"/>
            </a:br>
            <a:r>
              <a:rPr lang="en-US" altLang="zh-CN" sz="1400" dirty="0"/>
              <a:t>//</a:t>
            </a:r>
            <a:r>
              <a:rPr lang="zh-CN" altLang="en-US" sz="1400" dirty="0"/>
              <a:t> </a:t>
            </a:r>
            <a:r>
              <a:rPr lang="en-US" altLang="zh-CN" sz="1400" dirty="0"/>
              <a:t>allocated</a:t>
            </a:r>
            <a:r>
              <a:rPr lang="zh-CN" altLang="en-US" sz="1400" dirty="0"/>
              <a:t> </a:t>
            </a:r>
            <a:r>
              <a:rPr lang="en-US" altLang="zh-CN" sz="1400" dirty="0"/>
              <a:t>spaces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heap</a:t>
            </a:r>
            <a:r>
              <a:rPr lang="zh-CN" altLang="mr-IN" sz="1400" dirty="0">
                <a:solidFill>
                  <a:srgbClr val="454545"/>
                </a:solidFill>
                <a:latin typeface="PingFang SC" charset="-122"/>
              </a:rPr>
              <a:t> </a:t>
            </a:r>
            <a:br>
              <a:rPr lang="mr-IN" altLang="zh-CN" sz="1400" dirty="0"/>
            </a:br>
            <a:r>
              <a:rPr lang="mr-IN" altLang="zh-CN" sz="1400" dirty="0" err="1">
                <a:solidFill>
                  <a:srgbClr val="454545"/>
                </a:solidFill>
                <a:latin typeface="PingFang SC" charset="-122"/>
              </a:rPr>
              <a:t>strcpy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(p1, “123456”); 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//</a:t>
            </a: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123456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in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static,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compiler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could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use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a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same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place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with</a:t>
            </a:r>
            <a:r>
              <a:rPr lang="zh-CN" altLang="en-US" sz="1400" dirty="0">
                <a:solidFill>
                  <a:srgbClr val="454545"/>
                </a:solidFill>
                <a:latin typeface="PingFang SC" charset="-122"/>
              </a:rPr>
              <a:t> </a:t>
            </a:r>
            <a:r>
              <a:rPr lang="en-US" altLang="zh-CN" sz="1400" dirty="0">
                <a:solidFill>
                  <a:srgbClr val="454545"/>
                </a:solidFill>
                <a:latin typeface="PingFang SC" charset="-122"/>
              </a:rPr>
              <a:t>p3.</a:t>
            </a:r>
            <a:br>
              <a:rPr lang="mr-IN" altLang="zh-CN" sz="1400" dirty="0"/>
            </a:br>
            <a:r>
              <a:rPr lang="mr-IN" altLang="zh-CN" sz="1400" dirty="0">
                <a:solidFill>
                  <a:srgbClr val="454545"/>
                </a:solidFill>
                <a:latin typeface="PingFang SC" charset="-122"/>
              </a:rPr>
              <a:t>} 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D7E1-0B2D-D143-9958-0B614F2CE71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0" y="42207"/>
            <a:ext cx="9180513" cy="923766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Instruction Format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57200" y="1447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7200" y="15634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OPCOD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14478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43200" y="1524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OPERAND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95720" y="14478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5720" y="1524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OPERAND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0600" y="1447800"/>
            <a:ext cx="15951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19650" y="1524000"/>
            <a:ext cx="155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600" y="2743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</a:rPr>
              <a:t>The OPCOD defines the operation of the instruction, such as addition, subtraction, data transfer,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00CC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</a:rPr>
              <a:t>The OPERANDs designate the operate object of the OPCOD, which are the index of the register file, the address of memory,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00CC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</a:rPr>
              <a:t>Both the OPCOD and OPERAND are represented in binary.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Arithmetic Instructions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Logical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Load/Store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Comparison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Branch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Jump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Instructions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16"/>
          <p:cNvGrpSpPr/>
          <p:nvPr/>
        </p:nvGrpSpPr>
        <p:grpSpPr bwMode="auto">
          <a:xfrm>
            <a:off x="0" y="-9366"/>
            <a:ext cx="9180513" cy="923766"/>
            <a:chOff x="0" y="216059"/>
            <a:chExt cx="9180000" cy="923305"/>
          </a:xfrm>
        </p:grpSpPr>
        <p:sp>
          <p:nvSpPr>
            <p:cNvPr id="5" name="矩形 4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Typical Instructions of MIPS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7" name="组合 16"/>
          <p:cNvGrpSpPr/>
          <p:nvPr/>
        </p:nvGrpSpPr>
        <p:grpSpPr bwMode="auto">
          <a:xfrm>
            <a:off x="-24481" y="0"/>
            <a:ext cx="9180513" cy="923766"/>
            <a:chOff x="0" y="216059"/>
            <a:chExt cx="9180000" cy="92330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11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Arithmetic</a:t>
              </a:r>
              <a:r>
                <a:rPr lang="en-US" altLang="zh-CN" sz="28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Instructions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-38100" y="1002824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add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addu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addi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addiu</a:t>
            </a:r>
            <a:r>
              <a:rPr lang="en-US" altLang="zh-CN" sz="3200" b="1" dirty="0">
                <a:solidFill>
                  <a:srgbClr val="0000CC"/>
                </a:solidFill>
              </a:rPr>
              <a:t>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>
                <a:solidFill>
                  <a:srgbClr val="0000CC"/>
                </a:solidFill>
              </a:rPr>
              <a:t>sub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subu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7100" y="906721"/>
            <a:ext cx="56889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00CC"/>
                </a:solidFill>
              </a:rPr>
              <a:t>mult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multu</a:t>
            </a:r>
            <a:r>
              <a:rPr lang="en-US" altLang="zh-CN" sz="3200" b="1" dirty="0">
                <a:solidFill>
                  <a:srgbClr val="0000CC"/>
                </a:solidFill>
              </a:rPr>
              <a:t>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mul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i="1" dirty="0"/>
              <a:t>#put the low-order 32 bits of the product into the register </a:t>
            </a:r>
            <a:r>
              <a:rPr lang="en-US" altLang="zh-CN" sz="3200" b="1" i="1" dirty="0" err="1"/>
              <a:t>rd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1600" b="1" dirty="0">
              <a:solidFill>
                <a:srgbClr val="0000CC"/>
              </a:solidFill>
            </a:endParaRPr>
          </a:p>
          <a:p>
            <a:r>
              <a:rPr lang="en-US" altLang="zh-CN" sz="3200" b="1" dirty="0">
                <a:solidFill>
                  <a:srgbClr val="0000CC"/>
                </a:solidFill>
              </a:rPr>
              <a:t>div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divu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16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mfhi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i="1" dirty="0"/>
              <a:t>#</a:t>
            </a:r>
            <a:r>
              <a:rPr lang="en-US" altLang="zh-CN" sz="3200" b="1" i="1" dirty="0" err="1"/>
              <a:t>rd</a:t>
            </a:r>
            <a:r>
              <a:rPr lang="en-US" altLang="zh-CN" sz="3200" b="1" i="1" dirty="0"/>
              <a:t>&lt;-hi</a:t>
            </a: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mflo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i="1" dirty="0"/>
              <a:t> #</a:t>
            </a:r>
            <a:r>
              <a:rPr lang="en-US" altLang="zh-CN" sz="3200" b="1" i="1" dirty="0" err="1"/>
              <a:t>rd</a:t>
            </a:r>
            <a:r>
              <a:rPr lang="en-US" altLang="zh-CN" sz="3200" b="1" i="1" dirty="0"/>
              <a:t>&lt;-lo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mthi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i="1" dirty="0"/>
              <a:t> #hi&lt;-</a:t>
            </a:r>
            <a:r>
              <a:rPr lang="en-US" altLang="zh-CN" sz="3200" b="1" i="1" dirty="0" err="1"/>
              <a:t>rs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mtlo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i="1" dirty="0"/>
              <a:t> #lo&lt;-</a:t>
            </a:r>
            <a:r>
              <a:rPr lang="en-US" altLang="zh-CN" sz="3200" b="1" i="1" dirty="0" err="1"/>
              <a:t>rs</a:t>
            </a:r>
            <a:endParaRPr lang="en-US" altLang="zh-CN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8686800" cy="5410200"/>
          </a:xfrm>
        </p:spPr>
        <p:txBody>
          <a:bodyPr/>
          <a:lstStyle/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madd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rs,rt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#(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)&lt;-(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)+(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maddu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rs,rt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#(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)&lt;-(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)+(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msub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#(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)&lt;-(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msubu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#(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)&lt;-(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rt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)-(</a:t>
            </a:r>
            <a:r>
              <a:rPr lang="en-US" altLang="zh-CN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Hi,Lo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indent="0">
              <a:buClr>
                <a:srgbClr val="0000CC"/>
              </a:buClr>
              <a:buNone/>
            </a:pP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endParaRPr lang="en-US" altLang="zh-CN" b="1" i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rd,rs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clz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rd,rs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>
                <a:srgbClr val="0000CC"/>
              </a:buClr>
              <a:buNone/>
            </a:pP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16"/>
          <p:cNvGrpSpPr/>
          <p:nvPr/>
        </p:nvGrpSpPr>
        <p:grpSpPr bwMode="auto">
          <a:xfrm>
            <a:off x="0" y="-9366"/>
            <a:ext cx="9180513" cy="923766"/>
            <a:chOff x="0" y="216059"/>
            <a:chExt cx="9180000" cy="923305"/>
          </a:xfrm>
        </p:grpSpPr>
        <p:sp>
          <p:nvSpPr>
            <p:cNvPr id="7" name="矩形 6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2.1</a:t>
              </a:r>
            </a:p>
          </p:txBody>
        </p:sp>
        <p:sp>
          <p:nvSpPr>
            <p:cNvPr id="10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Arithmetic Instructions -Continued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62200" y="5050139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#Count the number of leading ones (zeros) in the word in the register </a:t>
            </a:r>
            <a:r>
              <a:rPr lang="en-US" altLang="zh-CN" sz="2800" b="1" i="1" dirty="0" err="1"/>
              <a:t>rs</a:t>
            </a:r>
            <a:r>
              <a:rPr lang="en-US" altLang="zh-CN" sz="2800" b="1" i="1" dirty="0"/>
              <a:t> and put the result into register rd. If a word is all ones (zeros), the result is 32</a:t>
            </a:r>
            <a:endParaRPr lang="zh-CN" altLang="en-US" sz="28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0" y="20053"/>
            <a:ext cx="9180513" cy="923763"/>
            <a:chOff x="0" y="216059"/>
            <a:chExt cx="9180000" cy="923305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28587" y="216059"/>
              <a:ext cx="869901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2.2</a:t>
              </a:r>
            </a:p>
          </p:txBody>
        </p:sp>
        <p:sp>
          <p:nvSpPr>
            <p:cNvPr id="9" name="燕尾形 29"/>
            <p:cNvSpPr>
              <a:spLocks noChangeArrowheads="1"/>
            </p:cNvSpPr>
            <p:nvPr/>
          </p:nvSpPr>
          <p:spPr bwMode="auto">
            <a:xfrm>
              <a:off x="925778" y="266675"/>
              <a:ext cx="7603065" cy="649281"/>
            </a:xfrm>
            <a:prstGeom prst="chevron">
              <a:avLst>
                <a:gd name="adj" fmla="val 49993"/>
              </a:avLst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800" b="1" dirty="0">
                  <a:solidFill>
                    <a:srgbClr val="F2F2F2"/>
                  </a:solidFill>
                  <a:ea typeface="华文中宋" panose="02010600040101010101" pitchFamily="2" charset="-122"/>
                </a:rPr>
                <a:t>Logical Instructions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-38100" y="1002824"/>
            <a:ext cx="3505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and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andi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>
                <a:solidFill>
                  <a:srgbClr val="0000CC"/>
                </a:solidFill>
              </a:rPr>
              <a:t>or 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ori</a:t>
            </a:r>
            <a:r>
              <a:rPr lang="en-US" altLang="zh-CN" sz="3200" b="1" dirty="0">
                <a:solidFill>
                  <a:srgbClr val="0000CC"/>
                </a:solidFill>
              </a:rPr>
              <a:t> 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xor</a:t>
            </a:r>
            <a:r>
              <a:rPr lang="en-US" altLang="zh-CN" sz="3200" b="1" dirty="0">
                <a:solidFill>
                  <a:srgbClr val="0000CC"/>
                </a:solidFill>
              </a:rPr>
              <a:t>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xori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imm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>
                <a:solidFill>
                  <a:srgbClr val="0000CC"/>
                </a:solidFill>
              </a:rPr>
              <a:t>nor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29262" y="994374"/>
            <a:ext cx="43193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00CC"/>
                </a:solidFill>
              </a:rPr>
              <a:t>sll</a:t>
            </a:r>
            <a:r>
              <a:rPr lang="en-US" altLang="zh-CN" sz="3200" b="1" dirty="0">
                <a:solidFill>
                  <a:srgbClr val="0000CC"/>
                </a:solidFill>
              </a:rPr>
              <a:t> 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shamt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sllv</a:t>
            </a: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sra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shamt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srav</a:t>
            </a:r>
            <a:r>
              <a:rPr lang="en-US" altLang="zh-CN" sz="3200" b="1" dirty="0">
                <a:solidFill>
                  <a:srgbClr val="0000CC"/>
                </a:solidFill>
              </a:rPr>
              <a:t>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rs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0000CC"/>
                </a:solidFill>
              </a:rPr>
              <a:t>srl</a:t>
            </a:r>
            <a:r>
              <a:rPr lang="en-US" altLang="zh-CN" sz="3200" b="1" dirty="0">
                <a:solidFill>
                  <a:srgbClr val="0000CC"/>
                </a:solidFill>
              </a:rPr>
              <a:t>       </a:t>
            </a:r>
            <a:r>
              <a:rPr lang="en-US" altLang="zh-CN" sz="3200" b="1" dirty="0" err="1">
                <a:solidFill>
                  <a:srgbClr val="0000CC"/>
                </a:solidFill>
              </a:rPr>
              <a:t>rd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rt</a:t>
            </a:r>
            <a:r>
              <a:rPr lang="en-US" altLang="zh-CN" sz="3200" b="1" dirty="0">
                <a:solidFill>
                  <a:srgbClr val="0000CC"/>
                </a:solidFill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</a:rPr>
              <a:t>shamt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en-US" altLang="zh-CN" sz="3200" b="1" dirty="0" err="1">
                <a:solidFill>
                  <a:srgbClr val="FF0000"/>
                </a:solidFill>
              </a:rPr>
              <a:t>srlv</a:t>
            </a:r>
            <a:r>
              <a:rPr lang="en-US" altLang="zh-CN" sz="3200" b="1" dirty="0">
                <a:solidFill>
                  <a:srgbClr val="FF0000"/>
                </a:solidFill>
              </a:rPr>
              <a:t>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rd</a:t>
            </a:r>
            <a:r>
              <a:rPr lang="en-US" altLang="zh-CN" sz="3200" b="1" dirty="0">
                <a:solidFill>
                  <a:srgbClr val="FF0000"/>
                </a:solidFill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</a:rPr>
              <a:t>rt</a:t>
            </a:r>
            <a:r>
              <a:rPr lang="en-US" altLang="zh-CN" sz="3200" b="1" dirty="0">
                <a:solidFill>
                  <a:srgbClr val="FF0000"/>
                </a:solidFill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</a:rPr>
              <a:t>rs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  <a:p>
            <a:endParaRPr lang="en-US" altLang="zh-CN" sz="3200" b="1" dirty="0">
              <a:solidFill>
                <a:srgbClr val="0000CC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200400" y="4800600"/>
            <a:ext cx="609600" cy="72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67000" y="552713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right</a:t>
            </a:r>
            <a:endParaRPr lang="zh-CN" altLang="en-US" sz="2400" b="1" i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962400" y="4800600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95962" y="538863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Logical</a:t>
            </a:r>
            <a:endParaRPr lang="zh-CN" altLang="en-US" sz="2400" b="1" i="1" dirty="0"/>
          </a:p>
        </p:txBody>
      </p:sp>
      <p:cxnSp>
        <p:nvCxnSpPr>
          <p:cNvPr id="29" name="直接箭头连接符 28"/>
          <p:cNvCxnSpPr>
            <a:cxnSpLocks/>
          </p:cNvCxnSpPr>
          <p:nvPr/>
        </p:nvCxnSpPr>
        <p:spPr>
          <a:xfrm flipH="1" flipV="1">
            <a:off x="3962400" y="3378744"/>
            <a:ext cx="366962" cy="27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19286" y="353957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arithmetic</a:t>
            </a:r>
            <a:endParaRPr lang="zh-CN" altLang="en-US" sz="2400" b="1" i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529262" y="1905000"/>
            <a:ext cx="2667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273591" y="196177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left</a:t>
            </a:r>
            <a:endParaRPr lang="zh-CN" altLang="en-US" sz="2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2112</Words>
  <Application>Microsoft Macintosh PowerPoint</Application>
  <PresentationFormat>全屏显示(4:3)</PresentationFormat>
  <Paragraphs>413</Paragraphs>
  <Slides>34</Slides>
  <Notes>12</Notes>
  <HiddenSlides>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黑体</vt:lpstr>
      <vt:lpstr>华文中宋</vt:lpstr>
      <vt:lpstr>楷体</vt:lpstr>
      <vt:lpstr>PingFang SC</vt:lpstr>
      <vt:lpstr>Arial</vt:lpstr>
      <vt:lpstr>Calibri</vt:lpstr>
      <vt:lpstr>Comic Sans MS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Northwestern Polytechnical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超大规模集成电路</dc:title>
  <dc:creator>Meng Zhang</dc:creator>
  <cp:keywords>SP_NWPU</cp:keywords>
  <cp:lastModifiedBy>王 继禾</cp:lastModifiedBy>
  <cp:revision>591</cp:revision>
  <cp:lastPrinted>2018-04-17T05:16:04Z</cp:lastPrinted>
  <dcterms:created xsi:type="dcterms:W3CDTF">2010-09-19T10:45:00Z</dcterms:created>
  <dcterms:modified xsi:type="dcterms:W3CDTF">2021-04-07T08:13:43Z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