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2" r:id="rId1"/>
    <p:sldMasterId id="2147483846" r:id="rId2"/>
  </p:sldMasterIdLst>
  <p:notesMasterIdLst>
    <p:notesMasterId r:id="rId35"/>
  </p:notesMasterIdLst>
  <p:handoutMasterIdLst>
    <p:handoutMasterId r:id="rId36"/>
  </p:handoutMasterIdLst>
  <p:sldIdLst>
    <p:sldId id="415" r:id="rId3"/>
    <p:sldId id="417" r:id="rId4"/>
    <p:sldId id="408" r:id="rId5"/>
    <p:sldId id="409" r:id="rId6"/>
    <p:sldId id="410" r:id="rId7"/>
    <p:sldId id="354" r:id="rId8"/>
    <p:sldId id="411" r:id="rId9"/>
    <p:sldId id="419" r:id="rId10"/>
    <p:sldId id="420" r:id="rId11"/>
    <p:sldId id="414" r:id="rId12"/>
    <p:sldId id="718" r:id="rId13"/>
    <p:sldId id="421" r:id="rId14"/>
    <p:sldId id="355" r:id="rId15"/>
    <p:sldId id="357" r:id="rId16"/>
    <p:sldId id="422" r:id="rId17"/>
    <p:sldId id="359" r:id="rId18"/>
    <p:sldId id="361" r:id="rId19"/>
    <p:sldId id="358" r:id="rId20"/>
    <p:sldId id="363" r:id="rId21"/>
    <p:sldId id="428" r:id="rId22"/>
    <p:sldId id="427" r:id="rId23"/>
    <p:sldId id="364" r:id="rId24"/>
    <p:sldId id="429" r:id="rId25"/>
    <p:sldId id="368" r:id="rId26"/>
    <p:sldId id="424" r:id="rId27"/>
    <p:sldId id="426" r:id="rId28"/>
    <p:sldId id="367" r:id="rId29"/>
    <p:sldId id="423" r:id="rId30"/>
    <p:sldId id="390" r:id="rId31"/>
    <p:sldId id="430" r:id="rId32"/>
    <p:sldId id="431" r:id="rId33"/>
    <p:sldId id="282" r:id="rId34"/>
  </p:sldIdLst>
  <p:sldSz cx="9144000" cy="6858000" type="letter"/>
  <p:notesSz cx="7099300" cy="10234613"/>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accent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accent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accent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accent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accent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accent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accent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accent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accent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Untitled Section" id="{0F2910D1-4D7B-4F0B-BC24-4339E7751338}">
          <p14:sldIdLst>
            <p14:sldId id="415"/>
            <p14:sldId id="417"/>
            <p14:sldId id="408"/>
            <p14:sldId id="409"/>
            <p14:sldId id="410"/>
            <p14:sldId id="354"/>
            <p14:sldId id="411"/>
            <p14:sldId id="419"/>
            <p14:sldId id="420"/>
            <p14:sldId id="414"/>
            <p14:sldId id="718"/>
            <p14:sldId id="421"/>
            <p14:sldId id="355"/>
            <p14:sldId id="357"/>
            <p14:sldId id="422"/>
            <p14:sldId id="359"/>
            <p14:sldId id="361"/>
            <p14:sldId id="358"/>
            <p14:sldId id="363"/>
            <p14:sldId id="428"/>
            <p14:sldId id="427"/>
            <p14:sldId id="364"/>
            <p14:sldId id="429"/>
            <p14:sldId id="368"/>
            <p14:sldId id="424"/>
            <p14:sldId id="426"/>
            <p14:sldId id="367"/>
            <p14:sldId id="423"/>
            <p14:sldId id="390"/>
            <p14:sldId id="430"/>
            <p14:sldId id="431"/>
            <p14:sldId id="282"/>
          </p14:sldIdLst>
        </p14:section>
      </p14:sectionLst>
    </p:ext>
    <p:ext uri="{EFAFB233-063F-42B5-8137-9DF3F51BA10A}">
      <p15:sldGuideLst xmlns:p15="http://schemas.microsoft.com/office/powerpoint/2012/main">
        <p15:guide id="1" orient="horz" pos="2160">
          <p15:clr>
            <a:srgbClr val="A4A3A4"/>
          </p15:clr>
        </p15:guide>
        <p15:guide id="2" pos="1584">
          <p15:clr>
            <a:srgbClr val="A4A3A4"/>
          </p15:clr>
        </p15:guide>
      </p15:sldGuideLst>
    </p:ext>
    <p:ext uri="{2D200454-40CA-4A62-9FC3-DE9A4176ACB9}">
      <p15:notesGuideLst xmlns:p15="http://schemas.microsoft.com/office/powerpoint/2012/main">
        <p15:guide id="1" orient="horz" pos="3222">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00"/>
    <a:srgbClr val="8901F3"/>
    <a:srgbClr val="000000"/>
    <a:srgbClr val="008276"/>
    <a:srgbClr val="5A11FD"/>
    <a:srgbClr val="00A091"/>
    <a:srgbClr val="51DC00"/>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90" autoAdjust="0"/>
    <p:restoredTop sz="89605" autoAdjust="0"/>
  </p:normalViewPr>
  <p:slideViewPr>
    <p:cSldViewPr>
      <p:cViewPr varScale="1">
        <p:scale>
          <a:sx n="71" d="100"/>
          <a:sy n="71" d="100"/>
        </p:scale>
        <p:origin x="1096" y="56"/>
      </p:cViewPr>
      <p:guideLst>
        <p:guide orient="horz" pos="2160"/>
        <p:guide pos="15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4" d="100"/>
          <a:sy n="84" d="100"/>
        </p:scale>
        <p:origin x="-1932" y="-84"/>
      </p:cViewPr>
      <p:guideLst>
        <p:guide orient="horz" pos="3222"/>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 Id="rId4"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002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idx="2"/>
          </p:nvPr>
        </p:nvSpPr>
        <p:spPr bwMode="auto">
          <a:xfrm>
            <a:off x="1009650" y="660400"/>
            <a:ext cx="5092700" cy="382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1" name="Rectangle 3"/>
          <p:cNvSpPr>
            <a:spLocks noGrp="1" noChangeArrowheads="1"/>
          </p:cNvSpPr>
          <p:nvPr>
            <p:ph type="body" sz="quarter" idx="3"/>
          </p:nvPr>
        </p:nvSpPr>
        <p:spPr bwMode="auto">
          <a:xfrm>
            <a:off x="534988" y="4859338"/>
            <a:ext cx="6118225" cy="46053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254" tIns="47774" rIns="97254" bIns="47774" numCol="1" anchor="t" anchorCtr="0" compatLnSpc="1">
            <a:prstTxWarp prst="textNoShape">
              <a:avLst/>
            </a:prstTxWarp>
          </a:bodyPr>
          <a:lstStyle/>
          <a:p>
            <a:pPr lvl="0"/>
            <a:r>
              <a:rPr lang="en-US" altLang="zh-CN" noProof="0"/>
              <a:t>we want this to be in font 11 and justify.</a:t>
            </a:r>
          </a:p>
        </p:txBody>
      </p:sp>
    </p:spTree>
    <p:extLst>
      <p:ext uri="{BB962C8B-B14F-4D97-AF65-F5344CB8AC3E}">
        <p14:creationId xmlns:p14="http://schemas.microsoft.com/office/powerpoint/2010/main" val="647561344"/>
      </p:ext>
    </p:extLst>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kumimoji="1" sz="1100" kern="1200">
        <a:solidFill>
          <a:schemeClr val="tx1"/>
        </a:solidFill>
        <a:latin typeface="Arial" charset="0"/>
        <a:ea typeface="宋体" charset="0"/>
        <a:cs typeface="宋体" charset="0"/>
      </a:defRPr>
    </a:lvl1pPr>
    <a:lvl2pPr marL="742950" indent="-285750" algn="l" rtl="0" eaLnBrk="0" fontAlgn="base" hangingPunct="0">
      <a:spcBef>
        <a:spcPct val="30000"/>
      </a:spcBef>
      <a:spcAft>
        <a:spcPct val="0"/>
      </a:spcAft>
      <a:defRPr kumimoji="1" sz="1200" kern="1200">
        <a:solidFill>
          <a:schemeClr val="tx1"/>
        </a:solidFill>
        <a:latin typeface="Times New Roman" pitchFamily="18" charset="0"/>
        <a:ea typeface="宋体" charset="0"/>
        <a:cs typeface="+mn-cs"/>
      </a:defRPr>
    </a:lvl2pPr>
    <a:lvl3pPr marL="1143000" indent="-228600" algn="l" rtl="0" eaLnBrk="0" fontAlgn="base" hangingPunct="0">
      <a:spcBef>
        <a:spcPct val="30000"/>
      </a:spcBef>
      <a:spcAft>
        <a:spcPct val="0"/>
      </a:spcAft>
      <a:defRPr kumimoji="1" sz="1200" kern="1200">
        <a:solidFill>
          <a:schemeClr val="tx1"/>
        </a:solidFill>
        <a:latin typeface="Times New Roman" pitchFamily="18" charset="0"/>
        <a:ea typeface="宋体" charset="0"/>
        <a:cs typeface="+mn-cs"/>
      </a:defRPr>
    </a:lvl3pPr>
    <a:lvl4pPr marL="1600200" indent="-228600" algn="l" rtl="0" eaLnBrk="0" fontAlgn="base" hangingPunct="0">
      <a:spcBef>
        <a:spcPct val="30000"/>
      </a:spcBef>
      <a:spcAft>
        <a:spcPct val="0"/>
      </a:spcAft>
      <a:defRPr kumimoji="1" sz="1200" kern="1200">
        <a:solidFill>
          <a:schemeClr val="tx1"/>
        </a:solidFill>
        <a:latin typeface="Times New Roman" pitchFamily="18" charset="0"/>
        <a:ea typeface="宋体" charset="0"/>
        <a:cs typeface="+mn-cs"/>
      </a:defRPr>
    </a:lvl4pPr>
    <a:lvl5pPr marL="2057400" indent="-228600" algn="l" rtl="0" eaLnBrk="0" fontAlgn="base" hangingPunct="0">
      <a:spcBef>
        <a:spcPct val="30000"/>
      </a:spcBef>
      <a:spcAft>
        <a:spcPct val="0"/>
      </a:spcAft>
      <a:defRPr kumimoji="1" sz="1200" kern="1200">
        <a:solidFill>
          <a:schemeClr val="tx1"/>
        </a:solidFill>
        <a:latin typeface="Times New Roman" pitchFamily="18" charset="0"/>
        <a:ea typeface="宋体"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2FECCDC-8F84-714B-A840-8FD269A17EF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2592253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685631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p:sp>
      <p:sp>
        <p:nvSpPr>
          <p:cNvPr id="71683" name="Rectangle 3"/>
          <p:cNvSpPr>
            <a:spLocks noGrp="1" noChangeArrowheads="1"/>
          </p:cNvSpPr>
          <p:nvPr>
            <p:ph type="body" idx="1"/>
          </p:nvPr>
        </p:nvSpPr>
        <p:spPr>
          <a:ln/>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kumimoji="0" lang="en-US" altLang="zh-CN">
                <a:latin typeface="Arial" panose="020B0604020202020204" pitchFamily="34" charset="0"/>
                <a:ea typeface="宋体" panose="02010600030101010101" pitchFamily="2" charset="-122"/>
              </a:rPr>
              <a:t>Tbyte = 2^40 bytes (or 10^12 bytes)</a:t>
            </a:r>
          </a:p>
          <a:p>
            <a:pPr>
              <a:defRPr/>
            </a:pPr>
            <a:endParaRPr kumimoji="0" lang="en-US" altLang="zh-CN">
              <a:latin typeface="Arial" panose="020B0604020202020204" pitchFamily="34" charset="0"/>
              <a:ea typeface="宋体" panose="02010600030101010101" pitchFamily="2" charset="-122"/>
            </a:endParaRPr>
          </a:p>
          <a:p>
            <a:pPr>
              <a:defRPr/>
            </a:pPr>
            <a:r>
              <a:rPr kumimoji="0" lang="en-US" altLang="zh-CN">
                <a:latin typeface="Arial" panose="020B0604020202020204" pitchFamily="34" charset="0"/>
                <a:ea typeface="宋体" panose="02010600030101010101" pitchFamily="2" charset="-122"/>
              </a:rPr>
              <a:t>Note that Moore’s law is not about speed predictions but about chip complexity</a:t>
            </a:r>
          </a:p>
        </p:txBody>
      </p:sp>
    </p:spTree>
    <p:extLst>
      <p:ext uri="{BB962C8B-B14F-4D97-AF65-F5344CB8AC3E}">
        <p14:creationId xmlns:p14="http://schemas.microsoft.com/office/powerpoint/2010/main" val="2677988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xfrm>
            <a:off x="0" y="0"/>
            <a:ext cx="3076363" cy="51173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defTabSz="966693">
              <a:defRPr>
                <a:solidFill>
                  <a:schemeClr val="tx1"/>
                </a:solidFill>
                <a:latin typeface="Arial" pitchFamily="34" charset="0"/>
              </a:defRPr>
            </a:lvl1pPr>
            <a:lvl2pPr marL="742877" indent="-285722" defTabSz="966693">
              <a:defRPr>
                <a:solidFill>
                  <a:schemeClr val="tx1"/>
                </a:solidFill>
                <a:latin typeface="Arial" pitchFamily="34" charset="0"/>
              </a:defRPr>
            </a:lvl2pPr>
            <a:lvl3pPr marL="1142888" indent="-228578" defTabSz="966693">
              <a:defRPr>
                <a:solidFill>
                  <a:schemeClr val="tx1"/>
                </a:solidFill>
                <a:latin typeface="Arial" pitchFamily="34" charset="0"/>
              </a:defRPr>
            </a:lvl3pPr>
            <a:lvl4pPr marL="1600043" indent="-228578" defTabSz="966693">
              <a:defRPr>
                <a:solidFill>
                  <a:schemeClr val="tx1"/>
                </a:solidFill>
                <a:latin typeface="Arial" pitchFamily="34" charset="0"/>
              </a:defRPr>
            </a:lvl4pPr>
            <a:lvl5pPr marL="2057198" indent="-228578" defTabSz="966693">
              <a:defRPr>
                <a:solidFill>
                  <a:schemeClr val="tx1"/>
                </a:solidFill>
                <a:latin typeface="Arial" pitchFamily="34" charset="0"/>
              </a:defRPr>
            </a:lvl5pPr>
            <a:lvl6pPr marL="2514353" indent="-228578" defTabSz="966693" eaLnBrk="0" fontAlgn="base" hangingPunct="0">
              <a:spcBef>
                <a:spcPct val="0"/>
              </a:spcBef>
              <a:spcAft>
                <a:spcPct val="0"/>
              </a:spcAft>
              <a:defRPr>
                <a:solidFill>
                  <a:schemeClr val="tx1"/>
                </a:solidFill>
                <a:latin typeface="Arial" pitchFamily="34" charset="0"/>
              </a:defRPr>
            </a:lvl6pPr>
            <a:lvl7pPr marL="2971509" indent="-228578" defTabSz="966693" eaLnBrk="0" fontAlgn="base" hangingPunct="0">
              <a:spcBef>
                <a:spcPct val="0"/>
              </a:spcBef>
              <a:spcAft>
                <a:spcPct val="0"/>
              </a:spcAft>
              <a:defRPr>
                <a:solidFill>
                  <a:schemeClr val="tx1"/>
                </a:solidFill>
                <a:latin typeface="Arial" pitchFamily="34" charset="0"/>
              </a:defRPr>
            </a:lvl7pPr>
            <a:lvl8pPr marL="3428664" indent="-228578" defTabSz="966693" eaLnBrk="0" fontAlgn="base" hangingPunct="0">
              <a:spcBef>
                <a:spcPct val="0"/>
              </a:spcBef>
              <a:spcAft>
                <a:spcPct val="0"/>
              </a:spcAft>
              <a:defRPr>
                <a:solidFill>
                  <a:schemeClr val="tx1"/>
                </a:solidFill>
                <a:latin typeface="Arial" pitchFamily="34" charset="0"/>
              </a:defRPr>
            </a:lvl8pPr>
            <a:lvl9pPr marL="3885819" indent="-228578" defTabSz="966693" eaLnBrk="0" fontAlgn="base" hangingPunct="0">
              <a:spcBef>
                <a:spcPct val="0"/>
              </a:spcBef>
              <a:spcAft>
                <a:spcPct val="0"/>
              </a:spcAft>
              <a:defRPr>
                <a:solidFill>
                  <a:schemeClr val="tx1"/>
                </a:solidFill>
                <a:latin typeface="Arial" pitchFamily="34" charset="0"/>
              </a:defRPr>
            </a:lvl9pPr>
          </a:lstStyle>
          <a:p>
            <a:r>
              <a:rPr lang="en-US" altLang="zh-CN">
                <a:latin typeface="Times New Roman" pitchFamily="18" charset="0"/>
              </a:rPr>
              <a:t>Morgan Kaufmann Publishers</a:t>
            </a:r>
          </a:p>
        </p:txBody>
      </p:sp>
      <p:sp>
        <p:nvSpPr>
          <p:cNvPr id="75779" name="Rectangle 3"/>
          <p:cNvSpPr>
            <a:spLocks noGrp="1" noChangeArrowheads="1"/>
          </p:cNvSpPr>
          <p:nvPr>
            <p:ph type="dt" sz="quarter" idx="1"/>
          </p:nvPr>
        </p:nvSpPr>
        <p:spPr>
          <a:xfrm>
            <a:off x="4021294" y="0"/>
            <a:ext cx="3076363" cy="51173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defTabSz="966693">
              <a:defRPr>
                <a:solidFill>
                  <a:schemeClr val="tx1"/>
                </a:solidFill>
                <a:latin typeface="Arial" pitchFamily="34" charset="0"/>
              </a:defRPr>
            </a:lvl1pPr>
            <a:lvl2pPr marL="742877" indent="-285722" defTabSz="966693">
              <a:defRPr>
                <a:solidFill>
                  <a:schemeClr val="tx1"/>
                </a:solidFill>
                <a:latin typeface="Arial" pitchFamily="34" charset="0"/>
              </a:defRPr>
            </a:lvl2pPr>
            <a:lvl3pPr marL="1142888" indent="-228578" defTabSz="966693">
              <a:defRPr>
                <a:solidFill>
                  <a:schemeClr val="tx1"/>
                </a:solidFill>
                <a:latin typeface="Arial" pitchFamily="34" charset="0"/>
              </a:defRPr>
            </a:lvl3pPr>
            <a:lvl4pPr marL="1600043" indent="-228578" defTabSz="966693">
              <a:defRPr>
                <a:solidFill>
                  <a:schemeClr val="tx1"/>
                </a:solidFill>
                <a:latin typeface="Arial" pitchFamily="34" charset="0"/>
              </a:defRPr>
            </a:lvl4pPr>
            <a:lvl5pPr marL="2057198" indent="-228578" defTabSz="966693">
              <a:defRPr>
                <a:solidFill>
                  <a:schemeClr val="tx1"/>
                </a:solidFill>
                <a:latin typeface="Arial" pitchFamily="34" charset="0"/>
              </a:defRPr>
            </a:lvl5pPr>
            <a:lvl6pPr marL="2514353" indent="-228578" defTabSz="966693" eaLnBrk="0" fontAlgn="base" hangingPunct="0">
              <a:spcBef>
                <a:spcPct val="0"/>
              </a:spcBef>
              <a:spcAft>
                <a:spcPct val="0"/>
              </a:spcAft>
              <a:defRPr>
                <a:solidFill>
                  <a:schemeClr val="tx1"/>
                </a:solidFill>
                <a:latin typeface="Arial" pitchFamily="34" charset="0"/>
              </a:defRPr>
            </a:lvl6pPr>
            <a:lvl7pPr marL="2971509" indent="-228578" defTabSz="966693" eaLnBrk="0" fontAlgn="base" hangingPunct="0">
              <a:spcBef>
                <a:spcPct val="0"/>
              </a:spcBef>
              <a:spcAft>
                <a:spcPct val="0"/>
              </a:spcAft>
              <a:defRPr>
                <a:solidFill>
                  <a:schemeClr val="tx1"/>
                </a:solidFill>
                <a:latin typeface="Arial" pitchFamily="34" charset="0"/>
              </a:defRPr>
            </a:lvl7pPr>
            <a:lvl8pPr marL="3428664" indent="-228578" defTabSz="966693" eaLnBrk="0" fontAlgn="base" hangingPunct="0">
              <a:spcBef>
                <a:spcPct val="0"/>
              </a:spcBef>
              <a:spcAft>
                <a:spcPct val="0"/>
              </a:spcAft>
              <a:defRPr>
                <a:solidFill>
                  <a:schemeClr val="tx1"/>
                </a:solidFill>
                <a:latin typeface="Arial" pitchFamily="34" charset="0"/>
              </a:defRPr>
            </a:lvl8pPr>
            <a:lvl9pPr marL="3885819" indent="-228578" defTabSz="966693" eaLnBrk="0" fontAlgn="base" hangingPunct="0">
              <a:spcBef>
                <a:spcPct val="0"/>
              </a:spcBef>
              <a:spcAft>
                <a:spcPct val="0"/>
              </a:spcAft>
              <a:defRPr>
                <a:solidFill>
                  <a:schemeClr val="tx1"/>
                </a:solidFill>
                <a:latin typeface="Arial" pitchFamily="34" charset="0"/>
              </a:defRPr>
            </a:lvl9pPr>
          </a:lstStyle>
          <a:p>
            <a:fld id="{39F1A66C-B78C-4632-83A7-A473E916765D}" type="datetime4">
              <a:rPr lang="en-US" altLang="zh-CN">
                <a:latin typeface="Times New Roman" pitchFamily="18" charset="0"/>
              </a:rPr>
              <a:pPr/>
              <a:t>March 25, 2020</a:t>
            </a:fld>
            <a:endParaRPr lang="en-US" altLang="zh-CN">
              <a:latin typeface="Times New Roman" pitchFamily="18" charset="0"/>
            </a:endParaRPr>
          </a:p>
        </p:txBody>
      </p:sp>
      <p:sp>
        <p:nvSpPr>
          <p:cNvPr id="75780" name="Rectangle 6"/>
          <p:cNvSpPr>
            <a:spLocks noGrp="1" noChangeArrowheads="1"/>
          </p:cNvSpPr>
          <p:nvPr>
            <p:ph type="ftr" sz="quarter" idx="4"/>
          </p:nvPr>
        </p:nvSpPr>
        <p:spPr>
          <a:xfrm>
            <a:off x="0" y="9721106"/>
            <a:ext cx="3076363" cy="51173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defTabSz="966693">
              <a:defRPr>
                <a:solidFill>
                  <a:schemeClr val="tx1"/>
                </a:solidFill>
                <a:latin typeface="Arial" pitchFamily="34" charset="0"/>
              </a:defRPr>
            </a:lvl1pPr>
            <a:lvl2pPr marL="742877" indent="-285722" defTabSz="966693">
              <a:defRPr>
                <a:solidFill>
                  <a:schemeClr val="tx1"/>
                </a:solidFill>
                <a:latin typeface="Arial" pitchFamily="34" charset="0"/>
              </a:defRPr>
            </a:lvl2pPr>
            <a:lvl3pPr marL="1142888" indent="-228578" defTabSz="966693">
              <a:defRPr>
                <a:solidFill>
                  <a:schemeClr val="tx1"/>
                </a:solidFill>
                <a:latin typeface="Arial" pitchFamily="34" charset="0"/>
              </a:defRPr>
            </a:lvl3pPr>
            <a:lvl4pPr marL="1600043" indent="-228578" defTabSz="966693">
              <a:defRPr>
                <a:solidFill>
                  <a:schemeClr val="tx1"/>
                </a:solidFill>
                <a:latin typeface="Arial" pitchFamily="34" charset="0"/>
              </a:defRPr>
            </a:lvl4pPr>
            <a:lvl5pPr marL="2057198" indent="-228578" defTabSz="966693">
              <a:defRPr>
                <a:solidFill>
                  <a:schemeClr val="tx1"/>
                </a:solidFill>
                <a:latin typeface="Arial" pitchFamily="34" charset="0"/>
              </a:defRPr>
            </a:lvl5pPr>
            <a:lvl6pPr marL="2514353" indent="-228578" defTabSz="966693" eaLnBrk="0" fontAlgn="base" hangingPunct="0">
              <a:spcBef>
                <a:spcPct val="0"/>
              </a:spcBef>
              <a:spcAft>
                <a:spcPct val="0"/>
              </a:spcAft>
              <a:defRPr>
                <a:solidFill>
                  <a:schemeClr val="tx1"/>
                </a:solidFill>
                <a:latin typeface="Arial" pitchFamily="34" charset="0"/>
              </a:defRPr>
            </a:lvl6pPr>
            <a:lvl7pPr marL="2971509" indent="-228578" defTabSz="966693" eaLnBrk="0" fontAlgn="base" hangingPunct="0">
              <a:spcBef>
                <a:spcPct val="0"/>
              </a:spcBef>
              <a:spcAft>
                <a:spcPct val="0"/>
              </a:spcAft>
              <a:defRPr>
                <a:solidFill>
                  <a:schemeClr val="tx1"/>
                </a:solidFill>
                <a:latin typeface="Arial" pitchFamily="34" charset="0"/>
              </a:defRPr>
            </a:lvl7pPr>
            <a:lvl8pPr marL="3428664" indent="-228578" defTabSz="966693" eaLnBrk="0" fontAlgn="base" hangingPunct="0">
              <a:spcBef>
                <a:spcPct val="0"/>
              </a:spcBef>
              <a:spcAft>
                <a:spcPct val="0"/>
              </a:spcAft>
              <a:defRPr>
                <a:solidFill>
                  <a:schemeClr val="tx1"/>
                </a:solidFill>
                <a:latin typeface="Arial" pitchFamily="34" charset="0"/>
              </a:defRPr>
            </a:lvl8pPr>
            <a:lvl9pPr marL="3885819" indent="-228578" defTabSz="966693" eaLnBrk="0" fontAlgn="base" hangingPunct="0">
              <a:spcBef>
                <a:spcPct val="0"/>
              </a:spcBef>
              <a:spcAft>
                <a:spcPct val="0"/>
              </a:spcAft>
              <a:defRPr>
                <a:solidFill>
                  <a:schemeClr val="tx1"/>
                </a:solidFill>
                <a:latin typeface="Arial" pitchFamily="34" charset="0"/>
              </a:defRPr>
            </a:lvl9pPr>
          </a:lstStyle>
          <a:p>
            <a:r>
              <a:rPr lang="en-US" altLang="zh-CN">
                <a:latin typeface="Times New Roman" pitchFamily="18" charset="0"/>
              </a:rPr>
              <a:t>Chapter 1 — Computer Abstractions and Technology</a:t>
            </a:r>
          </a:p>
        </p:txBody>
      </p:sp>
      <p:sp>
        <p:nvSpPr>
          <p:cNvPr id="75781" name="Rectangle 7"/>
          <p:cNvSpPr>
            <a:spLocks noGrp="1" noChangeArrowheads="1"/>
          </p:cNvSpPr>
          <p:nvPr>
            <p:ph type="sldNum" sz="quarter" idx="5"/>
          </p:nvPr>
        </p:nvSpPr>
        <p:spPr>
          <a:xfrm>
            <a:off x="4021294" y="9721106"/>
            <a:ext cx="3076363" cy="51173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defTabSz="966693">
              <a:defRPr>
                <a:solidFill>
                  <a:schemeClr val="tx1"/>
                </a:solidFill>
                <a:latin typeface="Arial" pitchFamily="34" charset="0"/>
              </a:defRPr>
            </a:lvl1pPr>
            <a:lvl2pPr marL="742877" indent="-285722" defTabSz="966693">
              <a:defRPr>
                <a:solidFill>
                  <a:schemeClr val="tx1"/>
                </a:solidFill>
                <a:latin typeface="Arial" pitchFamily="34" charset="0"/>
              </a:defRPr>
            </a:lvl2pPr>
            <a:lvl3pPr marL="1142888" indent="-228578" defTabSz="966693">
              <a:defRPr>
                <a:solidFill>
                  <a:schemeClr val="tx1"/>
                </a:solidFill>
                <a:latin typeface="Arial" pitchFamily="34" charset="0"/>
              </a:defRPr>
            </a:lvl3pPr>
            <a:lvl4pPr marL="1600043" indent="-228578" defTabSz="966693">
              <a:defRPr>
                <a:solidFill>
                  <a:schemeClr val="tx1"/>
                </a:solidFill>
                <a:latin typeface="Arial" pitchFamily="34" charset="0"/>
              </a:defRPr>
            </a:lvl4pPr>
            <a:lvl5pPr marL="2057198" indent="-228578" defTabSz="966693">
              <a:defRPr>
                <a:solidFill>
                  <a:schemeClr val="tx1"/>
                </a:solidFill>
                <a:latin typeface="Arial" pitchFamily="34" charset="0"/>
              </a:defRPr>
            </a:lvl5pPr>
            <a:lvl6pPr marL="2514353" indent="-228578" defTabSz="966693" eaLnBrk="0" fontAlgn="base" hangingPunct="0">
              <a:spcBef>
                <a:spcPct val="0"/>
              </a:spcBef>
              <a:spcAft>
                <a:spcPct val="0"/>
              </a:spcAft>
              <a:defRPr>
                <a:solidFill>
                  <a:schemeClr val="tx1"/>
                </a:solidFill>
                <a:latin typeface="Arial" pitchFamily="34" charset="0"/>
              </a:defRPr>
            </a:lvl6pPr>
            <a:lvl7pPr marL="2971509" indent="-228578" defTabSz="966693" eaLnBrk="0" fontAlgn="base" hangingPunct="0">
              <a:spcBef>
                <a:spcPct val="0"/>
              </a:spcBef>
              <a:spcAft>
                <a:spcPct val="0"/>
              </a:spcAft>
              <a:defRPr>
                <a:solidFill>
                  <a:schemeClr val="tx1"/>
                </a:solidFill>
                <a:latin typeface="Arial" pitchFamily="34" charset="0"/>
              </a:defRPr>
            </a:lvl7pPr>
            <a:lvl8pPr marL="3428664" indent="-228578" defTabSz="966693" eaLnBrk="0" fontAlgn="base" hangingPunct="0">
              <a:spcBef>
                <a:spcPct val="0"/>
              </a:spcBef>
              <a:spcAft>
                <a:spcPct val="0"/>
              </a:spcAft>
              <a:defRPr>
                <a:solidFill>
                  <a:schemeClr val="tx1"/>
                </a:solidFill>
                <a:latin typeface="Arial" pitchFamily="34" charset="0"/>
              </a:defRPr>
            </a:lvl8pPr>
            <a:lvl9pPr marL="3885819" indent="-228578" defTabSz="966693" eaLnBrk="0" fontAlgn="base" hangingPunct="0">
              <a:spcBef>
                <a:spcPct val="0"/>
              </a:spcBef>
              <a:spcAft>
                <a:spcPct val="0"/>
              </a:spcAft>
              <a:defRPr>
                <a:solidFill>
                  <a:schemeClr val="tx1"/>
                </a:solidFill>
                <a:latin typeface="Arial" pitchFamily="34" charset="0"/>
              </a:defRPr>
            </a:lvl9pPr>
          </a:lstStyle>
          <a:p>
            <a:fld id="{223208AE-D840-47D9-9814-CC685904F48F}" type="slidenum">
              <a:rPr lang="en-US" altLang="zh-CN">
                <a:latin typeface="Times New Roman" pitchFamily="18" charset="0"/>
              </a:rPr>
              <a:pPr/>
              <a:t>3</a:t>
            </a:fld>
            <a:endParaRPr lang="en-US" altLang="zh-CN">
              <a:latin typeface="Times New Roman" pitchFamily="18" charset="0"/>
            </a:endParaRPr>
          </a:p>
        </p:txBody>
      </p:sp>
      <p:sp>
        <p:nvSpPr>
          <p:cNvPr id="75782" name="Rectangle 2"/>
          <p:cNvSpPr>
            <a:spLocks noGrp="1" noRot="1" noChangeAspect="1" noChangeArrowheads="1" noTextEdit="1"/>
          </p:cNvSpPr>
          <p:nvPr>
            <p:ph type="sldImg"/>
          </p:nvPr>
        </p:nvSpPr>
        <p:spPr>
          <a:ln/>
        </p:spPr>
      </p:sp>
      <p:sp>
        <p:nvSpPr>
          <p:cNvPr id="757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Tree>
    <p:extLst>
      <p:ext uri="{BB962C8B-B14F-4D97-AF65-F5344CB8AC3E}">
        <p14:creationId xmlns:p14="http://schemas.microsoft.com/office/powerpoint/2010/main" val="1580887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p:sp>
      <p:sp>
        <p:nvSpPr>
          <p:cNvPr id="79875" name="Rectangle 3"/>
          <p:cNvSpPr>
            <a:spLocks noGrp="1" noChangeArrowheads="1"/>
          </p:cNvSpPr>
          <p:nvPr>
            <p:ph type="body" idx="1"/>
          </p:nvPr>
        </p:nvSpPr>
        <p:spPr>
          <a:ln/>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kumimoji="0" lang="en-US" altLang="zh-CN"/>
              <a:t>Increasing performance requires decreasing execution time</a:t>
            </a:r>
          </a:p>
        </p:txBody>
      </p:sp>
    </p:spTree>
    <p:extLst>
      <p:ext uri="{BB962C8B-B14F-4D97-AF65-F5344CB8AC3E}">
        <p14:creationId xmlns:p14="http://schemas.microsoft.com/office/powerpoint/2010/main" val="2329829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p:sp>
      <p:sp>
        <p:nvSpPr>
          <p:cNvPr id="80899" name="Rectangle 3"/>
          <p:cNvSpPr>
            <a:spLocks noGrp="1" noChangeArrowheads="1"/>
          </p:cNvSpPr>
          <p:nvPr>
            <p:ph type="body" idx="1"/>
          </p:nvPr>
        </p:nvSpPr>
        <p:spPr>
          <a:ln/>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kumimoji="0" lang="en-US" altLang="zh-CN"/>
              <a:t>Many techniques that decrease the number of clock cycles also increase the clock cycle time</a:t>
            </a:r>
          </a:p>
        </p:txBody>
      </p:sp>
    </p:spTree>
    <p:extLst>
      <p:ext uri="{BB962C8B-B14F-4D97-AF65-F5344CB8AC3E}">
        <p14:creationId xmlns:p14="http://schemas.microsoft.com/office/powerpoint/2010/main" val="3637962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p:sp>
      <p:sp>
        <p:nvSpPr>
          <p:cNvPr id="82947" name="Rectangle 3"/>
          <p:cNvSpPr>
            <a:spLocks noGrp="1" noChangeArrowheads="1"/>
          </p:cNvSpPr>
          <p:nvPr>
            <p:ph type="body" idx="1"/>
          </p:nvPr>
        </p:nvSpPr>
        <p:spPr>
          <a:ln/>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kumimoji="0" lang="en-US" altLang="zh-CN">
                <a:latin typeface="Arial" panose="020B0604020202020204" pitchFamily="34" charset="0"/>
                <a:ea typeface="宋体" panose="02010600030101010101" pitchFamily="2" charset="-122"/>
              </a:rPr>
              <a:t>Note that instruction count is dynamic – i.e., its not the number of lines in the code, but THE NUMBER OF INSTRUCTIONS EXECUTED</a:t>
            </a:r>
          </a:p>
        </p:txBody>
      </p:sp>
    </p:spTree>
    <p:extLst>
      <p:ext uri="{BB962C8B-B14F-4D97-AF65-F5344CB8AC3E}">
        <p14:creationId xmlns:p14="http://schemas.microsoft.com/office/powerpoint/2010/main" val="1373116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p:sp>
      <p:sp>
        <p:nvSpPr>
          <p:cNvPr id="83971" name="Rectangle 3"/>
          <p:cNvSpPr>
            <a:spLocks noGrp="1" noChangeArrowheads="1"/>
          </p:cNvSpPr>
          <p:nvPr>
            <p:ph type="body" idx="1"/>
          </p:nvPr>
        </p:nvSpPr>
        <p:spPr>
          <a:ln/>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kumimoji="0" lang="en-US" altLang="zh-CN"/>
              <a:t>For lecture</a:t>
            </a:r>
          </a:p>
        </p:txBody>
      </p:sp>
    </p:spTree>
    <p:extLst>
      <p:ext uri="{BB962C8B-B14F-4D97-AF65-F5344CB8AC3E}">
        <p14:creationId xmlns:p14="http://schemas.microsoft.com/office/powerpoint/2010/main" val="1311613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p:sp>
      <p:sp>
        <p:nvSpPr>
          <p:cNvPr id="84995" name="Rectangle 3"/>
          <p:cNvSpPr>
            <a:spLocks noGrp="1" noChangeArrowheads="1"/>
          </p:cNvSpPr>
          <p:nvPr>
            <p:ph type="body" idx="1"/>
          </p:nvPr>
        </p:nvSpPr>
        <p:spPr>
          <a:ln/>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kumimoji="0" lang="en-US" altLang="zh-CN"/>
              <a:t>For lecture</a:t>
            </a:r>
          </a:p>
        </p:txBody>
      </p:sp>
    </p:spTree>
    <p:extLst>
      <p:ext uri="{BB962C8B-B14F-4D97-AF65-F5344CB8AC3E}">
        <p14:creationId xmlns:p14="http://schemas.microsoft.com/office/powerpoint/2010/main" val="2941844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computer </a:t>
            </a:r>
            <a:r>
              <a:rPr lang="en-US" altLang="zh-CN" i="1" dirty="0"/>
              <a:t>benchmark</a:t>
            </a:r>
            <a:r>
              <a:rPr lang="en-US" altLang="zh-CN" dirty="0"/>
              <a:t> performs a known set of operations by which computer performance can be measured.</a:t>
            </a:r>
            <a:endParaRPr lang="zh-CN" altLang="en-US" dirty="0"/>
          </a:p>
        </p:txBody>
      </p:sp>
    </p:spTree>
    <p:extLst>
      <p:ext uri="{BB962C8B-B14F-4D97-AF65-F5344CB8AC3E}">
        <p14:creationId xmlns:p14="http://schemas.microsoft.com/office/powerpoint/2010/main" val="1126030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computer </a:t>
            </a:r>
            <a:r>
              <a:rPr lang="en-US" altLang="zh-CN" i="1" dirty="0"/>
              <a:t>benchmark</a:t>
            </a:r>
            <a:r>
              <a:rPr lang="en-US" altLang="zh-CN" dirty="0"/>
              <a:t> performs a known set of operations by which computer performance can be measured.</a:t>
            </a:r>
            <a:endParaRPr lang="zh-CN" altLang="en-US" dirty="0"/>
          </a:p>
        </p:txBody>
      </p:sp>
    </p:spTree>
    <p:extLst>
      <p:ext uri="{BB962C8B-B14F-4D97-AF65-F5344CB8AC3E}">
        <p14:creationId xmlns:p14="http://schemas.microsoft.com/office/powerpoint/2010/main" val="4287372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8"/>
          <p:cNvSpPr/>
          <p:nvPr/>
        </p:nvSpPr>
        <p:spPr>
          <a:xfrm>
            <a:off x="9001125" y="4846638"/>
            <a:ext cx="142875" cy="20113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9"/>
          <p:cNvSpPr/>
          <p:nvPr/>
        </p:nvSpPr>
        <p:spPr>
          <a:xfrm>
            <a:off x="9001125" y="0"/>
            <a:ext cx="142875" cy="48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6" name="Date Placeholder 3"/>
          <p:cNvSpPr>
            <a:spLocks noGrp="1"/>
          </p:cNvSpPr>
          <p:nvPr>
            <p:ph type="dt" sz="half" idx="10"/>
          </p:nvPr>
        </p:nvSpPr>
        <p:spPr/>
        <p:txBody>
          <a:bodyPr/>
          <a:lstStyle>
            <a:lvl1pPr>
              <a:defRPr/>
            </a:lvl1pPr>
          </a:lstStyle>
          <a:p>
            <a:pPr>
              <a:defRPr/>
            </a:pPr>
            <a:r>
              <a:rPr lang="en-US" altLang="zh-CN"/>
              <a:t>COaA, LEC03 Intro III</a:t>
            </a:r>
          </a:p>
        </p:txBody>
      </p:sp>
      <p:sp>
        <p:nvSpPr>
          <p:cNvPr id="7" name="Footer Placeholder 4"/>
          <p:cNvSpPr>
            <a:spLocks noGrp="1"/>
          </p:cNvSpPr>
          <p:nvPr>
            <p:ph type="ftr" sz="quarter" idx="11"/>
          </p:nvPr>
        </p:nvSpPr>
        <p:spPr/>
        <p:txBody>
          <a:bodyPr/>
          <a:lstStyle>
            <a:lvl1pPr>
              <a:defRPr/>
            </a:lvl1pPr>
          </a:lstStyle>
          <a:p>
            <a:pPr>
              <a:defRPr/>
            </a:pPr>
            <a:r>
              <a:rPr lang="en-US"/>
              <a:t>Northwestern Polytechnical University</a:t>
            </a:r>
          </a:p>
        </p:txBody>
      </p:sp>
      <p:sp>
        <p:nvSpPr>
          <p:cNvPr id="8" name="Slide Number Placeholder 5"/>
          <p:cNvSpPr>
            <a:spLocks noGrp="1"/>
          </p:cNvSpPr>
          <p:nvPr>
            <p:ph type="sldNum" sz="quarter" idx="12"/>
          </p:nvPr>
        </p:nvSpPr>
        <p:spPr/>
        <p:txBody>
          <a:bodyPr/>
          <a:lstStyle>
            <a:lvl1pPr>
              <a:defRPr>
                <a:solidFill>
                  <a:schemeClr val="tx1"/>
                </a:solidFill>
              </a:defRPr>
            </a:lvl1pPr>
          </a:lstStyle>
          <a:p>
            <a:pPr>
              <a:defRPr/>
            </a:pPr>
            <a:fld id="{3D59BC31-A3D1-4776-BF56-7B179E8EB8D5}" type="slidenum">
              <a:rPr lang="en-US" altLang="zh-CN"/>
              <a:pPr>
                <a:defRPr/>
              </a:pPr>
              <a:t>‹#›</a:t>
            </a:fld>
            <a:endParaRPr lang="en-US" altLang="zh-CN"/>
          </a:p>
        </p:txBody>
      </p:sp>
    </p:spTree>
    <p:extLst>
      <p:ext uri="{BB962C8B-B14F-4D97-AF65-F5344CB8AC3E}">
        <p14:creationId xmlns:p14="http://schemas.microsoft.com/office/powerpoint/2010/main" val="2758008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lvl1pPr>
              <a:defRPr/>
            </a:lvl1pPr>
          </a:lstStyle>
          <a:p>
            <a:pPr>
              <a:defRPr/>
            </a:pPr>
            <a:r>
              <a:rPr lang="en-US" altLang="zh-CN"/>
              <a:t>COaA, LEC03 Intro III</a:t>
            </a:r>
          </a:p>
        </p:txBody>
      </p:sp>
      <p:sp>
        <p:nvSpPr>
          <p:cNvPr id="5" name="Footer Placeholder 4"/>
          <p:cNvSpPr>
            <a:spLocks noGrp="1"/>
          </p:cNvSpPr>
          <p:nvPr>
            <p:ph type="ftr" sz="quarter" idx="11"/>
          </p:nvPr>
        </p:nvSpPr>
        <p:spPr/>
        <p:txBody>
          <a:bodyPr/>
          <a:lstStyle>
            <a:lvl1pPr>
              <a:defRPr/>
            </a:lvl1pPr>
          </a:lstStyle>
          <a:p>
            <a:pPr>
              <a:defRPr/>
            </a:pPr>
            <a:r>
              <a:rPr lang="en-US"/>
              <a:t>Northwestern Polytechnical University</a:t>
            </a:r>
          </a:p>
        </p:txBody>
      </p:sp>
      <p:sp>
        <p:nvSpPr>
          <p:cNvPr id="6" name="Slide Number Placeholder 5"/>
          <p:cNvSpPr>
            <a:spLocks noGrp="1"/>
          </p:cNvSpPr>
          <p:nvPr>
            <p:ph type="sldNum" sz="quarter" idx="12"/>
          </p:nvPr>
        </p:nvSpPr>
        <p:spPr/>
        <p:txBody>
          <a:bodyPr/>
          <a:lstStyle>
            <a:lvl1pPr>
              <a:defRPr/>
            </a:lvl1pPr>
          </a:lstStyle>
          <a:p>
            <a:pPr>
              <a:defRPr/>
            </a:pPr>
            <a:fld id="{96FAF94D-2C69-48E8-B031-6B17CC937191}" type="slidenum">
              <a:rPr lang="en-US" altLang="zh-CN"/>
              <a:pPr>
                <a:defRPr/>
              </a:pPr>
              <a:t>‹#›</a:t>
            </a:fld>
            <a:endParaRPr lang="en-US" altLang="zh-CN"/>
          </a:p>
        </p:txBody>
      </p:sp>
    </p:spTree>
    <p:extLst>
      <p:ext uri="{BB962C8B-B14F-4D97-AF65-F5344CB8AC3E}">
        <p14:creationId xmlns:p14="http://schemas.microsoft.com/office/powerpoint/2010/main" val="1035624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lvl1pPr>
              <a:defRPr/>
            </a:lvl1pPr>
          </a:lstStyle>
          <a:p>
            <a:pPr>
              <a:defRPr/>
            </a:pPr>
            <a:r>
              <a:rPr lang="en-US" altLang="zh-CN"/>
              <a:t>COaA, LEC03 Intro III</a:t>
            </a:r>
          </a:p>
        </p:txBody>
      </p:sp>
      <p:sp>
        <p:nvSpPr>
          <p:cNvPr id="5" name="Footer Placeholder 4"/>
          <p:cNvSpPr>
            <a:spLocks noGrp="1"/>
          </p:cNvSpPr>
          <p:nvPr>
            <p:ph type="ftr" sz="quarter" idx="11"/>
          </p:nvPr>
        </p:nvSpPr>
        <p:spPr/>
        <p:txBody>
          <a:bodyPr/>
          <a:lstStyle>
            <a:lvl1pPr>
              <a:defRPr/>
            </a:lvl1pPr>
          </a:lstStyle>
          <a:p>
            <a:pPr>
              <a:defRPr/>
            </a:pPr>
            <a:r>
              <a:rPr lang="en-US"/>
              <a:t>Northwestern Polytechnical University</a:t>
            </a:r>
          </a:p>
        </p:txBody>
      </p:sp>
      <p:sp>
        <p:nvSpPr>
          <p:cNvPr id="6" name="Slide Number Placeholder 5"/>
          <p:cNvSpPr>
            <a:spLocks noGrp="1"/>
          </p:cNvSpPr>
          <p:nvPr>
            <p:ph type="sldNum" sz="quarter" idx="12"/>
          </p:nvPr>
        </p:nvSpPr>
        <p:spPr/>
        <p:txBody>
          <a:bodyPr/>
          <a:lstStyle>
            <a:lvl1pPr>
              <a:defRPr/>
            </a:lvl1pPr>
          </a:lstStyle>
          <a:p>
            <a:pPr>
              <a:defRPr/>
            </a:pPr>
            <a:fld id="{0766CFEF-B81C-45AA-8084-7F5493AA09C3}" type="slidenum">
              <a:rPr lang="en-US" altLang="zh-CN"/>
              <a:pPr>
                <a:defRPr/>
              </a:pPr>
              <a:t>‹#›</a:t>
            </a:fld>
            <a:endParaRPr lang="en-US" altLang="zh-CN"/>
          </a:p>
        </p:txBody>
      </p:sp>
    </p:spTree>
    <p:extLst>
      <p:ext uri="{BB962C8B-B14F-4D97-AF65-F5344CB8AC3E}">
        <p14:creationId xmlns:p14="http://schemas.microsoft.com/office/powerpoint/2010/main" val="2622085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8153400" cy="422275"/>
          </a:xfrm>
        </p:spPr>
        <p:txBody>
          <a:bodyPr/>
          <a:lstStyle/>
          <a:p>
            <a:r>
              <a:rPr lang="zh-CN" altLang="en-US"/>
              <a:t>单击此处编辑母版标题样式</a:t>
            </a:r>
          </a:p>
        </p:txBody>
      </p:sp>
      <p:sp>
        <p:nvSpPr>
          <p:cNvPr id="3" name="文本占位符 2"/>
          <p:cNvSpPr>
            <a:spLocks noGrp="1"/>
          </p:cNvSpPr>
          <p:nvPr>
            <p:ph type="body" sz="half" idx="1"/>
          </p:nvPr>
        </p:nvSpPr>
        <p:spPr>
          <a:xfrm>
            <a:off x="533400" y="914400"/>
            <a:ext cx="4000500" cy="23939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914400"/>
            <a:ext cx="4000500" cy="23939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00806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内容占位符 2"/>
          <p:cNvSpPr>
            <a:spLocks noGrp="1"/>
          </p:cNvSpPr>
          <p:nvPr>
            <p:ph idx="1" hasCustomPrompt="1"/>
          </p:nvPr>
        </p:nvSpPr>
        <p:spPr>
          <a:xfrm>
            <a:off x="250825" y="1007266"/>
            <a:ext cx="8642350" cy="5341940"/>
          </a:xfrm>
        </p:spPr>
        <p:txBody>
          <a:bodyPr>
            <a:normAutofit/>
          </a:bodyPr>
          <a:lstStyle>
            <a:lvl1pPr>
              <a:lnSpc>
                <a:spcPct val="125000"/>
              </a:lnSpc>
              <a:defRPr baseline="0">
                <a:latin typeface="Arial" panose="020B0604020202020204" pitchFamily="34" charset="0"/>
                <a:ea typeface="Arial" panose="020B0604020202020204" pitchFamily="34" charset="0"/>
                <a:cs typeface="Arial" panose="020B0604020202020204" pitchFamily="34" charset="0"/>
              </a:defRPr>
            </a:lvl1pPr>
            <a:lvl2pPr>
              <a:lnSpc>
                <a:spcPct val="125000"/>
              </a:lnSpc>
              <a:defRPr>
                <a:latin typeface="Arial" panose="020B0604020202020204" pitchFamily="34" charset="0"/>
                <a:ea typeface="Arial" panose="020B0604020202020204" pitchFamily="34" charset="0"/>
                <a:cs typeface="Arial" panose="020B0604020202020204" pitchFamily="34" charset="0"/>
              </a:defRPr>
            </a:lvl2pPr>
            <a:lvl3pPr>
              <a:lnSpc>
                <a:spcPct val="125000"/>
              </a:lnSpc>
              <a:defRPr>
                <a:latin typeface="Arial" panose="020B0604020202020204" pitchFamily="34" charset="0"/>
                <a:ea typeface="Arial" panose="020B0604020202020204" pitchFamily="34" charset="0"/>
                <a:cs typeface="Arial" panose="020B0604020202020204" pitchFamily="34" charset="0"/>
              </a:defRPr>
            </a:lvl3pPr>
            <a:lvl4pPr>
              <a:lnSpc>
                <a:spcPct val="125000"/>
              </a:lnSpc>
              <a:defRPr>
                <a:latin typeface="Arial" panose="020B0604020202020204" pitchFamily="34" charset="0"/>
                <a:ea typeface="Arial" panose="020B0604020202020204" pitchFamily="34" charset="0"/>
                <a:cs typeface="Arial" panose="020B0604020202020204" pitchFamily="34" charset="0"/>
              </a:defRPr>
            </a:lvl4pPr>
            <a:lvl5pPr>
              <a:lnSpc>
                <a:spcPct val="125000"/>
              </a:lnSpc>
              <a:defRPr>
                <a:latin typeface="Arial" panose="020B0604020202020204" pitchFamily="34" charset="0"/>
                <a:ea typeface="Arial" panose="020B0604020202020204" pitchFamily="34" charset="0"/>
                <a:cs typeface="Arial" panose="020B0604020202020204" pitchFamily="34" charset="0"/>
              </a:defRPr>
            </a:lvl5pPr>
          </a:lstStyle>
          <a:p>
            <a:pPr lvl="0"/>
            <a:r>
              <a:rPr lang="en-US" altLang="zh-CN" dirty="0"/>
              <a:t>Click to add text </a:t>
            </a:r>
          </a:p>
          <a:p>
            <a:pPr lvl="1"/>
            <a:r>
              <a:rPr lang="en-US" altLang="zh-CN" dirty="0"/>
              <a:t>C2</a:t>
            </a:r>
            <a:endParaRPr lang="zh-CN" altLang="en-US" dirty="0"/>
          </a:p>
          <a:p>
            <a:pPr lvl="2"/>
            <a:r>
              <a:rPr lang="en-US" altLang="zh-CN" dirty="0"/>
              <a:t>C3</a:t>
            </a:r>
            <a:endParaRPr lang="zh-CN" altLang="en-US" dirty="0"/>
          </a:p>
          <a:p>
            <a:pPr lvl="3"/>
            <a:r>
              <a:rPr lang="en-US" altLang="zh-CN" dirty="0"/>
              <a:t>C4</a:t>
            </a:r>
            <a:endParaRPr lang="zh-CN" altLang="en-US" dirty="0"/>
          </a:p>
          <a:p>
            <a:pPr lvl="4"/>
            <a:r>
              <a:rPr lang="en-US" altLang="zh-CN" dirty="0"/>
              <a:t>C5</a:t>
            </a:r>
            <a:endParaRPr lang="zh-CN" altLang="en-US" dirty="0"/>
          </a:p>
        </p:txBody>
      </p:sp>
      <p:sp>
        <p:nvSpPr>
          <p:cNvPr id="9"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a:t>COaA, LEC03 Intro III</a:t>
            </a:r>
            <a:endParaRPr lang="en-US" altLang="zh-CN" dirty="0"/>
          </a:p>
        </p:txBody>
      </p:sp>
      <p:sp>
        <p:nvSpPr>
          <p:cNvPr id="10" name="页脚占位符 4"/>
          <p:cNvSpPr>
            <a:spLocks noGrp="1"/>
          </p:cNvSpPr>
          <p:nvPr>
            <p:ph type="ftr" sz="quarter" idx="11"/>
          </p:nvPr>
        </p:nvSpPr>
        <p:spPr>
          <a:xfrm>
            <a:off x="2895600" y="6356350"/>
            <a:ext cx="3352800" cy="365125"/>
          </a:xfrm>
          <a:prstGeom prst="rect">
            <a:avLst/>
          </a:prstGeom>
        </p:spPr>
        <p:txBody>
          <a:bodyPr/>
          <a:lstStyle>
            <a:lvl1pPr>
              <a:defRPr/>
            </a:lvl1pPr>
          </a:lstStyle>
          <a:p>
            <a:pPr algn="ctr"/>
            <a:r>
              <a:rPr lang="en-US" altLang="zh-CN"/>
              <a:t>Northwestern </a:t>
            </a:r>
            <a:r>
              <a:rPr lang="en-US" altLang="zh-CN" dirty="0" err="1"/>
              <a:t>Polytechnical</a:t>
            </a:r>
            <a:r>
              <a:rPr lang="en-US" altLang="zh-CN" dirty="0"/>
              <a:t> University</a:t>
            </a:r>
            <a:endParaRPr lang="zh-CN" altLang="en-US" dirty="0"/>
          </a:p>
        </p:txBody>
      </p:sp>
      <p:sp>
        <p:nvSpPr>
          <p:cNvPr id="11"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B7A5BFCD-2DD0-1B4A-A6AE-A25793FF7F06}" type="slidenum">
              <a:rPr lang="zh-CN" altLang="en-US"/>
              <a:t>‹#›</a:t>
            </a:fld>
            <a:endParaRPr lang="zh-CN" altLang="en-US"/>
          </a:p>
        </p:txBody>
      </p:sp>
      <p:grpSp>
        <p:nvGrpSpPr>
          <p:cNvPr id="16" name="组合 4"/>
          <p:cNvGrpSpPr/>
          <p:nvPr userDrawn="1"/>
        </p:nvGrpSpPr>
        <p:grpSpPr bwMode="auto">
          <a:xfrm>
            <a:off x="0" y="0"/>
            <a:ext cx="9180513" cy="923922"/>
            <a:chOff x="0" y="215900"/>
            <a:chExt cx="9180000" cy="923464"/>
          </a:xfrm>
        </p:grpSpPr>
        <p:sp>
          <p:nvSpPr>
            <p:cNvPr id="17" name="矩形 5"/>
            <p:cNvSpPr/>
            <p:nvPr/>
          </p:nvSpPr>
          <p:spPr bwMode="auto">
            <a:xfrm>
              <a:off x="0" y="994974"/>
              <a:ext cx="9180000" cy="144390"/>
            </a:xfrm>
            <a:prstGeom prst="rect">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a:latin typeface="Times New Roman" panose="02020603050405020304" pitchFamily="18" charset="0"/>
                <a:ea typeface="+mn-ea"/>
              </a:endParaRPr>
            </a:p>
          </p:txBody>
        </p:sp>
        <p:sp>
          <p:nvSpPr>
            <p:cNvPr id="18" name="椭圆 6"/>
            <p:cNvSpPr/>
            <p:nvPr/>
          </p:nvSpPr>
          <p:spPr bwMode="auto">
            <a:xfrm>
              <a:off x="390503" y="975934"/>
              <a:ext cx="130168" cy="128523"/>
            </a:xfrm>
            <a:prstGeom prst="ellipse">
              <a:avLst/>
            </a:prstGeom>
            <a:solidFill>
              <a:schemeClr val="bg1"/>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dirty="0">
                <a:solidFill>
                  <a:schemeClr val="bg1">
                    <a:lumMod val="95000"/>
                  </a:schemeClr>
                </a:solidFill>
                <a:latin typeface="Times New Roman" panose="02020603050405020304" pitchFamily="18" charset="0"/>
                <a:ea typeface="+mn-ea"/>
              </a:endParaRPr>
            </a:p>
          </p:txBody>
        </p:sp>
        <p:sp>
          <p:nvSpPr>
            <p:cNvPr id="19" name="AutoShape 5"/>
            <p:cNvSpPr>
              <a:spLocks noChangeArrowheads="1"/>
            </p:cNvSpPr>
            <p:nvPr/>
          </p:nvSpPr>
          <p:spPr bwMode="auto">
            <a:xfrm>
              <a:off x="273035" y="215900"/>
              <a:ext cx="719098" cy="720365"/>
            </a:xfrm>
            <a:prstGeom prst="wedgeEllipseCallout">
              <a:avLst>
                <a:gd name="adj1" fmla="val -24795"/>
                <a:gd name="adj2" fmla="val 62225"/>
              </a:avLst>
            </a:prstGeom>
            <a:solidFill>
              <a:srgbClr val="333399"/>
            </a:solidFill>
            <a:ln w="9525" algn="ctr">
              <a:noFill/>
              <a:miter lim="800000"/>
            </a:ln>
            <a:effectLst>
              <a:prstShdw prst="shdw17" dist="17961" dir="2700000">
                <a:schemeClr val="bg1">
                  <a:gamma/>
                  <a:shade val="60000"/>
                  <a:invGamma/>
                </a:schemeClr>
              </a:prstShdw>
            </a:effectLst>
          </p:spPr>
          <p:txBody>
            <a:bodyPr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fontAlgn="auto">
                <a:lnSpc>
                  <a:spcPct val="120000"/>
                </a:lnSpc>
                <a:spcBef>
                  <a:spcPts val="0"/>
                </a:spcBef>
                <a:spcAft>
                  <a:spcPts val="0"/>
                </a:spcAft>
                <a:defRPr/>
              </a:pPr>
              <a:endParaRPr lang="en-US" altLang="zh-CN" sz="2400" b="1" dirty="0">
                <a:solidFill>
                  <a:schemeClr val="bg1">
                    <a:lumMod val="9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0" name="燕尾形 29"/>
          <p:cNvSpPr>
            <a:spLocks noChangeArrowheads="1"/>
          </p:cNvSpPr>
          <p:nvPr userDrawn="1"/>
        </p:nvSpPr>
        <p:spPr bwMode="auto">
          <a:xfrm>
            <a:off x="914400" y="35558"/>
            <a:ext cx="7603490" cy="649605"/>
          </a:xfrm>
          <a:prstGeom prst="chevron">
            <a:avLst>
              <a:gd name="adj" fmla="val 49993"/>
            </a:avLst>
          </a:prstGeom>
          <a:solidFill>
            <a:srgbClr val="333399"/>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endParaRPr lang="en-US" altLang="zh-CN" sz="2800" b="1" dirty="0">
              <a:solidFill>
                <a:srgbClr val="F2F2F2"/>
              </a:solidFill>
              <a:ea typeface="华文中宋" panose="02010600040101010101" pitchFamily="2" charset="-122"/>
            </a:endParaRPr>
          </a:p>
        </p:txBody>
      </p:sp>
      <p:sp>
        <p:nvSpPr>
          <p:cNvPr id="21" name="Title 14"/>
          <p:cNvSpPr>
            <a:spLocks noGrp="1"/>
          </p:cNvSpPr>
          <p:nvPr>
            <p:ph type="title"/>
          </p:nvPr>
        </p:nvSpPr>
        <p:spPr>
          <a:xfrm>
            <a:off x="1219200" y="35558"/>
            <a:ext cx="7298690" cy="649605"/>
          </a:xfrm>
          <a:prstGeom prst="rect">
            <a:avLst/>
          </a:prstGeom>
        </p:spPr>
        <p:txBody>
          <a:bodyPr anchor="ctr">
            <a:normAutofit/>
          </a:bodyPr>
          <a:lstStyle>
            <a:lvl1pPr>
              <a:defRPr sz="28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p>
        </p:txBody>
      </p:sp>
      <p:sp>
        <p:nvSpPr>
          <p:cNvPr id="24" name="Content Placeholder 23"/>
          <p:cNvSpPr>
            <a:spLocks noGrp="1"/>
          </p:cNvSpPr>
          <p:nvPr>
            <p:ph sz="quarter" idx="13" hasCustomPrompt="1"/>
          </p:nvPr>
        </p:nvSpPr>
        <p:spPr>
          <a:xfrm>
            <a:off x="152400" y="116837"/>
            <a:ext cx="914400" cy="568325"/>
          </a:xfrm>
        </p:spPr>
        <p:txBody>
          <a:bodyPr/>
          <a:lstStyle>
            <a:lvl1pPr marL="0" indent="0" algn="ctr">
              <a:buFont typeface="Arial" panose="020B0604020202020204" pitchFamily="34" charset="0"/>
              <a:buNone/>
              <a:defRPr sz="2800" b="1">
                <a:solidFill>
                  <a:schemeClr val="bg1">
                    <a:lumMod val="95000"/>
                  </a:schemeClr>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2972464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425575"/>
            <a:ext cx="7772400" cy="1470025"/>
          </a:xfrm>
          <a:prstGeom prst="rect">
            <a:avLst/>
          </a:prstGeom>
        </p:spPr>
        <p:txBody>
          <a:bodyPr/>
          <a:lstStyle>
            <a:lvl1pPr algn="ctr">
              <a:defRPr>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endParaRPr lang="zh-CN" altLang="en-US" dirty="0"/>
          </a:p>
        </p:txBody>
      </p:sp>
      <p:sp>
        <p:nvSpPr>
          <p:cNvPr id="3" name="副标题 2"/>
          <p:cNvSpPr>
            <a:spLocks noGrp="1"/>
          </p:cNvSpPr>
          <p:nvPr>
            <p:ph type="subTitle" idx="1"/>
          </p:nvPr>
        </p:nvSpPr>
        <p:spPr>
          <a:xfrm>
            <a:off x="1371600" y="3505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a:t>COaA, LEC03 Intro III</a:t>
            </a:r>
            <a:endParaRPr lang="en-US" altLang="zh-CN" dirty="0"/>
          </a:p>
        </p:txBody>
      </p:sp>
      <p:sp>
        <p:nvSpPr>
          <p:cNvPr id="8" name="页脚占位符 4"/>
          <p:cNvSpPr>
            <a:spLocks noGrp="1"/>
          </p:cNvSpPr>
          <p:nvPr>
            <p:ph type="ftr" sz="quarter" idx="11"/>
          </p:nvPr>
        </p:nvSpPr>
        <p:spPr>
          <a:xfrm>
            <a:off x="2971800" y="6356350"/>
            <a:ext cx="3200400" cy="365125"/>
          </a:xfrm>
          <a:prstGeom prst="rect">
            <a:avLst/>
          </a:prstGeom>
        </p:spPr>
        <p:txBody>
          <a:bodyPr/>
          <a:lstStyle>
            <a:lvl1pPr>
              <a:defRPr/>
            </a:lvl1pPr>
          </a:lstStyle>
          <a:p>
            <a:pPr algn="ctr"/>
            <a:r>
              <a:rPr lang="en-US" altLang="zh-CN" dirty="0"/>
              <a:t>Northwestern </a:t>
            </a:r>
            <a:r>
              <a:rPr lang="en-US" altLang="zh-CN" dirty="0" err="1"/>
              <a:t>Polytechnical</a:t>
            </a:r>
            <a:r>
              <a:rPr lang="en-US" altLang="zh-CN" dirty="0"/>
              <a:t> University</a:t>
            </a:r>
            <a:endParaRPr lang="zh-CN" altLang="en-US" dirty="0"/>
          </a:p>
        </p:txBody>
      </p:sp>
      <p:sp>
        <p:nvSpPr>
          <p:cNvPr id="9"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B7A5BFCD-2DD0-1B4A-A6AE-A25793FF7F06}" type="slidenum">
              <a:rPr lang="zh-CN" altLang="en-US"/>
              <a:t>‹#›</a:t>
            </a:fld>
            <a:endParaRPr lang="zh-CN" altLang="en-US"/>
          </a:p>
        </p:txBody>
      </p:sp>
    </p:spTree>
    <p:extLst>
      <p:ext uri="{BB962C8B-B14F-4D97-AF65-F5344CB8AC3E}">
        <p14:creationId xmlns:p14="http://schemas.microsoft.com/office/powerpoint/2010/main" val="1344790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内容占位符 2"/>
          <p:cNvSpPr>
            <a:spLocks noGrp="1"/>
          </p:cNvSpPr>
          <p:nvPr>
            <p:ph idx="1" hasCustomPrompt="1"/>
          </p:nvPr>
        </p:nvSpPr>
        <p:spPr>
          <a:xfrm>
            <a:off x="250825" y="1007266"/>
            <a:ext cx="8642350" cy="5341940"/>
          </a:xfrm>
        </p:spPr>
        <p:txBody>
          <a:bodyPr>
            <a:normAutofit/>
          </a:bodyPr>
          <a:lstStyle>
            <a:lvl1pPr>
              <a:lnSpc>
                <a:spcPct val="125000"/>
              </a:lnSpc>
              <a:defRPr baseline="0">
                <a:latin typeface="Arial" panose="020B0604020202020204" pitchFamily="34" charset="0"/>
                <a:ea typeface="Arial" panose="020B0604020202020204" pitchFamily="34" charset="0"/>
                <a:cs typeface="Arial" panose="020B0604020202020204" pitchFamily="34" charset="0"/>
              </a:defRPr>
            </a:lvl1pPr>
            <a:lvl2pPr>
              <a:lnSpc>
                <a:spcPct val="125000"/>
              </a:lnSpc>
              <a:defRPr>
                <a:latin typeface="Arial" panose="020B0604020202020204" pitchFamily="34" charset="0"/>
                <a:ea typeface="Arial" panose="020B0604020202020204" pitchFamily="34" charset="0"/>
                <a:cs typeface="Arial" panose="020B0604020202020204" pitchFamily="34" charset="0"/>
              </a:defRPr>
            </a:lvl2pPr>
            <a:lvl3pPr>
              <a:lnSpc>
                <a:spcPct val="125000"/>
              </a:lnSpc>
              <a:defRPr>
                <a:latin typeface="Arial" panose="020B0604020202020204" pitchFamily="34" charset="0"/>
                <a:ea typeface="Arial" panose="020B0604020202020204" pitchFamily="34" charset="0"/>
                <a:cs typeface="Arial" panose="020B0604020202020204" pitchFamily="34" charset="0"/>
              </a:defRPr>
            </a:lvl3pPr>
            <a:lvl4pPr>
              <a:lnSpc>
                <a:spcPct val="125000"/>
              </a:lnSpc>
              <a:defRPr>
                <a:latin typeface="Arial" panose="020B0604020202020204" pitchFamily="34" charset="0"/>
                <a:ea typeface="Arial" panose="020B0604020202020204" pitchFamily="34" charset="0"/>
                <a:cs typeface="Arial" panose="020B0604020202020204" pitchFamily="34" charset="0"/>
              </a:defRPr>
            </a:lvl4pPr>
            <a:lvl5pPr>
              <a:lnSpc>
                <a:spcPct val="125000"/>
              </a:lnSpc>
              <a:defRPr>
                <a:latin typeface="Arial" panose="020B0604020202020204" pitchFamily="34" charset="0"/>
                <a:ea typeface="Arial" panose="020B0604020202020204" pitchFamily="34" charset="0"/>
                <a:cs typeface="Arial" panose="020B0604020202020204" pitchFamily="34" charset="0"/>
              </a:defRPr>
            </a:lvl5pPr>
          </a:lstStyle>
          <a:p>
            <a:pPr lvl="0"/>
            <a:r>
              <a:rPr lang="en-US" altLang="zh-CN" dirty="0"/>
              <a:t>Click to add text </a:t>
            </a:r>
          </a:p>
          <a:p>
            <a:pPr lvl="1"/>
            <a:r>
              <a:rPr lang="en-US" altLang="zh-CN" dirty="0"/>
              <a:t>C2</a:t>
            </a:r>
            <a:endParaRPr lang="zh-CN" altLang="en-US" dirty="0"/>
          </a:p>
          <a:p>
            <a:pPr lvl="2"/>
            <a:r>
              <a:rPr lang="en-US" altLang="zh-CN" dirty="0"/>
              <a:t>C3</a:t>
            </a:r>
            <a:endParaRPr lang="zh-CN" altLang="en-US" dirty="0"/>
          </a:p>
          <a:p>
            <a:pPr lvl="3"/>
            <a:r>
              <a:rPr lang="en-US" altLang="zh-CN" dirty="0"/>
              <a:t>C4</a:t>
            </a:r>
            <a:endParaRPr lang="zh-CN" altLang="en-US" dirty="0"/>
          </a:p>
          <a:p>
            <a:pPr lvl="4"/>
            <a:r>
              <a:rPr lang="en-US" altLang="zh-CN" dirty="0"/>
              <a:t>C5</a:t>
            </a:r>
            <a:endParaRPr lang="zh-CN" altLang="en-US" dirty="0"/>
          </a:p>
        </p:txBody>
      </p:sp>
      <p:sp>
        <p:nvSpPr>
          <p:cNvPr id="9"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a:t>COaA, LEC03 Intro III</a:t>
            </a:r>
            <a:endParaRPr lang="en-US" altLang="zh-CN" dirty="0"/>
          </a:p>
        </p:txBody>
      </p:sp>
      <p:sp>
        <p:nvSpPr>
          <p:cNvPr id="10" name="页脚占位符 4"/>
          <p:cNvSpPr>
            <a:spLocks noGrp="1"/>
          </p:cNvSpPr>
          <p:nvPr>
            <p:ph type="ftr" sz="quarter" idx="11"/>
          </p:nvPr>
        </p:nvSpPr>
        <p:spPr>
          <a:xfrm>
            <a:off x="2895600" y="6356350"/>
            <a:ext cx="3352800" cy="365125"/>
          </a:xfrm>
          <a:prstGeom prst="rect">
            <a:avLst/>
          </a:prstGeom>
        </p:spPr>
        <p:txBody>
          <a:bodyPr/>
          <a:lstStyle>
            <a:lvl1pPr>
              <a:defRPr/>
            </a:lvl1pPr>
          </a:lstStyle>
          <a:p>
            <a:pPr algn="ctr"/>
            <a:r>
              <a:rPr lang="en-US" altLang="zh-CN"/>
              <a:t>Northwestern </a:t>
            </a:r>
            <a:r>
              <a:rPr lang="en-US" altLang="zh-CN" dirty="0" err="1"/>
              <a:t>Polytechnical</a:t>
            </a:r>
            <a:r>
              <a:rPr lang="en-US" altLang="zh-CN" dirty="0"/>
              <a:t> University</a:t>
            </a:r>
            <a:endParaRPr lang="zh-CN" altLang="en-US" dirty="0"/>
          </a:p>
        </p:txBody>
      </p:sp>
      <p:sp>
        <p:nvSpPr>
          <p:cNvPr id="11"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B7A5BFCD-2DD0-1B4A-A6AE-A25793FF7F06}" type="slidenum">
              <a:rPr lang="zh-CN" altLang="en-US"/>
              <a:t>‹#›</a:t>
            </a:fld>
            <a:endParaRPr lang="zh-CN" altLang="en-US"/>
          </a:p>
        </p:txBody>
      </p:sp>
      <p:grpSp>
        <p:nvGrpSpPr>
          <p:cNvPr id="16" name="组合 4"/>
          <p:cNvGrpSpPr/>
          <p:nvPr userDrawn="1"/>
        </p:nvGrpSpPr>
        <p:grpSpPr bwMode="auto">
          <a:xfrm>
            <a:off x="0" y="0"/>
            <a:ext cx="9180513" cy="923922"/>
            <a:chOff x="0" y="215900"/>
            <a:chExt cx="9180000" cy="923464"/>
          </a:xfrm>
        </p:grpSpPr>
        <p:sp>
          <p:nvSpPr>
            <p:cNvPr id="17" name="矩形 5"/>
            <p:cNvSpPr/>
            <p:nvPr/>
          </p:nvSpPr>
          <p:spPr bwMode="auto">
            <a:xfrm>
              <a:off x="0" y="994974"/>
              <a:ext cx="9180000" cy="144390"/>
            </a:xfrm>
            <a:prstGeom prst="rect">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a:latin typeface="Times New Roman" panose="02020603050405020304" pitchFamily="18" charset="0"/>
                <a:ea typeface="+mn-ea"/>
              </a:endParaRPr>
            </a:p>
          </p:txBody>
        </p:sp>
        <p:sp>
          <p:nvSpPr>
            <p:cNvPr id="18" name="椭圆 6"/>
            <p:cNvSpPr/>
            <p:nvPr/>
          </p:nvSpPr>
          <p:spPr bwMode="auto">
            <a:xfrm>
              <a:off x="390503" y="975934"/>
              <a:ext cx="130168" cy="128523"/>
            </a:xfrm>
            <a:prstGeom prst="ellipse">
              <a:avLst/>
            </a:prstGeom>
            <a:solidFill>
              <a:schemeClr val="bg1"/>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dirty="0">
                <a:solidFill>
                  <a:schemeClr val="bg1">
                    <a:lumMod val="95000"/>
                  </a:schemeClr>
                </a:solidFill>
                <a:latin typeface="Times New Roman" panose="02020603050405020304" pitchFamily="18" charset="0"/>
                <a:ea typeface="+mn-ea"/>
              </a:endParaRPr>
            </a:p>
          </p:txBody>
        </p:sp>
        <p:sp>
          <p:nvSpPr>
            <p:cNvPr id="19" name="AutoShape 5"/>
            <p:cNvSpPr>
              <a:spLocks noChangeArrowheads="1"/>
            </p:cNvSpPr>
            <p:nvPr/>
          </p:nvSpPr>
          <p:spPr bwMode="auto">
            <a:xfrm>
              <a:off x="273035" y="215900"/>
              <a:ext cx="719098" cy="720365"/>
            </a:xfrm>
            <a:prstGeom prst="wedgeEllipseCallout">
              <a:avLst>
                <a:gd name="adj1" fmla="val -24795"/>
                <a:gd name="adj2" fmla="val 62225"/>
              </a:avLst>
            </a:prstGeom>
            <a:solidFill>
              <a:srgbClr val="333399"/>
            </a:solidFill>
            <a:ln w="9525" algn="ctr">
              <a:noFill/>
              <a:miter lim="800000"/>
            </a:ln>
            <a:effectLst>
              <a:prstShdw prst="shdw17" dist="17961" dir="2700000">
                <a:schemeClr val="bg1">
                  <a:gamma/>
                  <a:shade val="60000"/>
                  <a:invGamma/>
                </a:schemeClr>
              </a:prstShdw>
            </a:effectLst>
          </p:spPr>
          <p:txBody>
            <a:bodyPr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fontAlgn="auto">
                <a:lnSpc>
                  <a:spcPct val="120000"/>
                </a:lnSpc>
                <a:spcBef>
                  <a:spcPts val="0"/>
                </a:spcBef>
                <a:spcAft>
                  <a:spcPts val="0"/>
                </a:spcAft>
                <a:defRPr/>
              </a:pPr>
              <a:endParaRPr lang="en-US" altLang="zh-CN" sz="2400" b="1" dirty="0">
                <a:solidFill>
                  <a:schemeClr val="bg1">
                    <a:lumMod val="9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0" name="燕尾形 29"/>
          <p:cNvSpPr>
            <a:spLocks noChangeArrowheads="1"/>
          </p:cNvSpPr>
          <p:nvPr userDrawn="1"/>
        </p:nvSpPr>
        <p:spPr bwMode="auto">
          <a:xfrm>
            <a:off x="914400" y="35558"/>
            <a:ext cx="7603490" cy="649605"/>
          </a:xfrm>
          <a:prstGeom prst="chevron">
            <a:avLst>
              <a:gd name="adj" fmla="val 49993"/>
            </a:avLst>
          </a:prstGeom>
          <a:solidFill>
            <a:srgbClr val="333399"/>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endParaRPr lang="en-US" altLang="zh-CN" sz="2800" b="1" dirty="0">
              <a:solidFill>
                <a:srgbClr val="F2F2F2"/>
              </a:solidFill>
              <a:ea typeface="华文中宋" panose="02010600040101010101" pitchFamily="2" charset="-122"/>
            </a:endParaRPr>
          </a:p>
        </p:txBody>
      </p:sp>
      <p:sp>
        <p:nvSpPr>
          <p:cNvPr id="21" name="Title 14"/>
          <p:cNvSpPr>
            <a:spLocks noGrp="1"/>
          </p:cNvSpPr>
          <p:nvPr>
            <p:ph type="title"/>
          </p:nvPr>
        </p:nvSpPr>
        <p:spPr>
          <a:xfrm>
            <a:off x="1219200" y="35558"/>
            <a:ext cx="7298690" cy="649605"/>
          </a:xfrm>
          <a:prstGeom prst="rect">
            <a:avLst/>
          </a:prstGeom>
        </p:spPr>
        <p:txBody>
          <a:bodyPr anchor="ctr">
            <a:normAutofit/>
          </a:bodyPr>
          <a:lstStyle>
            <a:lvl1pPr>
              <a:defRPr sz="28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p>
        </p:txBody>
      </p:sp>
      <p:sp>
        <p:nvSpPr>
          <p:cNvPr id="24" name="Content Placeholder 23"/>
          <p:cNvSpPr>
            <a:spLocks noGrp="1"/>
          </p:cNvSpPr>
          <p:nvPr>
            <p:ph sz="quarter" idx="13" hasCustomPrompt="1"/>
          </p:nvPr>
        </p:nvSpPr>
        <p:spPr>
          <a:xfrm>
            <a:off x="152400" y="116837"/>
            <a:ext cx="914400" cy="568325"/>
          </a:xfrm>
        </p:spPr>
        <p:txBody>
          <a:bodyPr/>
          <a:lstStyle>
            <a:lvl1pPr marL="0" indent="0" algn="ctr">
              <a:buFont typeface="Arial" panose="020B0604020202020204" pitchFamily="34" charset="0"/>
              <a:buNone/>
              <a:defRPr sz="2800" b="1">
                <a:solidFill>
                  <a:schemeClr val="bg1">
                    <a:lumMod val="95000"/>
                  </a:schemeClr>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2035683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22313" y="2905125"/>
            <a:ext cx="7772400" cy="1362075"/>
          </a:xfrm>
          <a:prstGeom prst="rect">
            <a:avLst/>
          </a:prstGeom>
        </p:spPr>
        <p:txBody>
          <a:bodyPr anchor="ctr" anchorCtr="0"/>
          <a:lstStyle>
            <a:lvl1pPr algn="ctr">
              <a:defRPr sz="2800" b="1" cap="all">
                <a:solidFill>
                  <a:schemeClr val="tx1"/>
                </a:solidFill>
                <a:latin typeface="+mj-lt"/>
                <a:ea typeface="Arial" panose="020B0604020202020204" pitchFamily="34" charset="0"/>
                <a:cs typeface="Arial" panose="020B0604020202020204" pitchFamily="34" charset="0"/>
              </a:defRPr>
            </a:lvl1pPr>
          </a:lstStyle>
          <a:p>
            <a:pPr lvl="0"/>
            <a:r>
              <a:rPr lang="en-US" dirty="0"/>
              <a:t>Click to edit Master text styles</a:t>
            </a:r>
          </a:p>
        </p:txBody>
      </p:sp>
      <p:sp>
        <p:nvSpPr>
          <p:cNvPr id="3" name="文本占位符 2"/>
          <p:cNvSpPr>
            <a:spLocks noGrp="1"/>
          </p:cNvSpPr>
          <p:nvPr>
            <p:ph type="body" idx="1" hasCustomPrompt="1"/>
          </p:nvPr>
        </p:nvSpPr>
        <p:spPr>
          <a:xfrm>
            <a:off x="0" y="914400"/>
            <a:ext cx="9144000" cy="1981200"/>
          </a:xfrm>
          <a:solidFill>
            <a:srgbClr val="434494"/>
          </a:solidFill>
        </p:spPr>
        <p:txBody>
          <a:bodyPr anchor="ctr" anchorCtr="0"/>
          <a:lstStyle>
            <a:lvl1pPr marL="0" indent="0" algn="ctr">
              <a:buNone/>
              <a:defRPr sz="4000">
                <a:solidFill>
                  <a:schemeClr val="bg1">
                    <a:lumMod val="9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title style</a:t>
            </a:r>
            <a:endParaRPr lang="zh-CN" altLang="en-US" dirty="0"/>
          </a:p>
        </p:txBody>
      </p:sp>
      <p:sp>
        <p:nvSpPr>
          <p:cNvPr id="4" name="Date Placeholder 3"/>
          <p:cNvSpPr>
            <a:spLocks noGrp="1"/>
          </p:cNvSpPr>
          <p:nvPr>
            <p:ph type="dt" sz="half" idx="10"/>
          </p:nvPr>
        </p:nvSpPr>
        <p:spPr/>
        <p:txBody>
          <a:bodyPr/>
          <a:lstStyle/>
          <a:p>
            <a:r>
              <a:rPr lang="en-US" altLang="zh-CN"/>
              <a:t>COaA, LEC03 Intro III</a:t>
            </a:r>
            <a:endParaRPr lang="en-US" altLang="zh-CN" dirty="0"/>
          </a:p>
        </p:txBody>
      </p:sp>
      <p:sp>
        <p:nvSpPr>
          <p:cNvPr id="5" name="Footer Placeholder 4"/>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6" name="Slide Number Placeholder 5"/>
          <p:cNvSpPr>
            <a:spLocks noGrp="1"/>
          </p:cNvSpPr>
          <p:nvPr>
            <p:ph type="sldNum" sz="quarter" idx="12"/>
          </p:nvPr>
        </p:nvSpPr>
        <p:spPr/>
        <p:txBody>
          <a:bodyPr/>
          <a:lstStyle/>
          <a:p>
            <a:fld id="{B7A5BFCD-2DD0-1B4A-A6AE-A25793FF7F06}" type="slidenum">
              <a:rPr lang="zh-CN" altLang="en-US" smtClean="0"/>
              <a:t>‹#›</a:t>
            </a:fld>
            <a:endParaRPr lang="zh-CN" altLang="en-US" dirty="0"/>
          </a:p>
        </p:txBody>
      </p:sp>
      <p:sp>
        <p:nvSpPr>
          <p:cNvPr id="11" name="TextBox 10"/>
          <p:cNvSpPr txBox="1"/>
          <p:nvPr userDrawn="1"/>
        </p:nvSpPr>
        <p:spPr>
          <a:xfrm>
            <a:off x="0" y="4038599"/>
            <a:ext cx="9144000" cy="1748171"/>
          </a:xfrm>
          <a:prstGeom prst="rect">
            <a:avLst/>
          </a:prstGeom>
          <a:noFill/>
        </p:spPr>
        <p:txBody>
          <a:bodyPr wrap="square" rtlCol="0">
            <a:spAutoFit/>
          </a:bodyPr>
          <a:lstStyle/>
          <a:p>
            <a:pPr algn="ctr">
              <a:lnSpc>
                <a:spcPct val="160000"/>
              </a:lnSpc>
              <a:buClrTx/>
              <a:buFont typeface="Wingdings" panose="05000000000000000000" pitchFamily="2" charset="2"/>
              <a:buNone/>
            </a:pPr>
            <a:r>
              <a:rPr lang="en-US" altLang="zh-CN" sz="2800" b="1" kern="1200" dirty="0" err="1">
                <a:solidFill>
                  <a:srgbClr val="0D00CD"/>
                </a:solidFill>
                <a:latin typeface="Calibri" panose="020F0502020204030204" charset="0"/>
                <a:ea typeface="宋体" panose="02010600030101010101" pitchFamily="2" charset="-122"/>
                <a:cs typeface="宋体" panose="02010600030101010101" pitchFamily="2" charset="-122"/>
              </a:rPr>
              <a:t>Jianfeng</a:t>
            </a:r>
            <a:r>
              <a:rPr lang="en-US" altLang="zh-CN" sz="2800" b="1" kern="1200" dirty="0">
                <a:solidFill>
                  <a:srgbClr val="0D00CD"/>
                </a:solidFill>
                <a:latin typeface="Calibri" panose="020F0502020204030204" charset="0"/>
                <a:ea typeface="宋体" panose="02010600030101010101" pitchFamily="2" charset="-122"/>
                <a:cs typeface="宋体" panose="02010600030101010101" pitchFamily="2" charset="-122"/>
              </a:rPr>
              <a:t> An, Meng Zhang, </a:t>
            </a:r>
            <a:r>
              <a:rPr lang="en-US" altLang="zh-CN" sz="2800" b="1" kern="1200" dirty="0" err="1">
                <a:solidFill>
                  <a:srgbClr val="0D00CD"/>
                </a:solidFill>
                <a:latin typeface="Calibri" panose="020F0502020204030204" charset="0"/>
                <a:ea typeface="宋体" panose="02010600030101010101" pitchFamily="2" charset="-122"/>
                <a:cs typeface="宋体" panose="02010600030101010101" pitchFamily="2" charset="-122"/>
              </a:rPr>
              <a:t>Danghui</a:t>
            </a:r>
            <a:r>
              <a:rPr lang="en-US" altLang="zh-CN" sz="2800" b="1" kern="1200" baseline="0" dirty="0">
                <a:solidFill>
                  <a:srgbClr val="0D00CD"/>
                </a:solidFill>
                <a:latin typeface="Calibri" panose="020F0502020204030204" charset="0"/>
                <a:ea typeface="宋体" panose="02010600030101010101" pitchFamily="2" charset="-122"/>
                <a:cs typeface="宋体" panose="02010600030101010101" pitchFamily="2" charset="-122"/>
              </a:rPr>
              <a:t> Wang</a:t>
            </a:r>
            <a:endParaRPr lang="en-US" altLang="zh-CN" sz="2800" b="1" kern="1200" dirty="0">
              <a:solidFill>
                <a:srgbClr val="0D00CD"/>
              </a:solidFill>
              <a:effectLst>
                <a:outerShdw blurRad="38100" dist="19050" dir="2700000" algn="tl" rotWithShape="0">
                  <a:schemeClr val="dk1">
                    <a:alpha val="40000"/>
                  </a:schemeClr>
                </a:outerShdw>
              </a:effectLst>
              <a:latin typeface="Calibri" panose="020F0502020204030204" charset="0"/>
              <a:ea typeface="宋体" panose="02010600030101010101" pitchFamily="2" charset="-122"/>
              <a:cs typeface="宋体" panose="02010600030101010101" pitchFamily="2" charset="-122"/>
            </a:endParaRPr>
          </a:p>
          <a:p>
            <a:pPr algn="ctr">
              <a:lnSpc>
                <a:spcPct val="160000"/>
              </a:lnSpc>
              <a:buClrTx/>
              <a:buFont typeface="Wingdings" panose="05000000000000000000" pitchFamily="2" charset="2"/>
              <a:buNone/>
            </a:pPr>
            <a:r>
              <a:rPr lang="en-US" altLang="zh-CN" sz="2800" b="1" kern="1200" dirty="0" err="1">
                <a:solidFill>
                  <a:srgbClr val="0000CC"/>
                </a:solidFill>
                <a:latin typeface="Calibri" panose="020F0502020204030204" charset="0"/>
                <a:ea typeface="宋体" panose="02010600030101010101" pitchFamily="2" charset="-122"/>
                <a:cs typeface="宋体" panose="02010600030101010101" pitchFamily="2" charset="-122"/>
              </a:rPr>
              <a:t>anjf,zhangm,wangdh@nwpu.edu.cn</a:t>
            </a:r>
            <a:endParaRPr lang="en-US" altLang="zh-CN" sz="2800" b="1" kern="1200" dirty="0">
              <a:solidFill>
                <a:srgbClr val="0000CC"/>
              </a:solidFill>
              <a:latin typeface="Calibri" panose="020F0502020204030204" charset="0"/>
              <a:ea typeface="宋体" panose="02010600030101010101" pitchFamily="2" charset="-122"/>
              <a:cs typeface="宋体" panose="02010600030101010101" pitchFamily="2" charset="-122"/>
            </a:endParaRPr>
          </a:p>
          <a:p>
            <a:endParaRPr lang="en-US" dirty="0"/>
          </a:p>
        </p:txBody>
      </p:sp>
      <p:grpSp>
        <p:nvGrpSpPr>
          <p:cNvPr id="12" name="Group 6"/>
          <p:cNvGrpSpPr>
            <a:grpSpLocks noChangeAspect="1"/>
          </p:cNvGrpSpPr>
          <p:nvPr userDrawn="1"/>
        </p:nvGrpSpPr>
        <p:grpSpPr bwMode="auto">
          <a:xfrm>
            <a:off x="0" y="0"/>
            <a:ext cx="9144000" cy="914400"/>
            <a:chOff x="0" y="0"/>
            <a:chExt cx="5734" cy="555"/>
          </a:xfrm>
        </p:grpSpPr>
        <p:pic>
          <p:nvPicPr>
            <p:cNvPr id="13" name="Picture 20"/>
            <p:cNvPicPr>
              <a:picLocks noChangeAspect="1" noChangeArrowheads="1"/>
            </p:cNvPicPr>
            <p:nvPr/>
          </p:nvPicPr>
          <p:blipFill>
            <a:blip r:embed="rId2">
              <a:lum bright="-6000"/>
              <a:extLst>
                <a:ext uri="{28A0092B-C50C-407E-A947-70E740481C1C}">
                  <a14:useLocalDpi xmlns:a14="http://schemas.microsoft.com/office/drawing/2010/main" val="0"/>
                </a:ext>
              </a:extLst>
            </a:blip>
            <a:srcRect/>
            <a:stretch>
              <a:fillRect/>
            </a:stretch>
          </p:blipFill>
          <p:spPr bwMode="auto">
            <a:xfrm>
              <a:off x="0" y="0"/>
              <a:ext cx="2868" cy="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1"/>
            <p:cNvPicPr>
              <a:picLocks noChangeAspect="1" noChangeArrowheads="1"/>
            </p:cNvPicPr>
            <p:nvPr/>
          </p:nvPicPr>
          <p:blipFill>
            <a:blip r:embed="rId3">
              <a:lum bright="-6000"/>
              <a:extLst>
                <a:ext uri="{28A0092B-C50C-407E-A947-70E740481C1C}">
                  <a14:useLocalDpi xmlns:a14="http://schemas.microsoft.com/office/drawing/2010/main" val="0"/>
                </a:ext>
              </a:extLst>
            </a:blip>
            <a:srcRect/>
            <a:stretch>
              <a:fillRect/>
            </a:stretch>
          </p:blipFill>
          <p:spPr bwMode="auto">
            <a:xfrm>
              <a:off x="2868" y="0"/>
              <a:ext cx="2866" cy="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348007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a:t>COaA, LEC03 Intro III</a:t>
            </a:r>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a:lvl1pPr>
          </a:lstStyle>
          <a:p>
            <a:r>
              <a:rPr lang="en-US" altLang="zh-CN"/>
              <a:t>Northwestern Polytechnical University</a:t>
            </a: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EDBD1B23-FC01-F547-8B43-D4FC9F250378}" type="slidenum">
              <a:rPr lang="zh-CN" altLang="en-US"/>
              <a:t>‹#›</a:t>
            </a:fld>
            <a:endParaRPr lang="zh-CN" altLang="en-US"/>
          </a:p>
        </p:txBody>
      </p:sp>
    </p:spTree>
    <p:extLst>
      <p:ext uri="{BB962C8B-B14F-4D97-AF65-F5344CB8AC3E}">
        <p14:creationId xmlns:p14="http://schemas.microsoft.com/office/powerpoint/2010/main" val="28058249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3562"/>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a:t>COaA, LEC03 Intro III</a:t>
            </a:r>
            <a:endParaRPr lang="zh-CN" altLang="en-US"/>
          </a:p>
        </p:txBody>
      </p:sp>
      <p:sp>
        <p:nvSpPr>
          <p:cNvPr id="8" name="页脚占位符 4"/>
          <p:cNvSpPr>
            <a:spLocks noGrp="1"/>
          </p:cNvSpPr>
          <p:nvPr>
            <p:ph type="ftr" sz="quarter" idx="11"/>
          </p:nvPr>
        </p:nvSpPr>
        <p:spPr>
          <a:xfrm>
            <a:off x="3124200" y="6356350"/>
            <a:ext cx="2895600" cy="365125"/>
          </a:xfrm>
          <a:prstGeom prst="rect">
            <a:avLst/>
          </a:prstGeom>
        </p:spPr>
        <p:txBody>
          <a:bodyPr/>
          <a:lstStyle>
            <a:lvl1pPr>
              <a:defRPr/>
            </a:lvl1pPr>
          </a:lstStyle>
          <a:p>
            <a:r>
              <a:rPr lang="en-US" altLang="zh-CN"/>
              <a:t>Northwestern Polytechnical University</a:t>
            </a:r>
            <a:endParaRPr lang="zh-CN" altLang="en-US"/>
          </a:p>
        </p:txBody>
      </p:sp>
      <p:sp>
        <p:nvSpPr>
          <p:cNvPr id="9"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F8898C37-E519-F143-B269-68CC80532235}" type="slidenum">
              <a:rPr lang="zh-CN" altLang="en-US"/>
              <a:t>‹#›</a:t>
            </a:fld>
            <a:endParaRPr lang="zh-CN" altLang="en-US"/>
          </a:p>
        </p:txBody>
      </p:sp>
    </p:spTree>
    <p:extLst>
      <p:ext uri="{BB962C8B-B14F-4D97-AF65-F5344CB8AC3E}">
        <p14:creationId xmlns:p14="http://schemas.microsoft.com/office/powerpoint/2010/main" val="11832594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a:xfrm>
            <a:off x="2971800" y="6356350"/>
            <a:ext cx="3200400" cy="365125"/>
          </a:xfrm>
          <a:prstGeom prst="rect">
            <a:avLst/>
          </a:prstGeom>
        </p:spPr>
        <p:txBody>
          <a:bodyPr/>
          <a:lstStyle>
            <a:lvl1pPr>
              <a:defRPr/>
            </a:lvl1pPr>
          </a:lstStyle>
          <a:p>
            <a:r>
              <a:rPr lang="en-US" altLang="zh-CN"/>
              <a:t>Northwestern </a:t>
            </a:r>
            <a:r>
              <a:rPr lang="en-US" altLang="zh-CN" dirty="0" err="1"/>
              <a:t>Polytechnical</a:t>
            </a:r>
            <a:r>
              <a:rPr lang="en-US" altLang="zh-CN" dirty="0"/>
              <a:t> University</a:t>
            </a:r>
            <a:endParaRPr lang="zh-CN" altLang="en-US" dirty="0"/>
          </a:p>
        </p:txBody>
      </p:sp>
      <p:sp>
        <p:nvSpPr>
          <p:cNvPr id="5"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510B78EF-FFB4-2147-8E30-E884CE756947}" type="slidenum">
              <a:rPr lang="zh-CN" altLang="en-US"/>
              <a:t>‹#›</a:t>
            </a:fld>
            <a:endParaRPr lang="zh-CN" altLang="en-US"/>
          </a:p>
        </p:txBody>
      </p:sp>
      <p:sp>
        <p:nvSpPr>
          <p:cNvPr id="6" name="日期占位符 3"/>
          <p:cNvSpPr txBox="1"/>
          <p:nvPr userDrawn="1"/>
        </p:nvSpPr>
        <p:spPr>
          <a:xfrm>
            <a:off x="457200" y="6366329"/>
            <a:ext cx="2133600" cy="365125"/>
          </a:xfrm>
          <a:prstGeom prst="rect">
            <a:avLst/>
          </a:prstGeom>
        </p:spPr>
        <p:txBody>
          <a:bodyPr/>
          <a:lstStyle>
            <a:defPPr>
              <a:defRPr lang="zh-CN"/>
            </a:defPPr>
            <a:lvl1pPr algn="l" rtl="0" fontAlgn="base">
              <a:spcBef>
                <a:spcPct val="0"/>
              </a:spcBef>
              <a:spcAft>
                <a:spcPct val="0"/>
              </a:spcAft>
              <a:defRPr sz="1400" kern="1200">
                <a:solidFill>
                  <a:schemeClr val="bg1">
                    <a:lumMod val="65000"/>
                  </a:schemeClr>
                </a:solidFill>
                <a:latin typeface="Calibri" panose="020F0502020204030204" charset="0"/>
                <a:ea typeface="宋体" panose="02010600030101010101" pitchFamily="2" charset="-122"/>
                <a:cs typeface="宋体" panose="02010600030101010101" pitchFamily="2" charset="-122"/>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宋体" panose="02010600030101010101" pitchFamily="2" charset="-122"/>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宋体" panose="02010600030101010101" pitchFamily="2" charset="-122"/>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宋体" panose="02010600030101010101" pitchFamily="2" charset="-122"/>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宋体" panose="02010600030101010101" pitchFamily="2" charset="-122"/>
              </a:defRPr>
            </a:lvl5pPr>
            <a:lvl6pPr marL="2286000" algn="l" defTabSz="457200" rtl="0" eaLnBrk="1" latinLnBrk="0" hangingPunct="1">
              <a:defRPr kern="1200">
                <a:solidFill>
                  <a:schemeClr val="tx1"/>
                </a:solidFill>
                <a:latin typeface="Calibri" panose="020F0502020204030204" charset="0"/>
                <a:ea typeface="宋体" panose="02010600030101010101" pitchFamily="2" charset="-122"/>
                <a:cs typeface="宋体" panose="02010600030101010101" pitchFamily="2" charset="-122"/>
              </a:defRPr>
            </a:lvl6pPr>
            <a:lvl7pPr marL="2743200" algn="l" defTabSz="457200" rtl="0" eaLnBrk="1" latinLnBrk="0" hangingPunct="1">
              <a:defRPr kern="1200">
                <a:solidFill>
                  <a:schemeClr val="tx1"/>
                </a:solidFill>
                <a:latin typeface="Calibri" panose="020F0502020204030204" charset="0"/>
                <a:ea typeface="宋体" panose="02010600030101010101" pitchFamily="2" charset="-122"/>
                <a:cs typeface="宋体" panose="02010600030101010101" pitchFamily="2" charset="-122"/>
              </a:defRPr>
            </a:lvl7pPr>
            <a:lvl8pPr marL="3200400" algn="l" defTabSz="457200" rtl="0" eaLnBrk="1" latinLnBrk="0" hangingPunct="1">
              <a:defRPr kern="1200">
                <a:solidFill>
                  <a:schemeClr val="tx1"/>
                </a:solidFill>
                <a:latin typeface="Calibri" panose="020F0502020204030204" charset="0"/>
                <a:ea typeface="宋体" panose="02010600030101010101" pitchFamily="2" charset="-122"/>
                <a:cs typeface="宋体" panose="02010600030101010101" pitchFamily="2" charset="-122"/>
              </a:defRPr>
            </a:lvl8pPr>
            <a:lvl9pPr marL="3657600" algn="l" defTabSz="457200" rtl="0" eaLnBrk="1" latinLnBrk="0" hangingPunct="1">
              <a:defRPr kern="1200">
                <a:solidFill>
                  <a:schemeClr val="tx1"/>
                </a:solidFill>
                <a:latin typeface="Calibri" panose="020F0502020204030204" charset="0"/>
                <a:ea typeface="宋体" panose="02010600030101010101" pitchFamily="2" charset="-122"/>
                <a:cs typeface="宋体" panose="02010600030101010101" pitchFamily="2" charset="-122"/>
              </a:defRPr>
            </a:lvl9pPr>
          </a:lstStyle>
          <a:p>
            <a:r>
              <a:rPr lang="en-US" altLang="zh-CN"/>
              <a:t>COaA</a:t>
            </a:r>
            <a:r>
              <a:rPr lang="en-US" altLang="zh-CN" dirty="0"/>
              <a:t>, LEC01</a:t>
            </a:r>
            <a:r>
              <a:rPr lang="zh-CN" altLang="en-US" dirty="0"/>
              <a:t> </a:t>
            </a:r>
            <a:r>
              <a:rPr lang="en-US" altLang="zh-CN" dirty="0"/>
              <a:t>Intro1</a:t>
            </a:r>
            <a:endParaRPr lang="zh-CN" altLang="en-US" dirty="0"/>
          </a:p>
        </p:txBody>
      </p:sp>
    </p:spTree>
    <p:extLst>
      <p:ext uri="{BB962C8B-B14F-4D97-AF65-F5344CB8AC3E}">
        <p14:creationId xmlns:p14="http://schemas.microsoft.com/office/powerpoint/2010/main" val="2347499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vl1pPr>
          </a:lstStyle>
          <a:p>
            <a:pPr>
              <a:defRPr/>
            </a:pPr>
            <a:r>
              <a:rPr lang="en-US" altLang="zh-CN"/>
              <a:t>COaA, LEC03 Intro III</a:t>
            </a:r>
          </a:p>
        </p:txBody>
      </p:sp>
      <p:sp>
        <p:nvSpPr>
          <p:cNvPr id="5" name="Footer Placeholder 4"/>
          <p:cNvSpPr>
            <a:spLocks noGrp="1"/>
          </p:cNvSpPr>
          <p:nvPr>
            <p:ph type="ftr" sz="quarter" idx="11"/>
          </p:nvPr>
        </p:nvSpPr>
        <p:spPr/>
        <p:txBody>
          <a:bodyPr/>
          <a:lstStyle>
            <a:lvl1pPr>
              <a:defRPr/>
            </a:lvl1pPr>
          </a:lstStyle>
          <a:p>
            <a:pPr>
              <a:defRPr/>
            </a:pPr>
            <a:r>
              <a:rPr lang="en-US"/>
              <a:t>Northwestern Polytechnical University</a:t>
            </a:r>
          </a:p>
        </p:txBody>
      </p:sp>
      <p:sp>
        <p:nvSpPr>
          <p:cNvPr id="6" name="Slide Number Placeholder 5"/>
          <p:cNvSpPr>
            <a:spLocks noGrp="1"/>
          </p:cNvSpPr>
          <p:nvPr>
            <p:ph type="sldNum" sz="quarter" idx="12"/>
          </p:nvPr>
        </p:nvSpPr>
        <p:spPr/>
        <p:txBody>
          <a:bodyPr/>
          <a:lstStyle>
            <a:lvl1pPr>
              <a:defRPr/>
            </a:lvl1pPr>
          </a:lstStyle>
          <a:p>
            <a:pPr>
              <a:defRPr/>
            </a:pPr>
            <a:fld id="{8488CE3E-7ACC-4BFC-9D90-8A3C560DA429}" type="slidenum">
              <a:rPr lang="en-US" altLang="zh-CN"/>
              <a:pPr>
                <a:defRPr/>
              </a:pPr>
              <a:t>‹#›</a:t>
            </a:fld>
            <a:endParaRPr lang="en-US" altLang="zh-CN"/>
          </a:p>
        </p:txBody>
      </p:sp>
    </p:spTree>
    <p:extLst>
      <p:ext uri="{BB962C8B-B14F-4D97-AF65-F5344CB8AC3E}">
        <p14:creationId xmlns:p14="http://schemas.microsoft.com/office/powerpoint/2010/main" val="16437317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a:t>COaA, LEC03 Intro III</a:t>
            </a:r>
            <a:endParaRPr lang="zh-CN" altLang="en-US" dirty="0"/>
          </a:p>
        </p:txBody>
      </p:sp>
      <p:sp>
        <p:nvSpPr>
          <p:cNvPr id="11" name="页脚占位符 4"/>
          <p:cNvSpPr>
            <a:spLocks noGrp="1"/>
          </p:cNvSpPr>
          <p:nvPr>
            <p:ph type="ftr" sz="quarter" idx="11"/>
          </p:nvPr>
        </p:nvSpPr>
        <p:spPr>
          <a:xfrm>
            <a:off x="2971800" y="6356350"/>
            <a:ext cx="3200400" cy="365125"/>
          </a:xfrm>
          <a:prstGeom prst="rect">
            <a:avLst/>
          </a:prstGeom>
        </p:spPr>
        <p:txBody>
          <a:bodyPr/>
          <a:lstStyle>
            <a:lvl1pPr algn="ctr">
              <a:defRPr/>
            </a:lvl1pPr>
          </a:lstStyle>
          <a:p>
            <a:r>
              <a:rPr lang="en-US" altLang="zh-CN"/>
              <a:t>Northwestern Polytechnical University</a:t>
            </a:r>
            <a:endParaRPr lang="zh-CN" altLang="en-US" dirty="0"/>
          </a:p>
        </p:txBody>
      </p:sp>
      <p:sp>
        <p:nvSpPr>
          <p:cNvPr id="12"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510B78EF-FFB4-2147-8E30-E884CE756947}" type="slidenum">
              <a:rPr lang="zh-CN" altLang="en-US"/>
              <a:t>‹#›</a:t>
            </a:fld>
            <a:endParaRPr lang="zh-CN" altLang="en-US"/>
          </a:p>
        </p:txBody>
      </p:sp>
    </p:spTree>
    <p:extLst>
      <p:ext uri="{BB962C8B-B14F-4D97-AF65-F5344CB8AC3E}">
        <p14:creationId xmlns:p14="http://schemas.microsoft.com/office/powerpoint/2010/main" val="27347269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a:t>COaA, LEC03 Intro III</a:t>
            </a:r>
            <a:endParaRPr lang="en-US" altLang="zh-CN" dirty="0"/>
          </a:p>
        </p:txBody>
      </p:sp>
      <p:sp>
        <p:nvSpPr>
          <p:cNvPr id="4" name="页脚占位符 4"/>
          <p:cNvSpPr>
            <a:spLocks noGrp="1"/>
          </p:cNvSpPr>
          <p:nvPr>
            <p:ph type="ftr" sz="quarter" idx="11"/>
          </p:nvPr>
        </p:nvSpPr>
        <p:spPr>
          <a:xfrm>
            <a:off x="3124200" y="6356350"/>
            <a:ext cx="2895600" cy="365125"/>
          </a:xfrm>
          <a:prstGeom prst="rect">
            <a:avLst/>
          </a:prstGeom>
        </p:spPr>
        <p:txBody>
          <a:bodyPr/>
          <a:lstStyle>
            <a:lvl1pPr>
              <a:defRPr/>
            </a:lvl1pPr>
          </a:lstStyle>
          <a:p>
            <a:r>
              <a:rPr lang="en-US" altLang="zh-CN" dirty="0"/>
              <a:t>Northwestern </a:t>
            </a:r>
            <a:r>
              <a:rPr lang="en-US" altLang="zh-CN" dirty="0" err="1"/>
              <a:t>Polytechnical</a:t>
            </a:r>
            <a:r>
              <a:rPr lang="en-US" altLang="zh-CN" dirty="0"/>
              <a:t> University</a:t>
            </a:r>
            <a:endParaRPr lang="zh-CN" altLang="en-US" dirty="0"/>
          </a:p>
        </p:txBody>
      </p:sp>
      <p:sp>
        <p:nvSpPr>
          <p:cNvPr id="5"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510B78EF-FFB4-2147-8E30-E884CE756947}" type="slidenum">
              <a:rPr lang="zh-CN" altLang="en-US"/>
              <a:t>‹#›</a:t>
            </a:fld>
            <a:endParaRPr lang="zh-CN" altLang="en-US"/>
          </a:p>
        </p:txBody>
      </p:sp>
      <p:grpSp>
        <p:nvGrpSpPr>
          <p:cNvPr id="16" name="组合 4"/>
          <p:cNvGrpSpPr/>
          <p:nvPr userDrawn="1"/>
        </p:nvGrpSpPr>
        <p:grpSpPr bwMode="auto">
          <a:xfrm>
            <a:off x="0" y="0"/>
            <a:ext cx="9180513" cy="923922"/>
            <a:chOff x="0" y="215900"/>
            <a:chExt cx="9180000" cy="923464"/>
          </a:xfrm>
        </p:grpSpPr>
        <p:sp>
          <p:nvSpPr>
            <p:cNvPr id="17" name="矩形 5"/>
            <p:cNvSpPr/>
            <p:nvPr/>
          </p:nvSpPr>
          <p:spPr bwMode="auto">
            <a:xfrm>
              <a:off x="0" y="994974"/>
              <a:ext cx="9180000" cy="144390"/>
            </a:xfrm>
            <a:prstGeom prst="rect">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a:latin typeface="Times New Roman" panose="02020603050405020304" pitchFamily="18" charset="0"/>
                <a:ea typeface="+mn-ea"/>
              </a:endParaRPr>
            </a:p>
          </p:txBody>
        </p:sp>
        <p:sp>
          <p:nvSpPr>
            <p:cNvPr id="18" name="椭圆 6"/>
            <p:cNvSpPr/>
            <p:nvPr/>
          </p:nvSpPr>
          <p:spPr bwMode="auto">
            <a:xfrm>
              <a:off x="390503" y="975934"/>
              <a:ext cx="130168" cy="128523"/>
            </a:xfrm>
            <a:prstGeom prst="ellipse">
              <a:avLst/>
            </a:prstGeom>
            <a:solidFill>
              <a:schemeClr val="bg1"/>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dirty="0">
                <a:solidFill>
                  <a:schemeClr val="bg1">
                    <a:lumMod val="95000"/>
                  </a:schemeClr>
                </a:solidFill>
                <a:latin typeface="Times New Roman" panose="02020603050405020304" pitchFamily="18" charset="0"/>
                <a:ea typeface="+mn-ea"/>
              </a:endParaRPr>
            </a:p>
          </p:txBody>
        </p:sp>
        <p:sp>
          <p:nvSpPr>
            <p:cNvPr id="19" name="AutoShape 5"/>
            <p:cNvSpPr>
              <a:spLocks noChangeArrowheads="1"/>
            </p:cNvSpPr>
            <p:nvPr/>
          </p:nvSpPr>
          <p:spPr bwMode="auto">
            <a:xfrm>
              <a:off x="273035" y="215900"/>
              <a:ext cx="719098" cy="720365"/>
            </a:xfrm>
            <a:prstGeom prst="wedgeEllipseCallout">
              <a:avLst>
                <a:gd name="adj1" fmla="val -24795"/>
                <a:gd name="adj2" fmla="val 62225"/>
              </a:avLst>
            </a:prstGeom>
            <a:solidFill>
              <a:srgbClr val="333399"/>
            </a:solidFill>
            <a:ln w="9525" algn="ctr">
              <a:noFill/>
              <a:miter lim="800000"/>
            </a:ln>
            <a:effectLst>
              <a:prstShdw prst="shdw17" dist="17961" dir="2700000">
                <a:schemeClr val="bg1">
                  <a:gamma/>
                  <a:shade val="60000"/>
                  <a:invGamma/>
                </a:schemeClr>
              </a:prstShdw>
            </a:effectLst>
          </p:spPr>
          <p:txBody>
            <a:bodyPr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fontAlgn="auto">
                <a:lnSpc>
                  <a:spcPct val="120000"/>
                </a:lnSpc>
                <a:spcBef>
                  <a:spcPts val="0"/>
                </a:spcBef>
                <a:spcAft>
                  <a:spcPts val="0"/>
                </a:spcAft>
                <a:defRPr/>
              </a:pPr>
              <a:endParaRPr lang="en-US" altLang="zh-CN" sz="2400" b="1" dirty="0">
                <a:solidFill>
                  <a:schemeClr val="bg1">
                    <a:lumMod val="9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0" name="燕尾形 29"/>
          <p:cNvSpPr>
            <a:spLocks noChangeArrowheads="1"/>
          </p:cNvSpPr>
          <p:nvPr userDrawn="1"/>
        </p:nvSpPr>
        <p:spPr bwMode="auto">
          <a:xfrm>
            <a:off x="914400" y="35558"/>
            <a:ext cx="7603490" cy="649605"/>
          </a:xfrm>
          <a:prstGeom prst="chevron">
            <a:avLst>
              <a:gd name="adj" fmla="val 49993"/>
            </a:avLst>
          </a:prstGeom>
          <a:solidFill>
            <a:srgbClr val="333399"/>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endParaRPr lang="en-US" altLang="zh-CN" sz="2800" b="1" dirty="0">
              <a:solidFill>
                <a:srgbClr val="F2F2F2"/>
              </a:solidFill>
              <a:ea typeface="华文中宋" panose="02010600040101010101" pitchFamily="2" charset="-122"/>
            </a:endParaRPr>
          </a:p>
        </p:txBody>
      </p:sp>
      <p:sp>
        <p:nvSpPr>
          <p:cNvPr id="21" name="Title 14"/>
          <p:cNvSpPr>
            <a:spLocks noGrp="1"/>
          </p:cNvSpPr>
          <p:nvPr>
            <p:ph type="title"/>
          </p:nvPr>
        </p:nvSpPr>
        <p:spPr>
          <a:xfrm>
            <a:off x="1219200" y="112395"/>
            <a:ext cx="7298690" cy="649605"/>
          </a:xfrm>
          <a:prstGeom prst="rect">
            <a:avLst/>
          </a:prstGeom>
        </p:spPr>
        <p:txBody>
          <a:bodyPr/>
          <a:lstStyle>
            <a:lvl1pPr>
              <a:defRPr sz="28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p>
        </p:txBody>
      </p:sp>
      <p:sp>
        <p:nvSpPr>
          <p:cNvPr id="22" name="Content Placeholder 23"/>
          <p:cNvSpPr>
            <a:spLocks noGrp="1"/>
          </p:cNvSpPr>
          <p:nvPr>
            <p:ph sz="quarter" idx="13" hasCustomPrompt="1"/>
          </p:nvPr>
        </p:nvSpPr>
        <p:spPr>
          <a:xfrm>
            <a:off x="390525" y="116837"/>
            <a:ext cx="676275" cy="568325"/>
          </a:xfrm>
        </p:spPr>
        <p:txBody>
          <a:bodyPr/>
          <a:lstStyle>
            <a:lvl1pPr marL="0" indent="0">
              <a:buFont typeface="Arial" panose="020B0604020202020204" pitchFamily="34" charset="0"/>
              <a:buNone/>
              <a:defRPr sz="2800" b="1">
                <a:solidFill>
                  <a:schemeClr val="bg1">
                    <a:lumMod val="95000"/>
                  </a:schemeClr>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8015488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a:t>COaA, LEC03 Intro III</a:t>
            </a:r>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a:lvl1pPr>
          </a:lstStyle>
          <a:p>
            <a:r>
              <a:rPr lang="en-US" altLang="zh-CN"/>
              <a:t>Northwestern Polytechnical University</a:t>
            </a: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CF57D706-799F-4840-B1A2-25CE8E66DEB7}" type="slidenum">
              <a:rPr lang="zh-CN" altLang="en-US"/>
              <a:t>‹#›</a:t>
            </a:fld>
            <a:endParaRPr lang="zh-CN" altLang="en-US"/>
          </a:p>
        </p:txBody>
      </p:sp>
    </p:spTree>
    <p:extLst>
      <p:ext uri="{BB962C8B-B14F-4D97-AF65-F5344CB8AC3E}">
        <p14:creationId xmlns:p14="http://schemas.microsoft.com/office/powerpoint/2010/main" val="5277143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a:t>COaA, LEC03 Intro III</a:t>
            </a:r>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a:lvl1pPr>
          </a:lstStyle>
          <a:p>
            <a:r>
              <a:rPr lang="en-US" altLang="zh-CN"/>
              <a:t>Northwestern Polytechnical University</a:t>
            </a: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EE85D1BC-A2BC-864D-8E8D-22151EE661F8}" type="slidenum">
              <a:rPr lang="zh-CN" altLang="en-US"/>
              <a:t>‹#›</a:t>
            </a:fld>
            <a:endParaRPr lang="zh-CN" altLang="en-US"/>
          </a:p>
        </p:txBody>
      </p:sp>
    </p:spTree>
    <p:extLst>
      <p:ext uri="{BB962C8B-B14F-4D97-AF65-F5344CB8AC3E}">
        <p14:creationId xmlns:p14="http://schemas.microsoft.com/office/powerpoint/2010/main" val="38638757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3562"/>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a:t>COaA, LEC03 Intro III</a:t>
            </a: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vl1pPr>
          </a:lstStyle>
          <a:p>
            <a:r>
              <a:rPr lang="en-US" altLang="zh-CN"/>
              <a:t>Northwestern Polytechnical University</a:t>
            </a: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37AA6CAE-2A1F-6646-9218-A2DCA79E7901}" type="slidenum">
              <a:rPr lang="zh-CN" altLang="en-US"/>
              <a:t>‹#›</a:t>
            </a:fld>
            <a:endParaRPr lang="zh-CN" altLang="en-US"/>
          </a:p>
        </p:txBody>
      </p:sp>
    </p:spTree>
    <p:extLst>
      <p:ext uri="{BB962C8B-B14F-4D97-AF65-F5344CB8AC3E}">
        <p14:creationId xmlns:p14="http://schemas.microsoft.com/office/powerpoint/2010/main" val="38919795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a:t>COaA, LEC03 Intro III</a:t>
            </a: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vl1pPr>
          </a:lstStyle>
          <a:p>
            <a:r>
              <a:rPr lang="en-US" altLang="zh-CN"/>
              <a:t>Northwestern Polytechnical University</a:t>
            </a: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1847277D-2F81-E44C-BBCC-E77A7E877BEA}" type="slidenum">
              <a:rPr lang="zh-CN" altLang="en-US"/>
              <a:t>‹#›</a:t>
            </a:fld>
            <a:endParaRPr lang="zh-CN" altLang="en-US"/>
          </a:p>
        </p:txBody>
      </p:sp>
    </p:spTree>
    <p:extLst>
      <p:ext uri="{BB962C8B-B14F-4D97-AF65-F5344CB8AC3E}">
        <p14:creationId xmlns:p14="http://schemas.microsoft.com/office/powerpoint/2010/main" val="13030560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06400" y="152400"/>
            <a:ext cx="8204200" cy="1143000"/>
          </a:xfrm>
          <a:prstGeom prst="rect">
            <a:avLst/>
          </a:prstGeom>
        </p:spPr>
        <p:txBody>
          <a:bodyPr/>
          <a:lstStyle/>
          <a:p>
            <a:r>
              <a:rPr lang="zh-CN" altLang="en-US"/>
              <a:t>单击此处编辑母版标题样式</a:t>
            </a:r>
          </a:p>
        </p:txBody>
      </p:sp>
      <p:sp>
        <p:nvSpPr>
          <p:cNvPr id="3" name="内容占位符 2"/>
          <p:cNvSpPr>
            <a:spLocks noGrp="1"/>
          </p:cNvSpPr>
          <p:nvPr>
            <p:ph sz="quarter" idx="1"/>
          </p:nvPr>
        </p:nvSpPr>
        <p:spPr>
          <a:xfrm>
            <a:off x="457200" y="1371600"/>
            <a:ext cx="4013200" cy="22669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22800" y="1371600"/>
            <a:ext cx="4013200" cy="22669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790950"/>
            <a:ext cx="4013200" cy="22669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22800" y="3790950"/>
            <a:ext cx="4013200" cy="22669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31800" y="6229350"/>
            <a:ext cx="1905000" cy="457200"/>
          </a:xfrm>
          <a:prstGeom prst="rect">
            <a:avLst/>
          </a:prstGeom>
        </p:spPr>
        <p:txBody>
          <a:bodyPr/>
          <a:lstStyle>
            <a:lvl1pPr>
              <a:defRPr/>
            </a:lvl1pPr>
          </a:lstStyle>
          <a:p>
            <a:r>
              <a:rPr lang="en-US" altLang="zh-CN"/>
              <a:t>COaA, LEC03 Intro III</a:t>
            </a:r>
            <a:endParaRPr lang="en-GB" altLang="zh-CN"/>
          </a:p>
        </p:txBody>
      </p:sp>
      <p:sp>
        <p:nvSpPr>
          <p:cNvPr id="8" name="页脚占位符 7"/>
          <p:cNvSpPr>
            <a:spLocks noGrp="1"/>
          </p:cNvSpPr>
          <p:nvPr>
            <p:ph type="ftr" sz="quarter" idx="11"/>
          </p:nvPr>
        </p:nvSpPr>
        <p:spPr>
          <a:xfrm>
            <a:off x="3124200" y="6229350"/>
            <a:ext cx="2895600" cy="457200"/>
          </a:xfrm>
          <a:prstGeom prst="rect">
            <a:avLst/>
          </a:prstGeom>
        </p:spPr>
        <p:txBody>
          <a:bodyPr/>
          <a:lstStyle>
            <a:lvl1pPr>
              <a:defRPr/>
            </a:lvl1pPr>
          </a:lstStyle>
          <a:p>
            <a:r>
              <a:rPr lang="en-US" altLang="zh-CN"/>
              <a:t>Northwestern Polytechnical University</a:t>
            </a:r>
            <a:endParaRPr lang="zh-CN" altLang="en-GB"/>
          </a:p>
        </p:txBody>
      </p:sp>
      <p:sp>
        <p:nvSpPr>
          <p:cNvPr id="9" name="灯片编号占位符 8"/>
          <p:cNvSpPr>
            <a:spLocks noGrp="1"/>
          </p:cNvSpPr>
          <p:nvPr>
            <p:ph type="sldNum" sz="quarter" idx="12"/>
          </p:nvPr>
        </p:nvSpPr>
        <p:spPr>
          <a:xfrm>
            <a:off x="6731000" y="6229350"/>
            <a:ext cx="1905000" cy="457200"/>
          </a:xfrm>
          <a:prstGeom prst="rect">
            <a:avLst/>
          </a:prstGeom>
        </p:spPr>
        <p:txBody>
          <a:bodyPr/>
          <a:lstStyle>
            <a:lvl1pPr>
              <a:defRPr/>
            </a:lvl1pPr>
          </a:lstStyle>
          <a:p>
            <a:fld id="{8B7D3B1E-BCD9-C04A-BC2A-3196BA8B53D2}" type="slidenum">
              <a:rPr lang="en-GB" altLang="zh-CN"/>
              <a:t>‹#›</a:t>
            </a:fld>
            <a:endParaRPr lang="en-GB" altLang="zh-CN"/>
          </a:p>
        </p:txBody>
      </p:sp>
    </p:spTree>
    <p:extLst>
      <p:ext uri="{BB962C8B-B14F-4D97-AF65-F5344CB8AC3E}">
        <p14:creationId xmlns:p14="http://schemas.microsoft.com/office/powerpoint/2010/main" val="1403135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vl1pPr>
          </a:lstStyle>
          <a:p>
            <a:pPr>
              <a:defRPr/>
            </a:pPr>
            <a:r>
              <a:rPr lang="en-US" altLang="zh-CN"/>
              <a:t>COaA, LEC03 Intro III</a:t>
            </a:r>
          </a:p>
        </p:txBody>
      </p:sp>
      <p:sp>
        <p:nvSpPr>
          <p:cNvPr id="5" name="Footer Placeholder 4"/>
          <p:cNvSpPr>
            <a:spLocks noGrp="1"/>
          </p:cNvSpPr>
          <p:nvPr>
            <p:ph type="ftr" sz="quarter" idx="11"/>
          </p:nvPr>
        </p:nvSpPr>
        <p:spPr/>
        <p:txBody>
          <a:bodyPr/>
          <a:lstStyle>
            <a:lvl1pPr>
              <a:defRPr/>
            </a:lvl1pPr>
          </a:lstStyle>
          <a:p>
            <a:pPr>
              <a:defRPr/>
            </a:pPr>
            <a:r>
              <a:rPr lang="en-US"/>
              <a:t>Northwestern Polytechnical University</a:t>
            </a:r>
          </a:p>
        </p:txBody>
      </p:sp>
      <p:sp>
        <p:nvSpPr>
          <p:cNvPr id="6" name="Slide Number Placeholder 5"/>
          <p:cNvSpPr>
            <a:spLocks noGrp="1"/>
          </p:cNvSpPr>
          <p:nvPr>
            <p:ph type="sldNum" sz="quarter" idx="12"/>
          </p:nvPr>
        </p:nvSpPr>
        <p:spPr/>
        <p:txBody>
          <a:bodyPr/>
          <a:lstStyle>
            <a:lvl1pPr>
              <a:defRPr/>
            </a:lvl1pPr>
          </a:lstStyle>
          <a:p>
            <a:pPr>
              <a:defRPr/>
            </a:pPr>
            <a:fld id="{863F6365-3AAE-4590-8329-6EDA3EAB51B3}" type="slidenum">
              <a:rPr lang="en-US" altLang="zh-CN"/>
              <a:pPr>
                <a:defRPr/>
              </a:pPr>
              <a:t>‹#›</a:t>
            </a:fld>
            <a:endParaRPr lang="en-US" altLang="zh-CN"/>
          </a:p>
        </p:txBody>
      </p:sp>
    </p:spTree>
    <p:extLst>
      <p:ext uri="{BB962C8B-B14F-4D97-AF65-F5344CB8AC3E}">
        <p14:creationId xmlns:p14="http://schemas.microsoft.com/office/powerpoint/2010/main" val="2138051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3"/>
          <p:cNvSpPr>
            <a:spLocks noGrp="1"/>
          </p:cNvSpPr>
          <p:nvPr>
            <p:ph type="dt" sz="half" idx="10"/>
          </p:nvPr>
        </p:nvSpPr>
        <p:spPr/>
        <p:txBody>
          <a:bodyPr/>
          <a:lstStyle>
            <a:lvl1pPr>
              <a:defRPr/>
            </a:lvl1pPr>
          </a:lstStyle>
          <a:p>
            <a:pPr>
              <a:defRPr/>
            </a:pPr>
            <a:r>
              <a:rPr lang="en-US" altLang="zh-CN"/>
              <a:t>COaA, LEC03 Intro III</a:t>
            </a:r>
          </a:p>
        </p:txBody>
      </p:sp>
      <p:sp>
        <p:nvSpPr>
          <p:cNvPr id="6" name="Footer Placeholder 4"/>
          <p:cNvSpPr>
            <a:spLocks noGrp="1"/>
          </p:cNvSpPr>
          <p:nvPr>
            <p:ph type="ftr" sz="quarter" idx="11"/>
          </p:nvPr>
        </p:nvSpPr>
        <p:spPr/>
        <p:txBody>
          <a:bodyPr/>
          <a:lstStyle>
            <a:lvl1pPr>
              <a:defRPr/>
            </a:lvl1pPr>
          </a:lstStyle>
          <a:p>
            <a:pPr>
              <a:defRPr/>
            </a:pPr>
            <a:r>
              <a:rPr lang="en-US"/>
              <a:t>Northwestern Polytechnical University</a:t>
            </a:r>
          </a:p>
        </p:txBody>
      </p:sp>
      <p:sp>
        <p:nvSpPr>
          <p:cNvPr id="7" name="Slide Number Placeholder 5"/>
          <p:cNvSpPr>
            <a:spLocks noGrp="1"/>
          </p:cNvSpPr>
          <p:nvPr>
            <p:ph type="sldNum" sz="quarter" idx="12"/>
          </p:nvPr>
        </p:nvSpPr>
        <p:spPr/>
        <p:txBody>
          <a:bodyPr/>
          <a:lstStyle>
            <a:lvl1pPr>
              <a:defRPr/>
            </a:lvl1pPr>
          </a:lstStyle>
          <a:p>
            <a:pPr>
              <a:defRPr/>
            </a:pPr>
            <a:fld id="{966B28F1-6943-422F-8C60-D37488A45F11}" type="slidenum">
              <a:rPr lang="en-US" altLang="zh-CN"/>
              <a:pPr>
                <a:defRPr/>
              </a:pPr>
              <a:t>‹#›</a:t>
            </a:fld>
            <a:endParaRPr lang="en-US" altLang="zh-CN"/>
          </a:p>
        </p:txBody>
      </p:sp>
    </p:spTree>
    <p:extLst>
      <p:ext uri="{BB962C8B-B14F-4D97-AF65-F5344CB8AC3E}">
        <p14:creationId xmlns:p14="http://schemas.microsoft.com/office/powerpoint/2010/main" val="378662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3"/>
          <p:cNvSpPr>
            <a:spLocks noGrp="1"/>
          </p:cNvSpPr>
          <p:nvPr>
            <p:ph type="dt" sz="half" idx="10"/>
          </p:nvPr>
        </p:nvSpPr>
        <p:spPr/>
        <p:txBody>
          <a:bodyPr/>
          <a:lstStyle>
            <a:lvl1pPr>
              <a:defRPr/>
            </a:lvl1pPr>
          </a:lstStyle>
          <a:p>
            <a:pPr>
              <a:defRPr/>
            </a:pPr>
            <a:r>
              <a:rPr lang="en-US" altLang="zh-CN"/>
              <a:t>COaA, LEC03 Intro III</a:t>
            </a:r>
          </a:p>
        </p:txBody>
      </p:sp>
      <p:sp>
        <p:nvSpPr>
          <p:cNvPr id="8" name="Footer Placeholder 4"/>
          <p:cNvSpPr>
            <a:spLocks noGrp="1"/>
          </p:cNvSpPr>
          <p:nvPr>
            <p:ph type="ftr" sz="quarter" idx="11"/>
          </p:nvPr>
        </p:nvSpPr>
        <p:spPr/>
        <p:txBody>
          <a:bodyPr/>
          <a:lstStyle>
            <a:lvl1pPr>
              <a:defRPr/>
            </a:lvl1pPr>
          </a:lstStyle>
          <a:p>
            <a:pPr>
              <a:defRPr/>
            </a:pPr>
            <a:r>
              <a:rPr lang="en-US"/>
              <a:t>Northwestern Polytechnical University</a:t>
            </a:r>
          </a:p>
        </p:txBody>
      </p:sp>
      <p:sp>
        <p:nvSpPr>
          <p:cNvPr id="9" name="Slide Number Placeholder 5"/>
          <p:cNvSpPr>
            <a:spLocks noGrp="1"/>
          </p:cNvSpPr>
          <p:nvPr>
            <p:ph type="sldNum" sz="quarter" idx="12"/>
          </p:nvPr>
        </p:nvSpPr>
        <p:spPr/>
        <p:txBody>
          <a:bodyPr/>
          <a:lstStyle>
            <a:lvl1pPr>
              <a:defRPr/>
            </a:lvl1pPr>
          </a:lstStyle>
          <a:p>
            <a:pPr>
              <a:defRPr/>
            </a:pPr>
            <a:fld id="{1CB88669-6F99-412B-B087-BBC60F76AC6D}" type="slidenum">
              <a:rPr lang="en-US" altLang="zh-CN"/>
              <a:pPr>
                <a:defRPr/>
              </a:pPr>
              <a:t>‹#›</a:t>
            </a:fld>
            <a:endParaRPr lang="en-US" altLang="zh-CN"/>
          </a:p>
        </p:txBody>
      </p:sp>
    </p:spTree>
    <p:extLst>
      <p:ext uri="{BB962C8B-B14F-4D97-AF65-F5344CB8AC3E}">
        <p14:creationId xmlns:p14="http://schemas.microsoft.com/office/powerpoint/2010/main" val="365692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3"/>
          <p:cNvSpPr>
            <a:spLocks noGrp="1"/>
          </p:cNvSpPr>
          <p:nvPr>
            <p:ph type="dt" sz="half" idx="10"/>
          </p:nvPr>
        </p:nvSpPr>
        <p:spPr/>
        <p:txBody>
          <a:bodyPr/>
          <a:lstStyle>
            <a:lvl1pPr>
              <a:defRPr/>
            </a:lvl1pPr>
          </a:lstStyle>
          <a:p>
            <a:pPr>
              <a:defRPr/>
            </a:pPr>
            <a:r>
              <a:rPr lang="en-US" altLang="zh-CN"/>
              <a:t>COaA, LEC03 Intro III</a:t>
            </a:r>
          </a:p>
        </p:txBody>
      </p:sp>
      <p:sp>
        <p:nvSpPr>
          <p:cNvPr id="4" name="Footer Placeholder 4"/>
          <p:cNvSpPr>
            <a:spLocks noGrp="1"/>
          </p:cNvSpPr>
          <p:nvPr>
            <p:ph type="ftr" sz="quarter" idx="11"/>
          </p:nvPr>
        </p:nvSpPr>
        <p:spPr/>
        <p:txBody>
          <a:bodyPr/>
          <a:lstStyle>
            <a:lvl1pPr>
              <a:defRPr/>
            </a:lvl1pPr>
          </a:lstStyle>
          <a:p>
            <a:pPr>
              <a:defRPr/>
            </a:pPr>
            <a:r>
              <a:rPr lang="en-US"/>
              <a:t>Northwestern Polytechnical University</a:t>
            </a:r>
          </a:p>
        </p:txBody>
      </p:sp>
      <p:sp>
        <p:nvSpPr>
          <p:cNvPr id="5" name="Slide Number Placeholder 5"/>
          <p:cNvSpPr>
            <a:spLocks noGrp="1"/>
          </p:cNvSpPr>
          <p:nvPr>
            <p:ph type="sldNum" sz="quarter" idx="12"/>
          </p:nvPr>
        </p:nvSpPr>
        <p:spPr/>
        <p:txBody>
          <a:bodyPr/>
          <a:lstStyle>
            <a:lvl1pPr>
              <a:defRPr/>
            </a:lvl1pPr>
          </a:lstStyle>
          <a:p>
            <a:pPr>
              <a:defRPr/>
            </a:pPr>
            <a:fld id="{795C646F-34FF-4D37-A17B-D68B65F71DFD}" type="slidenum">
              <a:rPr lang="en-US" altLang="zh-CN"/>
              <a:pPr>
                <a:defRPr/>
              </a:pPr>
              <a:t>‹#›</a:t>
            </a:fld>
            <a:endParaRPr lang="en-US" altLang="zh-CN"/>
          </a:p>
        </p:txBody>
      </p:sp>
    </p:spTree>
    <p:extLst>
      <p:ext uri="{BB962C8B-B14F-4D97-AF65-F5344CB8AC3E}">
        <p14:creationId xmlns:p14="http://schemas.microsoft.com/office/powerpoint/2010/main" val="62358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ltLang="zh-CN"/>
              <a:t>COaA, LEC03 Intro III</a:t>
            </a:r>
          </a:p>
        </p:txBody>
      </p:sp>
      <p:sp>
        <p:nvSpPr>
          <p:cNvPr id="3" name="Footer Placeholder 4"/>
          <p:cNvSpPr>
            <a:spLocks noGrp="1"/>
          </p:cNvSpPr>
          <p:nvPr>
            <p:ph type="ftr" sz="quarter" idx="11"/>
          </p:nvPr>
        </p:nvSpPr>
        <p:spPr/>
        <p:txBody>
          <a:bodyPr/>
          <a:lstStyle>
            <a:lvl1pPr>
              <a:defRPr/>
            </a:lvl1pPr>
          </a:lstStyle>
          <a:p>
            <a:pPr>
              <a:defRPr/>
            </a:pPr>
            <a:r>
              <a:rPr lang="en-US"/>
              <a:t>Northwestern Polytechnical University</a:t>
            </a:r>
          </a:p>
        </p:txBody>
      </p:sp>
      <p:sp>
        <p:nvSpPr>
          <p:cNvPr id="4" name="Slide Number Placeholder 5"/>
          <p:cNvSpPr>
            <a:spLocks noGrp="1"/>
          </p:cNvSpPr>
          <p:nvPr>
            <p:ph type="sldNum" sz="quarter" idx="12"/>
          </p:nvPr>
        </p:nvSpPr>
        <p:spPr/>
        <p:txBody>
          <a:bodyPr/>
          <a:lstStyle>
            <a:lvl1pPr>
              <a:defRPr/>
            </a:lvl1pPr>
          </a:lstStyle>
          <a:p>
            <a:pPr>
              <a:defRPr/>
            </a:pPr>
            <a:fld id="{73D1D6AF-5F33-4228-88DC-16E5DB816F91}" type="slidenum">
              <a:rPr lang="en-US" altLang="zh-CN"/>
              <a:pPr>
                <a:defRPr/>
              </a:pPr>
              <a:t>‹#›</a:t>
            </a:fld>
            <a:endParaRPr lang="en-US" altLang="zh-CN"/>
          </a:p>
        </p:txBody>
      </p:sp>
    </p:spTree>
    <p:extLst>
      <p:ext uri="{BB962C8B-B14F-4D97-AF65-F5344CB8AC3E}">
        <p14:creationId xmlns:p14="http://schemas.microsoft.com/office/powerpoint/2010/main" val="378686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Title 7"/>
          <p:cNvSpPr>
            <a:spLocks noGrp="1"/>
          </p:cNvSpPr>
          <p:nvPr>
            <p:ph type="title"/>
          </p:nvPr>
        </p:nvSpPr>
        <p:spPr/>
        <p:txBody>
          <a:bodyPr/>
          <a:lstStyle/>
          <a:p>
            <a:r>
              <a:rPr lang="zh-CN" altLang="en-US"/>
              <a:t>单击此处编辑母版标题样式</a:t>
            </a:r>
            <a:endParaRPr lang="en-US"/>
          </a:p>
        </p:txBody>
      </p:sp>
      <p:sp>
        <p:nvSpPr>
          <p:cNvPr id="5" name="Date Placeholder 3"/>
          <p:cNvSpPr>
            <a:spLocks noGrp="1"/>
          </p:cNvSpPr>
          <p:nvPr>
            <p:ph type="dt" sz="half" idx="10"/>
          </p:nvPr>
        </p:nvSpPr>
        <p:spPr/>
        <p:txBody>
          <a:bodyPr/>
          <a:lstStyle>
            <a:lvl1pPr>
              <a:defRPr/>
            </a:lvl1pPr>
          </a:lstStyle>
          <a:p>
            <a:pPr>
              <a:defRPr/>
            </a:pPr>
            <a:r>
              <a:rPr lang="en-US" altLang="zh-CN"/>
              <a:t>COaA, LEC03 Intro III</a:t>
            </a:r>
          </a:p>
        </p:txBody>
      </p:sp>
      <p:sp>
        <p:nvSpPr>
          <p:cNvPr id="6" name="Footer Placeholder 4"/>
          <p:cNvSpPr>
            <a:spLocks noGrp="1"/>
          </p:cNvSpPr>
          <p:nvPr>
            <p:ph type="ftr" sz="quarter" idx="11"/>
          </p:nvPr>
        </p:nvSpPr>
        <p:spPr/>
        <p:txBody>
          <a:bodyPr/>
          <a:lstStyle>
            <a:lvl1pPr>
              <a:defRPr/>
            </a:lvl1pPr>
          </a:lstStyle>
          <a:p>
            <a:pPr>
              <a:defRPr/>
            </a:pPr>
            <a:r>
              <a:rPr lang="en-US"/>
              <a:t>Northwestern Polytechnical University</a:t>
            </a:r>
          </a:p>
        </p:txBody>
      </p:sp>
      <p:sp>
        <p:nvSpPr>
          <p:cNvPr id="7" name="Slide Number Placeholder 5"/>
          <p:cNvSpPr>
            <a:spLocks noGrp="1"/>
          </p:cNvSpPr>
          <p:nvPr>
            <p:ph type="sldNum" sz="quarter" idx="12"/>
          </p:nvPr>
        </p:nvSpPr>
        <p:spPr/>
        <p:txBody>
          <a:bodyPr/>
          <a:lstStyle>
            <a:lvl1pPr>
              <a:defRPr/>
            </a:lvl1pPr>
          </a:lstStyle>
          <a:p>
            <a:pPr>
              <a:defRPr/>
            </a:pPr>
            <a:fld id="{70A13420-6896-4DA9-A8CA-450C78B9242B}" type="slidenum">
              <a:rPr lang="en-US" altLang="zh-CN"/>
              <a:pPr>
                <a:defRPr/>
              </a:pPr>
              <a:t>‹#›</a:t>
            </a:fld>
            <a:endParaRPr lang="en-US" altLang="zh-CN"/>
          </a:p>
        </p:txBody>
      </p:sp>
    </p:spTree>
    <p:extLst>
      <p:ext uri="{BB962C8B-B14F-4D97-AF65-F5344CB8AC3E}">
        <p14:creationId xmlns:p14="http://schemas.microsoft.com/office/powerpoint/2010/main" val="1865173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Rectangle 8"/>
          <p:cNvSpPr/>
          <p:nvPr/>
        </p:nvSpPr>
        <p:spPr>
          <a:xfrm>
            <a:off x="9001125" y="4846638"/>
            <a:ext cx="142875" cy="20113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9"/>
          <p:cNvSpPr/>
          <p:nvPr/>
        </p:nvSpPr>
        <p:spPr>
          <a:xfrm>
            <a:off x="9001125" y="0"/>
            <a:ext cx="142875" cy="48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将图片拖动到占位符，或单击添加图标</a:t>
            </a:r>
            <a:endParaRPr lang="en-US" noProof="0"/>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Title 7"/>
          <p:cNvSpPr>
            <a:spLocks noGrp="1"/>
          </p:cNvSpPr>
          <p:nvPr>
            <p:ph type="title"/>
          </p:nvPr>
        </p:nvSpPr>
        <p:spPr>
          <a:xfrm>
            <a:off x="457200" y="4953000"/>
            <a:ext cx="8153400" cy="762000"/>
          </a:xfrm>
        </p:spPr>
        <p:txBody>
          <a:bodyPr anchor="t"/>
          <a:lstStyle>
            <a:lvl1pPr>
              <a:defRPr sz="3200"/>
            </a:lvl1pPr>
          </a:lstStyle>
          <a:p>
            <a:r>
              <a:rPr lang="zh-CN" altLang="en-US"/>
              <a:t>单击此处编辑母版标题样式</a:t>
            </a:r>
            <a:endParaRPr lang="en-US" dirty="0"/>
          </a:p>
        </p:txBody>
      </p:sp>
      <p:sp>
        <p:nvSpPr>
          <p:cNvPr id="7" name="Date Placeholder 4"/>
          <p:cNvSpPr>
            <a:spLocks noGrp="1"/>
          </p:cNvSpPr>
          <p:nvPr>
            <p:ph type="dt" sz="half" idx="10"/>
          </p:nvPr>
        </p:nvSpPr>
        <p:spPr/>
        <p:txBody>
          <a:bodyPr/>
          <a:lstStyle>
            <a:lvl1pPr>
              <a:defRPr/>
            </a:lvl1pPr>
          </a:lstStyle>
          <a:p>
            <a:pPr>
              <a:defRPr/>
            </a:pPr>
            <a:r>
              <a:rPr lang="en-US" altLang="zh-CN"/>
              <a:t>COaA, LEC03 Intro III</a:t>
            </a:r>
          </a:p>
        </p:txBody>
      </p:sp>
      <p:sp>
        <p:nvSpPr>
          <p:cNvPr id="9" name="Footer Placeholder 5"/>
          <p:cNvSpPr>
            <a:spLocks noGrp="1"/>
          </p:cNvSpPr>
          <p:nvPr>
            <p:ph type="ftr" sz="quarter" idx="11"/>
          </p:nvPr>
        </p:nvSpPr>
        <p:spPr/>
        <p:txBody>
          <a:bodyPr/>
          <a:lstStyle>
            <a:lvl1pPr>
              <a:defRPr/>
            </a:lvl1pPr>
          </a:lstStyle>
          <a:p>
            <a:pPr>
              <a:defRPr/>
            </a:pPr>
            <a:r>
              <a:rPr lang="en-US"/>
              <a:t>Northwestern Polytechnical University</a:t>
            </a:r>
          </a:p>
        </p:txBody>
      </p:sp>
      <p:sp>
        <p:nvSpPr>
          <p:cNvPr id="10" name="Slide Number Placeholder 6"/>
          <p:cNvSpPr>
            <a:spLocks noGrp="1"/>
          </p:cNvSpPr>
          <p:nvPr>
            <p:ph type="sldNum" sz="quarter" idx="12"/>
          </p:nvPr>
        </p:nvSpPr>
        <p:spPr/>
        <p:txBody>
          <a:bodyPr/>
          <a:lstStyle>
            <a:lvl1pPr>
              <a:defRPr>
                <a:solidFill>
                  <a:schemeClr val="tx1"/>
                </a:solidFill>
              </a:defRPr>
            </a:lvl1pPr>
          </a:lstStyle>
          <a:p>
            <a:pPr>
              <a:defRPr/>
            </a:pPr>
            <a:fld id="{1A143860-01BF-49CC-A448-81F1F56F5C4D}" type="slidenum">
              <a:rPr lang="en-US" altLang="zh-CN"/>
              <a:pPr>
                <a:defRPr/>
              </a:pPr>
              <a:t>‹#›</a:t>
            </a:fld>
            <a:endParaRPr lang="en-US" altLang="zh-CN"/>
          </a:p>
        </p:txBody>
      </p:sp>
    </p:spTree>
    <p:extLst>
      <p:ext uri="{BB962C8B-B14F-4D97-AF65-F5344CB8AC3E}">
        <p14:creationId xmlns:p14="http://schemas.microsoft.com/office/powerpoint/2010/main" val="1194287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5791200" cy="1371600"/>
          </a:xfrm>
          <a:prstGeom prst="rect">
            <a:avLst/>
          </a:prstGeom>
        </p:spPr>
        <p:txBody>
          <a:bodyPr vert="horz" wrap="square" lIns="91440" tIns="45720" rIns="91440" bIns="45720" numCol="1" anchor="b" anchorCtr="0" compatLnSpc="1">
            <a:prstTxWarp prst="textNoShape">
              <a:avLst/>
            </a:prstTxWarp>
            <a:normAutofit/>
          </a:bodyPr>
          <a:lstStyle/>
          <a:p>
            <a:pPr lvl="0"/>
            <a:r>
              <a:rPr lang="zh-CN" altLang="en-US"/>
              <a:t>单击此处编辑母版标题样式</a:t>
            </a:r>
            <a:endParaRPr lang="en-US" altLang="en-US"/>
          </a:p>
        </p:txBody>
      </p:sp>
      <p:sp>
        <p:nvSpPr>
          <p:cNvPr id="1027" name="Text Placeholder 2"/>
          <p:cNvSpPr>
            <a:spLocks noGrp="1"/>
          </p:cNvSpPr>
          <p:nvPr>
            <p:ph type="body" idx="1"/>
          </p:nvPr>
        </p:nvSpPr>
        <p:spPr bwMode="auto">
          <a:xfrm>
            <a:off x="457200" y="1752600"/>
            <a:ext cx="7620000"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en-US"/>
          </a:p>
        </p:txBody>
      </p:sp>
      <p:sp>
        <p:nvSpPr>
          <p:cNvPr id="4" name="Date Placeholder 3"/>
          <p:cNvSpPr>
            <a:spLocks noGrp="1"/>
          </p:cNvSpPr>
          <p:nvPr>
            <p:ph type="dt" sz="half" idx="2"/>
          </p:nvPr>
        </p:nvSpPr>
        <p:spPr>
          <a:xfrm>
            <a:off x="457200" y="6172200"/>
            <a:ext cx="3429000" cy="304800"/>
          </a:xfrm>
          <a:prstGeom prst="rect">
            <a:avLst/>
          </a:prstGeom>
        </p:spPr>
        <p:txBody>
          <a:bodyPr vert="horz" wrap="square" lIns="91440" tIns="45720" rIns="91440" bIns="0" numCol="1" anchor="b" anchorCtr="0" compatLnSpc="1">
            <a:prstTxWarp prst="textNoShape">
              <a:avLst/>
            </a:prstTxWarp>
          </a:bodyPr>
          <a:lstStyle>
            <a:lvl1pPr>
              <a:defRPr sz="1000">
                <a:solidFill>
                  <a:schemeClr val="tx1"/>
                </a:solidFill>
              </a:defRPr>
            </a:lvl1pPr>
          </a:lstStyle>
          <a:p>
            <a:pPr>
              <a:defRPr/>
            </a:pPr>
            <a:r>
              <a:rPr lang="en-US" altLang="zh-CN"/>
              <a:t>COaA, LEC03 Intro III</a:t>
            </a:r>
          </a:p>
        </p:txBody>
      </p:sp>
      <p:sp>
        <p:nvSpPr>
          <p:cNvPr id="5" name="Footer Placeholder 4"/>
          <p:cNvSpPr>
            <a:spLocks noGrp="1"/>
          </p:cNvSpPr>
          <p:nvPr>
            <p:ph type="ftr" sz="quarter" idx="3"/>
          </p:nvPr>
        </p:nvSpPr>
        <p:spPr>
          <a:xfrm>
            <a:off x="457200" y="6492875"/>
            <a:ext cx="3429000" cy="284163"/>
          </a:xfrm>
          <a:prstGeom prst="rect">
            <a:avLst/>
          </a:prstGeom>
        </p:spPr>
        <p:txBody>
          <a:bodyPr vert="horz" lIns="91440" tIns="45720" rIns="91440" bIns="45720" rtlCol="0" anchor="t"/>
          <a:lstStyle>
            <a:lvl1pPr algn="l">
              <a:defRPr sz="1000">
                <a:solidFill>
                  <a:schemeClr val="tx1"/>
                </a:solidFill>
                <a:latin typeface="Arial" charset="0"/>
                <a:ea typeface="宋体" charset="0"/>
                <a:cs typeface="+mn-cs"/>
              </a:defRPr>
            </a:lvl1pPr>
          </a:lstStyle>
          <a:p>
            <a:pPr>
              <a:defRPr/>
            </a:pPr>
            <a:r>
              <a:rPr lang="en-US"/>
              <a:t>Northwestern Polytechnical University</a:t>
            </a:r>
          </a:p>
        </p:txBody>
      </p:sp>
      <p:sp>
        <p:nvSpPr>
          <p:cNvPr id="6" name="Slide Number Placeholder 5"/>
          <p:cNvSpPr>
            <a:spLocks noGrp="1"/>
          </p:cNvSpPr>
          <p:nvPr>
            <p:ph type="sldNum" sz="quarter" idx="4"/>
          </p:nvPr>
        </p:nvSpPr>
        <p:spPr>
          <a:xfrm rot="16200000">
            <a:off x="8227219" y="5885656"/>
            <a:ext cx="1316038" cy="365125"/>
          </a:xfrm>
          <a:prstGeom prst="rect">
            <a:avLst/>
          </a:prstGeom>
        </p:spPr>
        <p:txBody>
          <a:bodyPr vert="horz" wrap="square" lIns="91440" tIns="45720" rIns="91440" bIns="45720" numCol="1" anchor="ctr" anchorCtr="0" compatLnSpc="1">
            <a:prstTxWarp prst="textNoShape">
              <a:avLst/>
            </a:prstTxWarp>
          </a:bodyPr>
          <a:lstStyle>
            <a:lvl1pPr>
              <a:defRPr sz="2400" b="1">
                <a:solidFill>
                  <a:schemeClr val="tx2"/>
                </a:solidFill>
              </a:defRPr>
            </a:lvl1pPr>
          </a:lstStyle>
          <a:p>
            <a:pPr>
              <a:defRPr/>
            </a:pPr>
            <a:fld id="{018C255B-C8C0-4E94-8C5B-AB164A0EE782}" type="slidenum">
              <a:rPr lang="en-US" altLang="zh-CN"/>
              <a:pPr>
                <a:defRPr/>
              </a:pPr>
              <a:t>‹#›</a:t>
            </a:fld>
            <a:endParaRPr lang="en-US" altLang="zh-CN"/>
          </a:p>
        </p:txBody>
      </p:sp>
      <p:sp>
        <p:nvSpPr>
          <p:cNvPr id="7" name="Rectangle 6"/>
          <p:cNvSpPr/>
          <p:nvPr/>
        </p:nvSpPr>
        <p:spPr>
          <a:xfrm>
            <a:off x="9001125" y="0"/>
            <a:ext cx="142875"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9001125" y="1371600"/>
            <a:ext cx="142875"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841" r:id="rId1"/>
    <p:sldLayoutId id="2147483832" r:id="rId2"/>
    <p:sldLayoutId id="2147483833" r:id="rId3"/>
    <p:sldLayoutId id="2147483834" r:id="rId4"/>
    <p:sldLayoutId id="2147483835" r:id="rId5"/>
    <p:sldLayoutId id="2147483836" r:id="rId6"/>
    <p:sldLayoutId id="2147483837" r:id="rId7"/>
    <p:sldLayoutId id="2147483838" r:id="rId8"/>
    <p:sldLayoutId id="2147483842" r:id="rId9"/>
    <p:sldLayoutId id="2147483839" r:id="rId10"/>
    <p:sldLayoutId id="2147483840" r:id="rId11"/>
    <p:sldLayoutId id="2147483844" r:id="rId12"/>
    <p:sldLayoutId id="2147483845" r:id="rId13"/>
  </p:sldLayoutIdLst>
  <p:hf hdr="0"/>
  <p:txStyles>
    <p:titleStyle>
      <a:lvl1pPr algn="l" rtl="0" eaLnBrk="0" fontAlgn="base" hangingPunct="0">
        <a:spcBef>
          <a:spcPct val="0"/>
        </a:spcBef>
        <a:spcAft>
          <a:spcPct val="0"/>
        </a:spcAft>
        <a:defRPr kumimoji="1" sz="3600" kern="1200" cap="all" spc="-60">
          <a:solidFill>
            <a:schemeClr val="tx2"/>
          </a:solidFill>
          <a:latin typeface="+mj-lt"/>
          <a:ea typeface="宋体" charset="0"/>
          <a:cs typeface="宋体" charset="0"/>
        </a:defRPr>
      </a:lvl1pPr>
      <a:lvl2pPr algn="l" rtl="0" eaLnBrk="0" fontAlgn="base" hangingPunct="0">
        <a:spcBef>
          <a:spcPct val="0"/>
        </a:spcBef>
        <a:spcAft>
          <a:spcPct val="0"/>
        </a:spcAft>
        <a:defRPr kumimoji="1" sz="3600">
          <a:solidFill>
            <a:schemeClr val="tx2"/>
          </a:solidFill>
          <a:latin typeface="Arial Black" charset="0"/>
          <a:ea typeface="宋体" charset="0"/>
          <a:cs typeface="宋体" charset="0"/>
        </a:defRPr>
      </a:lvl2pPr>
      <a:lvl3pPr algn="l" rtl="0" eaLnBrk="0" fontAlgn="base" hangingPunct="0">
        <a:spcBef>
          <a:spcPct val="0"/>
        </a:spcBef>
        <a:spcAft>
          <a:spcPct val="0"/>
        </a:spcAft>
        <a:defRPr kumimoji="1" sz="3600">
          <a:solidFill>
            <a:schemeClr val="tx2"/>
          </a:solidFill>
          <a:latin typeface="Arial Black" charset="0"/>
          <a:ea typeface="宋体" charset="0"/>
          <a:cs typeface="宋体" charset="0"/>
        </a:defRPr>
      </a:lvl3pPr>
      <a:lvl4pPr algn="l" rtl="0" eaLnBrk="0" fontAlgn="base" hangingPunct="0">
        <a:spcBef>
          <a:spcPct val="0"/>
        </a:spcBef>
        <a:spcAft>
          <a:spcPct val="0"/>
        </a:spcAft>
        <a:defRPr kumimoji="1" sz="3600">
          <a:solidFill>
            <a:schemeClr val="tx2"/>
          </a:solidFill>
          <a:latin typeface="Arial Black" charset="0"/>
          <a:ea typeface="宋体" charset="0"/>
          <a:cs typeface="宋体" charset="0"/>
        </a:defRPr>
      </a:lvl4pPr>
      <a:lvl5pPr algn="l" rtl="0" eaLnBrk="0" fontAlgn="base" hangingPunct="0">
        <a:spcBef>
          <a:spcPct val="0"/>
        </a:spcBef>
        <a:spcAft>
          <a:spcPct val="0"/>
        </a:spcAft>
        <a:defRPr kumimoji="1" sz="3600">
          <a:solidFill>
            <a:schemeClr val="tx2"/>
          </a:solidFill>
          <a:latin typeface="Arial Black" charset="0"/>
          <a:ea typeface="宋体" charset="0"/>
          <a:cs typeface="宋体" charset="0"/>
        </a:defRPr>
      </a:lvl5pPr>
      <a:lvl6pPr marL="457200" algn="l" rtl="0" fontAlgn="base">
        <a:spcBef>
          <a:spcPct val="0"/>
        </a:spcBef>
        <a:spcAft>
          <a:spcPct val="0"/>
        </a:spcAft>
        <a:defRPr kumimoji="1" sz="3600">
          <a:solidFill>
            <a:schemeClr val="tx2"/>
          </a:solidFill>
          <a:latin typeface="Arial Black" charset="0"/>
          <a:ea typeface="宋体" charset="0"/>
          <a:cs typeface="宋体" charset="0"/>
        </a:defRPr>
      </a:lvl6pPr>
      <a:lvl7pPr marL="914400" algn="l" rtl="0" fontAlgn="base">
        <a:spcBef>
          <a:spcPct val="0"/>
        </a:spcBef>
        <a:spcAft>
          <a:spcPct val="0"/>
        </a:spcAft>
        <a:defRPr kumimoji="1" sz="3600">
          <a:solidFill>
            <a:schemeClr val="tx2"/>
          </a:solidFill>
          <a:latin typeface="Arial Black" charset="0"/>
          <a:ea typeface="宋体" charset="0"/>
          <a:cs typeface="宋体" charset="0"/>
        </a:defRPr>
      </a:lvl7pPr>
      <a:lvl8pPr marL="1371600" algn="l" rtl="0" fontAlgn="base">
        <a:spcBef>
          <a:spcPct val="0"/>
        </a:spcBef>
        <a:spcAft>
          <a:spcPct val="0"/>
        </a:spcAft>
        <a:defRPr kumimoji="1" sz="3600">
          <a:solidFill>
            <a:schemeClr val="tx2"/>
          </a:solidFill>
          <a:latin typeface="Arial Black" charset="0"/>
          <a:ea typeface="宋体" charset="0"/>
          <a:cs typeface="宋体" charset="0"/>
        </a:defRPr>
      </a:lvl8pPr>
      <a:lvl9pPr marL="1828800" algn="l" rtl="0" fontAlgn="base">
        <a:spcBef>
          <a:spcPct val="0"/>
        </a:spcBef>
        <a:spcAft>
          <a:spcPct val="0"/>
        </a:spcAft>
        <a:defRPr kumimoji="1" sz="3600">
          <a:solidFill>
            <a:schemeClr val="tx2"/>
          </a:solidFill>
          <a:latin typeface="Arial Black" charset="0"/>
          <a:ea typeface="宋体" charset="0"/>
          <a:cs typeface="宋体" charset="0"/>
        </a:defRPr>
      </a:lvl9pPr>
    </p:titleStyle>
    <p:bodyStyle>
      <a:lvl1pPr marL="342900" indent="-342900" algn="l" rtl="0" eaLnBrk="0" fontAlgn="base" hangingPunct="0">
        <a:spcBef>
          <a:spcPct val="20000"/>
        </a:spcBef>
        <a:spcAft>
          <a:spcPts val="600"/>
        </a:spcAft>
        <a:buFont typeface="Arial" panose="020B0604020202020204" pitchFamily="34" charset="0"/>
        <a:defRPr sz="2000" b="1" kern="1200">
          <a:solidFill>
            <a:schemeClr val="tx1"/>
          </a:solidFill>
          <a:latin typeface="+mn-lt"/>
          <a:ea typeface="宋体" charset="0"/>
          <a:cs typeface="宋体" charset="0"/>
        </a:defRPr>
      </a:lvl1pPr>
      <a:lvl2pPr marL="457200" indent="-182563" algn="l" rtl="0" eaLnBrk="0" fontAlgn="base" hangingPunct="0">
        <a:spcBef>
          <a:spcPct val="20000"/>
        </a:spcBef>
        <a:spcAft>
          <a:spcPct val="0"/>
        </a:spcAft>
        <a:buClr>
          <a:schemeClr val="tx2"/>
        </a:buClr>
        <a:buFont typeface="Arial" panose="020B0604020202020204" pitchFamily="34" charset="0"/>
        <a:buChar char="•"/>
        <a:defRPr kumimoji="1" sz="2000" kern="1200">
          <a:solidFill>
            <a:schemeClr val="tx1"/>
          </a:solidFill>
          <a:latin typeface="+mn-lt"/>
          <a:ea typeface="宋体" charset="0"/>
          <a:cs typeface="+mn-cs"/>
        </a:defRPr>
      </a:lvl2pPr>
      <a:lvl3pPr marL="1143000" indent="-228600" algn="l" rtl="0" eaLnBrk="0" fontAlgn="base" hangingPunct="0">
        <a:spcBef>
          <a:spcPct val="20000"/>
        </a:spcBef>
        <a:spcAft>
          <a:spcPct val="0"/>
        </a:spcAft>
        <a:buClr>
          <a:schemeClr val="tx2"/>
        </a:buClr>
        <a:buFont typeface="Arial" panose="020B0604020202020204" pitchFamily="34" charset="0"/>
        <a:buChar char="•"/>
        <a:defRPr kumimoji="1" kern="1200">
          <a:solidFill>
            <a:schemeClr val="tx1"/>
          </a:solidFill>
          <a:latin typeface="+mn-lt"/>
          <a:ea typeface="宋体" charset="0"/>
          <a:cs typeface="+mn-cs"/>
        </a:defRPr>
      </a:lvl3pPr>
      <a:lvl4pPr marL="1600200" indent="-228600" algn="l" rtl="0" eaLnBrk="0" fontAlgn="base" hangingPunct="0">
        <a:spcBef>
          <a:spcPct val="20000"/>
        </a:spcBef>
        <a:spcAft>
          <a:spcPct val="0"/>
        </a:spcAft>
        <a:buClr>
          <a:schemeClr val="tx2"/>
        </a:buClr>
        <a:buFont typeface="Arial" panose="020B0604020202020204" pitchFamily="34" charset="0"/>
        <a:buChar char="•"/>
        <a:defRPr kumimoji="1" kern="1200">
          <a:solidFill>
            <a:schemeClr val="tx1"/>
          </a:solidFill>
          <a:latin typeface="+mn-lt"/>
          <a:ea typeface="宋体" charset="0"/>
          <a:cs typeface="+mn-cs"/>
        </a:defRPr>
      </a:lvl4pPr>
      <a:lvl5pPr marL="2057400" indent="-228600" algn="l" rtl="0" eaLnBrk="0" fontAlgn="base" hangingPunct="0">
        <a:spcBef>
          <a:spcPct val="20000"/>
        </a:spcBef>
        <a:spcAft>
          <a:spcPct val="0"/>
        </a:spcAft>
        <a:buClr>
          <a:schemeClr val="tx2"/>
        </a:buClr>
        <a:buFont typeface="Arial" panose="020B0604020202020204" pitchFamily="34" charset="0"/>
        <a:buChar char="•"/>
        <a:defRPr kumimoji="1" kern="1200">
          <a:solidFill>
            <a:schemeClr val="tx1"/>
          </a:solidFill>
          <a:latin typeface="+mn-lt"/>
          <a:ea typeface="宋体" charset="0"/>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7" name="文本占位符 2"/>
          <p:cNvSpPr>
            <a:spLocks noGrp="1"/>
          </p:cNvSpPr>
          <p:nvPr>
            <p:ph type="body" idx="1"/>
          </p:nvPr>
        </p:nvSpPr>
        <p:spPr bwMode="auto">
          <a:xfrm>
            <a:off x="457200" y="914400"/>
            <a:ext cx="8229600" cy="5410200"/>
          </a:xfrm>
          <a:prstGeom prst="rect">
            <a:avLst/>
          </a:prstGeom>
          <a:noFill/>
          <a:ln>
            <a:noFill/>
          </a:ln>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FF0000"/>
              </a:buClr>
              <a:buSzPct val="75000"/>
              <a:buFontTx/>
              <a:buBlip>
                <a:blip r:embed="rId15"/>
              </a:buBlip>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31" name="Picture 2"/>
          <p:cNvPicPr>
            <a:picLocks noChangeAspect="1" noChangeArrowheads="1"/>
          </p:cNvPicPr>
          <p:nvPr userDrawn="1"/>
        </p:nvPicPr>
        <p:blipFill>
          <a:blip r:embed="rId16" cstate="email">
            <a:extLst>
              <a:ext uri="{28A0092B-C50C-407E-A947-70E740481C1C}">
                <a14:useLocalDpi xmlns:a14="http://schemas.microsoft.com/office/drawing/2010/main" val="0"/>
              </a:ext>
            </a:extLst>
          </a:blip>
          <a:srcRect/>
          <a:stretch>
            <a:fillRect/>
          </a:stretch>
        </p:blipFill>
        <p:spPr bwMode="auto">
          <a:xfrm>
            <a:off x="8610600" y="6324600"/>
            <a:ext cx="444500" cy="441325"/>
          </a:xfrm>
          <a:prstGeom prst="rect">
            <a:avLst/>
          </a:prstGeom>
          <a:noFill/>
          <a:ln>
            <a:noFill/>
          </a:ln>
          <a:effectLst/>
        </p:spPr>
      </p:pic>
      <p:sp>
        <p:nvSpPr>
          <p:cNvPr id="9" name="矩形 8"/>
          <p:cNvSpPr/>
          <p:nvPr userDrawn="1"/>
        </p:nvSpPr>
        <p:spPr>
          <a:xfrm>
            <a:off x="457200" y="868363"/>
            <a:ext cx="8229600" cy="20637"/>
          </a:xfrm>
          <a:prstGeom prst="rect">
            <a:avLst/>
          </a:prstGeom>
          <a:solidFill>
            <a:srgbClr val="1111FF"/>
          </a:solidFill>
          <a:ln>
            <a:solidFill>
              <a:srgbClr val="1111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日期占位符 3"/>
          <p:cNvSpPr>
            <a:spLocks noGrp="1"/>
          </p:cNvSpPr>
          <p:nvPr>
            <p:ph type="dt" sz="half" idx="2"/>
          </p:nvPr>
        </p:nvSpPr>
        <p:spPr>
          <a:xfrm>
            <a:off x="457200" y="6356350"/>
            <a:ext cx="2133600" cy="365125"/>
          </a:xfrm>
          <a:prstGeom prst="rect">
            <a:avLst/>
          </a:prstGeom>
        </p:spPr>
        <p:txBody>
          <a:bodyPr/>
          <a:lstStyle>
            <a:lvl1pPr>
              <a:defRPr sz="1400">
                <a:solidFill>
                  <a:schemeClr val="bg1">
                    <a:lumMod val="65000"/>
                  </a:schemeClr>
                </a:solidFill>
              </a:defRPr>
            </a:lvl1pPr>
          </a:lstStyle>
          <a:p>
            <a:r>
              <a:rPr lang="en-US" altLang="zh-CN"/>
              <a:t>COaA, LEC03 Intro III</a:t>
            </a:r>
            <a:endParaRPr lang="en-US" altLang="zh-CN" dirty="0"/>
          </a:p>
        </p:txBody>
      </p:sp>
      <p:sp>
        <p:nvSpPr>
          <p:cNvPr id="17" name="页脚占位符 4"/>
          <p:cNvSpPr>
            <a:spLocks noGrp="1"/>
          </p:cNvSpPr>
          <p:nvPr>
            <p:ph type="ftr" sz="quarter" idx="3"/>
          </p:nvPr>
        </p:nvSpPr>
        <p:spPr>
          <a:xfrm>
            <a:off x="2819400" y="6356350"/>
            <a:ext cx="3505200" cy="365125"/>
          </a:xfrm>
          <a:prstGeom prst="rect">
            <a:avLst/>
          </a:prstGeom>
        </p:spPr>
        <p:txBody>
          <a:bodyPr/>
          <a:lstStyle>
            <a:lvl1pPr>
              <a:defRPr sz="1400">
                <a:solidFill>
                  <a:schemeClr val="bg1">
                    <a:lumMod val="65000"/>
                  </a:schemeClr>
                </a:solidFill>
                <a:latin typeface="Arial" panose="020B0604020202020204" pitchFamily="34" charset="0"/>
                <a:ea typeface="Arial" panose="020B0604020202020204" pitchFamily="34" charset="0"/>
                <a:cs typeface="Arial" panose="020B0604020202020204" pitchFamily="34" charset="0"/>
              </a:defRPr>
            </a:lvl1pPr>
          </a:lstStyle>
          <a:p>
            <a:pPr algn="ctr"/>
            <a:r>
              <a:rPr lang="en-US" altLang="zh-CN" dirty="0"/>
              <a:t>Northwestern </a:t>
            </a:r>
            <a:r>
              <a:rPr lang="en-US" altLang="zh-CN" dirty="0" err="1"/>
              <a:t>Polytechnical</a:t>
            </a:r>
            <a:r>
              <a:rPr lang="en-US" altLang="zh-CN" dirty="0"/>
              <a:t> University</a:t>
            </a:r>
            <a:endParaRPr lang="zh-CN" altLang="en-US" dirty="0"/>
          </a:p>
        </p:txBody>
      </p:sp>
      <p:sp>
        <p:nvSpPr>
          <p:cNvPr id="18" name="灯片编号占位符 5"/>
          <p:cNvSpPr>
            <a:spLocks noGrp="1"/>
          </p:cNvSpPr>
          <p:nvPr>
            <p:ph type="sldNum" sz="quarter" idx="4"/>
          </p:nvPr>
        </p:nvSpPr>
        <p:spPr>
          <a:xfrm>
            <a:off x="6553200" y="6356350"/>
            <a:ext cx="2133600" cy="365125"/>
          </a:xfrm>
          <a:prstGeom prst="rect">
            <a:avLst/>
          </a:prstGeom>
        </p:spPr>
        <p:txBody>
          <a:bodyPr/>
          <a:lstStyle>
            <a:lvl1pPr algn="r">
              <a:defRPr sz="1400">
                <a:solidFill>
                  <a:schemeClr val="bg1">
                    <a:lumMod val="65000"/>
                  </a:schemeClr>
                </a:solidFill>
              </a:defRPr>
            </a:lvl1pPr>
          </a:lstStyle>
          <a:p>
            <a:fld id="{B7A5BFCD-2DD0-1B4A-A6AE-A25793FF7F06}" type="slidenum">
              <a:rPr lang="zh-CN" altLang="en-US" smtClean="0"/>
              <a:t>‹#›</a:t>
            </a:fld>
            <a:endParaRPr lang="zh-CN" altLang="en-US" dirty="0"/>
          </a:p>
        </p:txBody>
      </p:sp>
      <p:grpSp>
        <p:nvGrpSpPr>
          <p:cNvPr id="19" name="组合 4"/>
          <p:cNvGrpSpPr/>
          <p:nvPr userDrawn="1"/>
        </p:nvGrpSpPr>
        <p:grpSpPr bwMode="auto">
          <a:xfrm>
            <a:off x="0" y="0"/>
            <a:ext cx="9180513" cy="923922"/>
            <a:chOff x="0" y="215900"/>
            <a:chExt cx="9180000" cy="923464"/>
          </a:xfrm>
        </p:grpSpPr>
        <p:sp>
          <p:nvSpPr>
            <p:cNvPr id="20" name="矩形 5"/>
            <p:cNvSpPr/>
            <p:nvPr/>
          </p:nvSpPr>
          <p:spPr bwMode="auto">
            <a:xfrm>
              <a:off x="0" y="994974"/>
              <a:ext cx="9180000" cy="144390"/>
            </a:xfrm>
            <a:prstGeom prst="rect">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a:latin typeface="Times New Roman" panose="02020603050405020304" pitchFamily="18" charset="0"/>
                <a:ea typeface="+mn-ea"/>
              </a:endParaRPr>
            </a:p>
          </p:txBody>
        </p:sp>
        <p:sp>
          <p:nvSpPr>
            <p:cNvPr id="21" name="椭圆 6"/>
            <p:cNvSpPr/>
            <p:nvPr/>
          </p:nvSpPr>
          <p:spPr bwMode="auto">
            <a:xfrm>
              <a:off x="390503" y="975934"/>
              <a:ext cx="130168" cy="128523"/>
            </a:xfrm>
            <a:prstGeom prst="ellipse">
              <a:avLst/>
            </a:prstGeom>
            <a:solidFill>
              <a:schemeClr val="bg1"/>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dirty="0">
                <a:solidFill>
                  <a:schemeClr val="bg1">
                    <a:lumMod val="95000"/>
                  </a:schemeClr>
                </a:solidFill>
                <a:latin typeface="Times New Roman" panose="02020603050405020304" pitchFamily="18" charset="0"/>
                <a:ea typeface="+mn-ea"/>
              </a:endParaRPr>
            </a:p>
          </p:txBody>
        </p:sp>
        <p:sp>
          <p:nvSpPr>
            <p:cNvPr id="22" name="AutoShape 5"/>
            <p:cNvSpPr>
              <a:spLocks noChangeArrowheads="1"/>
            </p:cNvSpPr>
            <p:nvPr/>
          </p:nvSpPr>
          <p:spPr bwMode="auto">
            <a:xfrm>
              <a:off x="273035" y="215900"/>
              <a:ext cx="719098" cy="720365"/>
            </a:xfrm>
            <a:prstGeom prst="wedgeEllipseCallout">
              <a:avLst>
                <a:gd name="adj1" fmla="val -24795"/>
                <a:gd name="adj2" fmla="val 62225"/>
              </a:avLst>
            </a:prstGeom>
            <a:solidFill>
              <a:srgbClr val="333399"/>
            </a:solidFill>
            <a:ln w="9525" algn="ctr">
              <a:noFill/>
              <a:miter lim="800000"/>
            </a:ln>
            <a:effectLst>
              <a:prstShdw prst="shdw17" dist="17961" dir="2700000">
                <a:schemeClr val="bg1">
                  <a:gamma/>
                  <a:shade val="60000"/>
                  <a:invGamma/>
                </a:schemeClr>
              </a:prstShdw>
            </a:effectLst>
          </p:spPr>
          <p:txBody>
            <a:bodyPr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fontAlgn="auto">
                <a:lnSpc>
                  <a:spcPct val="120000"/>
                </a:lnSpc>
                <a:spcBef>
                  <a:spcPts val="0"/>
                </a:spcBef>
                <a:spcAft>
                  <a:spcPts val="0"/>
                </a:spcAft>
                <a:defRPr/>
              </a:pPr>
              <a:endParaRPr lang="en-US" altLang="zh-CN" sz="2400" b="1" dirty="0">
                <a:solidFill>
                  <a:schemeClr val="bg1">
                    <a:lumMod val="9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3" name="燕尾形 29"/>
          <p:cNvSpPr>
            <a:spLocks noChangeArrowheads="1"/>
          </p:cNvSpPr>
          <p:nvPr userDrawn="1"/>
        </p:nvSpPr>
        <p:spPr bwMode="auto">
          <a:xfrm>
            <a:off x="914400" y="35558"/>
            <a:ext cx="7603490" cy="649605"/>
          </a:xfrm>
          <a:prstGeom prst="chevron">
            <a:avLst>
              <a:gd name="adj" fmla="val 49993"/>
            </a:avLst>
          </a:prstGeom>
          <a:solidFill>
            <a:srgbClr val="333399"/>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endParaRPr lang="en-US" altLang="zh-CN" sz="2800" b="1" dirty="0">
              <a:solidFill>
                <a:srgbClr val="F2F2F2"/>
              </a:solidFill>
              <a:ea typeface="华文中宋" panose="02010600040101010101" pitchFamily="2" charset="-122"/>
            </a:endParaRPr>
          </a:p>
        </p:txBody>
      </p:sp>
      <p:sp>
        <p:nvSpPr>
          <p:cNvPr id="24" name="Title 14"/>
          <p:cNvSpPr txBox="1"/>
          <p:nvPr userDrawn="1"/>
        </p:nvSpPr>
        <p:spPr>
          <a:xfrm>
            <a:off x="1219200" y="112395"/>
            <a:ext cx="7298690" cy="649605"/>
          </a:xfrm>
          <a:prstGeom prst="rect">
            <a:avLst/>
          </a:prstGeom>
        </p:spPr>
        <p:txBody>
          <a:bodyPr/>
          <a:lstStyle>
            <a:lvl1pPr algn="l" rtl="0" eaLnBrk="0" fontAlgn="base" hangingPunct="0">
              <a:spcBef>
                <a:spcPct val="0"/>
              </a:spcBef>
              <a:spcAft>
                <a:spcPct val="0"/>
              </a:spcAft>
              <a:defRPr sz="2800" b="1" kern="1200">
                <a:solidFill>
                  <a:schemeClr val="bg1"/>
                </a:solidFill>
                <a:latin typeface="Arial" panose="020B0604020202020204" pitchFamily="34" charset="0"/>
                <a:ea typeface="Arial" panose="020B0604020202020204" pitchFamily="34" charset="0"/>
                <a:cs typeface="Arial" panose="020B0604020202020204" pitchFamily="34" charset="0"/>
              </a:defRPr>
            </a:lvl1pPr>
            <a:lvl2pPr algn="l" rtl="0" eaLnBrk="0" fontAlgn="base" hangingPunct="0">
              <a:spcBef>
                <a:spcPct val="0"/>
              </a:spcBef>
              <a:spcAft>
                <a:spcPct val="0"/>
              </a:spcAft>
              <a:defRPr sz="4400" b="1">
                <a:solidFill>
                  <a:srgbClr val="1111FF"/>
                </a:solidFill>
                <a:latin typeface="楷体" panose="02010609060101010101" pitchFamily="49" charset="-122"/>
                <a:ea typeface="楷体" panose="02010609060101010101" pitchFamily="49" charset="-122"/>
                <a:cs typeface="楷体" panose="02010609060101010101" pitchFamily="49" charset="-122"/>
              </a:defRPr>
            </a:lvl2pPr>
            <a:lvl3pPr algn="l" rtl="0" eaLnBrk="0" fontAlgn="base" hangingPunct="0">
              <a:spcBef>
                <a:spcPct val="0"/>
              </a:spcBef>
              <a:spcAft>
                <a:spcPct val="0"/>
              </a:spcAft>
              <a:defRPr sz="4400" b="1">
                <a:solidFill>
                  <a:srgbClr val="1111FF"/>
                </a:solidFill>
                <a:latin typeface="楷体" panose="02010609060101010101" pitchFamily="49" charset="-122"/>
                <a:ea typeface="楷体" panose="02010609060101010101" pitchFamily="49" charset="-122"/>
                <a:cs typeface="楷体" panose="02010609060101010101" pitchFamily="49" charset="-122"/>
              </a:defRPr>
            </a:lvl3pPr>
            <a:lvl4pPr algn="l" rtl="0" eaLnBrk="0" fontAlgn="base" hangingPunct="0">
              <a:spcBef>
                <a:spcPct val="0"/>
              </a:spcBef>
              <a:spcAft>
                <a:spcPct val="0"/>
              </a:spcAft>
              <a:defRPr sz="4400" b="1">
                <a:solidFill>
                  <a:srgbClr val="1111FF"/>
                </a:solidFill>
                <a:latin typeface="楷体" panose="02010609060101010101" pitchFamily="49" charset="-122"/>
                <a:ea typeface="楷体" panose="02010609060101010101" pitchFamily="49" charset="-122"/>
                <a:cs typeface="楷体" panose="02010609060101010101" pitchFamily="49" charset="-122"/>
              </a:defRPr>
            </a:lvl4pPr>
            <a:lvl5pPr algn="l" rtl="0" eaLnBrk="0" fontAlgn="base" hangingPunct="0">
              <a:spcBef>
                <a:spcPct val="0"/>
              </a:spcBef>
              <a:spcAft>
                <a:spcPct val="0"/>
              </a:spcAft>
              <a:defRPr sz="4400" b="1">
                <a:solidFill>
                  <a:srgbClr val="1111FF"/>
                </a:solidFill>
                <a:latin typeface="楷体" panose="02010609060101010101" pitchFamily="49" charset="-122"/>
                <a:ea typeface="楷体" panose="02010609060101010101" pitchFamily="49" charset="-122"/>
                <a:cs typeface="楷体" panose="02010609060101010101" pitchFamily="49" charset="-122"/>
              </a:defRPr>
            </a:lvl5pPr>
            <a:lvl6pPr marL="457200" algn="l" rtl="0" fontAlgn="base">
              <a:spcBef>
                <a:spcPct val="0"/>
              </a:spcBef>
              <a:spcAft>
                <a:spcPct val="0"/>
              </a:spcAft>
              <a:defRPr sz="4400" b="1">
                <a:solidFill>
                  <a:srgbClr val="1111FF"/>
                </a:solidFill>
                <a:latin typeface="楷体" panose="02010609060101010101" pitchFamily="49" charset="-122"/>
                <a:ea typeface="楷体" panose="02010609060101010101" pitchFamily="49" charset="-122"/>
              </a:defRPr>
            </a:lvl6pPr>
            <a:lvl7pPr marL="914400" algn="l" rtl="0" fontAlgn="base">
              <a:spcBef>
                <a:spcPct val="0"/>
              </a:spcBef>
              <a:spcAft>
                <a:spcPct val="0"/>
              </a:spcAft>
              <a:defRPr sz="4400" b="1">
                <a:solidFill>
                  <a:srgbClr val="1111FF"/>
                </a:solidFill>
                <a:latin typeface="楷体" panose="02010609060101010101" pitchFamily="49" charset="-122"/>
                <a:ea typeface="楷体" panose="02010609060101010101" pitchFamily="49" charset="-122"/>
              </a:defRPr>
            </a:lvl7pPr>
            <a:lvl8pPr marL="1371600" algn="l" rtl="0" fontAlgn="base">
              <a:spcBef>
                <a:spcPct val="0"/>
              </a:spcBef>
              <a:spcAft>
                <a:spcPct val="0"/>
              </a:spcAft>
              <a:defRPr sz="4400" b="1">
                <a:solidFill>
                  <a:srgbClr val="1111FF"/>
                </a:solidFill>
                <a:latin typeface="楷体" panose="02010609060101010101" pitchFamily="49" charset="-122"/>
                <a:ea typeface="楷体" panose="02010609060101010101" pitchFamily="49" charset="-122"/>
              </a:defRPr>
            </a:lvl8pPr>
            <a:lvl9pPr marL="1828800" algn="l" rtl="0" fontAlgn="base">
              <a:spcBef>
                <a:spcPct val="0"/>
              </a:spcBef>
              <a:spcAft>
                <a:spcPct val="0"/>
              </a:spcAft>
              <a:defRPr sz="4400" b="1">
                <a:solidFill>
                  <a:srgbClr val="1111FF"/>
                </a:solidFill>
                <a:latin typeface="楷体" panose="02010609060101010101" pitchFamily="49" charset="-122"/>
                <a:ea typeface="楷体" panose="02010609060101010101" pitchFamily="49" charset="-122"/>
              </a:defRPr>
            </a:lvl9pPr>
          </a:lstStyle>
          <a:p>
            <a:r>
              <a:rPr lang="en-US"/>
              <a:t>Click to edit Master title style</a:t>
            </a:r>
            <a:endParaRPr lang="en-US" dirty="0"/>
          </a:p>
        </p:txBody>
      </p:sp>
      <p:sp>
        <p:nvSpPr>
          <p:cNvPr id="25" name="Content Placeholder 23"/>
          <p:cNvSpPr txBox="1"/>
          <p:nvPr userDrawn="1"/>
        </p:nvSpPr>
        <p:spPr>
          <a:xfrm>
            <a:off x="273051" y="77410"/>
            <a:ext cx="730552" cy="568325"/>
          </a:xfrm>
          <a:prstGeom prst="rect">
            <a:avLst/>
          </a:prstGeom>
        </p:spPr>
        <p:txBody>
          <a:bodyPr anchor="ctr"/>
          <a:lstStyle>
            <a:lvl1pPr marL="0" indent="0" algn="l" rtl="0" eaLnBrk="0" fontAlgn="base" hangingPunct="0">
              <a:spcBef>
                <a:spcPct val="20000"/>
              </a:spcBef>
              <a:spcAft>
                <a:spcPct val="0"/>
              </a:spcAft>
              <a:buClr>
                <a:srgbClr val="FF0000"/>
              </a:buClr>
              <a:buSzPct val="75000"/>
              <a:buFont typeface="Arial" panose="020B0604020202020204" pitchFamily="34" charset="0"/>
              <a:buNone/>
              <a:defRPr sz="2800" b="1" kern="1200">
                <a:solidFill>
                  <a:schemeClr val="bg1">
                    <a:lumMod val="95000"/>
                  </a:schemeClr>
                </a:solidFill>
                <a:latin typeface="Arial" panose="020B0604020202020204" pitchFamily="34" charset="0"/>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rgbClr val="2003F3"/>
              </a:buClr>
              <a:buSzPct val="75000"/>
              <a:buFont typeface="Wingdings" panose="05000000000000000000" charset="0"/>
              <a:buChar char="Ø"/>
              <a:defRPr sz="280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en-US" sz="2400" dirty="0"/>
              <a:t>#</a:t>
            </a:r>
          </a:p>
        </p:txBody>
      </p:sp>
    </p:spTree>
    <p:extLst>
      <p:ext uri="{BB962C8B-B14F-4D97-AF65-F5344CB8AC3E}">
        <p14:creationId xmlns:p14="http://schemas.microsoft.com/office/powerpoint/2010/main" val="380197818"/>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Lst>
  <p:hf hdr="0"/>
  <p:txStyles>
    <p:titleStyle>
      <a:lvl1pPr algn="l" rtl="0" eaLnBrk="0" fontAlgn="base" hangingPunct="0">
        <a:spcBef>
          <a:spcPct val="0"/>
        </a:spcBef>
        <a:spcAft>
          <a:spcPct val="0"/>
        </a:spcAft>
        <a:defRPr sz="4400" b="1" kern="1200">
          <a:solidFill>
            <a:srgbClr val="1111FF"/>
          </a:solidFill>
          <a:latin typeface="楷体" panose="02010609060101010101" pitchFamily="49" charset="-122"/>
          <a:ea typeface="楷体" panose="02010609060101010101" pitchFamily="49" charset="-122"/>
          <a:cs typeface="楷体" panose="02010609060101010101" pitchFamily="49" charset="-122"/>
        </a:defRPr>
      </a:lvl1pPr>
      <a:lvl2pPr algn="l" rtl="0" eaLnBrk="0" fontAlgn="base" hangingPunct="0">
        <a:spcBef>
          <a:spcPct val="0"/>
        </a:spcBef>
        <a:spcAft>
          <a:spcPct val="0"/>
        </a:spcAft>
        <a:defRPr sz="4400" b="1">
          <a:solidFill>
            <a:srgbClr val="1111FF"/>
          </a:solidFill>
          <a:latin typeface="楷体" panose="02010609060101010101" pitchFamily="49" charset="-122"/>
          <a:ea typeface="楷体" panose="02010609060101010101" pitchFamily="49" charset="-122"/>
          <a:cs typeface="楷体" panose="02010609060101010101" pitchFamily="49" charset="-122"/>
        </a:defRPr>
      </a:lvl2pPr>
      <a:lvl3pPr algn="l" rtl="0" eaLnBrk="0" fontAlgn="base" hangingPunct="0">
        <a:spcBef>
          <a:spcPct val="0"/>
        </a:spcBef>
        <a:spcAft>
          <a:spcPct val="0"/>
        </a:spcAft>
        <a:defRPr sz="4400" b="1">
          <a:solidFill>
            <a:srgbClr val="1111FF"/>
          </a:solidFill>
          <a:latin typeface="楷体" panose="02010609060101010101" pitchFamily="49" charset="-122"/>
          <a:ea typeface="楷体" panose="02010609060101010101" pitchFamily="49" charset="-122"/>
          <a:cs typeface="楷体" panose="02010609060101010101" pitchFamily="49" charset="-122"/>
        </a:defRPr>
      </a:lvl3pPr>
      <a:lvl4pPr algn="l" rtl="0" eaLnBrk="0" fontAlgn="base" hangingPunct="0">
        <a:spcBef>
          <a:spcPct val="0"/>
        </a:spcBef>
        <a:spcAft>
          <a:spcPct val="0"/>
        </a:spcAft>
        <a:defRPr sz="4400" b="1">
          <a:solidFill>
            <a:srgbClr val="1111FF"/>
          </a:solidFill>
          <a:latin typeface="楷体" panose="02010609060101010101" pitchFamily="49" charset="-122"/>
          <a:ea typeface="楷体" panose="02010609060101010101" pitchFamily="49" charset="-122"/>
          <a:cs typeface="楷体" panose="02010609060101010101" pitchFamily="49" charset="-122"/>
        </a:defRPr>
      </a:lvl4pPr>
      <a:lvl5pPr algn="l" rtl="0" eaLnBrk="0" fontAlgn="base" hangingPunct="0">
        <a:spcBef>
          <a:spcPct val="0"/>
        </a:spcBef>
        <a:spcAft>
          <a:spcPct val="0"/>
        </a:spcAft>
        <a:defRPr sz="4400" b="1">
          <a:solidFill>
            <a:srgbClr val="1111FF"/>
          </a:solidFill>
          <a:latin typeface="楷体" panose="02010609060101010101" pitchFamily="49" charset="-122"/>
          <a:ea typeface="楷体" panose="02010609060101010101" pitchFamily="49" charset="-122"/>
          <a:cs typeface="楷体" panose="02010609060101010101" pitchFamily="49" charset="-122"/>
        </a:defRPr>
      </a:lvl5pPr>
      <a:lvl6pPr marL="457200" algn="l" rtl="0" fontAlgn="base">
        <a:spcBef>
          <a:spcPct val="0"/>
        </a:spcBef>
        <a:spcAft>
          <a:spcPct val="0"/>
        </a:spcAft>
        <a:defRPr sz="4400" b="1">
          <a:solidFill>
            <a:srgbClr val="1111FF"/>
          </a:solidFill>
          <a:latin typeface="楷体" panose="02010609060101010101" pitchFamily="49" charset="-122"/>
          <a:ea typeface="楷体" panose="02010609060101010101" pitchFamily="49" charset="-122"/>
        </a:defRPr>
      </a:lvl6pPr>
      <a:lvl7pPr marL="914400" algn="l" rtl="0" fontAlgn="base">
        <a:spcBef>
          <a:spcPct val="0"/>
        </a:spcBef>
        <a:spcAft>
          <a:spcPct val="0"/>
        </a:spcAft>
        <a:defRPr sz="4400" b="1">
          <a:solidFill>
            <a:srgbClr val="1111FF"/>
          </a:solidFill>
          <a:latin typeface="楷体" panose="02010609060101010101" pitchFamily="49" charset="-122"/>
          <a:ea typeface="楷体" panose="02010609060101010101" pitchFamily="49" charset="-122"/>
        </a:defRPr>
      </a:lvl7pPr>
      <a:lvl8pPr marL="1371600" algn="l" rtl="0" fontAlgn="base">
        <a:spcBef>
          <a:spcPct val="0"/>
        </a:spcBef>
        <a:spcAft>
          <a:spcPct val="0"/>
        </a:spcAft>
        <a:defRPr sz="4400" b="1">
          <a:solidFill>
            <a:srgbClr val="1111FF"/>
          </a:solidFill>
          <a:latin typeface="楷体" panose="02010609060101010101" pitchFamily="49" charset="-122"/>
          <a:ea typeface="楷体" panose="02010609060101010101" pitchFamily="49" charset="-122"/>
        </a:defRPr>
      </a:lvl8pPr>
      <a:lvl9pPr marL="1828800" algn="l" rtl="0" fontAlgn="base">
        <a:spcBef>
          <a:spcPct val="0"/>
        </a:spcBef>
        <a:spcAft>
          <a:spcPct val="0"/>
        </a:spcAft>
        <a:defRPr sz="4400" b="1">
          <a:solidFill>
            <a:srgbClr val="1111FF"/>
          </a:solidFill>
          <a:latin typeface="楷体" panose="02010609060101010101" pitchFamily="49" charset="-122"/>
          <a:ea typeface="楷体" panose="02010609060101010101" pitchFamily="49" charset="-122"/>
        </a:defRPr>
      </a:lvl9pPr>
    </p:titleStyle>
    <p:bodyStyle>
      <a:lvl1pPr marL="342900" indent="-342900" algn="l" rtl="0" eaLnBrk="0" fontAlgn="base" hangingPunct="0">
        <a:spcBef>
          <a:spcPct val="20000"/>
        </a:spcBef>
        <a:spcAft>
          <a:spcPct val="0"/>
        </a:spcAft>
        <a:buClr>
          <a:srgbClr val="FF0000"/>
        </a:buClr>
        <a:buSzPct val="75000"/>
        <a:buBlip>
          <a:blip r:embed="rId15"/>
        </a:buBlip>
        <a:defRPr sz="3200" kern="12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rgbClr val="2003F3"/>
        </a:buClr>
        <a:buSzPct val="75000"/>
        <a:buFont typeface="Wingdings" panose="05000000000000000000" charset="0"/>
        <a:buChar char="Ø"/>
        <a:defRPr sz="280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2.png"/><Relationship Id="rId1" Type="http://schemas.openxmlformats.org/officeDocument/2006/relationships/slideLayout" Target="../slideLayouts/slideLayout15.xml"/><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hyperlink" Target="http://www.spec.org)/" TargetMode="External"/><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hyperlink" Target="http://darksilicon.org/papers/asplos_2010_ccores.pdf" TargetMode="External"/><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hyperlink" Target="http://darksilicon.org" TargetMode="Externa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7.emf"/><Relationship Id="rId2" Type="http://schemas.openxmlformats.org/officeDocument/2006/relationships/slideLayout" Target="../slideLayouts/slideLayout15.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9.emf"/><Relationship Id="rId5" Type="http://schemas.openxmlformats.org/officeDocument/2006/relationships/image" Target="../media/image6.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8.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ym typeface="+mn-ea"/>
              </a:rPr>
              <a:t>Lecture1 Introduction (III)</a:t>
            </a:r>
            <a:br>
              <a:rPr lang="en-US" altLang="zh-CN" dirty="0">
                <a:sym typeface="+mn-ea"/>
              </a:rPr>
            </a:br>
            <a:r>
              <a:rPr lang="en-US" altLang="zh-CN" dirty="0">
                <a:sym typeface="+mn-ea"/>
              </a:rPr>
              <a:t>Cost &amp; Performance Metrics</a:t>
            </a:r>
            <a:endParaRPr lang="en-US" dirty="0"/>
          </a:p>
        </p:txBody>
      </p:sp>
      <p:sp>
        <p:nvSpPr>
          <p:cNvPr id="3" name="Text Placeholder 2"/>
          <p:cNvSpPr>
            <a:spLocks noGrp="1"/>
          </p:cNvSpPr>
          <p:nvPr>
            <p:ph type="body" idx="1"/>
          </p:nvPr>
        </p:nvSpPr>
        <p:spPr/>
        <p:txBody>
          <a:bodyPr/>
          <a:lstStyle/>
          <a:p>
            <a:r>
              <a:rPr lang="en-US" altLang="zh-CN" dirty="0">
                <a:solidFill>
                  <a:schemeClr val="bg1"/>
                </a:solidFill>
                <a:sym typeface="+mn-ea"/>
              </a:rPr>
              <a:t>Computer Organization and Architecture</a:t>
            </a:r>
            <a:endParaRPr lang="en-US" altLang="zh-CN" b="1" dirty="0">
              <a:solidFill>
                <a:schemeClr val="bg1"/>
              </a:solidFill>
              <a:effectLst>
                <a:outerShdw blurRad="38100" dist="38100" dir="2700000" algn="tl">
                  <a:srgbClr val="000000"/>
                </a:outerShdw>
              </a:effectLst>
              <a:latin typeface="黑体" panose="02010609060101010101" pitchFamily="49" charset="-122"/>
              <a:sym typeface="+mn-ea"/>
            </a:endParaRPr>
          </a:p>
        </p:txBody>
      </p:sp>
      <p:sp>
        <p:nvSpPr>
          <p:cNvPr id="4" name="矩形 3"/>
          <p:cNvSpPr/>
          <p:nvPr/>
        </p:nvSpPr>
        <p:spPr>
          <a:xfrm>
            <a:off x="1295400" y="4222750"/>
            <a:ext cx="6934200" cy="15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ln w="0"/>
                <a:solidFill>
                  <a:schemeClr val="tx1"/>
                </a:solidFill>
                <a:effectLst>
                  <a:outerShdw blurRad="38100" dist="19050" dir="2700000" algn="tl" rotWithShape="0">
                    <a:schemeClr val="dk1">
                      <a:alpha val="40000"/>
                    </a:schemeClr>
                  </a:outerShdw>
                </a:effectLst>
              </a:rPr>
              <a:t>Jihe</a:t>
            </a:r>
            <a:r>
              <a:rPr kumimoji="1" lang="zh-CN" altLang="en-US" sz="2800" dirty="0">
                <a:ln w="0"/>
                <a:solidFill>
                  <a:schemeClr val="tx1"/>
                </a:solidFill>
                <a:effectLst>
                  <a:outerShdw blurRad="38100" dist="19050" dir="2700000" algn="tl" rotWithShape="0">
                    <a:schemeClr val="dk1">
                      <a:alpha val="40000"/>
                    </a:schemeClr>
                  </a:outerShdw>
                </a:effectLst>
              </a:rPr>
              <a:t> </a:t>
            </a:r>
            <a:r>
              <a:rPr kumimoji="1" lang="en-US" altLang="zh-CN" sz="2800" dirty="0">
                <a:ln w="0"/>
                <a:solidFill>
                  <a:schemeClr val="tx1"/>
                </a:solidFill>
                <a:effectLst>
                  <a:outerShdw blurRad="38100" dist="19050" dir="2700000" algn="tl" rotWithShape="0">
                    <a:schemeClr val="dk1">
                      <a:alpha val="40000"/>
                    </a:schemeClr>
                  </a:outerShdw>
                </a:effectLst>
              </a:rPr>
              <a:t>Wang</a:t>
            </a:r>
          </a:p>
          <a:p>
            <a:pPr algn="ctr"/>
            <a:r>
              <a:rPr kumimoji="1" lang="en-US" altLang="zh-CN" sz="2800" dirty="0" err="1">
                <a:ln w="0"/>
                <a:solidFill>
                  <a:schemeClr val="tx1"/>
                </a:solidFill>
                <a:effectLst>
                  <a:outerShdw blurRad="38100" dist="19050" dir="2700000" algn="tl" rotWithShape="0">
                    <a:schemeClr val="dk1">
                      <a:alpha val="40000"/>
                    </a:schemeClr>
                  </a:outerShdw>
                </a:effectLst>
              </a:rPr>
              <a:t>wangjihe@nwpu.edu.cn</a:t>
            </a:r>
            <a:endParaRPr kumimoji="1" lang="zh-CN" altLang="en-US" sz="28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21110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b="1" i="1" dirty="0">
                <a:solidFill>
                  <a:srgbClr val="7030A0"/>
                </a:solidFill>
              </a:rPr>
              <a:t>Wall-clock time, response time, or elapsed time: </a:t>
            </a:r>
            <a:r>
              <a:rPr lang="en-US" dirty="0"/>
              <a:t>the total time to complete a task, including disk accesses, memory accesses, input/output activities, operating system </a:t>
            </a:r>
            <a:r>
              <a:rPr lang="en-US" dirty="0">
                <a:solidFill>
                  <a:srgbClr val="FF0000"/>
                </a:solidFill>
              </a:rPr>
              <a:t>overhead.</a:t>
            </a:r>
            <a:br>
              <a:rPr lang="en-US" dirty="0">
                <a:solidFill>
                  <a:srgbClr val="FF0000"/>
                </a:solidFill>
              </a:rPr>
            </a:br>
            <a:r>
              <a:rPr lang="en-US" dirty="0">
                <a:solidFill>
                  <a:srgbClr val="FF0000"/>
                </a:solidFill>
              </a:rPr>
              <a:t>	</a:t>
            </a:r>
            <a:r>
              <a:rPr lang="en-US" dirty="0"/>
              <a:t>— everything!</a:t>
            </a:r>
          </a:p>
          <a:p>
            <a:endParaRPr lang="en-US" dirty="0"/>
          </a:p>
          <a:p>
            <a:r>
              <a:rPr lang="en-US" b="1" i="1" dirty="0">
                <a:solidFill>
                  <a:srgbClr val="7030A0"/>
                </a:solidFill>
              </a:rPr>
              <a:t>CPU execution time or CPU time: </a:t>
            </a:r>
            <a:r>
              <a:rPr lang="en-US" dirty="0"/>
              <a:t>the time CPU spends computing for a specific task with no counting the waiting time of I/O or running other programs.</a:t>
            </a:r>
          </a:p>
        </p:txBody>
      </p:sp>
      <p:sp>
        <p:nvSpPr>
          <p:cNvPr id="2" name="标题 1"/>
          <p:cNvSpPr>
            <a:spLocks noGrp="1"/>
          </p:cNvSpPr>
          <p:nvPr>
            <p:ph type="title"/>
          </p:nvPr>
        </p:nvSpPr>
        <p:spPr/>
        <p:txBody>
          <a:bodyPr/>
          <a:lstStyle/>
          <a:p>
            <a:r>
              <a:rPr lang="en-US" altLang="zh-CN" dirty="0"/>
              <a:t>Time</a:t>
            </a:r>
            <a:endParaRPr lang="zh-CN" altLang="en-US" dirty="0"/>
          </a:p>
        </p:txBody>
      </p:sp>
      <p:sp>
        <p:nvSpPr>
          <p:cNvPr id="5" name="Content Placeholder 4"/>
          <p:cNvSpPr>
            <a:spLocks noGrp="1"/>
          </p:cNvSpPr>
          <p:nvPr>
            <p:ph sz="quarter" idx="13"/>
          </p:nvPr>
        </p:nvSpPr>
        <p:spPr/>
        <p:txBody>
          <a:bodyPr/>
          <a:lstStyle/>
          <a:p>
            <a:endParaRPr lang="en-US"/>
          </a:p>
        </p:txBody>
      </p:sp>
      <p:sp>
        <p:nvSpPr>
          <p:cNvPr id="4" name="Date Placeholder 3"/>
          <p:cNvSpPr>
            <a:spLocks noGrp="1"/>
          </p:cNvSpPr>
          <p:nvPr>
            <p:ph type="dt" sz="half" idx="10"/>
          </p:nvPr>
        </p:nvSpPr>
        <p:spPr/>
        <p:txBody>
          <a:bodyPr/>
          <a:lstStyle/>
          <a:p>
            <a:r>
              <a:rPr lang="en-US" altLang="zh-CN"/>
              <a:t>COaA, LEC03 Intro III</a:t>
            </a:r>
            <a:endParaRPr lang="en-US" altLang="zh-CN" dirty="0"/>
          </a:p>
        </p:txBody>
      </p:sp>
      <p:sp>
        <p:nvSpPr>
          <p:cNvPr id="6" name="Footer Placeholder 5"/>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7" name="Slide Number Placeholder 6"/>
          <p:cNvSpPr>
            <a:spLocks noGrp="1"/>
          </p:cNvSpPr>
          <p:nvPr>
            <p:ph type="sldNum" sz="quarter" idx="12"/>
          </p:nvPr>
        </p:nvSpPr>
        <p:spPr/>
        <p:txBody>
          <a:bodyPr/>
          <a:lstStyle/>
          <a:p>
            <a:fld id="{B7A5BFCD-2DD0-1B4A-A6AE-A25793FF7F06}" type="slidenum">
              <a:rPr lang="zh-CN" altLang="en-US" smtClean="0"/>
              <a:t>10</a:t>
            </a:fld>
            <a:endParaRPr lang="zh-CN" altLang="en-US"/>
          </a:p>
        </p:txBody>
      </p:sp>
    </p:spTree>
    <p:extLst>
      <p:ext uri="{BB962C8B-B14F-4D97-AF65-F5344CB8AC3E}">
        <p14:creationId xmlns:p14="http://schemas.microsoft.com/office/powerpoint/2010/main" val="518973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Diagram of Representations</a:t>
            </a:r>
          </a:p>
        </p:txBody>
      </p:sp>
      <p:sp>
        <p:nvSpPr>
          <p:cNvPr id="3" name="Date Placeholder 2"/>
          <p:cNvSpPr>
            <a:spLocks noGrp="1"/>
          </p:cNvSpPr>
          <p:nvPr>
            <p:ph type="dt" sz="half" idx="10"/>
          </p:nvPr>
        </p:nvSpPr>
        <p:spPr/>
        <p:txBody>
          <a:bodyPr/>
          <a:lstStyle/>
          <a:p>
            <a:r>
              <a:rPr lang="en-US" altLang="zh-CN"/>
              <a:t>COaA, LEC01 Intro1</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t>11</a:t>
            </a:fld>
            <a:endParaRPr lang="zh-CN" altLang="en-US"/>
          </a:p>
        </p:txBody>
      </p:sp>
      <p:sp>
        <p:nvSpPr>
          <p:cNvPr id="6" name="Title 5"/>
          <p:cNvSpPr>
            <a:spLocks noGrp="1"/>
          </p:cNvSpPr>
          <p:nvPr>
            <p:ph type="title"/>
          </p:nvPr>
        </p:nvSpPr>
        <p:spPr/>
        <p:txBody>
          <a:bodyPr/>
          <a:lstStyle/>
          <a:p>
            <a:r>
              <a:rPr lang="en-US" altLang="zh-CN" dirty="0"/>
              <a:t>Review of system stack</a:t>
            </a:r>
            <a:endParaRPr lang="en-US" dirty="0"/>
          </a:p>
        </p:txBody>
      </p:sp>
      <p:sp>
        <p:nvSpPr>
          <p:cNvPr id="7" name="Content Placeholder 6"/>
          <p:cNvSpPr>
            <a:spLocks noGrp="1"/>
          </p:cNvSpPr>
          <p:nvPr>
            <p:ph sz="quarter" idx="13"/>
          </p:nvPr>
        </p:nvSpPr>
        <p:spPr>
          <a:xfrm>
            <a:off x="250825" y="116837"/>
            <a:ext cx="815975" cy="568325"/>
          </a:xfrm>
        </p:spPr>
        <p:txBody>
          <a:bodyPr/>
          <a:lstStyle/>
          <a:p>
            <a:r>
              <a:rPr lang="en-US" altLang="zh-CN" dirty="0"/>
              <a:t>#</a:t>
            </a:r>
            <a:endParaRPr lang="en-US" dirty="0"/>
          </a:p>
        </p:txBody>
      </p:sp>
      <p:sp>
        <p:nvSpPr>
          <p:cNvPr id="9" name="Rectangle 3"/>
          <p:cNvSpPr>
            <a:spLocks noChangeArrowheads="1"/>
          </p:cNvSpPr>
          <p:nvPr/>
        </p:nvSpPr>
        <p:spPr bwMode="auto">
          <a:xfrm>
            <a:off x="561340" y="1752600"/>
            <a:ext cx="7429500"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 name="Rectangle 4"/>
          <p:cNvSpPr>
            <a:spLocks noChangeArrowheads="1"/>
          </p:cNvSpPr>
          <p:nvPr/>
        </p:nvSpPr>
        <p:spPr bwMode="auto">
          <a:xfrm>
            <a:off x="821690" y="1885950"/>
            <a:ext cx="2590800" cy="530225"/>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63500" tIns="25400" rIns="63500" bIns="25400">
            <a:spAutoFit/>
          </a:bodyPr>
          <a:lstStyle>
            <a:lvl1pPr marL="342900" indent="-342900" algn="l">
              <a:defRPr sz="2400">
                <a:solidFill>
                  <a:schemeClr val="tx1"/>
                </a:solidFill>
                <a:latin typeface="Times New Roman" panose="02020603050405020304" pitchFamily="18" charset="0"/>
              </a:defRPr>
            </a:lvl1pPr>
            <a:lvl2pPr marL="800100" indent="-342900" algn="l">
              <a:defRPr sz="2400">
                <a:solidFill>
                  <a:schemeClr val="tx1"/>
                </a:solidFill>
                <a:latin typeface="Times New Roman" panose="02020603050405020304" pitchFamily="18" charset="0"/>
              </a:defRPr>
            </a:lvl2pPr>
            <a:lvl3pPr marL="1257300" indent="-342900" algn="l">
              <a:defRPr sz="2400">
                <a:solidFill>
                  <a:schemeClr val="tx1"/>
                </a:solidFill>
                <a:latin typeface="Times New Roman" panose="02020603050405020304" pitchFamily="18" charset="0"/>
              </a:defRPr>
            </a:lvl3pPr>
            <a:lvl4pPr marL="1714500" indent="-342900" algn="l">
              <a:defRPr sz="2400">
                <a:solidFill>
                  <a:schemeClr val="tx1"/>
                </a:solidFill>
                <a:latin typeface="Times New Roman" panose="02020603050405020304" pitchFamily="18" charset="0"/>
              </a:defRPr>
            </a:lvl4pPr>
            <a:lvl5pPr marL="2171700" indent="-342900" algn="l">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5000"/>
              </a:lnSpc>
              <a:spcBef>
                <a:spcPct val="41000"/>
              </a:spcBef>
            </a:pPr>
            <a:r>
              <a:rPr lang="en-US" altLang="x-none" sz="1800" b="1">
                <a:latin typeface="Arial" panose="020B0604020202020204" pitchFamily="34" charset="0"/>
              </a:rPr>
              <a:t>High Level Language Program</a:t>
            </a:r>
          </a:p>
        </p:txBody>
      </p:sp>
      <p:sp>
        <p:nvSpPr>
          <p:cNvPr id="11" name="Rectangle 5"/>
          <p:cNvSpPr>
            <a:spLocks noChangeArrowheads="1"/>
          </p:cNvSpPr>
          <p:nvPr/>
        </p:nvSpPr>
        <p:spPr bwMode="auto">
          <a:xfrm>
            <a:off x="821690" y="2832100"/>
            <a:ext cx="2590800" cy="530225"/>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63500" tIns="25400" rIns="63500" bIns="25400">
            <a:spAutoFit/>
          </a:bodyPr>
          <a:lstStyle>
            <a:lvl1pPr marL="342900" indent="-342900" algn="l">
              <a:defRPr sz="2400">
                <a:solidFill>
                  <a:schemeClr val="tx1"/>
                </a:solidFill>
                <a:latin typeface="Times New Roman" panose="02020603050405020304" pitchFamily="18" charset="0"/>
              </a:defRPr>
            </a:lvl1pPr>
            <a:lvl2pPr marL="800100" indent="-342900" algn="l">
              <a:defRPr sz="2400">
                <a:solidFill>
                  <a:schemeClr val="tx1"/>
                </a:solidFill>
                <a:latin typeface="Times New Roman" panose="02020603050405020304" pitchFamily="18" charset="0"/>
              </a:defRPr>
            </a:lvl2pPr>
            <a:lvl3pPr marL="1257300" indent="-342900" algn="l">
              <a:defRPr sz="2400">
                <a:solidFill>
                  <a:schemeClr val="tx1"/>
                </a:solidFill>
                <a:latin typeface="Times New Roman" panose="02020603050405020304" pitchFamily="18" charset="0"/>
              </a:defRPr>
            </a:lvl3pPr>
            <a:lvl4pPr marL="1714500" indent="-342900" algn="l">
              <a:defRPr sz="2400">
                <a:solidFill>
                  <a:schemeClr val="tx1"/>
                </a:solidFill>
                <a:latin typeface="Times New Roman" panose="02020603050405020304" pitchFamily="18" charset="0"/>
              </a:defRPr>
            </a:lvl4pPr>
            <a:lvl5pPr marL="2171700" indent="-342900" algn="l">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5000"/>
              </a:lnSpc>
              <a:spcBef>
                <a:spcPct val="41000"/>
              </a:spcBef>
            </a:pPr>
            <a:r>
              <a:rPr lang="en-US" altLang="x-none" sz="1800" b="1" dirty="0">
                <a:solidFill>
                  <a:srgbClr val="333399"/>
                </a:solidFill>
                <a:latin typeface="Arial" panose="020B0604020202020204" pitchFamily="34" charset="0"/>
              </a:rPr>
              <a:t>Assembly  Language Program</a:t>
            </a:r>
          </a:p>
        </p:txBody>
      </p:sp>
      <p:sp>
        <p:nvSpPr>
          <p:cNvPr id="12" name="Rectangle 6"/>
          <p:cNvSpPr>
            <a:spLocks noChangeArrowheads="1"/>
          </p:cNvSpPr>
          <p:nvPr/>
        </p:nvSpPr>
        <p:spPr bwMode="auto">
          <a:xfrm>
            <a:off x="872490" y="3854450"/>
            <a:ext cx="2590800" cy="530225"/>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63500" tIns="25400" rIns="63500" bIns="25400">
            <a:spAutoFit/>
          </a:bodyPr>
          <a:lstStyle>
            <a:lvl1pPr marL="342900" indent="-342900" algn="l">
              <a:defRPr sz="2400">
                <a:solidFill>
                  <a:schemeClr val="tx1"/>
                </a:solidFill>
                <a:latin typeface="Times New Roman" panose="02020603050405020304" pitchFamily="18" charset="0"/>
              </a:defRPr>
            </a:lvl1pPr>
            <a:lvl2pPr marL="800100" indent="-342900" algn="l">
              <a:defRPr sz="2400">
                <a:solidFill>
                  <a:schemeClr val="tx1"/>
                </a:solidFill>
                <a:latin typeface="Times New Roman" panose="02020603050405020304" pitchFamily="18" charset="0"/>
              </a:defRPr>
            </a:lvl2pPr>
            <a:lvl3pPr marL="1257300" indent="-342900" algn="l">
              <a:defRPr sz="2400">
                <a:solidFill>
                  <a:schemeClr val="tx1"/>
                </a:solidFill>
                <a:latin typeface="Times New Roman" panose="02020603050405020304" pitchFamily="18" charset="0"/>
              </a:defRPr>
            </a:lvl3pPr>
            <a:lvl4pPr marL="1714500" indent="-342900" algn="l">
              <a:defRPr sz="2400">
                <a:solidFill>
                  <a:schemeClr val="tx1"/>
                </a:solidFill>
                <a:latin typeface="Times New Roman" panose="02020603050405020304" pitchFamily="18" charset="0"/>
              </a:defRPr>
            </a:lvl4pPr>
            <a:lvl5pPr marL="2171700" indent="-342900" algn="l">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5000"/>
              </a:lnSpc>
              <a:spcBef>
                <a:spcPct val="41000"/>
              </a:spcBef>
            </a:pPr>
            <a:r>
              <a:rPr lang="en-US" altLang="x-none" sz="1800" b="1">
                <a:solidFill>
                  <a:srgbClr val="333399"/>
                </a:solidFill>
                <a:latin typeface="Arial" panose="020B0604020202020204" pitchFamily="34" charset="0"/>
              </a:rPr>
              <a:t>Machine  Language Program</a:t>
            </a:r>
          </a:p>
        </p:txBody>
      </p:sp>
      <p:sp>
        <p:nvSpPr>
          <p:cNvPr id="13" name="Rectangle 7"/>
          <p:cNvSpPr>
            <a:spLocks noChangeArrowheads="1"/>
          </p:cNvSpPr>
          <p:nvPr/>
        </p:nvSpPr>
        <p:spPr bwMode="auto">
          <a:xfrm>
            <a:off x="34925" y="5137150"/>
            <a:ext cx="1641475" cy="658001"/>
          </a:xfrm>
          <a:prstGeom prst="rect">
            <a:avLst/>
          </a:prstGeom>
          <a:noFill/>
          <a:ln w="12700">
            <a:pattFill prst="pct70">
              <a:fgClr>
                <a:schemeClr val="tx1"/>
              </a:fgClr>
              <a:bgClr>
                <a:schemeClr val="bg1"/>
              </a:bgClr>
            </a:patt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63500" tIns="25400" rIns="63500" bIns="25400">
            <a:spAutoFit/>
          </a:bodyPr>
          <a:lstStyle>
            <a:lvl1pPr marL="342900" indent="-342900" algn="l">
              <a:defRPr sz="2400">
                <a:solidFill>
                  <a:schemeClr val="tx1"/>
                </a:solidFill>
                <a:latin typeface="Times New Roman" panose="02020603050405020304" pitchFamily="18" charset="0"/>
              </a:defRPr>
            </a:lvl1pPr>
            <a:lvl2pPr marL="800100" indent="-342900" algn="l">
              <a:defRPr sz="2400">
                <a:solidFill>
                  <a:schemeClr val="tx1"/>
                </a:solidFill>
                <a:latin typeface="Times New Roman" panose="02020603050405020304" pitchFamily="18" charset="0"/>
              </a:defRPr>
            </a:lvl2pPr>
            <a:lvl3pPr marL="1257300" indent="-342900" algn="l">
              <a:defRPr sz="2400">
                <a:solidFill>
                  <a:schemeClr val="tx1"/>
                </a:solidFill>
                <a:latin typeface="Times New Roman" panose="02020603050405020304" pitchFamily="18" charset="0"/>
              </a:defRPr>
            </a:lvl3pPr>
            <a:lvl4pPr marL="1714500" indent="-342900" algn="l">
              <a:defRPr sz="2400">
                <a:solidFill>
                  <a:schemeClr val="tx1"/>
                </a:solidFill>
                <a:latin typeface="Times New Roman" panose="02020603050405020304" pitchFamily="18" charset="0"/>
              </a:defRPr>
            </a:lvl4pPr>
            <a:lvl5pPr marL="2171700" indent="-342900" algn="l">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8000"/>
              </a:lnSpc>
              <a:spcBef>
                <a:spcPct val="43000"/>
              </a:spcBef>
            </a:pPr>
            <a:r>
              <a:rPr lang="en-US" altLang="x-none" sz="1800" dirty="0">
                <a:latin typeface="Arial" panose="020B0604020202020204" pitchFamily="34" charset="0"/>
              </a:rPr>
              <a:t>Control Signal</a:t>
            </a:r>
          </a:p>
          <a:p>
            <a:pPr algn="ctr">
              <a:lnSpc>
                <a:spcPct val="88000"/>
              </a:lnSpc>
              <a:spcBef>
                <a:spcPct val="43000"/>
              </a:spcBef>
            </a:pPr>
            <a:r>
              <a:rPr lang="en-US" altLang="x-none" sz="1800" dirty="0">
                <a:latin typeface="Arial" panose="020B0604020202020204" pitchFamily="34" charset="0"/>
              </a:rPr>
              <a:t>Specification</a:t>
            </a:r>
          </a:p>
        </p:txBody>
      </p:sp>
      <p:sp>
        <p:nvSpPr>
          <p:cNvPr id="14" name="Line 8"/>
          <p:cNvSpPr>
            <a:spLocks noChangeShapeType="1"/>
          </p:cNvSpPr>
          <p:nvPr/>
        </p:nvSpPr>
        <p:spPr bwMode="auto">
          <a:xfrm>
            <a:off x="2047240" y="2425701"/>
            <a:ext cx="0" cy="425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 name="Line 9"/>
          <p:cNvSpPr>
            <a:spLocks noChangeShapeType="1"/>
          </p:cNvSpPr>
          <p:nvPr/>
        </p:nvSpPr>
        <p:spPr bwMode="auto">
          <a:xfrm flipH="1">
            <a:off x="2072640" y="3362326"/>
            <a:ext cx="0" cy="5207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 name="Rectangle 10"/>
          <p:cNvSpPr>
            <a:spLocks noChangeArrowheads="1"/>
          </p:cNvSpPr>
          <p:nvPr/>
        </p:nvSpPr>
        <p:spPr bwMode="auto">
          <a:xfrm>
            <a:off x="2167890" y="2443956"/>
            <a:ext cx="13081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63500" tIns="25400" rIns="63500" bIns="25400">
            <a:spAutoFit/>
          </a:bodyPr>
          <a:lstStyle/>
          <a:p>
            <a:pPr algn="l">
              <a:lnSpc>
                <a:spcPct val="85000"/>
              </a:lnSpc>
            </a:pPr>
            <a:r>
              <a:rPr lang="en-US" altLang="x-none" b="1" i="1">
                <a:latin typeface="Arial" panose="020B0604020202020204" pitchFamily="34" charset="0"/>
              </a:rPr>
              <a:t>Compiler</a:t>
            </a:r>
          </a:p>
        </p:txBody>
      </p:sp>
      <p:sp>
        <p:nvSpPr>
          <p:cNvPr id="17" name="Rectangle 11"/>
          <p:cNvSpPr>
            <a:spLocks noChangeArrowheads="1"/>
          </p:cNvSpPr>
          <p:nvPr/>
        </p:nvSpPr>
        <p:spPr bwMode="auto">
          <a:xfrm>
            <a:off x="2174240" y="3471068"/>
            <a:ext cx="14351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63500" tIns="25400" rIns="63500" bIns="25400">
            <a:spAutoFit/>
          </a:bodyPr>
          <a:lstStyle/>
          <a:p>
            <a:pPr algn="l">
              <a:lnSpc>
                <a:spcPct val="85000"/>
              </a:lnSpc>
            </a:pPr>
            <a:r>
              <a:rPr lang="en-US" altLang="x-none" b="1" i="1">
                <a:latin typeface="Arial" panose="020B0604020202020204" pitchFamily="34" charset="0"/>
              </a:rPr>
              <a:t>Assembler</a:t>
            </a:r>
          </a:p>
        </p:txBody>
      </p:sp>
      <p:sp>
        <p:nvSpPr>
          <p:cNvPr id="19" name="Rectangle 13"/>
          <p:cNvSpPr>
            <a:spLocks noChangeArrowheads="1"/>
          </p:cNvSpPr>
          <p:nvPr/>
        </p:nvSpPr>
        <p:spPr bwMode="auto">
          <a:xfrm>
            <a:off x="-63500" y="4638674"/>
            <a:ext cx="27051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63500" tIns="25400" rIns="63500" bIns="25400">
            <a:spAutoFit/>
          </a:bodyPr>
          <a:lstStyle/>
          <a:p>
            <a:pPr algn="l">
              <a:lnSpc>
                <a:spcPct val="85000"/>
              </a:lnSpc>
            </a:pPr>
            <a:r>
              <a:rPr lang="en-US" altLang="x-none" b="1" i="1">
                <a:latin typeface="Arial" panose="020B0604020202020204" pitchFamily="34" charset="0"/>
              </a:rPr>
              <a:t>Machine Interpretation</a:t>
            </a:r>
          </a:p>
        </p:txBody>
      </p:sp>
      <p:sp>
        <p:nvSpPr>
          <p:cNvPr id="20" name="Rectangle 14"/>
          <p:cNvSpPr>
            <a:spLocks noChangeArrowheads="1"/>
          </p:cNvSpPr>
          <p:nvPr/>
        </p:nvSpPr>
        <p:spPr bwMode="auto">
          <a:xfrm>
            <a:off x="4904740" y="1736725"/>
            <a:ext cx="30861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63500" tIns="25400" rIns="63500" bIns="25400">
            <a:spAutoFit/>
          </a:bodyPr>
          <a:lstStyle>
            <a:lvl1pPr marL="342900" indent="-342900" algn="l">
              <a:defRPr sz="2400">
                <a:solidFill>
                  <a:schemeClr val="tx1"/>
                </a:solidFill>
                <a:latin typeface="Times New Roman" panose="02020603050405020304" pitchFamily="18" charset="0"/>
              </a:defRPr>
            </a:lvl1pPr>
            <a:lvl2pPr marL="800100" indent="-342900" algn="l">
              <a:defRPr sz="2400">
                <a:solidFill>
                  <a:schemeClr val="tx1"/>
                </a:solidFill>
                <a:latin typeface="Times New Roman" panose="02020603050405020304" pitchFamily="18" charset="0"/>
              </a:defRPr>
            </a:lvl2pPr>
            <a:lvl3pPr marL="1257300" indent="-342900" algn="l">
              <a:defRPr sz="2400">
                <a:solidFill>
                  <a:schemeClr val="tx1"/>
                </a:solidFill>
                <a:latin typeface="Times New Roman" panose="02020603050405020304" pitchFamily="18" charset="0"/>
              </a:defRPr>
            </a:lvl3pPr>
            <a:lvl4pPr marL="1714500" indent="-342900" algn="l">
              <a:defRPr sz="2400">
                <a:solidFill>
                  <a:schemeClr val="tx1"/>
                </a:solidFill>
                <a:latin typeface="Times New Roman" panose="02020603050405020304" pitchFamily="18" charset="0"/>
              </a:defRPr>
            </a:lvl4pPr>
            <a:lvl5pPr marL="2171700" indent="-342900" algn="l">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8000"/>
              </a:lnSpc>
              <a:spcBef>
                <a:spcPct val="42000"/>
              </a:spcBef>
            </a:pPr>
            <a:r>
              <a:rPr lang="en-US" altLang="x-none" sz="1800" dirty="0">
                <a:latin typeface="Arial" panose="020B0604020202020204" pitchFamily="34" charset="0"/>
              </a:rPr>
              <a:t>temp = v[k];</a:t>
            </a:r>
          </a:p>
          <a:p>
            <a:pPr>
              <a:lnSpc>
                <a:spcPct val="88000"/>
              </a:lnSpc>
              <a:spcBef>
                <a:spcPct val="42000"/>
              </a:spcBef>
            </a:pPr>
            <a:r>
              <a:rPr lang="en-US" altLang="x-none" sz="1800" dirty="0">
                <a:latin typeface="Arial" panose="020B0604020202020204" pitchFamily="34" charset="0"/>
              </a:rPr>
              <a:t>v[k] = v[k+1];</a:t>
            </a:r>
          </a:p>
          <a:p>
            <a:pPr>
              <a:lnSpc>
                <a:spcPct val="88000"/>
              </a:lnSpc>
              <a:spcBef>
                <a:spcPct val="42000"/>
              </a:spcBef>
            </a:pPr>
            <a:r>
              <a:rPr lang="en-US" altLang="x-none" sz="1800" dirty="0">
                <a:latin typeface="Arial" panose="020B0604020202020204" pitchFamily="34" charset="0"/>
              </a:rPr>
              <a:t>v[k+1] = temp;</a:t>
            </a:r>
          </a:p>
        </p:txBody>
      </p:sp>
      <p:sp>
        <p:nvSpPr>
          <p:cNvPr id="21" name="Rectangle 15"/>
          <p:cNvSpPr txBox="1">
            <a:spLocks noChangeArrowheads="1"/>
          </p:cNvSpPr>
          <p:nvPr/>
        </p:nvSpPr>
        <p:spPr bwMode="auto">
          <a:xfrm>
            <a:off x="4398327" y="2726908"/>
            <a:ext cx="4098290" cy="1159292"/>
          </a:xfrm>
          <a:prstGeom prst="rect">
            <a:avLst/>
          </a:prstGeom>
          <a:noFill/>
          <a:ln>
            <a:noFill/>
          </a:ln>
        </p:spPr>
        <p:txBody>
          <a:bodyPr vert="horz" wrap="square" lIns="63500" tIns="25400" rIns="63500" bIns="25400" numCol="1" anchor="t" anchorCtr="0" compatLnSpc="1">
            <a:spAutoFit/>
          </a:bodyPr>
          <a:lstStyle>
            <a:lvl1pPr marL="342900" indent="-342900" algn="l" rtl="0" eaLnBrk="0" fontAlgn="base" hangingPunct="0">
              <a:spcBef>
                <a:spcPct val="20000"/>
              </a:spcBef>
              <a:spcAft>
                <a:spcPct val="0"/>
              </a:spcAft>
              <a:buClr>
                <a:srgbClr val="FF0000"/>
              </a:buClr>
              <a:buSzPct val="75000"/>
              <a:buBlip>
                <a:blip r:embed="rId2"/>
              </a:buBlip>
              <a:defRPr sz="3200" kern="1200" baseline="0">
                <a:solidFill>
                  <a:schemeClr val="tx1"/>
                </a:solidFill>
                <a:latin typeface="Arial" panose="020B0604020202020204" pitchFamily="34" charset="0"/>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rgbClr val="2003F3"/>
              </a:buClr>
              <a:buSzPct val="75000"/>
              <a:buFont typeface="Wingdings" panose="05000000000000000000" charset="0"/>
              <a:buChar char="Ø"/>
              <a:defRPr sz="280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defTabSz="-635">
              <a:spcBef>
                <a:spcPct val="0"/>
              </a:spcBef>
              <a:buFontTx/>
              <a:buNone/>
              <a:tabLst>
                <a:tab pos="1066800" algn="l"/>
              </a:tabLst>
            </a:pPr>
            <a:r>
              <a:rPr lang="en-US" altLang="x-none" sz="1800" dirty="0" err="1">
                <a:solidFill>
                  <a:srgbClr val="333399"/>
                </a:solidFill>
              </a:rPr>
              <a:t>lw</a:t>
            </a:r>
            <a:r>
              <a:rPr lang="en-US" altLang="x-none" sz="1800" dirty="0">
                <a:solidFill>
                  <a:srgbClr val="333399"/>
                </a:solidFill>
              </a:rPr>
              <a:t>	 	$15,	0($2)</a:t>
            </a:r>
          </a:p>
          <a:p>
            <a:pPr defTabSz="-635">
              <a:spcBef>
                <a:spcPct val="0"/>
              </a:spcBef>
              <a:buFontTx/>
              <a:buNone/>
              <a:tabLst>
                <a:tab pos="1066800" algn="l"/>
              </a:tabLst>
            </a:pPr>
            <a:r>
              <a:rPr lang="en-US" altLang="x-none" sz="1800" dirty="0" err="1">
                <a:solidFill>
                  <a:srgbClr val="333399"/>
                </a:solidFill>
              </a:rPr>
              <a:t>lw</a:t>
            </a:r>
            <a:r>
              <a:rPr lang="en-US" altLang="x-none" sz="1800" dirty="0">
                <a:solidFill>
                  <a:srgbClr val="333399"/>
                </a:solidFill>
              </a:rPr>
              <a:t>		$16,	4($2)</a:t>
            </a:r>
          </a:p>
          <a:p>
            <a:pPr defTabSz="-635">
              <a:spcBef>
                <a:spcPct val="0"/>
              </a:spcBef>
              <a:buFontTx/>
              <a:buNone/>
              <a:tabLst>
                <a:tab pos="1066800" algn="l"/>
              </a:tabLst>
            </a:pPr>
            <a:r>
              <a:rPr lang="en-US" altLang="x-none" sz="1800" dirty="0" err="1">
                <a:solidFill>
                  <a:srgbClr val="333399"/>
                </a:solidFill>
              </a:rPr>
              <a:t>sw</a:t>
            </a:r>
            <a:r>
              <a:rPr lang="en-US" altLang="x-none" sz="1800" dirty="0">
                <a:solidFill>
                  <a:srgbClr val="333399"/>
                </a:solidFill>
              </a:rPr>
              <a:t>		$16,	0($2)</a:t>
            </a:r>
          </a:p>
          <a:p>
            <a:pPr defTabSz="-635">
              <a:spcBef>
                <a:spcPct val="0"/>
              </a:spcBef>
              <a:buFontTx/>
              <a:buNone/>
              <a:tabLst>
                <a:tab pos="1066800" algn="l"/>
              </a:tabLst>
            </a:pPr>
            <a:r>
              <a:rPr lang="en-US" altLang="x-none" sz="1800" dirty="0" err="1">
                <a:solidFill>
                  <a:srgbClr val="333399"/>
                </a:solidFill>
              </a:rPr>
              <a:t>sw</a:t>
            </a:r>
            <a:r>
              <a:rPr lang="en-US" altLang="x-none" sz="1800" dirty="0">
                <a:solidFill>
                  <a:srgbClr val="333399"/>
                </a:solidFill>
              </a:rPr>
              <a:t>		$15,	4($2)</a:t>
            </a:r>
          </a:p>
        </p:txBody>
      </p:sp>
      <p:sp>
        <p:nvSpPr>
          <p:cNvPr id="22" name="Rectangle 16"/>
          <p:cNvSpPr>
            <a:spLocks noChangeArrowheads="1"/>
          </p:cNvSpPr>
          <p:nvPr/>
        </p:nvSpPr>
        <p:spPr bwMode="auto">
          <a:xfrm>
            <a:off x="5234940" y="4749800"/>
            <a:ext cx="2984500"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 name="Rectangle 17"/>
          <p:cNvSpPr>
            <a:spLocks noChangeArrowheads="1"/>
          </p:cNvSpPr>
          <p:nvPr/>
        </p:nvSpPr>
        <p:spPr bwMode="auto">
          <a:xfrm>
            <a:off x="4120515" y="3883026"/>
            <a:ext cx="4435475"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l"/>
            <a:r>
              <a:rPr lang="en-US" altLang="x-none" sz="1400" dirty="0">
                <a:solidFill>
                  <a:srgbClr val="333399"/>
                </a:solidFill>
                <a:latin typeface="Courier New" panose="02070309020205020404" charset="0"/>
              </a:rPr>
              <a:t>0000 1001 1100 0110 1010 1111 0101 1000</a:t>
            </a:r>
          </a:p>
          <a:p>
            <a:pPr algn="l"/>
            <a:r>
              <a:rPr lang="en-US" altLang="x-none" sz="1400" dirty="0">
                <a:solidFill>
                  <a:srgbClr val="333399"/>
                </a:solidFill>
                <a:latin typeface="Courier New" panose="02070309020205020404" charset="0"/>
              </a:rPr>
              <a:t>1010 1111 0101 1000 0000 1001 1100 0110 </a:t>
            </a:r>
          </a:p>
          <a:p>
            <a:pPr algn="l"/>
            <a:r>
              <a:rPr lang="en-US" altLang="x-none" sz="1400" dirty="0">
                <a:solidFill>
                  <a:srgbClr val="333399"/>
                </a:solidFill>
                <a:latin typeface="Courier New" panose="02070309020205020404" charset="0"/>
              </a:rPr>
              <a:t>1100 0110 1010 1111 0101 1000 0000 1001 </a:t>
            </a:r>
          </a:p>
          <a:p>
            <a:pPr algn="l"/>
            <a:r>
              <a:rPr lang="en-US" altLang="x-none" sz="1400" dirty="0">
                <a:solidFill>
                  <a:srgbClr val="333399"/>
                </a:solidFill>
                <a:latin typeface="Courier New" panose="02070309020205020404" charset="0"/>
              </a:rPr>
              <a:t>0101 1000 0000 1001 1100 0110 1010 1111 </a:t>
            </a:r>
          </a:p>
        </p:txBody>
      </p:sp>
      <p:sp>
        <p:nvSpPr>
          <p:cNvPr id="25" name="Rectangle 20"/>
          <p:cNvSpPr>
            <a:spLocks noChangeArrowheads="1"/>
          </p:cNvSpPr>
          <p:nvPr/>
        </p:nvSpPr>
        <p:spPr bwMode="auto">
          <a:xfrm>
            <a:off x="808990" y="4387850"/>
            <a:ext cx="2730500" cy="139700"/>
          </a:xfrm>
          <a:prstGeom prst="rect">
            <a:avLst/>
          </a:prstGeom>
          <a:pattFill prst="horzBrick">
            <a:fgClr>
              <a:schemeClr val="accent1"/>
            </a:fgClr>
            <a:bgClr>
              <a:schemeClr val="bg1"/>
            </a:bgClr>
          </a:pattFill>
          <a:ln w="127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 name="Rectangle 6"/>
          <p:cNvSpPr>
            <a:spLocks noChangeArrowheads="1"/>
          </p:cNvSpPr>
          <p:nvPr/>
        </p:nvSpPr>
        <p:spPr bwMode="auto">
          <a:xfrm>
            <a:off x="2047240" y="4895057"/>
            <a:ext cx="3197861" cy="635751"/>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63500" tIns="25400" rIns="63500" bIns="25400">
            <a:spAutoFit/>
          </a:bodyPr>
          <a:lstStyle>
            <a:lvl1pPr marL="342900" indent="-342900" algn="l">
              <a:defRPr sz="2400">
                <a:solidFill>
                  <a:schemeClr val="tx1"/>
                </a:solidFill>
                <a:latin typeface="Times New Roman" panose="02020603050405020304" pitchFamily="18" charset="0"/>
              </a:defRPr>
            </a:lvl1pPr>
            <a:lvl2pPr marL="800100" indent="-342900" algn="l">
              <a:defRPr sz="2400">
                <a:solidFill>
                  <a:schemeClr val="tx1"/>
                </a:solidFill>
                <a:latin typeface="Times New Roman" panose="02020603050405020304" pitchFamily="18" charset="0"/>
              </a:defRPr>
            </a:lvl2pPr>
            <a:lvl3pPr marL="1257300" indent="-342900" algn="l">
              <a:defRPr sz="2400">
                <a:solidFill>
                  <a:schemeClr val="tx1"/>
                </a:solidFill>
                <a:latin typeface="Times New Roman" panose="02020603050405020304" pitchFamily="18" charset="0"/>
              </a:defRPr>
            </a:lvl3pPr>
            <a:lvl4pPr marL="1714500" indent="-342900" algn="l">
              <a:defRPr sz="2400">
                <a:solidFill>
                  <a:schemeClr val="tx1"/>
                </a:solidFill>
                <a:latin typeface="Times New Roman" panose="02020603050405020304" pitchFamily="18" charset="0"/>
              </a:defRPr>
            </a:lvl4pPr>
            <a:lvl5pPr marL="2171700" indent="-342900" algn="l">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5000"/>
              </a:lnSpc>
              <a:spcBef>
                <a:spcPct val="41000"/>
              </a:spcBef>
            </a:pPr>
            <a:r>
              <a:rPr lang="en-US" altLang="x-none" sz="1800" b="1" dirty="0">
                <a:solidFill>
                  <a:srgbClr val="333399"/>
                </a:solidFill>
                <a:latin typeface="Arial" panose="020B0604020202020204" pitchFamily="34" charset="0"/>
              </a:rPr>
              <a:t>Hardware Arch Description</a:t>
            </a:r>
          </a:p>
          <a:p>
            <a:pPr algn="ctr">
              <a:lnSpc>
                <a:spcPct val="85000"/>
              </a:lnSpc>
              <a:spcBef>
                <a:spcPct val="41000"/>
              </a:spcBef>
            </a:pPr>
            <a:r>
              <a:rPr lang="en-US" altLang="x-none" sz="1800" b="1" dirty="0">
                <a:solidFill>
                  <a:srgbClr val="333399"/>
                </a:solidFill>
                <a:latin typeface="Arial" panose="020B0604020202020204" pitchFamily="34" charset="0"/>
              </a:rPr>
              <a:t>(e.g. block diagrams)</a:t>
            </a:r>
          </a:p>
        </p:txBody>
      </p:sp>
      <p:cxnSp>
        <p:nvCxnSpPr>
          <p:cNvPr id="28" name="Straight Connector 27"/>
          <p:cNvCxnSpPr>
            <a:stCxn id="25" idx="2"/>
            <a:endCxn id="27" idx="0"/>
          </p:cNvCxnSpPr>
          <p:nvPr/>
        </p:nvCxnSpPr>
        <p:spPr>
          <a:xfrm>
            <a:off x="2174240" y="4527550"/>
            <a:ext cx="1471931" cy="367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6"/>
          <p:cNvSpPr>
            <a:spLocks noChangeArrowheads="1"/>
          </p:cNvSpPr>
          <p:nvPr/>
        </p:nvSpPr>
        <p:spPr bwMode="auto">
          <a:xfrm>
            <a:off x="2047240" y="5781739"/>
            <a:ext cx="3197861" cy="635751"/>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63500" tIns="25400" rIns="63500" bIns="25400">
            <a:spAutoFit/>
          </a:bodyPr>
          <a:lstStyle>
            <a:lvl1pPr marL="342900" indent="-342900" algn="l">
              <a:defRPr sz="2400">
                <a:solidFill>
                  <a:schemeClr val="tx1"/>
                </a:solidFill>
                <a:latin typeface="Times New Roman" panose="02020603050405020304" pitchFamily="18" charset="0"/>
              </a:defRPr>
            </a:lvl1pPr>
            <a:lvl2pPr marL="800100" indent="-342900" algn="l">
              <a:defRPr sz="2400">
                <a:solidFill>
                  <a:schemeClr val="tx1"/>
                </a:solidFill>
                <a:latin typeface="Times New Roman" panose="02020603050405020304" pitchFamily="18" charset="0"/>
              </a:defRPr>
            </a:lvl2pPr>
            <a:lvl3pPr marL="1257300" indent="-342900" algn="l">
              <a:defRPr sz="2400">
                <a:solidFill>
                  <a:schemeClr val="tx1"/>
                </a:solidFill>
                <a:latin typeface="Times New Roman" panose="02020603050405020304" pitchFamily="18" charset="0"/>
              </a:defRPr>
            </a:lvl3pPr>
            <a:lvl4pPr marL="1714500" indent="-342900" algn="l">
              <a:defRPr sz="2400">
                <a:solidFill>
                  <a:schemeClr val="tx1"/>
                </a:solidFill>
                <a:latin typeface="Times New Roman" panose="02020603050405020304" pitchFamily="18" charset="0"/>
              </a:defRPr>
            </a:lvl4pPr>
            <a:lvl5pPr marL="2171700" indent="-342900" algn="l">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5000"/>
              </a:lnSpc>
              <a:spcBef>
                <a:spcPct val="41000"/>
              </a:spcBef>
            </a:pPr>
            <a:r>
              <a:rPr lang="en-US" altLang="x-none" sz="1800" b="1" dirty="0">
                <a:solidFill>
                  <a:srgbClr val="333399"/>
                </a:solidFill>
                <a:latin typeface="Arial" panose="020B0604020202020204" pitchFamily="34" charset="0"/>
              </a:rPr>
              <a:t>Logic Circuit Description</a:t>
            </a:r>
          </a:p>
          <a:p>
            <a:pPr algn="ctr">
              <a:lnSpc>
                <a:spcPct val="85000"/>
              </a:lnSpc>
              <a:spcBef>
                <a:spcPct val="41000"/>
              </a:spcBef>
            </a:pPr>
            <a:r>
              <a:rPr lang="en-US" altLang="x-none" sz="1800" b="1" dirty="0">
                <a:solidFill>
                  <a:srgbClr val="333399"/>
                </a:solidFill>
                <a:latin typeface="Arial" panose="020B0604020202020204" pitchFamily="34" charset="0"/>
              </a:rPr>
              <a:t>(e.g. Circuit Schematic)</a:t>
            </a:r>
          </a:p>
        </p:txBody>
      </p:sp>
      <p:cxnSp>
        <p:nvCxnSpPr>
          <p:cNvPr id="31" name="Straight Connector 30"/>
          <p:cNvCxnSpPr>
            <a:stCxn id="27" idx="2"/>
            <a:endCxn id="30" idx="0"/>
          </p:cNvCxnSpPr>
          <p:nvPr/>
        </p:nvCxnSpPr>
        <p:spPr>
          <a:xfrm>
            <a:off x="3646171" y="5530808"/>
            <a:ext cx="0" cy="250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13" idx="0"/>
          </p:cNvCxnSpPr>
          <p:nvPr/>
        </p:nvCxnSpPr>
        <p:spPr>
          <a:xfrm flipH="1">
            <a:off x="855663" y="4550252"/>
            <a:ext cx="1318577" cy="586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3" idx="3"/>
            <a:endCxn id="27" idx="1"/>
          </p:cNvCxnSpPr>
          <p:nvPr/>
        </p:nvCxnSpPr>
        <p:spPr>
          <a:xfrm flipV="1">
            <a:off x="1676400" y="5212933"/>
            <a:ext cx="370840" cy="253218"/>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3" idx="3"/>
            <a:endCxn id="30" idx="1"/>
          </p:cNvCxnSpPr>
          <p:nvPr/>
        </p:nvCxnSpPr>
        <p:spPr>
          <a:xfrm>
            <a:off x="1676400" y="5466151"/>
            <a:ext cx="370840" cy="633464"/>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3"/>
          <a:stretch>
            <a:fillRect/>
          </a:stretch>
        </p:blipFill>
        <p:spPr>
          <a:xfrm>
            <a:off x="5350472" y="4790271"/>
            <a:ext cx="2131920" cy="2009760"/>
          </a:xfrm>
          <a:prstGeom prst="rect">
            <a:avLst/>
          </a:prstGeom>
        </p:spPr>
      </p:pic>
      <p:pic>
        <p:nvPicPr>
          <p:cNvPr id="18" name="图片 17"/>
          <p:cNvPicPr>
            <a:picLocks noChangeAspect="1"/>
          </p:cNvPicPr>
          <p:nvPr/>
        </p:nvPicPr>
        <p:blipFill>
          <a:blip r:embed="rId4"/>
          <a:stretch>
            <a:fillRect/>
          </a:stretch>
        </p:blipFill>
        <p:spPr>
          <a:xfrm>
            <a:off x="7041516" y="5001837"/>
            <a:ext cx="2436480" cy="17553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If we know # of CPU clock cycles for a program</a:t>
            </a:r>
          </a:p>
          <a:p>
            <a:pPr marL="457200" lvl="1" indent="0">
              <a:buNone/>
            </a:pPr>
            <a:r>
              <a:rPr lang="en-US" sz="2400" b="1" dirty="0"/>
              <a:t>CPU time for a program</a:t>
            </a:r>
          </a:p>
          <a:p>
            <a:pPr marL="457200" lvl="1" indent="0">
              <a:buNone/>
            </a:pPr>
            <a:r>
              <a:rPr lang="en-US" sz="2400" b="1" dirty="0"/>
              <a:t>= # of CPU cycles for a program X Clock cycle time</a:t>
            </a:r>
          </a:p>
          <a:p>
            <a:pPr marL="457200" lvl="1" indent="0">
              <a:buNone/>
            </a:pPr>
            <a:endParaRPr lang="en-US" sz="2400" b="1" dirty="0"/>
          </a:p>
          <a:p>
            <a:pPr marL="457200" lvl="1" indent="0">
              <a:buNone/>
            </a:pPr>
            <a:r>
              <a:rPr lang="en-US" sz="2400" b="1" dirty="0"/>
              <a:t>= # of CPU cycles for a program / Frequency</a:t>
            </a:r>
          </a:p>
        </p:txBody>
      </p:sp>
      <p:sp>
        <p:nvSpPr>
          <p:cNvPr id="3" name="Date Placeholder 2"/>
          <p:cNvSpPr>
            <a:spLocks noGrp="1"/>
          </p:cNvSpPr>
          <p:nvPr>
            <p:ph type="dt" sz="half" idx="10"/>
          </p:nvPr>
        </p:nvSpPr>
        <p:spPr/>
        <p:txBody>
          <a:bodyPr/>
          <a:lstStyle/>
          <a:p>
            <a:r>
              <a:rPr lang="en-US" altLang="zh-CN"/>
              <a:t>COaA, LEC03 Intro III</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6" name="Title 5"/>
          <p:cNvSpPr>
            <a:spLocks noGrp="1"/>
          </p:cNvSpPr>
          <p:nvPr>
            <p:ph type="title"/>
          </p:nvPr>
        </p:nvSpPr>
        <p:spPr/>
        <p:txBody>
          <a:bodyPr/>
          <a:lstStyle/>
          <a:p>
            <a:r>
              <a:rPr lang="en-US" dirty="0"/>
              <a:t>CPU Time</a:t>
            </a:r>
          </a:p>
        </p:txBody>
      </p:sp>
      <p:sp>
        <p:nvSpPr>
          <p:cNvPr id="7" name="Content Placeholder 6"/>
          <p:cNvSpPr>
            <a:spLocks noGrp="1"/>
          </p:cNvSpPr>
          <p:nvPr>
            <p:ph sz="quarter" idx="13"/>
          </p:nvPr>
        </p:nvSpPr>
        <p:spPr/>
        <p:txBody>
          <a:bodyPr/>
          <a:lstStyle/>
          <a:p>
            <a:endParaRPr lang="en-US"/>
          </a:p>
        </p:txBody>
      </p:sp>
      <p:sp>
        <p:nvSpPr>
          <p:cNvPr id="8" name="Rectangle 7"/>
          <p:cNvSpPr/>
          <p:nvPr/>
        </p:nvSpPr>
        <p:spPr>
          <a:xfrm>
            <a:off x="4868545" y="3352800"/>
            <a:ext cx="3284855" cy="461665"/>
          </a:xfrm>
          <a:prstGeom prst="rect">
            <a:avLst/>
          </a:prstGeom>
        </p:spPr>
        <p:txBody>
          <a:bodyPr wrap="square">
            <a:spAutoFit/>
          </a:bodyPr>
          <a:lstStyle/>
          <a:p>
            <a:pPr lvl="1"/>
            <a:r>
              <a:rPr lang="en-US" sz="2400" b="1" dirty="0"/>
              <a:t>(period per cycle)</a:t>
            </a:r>
            <a:endParaRPr lang="en-US" b="1" dirty="0"/>
          </a:p>
        </p:txBody>
      </p:sp>
      <p:sp>
        <p:nvSpPr>
          <p:cNvPr id="9" name="Slide Number Placeholder 8"/>
          <p:cNvSpPr>
            <a:spLocks noGrp="1"/>
          </p:cNvSpPr>
          <p:nvPr>
            <p:ph type="sldNum" sz="quarter" idx="12"/>
          </p:nvPr>
        </p:nvSpPr>
        <p:spPr/>
        <p:txBody>
          <a:bodyPr/>
          <a:lstStyle/>
          <a:p>
            <a:fld id="{B7A5BFCD-2DD0-1B4A-A6AE-A25793FF7F06}" type="slidenum">
              <a:rPr lang="zh-CN" altLang="en-US" smtClean="0"/>
              <a:t>12</a:t>
            </a:fld>
            <a:endParaRPr lang="zh-CN" altLang="en-US"/>
          </a:p>
        </p:txBody>
      </p:sp>
    </p:spTree>
    <p:extLst>
      <p:ext uri="{BB962C8B-B14F-4D97-AF65-F5344CB8AC3E}">
        <p14:creationId xmlns:p14="http://schemas.microsoft.com/office/powerpoint/2010/main" val="141093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a:xfrm>
            <a:off x="250825" y="1007266"/>
            <a:ext cx="8642350" cy="2269334"/>
          </a:xfrm>
        </p:spPr>
        <p:txBody>
          <a:bodyPr>
            <a:noAutofit/>
          </a:bodyPr>
          <a:lstStyle/>
          <a:p>
            <a:pPr marL="0" indent="0" eaLnBrk="1" hangingPunct="1">
              <a:buNone/>
            </a:pPr>
            <a:r>
              <a:rPr lang="en-US" altLang="zh-CN" sz="2000" b="1" dirty="0">
                <a:ea typeface="黑体" panose="02010609060101010101" pitchFamily="49" charset="-122"/>
              </a:rPr>
              <a:t>Want to distinguish elapsed time and the time spent on our task</a:t>
            </a:r>
          </a:p>
          <a:p>
            <a:pPr marL="0" indent="0" eaLnBrk="1" hangingPunct="1">
              <a:buNone/>
            </a:pPr>
            <a:r>
              <a:rPr lang="en-US" altLang="zh-CN" sz="2000" b="1" dirty="0">
                <a:ea typeface="黑体" panose="02010609060101010101" pitchFamily="49" charset="-122"/>
              </a:rPr>
              <a:t>CPU execution time (CPU time) – time the CPU spends working on a task</a:t>
            </a:r>
          </a:p>
          <a:p>
            <a:pPr lvl="1" eaLnBrk="1" hangingPunct="1"/>
            <a:r>
              <a:rPr kumimoji="0" lang="en-US" altLang="zh-CN" sz="2000" dirty="0">
                <a:ea typeface="黑体" panose="02010609060101010101" pitchFamily="49" charset="-122"/>
                <a:cs typeface="宋体" panose="02010600030101010101" pitchFamily="2" charset="-122"/>
              </a:rPr>
              <a:t>Does not include time waiting for I/O or running other programs</a:t>
            </a:r>
          </a:p>
          <a:p>
            <a:pPr lvl="1" eaLnBrk="1" hangingPunct="1"/>
            <a:endParaRPr lang="en-US" altLang="zh-CN" sz="2000" dirty="0">
              <a:ea typeface="黑体" panose="02010609060101010101" pitchFamily="49" charset="-122"/>
              <a:cs typeface="宋体" panose="02010600030101010101" pitchFamily="2" charset="-122"/>
            </a:endParaRPr>
          </a:p>
          <a:p>
            <a:pPr lvl="1" eaLnBrk="1" hangingPunct="1"/>
            <a:endParaRPr kumimoji="0" lang="en-US" altLang="zh-CN" sz="2000" dirty="0">
              <a:ea typeface="黑体" panose="02010609060101010101" pitchFamily="49" charset="-122"/>
              <a:cs typeface="宋体" panose="02010600030101010101" pitchFamily="2" charset="-122"/>
            </a:endParaRPr>
          </a:p>
          <a:p>
            <a:pPr marL="457200" lvl="1" indent="0" eaLnBrk="1" hangingPunct="1">
              <a:buNone/>
            </a:pPr>
            <a:endParaRPr lang="en-US" altLang="zh-CN" sz="2000" dirty="0">
              <a:ea typeface="黑体" panose="02010609060101010101" pitchFamily="49" charset="-122"/>
              <a:cs typeface="宋体" panose="02010600030101010101" pitchFamily="2" charset="-122"/>
            </a:endParaRPr>
          </a:p>
          <a:p>
            <a:pPr lvl="1" eaLnBrk="1" hangingPunct="1"/>
            <a:endParaRPr kumimoji="0" lang="en-US" altLang="zh-CN" sz="2000" dirty="0">
              <a:ea typeface="黑体" panose="02010609060101010101" pitchFamily="49" charset="-122"/>
              <a:cs typeface="宋体" panose="02010600030101010101" pitchFamily="2" charset="-122"/>
            </a:endParaRPr>
          </a:p>
          <a:p>
            <a:pPr eaLnBrk="1" hangingPunct="1"/>
            <a:endParaRPr lang="en-US" altLang="zh-CN" sz="2400" dirty="0"/>
          </a:p>
          <a:p>
            <a:pPr eaLnBrk="1" hangingPunct="1"/>
            <a:r>
              <a:rPr lang="en-US" altLang="zh-CN" sz="2400" dirty="0"/>
              <a:t>Can improve performance by reducing either the </a:t>
            </a:r>
            <a:r>
              <a:rPr lang="en-US" altLang="zh-CN" sz="2400" dirty="0">
                <a:solidFill>
                  <a:srgbClr val="FF0000"/>
                </a:solidFill>
              </a:rPr>
              <a:t>length of the clock cycle </a:t>
            </a:r>
            <a:r>
              <a:rPr lang="en-US" altLang="zh-CN" sz="2400" dirty="0"/>
              <a:t>or the </a:t>
            </a:r>
            <a:r>
              <a:rPr lang="en-US" altLang="zh-CN" sz="2400" dirty="0">
                <a:solidFill>
                  <a:srgbClr val="FF0000"/>
                </a:solidFill>
              </a:rPr>
              <a:t>number of clock cycles required for a program</a:t>
            </a:r>
          </a:p>
          <a:p>
            <a:pPr eaLnBrk="1" hangingPunct="1"/>
            <a:endParaRPr kumimoji="0" lang="en-US" altLang="zh-CN" sz="2000" dirty="0">
              <a:ea typeface="黑体" panose="02010609060101010101" pitchFamily="49" charset="-122"/>
              <a:cs typeface="宋体" panose="02010600030101010101" pitchFamily="2" charset="-122"/>
            </a:endParaRPr>
          </a:p>
        </p:txBody>
      </p:sp>
      <p:sp>
        <p:nvSpPr>
          <p:cNvPr id="35842" name="Rectangle 2"/>
          <p:cNvSpPr>
            <a:spLocks noGrp="1" noChangeArrowheads="1"/>
          </p:cNvSpPr>
          <p:nvPr>
            <p:ph type="title"/>
          </p:nvPr>
        </p:nvSpPr>
        <p:spPr/>
        <p:txBody>
          <a:bodyPr rtlCol="0"/>
          <a:lstStyle/>
          <a:p>
            <a:pPr eaLnBrk="1" fontAlgn="auto" hangingPunct="1">
              <a:spcAft>
                <a:spcPts val="0"/>
              </a:spcAft>
              <a:defRPr/>
            </a:pPr>
            <a:r>
              <a:rPr kumimoji="0" lang="en-US" altLang="zh-CN" dirty="0">
                <a:latin typeface="Arial" charset="0"/>
                <a:ea typeface="+mj-ea"/>
              </a:rPr>
              <a:t>Performance Factors</a:t>
            </a:r>
          </a:p>
        </p:txBody>
      </p:sp>
      <p:sp>
        <p:nvSpPr>
          <p:cNvPr id="2" name="Content Placeholder 1"/>
          <p:cNvSpPr>
            <a:spLocks noGrp="1"/>
          </p:cNvSpPr>
          <p:nvPr>
            <p:ph sz="quarter" idx="13"/>
          </p:nvPr>
        </p:nvSpPr>
        <p:spPr/>
        <p:txBody>
          <a:bodyPr/>
          <a:lstStyle/>
          <a:p>
            <a:endParaRPr lang="en-US"/>
          </a:p>
        </p:txBody>
      </p:sp>
      <p:sp>
        <p:nvSpPr>
          <p:cNvPr id="7" name="文本占位符 2"/>
          <p:cNvSpPr txBox="1">
            <a:spLocks/>
          </p:cNvSpPr>
          <p:nvPr/>
        </p:nvSpPr>
        <p:spPr bwMode="auto">
          <a:xfrm>
            <a:off x="1143000" y="2743200"/>
            <a:ext cx="7848600" cy="239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r>
              <a:rPr kumimoji="1" lang="en-US" altLang="zh-CN" sz="2400" dirty="0"/>
              <a:t># of CPU clock cycles for a program </a:t>
            </a:r>
          </a:p>
          <a:p>
            <a:r>
              <a:rPr kumimoji="1" lang="en-US" altLang="zh-CN" sz="2400" dirty="0"/>
              <a:t>	=    # of instructions of a program </a:t>
            </a:r>
          </a:p>
          <a:p>
            <a:r>
              <a:rPr kumimoji="1" lang="en-US" altLang="zh-CN" sz="2400" dirty="0"/>
              <a:t>				X</a:t>
            </a:r>
          </a:p>
          <a:p>
            <a:r>
              <a:rPr kumimoji="1" lang="en-US" altLang="zh-CN" sz="2400" dirty="0"/>
              <a:t>	      average clock cycles for an instruction </a:t>
            </a:r>
            <a:endParaRPr kumimoji="1" lang="zh-CN" altLang="en-US" sz="2400" dirty="0"/>
          </a:p>
        </p:txBody>
      </p:sp>
      <p:sp>
        <p:nvSpPr>
          <p:cNvPr id="3" name="Date Placeholder 2"/>
          <p:cNvSpPr>
            <a:spLocks noGrp="1"/>
          </p:cNvSpPr>
          <p:nvPr>
            <p:ph type="dt" sz="half" idx="10"/>
          </p:nvPr>
        </p:nvSpPr>
        <p:spPr/>
        <p:txBody>
          <a:bodyPr/>
          <a:lstStyle/>
          <a:p>
            <a:r>
              <a:rPr lang="en-US" altLang="zh-CN"/>
              <a:t>COaA, LEC03 Intro III</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rtlCol="0">
            <a:normAutofit/>
          </a:bodyPr>
          <a:lstStyle/>
          <a:p>
            <a:pPr eaLnBrk="1" fontAlgn="auto" hangingPunct="1">
              <a:spcAft>
                <a:spcPts val="0"/>
              </a:spcAft>
              <a:defRPr/>
            </a:pPr>
            <a:r>
              <a:rPr kumimoji="0" lang="en-US" altLang="zh-CN">
                <a:latin typeface="Arial" charset="0"/>
                <a:ea typeface="+mj-ea"/>
              </a:rPr>
              <a:t>Clock Cycles per Instruction</a:t>
            </a:r>
          </a:p>
        </p:txBody>
      </p:sp>
      <p:sp>
        <p:nvSpPr>
          <p:cNvPr id="53251" name="Rectangle 3"/>
          <p:cNvSpPr>
            <a:spLocks noGrp="1" noChangeArrowheads="1"/>
          </p:cNvSpPr>
          <p:nvPr>
            <p:ph sz="quarter" idx="13"/>
          </p:nvPr>
        </p:nvSpPr>
        <p:spPr>
          <a:xfrm>
            <a:off x="250824" y="1027911"/>
            <a:ext cx="8207375" cy="3086889"/>
          </a:xfrm>
        </p:spPr>
        <p:txBody>
          <a:bodyPr/>
          <a:lstStyle/>
          <a:p>
            <a:pPr marL="0" indent="0" algn="l" eaLnBrk="1" hangingPunct="1"/>
            <a:r>
              <a:rPr lang="en-US" altLang="zh-CN" sz="2400" dirty="0">
                <a:solidFill>
                  <a:schemeClr val="tx1"/>
                </a:solidFill>
                <a:ea typeface="黑体" panose="02010609060101010101" pitchFamily="49" charset="-122"/>
              </a:rPr>
              <a:t>Not all instructions take the same amount of time to execute</a:t>
            </a:r>
          </a:p>
          <a:p>
            <a:pPr lvl="1" eaLnBrk="1" hangingPunct="1"/>
            <a:r>
              <a:rPr kumimoji="0" lang="en-US" altLang="zh-CN" sz="2400" dirty="0">
                <a:ea typeface="黑体" panose="02010609060101010101" pitchFamily="49" charset="-122"/>
                <a:cs typeface="宋体" panose="02010600030101010101" pitchFamily="2" charset="-122"/>
              </a:rPr>
              <a:t>One way to think about execution time is that it equals the number of instructions executed multiplied by the average time per instruction</a:t>
            </a:r>
          </a:p>
        </p:txBody>
      </p:sp>
      <p:sp>
        <p:nvSpPr>
          <p:cNvPr id="908293" name="Rectangle 5"/>
          <p:cNvSpPr>
            <a:spLocks noChangeArrowheads="1"/>
          </p:cNvSpPr>
          <p:nvPr/>
        </p:nvSpPr>
        <p:spPr bwMode="auto">
          <a:xfrm>
            <a:off x="457200" y="3429000"/>
            <a:ext cx="8153400" cy="1100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87338" indent="-287338">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1363" indent="-246063">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nSpc>
                <a:spcPct val="90000"/>
              </a:lnSpc>
              <a:spcBef>
                <a:spcPct val="65000"/>
              </a:spcBef>
              <a:spcAft>
                <a:spcPct val="0"/>
              </a:spcAft>
              <a:buClr>
                <a:schemeClr val="accent1"/>
              </a:buClr>
              <a:buSzPct val="75000"/>
              <a:buFont typeface="Wingdings" panose="05000000000000000000" pitchFamily="2" charset="2"/>
              <a:buChar char="q"/>
            </a:pPr>
            <a:r>
              <a:rPr lang="en-US" altLang="zh-CN" sz="2400" b="0" dirty="0">
                <a:solidFill>
                  <a:srgbClr val="FF0000"/>
                </a:solidFill>
              </a:rPr>
              <a:t>Clock cycles per instruction </a:t>
            </a:r>
            <a:r>
              <a:rPr lang="en-US" altLang="zh-CN" sz="2400" b="0" dirty="0"/>
              <a:t>(CPI) – the average number of clock cycles each instruction takes to execute</a:t>
            </a:r>
          </a:p>
          <a:p>
            <a:pPr lvl="1">
              <a:lnSpc>
                <a:spcPct val="85000"/>
              </a:lnSpc>
              <a:spcBef>
                <a:spcPct val="40000"/>
              </a:spcBef>
              <a:buClr>
                <a:schemeClr val="accent1"/>
              </a:buClr>
              <a:buSzPct val="75000"/>
              <a:buFont typeface="Monotype Sorts" pitchFamily="2" charset="2"/>
              <a:buChar char="l"/>
            </a:pPr>
            <a:r>
              <a:rPr kumimoji="0" lang="en-US" altLang="zh-CN" dirty="0"/>
              <a:t>A way to compare two different implementations of the same ISA</a:t>
            </a:r>
          </a:p>
        </p:txBody>
      </p:sp>
      <p:sp>
        <p:nvSpPr>
          <p:cNvPr id="2" name="Date Placeholder 1"/>
          <p:cNvSpPr>
            <a:spLocks noGrp="1"/>
          </p:cNvSpPr>
          <p:nvPr>
            <p:ph type="dt" sz="half" idx="10"/>
          </p:nvPr>
        </p:nvSpPr>
        <p:spPr/>
        <p:txBody>
          <a:bodyPr/>
          <a:lstStyle/>
          <a:p>
            <a:r>
              <a:rPr lang="en-US" altLang="zh-CN" dirty="0" err="1"/>
              <a:t>COaA</a:t>
            </a:r>
            <a:r>
              <a:rPr lang="en-US" altLang="zh-CN" dirty="0"/>
              <a:t>, LEC03 Intro III</a:t>
            </a:r>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t>14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8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29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sz="2400" dirty="0"/>
              <a:t>A compiler writer needs to determinate from 2 code sequences</a:t>
            </a:r>
          </a:p>
          <a:p>
            <a:pPr lvl="1"/>
            <a:r>
              <a:rPr lang="en-US" altLang="zh-CN" sz="2000" dirty="0"/>
              <a:t>Hardware performance fact for 3 classes of Instruction:</a:t>
            </a:r>
          </a:p>
          <a:p>
            <a:endParaRPr lang="en-US" altLang="zh-CN" sz="2400" dirty="0"/>
          </a:p>
          <a:p>
            <a:endParaRPr lang="en-US" sz="2400" dirty="0"/>
          </a:p>
          <a:p>
            <a:pPr lvl="1"/>
            <a:r>
              <a:rPr lang="en-US" sz="2000" dirty="0"/>
              <a:t>Two code sequences below:</a:t>
            </a:r>
          </a:p>
          <a:p>
            <a:pPr lvl="1"/>
            <a:endParaRPr lang="en-US" sz="2000" dirty="0"/>
          </a:p>
          <a:p>
            <a:pPr lvl="1"/>
            <a:endParaRPr lang="en-US" sz="2000" dirty="0"/>
          </a:p>
          <a:p>
            <a:pPr lvl="1"/>
            <a:endParaRPr lang="en-US" sz="2000" dirty="0"/>
          </a:p>
          <a:p>
            <a:pPr lvl="1"/>
            <a:r>
              <a:rPr lang="en-US" sz="2000" dirty="0"/>
              <a:t>Cycle1=(2x1)+(1x2)+(2x3)=10 Cycle2=(4x1)+(1x2)+(1x3)=9</a:t>
            </a:r>
          </a:p>
          <a:p>
            <a:pPr lvl="1"/>
            <a:r>
              <a:rPr lang="en-US" sz="2000" dirty="0"/>
              <a:t>CPI1=10/5=2    CPI2=9/6=1.5</a:t>
            </a:r>
          </a:p>
          <a:p>
            <a:endParaRPr lang="en-US" sz="2400" dirty="0"/>
          </a:p>
          <a:p>
            <a:endParaRPr lang="en-US" sz="2400" dirty="0"/>
          </a:p>
        </p:txBody>
      </p:sp>
      <p:sp>
        <p:nvSpPr>
          <p:cNvPr id="3" name="Date Placeholder 2"/>
          <p:cNvSpPr>
            <a:spLocks noGrp="1"/>
          </p:cNvSpPr>
          <p:nvPr>
            <p:ph type="dt" sz="half" idx="10"/>
          </p:nvPr>
        </p:nvSpPr>
        <p:spPr/>
        <p:txBody>
          <a:bodyPr/>
          <a:lstStyle/>
          <a:p>
            <a:r>
              <a:rPr lang="en-US" altLang="zh-CN"/>
              <a:t>COaA, LEC03 Intro III</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6" name="Title 5"/>
          <p:cNvSpPr>
            <a:spLocks noGrp="1"/>
          </p:cNvSpPr>
          <p:nvPr>
            <p:ph type="title"/>
          </p:nvPr>
        </p:nvSpPr>
        <p:spPr/>
        <p:txBody>
          <a:bodyPr>
            <a:normAutofit/>
          </a:bodyPr>
          <a:lstStyle/>
          <a:p>
            <a:r>
              <a:rPr lang="en-US" dirty="0"/>
              <a:t>Quiz</a:t>
            </a:r>
          </a:p>
        </p:txBody>
      </p:sp>
      <p:sp>
        <p:nvSpPr>
          <p:cNvPr id="7" name="Content Placeholder 6"/>
          <p:cNvSpPr>
            <a:spLocks noGrp="1"/>
          </p:cNvSpPr>
          <p:nvPr>
            <p:ph sz="quarter" idx="13"/>
          </p:nvPr>
        </p:nvSpPr>
        <p:spPr/>
        <p:txBody>
          <a:bodyPr/>
          <a:lstStyle/>
          <a:p>
            <a:endParaRPr lang="en-US"/>
          </a:p>
        </p:txBody>
      </p:sp>
      <p:graphicFrame>
        <p:nvGraphicFramePr>
          <p:cNvPr id="8" name="Group 49"/>
          <p:cNvGraphicFramePr>
            <a:graphicFrameLocks/>
          </p:cNvGraphicFramePr>
          <p:nvPr>
            <p:extLst>
              <p:ext uri="{D42A27DB-BD31-4B8C-83A1-F6EECF244321}">
                <p14:modId xmlns:p14="http://schemas.microsoft.com/office/powerpoint/2010/main" val="86546056"/>
              </p:ext>
            </p:extLst>
          </p:nvPr>
        </p:nvGraphicFramePr>
        <p:xfrm>
          <a:off x="1714499" y="2438400"/>
          <a:ext cx="5715001" cy="950922"/>
        </p:xfrm>
        <a:graphic>
          <a:graphicData uri="http://schemas.openxmlformats.org/drawingml/2006/table">
            <a:tbl>
              <a:tblPr/>
              <a:tblGrid>
                <a:gridCol w="1190626">
                  <a:extLst>
                    <a:ext uri="{9D8B030D-6E8A-4147-A177-3AD203B41FA5}">
                      <a16:colId xmlns:a16="http://schemas.microsoft.com/office/drawing/2014/main" val="20000"/>
                    </a:ext>
                  </a:extLst>
                </a:gridCol>
                <a:gridCol w="1508125">
                  <a:extLst>
                    <a:ext uri="{9D8B030D-6E8A-4147-A177-3AD203B41FA5}">
                      <a16:colId xmlns:a16="http://schemas.microsoft.com/office/drawing/2014/main" val="20001"/>
                    </a:ext>
                  </a:extLst>
                </a:gridCol>
                <a:gridCol w="1508125">
                  <a:extLst>
                    <a:ext uri="{9D8B030D-6E8A-4147-A177-3AD203B41FA5}">
                      <a16:colId xmlns:a16="http://schemas.microsoft.com/office/drawing/2014/main" val="20002"/>
                    </a:ext>
                  </a:extLst>
                </a:gridCol>
                <a:gridCol w="1508125">
                  <a:extLst>
                    <a:ext uri="{9D8B030D-6E8A-4147-A177-3AD203B41FA5}">
                      <a16:colId xmlns:a16="http://schemas.microsoft.com/office/drawing/2014/main" val="20003"/>
                    </a:ext>
                  </a:extLst>
                </a:gridCol>
              </a:tblGrid>
              <a:tr h="316974">
                <a:tc rowSpan="2">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Arial" charset="0"/>
                        <a:ea typeface="宋体" charset="-122"/>
                      </a:endParaRPr>
                    </a:p>
                  </a:txBody>
                  <a:tcPr marL="164616" marR="164616"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1400" b="1" i="0" u="none" strike="noStrike" cap="none" normalizeH="0" baseline="0" dirty="0">
                          <a:ln>
                            <a:noFill/>
                          </a:ln>
                          <a:solidFill>
                            <a:schemeClr val="tx1"/>
                          </a:solidFill>
                          <a:effectLst/>
                          <a:latin typeface="Arial" charset="0"/>
                          <a:ea typeface="宋体" charset="-122"/>
                        </a:rPr>
                        <a:t>CPI for this instruction class</a:t>
                      </a:r>
                    </a:p>
                  </a:txBody>
                  <a:tcPr marL="164616" marR="164616"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16974">
                <a:tc vMerge="1">
                  <a:txBody>
                    <a:bodyPr/>
                    <a:lstStyle/>
                    <a:p>
                      <a:endParaRPr lang="zh-CN" altLang="en-US"/>
                    </a:p>
                  </a:txBody>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A</a:t>
                      </a:r>
                    </a:p>
                  </a:txBody>
                  <a:tcPr marL="164616" marR="16461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B</a:t>
                      </a:r>
                    </a:p>
                  </a:txBody>
                  <a:tcPr marL="164616" marR="16461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C</a:t>
                      </a:r>
                    </a:p>
                  </a:txBody>
                  <a:tcPr marL="164616" marR="164616"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6974">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1400" b="1" i="0" u="none" strike="noStrike" cap="none" normalizeH="0" baseline="0" dirty="0">
                          <a:ln>
                            <a:noFill/>
                          </a:ln>
                          <a:solidFill>
                            <a:schemeClr val="tx1"/>
                          </a:solidFill>
                          <a:effectLst/>
                          <a:latin typeface="Arial" charset="0"/>
                          <a:ea typeface="宋体" charset="-122"/>
                        </a:rPr>
                        <a:t>CPI</a:t>
                      </a:r>
                    </a:p>
                  </a:txBody>
                  <a:tcPr marL="164616" marR="164616"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1400" b="1" i="0" u="none" strike="noStrike" cap="none" normalizeH="0" baseline="0" dirty="0">
                          <a:ln>
                            <a:noFill/>
                          </a:ln>
                          <a:solidFill>
                            <a:schemeClr val="tx1"/>
                          </a:solidFill>
                          <a:effectLst/>
                          <a:latin typeface="Arial" charset="0"/>
                          <a:ea typeface="宋体" charset="-122"/>
                        </a:rPr>
                        <a:t>1</a:t>
                      </a:r>
                    </a:p>
                  </a:txBody>
                  <a:tcPr marL="164616" marR="16461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1400" b="1" i="0" u="none" strike="noStrike" cap="none" normalizeH="0" baseline="0" dirty="0">
                          <a:ln>
                            <a:noFill/>
                          </a:ln>
                          <a:solidFill>
                            <a:schemeClr val="tx1"/>
                          </a:solidFill>
                          <a:effectLst/>
                          <a:latin typeface="Arial" charset="0"/>
                          <a:ea typeface="宋体" charset="-122"/>
                        </a:rPr>
                        <a:t>2</a:t>
                      </a:r>
                    </a:p>
                  </a:txBody>
                  <a:tcPr marL="164616" marR="16461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1400" b="1" i="0" u="none" strike="noStrike" cap="none" normalizeH="0" baseline="0" dirty="0">
                          <a:ln>
                            <a:noFill/>
                          </a:ln>
                          <a:solidFill>
                            <a:schemeClr val="tx1"/>
                          </a:solidFill>
                          <a:effectLst/>
                          <a:latin typeface="Arial" charset="0"/>
                          <a:ea typeface="宋体" charset="-122"/>
                        </a:rPr>
                        <a:t>3</a:t>
                      </a:r>
                    </a:p>
                  </a:txBody>
                  <a:tcPr marL="164616" marR="164616"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0" name="Group 49"/>
          <p:cNvGraphicFramePr>
            <a:graphicFrameLocks/>
          </p:cNvGraphicFramePr>
          <p:nvPr>
            <p:extLst>
              <p:ext uri="{D42A27DB-BD31-4B8C-83A1-F6EECF244321}">
                <p14:modId xmlns:p14="http://schemas.microsoft.com/office/powerpoint/2010/main" val="683039948"/>
              </p:ext>
            </p:extLst>
          </p:nvPr>
        </p:nvGraphicFramePr>
        <p:xfrm>
          <a:off x="1714499" y="3962400"/>
          <a:ext cx="5715001" cy="1243512"/>
        </p:xfrm>
        <a:graphic>
          <a:graphicData uri="http://schemas.openxmlformats.org/drawingml/2006/table">
            <a:tbl>
              <a:tblPr/>
              <a:tblGrid>
                <a:gridCol w="1190626">
                  <a:extLst>
                    <a:ext uri="{9D8B030D-6E8A-4147-A177-3AD203B41FA5}">
                      <a16:colId xmlns:a16="http://schemas.microsoft.com/office/drawing/2014/main" val="20000"/>
                    </a:ext>
                  </a:extLst>
                </a:gridCol>
                <a:gridCol w="1508125">
                  <a:extLst>
                    <a:ext uri="{9D8B030D-6E8A-4147-A177-3AD203B41FA5}">
                      <a16:colId xmlns:a16="http://schemas.microsoft.com/office/drawing/2014/main" val="20001"/>
                    </a:ext>
                  </a:extLst>
                </a:gridCol>
                <a:gridCol w="1508125">
                  <a:extLst>
                    <a:ext uri="{9D8B030D-6E8A-4147-A177-3AD203B41FA5}">
                      <a16:colId xmlns:a16="http://schemas.microsoft.com/office/drawing/2014/main" val="20002"/>
                    </a:ext>
                  </a:extLst>
                </a:gridCol>
                <a:gridCol w="1508125">
                  <a:extLst>
                    <a:ext uri="{9D8B030D-6E8A-4147-A177-3AD203B41FA5}">
                      <a16:colId xmlns:a16="http://schemas.microsoft.com/office/drawing/2014/main" val="20003"/>
                    </a:ext>
                  </a:extLst>
                </a:gridCol>
              </a:tblGrid>
              <a:tr h="297924">
                <a:tc rowSpan="2">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1600" b="1" i="0" u="none" strike="noStrike" cap="none" normalizeH="0" baseline="0" dirty="0">
                          <a:ln>
                            <a:noFill/>
                          </a:ln>
                          <a:solidFill>
                            <a:schemeClr val="tx1"/>
                          </a:solidFill>
                          <a:effectLst/>
                          <a:latin typeface="Arial" charset="0"/>
                          <a:ea typeface="宋体" charset="-122"/>
                        </a:rPr>
                        <a:t>Seq. #</a:t>
                      </a:r>
                      <a:endParaRPr kumimoji="0" lang="zh-CN" altLang="en-US" sz="1600" b="1" i="0" u="none" strike="noStrike" cap="none" normalizeH="0" baseline="0" dirty="0">
                        <a:ln>
                          <a:noFill/>
                        </a:ln>
                        <a:solidFill>
                          <a:schemeClr val="tx1"/>
                        </a:solidFill>
                        <a:effectLst/>
                        <a:latin typeface="Arial" charset="0"/>
                        <a:ea typeface="宋体" charset="-122"/>
                      </a:endParaRPr>
                    </a:p>
                  </a:txBody>
                  <a:tcPr marL="164616" marR="164616"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1600" b="1" i="0" u="none" strike="noStrike" cap="none" normalizeH="0" baseline="0" dirty="0">
                          <a:ln>
                            <a:noFill/>
                          </a:ln>
                          <a:solidFill>
                            <a:schemeClr val="tx1"/>
                          </a:solidFill>
                          <a:effectLst/>
                          <a:latin typeface="Arial" charset="0"/>
                          <a:ea typeface="宋体" charset="-122"/>
                        </a:rPr>
                        <a:t>Instruction count for each class</a:t>
                      </a:r>
                    </a:p>
                  </a:txBody>
                  <a:tcPr marL="164616" marR="164616"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97924">
                <a:tc vMerge="1">
                  <a:txBody>
                    <a:bodyPr/>
                    <a:lstStyle/>
                    <a:p>
                      <a:endParaRPr lang="zh-CN" altLang="en-US"/>
                    </a:p>
                  </a:txBody>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宋体" charset="-122"/>
                        </a:rPr>
                        <a:t>A</a:t>
                      </a:r>
                    </a:p>
                  </a:txBody>
                  <a:tcPr marL="164616" marR="16461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宋体" charset="-122"/>
                        </a:rPr>
                        <a:t>B</a:t>
                      </a:r>
                    </a:p>
                  </a:txBody>
                  <a:tcPr marL="164616" marR="16461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宋体" charset="-122"/>
                        </a:rPr>
                        <a:t>C</a:t>
                      </a:r>
                    </a:p>
                  </a:txBody>
                  <a:tcPr marL="164616" marR="164616"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7924">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1600" b="1" i="0" u="none" strike="noStrike" cap="none" normalizeH="0" baseline="0" dirty="0">
                          <a:ln>
                            <a:noFill/>
                          </a:ln>
                          <a:solidFill>
                            <a:schemeClr val="tx1"/>
                          </a:solidFill>
                          <a:effectLst/>
                          <a:latin typeface="Arial" charset="0"/>
                          <a:ea typeface="宋体" charset="-122"/>
                        </a:rPr>
                        <a:t>1</a:t>
                      </a:r>
                    </a:p>
                  </a:txBody>
                  <a:tcPr marL="164616" marR="164616"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1600" b="1" i="0" u="none" strike="noStrike" cap="none" normalizeH="0" baseline="0" dirty="0">
                          <a:ln>
                            <a:noFill/>
                          </a:ln>
                          <a:solidFill>
                            <a:schemeClr val="tx1"/>
                          </a:solidFill>
                          <a:effectLst/>
                          <a:latin typeface="Arial" charset="0"/>
                          <a:ea typeface="宋体" charset="-122"/>
                        </a:rPr>
                        <a:t>2</a:t>
                      </a:r>
                    </a:p>
                  </a:txBody>
                  <a:tcPr marL="164616" marR="16461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1600" b="1" i="0" u="none" strike="noStrike" cap="none" normalizeH="0" baseline="0" dirty="0">
                          <a:ln>
                            <a:noFill/>
                          </a:ln>
                          <a:solidFill>
                            <a:schemeClr val="tx1"/>
                          </a:solidFill>
                          <a:effectLst/>
                          <a:latin typeface="Arial" charset="0"/>
                          <a:ea typeface="宋体" charset="-122"/>
                        </a:rPr>
                        <a:t>1</a:t>
                      </a:r>
                    </a:p>
                  </a:txBody>
                  <a:tcPr marL="164616" marR="16461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1600" b="1" i="0" u="none" strike="noStrike" cap="none" normalizeH="0" baseline="0" dirty="0">
                          <a:ln>
                            <a:noFill/>
                          </a:ln>
                          <a:solidFill>
                            <a:schemeClr val="tx1"/>
                          </a:solidFill>
                          <a:effectLst/>
                          <a:latin typeface="Arial" charset="0"/>
                          <a:ea typeface="宋体" charset="-122"/>
                        </a:rPr>
                        <a:t>2</a:t>
                      </a:r>
                    </a:p>
                  </a:txBody>
                  <a:tcPr marL="164616" marR="164616"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7924">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1600" b="1" i="0" u="none" strike="noStrike" cap="none" normalizeH="0" baseline="0" dirty="0">
                          <a:ln>
                            <a:noFill/>
                          </a:ln>
                          <a:solidFill>
                            <a:schemeClr val="tx1"/>
                          </a:solidFill>
                          <a:effectLst/>
                          <a:latin typeface="Arial" charset="0"/>
                          <a:ea typeface="宋体" charset="-122"/>
                        </a:rPr>
                        <a:t>2</a:t>
                      </a:r>
                    </a:p>
                  </a:txBody>
                  <a:tcPr marL="164616" marR="164616"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1600" b="1" i="0" u="none" strike="noStrike" cap="none" normalizeH="0" baseline="0" dirty="0">
                          <a:ln>
                            <a:noFill/>
                          </a:ln>
                          <a:solidFill>
                            <a:schemeClr val="tx1"/>
                          </a:solidFill>
                          <a:effectLst/>
                          <a:latin typeface="Arial" charset="0"/>
                          <a:ea typeface="宋体" charset="-122"/>
                        </a:rPr>
                        <a:t>4</a:t>
                      </a:r>
                    </a:p>
                  </a:txBody>
                  <a:tcPr marL="164616" marR="16461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1600" b="1" i="0" u="none" strike="noStrike" cap="none" normalizeH="0" baseline="0" dirty="0">
                          <a:ln>
                            <a:noFill/>
                          </a:ln>
                          <a:solidFill>
                            <a:schemeClr val="tx1"/>
                          </a:solidFill>
                          <a:effectLst/>
                          <a:latin typeface="Arial" charset="0"/>
                          <a:ea typeface="宋体" charset="-122"/>
                        </a:rPr>
                        <a:t>1</a:t>
                      </a:r>
                    </a:p>
                  </a:txBody>
                  <a:tcPr marL="164616" marR="16461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1600" b="1" i="0" u="none" strike="noStrike" cap="none" normalizeH="0" baseline="0" dirty="0">
                          <a:ln>
                            <a:noFill/>
                          </a:ln>
                          <a:solidFill>
                            <a:schemeClr val="tx1"/>
                          </a:solidFill>
                          <a:effectLst/>
                          <a:latin typeface="Arial" charset="0"/>
                          <a:ea typeface="宋体" charset="-122"/>
                        </a:rPr>
                        <a:t>1</a:t>
                      </a:r>
                    </a:p>
                  </a:txBody>
                  <a:tcPr marL="164616" marR="164616"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 name="Slide Number Placeholder 8"/>
          <p:cNvSpPr>
            <a:spLocks noGrp="1"/>
          </p:cNvSpPr>
          <p:nvPr>
            <p:ph type="sldNum" sz="quarter" idx="12"/>
          </p:nvPr>
        </p:nvSpPr>
        <p:spPr/>
        <p:txBody>
          <a:bodyPr/>
          <a:lstStyle/>
          <a:p>
            <a:fld id="{B7A5BFCD-2DD0-1B4A-A6AE-A25793FF7F06}" type="slidenum">
              <a:rPr lang="zh-CN" altLang="en-US" smtClean="0"/>
              <a:t>15</a:t>
            </a:fld>
            <a:endParaRPr lang="zh-CN" altLang="en-US"/>
          </a:p>
        </p:txBody>
      </p:sp>
    </p:spTree>
    <p:extLst>
      <p:ext uri="{BB962C8B-B14F-4D97-AF65-F5344CB8AC3E}">
        <p14:creationId xmlns:p14="http://schemas.microsoft.com/office/powerpoint/2010/main" val="18051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p:txBody>
          <a:bodyPr/>
          <a:lstStyle/>
          <a:p>
            <a:pPr marL="0" indent="0" eaLnBrk="1" hangingPunct="1"/>
            <a:r>
              <a:rPr lang="en-US" altLang="zh-CN" sz="2400" b="0">
                <a:ea typeface="宋体" panose="02010600030101010101" pitchFamily="2" charset="-122"/>
              </a:rPr>
              <a:t>Our basic performance equation is then</a:t>
            </a:r>
          </a:p>
        </p:txBody>
      </p:sp>
      <p:sp>
        <p:nvSpPr>
          <p:cNvPr id="39938" name="Rectangle 2"/>
          <p:cNvSpPr>
            <a:spLocks noGrp="1" noChangeArrowheads="1"/>
          </p:cNvSpPr>
          <p:nvPr>
            <p:ph type="title"/>
          </p:nvPr>
        </p:nvSpPr>
        <p:spPr/>
        <p:txBody>
          <a:bodyPr rtlCol="0">
            <a:normAutofit/>
          </a:bodyPr>
          <a:lstStyle/>
          <a:p>
            <a:pPr eaLnBrk="1" fontAlgn="auto" hangingPunct="1">
              <a:spcAft>
                <a:spcPts val="0"/>
              </a:spcAft>
              <a:defRPr/>
            </a:pPr>
            <a:r>
              <a:rPr lang="en-US" altLang="zh-CN" dirty="0">
                <a:latin typeface="Arial" charset="0"/>
                <a:ea typeface="+mj-ea"/>
              </a:rPr>
              <a:t>The</a:t>
            </a:r>
            <a:r>
              <a:rPr kumimoji="0" lang="en-US" altLang="zh-CN" dirty="0">
                <a:latin typeface="Arial" charset="0"/>
                <a:ea typeface="+mj-ea"/>
              </a:rPr>
              <a:t> Performance Equation</a:t>
            </a:r>
          </a:p>
        </p:txBody>
      </p:sp>
      <p:sp>
        <p:nvSpPr>
          <p:cNvPr id="3" name="Content Placeholder 2"/>
          <p:cNvSpPr>
            <a:spLocks noGrp="1"/>
          </p:cNvSpPr>
          <p:nvPr>
            <p:ph sz="quarter" idx="13"/>
          </p:nvPr>
        </p:nvSpPr>
        <p:spPr/>
        <p:txBody>
          <a:bodyPr/>
          <a:lstStyle/>
          <a:p>
            <a:endParaRPr lang="en-US"/>
          </a:p>
        </p:txBody>
      </p:sp>
      <p:sp>
        <p:nvSpPr>
          <p:cNvPr id="55300" name="Rectangle 7"/>
          <p:cNvSpPr>
            <a:spLocks noChangeArrowheads="1"/>
          </p:cNvSpPr>
          <p:nvPr/>
        </p:nvSpPr>
        <p:spPr bwMode="auto">
          <a:xfrm>
            <a:off x="152400" y="2209800"/>
            <a:ext cx="87630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87338" indent="-287338">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nSpc>
                <a:spcPct val="90000"/>
              </a:lnSpc>
              <a:spcBef>
                <a:spcPct val="65000"/>
              </a:spcBef>
              <a:spcAft>
                <a:spcPct val="0"/>
              </a:spcAft>
              <a:buClr>
                <a:schemeClr val="accent1"/>
              </a:buClr>
              <a:buSzPct val="75000"/>
              <a:buFont typeface="Wingdings" panose="05000000000000000000" pitchFamily="2" charset="2"/>
              <a:buNone/>
            </a:pPr>
            <a:r>
              <a:rPr lang="zh-CN" altLang="en-US" sz="2400" b="0" dirty="0"/>
              <a:t>      </a:t>
            </a:r>
            <a:r>
              <a:rPr lang="en-US" altLang="zh-CN" sz="2400" b="0" dirty="0"/>
              <a:t>CPU time      =  </a:t>
            </a:r>
            <a:r>
              <a:rPr lang="en-US" altLang="zh-CN" sz="2400" b="0" dirty="0" err="1"/>
              <a:t>Instruction_count</a:t>
            </a:r>
            <a:r>
              <a:rPr lang="en-US" altLang="zh-CN" sz="2400" b="0" dirty="0"/>
              <a:t>  x  CPI  x   </a:t>
            </a:r>
            <a:r>
              <a:rPr lang="en-US" altLang="zh-CN" sz="2400" b="0" dirty="0" err="1"/>
              <a:t>clock_cycle</a:t>
            </a:r>
            <a:endParaRPr lang="en-US" altLang="zh-CN" sz="2400" b="0" dirty="0"/>
          </a:p>
        </p:txBody>
      </p:sp>
      <p:sp>
        <p:nvSpPr>
          <p:cNvPr id="910350" name="Rectangle 14"/>
          <p:cNvSpPr>
            <a:spLocks noChangeArrowheads="1"/>
          </p:cNvSpPr>
          <p:nvPr/>
        </p:nvSpPr>
        <p:spPr bwMode="auto">
          <a:xfrm>
            <a:off x="381000" y="3200400"/>
            <a:ext cx="8153400" cy="2778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87338" indent="-287338">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1363" indent="-246063">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nSpc>
                <a:spcPct val="90000"/>
              </a:lnSpc>
              <a:spcBef>
                <a:spcPct val="65000"/>
              </a:spcBef>
              <a:spcAft>
                <a:spcPct val="0"/>
              </a:spcAft>
              <a:buClr>
                <a:schemeClr val="accent1"/>
              </a:buClr>
              <a:buSzPct val="75000"/>
              <a:buFont typeface="Wingdings" panose="05000000000000000000" pitchFamily="2" charset="2"/>
              <a:buChar char="q"/>
            </a:pPr>
            <a:r>
              <a:rPr lang="en-US" altLang="zh-CN" sz="2400" b="0" dirty="0"/>
              <a:t>These equations separate the </a:t>
            </a:r>
            <a:r>
              <a:rPr lang="en-US" altLang="zh-CN" sz="2400" b="0" dirty="0">
                <a:solidFill>
                  <a:srgbClr val="FF0000"/>
                </a:solidFill>
              </a:rPr>
              <a:t>three key </a:t>
            </a:r>
            <a:r>
              <a:rPr lang="en-US" altLang="zh-CN" sz="2400" b="0" dirty="0"/>
              <a:t>factors that affect performance</a:t>
            </a:r>
          </a:p>
          <a:p>
            <a:pPr lvl="1">
              <a:lnSpc>
                <a:spcPct val="85000"/>
              </a:lnSpc>
              <a:spcBef>
                <a:spcPct val="40000"/>
              </a:spcBef>
              <a:buClr>
                <a:schemeClr val="accent1"/>
              </a:buClr>
              <a:buSzPct val="75000"/>
              <a:buFont typeface="Monotype Sorts" pitchFamily="2" charset="2"/>
              <a:buChar char="l"/>
            </a:pPr>
            <a:r>
              <a:rPr kumimoji="0" lang="en-US" altLang="zh-CN" dirty="0"/>
              <a:t>Can measure the CPU execution time by running the program</a:t>
            </a:r>
          </a:p>
          <a:p>
            <a:pPr lvl="1">
              <a:lnSpc>
                <a:spcPct val="85000"/>
              </a:lnSpc>
              <a:spcBef>
                <a:spcPct val="40000"/>
              </a:spcBef>
              <a:buClr>
                <a:schemeClr val="accent1"/>
              </a:buClr>
              <a:buSzPct val="75000"/>
              <a:buFont typeface="Monotype Sorts" pitchFamily="2" charset="2"/>
              <a:buChar char="l"/>
            </a:pPr>
            <a:r>
              <a:rPr kumimoji="0" lang="en-US" altLang="zh-CN" dirty="0"/>
              <a:t>The clock rate is usually given</a:t>
            </a:r>
          </a:p>
          <a:p>
            <a:pPr lvl="1">
              <a:lnSpc>
                <a:spcPct val="85000"/>
              </a:lnSpc>
              <a:spcBef>
                <a:spcPct val="40000"/>
              </a:spcBef>
              <a:buClr>
                <a:schemeClr val="accent1"/>
              </a:buClr>
              <a:buSzPct val="75000"/>
              <a:buFont typeface="Monotype Sorts" pitchFamily="2" charset="2"/>
              <a:buChar char="l"/>
            </a:pPr>
            <a:r>
              <a:rPr kumimoji="0" lang="en-US" altLang="zh-CN" dirty="0"/>
              <a:t>Can measure overall instruction count by using profilers/ simulators without knowing all of the implementation details</a:t>
            </a:r>
          </a:p>
          <a:p>
            <a:pPr lvl="1">
              <a:lnSpc>
                <a:spcPct val="85000"/>
              </a:lnSpc>
              <a:spcBef>
                <a:spcPct val="40000"/>
              </a:spcBef>
              <a:buClr>
                <a:schemeClr val="accent1"/>
              </a:buClr>
              <a:buSzPct val="75000"/>
              <a:buFont typeface="Monotype Sorts" pitchFamily="2" charset="2"/>
              <a:buChar char="l"/>
            </a:pPr>
            <a:r>
              <a:rPr kumimoji="0" lang="en-US" altLang="zh-CN" dirty="0"/>
              <a:t>CPI varies by instruction type and ISA implementation for which we must know the implementation details</a:t>
            </a:r>
          </a:p>
        </p:txBody>
      </p:sp>
      <p:sp>
        <p:nvSpPr>
          <p:cNvPr id="2" name="Date Placeholder 1"/>
          <p:cNvSpPr>
            <a:spLocks noGrp="1"/>
          </p:cNvSpPr>
          <p:nvPr>
            <p:ph type="dt" sz="half" idx="10"/>
          </p:nvPr>
        </p:nvSpPr>
        <p:spPr/>
        <p:txBody>
          <a:bodyPr/>
          <a:lstStyle/>
          <a:p>
            <a:r>
              <a:rPr lang="en-US" altLang="zh-CN"/>
              <a:t>COaA, LEC03 Intro III</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t>16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0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035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5460" name="Group 4"/>
          <p:cNvGraphicFramePr>
            <a:graphicFrameLocks noGrp="1"/>
          </p:cNvGraphicFramePr>
          <p:nvPr>
            <p:ph idx="1"/>
            <p:extLst>
              <p:ext uri="{D42A27DB-BD31-4B8C-83A1-F6EECF244321}">
                <p14:modId xmlns:p14="http://schemas.microsoft.com/office/powerpoint/2010/main" val="1346396087"/>
              </p:ext>
            </p:extLst>
          </p:nvPr>
        </p:nvGraphicFramePr>
        <p:xfrm>
          <a:off x="250825" y="1631206"/>
          <a:ext cx="8642351" cy="4556868"/>
        </p:xfrm>
        <a:graphic>
          <a:graphicData uri="http://schemas.openxmlformats.org/drawingml/2006/table">
            <a:tbl>
              <a:tblPr/>
              <a:tblGrid>
                <a:gridCol w="2263775">
                  <a:extLst>
                    <a:ext uri="{9D8B030D-6E8A-4147-A177-3AD203B41FA5}">
                      <a16:colId xmlns:a16="http://schemas.microsoft.com/office/drawing/2014/main" val="20000"/>
                    </a:ext>
                  </a:extLst>
                </a:gridCol>
                <a:gridCol w="2379370">
                  <a:extLst>
                    <a:ext uri="{9D8B030D-6E8A-4147-A177-3AD203B41FA5}">
                      <a16:colId xmlns:a16="http://schemas.microsoft.com/office/drawing/2014/main" val="20001"/>
                    </a:ext>
                  </a:extLst>
                </a:gridCol>
                <a:gridCol w="1999603">
                  <a:extLst>
                    <a:ext uri="{9D8B030D-6E8A-4147-A177-3AD203B41FA5}">
                      <a16:colId xmlns:a16="http://schemas.microsoft.com/office/drawing/2014/main" val="20002"/>
                    </a:ext>
                  </a:extLst>
                </a:gridCol>
                <a:gridCol w="1999603">
                  <a:extLst>
                    <a:ext uri="{9D8B030D-6E8A-4147-A177-3AD203B41FA5}">
                      <a16:colId xmlns:a16="http://schemas.microsoft.com/office/drawing/2014/main" val="20003"/>
                    </a:ext>
                  </a:extLst>
                </a:gridCol>
              </a:tblGrid>
              <a:tr h="662084">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zh-CN" altLang="en-US" sz="2000" b="0" i="0" u="none" strike="noStrike" cap="none" normalizeH="0" baseline="0">
                        <a:ln>
                          <a:noFill/>
                        </a:ln>
                        <a:solidFill>
                          <a:schemeClr val="tx1"/>
                        </a:solidFill>
                        <a:effectLst/>
                        <a:latin typeface="Arial" charset="0"/>
                        <a:ea typeface="宋体" charset="-122"/>
                      </a:endParaRPr>
                    </a:p>
                  </a:txBody>
                  <a:tcPr marL="122010" marR="1220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2000" b="0" i="0" u="none" strike="noStrike" cap="none" normalizeH="0" baseline="0" dirty="0" err="1">
                          <a:ln>
                            <a:noFill/>
                          </a:ln>
                          <a:solidFill>
                            <a:schemeClr val="tx1"/>
                          </a:solidFill>
                          <a:effectLst/>
                          <a:latin typeface="Arial" charset="0"/>
                          <a:ea typeface="宋体" charset="-122"/>
                        </a:rPr>
                        <a:t>Instruction_count</a:t>
                      </a:r>
                      <a:endParaRPr kumimoji="0" lang="en-US" altLang="zh-CN" sz="2000" b="0" i="0" u="none" strike="noStrike" cap="none" normalizeH="0" baseline="0" dirty="0">
                        <a:ln>
                          <a:noFill/>
                        </a:ln>
                        <a:solidFill>
                          <a:schemeClr val="tx1"/>
                        </a:solidFill>
                        <a:effectLst/>
                        <a:latin typeface="Arial" charset="0"/>
                        <a:ea typeface="宋体" charset="-122"/>
                      </a:endParaRPr>
                    </a:p>
                  </a:txBody>
                  <a:tcPr marL="122010" marR="1220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charset="-122"/>
                        </a:rPr>
                        <a:t>CPI</a:t>
                      </a:r>
                    </a:p>
                  </a:txBody>
                  <a:tcPr marL="122010" marR="1220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2000" b="0" i="0" u="none" strike="noStrike" cap="none" normalizeH="0" baseline="0" dirty="0" err="1">
                          <a:ln>
                            <a:noFill/>
                          </a:ln>
                          <a:solidFill>
                            <a:schemeClr val="tx1"/>
                          </a:solidFill>
                          <a:effectLst/>
                          <a:latin typeface="Arial" charset="0"/>
                          <a:ea typeface="宋体" charset="-122"/>
                        </a:rPr>
                        <a:t>clock_cycle</a:t>
                      </a:r>
                      <a:endParaRPr kumimoji="0" lang="en-US" altLang="zh-CN" sz="2000" b="0" i="0" u="none" strike="noStrike" cap="none" normalizeH="0" baseline="0" dirty="0">
                        <a:ln>
                          <a:noFill/>
                        </a:ln>
                        <a:solidFill>
                          <a:schemeClr val="tx1"/>
                        </a:solidFill>
                        <a:effectLst/>
                        <a:latin typeface="Arial" charset="0"/>
                        <a:ea typeface="宋体" charset="-122"/>
                      </a:endParaRPr>
                    </a:p>
                  </a:txBody>
                  <a:tcPr marL="122010" marR="1220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2654">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Algorithm</a:t>
                      </a:r>
                    </a:p>
                  </a:txBody>
                  <a:tcPr marL="122010" marR="1220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zh-CN" altLang="en-US" sz="2000" b="0" i="0" u="none" strike="noStrike" cap="none" normalizeH="0" baseline="0" dirty="0">
                        <a:ln>
                          <a:noFill/>
                        </a:ln>
                        <a:solidFill>
                          <a:schemeClr val="tx1"/>
                        </a:solidFill>
                        <a:effectLst/>
                        <a:latin typeface="Arial" charset="0"/>
                        <a:ea typeface="宋体" charset="-122"/>
                      </a:endParaRPr>
                    </a:p>
                  </a:txBody>
                  <a:tcPr marL="122010" marR="1220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zh-CN" altLang="en-US" sz="2000" b="0" i="0" u="none" strike="noStrike" cap="none" normalizeH="0" baseline="0">
                        <a:ln>
                          <a:noFill/>
                        </a:ln>
                        <a:solidFill>
                          <a:schemeClr val="tx1"/>
                        </a:solidFill>
                        <a:effectLst/>
                        <a:latin typeface="Arial" charset="0"/>
                        <a:ea typeface="宋体" charset="-122"/>
                      </a:endParaRPr>
                    </a:p>
                  </a:txBody>
                  <a:tcPr marL="122010" marR="1220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zh-CN" altLang="en-US" sz="2000" b="0" i="0" u="none" strike="noStrike" cap="none" normalizeH="0" baseline="0">
                        <a:ln>
                          <a:noFill/>
                        </a:ln>
                        <a:solidFill>
                          <a:schemeClr val="tx1"/>
                        </a:solidFill>
                        <a:effectLst/>
                        <a:latin typeface="Arial" charset="0"/>
                        <a:ea typeface="宋体" charset="-122"/>
                      </a:endParaRPr>
                    </a:p>
                  </a:txBody>
                  <a:tcPr marL="122010" marR="1220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2084">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Programming language</a:t>
                      </a:r>
                    </a:p>
                  </a:txBody>
                  <a:tcPr marL="122010" marR="1220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zh-CN" altLang="en-US" sz="2000" b="0" i="0" u="none" strike="noStrike" cap="none" normalizeH="0" baseline="0">
                        <a:ln>
                          <a:noFill/>
                        </a:ln>
                        <a:solidFill>
                          <a:schemeClr val="tx1"/>
                        </a:solidFill>
                        <a:effectLst/>
                        <a:latin typeface="Arial" charset="0"/>
                        <a:ea typeface="宋体" charset="-122"/>
                      </a:endParaRPr>
                    </a:p>
                  </a:txBody>
                  <a:tcPr marL="122010" marR="1220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zh-CN" altLang="en-US" sz="2000" b="0" i="0" u="none" strike="noStrike" cap="none" normalizeH="0" baseline="0">
                        <a:ln>
                          <a:noFill/>
                        </a:ln>
                        <a:solidFill>
                          <a:schemeClr val="tx1"/>
                        </a:solidFill>
                        <a:effectLst/>
                        <a:latin typeface="Arial" charset="0"/>
                        <a:ea typeface="宋体" charset="-122"/>
                      </a:endParaRPr>
                    </a:p>
                  </a:txBody>
                  <a:tcPr marL="122010" marR="1220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zh-CN" altLang="en-US" sz="2000" b="0" i="0" u="none" strike="noStrike" cap="none" normalizeH="0" baseline="0">
                        <a:ln>
                          <a:noFill/>
                        </a:ln>
                        <a:solidFill>
                          <a:schemeClr val="tx1"/>
                        </a:solidFill>
                        <a:effectLst/>
                        <a:latin typeface="Arial" charset="0"/>
                        <a:ea typeface="宋体" charset="-122"/>
                      </a:endParaRPr>
                    </a:p>
                  </a:txBody>
                  <a:tcPr marL="122010" marR="1220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2654">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Compiler</a:t>
                      </a:r>
                    </a:p>
                  </a:txBody>
                  <a:tcPr marL="122010" marR="1220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zh-CN" altLang="en-US" sz="2000" b="0" i="0" u="none" strike="noStrike" cap="none" normalizeH="0" baseline="0">
                        <a:ln>
                          <a:noFill/>
                        </a:ln>
                        <a:solidFill>
                          <a:schemeClr val="tx1"/>
                        </a:solidFill>
                        <a:effectLst/>
                        <a:latin typeface="Arial" charset="0"/>
                        <a:ea typeface="宋体" charset="-122"/>
                      </a:endParaRPr>
                    </a:p>
                  </a:txBody>
                  <a:tcPr marL="122010" marR="1220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zh-CN" altLang="en-US" sz="2000" b="0" i="0" u="none" strike="noStrike" cap="none" normalizeH="0" baseline="0">
                        <a:ln>
                          <a:noFill/>
                        </a:ln>
                        <a:solidFill>
                          <a:schemeClr val="tx1"/>
                        </a:solidFill>
                        <a:effectLst/>
                        <a:latin typeface="Arial" charset="0"/>
                        <a:ea typeface="宋体" charset="-122"/>
                      </a:endParaRPr>
                    </a:p>
                  </a:txBody>
                  <a:tcPr marL="122010" marR="1220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zh-CN" altLang="en-US" sz="2000" b="0" i="0" u="none" strike="noStrike" cap="none" normalizeH="0" baseline="0">
                        <a:ln>
                          <a:noFill/>
                        </a:ln>
                        <a:solidFill>
                          <a:schemeClr val="tx1"/>
                        </a:solidFill>
                        <a:effectLst/>
                        <a:latin typeface="Arial" charset="0"/>
                        <a:ea typeface="宋体" charset="-122"/>
                      </a:endParaRPr>
                    </a:p>
                  </a:txBody>
                  <a:tcPr marL="122010" marR="1220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2654">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ISA</a:t>
                      </a:r>
                    </a:p>
                  </a:txBody>
                  <a:tcPr marL="122010" marR="1220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zh-CN" altLang="en-US" sz="2000" b="0" i="0" u="none" strike="noStrike" cap="none" normalizeH="0" baseline="0">
                        <a:ln>
                          <a:noFill/>
                        </a:ln>
                        <a:solidFill>
                          <a:schemeClr val="tx1"/>
                        </a:solidFill>
                        <a:effectLst/>
                        <a:latin typeface="Arial" charset="0"/>
                        <a:ea typeface="宋体" charset="-122"/>
                      </a:endParaRPr>
                    </a:p>
                  </a:txBody>
                  <a:tcPr marL="122010" marR="1220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zh-CN" altLang="en-US" sz="2000" b="0" i="0" u="none" strike="noStrike" cap="none" normalizeH="0" baseline="0">
                        <a:ln>
                          <a:noFill/>
                        </a:ln>
                        <a:solidFill>
                          <a:schemeClr val="tx1"/>
                        </a:solidFill>
                        <a:effectLst/>
                        <a:latin typeface="Arial" charset="0"/>
                        <a:ea typeface="宋体" charset="-122"/>
                      </a:endParaRPr>
                    </a:p>
                  </a:txBody>
                  <a:tcPr marL="122010" marR="1220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zh-CN" altLang="en-US" sz="2000" b="0" i="0" u="none" strike="noStrike" cap="none" normalizeH="0" baseline="0">
                        <a:ln>
                          <a:noFill/>
                        </a:ln>
                        <a:solidFill>
                          <a:schemeClr val="tx1"/>
                        </a:solidFill>
                        <a:effectLst/>
                        <a:latin typeface="Arial" charset="0"/>
                        <a:ea typeface="宋体" charset="-122"/>
                      </a:endParaRPr>
                    </a:p>
                  </a:txBody>
                  <a:tcPr marL="122010" marR="1220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62084">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Processor organization</a:t>
                      </a:r>
                    </a:p>
                  </a:txBody>
                  <a:tcPr marL="122010" marR="1220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zh-CN" altLang="en-US" sz="2000" b="0" i="0" u="none" strike="noStrike" cap="none" normalizeH="0" baseline="0">
                        <a:ln>
                          <a:noFill/>
                        </a:ln>
                        <a:solidFill>
                          <a:schemeClr val="tx1"/>
                        </a:solidFill>
                        <a:effectLst/>
                        <a:latin typeface="Arial" charset="0"/>
                        <a:ea typeface="宋体" charset="-122"/>
                      </a:endParaRPr>
                    </a:p>
                  </a:txBody>
                  <a:tcPr marL="122010" marR="1220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zh-CN" altLang="en-US" sz="2000" b="0" i="0" u="none" strike="noStrike" cap="none" normalizeH="0" baseline="0">
                        <a:ln>
                          <a:noFill/>
                        </a:ln>
                        <a:solidFill>
                          <a:schemeClr val="tx1"/>
                        </a:solidFill>
                        <a:effectLst/>
                        <a:latin typeface="Arial" charset="0"/>
                        <a:ea typeface="宋体" charset="-122"/>
                      </a:endParaRPr>
                    </a:p>
                  </a:txBody>
                  <a:tcPr marL="122010" marR="1220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zh-CN" altLang="en-US" sz="2000" b="0" i="0" u="none" strike="noStrike" cap="none" normalizeH="0" baseline="0">
                        <a:ln>
                          <a:noFill/>
                        </a:ln>
                        <a:solidFill>
                          <a:schemeClr val="tx1"/>
                        </a:solidFill>
                        <a:effectLst/>
                        <a:latin typeface="Arial" charset="0"/>
                        <a:ea typeface="宋体" charset="-122"/>
                      </a:endParaRPr>
                    </a:p>
                  </a:txBody>
                  <a:tcPr marL="122010" marR="1220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42654">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Technology</a:t>
                      </a:r>
                    </a:p>
                  </a:txBody>
                  <a:tcPr marL="122010" marR="1220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zh-CN" altLang="en-US" sz="2000" b="0" i="0" u="none" strike="noStrike" cap="none" normalizeH="0" baseline="0" dirty="0">
                        <a:ln>
                          <a:noFill/>
                        </a:ln>
                        <a:solidFill>
                          <a:schemeClr val="tx1"/>
                        </a:solidFill>
                        <a:effectLst/>
                        <a:latin typeface="Arial" charset="0"/>
                        <a:ea typeface="宋体" charset="-122"/>
                      </a:endParaRPr>
                    </a:p>
                  </a:txBody>
                  <a:tcPr marL="122010" marR="1220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zh-CN" altLang="en-US" sz="2000" b="0" i="0" u="none" strike="noStrike" cap="none" normalizeH="0" baseline="0">
                        <a:ln>
                          <a:noFill/>
                        </a:ln>
                        <a:solidFill>
                          <a:schemeClr val="tx1"/>
                        </a:solidFill>
                        <a:effectLst/>
                        <a:latin typeface="Arial" charset="0"/>
                        <a:ea typeface="宋体" charset="-122"/>
                      </a:endParaRPr>
                    </a:p>
                  </a:txBody>
                  <a:tcPr marL="122010" marR="1220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zh-CN" altLang="en-US" sz="2000" b="0" i="0" u="none" strike="noStrike" cap="none" normalizeH="0" baseline="0" dirty="0">
                        <a:ln>
                          <a:noFill/>
                        </a:ln>
                        <a:solidFill>
                          <a:schemeClr val="tx1"/>
                        </a:solidFill>
                        <a:effectLst/>
                        <a:latin typeface="Arial" charset="0"/>
                        <a:ea typeface="宋体" charset="-122"/>
                      </a:endParaRPr>
                    </a:p>
                  </a:txBody>
                  <a:tcPr marL="122010" marR="1220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0962" name="Rectangle 2"/>
          <p:cNvSpPr>
            <a:spLocks noGrp="1" noChangeArrowheads="1"/>
          </p:cNvSpPr>
          <p:nvPr>
            <p:ph type="title"/>
          </p:nvPr>
        </p:nvSpPr>
        <p:spPr/>
        <p:txBody>
          <a:bodyPr wrap="none" rtlCol="0">
            <a:normAutofit/>
          </a:bodyPr>
          <a:lstStyle/>
          <a:p>
            <a:pPr eaLnBrk="1" fontAlgn="auto" hangingPunct="1">
              <a:spcAft>
                <a:spcPts val="0"/>
              </a:spcAft>
              <a:defRPr/>
            </a:pPr>
            <a:r>
              <a:rPr kumimoji="0" lang="en-US" altLang="zh-CN">
                <a:latin typeface="Arial" charset="0"/>
                <a:ea typeface="+mj-ea"/>
              </a:rPr>
              <a:t>Determinates of CPU Performance</a:t>
            </a:r>
          </a:p>
        </p:txBody>
      </p:sp>
      <p:sp>
        <p:nvSpPr>
          <p:cNvPr id="4" name="Content Placeholder 3"/>
          <p:cNvSpPr>
            <a:spLocks noGrp="1"/>
          </p:cNvSpPr>
          <p:nvPr>
            <p:ph sz="quarter" idx="13"/>
          </p:nvPr>
        </p:nvSpPr>
        <p:spPr/>
        <p:txBody>
          <a:bodyPr/>
          <a:lstStyle/>
          <a:p>
            <a:endParaRPr lang="en-US"/>
          </a:p>
        </p:txBody>
      </p:sp>
      <p:sp>
        <p:nvSpPr>
          <p:cNvPr id="57389" name="Rectangle 3"/>
          <p:cNvSpPr>
            <a:spLocks noChangeArrowheads="1"/>
          </p:cNvSpPr>
          <p:nvPr/>
        </p:nvSpPr>
        <p:spPr bwMode="auto">
          <a:xfrm>
            <a:off x="0" y="914400"/>
            <a:ext cx="87630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87338" indent="-287338">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nSpc>
                <a:spcPct val="90000"/>
              </a:lnSpc>
              <a:spcBef>
                <a:spcPct val="65000"/>
              </a:spcBef>
              <a:spcAft>
                <a:spcPct val="0"/>
              </a:spcAft>
              <a:buClr>
                <a:schemeClr val="accent1"/>
              </a:buClr>
              <a:buSzPct val="75000"/>
              <a:buFont typeface="Wingdings" panose="05000000000000000000" pitchFamily="2" charset="2"/>
              <a:buNone/>
            </a:pPr>
            <a:r>
              <a:rPr lang="zh-CN" altLang="en-US" sz="2400" b="0"/>
              <a:t>      </a:t>
            </a:r>
            <a:r>
              <a:rPr lang="en-US" altLang="zh-CN" sz="2400" b="0"/>
              <a:t>CPU time      =  Instruction_count  x  CPI  x   clock_cycle</a:t>
            </a:r>
          </a:p>
        </p:txBody>
      </p:sp>
      <p:sp>
        <p:nvSpPr>
          <p:cNvPr id="915502" name="Text Box 46"/>
          <p:cNvSpPr txBox="1">
            <a:spLocks noChangeArrowheads="1"/>
          </p:cNvSpPr>
          <p:nvPr/>
        </p:nvSpPr>
        <p:spPr bwMode="auto">
          <a:xfrm>
            <a:off x="6934200" y="57912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lang="en-US" altLang="zh-CN" dirty="0">
                <a:solidFill>
                  <a:srgbClr val="FF0000"/>
                </a:solidFill>
              </a:rPr>
              <a:t>X</a:t>
            </a:r>
            <a:endParaRPr lang="en-US" altLang="zh-CN" b="0" dirty="0">
              <a:solidFill>
                <a:srgbClr val="FF0000"/>
              </a:solidFill>
              <a:latin typeface="Times New Roman" panose="02020603050405020304" pitchFamily="18" charset="0"/>
            </a:endParaRPr>
          </a:p>
        </p:txBody>
      </p:sp>
      <p:sp>
        <p:nvSpPr>
          <p:cNvPr id="915503" name="Text Box 47"/>
          <p:cNvSpPr txBox="1">
            <a:spLocks noChangeArrowheads="1"/>
          </p:cNvSpPr>
          <p:nvPr/>
        </p:nvSpPr>
        <p:spPr bwMode="auto">
          <a:xfrm>
            <a:off x="6934200" y="51054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lang="en-US" altLang="zh-CN" dirty="0">
                <a:solidFill>
                  <a:srgbClr val="FF0000"/>
                </a:solidFill>
              </a:rPr>
              <a:t>X</a:t>
            </a:r>
            <a:endParaRPr lang="en-US" altLang="zh-CN" b="0" dirty="0">
              <a:solidFill>
                <a:srgbClr val="FF0000"/>
              </a:solidFill>
              <a:latin typeface="Times New Roman" panose="02020603050405020304" pitchFamily="18" charset="0"/>
            </a:endParaRPr>
          </a:p>
        </p:txBody>
      </p:sp>
      <p:sp>
        <p:nvSpPr>
          <p:cNvPr id="915504" name="Text Box 48"/>
          <p:cNvSpPr txBox="1">
            <a:spLocks noChangeArrowheads="1"/>
          </p:cNvSpPr>
          <p:nvPr/>
        </p:nvSpPr>
        <p:spPr bwMode="auto">
          <a:xfrm>
            <a:off x="5486400" y="51054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lang="en-US" altLang="zh-CN" dirty="0">
                <a:solidFill>
                  <a:srgbClr val="FF0000"/>
                </a:solidFill>
              </a:rPr>
              <a:t>X</a:t>
            </a:r>
            <a:endParaRPr lang="en-US" altLang="zh-CN" b="0" dirty="0">
              <a:solidFill>
                <a:srgbClr val="FF0000"/>
              </a:solidFill>
              <a:latin typeface="Times New Roman" panose="02020603050405020304" pitchFamily="18" charset="0"/>
            </a:endParaRPr>
          </a:p>
        </p:txBody>
      </p:sp>
      <p:sp>
        <p:nvSpPr>
          <p:cNvPr id="915505" name="Text Box 49"/>
          <p:cNvSpPr txBox="1">
            <a:spLocks noChangeArrowheads="1"/>
          </p:cNvSpPr>
          <p:nvPr/>
        </p:nvSpPr>
        <p:spPr bwMode="auto">
          <a:xfrm>
            <a:off x="5486400" y="44196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lang="en-US" altLang="zh-CN" dirty="0">
                <a:solidFill>
                  <a:srgbClr val="FF0000"/>
                </a:solidFill>
              </a:rPr>
              <a:t>X</a:t>
            </a:r>
            <a:endParaRPr lang="en-US" altLang="zh-CN" b="0" dirty="0">
              <a:solidFill>
                <a:srgbClr val="FF0000"/>
              </a:solidFill>
              <a:latin typeface="Times New Roman" panose="02020603050405020304" pitchFamily="18" charset="0"/>
            </a:endParaRPr>
          </a:p>
        </p:txBody>
      </p:sp>
      <p:sp>
        <p:nvSpPr>
          <p:cNvPr id="915506" name="Text Box 50"/>
          <p:cNvSpPr txBox="1">
            <a:spLocks noChangeArrowheads="1"/>
          </p:cNvSpPr>
          <p:nvPr/>
        </p:nvSpPr>
        <p:spPr bwMode="auto">
          <a:xfrm>
            <a:off x="3962400" y="44196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lang="en-US" altLang="zh-CN" dirty="0">
                <a:solidFill>
                  <a:srgbClr val="FF0000"/>
                </a:solidFill>
              </a:rPr>
              <a:t>X</a:t>
            </a:r>
            <a:endParaRPr lang="en-US" altLang="zh-CN" b="0" dirty="0">
              <a:solidFill>
                <a:srgbClr val="FF0000"/>
              </a:solidFill>
              <a:latin typeface="Times New Roman" panose="02020603050405020304" pitchFamily="18" charset="0"/>
            </a:endParaRPr>
          </a:p>
        </p:txBody>
      </p:sp>
      <p:sp>
        <p:nvSpPr>
          <p:cNvPr id="915507" name="Text Box 51"/>
          <p:cNvSpPr txBox="1">
            <a:spLocks noChangeArrowheads="1"/>
          </p:cNvSpPr>
          <p:nvPr/>
        </p:nvSpPr>
        <p:spPr bwMode="auto">
          <a:xfrm>
            <a:off x="3962400" y="37338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lang="en-US" altLang="zh-CN" dirty="0">
                <a:solidFill>
                  <a:srgbClr val="FF0000"/>
                </a:solidFill>
              </a:rPr>
              <a:t>X</a:t>
            </a:r>
            <a:endParaRPr lang="en-US" altLang="zh-CN" b="0" dirty="0">
              <a:solidFill>
                <a:srgbClr val="FF0000"/>
              </a:solidFill>
              <a:latin typeface="Times New Roman" panose="02020603050405020304" pitchFamily="18" charset="0"/>
            </a:endParaRPr>
          </a:p>
        </p:txBody>
      </p:sp>
      <p:sp>
        <p:nvSpPr>
          <p:cNvPr id="915508" name="Text Box 52"/>
          <p:cNvSpPr txBox="1">
            <a:spLocks noChangeArrowheads="1"/>
          </p:cNvSpPr>
          <p:nvPr/>
        </p:nvSpPr>
        <p:spPr bwMode="auto">
          <a:xfrm>
            <a:off x="5486400" y="37338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lang="en-US" altLang="zh-CN" dirty="0">
                <a:solidFill>
                  <a:srgbClr val="FF0000"/>
                </a:solidFill>
              </a:rPr>
              <a:t>X</a:t>
            </a:r>
            <a:endParaRPr lang="en-US" altLang="zh-CN" b="0" dirty="0">
              <a:solidFill>
                <a:srgbClr val="FF0000"/>
              </a:solidFill>
              <a:latin typeface="Times New Roman" panose="02020603050405020304" pitchFamily="18" charset="0"/>
            </a:endParaRPr>
          </a:p>
        </p:txBody>
      </p:sp>
      <p:sp>
        <p:nvSpPr>
          <p:cNvPr id="915509" name="Text Box 53"/>
          <p:cNvSpPr txBox="1">
            <a:spLocks noChangeArrowheads="1"/>
          </p:cNvSpPr>
          <p:nvPr/>
        </p:nvSpPr>
        <p:spPr bwMode="auto">
          <a:xfrm>
            <a:off x="3962400" y="30480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lang="en-US" altLang="zh-CN" dirty="0">
                <a:solidFill>
                  <a:srgbClr val="FF0000"/>
                </a:solidFill>
              </a:rPr>
              <a:t>X</a:t>
            </a:r>
            <a:endParaRPr lang="en-US" altLang="zh-CN" b="0" dirty="0">
              <a:solidFill>
                <a:srgbClr val="FF0000"/>
              </a:solidFill>
              <a:latin typeface="Times New Roman" panose="02020603050405020304" pitchFamily="18" charset="0"/>
            </a:endParaRPr>
          </a:p>
        </p:txBody>
      </p:sp>
      <p:sp>
        <p:nvSpPr>
          <p:cNvPr id="915510" name="Text Box 54"/>
          <p:cNvSpPr txBox="1">
            <a:spLocks noChangeArrowheads="1"/>
          </p:cNvSpPr>
          <p:nvPr/>
        </p:nvSpPr>
        <p:spPr bwMode="auto">
          <a:xfrm>
            <a:off x="3962400" y="242252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lang="en-US" altLang="zh-CN" dirty="0">
                <a:solidFill>
                  <a:srgbClr val="FF0000"/>
                </a:solidFill>
              </a:rPr>
              <a:t>X</a:t>
            </a:r>
            <a:endParaRPr lang="en-US" altLang="zh-CN" b="0" dirty="0">
              <a:solidFill>
                <a:srgbClr val="FF0000"/>
              </a:solidFill>
              <a:latin typeface="Times New Roman" panose="02020603050405020304" pitchFamily="18" charset="0"/>
            </a:endParaRPr>
          </a:p>
        </p:txBody>
      </p:sp>
      <p:sp>
        <p:nvSpPr>
          <p:cNvPr id="915511" name="Text Box 55"/>
          <p:cNvSpPr txBox="1">
            <a:spLocks noChangeArrowheads="1"/>
          </p:cNvSpPr>
          <p:nvPr/>
        </p:nvSpPr>
        <p:spPr bwMode="auto">
          <a:xfrm>
            <a:off x="5486400" y="30480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lang="en-US" altLang="zh-CN">
                <a:solidFill>
                  <a:srgbClr val="FF95A7"/>
                </a:solidFill>
              </a:rPr>
              <a:t>X</a:t>
            </a:r>
            <a:endParaRPr lang="en-US" altLang="zh-CN" b="0">
              <a:solidFill>
                <a:srgbClr val="FF95A7"/>
              </a:solidFill>
              <a:latin typeface="Times New Roman" panose="02020603050405020304" pitchFamily="18" charset="0"/>
            </a:endParaRPr>
          </a:p>
        </p:txBody>
      </p:sp>
      <p:sp>
        <p:nvSpPr>
          <p:cNvPr id="915512" name="Text Box 56"/>
          <p:cNvSpPr txBox="1">
            <a:spLocks noChangeArrowheads="1"/>
          </p:cNvSpPr>
          <p:nvPr/>
        </p:nvSpPr>
        <p:spPr bwMode="auto">
          <a:xfrm>
            <a:off x="5486400" y="242252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lang="en-US" altLang="zh-CN">
                <a:solidFill>
                  <a:srgbClr val="FF95A7"/>
                </a:solidFill>
              </a:rPr>
              <a:t>X</a:t>
            </a:r>
            <a:endParaRPr lang="en-US" altLang="zh-CN" b="0">
              <a:solidFill>
                <a:srgbClr val="FF95A7"/>
              </a:solidFill>
              <a:latin typeface="Times New Roman" panose="02020603050405020304" pitchFamily="18" charset="0"/>
            </a:endParaRPr>
          </a:p>
        </p:txBody>
      </p:sp>
      <p:sp>
        <p:nvSpPr>
          <p:cNvPr id="915513" name="Text Box 57"/>
          <p:cNvSpPr txBox="1">
            <a:spLocks noChangeArrowheads="1"/>
          </p:cNvSpPr>
          <p:nvPr/>
        </p:nvSpPr>
        <p:spPr bwMode="auto">
          <a:xfrm>
            <a:off x="6934200" y="44196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lang="en-US" altLang="zh-CN" dirty="0">
                <a:solidFill>
                  <a:srgbClr val="FF0000"/>
                </a:solidFill>
              </a:rPr>
              <a:t>X</a:t>
            </a:r>
            <a:endParaRPr lang="en-US" altLang="zh-CN" b="0" dirty="0">
              <a:solidFill>
                <a:srgbClr val="FF0000"/>
              </a:solidFill>
              <a:latin typeface="Times New Roman" panose="02020603050405020304" pitchFamily="18" charset="0"/>
            </a:endParaRPr>
          </a:p>
        </p:txBody>
      </p:sp>
      <p:sp>
        <p:nvSpPr>
          <p:cNvPr id="2" name="Date Placeholder 1"/>
          <p:cNvSpPr>
            <a:spLocks noGrp="1"/>
          </p:cNvSpPr>
          <p:nvPr>
            <p:ph type="dt" sz="half" idx="10"/>
          </p:nvPr>
        </p:nvSpPr>
        <p:spPr/>
        <p:txBody>
          <a:bodyPr/>
          <a:lstStyle/>
          <a:p>
            <a:r>
              <a:rPr lang="en-US" altLang="zh-CN"/>
              <a:t>COaA, LEC03 Intro III</a:t>
            </a:r>
            <a:endParaRPr lang="en-US" altLang="zh-CN" dirty="0"/>
          </a:p>
        </p:txBody>
      </p:sp>
      <p:sp>
        <p:nvSpPr>
          <p:cNvPr id="3" name="Footer Placeholder 2"/>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t>17</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iterate type="wd">
                                    <p:tmPct val="100000"/>
                                  </p:iterate>
                                  <p:childTnLst>
                                    <p:set>
                                      <p:cBhvr>
                                        <p:cTn id="6" dur="1" fill="hold">
                                          <p:stCondLst>
                                            <p:cond delay="0"/>
                                          </p:stCondLst>
                                        </p:cTn>
                                        <p:tgtEl>
                                          <p:spTgt spid="915502">
                                            <p:txEl>
                                              <p:pRg st="0" end="0"/>
                                            </p:txEl>
                                          </p:spTgt>
                                        </p:tgtEl>
                                        <p:attrNameLst>
                                          <p:attrName>style.visibility</p:attrName>
                                        </p:attrNameLst>
                                      </p:cBhvr>
                                      <p:to>
                                        <p:strVal val="visible"/>
                                      </p:to>
                                    </p:set>
                                    <p:anim calcmode="lin" valueType="num">
                                      <p:cBhvr additive="base">
                                        <p:cTn id="7" dur="300" fill="hold"/>
                                        <p:tgtEl>
                                          <p:spTgt spid="915502">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91550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iterate type="wd">
                                    <p:tmPct val="100000"/>
                                  </p:iterate>
                                  <p:childTnLst>
                                    <p:set>
                                      <p:cBhvr>
                                        <p:cTn id="12" dur="1" fill="hold">
                                          <p:stCondLst>
                                            <p:cond delay="0"/>
                                          </p:stCondLst>
                                        </p:cTn>
                                        <p:tgtEl>
                                          <p:spTgt spid="915504">
                                            <p:txEl>
                                              <p:pRg st="0" end="0"/>
                                            </p:txEl>
                                          </p:spTgt>
                                        </p:tgtEl>
                                        <p:attrNameLst>
                                          <p:attrName>style.visibility</p:attrName>
                                        </p:attrNameLst>
                                      </p:cBhvr>
                                      <p:to>
                                        <p:strVal val="visible"/>
                                      </p:to>
                                    </p:set>
                                    <p:anim calcmode="lin" valueType="num">
                                      <p:cBhvr additive="base">
                                        <p:cTn id="13" dur="300" fill="hold"/>
                                        <p:tgtEl>
                                          <p:spTgt spid="915504">
                                            <p:txEl>
                                              <p:pRg st="0" end="0"/>
                                            </p:txEl>
                                          </p:spTgt>
                                        </p:tgtEl>
                                        <p:attrNameLst>
                                          <p:attrName>ppt_x</p:attrName>
                                        </p:attrNameLst>
                                      </p:cBhvr>
                                      <p:tavLst>
                                        <p:tav tm="0">
                                          <p:val>
                                            <p:strVal val="#ppt_x"/>
                                          </p:val>
                                        </p:tav>
                                        <p:tav tm="100000">
                                          <p:val>
                                            <p:strVal val="#ppt_x"/>
                                          </p:val>
                                        </p:tav>
                                      </p:tavLst>
                                    </p:anim>
                                    <p:anim calcmode="lin" valueType="num">
                                      <p:cBhvr additive="base">
                                        <p:cTn id="14" dur="300" fill="hold"/>
                                        <p:tgtEl>
                                          <p:spTgt spid="91550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iterate type="wd">
                                    <p:tmPct val="100000"/>
                                  </p:iterate>
                                  <p:childTnLst>
                                    <p:set>
                                      <p:cBhvr>
                                        <p:cTn id="18" dur="1" fill="hold">
                                          <p:stCondLst>
                                            <p:cond delay="0"/>
                                          </p:stCondLst>
                                        </p:cTn>
                                        <p:tgtEl>
                                          <p:spTgt spid="915503">
                                            <p:txEl>
                                              <p:pRg st="0" end="0"/>
                                            </p:txEl>
                                          </p:spTgt>
                                        </p:tgtEl>
                                        <p:attrNameLst>
                                          <p:attrName>style.visibility</p:attrName>
                                        </p:attrNameLst>
                                      </p:cBhvr>
                                      <p:to>
                                        <p:strVal val="visible"/>
                                      </p:to>
                                    </p:set>
                                    <p:anim calcmode="lin" valueType="num">
                                      <p:cBhvr additive="base">
                                        <p:cTn id="19" dur="300" fill="hold"/>
                                        <p:tgtEl>
                                          <p:spTgt spid="915503">
                                            <p:txEl>
                                              <p:pRg st="0" end="0"/>
                                            </p:txEl>
                                          </p:spTgt>
                                        </p:tgtEl>
                                        <p:attrNameLst>
                                          <p:attrName>ppt_x</p:attrName>
                                        </p:attrNameLst>
                                      </p:cBhvr>
                                      <p:tavLst>
                                        <p:tav tm="0">
                                          <p:val>
                                            <p:strVal val="#ppt_x"/>
                                          </p:val>
                                        </p:tav>
                                        <p:tav tm="100000">
                                          <p:val>
                                            <p:strVal val="#ppt_x"/>
                                          </p:val>
                                        </p:tav>
                                      </p:tavLst>
                                    </p:anim>
                                    <p:anim calcmode="lin" valueType="num">
                                      <p:cBhvr additive="base">
                                        <p:cTn id="20" dur="300" fill="hold"/>
                                        <p:tgtEl>
                                          <p:spTgt spid="91550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iterate type="wd">
                                    <p:tmPct val="100000"/>
                                  </p:iterate>
                                  <p:childTnLst>
                                    <p:set>
                                      <p:cBhvr>
                                        <p:cTn id="24" dur="1" fill="hold">
                                          <p:stCondLst>
                                            <p:cond delay="0"/>
                                          </p:stCondLst>
                                        </p:cTn>
                                        <p:tgtEl>
                                          <p:spTgt spid="915506">
                                            <p:txEl>
                                              <p:pRg st="0" end="0"/>
                                            </p:txEl>
                                          </p:spTgt>
                                        </p:tgtEl>
                                        <p:attrNameLst>
                                          <p:attrName>style.visibility</p:attrName>
                                        </p:attrNameLst>
                                      </p:cBhvr>
                                      <p:to>
                                        <p:strVal val="visible"/>
                                      </p:to>
                                    </p:set>
                                    <p:anim calcmode="lin" valueType="num">
                                      <p:cBhvr additive="base">
                                        <p:cTn id="25" dur="300" fill="hold"/>
                                        <p:tgtEl>
                                          <p:spTgt spid="915506">
                                            <p:txEl>
                                              <p:pRg st="0" end="0"/>
                                            </p:txEl>
                                          </p:spTgt>
                                        </p:tgtEl>
                                        <p:attrNameLst>
                                          <p:attrName>ppt_x</p:attrName>
                                        </p:attrNameLst>
                                      </p:cBhvr>
                                      <p:tavLst>
                                        <p:tav tm="0">
                                          <p:val>
                                            <p:strVal val="#ppt_x"/>
                                          </p:val>
                                        </p:tav>
                                        <p:tav tm="100000">
                                          <p:val>
                                            <p:strVal val="#ppt_x"/>
                                          </p:val>
                                        </p:tav>
                                      </p:tavLst>
                                    </p:anim>
                                    <p:anim calcmode="lin" valueType="num">
                                      <p:cBhvr additive="base">
                                        <p:cTn id="26" dur="300" fill="hold"/>
                                        <p:tgtEl>
                                          <p:spTgt spid="91550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grpId="0" nodeType="clickEffect">
                                  <p:stCondLst>
                                    <p:cond delay="0"/>
                                  </p:stCondLst>
                                  <p:iterate type="wd">
                                    <p:tmPct val="100000"/>
                                  </p:iterate>
                                  <p:childTnLst>
                                    <p:set>
                                      <p:cBhvr>
                                        <p:cTn id="30" dur="1" fill="hold">
                                          <p:stCondLst>
                                            <p:cond delay="0"/>
                                          </p:stCondLst>
                                        </p:cTn>
                                        <p:tgtEl>
                                          <p:spTgt spid="915505">
                                            <p:txEl>
                                              <p:pRg st="0" end="0"/>
                                            </p:txEl>
                                          </p:spTgt>
                                        </p:tgtEl>
                                        <p:attrNameLst>
                                          <p:attrName>style.visibility</p:attrName>
                                        </p:attrNameLst>
                                      </p:cBhvr>
                                      <p:to>
                                        <p:strVal val="visible"/>
                                      </p:to>
                                    </p:set>
                                    <p:anim calcmode="lin" valueType="num">
                                      <p:cBhvr additive="base">
                                        <p:cTn id="31" dur="300" fill="hold"/>
                                        <p:tgtEl>
                                          <p:spTgt spid="915505">
                                            <p:txEl>
                                              <p:pRg st="0" end="0"/>
                                            </p:txEl>
                                          </p:spTgt>
                                        </p:tgtEl>
                                        <p:attrNameLst>
                                          <p:attrName>ppt_x</p:attrName>
                                        </p:attrNameLst>
                                      </p:cBhvr>
                                      <p:tavLst>
                                        <p:tav tm="0">
                                          <p:val>
                                            <p:strVal val="#ppt_x"/>
                                          </p:val>
                                        </p:tav>
                                        <p:tav tm="100000">
                                          <p:val>
                                            <p:strVal val="#ppt_x"/>
                                          </p:val>
                                        </p:tav>
                                      </p:tavLst>
                                    </p:anim>
                                    <p:anim calcmode="lin" valueType="num">
                                      <p:cBhvr additive="base">
                                        <p:cTn id="32" dur="300" fill="hold"/>
                                        <p:tgtEl>
                                          <p:spTgt spid="91550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 fill="hold" grpId="0" nodeType="clickEffect">
                                  <p:stCondLst>
                                    <p:cond delay="0"/>
                                  </p:stCondLst>
                                  <p:iterate type="wd">
                                    <p:tmPct val="100000"/>
                                  </p:iterate>
                                  <p:childTnLst>
                                    <p:set>
                                      <p:cBhvr>
                                        <p:cTn id="36" dur="1" fill="hold">
                                          <p:stCondLst>
                                            <p:cond delay="0"/>
                                          </p:stCondLst>
                                        </p:cTn>
                                        <p:tgtEl>
                                          <p:spTgt spid="915513">
                                            <p:txEl>
                                              <p:pRg st="0" end="0"/>
                                            </p:txEl>
                                          </p:spTgt>
                                        </p:tgtEl>
                                        <p:attrNameLst>
                                          <p:attrName>style.visibility</p:attrName>
                                        </p:attrNameLst>
                                      </p:cBhvr>
                                      <p:to>
                                        <p:strVal val="visible"/>
                                      </p:to>
                                    </p:set>
                                    <p:anim calcmode="lin" valueType="num">
                                      <p:cBhvr additive="base">
                                        <p:cTn id="37" dur="300" fill="hold"/>
                                        <p:tgtEl>
                                          <p:spTgt spid="915513">
                                            <p:txEl>
                                              <p:pRg st="0" end="0"/>
                                            </p:txEl>
                                          </p:spTgt>
                                        </p:tgtEl>
                                        <p:attrNameLst>
                                          <p:attrName>ppt_x</p:attrName>
                                        </p:attrNameLst>
                                      </p:cBhvr>
                                      <p:tavLst>
                                        <p:tav tm="0">
                                          <p:val>
                                            <p:strVal val="#ppt_x"/>
                                          </p:val>
                                        </p:tav>
                                        <p:tav tm="100000">
                                          <p:val>
                                            <p:strVal val="#ppt_x"/>
                                          </p:val>
                                        </p:tav>
                                      </p:tavLst>
                                    </p:anim>
                                    <p:anim calcmode="lin" valueType="num">
                                      <p:cBhvr additive="base">
                                        <p:cTn id="38" dur="300" fill="hold"/>
                                        <p:tgtEl>
                                          <p:spTgt spid="91551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1" fill="hold" grpId="0" nodeType="clickEffect">
                                  <p:stCondLst>
                                    <p:cond delay="0"/>
                                  </p:stCondLst>
                                  <p:iterate type="wd">
                                    <p:tmPct val="100000"/>
                                  </p:iterate>
                                  <p:childTnLst>
                                    <p:set>
                                      <p:cBhvr>
                                        <p:cTn id="42" dur="1" fill="hold">
                                          <p:stCondLst>
                                            <p:cond delay="0"/>
                                          </p:stCondLst>
                                        </p:cTn>
                                        <p:tgtEl>
                                          <p:spTgt spid="915507">
                                            <p:txEl>
                                              <p:pRg st="0" end="0"/>
                                            </p:txEl>
                                          </p:spTgt>
                                        </p:tgtEl>
                                        <p:attrNameLst>
                                          <p:attrName>style.visibility</p:attrName>
                                        </p:attrNameLst>
                                      </p:cBhvr>
                                      <p:to>
                                        <p:strVal val="visible"/>
                                      </p:to>
                                    </p:set>
                                    <p:anim calcmode="lin" valueType="num">
                                      <p:cBhvr additive="base">
                                        <p:cTn id="43" dur="300" fill="hold"/>
                                        <p:tgtEl>
                                          <p:spTgt spid="915507">
                                            <p:txEl>
                                              <p:pRg st="0" end="0"/>
                                            </p:txEl>
                                          </p:spTgt>
                                        </p:tgtEl>
                                        <p:attrNameLst>
                                          <p:attrName>ppt_x</p:attrName>
                                        </p:attrNameLst>
                                      </p:cBhvr>
                                      <p:tavLst>
                                        <p:tav tm="0">
                                          <p:val>
                                            <p:strVal val="#ppt_x"/>
                                          </p:val>
                                        </p:tav>
                                        <p:tav tm="100000">
                                          <p:val>
                                            <p:strVal val="#ppt_x"/>
                                          </p:val>
                                        </p:tav>
                                      </p:tavLst>
                                    </p:anim>
                                    <p:anim calcmode="lin" valueType="num">
                                      <p:cBhvr additive="base">
                                        <p:cTn id="44" dur="300" fill="hold"/>
                                        <p:tgtEl>
                                          <p:spTgt spid="91550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1" fill="hold" grpId="0" nodeType="clickEffect">
                                  <p:stCondLst>
                                    <p:cond delay="0"/>
                                  </p:stCondLst>
                                  <p:iterate type="wd">
                                    <p:tmPct val="100000"/>
                                  </p:iterate>
                                  <p:childTnLst>
                                    <p:set>
                                      <p:cBhvr>
                                        <p:cTn id="48" dur="1" fill="hold">
                                          <p:stCondLst>
                                            <p:cond delay="0"/>
                                          </p:stCondLst>
                                        </p:cTn>
                                        <p:tgtEl>
                                          <p:spTgt spid="915508">
                                            <p:txEl>
                                              <p:pRg st="0" end="0"/>
                                            </p:txEl>
                                          </p:spTgt>
                                        </p:tgtEl>
                                        <p:attrNameLst>
                                          <p:attrName>style.visibility</p:attrName>
                                        </p:attrNameLst>
                                      </p:cBhvr>
                                      <p:to>
                                        <p:strVal val="visible"/>
                                      </p:to>
                                    </p:set>
                                    <p:anim calcmode="lin" valueType="num">
                                      <p:cBhvr additive="base">
                                        <p:cTn id="49" dur="300" fill="hold"/>
                                        <p:tgtEl>
                                          <p:spTgt spid="915508">
                                            <p:txEl>
                                              <p:pRg st="0" end="0"/>
                                            </p:txEl>
                                          </p:spTgt>
                                        </p:tgtEl>
                                        <p:attrNameLst>
                                          <p:attrName>ppt_x</p:attrName>
                                        </p:attrNameLst>
                                      </p:cBhvr>
                                      <p:tavLst>
                                        <p:tav tm="0">
                                          <p:val>
                                            <p:strVal val="#ppt_x"/>
                                          </p:val>
                                        </p:tav>
                                        <p:tav tm="100000">
                                          <p:val>
                                            <p:strVal val="#ppt_x"/>
                                          </p:val>
                                        </p:tav>
                                      </p:tavLst>
                                    </p:anim>
                                    <p:anim calcmode="lin" valueType="num">
                                      <p:cBhvr additive="base">
                                        <p:cTn id="50" dur="300" fill="hold"/>
                                        <p:tgtEl>
                                          <p:spTgt spid="91550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1" fill="hold" grpId="0" nodeType="clickEffect">
                                  <p:stCondLst>
                                    <p:cond delay="0"/>
                                  </p:stCondLst>
                                  <p:iterate type="wd">
                                    <p:tmPct val="100000"/>
                                  </p:iterate>
                                  <p:childTnLst>
                                    <p:set>
                                      <p:cBhvr>
                                        <p:cTn id="54" dur="1" fill="hold">
                                          <p:stCondLst>
                                            <p:cond delay="0"/>
                                          </p:stCondLst>
                                        </p:cTn>
                                        <p:tgtEl>
                                          <p:spTgt spid="915509">
                                            <p:txEl>
                                              <p:pRg st="0" end="0"/>
                                            </p:txEl>
                                          </p:spTgt>
                                        </p:tgtEl>
                                        <p:attrNameLst>
                                          <p:attrName>style.visibility</p:attrName>
                                        </p:attrNameLst>
                                      </p:cBhvr>
                                      <p:to>
                                        <p:strVal val="visible"/>
                                      </p:to>
                                    </p:set>
                                    <p:anim calcmode="lin" valueType="num">
                                      <p:cBhvr additive="base">
                                        <p:cTn id="55" dur="300" fill="hold"/>
                                        <p:tgtEl>
                                          <p:spTgt spid="915509">
                                            <p:txEl>
                                              <p:pRg st="0" end="0"/>
                                            </p:txEl>
                                          </p:spTgt>
                                        </p:tgtEl>
                                        <p:attrNameLst>
                                          <p:attrName>ppt_x</p:attrName>
                                        </p:attrNameLst>
                                      </p:cBhvr>
                                      <p:tavLst>
                                        <p:tav tm="0">
                                          <p:val>
                                            <p:strVal val="#ppt_x"/>
                                          </p:val>
                                        </p:tav>
                                        <p:tav tm="100000">
                                          <p:val>
                                            <p:strVal val="#ppt_x"/>
                                          </p:val>
                                        </p:tav>
                                      </p:tavLst>
                                    </p:anim>
                                    <p:anim calcmode="lin" valueType="num">
                                      <p:cBhvr additive="base">
                                        <p:cTn id="56" dur="300" fill="hold"/>
                                        <p:tgtEl>
                                          <p:spTgt spid="91550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1" fill="hold" grpId="0" nodeType="clickEffect">
                                  <p:stCondLst>
                                    <p:cond delay="0"/>
                                  </p:stCondLst>
                                  <p:iterate type="wd">
                                    <p:tmPct val="100000"/>
                                  </p:iterate>
                                  <p:childTnLst>
                                    <p:set>
                                      <p:cBhvr>
                                        <p:cTn id="60" dur="1" fill="hold">
                                          <p:stCondLst>
                                            <p:cond delay="0"/>
                                          </p:stCondLst>
                                        </p:cTn>
                                        <p:tgtEl>
                                          <p:spTgt spid="915511">
                                            <p:txEl>
                                              <p:pRg st="0" end="0"/>
                                            </p:txEl>
                                          </p:spTgt>
                                        </p:tgtEl>
                                        <p:attrNameLst>
                                          <p:attrName>style.visibility</p:attrName>
                                        </p:attrNameLst>
                                      </p:cBhvr>
                                      <p:to>
                                        <p:strVal val="visible"/>
                                      </p:to>
                                    </p:set>
                                    <p:anim calcmode="lin" valueType="num">
                                      <p:cBhvr additive="base">
                                        <p:cTn id="61" dur="300" fill="hold"/>
                                        <p:tgtEl>
                                          <p:spTgt spid="915511">
                                            <p:txEl>
                                              <p:pRg st="0" end="0"/>
                                            </p:txEl>
                                          </p:spTgt>
                                        </p:tgtEl>
                                        <p:attrNameLst>
                                          <p:attrName>ppt_x</p:attrName>
                                        </p:attrNameLst>
                                      </p:cBhvr>
                                      <p:tavLst>
                                        <p:tav tm="0">
                                          <p:val>
                                            <p:strVal val="#ppt_x"/>
                                          </p:val>
                                        </p:tav>
                                        <p:tav tm="100000">
                                          <p:val>
                                            <p:strVal val="#ppt_x"/>
                                          </p:val>
                                        </p:tav>
                                      </p:tavLst>
                                    </p:anim>
                                    <p:anim calcmode="lin" valueType="num">
                                      <p:cBhvr additive="base">
                                        <p:cTn id="62" dur="300" fill="hold"/>
                                        <p:tgtEl>
                                          <p:spTgt spid="91551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1" fill="hold" grpId="0" nodeType="clickEffect">
                                  <p:stCondLst>
                                    <p:cond delay="0"/>
                                  </p:stCondLst>
                                  <p:iterate type="wd">
                                    <p:tmPct val="100000"/>
                                  </p:iterate>
                                  <p:childTnLst>
                                    <p:set>
                                      <p:cBhvr>
                                        <p:cTn id="66" dur="1" fill="hold">
                                          <p:stCondLst>
                                            <p:cond delay="0"/>
                                          </p:stCondLst>
                                        </p:cTn>
                                        <p:tgtEl>
                                          <p:spTgt spid="915510">
                                            <p:txEl>
                                              <p:pRg st="0" end="0"/>
                                            </p:txEl>
                                          </p:spTgt>
                                        </p:tgtEl>
                                        <p:attrNameLst>
                                          <p:attrName>style.visibility</p:attrName>
                                        </p:attrNameLst>
                                      </p:cBhvr>
                                      <p:to>
                                        <p:strVal val="visible"/>
                                      </p:to>
                                    </p:set>
                                    <p:anim calcmode="lin" valueType="num">
                                      <p:cBhvr additive="base">
                                        <p:cTn id="67" dur="300" fill="hold"/>
                                        <p:tgtEl>
                                          <p:spTgt spid="915510">
                                            <p:txEl>
                                              <p:pRg st="0" end="0"/>
                                            </p:txEl>
                                          </p:spTgt>
                                        </p:tgtEl>
                                        <p:attrNameLst>
                                          <p:attrName>ppt_x</p:attrName>
                                        </p:attrNameLst>
                                      </p:cBhvr>
                                      <p:tavLst>
                                        <p:tav tm="0">
                                          <p:val>
                                            <p:strVal val="#ppt_x"/>
                                          </p:val>
                                        </p:tav>
                                        <p:tav tm="100000">
                                          <p:val>
                                            <p:strVal val="#ppt_x"/>
                                          </p:val>
                                        </p:tav>
                                      </p:tavLst>
                                    </p:anim>
                                    <p:anim calcmode="lin" valueType="num">
                                      <p:cBhvr additive="base">
                                        <p:cTn id="68" dur="300" fill="hold"/>
                                        <p:tgtEl>
                                          <p:spTgt spid="915510">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1" fill="hold" grpId="0" nodeType="clickEffect">
                                  <p:stCondLst>
                                    <p:cond delay="0"/>
                                  </p:stCondLst>
                                  <p:iterate type="wd">
                                    <p:tmPct val="100000"/>
                                  </p:iterate>
                                  <p:childTnLst>
                                    <p:set>
                                      <p:cBhvr>
                                        <p:cTn id="72" dur="1" fill="hold">
                                          <p:stCondLst>
                                            <p:cond delay="0"/>
                                          </p:stCondLst>
                                        </p:cTn>
                                        <p:tgtEl>
                                          <p:spTgt spid="915512">
                                            <p:txEl>
                                              <p:pRg st="0" end="0"/>
                                            </p:txEl>
                                          </p:spTgt>
                                        </p:tgtEl>
                                        <p:attrNameLst>
                                          <p:attrName>style.visibility</p:attrName>
                                        </p:attrNameLst>
                                      </p:cBhvr>
                                      <p:to>
                                        <p:strVal val="visible"/>
                                      </p:to>
                                    </p:set>
                                    <p:anim calcmode="lin" valueType="num">
                                      <p:cBhvr additive="base">
                                        <p:cTn id="73" dur="300" fill="hold"/>
                                        <p:tgtEl>
                                          <p:spTgt spid="915512">
                                            <p:txEl>
                                              <p:pRg st="0" end="0"/>
                                            </p:txEl>
                                          </p:spTgt>
                                        </p:tgtEl>
                                        <p:attrNameLst>
                                          <p:attrName>ppt_x</p:attrName>
                                        </p:attrNameLst>
                                      </p:cBhvr>
                                      <p:tavLst>
                                        <p:tav tm="0">
                                          <p:val>
                                            <p:strVal val="#ppt_x"/>
                                          </p:val>
                                        </p:tav>
                                        <p:tav tm="100000">
                                          <p:val>
                                            <p:strVal val="#ppt_x"/>
                                          </p:val>
                                        </p:tav>
                                      </p:tavLst>
                                    </p:anim>
                                    <p:anim calcmode="lin" valueType="num">
                                      <p:cBhvr additive="base">
                                        <p:cTn id="74" dur="300" fill="hold"/>
                                        <p:tgtEl>
                                          <p:spTgt spid="915512">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5502" grpId="0" build="p" autoUpdateAnimBg="0"/>
      <p:bldP spid="915503" grpId="0" build="p" autoUpdateAnimBg="0"/>
      <p:bldP spid="915504" grpId="0" build="p" autoUpdateAnimBg="0"/>
      <p:bldP spid="915505" grpId="0" build="p" autoUpdateAnimBg="0"/>
      <p:bldP spid="915506" grpId="0" build="p" autoUpdateAnimBg="0"/>
      <p:bldP spid="915507" grpId="0" build="p" autoUpdateAnimBg="0"/>
      <p:bldP spid="915508" grpId="0" build="p" autoUpdateAnimBg="0"/>
      <p:bldP spid="915509" grpId="0" build="p" autoUpdateAnimBg="0"/>
      <p:bldP spid="915510" grpId="0" build="p" autoUpdateAnimBg="0"/>
      <p:bldP spid="915511" grpId="0" build="p" autoUpdateAnimBg="0"/>
      <p:bldP spid="915512" grpId="0" build="p" autoUpdateAnimBg="0"/>
      <p:bldP spid="915513"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a:xfrm>
            <a:off x="250825" y="1007266"/>
            <a:ext cx="8642350" cy="1310484"/>
          </a:xfrm>
        </p:spPr>
        <p:txBody>
          <a:bodyPr>
            <a:noAutofit/>
          </a:bodyPr>
          <a:lstStyle/>
          <a:p>
            <a:pPr marL="0" indent="0" eaLnBrk="1" hangingPunct="1">
              <a:buNone/>
            </a:pPr>
            <a:r>
              <a:rPr lang="en-US" altLang="zh-CN" sz="2400" dirty="0">
                <a:ea typeface="黑体" panose="02010609060101010101" pitchFamily="49" charset="-122"/>
              </a:rPr>
              <a:t>Computing the overall effective CPI is done by looking at the different types of instructions and their individual cycle counts and averaging</a:t>
            </a:r>
          </a:p>
        </p:txBody>
      </p:sp>
      <p:sp>
        <p:nvSpPr>
          <p:cNvPr id="38914" name="Rectangle 2"/>
          <p:cNvSpPr>
            <a:spLocks noGrp="1" noChangeArrowheads="1"/>
          </p:cNvSpPr>
          <p:nvPr>
            <p:ph type="title"/>
          </p:nvPr>
        </p:nvSpPr>
        <p:spPr/>
        <p:txBody>
          <a:bodyPr rtlCol="0"/>
          <a:lstStyle/>
          <a:p>
            <a:pPr eaLnBrk="1" fontAlgn="auto" hangingPunct="1">
              <a:spcAft>
                <a:spcPts val="0"/>
              </a:spcAft>
              <a:defRPr/>
            </a:pPr>
            <a:r>
              <a:rPr kumimoji="0" lang="en-US" altLang="zh-CN" dirty="0">
                <a:latin typeface="Arial" charset="0"/>
                <a:ea typeface="+mj-ea"/>
              </a:rPr>
              <a:t>Effective CPI</a:t>
            </a:r>
          </a:p>
        </p:txBody>
      </p:sp>
      <p:sp>
        <p:nvSpPr>
          <p:cNvPr id="3" name="Content Placeholder 2"/>
          <p:cNvSpPr>
            <a:spLocks noGrp="1"/>
          </p:cNvSpPr>
          <p:nvPr>
            <p:ph sz="quarter" idx="13"/>
          </p:nvPr>
        </p:nvSpPr>
        <p:spPr/>
        <p:txBody>
          <a:bodyPr/>
          <a:lstStyle/>
          <a:p>
            <a:endParaRPr lang="en-US"/>
          </a:p>
        </p:txBody>
      </p:sp>
      <p:grpSp>
        <p:nvGrpSpPr>
          <p:cNvPr id="5" name="Group 4"/>
          <p:cNvGrpSpPr/>
          <p:nvPr/>
        </p:nvGrpSpPr>
        <p:grpSpPr>
          <a:xfrm>
            <a:off x="1524000" y="2292350"/>
            <a:ext cx="6324600" cy="984250"/>
            <a:chOff x="1524000" y="1981200"/>
            <a:chExt cx="6324600" cy="984250"/>
          </a:xfrm>
        </p:grpSpPr>
        <p:sp>
          <p:nvSpPr>
            <p:cNvPr id="54276" name="Rectangle 7"/>
            <p:cNvSpPr>
              <a:spLocks noChangeArrowheads="1"/>
            </p:cNvSpPr>
            <p:nvPr/>
          </p:nvSpPr>
          <p:spPr bwMode="auto">
            <a:xfrm>
              <a:off x="1524000" y="2209800"/>
              <a:ext cx="6324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87338" indent="-287338">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nSpc>
                  <a:spcPct val="90000"/>
                </a:lnSpc>
                <a:spcBef>
                  <a:spcPct val="65000"/>
                </a:spcBef>
                <a:spcAft>
                  <a:spcPct val="0"/>
                </a:spcAft>
                <a:buClr>
                  <a:schemeClr val="accent1"/>
                </a:buClr>
                <a:buSzPct val="75000"/>
                <a:buFont typeface="Wingdings" panose="05000000000000000000" pitchFamily="2" charset="2"/>
                <a:buNone/>
              </a:pPr>
              <a:r>
                <a:rPr lang="en-US" altLang="zh-CN" sz="2400" b="0" dirty="0"/>
                <a:t>Overall effective CPI   =    </a:t>
              </a:r>
              <a:r>
                <a:rPr lang="en-US" altLang="zh-CN" sz="3200" b="0" dirty="0">
                  <a:sym typeface="Symbol" panose="05050102010706020507" pitchFamily="18" charset="2"/>
                </a:rPr>
                <a:t></a:t>
              </a:r>
              <a:r>
                <a:rPr lang="en-US" altLang="zh-CN" sz="2400" b="0" dirty="0">
                  <a:sym typeface="Symbol" panose="05050102010706020507" pitchFamily="18" charset="2"/>
                </a:rPr>
                <a:t>   (</a:t>
              </a:r>
              <a:r>
                <a:rPr lang="en-US" altLang="zh-CN" sz="2400" b="0" dirty="0" err="1">
                  <a:sym typeface="Symbol" panose="05050102010706020507" pitchFamily="18" charset="2"/>
                </a:rPr>
                <a:t>CPI</a:t>
              </a:r>
              <a:r>
                <a:rPr lang="en-US" altLang="zh-CN" sz="2400" b="0" baseline="-25000" dirty="0" err="1">
                  <a:sym typeface="Symbol" panose="05050102010706020507" pitchFamily="18" charset="2"/>
                </a:rPr>
                <a:t>i</a:t>
              </a:r>
              <a:r>
                <a:rPr lang="en-US" altLang="zh-CN" sz="2400" b="0" dirty="0">
                  <a:sym typeface="Symbol" panose="05050102010706020507" pitchFamily="18" charset="2"/>
                </a:rPr>
                <a:t>  x  </a:t>
              </a:r>
              <a:r>
                <a:rPr lang="en-US" altLang="zh-CN" sz="2400" b="0" dirty="0" err="1">
                  <a:sym typeface="Symbol" panose="05050102010706020507" pitchFamily="18" charset="2"/>
                </a:rPr>
                <a:t>IC</a:t>
              </a:r>
              <a:r>
                <a:rPr lang="en-US" altLang="zh-CN" sz="2400" b="0" baseline="-25000" dirty="0" err="1">
                  <a:sym typeface="Symbol" panose="05050102010706020507" pitchFamily="18" charset="2"/>
                </a:rPr>
                <a:t>i</a:t>
              </a:r>
              <a:r>
                <a:rPr lang="en-US" altLang="zh-CN" sz="2400" b="0" dirty="0">
                  <a:sym typeface="Symbol" panose="05050102010706020507" pitchFamily="18" charset="2"/>
                </a:rPr>
                <a:t>)</a:t>
              </a:r>
            </a:p>
          </p:txBody>
        </p:sp>
        <p:sp>
          <p:nvSpPr>
            <p:cNvPr id="54277" name="Rectangle 8"/>
            <p:cNvSpPr>
              <a:spLocks noChangeArrowheads="1"/>
            </p:cNvSpPr>
            <p:nvPr/>
          </p:nvSpPr>
          <p:spPr bwMode="auto">
            <a:xfrm>
              <a:off x="5029200" y="2667000"/>
              <a:ext cx="12192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87338" indent="-287338">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nSpc>
                  <a:spcPct val="90000"/>
                </a:lnSpc>
                <a:spcBef>
                  <a:spcPct val="65000"/>
                </a:spcBef>
                <a:spcAft>
                  <a:spcPct val="0"/>
                </a:spcAft>
                <a:buClr>
                  <a:schemeClr val="accent1"/>
                </a:buClr>
                <a:buSzPct val="75000"/>
                <a:buFont typeface="Wingdings" panose="05000000000000000000" pitchFamily="2" charset="2"/>
                <a:buNone/>
              </a:pPr>
              <a:r>
                <a:rPr lang="en-US" altLang="zh-CN" sz="1800" b="0" dirty="0" err="1"/>
                <a:t>i</a:t>
              </a:r>
              <a:r>
                <a:rPr lang="en-US" altLang="zh-CN" sz="1800" b="0" dirty="0"/>
                <a:t> = 1</a:t>
              </a:r>
              <a:endParaRPr lang="en-US" altLang="zh-CN" sz="1800" b="0" baseline="-25000" dirty="0">
                <a:sym typeface="Symbol" panose="05050102010706020507" pitchFamily="18" charset="2"/>
              </a:endParaRPr>
            </a:p>
          </p:txBody>
        </p:sp>
        <p:sp>
          <p:nvSpPr>
            <p:cNvPr id="54278" name="Rectangle 9"/>
            <p:cNvSpPr>
              <a:spLocks noChangeArrowheads="1"/>
            </p:cNvSpPr>
            <p:nvPr/>
          </p:nvSpPr>
          <p:spPr bwMode="auto">
            <a:xfrm>
              <a:off x="5181600" y="1981200"/>
              <a:ext cx="12192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87338" indent="-287338">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nSpc>
                  <a:spcPct val="90000"/>
                </a:lnSpc>
                <a:spcBef>
                  <a:spcPct val="65000"/>
                </a:spcBef>
                <a:spcAft>
                  <a:spcPct val="0"/>
                </a:spcAft>
                <a:buClr>
                  <a:schemeClr val="accent1"/>
                </a:buClr>
                <a:buSzPct val="75000"/>
                <a:buFont typeface="Wingdings" panose="05000000000000000000" pitchFamily="2" charset="2"/>
                <a:buNone/>
              </a:pPr>
              <a:r>
                <a:rPr lang="en-US" altLang="zh-CN" sz="1800" b="0" dirty="0"/>
                <a:t>n</a:t>
              </a:r>
              <a:endParaRPr lang="en-US" altLang="zh-CN" sz="1800" b="0" baseline="-25000" dirty="0">
                <a:sym typeface="Symbol" panose="05050102010706020507" pitchFamily="18" charset="2"/>
              </a:endParaRPr>
            </a:p>
          </p:txBody>
        </p:sp>
      </p:grpSp>
      <p:sp>
        <p:nvSpPr>
          <p:cNvPr id="54279" name="Rectangle 11"/>
          <p:cNvSpPr>
            <a:spLocks noChangeArrowheads="1"/>
          </p:cNvSpPr>
          <p:nvPr/>
        </p:nvSpPr>
        <p:spPr bwMode="auto">
          <a:xfrm>
            <a:off x="533400" y="3287712"/>
            <a:ext cx="8153400" cy="158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342900" indent="-342900">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1363" indent="-246063">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lvl="1">
              <a:lnSpc>
                <a:spcPct val="85000"/>
              </a:lnSpc>
              <a:spcBef>
                <a:spcPct val="40000"/>
              </a:spcBef>
              <a:buClr>
                <a:schemeClr val="accent1"/>
              </a:buClr>
              <a:buSzPct val="75000"/>
              <a:buFont typeface="Monotype Sorts" pitchFamily="2" charset="2"/>
              <a:buChar char="l"/>
            </a:pPr>
            <a:r>
              <a:rPr kumimoji="0" lang="en-US" altLang="zh-CN" dirty="0"/>
              <a:t>Where </a:t>
            </a:r>
            <a:r>
              <a:rPr kumimoji="0" lang="en-US" altLang="zh-CN" dirty="0" err="1"/>
              <a:t>IC</a:t>
            </a:r>
            <a:r>
              <a:rPr kumimoji="0" lang="en-US" altLang="zh-CN" baseline="-25000" dirty="0" err="1"/>
              <a:t>i</a:t>
            </a:r>
            <a:r>
              <a:rPr kumimoji="0" lang="en-US" altLang="zh-CN" dirty="0"/>
              <a:t> is the count (percentage) of the number of instructions of class </a:t>
            </a:r>
            <a:r>
              <a:rPr kumimoji="0" lang="en-US" altLang="zh-CN" dirty="0" err="1"/>
              <a:t>i</a:t>
            </a:r>
            <a:r>
              <a:rPr kumimoji="0" lang="en-US" altLang="zh-CN" dirty="0"/>
              <a:t> executed</a:t>
            </a:r>
          </a:p>
          <a:p>
            <a:pPr lvl="1">
              <a:lnSpc>
                <a:spcPct val="85000"/>
              </a:lnSpc>
              <a:spcBef>
                <a:spcPct val="40000"/>
              </a:spcBef>
              <a:buClr>
                <a:schemeClr val="accent1"/>
              </a:buClr>
              <a:buSzPct val="75000"/>
              <a:buFont typeface="Monotype Sorts" pitchFamily="2" charset="2"/>
              <a:buChar char="l"/>
            </a:pPr>
            <a:r>
              <a:rPr kumimoji="0" lang="en-US" altLang="zh-CN" dirty="0" err="1"/>
              <a:t>CPI</a:t>
            </a:r>
            <a:r>
              <a:rPr kumimoji="0" lang="en-US" altLang="zh-CN" baseline="-25000" dirty="0" err="1"/>
              <a:t>i</a:t>
            </a:r>
            <a:r>
              <a:rPr kumimoji="0" lang="en-US" altLang="zh-CN" dirty="0"/>
              <a:t> is the (average) number of clock cycles per instruction for that instruction class</a:t>
            </a:r>
          </a:p>
          <a:p>
            <a:pPr lvl="1">
              <a:lnSpc>
                <a:spcPct val="85000"/>
              </a:lnSpc>
              <a:spcBef>
                <a:spcPct val="40000"/>
              </a:spcBef>
              <a:buClr>
                <a:schemeClr val="accent1"/>
              </a:buClr>
              <a:buSzPct val="75000"/>
              <a:buFont typeface="Monotype Sorts" pitchFamily="2" charset="2"/>
              <a:buChar char="l"/>
            </a:pPr>
            <a:r>
              <a:rPr kumimoji="0" lang="en-US" altLang="zh-CN" dirty="0"/>
              <a:t>n is the number of instruction classes</a:t>
            </a:r>
          </a:p>
        </p:txBody>
      </p:sp>
      <p:sp>
        <p:nvSpPr>
          <p:cNvPr id="917516" name="Rectangle 12"/>
          <p:cNvSpPr>
            <a:spLocks noChangeArrowheads="1"/>
          </p:cNvSpPr>
          <p:nvPr/>
        </p:nvSpPr>
        <p:spPr bwMode="auto">
          <a:xfrm>
            <a:off x="457200" y="5105400"/>
            <a:ext cx="8153400"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87338" indent="-287338">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nSpc>
                <a:spcPct val="90000"/>
              </a:lnSpc>
              <a:spcBef>
                <a:spcPct val="65000"/>
              </a:spcBef>
              <a:spcAft>
                <a:spcPct val="0"/>
              </a:spcAft>
              <a:buClr>
                <a:schemeClr val="accent1"/>
              </a:buClr>
              <a:buSzPct val="75000"/>
              <a:buFont typeface="Wingdings" panose="05000000000000000000" pitchFamily="2" charset="2"/>
              <a:buChar char="q"/>
            </a:pPr>
            <a:r>
              <a:rPr lang="en-US" altLang="zh-CN" sz="2400" b="0" dirty="0"/>
              <a:t>The overall effective CPI varies by instruction mix – a measure of the dynamic frequency of instructions across one or many programs</a:t>
            </a:r>
          </a:p>
        </p:txBody>
      </p:sp>
      <p:sp>
        <p:nvSpPr>
          <p:cNvPr id="2" name="Date Placeholder 1"/>
          <p:cNvSpPr>
            <a:spLocks noGrp="1"/>
          </p:cNvSpPr>
          <p:nvPr>
            <p:ph type="dt" sz="half" idx="10"/>
          </p:nvPr>
        </p:nvSpPr>
        <p:spPr/>
        <p:txBody>
          <a:bodyPr/>
          <a:lstStyle/>
          <a:p>
            <a:r>
              <a:rPr lang="en-US" altLang="zh-CN"/>
              <a:t>COaA, LEC03 Intro III</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6" name="Slide Number Placeholder 5"/>
          <p:cNvSpPr>
            <a:spLocks noGrp="1"/>
          </p:cNvSpPr>
          <p:nvPr>
            <p:ph type="sldNum" sz="quarter" idx="12"/>
          </p:nvPr>
        </p:nvSpPr>
        <p:spPr/>
        <p:txBody>
          <a:bodyPr/>
          <a:lstStyle/>
          <a:p>
            <a:fld id="{B7A5BFCD-2DD0-1B4A-A6AE-A25793FF7F06}" type="slidenum">
              <a:rPr lang="zh-CN" altLang="en-US" smtClean="0"/>
              <a:t>18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75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75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rtlCol="0">
            <a:normAutofit fontScale="90000"/>
          </a:bodyPr>
          <a:lstStyle/>
          <a:p>
            <a:pPr eaLnBrk="1" fontAlgn="auto" hangingPunct="1">
              <a:spcAft>
                <a:spcPts val="0"/>
              </a:spcAft>
              <a:defRPr/>
            </a:pPr>
            <a:r>
              <a:rPr kumimoji="0" lang="en-US" altLang="zh-CN">
                <a:latin typeface="Arial" charset="0"/>
                <a:ea typeface="+mj-ea"/>
              </a:rPr>
              <a:t>A Simple Example</a:t>
            </a:r>
          </a:p>
        </p:txBody>
      </p:sp>
      <p:sp>
        <p:nvSpPr>
          <p:cNvPr id="43011" name="Rectangle 3"/>
          <p:cNvSpPr>
            <a:spLocks noGrp="1" noChangeArrowheads="1"/>
          </p:cNvSpPr>
          <p:nvPr>
            <p:ph type="body" sz="half" idx="1"/>
          </p:nvPr>
        </p:nvSpPr>
        <p:spPr>
          <a:xfrm>
            <a:off x="457200" y="3886200"/>
            <a:ext cx="8229600" cy="2228850"/>
          </a:xfrm>
        </p:spPr>
        <p:txBody>
          <a:bodyPr rtlCol="0">
            <a:normAutofit fontScale="92500" lnSpcReduction="10000"/>
          </a:bodyPr>
          <a:lstStyle/>
          <a:p>
            <a:pPr marL="0" indent="0" eaLnBrk="1" fontAlgn="auto" hangingPunct="1">
              <a:spcBef>
                <a:spcPct val="100000"/>
              </a:spcBef>
              <a:defRPr/>
            </a:pPr>
            <a:r>
              <a:rPr lang="en-US" altLang="zh-CN" sz="2200" dirty="0">
                <a:ea typeface="+mn-ea"/>
              </a:rPr>
              <a:t>How much faster would the machine be if a better data cache reduced the average load time to 2 cycles?</a:t>
            </a:r>
          </a:p>
          <a:p>
            <a:pPr marL="0" indent="0" eaLnBrk="1" fontAlgn="auto" hangingPunct="1">
              <a:spcBef>
                <a:spcPct val="100000"/>
              </a:spcBef>
              <a:defRPr/>
            </a:pPr>
            <a:r>
              <a:rPr lang="en-US" altLang="zh-CN" sz="2200" dirty="0">
                <a:ea typeface="+mn-ea"/>
              </a:rPr>
              <a:t>How does this compare with using branch prediction to shave a cycle off the branch time?</a:t>
            </a:r>
          </a:p>
          <a:p>
            <a:pPr marL="0" indent="0" eaLnBrk="1" fontAlgn="auto" hangingPunct="1">
              <a:spcBef>
                <a:spcPct val="100000"/>
              </a:spcBef>
              <a:defRPr/>
            </a:pPr>
            <a:r>
              <a:rPr lang="en-US" altLang="zh-CN" sz="2200" dirty="0">
                <a:ea typeface="+mn-ea"/>
              </a:rPr>
              <a:t>What if two ALU instructions could be executed at once?</a:t>
            </a:r>
          </a:p>
        </p:txBody>
      </p:sp>
      <p:graphicFrame>
        <p:nvGraphicFramePr>
          <p:cNvPr id="930820" name="Group 4"/>
          <p:cNvGraphicFramePr>
            <a:graphicFrameLocks noGrp="1"/>
          </p:cNvGraphicFramePr>
          <p:nvPr>
            <p:ph sz="half" idx="2"/>
          </p:nvPr>
        </p:nvGraphicFramePr>
        <p:xfrm>
          <a:off x="1143000" y="914400"/>
          <a:ext cx="4800600" cy="2873376"/>
        </p:xfrm>
        <a:graphic>
          <a:graphicData uri="http://schemas.openxmlformats.org/drawingml/2006/table">
            <a:tbl>
              <a:tblPr/>
              <a:tblGrid>
                <a:gridCol w="1416050">
                  <a:extLst>
                    <a:ext uri="{9D8B030D-6E8A-4147-A177-3AD203B41FA5}">
                      <a16:colId xmlns:a16="http://schemas.microsoft.com/office/drawing/2014/main" val="20000"/>
                    </a:ext>
                  </a:extLst>
                </a:gridCol>
                <a:gridCol w="94615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4778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Op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Freq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CPI</a:t>
                      </a:r>
                      <a:r>
                        <a:rPr kumimoji="0" lang="en-US" altLang="zh-CN" sz="2000" b="0" i="0" u="none" strike="noStrike" cap="none" normalizeH="0" baseline="-25000">
                          <a:ln>
                            <a:noFill/>
                          </a:ln>
                          <a:solidFill>
                            <a:schemeClr val="tx1"/>
                          </a:solidFill>
                          <a:effectLst/>
                          <a:latin typeface="Arial" charset="0"/>
                          <a:ea typeface="宋体"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Freq x CPI</a:t>
                      </a:r>
                      <a:r>
                        <a:rPr kumimoji="0" lang="en-US" altLang="zh-CN" sz="2000" b="0" i="0" u="none" strike="noStrike" cap="none" normalizeH="0" baseline="-25000">
                          <a:ln>
                            <a:noFill/>
                          </a:ln>
                          <a:solidFill>
                            <a:schemeClr val="tx1"/>
                          </a:solidFill>
                          <a:effectLst/>
                          <a:latin typeface="Arial" charset="0"/>
                          <a:ea typeface="宋体" charset="-122"/>
                        </a:rPr>
                        <a: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9425">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ALU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zh-CN" altLang="en-US" sz="2000" b="0"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7838">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Load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zh-CN" altLang="en-US" sz="2000" b="0"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9425">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Store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zh-CN" altLang="en-US" sz="2000" b="0"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9425">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Branch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zh-CN" altLang="en-US" sz="2000" b="0"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9425">
                <a:tc gridSpan="3">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zh-CN" altLang="en-US" sz="2000" b="0" i="0" u="none" strike="noStrike" cap="none" normalizeH="0" baseline="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zh-CN" altLang="en-US" sz="2800" b="0" i="0" u="none" strike="noStrike" cap="none" normalizeH="0" baseline="0" dirty="0">
                          <a:ln>
                            <a:noFill/>
                          </a:ln>
                          <a:solidFill>
                            <a:schemeClr val="tx1"/>
                          </a:solidFill>
                          <a:effectLst/>
                          <a:latin typeface="Arial" charset="0"/>
                          <a:ea typeface="宋体" charset="-122"/>
                          <a:sym typeface="Symbol" pitchFamily="18" charset="2"/>
                        </a:rPr>
                        <a:t> </a:t>
                      </a:r>
                      <a:r>
                        <a:rPr kumimoji="0" lang="en-US" altLang="zh-CN" sz="2800" b="0" i="0" u="none" strike="noStrike" cap="none" normalizeH="0" baseline="0" dirty="0">
                          <a:ln>
                            <a:noFill/>
                          </a:ln>
                          <a:solidFill>
                            <a:schemeClr val="tx1"/>
                          </a:solidFill>
                          <a:effectLst/>
                          <a:latin typeface="Arial" charset="0"/>
                          <a:ea typeface="宋体" charset="-122"/>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930855" name="Text Box 39"/>
          <p:cNvSpPr txBox="1">
            <a:spLocks noChangeArrowheads="1"/>
          </p:cNvSpPr>
          <p:nvPr/>
        </p:nvSpPr>
        <p:spPr bwMode="auto">
          <a:xfrm>
            <a:off x="5334000" y="1295400"/>
            <a:ext cx="50165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gn="r">
              <a:lnSpc>
                <a:spcPct val="175000"/>
              </a:lnSpc>
              <a:spcBef>
                <a:spcPct val="0"/>
              </a:spcBef>
              <a:spcAft>
                <a:spcPct val="0"/>
              </a:spcAft>
              <a:buFontTx/>
              <a:buNone/>
            </a:pPr>
            <a:r>
              <a:rPr lang="en-US" altLang="zh-CN" sz="1800" b="0" dirty="0">
                <a:solidFill>
                  <a:srgbClr val="00B0F0"/>
                </a:solidFill>
              </a:rPr>
              <a:t>.5</a:t>
            </a:r>
          </a:p>
          <a:p>
            <a:pPr algn="r">
              <a:lnSpc>
                <a:spcPct val="175000"/>
              </a:lnSpc>
              <a:spcBef>
                <a:spcPct val="0"/>
              </a:spcBef>
              <a:spcAft>
                <a:spcPct val="0"/>
              </a:spcAft>
              <a:buFontTx/>
              <a:buNone/>
            </a:pPr>
            <a:r>
              <a:rPr lang="en-US" altLang="zh-CN" sz="1800" b="0" dirty="0">
                <a:solidFill>
                  <a:srgbClr val="00B0F0"/>
                </a:solidFill>
              </a:rPr>
              <a:t>1.0</a:t>
            </a:r>
          </a:p>
          <a:p>
            <a:pPr algn="r">
              <a:lnSpc>
                <a:spcPct val="175000"/>
              </a:lnSpc>
              <a:spcBef>
                <a:spcPct val="0"/>
              </a:spcBef>
              <a:spcAft>
                <a:spcPct val="0"/>
              </a:spcAft>
              <a:buFontTx/>
              <a:buNone/>
            </a:pPr>
            <a:r>
              <a:rPr lang="en-US" altLang="zh-CN" sz="1800" b="0" dirty="0">
                <a:solidFill>
                  <a:srgbClr val="00B0F0"/>
                </a:solidFill>
              </a:rPr>
              <a:t>.3</a:t>
            </a:r>
          </a:p>
          <a:p>
            <a:pPr algn="r">
              <a:lnSpc>
                <a:spcPct val="175000"/>
              </a:lnSpc>
              <a:spcBef>
                <a:spcPct val="0"/>
              </a:spcBef>
              <a:spcAft>
                <a:spcPct val="0"/>
              </a:spcAft>
              <a:buFontTx/>
              <a:buNone/>
            </a:pPr>
            <a:r>
              <a:rPr lang="en-US" altLang="zh-CN" sz="1800" b="0" dirty="0">
                <a:solidFill>
                  <a:srgbClr val="00B0F0"/>
                </a:solidFill>
              </a:rPr>
              <a:t>.4</a:t>
            </a:r>
          </a:p>
        </p:txBody>
      </p:sp>
      <p:sp>
        <p:nvSpPr>
          <p:cNvPr id="930856" name="Text Box 40"/>
          <p:cNvSpPr txBox="1">
            <a:spLocks noChangeArrowheads="1"/>
          </p:cNvSpPr>
          <p:nvPr/>
        </p:nvSpPr>
        <p:spPr bwMode="auto">
          <a:xfrm>
            <a:off x="5362133" y="3200400"/>
            <a:ext cx="505267" cy="508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gn="r">
              <a:lnSpc>
                <a:spcPct val="175000"/>
              </a:lnSpc>
              <a:spcBef>
                <a:spcPct val="0"/>
              </a:spcBef>
              <a:spcAft>
                <a:spcPct val="0"/>
              </a:spcAft>
              <a:buFontTx/>
              <a:buNone/>
            </a:pPr>
            <a:r>
              <a:rPr lang="en-US" altLang="zh-CN" sz="1800" b="0" dirty="0">
                <a:solidFill>
                  <a:srgbClr val="00B0F0"/>
                </a:solidFill>
              </a:rPr>
              <a:t>2.2</a:t>
            </a:r>
          </a:p>
        </p:txBody>
      </p:sp>
      <p:sp>
        <p:nvSpPr>
          <p:cNvPr id="930857" name="Text Box 41"/>
          <p:cNvSpPr txBox="1">
            <a:spLocks noChangeArrowheads="1"/>
          </p:cNvSpPr>
          <p:nvPr/>
        </p:nvSpPr>
        <p:spPr bwMode="auto">
          <a:xfrm>
            <a:off x="1371600" y="4343400"/>
            <a:ext cx="6808274" cy="508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nSpc>
                <a:spcPct val="175000"/>
              </a:lnSpc>
              <a:spcBef>
                <a:spcPct val="0"/>
              </a:spcBef>
              <a:spcAft>
                <a:spcPct val="0"/>
              </a:spcAft>
              <a:buFontTx/>
              <a:buNone/>
            </a:pPr>
            <a:r>
              <a:rPr lang="en-US" altLang="zh-CN" sz="1800" b="0" dirty="0">
                <a:solidFill>
                  <a:srgbClr val="00B0F0"/>
                </a:solidFill>
              </a:rPr>
              <a:t>CPU time new = 1.6 x IC x CC   so   2.2/1.6  means 37.5% faster</a:t>
            </a:r>
          </a:p>
        </p:txBody>
      </p:sp>
      <p:sp>
        <p:nvSpPr>
          <p:cNvPr id="930858" name="Text Box 42"/>
          <p:cNvSpPr txBox="1">
            <a:spLocks noChangeArrowheads="1"/>
          </p:cNvSpPr>
          <p:nvPr/>
        </p:nvSpPr>
        <p:spPr bwMode="auto">
          <a:xfrm>
            <a:off x="6172200" y="3200400"/>
            <a:ext cx="50165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gn="r">
              <a:lnSpc>
                <a:spcPct val="175000"/>
              </a:lnSpc>
              <a:spcBef>
                <a:spcPct val="0"/>
              </a:spcBef>
              <a:spcAft>
                <a:spcPct val="0"/>
              </a:spcAft>
              <a:buFontTx/>
              <a:buNone/>
            </a:pPr>
            <a:r>
              <a:rPr lang="en-US" altLang="zh-CN" sz="1800" b="0">
                <a:solidFill>
                  <a:srgbClr val="00B0F0"/>
                </a:solidFill>
              </a:rPr>
              <a:t>1.6</a:t>
            </a:r>
          </a:p>
        </p:txBody>
      </p:sp>
      <p:sp>
        <p:nvSpPr>
          <p:cNvPr id="930859" name="Text Box 43"/>
          <p:cNvSpPr txBox="1">
            <a:spLocks noChangeArrowheads="1"/>
          </p:cNvSpPr>
          <p:nvPr/>
        </p:nvSpPr>
        <p:spPr bwMode="auto">
          <a:xfrm>
            <a:off x="6235700" y="1295400"/>
            <a:ext cx="43815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gn="r">
              <a:lnSpc>
                <a:spcPct val="175000"/>
              </a:lnSpc>
              <a:spcBef>
                <a:spcPct val="0"/>
              </a:spcBef>
              <a:spcAft>
                <a:spcPct val="0"/>
              </a:spcAft>
              <a:buFontTx/>
              <a:buNone/>
            </a:pPr>
            <a:r>
              <a:rPr lang="en-US" altLang="zh-CN" sz="1800" b="0" dirty="0">
                <a:solidFill>
                  <a:srgbClr val="00B0F0"/>
                </a:solidFill>
              </a:rPr>
              <a:t>.5</a:t>
            </a:r>
          </a:p>
          <a:p>
            <a:pPr algn="r">
              <a:lnSpc>
                <a:spcPct val="175000"/>
              </a:lnSpc>
              <a:spcBef>
                <a:spcPct val="0"/>
              </a:spcBef>
              <a:spcAft>
                <a:spcPct val="0"/>
              </a:spcAft>
              <a:buFontTx/>
              <a:buNone/>
            </a:pPr>
            <a:r>
              <a:rPr lang="en-US" altLang="zh-CN" sz="1800" b="0" dirty="0">
                <a:solidFill>
                  <a:srgbClr val="00B0F0"/>
                </a:solidFill>
              </a:rPr>
              <a:t> .4</a:t>
            </a:r>
          </a:p>
          <a:p>
            <a:pPr algn="r">
              <a:lnSpc>
                <a:spcPct val="175000"/>
              </a:lnSpc>
              <a:spcBef>
                <a:spcPct val="0"/>
              </a:spcBef>
              <a:spcAft>
                <a:spcPct val="0"/>
              </a:spcAft>
              <a:buFontTx/>
              <a:buNone/>
            </a:pPr>
            <a:r>
              <a:rPr lang="en-US" altLang="zh-CN" sz="1800" b="0" dirty="0">
                <a:solidFill>
                  <a:srgbClr val="00B0F0"/>
                </a:solidFill>
              </a:rPr>
              <a:t>.3</a:t>
            </a:r>
          </a:p>
          <a:p>
            <a:pPr algn="r">
              <a:lnSpc>
                <a:spcPct val="175000"/>
              </a:lnSpc>
              <a:spcBef>
                <a:spcPct val="0"/>
              </a:spcBef>
              <a:spcAft>
                <a:spcPct val="0"/>
              </a:spcAft>
              <a:buFontTx/>
              <a:buNone/>
            </a:pPr>
            <a:r>
              <a:rPr lang="en-US" altLang="zh-CN" sz="1800" b="0" dirty="0">
                <a:solidFill>
                  <a:srgbClr val="00B0F0"/>
                </a:solidFill>
              </a:rPr>
              <a:t>.4</a:t>
            </a:r>
          </a:p>
        </p:txBody>
      </p:sp>
      <p:sp>
        <p:nvSpPr>
          <p:cNvPr id="930860" name="Text Box 44"/>
          <p:cNvSpPr txBox="1">
            <a:spLocks noChangeArrowheads="1"/>
          </p:cNvSpPr>
          <p:nvPr/>
        </p:nvSpPr>
        <p:spPr bwMode="auto">
          <a:xfrm>
            <a:off x="6870700" y="1295400"/>
            <a:ext cx="50165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gn="r">
              <a:lnSpc>
                <a:spcPct val="175000"/>
              </a:lnSpc>
              <a:spcBef>
                <a:spcPct val="0"/>
              </a:spcBef>
              <a:spcAft>
                <a:spcPct val="0"/>
              </a:spcAft>
              <a:buFontTx/>
              <a:buNone/>
            </a:pPr>
            <a:r>
              <a:rPr lang="en-US" altLang="zh-CN" sz="1800" b="0">
                <a:solidFill>
                  <a:srgbClr val="00B0F0"/>
                </a:solidFill>
              </a:rPr>
              <a:t>.5</a:t>
            </a:r>
          </a:p>
          <a:p>
            <a:pPr algn="r">
              <a:lnSpc>
                <a:spcPct val="175000"/>
              </a:lnSpc>
              <a:spcBef>
                <a:spcPct val="0"/>
              </a:spcBef>
              <a:spcAft>
                <a:spcPct val="0"/>
              </a:spcAft>
              <a:buFontTx/>
              <a:buNone/>
            </a:pPr>
            <a:r>
              <a:rPr lang="en-US" altLang="zh-CN" sz="1800" b="0">
                <a:solidFill>
                  <a:srgbClr val="00B0F0"/>
                </a:solidFill>
              </a:rPr>
              <a:t>1.0</a:t>
            </a:r>
          </a:p>
          <a:p>
            <a:pPr algn="r">
              <a:lnSpc>
                <a:spcPct val="175000"/>
              </a:lnSpc>
              <a:spcBef>
                <a:spcPct val="0"/>
              </a:spcBef>
              <a:spcAft>
                <a:spcPct val="0"/>
              </a:spcAft>
              <a:buFontTx/>
              <a:buNone/>
            </a:pPr>
            <a:r>
              <a:rPr lang="en-US" altLang="zh-CN" sz="1800" b="0">
                <a:solidFill>
                  <a:srgbClr val="00B0F0"/>
                </a:solidFill>
              </a:rPr>
              <a:t>.3</a:t>
            </a:r>
          </a:p>
          <a:p>
            <a:pPr algn="r">
              <a:lnSpc>
                <a:spcPct val="175000"/>
              </a:lnSpc>
              <a:spcBef>
                <a:spcPct val="0"/>
              </a:spcBef>
              <a:spcAft>
                <a:spcPct val="0"/>
              </a:spcAft>
              <a:buFontTx/>
              <a:buNone/>
            </a:pPr>
            <a:r>
              <a:rPr lang="en-US" altLang="zh-CN" sz="1800" b="0">
                <a:solidFill>
                  <a:srgbClr val="00B0F0"/>
                </a:solidFill>
              </a:rPr>
              <a:t>.2</a:t>
            </a:r>
          </a:p>
        </p:txBody>
      </p:sp>
      <p:sp>
        <p:nvSpPr>
          <p:cNvPr id="930861" name="Text Box 45"/>
          <p:cNvSpPr txBox="1">
            <a:spLocks noChangeArrowheads="1"/>
          </p:cNvSpPr>
          <p:nvPr/>
        </p:nvSpPr>
        <p:spPr bwMode="auto">
          <a:xfrm>
            <a:off x="6858000" y="3200400"/>
            <a:ext cx="50165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gn="r">
              <a:lnSpc>
                <a:spcPct val="175000"/>
              </a:lnSpc>
              <a:spcBef>
                <a:spcPct val="0"/>
              </a:spcBef>
              <a:spcAft>
                <a:spcPct val="0"/>
              </a:spcAft>
              <a:buFontTx/>
              <a:buNone/>
            </a:pPr>
            <a:r>
              <a:rPr lang="en-US" altLang="zh-CN" sz="1800" b="0">
                <a:solidFill>
                  <a:srgbClr val="00B0F0"/>
                </a:solidFill>
              </a:rPr>
              <a:t>2.0</a:t>
            </a:r>
          </a:p>
        </p:txBody>
      </p:sp>
      <p:sp>
        <p:nvSpPr>
          <p:cNvPr id="930862" name="Text Box 46"/>
          <p:cNvSpPr txBox="1">
            <a:spLocks noChangeArrowheads="1"/>
          </p:cNvSpPr>
          <p:nvPr/>
        </p:nvSpPr>
        <p:spPr bwMode="auto">
          <a:xfrm>
            <a:off x="1371600" y="5257800"/>
            <a:ext cx="6615914" cy="508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nSpc>
                <a:spcPct val="175000"/>
              </a:lnSpc>
              <a:spcBef>
                <a:spcPct val="0"/>
              </a:spcBef>
              <a:spcAft>
                <a:spcPct val="0"/>
              </a:spcAft>
              <a:buFontTx/>
              <a:buNone/>
            </a:pPr>
            <a:r>
              <a:rPr lang="en-US" altLang="zh-CN" sz="1800" b="0" dirty="0">
                <a:solidFill>
                  <a:srgbClr val="00B0F0"/>
                </a:solidFill>
              </a:rPr>
              <a:t>CPU time new = 2.0 x IC x CC   so   2.2/2.0  means 10% faster</a:t>
            </a:r>
          </a:p>
        </p:txBody>
      </p:sp>
      <p:sp>
        <p:nvSpPr>
          <p:cNvPr id="930863" name="Text Box 47"/>
          <p:cNvSpPr txBox="1">
            <a:spLocks noChangeArrowheads="1"/>
          </p:cNvSpPr>
          <p:nvPr/>
        </p:nvSpPr>
        <p:spPr bwMode="auto">
          <a:xfrm>
            <a:off x="7696200" y="1295400"/>
            <a:ext cx="50165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gn="r">
              <a:lnSpc>
                <a:spcPct val="175000"/>
              </a:lnSpc>
              <a:spcBef>
                <a:spcPct val="0"/>
              </a:spcBef>
              <a:spcAft>
                <a:spcPct val="0"/>
              </a:spcAft>
              <a:buFontTx/>
              <a:buNone/>
            </a:pPr>
            <a:r>
              <a:rPr lang="en-US" altLang="zh-CN" sz="1800" b="0">
                <a:solidFill>
                  <a:srgbClr val="00B0F0"/>
                </a:solidFill>
              </a:rPr>
              <a:t>.25</a:t>
            </a:r>
          </a:p>
          <a:p>
            <a:pPr algn="r">
              <a:lnSpc>
                <a:spcPct val="175000"/>
              </a:lnSpc>
              <a:spcBef>
                <a:spcPct val="0"/>
              </a:spcBef>
              <a:spcAft>
                <a:spcPct val="0"/>
              </a:spcAft>
              <a:buFontTx/>
              <a:buNone/>
            </a:pPr>
            <a:r>
              <a:rPr lang="en-US" altLang="zh-CN" sz="1800" b="0">
                <a:solidFill>
                  <a:srgbClr val="00B0F0"/>
                </a:solidFill>
              </a:rPr>
              <a:t>1.0</a:t>
            </a:r>
          </a:p>
          <a:p>
            <a:pPr algn="r">
              <a:lnSpc>
                <a:spcPct val="175000"/>
              </a:lnSpc>
              <a:spcBef>
                <a:spcPct val="0"/>
              </a:spcBef>
              <a:spcAft>
                <a:spcPct val="0"/>
              </a:spcAft>
              <a:buFontTx/>
              <a:buNone/>
            </a:pPr>
            <a:r>
              <a:rPr lang="en-US" altLang="zh-CN" sz="1800" b="0">
                <a:solidFill>
                  <a:srgbClr val="00B0F0"/>
                </a:solidFill>
              </a:rPr>
              <a:t>.3</a:t>
            </a:r>
          </a:p>
          <a:p>
            <a:pPr algn="r">
              <a:lnSpc>
                <a:spcPct val="175000"/>
              </a:lnSpc>
              <a:spcBef>
                <a:spcPct val="0"/>
              </a:spcBef>
              <a:spcAft>
                <a:spcPct val="0"/>
              </a:spcAft>
              <a:buFontTx/>
              <a:buNone/>
            </a:pPr>
            <a:r>
              <a:rPr lang="en-US" altLang="zh-CN" sz="1800" b="0">
                <a:solidFill>
                  <a:srgbClr val="00B0F0"/>
                </a:solidFill>
              </a:rPr>
              <a:t>.4</a:t>
            </a:r>
          </a:p>
        </p:txBody>
      </p:sp>
      <p:sp>
        <p:nvSpPr>
          <p:cNvPr id="930864" name="Text Box 48"/>
          <p:cNvSpPr txBox="1">
            <a:spLocks noChangeArrowheads="1"/>
          </p:cNvSpPr>
          <p:nvPr/>
        </p:nvSpPr>
        <p:spPr bwMode="auto">
          <a:xfrm>
            <a:off x="7569200" y="3200400"/>
            <a:ext cx="62865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gn="r">
              <a:lnSpc>
                <a:spcPct val="175000"/>
              </a:lnSpc>
              <a:spcBef>
                <a:spcPct val="0"/>
              </a:spcBef>
              <a:spcAft>
                <a:spcPct val="0"/>
              </a:spcAft>
              <a:buFontTx/>
              <a:buNone/>
            </a:pPr>
            <a:r>
              <a:rPr lang="en-US" altLang="zh-CN" sz="1800" b="0">
                <a:solidFill>
                  <a:srgbClr val="00B0F0"/>
                </a:solidFill>
              </a:rPr>
              <a:t>1.95</a:t>
            </a:r>
          </a:p>
        </p:txBody>
      </p:sp>
      <p:sp>
        <p:nvSpPr>
          <p:cNvPr id="930865" name="Text Box 49"/>
          <p:cNvSpPr txBox="1">
            <a:spLocks noChangeArrowheads="1"/>
          </p:cNvSpPr>
          <p:nvPr/>
        </p:nvSpPr>
        <p:spPr bwMode="auto">
          <a:xfrm>
            <a:off x="1371600" y="5943600"/>
            <a:ext cx="7064755" cy="508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nSpc>
                <a:spcPct val="175000"/>
              </a:lnSpc>
              <a:spcBef>
                <a:spcPct val="0"/>
              </a:spcBef>
              <a:spcAft>
                <a:spcPct val="0"/>
              </a:spcAft>
              <a:buFontTx/>
              <a:buNone/>
            </a:pPr>
            <a:r>
              <a:rPr lang="en-US" altLang="zh-CN" sz="1800" b="0" dirty="0">
                <a:solidFill>
                  <a:srgbClr val="00B0F0"/>
                </a:solidFill>
              </a:rPr>
              <a:t>CPU time new = 1.95 x IC x CC   so   2.2/1.95  means 12.8% faster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0855"/>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930856"/>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30859"/>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93085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3085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30860"/>
                                        </p:tgtEl>
                                        <p:attrNameLst>
                                          <p:attrName>style.visibility</p:attrName>
                                        </p:attrNameLst>
                                      </p:cBhvr>
                                      <p:to>
                                        <p:strVal val="visible"/>
                                      </p:to>
                                    </p:set>
                                  </p:childTnLst>
                                </p:cTn>
                              </p:par>
                            </p:childTnLst>
                          </p:cTn>
                        </p:par>
                        <p:par>
                          <p:cTn id="25" fill="hold" nodeType="afterGroup">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930861"/>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30862"/>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930863"/>
                                        </p:tgtEl>
                                        <p:attrNameLst>
                                          <p:attrName>style.visibility</p:attrName>
                                        </p:attrNameLst>
                                      </p:cBhvr>
                                      <p:to>
                                        <p:strVal val="visible"/>
                                      </p:to>
                                    </p:set>
                                  </p:childTnLst>
                                </p:cTn>
                              </p:par>
                            </p:childTnLst>
                          </p:cTn>
                        </p:par>
                        <p:par>
                          <p:cTn id="36" fill="hold" nodeType="afterGroup">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93086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308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0855" grpId="0"/>
      <p:bldP spid="930856" grpId="0"/>
      <p:bldP spid="930857" grpId="0"/>
      <p:bldP spid="930858" grpId="0"/>
      <p:bldP spid="930859" grpId="0"/>
      <p:bldP spid="930860" grpId="0"/>
      <p:bldP spid="930861" grpId="0"/>
      <p:bldP spid="930862" grpId="0"/>
      <p:bldP spid="930863" grpId="0"/>
      <p:bldP spid="930864" grpId="0"/>
      <p:bldP spid="93086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0825" y="2895600"/>
            <a:ext cx="8642350" cy="2229276"/>
          </a:xfrm>
        </p:spPr>
        <p:txBody>
          <a:bodyPr>
            <a:normAutofit/>
          </a:bodyPr>
          <a:lstStyle/>
          <a:p>
            <a:r>
              <a:rPr lang="en-US" dirty="0"/>
              <a:t>Different architectures</a:t>
            </a:r>
          </a:p>
          <a:p>
            <a:r>
              <a:rPr lang="en-US" dirty="0"/>
              <a:t>Different implementations of an architecture</a:t>
            </a:r>
          </a:p>
          <a:p>
            <a:r>
              <a:rPr lang="en-US" dirty="0"/>
              <a:t>Different compilers for a given architecture </a:t>
            </a:r>
          </a:p>
        </p:txBody>
      </p:sp>
      <p:sp>
        <p:nvSpPr>
          <p:cNvPr id="3" name="Date Placeholder 2"/>
          <p:cNvSpPr>
            <a:spLocks noGrp="1"/>
          </p:cNvSpPr>
          <p:nvPr>
            <p:ph type="dt" sz="half" idx="10"/>
          </p:nvPr>
        </p:nvSpPr>
        <p:spPr/>
        <p:txBody>
          <a:bodyPr/>
          <a:lstStyle/>
          <a:p>
            <a:r>
              <a:rPr lang="en-US" altLang="zh-CN"/>
              <a:t>COaA, LEC03 Intro III</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6" name="Title 5"/>
          <p:cNvSpPr>
            <a:spLocks noGrp="1"/>
          </p:cNvSpPr>
          <p:nvPr>
            <p:ph type="title"/>
          </p:nvPr>
        </p:nvSpPr>
        <p:spPr/>
        <p:txBody>
          <a:bodyPr/>
          <a:lstStyle/>
          <a:p>
            <a:r>
              <a:rPr lang="en-US" dirty="0"/>
              <a:t>How to Define the Performance</a:t>
            </a:r>
          </a:p>
        </p:txBody>
      </p:sp>
      <p:sp>
        <p:nvSpPr>
          <p:cNvPr id="7" name="Content Placeholder 6"/>
          <p:cNvSpPr>
            <a:spLocks noGrp="1"/>
          </p:cNvSpPr>
          <p:nvPr>
            <p:ph sz="quarter" idx="13"/>
          </p:nvPr>
        </p:nvSpPr>
        <p:spPr/>
        <p:txBody>
          <a:bodyPr/>
          <a:lstStyle/>
          <a:p>
            <a:endParaRPr lang="en-US"/>
          </a:p>
        </p:txBody>
      </p:sp>
      <p:sp>
        <p:nvSpPr>
          <p:cNvPr id="10" name="Rectangle 9"/>
          <p:cNvSpPr/>
          <p:nvPr/>
        </p:nvSpPr>
        <p:spPr>
          <a:xfrm>
            <a:off x="253134" y="914400"/>
            <a:ext cx="8509866" cy="1938992"/>
          </a:xfrm>
          <a:prstGeom prst="rect">
            <a:avLst/>
          </a:prstGeom>
        </p:spPr>
        <p:txBody>
          <a:bodyPr wrap="square">
            <a:spAutoFit/>
          </a:bodyPr>
          <a:lstStyle/>
          <a:p>
            <a:pPr indent="342900">
              <a:lnSpc>
                <a:spcPct val="125000"/>
              </a:lnSpc>
            </a:pPr>
            <a:r>
              <a:rPr lang="en-US" sz="3200" b="1" dirty="0">
                <a:solidFill>
                  <a:schemeClr val="accent4">
                    <a:lumMod val="75000"/>
                  </a:schemeClr>
                </a:solidFill>
              </a:rPr>
              <a:t>The goal of </a:t>
            </a:r>
            <a:r>
              <a:rPr lang="en-US" sz="3200" b="1" dirty="0">
                <a:solidFill>
                  <a:srgbClr val="FF0000"/>
                </a:solidFill>
              </a:rPr>
              <a:t>performance</a:t>
            </a:r>
            <a:r>
              <a:rPr lang="en-US" sz="3200" b="1" dirty="0">
                <a:solidFill>
                  <a:schemeClr val="accent4">
                    <a:lumMod val="75000"/>
                  </a:schemeClr>
                </a:solidFill>
              </a:rPr>
              <a:t> evaluation in this chapter is to be able to </a:t>
            </a:r>
            <a:r>
              <a:rPr lang="en-US" sz="3200" b="1" dirty="0">
                <a:solidFill>
                  <a:srgbClr val="FF0000"/>
                </a:solidFill>
              </a:rPr>
              <a:t>compare</a:t>
            </a:r>
            <a:r>
              <a:rPr lang="en-US" sz="3200" b="1" dirty="0">
                <a:solidFill>
                  <a:schemeClr val="accent4">
                    <a:lumMod val="75000"/>
                  </a:schemeClr>
                </a:solidFill>
              </a:rPr>
              <a:t>, for example.</a:t>
            </a:r>
          </a:p>
        </p:txBody>
      </p:sp>
      <p:sp>
        <p:nvSpPr>
          <p:cNvPr id="11" name="Rectangle 10"/>
          <p:cNvSpPr/>
          <p:nvPr/>
        </p:nvSpPr>
        <p:spPr>
          <a:xfrm>
            <a:off x="914400" y="5201076"/>
            <a:ext cx="6905625" cy="830997"/>
          </a:xfrm>
          <a:prstGeom prst="rect">
            <a:avLst/>
          </a:prstGeom>
        </p:spPr>
        <p:txBody>
          <a:bodyPr wrap="square">
            <a:spAutoFit/>
          </a:bodyPr>
          <a:lstStyle/>
          <a:p>
            <a:r>
              <a:rPr lang="en-US" sz="2400" b="1" dirty="0">
                <a:solidFill>
                  <a:srgbClr val="009900"/>
                </a:solidFill>
              </a:rPr>
              <a:t>General Sense:</a:t>
            </a:r>
          </a:p>
          <a:p>
            <a:r>
              <a:rPr lang="en-US" sz="2400" b="1" dirty="0">
                <a:solidFill>
                  <a:srgbClr val="009900"/>
                </a:solidFill>
              </a:rPr>
              <a:t>	How well the computer performs?</a:t>
            </a:r>
          </a:p>
        </p:txBody>
      </p:sp>
      <p:sp>
        <p:nvSpPr>
          <p:cNvPr id="8" name="Slide Number Placeholder 7"/>
          <p:cNvSpPr>
            <a:spLocks noGrp="1"/>
          </p:cNvSpPr>
          <p:nvPr>
            <p:ph type="sldNum" sz="quarter" idx="12"/>
          </p:nvPr>
        </p:nvSpPr>
        <p:spPr/>
        <p:txBody>
          <a:bodyPr/>
          <a:lstStyle/>
          <a:p>
            <a:fld id="{B7A5BFCD-2DD0-1B4A-A6AE-A25793FF7F06}" type="slidenum">
              <a:rPr lang="zh-CN" altLang="en-US" smtClean="0"/>
              <a:t>2</a:t>
            </a:fld>
            <a:endParaRPr lang="zh-CN" altLang="en-US"/>
          </a:p>
        </p:txBody>
      </p:sp>
    </p:spTree>
    <p:extLst>
      <p:ext uri="{BB962C8B-B14F-4D97-AF65-F5344CB8AC3E}">
        <p14:creationId xmlns:p14="http://schemas.microsoft.com/office/powerpoint/2010/main" val="286992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50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Each vendor announces a SPEC rating for their system</a:t>
            </a:r>
          </a:p>
          <a:p>
            <a:pPr lvl="1"/>
            <a:r>
              <a:rPr lang="en-US" dirty="0"/>
              <a:t>a measure of execution time for a fixed collection of programs</a:t>
            </a:r>
          </a:p>
          <a:p>
            <a:pPr lvl="1"/>
            <a:r>
              <a:rPr lang="en-US" dirty="0"/>
              <a:t>is a function of a specific CPU, memory system, IO system, operating system, compiler</a:t>
            </a:r>
          </a:p>
          <a:p>
            <a:pPr lvl="1"/>
            <a:r>
              <a:rPr lang="en-US" dirty="0"/>
              <a:t>enables easy comparison of different systems</a:t>
            </a:r>
          </a:p>
          <a:p>
            <a:endParaRPr lang="en-US" dirty="0"/>
          </a:p>
          <a:p>
            <a:pPr marL="0" indent="0">
              <a:buNone/>
            </a:pPr>
            <a:r>
              <a:rPr lang="en-US" dirty="0"/>
              <a:t>The key is coming up with a collection of relevant programs </a:t>
            </a:r>
          </a:p>
          <a:p>
            <a:endParaRPr lang="en-US" dirty="0"/>
          </a:p>
        </p:txBody>
      </p:sp>
      <p:sp>
        <p:nvSpPr>
          <p:cNvPr id="3" name="Date Placeholder 2"/>
          <p:cNvSpPr>
            <a:spLocks noGrp="1"/>
          </p:cNvSpPr>
          <p:nvPr>
            <p:ph type="dt" sz="half" idx="10"/>
          </p:nvPr>
        </p:nvSpPr>
        <p:spPr/>
        <p:txBody>
          <a:bodyPr/>
          <a:lstStyle/>
          <a:p>
            <a:r>
              <a:rPr lang="en-US" altLang="zh-CN"/>
              <a:t>COaA, LEC03 Intro III</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t>20</a:t>
            </a:fld>
            <a:endParaRPr lang="zh-CN" altLang="en-US"/>
          </a:p>
        </p:txBody>
      </p:sp>
      <p:sp>
        <p:nvSpPr>
          <p:cNvPr id="6" name="Title 5"/>
          <p:cNvSpPr>
            <a:spLocks noGrp="1"/>
          </p:cNvSpPr>
          <p:nvPr>
            <p:ph type="title"/>
          </p:nvPr>
        </p:nvSpPr>
        <p:spPr/>
        <p:txBody>
          <a:bodyPr/>
          <a:lstStyle/>
          <a:p>
            <a:r>
              <a:rPr lang="en-US" dirty="0"/>
              <a:t>Benchmark Suites</a:t>
            </a:r>
          </a:p>
        </p:txBody>
      </p:sp>
      <p:sp>
        <p:nvSpPr>
          <p:cNvPr id="7" name="Content Placeholder 6"/>
          <p:cNvSpPr>
            <a:spLocks noGrp="1"/>
          </p:cNvSpPr>
          <p:nvPr>
            <p:ph sz="quarter" idx="13"/>
          </p:nvPr>
        </p:nvSpPr>
        <p:spPr/>
        <p:txBody>
          <a:bodyPr/>
          <a:lstStyle/>
          <a:p>
            <a:endParaRPr lang="en-US"/>
          </a:p>
        </p:txBody>
      </p:sp>
    </p:spTree>
    <p:extLst>
      <p:ext uri="{BB962C8B-B14F-4D97-AF65-F5344CB8AC3E}">
        <p14:creationId xmlns:p14="http://schemas.microsoft.com/office/powerpoint/2010/main" val="193770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内容占位符 1"/>
          <p:cNvSpPr>
            <a:spLocks noGrp="1"/>
          </p:cNvSpPr>
          <p:nvPr>
            <p:ph idx="1"/>
          </p:nvPr>
        </p:nvSpPr>
        <p:spPr/>
        <p:txBody>
          <a:bodyPr>
            <a:normAutofit fontScale="55000" lnSpcReduction="20000"/>
          </a:bodyPr>
          <a:lstStyle/>
          <a:p>
            <a:pPr eaLnBrk="1" hangingPunct="1">
              <a:spcBef>
                <a:spcPct val="0"/>
              </a:spcBef>
              <a:buClr>
                <a:srgbClr val="CC0000"/>
              </a:buClr>
            </a:pPr>
            <a:r>
              <a:rPr lang="en-US" altLang="en-US" dirty="0">
                <a:latin typeface="Arial" charset="0"/>
              </a:rPr>
              <a:t>SPEC: </a:t>
            </a:r>
            <a:r>
              <a:rPr lang="en-US" altLang="en-US" b="1" u="sng" dirty="0">
                <a:latin typeface="Arial" charset="0"/>
              </a:rPr>
              <a:t>S</a:t>
            </a:r>
            <a:r>
              <a:rPr lang="en-US" altLang="en-US" dirty="0">
                <a:latin typeface="Arial" charset="0"/>
              </a:rPr>
              <a:t>ystem </a:t>
            </a:r>
            <a:r>
              <a:rPr lang="en-US" altLang="en-US" b="1" u="sng" dirty="0">
                <a:latin typeface="Arial" charset="0"/>
              </a:rPr>
              <a:t>P</a:t>
            </a:r>
            <a:r>
              <a:rPr lang="en-US" altLang="en-US" dirty="0">
                <a:latin typeface="Arial" charset="0"/>
              </a:rPr>
              <a:t>erformance </a:t>
            </a:r>
            <a:r>
              <a:rPr lang="en-US" altLang="en-US" b="1" u="sng" dirty="0">
                <a:latin typeface="Arial" charset="0"/>
              </a:rPr>
              <a:t>E</a:t>
            </a:r>
            <a:r>
              <a:rPr lang="en-US" altLang="en-US" dirty="0">
                <a:latin typeface="Arial" charset="0"/>
              </a:rPr>
              <a:t>valuation </a:t>
            </a:r>
            <a:r>
              <a:rPr lang="en-US" altLang="en-US" b="1" u="sng" dirty="0">
                <a:latin typeface="Arial" charset="0"/>
              </a:rPr>
              <a:t>C</a:t>
            </a:r>
            <a:r>
              <a:rPr lang="en-US" altLang="en-US" dirty="0">
                <a:latin typeface="Arial" charset="0"/>
              </a:rPr>
              <a:t>orporation, an industry consortium that creates a collection of relevant programs (</a:t>
            </a:r>
            <a:r>
              <a:rPr lang="en-US" altLang="zh-CN" dirty="0">
                <a:ea typeface="宋体" panose="02010600030101010101" pitchFamily="2" charset="-122"/>
              </a:rPr>
              <a:t>SPEC Series (</a:t>
            </a:r>
            <a:r>
              <a:rPr lang="en-US" altLang="zh-CN" dirty="0">
                <a:ea typeface="宋体" panose="02010600030101010101" pitchFamily="2" charset="-122"/>
                <a:hlinkClick r:id="rId3"/>
              </a:rPr>
              <a:t>http://www.spec.org)</a:t>
            </a:r>
            <a:endParaRPr lang="en-US" altLang="zh-CN" dirty="0">
              <a:ea typeface="宋体" panose="02010600030101010101" pitchFamily="2" charset="-122"/>
            </a:endParaRPr>
          </a:p>
          <a:p>
            <a:pPr eaLnBrk="1" hangingPunct="1">
              <a:spcBef>
                <a:spcPct val="0"/>
              </a:spcBef>
              <a:buClr>
                <a:srgbClr val="CC0000"/>
              </a:buClr>
            </a:pPr>
            <a:endParaRPr lang="en-US" altLang="en-US" dirty="0">
              <a:latin typeface="Arial" charset="0"/>
            </a:endParaRPr>
          </a:p>
          <a:p>
            <a:pPr eaLnBrk="1" hangingPunct="1">
              <a:spcBef>
                <a:spcPct val="0"/>
              </a:spcBef>
              <a:buClr>
                <a:srgbClr val="CC0000"/>
              </a:buClr>
            </a:pPr>
            <a:r>
              <a:rPr lang="en-US" altLang="en-US" dirty="0">
                <a:latin typeface="Arial" charset="0"/>
              </a:rPr>
              <a:t>The 2006 version includes 12 integer and 17 floating-point applications</a:t>
            </a:r>
          </a:p>
          <a:p>
            <a:pPr eaLnBrk="1" hangingPunct="1">
              <a:spcBef>
                <a:spcPct val="0"/>
              </a:spcBef>
              <a:buClr>
                <a:srgbClr val="CC0000"/>
              </a:buClr>
            </a:pPr>
            <a:r>
              <a:rPr lang="en-US" altLang="en-US" dirty="0">
                <a:latin typeface="Arial" charset="0"/>
              </a:rPr>
              <a:t>The SPEC rating specifies how much faster a system is, compared to a baseline machine – a system with SPEC rating 600 is 1.5 times faster than a system with SPEC rating 400</a:t>
            </a:r>
          </a:p>
          <a:p>
            <a:pPr eaLnBrk="1" hangingPunct="1">
              <a:spcBef>
                <a:spcPct val="0"/>
              </a:spcBef>
              <a:buClr>
                <a:srgbClr val="CC0000"/>
              </a:buClr>
            </a:pPr>
            <a:r>
              <a:rPr lang="en-US" altLang="en-US" dirty="0">
                <a:latin typeface="Arial" charset="0"/>
              </a:rPr>
              <a:t>Note that this rating incorporates the behavior of all 29 programs – this may not necessarily predict performance for your favorite program!</a:t>
            </a:r>
          </a:p>
          <a:p>
            <a:pPr marL="0" indent="0">
              <a:buNone/>
            </a:pPr>
            <a:endParaRPr lang="en-US" altLang="zh-CN" dirty="0">
              <a:ea typeface="宋体" panose="02010600030101010101" pitchFamily="2" charset="-122"/>
            </a:endParaRPr>
          </a:p>
          <a:p>
            <a:pPr marL="0" indent="0">
              <a:buNone/>
            </a:pPr>
            <a:r>
              <a:rPr lang="en-US" altLang="zh-CN" dirty="0">
                <a:ea typeface="宋体" panose="02010600030101010101" pitchFamily="2" charset="-122"/>
              </a:rPr>
              <a:t>PARSEC (http://</a:t>
            </a:r>
            <a:r>
              <a:rPr lang="en-US" altLang="zh-CN" dirty="0" err="1">
                <a:ea typeface="宋体" panose="02010600030101010101" pitchFamily="2" charset="-122"/>
              </a:rPr>
              <a:t>parsec.cs.princeton.edu</a:t>
            </a:r>
            <a:r>
              <a:rPr lang="en-US" altLang="zh-CN" dirty="0">
                <a:ea typeface="宋体" panose="02010600030101010101" pitchFamily="2" charset="-122"/>
              </a:rPr>
              <a:t>/)</a:t>
            </a:r>
          </a:p>
          <a:p>
            <a:pPr marL="0" indent="0">
              <a:buNone/>
            </a:pPr>
            <a:r>
              <a:rPr lang="en-US" altLang="zh-CN" dirty="0">
                <a:ea typeface="宋体" panose="02010600030101010101" pitchFamily="2" charset="-122"/>
              </a:rPr>
              <a:t>	The Princeton Application Repository for Shared-Memory Computers (PARSEC) is a benchmark suite composed of multithreaded programs. </a:t>
            </a:r>
          </a:p>
          <a:p>
            <a:pPr marL="0" indent="0">
              <a:buNone/>
            </a:pPr>
            <a:r>
              <a:rPr lang="en-US" altLang="zh-CN" dirty="0">
                <a:ea typeface="宋体" panose="02010600030101010101" pitchFamily="2" charset="-122"/>
              </a:rPr>
              <a:t>Others</a:t>
            </a:r>
          </a:p>
          <a:p>
            <a:pPr marL="0" indent="0">
              <a:buNone/>
            </a:pPr>
            <a:r>
              <a:rPr lang="en-US" altLang="zh-CN" dirty="0">
                <a:ea typeface="宋体" panose="02010600030101010101" pitchFamily="2" charset="-122"/>
              </a:rPr>
              <a:t>	SPLASH, </a:t>
            </a:r>
            <a:r>
              <a:rPr lang="en-US" altLang="zh-CN" dirty="0" err="1">
                <a:ea typeface="宋体" panose="02010600030101010101" pitchFamily="2" charset="-122"/>
              </a:rPr>
              <a:t>BioPef</a:t>
            </a:r>
            <a:r>
              <a:rPr lang="en-US" altLang="zh-CN" dirty="0">
                <a:ea typeface="宋体" panose="02010600030101010101" pitchFamily="2" charset="-122"/>
              </a:rPr>
              <a:t>, </a:t>
            </a:r>
            <a:r>
              <a:rPr lang="en-US" altLang="zh-CN" dirty="0" err="1">
                <a:ea typeface="宋体" panose="02010600030101010101" pitchFamily="2" charset="-122"/>
              </a:rPr>
              <a:t>Biobench</a:t>
            </a:r>
            <a:r>
              <a:rPr lang="en-US" altLang="zh-CN" dirty="0">
                <a:ea typeface="宋体" panose="02010600030101010101" pitchFamily="2" charset="-122"/>
              </a:rPr>
              <a:t>, TPC-C/H …</a:t>
            </a:r>
            <a:endParaRPr lang="zh-CN" altLang="en-US" dirty="0">
              <a:ea typeface="宋体" panose="02010600030101010101" pitchFamily="2" charset="-122"/>
            </a:endParaRPr>
          </a:p>
        </p:txBody>
      </p:sp>
      <p:sp>
        <p:nvSpPr>
          <p:cNvPr id="45058" name="Rectangle 2"/>
          <p:cNvSpPr>
            <a:spLocks noGrp="1" noChangeArrowheads="1"/>
          </p:cNvSpPr>
          <p:nvPr>
            <p:ph type="title"/>
          </p:nvPr>
        </p:nvSpPr>
        <p:spPr/>
        <p:txBody>
          <a:bodyPr>
            <a:normAutofit/>
          </a:bodyPr>
          <a:lstStyle/>
          <a:p>
            <a:pPr eaLnBrk="1" hangingPunct="1">
              <a:defRPr/>
            </a:pPr>
            <a:r>
              <a:rPr kumimoji="0" lang="en-US" altLang="zh-CN" sz="3200" cap="none" dirty="0">
                <a:latin typeface="Arial" panose="020B0604020202020204" pitchFamily="34" charset="0"/>
                <a:ea typeface="微软雅黑" panose="020B0503020204020204" pitchFamily="34" charset="-122"/>
              </a:rPr>
              <a:t>Benchmarks</a:t>
            </a:r>
          </a:p>
        </p:txBody>
      </p:sp>
      <p:sp>
        <p:nvSpPr>
          <p:cNvPr id="4" name="Content Placeholder 3"/>
          <p:cNvSpPr>
            <a:spLocks noGrp="1"/>
          </p:cNvSpPr>
          <p:nvPr>
            <p:ph sz="quarter" idx="13"/>
          </p:nvPr>
        </p:nvSpPr>
        <p:spPr/>
        <p:txBody>
          <a:bodyPr/>
          <a:lstStyle/>
          <a:p>
            <a:endParaRPr lang="en-US"/>
          </a:p>
        </p:txBody>
      </p:sp>
      <p:sp>
        <p:nvSpPr>
          <p:cNvPr id="2" name="Date Placeholder 1"/>
          <p:cNvSpPr>
            <a:spLocks noGrp="1"/>
          </p:cNvSpPr>
          <p:nvPr>
            <p:ph type="dt" sz="half" idx="10"/>
          </p:nvPr>
        </p:nvSpPr>
        <p:spPr/>
        <p:txBody>
          <a:bodyPr/>
          <a:lstStyle/>
          <a:p>
            <a:r>
              <a:rPr lang="en-US" altLang="zh-CN"/>
              <a:t>COaA, LEC03 Intro III</a:t>
            </a:r>
            <a:endParaRPr lang="en-US" altLang="zh-CN" dirty="0"/>
          </a:p>
        </p:txBody>
      </p:sp>
      <p:sp>
        <p:nvSpPr>
          <p:cNvPr id="3" name="Footer Placeholder 2"/>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t>21</a:t>
            </a:fld>
            <a:endParaRPr lang="zh-CN" altLang="en-US"/>
          </a:p>
        </p:txBody>
      </p:sp>
    </p:spTree>
    <p:extLst>
      <p:ext uri="{BB962C8B-B14F-4D97-AF65-F5344CB8AC3E}">
        <p14:creationId xmlns:p14="http://schemas.microsoft.com/office/powerpoint/2010/main" val="1437267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5" name="Rectangle 3"/>
          <p:cNvSpPr>
            <a:spLocks noGrp="1" noChangeArrowheads="1"/>
          </p:cNvSpPr>
          <p:nvPr>
            <p:ph idx="1"/>
          </p:nvPr>
        </p:nvSpPr>
        <p:spPr>
          <a:xfrm>
            <a:off x="304800" y="4528898"/>
            <a:ext cx="8642350" cy="2011759"/>
          </a:xfrm>
        </p:spPr>
        <p:txBody>
          <a:bodyPr>
            <a:normAutofit fontScale="70000" lnSpcReduction="20000"/>
          </a:bodyPr>
          <a:lstStyle/>
          <a:p>
            <a:pPr marL="0" indent="0" eaLnBrk="1" hangingPunct="1">
              <a:buNone/>
            </a:pPr>
            <a:r>
              <a:rPr lang="en-US" altLang="zh-CN" dirty="0">
                <a:ea typeface="黑体" panose="02010609060101010101" pitchFamily="49" charset="-122"/>
              </a:rPr>
              <a:t>Guiding principle in reporting performance measurements is </a:t>
            </a:r>
            <a:r>
              <a:rPr lang="en-US" altLang="zh-CN" dirty="0">
                <a:solidFill>
                  <a:srgbClr val="FF0000"/>
                </a:solidFill>
                <a:ea typeface="黑体" panose="02010609060101010101" pitchFamily="49" charset="-122"/>
              </a:rPr>
              <a:t>reproducibility </a:t>
            </a:r>
            <a:r>
              <a:rPr lang="en-US" altLang="zh-CN" dirty="0">
                <a:ea typeface="黑体" panose="02010609060101010101" pitchFamily="49" charset="-122"/>
              </a:rPr>
              <a:t>– list everything another experimenter would need to duplicate the experiment (version of the operating system, compiler settings, input set used, specific computer configuration (clock rate, cache sizes and speed, memory size and speed, etc.))</a:t>
            </a:r>
          </a:p>
        </p:txBody>
      </p:sp>
      <p:sp>
        <p:nvSpPr>
          <p:cNvPr id="44034" name="Rectangle 2"/>
          <p:cNvSpPr>
            <a:spLocks noGrp="1" noChangeArrowheads="1"/>
          </p:cNvSpPr>
          <p:nvPr>
            <p:ph type="title"/>
          </p:nvPr>
        </p:nvSpPr>
        <p:spPr/>
        <p:txBody>
          <a:bodyPr rtlCol="0">
            <a:noAutofit/>
          </a:bodyPr>
          <a:lstStyle/>
          <a:p>
            <a:pPr eaLnBrk="1" fontAlgn="auto" hangingPunct="1">
              <a:spcAft>
                <a:spcPts val="0"/>
              </a:spcAft>
              <a:defRPr/>
            </a:pPr>
            <a:r>
              <a:rPr kumimoji="0" lang="en-US" altLang="zh-CN" sz="2400" dirty="0">
                <a:latin typeface="Arial" charset="0"/>
                <a:ea typeface="+mj-ea"/>
              </a:rPr>
              <a:t>Comparing and Summarizing Performance</a:t>
            </a:r>
          </a:p>
        </p:txBody>
      </p:sp>
      <p:sp>
        <p:nvSpPr>
          <p:cNvPr id="4" name="Content Placeholder 3"/>
          <p:cNvSpPr>
            <a:spLocks noGrp="1"/>
          </p:cNvSpPr>
          <p:nvPr>
            <p:ph sz="quarter" idx="13"/>
          </p:nvPr>
        </p:nvSpPr>
        <p:spPr/>
        <p:txBody>
          <a:bodyPr/>
          <a:lstStyle/>
          <a:p>
            <a:endParaRPr lang="en-US"/>
          </a:p>
        </p:txBody>
      </p:sp>
      <p:sp>
        <p:nvSpPr>
          <p:cNvPr id="62468" name="Rectangle 4"/>
          <p:cNvSpPr>
            <a:spLocks noChangeArrowheads="1"/>
          </p:cNvSpPr>
          <p:nvPr/>
        </p:nvSpPr>
        <p:spPr bwMode="auto">
          <a:xfrm>
            <a:off x="381000" y="990600"/>
            <a:ext cx="81534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87338" indent="-287338">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1363" indent="-246063">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nSpc>
                <a:spcPct val="90000"/>
              </a:lnSpc>
              <a:spcBef>
                <a:spcPct val="65000"/>
              </a:spcBef>
              <a:spcAft>
                <a:spcPct val="0"/>
              </a:spcAft>
              <a:buClr>
                <a:schemeClr val="accent1"/>
              </a:buClr>
              <a:buSzPct val="75000"/>
              <a:buFont typeface="Wingdings" panose="05000000000000000000" pitchFamily="2" charset="2"/>
              <a:buChar char="q"/>
            </a:pPr>
            <a:r>
              <a:rPr lang="en-US" altLang="zh-CN" sz="2400" b="0" dirty="0"/>
              <a:t>How do we summarize the performance for benchmark set with a </a:t>
            </a:r>
            <a:r>
              <a:rPr lang="en-US" altLang="zh-CN" sz="2400" b="0" dirty="0">
                <a:solidFill>
                  <a:srgbClr val="FF0000"/>
                </a:solidFill>
              </a:rPr>
              <a:t>single </a:t>
            </a:r>
            <a:r>
              <a:rPr lang="en-US" altLang="zh-CN" sz="2400" b="0" dirty="0"/>
              <a:t>number?</a:t>
            </a:r>
          </a:p>
          <a:p>
            <a:pPr lvl="1">
              <a:lnSpc>
                <a:spcPct val="85000"/>
              </a:lnSpc>
              <a:spcBef>
                <a:spcPct val="40000"/>
              </a:spcBef>
              <a:buClr>
                <a:schemeClr val="accent1"/>
              </a:buClr>
              <a:buSzPct val="75000"/>
              <a:buFont typeface="Monotype Sorts" pitchFamily="2" charset="2"/>
              <a:buChar char="l"/>
            </a:pPr>
            <a:r>
              <a:rPr kumimoji="0" lang="en-US" altLang="zh-CN" dirty="0"/>
              <a:t>The average of execution times that is directly proportional to total execution time is the </a:t>
            </a:r>
            <a:r>
              <a:rPr kumimoji="0" lang="en-US" altLang="zh-CN" dirty="0">
                <a:solidFill>
                  <a:schemeClr val="accent1"/>
                </a:solidFill>
              </a:rPr>
              <a:t>arithmetic mean</a:t>
            </a:r>
            <a:r>
              <a:rPr kumimoji="0" lang="en-US" altLang="zh-CN" dirty="0"/>
              <a:t> (AM) </a:t>
            </a:r>
            <a:r>
              <a:rPr kumimoji="0" lang="en-US" altLang="zh-CN" dirty="0">
                <a:solidFill>
                  <a:schemeClr val="accent1"/>
                </a:solidFill>
              </a:rPr>
              <a:t>(What else?)</a:t>
            </a:r>
          </a:p>
        </p:txBody>
      </p:sp>
      <p:grpSp>
        <p:nvGrpSpPr>
          <p:cNvPr id="62469" name="Group 10"/>
          <p:cNvGrpSpPr>
            <a:grpSpLocks/>
          </p:cNvGrpSpPr>
          <p:nvPr/>
        </p:nvGrpSpPr>
        <p:grpSpPr bwMode="auto">
          <a:xfrm>
            <a:off x="1981200" y="2206704"/>
            <a:ext cx="6324600" cy="984250"/>
            <a:chOff x="960" y="1392"/>
            <a:chExt cx="3984" cy="620"/>
          </a:xfrm>
        </p:grpSpPr>
        <p:sp>
          <p:nvSpPr>
            <p:cNvPr id="62471" name="Rectangle 7"/>
            <p:cNvSpPr>
              <a:spLocks noChangeArrowheads="1"/>
            </p:cNvSpPr>
            <p:nvPr/>
          </p:nvSpPr>
          <p:spPr bwMode="auto">
            <a:xfrm>
              <a:off x="960" y="1587"/>
              <a:ext cx="398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87338" indent="-287338">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nSpc>
                  <a:spcPct val="90000"/>
                </a:lnSpc>
                <a:spcBef>
                  <a:spcPct val="65000"/>
                </a:spcBef>
                <a:spcAft>
                  <a:spcPct val="0"/>
                </a:spcAft>
                <a:buClr>
                  <a:schemeClr val="accent1"/>
                </a:buClr>
                <a:buSzPct val="75000"/>
                <a:buFont typeface="Wingdings" panose="05000000000000000000" pitchFamily="2" charset="2"/>
                <a:buNone/>
              </a:pPr>
              <a:r>
                <a:rPr lang="zh-CN" altLang="en-US" sz="2400" b="0" dirty="0"/>
                <a:t>    </a:t>
              </a:r>
              <a:r>
                <a:rPr lang="en-US" altLang="zh-CN" sz="2400" b="0" dirty="0"/>
                <a:t>AM   =     1/n  </a:t>
              </a:r>
              <a:r>
                <a:rPr lang="en-US" altLang="zh-CN" sz="3200" b="0" dirty="0">
                  <a:sym typeface="Symbol" panose="05050102010706020507" pitchFamily="18" charset="2"/>
                </a:rPr>
                <a:t></a:t>
              </a:r>
              <a:r>
                <a:rPr lang="en-US" altLang="zh-CN" sz="2400" b="0" dirty="0">
                  <a:sym typeface="Symbol" panose="05050102010706020507" pitchFamily="18" charset="2"/>
                </a:rPr>
                <a:t>   </a:t>
              </a:r>
              <a:r>
                <a:rPr lang="en-US" altLang="zh-CN" sz="2400" b="0" dirty="0" err="1">
                  <a:sym typeface="Symbol" panose="05050102010706020507" pitchFamily="18" charset="2"/>
                </a:rPr>
                <a:t>Time</a:t>
              </a:r>
              <a:r>
                <a:rPr lang="en-US" altLang="zh-CN" sz="2400" b="0" baseline="-25000" dirty="0" err="1">
                  <a:sym typeface="Symbol" panose="05050102010706020507" pitchFamily="18" charset="2"/>
                </a:rPr>
                <a:t>i</a:t>
              </a:r>
              <a:endParaRPr lang="en-US" altLang="zh-CN" sz="2400" b="0" baseline="-25000" dirty="0">
                <a:sym typeface="Symbol" panose="05050102010706020507" pitchFamily="18" charset="2"/>
              </a:endParaRPr>
            </a:p>
          </p:txBody>
        </p:sp>
        <p:sp>
          <p:nvSpPr>
            <p:cNvPr id="62472" name="Rectangle 8"/>
            <p:cNvSpPr>
              <a:spLocks noChangeArrowheads="1"/>
            </p:cNvSpPr>
            <p:nvPr/>
          </p:nvSpPr>
          <p:spPr bwMode="auto">
            <a:xfrm>
              <a:off x="2352" y="1824"/>
              <a:ext cx="76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87338" indent="-287338">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nSpc>
                  <a:spcPct val="90000"/>
                </a:lnSpc>
                <a:spcBef>
                  <a:spcPct val="65000"/>
                </a:spcBef>
                <a:spcAft>
                  <a:spcPct val="0"/>
                </a:spcAft>
                <a:buClr>
                  <a:schemeClr val="accent1"/>
                </a:buClr>
                <a:buSzPct val="75000"/>
                <a:buFont typeface="Wingdings" panose="05000000000000000000" pitchFamily="2" charset="2"/>
                <a:buNone/>
              </a:pPr>
              <a:r>
                <a:rPr lang="en-US" altLang="zh-CN" sz="1800" b="0"/>
                <a:t>i = 1</a:t>
              </a:r>
              <a:endParaRPr lang="en-US" altLang="zh-CN" sz="1800" b="0" baseline="-25000">
                <a:sym typeface="Symbol" panose="05050102010706020507" pitchFamily="18" charset="2"/>
              </a:endParaRPr>
            </a:p>
          </p:txBody>
        </p:sp>
        <p:sp>
          <p:nvSpPr>
            <p:cNvPr id="62473" name="Rectangle 9"/>
            <p:cNvSpPr>
              <a:spLocks noChangeArrowheads="1"/>
            </p:cNvSpPr>
            <p:nvPr/>
          </p:nvSpPr>
          <p:spPr bwMode="auto">
            <a:xfrm>
              <a:off x="2400" y="1392"/>
              <a:ext cx="76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87338" indent="-287338">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nSpc>
                  <a:spcPct val="90000"/>
                </a:lnSpc>
                <a:spcBef>
                  <a:spcPct val="65000"/>
                </a:spcBef>
                <a:spcAft>
                  <a:spcPct val="0"/>
                </a:spcAft>
                <a:buClr>
                  <a:schemeClr val="accent1"/>
                </a:buClr>
                <a:buSzPct val="75000"/>
                <a:buFont typeface="Wingdings" panose="05000000000000000000" pitchFamily="2" charset="2"/>
                <a:buNone/>
              </a:pPr>
              <a:r>
                <a:rPr lang="en-US" altLang="zh-CN" sz="1800" b="0"/>
                <a:t>n</a:t>
              </a:r>
              <a:endParaRPr lang="en-US" altLang="zh-CN" sz="1800" b="0" baseline="-25000">
                <a:sym typeface="Symbol" panose="05050102010706020507" pitchFamily="18" charset="2"/>
              </a:endParaRPr>
            </a:p>
          </p:txBody>
        </p:sp>
      </p:grpSp>
      <p:sp>
        <p:nvSpPr>
          <p:cNvPr id="62470" name="Rectangle 11"/>
          <p:cNvSpPr>
            <a:spLocks noChangeArrowheads="1"/>
          </p:cNvSpPr>
          <p:nvPr/>
        </p:nvSpPr>
        <p:spPr bwMode="auto">
          <a:xfrm>
            <a:off x="436830" y="3163014"/>
            <a:ext cx="8153400"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342900" indent="-342900">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1363" indent="-246063">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lvl="1">
              <a:lnSpc>
                <a:spcPct val="85000"/>
              </a:lnSpc>
              <a:spcBef>
                <a:spcPct val="40000"/>
              </a:spcBef>
              <a:buClr>
                <a:schemeClr val="accent1"/>
              </a:buClr>
              <a:buSzPct val="75000"/>
              <a:buFont typeface="Monotype Sorts" pitchFamily="2" charset="2"/>
              <a:buChar char="l"/>
            </a:pPr>
            <a:r>
              <a:rPr kumimoji="0" lang="en-US" altLang="zh-CN" dirty="0"/>
              <a:t>Where </a:t>
            </a:r>
            <a:r>
              <a:rPr kumimoji="0" lang="en-US" altLang="zh-CN" dirty="0" err="1"/>
              <a:t>Time</a:t>
            </a:r>
            <a:r>
              <a:rPr kumimoji="0" lang="en-US" altLang="zh-CN" baseline="-25000" dirty="0" err="1"/>
              <a:t>i</a:t>
            </a:r>
            <a:r>
              <a:rPr kumimoji="0" lang="en-US" altLang="zh-CN" dirty="0"/>
              <a:t> is the execution time for the </a:t>
            </a:r>
            <a:r>
              <a:rPr kumimoji="0" lang="en-US" altLang="zh-CN" dirty="0" err="1"/>
              <a:t>i</a:t>
            </a:r>
            <a:r>
              <a:rPr kumimoji="0" lang="en-US" altLang="zh-CN" baseline="30000" dirty="0" err="1"/>
              <a:t>th</a:t>
            </a:r>
            <a:r>
              <a:rPr kumimoji="0" lang="en-US" altLang="zh-CN" dirty="0"/>
              <a:t> program of a total of n programs in the workload</a:t>
            </a:r>
          </a:p>
          <a:p>
            <a:pPr lvl="1">
              <a:lnSpc>
                <a:spcPct val="85000"/>
              </a:lnSpc>
              <a:spcBef>
                <a:spcPct val="40000"/>
              </a:spcBef>
              <a:buClr>
                <a:schemeClr val="accent1"/>
              </a:buClr>
              <a:buSzPct val="75000"/>
              <a:buFont typeface="Monotype Sorts" pitchFamily="2" charset="2"/>
              <a:buChar char="l"/>
            </a:pPr>
            <a:r>
              <a:rPr kumimoji="0" lang="en-US" altLang="zh-CN" dirty="0"/>
              <a:t>A smaller mean indicates a smaller average execution time and thus improved performance</a:t>
            </a:r>
          </a:p>
        </p:txBody>
      </p:sp>
      <p:sp>
        <p:nvSpPr>
          <p:cNvPr id="2" name="Date Placeholder 1"/>
          <p:cNvSpPr>
            <a:spLocks noGrp="1"/>
          </p:cNvSpPr>
          <p:nvPr>
            <p:ph type="dt" sz="half" idx="10"/>
          </p:nvPr>
        </p:nvSpPr>
        <p:spPr/>
        <p:txBody>
          <a:bodyPr/>
          <a:lstStyle/>
          <a:p>
            <a:r>
              <a:rPr lang="en-US" altLang="zh-CN"/>
              <a:t>COaA, LEC03 Intro III</a:t>
            </a:r>
            <a:endParaRPr lang="en-US" altLang="zh-CN" dirty="0"/>
          </a:p>
        </p:txBody>
      </p:sp>
      <p:sp>
        <p:nvSpPr>
          <p:cNvPr id="3" name="Footer Placeholder 2"/>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t>22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955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955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rtlCol="0">
            <a:noAutofit/>
          </a:bodyPr>
          <a:lstStyle/>
          <a:p>
            <a:pPr eaLnBrk="1" fontAlgn="auto" hangingPunct="1">
              <a:spcAft>
                <a:spcPts val="0"/>
              </a:spcAft>
              <a:defRPr/>
            </a:pPr>
            <a:r>
              <a:rPr kumimoji="0" lang="en-US" altLang="zh-CN" sz="2400" dirty="0">
                <a:latin typeface="Arial" charset="0"/>
                <a:ea typeface="+mj-ea"/>
              </a:rPr>
              <a:t>Comparing and Summarizing Performance</a:t>
            </a:r>
          </a:p>
        </p:txBody>
      </p:sp>
      <p:sp>
        <p:nvSpPr>
          <p:cNvPr id="4" name="Content Placeholder 3"/>
          <p:cNvSpPr>
            <a:spLocks noGrp="1"/>
          </p:cNvSpPr>
          <p:nvPr>
            <p:ph sz="quarter" idx="13"/>
          </p:nvPr>
        </p:nvSpPr>
        <p:spPr/>
        <p:txBody>
          <a:bodyPr/>
          <a:lstStyle/>
          <a:p>
            <a:endParaRPr lang="en-US"/>
          </a:p>
        </p:txBody>
      </p:sp>
      <p:sp>
        <p:nvSpPr>
          <p:cNvPr id="62468" name="Rectangle 4"/>
          <p:cNvSpPr>
            <a:spLocks noChangeArrowheads="1"/>
          </p:cNvSpPr>
          <p:nvPr/>
        </p:nvSpPr>
        <p:spPr bwMode="auto">
          <a:xfrm>
            <a:off x="381000" y="990600"/>
            <a:ext cx="8153400" cy="200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87338" indent="-287338">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1363" indent="-246063">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nSpc>
                <a:spcPct val="90000"/>
              </a:lnSpc>
              <a:spcBef>
                <a:spcPct val="65000"/>
              </a:spcBef>
              <a:spcAft>
                <a:spcPct val="0"/>
              </a:spcAft>
              <a:buClr>
                <a:schemeClr val="accent1"/>
              </a:buClr>
              <a:buSzPct val="75000"/>
              <a:buFont typeface="Wingdings" panose="05000000000000000000" pitchFamily="2" charset="2"/>
              <a:buChar char="q"/>
            </a:pPr>
            <a:r>
              <a:rPr lang="en-US" altLang="zh-CN" sz="2400" b="0" dirty="0"/>
              <a:t>How do we summarize the performance for benchmark set with a </a:t>
            </a:r>
            <a:r>
              <a:rPr lang="en-US" altLang="zh-CN" sz="2400" b="0" dirty="0">
                <a:solidFill>
                  <a:srgbClr val="FF0000"/>
                </a:solidFill>
              </a:rPr>
              <a:t>single </a:t>
            </a:r>
            <a:r>
              <a:rPr lang="en-US" altLang="zh-CN" sz="2400" b="0" dirty="0"/>
              <a:t>number?</a:t>
            </a:r>
          </a:p>
          <a:p>
            <a:pPr lvl="1">
              <a:lnSpc>
                <a:spcPct val="85000"/>
              </a:lnSpc>
              <a:spcBef>
                <a:spcPct val="40000"/>
              </a:spcBef>
              <a:buClr>
                <a:schemeClr val="accent1"/>
              </a:buClr>
              <a:buSzPct val="75000"/>
              <a:buFont typeface="Monotype Sorts" pitchFamily="2" charset="2"/>
              <a:buChar char="l"/>
            </a:pPr>
            <a:r>
              <a:rPr kumimoji="0" lang="en-US" altLang="zh-CN" dirty="0"/>
              <a:t>SPEC uses geometric mean (GM) – the execution time</a:t>
            </a:r>
            <a:r>
              <a:rPr kumimoji="0" lang="zh-CN" altLang="en-US" dirty="0"/>
              <a:t> </a:t>
            </a:r>
            <a:r>
              <a:rPr kumimoji="0" lang="en-US" altLang="zh-CN" dirty="0"/>
              <a:t>of each program is multiplied and the N</a:t>
            </a:r>
            <a:r>
              <a:rPr kumimoji="0" lang="en-US" altLang="zh-CN" baseline="30000" dirty="0"/>
              <a:t>th</a:t>
            </a:r>
            <a:r>
              <a:rPr kumimoji="0" lang="en-US" altLang="zh-CN" dirty="0"/>
              <a:t> root is derived</a:t>
            </a:r>
          </a:p>
          <a:p>
            <a:pPr lvl="1">
              <a:lnSpc>
                <a:spcPct val="85000"/>
              </a:lnSpc>
              <a:spcBef>
                <a:spcPct val="40000"/>
              </a:spcBef>
              <a:buClr>
                <a:schemeClr val="accent1"/>
              </a:buClr>
              <a:buSzPct val="75000"/>
              <a:buFont typeface="Monotype Sorts" pitchFamily="2" charset="2"/>
              <a:buChar char="l"/>
            </a:pPr>
            <a:r>
              <a:rPr kumimoji="0" lang="en-US" altLang="zh-CN" dirty="0"/>
              <a:t>Weighted arithmetic mean – the execution times of some</a:t>
            </a:r>
            <a:r>
              <a:rPr kumimoji="0" lang="zh-CN" altLang="en-US" dirty="0"/>
              <a:t> </a:t>
            </a:r>
            <a:r>
              <a:rPr kumimoji="0" lang="en-US" altLang="zh-CN" dirty="0"/>
              <a:t>programs are weighted to balance priorities</a:t>
            </a:r>
          </a:p>
        </p:txBody>
      </p:sp>
      <p:sp>
        <p:nvSpPr>
          <p:cNvPr id="2" name="Date Placeholder 1"/>
          <p:cNvSpPr>
            <a:spLocks noGrp="1"/>
          </p:cNvSpPr>
          <p:nvPr>
            <p:ph type="dt" sz="half" idx="10"/>
          </p:nvPr>
        </p:nvSpPr>
        <p:spPr/>
        <p:txBody>
          <a:bodyPr/>
          <a:lstStyle/>
          <a:p>
            <a:r>
              <a:rPr lang="en-US" altLang="zh-CN"/>
              <a:t>COaA, LEC03 Intro III</a:t>
            </a:r>
            <a:endParaRPr lang="en-US" altLang="zh-CN" dirty="0"/>
          </a:p>
        </p:txBody>
      </p:sp>
      <p:sp>
        <p:nvSpPr>
          <p:cNvPr id="3" name="Footer Placeholder 2"/>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t>23</a:t>
            </a:fld>
            <a:endParaRPr lang="zh-CN" altLang="en-US"/>
          </a:p>
        </p:txBody>
      </p:sp>
    </p:spTree>
    <p:extLst>
      <p:ext uri="{BB962C8B-B14F-4D97-AF65-F5344CB8AC3E}">
        <p14:creationId xmlns:p14="http://schemas.microsoft.com/office/powerpoint/2010/main" val="2021719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3171" name="Rectangle 3"/>
          <p:cNvSpPr>
            <a:spLocks noGrp="1" noChangeArrowheads="1"/>
          </p:cNvSpPr>
          <p:nvPr>
            <p:ph idx="1"/>
          </p:nvPr>
        </p:nvSpPr>
        <p:spPr>
          <a:xfrm>
            <a:off x="250825" y="1007266"/>
            <a:ext cx="8642350" cy="4590259"/>
          </a:xfrm>
        </p:spPr>
        <p:txBody>
          <a:bodyPr>
            <a:normAutofit fontScale="92500" lnSpcReduction="20000"/>
          </a:bodyPr>
          <a:lstStyle/>
          <a:p>
            <a:pPr marL="203200" indent="-203200" eaLnBrk="1" hangingPunct="1"/>
            <a:r>
              <a:rPr lang="zh-CN" altLang="en-US" dirty="0">
                <a:ea typeface="黑体" panose="02010609060101010101" pitchFamily="49" charset="-122"/>
              </a:rPr>
              <a:t> </a:t>
            </a:r>
            <a:r>
              <a:rPr lang="en-US" altLang="zh-CN" dirty="0">
                <a:ea typeface="黑体" panose="02010609060101010101" pitchFamily="49" charset="-122"/>
              </a:rPr>
              <a:t>Design-time metrics:</a:t>
            </a:r>
          </a:p>
          <a:p>
            <a:pPr marL="685800" lvl="1" indent="-190500" eaLnBrk="1" hangingPunct="1"/>
            <a:r>
              <a:rPr kumimoji="0" lang="en-US" altLang="zh-CN" sz="1800" dirty="0">
                <a:ea typeface="黑体" panose="02010609060101010101" pitchFamily="49" charset="-122"/>
              </a:rPr>
              <a:t>Can it be implemented, in how long, at what cost?</a:t>
            </a:r>
          </a:p>
          <a:p>
            <a:pPr marL="685800" lvl="1" indent="-190500" eaLnBrk="1" hangingPunct="1"/>
            <a:r>
              <a:rPr kumimoji="0" lang="en-US" altLang="zh-CN" sz="1800" dirty="0">
                <a:ea typeface="黑体" panose="02010609060101010101" pitchFamily="49" charset="-122"/>
              </a:rPr>
              <a:t>Can it be programmed?  Ease of compilation?</a:t>
            </a:r>
          </a:p>
          <a:p>
            <a:pPr marL="203200" indent="-203200" eaLnBrk="1" hangingPunct="1"/>
            <a:r>
              <a:rPr lang="en-US" altLang="zh-CN" dirty="0">
                <a:ea typeface="黑体" panose="02010609060101010101" pitchFamily="49" charset="-122"/>
              </a:rPr>
              <a:t> Static Metrics:</a:t>
            </a:r>
          </a:p>
          <a:p>
            <a:pPr marL="685800" lvl="1" indent="-190500" eaLnBrk="1" hangingPunct="1"/>
            <a:r>
              <a:rPr kumimoji="0" lang="en-US" altLang="zh-CN" sz="1800" dirty="0">
                <a:ea typeface="宋体" panose="02010600030101010101" pitchFamily="2" charset="-122"/>
              </a:rPr>
              <a:t>How many bytes does the program occupy in memory?</a:t>
            </a:r>
            <a:endParaRPr kumimoji="0" lang="en-US" altLang="zh-CN" sz="1800" i="1" dirty="0">
              <a:ea typeface="宋体" panose="02010600030101010101" pitchFamily="2" charset="-122"/>
            </a:endParaRPr>
          </a:p>
          <a:p>
            <a:pPr marL="203200" indent="-203200" eaLnBrk="1" hangingPunct="1"/>
            <a:r>
              <a:rPr lang="en-US" altLang="zh-CN" dirty="0">
                <a:ea typeface="黑体" panose="02010609060101010101" pitchFamily="49" charset="-122"/>
              </a:rPr>
              <a:t> Dynamic Metrics:</a:t>
            </a:r>
          </a:p>
          <a:p>
            <a:pPr marL="685800" lvl="1" indent="-190500" eaLnBrk="1" hangingPunct="1"/>
            <a:r>
              <a:rPr kumimoji="0" lang="en-US" altLang="zh-CN" sz="1800" dirty="0">
                <a:ea typeface="宋体" panose="02010600030101010101" pitchFamily="2" charset="-122"/>
              </a:rPr>
              <a:t>How many instructions are executed?  How many bytes does the processor fetch to execute the program?</a:t>
            </a:r>
          </a:p>
          <a:p>
            <a:pPr marL="685800" lvl="1" indent="-190500" eaLnBrk="1" hangingPunct="1"/>
            <a:r>
              <a:rPr kumimoji="0" lang="en-US" altLang="zh-CN" sz="1800" dirty="0">
                <a:ea typeface="宋体" panose="02010600030101010101" pitchFamily="2" charset="-122"/>
              </a:rPr>
              <a:t>How many clocks are required per instruction?</a:t>
            </a:r>
          </a:p>
          <a:p>
            <a:pPr marL="685800" lvl="1" indent="-190500" eaLnBrk="1" hangingPunct="1"/>
            <a:r>
              <a:rPr kumimoji="0" lang="en-US" altLang="zh-CN" sz="1800" dirty="0">
                <a:ea typeface="宋体" panose="02010600030101010101" pitchFamily="2" charset="-122"/>
              </a:rPr>
              <a:t>How  "lean" a clock is practical?</a:t>
            </a:r>
          </a:p>
          <a:p>
            <a:pPr marL="203200" indent="-203200" eaLnBrk="1" hangingPunct="1">
              <a:buFont typeface="Wingdings" panose="05000000000000000000" pitchFamily="2" charset="2"/>
              <a:buNone/>
            </a:pPr>
            <a:r>
              <a:rPr lang="en-US" altLang="zh-CN" sz="2600" i="1" dirty="0">
                <a:solidFill>
                  <a:srgbClr val="0070C0"/>
                </a:solidFill>
                <a:ea typeface="黑体" panose="02010609060101010101" pitchFamily="49" charset="-122"/>
              </a:rPr>
              <a:t>Best Metric</a:t>
            </a:r>
            <a:r>
              <a:rPr lang="en-US" altLang="zh-CN" sz="2600" dirty="0">
                <a:solidFill>
                  <a:srgbClr val="0070C0"/>
                </a:solidFill>
                <a:ea typeface="黑体" panose="02010609060101010101" pitchFamily="49" charset="-122"/>
              </a:rPr>
              <a:t>:   </a:t>
            </a:r>
            <a:r>
              <a:rPr lang="en-US" altLang="zh-CN" sz="2600" u="sng" dirty="0">
                <a:solidFill>
                  <a:srgbClr val="0070C0"/>
                </a:solidFill>
                <a:ea typeface="黑体" panose="02010609060101010101" pitchFamily="49" charset="-122"/>
              </a:rPr>
              <a:t>Time to execute the program!</a:t>
            </a:r>
            <a:r>
              <a:rPr lang="en-US" altLang="zh-CN" sz="2600" dirty="0">
                <a:solidFill>
                  <a:srgbClr val="0070C0"/>
                </a:solidFill>
                <a:ea typeface="黑体" panose="02010609060101010101" pitchFamily="49" charset="-122"/>
              </a:rPr>
              <a:t> </a:t>
            </a:r>
          </a:p>
        </p:txBody>
      </p:sp>
      <p:sp>
        <p:nvSpPr>
          <p:cNvPr id="47106" name="Rectangle 2"/>
          <p:cNvSpPr>
            <a:spLocks noGrp="1" noChangeArrowheads="1"/>
          </p:cNvSpPr>
          <p:nvPr>
            <p:ph type="title"/>
          </p:nvPr>
        </p:nvSpPr>
        <p:spPr/>
        <p:txBody>
          <a:bodyPr wrap="none" rtlCol="0">
            <a:normAutofit/>
          </a:bodyPr>
          <a:lstStyle/>
          <a:p>
            <a:pPr eaLnBrk="1" fontAlgn="auto" hangingPunct="1">
              <a:spcAft>
                <a:spcPts val="0"/>
              </a:spcAft>
              <a:defRPr/>
            </a:pPr>
            <a:r>
              <a:rPr kumimoji="0" lang="en-US" altLang="zh-CN" dirty="0">
                <a:latin typeface="Arial" charset="0"/>
                <a:ea typeface="+mj-ea"/>
              </a:rPr>
              <a:t>Evaluating ISAs</a:t>
            </a:r>
          </a:p>
        </p:txBody>
      </p:sp>
      <p:sp>
        <p:nvSpPr>
          <p:cNvPr id="4" name="Content Placeholder 3"/>
          <p:cNvSpPr>
            <a:spLocks noGrp="1"/>
          </p:cNvSpPr>
          <p:nvPr>
            <p:ph sz="quarter" idx="13"/>
          </p:nvPr>
        </p:nvSpPr>
        <p:spPr/>
        <p:txBody>
          <a:bodyPr/>
          <a:lstStyle/>
          <a:p>
            <a:endParaRPr lang="en-US"/>
          </a:p>
        </p:txBody>
      </p:sp>
      <p:grpSp>
        <p:nvGrpSpPr>
          <p:cNvPr id="903173" name="Group 5"/>
          <p:cNvGrpSpPr>
            <a:grpSpLocks/>
          </p:cNvGrpSpPr>
          <p:nvPr/>
        </p:nvGrpSpPr>
        <p:grpSpPr bwMode="auto">
          <a:xfrm>
            <a:off x="5486400" y="4411662"/>
            <a:ext cx="3449638" cy="1836738"/>
            <a:chOff x="3492" y="2602"/>
            <a:chExt cx="2173" cy="1157"/>
          </a:xfrm>
        </p:grpSpPr>
        <p:sp>
          <p:nvSpPr>
            <p:cNvPr id="64518" name="Line 6"/>
            <p:cNvSpPr>
              <a:spLocks noChangeShapeType="1"/>
            </p:cNvSpPr>
            <p:nvPr/>
          </p:nvSpPr>
          <p:spPr bwMode="auto">
            <a:xfrm flipV="1">
              <a:off x="4087" y="2788"/>
              <a:ext cx="383" cy="759"/>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B0F0"/>
                </a:solidFill>
              </a:endParaRPr>
            </a:p>
          </p:txBody>
        </p:sp>
        <p:sp>
          <p:nvSpPr>
            <p:cNvPr id="64519" name="Line 7"/>
            <p:cNvSpPr>
              <a:spLocks noChangeShapeType="1"/>
            </p:cNvSpPr>
            <p:nvPr/>
          </p:nvSpPr>
          <p:spPr bwMode="auto">
            <a:xfrm>
              <a:off x="4506" y="2824"/>
              <a:ext cx="497" cy="687"/>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B0F0"/>
                </a:solidFill>
              </a:endParaRPr>
            </a:p>
          </p:txBody>
        </p:sp>
        <p:sp>
          <p:nvSpPr>
            <p:cNvPr id="64520" name="Line 8"/>
            <p:cNvSpPr>
              <a:spLocks noChangeShapeType="1"/>
            </p:cNvSpPr>
            <p:nvPr/>
          </p:nvSpPr>
          <p:spPr bwMode="auto">
            <a:xfrm flipH="1">
              <a:off x="4051" y="3529"/>
              <a:ext cx="95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B0F0"/>
                </a:solidFill>
              </a:endParaRPr>
            </a:p>
          </p:txBody>
        </p:sp>
        <p:sp>
          <p:nvSpPr>
            <p:cNvPr id="64521" name="Rectangle 9"/>
            <p:cNvSpPr>
              <a:spLocks noChangeArrowheads="1"/>
            </p:cNvSpPr>
            <p:nvPr/>
          </p:nvSpPr>
          <p:spPr bwMode="auto">
            <a:xfrm>
              <a:off x="4330" y="2602"/>
              <a:ext cx="32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nSpc>
                  <a:spcPct val="85000"/>
                </a:lnSpc>
                <a:spcBef>
                  <a:spcPct val="0"/>
                </a:spcBef>
                <a:spcAft>
                  <a:spcPct val="0"/>
                </a:spcAft>
                <a:buFontTx/>
                <a:buNone/>
              </a:pPr>
              <a:r>
                <a:rPr lang="en-US" altLang="zh-CN" sz="1800" dirty="0">
                  <a:solidFill>
                    <a:srgbClr val="00B0F0"/>
                  </a:solidFill>
                </a:rPr>
                <a:t>CPI</a:t>
              </a:r>
            </a:p>
          </p:txBody>
        </p:sp>
        <p:sp>
          <p:nvSpPr>
            <p:cNvPr id="64522" name="Rectangle 10"/>
            <p:cNvSpPr>
              <a:spLocks noChangeArrowheads="1"/>
            </p:cNvSpPr>
            <p:nvPr/>
          </p:nvSpPr>
          <p:spPr bwMode="auto">
            <a:xfrm>
              <a:off x="3492" y="3580"/>
              <a:ext cx="83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nSpc>
                  <a:spcPct val="85000"/>
                </a:lnSpc>
                <a:spcBef>
                  <a:spcPct val="0"/>
                </a:spcBef>
                <a:spcAft>
                  <a:spcPct val="0"/>
                </a:spcAft>
                <a:buFontTx/>
                <a:buNone/>
              </a:pPr>
              <a:r>
                <a:rPr lang="en-US" altLang="zh-CN" sz="1800">
                  <a:solidFill>
                    <a:srgbClr val="00B0F0"/>
                  </a:solidFill>
                </a:rPr>
                <a:t>Inst. Count</a:t>
              </a:r>
            </a:p>
          </p:txBody>
        </p:sp>
        <p:sp>
          <p:nvSpPr>
            <p:cNvPr id="64523" name="Rectangle 11"/>
            <p:cNvSpPr>
              <a:spLocks noChangeArrowheads="1"/>
            </p:cNvSpPr>
            <p:nvPr/>
          </p:nvSpPr>
          <p:spPr bwMode="auto">
            <a:xfrm>
              <a:off x="4825" y="3580"/>
              <a:ext cx="84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nSpc>
                  <a:spcPct val="85000"/>
                </a:lnSpc>
                <a:spcBef>
                  <a:spcPct val="0"/>
                </a:spcBef>
                <a:spcAft>
                  <a:spcPct val="0"/>
                </a:spcAft>
                <a:buFontTx/>
                <a:buNone/>
              </a:pPr>
              <a:r>
                <a:rPr lang="en-US" altLang="zh-CN" sz="1800">
                  <a:solidFill>
                    <a:srgbClr val="00B0F0"/>
                  </a:solidFill>
                </a:rPr>
                <a:t>Cycle Time</a:t>
              </a:r>
            </a:p>
          </p:txBody>
        </p:sp>
      </p:grpSp>
      <p:sp>
        <p:nvSpPr>
          <p:cNvPr id="903180" name="Rectangle 12"/>
          <p:cNvSpPr>
            <a:spLocks noChangeArrowheads="1"/>
          </p:cNvSpPr>
          <p:nvPr/>
        </p:nvSpPr>
        <p:spPr bwMode="auto">
          <a:xfrm>
            <a:off x="457200" y="5486400"/>
            <a:ext cx="5029200"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nSpc>
                <a:spcPct val="85000"/>
              </a:lnSpc>
              <a:spcBef>
                <a:spcPct val="0"/>
              </a:spcBef>
              <a:spcAft>
                <a:spcPct val="0"/>
              </a:spcAft>
              <a:buFontTx/>
              <a:buNone/>
            </a:pPr>
            <a:r>
              <a:rPr lang="en-US" altLang="zh-CN" b="0" dirty="0"/>
              <a:t>depends on the instructions set, the processor organization, and compilation techniques.</a:t>
            </a:r>
          </a:p>
        </p:txBody>
      </p:sp>
      <p:sp>
        <p:nvSpPr>
          <p:cNvPr id="2" name="Date Placeholder 1"/>
          <p:cNvSpPr>
            <a:spLocks noGrp="1"/>
          </p:cNvSpPr>
          <p:nvPr>
            <p:ph type="dt" sz="half" idx="10"/>
          </p:nvPr>
        </p:nvSpPr>
        <p:spPr/>
        <p:txBody>
          <a:bodyPr/>
          <a:lstStyle/>
          <a:p>
            <a:r>
              <a:rPr lang="en-US" altLang="zh-CN"/>
              <a:t>COaA, LEC03 Intro III</a:t>
            </a:r>
            <a:endParaRPr lang="en-US" altLang="zh-CN" dirty="0"/>
          </a:p>
        </p:txBody>
      </p:sp>
      <p:sp>
        <p:nvSpPr>
          <p:cNvPr id="3" name="Footer Placeholder 2"/>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t>24</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903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31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031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317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03171">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0317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0317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0317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3171">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03171">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903173"/>
                                        </p:tgtEl>
                                        <p:attrNameLst>
                                          <p:attrName>style.visibility</p:attrName>
                                        </p:attrNameLst>
                                      </p:cBhvr>
                                      <p:to>
                                        <p:strVal val="visible"/>
                                      </p:to>
                                    </p:set>
                                  </p:childTnLst>
                                </p:cTn>
                              </p:par>
                            </p:childTnLst>
                          </p:cTn>
                        </p:par>
                        <p:par>
                          <p:cTn id="35" fill="hold" nodeType="afterGroup">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903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171" grpId="0" build="p"/>
      <p:bldP spid="90318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endParaRPr lang="en-US" sz="2000" i="1" dirty="0"/>
          </a:p>
          <a:p>
            <a:endParaRPr lang="en-US" sz="2000" i="1" dirty="0"/>
          </a:p>
          <a:p>
            <a:endParaRPr lang="en-US" sz="2000" i="1" dirty="0"/>
          </a:p>
          <a:p>
            <a:endParaRPr lang="en-US" sz="2000" i="1" dirty="0"/>
          </a:p>
          <a:p>
            <a:endParaRPr lang="en-US" sz="2000" i="1" dirty="0"/>
          </a:p>
          <a:p>
            <a:r>
              <a:rPr lang="en-US" sz="2000" i="1" dirty="0" err="1"/>
              <a:t>S</a:t>
            </a:r>
            <a:r>
              <a:rPr lang="en-US" sz="2000" baseline="-25000" dirty="0" err="1"/>
              <a:t>latency</a:t>
            </a:r>
            <a:r>
              <a:rPr lang="en-US" sz="2000" dirty="0"/>
              <a:t>: the theoretical speedup of the execution of the whole task</a:t>
            </a:r>
          </a:p>
          <a:p>
            <a:r>
              <a:rPr lang="en-US" sz="2000" i="1" dirty="0"/>
              <a:t>s</a:t>
            </a:r>
            <a:r>
              <a:rPr lang="en-US" sz="2000" dirty="0"/>
              <a:t> : speedup of the part of the task that benefits from improved resources</a:t>
            </a:r>
          </a:p>
          <a:p>
            <a:r>
              <a:rPr lang="en-US" sz="2000" i="1" dirty="0"/>
              <a:t>p</a:t>
            </a:r>
            <a:r>
              <a:rPr lang="en-US" sz="2000" dirty="0"/>
              <a:t> is the proportion of execution time that the part benefiting from improved resources originally occupied.</a:t>
            </a:r>
          </a:p>
          <a:p>
            <a:pPr eaLnBrk="1" hangingPunct="1">
              <a:spcBef>
                <a:spcPct val="0"/>
              </a:spcBef>
              <a:buClr>
                <a:srgbClr val="CC0000"/>
              </a:buClr>
            </a:pPr>
            <a:endParaRPr lang="en-US" altLang="en-US" dirty="0">
              <a:latin typeface="Arial" charset="0"/>
            </a:endParaRPr>
          </a:p>
          <a:p>
            <a:pPr eaLnBrk="1" hangingPunct="1">
              <a:spcBef>
                <a:spcPct val="0"/>
              </a:spcBef>
              <a:buClr>
                <a:srgbClr val="CC0000"/>
              </a:buClr>
            </a:pPr>
            <a:r>
              <a:rPr lang="en-US" altLang="en-US" dirty="0">
                <a:latin typeface="Arial" charset="0"/>
              </a:rPr>
              <a:t>Architecture design is very bottleneck-driven – make the</a:t>
            </a:r>
          </a:p>
          <a:p>
            <a:pPr eaLnBrk="1" hangingPunct="1">
              <a:spcBef>
                <a:spcPct val="0"/>
              </a:spcBef>
              <a:buClr>
                <a:srgbClr val="CC0000"/>
              </a:buClr>
              <a:buFontTx/>
              <a:buNone/>
            </a:pPr>
            <a:r>
              <a:rPr lang="en-US" altLang="en-US" dirty="0">
                <a:latin typeface="Arial" charset="0"/>
              </a:rPr>
              <a:t>  common case fast, do not waste resources on a component</a:t>
            </a:r>
          </a:p>
          <a:p>
            <a:pPr eaLnBrk="1" hangingPunct="1">
              <a:spcBef>
                <a:spcPct val="0"/>
              </a:spcBef>
              <a:buClr>
                <a:srgbClr val="CC0000"/>
              </a:buClr>
              <a:buFontTx/>
              <a:buNone/>
            </a:pPr>
            <a:r>
              <a:rPr lang="en-US" altLang="en-US" dirty="0">
                <a:latin typeface="Arial" charset="0"/>
              </a:rPr>
              <a:t>  that has little impact on overall performance/power</a:t>
            </a:r>
          </a:p>
          <a:p>
            <a:pPr eaLnBrk="1" hangingPunct="1">
              <a:spcBef>
                <a:spcPct val="0"/>
              </a:spcBef>
              <a:buClr>
                <a:srgbClr val="CC0000"/>
              </a:buClr>
              <a:buFontTx/>
              <a:buNone/>
            </a:pPr>
            <a:endParaRPr lang="en-US" altLang="en-US" dirty="0">
              <a:latin typeface="Arial" charset="0"/>
            </a:endParaRPr>
          </a:p>
          <a:p>
            <a:pPr eaLnBrk="1" hangingPunct="1">
              <a:spcBef>
                <a:spcPct val="0"/>
              </a:spcBef>
              <a:buClr>
                <a:srgbClr val="CC0000"/>
              </a:buClr>
            </a:pPr>
            <a:r>
              <a:rPr lang="en-US" altLang="en-US" dirty="0">
                <a:latin typeface="Arial" charset="0"/>
              </a:rPr>
              <a:t> Amdahl’s Law: performance improvements through an</a:t>
            </a:r>
          </a:p>
          <a:p>
            <a:pPr eaLnBrk="1" hangingPunct="1">
              <a:spcBef>
                <a:spcPct val="0"/>
              </a:spcBef>
              <a:buClr>
                <a:srgbClr val="CC0000"/>
              </a:buClr>
              <a:buFontTx/>
              <a:buNone/>
            </a:pPr>
            <a:r>
              <a:rPr lang="en-US" altLang="en-US" dirty="0">
                <a:latin typeface="Arial" charset="0"/>
              </a:rPr>
              <a:t>  enhancement is limited by the fraction of time the</a:t>
            </a:r>
          </a:p>
          <a:p>
            <a:pPr eaLnBrk="1" hangingPunct="1">
              <a:spcBef>
                <a:spcPct val="0"/>
              </a:spcBef>
              <a:buClr>
                <a:srgbClr val="CC0000"/>
              </a:buClr>
              <a:buFontTx/>
              <a:buNone/>
            </a:pPr>
            <a:r>
              <a:rPr lang="en-US" altLang="en-US" dirty="0">
                <a:latin typeface="Arial" charset="0"/>
              </a:rPr>
              <a:t>  enhancement comes into play</a:t>
            </a:r>
          </a:p>
        </p:txBody>
      </p:sp>
      <p:sp>
        <p:nvSpPr>
          <p:cNvPr id="3" name="Date Placeholder 2"/>
          <p:cNvSpPr>
            <a:spLocks noGrp="1"/>
          </p:cNvSpPr>
          <p:nvPr>
            <p:ph type="dt" sz="half" idx="10"/>
          </p:nvPr>
        </p:nvSpPr>
        <p:spPr/>
        <p:txBody>
          <a:bodyPr/>
          <a:lstStyle/>
          <a:p>
            <a:r>
              <a:rPr lang="en-US" altLang="zh-CN"/>
              <a:t>COaA, LEC03 Intro III</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t>25</a:t>
            </a:fld>
            <a:endParaRPr lang="zh-CN" altLang="en-US"/>
          </a:p>
        </p:txBody>
      </p:sp>
      <p:sp>
        <p:nvSpPr>
          <p:cNvPr id="6" name="Title 5"/>
          <p:cNvSpPr>
            <a:spLocks noGrp="1"/>
          </p:cNvSpPr>
          <p:nvPr>
            <p:ph type="title"/>
          </p:nvPr>
        </p:nvSpPr>
        <p:spPr/>
        <p:txBody>
          <a:bodyPr/>
          <a:lstStyle/>
          <a:p>
            <a:r>
              <a:rPr lang="en-US" altLang="zh-CN" dirty="0"/>
              <a:t>Amdahl’s Law</a:t>
            </a:r>
            <a:endParaRPr lang="en-US" dirty="0"/>
          </a:p>
        </p:txBody>
      </p:sp>
      <p:sp>
        <p:nvSpPr>
          <p:cNvPr id="7" name="Content Placeholder 6"/>
          <p:cNvSpPr>
            <a:spLocks noGrp="1"/>
          </p:cNvSpPr>
          <p:nvPr>
            <p:ph sz="quarter" idx="13"/>
          </p:nvPr>
        </p:nvSpPr>
        <p:spPr/>
        <p:txBody>
          <a:bodyPr/>
          <a:lstStyle/>
          <a:p>
            <a:endParaRPr lang="en-US"/>
          </a:p>
        </p:txBody>
      </p:sp>
      <p:pic>
        <p:nvPicPr>
          <p:cNvPr id="10" name="Picture 9"/>
          <p:cNvPicPr>
            <a:picLocks noChangeAspect="1"/>
          </p:cNvPicPr>
          <p:nvPr/>
        </p:nvPicPr>
        <p:blipFill>
          <a:blip r:embed="rId2"/>
          <a:stretch>
            <a:fillRect/>
          </a:stretch>
        </p:blipFill>
        <p:spPr>
          <a:xfrm>
            <a:off x="2216075" y="987571"/>
            <a:ext cx="3873500" cy="1172519"/>
          </a:xfrm>
          <a:prstGeom prst="rect">
            <a:avLst/>
          </a:prstGeom>
        </p:spPr>
      </p:pic>
    </p:spTree>
    <p:extLst>
      <p:ext uri="{BB962C8B-B14F-4D97-AF65-F5344CB8AC3E}">
        <p14:creationId xmlns:p14="http://schemas.microsoft.com/office/powerpoint/2010/main" val="42223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eaLnBrk="1" hangingPunct="1">
              <a:spcBef>
                <a:spcPct val="0"/>
              </a:spcBef>
              <a:buClr>
                <a:srgbClr val="CC0000"/>
              </a:buClr>
            </a:pPr>
            <a:r>
              <a:rPr lang="en-US" altLang="en-US" dirty="0">
                <a:latin typeface="Arial" charset="0"/>
              </a:rPr>
              <a:t>Example: a web server spends 40% of time in the CPU and 60% of time doing I/O – a new processor that is ten times faster results in a 36% reduction in execution time (60%+4%)</a:t>
            </a:r>
          </a:p>
          <a:p>
            <a:pPr eaLnBrk="1" hangingPunct="1">
              <a:spcBef>
                <a:spcPct val="0"/>
              </a:spcBef>
              <a:buClr>
                <a:srgbClr val="CC0000"/>
              </a:buClr>
            </a:pPr>
            <a:r>
              <a:rPr lang="en-US" altLang="en-US" dirty="0">
                <a:latin typeface="Arial" charset="0"/>
              </a:rPr>
              <a:t>(speedup of 1.56) – Amdahl’s Law states that maximum execution time reduction is 40% (max speedup of 1.66)</a:t>
            </a:r>
          </a:p>
        </p:txBody>
      </p:sp>
      <p:sp>
        <p:nvSpPr>
          <p:cNvPr id="3" name="Date Placeholder 2"/>
          <p:cNvSpPr>
            <a:spLocks noGrp="1"/>
          </p:cNvSpPr>
          <p:nvPr>
            <p:ph type="dt" sz="half" idx="10"/>
          </p:nvPr>
        </p:nvSpPr>
        <p:spPr/>
        <p:txBody>
          <a:bodyPr/>
          <a:lstStyle/>
          <a:p>
            <a:r>
              <a:rPr lang="en-US" altLang="zh-CN"/>
              <a:t>COaA, LEC03 Intro III</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t>26</a:t>
            </a:fld>
            <a:endParaRPr lang="zh-CN" altLang="en-US"/>
          </a:p>
        </p:txBody>
      </p:sp>
      <p:sp>
        <p:nvSpPr>
          <p:cNvPr id="6" name="Title 5"/>
          <p:cNvSpPr>
            <a:spLocks noGrp="1"/>
          </p:cNvSpPr>
          <p:nvPr>
            <p:ph type="title"/>
          </p:nvPr>
        </p:nvSpPr>
        <p:spPr/>
        <p:txBody>
          <a:bodyPr/>
          <a:lstStyle/>
          <a:p>
            <a:r>
              <a:rPr lang="en-US" dirty="0"/>
              <a:t>Amdahl’s Law</a:t>
            </a:r>
          </a:p>
        </p:txBody>
      </p:sp>
      <p:sp>
        <p:nvSpPr>
          <p:cNvPr id="7" name="Content Placeholder 6"/>
          <p:cNvSpPr>
            <a:spLocks noGrp="1"/>
          </p:cNvSpPr>
          <p:nvPr>
            <p:ph sz="quarter" idx="13"/>
          </p:nvPr>
        </p:nvSpPr>
        <p:spPr/>
        <p:txBody>
          <a:bodyPr/>
          <a:lstStyle/>
          <a:p>
            <a:endParaRPr lang="en-US"/>
          </a:p>
        </p:txBody>
      </p:sp>
    </p:spTree>
    <p:extLst>
      <p:ext uri="{BB962C8B-B14F-4D97-AF65-F5344CB8AC3E}">
        <p14:creationId xmlns:p14="http://schemas.microsoft.com/office/powerpoint/2010/main" val="455989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a:xfrm>
            <a:off x="250825" y="1007266"/>
            <a:ext cx="8642350" cy="3107534"/>
          </a:xfrm>
        </p:spPr>
        <p:txBody>
          <a:bodyPr>
            <a:normAutofit fontScale="77500" lnSpcReduction="20000"/>
          </a:bodyPr>
          <a:lstStyle/>
          <a:p>
            <a:pPr marL="0" indent="0" eaLnBrk="1" hangingPunct="1">
              <a:buNone/>
            </a:pPr>
            <a:r>
              <a:rPr lang="en-US" altLang="zh-CN" dirty="0">
                <a:ea typeface="黑体" panose="02010609060101010101" pitchFamily="49" charset="-122"/>
              </a:rPr>
              <a:t>Back to 70’s ~ 80’s, designers only cared about performance</a:t>
            </a:r>
          </a:p>
          <a:p>
            <a:pPr lvl="1" eaLnBrk="1" hangingPunct="1"/>
            <a:r>
              <a:rPr kumimoji="0" lang="en-US" altLang="zh-CN" dirty="0">
                <a:ea typeface="黑体" panose="02010609060101010101" pitchFamily="49" charset="-122"/>
              </a:rPr>
              <a:t>Now, the story has changed…</a:t>
            </a:r>
          </a:p>
          <a:p>
            <a:pPr marL="0" indent="0" eaLnBrk="1" hangingPunct="1">
              <a:buNone/>
            </a:pPr>
            <a:r>
              <a:rPr lang="en-US" altLang="zh-CN" dirty="0">
                <a:ea typeface="黑体" panose="02010609060101010101" pitchFamily="49" charset="-122"/>
              </a:rPr>
              <a:t>Power consumption – especially in the embedded market where battery life is important (and passive cooling)</a:t>
            </a:r>
          </a:p>
          <a:p>
            <a:pPr lvl="1" eaLnBrk="1" hangingPunct="1"/>
            <a:r>
              <a:rPr kumimoji="0" lang="en-US" altLang="zh-CN" dirty="0">
                <a:ea typeface="宋体" panose="02010600030101010101" pitchFamily="2" charset="-122"/>
              </a:rPr>
              <a:t>For power-limited applications, the most important metric is energy efficiency</a:t>
            </a:r>
          </a:p>
          <a:p>
            <a:pPr lvl="1" eaLnBrk="1" hangingPunct="1"/>
            <a:endParaRPr kumimoji="0" lang="en-US" altLang="zh-CN" dirty="0">
              <a:ea typeface="宋体" panose="02010600030101010101" pitchFamily="2" charset="-122"/>
            </a:endParaRPr>
          </a:p>
        </p:txBody>
      </p:sp>
      <p:sp>
        <p:nvSpPr>
          <p:cNvPr id="48130" name="Rectangle 2"/>
          <p:cNvSpPr>
            <a:spLocks noGrp="1" noChangeArrowheads="1"/>
          </p:cNvSpPr>
          <p:nvPr>
            <p:ph type="title"/>
          </p:nvPr>
        </p:nvSpPr>
        <p:spPr/>
        <p:txBody>
          <a:bodyPr rtlCol="0">
            <a:normAutofit/>
          </a:bodyPr>
          <a:lstStyle/>
          <a:p>
            <a:pPr eaLnBrk="1" fontAlgn="auto" hangingPunct="1">
              <a:spcAft>
                <a:spcPts val="0"/>
              </a:spcAft>
              <a:defRPr/>
            </a:pPr>
            <a:r>
              <a:rPr kumimoji="0" lang="en-US" altLang="zh-CN" dirty="0">
                <a:latin typeface="Arial" charset="0"/>
                <a:ea typeface="+mj-ea"/>
              </a:rPr>
              <a:t>Other Metrics: Power Consumption</a:t>
            </a:r>
          </a:p>
        </p:txBody>
      </p:sp>
      <p:sp>
        <p:nvSpPr>
          <p:cNvPr id="4" name="Content Placeholder 3"/>
          <p:cNvSpPr>
            <a:spLocks noGrp="1"/>
          </p:cNvSpPr>
          <p:nvPr>
            <p:ph sz="quarter" idx="13"/>
          </p:nvPr>
        </p:nvSpPr>
        <p:spPr/>
        <p:txBody>
          <a:bodyPr/>
          <a:lstStyle/>
          <a:p>
            <a:endParaRPr lang="en-US"/>
          </a:p>
        </p:txBody>
      </p:sp>
      <p:graphicFrame>
        <p:nvGraphicFramePr>
          <p:cNvPr id="3" name="表格 2"/>
          <p:cNvGraphicFramePr>
            <a:graphicFrameLocks noGrp="1"/>
          </p:cNvGraphicFramePr>
          <p:nvPr>
            <p:extLst>
              <p:ext uri="{D42A27DB-BD31-4B8C-83A1-F6EECF244321}">
                <p14:modId xmlns:p14="http://schemas.microsoft.com/office/powerpoint/2010/main" val="942482144"/>
              </p:ext>
            </p:extLst>
          </p:nvPr>
        </p:nvGraphicFramePr>
        <p:xfrm>
          <a:off x="990600" y="4170354"/>
          <a:ext cx="7413625" cy="1773246"/>
        </p:xfrm>
        <a:graphic>
          <a:graphicData uri="http://schemas.openxmlformats.org/drawingml/2006/table">
            <a:tbl>
              <a:tblPr/>
              <a:tblGrid>
                <a:gridCol w="2062163">
                  <a:extLst>
                    <a:ext uri="{9D8B030D-6E8A-4147-A177-3AD203B41FA5}">
                      <a16:colId xmlns:a16="http://schemas.microsoft.com/office/drawing/2014/main" val="20000"/>
                    </a:ext>
                  </a:extLst>
                </a:gridCol>
                <a:gridCol w="2303462">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1394">
                <a:tc>
                  <a:txBody>
                    <a:bodyPr/>
                    <a:lstStyle>
                      <a:lvl1pPr>
                        <a:spcBef>
                          <a:spcPct val="20000"/>
                        </a:spcBef>
                        <a:spcAft>
                          <a:spcPts val="60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defRPr kumimoj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Pentium</a:t>
                      </a:r>
                      <a:endParaRPr kumimoji="0" lang="zh-CN" altLang="en-US"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ts val="60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defRPr kumimoj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ts val="60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defRPr kumimoj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200 MHz</a:t>
                      </a:r>
                    </a:p>
                  </a:txBody>
                  <a:tcPr marT="45689" marB="456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ts val="60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defRPr kumimoj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15.5 W</a:t>
                      </a:r>
                    </a:p>
                  </a:txBody>
                  <a:tcPr marT="45689" marB="456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0440">
                <a:tc>
                  <a:txBody>
                    <a:bodyPr/>
                    <a:lstStyle>
                      <a:lvl1pPr>
                        <a:spcBef>
                          <a:spcPct val="20000"/>
                        </a:spcBef>
                        <a:spcAft>
                          <a:spcPts val="60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defRPr kumimoj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Pentium II 450</a:t>
                      </a:r>
                    </a:p>
                  </a:txBody>
                  <a:tcPr marT="45689" marB="456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ts val="60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defRPr kumimoj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Deschutes (250 nm)</a:t>
                      </a:r>
                    </a:p>
                  </a:txBody>
                  <a:tcPr marT="45689" marB="456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ts val="60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defRPr kumimoj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450 MHz</a:t>
                      </a:r>
                    </a:p>
                  </a:txBody>
                  <a:tcPr marT="45689" marB="456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ts val="60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defRPr kumimoj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27.1 W</a:t>
                      </a:r>
                    </a:p>
                  </a:txBody>
                  <a:tcPr marT="45689" marB="456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394">
                <a:tc>
                  <a:txBody>
                    <a:bodyPr/>
                    <a:lstStyle>
                      <a:lvl1pPr>
                        <a:spcBef>
                          <a:spcPct val="20000"/>
                        </a:spcBef>
                        <a:spcAft>
                          <a:spcPts val="60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defRPr kumimoj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Pentium III 1400S</a:t>
                      </a:r>
                    </a:p>
                  </a:txBody>
                  <a:tcPr marT="45689" marB="456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ts val="60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defRPr kumimoj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Tualatin (130 nm)</a:t>
                      </a:r>
                    </a:p>
                  </a:txBody>
                  <a:tcPr marT="45689" marB="456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ts val="60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defRPr kumimoj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1.4 GHz</a:t>
                      </a:r>
                    </a:p>
                  </a:txBody>
                  <a:tcPr marT="45689" marB="456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ts val="60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defRPr kumimoj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32.2 W</a:t>
                      </a:r>
                    </a:p>
                  </a:txBody>
                  <a:tcPr marT="45689" marB="456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0011">
                <a:tc>
                  <a:txBody>
                    <a:bodyPr/>
                    <a:lstStyle>
                      <a:lvl1pPr>
                        <a:spcBef>
                          <a:spcPct val="20000"/>
                        </a:spcBef>
                        <a:spcAft>
                          <a:spcPts val="60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defRPr kumimoj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Haswell</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800" b="0" i="0" kern="1200" dirty="0">
                          <a:solidFill>
                            <a:schemeClr val="tx1"/>
                          </a:solidFill>
                          <a:effectLst/>
                          <a:latin typeface="Arial" panose="020B0604020202020204" pitchFamily="34" charset="0"/>
                          <a:ea typeface="宋体" panose="02010600030101010101" pitchFamily="2" charset="-122"/>
                          <a:cs typeface="+mn-cs"/>
                        </a:rPr>
                        <a:t>High-End</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9" marB="456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ts val="60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defRPr kumimoj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Sandybridge-E (32 nm)</a:t>
                      </a:r>
                    </a:p>
                  </a:txBody>
                  <a:tcPr marT="45689" marB="456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ts val="60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defRPr kumimoj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3.3 GHz @ 6 Cores</a:t>
                      </a:r>
                    </a:p>
                  </a:txBody>
                  <a:tcPr marT="45689" marB="456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ts val="60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defRPr kumimoj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130</a:t>
                      </a: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W</a:t>
                      </a:r>
                    </a:p>
                  </a:txBody>
                  <a:tcPr marT="45689" marB="456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Date Placeholder 1"/>
          <p:cNvSpPr>
            <a:spLocks noGrp="1"/>
          </p:cNvSpPr>
          <p:nvPr>
            <p:ph type="dt" sz="half" idx="10"/>
          </p:nvPr>
        </p:nvSpPr>
        <p:spPr/>
        <p:txBody>
          <a:bodyPr/>
          <a:lstStyle/>
          <a:p>
            <a:r>
              <a:rPr lang="en-US" altLang="zh-CN"/>
              <a:t>COaA, LEC03 Intro III</a:t>
            </a:r>
            <a:endParaRPr lang="en-US" altLang="zh-CN" dirty="0"/>
          </a:p>
        </p:txBody>
      </p:sp>
      <p:sp>
        <p:nvSpPr>
          <p:cNvPr id="5" name="Footer Placeholder 4"/>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6" name="Slide Number Placeholder 5"/>
          <p:cNvSpPr>
            <a:spLocks noGrp="1"/>
          </p:cNvSpPr>
          <p:nvPr>
            <p:ph type="sldNum" sz="quarter" idx="12"/>
          </p:nvPr>
        </p:nvSpPr>
        <p:spPr/>
        <p:txBody>
          <a:bodyPr/>
          <a:lstStyle/>
          <a:p>
            <a:fld id="{B7A5BFCD-2DD0-1B4A-A6AE-A25793FF7F06}" type="slidenum">
              <a:rPr lang="zh-CN" altLang="en-US" smtClean="0"/>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Capacitors dominate </a:t>
            </a:r>
            <a:r>
              <a:rPr lang="en-US" dirty="0">
                <a:solidFill>
                  <a:srgbClr val="FF0000"/>
                </a:solidFill>
              </a:rPr>
              <a:t>dynamic energy (primary energy consumption)</a:t>
            </a:r>
          </a:p>
          <a:p>
            <a:endParaRPr lang="en-US" dirty="0"/>
          </a:p>
          <a:p>
            <a:endParaRPr lang="en-US" dirty="0"/>
          </a:p>
          <a:p>
            <a:r>
              <a:rPr lang="en-US" dirty="0">
                <a:solidFill>
                  <a:srgbClr val="FF0000"/>
                </a:solidFill>
              </a:rPr>
              <a:t>Static energy </a:t>
            </a:r>
            <a:r>
              <a:rPr lang="en-US" dirty="0"/>
              <a:t>consumes even if transistors are always off</a:t>
            </a:r>
          </a:p>
          <a:p>
            <a:pPr lvl="1"/>
            <a:r>
              <a:rPr lang="en-US" dirty="0"/>
              <a:t>Leakage is typical responsible for &gt; 40% energy consumption.</a:t>
            </a:r>
          </a:p>
        </p:txBody>
      </p:sp>
      <p:sp>
        <p:nvSpPr>
          <p:cNvPr id="3" name="Date Placeholder 2"/>
          <p:cNvSpPr>
            <a:spLocks noGrp="1"/>
          </p:cNvSpPr>
          <p:nvPr>
            <p:ph type="dt" sz="half" idx="10"/>
          </p:nvPr>
        </p:nvSpPr>
        <p:spPr/>
        <p:txBody>
          <a:bodyPr/>
          <a:lstStyle/>
          <a:p>
            <a:r>
              <a:rPr lang="en-US" altLang="zh-CN"/>
              <a:t>COaA, LEC03 Intro III</a:t>
            </a:r>
            <a:endParaRPr lang="en-US" altLang="zh-CN" dirty="0"/>
          </a:p>
        </p:txBody>
      </p:sp>
      <p:sp>
        <p:nvSpPr>
          <p:cNvPr id="4" name="Footer Placeholder 3"/>
          <p:cNvSpPr>
            <a:spLocks noGrp="1"/>
          </p:cNvSpPr>
          <p:nvPr>
            <p:ph type="ftr" sz="quarter" idx="11"/>
          </p:nvPr>
        </p:nvSpPr>
        <p:spPr/>
        <p:txBody>
          <a:bodyPr/>
          <a:lstStyle/>
          <a:p>
            <a:pPr algn="ctr"/>
            <a:r>
              <a:rPr lang="en-US" altLang="zh-CN" dirty="0"/>
              <a:t>Northwestern </a:t>
            </a:r>
            <a:r>
              <a:rPr lang="en-US" altLang="zh-CN" dirty="0" err="1"/>
              <a:t>Polytechnical</a:t>
            </a:r>
            <a:r>
              <a:rPr lang="en-US" altLang="zh-CN" dirty="0"/>
              <a:t> University</a:t>
            </a:r>
            <a:endParaRPr lang="zh-CN" altLang="en-US" dirty="0"/>
          </a:p>
        </p:txBody>
      </p:sp>
      <p:sp>
        <p:nvSpPr>
          <p:cNvPr id="6" name="Title 5"/>
          <p:cNvSpPr>
            <a:spLocks noGrp="1"/>
          </p:cNvSpPr>
          <p:nvPr>
            <p:ph type="title"/>
          </p:nvPr>
        </p:nvSpPr>
        <p:spPr/>
        <p:txBody>
          <a:bodyPr/>
          <a:lstStyle/>
          <a:p>
            <a:r>
              <a:rPr lang="en-US" dirty="0"/>
              <a:t>Two Types of Energy Consumption</a:t>
            </a:r>
          </a:p>
        </p:txBody>
      </p:sp>
      <p:sp>
        <p:nvSpPr>
          <p:cNvPr id="7" name="Content Placeholder 6"/>
          <p:cNvSpPr>
            <a:spLocks noGrp="1"/>
          </p:cNvSpPr>
          <p:nvPr>
            <p:ph sz="quarter" idx="13"/>
          </p:nvPr>
        </p:nvSpPr>
        <p:spPr/>
        <p:txBody>
          <a:bodyPr/>
          <a:lstStyle/>
          <a:p>
            <a:endParaRPr lang="en-US"/>
          </a:p>
        </p:txBody>
      </p:sp>
      <p:sp>
        <p:nvSpPr>
          <p:cNvPr id="8" name="Rectangle 7"/>
          <p:cNvSpPr/>
          <p:nvPr/>
        </p:nvSpPr>
        <p:spPr>
          <a:xfrm>
            <a:off x="2286000" y="2187899"/>
            <a:ext cx="4572000" cy="369332"/>
          </a:xfrm>
          <a:prstGeom prst="rect">
            <a:avLst/>
          </a:prstGeom>
        </p:spPr>
        <p:txBody>
          <a:bodyPr>
            <a:spAutoFit/>
          </a:bodyPr>
          <a:lstStyle/>
          <a:p>
            <a:r>
              <a:rPr lang="en-US" i="1" dirty="0">
                <a:latin typeface="MinionPro" charset="0"/>
              </a:rPr>
              <a:t>Energy </a:t>
            </a:r>
            <a:r>
              <a:rPr lang="en-US" dirty="0">
                <a:latin typeface="EuclidSymbol" charset="0"/>
              </a:rPr>
              <a:t>∝ </a:t>
            </a:r>
            <a:r>
              <a:rPr lang="en-US" i="1" dirty="0">
                <a:latin typeface="MinionPro" charset="0"/>
              </a:rPr>
              <a:t>Capacitive load </a:t>
            </a:r>
            <a:r>
              <a:rPr lang="en-US" dirty="0">
                <a:latin typeface="MinionPro" charset="0"/>
              </a:rPr>
              <a:t>x</a:t>
            </a:r>
            <a:r>
              <a:rPr lang="en-US" i="1" dirty="0">
                <a:latin typeface="MinionPro" charset="0"/>
              </a:rPr>
              <a:t> Voltage</a:t>
            </a:r>
            <a:r>
              <a:rPr lang="en-US" baseline="30000" dirty="0">
                <a:latin typeface="MinionPro" charset="0"/>
              </a:rPr>
              <a:t>2</a:t>
            </a:r>
            <a:endParaRPr lang="en-US" baseline="30000" dirty="0"/>
          </a:p>
        </p:txBody>
      </p:sp>
      <p:sp>
        <p:nvSpPr>
          <p:cNvPr id="10" name="Rectangle 9"/>
          <p:cNvSpPr/>
          <p:nvPr/>
        </p:nvSpPr>
        <p:spPr>
          <a:xfrm>
            <a:off x="2250856" y="2829019"/>
            <a:ext cx="4151842" cy="369332"/>
          </a:xfrm>
          <a:prstGeom prst="rect">
            <a:avLst/>
          </a:prstGeom>
        </p:spPr>
        <p:txBody>
          <a:bodyPr wrap="none">
            <a:spAutoFit/>
          </a:bodyPr>
          <a:lstStyle/>
          <a:p>
            <a:r>
              <a:rPr lang="en-US" i="1" dirty="0">
                <a:latin typeface="MinionPro" charset="0"/>
              </a:rPr>
              <a:t>Energy </a:t>
            </a:r>
            <a:r>
              <a:rPr lang="en-US" dirty="0">
                <a:latin typeface="EuclidSymbol" charset="0"/>
              </a:rPr>
              <a:t>∝ </a:t>
            </a:r>
            <a:r>
              <a:rPr lang="en-US" dirty="0">
                <a:latin typeface="MinionPro" charset="0"/>
              </a:rPr>
              <a:t>1/2 x </a:t>
            </a:r>
            <a:r>
              <a:rPr lang="en-US" i="1" dirty="0">
                <a:latin typeface="MinionPro" charset="0"/>
              </a:rPr>
              <a:t>Capacitive load </a:t>
            </a:r>
            <a:r>
              <a:rPr lang="en-US" dirty="0">
                <a:latin typeface="MinionPro" charset="0"/>
              </a:rPr>
              <a:t>x</a:t>
            </a:r>
            <a:r>
              <a:rPr lang="en-US" i="1" dirty="0">
                <a:latin typeface="MinionPro" charset="0"/>
              </a:rPr>
              <a:t>Voltage</a:t>
            </a:r>
            <a:r>
              <a:rPr lang="en-US" baseline="30000" dirty="0">
                <a:latin typeface="MinionPro" charset="0"/>
              </a:rPr>
              <a:t>2</a:t>
            </a:r>
            <a:r>
              <a:rPr lang="en-US" sz="800" dirty="0">
                <a:latin typeface="MinionPro" charset="0"/>
              </a:rPr>
              <a:t> </a:t>
            </a:r>
            <a:endParaRPr lang="en-US" dirty="0"/>
          </a:p>
        </p:txBody>
      </p:sp>
      <p:sp>
        <p:nvSpPr>
          <p:cNvPr id="11" name="Rectangle 10"/>
          <p:cNvSpPr/>
          <p:nvPr/>
        </p:nvSpPr>
        <p:spPr>
          <a:xfrm>
            <a:off x="2240098" y="3516868"/>
            <a:ext cx="6231890" cy="369332"/>
          </a:xfrm>
          <a:prstGeom prst="rect">
            <a:avLst/>
          </a:prstGeom>
        </p:spPr>
        <p:txBody>
          <a:bodyPr wrap="square">
            <a:spAutoFit/>
          </a:bodyPr>
          <a:lstStyle/>
          <a:p>
            <a:r>
              <a:rPr lang="en-US" i="1" dirty="0">
                <a:latin typeface="MinionPro" charset="0"/>
              </a:rPr>
              <a:t>Power </a:t>
            </a:r>
            <a:r>
              <a:rPr lang="en-US" dirty="0">
                <a:latin typeface="EuclidSymbol" charset="0"/>
              </a:rPr>
              <a:t>∝ </a:t>
            </a:r>
            <a:r>
              <a:rPr lang="en-US">
                <a:latin typeface="MinionPro" charset="0"/>
              </a:rPr>
              <a:t>1/2 x </a:t>
            </a:r>
            <a:r>
              <a:rPr lang="en-US" i="1">
                <a:latin typeface="MinionPro" charset="0"/>
              </a:rPr>
              <a:t>Capacitive </a:t>
            </a:r>
            <a:r>
              <a:rPr lang="en-US" i="1" dirty="0">
                <a:latin typeface="MinionPro" charset="0"/>
              </a:rPr>
              <a:t>load </a:t>
            </a:r>
            <a:r>
              <a:rPr lang="en-US" dirty="0">
                <a:latin typeface="MinionPro" charset="0"/>
              </a:rPr>
              <a:t>x</a:t>
            </a:r>
            <a:r>
              <a:rPr lang="en-US" i="1" dirty="0">
                <a:latin typeface="MinionPro" charset="0"/>
              </a:rPr>
              <a:t> Voltage</a:t>
            </a:r>
            <a:r>
              <a:rPr lang="en-US" dirty="0">
                <a:latin typeface="MinionPro" charset="0"/>
              </a:rPr>
              <a:t>2 x </a:t>
            </a:r>
            <a:r>
              <a:rPr lang="en-US" i="1" dirty="0">
                <a:latin typeface="MinionPro" charset="0"/>
              </a:rPr>
              <a:t>Frequency switched </a:t>
            </a:r>
            <a:endParaRPr lang="en-US" dirty="0"/>
          </a:p>
        </p:txBody>
      </p:sp>
      <p:sp>
        <p:nvSpPr>
          <p:cNvPr id="9" name="Slide Number Placeholder 8"/>
          <p:cNvSpPr>
            <a:spLocks noGrp="1"/>
          </p:cNvSpPr>
          <p:nvPr>
            <p:ph type="sldNum" sz="quarter" idx="12"/>
          </p:nvPr>
        </p:nvSpPr>
        <p:spPr/>
        <p:txBody>
          <a:bodyPr/>
          <a:lstStyle/>
          <a:p>
            <a:fld id="{B7A5BFCD-2DD0-1B4A-A6AE-A25793FF7F06}" type="slidenum">
              <a:rPr lang="zh-CN" altLang="en-US" smtClean="0"/>
              <a:t>28</a:t>
            </a:fld>
            <a:endParaRPr lang="zh-CN" altLang="en-US"/>
          </a:p>
        </p:txBody>
      </p:sp>
    </p:spTree>
    <p:extLst>
      <p:ext uri="{BB962C8B-B14F-4D97-AF65-F5344CB8AC3E}">
        <p14:creationId xmlns:p14="http://schemas.microsoft.com/office/powerpoint/2010/main" val="84384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9" name="Rectangle 3"/>
          <p:cNvSpPr>
            <a:spLocks noGrp="1" noChangeArrowheads="1"/>
          </p:cNvSpPr>
          <p:nvPr>
            <p:ph idx="1"/>
          </p:nvPr>
        </p:nvSpPr>
        <p:spPr/>
        <p:txBody>
          <a:bodyPr/>
          <a:lstStyle/>
          <a:p>
            <a:pPr marL="0" indent="0" eaLnBrk="1" hangingPunct="1">
              <a:buFont typeface="Wingdings" panose="05000000000000000000" pitchFamily="2" charset="2"/>
              <a:buNone/>
            </a:pPr>
            <a:r>
              <a:rPr lang="en-US" altLang="zh-CN" sz="2800">
                <a:ea typeface="宋体" panose="02010600030101010101" pitchFamily="2" charset="-122"/>
              </a:rPr>
              <a:t>We come to a </a:t>
            </a:r>
            <a:r>
              <a:rPr lang="en-US" altLang="zh-CN" sz="2800">
                <a:ea typeface="宋体" panose="02010600030101010101" pitchFamily="2" charset="-122"/>
                <a:hlinkClick r:id="rId3"/>
              </a:rPr>
              <a:t>utilization wall</a:t>
            </a:r>
            <a:r>
              <a:rPr lang="en-US" altLang="zh-CN" sz="2800">
                <a:ea typeface="宋体" panose="02010600030101010101" pitchFamily="2" charset="-122"/>
              </a:rPr>
              <a:t> which says that with the progression of Moore's Law, the percentage of a chip that we can actively use within a chip's power budget is dropping </a:t>
            </a:r>
            <a:r>
              <a:rPr lang="en-US" altLang="zh-CN" sz="2800" i="1">
                <a:ea typeface="宋体" panose="02010600030101010101" pitchFamily="2" charset="-122"/>
              </a:rPr>
              <a:t>exponentially</a:t>
            </a:r>
            <a:r>
              <a:rPr lang="en-US" altLang="zh-CN" sz="2800">
                <a:ea typeface="宋体" panose="02010600030101010101" pitchFamily="2" charset="-122"/>
              </a:rPr>
              <a:t>! The remaining silicon that must be left unpowered is now referred to as </a:t>
            </a:r>
            <a:r>
              <a:rPr lang="en-US" altLang="zh-CN" sz="2800">
                <a:ea typeface="宋体" panose="02010600030101010101" pitchFamily="2" charset="-122"/>
                <a:hlinkClick r:id="rId4"/>
              </a:rPr>
              <a:t>Dark Silicon</a:t>
            </a:r>
            <a:r>
              <a:rPr lang="en-US" altLang="zh-CN" sz="2800">
                <a:ea typeface="宋体" panose="02010600030101010101" pitchFamily="2" charset="-122"/>
              </a:rPr>
              <a:t>. </a:t>
            </a:r>
          </a:p>
          <a:p>
            <a:pPr marL="0" indent="0" eaLnBrk="1" hangingPunct="1">
              <a:buFont typeface="Wingdings" panose="05000000000000000000" pitchFamily="2" charset="2"/>
              <a:buNone/>
            </a:pPr>
            <a:r>
              <a:rPr lang="en-US" altLang="zh-CN" sz="2800">
                <a:ea typeface="黑体" panose="02010609060101010101" pitchFamily="49" charset="-122"/>
              </a:rPr>
              <a:t>		 	--UCSD Dark Silicon Team</a:t>
            </a:r>
            <a:endParaRPr lang="zh-CN" altLang="en-US" sz="2800">
              <a:ea typeface="黑体" panose="02010609060101010101" pitchFamily="49" charset="-122"/>
            </a:endParaRPr>
          </a:p>
        </p:txBody>
      </p:sp>
      <p:sp>
        <p:nvSpPr>
          <p:cNvPr id="18434" name="Rectangle 2"/>
          <p:cNvSpPr>
            <a:spLocks noGrp="1" noChangeArrowheads="1"/>
          </p:cNvSpPr>
          <p:nvPr>
            <p:ph type="title"/>
          </p:nvPr>
        </p:nvSpPr>
        <p:spPr/>
        <p:txBody>
          <a:bodyPr rtlCol="0"/>
          <a:lstStyle/>
          <a:p>
            <a:pPr eaLnBrk="1" fontAlgn="auto" hangingPunct="1">
              <a:spcAft>
                <a:spcPts val="0"/>
              </a:spcAft>
              <a:defRPr/>
            </a:pPr>
            <a:r>
              <a:rPr kumimoji="0" lang="en-US" altLang="zh-CN" dirty="0">
                <a:latin typeface="Arial" charset="0"/>
                <a:ea typeface="+mj-ea"/>
              </a:rPr>
              <a:t>DARK Silicon</a:t>
            </a:r>
          </a:p>
        </p:txBody>
      </p:sp>
      <p:sp>
        <p:nvSpPr>
          <p:cNvPr id="3" name="Content Placeholder 2"/>
          <p:cNvSpPr>
            <a:spLocks noGrp="1"/>
          </p:cNvSpPr>
          <p:nvPr>
            <p:ph sz="quarter" idx="13"/>
          </p:nvPr>
        </p:nvSpPr>
        <p:spPr/>
        <p:txBody>
          <a:bodyPr/>
          <a:lstStyle/>
          <a:p>
            <a:endParaRPr lang="en-US"/>
          </a:p>
        </p:txBody>
      </p:sp>
      <p:sp>
        <p:nvSpPr>
          <p:cNvPr id="2" name="Date Placeholder 1"/>
          <p:cNvSpPr>
            <a:spLocks noGrp="1"/>
          </p:cNvSpPr>
          <p:nvPr>
            <p:ph type="dt" sz="half" idx="10"/>
          </p:nvPr>
        </p:nvSpPr>
        <p:spPr/>
        <p:txBody>
          <a:bodyPr/>
          <a:lstStyle/>
          <a:p>
            <a:r>
              <a:rPr lang="en-US" altLang="zh-CN"/>
              <a:t>COaA, LEC03 Intro III</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t>29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26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26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9"/>
          <p:cNvSpPr>
            <a:spLocks noGrp="1" noChangeArrowheads="1"/>
          </p:cNvSpPr>
          <p:nvPr>
            <p:ph idx="1"/>
          </p:nvPr>
        </p:nvSpPr>
        <p:spPr/>
        <p:txBody>
          <a:bodyPr/>
          <a:lstStyle/>
          <a:p>
            <a:pPr eaLnBrk="1" hangingPunct="1">
              <a:lnSpc>
                <a:spcPct val="90000"/>
              </a:lnSpc>
            </a:pPr>
            <a:r>
              <a:rPr lang="en-AU" sz="2800" dirty="0"/>
              <a:t>Which airplane has the best performance?</a:t>
            </a:r>
          </a:p>
        </p:txBody>
      </p:sp>
      <p:sp>
        <p:nvSpPr>
          <p:cNvPr id="2055" name="Rectangle 8"/>
          <p:cNvSpPr>
            <a:spLocks noGrp="1" noChangeArrowheads="1"/>
          </p:cNvSpPr>
          <p:nvPr>
            <p:ph type="title"/>
          </p:nvPr>
        </p:nvSpPr>
        <p:spPr/>
        <p:txBody>
          <a:bodyPr/>
          <a:lstStyle/>
          <a:p>
            <a:pPr eaLnBrk="1" hangingPunct="1"/>
            <a:r>
              <a:rPr lang="en-US" altLang="zh-CN" dirty="0">
                <a:ea typeface="宋体" pitchFamily="2" charset="-122"/>
              </a:rPr>
              <a:t>Defining Performance</a:t>
            </a:r>
            <a:endParaRPr lang="en-AU" dirty="0"/>
          </a:p>
        </p:txBody>
      </p:sp>
      <p:sp>
        <p:nvSpPr>
          <p:cNvPr id="2" name="Content Placeholder 1"/>
          <p:cNvSpPr>
            <a:spLocks noGrp="1"/>
          </p:cNvSpPr>
          <p:nvPr>
            <p:ph sz="quarter" idx="13"/>
          </p:nvPr>
        </p:nvSpPr>
        <p:spPr/>
        <p:txBody>
          <a:bodyPr/>
          <a:lstStyle/>
          <a:p>
            <a:endParaRPr lang="en-US"/>
          </a:p>
        </p:txBody>
      </p:sp>
      <p:graphicFrame>
        <p:nvGraphicFramePr>
          <p:cNvPr id="2050" name="Object 3"/>
          <p:cNvGraphicFramePr>
            <a:graphicFrameLocks noChangeAspect="1"/>
          </p:cNvGraphicFramePr>
          <p:nvPr/>
        </p:nvGraphicFramePr>
        <p:xfrm>
          <a:off x="900113" y="1839913"/>
          <a:ext cx="3167062" cy="2098675"/>
        </p:xfrm>
        <a:graphic>
          <a:graphicData uri="http://schemas.openxmlformats.org/presentationml/2006/ole">
            <mc:AlternateContent xmlns:mc="http://schemas.openxmlformats.org/markup-compatibility/2006">
              <mc:Choice xmlns:v="urn:schemas-microsoft-com:vml" Requires="v">
                <p:oleObj spid="_x0000_s92380" name="Chart" r:id="rId4" imgW="3248102" imgH="2152634" progId="MSGraph.Chart.8">
                  <p:embed followColorScheme="full"/>
                </p:oleObj>
              </mc:Choice>
              <mc:Fallback>
                <p:oleObj name="Chart" r:id="rId4" imgW="3248102" imgH="2152634" progId="MSGraph.Chart.8">
                  <p:embed followColorScheme="full"/>
                  <p:pic>
                    <p:nvPicPr>
                      <p:cNvPr id="0" name=""/>
                      <p:cNvPicPr>
                        <a:picLocks noChangeAspect="1" noChangeArrowheads="1"/>
                      </p:cNvPicPr>
                      <p:nvPr/>
                    </p:nvPicPr>
                    <p:blipFill>
                      <a:blip r:embed="rId5"/>
                      <a:srcRect/>
                      <a:stretch>
                        <a:fillRect/>
                      </a:stretch>
                    </p:blipFill>
                    <p:spPr bwMode="auto">
                      <a:xfrm>
                        <a:off x="900113" y="1839913"/>
                        <a:ext cx="3167062" cy="2098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4"/>
          <p:cNvGraphicFramePr>
            <a:graphicFrameLocks noChangeAspect="1"/>
          </p:cNvGraphicFramePr>
          <p:nvPr/>
        </p:nvGraphicFramePr>
        <p:xfrm>
          <a:off x="4356100" y="1836738"/>
          <a:ext cx="3352800" cy="2098675"/>
        </p:xfrm>
        <a:graphic>
          <a:graphicData uri="http://schemas.openxmlformats.org/presentationml/2006/ole">
            <mc:AlternateContent xmlns:mc="http://schemas.openxmlformats.org/markup-compatibility/2006">
              <mc:Choice xmlns:v="urn:schemas-microsoft-com:vml" Requires="v">
                <p:oleObj spid="_x0000_s92381" name="Chart" r:id="rId6" imgW="3438569" imgH="2152634" progId="MSGraph.Chart.8">
                  <p:embed followColorScheme="full"/>
                </p:oleObj>
              </mc:Choice>
              <mc:Fallback>
                <p:oleObj name="Chart" r:id="rId6" imgW="3438569" imgH="2152634" progId="MSGraph.Chart.8">
                  <p:embed followColorScheme="full"/>
                  <p:pic>
                    <p:nvPicPr>
                      <p:cNvPr id="0" name=""/>
                      <p:cNvPicPr>
                        <a:picLocks noChangeAspect="1" noChangeArrowheads="1"/>
                      </p:cNvPicPr>
                      <p:nvPr/>
                    </p:nvPicPr>
                    <p:blipFill>
                      <a:blip r:embed="rId7"/>
                      <a:srcRect/>
                      <a:stretch>
                        <a:fillRect/>
                      </a:stretch>
                    </p:blipFill>
                    <p:spPr bwMode="auto">
                      <a:xfrm>
                        <a:off x="4356100" y="1836738"/>
                        <a:ext cx="3352800" cy="2098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5"/>
          <p:cNvGraphicFramePr>
            <a:graphicFrameLocks noChangeAspect="1"/>
          </p:cNvGraphicFramePr>
          <p:nvPr/>
        </p:nvGraphicFramePr>
        <p:xfrm>
          <a:off x="900113" y="4065588"/>
          <a:ext cx="3167062" cy="2098675"/>
        </p:xfrm>
        <a:graphic>
          <a:graphicData uri="http://schemas.openxmlformats.org/presentationml/2006/ole">
            <mc:AlternateContent xmlns:mc="http://schemas.openxmlformats.org/markup-compatibility/2006">
              <mc:Choice xmlns:v="urn:schemas-microsoft-com:vml" Requires="v">
                <p:oleObj spid="_x0000_s92382" name="Chart" r:id="rId8" imgW="3248102" imgH="2152634" progId="MSGraph.Chart.8">
                  <p:embed followColorScheme="full"/>
                </p:oleObj>
              </mc:Choice>
              <mc:Fallback>
                <p:oleObj name="Chart" r:id="rId8" imgW="3248102" imgH="2152634" progId="MSGraph.Chart.8">
                  <p:embed followColorScheme="full"/>
                  <p:pic>
                    <p:nvPicPr>
                      <p:cNvPr id="0" name=""/>
                      <p:cNvPicPr>
                        <a:picLocks noChangeAspect="1" noChangeArrowheads="1"/>
                      </p:cNvPicPr>
                      <p:nvPr/>
                    </p:nvPicPr>
                    <p:blipFill>
                      <a:blip r:embed="rId9"/>
                      <a:srcRect/>
                      <a:stretch>
                        <a:fillRect/>
                      </a:stretch>
                    </p:blipFill>
                    <p:spPr bwMode="auto">
                      <a:xfrm>
                        <a:off x="900113" y="4065588"/>
                        <a:ext cx="3167062" cy="2098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 name="Object 6"/>
          <p:cNvGraphicFramePr>
            <a:graphicFrameLocks noChangeAspect="1"/>
          </p:cNvGraphicFramePr>
          <p:nvPr/>
        </p:nvGraphicFramePr>
        <p:xfrm>
          <a:off x="4356100" y="4056063"/>
          <a:ext cx="3379788" cy="2109787"/>
        </p:xfrm>
        <a:graphic>
          <a:graphicData uri="http://schemas.openxmlformats.org/presentationml/2006/ole">
            <mc:AlternateContent xmlns:mc="http://schemas.openxmlformats.org/markup-compatibility/2006">
              <mc:Choice xmlns:v="urn:schemas-microsoft-com:vml" Requires="v">
                <p:oleObj spid="_x0000_s92383" name="Chart" r:id="rId10" imgW="3448042" imgH="2152634" progId="MSGraph.Chart.8">
                  <p:embed followColorScheme="full"/>
                </p:oleObj>
              </mc:Choice>
              <mc:Fallback>
                <p:oleObj name="Chart" r:id="rId10" imgW="3448042" imgH="2152634" progId="MSGraph.Chart.8">
                  <p:embed followColorScheme="full"/>
                  <p:pic>
                    <p:nvPicPr>
                      <p:cNvPr id="0" name=""/>
                      <p:cNvPicPr>
                        <a:picLocks noChangeAspect="1" noChangeArrowheads="1"/>
                      </p:cNvPicPr>
                      <p:nvPr/>
                    </p:nvPicPr>
                    <p:blipFill>
                      <a:blip r:embed="rId11"/>
                      <a:srcRect/>
                      <a:stretch>
                        <a:fillRect/>
                      </a:stretch>
                    </p:blipFill>
                    <p:spPr bwMode="auto">
                      <a:xfrm>
                        <a:off x="4356100" y="4056063"/>
                        <a:ext cx="3379788" cy="21097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Date Placeholder 2"/>
          <p:cNvSpPr>
            <a:spLocks noGrp="1"/>
          </p:cNvSpPr>
          <p:nvPr>
            <p:ph type="dt" sz="half" idx="10"/>
          </p:nvPr>
        </p:nvSpPr>
        <p:spPr/>
        <p:txBody>
          <a:bodyPr/>
          <a:lstStyle/>
          <a:p>
            <a:r>
              <a:rPr lang="en-US" altLang="zh-CN"/>
              <a:t>COaA, LEC03 Intro III</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t>3</a:t>
            </a:fld>
            <a:endParaRPr lang="zh-CN" altLang="en-US"/>
          </a:p>
        </p:txBody>
      </p:sp>
    </p:spTree>
    <p:extLst>
      <p:ext uri="{BB962C8B-B14F-4D97-AF65-F5344CB8AC3E}">
        <p14:creationId xmlns:p14="http://schemas.microsoft.com/office/powerpoint/2010/main" val="411177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eaLnBrk="1" hangingPunct="1">
              <a:spcBef>
                <a:spcPct val="0"/>
              </a:spcBef>
              <a:buClr>
                <a:srgbClr val="CC0000"/>
              </a:buClr>
            </a:pPr>
            <a:r>
              <a:rPr lang="en-US" altLang="en-US" sz="2400" dirty="0">
                <a:latin typeface="Arial" charset="0"/>
              </a:rPr>
              <a:t>A 1 GHz processor takes 100 seconds to</a:t>
            </a:r>
            <a:r>
              <a:rPr lang="zh-CN" altLang="en-US" sz="2400" dirty="0">
                <a:latin typeface="Arial" charset="0"/>
              </a:rPr>
              <a:t> </a:t>
            </a:r>
            <a:r>
              <a:rPr lang="en-US" altLang="en-US" sz="2400" dirty="0">
                <a:latin typeface="Arial" charset="0"/>
              </a:rPr>
              <a:t>execute a program,</a:t>
            </a:r>
            <a:r>
              <a:rPr lang="zh-CN" altLang="en-US" sz="2400" dirty="0">
                <a:latin typeface="Arial" charset="0"/>
              </a:rPr>
              <a:t> </a:t>
            </a:r>
            <a:r>
              <a:rPr lang="en-US" altLang="en-US" sz="2400" dirty="0">
                <a:latin typeface="Arial" charset="0"/>
              </a:rPr>
              <a:t>while consuming 70 W of dynamic power and 30 W of</a:t>
            </a:r>
            <a:r>
              <a:rPr lang="zh-CN" altLang="en-US" sz="2400" dirty="0">
                <a:latin typeface="Arial" charset="0"/>
              </a:rPr>
              <a:t> </a:t>
            </a:r>
            <a:r>
              <a:rPr lang="en-US" altLang="en-US" sz="2400" dirty="0">
                <a:latin typeface="Arial" charset="0"/>
              </a:rPr>
              <a:t>leakage power.  Does the program consume less energy</a:t>
            </a:r>
            <a:r>
              <a:rPr lang="zh-CN" altLang="en-US" sz="2400" dirty="0">
                <a:latin typeface="Arial" charset="0"/>
              </a:rPr>
              <a:t> </a:t>
            </a:r>
            <a:r>
              <a:rPr lang="en-US" altLang="en-US" sz="2400" dirty="0">
                <a:latin typeface="Arial" charset="0"/>
              </a:rPr>
              <a:t>in Turbo boost mode when the frequency is increased to</a:t>
            </a:r>
            <a:r>
              <a:rPr lang="zh-CN" altLang="en-US" sz="2400" dirty="0">
                <a:latin typeface="Arial" charset="0"/>
              </a:rPr>
              <a:t> </a:t>
            </a:r>
            <a:r>
              <a:rPr lang="en-US" altLang="en-US" sz="2400" dirty="0">
                <a:latin typeface="Arial" charset="0"/>
              </a:rPr>
              <a:t>1.2 GHz?</a:t>
            </a:r>
          </a:p>
        </p:txBody>
      </p:sp>
      <p:sp>
        <p:nvSpPr>
          <p:cNvPr id="3" name="Date Placeholder 2"/>
          <p:cNvSpPr>
            <a:spLocks noGrp="1"/>
          </p:cNvSpPr>
          <p:nvPr>
            <p:ph type="dt" sz="half" idx="10"/>
          </p:nvPr>
        </p:nvSpPr>
        <p:spPr/>
        <p:txBody>
          <a:bodyPr/>
          <a:lstStyle/>
          <a:p>
            <a:r>
              <a:rPr lang="en-US" altLang="zh-CN"/>
              <a:t>COaA, LEC03 Intro III</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t>30</a:t>
            </a:fld>
            <a:endParaRPr lang="zh-CN" altLang="en-US"/>
          </a:p>
        </p:txBody>
      </p:sp>
      <p:sp>
        <p:nvSpPr>
          <p:cNvPr id="6" name="Title 5"/>
          <p:cNvSpPr>
            <a:spLocks noGrp="1"/>
          </p:cNvSpPr>
          <p:nvPr>
            <p:ph type="title"/>
          </p:nvPr>
        </p:nvSpPr>
        <p:spPr/>
        <p:txBody>
          <a:bodyPr/>
          <a:lstStyle/>
          <a:p>
            <a:r>
              <a:rPr lang="en-US" altLang="zh-CN" dirty="0"/>
              <a:t>Example Problem</a:t>
            </a:r>
            <a:endParaRPr lang="en-US" dirty="0"/>
          </a:p>
        </p:txBody>
      </p:sp>
      <p:sp>
        <p:nvSpPr>
          <p:cNvPr id="7" name="Content Placeholder 6"/>
          <p:cNvSpPr>
            <a:spLocks noGrp="1"/>
          </p:cNvSpPr>
          <p:nvPr>
            <p:ph sz="quarter" idx="13"/>
          </p:nvPr>
        </p:nvSpPr>
        <p:spPr/>
        <p:txBody>
          <a:bodyPr/>
          <a:lstStyle/>
          <a:p>
            <a:endParaRPr lang="en-US"/>
          </a:p>
        </p:txBody>
      </p:sp>
    </p:spTree>
    <p:extLst>
      <p:ext uri="{BB962C8B-B14F-4D97-AF65-F5344CB8AC3E}">
        <p14:creationId xmlns:p14="http://schemas.microsoft.com/office/powerpoint/2010/main" val="1181474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eaLnBrk="1" hangingPunct="1">
              <a:spcBef>
                <a:spcPct val="0"/>
              </a:spcBef>
              <a:buClr>
                <a:srgbClr val="CC0000"/>
              </a:buClr>
            </a:pPr>
            <a:r>
              <a:rPr lang="en-US" altLang="en-US" sz="2400" dirty="0">
                <a:latin typeface="Arial" charset="0"/>
              </a:rPr>
              <a:t>A 1 GHz processor takes 100 seconds to</a:t>
            </a:r>
            <a:r>
              <a:rPr lang="zh-CN" altLang="en-US" sz="2400" dirty="0">
                <a:latin typeface="Arial" charset="0"/>
              </a:rPr>
              <a:t> </a:t>
            </a:r>
            <a:r>
              <a:rPr lang="en-US" altLang="en-US" sz="2400" dirty="0">
                <a:latin typeface="Arial" charset="0"/>
              </a:rPr>
              <a:t>execute a program,</a:t>
            </a:r>
            <a:r>
              <a:rPr lang="zh-CN" altLang="en-US" sz="2400" dirty="0">
                <a:latin typeface="Arial" charset="0"/>
              </a:rPr>
              <a:t> </a:t>
            </a:r>
            <a:r>
              <a:rPr lang="en-US" altLang="en-US" sz="2400" dirty="0">
                <a:latin typeface="Arial" charset="0"/>
              </a:rPr>
              <a:t>while consuming 70 W of dynamic power and 30 W of</a:t>
            </a:r>
            <a:r>
              <a:rPr lang="zh-CN" altLang="en-US" sz="2400" dirty="0">
                <a:latin typeface="Arial" charset="0"/>
              </a:rPr>
              <a:t> </a:t>
            </a:r>
            <a:r>
              <a:rPr lang="en-US" altLang="en-US" sz="2400" dirty="0">
                <a:latin typeface="Arial" charset="0"/>
              </a:rPr>
              <a:t>leakage power.  Does the program consume less energy</a:t>
            </a:r>
            <a:r>
              <a:rPr lang="zh-CN" altLang="en-US" sz="2400" dirty="0">
                <a:latin typeface="Arial" charset="0"/>
              </a:rPr>
              <a:t> </a:t>
            </a:r>
            <a:r>
              <a:rPr lang="en-US" altLang="en-US" sz="2400" dirty="0">
                <a:latin typeface="Arial" charset="0"/>
              </a:rPr>
              <a:t>in Turbo boost mode when the frequency is increased to</a:t>
            </a:r>
            <a:r>
              <a:rPr lang="zh-CN" altLang="en-US" sz="2400" dirty="0">
                <a:latin typeface="Arial" charset="0"/>
              </a:rPr>
              <a:t> </a:t>
            </a:r>
            <a:r>
              <a:rPr lang="en-US" altLang="en-US" sz="2400" dirty="0">
                <a:latin typeface="Arial" charset="0"/>
              </a:rPr>
              <a:t>1.2 GHz?</a:t>
            </a:r>
            <a:endParaRPr lang="en-US" altLang="en-US" sz="2000" dirty="0">
              <a:latin typeface="Arial" charset="0"/>
            </a:endParaRPr>
          </a:p>
          <a:p>
            <a:pPr eaLnBrk="1" hangingPunct="1">
              <a:spcBef>
                <a:spcPct val="0"/>
              </a:spcBef>
              <a:buClr>
                <a:srgbClr val="CC0000"/>
              </a:buClr>
              <a:buFontTx/>
              <a:buNone/>
            </a:pPr>
            <a:endParaRPr lang="en-US" altLang="en-US" sz="2400" dirty="0">
              <a:latin typeface="Arial" charset="0"/>
            </a:endParaRPr>
          </a:p>
          <a:p>
            <a:pPr eaLnBrk="1" hangingPunct="1">
              <a:spcBef>
                <a:spcPct val="0"/>
              </a:spcBef>
              <a:buClr>
                <a:srgbClr val="CC0000"/>
              </a:buClr>
              <a:buFontTx/>
              <a:buNone/>
            </a:pPr>
            <a:r>
              <a:rPr lang="en-US" altLang="en-US" sz="2400" dirty="0">
                <a:latin typeface="Arial" charset="0"/>
              </a:rPr>
              <a:t>	Normal mode energy = 100 W x 100 s = 10,000 J</a:t>
            </a:r>
          </a:p>
          <a:p>
            <a:pPr eaLnBrk="1" hangingPunct="1">
              <a:spcBef>
                <a:spcPct val="0"/>
              </a:spcBef>
              <a:buClr>
                <a:srgbClr val="CC0000"/>
              </a:buClr>
              <a:buFontTx/>
              <a:buNone/>
            </a:pPr>
            <a:r>
              <a:rPr lang="en-US" altLang="en-US" sz="2400" dirty="0">
                <a:latin typeface="Arial" charset="0"/>
              </a:rPr>
              <a:t>	Turbo mode energy = (70 x 1.2 + 30) x 100/1.2 = 9,500 J</a:t>
            </a:r>
          </a:p>
          <a:p>
            <a:pPr eaLnBrk="1" hangingPunct="1">
              <a:spcBef>
                <a:spcPct val="0"/>
              </a:spcBef>
              <a:buClr>
                <a:srgbClr val="CC0000"/>
              </a:buClr>
              <a:buFontTx/>
              <a:buNone/>
            </a:pPr>
            <a:endParaRPr lang="en-US" altLang="en-US" sz="2400" dirty="0">
              <a:latin typeface="Arial" charset="0"/>
            </a:endParaRPr>
          </a:p>
          <a:p>
            <a:pPr eaLnBrk="1" hangingPunct="1">
              <a:spcBef>
                <a:spcPct val="0"/>
              </a:spcBef>
              <a:buClr>
                <a:srgbClr val="CC0000"/>
              </a:buClr>
              <a:buFontTx/>
              <a:buNone/>
            </a:pPr>
            <a:r>
              <a:rPr lang="en-US" altLang="en-US" sz="2400" dirty="0">
                <a:latin typeface="Arial" charset="0"/>
              </a:rPr>
              <a:t>  Note: </a:t>
            </a:r>
          </a:p>
          <a:p>
            <a:pPr eaLnBrk="1" hangingPunct="1">
              <a:spcBef>
                <a:spcPct val="0"/>
              </a:spcBef>
              <a:buClr>
                <a:srgbClr val="CC0000"/>
              </a:buClr>
              <a:buFontTx/>
              <a:buNone/>
            </a:pPr>
            <a:r>
              <a:rPr lang="en-US" altLang="en-US" sz="2400" dirty="0">
                <a:latin typeface="Arial" charset="0"/>
              </a:rPr>
              <a:t>     Frequency only impacts dynamic power, not leakage power.</a:t>
            </a:r>
          </a:p>
          <a:p>
            <a:pPr eaLnBrk="1" hangingPunct="1">
              <a:spcBef>
                <a:spcPct val="0"/>
              </a:spcBef>
              <a:buClr>
                <a:srgbClr val="CC0000"/>
              </a:buClr>
              <a:buFontTx/>
              <a:buNone/>
            </a:pPr>
            <a:r>
              <a:rPr lang="en-US" altLang="en-US" sz="2400" dirty="0">
                <a:latin typeface="Arial" charset="0"/>
              </a:rPr>
              <a:t>     We assume that the program’s CPI is unchanged when</a:t>
            </a:r>
          </a:p>
          <a:p>
            <a:pPr eaLnBrk="1" hangingPunct="1">
              <a:spcBef>
                <a:spcPct val="0"/>
              </a:spcBef>
              <a:buClr>
                <a:srgbClr val="CC0000"/>
              </a:buClr>
              <a:buFontTx/>
              <a:buNone/>
            </a:pPr>
            <a:r>
              <a:rPr lang="en-US" altLang="en-US" sz="2400" dirty="0">
                <a:latin typeface="Arial" charset="0"/>
              </a:rPr>
              <a:t>	frequency is changed, i.e., exec time varies linearly</a:t>
            </a:r>
          </a:p>
          <a:p>
            <a:pPr eaLnBrk="1" hangingPunct="1">
              <a:spcBef>
                <a:spcPct val="0"/>
              </a:spcBef>
              <a:buClr>
                <a:srgbClr val="CC0000"/>
              </a:buClr>
              <a:buFontTx/>
              <a:buNone/>
            </a:pPr>
            <a:r>
              <a:rPr lang="en-US" altLang="en-US" sz="2400" dirty="0">
                <a:latin typeface="Arial" charset="0"/>
              </a:rPr>
              <a:t>	with cycle time.</a:t>
            </a:r>
          </a:p>
          <a:p>
            <a:pPr eaLnBrk="1" hangingPunct="1">
              <a:spcBef>
                <a:spcPct val="0"/>
              </a:spcBef>
              <a:buClr>
                <a:srgbClr val="CC0000"/>
              </a:buClr>
            </a:pPr>
            <a:endParaRPr lang="en-US" altLang="en-US" sz="2400" dirty="0">
              <a:latin typeface="Arial" charset="0"/>
            </a:endParaRPr>
          </a:p>
        </p:txBody>
      </p:sp>
      <p:sp>
        <p:nvSpPr>
          <p:cNvPr id="3" name="Date Placeholder 2"/>
          <p:cNvSpPr>
            <a:spLocks noGrp="1"/>
          </p:cNvSpPr>
          <p:nvPr>
            <p:ph type="dt" sz="half" idx="10"/>
          </p:nvPr>
        </p:nvSpPr>
        <p:spPr/>
        <p:txBody>
          <a:bodyPr/>
          <a:lstStyle/>
          <a:p>
            <a:r>
              <a:rPr lang="en-US" altLang="zh-CN"/>
              <a:t>COaA, LEC03 Intro III</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t>31</a:t>
            </a:fld>
            <a:endParaRPr lang="zh-CN" altLang="en-US"/>
          </a:p>
        </p:txBody>
      </p:sp>
      <p:sp>
        <p:nvSpPr>
          <p:cNvPr id="6" name="Title 5"/>
          <p:cNvSpPr>
            <a:spLocks noGrp="1"/>
          </p:cNvSpPr>
          <p:nvPr>
            <p:ph type="title"/>
          </p:nvPr>
        </p:nvSpPr>
        <p:spPr/>
        <p:txBody>
          <a:bodyPr/>
          <a:lstStyle/>
          <a:p>
            <a:r>
              <a:rPr lang="en-US" altLang="zh-CN"/>
              <a:t>Example Problem</a:t>
            </a:r>
            <a:endParaRPr lang="en-US"/>
          </a:p>
        </p:txBody>
      </p:sp>
      <p:sp>
        <p:nvSpPr>
          <p:cNvPr id="7" name="Content Placeholder 6"/>
          <p:cNvSpPr>
            <a:spLocks noGrp="1"/>
          </p:cNvSpPr>
          <p:nvPr>
            <p:ph sz="quarter" idx="13"/>
          </p:nvPr>
        </p:nvSpPr>
        <p:spPr/>
        <p:txBody>
          <a:bodyPr/>
          <a:lstStyle/>
          <a:p>
            <a:endParaRPr lang="en-US"/>
          </a:p>
        </p:txBody>
      </p:sp>
    </p:spTree>
    <p:extLst>
      <p:ext uri="{BB962C8B-B14F-4D97-AF65-F5344CB8AC3E}">
        <p14:creationId xmlns:p14="http://schemas.microsoft.com/office/powerpoint/2010/main" val="2045885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idx="1"/>
          </p:nvPr>
        </p:nvSpPr>
        <p:spPr/>
        <p:txBody>
          <a:bodyPr/>
          <a:lstStyle/>
          <a:p>
            <a:pPr marL="0" indent="0" eaLnBrk="1" hangingPunct="1"/>
            <a:r>
              <a:rPr lang="en-US" altLang="zh-CN" dirty="0">
                <a:ea typeface="黑体" panose="02010609060101010101" pitchFamily="49" charset="-122"/>
              </a:rPr>
              <a:t>Next lecture</a:t>
            </a:r>
          </a:p>
          <a:p>
            <a:pPr lvl="1" eaLnBrk="1" hangingPunct="1"/>
            <a:r>
              <a:rPr kumimoji="0" lang="en-US" altLang="zh-CN" dirty="0">
                <a:ea typeface="黑体" panose="02010609060101010101" pitchFamily="49" charset="-122"/>
                <a:cs typeface="宋体" panose="02010600030101010101" pitchFamily="2" charset="-122"/>
              </a:rPr>
              <a:t>ISA Review</a:t>
            </a:r>
          </a:p>
          <a:p>
            <a:pPr lvl="2" eaLnBrk="1" hangingPunct="1"/>
            <a:r>
              <a:rPr kumimoji="0" lang="en-US" altLang="zh-CN" dirty="0">
                <a:ea typeface="黑体" panose="02010609060101010101" pitchFamily="49" charset="-122"/>
                <a:cs typeface="宋体" panose="02010600030101010101" pitchFamily="2" charset="-122"/>
              </a:rPr>
              <a:t>Reading assignment – PH, Chapter 2</a:t>
            </a:r>
          </a:p>
          <a:p>
            <a:pPr lvl="2" eaLnBrk="1" hangingPunct="1"/>
            <a:endParaRPr kumimoji="0" lang="en-US" altLang="zh-CN" dirty="0">
              <a:ea typeface="黑体" panose="02010609060101010101" pitchFamily="49" charset="-122"/>
              <a:cs typeface="宋体" panose="02010600030101010101" pitchFamily="2" charset="-122"/>
            </a:endParaRPr>
          </a:p>
        </p:txBody>
      </p:sp>
      <p:sp>
        <p:nvSpPr>
          <p:cNvPr id="61442" name="Rectangle 2"/>
          <p:cNvSpPr>
            <a:spLocks noGrp="1" noChangeArrowheads="1"/>
          </p:cNvSpPr>
          <p:nvPr>
            <p:ph type="title"/>
          </p:nvPr>
        </p:nvSpPr>
        <p:spPr/>
        <p:txBody>
          <a:bodyPr rtlCol="0">
            <a:normAutofit/>
          </a:bodyPr>
          <a:lstStyle/>
          <a:p>
            <a:pPr eaLnBrk="1" fontAlgn="auto" hangingPunct="1">
              <a:spcAft>
                <a:spcPts val="0"/>
              </a:spcAft>
              <a:defRPr/>
            </a:pPr>
            <a:r>
              <a:rPr kumimoji="0" lang="en-US" altLang="zh-CN">
                <a:latin typeface="Arial" charset="0"/>
                <a:ea typeface="+mj-ea"/>
              </a:rPr>
              <a:t>Next Lecture and Reminders</a:t>
            </a:r>
          </a:p>
        </p:txBody>
      </p:sp>
      <p:sp>
        <p:nvSpPr>
          <p:cNvPr id="3" name="Content Placeholder 2"/>
          <p:cNvSpPr>
            <a:spLocks noGrp="1"/>
          </p:cNvSpPr>
          <p:nvPr>
            <p:ph sz="quarter" idx="13"/>
          </p:nvPr>
        </p:nvSpPr>
        <p:spPr/>
        <p:txBody>
          <a:bodyPr/>
          <a:lstStyle/>
          <a:p>
            <a:endParaRPr lang="en-US"/>
          </a:p>
        </p:txBody>
      </p:sp>
      <p:sp>
        <p:nvSpPr>
          <p:cNvPr id="2" name="Date Placeholder 1"/>
          <p:cNvSpPr>
            <a:spLocks noGrp="1"/>
          </p:cNvSpPr>
          <p:nvPr>
            <p:ph type="dt" sz="half" idx="10"/>
          </p:nvPr>
        </p:nvSpPr>
        <p:spPr/>
        <p:txBody>
          <a:bodyPr/>
          <a:lstStyle/>
          <a:p>
            <a:r>
              <a:rPr lang="en-US" altLang="zh-CN"/>
              <a:t>COaA, LEC03 Intro III</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t>32</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1893505711"/>
              </p:ext>
            </p:extLst>
          </p:nvPr>
        </p:nvGraphicFramePr>
        <p:xfrm>
          <a:off x="250825" y="1006475"/>
          <a:ext cx="8642788" cy="2641600"/>
        </p:xfrm>
        <a:graphic>
          <a:graphicData uri="http://schemas.openxmlformats.org/drawingml/2006/table">
            <a:tbl>
              <a:tblPr firstRow="1" bandRow="1">
                <a:tableStyleId>{5C22544A-7EE6-4342-B048-85BDC9FD1C3A}</a:tableStyleId>
              </a:tblPr>
              <a:tblGrid>
                <a:gridCol w="1728557">
                  <a:extLst>
                    <a:ext uri="{9D8B030D-6E8A-4147-A177-3AD203B41FA5}">
                      <a16:colId xmlns:a16="http://schemas.microsoft.com/office/drawing/2014/main" val="1468821255"/>
                    </a:ext>
                  </a:extLst>
                </a:gridCol>
                <a:gridCol w="2172170">
                  <a:extLst>
                    <a:ext uri="{9D8B030D-6E8A-4147-A177-3AD203B41FA5}">
                      <a16:colId xmlns:a16="http://schemas.microsoft.com/office/drawing/2014/main" val="1116727863"/>
                    </a:ext>
                  </a:extLst>
                </a:gridCol>
                <a:gridCol w="1183741">
                  <a:extLst>
                    <a:ext uri="{9D8B030D-6E8A-4147-A177-3AD203B41FA5}">
                      <a16:colId xmlns:a16="http://schemas.microsoft.com/office/drawing/2014/main" val="87068273"/>
                    </a:ext>
                  </a:extLst>
                </a:gridCol>
                <a:gridCol w="2093605">
                  <a:extLst>
                    <a:ext uri="{9D8B030D-6E8A-4147-A177-3AD203B41FA5}">
                      <a16:colId xmlns:a16="http://schemas.microsoft.com/office/drawing/2014/main" val="3657998787"/>
                    </a:ext>
                  </a:extLst>
                </a:gridCol>
                <a:gridCol w="1464715">
                  <a:extLst>
                    <a:ext uri="{9D8B030D-6E8A-4147-A177-3AD203B41FA5}">
                      <a16:colId xmlns:a16="http://schemas.microsoft.com/office/drawing/2014/main" val="3508681083"/>
                    </a:ext>
                  </a:extLst>
                </a:gridCol>
              </a:tblGrid>
              <a:tr h="1024128">
                <a:tc>
                  <a:txBody>
                    <a:bodyPr/>
                    <a:lstStyle/>
                    <a:p>
                      <a:r>
                        <a:rPr lang="en-US" altLang="zh-CN" sz="2400" b="1" kern="1200" dirty="0">
                          <a:solidFill>
                            <a:schemeClr val="tx1"/>
                          </a:solidFill>
                          <a:latin typeface="+mn-lt"/>
                          <a:ea typeface="+mn-ea"/>
                          <a:cs typeface="+mn-cs"/>
                        </a:rPr>
                        <a:t>Airplane</a:t>
                      </a:r>
                      <a:endParaRPr lang="zh-CN" altLang="en-US" sz="2400" b="1" kern="1200" dirty="0">
                        <a:solidFill>
                          <a:schemeClr val="tx1"/>
                        </a:solidFill>
                        <a:latin typeface="+mn-lt"/>
                        <a:ea typeface="+mn-ea"/>
                        <a:cs typeface="+mn-cs"/>
                      </a:endParaRPr>
                    </a:p>
                  </a:txBody>
                  <a:tcPr marL="89726" marR="89726"/>
                </a:tc>
                <a:tc>
                  <a:txBody>
                    <a:bodyPr/>
                    <a:lstStyle/>
                    <a:p>
                      <a:r>
                        <a:rPr lang="en-US" altLang="zh-CN" sz="2400" dirty="0">
                          <a:solidFill>
                            <a:schemeClr val="tx1"/>
                          </a:solidFill>
                        </a:rPr>
                        <a:t>Washington -Paris</a:t>
                      </a:r>
                      <a:endParaRPr lang="zh-CN" altLang="en-US" sz="2400" dirty="0">
                        <a:solidFill>
                          <a:schemeClr val="tx1"/>
                        </a:solidFill>
                      </a:endParaRPr>
                    </a:p>
                  </a:txBody>
                  <a:tcPr marL="89726" marR="89726"/>
                </a:tc>
                <a:tc>
                  <a:txBody>
                    <a:bodyPr/>
                    <a:lstStyle/>
                    <a:p>
                      <a:pPr marL="0" algn="l" defTabSz="914400" rtl="0" eaLnBrk="1" latinLnBrk="0" hangingPunct="1"/>
                      <a:r>
                        <a:rPr lang="en-US" altLang="zh-CN" sz="2400" b="1" kern="1200" dirty="0">
                          <a:solidFill>
                            <a:schemeClr val="tx1"/>
                          </a:solidFill>
                          <a:latin typeface="+mn-lt"/>
                          <a:ea typeface="+mn-ea"/>
                          <a:cs typeface="+mn-cs"/>
                        </a:rPr>
                        <a:t>Speed</a:t>
                      </a:r>
                      <a:endParaRPr lang="zh-CN" altLang="en-US" sz="2400" b="1" kern="1200" dirty="0">
                        <a:solidFill>
                          <a:schemeClr val="tx1"/>
                        </a:solidFill>
                        <a:latin typeface="+mn-lt"/>
                        <a:ea typeface="+mn-ea"/>
                        <a:cs typeface="+mn-cs"/>
                      </a:endParaRPr>
                    </a:p>
                  </a:txBody>
                  <a:tcPr marL="89726" marR="89726"/>
                </a:tc>
                <a:tc>
                  <a:txBody>
                    <a:bodyPr/>
                    <a:lstStyle/>
                    <a:p>
                      <a:pPr marL="0" algn="l" defTabSz="914400" rtl="0" eaLnBrk="1" latinLnBrk="0" hangingPunct="1"/>
                      <a:r>
                        <a:rPr lang="en-US" altLang="zh-CN" sz="2400" b="1" kern="1200" dirty="0">
                          <a:solidFill>
                            <a:schemeClr val="tx1"/>
                          </a:solidFill>
                          <a:latin typeface="+mn-lt"/>
                          <a:ea typeface="+mn-ea"/>
                          <a:cs typeface="+mn-cs"/>
                        </a:rPr>
                        <a:t>Passengers</a:t>
                      </a:r>
                      <a:endParaRPr lang="zh-CN" altLang="en-US" sz="2400" b="1" kern="1200" dirty="0">
                        <a:solidFill>
                          <a:schemeClr val="tx1"/>
                        </a:solidFill>
                        <a:latin typeface="+mn-lt"/>
                        <a:ea typeface="+mn-ea"/>
                        <a:cs typeface="+mn-cs"/>
                      </a:endParaRPr>
                    </a:p>
                  </a:txBody>
                  <a:tcPr marL="89726" marR="89726"/>
                </a:tc>
                <a:tc>
                  <a:txBody>
                    <a:bodyPr/>
                    <a:lstStyle/>
                    <a:p>
                      <a:pPr marL="0" algn="l" defTabSz="914400" rtl="0" eaLnBrk="1" latinLnBrk="0" hangingPunct="1"/>
                      <a:r>
                        <a:rPr lang="en-US" altLang="zh-CN" sz="2400" b="1" kern="1200" dirty="0">
                          <a:solidFill>
                            <a:schemeClr val="tx1"/>
                          </a:solidFill>
                          <a:latin typeface="+mn-lt"/>
                          <a:ea typeface="+mn-ea"/>
                          <a:cs typeface="+mn-cs"/>
                        </a:rPr>
                        <a:t>Through-put</a:t>
                      </a:r>
                      <a:endParaRPr lang="zh-CN" altLang="en-US" sz="2400" b="1" kern="1200" dirty="0">
                        <a:solidFill>
                          <a:schemeClr val="tx1"/>
                        </a:solidFill>
                        <a:latin typeface="+mn-lt"/>
                        <a:ea typeface="+mn-ea"/>
                        <a:cs typeface="+mn-cs"/>
                      </a:endParaRPr>
                    </a:p>
                  </a:txBody>
                  <a:tcPr marL="89726" marR="89726"/>
                </a:tc>
                <a:extLst>
                  <a:ext uri="{0D108BD9-81ED-4DB2-BD59-A6C34878D82A}">
                    <a16:rowId xmlns:a16="http://schemas.microsoft.com/office/drawing/2014/main" val="4078067941"/>
                  </a:ext>
                </a:extLst>
              </a:tr>
              <a:tr h="593344">
                <a:tc>
                  <a:txBody>
                    <a:bodyPr/>
                    <a:lstStyle/>
                    <a:p>
                      <a:r>
                        <a:rPr lang="en-US" altLang="zh-CN" sz="2000" b="1" dirty="0">
                          <a:solidFill>
                            <a:srgbClr val="002060"/>
                          </a:solidFill>
                        </a:rPr>
                        <a:t>Boeing 747</a:t>
                      </a:r>
                      <a:endParaRPr lang="zh-CN" altLang="en-US" sz="2000" b="1" dirty="0">
                        <a:solidFill>
                          <a:srgbClr val="002060"/>
                        </a:solidFill>
                      </a:endParaRPr>
                    </a:p>
                  </a:txBody>
                  <a:tcPr marL="89726" marR="89726"/>
                </a:tc>
                <a:tc>
                  <a:txBody>
                    <a:bodyPr/>
                    <a:lstStyle/>
                    <a:p>
                      <a:r>
                        <a:rPr lang="en-US" altLang="zh-CN" sz="2000" b="1" kern="1200" dirty="0">
                          <a:solidFill>
                            <a:srgbClr val="002060"/>
                          </a:solidFill>
                          <a:latin typeface="+mn-lt"/>
                          <a:ea typeface="+mn-ea"/>
                          <a:cs typeface="+mn-cs"/>
                        </a:rPr>
                        <a:t>6.5 hours</a:t>
                      </a:r>
                      <a:endParaRPr lang="zh-CN" altLang="en-US" sz="2000" b="1" kern="1200" dirty="0">
                        <a:solidFill>
                          <a:srgbClr val="002060"/>
                        </a:solidFill>
                        <a:latin typeface="+mn-lt"/>
                        <a:ea typeface="+mn-ea"/>
                        <a:cs typeface="+mn-cs"/>
                      </a:endParaRPr>
                    </a:p>
                  </a:txBody>
                  <a:tcPr marL="89726" marR="89726"/>
                </a:tc>
                <a:tc>
                  <a:txBody>
                    <a:bodyPr/>
                    <a:lstStyle/>
                    <a:p>
                      <a:r>
                        <a:rPr lang="en-US" altLang="zh-CN" sz="2000" b="1" kern="1200" dirty="0">
                          <a:solidFill>
                            <a:srgbClr val="002060"/>
                          </a:solidFill>
                          <a:latin typeface="+mn-lt"/>
                          <a:ea typeface="+mn-ea"/>
                          <a:cs typeface="+mn-cs"/>
                        </a:rPr>
                        <a:t>610 mph</a:t>
                      </a:r>
                      <a:endParaRPr lang="zh-CN" altLang="en-US" sz="2000" b="1" kern="1200" dirty="0">
                        <a:solidFill>
                          <a:srgbClr val="002060"/>
                        </a:solidFill>
                        <a:latin typeface="+mn-lt"/>
                        <a:ea typeface="+mn-ea"/>
                        <a:cs typeface="+mn-cs"/>
                      </a:endParaRPr>
                    </a:p>
                  </a:txBody>
                  <a:tcPr marL="89726" marR="89726"/>
                </a:tc>
                <a:tc>
                  <a:txBody>
                    <a:bodyPr/>
                    <a:lstStyle/>
                    <a:p>
                      <a:r>
                        <a:rPr lang="en-US" altLang="zh-CN" sz="2000" b="1" kern="1200" dirty="0">
                          <a:solidFill>
                            <a:srgbClr val="002060"/>
                          </a:solidFill>
                          <a:latin typeface="+mn-lt"/>
                          <a:ea typeface="+mn-ea"/>
                          <a:cs typeface="+mn-cs"/>
                        </a:rPr>
                        <a:t>470</a:t>
                      </a:r>
                      <a:endParaRPr lang="zh-CN" altLang="en-US" sz="2000" b="1" kern="1200" dirty="0">
                        <a:solidFill>
                          <a:srgbClr val="002060"/>
                        </a:solidFill>
                        <a:latin typeface="+mn-lt"/>
                        <a:ea typeface="+mn-ea"/>
                        <a:cs typeface="+mn-cs"/>
                      </a:endParaRPr>
                    </a:p>
                  </a:txBody>
                  <a:tcPr marL="89726" marR="89726"/>
                </a:tc>
                <a:tc>
                  <a:txBody>
                    <a:bodyPr/>
                    <a:lstStyle/>
                    <a:p>
                      <a:r>
                        <a:rPr lang="en-US" altLang="zh-CN" sz="2000" b="1" kern="1200" dirty="0">
                          <a:solidFill>
                            <a:srgbClr val="002060"/>
                          </a:solidFill>
                          <a:latin typeface="+mn-lt"/>
                          <a:ea typeface="+mn-ea"/>
                          <a:cs typeface="+mn-cs"/>
                        </a:rPr>
                        <a:t>286,700</a:t>
                      </a:r>
                      <a:endParaRPr lang="zh-CN" altLang="en-US" sz="2000" b="1" kern="1200" dirty="0">
                        <a:solidFill>
                          <a:srgbClr val="002060"/>
                        </a:solidFill>
                        <a:latin typeface="+mn-lt"/>
                        <a:ea typeface="+mn-ea"/>
                        <a:cs typeface="+mn-cs"/>
                      </a:endParaRPr>
                    </a:p>
                  </a:txBody>
                  <a:tcPr marL="89726" marR="89726"/>
                </a:tc>
                <a:extLst>
                  <a:ext uri="{0D108BD9-81ED-4DB2-BD59-A6C34878D82A}">
                    <a16:rowId xmlns:a16="http://schemas.microsoft.com/office/drawing/2014/main" val="498284398"/>
                  </a:ext>
                </a:extLst>
              </a:tr>
              <a:tr h="1024128">
                <a:tc>
                  <a:txBody>
                    <a:bodyPr/>
                    <a:lstStyle/>
                    <a:p>
                      <a:pPr marL="0" algn="l" defTabSz="914400" rtl="0" eaLnBrk="1" latinLnBrk="0" hangingPunct="1"/>
                      <a:r>
                        <a:rPr lang="en-US" altLang="zh-CN" sz="2000" b="1" kern="1200" dirty="0">
                          <a:solidFill>
                            <a:srgbClr val="002060"/>
                          </a:solidFill>
                          <a:latin typeface="+mn-lt"/>
                          <a:ea typeface="+mn-ea"/>
                          <a:cs typeface="+mn-cs"/>
                        </a:rPr>
                        <a:t>BA</a:t>
                      </a:r>
                      <a:r>
                        <a:rPr lang="en-US" altLang="zh-Hans" sz="2000" b="1" kern="1200" dirty="0">
                          <a:solidFill>
                            <a:srgbClr val="002060"/>
                          </a:solidFill>
                          <a:latin typeface="+mn-lt"/>
                          <a:ea typeface="+mn-ea"/>
                          <a:cs typeface="+mn-cs"/>
                        </a:rPr>
                        <a:t>C</a:t>
                      </a:r>
                      <a:r>
                        <a:rPr lang="en-US" altLang="zh-CN" sz="2000" b="1" kern="1200" dirty="0">
                          <a:solidFill>
                            <a:srgbClr val="002060"/>
                          </a:solidFill>
                          <a:latin typeface="+mn-lt"/>
                          <a:ea typeface="+mn-ea"/>
                          <a:cs typeface="+mn-cs"/>
                        </a:rPr>
                        <a:t>/Sud </a:t>
                      </a:r>
                      <a:r>
                        <a:rPr lang="en-US" altLang="zh-CN" sz="2000" b="1" kern="1200" dirty="0" err="1">
                          <a:solidFill>
                            <a:srgbClr val="002060"/>
                          </a:solidFill>
                          <a:latin typeface="+mn-lt"/>
                          <a:ea typeface="+mn-ea"/>
                          <a:cs typeface="+mn-cs"/>
                        </a:rPr>
                        <a:t>Concodre</a:t>
                      </a:r>
                      <a:endParaRPr lang="zh-CN" altLang="en-US" sz="2000" b="1" kern="1200" dirty="0">
                        <a:solidFill>
                          <a:srgbClr val="002060"/>
                        </a:solidFill>
                        <a:latin typeface="+mn-lt"/>
                        <a:ea typeface="+mn-ea"/>
                        <a:cs typeface="+mn-cs"/>
                      </a:endParaRPr>
                    </a:p>
                  </a:txBody>
                  <a:tcPr marL="89726" marR="89726"/>
                </a:tc>
                <a:tc>
                  <a:txBody>
                    <a:bodyPr/>
                    <a:lstStyle/>
                    <a:p>
                      <a:r>
                        <a:rPr lang="en-US" altLang="zh-CN" sz="2000" b="1" kern="1200" dirty="0">
                          <a:solidFill>
                            <a:srgbClr val="002060"/>
                          </a:solidFill>
                          <a:latin typeface="+mn-lt"/>
                          <a:ea typeface="+mn-ea"/>
                          <a:cs typeface="+mn-cs"/>
                        </a:rPr>
                        <a:t>3 hours</a:t>
                      </a:r>
                      <a:endParaRPr lang="zh-CN" altLang="en-US" sz="2000" b="1" kern="1200" dirty="0">
                        <a:solidFill>
                          <a:srgbClr val="002060"/>
                        </a:solidFill>
                        <a:latin typeface="+mn-lt"/>
                        <a:ea typeface="+mn-ea"/>
                        <a:cs typeface="+mn-cs"/>
                      </a:endParaRPr>
                    </a:p>
                  </a:txBody>
                  <a:tcPr marL="89726" marR="89726"/>
                </a:tc>
                <a:tc>
                  <a:txBody>
                    <a:bodyPr/>
                    <a:lstStyle/>
                    <a:p>
                      <a:r>
                        <a:rPr lang="en-US" altLang="zh-CN" sz="2000" b="1" kern="1200" dirty="0">
                          <a:solidFill>
                            <a:srgbClr val="002060"/>
                          </a:solidFill>
                          <a:latin typeface="+mn-lt"/>
                          <a:ea typeface="+mn-ea"/>
                          <a:cs typeface="+mn-cs"/>
                        </a:rPr>
                        <a:t>1350 mph</a:t>
                      </a:r>
                      <a:endParaRPr lang="zh-CN" altLang="en-US" sz="2000" b="1" kern="1200" dirty="0">
                        <a:solidFill>
                          <a:srgbClr val="002060"/>
                        </a:solidFill>
                        <a:latin typeface="+mn-lt"/>
                        <a:ea typeface="+mn-ea"/>
                        <a:cs typeface="+mn-cs"/>
                      </a:endParaRPr>
                    </a:p>
                  </a:txBody>
                  <a:tcPr marL="89726" marR="89726"/>
                </a:tc>
                <a:tc>
                  <a:txBody>
                    <a:bodyPr/>
                    <a:lstStyle/>
                    <a:p>
                      <a:r>
                        <a:rPr lang="en-US" altLang="zh-CN" sz="2000" b="1" kern="1200" dirty="0">
                          <a:solidFill>
                            <a:srgbClr val="002060"/>
                          </a:solidFill>
                          <a:latin typeface="+mn-lt"/>
                          <a:ea typeface="+mn-ea"/>
                          <a:cs typeface="+mn-cs"/>
                        </a:rPr>
                        <a:t>132</a:t>
                      </a:r>
                      <a:endParaRPr lang="zh-CN" altLang="en-US" sz="2000" b="1" kern="1200" dirty="0">
                        <a:solidFill>
                          <a:srgbClr val="002060"/>
                        </a:solidFill>
                        <a:latin typeface="+mn-lt"/>
                        <a:ea typeface="+mn-ea"/>
                        <a:cs typeface="+mn-cs"/>
                      </a:endParaRPr>
                    </a:p>
                  </a:txBody>
                  <a:tcPr marL="89726" marR="89726"/>
                </a:tc>
                <a:tc>
                  <a:txBody>
                    <a:bodyPr/>
                    <a:lstStyle/>
                    <a:p>
                      <a:r>
                        <a:rPr lang="en-US" altLang="zh-CN" sz="2000" b="1" kern="1200" dirty="0">
                          <a:solidFill>
                            <a:srgbClr val="002060"/>
                          </a:solidFill>
                          <a:latin typeface="+mn-lt"/>
                          <a:ea typeface="+mn-ea"/>
                          <a:cs typeface="+mn-cs"/>
                        </a:rPr>
                        <a:t>178,200</a:t>
                      </a:r>
                      <a:endParaRPr lang="zh-CN" altLang="en-US" sz="2000" b="1" kern="1200" dirty="0">
                        <a:solidFill>
                          <a:srgbClr val="002060"/>
                        </a:solidFill>
                        <a:latin typeface="+mn-lt"/>
                        <a:ea typeface="+mn-ea"/>
                        <a:cs typeface="+mn-cs"/>
                      </a:endParaRPr>
                    </a:p>
                  </a:txBody>
                  <a:tcPr marL="89726" marR="89726"/>
                </a:tc>
                <a:extLst>
                  <a:ext uri="{0D108BD9-81ED-4DB2-BD59-A6C34878D82A}">
                    <a16:rowId xmlns:a16="http://schemas.microsoft.com/office/drawing/2014/main" val="1952784551"/>
                  </a:ext>
                </a:extLst>
              </a:tr>
            </a:tbl>
          </a:graphicData>
        </a:graphic>
      </p:graphicFrame>
      <p:sp>
        <p:nvSpPr>
          <p:cNvPr id="2" name="标题 1"/>
          <p:cNvSpPr>
            <a:spLocks noGrp="1"/>
          </p:cNvSpPr>
          <p:nvPr>
            <p:ph type="title"/>
          </p:nvPr>
        </p:nvSpPr>
        <p:spPr/>
        <p:txBody>
          <a:bodyPr>
            <a:normAutofit/>
          </a:bodyPr>
          <a:lstStyle/>
          <a:p>
            <a:r>
              <a:rPr lang="en-US" altLang="zh-CN" dirty="0"/>
              <a:t>Performance and cost</a:t>
            </a:r>
            <a:endParaRPr lang="zh-CN" altLang="en-US" dirty="0"/>
          </a:p>
        </p:txBody>
      </p:sp>
      <p:sp>
        <p:nvSpPr>
          <p:cNvPr id="3" name="Content Placeholder 2"/>
          <p:cNvSpPr>
            <a:spLocks noGrp="1"/>
          </p:cNvSpPr>
          <p:nvPr>
            <p:ph sz="quarter" idx="13"/>
          </p:nvPr>
        </p:nvSpPr>
        <p:spPr/>
        <p:txBody>
          <a:bodyPr/>
          <a:lstStyle/>
          <a:p>
            <a:endParaRPr lang="en-US"/>
          </a:p>
        </p:txBody>
      </p:sp>
      <p:sp>
        <p:nvSpPr>
          <p:cNvPr id="6" name="文本框 5"/>
          <p:cNvSpPr txBox="1"/>
          <p:nvPr/>
        </p:nvSpPr>
        <p:spPr>
          <a:xfrm>
            <a:off x="152400" y="3962400"/>
            <a:ext cx="8991600" cy="2246769"/>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800" b="1" dirty="0">
                <a:solidFill>
                  <a:schemeClr val="tx1"/>
                </a:solidFill>
              </a:rPr>
              <a:t>Time to execute a task (Execution Time)</a:t>
            </a:r>
          </a:p>
          <a:p>
            <a:pPr marL="914400" lvl="1" indent="-457200">
              <a:buFont typeface="Wingdings" panose="05000000000000000000" pitchFamily="2" charset="2"/>
              <a:buChar char="Ø"/>
            </a:pPr>
            <a:r>
              <a:rPr lang="en-US" altLang="zh-CN" sz="2800" b="1" dirty="0">
                <a:solidFill>
                  <a:schemeClr val="tx1"/>
                </a:solidFill>
              </a:rPr>
              <a:t>Execution time, response time, latency</a:t>
            </a:r>
          </a:p>
          <a:p>
            <a:pPr marL="457200" indent="-457200">
              <a:buFont typeface="Wingdings" panose="05000000000000000000" pitchFamily="2" charset="2"/>
              <a:buChar char="Ø"/>
            </a:pPr>
            <a:r>
              <a:rPr lang="en-US" altLang="zh-CN" sz="2800" b="1" dirty="0">
                <a:solidFill>
                  <a:schemeClr val="tx1"/>
                </a:solidFill>
              </a:rPr>
              <a:t>Tasks that executed in a</a:t>
            </a:r>
            <a:r>
              <a:rPr lang="en-US" altLang="zh-Hans" sz="2800" b="1" dirty="0">
                <a:solidFill>
                  <a:schemeClr val="tx1"/>
                </a:solidFill>
              </a:rPr>
              <a:t>n</a:t>
            </a:r>
            <a:r>
              <a:rPr lang="en-US" altLang="zh-CN" sz="2800" b="1" dirty="0">
                <a:solidFill>
                  <a:schemeClr val="tx1"/>
                </a:solidFill>
              </a:rPr>
              <a:t> unit time( per day, per hour, per week, per second,…) (Performance)</a:t>
            </a:r>
          </a:p>
          <a:p>
            <a:pPr marL="914400" lvl="1" indent="-457200">
              <a:buFont typeface="Wingdings" panose="05000000000000000000" pitchFamily="2" charset="2"/>
              <a:buChar char="Ø"/>
            </a:pPr>
            <a:r>
              <a:rPr lang="en-US" altLang="zh-CN" sz="2800" b="1" dirty="0">
                <a:solidFill>
                  <a:schemeClr val="tx1"/>
                </a:solidFill>
              </a:rPr>
              <a:t>Throughput, bandwidth</a:t>
            </a:r>
            <a:endParaRPr lang="zh-CN" altLang="en-US" sz="2800" b="1" dirty="0">
              <a:solidFill>
                <a:schemeClr val="tx1"/>
              </a:solidFill>
            </a:endParaRPr>
          </a:p>
        </p:txBody>
      </p:sp>
      <p:sp>
        <p:nvSpPr>
          <p:cNvPr id="5" name="Date Placeholder 4"/>
          <p:cNvSpPr>
            <a:spLocks noGrp="1"/>
          </p:cNvSpPr>
          <p:nvPr>
            <p:ph type="dt" sz="half" idx="10"/>
          </p:nvPr>
        </p:nvSpPr>
        <p:spPr/>
        <p:txBody>
          <a:bodyPr/>
          <a:lstStyle/>
          <a:p>
            <a:r>
              <a:rPr lang="en-US" altLang="zh-CN"/>
              <a:t>COaA, LEC03 Intro III</a:t>
            </a:r>
            <a:endParaRPr lang="en-US" altLang="zh-CN" dirty="0"/>
          </a:p>
        </p:txBody>
      </p:sp>
      <p:sp>
        <p:nvSpPr>
          <p:cNvPr id="7" name="Footer Placeholder 6"/>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8" name="Slide Number Placeholder 7"/>
          <p:cNvSpPr>
            <a:spLocks noGrp="1"/>
          </p:cNvSpPr>
          <p:nvPr>
            <p:ph type="sldNum" sz="quarter" idx="12"/>
          </p:nvPr>
        </p:nvSpPr>
        <p:spPr/>
        <p:txBody>
          <a:bodyPr/>
          <a:lstStyle/>
          <a:p>
            <a:fld id="{B7A5BFCD-2DD0-1B4A-A6AE-A25793FF7F06}" type="slidenum">
              <a:rPr lang="zh-CN" altLang="en-US" smtClean="0"/>
              <a:t>4</a:t>
            </a:fld>
            <a:endParaRPr lang="zh-CN" altLang="en-US"/>
          </a:p>
        </p:txBody>
      </p:sp>
    </p:spTree>
    <p:extLst>
      <p:ext uri="{BB962C8B-B14F-4D97-AF65-F5344CB8AC3E}">
        <p14:creationId xmlns:p14="http://schemas.microsoft.com/office/powerpoint/2010/main" val="4174156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1007266"/>
            <a:ext cx="8642350" cy="2116934"/>
          </a:xfrm>
        </p:spPr>
        <p:txBody>
          <a:bodyPr>
            <a:normAutofit fontScale="92500" lnSpcReduction="20000"/>
          </a:bodyPr>
          <a:lstStyle/>
          <a:p>
            <a:pPr marL="457200" indent="-457200">
              <a:buFont typeface="Wingdings" panose="05000000000000000000" pitchFamily="2" charset="2"/>
              <a:buChar char="Ø"/>
            </a:pPr>
            <a:r>
              <a:rPr lang="en-US" altLang="zh-CN" sz="2800" b="1" dirty="0">
                <a:solidFill>
                  <a:srgbClr val="002060"/>
                </a:solidFill>
              </a:rPr>
              <a:t>How will the throughput and response time be influenced if :</a:t>
            </a:r>
          </a:p>
          <a:p>
            <a:pPr marL="857250" lvl="1" indent="-457200">
              <a:buFont typeface="Wingdings" panose="05000000000000000000" pitchFamily="2" charset="2"/>
              <a:buChar char="Ø"/>
            </a:pPr>
            <a:r>
              <a:rPr lang="en-US" altLang="zh-CN" sz="2000" b="1" dirty="0">
                <a:solidFill>
                  <a:srgbClr val="0070C0"/>
                </a:solidFill>
              </a:rPr>
              <a:t>Use a more faster processor?</a:t>
            </a:r>
          </a:p>
          <a:p>
            <a:pPr marL="857250" lvl="1" indent="-457200">
              <a:buFont typeface="Wingdings" panose="05000000000000000000" pitchFamily="2" charset="2"/>
              <a:buChar char="Ø"/>
            </a:pPr>
            <a:r>
              <a:rPr lang="en-US" altLang="zh-CN" sz="2400" b="1" dirty="0">
                <a:solidFill>
                  <a:srgbClr val="0070C0"/>
                </a:solidFill>
              </a:rPr>
              <a:t>Use more processors and assign different task to different processor?</a:t>
            </a:r>
          </a:p>
          <a:p>
            <a:endParaRPr lang="zh-CN" altLang="en-US" dirty="0"/>
          </a:p>
        </p:txBody>
      </p:sp>
      <p:sp>
        <p:nvSpPr>
          <p:cNvPr id="2" name="标题 1"/>
          <p:cNvSpPr>
            <a:spLocks noGrp="1"/>
          </p:cNvSpPr>
          <p:nvPr>
            <p:ph type="title"/>
          </p:nvPr>
        </p:nvSpPr>
        <p:spPr/>
        <p:txBody>
          <a:bodyPr>
            <a:normAutofit/>
          </a:bodyPr>
          <a:lstStyle/>
          <a:p>
            <a:r>
              <a:rPr lang="en-US" altLang="zh-CN" sz="2800" dirty="0"/>
              <a:t>Throughput and response time</a:t>
            </a:r>
            <a:endParaRPr lang="zh-CN" altLang="en-US" sz="2800" dirty="0"/>
          </a:p>
        </p:txBody>
      </p:sp>
      <p:sp>
        <p:nvSpPr>
          <p:cNvPr id="6" name="Content Placeholder 5"/>
          <p:cNvSpPr>
            <a:spLocks noGrp="1"/>
          </p:cNvSpPr>
          <p:nvPr>
            <p:ph sz="quarter" idx="13"/>
          </p:nvPr>
        </p:nvSpPr>
        <p:spPr/>
        <p:txBody>
          <a:bodyPr/>
          <a:lstStyle/>
          <a:p>
            <a:endParaRPr lang="en-US"/>
          </a:p>
        </p:txBody>
      </p:sp>
      <p:sp>
        <p:nvSpPr>
          <p:cNvPr id="4" name="文本框 3"/>
          <p:cNvSpPr txBox="1"/>
          <p:nvPr/>
        </p:nvSpPr>
        <p:spPr>
          <a:xfrm>
            <a:off x="228600" y="3041571"/>
            <a:ext cx="8807896" cy="3130629"/>
          </a:xfrm>
          <a:prstGeom prst="rect">
            <a:avLst/>
          </a:prstGeom>
          <a:noFill/>
        </p:spPr>
        <p:txBody>
          <a:bodyPr wrap="square" rtlCol="0">
            <a:normAutofit fontScale="92500"/>
          </a:bodyPr>
          <a:lstStyle/>
          <a:p>
            <a:pPr marL="457200" indent="-457200">
              <a:buFont typeface="Wingdings" panose="05000000000000000000" pitchFamily="2" charset="2"/>
              <a:buChar char="Ø"/>
            </a:pPr>
            <a:r>
              <a:rPr lang="en-US" altLang="zh-CN" sz="2800" b="1" dirty="0">
                <a:solidFill>
                  <a:srgbClr val="008276"/>
                </a:solidFill>
              </a:rPr>
              <a:t>Reducing response can always improve throughput!</a:t>
            </a:r>
          </a:p>
          <a:p>
            <a:pPr marL="457200" indent="-457200">
              <a:buFont typeface="Wingdings" panose="05000000000000000000" pitchFamily="2" charset="2"/>
              <a:buChar char="Ø"/>
            </a:pPr>
            <a:r>
              <a:rPr lang="en-US" altLang="zh-CN" sz="2800" b="1" dirty="0">
                <a:solidFill>
                  <a:srgbClr val="008276"/>
                </a:solidFill>
              </a:rPr>
              <a:t>Response time of a task can not be improved with more processors, if the task can not be parallelized!</a:t>
            </a:r>
          </a:p>
          <a:p>
            <a:pPr marL="457200" indent="-457200">
              <a:buFont typeface="Wingdings" panose="05000000000000000000" pitchFamily="2" charset="2"/>
              <a:buChar char="Ø"/>
            </a:pPr>
            <a:r>
              <a:rPr lang="en-US" altLang="zh-CN" sz="2800" b="1" dirty="0">
                <a:solidFill>
                  <a:srgbClr val="008276"/>
                </a:solidFill>
              </a:rPr>
              <a:t>In real systems, tasks usually need to wait in line for execution, execution time and throughput usually affect each other.</a:t>
            </a:r>
          </a:p>
          <a:p>
            <a:endParaRPr lang="zh-CN" altLang="en-US" dirty="0"/>
          </a:p>
        </p:txBody>
      </p:sp>
      <p:sp>
        <p:nvSpPr>
          <p:cNvPr id="5" name="Date Placeholder 4"/>
          <p:cNvSpPr>
            <a:spLocks noGrp="1"/>
          </p:cNvSpPr>
          <p:nvPr>
            <p:ph type="dt" sz="half" idx="10"/>
          </p:nvPr>
        </p:nvSpPr>
        <p:spPr/>
        <p:txBody>
          <a:bodyPr/>
          <a:lstStyle/>
          <a:p>
            <a:r>
              <a:rPr lang="en-US" altLang="zh-CN"/>
              <a:t>COaA, LEC03 Intro III</a:t>
            </a:r>
            <a:endParaRPr lang="en-US" altLang="zh-CN" dirty="0"/>
          </a:p>
        </p:txBody>
      </p:sp>
      <p:sp>
        <p:nvSpPr>
          <p:cNvPr id="7" name="Footer Placeholder 6"/>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8" name="Slide Number Placeholder 7"/>
          <p:cNvSpPr>
            <a:spLocks noGrp="1"/>
          </p:cNvSpPr>
          <p:nvPr>
            <p:ph type="sldNum" sz="quarter" idx="12"/>
          </p:nvPr>
        </p:nvSpPr>
        <p:spPr/>
        <p:txBody>
          <a:bodyPr/>
          <a:lstStyle/>
          <a:p>
            <a:fld id="{B7A5BFCD-2DD0-1B4A-A6AE-A25793FF7F06}" type="slidenum">
              <a:rPr lang="zh-CN" altLang="en-US" smtClean="0"/>
              <a:t>5</a:t>
            </a:fld>
            <a:endParaRPr lang="zh-CN" altLang="en-US"/>
          </a:p>
        </p:txBody>
      </p:sp>
    </p:spTree>
    <p:extLst>
      <p:ext uri="{BB962C8B-B14F-4D97-AF65-F5344CB8AC3E}">
        <p14:creationId xmlns:p14="http://schemas.microsoft.com/office/powerpoint/2010/main" val="94355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p:txBody>
          <a:bodyPr>
            <a:normAutofit/>
          </a:bodyPr>
          <a:lstStyle/>
          <a:p>
            <a:pPr marL="0" indent="0" eaLnBrk="1" hangingPunct="1">
              <a:lnSpc>
                <a:spcPct val="90000"/>
              </a:lnSpc>
            </a:pPr>
            <a:r>
              <a:rPr lang="en-US" altLang="zh-CN" sz="2400" dirty="0">
                <a:ea typeface="黑体" panose="02010609060101010101" pitchFamily="49" charset="-122"/>
              </a:rPr>
              <a:t>Normally interested in reducing</a:t>
            </a:r>
          </a:p>
          <a:p>
            <a:pPr lvl="1" eaLnBrk="1" hangingPunct="1">
              <a:lnSpc>
                <a:spcPct val="90000"/>
              </a:lnSpc>
            </a:pPr>
            <a:r>
              <a:rPr kumimoji="0" lang="en-US" altLang="zh-CN" sz="2000" dirty="0">
                <a:solidFill>
                  <a:schemeClr val="accent1"/>
                </a:solidFill>
                <a:ea typeface="黑体" panose="02010609060101010101" pitchFamily="49" charset="-122"/>
                <a:cs typeface="宋体" panose="02010600030101010101" pitchFamily="2" charset="-122"/>
              </a:rPr>
              <a:t>Response time</a:t>
            </a:r>
            <a:r>
              <a:rPr kumimoji="0" lang="en-US" altLang="zh-CN" sz="2000" dirty="0">
                <a:ea typeface="黑体" panose="02010609060101010101" pitchFamily="49" charset="-122"/>
                <a:cs typeface="宋体" panose="02010600030101010101" pitchFamily="2" charset="-122"/>
              </a:rPr>
              <a:t> (aka execution time) – the time between the start and the completion of a task</a:t>
            </a:r>
          </a:p>
          <a:p>
            <a:pPr lvl="2" eaLnBrk="1" hangingPunct="1">
              <a:lnSpc>
                <a:spcPct val="90000"/>
              </a:lnSpc>
            </a:pPr>
            <a:r>
              <a:rPr kumimoji="0" lang="en-US" altLang="zh-CN" sz="1800" dirty="0">
                <a:ea typeface="黑体" panose="02010609060101010101" pitchFamily="49" charset="-122"/>
                <a:cs typeface="宋体" panose="02010600030101010101" pitchFamily="2" charset="-122"/>
              </a:rPr>
              <a:t>Important to individual users</a:t>
            </a:r>
          </a:p>
          <a:p>
            <a:pPr lvl="1" eaLnBrk="1" hangingPunct="1">
              <a:lnSpc>
                <a:spcPct val="90000"/>
              </a:lnSpc>
            </a:pPr>
            <a:r>
              <a:rPr kumimoji="0" lang="en-US" altLang="zh-CN" sz="2000" dirty="0">
                <a:ea typeface="黑体" panose="02010609060101010101" pitchFamily="49" charset="-122"/>
                <a:cs typeface="宋体" panose="02010600030101010101" pitchFamily="2" charset="-122"/>
              </a:rPr>
              <a:t>Thus, to maximize performance, need to </a:t>
            </a:r>
            <a:r>
              <a:rPr kumimoji="0" lang="en-US" altLang="zh-CN" sz="2000" dirty="0">
                <a:solidFill>
                  <a:schemeClr val="accent1"/>
                </a:solidFill>
                <a:ea typeface="黑体" panose="02010609060101010101" pitchFamily="49" charset="-122"/>
                <a:cs typeface="宋体" panose="02010600030101010101" pitchFamily="2" charset="-122"/>
              </a:rPr>
              <a:t>minimize</a:t>
            </a:r>
            <a:r>
              <a:rPr kumimoji="0" lang="en-US" altLang="zh-CN" sz="2000" dirty="0">
                <a:ea typeface="黑体" panose="02010609060101010101" pitchFamily="49" charset="-122"/>
                <a:cs typeface="宋体" panose="02010600030101010101" pitchFamily="2" charset="-122"/>
              </a:rPr>
              <a:t> execution time</a:t>
            </a:r>
          </a:p>
        </p:txBody>
      </p:sp>
      <p:sp>
        <p:nvSpPr>
          <p:cNvPr id="34818" name="Rectangle 2"/>
          <p:cNvSpPr>
            <a:spLocks noGrp="1" noChangeArrowheads="1"/>
          </p:cNvSpPr>
          <p:nvPr>
            <p:ph type="title"/>
          </p:nvPr>
        </p:nvSpPr>
        <p:spPr/>
        <p:txBody>
          <a:bodyPr rtlCol="0"/>
          <a:lstStyle/>
          <a:p>
            <a:pPr eaLnBrk="1" fontAlgn="auto" hangingPunct="1">
              <a:spcAft>
                <a:spcPts val="0"/>
              </a:spcAft>
              <a:defRPr/>
            </a:pPr>
            <a:r>
              <a:rPr kumimoji="0" lang="en-US" altLang="zh-CN" dirty="0">
                <a:latin typeface="Arial" charset="0"/>
                <a:ea typeface="+mj-ea"/>
              </a:rPr>
              <a:t>Defining (Speed) Performance</a:t>
            </a:r>
          </a:p>
        </p:txBody>
      </p:sp>
      <p:sp>
        <p:nvSpPr>
          <p:cNvPr id="2" name="Content Placeholder 1"/>
          <p:cNvSpPr>
            <a:spLocks noGrp="1"/>
          </p:cNvSpPr>
          <p:nvPr>
            <p:ph sz="quarter" idx="13"/>
          </p:nvPr>
        </p:nvSpPr>
        <p:spPr/>
        <p:txBody>
          <a:bodyPr/>
          <a:lstStyle/>
          <a:p>
            <a:endParaRPr lang="en-US"/>
          </a:p>
        </p:txBody>
      </p:sp>
      <p:sp>
        <p:nvSpPr>
          <p:cNvPr id="904196" name="Rectangle 4"/>
          <p:cNvSpPr>
            <a:spLocks noChangeArrowheads="1"/>
          </p:cNvSpPr>
          <p:nvPr/>
        </p:nvSpPr>
        <p:spPr bwMode="auto">
          <a:xfrm>
            <a:off x="533400" y="4724400"/>
            <a:ext cx="8153400" cy="148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87338" indent="-287338">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1363" indent="-246063">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6175" indent="-176213">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nSpc>
                <a:spcPct val="90000"/>
              </a:lnSpc>
              <a:spcBef>
                <a:spcPct val="65000"/>
              </a:spcBef>
              <a:spcAft>
                <a:spcPct val="0"/>
              </a:spcAft>
              <a:buClr>
                <a:schemeClr val="accent1"/>
              </a:buClr>
              <a:buSzPct val="75000"/>
              <a:buFont typeface="Wingdings" panose="05000000000000000000" pitchFamily="2" charset="2"/>
              <a:buNone/>
            </a:pPr>
            <a:endParaRPr lang="zh-CN" altLang="en-US" sz="2400" b="0" dirty="0"/>
          </a:p>
          <a:p>
            <a:pPr lvl="1">
              <a:lnSpc>
                <a:spcPct val="85000"/>
              </a:lnSpc>
              <a:spcBef>
                <a:spcPct val="40000"/>
              </a:spcBef>
              <a:buClr>
                <a:schemeClr val="accent1"/>
              </a:buClr>
              <a:buSzPct val="75000"/>
              <a:buFont typeface="Monotype Sorts" pitchFamily="2" charset="2"/>
              <a:buChar char="l"/>
            </a:pPr>
            <a:r>
              <a:rPr kumimoji="0" lang="en-US" altLang="zh-CN" dirty="0"/>
              <a:t>Throughput – the total amount of work done in a given time</a:t>
            </a:r>
          </a:p>
          <a:p>
            <a:pPr lvl="2">
              <a:lnSpc>
                <a:spcPct val="85000"/>
              </a:lnSpc>
              <a:spcBef>
                <a:spcPct val="40000"/>
              </a:spcBef>
              <a:buClr>
                <a:schemeClr val="accent1"/>
              </a:buClr>
              <a:buFontTx/>
              <a:buChar char="-"/>
            </a:pPr>
            <a:r>
              <a:rPr kumimoji="0" lang="en-US" altLang="zh-CN" dirty="0"/>
              <a:t>Important to data center managers</a:t>
            </a:r>
          </a:p>
          <a:p>
            <a:pPr lvl="1">
              <a:lnSpc>
                <a:spcPct val="85000"/>
              </a:lnSpc>
              <a:spcBef>
                <a:spcPct val="40000"/>
              </a:spcBef>
              <a:buClr>
                <a:schemeClr val="accent1"/>
              </a:buClr>
              <a:buSzPct val="75000"/>
              <a:buFont typeface="Monotype Sorts" pitchFamily="2" charset="2"/>
              <a:buChar char="l"/>
            </a:pPr>
            <a:r>
              <a:rPr kumimoji="0" lang="en-US" altLang="zh-CN" dirty="0"/>
              <a:t>Decreasing response time almost always improves throughput</a:t>
            </a:r>
          </a:p>
        </p:txBody>
      </p:sp>
      <p:sp>
        <p:nvSpPr>
          <p:cNvPr id="904197" name="Rectangle 5"/>
          <p:cNvSpPr>
            <a:spLocks noChangeArrowheads="1"/>
          </p:cNvSpPr>
          <p:nvPr/>
        </p:nvSpPr>
        <p:spPr bwMode="auto">
          <a:xfrm>
            <a:off x="381000" y="2819400"/>
            <a:ext cx="81534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87338" indent="-287338">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gn="ctr">
              <a:lnSpc>
                <a:spcPct val="90000"/>
              </a:lnSpc>
              <a:spcBef>
                <a:spcPct val="65000"/>
              </a:spcBef>
              <a:spcAft>
                <a:spcPct val="0"/>
              </a:spcAft>
              <a:buClr>
                <a:schemeClr val="accent1"/>
              </a:buClr>
              <a:buSzPct val="75000"/>
              <a:buFont typeface="Wingdings" panose="05000000000000000000" pitchFamily="2" charset="2"/>
              <a:buNone/>
            </a:pPr>
            <a:r>
              <a:rPr lang="en-US" altLang="zh-CN" sz="2400" b="0" dirty="0" err="1"/>
              <a:t>performance</a:t>
            </a:r>
            <a:r>
              <a:rPr lang="en-US" altLang="zh-CN" sz="2400" b="0" baseline="-25000" dirty="0" err="1"/>
              <a:t>X</a:t>
            </a:r>
            <a:r>
              <a:rPr lang="en-US" altLang="zh-CN" sz="2400" b="0" dirty="0"/>
              <a:t> = 1 / </a:t>
            </a:r>
            <a:r>
              <a:rPr lang="en-US" altLang="zh-CN" sz="2400" b="0" dirty="0" err="1"/>
              <a:t>execution_time</a:t>
            </a:r>
            <a:r>
              <a:rPr lang="en-US" altLang="zh-CN" sz="2400" b="0" baseline="-25000" dirty="0" err="1"/>
              <a:t>X</a:t>
            </a:r>
            <a:endParaRPr lang="en-US" altLang="zh-CN" sz="2400" b="0" baseline="-25000" dirty="0"/>
          </a:p>
        </p:txBody>
      </p:sp>
      <p:sp>
        <p:nvSpPr>
          <p:cNvPr id="904198" name="Rectangle 6"/>
          <p:cNvSpPr>
            <a:spLocks noChangeArrowheads="1"/>
          </p:cNvSpPr>
          <p:nvPr/>
        </p:nvSpPr>
        <p:spPr bwMode="auto">
          <a:xfrm>
            <a:off x="533400" y="3505200"/>
            <a:ext cx="81534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342900" indent="-342900">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1363" indent="-246063">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lvl="1">
              <a:lnSpc>
                <a:spcPct val="85000"/>
              </a:lnSpc>
              <a:spcBef>
                <a:spcPct val="40000"/>
              </a:spcBef>
              <a:buClr>
                <a:schemeClr val="accent1"/>
              </a:buClr>
              <a:buSzPct val="75000"/>
              <a:buFont typeface="Monotype Sorts" pitchFamily="2" charset="2"/>
              <a:buNone/>
            </a:pPr>
            <a:r>
              <a:rPr kumimoji="0" lang="en-US" altLang="zh-CN" dirty="0"/>
              <a:t>If X is n times faster than Y, then</a:t>
            </a:r>
            <a:endParaRPr kumimoji="0" lang="en-US" altLang="zh-CN" baseline="-25000" dirty="0"/>
          </a:p>
        </p:txBody>
      </p:sp>
      <p:grpSp>
        <p:nvGrpSpPr>
          <p:cNvPr id="904202" name="Group 10"/>
          <p:cNvGrpSpPr>
            <a:grpSpLocks/>
          </p:cNvGrpSpPr>
          <p:nvPr/>
        </p:nvGrpSpPr>
        <p:grpSpPr bwMode="auto">
          <a:xfrm>
            <a:off x="381000" y="3963988"/>
            <a:ext cx="8229600" cy="836612"/>
            <a:chOff x="240" y="2448"/>
            <a:chExt cx="5184" cy="527"/>
          </a:xfrm>
        </p:grpSpPr>
        <p:sp>
          <p:nvSpPr>
            <p:cNvPr id="49160" name="Rectangle 7"/>
            <p:cNvSpPr>
              <a:spLocks noChangeArrowheads="1"/>
            </p:cNvSpPr>
            <p:nvPr/>
          </p:nvSpPr>
          <p:spPr bwMode="auto">
            <a:xfrm>
              <a:off x="240" y="2448"/>
              <a:ext cx="5136"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87338" indent="-287338">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gn="ctr">
                <a:lnSpc>
                  <a:spcPct val="90000"/>
                </a:lnSpc>
                <a:spcBef>
                  <a:spcPct val="65000"/>
                </a:spcBef>
                <a:spcAft>
                  <a:spcPct val="0"/>
                </a:spcAft>
                <a:buClr>
                  <a:schemeClr val="accent1"/>
                </a:buClr>
                <a:buSzPct val="75000"/>
                <a:buFont typeface="Wingdings" panose="05000000000000000000" pitchFamily="2" charset="2"/>
                <a:buNone/>
              </a:pPr>
              <a:r>
                <a:rPr lang="en-US" altLang="zh-CN" sz="2400" b="0"/>
                <a:t>performance</a:t>
              </a:r>
              <a:r>
                <a:rPr lang="en-US" altLang="zh-CN" sz="2400" b="0" baseline="-25000"/>
                <a:t>X</a:t>
              </a:r>
              <a:r>
                <a:rPr lang="en-US" altLang="zh-CN" sz="2400" b="0"/>
                <a:t>         execution_time</a:t>
              </a:r>
              <a:r>
                <a:rPr lang="en-US" altLang="zh-CN" sz="2400" b="0" baseline="-25000"/>
                <a:t>Y </a:t>
              </a:r>
            </a:p>
          </p:txBody>
        </p:sp>
        <p:sp>
          <p:nvSpPr>
            <p:cNvPr id="49161" name="Rectangle 8"/>
            <p:cNvSpPr>
              <a:spLocks noChangeArrowheads="1"/>
            </p:cNvSpPr>
            <p:nvPr/>
          </p:nvSpPr>
          <p:spPr bwMode="auto">
            <a:xfrm>
              <a:off x="288" y="2592"/>
              <a:ext cx="5136"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87338" indent="-287338">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gn="ctr">
                <a:lnSpc>
                  <a:spcPct val="90000"/>
                </a:lnSpc>
                <a:spcBef>
                  <a:spcPct val="65000"/>
                </a:spcBef>
                <a:spcAft>
                  <a:spcPct val="0"/>
                </a:spcAft>
                <a:buClr>
                  <a:schemeClr val="accent1"/>
                </a:buClr>
                <a:buSzPct val="75000"/>
                <a:buFont typeface="Wingdings" panose="05000000000000000000" pitchFamily="2" charset="2"/>
                <a:buNone/>
              </a:pPr>
              <a:r>
                <a:rPr lang="zh-CN" altLang="en-US" sz="2400" b="0" dirty="0"/>
                <a:t>    </a:t>
              </a:r>
              <a:r>
                <a:rPr lang="en-US" altLang="zh-CN" sz="2400" b="0" dirty="0"/>
                <a:t>--------------------   =    ---------------------  = n</a:t>
              </a:r>
              <a:endParaRPr lang="en-US" altLang="zh-CN" sz="2400" b="0" baseline="-25000" dirty="0"/>
            </a:p>
          </p:txBody>
        </p:sp>
        <p:sp>
          <p:nvSpPr>
            <p:cNvPr id="49162" name="Rectangle 9"/>
            <p:cNvSpPr>
              <a:spLocks noChangeArrowheads="1"/>
            </p:cNvSpPr>
            <p:nvPr/>
          </p:nvSpPr>
          <p:spPr bwMode="auto">
            <a:xfrm>
              <a:off x="240" y="2736"/>
              <a:ext cx="5136"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87338" indent="-287338">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gn="ctr">
                <a:lnSpc>
                  <a:spcPct val="90000"/>
                </a:lnSpc>
                <a:spcBef>
                  <a:spcPct val="65000"/>
                </a:spcBef>
                <a:spcAft>
                  <a:spcPct val="0"/>
                </a:spcAft>
                <a:buClr>
                  <a:schemeClr val="accent1"/>
                </a:buClr>
                <a:buSzPct val="75000"/>
                <a:buFont typeface="Wingdings" panose="05000000000000000000" pitchFamily="2" charset="2"/>
                <a:buNone/>
              </a:pPr>
              <a:r>
                <a:rPr lang="en-US" altLang="zh-CN" sz="2400" b="0"/>
                <a:t>performance</a:t>
              </a:r>
              <a:r>
                <a:rPr lang="en-US" altLang="zh-CN" sz="2400" b="0" baseline="-25000"/>
                <a:t>Y</a:t>
              </a:r>
              <a:r>
                <a:rPr lang="en-US" altLang="zh-CN" sz="2400" b="0"/>
                <a:t>         execution_time</a:t>
              </a:r>
              <a:r>
                <a:rPr lang="en-US" altLang="zh-CN" sz="2400" b="0" baseline="-25000"/>
                <a:t>X </a:t>
              </a:r>
            </a:p>
          </p:txBody>
        </p:sp>
      </p:grpSp>
      <p:sp>
        <p:nvSpPr>
          <p:cNvPr id="3" name="Date Placeholder 2"/>
          <p:cNvSpPr>
            <a:spLocks noGrp="1"/>
          </p:cNvSpPr>
          <p:nvPr>
            <p:ph type="dt" sz="half" idx="10"/>
          </p:nvPr>
        </p:nvSpPr>
        <p:spPr/>
        <p:txBody>
          <a:bodyPr/>
          <a:lstStyle/>
          <a:p>
            <a:r>
              <a:rPr lang="en-US" altLang="zh-CN"/>
              <a:t>COaA, LEC03 Intro III</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t>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41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419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0420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04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4196" grpId="0"/>
      <p:bldP spid="904197" grpId="0"/>
      <p:bldP spid="90419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标题 1"/>
          <p:cNvSpPr>
            <a:spLocks noGrp="1"/>
          </p:cNvSpPr>
          <p:nvPr>
            <p:ph type="title"/>
          </p:nvPr>
        </p:nvSpPr>
        <p:spPr/>
        <p:txBody>
          <a:bodyPr>
            <a:normAutofit/>
          </a:bodyPr>
          <a:lstStyle/>
          <a:p>
            <a:r>
              <a:rPr lang="en-US" altLang="zh-CN" dirty="0"/>
              <a:t>Metrics of performance</a:t>
            </a:r>
            <a:endParaRPr lang="zh-CN" altLang="en-US" dirty="0"/>
          </a:p>
        </p:txBody>
      </p:sp>
      <p:sp>
        <p:nvSpPr>
          <p:cNvPr id="14" name="Content Placeholder 13"/>
          <p:cNvSpPr>
            <a:spLocks noGrp="1"/>
          </p:cNvSpPr>
          <p:nvPr>
            <p:ph sz="quarter" idx="13"/>
          </p:nvPr>
        </p:nvSpPr>
        <p:spPr/>
        <p:txBody>
          <a:bodyPr/>
          <a:lstStyle/>
          <a:p>
            <a:endParaRPr lang="en-US"/>
          </a:p>
        </p:txBody>
      </p:sp>
      <p:pic>
        <p:nvPicPr>
          <p:cNvPr id="4" name="图片 3"/>
          <p:cNvPicPr>
            <a:picLocks noChangeAspect="1"/>
          </p:cNvPicPr>
          <p:nvPr/>
        </p:nvPicPr>
        <p:blipFill>
          <a:blip r:embed="rId2"/>
          <a:stretch>
            <a:fillRect/>
          </a:stretch>
        </p:blipFill>
        <p:spPr>
          <a:xfrm>
            <a:off x="361950" y="1433512"/>
            <a:ext cx="8420100" cy="3990975"/>
          </a:xfrm>
          <a:prstGeom prst="rect">
            <a:avLst/>
          </a:prstGeom>
        </p:spPr>
      </p:pic>
      <p:sp>
        <p:nvSpPr>
          <p:cNvPr id="6" name="文本框 5"/>
          <p:cNvSpPr txBox="1"/>
          <p:nvPr/>
        </p:nvSpPr>
        <p:spPr>
          <a:xfrm>
            <a:off x="4648200" y="1828800"/>
            <a:ext cx="2971800" cy="646331"/>
          </a:xfrm>
          <a:prstGeom prst="rect">
            <a:avLst/>
          </a:prstGeom>
          <a:noFill/>
        </p:spPr>
        <p:txBody>
          <a:bodyPr wrap="square" rtlCol="0">
            <a:spAutoFit/>
          </a:bodyPr>
          <a:lstStyle/>
          <a:p>
            <a:r>
              <a:rPr lang="en-US" altLang="zh-CN" b="1" dirty="0">
                <a:solidFill>
                  <a:srgbClr val="8901F3"/>
                </a:solidFill>
              </a:rPr>
              <a:t>Response per month</a:t>
            </a:r>
          </a:p>
          <a:p>
            <a:r>
              <a:rPr lang="en-US" altLang="zh-CN" b="1" dirty="0">
                <a:solidFill>
                  <a:srgbClr val="8901F3"/>
                </a:solidFill>
              </a:rPr>
              <a:t>Operations per second</a:t>
            </a:r>
            <a:endParaRPr lang="zh-CN" altLang="en-US" b="1" dirty="0">
              <a:solidFill>
                <a:srgbClr val="8901F3"/>
              </a:solidFill>
            </a:endParaRPr>
          </a:p>
        </p:txBody>
      </p:sp>
      <p:sp>
        <p:nvSpPr>
          <p:cNvPr id="7" name="文本框 6"/>
          <p:cNvSpPr txBox="1"/>
          <p:nvPr/>
        </p:nvSpPr>
        <p:spPr>
          <a:xfrm>
            <a:off x="1295400" y="1752600"/>
            <a:ext cx="2362200" cy="461665"/>
          </a:xfrm>
          <a:prstGeom prst="rect">
            <a:avLst/>
          </a:prstGeom>
          <a:noFill/>
        </p:spPr>
        <p:txBody>
          <a:bodyPr wrap="square" rtlCol="0">
            <a:spAutoFit/>
          </a:bodyPr>
          <a:lstStyle/>
          <a:p>
            <a:pPr algn="ctr"/>
            <a:r>
              <a:rPr lang="en-US" altLang="zh-CN" sz="2400" b="1" dirty="0">
                <a:solidFill>
                  <a:srgbClr val="8901F3"/>
                </a:solidFill>
              </a:rPr>
              <a:t>Application</a:t>
            </a:r>
            <a:endParaRPr lang="zh-CN" altLang="en-US" sz="2400" b="1" dirty="0">
              <a:solidFill>
                <a:srgbClr val="8901F3"/>
              </a:solidFill>
            </a:endParaRPr>
          </a:p>
        </p:txBody>
      </p:sp>
      <p:sp>
        <p:nvSpPr>
          <p:cNvPr id="8" name="文本框 7"/>
          <p:cNvSpPr txBox="1"/>
          <p:nvPr/>
        </p:nvSpPr>
        <p:spPr>
          <a:xfrm>
            <a:off x="1752600" y="2214265"/>
            <a:ext cx="1905000" cy="830997"/>
          </a:xfrm>
          <a:prstGeom prst="rect">
            <a:avLst/>
          </a:prstGeom>
          <a:noFill/>
        </p:spPr>
        <p:txBody>
          <a:bodyPr wrap="square" rtlCol="0">
            <a:spAutoFit/>
          </a:bodyPr>
          <a:lstStyle/>
          <a:p>
            <a:r>
              <a:rPr lang="en-US" altLang="zh-CN" sz="2400" b="1" dirty="0">
                <a:solidFill>
                  <a:schemeClr val="tx2">
                    <a:lumMod val="75000"/>
                  </a:schemeClr>
                </a:solidFill>
              </a:rPr>
              <a:t>Program Language</a:t>
            </a:r>
            <a:endParaRPr lang="zh-CN" altLang="en-US" sz="2400" b="1" dirty="0">
              <a:solidFill>
                <a:schemeClr val="tx2">
                  <a:lumMod val="75000"/>
                </a:schemeClr>
              </a:solidFill>
            </a:endParaRPr>
          </a:p>
        </p:txBody>
      </p:sp>
      <p:sp>
        <p:nvSpPr>
          <p:cNvPr id="9" name="文本框 8"/>
          <p:cNvSpPr txBox="1"/>
          <p:nvPr/>
        </p:nvSpPr>
        <p:spPr>
          <a:xfrm>
            <a:off x="1905000" y="3058745"/>
            <a:ext cx="1524000" cy="461665"/>
          </a:xfrm>
          <a:prstGeom prst="rect">
            <a:avLst/>
          </a:prstGeom>
          <a:noFill/>
        </p:spPr>
        <p:txBody>
          <a:bodyPr wrap="square" rtlCol="0">
            <a:spAutoFit/>
          </a:bodyPr>
          <a:lstStyle/>
          <a:p>
            <a:r>
              <a:rPr lang="en-US" altLang="zh-CN" sz="2400" b="1" dirty="0">
                <a:solidFill>
                  <a:schemeClr val="accent4"/>
                </a:solidFill>
              </a:rPr>
              <a:t>Complier</a:t>
            </a:r>
            <a:endParaRPr lang="zh-CN" altLang="en-US" sz="2400" b="1" dirty="0">
              <a:solidFill>
                <a:schemeClr val="accent4"/>
              </a:solidFill>
            </a:endParaRPr>
          </a:p>
        </p:txBody>
      </p:sp>
      <p:sp>
        <p:nvSpPr>
          <p:cNvPr id="10" name="文本框 9"/>
          <p:cNvSpPr txBox="1"/>
          <p:nvPr/>
        </p:nvSpPr>
        <p:spPr>
          <a:xfrm>
            <a:off x="1828800" y="4034760"/>
            <a:ext cx="1524000" cy="461665"/>
          </a:xfrm>
          <a:prstGeom prst="rect">
            <a:avLst/>
          </a:prstGeom>
          <a:noFill/>
        </p:spPr>
        <p:txBody>
          <a:bodyPr wrap="square" rtlCol="0">
            <a:spAutoFit/>
          </a:bodyPr>
          <a:lstStyle/>
          <a:p>
            <a:r>
              <a:rPr lang="en-US" altLang="zh-CN" sz="2400" b="1" dirty="0" err="1">
                <a:solidFill>
                  <a:srgbClr val="7030A0"/>
                </a:solidFill>
              </a:rPr>
              <a:t>Datapath</a:t>
            </a:r>
            <a:endParaRPr lang="zh-CN" altLang="en-US" sz="2400" b="1" dirty="0">
              <a:solidFill>
                <a:srgbClr val="7030A0"/>
              </a:solidFill>
            </a:endParaRPr>
          </a:p>
        </p:txBody>
      </p:sp>
      <p:sp>
        <p:nvSpPr>
          <p:cNvPr id="11" name="文本框 10"/>
          <p:cNvSpPr txBox="1"/>
          <p:nvPr/>
        </p:nvSpPr>
        <p:spPr>
          <a:xfrm>
            <a:off x="2286000" y="4384952"/>
            <a:ext cx="1295400" cy="461665"/>
          </a:xfrm>
          <a:prstGeom prst="rect">
            <a:avLst/>
          </a:prstGeom>
          <a:noFill/>
        </p:spPr>
        <p:txBody>
          <a:bodyPr wrap="square" rtlCol="0">
            <a:spAutoFit/>
          </a:bodyPr>
          <a:lstStyle/>
          <a:p>
            <a:r>
              <a:rPr lang="en-US" altLang="zh-CN" sz="2400" b="1" dirty="0"/>
              <a:t>Control</a:t>
            </a:r>
            <a:endParaRPr lang="zh-CN" altLang="en-US" sz="2400" b="1" dirty="0"/>
          </a:p>
        </p:txBody>
      </p:sp>
      <p:sp>
        <p:nvSpPr>
          <p:cNvPr id="12" name="文本框 11"/>
          <p:cNvSpPr txBox="1"/>
          <p:nvPr/>
        </p:nvSpPr>
        <p:spPr>
          <a:xfrm>
            <a:off x="1295400" y="4724400"/>
            <a:ext cx="2743200" cy="461665"/>
          </a:xfrm>
          <a:prstGeom prst="rect">
            <a:avLst/>
          </a:prstGeom>
          <a:noFill/>
        </p:spPr>
        <p:txBody>
          <a:bodyPr wrap="square" rtlCol="0">
            <a:spAutoFit/>
          </a:bodyPr>
          <a:lstStyle/>
          <a:p>
            <a:r>
              <a:rPr lang="en-US" altLang="zh-CN" sz="2400" b="1" dirty="0">
                <a:solidFill>
                  <a:srgbClr val="8901F3"/>
                </a:solidFill>
              </a:rPr>
              <a:t>Functional Units</a:t>
            </a:r>
            <a:endParaRPr lang="zh-CN" altLang="en-US" sz="2400" b="1" dirty="0">
              <a:solidFill>
                <a:srgbClr val="8901F3"/>
              </a:solidFill>
            </a:endParaRPr>
          </a:p>
        </p:txBody>
      </p:sp>
      <p:sp>
        <p:nvSpPr>
          <p:cNvPr id="13" name="文本框 12"/>
          <p:cNvSpPr txBox="1"/>
          <p:nvPr/>
        </p:nvSpPr>
        <p:spPr>
          <a:xfrm>
            <a:off x="1066800" y="4953000"/>
            <a:ext cx="3124200" cy="461665"/>
          </a:xfrm>
          <a:prstGeom prst="rect">
            <a:avLst/>
          </a:prstGeom>
          <a:noFill/>
        </p:spPr>
        <p:txBody>
          <a:bodyPr wrap="square" rtlCol="0">
            <a:spAutoFit/>
          </a:bodyPr>
          <a:lstStyle/>
          <a:p>
            <a:r>
              <a:rPr lang="en-US" altLang="zh-CN" sz="2400" b="1" dirty="0">
                <a:solidFill>
                  <a:srgbClr val="002060"/>
                </a:solidFill>
              </a:rPr>
              <a:t>Trans. Wire, Pin</a:t>
            </a:r>
            <a:endParaRPr lang="zh-CN" altLang="en-US" sz="2400" b="1" dirty="0">
              <a:solidFill>
                <a:srgbClr val="002060"/>
              </a:solidFill>
            </a:endParaRPr>
          </a:p>
        </p:txBody>
      </p:sp>
      <p:sp>
        <p:nvSpPr>
          <p:cNvPr id="5" name="Date Placeholder 4"/>
          <p:cNvSpPr>
            <a:spLocks noGrp="1"/>
          </p:cNvSpPr>
          <p:nvPr>
            <p:ph type="dt" sz="half" idx="10"/>
          </p:nvPr>
        </p:nvSpPr>
        <p:spPr/>
        <p:txBody>
          <a:bodyPr/>
          <a:lstStyle/>
          <a:p>
            <a:r>
              <a:rPr lang="en-US" altLang="zh-CN"/>
              <a:t>COaA, LEC03 Intro III</a:t>
            </a:r>
            <a:endParaRPr lang="en-US" altLang="zh-CN" dirty="0"/>
          </a:p>
        </p:txBody>
      </p:sp>
      <p:sp>
        <p:nvSpPr>
          <p:cNvPr id="15" name="Footer Placeholder 14"/>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16" name="Slide Number Placeholder 15"/>
          <p:cNvSpPr>
            <a:spLocks noGrp="1"/>
          </p:cNvSpPr>
          <p:nvPr>
            <p:ph type="sldNum" sz="quarter" idx="12"/>
          </p:nvPr>
        </p:nvSpPr>
        <p:spPr/>
        <p:txBody>
          <a:bodyPr/>
          <a:lstStyle/>
          <a:p>
            <a:fld id="{B7A5BFCD-2DD0-1B4A-A6AE-A25793FF7F06}" type="slidenum">
              <a:rPr lang="zh-CN" altLang="en-US" smtClean="0"/>
              <a:t>7</a:t>
            </a:fld>
            <a:endParaRPr lang="zh-CN" altLang="en-US"/>
          </a:p>
        </p:txBody>
      </p:sp>
    </p:spTree>
    <p:extLst>
      <p:ext uri="{BB962C8B-B14F-4D97-AF65-F5344CB8AC3E}">
        <p14:creationId xmlns:p14="http://schemas.microsoft.com/office/powerpoint/2010/main" val="3654405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0825" y="5467987"/>
            <a:ext cx="8642350" cy="551813"/>
          </a:xfrm>
        </p:spPr>
        <p:txBody>
          <a:bodyPr>
            <a:normAutofit fontScale="62500" lnSpcReduction="20000"/>
          </a:bodyPr>
          <a:lstStyle/>
          <a:p>
            <a:r>
              <a:rPr lang="en-US" b="1" i="1" dirty="0">
                <a:solidFill>
                  <a:schemeClr val="tx2">
                    <a:lumMod val="75000"/>
                  </a:schemeClr>
                </a:solidFill>
              </a:rPr>
              <a:t>Unless otherwise specified, “time” often refers to “user time”</a:t>
            </a:r>
          </a:p>
        </p:txBody>
      </p:sp>
      <p:sp>
        <p:nvSpPr>
          <p:cNvPr id="3" name="Date Placeholder 2"/>
          <p:cNvSpPr>
            <a:spLocks noGrp="1"/>
          </p:cNvSpPr>
          <p:nvPr>
            <p:ph type="dt" sz="half" idx="10"/>
          </p:nvPr>
        </p:nvSpPr>
        <p:spPr/>
        <p:txBody>
          <a:bodyPr/>
          <a:lstStyle/>
          <a:p>
            <a:r>
              <a:rPr lang="en-US" altLang="zh-CN"/>
              <a:t>COaA, LEC03 Intro III</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6" name="Title 5"/>
          <p:cNvSpPr>
            <a:spLocks noGrp="1"/>
          </p:cNvSpPr>
          <p:nvPr>
            <p:ph type="title"/>
          </p:nvPr>
        </p:nvSpPr>
        <p:spPr/>
        <p:txBody>
          <a:bodyPr/>
          <a:lstStyle/>
          <a:p>
            <a:r>
              <a:rPr lang="en-US" dirty="0"/>
              <a:t>The Nature of Time</a:t>
            </a:r>
          </a:p>
        </p:txBody>
      </p:sp>
      <p:sp>
        <p:nvSpPr>
          <p:cNvPr id="7" name="Content Placeholder 6"/>
          <p:cNvSpPr>
            <a:spLocks noGrp="1"/>
          </p:cNvSpPr>
          <p:nvPr>
            <p:ph sz="quarter" idx="13"/>
          </p:nvPr>
        </p:nvSpPr>
        <p:spPr/>
        <p:txBody>
          <a:bodyPr/>
          <a:lstStyle/>
          <a:p>
            <a:endParaRPr lang="en-US"/>
          </a:p>
        </p:txBody>
      </p:sp>
      <p:pic>
        <p:nvPicPr>
          <p:cNvPr id="9" name="Picture 8"/>
          <p:cNvPicPr>
            <a:picLocks noChangeAspect="1"/>
          </p:cNvPicPr>
          <p:nvPr/>
        </p:nvPicPr>
        <p:blipFill>
          <a:blip r:embed="rId2"/>
          <a:stretch>
            <a:fillRect/>
          </a:stretch>
        </p:blipFill>
        <p:spPr>
          <a:xfrm>
            <a:off x="282575" y="990600"/>
            <a:ext cx="8610600" cy="4171950"/>
          </a:xfrm>
          <a:prstGeom prst="rect">
            <a:avLst/>
          </a:prstGeom>
        </p:spPr>
      </p:pic>
      <p:sp>
        <p:nvSpPr>
          <p:cNvPr id="8" name="Slide Number Placeholder 7"/>
          <p:cNvSpPr>
            <a:spLocks noGrp="1"/>
          </p:cNvSpPr>
          <p:nvPr>
            <p:ph type="sldNum" sz="quarter" idx="12"/>
          </p:nvPr>
        </p:nvSpPr>
        <p:spPr/>
        <p:txBody>
          <a:bodyPr/>
          <a:lstStyle/>
          <a:p>
            <a:fld id="{B7A5BFCD-2DD0-1B4A-A6AE-A25793FF7F06}" type="slidenum">
              <a:rPr lang="zh-CN" altLang="en-US" smtClean="0"/>
              <a:t>8</a:t>
            </a:fld>
            <a:endParaRPr lang="zh-CN" altLang="en-US"/>
          </a:p>
        </p:txBody>
      </p:sp>
    </p:spTree>
    <p:extLst>
      <p:ext uri="{BB962C8B-B14F-4D97-AF65-F5344CB8AC3E}">
        <p14:creationId xmlns:p14="http://schemas.microsoft.com/office/powerpoint/2010/main" val="323403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b="1" dirty="0"/>
              <a:t>Elapsed Time</a:t>
            </a:r>
          </a:p>
          <a:p>
            <a:pPr lvl="1"/>
            <a:r>
              <a:rPr lang="en-US" dirty="0"/>
              <a:t>Counts everything (disk and memory accesses, I/O, etc.)</a:t>
            </a:r>
          </a:p>
          <a:p>
            <a:pPr lvl="1"/>
            <a:r>
              <a:rPr lang="en-US" dirty="0"/>
              <a:t>A useful parameter, but often not for comparing purposes</a:t>
            </a:r>
          </a:p>
          <a:p>
            <a:r>
              <a:rPr lang="en-US" b="1" dirty="0"/>
              <a:t>CPU Time</a:t>
            </a:r>
          </a:p>
          <a:p>
            <a:pPr lvl="1"/>
            <a:r>
              <a:rPr lang="en-US" dirty="0"/>
              <a:t>No counts I/O and time running other programs</a:t>
            </a:r>
          </a:p>
          <a:p>
            <a:pPr lvl="1"/>
            <a:r>
              <a:rPr lang="en-US" dirty="0"/>
              <a:t>Can be separated into </a:t>
            </a:r>
            <a:r>
              <a:rPr lang="en-US" dirty="0">
                <a:solidFill>
                  <a:srgbClr val="FF0000"/>
                </a:solidFill>
              </a:rPr>
              <a:t>System Time</a:t>
            </a:r>
            <a:r>
              <a:rPr lang="en-US" dirty="0"/>
              <a:t>, and </a:t>
            </a:r>
            <a:r>
              <a:rPr lang="en-US" dirty="0">
                <a:solidFill>
                  <a:srgbClr val="FF0000"/>
                </a:solidFill>
              </a:rPr>
              <a:t>User Time</a:t>
            </a:r>
          </a:p>
          <a:p>
            <a:pPr lvl="1"/>
            <a:endParaRPr lang="en-US" dirty="0"/>
          </a:p>
          <a:p>
            <a:r>
              <a:rPr lang="en-US" b="1" dirty="0"/>
              <a:t>Our focus: user CPU time</a:t>
            </a:r>
          </a:p>
          <a:p>
            <a:pPr lvl="1"/>
            <a:r>
              <a:rPr lang="en-US" dirty="0"/>
              <a:t>Executing the lines of code that are “in” our program</a:t>
            </a:r>
          </a:p>
        </p:txBody>
      </p:sp>
      <p:sp>
        <p:nvSpPr>
          <p:cNvPr id="3" name="Date Placeholder 2"/>
          <p:cNvSpPr>
            <a:spLocks noGrp="1"/>
          </p:cNvSpPr>
          <p:nvPr>
            <p:ph type="dt" sz="half" idx="10"/>
          </p:nvPr>
        </p:nvSpPr>
        <p:spPr/>
        <p:txBody>
          <a:bodyPr/>
          <a:lstStyle/>
          <a:p>
            <a:r>
              <a:rPr lang="en-US" altLang="zh-CN"/>
              <a:t>COaA, LEC03 Intro III</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6" name="Title 5"/>
          <p:cNvSpPr>
            <a:spLocks noGrp="1"/>
          </p:cNvSpPr>
          <p:nvPr>
            <p:ph type="title"/>
          </p:nvPr>
        </p:nvSpPr>
        <p:spPr/>
        <p:txBody>
          <a:bodyPr/>
          <a:lstStyle/>
          <a:p>
            <a:r>
              <a:rPr lang="en-US" dirty="0"/>
              <a:t>Executing Time</a:t>
            </a:r>
          </a:p>
        </p:txBody>
      </p:sp>
      <p:sp>
        <p:nvSpPr>
          <p:cNvPr id="7" name="Content Placeholder 6"/>
          <p:cNvSpPr>
            <a:spLocks noGrp="1"/>
          </p:cNvSpPr>
          <p:nvPr>
            <p:ph sz="quarter" idx="13"/>
          </p:nvPr>
        </p:nvSpPr>
        <p:spPr/>
        <p:txBody>
          <a:bodyPr/>
          <a:lstStyle/>
          <a:p>
            <a:endParaRPr lang="en-US"/>
          </a:p>
        </p:txBody>
      </p:sp>
      <p:sp>
        <p:nvSpPr>
          <p:cNvPr id="8" name="Slide Number Placeholder 7"/>
          <p:cNvSpPr>
            <a:spLocks noGrp="1"/>
          </p:cNvSpPr>
          <p:nvPr>
            <p:ph type="sldNum" sz="quarter" idx="12"/>
          </p:nvPr>
        </p:nvSpPr>
        <p:spPr/>
        <p:txBody>
          <a:bodyPr/>
          <a:lstStyle/>
          <a:p>
            <a:fld id="{B7A5BFCD-2DD0-1B4A-A6AE-A25793FF7F06}" type="slidenum">
              <a:rPr lang="zh-CN" altLang="en-US" smtClean="0"/>
              <a:t>9</a:t>
            </a:fld>
            <a:endParaRPr lang="zh-CN" altLang="en-US"/>
          </a:p>
        </p:txBody>
      </p:sp>
    </p:spTree>
    <p:extLst>
      <p:ext uri="{BB962C8B-B14F-4D97-AF65-F5344CB8AC3E}">
        <p14:creationId xmlns:p14="http://schemas.microsoft.com/office/powerpoint/2010/main" val="18946727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基本">
  <a:themeElements>
    <a:clrScheme name="基本">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基本">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光谱.thmx</Template>
  <TotalTime>7833</TotalTime>
  <Pages>47</Pages>
  <Words>2776</Words>
  <Application>Microsoft Office PowerPoint</Application>
  <PresentationFormat>信纸(8.5x11 英寸)</PresentationFormat>
  <Paragraphs>469</Paragraphs>
  <Slides>32</Slides>
  <Notes>11</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32</vt:i4>
      </vt:variant>
    </vt:vector>
  </HeadingPairs>
  <TitlesOfParts>
    <vt:vector size="46" baseType="lpstr">
      <vt:lpstr>EuclidSymbol</vt:lpstr>
      <vt:lpstr>MinionPro</vt:lpstr>
      <vt:lpstr>Monotype Sorts</vt:lpstr>
      <vt:lpstr>黑体</vt:lpstr>
      <vt:lpstr>楷体</vt:lpstr>
      <vt:lpstr>Arial</vt:lpstr>
      <vt:lpstr>Arial Black</vt:lpstr>
      <vt:lpstr>Calibri</vt:lpstr>
      <vt:lpstr>Courier New</vt:lpstr>
      <vt:lpstr>Times New Roman</vt:lpstr>
      <vt:lpstr>Wingdings</vt:lpstr>
      <vt:lpstr>基本</vt:lpstr>
      <vt:lpstr>Office Theme</vt:lpstr>
      <vt:lpstr>Chart</vt:lpstr>
      <vt:lpstr>Lecture1 Introduction (III) Cost &amp; Performance Metrics</vt:lpstr>
      <vt:lpstr>How to Define the Performance</vt:lpstr>
      <vt:lpstr>Defining Performance</vt:lpstr>
      <vt:lpstr>Performance and cost</vt:lpstr>
      <vt:lpstr>Throughput and response time</vt:lpstr>
      <vt:lpstr>Defining (Speed) Performance</vt:lpstr>
      <vt:lpstr>Metrics of performance</vt:lpstr>
      <vt:lpstr>The Nature of Time</vt:lpstr>
      <vt:lpstr>Executing Time</vt:lpstr>
      <vt:lpstr>Time</vt:lpstr>
      <vt:lpstr>Review of system stack</vt:lpstr>
      <vt:lpstr>CPU Time</vt:lpstr>
      <vt:lpstr>Performance Factors</vt:lpstr>
      <vt:lpstr>Clock Cycles per Instruction</vt:lpstr>
      <vt:lpstr>Quiz</vt:lpstr>
      <vt:lpstr>The Performance Equation</vt:lpstr>
      <vt:lpstr>Determinates of CPU Performance</vt:lpstr>
      <vt:lpstr>Effective CPI</vt:lpstr>
      <vt:lpstr>A Simple Example</vt:lpstr>
      <vt:lpstr>Benchmark Suites</vt:lpstr>
      <vt:lpstr>Benchmarks</vt:lpstr>
      <vt:lpstr>Comparing and Summarizing Performance</vt:lpstr>
      <vt:lpstr>Comparing and Summarizing Performance</vt:lpstr>
      <vt:lpstr>Evaluating ISAs</vt:lpstr>
      <vt:lpstr>Amdahl’s Law</vt:lpstr>
      <vt:lpstr>Amdahl’s Law</vt:lpstr>
      <vt:lpstr>Other Metrics: Power Consumption</vt:lpstr>
      <vt:lpstr>Two Types of Energy Consumption</vt:lpstr>
      <vt:lpstr>DARK Silicon</vt:lpstr>
      <vt:lpstr>Example Problem</vt:lpstr>
      <vt:lpstr>Example Problem</vt:lpstr>
      <vt:lpstr>Next Lecture and Reminders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431. Computer Architecture</dc:title>
  <dc:subject>Lecture 01</dc:subject>
  <dc:creator>Janie Irwin</dc:creator>
  <cp:lastModifiedBy>王 继禾</cp:lastModifiedBy>
  <cp:revision>556</cp:revision>
  <cp:lastPrinted>1997-08-27T08:28:34Z</cp:lastPrinted>
  <dcterms:created xsi:type="dcterms:W3CDTF">1997-08-19T16:58:46Z</dcterms:created>
  <dcterms:modified xsi:type="dcterms:W3CDTF">2020-03-25T02:21:31Z</dcterms:modified>
</cp:coreProperties>
</file>