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22"/>
  </p:notesMasterIdLst>
  <p:handoutMasterIdLst>
    <p:handoutMasterId r:id="rId23"/>
  </p:handoutMasterIdLst>
  <p:sldIdLst>
    <p:sldId id="415" r:id="rId2"/>
    <p:sldId id="479" r:id="rId3"/>
    <p:sldId id="480" r:id="rId4"/>
    <p:sldId id="481" r:id="rId5"/>
    <p:sldId id="494" r:id="rId6"/>
    <p:sldId id="493" r:id="rId7"/>
    <p:sldId id="495" r:id="rId8"/>
    <p:sldId id="496" r:id="rId9"/>
    <p:sldId id="498" r:id="rId10"/>
    <p:sldId id="499" r:id="rId11"/>
    <p:sldId id="500" r:id="rId12"/>
    <p:sldId id="497" r:id="rId13"/>
    <p:sldId id="511" r:id="rId14"/>
    <p:sldId id="513" r:id="rId15"/>
    <p:sldId id="514" r:id="rId16"/>
    <p:sldId id="512" r:id="rId17"/>
    <p:sldId id="524" r:id="rId18"/>
    <p:sldId id="525" r:id="rId19"/>
    <p:sldId id="527" r:id="rId20"/>
    <p:sldId id="529" r:id="rId21"/>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Untitled Section" id="{0F2910D1-4D7B-4F0B-BC24-4339E7751338}">
          <p14:sldIdLst>
            <p14:sldId id="415"/>
            <p14:sldId id="479"/>
            <p14:sldId id="480"/>
            <p14:sldId id="481"/>
            <p14:sldId id="494"/>
            <p14:sldId id="493"/>
            <p14:sldId id="495"/>
            <p14:sldId id="496"/>
            <p14:sldId id="498"/>
            <p14:sldId id="499"/>
            <p14:sldId id="500"/>
            <p14:sldId id="497"/>
            <p14:sldId id="511"/>
            <p14:sldId id="513"/>
            <p14:sldId id="514"/>
            <p14:sldId id="512"/>
            <p14:sldId id="524"/>
            <p14:sldId id="525"/>
            <p14:sldId id="527"/>
            <p14:sldId id="529"/>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901F3"/>
    <a:srgbClr val="000000"/>
    <a:srgbClr val="008276"/>
    <a:srgbClr val="5A11FD"/>
    <a:srgbClr val="00A091"/>
    <a:srgbClr val="51DC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1" autoAdjust="0"/>
    <p:restoredTop sz="88571" autoAdjust="0"/>
  </p:normalViewPr>
  <p:slideViewPr>
    <p:cSldViewPr>
      <p:cViewPr varScale="1">
        <p:scale>
          <a:sx n="113" d="100"/>
          <a:sy n="113" d="100"/>
        </p:scale>
        <p:origin x="1560" y="168"/>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02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009650" y="660400"/>
            <a:ext cx="50927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8225" cy="4605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54" tIns="47774" rIns="97254" bIns="47774"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64756134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kumimoji="1" sz="1100" kern="1200">
        <a:solidFill>
          <a:schemeClr val="tx1"/>
        </a:solidFill>
        <a:latin typeface="Arial" charset="0"/>
        <a:ea typeface="宋体" charset="0"/>
        <a:cs typeface="宋体" charset="0"/>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FECCDC-8F84-714B-A840-8FD269A17EF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59225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through</a:t>
            </a:r>
            <a:r>
              <a:rPr lang="en-US" baseline="0" dirty="0"/>
              <a:t> </a:t>
            </a:r>
            <a:r>
              <a:rPr lang="en-US" dirty="0"/>
              <a:t>Section 4.0 we summarize those characteristics we would expect to find in a new instruction set architecture, building the foundation for the MIPS architecture introduced in </a:t>
            </a:r>
            <a:r>
              <a:rPr lang="en-US" baseline="0" dirty="0"/>
              <a:t>next lecture. From this section we should clearly expect the use of general-purpose registers. This section combined with pipelining lecture, leads to the expectation of a load-store version of a general-purpose register architecture. With the class of architecture covered, the next slide is addressing operands.</a:t>
            </a:r>
            <a:endParaRPr lang="en-US" dirty="0"/>
          </a:p>
        </p:txBody>
      </p:sp>
    </p:spTree>
    <p:extLst>
      <p:ext uri="{BB962C8B-B14F-4D97-AF65-F5344CB8AC3E}">
        <p14:creationId xmlns:p14="http://schemas.microsoft.com/office/powerpoint/2010/main" val="764436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two serials of hardware support to implement stack function:</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b="1" i="0" kern="1200" dirty="0">
                <a:solidFill>
                  <a:schemeClr val="tx1"/>
                </a:solidFill>
                <a:effectLst/>
                <a:latin typeface="Arial" charset="0"/>
                <a:ea typeface="宋体" charset="0"/>
                <a:cs typeface="宋体" charset="0"/>
              </a:rPr>
              <a:t>Stack in main memory </a:t>
            </a:r>
            <a:r>
              <a:rPr kumimoji="1" lang="en-US" sz="1100" b="0" i="0" kern="1200" dirty="0">
                <a:solidFill>
                  <a:schemeClr val="tx1"/>
                </a:solidFill>
                <a:effectLst/>
                <a:latin typeface="Arial" charset="0"/>
                <a:ea typeface="宋体" charset="0"/>
                <a:cs typeface="宋体" charset="0"/>
              </a:rPr>
              <a:t>and </a:t>
            </a:r>
            <a:r>
              <a:rPr kumimoji="1" lang="en-US" sz="1100" b="1" i="0" kern="1200" dirty="0">
                <a:solidFill>
                  <a:schemeClr val="tx1"/>
                </a:solidFill>
                <a:effectLst/>
                <a:latin typeface="Arial" charset="0"/>
                <a:ea typeface="宋体" charset="0"/>
                <a:cs typeface="宋体" charset="0"/>
              </a:rPr>
              <a:t>Stack in registers or dedicated memory </a:t>
            </a:r>
            <a:r>
              <a:rPr kumimoji="1" lang="en-US" sz="1100" b="0" i="0" kern="1200" dirty="0">
                <a:solidFill>
                  <a:schemeClr val="tx1"/>
                </a:solidFill>
                <a:effectLst/>
                <a:latin typeface="Arial" charset="0"/>
                <a:ea typeface="宋体" charset="0"/>
                <a:cs typeface="宋体" charset="0"/>
              </a:rPr>
              <a:t>(also called </a:t>
            </a:r>
            <a:r>
              <a:rPr kumimoji="1" lang="en-US" sz="1100" b="1" i="0" kern="1200" dirty="0">
                <a:solidFill>
                  <a:schemeClr val="tx1"/>
                </a:solidFill>
                <a:effectLst/>
                <a:latin typeface="Arial" charset="0"/>
                <a:ea typeface="宋体" charset="0"/>
                <a:cs typeface="宋体" charset="0"/>
              </a:rPr>
              <a:t>stack-based machine</a:t>
            </a:r>
            <a:r>
              <a:rPr kumimoji="1" lang="en-US" sz="1100" b="0" i="0" kern="1200" dirty="0">
                <a:solidFill>
                  <a:schemeClr val="tx1"/>
                </a:solidFill>
                <a:effectLst/>
                <a:latin typeface="Arial" charset="0"/>
                <a:ea typeface="宋体" charset="0"/>
                <a:cs typeface="宋体" charset="0"/>
              </a:rPr>
              <a:t>)</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b="0" i="0" kern="1200" dirty="0">
                <a:solidFill>
                  <a:schemeClr val="tx1"/>
                </a:solidFill>
                <a:effectLst/>
                <a:latin typeface="Arial" charset="0"/>
                <a:ea typeface="宋体" charset="0"/>
                <a:cs typeface="宋体" charset="0"/>
              </a:rPr>
              <a:t>The x87 floating point architecture is an example of a set of registers organized as a stack where direct access to individual registers (relative the current top) is also possible. As with stack-based machines in general, having the top-of-stack as an implicit argument allows for a small machine code footprint with a good usage of bus bandwidth and code caches, but it also prevents some types of optimizations possible on processors permitting random access to the register file for all (two or three) operands. A stack structure also makes superscalar implementations with register renaming (for speculative execution) somewhat more complex to implement, although it is still feasible, as exemplified by modern x87 implementations.</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b="0" i="0" kern="1200" dirty="0">
                <a:solidFill>
                  <a:schemeClr val="tx1"/>
                </a:solidFill>
                <a:effectLst/>
                <a:latin typeface="Arial" charset="0"/>
                <a:ea typeface="宋体" charset="0"/>
                <a:cs typeface="宋体" charset="0"/>
              </a:rPr>
              <a:t>Sun SPARC, AMD Am29000, and Intel i960 are all examples of architectures using register windows within a register-stack as another strategy to avoid the use of slow main memory for function arguments and return values.</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b="0" i="0" kern="1200" dirty="0">
                <a:solidFill>
                  <a:schemeClr val="tx1"/>
                </a:solidFill>
                <a:effectLst/>
                <a:latin typeface="Arial" charset="0"/>
                <a:ea typeface="宋体" charset="0"/>
                <a:cs typeface="宋体" charset="0"/>
              </a:rPr>
              <a:t>There are also a number of small microprocessors that implements a stack directly in hardware and some microcontrollers have a fixed-depth stack that is not directly accessible. Examples are the PIC microcontrollers, the Computer Cowboys MuP21, the Harris RTX line, and the </a:t>
            </a:r>
            <a:r>
              <a:rPr kumimoji="1" lang="en-US" sz="1100" b="0" i="0" kern="1200" dirty="0" err="1">
                <a:solidFill>
                  <a:schemeClr val="tx1"/>
                </a:solidFill>
                <a:effectLst/>
                <a:latin typeface="Arial" charset="0"/>
                <a:ea typeface="宋体" charset="0"/>
                <a:cs typeface="宋体" charset="0"/>
              </a:rPr>
              <a:t>Novix</a:t>
            </a:r>
            <a:r>
              <a:rPr kumimoji="1" lang="en-US" sz="1100" b="0" i="0" kern="1200" dirty="0">
                <a:solidFill>
                  <a:schemeClr val="tx1"/>
                </a:solidFill>
                <a:effectLst/>
                <a:latin typeface="Arial" charset="0"/>
                <a:ea typeface="宋体" charset="0"/>
                <a:cs typeface="宋体" charset="0"/>
              </a:rPr>
              <a:t> NC4016. Many stack-based microprocessors were used to implement the programming language Forth at the microcode level. Stacks were also used as a basis of a number of mainframes and mini computers. Such machines were called stack machines, the most famous being the Burroughs B5000.</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b="1" i="0" kern="1200" dirty="0">
                <a:solidFill>
                  <a:schemeClr val="tx1"/>
                </a:solidFill>
                <a:effectLst/>
                <a:latin typeface="Arial" charset="0"/>
                <a:ea typeface="宋体" charset="0"/>
                <a:cs typeface="宋体" charset="0"/>
              </a:rPr>
              <a:t>Anyhow</a:t>
            </a:r>
            <a:r>
              <a:rPr kumimoji="1" lang="en-US" sz="1100" b="1" i="0" kern="1200" baseline="0" dirty="0">
                <a:solidFill>
                  <a:schemeClr val="tx1"/>
                </a:solidFill>
                <a:effectLst/>
                <a:latin typeface="Arial" charset="0"/>
                <a:ea typeface="宋体" charset="0"/>
                <a:cs typeface="宋体" charset="0"/>
              </a:rPr>
              <a:t>, the stack-based machine is more like an alternative. The main stream system, now, support software stack which is mapped in memory.</a:t>
            </a:r>
            <a:endParaRPr kumimoji="1" lang="en-US" sz="1100" b="1" i="0" kern="1200" dirty="0">
              <a:solidFill>
                <a:schemeClr val="tx1"/>
              </a:solidFill>
              <a:effectLst/>
              <a:latin typeface="Arial" charset="0"/>
              <a:ea typeface="宋体" charset="0"/>
              <a:cs typeface="宋体" charset="0"/>
            </a:endParaRPr>
          </a:p>
          <a:p>
            <a:endParaRPr lang="en-US" dirty="0"/>
          </a:p>
        </p:txBody>
      </p:sp>
    </p:spTree>
    <p:extLst>
      <p:ext uri="{BB962C8B-B14F-4D97-AF65-F5344CB8AC3E}">
        <p14:creationId xmlns:p14="http://schemas.microsoft.com/office/powerpoint/2010/main" val="44734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0" i="0" kern="1200" dirty="0">
                <a:solidFill>
                  <a:schemeClr val="tx1"/>
                </a:solidFill>
                <a:effectLst/>
                <a:latin typeface="Arial" charset="0"/>
                <a:ea typeface="宋体" charset="0"/>
                <a:cs typeface="宋体" charset="0"/>
              </a:rPr>
              <a:t>Although Intel instructions vary in size from one byte up to fourteen bytes, all Intel instructions have the same six-part structure. Understanding the purpose of each part is the first step to learning the sizes of the different Intel instructions. The parts of an Intel-format instruction are listed below, in the order that they appear in the instruction:</a:t>
            </a:r>
          </a:p>
          <a:p>
            <a:pPr marL="171450" indent="-171450">
              <a:buFont typeface="Arial" charset="0"/>
              <a:buChar char="•"/>
            </a:pPr>
            <a:r>
              <a:rPr kumimoji="1" lang="en-US" sz="1100" b="0" i="0" kern="1200" dirty="0">
                <a:solidFill>
                  <a:schemeClr val="tx1"/>
                </a:solidFill>
                <a:effectLst/>
                <a:latin typeface="Arial" charset="0"/>
                <a:ea typeface="宋体" charset="0"/>
                <a:cs typeface="宋体" charset="0"/>
              </a:rPr>
              <a:t>Prefixes: 0-4 bytes</a:t>
            </a:r>
          </a:p>
          <a:p>
            <a:pPr marL="171450" indent="-171450">
              <a:buFont typeface="Arial" charset="0"/>
              <a:buChar char="•"/>
            </a:pPr>
            <a:r>
              <a:rPr kumimoji="1" lang="en-US" sz="1100" b="0" i="0" kern="1200" dirty="0">
                <a:solidFill>
                  <a:schemeClr val="tx1"/>
                </a:solidFill>
                <a:effectLst/>
                <a:latin typeface="Arial" charset="0"/>
                <a:ea typeface="宋体" charset="0"/>
                <a:cs typeface="宋体" charset="0"/>
              </a:rPr>
              <a:t>Opcode: 1-2 bytes</a:t>
            </a:r>
          </a:p>
          <a:p>
            <a:pPr marL="171450" indent="-171450">
              <a:buFont typeface="Arial" charset="0"/>
              <a:buChar char="•"/>
            </a:pPr>
            <a:r>
              <a:rPr kumimoji="1" lang="en-US" sz="1100" b="0" i="0" kern="1200" dirty="0" err="1">
                <a:solidFill>
                  <a:schemeClr val="tx1"/>
                </a:solidFill>
                <a:effectLst/>
                <a:latin typeface="Arial" charset="0"/>
                <a:ea typeface="宋体" charset="0"/>
                <a:cs typeface="宋体" charset="0"/>
              </a:rPr>
              <a:t>ModR</a:t>
            </a:r>
            <a:r>
              <a:rPr kumimoji="1" lang="en-US" sz="1100" b="0" i="0" kern="1200" dirty="0">
                <a:solidFill>
                  <a:schemeClr val="tx1"/>
                </a:solidFill>
                <a:effectLst/>
                <a:latin typeface="Arial" charset="0"/>
                <a:ea typeface="宋体" charset="0"/>
                <a:cs typeface="宋体" charset="0"/>
              </a:rPr>
              <a:t>/M: 1 byte</a:t>
            </a:r>
          </a:p>
          <a:p>
            <a:pPr marL="171450" indent="-171450">
              <a:buFont typeface="Arial" charset="0"/>
              <a:buChar char="•"/>
            </a:pPr>
            <a:r>
              <a:rPr kumimoji="1" lang="en-US" sz="1100" b="0" i="0" kern="1200" dirty="0">
                <a:solidFill>
                  <a:schemeClr val="tx1"/>
                </a:solidFill>
                <a:effectLst/>
                <a:latin typeface="Arial" charset="0"/>
                <a:ea typeface="宋体" charset="0"/>
                <a:cs typeface="宋体" charset="0"/>
              </a:rPr>
              <a:t>SIB: 1 byte</a:t>
            </a:r>
          </a:p>
          <a:p>
            <a:pPr marL="171450" indent="-171450">
              <a:buFont typeface="Arial" charset="0"/>
              <a:buChar char="•"/>
            </a:pPr>
            <a:r>
              <a:rPr kumimoji="1" lang="en-US" sz="1100" b="0" i="0" kern="1200" dirty="0">
                <a:solidFill>
                  <a:schemeClr val="tx1"/>
                </a:solidFill>
                <a:effectLst/>
                <a:latin typeface="Arial" charset="0"/>
                <a:ea typeface="宋体" charset="0"/>
                <a:cs typeface="宋体" charset="0"/>
              </a:rPr>
              <a:t>Displacement: 1 byte or word</a:t>
            </a:r>
          </a:p>
          <a:p>
            <a:pPr marL="171450" indent="-171450">
              <a:buFont typeface="Arial" charset="0"/>
              <a:buChar char="•"/>
            </a:pPr>
            <a:r>
              <a:rPr kumimoji="1" lang="en-US" sz="1100" b="0" i="0" kern="1200" dirty="0">
                <a:solidFill>
                  <a:schemeClr val="tx1"/>
                </a:solidFill>
                <a:effectLst/>
                <a:latin typeface="Arial" charset="0"/>
                <a:ea typeface="宋体" charset="0"/>
                <a:cs typeface="宋体" charset="0"/>
              </a:rPr>
              <a:t>Immediate: 1 byte or word</a:t>
            </a:r>
          </a:p>
          <a:p>
            <a:r>
              <a:rPr kumimoji="1" lang="en-US" sz="1100" b="0" i="0" kern="1200" dirty="0">
                <a:solidFill>
                  <a:schemeClr val="tx1"/>
                </a:solidFill>
                <a:effectLst/>
                <a:latin typeface="Arial" charset="0"/>
                <a:ea typeface="宋体" charset="0"/>
                <a:cs typeface="宋体" charset="0"/>
              </a:rPr>
              <a:t>If the instruction requires it, the </a:t>
            </a:r>
            <a:r>
              <a:rPr kumimoji="1" lang="en-US" sz="1100" b="0" i="0" kern="1200" dirty="0" err="1">
                <a:solidFill>
                  <a:schemeClr val="tx1"/>
                </a:solidFill>
                <a:effectLst/>
                <a:latin typeface="Arial" charset="0"/>
                <a:ea typeface="宋体" charset="0"/>
                <a:cs typeface="宋体" charset="0"/>
              </a:rPr>
              <a:t>ModR</a:t>
            </a:r>
            <a:r>
              <a:rPr kumimoji="1" lang="en-US" sz="1100" b="0" i="0" kern="1200" dirty="0">
                <a:solidFill>
                  <a:schemeClr val="tx1"/>
                </a:solidFill>
                <a:effectLst/>
                <a:latin typeface="Arial" charset="0"/>
                <a:ea typeface="宋体" charset="0"/>
                <a:cs typeface="宋体" charset="0"/>
              </a:rPr>
              <a:t>/M byte comes after the opcode. This byte tells the processor which registers or memory locations to use as the instruction's operands. The byte has the following structure:</a:t>
            </a:r>
          </a:p>
          <a:p>
            <a:pPr marL="228600" indent="-228600">
              <a:buAutoNum type="arabicPlain" startAt="7"/>
            </a:pPr>
            <a:r>
              <a:rPr kumimoji="1" lang="en-US" sz="1100" b="0" i="0" kern="1200" baseline="0" dirty="0">
                <a:solidFill>
                  <a:schemeClr val="tx1"/>
                </a:solidFill>
                <a:effectLst/>
                <a:latin typeface="Arial" charset="0"/>
                <a:ea typeface="宋体" charset="0"/>
                <a:cs typeface="宋体" charset="0"/>
              </a:rPr>
              <a:t>  6 5    3 2     0</a:t>
            </a:r>
          </a:p>
          <a:p>
            <a:pPr marL="0" indent="0">
              <a:buNone/>
            </a:pPr>
            <a:r>
              <a:rPr kumimoji="1" lang="en-US" sz="1100" b="0" i="0" kern="1200" baseline="0" dirty="0">
                <a:solidFill>
                  <a:schemeClr val="tx1"/>
                </a:solidFill>
                <a:effectLst/>
                <a:latin typeface="Arial" charset="0"/>
                <a:ea typeface="宋体" charset="0"/>
                <a:cs typeface="宋体" charset="0"/>
              </a:rPr>
              <a:t>mod  reg2   reg1</a:t>
            </a:r>
          </a:p>
          <a:p>
            <a:pPr marL="0" indent="0">
              <a:buNone/>
            </a:pPr>
            <a:r>
              <a:rPr kumimoji="1" lang="en-US" sz="1100" b="0" i="0" kern="1200" dirty="0">
                <a:solidFill>
                  <a:schemeClr val="tx1"/>
                </a:solidFill>
                <a:effectLst/>
                <a:latin typeface="Arial" charset="0"/>
                <a:ea typeface="宋体" charset="0"/>
                <a:cs typeface="宋体" charset="0"/>
              </a:rPr>
              <a:t>Both the reg1 and reg2 fields take three-bit register codes, indicating which registers to use as the instruction's operands. By default, reg1 is the source operand and reg2 is the destination. Some opcodes, such as the OR opcode mentioned above, contain a direction bit which overrides this default. Other instructions require a single operand. If an instruction requires only one operand, the unused reg2 field holds extra opcode bits rather than a register code.</a:t>
            </a:r>
            <a:endParaRPr kumimoji="1" lang="en-US" sz="1100" b="0" i="0" kern="1200" baseline="0" dirty="0">
              <a:solidFill>
                <a:schemeClr val="tx1"/>
              </a:solidFill>
              <a:effectLst/>
              <a:latin typeface="Arial" charset="0"/>
              <a:ea typeface="宋体" charset="0"/>
              <a:cs typeface="宋体" charset="0"/>
            </a:endParaRPr>
          </a:p>
        </p:txBody>
      </p:sp>
    </p:spTree>
    <p:extLst>
      <p:ext uri="{BB962C8B-B14F-4D97-AF65-F5344CB8AC3E}">
        <p14:creationId xmlns:p14="http://schemas.microsoft.com/office/powerpoint/2010/main" val="176846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dirty="0"/>
              <a:t>Actually</a:t>
            </a:r>
            <a:r>
              <a:rPr lang="en-US" baseline="0" dirty="0"/>
              <a:t>, the Endian war is shown as the different answer of “</a:t>
            </a:r>
            <a:r>
              <a:rPr kumimoji="1" lang="en-US" sz="1100" i="1" kern="1200" baseline="0" dirty="0">
                <a:solidFill>
                  <a:schemeClr val="tx1"/>
                </a:solidFill>
                <a:effectLst/>
                <a:latin typeface="Arial" charset="0"/>
                <a:ea typeface="宋体" charset="0"/>
                <a:cs typeface="宋体" charset="0"/>
              </a:rPr>
              <a:t>H</a:t>
            </a:r>
            <a:r>
              <a:rPr kumimoji="1" lang="en-US" sz="1100" i="1" kern="1200" dirty="0">
                <a:solidFill>
                  <a:schemeClr val="tx1"/>
                </a:solidFill>
                <a:effectLst/>
                <a:latin typeface="Arial" charset="0"/>
                <a:ea typeface="宋体" charset="0"/>
                <a:cs typeface="宋体" charset="0"/>
              </a:rPr>
              <a:t>ow is a memory address interpreted? That is, what object is accessed as a function of the address and the length?</a:t>
            </a:r>
            <a:r>
              <a:rPr kumimoji="1" lang="en-US" sz="1100" kern="1200" dirty="0">
                <a:solidFill>
                  <a:schemeClr val="tx1"/>
                </a:solidFill>
                <a:effectLst/>
                <a:latin typeface="Arial" charset="0"/>
                <a:ea typeface="宋体" charset="0"/>
                <a:cs typeface="宋体" charset="0"/>
              </a:rPr>
              <a:t>” </a:t>
            </a:r>
            <a:endParaRPr lang="en-US" dirty="0"/>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kern="1200" dirty="0">
                <a:solidFill>
                  <a:schemeClr val="tx1"/>
                </a:solidFill>
                <a:effectLst/>
                <a:latin typeface="Arial" charset="0"/>
                <a:ea typeface="宋体" charset="0"/>
                <a:cs typeface="宋体" charset="0"/>
              </a:rPr>
              <a:t>There are two different conventions for ordering the bytes within a larger object. </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i="1" kern="1200" dirty="0">
                <a:solidFill>
                  <a:schemeClr val="tx1"/>
                </a:solidFill>
                <a:effectLst/>
                <a:latin typeface="Arial" charset="0"/>
                <a:ea typeface="宋体" charset="0"/>
                <a:cs typeface="宋体" charset="0"/>
              </a:rPr>
              <a:t>Little Endian </a:t>
            </a:r>
            <a:r>
              <a:rPr kumimoji="1" lang="en-US" sz="1100" kern="1200" dirty="0">
                <a:solidFill>
                  <a:schemeClr val="tx1"/>
                </a:solidFill>
                <a:effectLst/>
                <a:latin typeface="Arial" charset="0"/>
                <a:ea typeface="宋体" charset="0"/>
                <a:cs typeface="宋体" charset="0"/>
              </a:rPr>
              <a:t>byte order puts the byte whose address is “x . . . x000” at the least-significant position in the double word (the little end). </a:t>
            </a:r>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i="1" kern="1200" dirty="0">
                <a:solidFill>
                  <a:schemeClr val="tx1"/>
                </a:solidFill>
                <a:effectLst/>
                <a:latin typeface="Arial" charset="0"/>
                <a:ea typeface="宋体" charset="0"/>
                <a:cs typeface="宋体" charset="0"/>
              </a:rPr>
              <a:t>Big Endian </a:t>
            </a:r>
            <a:r>
              <a:rPr kumimoji="1" lang="en-US" sz="1100" kern="1200" dirty="0">
                <a:solidFill>
                  <a:schemeClr val="tx1"/>
                </a:solidFill>
                <a:effectLst/>
                <a:latin typeface="Arial" charset="0"/>
                <a:ea typeface="宋体" charset="0"/>
                <a:cs typeface="宋体" charset="0"/>
              </a:rPr>
              <a:t>byte order puts the byte whose address is “x . . . x000” at the most- significant position in the double word (the big end). </a:t>
            </a:r>
            <a:endParaRPr lang="en-US" dirty="0"/>
          </a:p>
          <a:p>
            <a:pPr marL="0" marR="0" indent="0" algn="just"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7963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a:solidFill>
                  <a:schemeClr val="tx1"/>
                </a:solidFill>
                <a:effectLst/>
                <a:latin typeface="Arial" charset="0"/>
                <a:ea typeface="宋体" charset="0"/>
                <a:cs typeface="宋体" charset="0"/>
              </a:rPr>
              <a:t>The arrows indicate whether the </a:t>
            </a:r>
            <a:r>
              <a:rPr kumimoji="1" lang="en-US" sz="1100" kern="1200" dirty="0" err="1">
                <a:solidFill>
                  <a:schemeClr val="tx1"/>
                </a:solidFill>
                <a:effectLst/>
                <a:latin typeface="Arial" charset="0"/>
                <a:ea typeface="宋体" charset="0"/>
                <a:cs typeface="宋体" charset="0"/>
              </a:rPr>
              <a:t>oper</a:t>
            </a:r>
            <a:r>
              <a:rPr kumimoji="1" lang="en-US" sz="1100" kern="1200" dirty="0">
                <a:solidFill>
                  <a:schemeClr val="tx1"/>
                </a:solidFill>
                <a:effectLst/>
                <a:latin typeface="Arial" charset="0"/>
                <a:ea typeface="宋体" charset="0"/>
                <a:cs typeface="宋体" charset="0"/>
              </a:rPr>
              <a:t>- and is an input or the result of the ALU operation, or both an input and result. Lighter shades indicate inputs, and the dark shade indicates the result. In (a), a Top Of Stack register (TOS), points to the top input operand, which is com- </a:t>
            </a:r>
            <a:r>
              <a:rPr kumimoji="1" lang="en-US" sz="1100" kern="1200" dirty="0" err="1">
                <a:solidFill>
                  <a:schemeClr val="tx1"/>
                </a:solidFill>
                <a:effectLst/>
                <a:latin typeface="Arial" charset="0"/>
                <a:ea typeface="宋体" charset="0"/>
                <a:cs typeface="宋体" charset="0"/>
              </a:rPr>
              <a:t>bined</a:t>
            </a:r>
            <a:r>
              <a:rPr kumimoji="1" lang="en-US" sz="1100" kern="1200" dirty="0">
                <a:solidFill>
                  <a:schemeClr val="tx1"/>
                </a:solidFill>
                <a:effectLst/>
                <a:latin typeface="Arial" charset="0"/>
                <a:ea typeface="宋体" charset="0"/>
                <a:cs typeface="宋体" charset="0"/>
              </a:rPr>
              <a:t> with the operand below. The first operand is removed from the stack, the result takes the place of the second operand, and TOS is updated to point to the result. All operands are implicit. In (b), the Accumulator is both an implicit input operand and a result. In (c), one input operand is a register, one is in memory, and the result goes to a register. All operands are registers in (d) and, like the stack architecture, can be transferred to memory only via </a:t>
            </a:r>
            <a:r>
              <a:rPr kumimoji="1" lang="en-US" sz="1100" kern="1200" dirty="0" err="1">
                <a:solidFill>
                  <a:schemeClr val="tx1"/>
                </a:solidFill>
                <a:effectLst/>
                <a:latin typeface="Arial" charset="0"/>
                <a:ea typeface="宋体" charset="0"/>
                <a:cs typeface="宋体" charset="0"/>
              </a:rPr>
              <a:t>sepa</a:t>
            </a:r>
            <a:r>
              <a:rPr kumimoji="1" lang="en-US" sz="1100" kern="1200" dirty="0">
                <a:solidFill>
                  <a:schemeClr val="tx1"/>
                </a:solidFill>
                <a:effectLst/>
                <a:latin typeface="Arial" charset="0"/>
                <a:ea typeface="宋体" charset="0"/>
                <a:cs typeface="宋体" charset="0"/>
              </a:rPr>
              <a:t>- rate instructions: push or pop for (a) and load or store for (d). </a:t>
            </a:r>
            <a:endParaRPr lang="en-US" dirty="0"/>
          </a:p>
        </p:txBody>
      </p:sp>
    </p:spTree>
    <p:extLst>
      <p:ext uri="{BB962C8B-B14F-4D97-AF65-F5344CB8AC3E}">
        <p14:creationId xmlns:p14="http://schemas.microsoft.com/office/powerpoint/2010/main" val="179954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kern="1200" dirty="0">
                <a:solidFill>
                  <a:schemeClr val="tx1"/>
                </a:solidFill>
                <a:effectLst/>
                <a:latin typeface="Arial" charset="0"/>
                <a:ea typeface="宋体" charset="0"/>
                <a:cs typeface="宋体" charset="0"/>
              </a:rPr>
              <a:t>The arrows indicate whether the operand is an input or the result of the ALU operation, or both an input and result. Lighter shades indicate inputs, and the dark shade indicates the result. In (a), a Top Of Stack register (TOS), points to the top input operand, which is combined with the operand below. The first operand is removed from the stack, the result takes the place of the second operand, and TOS is updated to point to the result. All operands are implicit. In (b), the Accumulator is both an implicit input operand and a result. In (c), one input operand is a register, one is in memory, and the result goes to a register. All operands are registers in (d) and, like the stack architecture, can be transferred to memory only via separate instructions: push or pop for (a) and load or store for (d). As the figures show, there are really two classes of register computers. One class can access memory as part of any instruction, called </a:t>
            </a:r>
            <a:r>
              <a:rPr kumimoji="1" lang="en-US" sz="1100" i="1" kern="1200" dirty="0">
                <a:solidFill>
                  <a:schemeClr val="tx1"/>
                </a:solidFill>
                <a:effectLst/>
                <a:latin typeface="Arial" charset="0"/>
                <a:ea typeface="宋体" charset="0"/>
                <a:cs typeface="宋体" charset="0"/>
              </a:rPr>
              <a:t>register-memory </a:t>
            </a:r>
            <a:r>
              <a:rPr kumimoji="1" lang="en-US" sz="1100" kern="1200" dirty="0" err="1">
                <a:solidFill>
                  <a:schemeClr val="tx1"/>
                </a:solidFill>
                <a:effectLst/>
                <a:latin typeface="Arial" charset="0"/>
                <a:ea typeface="宋体" charset="0"/>
                <a:cs typeface="宋体" charset="0"/>
              </a:rPr>
              <a:t>archi</a:t>
            </a:r>
            <a:r>
              <a:rPr kumimoji="1" lang="en-US" sz="1100" kern="1200" dirty="0">
                <a:solidFill>
                  <a:schemeClr val="tx1"/>
                </a:solidFill>
                <a:effectLst/>
                <a:latin typeface="Arial" charset="0"/>
                <a:ea typeface="宋体" charset="0"/>
                <a:cs typeface="宋体" charset="0"/>
              </a:rPr>
              <a:t>- </a:t>
            </a:r>
            <a:r>
              <a:rPr kumimoji="1" lang="en-US" sz="1100" kern="1200" dirty="0" err="1">
                <a:solidFill>
                  <a:schemeClr val="tx1"/>
                </a:solidFill>
                <a:effectLst/>
                <a:latin typeface="Arial" charset="0"/>
                <a:ea typeface="宋体" charset="0"/>
                <a:cs typeface="宋体" charset="0"/>
              </a:rPr>
              <a:t>tecture</a:t>
            </a:r>
            <a:r>
              <a:rPr kumimoji="1" lang="en-US" sz="1100" kern="1200" dirty="0">
                <a:solidFill>
                  <a:schemeClr val="tx1"/>
                </a:solidFill>
                <a:effectLst/>
                <a:latin typeface="Arial" charset="0"/>
                <a:ea typeface="宋体" charset="0"/>
                <a:cs typeface="宋体" charset="0"/>
              </a:rPr>
              <a:t>, and the other can access memory only with load and store instructions, called </a:t>
            </a:r>
            <a:r>
              <a:rPr kumimoji="1" lang="en-US" sz="1100" i="1" kern="1200" dirty="0">
                <a:solidFill>
                  <a:schemeClr val="tx1"/>
                </a:solidFill>
                <a:effectLst/>
                <a:latin typeface="Arial" charset="0"/>
                <a:ea typeface="宋体" charset="0"/>
                <a:cs typeface="宋体" charset="0"/>
              </a:rPr>
              <a:t>load-store </a:t>
            </a:r>
            <a:r>
              <a:rPr kumimoji="1" lang="en-US" sz="1100" kern="1200" dirty="0">
                <a:solidFill>
                  <a:schemeClr val="tx1"/>
                </a:solidFill>
                <a:effectLst/>
                <a:latin typeface="Arial" charset="0"/>
                <a:ea typeface="宋体" charset="0"/>
                <a:cs typeface="宋体" charset="0"/>
              </a:rPr>
              <a:t>architecture. </a:t>
            </a:r>
            <a:endParaRPr lang="en-US" dirty="0"/>
          </a:p>
          <a:p>
            <a:endParaRPr lang="en-US" dirty="0"/>
          </a:p>
        </p:txBody>
      </p:sp>
    </p:spTree>
    <p:extLst>
      <p:ext uri="{BB962C8B-B14F-4D97-AF65-F5344CB8AC3E}">
        <p14:creationId xmlns:p14="http://schemas.microsoft.com/office/powerpoint/2010/main" val="10839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a:solidFill>
                  <a:schemeClr val="tx1"/>
                </a:solidFill>
                <a:effectLst/>
                <a:latin typeface="Arial" charset="0"/>
                <a:ea typeface="宋体" charset="0"/>
                <a:cs typeface="宋体" charset="0"/>
              </a:rPr>
              <a:t>he code sequence for </a:t>
            </a:r>
            <a:r>
              <a:rPr kumimoji="1" lang="en-US" sz="1100" b="1" kern="1200" dirty="0">
                <a:solidFill>
                  <a:schemeClr val="tx1"/>
                </a:solidFill>
                <a:effectLst/>
                <a:latin typeface="Arial" charset="0"/>
                <a:ea typeface="宋体" charset="0"/>
                <a:cs typeface="宋体" charset="0"/>
              </a:rPr>
              <a:t>C = A + B </a:t>
            </a:r>
            <a:r>
              <a:rPr kumimoji="1" lang="en-US" sz="1100" kern="1200" dirty="0">
                <a:solidFill>
                  <a:schemeClr val="tx1"/>
                </a:solidFill>
                <a:effectLst/>
                <a:latin typeface="Arial" charset="0"/>
                <a:ea typeface="宋体" charset="0"/>
                <a:cs typeface="宋体" charset="0"/>
              </a:rPr>
              <a:t>for four classes of instruction sets. Note that the </a:t>
            </a:r>
            <a:r>
              <a:rPr kumimoji="1" lang="en-US" sz="1100" b="1" kern="1200" dirty="0">
                <a:solidFill>
                  <a:schemeClr val="tx1"/>
                </a:solidFill>
                <a:effectLst/>
                <a:latin typeface="Arial" charset="0"/>
                <a:ea typeface="宋体" charset="0"/>
                <a:cs typeface="宋体" charset="0"/>
              </a:rPr>
              <a:t>Add </a:t>
            </a:r>
            <a:r>
              <a:rPr kumimoji="1" lang="en-US" sz="1100" kern="1200" dirty="0">
                <a:solidFill>
                  <a:schemeClr val="tx1"/>
                </a:solidFill>
                <a:effectLst/>
                <a:latin typeface="Arial" charset="0"/>
                <a:ea typeface="宋体" charset="0"/>
                <a:cs typeface="宋体" charset="0"/>
              </a:rPr>
              <a:t>instruction has implicit operands for stack and accumulator architectures, and explicit operands for register architectures. It is assumed that A, B, and C all belong in memory (address) and that the values of A and B cannot be destroyed. This table shows the </a:t>
            </a:r>
            <a:r>
              <a:rPr kumimoji="1" lang="en-US" sz="1100" b="1" kern="1200" dirty="0">
                <a:solidFill>
                  <a:schemeClr val="tx1"/>
                </a:solidFill>
                <a:effectLst/>
                <a:latin typeface="Arial" charset="0"/>
                <a:ea typeface="宋体" charset="0"/>
                <a:cs typeface="宋体" charset="0"/>
              </a:rPr>
              <a:t>Add </a:t>
            </a:r>
            <a:r>
              <a:rPr kumimoji="1" lang="en-US" sz="1100" kern="1200" dirty="0">
                <a:solidFill>
                  <a:schemeClr val="tx1"/>
                </a:solidFill>
                <a:effectLst/>
                <a:latin typeface="Arial" charset="0"/>
                <a:ea typeface="宋体" charset="0"/>
                <a:cs typeface="宋体" charset="0"/>
              </a:rPr>
              <a:t>operation for each class of architecture. Obviously, </a:t>
            </a:r>
            <a:r>
              <a:rPr kumimoji="1" lang="en-US" sz="1100" kern="1200" baseline="0" dirty="0">
                <a:solidFill>
                  <a:schemeClr val="tx1"/>
                </a:solidFill>
                <a:effectLst/>
                <a:latin typeface="Arial" charset="0"/>
                <a:ea typeface="宋体" charset="0"/>
                <a:cs typeface="宋体" charset="0"/>
              </a:rPr>
              <a:t>the implicit operands are simplifying instructions, and the bit size reduces respectively. However, the dependency between memory accessing and ALU operations leads to a</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long</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ALU</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instruction</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latency</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for</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those</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with</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explicit</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memory</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address</a:t>
            </a:r>
            <a:r>
              <a:rPr kumimoji="1" lang="zh-CN" altLang="en-US" sz="1100" kern="1200" baseline="0" dirty="0">
                <a:solidFill>
                  <a:schemeClr val="tx1"/>
                </a:solidFill>
                <a:effectLst/>
                <a:latin typeface="Arial" charset="0"/>
                <a:ea typeface="宋体" charset="0"/>
                <a:cs typeface="宋体" charset="0"/>
              </a:rPr>
              <a:t> </a:t>
            </a:r>
            <a:r>
              <a:rPr kumimoji="1" lang="en-US" altLang="zh-CN" sz="1100" kern="1200" baseline="0" dirty="0">
                <a:solidFill>
                  <a:schemeClr val="tx1"/>
                </a:solidFill>
                <a:effectLst/>
                <a:latin typeface="Arial" charset="0"/>
                <a:ea typeface="宋体" charset="0"/>
                <a:cs typeface="宋体" charset="0"/>
              </a:rPr>
              <a:t>operands.</a:t>
            </a:r>
            <a:endParaRPr lang="en-US" dirty="0"/>
          </a:p>
        </p:txBody>
      </p:sp>
    </p:spTree>
    <p:extLst>
      <p:ext uri="{BB962C8B-B14F-4D97-AF65-F5344CB8AC3E}">
        <p14:creationId xmlns:p14="http://schemas.microsoft.com/office/powerpoint/2010/main" val="199036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dirty="0"/>
              <a:t>For the compiling</a:t>
            </a:r>
            <a:r>
              <a:rPr lang="en-US" baseline="0" dirty="0"/>
              <a:t> efficiency of </a:t>
            </a:r>
            <a:r>
              <a:rPr lang="en-US" i="1" baseline="0" dirty="0"/>
              <a:t>Register Architecture</a:t>
            </a:r>
            <a:r>
              <a:rPr lang="en-US" baseline="0" dirty="0"/>
              <a:t>, </a:t>
            </a:r>
            <a:r>
              <a:rPr kumimoji="1" lang="en-US" sz="1100" kern="1200" baseline="0" dirty="0">
                <a:solidFill>
                  <a:schemeClr val="tx1"/>
                </a:solidFill>
                <a:effectLst/>
                <a:latin typeface="Arial" charset="0"/>
                <a:ea typeface="宋体" charset="0"/>
                <a:cs typeface="宋体" charset="0"/>
              </a:rPr>
              <a:t>f</a:t>
            </a:r>
            <a:r>
              <a:rPr kumimoji="1" lang="en-US" sz="1100" kern="1200" dirty="0">
                <a:solidFill>
                  <a:schemeClr val="tx1"/>
                </a:solidFill>
                <a:effectLst/>
                <a:latin typeface="Arial" charset="0"/>
                <a:ea typeface="宋体" charset="0"/>
                <a:cs typeface="宋体" charset="0"/>
              </a:rPr>
              <a:t>or example, on a register computer the expression (A*B) – (B*C) – (A*D) may be evaluated by doing the multiplications in any order, which may be more efficient because of the location of the operands or because of pipelining concerns (see P.H. Chapter 3). Nevertheless, on a stack computer the hardware must evaluate the expression in only one order, since operands are hidden on the stack, and it may have to load an operand multiple times. </a:t>
            </a:r>
            <a:endParaRPr lang="en-US" dirty="0"/>
          </a:p>
          <a:p>
            <a:pPr marL="0" marR="0" indent="0" algn="just" defTabSz="914400" rtl="0" eaLnBrk="0" fontAlgn="base" latinLnBrk="0" hangingPunct="0">
              <a:lnSpc>
                <a:spcPct val="90000"/>
              </a:lnSpc>
              <a:spcBef>
                <a:spcPct val="40000"/>
              </a:spcBef>
              <a:spcAft>
                <a:spcPct val="0"/>
              </a:spcAft>
              <a:buClrTx/>
              <a:buSzTx/>
              <a:buFontTx/>
              <a:buNone/>
              <a:tabLst/>
              <a:defRPr/>
            </a:pPr>
            <a:r>
              <a:rPr kumimoji="1" lang="en-US" sz="1100" kern="1200" dirty="0">
                <a:solidFill>
                  <a:schemeClr val="tx1"/>
                </a:solidFill>
                <a:effectLst/>
                <a:latin typeface="Arial" charset="0"/>
                <a:ea typeface="宋体" charset="0"/>
                <a:cs typeface="宋体" charset="0"/>
              </a:rPr>
              <a:t>More importantly, registers can be used to hold variables. When variables are allocated to registers, the memory traffic reduces, the program speeds up (since registers are faster than memory), and the code density improves (since a register can be named with fewer bits than can a memory location). </a:t>
            </a:r>
            <a:endParaRPr lang="en-US" dirty="0"/>
          </a:p>
        </p:txBody>
      </p:sp>
    </p:spTree>
    <p:extLst>
      <p:ext uri="{BB962C8B-B14F-4D97-AF65-F5344CB8AC3E}">
        <p14:creationId xmlns:p14="http://schemas.microsoft.com/office/powerpoint/2010/main" val="62011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en-US" dirty="0"/>
              <a:t>This slide shows the </a:t>
            </a:r>
            <a:r>
              <a:rPr kumimoji="1" lang="en-US" sz="1100" kern="1200" dirty="0">
                <a:solidFill>
                  <a:schemeClr val="tx1"/>
                </a:solidFill>
                <a:effectLst/>
                <a:latin typeface="Arial" charset="0"/>
                <a:ea typeface="宋体" charset="0"/>
                <a:cs typeface="宋体" charset="0"/>
              </a:rPr>
              <a:t>typical combinations of memory operands and total operands per typical ALU instruction with examples of computers. Computers with no memory reference per ALU instruction are called load-store or register- register computers. Instructions with multiple memory operands per typical ALU instruction are called register-memory or memory-memory, according to whether they have one or more than one memory operand. </a:t>
            </a:r>
            <a:endParaRPr lang="en-US" dirty="0"/>
          </a:p>
          <a:p>
            <a:endParaRPr lang="en-US" dirty="0"/>
          </a:p>
        </p:txBody>
      </p:sp>
    </p:spTree>
    <p:extLst>
      <p:ext uri="{BB962C8B-B14F-4D97-AF65-F5344CB8AC3E}">
        <p14:creationId xmlns:p14="http://schemas.microsoft.com/office/powerpoint/2010/main" val="81238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a:solidFill>
                  <a:schemeClr val="tx1"/>
                </a:solidFill>
                <a:effectLst/>
                <a:latin typeface="Arial" charset="0"/>
                <a:ea typeface="宋体" charset="0"/>
                <a:cs typeface="宋体" charset="0"/>
              </a:rPr>
              <a:t>Advantages and disadvantages of the three most common types of general-purpose register computers. The notation (</a:t>
            </a:r>
            <a:r>
              <a:rPr kumimoji="1" lang="en-US" sz="1100" i="1" kern="1200" dirty="0">
                <a:solidFill>
                  <a:schemeClr val="tx1"/>
                </a:solidFill>
                <a:effectLst/>
                <a:latin typeface="Arial" charset="0"/>
                <a:ea typeface="宋体" charset="0"/>
                <a:cs typeface="宋体" charset="0"/>
              </a:rPr>
              <a:t>m, n</a:t>
            </a:r>
            <a:r>
              <a:rPr kumimoji="1" lang="en-US" sz="1100" kern="1200" dirty="0">
                <a:solidFill>
                  <a:schemeClr val="tx1"/>
                </a:solidFill>
                <a:effectLst/>
                <a:latin typeface="Arial" charset="0"/>
                <a:ea typeface="宋体" charset="0"/>
                <a:cs typeface="宋体" charset="0"/>
              </a:rPr>
              <a:t>) means </a:t>
            </a:r>
            <a:r>
              <a:rPr kumimoji="1" lang="en-US" sz="1100" i="1" kern="1200" dirty="0">
                <a:solidFill>
                  <a:schemeClr val="tx1"/>
                </a:solidFill>
                <a:effectLst/>
                <a:latin typeface="Arial" charset="0"/>
                <a:ea typeface="宋体" charset="0"/>
                <a:cs typeface="宋体" charset="0"/>
              </a:rPr>
              <a:t>m </a:t>
            </a:r>
            <a:r>
              <a:rPr kumimoji="1" lang="en-US" sz="1100" kern="1200" dirty="0">
                <a:solidFill>
                  <a:schemeClr val="tx1"/>
                </a:solidFill>
                <a:effectLst/>
                <a:latin typeface="Arial" charset="0"/>
                <a:ea typeface="宋体" charset="0"/>
                <a:cs typeface="宋体" charset="0"/>
              </a:rPr>
              <a:t>memory operands and </a:t>
            </a:r>
            <a:r>
              <a:rPr kumimoji="1" lang="en-US" sz="1100" i="1" kern="1200" dirty="0">
                <a:solidFill>
                  <a:schemeClr val="tx1"/>
                </a:solidFill>
                <a:effectLst/>
                <a:latin typeface="Arial" charset="0"/>
                <a:ea typeface="宋体" charset="0"/>
                <a:cs typeface="宋体" charset="0"/>
              </a:rPr>
              <a:t>n </a:t>
            </a:r>
            <a:r>
              <a:rPr kumimoji="1" lang="en-US" sz="1100" kern="1200" dirty="0">
                <a:solidFill>
                  <a:schemeClr val="tx1"/>
                </a:solidFill>
                <a:effectLst/>
                <a:latin typeface="Arial" charset="0"/>
                <a:ea typeface="宋体" charset="0"/>
                <a:cs typeface="宋体" charset="0"/>
              </a:rPr>
              <a:t>total operands. In general, computers with fewer alternatives simplify the compiler’s task since there are fewer decisions for the compiler to make (H.P.</a:t>
            </a:r>
            <a:r>
              <a:rPr kumimoji="1" lang="en-US" sz="1100" kern="1200" baseline="0" dirty="0">
                <a:solidFill>
                  <a:schemeClr val="tx1"/>
                </a:solidFill>
                <a:effectLst/>
                <a:latin typeface="Arial" charset="0"/>
                <a:ea typeface="宋体" charset="0"/>
                <a:cs typeface="宋体" charset="0"/>
              </a:rPr>
              <a:t> Appendix A.8</a:t>
            </a:r>
            <a:r>
              <a:rPr kumimoji="1" lang="en-US" sz="1100" kern="1200" dirty="0">
                <a:solidFill>
                  <a:schemeClr val="tx1"/>
                </a:solidFill>
                <a:effectLst/>
                <a:latin typeface="Arial" charset="0"/>
                <a:ea typeface="宋体" charset="0"/>
                <a:cs typeface="宋体" charset="0"/>
              </a:rPr>
              <a:t>). Computers with a wide variety of flexible instruction formats reduce the number of bits required to encode the program. The number of registers also affects the instruction size since you need log</a:t>
            </a:r>
            <a:r>
              <a:rPr kumimoji="1" lang="en-US" sz="1100" kern="1200" baseline="-25000" dirty="0">
                <a:solidFill>
                  <a:schemeClr val="tx1"/>
                </a:solidFill>
                <a:effectLst/>
                <a:latin typeface="Arial" charset="0"/>
                <a:ea typeface="宋体" charset="0"/>
                <a:cs typeface="宋体" charset="0"/>
              </a:rPr>
              <a:t>2</a:t>
            </a:r>
            <a:r>
              <a:rPr kumimoji="1" lang="en-US" sz="1100" kern="1200" dirty="0">
                <a:solidFill>
                  <a:schemeClr val="tx1"/>
                </a:solidFill>
                <a:effectLst/>
                <a:latin typeface="Arial" charset="0"/>
                <a:ea typeface="宋体" charset="0"/>
                <a:cs typeface="宋体" charset="0"/>
              </a:rPr>
              <a:t> (number of registers) for each register specifier in an instruction. Thus, doubling the number of registers takes 3 extra bits for a register-register architecture, or about 10% of a 32-bit instruction. </a:t>
            </a:r>
            <a:endParaRPr lang="en-US" dirty="0"/>
          </a:p>
        </p:txBody>
      </p:sp>
    </p:spTree>
    <p:extLst>
      <p:ext uri="{BB962C8B-B14F-4D97-AF65-F5344CB8AC3E}">
        <p14:creationId xmlns:p14="http://schemas.microsoft.com/office/powerpoint/2010/main" val="475594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comparisons are based on the table of last slide. Binary operation means </a:t>
            </a:r>
            <a:r>
              <a:rPr lang="en-US" b="1" baseline="0" dirty="0"/>
              <a:t>Add $s1, A</a:t>
            </a:r>
            <a:r>
              <a:rPr lang="en-US" baseline="0" dirty="0"/>
              <a:t>, in which the operand in $s1 is modified with the sum.</a:t>
            </a:r>
            <a:endParaRPr lang="en-US" dirty="0"/>
          </a:p>
        </p:txBody>
      </p:sp>
    </p:spTree>
    <p:extLst>
      <p:ext uri="{BB962C8B-B14F-4D97-AF65-F5344CB8AC3E}">
        <p14:creationId xmlns:p14="http://schemas.microsoft.com/office/powerpoint/2010/main" val="25116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5575"/>
            <a:ext cx="7772400" cy="1470025"/>
          </a:xfrm>
          <a:prstGeom prst="rect">
            <a:avLst/>
          </a:prstGeom>
        </p:spPr>
        <p:txBody>
          <a:bodyPr/>
          <a:lstStyle>
            <a:lvl1pPr algn="ctr">
              <a:defRPr>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zh-CN" altLang="en-US" dirty="0"/>
          </a:p>
        </p:txBody>
      </p:sp>
      <p:sp>
        <p:nvSpPr>
          <p:cNvPr id="3" name="副标题 2"/>
          <p:cNvSpPr>
            <a:spLocks noGrp="1"/>
          </p:cNvSpPr>
          <p:nvPr>
            <p:ph type="subTitle" idx="1"/>
          </p:nvPr>
        </p:nvSpPr>
        <p:spPr>
          <a:xfrm>
            <a:off x="1371600" y="3505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en-US" altLang="zh-CN" dirty="0"/>
          </a:p>
        </p:txBody>
      </p:sp>
      <p:sp>
        <p:nvSpPr>
          <p:cNvPr id="8" name="页脚占位符 4"/>
          <p:cNvSpPr>
            <a:spLocks noGrp="1"/>
          </p:cNvSpPr>
          <p:nvPr>
            <p:ph type="ftr" sz="quarter" idx="11"/>
          </p:nvPr>
        </p:nvSpPr>
        <p:spPr>
          <a:xfrm>
            <a:off x="2971800" y="6356350"/>
            <a:ext cx="3200400" cy="365125"/>
          </a:xfrm>
          <a:prstGeom prst="rect">
            <a:avLst/>
          </a:prstGeom>
        </p:spPr>
        <p:txBody>
          <a:bodyPr/>
          <a:lstStyle>
            <a:lvl1pPr>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t>‹#›</a:t>
            </a:fld>
            <a:endParaRPr lang="zh-CN" altLang="en-US"/>
          </a:p>
        </p:txBody>
      </p:sp>
    </p:spTree>
    <p:extLst>
      <p:ext uri="{BB962C8B-B14F-4D97-AF65-F5344CB8AC3E}">
        <p14:creationId xmlns:p14="http://schemas.microsoft.com/office/powerpoint/2010/main" val="134479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E85D1BC-A2BC-864D-8E8D-22151EE661F8}" type="slidenum">
              <a:rPr lang="zh-CN" altLang="en-US"/>
              <a:t>‹#›</a:t>
            </a:fld>
            <a:endParaRPr lang="zh-CN" altLang="en-US"/>
          </a:p>
        </p:txBody>
      </p:sp>
    </p:spTree>
    <p:extLst>
      <p:ext uri="{BB962C8B-B14F-4D97-AF65-F5344CB8AC3E}">
        <p14:creationId xmlns:p14="http://schemas.microsoft.com/office/powerpoint/2010/main" val="386387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t>‹#›</a:t>
            </a:fld>
            <a:endParaRPr lang="zh-CN" altLang="en-US"/>
          </a:p>
        </p:txBody>
      </p:sp>
    </p:spTree>
    <p:extLst>
      <p:ext uri="{BB962C8B-B14F-4D97-AF65-F5344CB8AC3E}">
        <p14:creationId xmlns:p14="http://schemas.microsoft.com/office/powerpoint/2010/main" val="389197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1847277D-2F81-E44C-BBCC-E77A7E877BEA}" type="slidenum">
              <a:rPr lang="zh-CN" altLang="en-US"/>
              <a:t>‹#›</a:t>
            </a:fld>
            <a:endParaRPr lang="zh-CN" altLang="en-US"/>
          </a:p>
        </p:txBody>
      </p:sp>
    </p:spTree>
    <p:extLst>
      <p:ext uri="{BB962C8B-B14F-4D97-AF65-F5344CB8AC3E}">
        <p14:creationId xmlns:p14="http://schemas.microsoft.com/office/powerpoint/2010/main" val="1303056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82042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37160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2800" y="137160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9095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2800" y="3790950"/>
            <a:ext cx="4013200" cy="2266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31800" y="6229350"/>
            <a:ext cx="1905000" cy="457200"/>
          </a:xfrm>
          <a:prstGeom prst="rect">
            <a:avLst/>
          </a:prstGeom>
        </p:spPr>
        <p:txBody>
          <a:bodyPr/>
          <a:lstStyle>
            <a:lvl1pPr>
              <a:defRPr/>
            </a:lvl1pPr>
          </a:lstStyle>
          <a:p>
            <a:r>
              <a:rPr lang="en-US" altLang="zh-CN"/>
              <a:t>COaA, LEC05 MoreISA</a:t>
            </a:r>
            <a:endParaRPr lang="en-GB" altLang="zh-CN"/>
          </a:p>
        </p:txBody>
      </p:sp>
      <p:sp>
        <p:nvSpPr>
          <p:cNvPr id="8" name="页脚占位符 7"/>
          <p:cNvSpPr>
            <a:spLocks noGrp="1"/>
          </p:cNvSpPr>
          <p:nvPr>
            <p:ph type="ftr" sz="quarter" idx="11"/>
          </p:nvPr>
        </p:nvSpPr>
        <p:spPr>
          <a:xfrm>
            <a:off x="3124200" y="6229350"/>
            <a:ext cx="2895600" cy="457200"/>
          </a:xfrm>
          <a:prstGeom prst="rect">
            <a:avLst/>
          </a:prstGeom>
        </p:spPr>
        <p:txBody>
          <a:bodyPr/>
          <a:lstStyle>
            <a:lvl1pPr>
              <a:defRPr/>
            </a:lvl1pPr>
          </a:lstStyle>
          <a:p>
            <a:r>
              <a:rPr lang="en-US" altLang="zh-CN"/>
              <a:t>Northwestern Polytechnical University</a:t>
            </a:r>
            <a:endParaRPr lang="zh-CN" altLang="en-GB"/>
          </a:p>
        </p:txBody>
      </p:sp>
      <p:sp>
        <p:nvSpPr>
          <p:cNvPr id="9" name="灯片编号占位符 8"/>
          <p:cNvSpPr>
            <a:spLocks noGrp="1"/>
          </p:cNvSpPr>
          <p:nvPr>
            <p:ph type="sldNum" sz="quarter" idx="12"/>
          </p:nvPr>
        </p:nvSpPr>
        <p:spPr>
          <a:xfrm>
            <a:off x="6731000" y="6229350"/>
            <a:ext cx="1905000" cy="457200"/>
          </a:xfrm>
          <a:prstGeom prst="rect">
            <a:avLst/>
          </a:prstGeom>
        </p:spPr>
        <p:txBody>
          <a:bodyPr/>
          <a:lstStyle>
            <a:lvl1pPr>
              <a:defRPr/>
            </a:lvl1pPr>
          </a:lstStyle>
          <a:p>
            <a:fld id="{8B7D3B1E-BCD9-C04A-BC2A-3196BA8B53D2}" type="slidenum">
              <a:rPr lang="en-GB" altLang="zh-CN"/>
              <a:t>‹#›</a:t>
            </a:fld>
            <a:endParaRPr lang="en-GB" altLang="zh-CN"/>
          </a:p>
        </p:txBody>
      </p:sp>
    </p:spTree>
    <p:extLst>
      <p:ext uri="{BB962C8B-B14F-4D97-AF65-F5344CB8AC3E}">
        <p14:creationId xmlns:p14="http://schemas.microsoft.com/office/powerpoint/2010/main" val="140313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t>‹#›</a:t>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203568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a:t>Click to edit Master text styles</a:t>
            </a:r>
          </a:p>
        </p:txBody>
      </p:sp>
      <p:sp>
        <p:nvSpPr>
          <p:cNvPr id="3"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endParaRPr lang="zh-CN" altLang="en-US" dirty="0"/>
          </a:p>
        </p:txBody>
      </p:sp>
      <p:sp>
        <p:nvSpPr>
          <p:cNvPr id="4" name="Date Placeholder 3"/>
          <p:cNvSpPr>
            <a:spLocks noGrp="1"/>
          </p:cNvSpPr>
          <p:nvPr>
            <p:ph type="dt" sz="half" idx="10"/>
          </p:nvPr>
        </p:nvSpPr>
        <p:spPr/>
        <p:txBody>
          <a:bodyPr/>
          <a:lstStyle/>
          <a:p>
            <a:r>
              <a:rPr lang="en-US" altLang="zh-CN"/>
              <a:t>COaA, LEC05 MoreISA</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t>‹#›</a:t>
            </a:fld>
            <a:endParaRPr lang="zh-CN" altLang="en-US" dirty="0"/>
          </a:p>
        </p:txBody>
      </p:sp>
      <p:sp>
        <p:nvSpPr>
          <p:cNvPr id="11" name="TextBox 10"/>
          <p:cNvSpPr txBox="1"/>
          <p:nvPr userDrawn="1"/>
        </p:nvSpPr>
        <p:spPr>
          <a:xfrm>
            <a:off x="0" y="4038599"/>
            <a:ext cx="9144000" cy="1748171"/>
          </a:xfrm>
          <a:prstGeom prst="rect">
            <a:avLst/>
          </a:prstGeom>
          <a:noFill/>
        </p:spPr>
        <p:txBody>
          <a:bodyPr wrap="square" rtlCol="0">
            <a:spAutoFit/>
          </a:bodyPr>
          <a:lstStyle/>
          <a:p>
            <a:pPr algn="ctr">
              <a:lnSpc>
                <a:spcPct val="160000"/>
              </a:lnSpc>
              <a:buClrTx/>
              <a:buFont typeface="Wingdings" panose="05000000000000000000" pitchFamily="2" charset="2"/>
              <a:buNone/>
            </a:pPr>
            <a:r>
              <a:rPr lang="en-US" altLang="zh-CN" sz="2800" b="1" kern="1200" dirty="0" err="1">
                <a:solidFill>
                  <a:srgbClr val="0D00CD"/>
                </a:solidFill>
                <a:latin typeface="Calibri" panose="020F0502020204030204" charset="0"/>
                <a:ea typeface="宋体" panose="02010600030101010101" pitchFamily="2" charset="-122"/>
                <a:cs typeface="宋体" panose="02010600030101010101" pitchFamily="2" charset="-122"/>
              </a:rPr>
              <a:t>Jianfeng</a:t>
            </a:r>
            <a:r>
              <a:rPr lang="en-US" altLang="zh-CN" sz="2800" b="1" kern="1200" dirty="0">
                <a:solidFill>
                  <a:srgbClr val="0D00CD"/>
                </a:solidFill>
                <a:latin typeface="Calibri" panose="020F0502020204030204" charset="0"/>
                <a:ea typeface="宋体" panose="02010600030101010101" pitchFamily="2" charset="-122"/>
                <a:cs typeface="宋体" panose="02010600030101010101" pitchFamily="2" charset="-122"/>
              </a:rPr>
              <a:t> An, Meng Zhang, </a:t>
            </a:r>
            <a:r>
              <a:rPr lang="en-US" altLang="zh-CN" sz="2800" b="1" kern="1200" dirty="0" err="1">
                <a:solidFill>
                  <a:srgbClr val="0D00CD"/>
                </a:solidFill>
                <a:latin typeface="Calibri" panose="020F0502020204030204" charset="0"/>
                <a:ea typeface="宋体" panose="02010600030101010101" pitchFamily="2" charset="-122"/>
                <a:cs typeface="宋体" panose="02010600030101010101" pitchFamily="2" charset="-122"/>
              </a:rPr>
              <a:t>Danghui</a:t>
            </a:r>
            <a:r>
              <a:rPr lang="en-US" altLang="zh-CN" sz="2800" b="1" kern="1200" baseline="0" dirty="0">
                <a:solidFill>
                  <a:srgbClr val="0D00CD"/>
                </a:solidFill>
                <a:latin typeface="Calibri" panose="020F0502020204030204" charset="0"/>
                <a:ea typeface="宋体" panose="02010600030101010101" pitchFamily="2" charset="-122"/>
                <a:cs typeface="宋体" panose="02010600030101010101" pitchFamily="2" charset="-122"/>
              </a:rPr>
              <a:t> Wang</a:t>
            </a:r>
            <a:endParaRPr lang="en-US" altLang="zh-CN" sz="2800" b="1" kern="1200" dirty="0">
              <a:solidFill>
                <a:srgbClr val="0D00CD"/>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宋体" panose="02010600030101010101" pitchFamily="2" charset="-122"/>
            </a:endParaRPr>
          </a:p>
          <a:p>
            <a:pPr algn="ctr">
              <a:lnSpc>
                <a:spcPct val="160000"/>
              </a:lnSpc>
              <a:buClrTx/>
              <a:buFont typeface="Wingdings" panose="05000000000000000000" pitchFamily="2" charset="2"/>
              <a:buNone/>
            </a:pPr>
            <a:r>
              <a:rPr lang="en-US" altLang="zh-CN" sz="2800" b="1" kern="1200" dirty="0" err="1">
                <a:solidFill>
                  <a:srgbClr val="0000CC"/>
                </a:solidFill>
                <a:latin typeface="Calibri" panose="020F0502020204030204" charset="0"/>
                <a:ea typeface="宋体" panose="02010600030101010101" pitchFamily="2" charset="-122"/>
                <a:cs typeface="宋体" panose="02010600030101010101" pitchFamily="2" charset="-122"/>
              </a:rPr>
              <a:t>anjf,zhangm,wangdh@nwpu.edu.cn</a:t>
            </a:r>
            <a:endParaRPr lang="en-US" altLang="zh-CN" sz="2800" b="1" kern="1200" dirty="0">
              <a:solidFill>
                <a:srgbClr val="0000CC"/>
              </a:solidFill>
              <a:latin typeface="Calibri" panose="020F0502020204030204" charset="0"/>
              <a:ea typeface="宋体" panose="02010600030101010101" pitchFamily="2" charset="-122"/>
              <a:cs typeface="宋体" panose="02010600030101010101" pitchFamily="2" charset="-122"/>
            </a:endParaRPr>
          </a:p>
          <a:p>
            <a:endParaRPr lang="en-US" dirty="0"/>
          </a:p>
        </p:txBody>
      </p:sp>
      <p:grpSp>
        <p:nvGrpSpPr>
          <p:cNvPr id="12" name="Group 6"/>
          <p:cNvGrpSpPr>
            <a:grpSpLocks noChangeAspect="1"/>
          </p:cNvGrpSpPr>
          <p:nvPr userDrawn="1"/>
        </p:nvGrpSpPr>
        <p:grpSpPr bwMode="auto">
          <a:xfrm>
            <a:off x="0" y="0"/>
            <a:ext cx="9144000" cy="914400"/>
            <a:chOff x="0" y="0"/>
            <a:chExt cx="5734" cy="555"/>
          </a:xfrm>
        </p:grpSpPr>
        <p:pic>
          <p:nvPicPr>
            <p:cNvPr id="13"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8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DBD1B23-FC01-F547-8B43-D4FC9F250378}" type="slidenum">
              <a:rPr lang="zh-CN" altLang="en-US"/>
              <a:t>‹#›</a:t>
            </a:fld>
            <a:endParaRPr lang="zh-CN" altLang="en-US"/>
          </a:p>
        </p:txBody>
      </p:sp>
    </p:spTree>
    <p:extLst>
      <p:ext uri="{BB962C8B-B14F-4D97-AF65-F5344CB8AC3E}">
        <p14:creationId xmlns:p14="http://schemas.microsoft.com/office/powerpoint/2010/main" val="280582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F8898C37-E519-F143-B269-68CC80532235}" type="slidenum">
              <a:rPr lang="zh-CN" altLang="en-US"/>
              <a:t>‹#›</a:t>
            </a:fld>
            <a:endParaRPr lang="zh-CN" altLang="en-US"/>
          </a:p>
        </p:txBody>
      </p:sp>
    </p:spTree>
    <p:extLst>
      <p:ext uri="{BB962C8B-B14F-4D97-AF65-F5344CB8AC3E}">
        <p14:creationId xmlns:p14="http://schemas.microsoft.com/office/powerpoint/2010/main" val="118325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sp>
        <p:nvSpPr>
          <p:cNvPr id="6" name="日期占位符 3"/>
          <p:cNvSpPr txBox="1"/>
          <p:nvPr userDrawn="1"/>
        </p:nvSpPr>
        <p:spPr>
          <a:xfrm>
            <a:off x="457200" y="6366329"/>
            <a:ext cx="2133600" cy="365125"/>
          </a:xfrm>
          <a:prstGeom prst="rect">
            <a:avLst/>
          </a:prstGeom>
        </p:spPr>
        <p:txBody>
          <a:bodyPr/>
          <a:lstStyle>
            <a:defPPr>
              <a:defRPr lang="zh-CN"/>
            </a:defPPr>
            <a:lvl1pPr algn="l" rtl="0" fontAlgn="base">
              <a:spcBef>
                <a:spcPct val="0"/>
              </a:spcBef>
              <a:spcAft>
                <a:spcPct val="0"/>
              </a:spcAft>
              <a:defRPr sz="1400" kern="1200">
                <a:solidFill>
                  <a:schemeClr val="bg1">
                    <a:lumMod val="65000"/>
                  </a:schemeClr>
                </a:solidFill>
                <a:latin typeface="Calibri" panose="020F050202020403020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a:lstStyle>
          <a:p>
            <a:r>
              <a:rPr lang="en-US" altLang="zh-CN"/>
              <a:t>COaA</a:t>
            </a:r>
            <a:r>
              <a:rPr lang="en-US" altLang="zh-CN" dirty="0"/>
              <a:t>, LEC01</a:t>
            </a:r>
            <a:r>
              <a:rPr lang="zh-CN" altLang="en-US" dirty="0"/>
              <a:t> </a:t>
            </a:r>
            <a:r>
              <a:rPr lang="en-US" altLang="zh-CN" dirty="0"/>
              <a:t>Intro1</a:t>
            </a:r>
            <a:endParaRPr lang="zh-CN" altLang="en-US" dirty="0"/>
          </a:p>
        </p:txBody>
      </p:sp>
    </p:spTree>
    <p:extLst>
      <p:ext uri="{BB962C8B-B14F-4D97-AF65-F5344CB8AC3E}">
        <p14:creationId xmlns:p14="http://schemas.microsoft.com/office/powerpoint/2010/main" val="234749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dirty="0"/>
          </a:p>
        </p:txBody>
      </p:sp>
      <p:sp>
        <p:nvSpPr>
          <p:cNvPr id="11" name="页脚占位符 4"/>
          <p:cNvSpPr>
            <a:spLocks noGrp="1"/>
          </p:cNvSpPr>
          <p:nvPr>
            <p:ph type="ftr" sz="quarter" idx="11"/>
          </p:nvPr>
        </p:nvSpPr>
        <p:spPr>
          <a:xfrm>
            <a:off x="2971800" y="6356350"/>
            <a:ext cx="3200400" cy="365125"/>
          </a:xfrm>
          <a:prstGeom prst="rect">
            <a:avLst/>
          </a:prstGeom>
        </p:spPr>
        <p:txBody>
          <a:bodyPr/>
          <a:lstStyle>
            <a:lvl1pPr algn="ctr">
              <a:defRPr/>
            </a:lvl1pPr>
          </a:lstStyle>
          <a:p>
            <a:r>
              <a:rPr lang="en-US" altLang="zh-CN"/>
              <a:t>Northwestern Polytechnical University</a:t>
            </a:r>
            <a:endParaRPr lang="zh-CN" altLang="en-US" dirty="0"/>
          </a:p>
        </p:txBody>
      </p:sp>
      <p:sp>
        <p:nvSpPr>
          <p:cNvPr id="12"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spTree>
    <p:extLst>
      <p:ext uri="{BB962C8B-B14F-4D97-AF65-F5344CB8AC3E}">
        <p14:creationId xmlns:p14="http://schemas.microsoft.com/office/powerpoint/2010/main" val="273472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en-US" altLang="zh-CN" dirty="0"/>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dirty="0"/>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t>‹#›</a:t>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2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80154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t>‹#›</a:t>
            </a:fld>
            <a:endParaRPr lang="zh-CN" altLang="en-US"/>
          </a:p>
        </p:txBody>
      </p:sp>
    </p:spTree>
    <p:extLst>
      <p:ext uri="{BB962C8B-B14F-4D97-AF65-F5344CB8AC3E}">
        <p14:creationId xmlns:p14="http://schemas.microsoft.com/office/powerpoint/2010/main" val="52771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914400"/>
            <a:ext cx="8229600" cy="5410200"/>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Pct val="75000"/>
              <a:buFontTx/>
              <a:buBlip>
                <a:blip r:embed="rId15"/>
              </a:buBlip>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矩形 8"/>
          <p:cNvSpPr/>
          <p:nvPr userDrawn="1"/>
        </p:nvSpPr>
        <p:spPr>
          <a:xfrm>
            <a:off x="457200" y="868363"/>
            <a:ext cx="8229600" cy="20637"/>
          </a:xfrm>
          <a:prstGeom prst="rect">
            <a:avLst/>
          </a:prstGeom>
          <a:solidFill>
            <a:srgbClr val="1111FF"/>
          </a:solidFill>
          <a:ln>
            <a:solidFill>
              <a:srgbClr val="1111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sz="1400">
                <a:solidFill>
                  <a:schemeClr val="bg1">
                    <a:lumMod val="65000"/>
                  </a:schemeClr>
                </a:solidFill>
              </a:defRPr>
            </a:lvl1pPr>
          </a:lstStyle>
          <a:p>
            <a:r>
              <a:rPr lang="en-US" altLang="zh-CN"/>
              <a:t>COaA, LEC05 MoreISA</a:t>
            </a:r>
            <a:endParaRPr lang="en-US" altLang="zh-CN" dirty="0"/>
          </a:p>
        </p:txBody>
      </p:sp>
      <p:sp>
        <p:nvSpPr>
          <p:cNvPr id="17" name="页脚占位符 4"/>
          <p:cNvSpPr>
            <a:spLocks noGrp="1"/>
          </p:cNvSpPr>
          <p:nvPr>
            <p:ph type="ftr" sz="quarter" idx="3"/>
          </p:nvPr>
        </p:nvSpPr>
        <p:spPr>
          <a:xfrm>
            <a:off x="2819400" y="6356350"/>
            <a:ext cx="3505200" cy="365125"/>
          </a:xfrm>
          <a:prstGeom prst="rect">
            <a:avLst/>
          </a:prstGeom>
        </p:spPr>
        <p:txBody>
          <a:bodyPr/>
          <a:lstStyle>
            <a:lvl1pPr>
              <a:defRPr sz="140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lvl1pPr algn="r">
              <a:defRPr sz="1400">
                <a:solidFill>
                  <a:schemeClr val="bg1">
                    <a:lumMod val="65000"/>
                  </a:schemeClr>
                </a:solidFill>
              </a:defRPr>
            </a:lvl1pPr>
          </a:lstStyle>
          <a:p>
            <a:fld id="{B7A5BFCD-2DD0-1B4A-A6AE-A25793FF7F06}" type="slidenum">
              <a:rPr lang="zh-CN" altLang="en-US" smtClean="0"/>
              <a:t>‹#›</a:t>
            </a:fld>
            <a:endParaRPr lang="zh-CN" altLang="en-US" dirty="0"/>
          </a:p>
        </p:txBody>
      </p:sp>
      <p:grpSp>
        <p:nvGrpSpPr>
          <p:cNvPr id="19" name="组合 4"/>
          <p:cNvGrpSpPr/>
          <p:nvPr userDrawn="1"/>
        </p:nvGrpSpPr>
        <p:grpSpPr bwMode="auto">
          <a:xfrm>
            <a:off x="0" y="0"/>
            <a:ext cx="9180513" cy="923922"/>
            <a:chOff x="0" y="215900"/>
            <a:chExt cx="9180000" cy="923464"/>
          </a:xfrm>
        </p:grpSpPr>
        <p:sp>
          <p:nvSpPr>
            <p:cNvPr id="20"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21"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22"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4" name="Title 14"/>
          <p:cNvSpPr txBox="1"/>
          <p:nvPr userDrawn="1"/>
        </p:nvSpPr>
        <p:spPr>
          <a:xfrm>
            <a:off x="1219200" y="112395"/>
            <a:ext cx="7298690" cy="649605"/>
          </a:xfrm>
          <a:prstGeom prst="rect">
            <a:avLst/>
          </a:prstGeom>
        </p:spPr>
        <p:txBody>
          <a:bodyPr/>
          <a:lstStyle>
            <a:lvl1pPr algn="l" rtl="0" eaLnBrk="0" fontAlgn="base" hangingPunct="0">
              <a:spcBef>
                <a:spcPct val="0"/>
              </a:spcBef>
              <a:spcAft>
                <a:spcPct val="0"/>
              </a:spcAft>
              <a:defRPr sz="2800" b="1"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a:lstStyle>
          <a:p>
            <a:r>
              <a:rPr lang="en-US"/>
              <a:t>Click to edit Master title style</a:t>
            </a:r>
            <a:endParaRPr lang="en-US" dirty="0"/>
          </a:p>
        </p:txBody>
      </p:sp>
      <p:sp>
        <p:nvSpPr>
          <p:cNvPr id="25" name="Content Placeholder 23"/>
          <p:cNvSpPr txBox="1"/>
          <p:nvPr userDrawn="1"/>
        </p:nvSpPr>
        <p:spPr>
          <a:xfrm>
            <a:off x="273051" y="77410"/>
            <a:ext cx="730552" cy="568325"/>
          </a:xfrm>
          <a:prstGeom prst="rect">
            <a:avLst/>
          </a:prstGeom>
        </p:spPr>
        <p:txBody>
          <a:bodyPr anchor="ctr"/>
          <a:lstStyle>
            <a:lvl1pPr marL="0" indent="0" algn="l" rtl="0" eaLnBrk="0" fontAlgn="base" hangingPunct="0">
              <a:spcBef>
                <a:spcPct val="20000"/>
              </a:spcBef>
              <a:spcAft>
                <a:spcPct val="0"/>
              </a:spcAft>
              <a:buClr>
                <a:srgbClr val="FF0000"/>
              </a:buClr>
              <a:buSzPct val="75000"/>
              <a:buFont typeface="Arial" panose="020B0604020202020204" pitchFamily="34" charset="0"/>
              <a:buNone/>
              <a:defRPr sz="2800" b="1" kern="1200">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t>#</a:t>
            </a:r>
          </a:p>
        </p:txBody>
      </p:sp>
      <p:pic>
        <p:nvPicPr>
          <p:cNvPr id="26" name="Picture 25"/>
          <p:cNvPicPr>
            <a:picLocks noChangeAspect="1"/>
          </p:cNvPicPr>
          <p:nvPr userDrawn="1"/>
        </p:nvPicPr>
        <p:blipFill>
          <a:blip r:embed="rId16"/>
          <a:stretch>
            <a:fillRect/>
          </a:stretch>
        </p:blipFill>
        <p:spPr>
          <a:xfrm>
            <a:off x="8611236" y="6324600"/>
            <a:ext cx="473364" cy="473364"/>
          </a:xfrm>
          <a:prstGeom prst="rect">
            <a:avLst/>
          </a:prstGeom>
        </p:spPr>
      </p:pic>
    </p:spTree>
    <p:extLst>
      <p:ext uri="{BB962C8B-B14F-4D97-AF65-F5344CB8AC3E}">
        <p14:creationId xmlns:p14="http://schemas.microsoft.com/office/powerpoint/2010/main" val="38019781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hf hdr="0"/>
  <p:txStyles>
    <p:titleStyle>
      <a:lvl1pPr algn="l" rtl="0" eaLnBrk="0" fontAlgn="base" hangingPunct="0">
        <a:spcBef>
          <a:spcPct val="0"/>
        </a:spcBef>
        <a:spcAft>
          <a:spcPct val="0"/>
        </a:spcAft>
        <a:defRPr sz="4400" b="1" kern="1200">
          <a:solidFill>
            <a:srgbClr val="1111FF"/>
          </a:solidFill>
          <a:latin typeface="楷体" panose="02010609060101010101" pitchFamily="49" charset="-122"/>
          <a:ea typeface="楷体" panose="02010609060101010101" pitchFamily="49" charset="-122"/>
          <a:cs typeface="楷体" panose="02010609060101010101" pitchFamily="49" charset="-122"/>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p:titleStyle>
    <p:bodyStyle>
      <a:lvl1pPr marL="342900" indent="-342900" algn="l" rtl="0" eaLnBrk="0" fontAlgn="base" hangingPunct="0">
        <a:spcBef>
          <a:spcPct val="20000"/>
        </a:spcBef>
        <a:spcAft>
          <a:spcPct val="0"/>
        </a:spcAft>
        <a:buClr>
          <a:srgbClr val="FF0000"/>
        </a:buClr>
        <a:buSzPct val="75000"/>
        <a:buBlip>
          <a:blip r:embed="rId15"/>
        </a:buBlip>
        <a:defRPr sz="3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Lecture5 More ISA</a:t>
            </a:r>
            <a:endParaRPr lang="en-US" dirty="0"/>
          </a:p>
        </p:txBody>
      </p:sp>
      <p:sp>
        <p:nvSpPr>
          <p:cNvPr id="3" name="Text Placeholder 2"/>
          <p:cNvSpPr>
            <a:spLocks noGrp="1"/>
          </p:cNvSpPr>
          <p:nvPr>
            <p:ph type="body" idx="1"/>
          </p:nvPr>
        </p:nvSpPr>
        <p:spPr/>
        <p:txBody>
          <a:bodyPr/>
          <a:lstStyle/>
          <a:p>
            <a:r>
              <a:rPr lang="en-US" altLang="zh-CN" dirty="0">
                <a:solidFill>
                  <a:schemeClr val="bg1"/>
                </a:solidFill>
                <a:sym typeface="+mn-ea"/>
              </a:rPr>
              <a:t>Computer Organization and Architecture</a:t>
            </a:r>
            <a:endParaRPr lang="en-US" altLang="zh-CN" b="1" dirty="0">
              <a:solidFill>
                <a:schemeClr val="bg1"/>
              </a:solidFill>
              <a:effectLst>
                <a:outerShdw blurRad="38100" dist="38100" dir="2700000" algn="tl">
                  <a:srgbClr val="000000"/>
                </a:outerShdw>
              </a:effectLst>
              <a:latin typeface="黑体" panose="02010609060101010101" pitchFamily="49" charset="-122"/>
              <a:sym typeface="+mn-ea"/>
            </a:endParaRPr>
          </a:p>
        </p:txBody>
      </p:sp>
      <p:sp>
        <p:nvSpPr>
          <p:cNvPr id="4" name="Date Placeholder 3"/>
          <p:cNvSpPr>
            <a:spLocks noGrp="1"/>
          </p:cNvSpPr>
          <p:nvPr>
            <p:ph type="dt" sz="half" idx="10"/>
          </p:nvPr>
        </p:nvSpPr>
        <p:spPr/>
        <p:txBody>
          <a:bodyPr/>
          <a:lstStyle/>
          <a:p>
            <a:r>
              <a:rPr lang="en-US" altLang="zh-CN"/>
              <a:t>COaA, LEC05 MoreISA</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t>1</a:t>
            </a:fld>
            <a:endParaRPr lang="zh-CN" altLang="en-US" dirty="0"/>
          </a:p>
        </p:txBody>
      </p:sp>
      <p:sp>
        <p:nvSpPr>
          <p:cNvPr id="7" name="矩形 6">
            <a:extLst>
              <a:ext uri="{FF2B5EF4-FFF2-40B4-BE49-F238E27FC236}">
                <a16:creationId xmlns:a16="http://schemas.microsoft.com/office/drawing/2014/main" id="{94ED840A-A30A-1240-A312-3C37492616A7}"/>
              </a:ext>
            </a:extLst>
          </p:cNvPr>
          <p:cNvSpPr/>
          <p:nvPr/>
        </p:nvSpPr>
        <p:spPr>
          <a:xfrm>
            <a:off x="1295400" y="4222750"/>
            <a:ext cx="6934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ln w="0"/>
                <a:solidFill>
                  <a:schemeClr val="tx1"/>
                </a:solidFill>
                <a:effectLst>
                  <a:outerShdw blurRad="38100" dist="19050" dir="2700000" algn="tl" rotWithShape="0">
                    <a:schemeClr val="dk1">
                      <a:alpha val="40000"/>
                    </a:schemeClr>
                  </a:outerShdw>
                </a:effectLst>
              </a:rPr>
              <a:t>Jihe</a:t>
            </a:r>
            <a:r>
              <a:rPr kumimoji="1" lang="zh-CN" altLang="en-US" sz="2800" dirty="0">
                <a:ln w="0"/>
                <a:solidFill>
                  <a:schemeClr val="tx1"/>
                </a:solidFill>
                <a:effectLst>
                  <a:outerShdw blurRad="38100" dist="19050" dir="2700000" algn="tl" rotWithShape="0">
                    <a:schemeClr val="dk1">
                      <a:alpha val="40000"/>
                    </a:schemeClr>
                  </a:outerShdw>
                </a:effectLst>
              </a:rPr>
              <a:t> </a:t>
            </a:r>
            <a:r>
              <a:rPr kumimoji="1" lang="en-US" altLang="zh-CN" sz="2800" dirty="0">
                <a:ln w="0"/>
                <a:solidFill>
                  <a:schemeClr val="tx1"/>
                </a:solidFill>
                <a:effectLst>
                  <a:outerShdw blurRad="38100" dist="19050" dir="2700000" algn="tl" rotWithShape="0">
                    <a:schemeClr val="dk1">
                      <a:alpha val="40000"/>
                    </a:schemeClr>
                  </a:outerShdw>
                </a:effectLst>
              </a:rPr>
              <a:t>Wang</a:t>
            </a:r>
          </a:p>
          <a:p>
            <a:pPr algn="ctr"/>
            <a:r>
              <a:rPr kumimoji="1" lang="en-US" altLang="zh-CN" sz="2800" dirty="0" err="1">
                <a:ln w="0"/>
                <a:solidFill>
                  <a:schemeClr val="tx1"/>
                </a:solidFill>
                <a:effectLst>
                  <a:outerShdw blurRad="38100" dist="19050" dir="2700000" algn="tl" rotWithShape="0">
                    <a:schemeClr val="dk1">
                      <a:alpha val="40000"/>
                    </a:schemeClr>
                  </a:outerShdw>
                </a:effectLst>
              </a:rPr>
              <a:t>wangjihe@nwpu.edu.cn</a:t>
            </a:r>
            <a:endParaRPr kumimoji="1" lang="zh-CN" altLang="en-US"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111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Register-memory</a:t>
            </a:r>
            <a:r>
              <a:rPr lang="en-US" altLang="zh-CN" sz="2400" dirty="0"/>
              <a:t>:</a:t>
            </a:r>
            <a:r>
              <a:rPr lang="en-US" altLang="zh-CN" sz="2400" dirty="0">
                <a:solidFill>
                  <a:schemeClr val="accent2"/>
                </a:solidFill>
              </a:rPr>
              <a:t> </a:t>
            </a:r>
            <a:r>
              <a:rPr lang="en-US" altLang="zh-CN" sz="2400" dirty="0">
                <a:solidFill>
                  <a:srgbClr val="FF0000"/>
                </a:solidFill>
              </a:rPr>
              <a:t>(1, 2)</a:t>
            </a:r>
            <a:endParaRPr lang="en-US" sz="2400" dirty="0"/>
          </a:p>
          <a:p>
            <a:pPr lvl="1">
              <a:buFont typeface="AppleColorEmoji" charset="0"/>
              <a:buChar char="➕"/>
            </a:pPr>
            <a:r>
              <a:rPr lang="en-US" sz="2000" dirty="0"/>
              <a:t>Data can be accessed </a:t>
            </a:r>
            <a:r>
              <a:rPr lang="en-US" sz="2000" dirty="0">
                <a:solidFill>
                  <a:schemeClr val="accent2"/>
                </a:solidFill>
              </a:rPr>
              <a:t>without a separate pre load</a:t>
            </a:r>
            <a:r>
              <a:rPr lang="en-US" sz="2000" dirty="0"/>
              <a:t> instruction</a:t>
            </a:r>
          </a:p>
          <a:p>
            <a:pPr lvl="1">
              <a:buFont typeface="AppleColorEmoji" charset="0"/>
              <a:buChar char="➕"/>
            </a:pPr>
            <a:r>
              <a:rPr lang="en-US" sz="2000" dirty="0">
                <a:solidFill>
                  <a:schemeClr val="accent2"/>
                </a:solidFill>
              </a:rPr>
              <a:t>Instruction format </a:t>
            </a:r>
            <a:r>
              <a:rPr lang="en-US" sz="2000" dirty="0"/>
              <a:t>tends to be easy to encode </a:t>
            </a:r>
          </a:p>
          <a:p>
            <a:pPr lvl="1">
              <a:buFont typeface="AppleColorEmoji" charset="0"/>
              <a:buChar char="➕"/>
            </a:pPr>
            <a:r>
              <a:rPr lang="en-US" sz="2000" dirty="0"/>
              <a:t>Good </a:t>
            </a:r>
            <a:r>
              <a:rPr lang="en-US" sz="2000" dirty="0">
                <a:solidFill>
                  <a:schemeClr val="accent2"/>
                </a:solidFill>
              </a:rPr>
              <a:t>Instruction density</a:t>
            </a:r>
          </a:p>
          <a:p>
            <a:pPr lvl="1">
              <a:buFont typeface="AppleColorEmoji" charset="0"/>
              <a:buChar char="➖"/>
            </a:pPr>
            <a:endParaRPr lang="en-US" sz="2000" dirty="0"/>
          </a:p>
          <a:p>
            <a:pPr lvl="1">
              <a:buFont typeface="AppleColorEmoji" charset="0"/>
              <a:buChar char="➖"/>
            </a:pPr>
            <a:r>
              <a:rPr lang="en-US" sz="2000" dirty="0">
                <a:solidFill>
                  <a:schemeClr val="accent2"/>
                </a:solidFill>
              </a:rPr>
              <a:t>Operands are not equivalent</a:t>
            </a:r>
            <a:r>
              <a:rPr lang="en-US" sz="2000" dirty="0"/>
              <a:t> since a source operand in a binary operation is destroyed</a:t>
            </a:r>
          </a:p>
          <a:p>
            <a:pPr lvl="1">
              <a:buFont typeface="AppleColorEmoji" charset="0"/>
              <a:buChar char="➖"/>
            </a:pPr>
            <a:r>
              <a:rPr lang="en-US" sz="2000" dirty="0"/>
              <a:t>Encoding a register number and a memory address in each instruction may </a:t>
            </a:r>
            <a:r>
              <a:rPr lang="en-US" sz="2000" dirty="0">
                <a:solidFill>
                  <a:schemeClr val="accent2"/>
                </a:solidFill>
              </a:rPr>
              <a:t>restrict the number of registers</a:t>
            </a:r>
          </a:p>
          <a:p>
            <a:pPr lvl="1">
              <a:buFont typeface="AppleColorEmoji" charset="0"/>
              <a:buChar char="➖"/>
            </a:pPr>
            <a:r>
              <a:rPr lang="en-US" sz="2000" dirty="0">
                <a:solidFill>
                  <a:schemeClr val="accent2"/>
                </a:solidFill>
              </a:rPr>
              <a:t>Clocks per instruction vary </a:t>
            </a:r>
            <a:r>
              <a:rPr lang="en-US" sz="2000" dirty="0"/>
              <a:t>by operand location </a:t>
            </a:r>
          </a:p>
          <a:p>
            <a:pPr lvl="1">
              <a:buFont typeface="AppleColorEmoji" charset="0"/>
              <a:buChar char="➖"/>
            </a:pPr>
            <a:endParaRPr lang="en-US" sz="2000"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10</a:t>
            </a:fld>
            <a:endParaRPr lang="zh-CN" altLang="en-US"/>
          </a:p>
        </p:txBody>
      </p:sp>
      <p:sp>
        <p:nvSpPr>
          <p:cNvPr id="6" name="Title 5"/>
          <p:cNvSpPr>
            <a:spLocks noGrp="1"/>
          </p:cNvSpPr>
          <p:nvPr>
            <p:ph type="title"/>
          </p:nvPr>
        </p:nvSpPr>
        <p:spPr/>
        <p:txBody>
          <a:bodyPr/>
          <a:lstStyle/>
          <a:p>
            <a:r>
              <a:rPr lang="en-US" altLang="zh-CN" dirty="0"/>
              <a:t>M</a:t>
            </a:r>
            <a:r>
              <a:rPr lang="en-US" dirty="0"/>
              <a:t>emory </a:t>
            </a:r>
            <a:r>
              <a:rPr lang="en-US" altLang="zh-CN" dirty="0"/>
              <a:t>O</a:t>
            </a:r>
            <a:r>
              <a:rPr lang="en-US" dirty="0"/>
              <a:t>perands</a:t>
            </a:r>
            <a:r>
              <a:rPr lang="zh-CN" altLang="en-US" dirty="0"/>
              <a:t> </a:t>
            </a:r>
            <a:r>
              <a:rPr lang="en-US" altLang="zh-CN" dirty="0"/>
              <a:t>Trade-off II</a:t>
            </a:r>
            <a:endParaRPr lang="en-US" dirty="0"/>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15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Memory-memory</a:t>
            </a:r>
            <a:r>
              <a:rPr lang="en-US" altLang="zh-CN" sz="2400" dirty="0"/>
              <a:t>:</a:t>
            </a:r>
            <a:r>
              <a:rPr lang="en-US" altLang="zh-CN" sz="2400" dirty="0">
                <a:solidFill>
                  <a:schemeClr val="accent2"/>
                </a:solidFill>
              </a:rPr>
              <a:t> </a:t>
            </a:r>
            <a:r>
              <a:rPr lang="is-IS" sz="2400" dirty="0">
                <a:solidFill>
                  <a:srgbClr val="FF0000"/>
                </a:solidFill>
              </a:rPr>
              <a:t>(2, 2) or (3, 3) </a:t>
            </a:r>
            <a:endParaRPr lang="en-US" sz="2400" dirty="0">
              <a:solidFill>
                <a:srgbClr val="FF0000"/>
              </a:solidFill>
            </a:endParaRPr>
          </a:p>
          <a:p>
            <a:pPr lvl="1">
              <a:buFont typeface="AppleColorEmoji" charset="0"/>
              <a:buChar char="➕"/>
            </a:pPr>
            <a:r>
              <a:rPr lang="en-US" sz="2000" dirty="0">
                <a:solidFill>
                  <a:schemeClr val="accent2"/>
                </a:solidFill>
              </a:rPr>
              <a:t>Most compact</a:t>
            </a:r>
            <a:r>
              <a:rPr lang="en-US" sz="2000" dirty="0"/>
              <a:t>. Doesn’t waste registers for temporaries. </a:t>
            </a:r>
          </a:p>
          <a:p>
            <a:pPr lvl="1">
              <a:buFont typeface="AppleColorEmoji" charset="0"/>
              <a:buChar char="➖"/>
            </a:pPr>
            <a:endParaRPr lang="en-US" sz="2000" dirty="0"/>
          </a:p>
          <a:p>
            <a:pPr lvl="1">
              <a:buFont typeface="AppleColorEmoji" charset="0"/>
              <a:buChar char="➖"/>
            </a:pPr>
            <a:r>
              <a:rPr lang="en-US" sz="2000" dirty="0">
                <a:solidFill>
                  <a:schemeClr val="accent2"/>
                </a:solidFill>
              </a:rPr>
              <a:t>Large variation in instruction size, </a:t>
            </a:r>
            <a:r>
              <a:rPr lang="en-US" sz="2000" dirty="0"/>
              <a:t>especially for three-operand instructions. </a:t>
            </a:r>
          </a:p>
          <a:p>
            <a:pPr lvl="1">
              <a:buFont typeface="AppleColorEmoji" charset="0"/>
              <a:buChar char="➖"/>
            </a:pPr>
            <a:r>
              <a:rPr lang="en-US" sz="2000" dirty="0">
                <a:solidFill>
                  <a:schemeClr val="accent2"/>
                </a:solidFill>
              </a:rPr>
              <a:t>Large variation </a:t>
            </a:r>
            <a:r>
              <a:rPr lang="en-US" sz="2000" dirty="0"/>
              <a:t>in work per instruction. </a:t>
            </a:r>
          </a:p>
          <a:p>
            <a:pPr lvl="1">
              <a:buFont typeface="AppleColorEmoji" charset="0"/>
              <a:buChar char="➖"/>
            </a:pPr>
            <a:r>
              <a:rPr lang="en-US" sz="2000" dirty="0"/>
              <a:t>Memory accesses create memory bottleneck</a:t>
            </a:r>
          </a:p>
          <a:p>
            <a:pPr lvl="1">
              <a:buFont typeface="AppleColorEmoji" charset="0"/>
              <a:buChar char="➖"/>
            </a:pPr>
            <a:endParaRPr lang="en-US" sz="2000"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11</a:t>
            </a:fld>
            <a:endParaRPr lang="zh-CN" altLang="en-US" dirty="0"/>
          </a:p>
        </p:txBody>
      </p:sp>
      <p:sp>
        <p:nvSpPr>
          <p:cNvPr id="6" name="Title 5"/>
          <p:cNvSpPr>
            <a:spLocks noGrp="1"/>
          </p:cNvSpPr>
          <p:nvPr>
            <p:ph type="title"/>
          </p:nvPr>
        </p:nvSpPr>
        <p:spPr/>
        <p:txBody>
          <a:bodyPr/>
          <a:lstStyle/>
          <a:p>
            <a:r>
              <a:rPr lang="en-US" altLang="zh-CN" dirty="0"/>
              <a:t>M</a:t>
            </a:r>
            <a:r>
              <a:rPr lang="en-US" dirty="0"/>
              <a:t>emory </a:t>
            </a:r>
            <a:r>
              <a:rPr lang="en-US" altLang="zh-CN" dirty="0"/>
              <a:t>O</a:t>
            </a:r>
            <a:r>
              <a:rPr lang="en-US" dirty="0"/>
              <a:t>perands</a:t>
            </a:r>
            <a:r>
              <a:rPr lang="zh-CN" altLang="en-US" dirty="0"/>
              <a:t> </a:t>
            </a:r>
            <a:r>
              <a:rPr lang="en-US" altLang="zh-CN" dirty="0"/>
              <a:t>Trade-off III</a:t>
            </a:r>
            <a:endParaRPr lang="en-US" dirty="0"/>
          </a:p>
        </p:txBody>
      </p:sp>
      <p:sp>
        <p:nvSpPr>
          <p:cNvPr id="7" name="Content Placeholder 6"/>
          <p:cNvSpPr>
            <a:spLocks noGrp="1"/>
          </p:cNvSpPr>
          <p:nvPr>
            <p:ph sz="quarter" idx="13"/>
          </p:nvPr>
        </p:nvSpPr>
        <p:spPr/>
        <p:txBody>
          <a:bodyPr/>
          <a:lstStyle/>
          <a:p>
            <a:endParaRPr lang="en-US"/>
          </a:p>
        </p:txBody>
      </p:sp>
      <p:sp>
        <p:nvSpPr>
          <p:cNvPr id="9" name="Explosion 1 8"/>
          <p:cNvSpPr/>
          <p:nvPr/>
        </p:nvSpPr>
        <p:spPr>
          <a:xfrm>
            <a:off x="2133600" y="4495800"/>
            <a:ext cx="5257800" cy="14478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solidFill>
                  <a:srgbClr val="FF0000"/>
                </a:solidFill>
              </a:rPr>
              <a:t>Not used today</a:t>
            </a:r>
          </a:p>
        </p:txBody>
      </p:sp>
    </p:spTree>
    <p:extLst>
      <p:ext uri="{BB962C8B-B14F-4D97-AF65-F5344CB8AC3E}">
        <p14:creationId xmlns:p14="http://schemas.microsoft.com/office/powerpoint/2010/main" val="197017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2286000"/>
            <a:ext cx="8642350" cy="4063206"/>
          </a:xfrm>
        </p:spPr>
        <p:txBody>
          <a:bodyPr>
            <a:normAutofit fontScale="92500" lnSpcReduction="20000"/>
          </a:bodyPr>
          <a:lstStyle/>
          <a:p>
            <a:r>
              <a:rPr lang="en-US" dirty="0"/>
              <a:t>How to access the source operand and store the result?</a:t>
            </a:r>
          </a:p>
          <a:p>
            <a:pPr lvl="1"/>
            <a:r>
              <a:rPr lang="en-US" dirty="0"/>
              <a:t>Where can we put the source operand and the result?</a:t>
            </a:r>
          </a:p>
          <a:p>
            <a:pPr lvl="2"/>
            <a:r>
              <a:rPr lang="en-US" dirty="0"/>
              <a:t>Memory, registers, </a:t>
            </a:r>
            <a:r>
              <a:rPr lang="en-US" dirty="0" err="1"/>
              <a:t>etc</a:t>
            </a:r>
            <a:endParaRPr lang="en-US" dirty="0"/>
          </a:p>
          <a:p>
            <a:r>
              <a:rPr lang="en-US" dirty="0"/>
              <a:t>How can we access the data in memory?</a:t>
            </a:r>
          </a:p>
          <a:p>
            <a:r>
              <a:rPr lang="en-US" dirty="0"/>
              <a:t>Which operand can/cannot be stored in memory?</a:t>
            </a:r>
          </a:p>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12</a:t>
            </a:fld>
            <a:endParaRPr lang="zh-CN" altLang="en-US"/>
          </a:p>
        </p:txBody>
      </p:sp>
      <p:sp>
        <p:nvSpPr>
          <p:cNvPr id="6" name="Title 5"/>
          <p:cNvSpPr>
            <a:spLocks noGrp="1"/>
          </p:cNvSpPr>
          <p:nvPr>
            <p:ph type="title"/>
          </p:nvPr>
        </p:nvSpPr>
        <p:spPr/>
        <p:txBody>
          <a:bodyPr/>
          <a:lstStyle/>
          <a:p>
            <a:r>
              <a:rPr lang="en-US" altLang="zh-CN" dirty="0"/>
              <a:t>Memory Addressing</a:t>
            </a:r>
            <a:endParaRPr lang="en-US" dirty="0"/>
          </a:p>
        </p:txBody>
      </p:sp>
      <p:sp>
        <p:nvSpPr>
          <p:cNvPr id="7" name="Content Placeholder 6"/>
          <p:cNvSpPr>
            <a:spLocks noGrp="1"/>
          </p:cNvSpPr>
          <p:nvPr>
            <p:ph sz="quarter" idx="13"/>
          </p:nvPr>
        </p:nvSpPr>
        <p:spPr/>
        <p:txBody>
          <a:bodyPr/>
          <a:lstStyle/>
          <a:p>
            <a:r>
              <a:rPr lang="en-US" dirty="0"/>
              <a:t>2.0</a:t>
            </a:r>
          </a:p>
        </p:txBody>
      </p:sp>
      <p:grpSp>
        <p:nvGrpSpPr>
          <p:cNvPr id="8" name="Group 7"/>
          <p:cNvGrpSpPr/>
          <p:nvPr/>
        </p:nvGrpSpPr>
        <p:grpSpPr>
          <a:xfrm>
            <a:off x="457200" y="1066800"/>
            <a:ext cx="8072120" cy="1066800"/>
            <a:chOff x="457200" y="1066800"/>
            <a:chExt cx="8072120" cy="1066800"/>
          </a:xfrm>
        </p:grpSpPr>
        <p:sp>
          <p:nvSpPr>
            <p:cNvPr id="9" name="矩形 11"/>
            <p:cNvSpPr/>
            <p:nvPr/>
          </p:nvSpPr>
          <p:spPr>
            <a:xfrm>
              <a:off x="457200" y="1066800"/>
              <a:ext cx="2286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 name="文本框 12"/>
            <p:cNvSpPr txBox="1"/>
            <p:nvPr/>
          </p:nvSpPr>
          <p:spPr>
            <a:xfrm>
              <a:off x="457200" y="1367135"/>
              <a:ext cx="2286000" cy="461665"/>
            </a:xfrm>
            <a:prstGeom prst="rect">
              <a:avLst/>
            </a:prstGeom>
            <a:noFill/>
          </p:spPr>
          <p:txBody>
            <a:bodyPr wrap="square" rtlCol="0" anchor="ctr">
              <a:spAutoFit/>
            </a:bodyPr>
            <a:lstStyle/>
            <a:p>
              <a:pPr algn="ctr"/>
              <a:r>
                <a:rPr lang="en-US" altLang="zh-CN" sz="2400" b="1" dirty="0">
                  <a:solidFill>
                    <a:schemeClr val="bg1"/>
                  </a:solidFill>
                </a:rPr>
                <a:t>OPCOD</a:t>
              </a:r>
              <a:endParaRPr lang="zh-CN" altLang="en-US" sz="2400" b="1" dirty="0">
                <a:solidFill>
                  <a:schemeClr val="bg1"/>
                </a:solidFill>
              </a:endParaRPr>
            </a:p>
          </p:txBody>
        </p:sp>
        <p:sp>
          <p:nvSpPr>
            <p:cNvPr id="11" name="矩形 13"/>
            <p:cNvSpPr/>
            <p:nvPr/>
          </p:nvSpPr>
          <p:spPr>
            <a:xfrm>
              <a:off x="2743200" y="10668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2" name="文本框 14"/>
            <p:cNvSpPr txBox="1"/>
            <p:nvPr/>
          </p:nvSpPr>
          <p:spPr>
            <a:xfrm>
              <a:off x="2743200" y="1327666"/>
              <a:ext cx="2133600" cy="461665"/>
            </a:xfrm>
            <a:prstGeom prst="rect">
              <a:avLst/>
            </a:prstGeom>
            <a:noFill/>
          </p:spPr>
          <p:txBody>
            <a:bodyPr wrap="square" rtlCol="0" anchor="ctr">
              <a:spAutoFit/>
            </a:bodyPr>
            <a:lstStyle/>
            <a:p>
              <a:pPr algn="ctr"/>
              <a:r>
                <a:rPr lang="en-US" altLang="zh-CN" sz="2400" b="1" dirty="0">
                  <a:solidFill>
                    <a:schemeClr val="bg1"/>
                  </a:solidFill>
                </a:rPr>
                <a:t>OPERAND</a:t>
              </a:r>
              <a:endParaRPr lang="zh-CN" altLang="en-US" sz="2400" b="1" dirty="0">
                <a:solidFill>
                  <a:schemeClr val="bg1"/>
                </a:solidFill>
              </a:endParaRPr>
            </a:p>
          </p:txBody>
        </p:sp>
        <p:sp>
          <p:nvSpPr>
            <p:cNvPr id="13" name="矩形 15"/>
            <p:cNvSpPr/>
            <p:nvPr/>
          </p:nvSpPr>
          <p:spPr>
            <a:xfrm>
              <a:off x="6395720" y="10668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4" name="文本框 16"/>
            <p:cNvSpPr txBox="1"/>
            <p:nvPr/>
          </p:nvSpPr>
          <p:spPr>
            <a:xfrm>
              <a:off x="6395720" y="1327666"/>
              <a:ext cx="2133600" cy="461665"/>
            </a:xfrm>
            <a:prstGeom prst="rect">
              <a:avLst/>
            </a:prstGeom>
            <a:noFill/>
          </p:spPr>
          <p:txBody>
            <a:bodyPr wrap="square" rtlCol="0" anchor="ctr">
              <a:spAutoFit/>
            </a:bodyPr>
            <a:lstStyle/>
            <a:p>
              <a:pPr algn="ctr"/>
              <a:r>
                <a:rPr lang="en-US" altLang="zh-CN" sz="2400" b="1" dirty="0">
                  <a:solidFill>
                    <a:schemeClr val="bg1"/>
                  </a:solidFill>
                </a:rPr>
                <a:t>OPERAND</a:t>
              </a:r>
              <a:endParaRPr lang="zh-CN" altLang="en-US" sz="2400" b="1" dirty="0">
                <a:solidFill>
                  <a:schemeClr val="bg1"/>
                </a:solidFill>
              </a:endParaRPr>
            </a:p>
          </p:txBody>
        </p:sp>
        <p:sp>
          <p:nvSpPr>
            <p:cNvPr id="15" name="矩形 17"/>
            <p:cNvSpPr/>
            <p:nvPr/>
          </p:nvSpPr>
          <p:spPr>
            <a:xfrm>
              <a:off x="4800600" y="1066800"/>
              <a:ext cx="159512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 name="文本框 18"/>
            <p:cNvSpPr txBox="1"/>
            <p:nvPr/>
          </p:nvSpPr>
          <p:spPr>
            <a:xfrm>
              <a:off x="4819650" y="1327666"/>
              <a:ext cx="1557020" cy="461665"/>
            </a:xfrm>
            <a:prstGeom prst="rect">
              <a:avLst/>
            </a:prstGeom>
            <a:noFill/>
          </p:spPr>
          <p:txBody>
            <a:bodyPr wrap="square" rtlCol="0" anchor="ctr">
              <a:spAutoFit/>
            </a:bodyPr>
            <a:lstStyle/>
            <a:p>
              <a:pPr algn="ctr"/>
              <a:r>
                <a:rPr lang="en-US" altLang="zh-CN" sz="2400" b="1" dirty="0">
                  <a:solidFill>
                    <a:schemeClr val="bg1"/>
                  </a:solidFill>
                </a:rPr>
                <a:t>…</a:t>
              </a:r>
              <a:endParaRPr lang="zh-CN" altLang="en-US" sz="2400" b="1" dirty="0">
                <a:solidFill>
                  <a:schemeClr val="bg1"/>
                </a:solidFill>
              </a:endParaRPr>
            </a:p>
          </p:txBody>
        </p:sp>
      </p:grpSp>
    </p:spTree>
    <p:extLst>
      <p:ext uri="{BB962C8B-B14F-4D97-AF65-F5344CB8AC3E}">
        <p14:creationId xmlns:p14="http://schemas.microsoft.com/office/powerpoint/2010/main" val="11030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Memory</a:t>
            </a:r>
          </a:p>
          <a:p>
            <a:r>
              <a:rPr lang="en-US" dirty="0"/>
              <a:t>Registers</a:t>
            </a:r>
          </a:p>
          <a:p>
            <a:r>
              <a:rPr lang="en-US" dirty="0"/>
              <a:t>Stack*</a:t>
            </a:r>
          </a:p>
          <a:p>
            <a:r>
              <a:rPr lang="en-US" dirty="0"/>
              <a:t>IO Interface</a:t>
            </a:r>
          </a:p>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13</a:t>
            </a:fld>
            <a:endParaRPr lang="zh-CN" altLang="en-US"/>
          </a:p>
        </p:txBody>
      </p:sp>
      <p:sp>
        <p:nvSpPr>
          <p:cNvPr id="6" name="Title 5"/>
          <p:cNvSpPr>
            <a:spLocks noGrp="1"/>
          </p:cNvSpPr>
          <p:nvPr>
            <p:ph type="title"/>
          </p:nvPr>
        </p:nvSpPr>
        <p:spPr/>
        <p:txBody>
          <a:bodyPr/>
          <a:lstStyle/>
          <a:p>
            <a:r>
              <a:rPr lang="en-US" dirty="0"/>
              <a:t>Where to Store Data</a:t>
            </a:r>
          </a:p>
        </p:txBody>
      </p:sp>
      <p:sp>
        <p:nvSpPr>
          <p:cNvPr id="7" name="Content Placeholder 6"/>
          <p:cNvSpPr>
            <a:spLocks noGrp="1"/>
          </p:cNvSpPr>
          <p:nvPr>
            <p:ph sz="quarter" idx="13"/>
          </p:nvPr>
        </p:nvSpPr>
        <p:spPr/>
        <p:txBody>
          <a:bodyPr/>
          <a:lstStyle/>
          <a:p>
            <a:endParaRPr lang="en-US"/>
          </a:p>
        </p:txBody>
      </p:sp>
      <p:grpSp>
        <p:nvGrpSpPr>
          <p:cNvPr id="8" name="Group 7"/>
          <p:cNvGrpSpPr/>
          <p:nvPr/>
        </p:nvGrpSpPr>
        <p:grpSpPr>
          <a:xfrm>
            <a:off x="4038600" y="1524000"/>
            <a:ext cx="4191000" cy="2536924"/>
            <a:chOff x="4572000" y="1066800"/>
            <a:chExt cx="4191000" cy="2536924"/>
          </a:xfrm>
        </p:grpSpPr>
        <p:cxnSp>
          <p:nvCxnSpPr>
            <p:cNvPr id="9" name="Straight Connector 8"/>
            <p:cNvCxnSpPr/>
            <p:nvPr/>
          </p:nvCxnSpPr>
          <p:spPr>
            <a:xfrm>
              <a:off x="6248400" y="1295400"/>
              <a:ext cx="0" cy="2308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572000" y="1524000"/>
              <a:ext cx="990600" cy="5104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11" name="Straight Arrow Connector 10"/>
            <p:cNvCxnSpPr/>
            <p:nvPr/>
          </p:nvCxnSpPr>
          <p:spPr>
            <a:xfrm>
              <a:off x="5562600" y="1752600"/>
              <a:ext cx="6858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34200" y="2748312"/>
              <a:ext cx="495300" cy="2945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cxnSp>
          <p:nvCxnSpPr>
            <p:cNvPr id="13" name="Straight Arrow Connector 12"/>
            <p:cNvCxnSpPr/>
            <p:nvPr/>
          </p:nvCxnSpPr>
          <p:spPr>
            <a:xfrm>
              <a:off x="6248400" y="2882810"/>
              <a:ext cx="6858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86550" y="1669796"/>
              <a:ext cx="1162050" cy="6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cxnSp>
          <p:nvCxnSpPr>
            <p:cNvPr id="15" name="Straight Arrow Connector 14"/>
            <p:cNvCxnSpPr/>
            <p:nvPr/>
          </p:nvCxnSpPr>
          <p:spPr>
            <a:xfrm>
              <a:off x="6248400" y="2034439"/>
              <a:ext cx="4572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81800" y="1727021"/>
              <a:ext cx="152400" cy="11393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7543800" y="1066800"/>
              <a:ext cx="1219200" cy="457200"/>
            </a:xfrm>
            <a:prstGeom prst="cube">
              <a:avLst>
                <a:gd name="adj" fmla="val 2264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Program</a:t>
              </a:r>
            </a:p>
            <a:p>
              <a:pPr algn="ctr"/>
              <a:r>
                <a:rPr lang="en-US" sz="1200" dirty="0">
                  <a:solidFill>
                    <a:schemeClr val="tx1"/>
                  </a:solidFill>
                </a:rPr>
                <a:t>(Instructions)</a:t>
              </a:r>
            </a:p>
          </p:txBody>
        </p:sp>
        <p:cxnSp>
          <p:nvCxnSpPr>
            <p:cNvPr id="18" name="Straight Connector 17"/>
            <p:cNvCxnSpPr/>
            <p:nvPr/>
          </p:nvCxnSpPr>
          <p:spPr>
            <a:xfrm flipV="1">
              <a:off x="6781800" y="1143001"/>
              <a:ext cx="762000" cy="584020"/>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781799" y="1524002"/>
              <a:ext cx="762001" cy="316950"/>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934200" y="1546961"/>
              <a:ext cx="1600200" cy="293992"/>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2438400" y="2151157"/>
            <a:ext cx="1828800" cy="17870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774825" y="2580784"/>
            <a:ext cx="5006974" cy="21367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752600" y="2386512"/>
            <a:ext cx="2971800" cy="299560"/>
          </a:xfrm>
          <a:prstGeom prst="straightConnector1">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8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Located in CPU, So can be accessed very fast! (Registers can be located anywhere in digital system)</a:t>
            </a:r>
          </a:p>
          <a:p>
            <a:r>
              <a:rPr lang="en-US" dirty="0"/>
              <a:t>The amount is usually small.</a:t>
            </a:r>
          </a:p>
          <a:p>
            <a:r>
              <a:rPr lang="en-US" dirty="0"/>
              <a:t>The data should be swapped to memory if the amount of variables exceeds that of registers.</a:t>
            </a:r>
          </a:p>
          <a:p>
            <a:r>
              <a:rPr lang="en-US" dirty="0"/>
              <a:t>Specified with the index in the instruction</a:t>
            </a:r>
          </a:p>
          <a:p>
            <a:pPr lvl="1"/>
            <a:r>
              <a:rPr lang="en-US" dirty="0"/>
              <a:t>5 bits in MIPS</a:t>
            </a:r>
          </a:p>
          <a:p>
            <a:endParaRPr lang="en-US" dirty="0"/>
          </a:p>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14</a:t>
            </a:fld>
            <a:endParaRPr lang="zh-CN" altLang="en-US"/>
          </a:p>
        </p:txBody>
      </p:sp>
      <p:sp>
        <p:nvSpPr>
          <p:cNvPr id="6" name="Title 5"/>
          <p:cNvSpPr>
            <a:spLocks noGrp="1"/>
          </p:cNvSpPr>
          <p:nvPr>
            <p:ph type="title"/>
          </p:nvPr>
        </p:nvSpPr>
        <p:spPr/>
        <p:txBody>
          <a:bodyPr/>
          <a:lstStyle/>
          <a:p>
            <a:r>
              <a:rPr lang="en-US" altLang="zh-CN" dirty="0">
                <a:solidFill>
                  <a:srgbClr val="F2F2F2"/>
                </a:solidFill>
                <a:ea typeface="华文中宋" panose="02010600040101010101" pitchFamily="2" charset="-122"/>
              </a:rPr>
              <a:t>Registers</a:t>
            </a:r>
            <a:endParaRPr lang="en-US" dirty="0"/>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2761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6073775" cy="5341940"/>
          </a:xfrm>
        </p:spPr>
        <p:txBody>
          <a:bodyPr>
            <a:normAutofit fontScale="85000" lnSpcReduction="10000"/>
          </a:bodyPr>
          <a:lstStyle/>
          <a:p>
            <a:r>
              <a:rPr lang="en-US" dirty="0"/>
              <a:t>Often implemented with DRAM. (May be implemented with NVM in the future)</a:t>
            </a:r>
          </a:p>
          <a:p>
            <a:r>
              <a:rPr lang="en-US" dirty="0"/>
              <a:t>Often organized in flat logically.  Accessed with the address of every data(0~FFFFFFFFH)</a:t>
            </a:r>
          </a:p>
          <a:p>
            <a:r>
              <a:rPr lang="en-US" dirty="0"/>
              <a:t>A huge amount of capacity</a:t>
            </a:r>
          </a:p>
          <a:p>
            <a:r>
              <a:rPr lang="en-US" dirty="0"/>
              <a:t>Interact with CPU via memory bus</a:t>
            </a:r>
          </a:p>
          <a:p>
            <a:r>
              <a:rPr lang="en-US" dirty="0"/>
              <a:t>Physical Address VS Logical Address in programming!</a:t>
            </a:r>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15</a:t>
            </a:fld>
            <a:endParaRPr lang="zh-CN" altLang="en-US"/>
          </a:p>
        </p:txBody>
      </p:sp>
      <p:sp>
        <p:nvSpPr>
          <p:cNvPr id="6" name="Title 5"/>
          <p:cNvSpPr>
            <a:spLocks noGrp="1"/>
          </p:cNvSpPr>
          <p:nvPr>
            <p:ph type="title"/>
          </p:nvPr>
        </p:nvSpPr>
        <p:spPr/>
        <p:txBody>
          <a:bodyPr/>
          <a:lstStyle/>
          <a:p>
            <a:r>
              <a:rPr lang="en-US" dirty="0"/>
              <a:t>Memory</a:t>
            </a:r>
          </a:p>
        </p:txBody>
      </p:sp>
      <p:sp>
        <p:nvSpPr>
          <p:cNvPr id="7" name="Content Placeholder 6"/>
          <p:cNvSpPr>
            <a:spLocks noGrp="1"/>
          </p:cNvSpPr>
          <p:nvPr>
            <p:ph sz="quarter" idx="13"/>
          </p:nvPr>
        </p:nvSpPr>
        <p:spPr/>
        <p:txBody>
          <a:bodyPr/>
          <a:lstStyle/>
          <a:p>
            <a:endParaRPr lang="en-US"/>
          </a:p>
        </p:txBody>
      </p:sp>
      <p:sp>
        <p:nvSpPr>
          <p:cNvPr id="8" name="矩形 11"/>
          <p:cNvSpPr/>
          <p:nvPr/>
        </p:nvSpPr>
        <p:spPr>
          <a:xfrm>
            <a:off x="7391400" y="1143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a:off x="7391400" y="1371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3"/>
          <p:cNvSpPr/>
          <p:nvPr/>
        </p:nvSpPr>
        <p:spPr>
          <a:xfrm>
            <a:off x="7391400" y="1600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zh-CN" altLang="en-US"/>
          </a:p>
        </p:txBody>
      </p:sp>
      <p:sp>
        <p:nvSpPr>
          <p:cNvPr id="11" name="矩形 14"/>
          <p:cNvSpPr/>
          <p:nvPr/>
        </p:nvSpPr>
        <p:spPr>
          <a:xfrm>
            <a:off x="7391400" y="18288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5"/>
          <p:cNvSpPr/>
          <p:nvPr/>
        </p:nvSpPr>
        <p:spPr>
          <a:xfrm>
            <a:off x="7391400" y="5410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6"/>
          <p:cNvSpPr txBox="1"/>
          <p:nvPr/>
        </p:nvSpPr>
        <p:spPr>
          <a:xfrm>
            <a:off x="6858000" y="1143000"/>
            <a:ext cx="533400" cy="369332"/>
          </a:xfrm>
          <a:prstGeom prst="rect">
            <a:avLst/>
          </a:prstGeom>
          <a:noFill/>
        </p:spPr>
        <p:txBody>
          <a:bodyPr wrap="square" rtlCol="0">
            <a:spAutoFit/>
          </a:bodyPr>
          <a:lstStyle/>
          <a:p>
            <a:r>
              <a:rPr lang="en-US" altLang="zh-CN" dirty="0"/>
              <a:t>0</a:t>
            </a:r>
            <a:endParaRPr lang="zh-CN" altLang="en-US" dirty="0"/>
          </a:p>
        </p:txBody>
      </p:sp>
      <p:sp>
        <p:nvSpPr>
          <p:cNvPr id="14" name="文本框 17"/>
          <p:cNvSpPr txBox="1"/>
          <p:nvPr/>
        </p:nvSpPr>
        <p:spPr>
          <a:xfrm>
            <a:off x="6858000" y="1371600"/>
            <a:ext cx="533400" cy="369332"/>
          </a:xfrm>
          <a:prstGeom prst="rect">
            <a:avLst/>
          </a:prstGeom>
          <a:noFill/>
        </p:spPr>
        <p:txBody>
          <a:bodyPr wrap="square" rtlCol="0">
            <a:spAutoFit/>
          </a:bodyPr>
          <a:lstStyle/>
          <a:p>
            <a:r>
              <a:rPr lang="en-US" altLang="zh-CN" dirty="0"/>
              <a:t>1</a:t>
            </a:r>
            <a:endParaRPr lang="zh-CN" altLang="en-US" dirty="0"/>
          </a:p>
        </p:txBody>
      </p:sp>
      <p:sp>
        <p:nvSpPr>
          <p:cNvPr id="15" name="文本框 18"/>
          <p:cNvSpPr txBox="1"/>
          <p:nvPr/>
        </p:nvSpPr>
        <p:spPr>
          <a:xfrm>
            <a:off x="6858000" y="1600200"/>
            <a:ext cx="533400" cy="369332"/>
          </a:xfrm>
          <a:prstGeom prst="rect">
            <a:avLst/>
          </a:prstGeom>
          <a:noFill/>
        </p:spPr>
        <p:txBody>
          <a:bodyPr wrap="square" rtlCol="0">
            <a:spAutoFit/>
          </a:bodyPr>
          <a:lstStyle/>
          <a:p>
            <a:r>
              <a:rPr lang="en-US" altLang="zh-CN" dirty="0"/>
              <a:t>2</a:t>
            </a:r>
            <a:endParaRPr lang="zh-CN" altLang="en-US" dirty="0"/>
          </a:p>
        </p:txBody>
      </p:sp>
      <p:sp>
        <p:nvSpPr>
          <p:cNvPr id="16" name="文本框 19"/>
          <p:cNvSpPr txBox="1"/>
          <p:nvPr/>
        </p:nvSpPr>
        <p:spPr>
          <a:xfrm>
            <a:off x="5867400" y="5334000"/>
            <a:ext cx="1524000" cy="381000"/>
          </a:xfrm>
          <a:prstGeom prst="rect">
            <a:avLst/>
          </a:prstGeom>
          <a:noFill/>
        </p:spPr>
        <p:txBody>
          <a:bodyPr wrap="square" rtlCol="0">
            <a:spAutoFit/>
          </a:bodyPr>
          <a:lstStyle/>
          <a:p>
            <a:r>
              <a:rPr lang="en-US" altLang="zh-CN" dirty="0"/>
              <a:t>FFFFFFFFH</a:t>
            </a:r>
            <a:endParaRPr lang="zh-CN" altLang="en-US" dirty="0"/>
          </a:p>
        </p:txBody>
      </p:sp>
    </p:spTree>
    <p:extLst>
      <p:ext uri="{BB962C8B-B14F-4D97-AF65-F5344CB8AC3E}">
        <p14:creationId xmlns:p14="http://schemas.microsoft.com/office/powerpoint/2010/main" val="26479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2343946"/>
          </a:xfrm>
        </p:spPr>
        <p:txBody>
          <a:bodyPr>
            <a:normAutofit fontScale="70000" lnSpcReduction="20000"/>
          </a:bodyPr>
          <a:lstStyle/>
          <a:p>
            <a:r>
              <a:rPr lang="en-US" dirty="0">
                <a:solidFill>
                  <a:srgbClr val="FF0000"/>
                </a:solidFill>
              </a:rPr>
              <a:t>Big Endian</a:t>
            </a:r>
            <a:r>
              <a:rPr lang="en-US" dirty="0"/>
              <a:t>:	 address of most significant byte = word address </a:t>
            </a:r>
            <a:br>
              <a:rPr lang="en-US" dirty="0"/>
            </a:br>
            <a:r>
              <a:rPr lang="en-US" dirty="0"/>
              <a:t>(xx00 = Big End of word)</a:t>
            </a:r>
          </a:p>
          <a:p>
            <a:pPr lvl="1"/>
            <a:r>
              <a:rPr lang="en-US" dirty="0"/>
              <a:t>IBM 360/370, Motorola 68k, MIPS, </a:t>
            </a:r>
            <a:r>
              <a:rPr lang="en-US" dirty="0" err="1"/>
              <a:t>Sparc</a:t>
            </a:r>
            <a:r>
              <a:rPr lang="en-US" dirty="0"/>
              <a:t>, HP PA</a:t>
            </a:r>
          </a:p>
          <a:p>
            <a:r>
              <a:rPr lang="en-US" dirty="0">
                <a:solidFill>
                  <a:srgbClr val="009900"/>
                </a:solidFill>
              </a:rPr>
              <a:t>Little Endian</a:t>
            </a:r>
            <a:r>
              <a:rPr lang="en-US" dirty="0"/>
              <a:t>: address of least significant byte = word address</a:t>
            </a:r>
            <a:br>
              <a:rPr lang="en-US" dirty="0"/>
            </a:br>
            <a:r>
              <a:rPr lang="en-US" dirty="0"/>
              <a:t>(xx00 = Little End of word)</a:t>
            </a:r>
          </a:p>
          <a:p>
            <a:pPr lvl="1"/>
            <a:r>
              <a:rPr lang="en-US" dirty="0"/>
              <a:t>Intel 80x86, DEC Vax, DEC Alpha (Windows NT)</a:t>
            </a:r>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16</a:t>
            </a:fld>
            <a:endParaRPr lang="zh-CN" altLang="en-US"/>
          </a:p>
        </p:txBody>
      </p:sp>
      <p:sp>
        <p:nvSpPr>
          <p:cNvPr id="6" name="Title 5"/>
          <p:cNvSpPr>
            <a:spLocks noGrp="1"/>
          </p:cNvSpPr>
          <p:nvPr>
            <p:ph type="title"/>
          </p:nvPr>
        </p:nvSpPr>
        <p:spPr/>
        <p:txBody>
          <a:bodyPr>
            <a:normAutofit/>
          </a:bodyPr>
          <a:lstStyle/>
          <a:p>
            <a:r>
              <a:rPr lang="en-US" sz="2400" dirty="0"/>
              <a:t>Addressing Objects: Endianness and Alignment</a:t>
            </a:r>
          </a:p>
        </p:txBody>
      </p:sp>
      <p:sp>
        <p:nvSpPr>
          <p:cNvPr id="7" name="Content Placeholder 6"/>
          <p:cNvSpPr>
            <a:spLocks noGrp="1"/>
          </p:cNvSpPr>
          <p:nvPr>
            <p:ph sz="quarter" idx="13"/>
          </p:nvPr>
        </p:nvSpPr>
        <p:spPr/>
        <p:txBody>
          <a:bodyPr/>
          <a:lstStyle/>
          <a:p>
            <a:endParaRPr lang="en-US"/>
          </a:p>
        </p:txBody>
      </p:sp>
      <p:sp>
        <p:nvSpPr>
          <p:cNvPr id="8" name="Rectangle 4"/>
          <p:cNvSpPr>
            <a:spLocks noChangeArrowheads="1"/>
          </p:cNvSpPr>
          <p:nvPr/>
        </p:nvSpPr>
        <p:spPr bwMode="auto">
          <a:xfrm>
            <a:off x="1987550" y="3892550"/>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5"/>
          <p:cNvSpPr>
            <a:spLocks noChangeShapeType="1"/>
          </p:cNvSpPr>
          <p:nvPr/>
        </p:nvSpPr>
        <p:spPr bwMode="auto">
          <a:xfrm>
            <a:off x="3505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6"/>
          <p:cNvSpPr>
            <a:spLocks noChangeShapeType="1"/>
          </p:cNvSpPr>
          <p:nvPr/>
        </p:nvSpPr>
        <p:spPr bwMode="auto">
          <a:xfrm>
            <a:off x="2743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7"/>
          <p:cNvSpPr>
            <a:spLocks noChangeShapeType="1"/>
          </p:cNvSpPr>
          <p:nvPr/>
        </p:nvSpPr>
        <p:spPr bwMode="auto">
          <a:xfrm>
            <a:off x="4267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8"/>
          <p:cNvSpPr>
            <a:spLocks noChangeArrowheads="1"/>
          </p:cNvSpPr>
          <p:nvPr/>
        </p:nvSpPr>
        <p:spPr bwMode="auto">
          <a:xfrm>
            <a:off x="1155700" y="3989388"/>
            <a:ext cx="596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latin typeface="Arial" charset="0"/>
              </a:rPr>
              <a:t>msb</a:t>
            </a:r>
          </a:p>
        </p:txBody>
      </p:sp>
      <p:sp>
        <p:nvSpPr>
          <p:cNvPr id="13" name="Rectangle 9"/>
          <p:cNvSpPr>
            <a:spLocks noChangeArrowheads="1"/>
          </p:cNvSpPr>
          <p:nvPr/>
        </p:nvSpPr>
        <p:spPr bwMode="auto">
          <a:xfrm>
            <a:off x="5270500" y="3987800"/>
            <a:ext cx="457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latin typeface="Arial" charset="0"/>
              </a:rPr>
              <a:t>lsb</a:t>
            </a:r>
          </a:p>
        </p:txBody>
      </p:sp>
      <p:sp>
        <p:nvSpPr>
          <p:cNvPr id="14" name="Rectangle 10"/>
          <p:cNvSpPr>
            <a:spLocks noChangeArrowheads="1"/>
          </p:cNvSpPr>
          <p:nvPr/>
        </p:nvSpPr>
        <p:spPr bwMode="auto">
          <a:xfrm>
            <a:off x="2222500" y="3608388"/>
            <a:ext cx="26050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dirty="0">
                <a:solidFill>
                  <a:srgbClr val="009900"/>
                </a:solidFill>
                <a:latin typeface="Arial" charset="0"/>
              </a:rPr>
              <a:t>3          2          1           0</a:t>
            </a:r>
          </a:p>
        </p:txBody>
      </p:sp>
      <p:sp>
        <p:nvSpPr>
          <p:cNvPr id="15" name="Rectangle 11"/>
          <p:cNvSpPr>
            <a:spLocks noChangeArrowheads="1"/>
          </p:cNvSpPr>
          <p:nvPr/>
        </p:nvSpPr>
        <p:spPr bwMode="auto">
          <a:xfrm>
            <a:off x="4278313" y="3297237"/>
            <a:ext cx="2120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i="1" dirty="0">
                <a:solidFill>
                  <a:srgbClr val="009900"/>
                </a:solidFill>
                <a:latin typeface="Arial" charset="0"/>
              </a:rPr>
              <a:t>little endian byte 0</a:t>
            </a:r>
          </a:p>
        </p:txBody>
      </p:sp>
      <p:sp>
        <p:nvSpPr>
          <p:cNvPr id="16" name="Rectangle 12"/>
          <p:cNvSpPr>
            <a:spLocks noChangeArrowheads="1"/>
          </p:cNvSpPr>
          <p:nvPr/>
        </p:nvSpPr>
        <p:spPr bwMode="auto">
          <a:xfrm>
            <a:off x="2222500" y="4446588"/>
            <a:ext cx="26050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dirty="0">
                <a:solidFill>
                  <a:srgbClr val="FF0000"/>
                </a:solidFill>
                <a:latin typeface="Arial" charset="0"/>
              </a:rPr>
              <a:t>0          1          2           3</a:t>
            </a:r>
          </a:p>
        </p:txBody>
      </p:sp>
      <p:sp>
        <p:nvSpPr>
          <p:cNvPr id="17" name="Rectangle 13"/>
          <p:cNvSpPr>
            <a:spLocks noChangeArrowheads="1"/>
          </p:cNvSpPr>
          <p:nvPr/>
        </p:nvSpPr>
        <p:spPr bwMode="auto">
          <a:xfrm>
            <a:off x="546100" y="4751388"/>
            <a:ext cx="1993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i="1" dirty="0">
                <a:solidFill>
                  <a:srgbClr val="FF0000"/>
                </a:solidFill>
                <a:latin typeface="Arial" charset="0"/>
              </a:rPr>
              <a:t>big endian byte 0</a:t>
            </a:r>
          </a:p>
        </p:txBody>
      </p:sp>
      <p:sp>
        <p:nvSpPr>
          <p:cNvPr id="18" name="Rectangle 14"/>
          <p:cNvSpPr>
            <a:spLocks noChangeArrowheads="1"/>
          </p:cNvSpPr>
          <p:nvPr/>
        </p:nvSpPr>
        <p:spPr bwMode="auto">
          <a:xfrm>
            <a:off x="546100" y="5265738"/>
            <a:ext cx="5815013"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2000" b="1" dirty="0">
                <a:latin typeface="Arial" charset="0"/>
              </a:rPr>
              <a:t>Alignment: require that objects fall on address </a:t>
            </a:r>
            <a:br>
              <a:rPr lang="en-US" altLang="x-none" sz="2000" b="1" dirty="0">
                <a:latin typeface="Arial" charset="0"/>
              </a:rPr>
            </a:br>
            <a:r>
              <a:rPr lang="en-US" altLang="x-none" sz="2000" b="1" dirty="0">
                <a:latin typeface="Arial" charset="0"/>
              </a:rPr>
              <a:t>	that is multiple of  their size.</a:t>
            </a:r>
          </a:p>
        </p:txBody>
      </p:sp>
      <p:sp>
        <p:nvSpPr>
          <p:cNvPr id="19" name="Rectangle 15"/>
          <p:cNvSpPr>
            <a:spLocks noChangeArrowheads="1"/>
          </p:cNvSpPr>
          <p:nvPr/>
        </p:nvSpPr>
        <p:spPr bwMode="auto">
          <a:xfrm>
            <a:off x="6407150" y="4502150"/>
            <a:ext cx="2044700" cy="1816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Rectangle 16"/>
          <p:cNvSpPr>
            <a:spLocks noChangeArrowheads="1"/>
          </p:cNvSpPr>
          <p:nvPr/>
        </p:nvSpPr>
        <p:spPr bwMode="auto">
          <a:xfrm>
            <a:off x="6407150" y="4654550"/>
            <a:ext cx="2044700" cy="215900"/>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a:off x="7473950" y="5492750"/>
            <a:ext cx="9779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2" name="Rectangle 18"/>
          <p:cNvSpPr>
            <a:spLocks noChangeArrowheads="1"/>
          </p:cNvSpPr>
          <p:nvPr/>
        </p:nvSpPr>
        <p:spPr bwMode="auto">
          <a:xfrm>
            <a:off x="6407150" y="5721350"/>
            <a:ext cx="10541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3" name="Rectangle 19"/>
          <p:cNvSpPr>
            <a:spLocks noChangeArrowheads="1"/>
          </p:cNvSpPr>
          <p:nvPr/>
        </p:nvSpPr>
        <p:spPr bwMode="auto">
          <a:xfrm>
            <a:off x="6384925" y="41671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sz="1800" b="1">
                <a:latin typeface="Arial" charset="0"/>
              </a:rPr>
              <a:t>0      1      2      3</a:t>
            </a:r>
          </a:p>
        </p:txBody>
      </p:sp>
      <p:sp>
        <p:nvSpPr>
          <p:cNvPr id="24" name="Rectangle 20"/>
          <p:cNvSpPr>
            <a:spLocks noChangeArrowheads="1"/>
          </p:cNvSpPr>
          <p:nvPr/>
        </p:nvSpPr>
        <p:spPr bwMode="auto">
          <a:xfrm>
            <a:off x="8007350" y="5873750"/>
            <a:ext cx="4445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6407150" y="6102350"/>
            <a:ext cx="15875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6" name="Rectangle 22"/>
          <p:cNvSpPr>
            <a:spLocks noChangeArrowheads="1"/>
          </p:cNvSpPr>
          <p:nvPr/>
        </p:nvSpPr>
        <p:spPr bwMode="auto">
          <a:xfrm>
            <a:off x="6864350" y="5035550"/>
            <a:ext cx="15875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7" name="Rectangle 23"/>
          <p:cNvSpPr>
            <a:spLocks noChangeArrowheads="1"/>
          </p:cNvSpPr>
          <p:nvPr/>
        </p:nvSpPr>
        <p:spPr bwMode="auto">
          <a:xfrm>
            <a:off x="6407150" y="5264150"/>
            <a:ext cx="444500" cy="215900"/>
          </a:xfrm>
          <a:prstGeom prst="rect">
            <a:avLst/>
          </a:prstGeom>
          <a:solidFill>
            <a:schemeClr val="accent6">
              <a:lumMod val="75000"/>
            </a:schemeClr>
          </a:solidFill>
          <a:ln w="12700">
            <a:solidFill>
              <a:schemeClr val="tx1"/>
            </a:solidFill>
            <a:miter lim="800000"/>
            <a:headEnd/>
            <a:tailEnd/>
          </a:ln>
          <a:effectLst/>
        </p:spPr>
        <p:txBody>
          <a:bodyPr wrap="none" anchor="ctr"/>
          <a:lstStyle/>
          <a:p>
            <a:endParaRPr lang="en-US"/>
          </a:p>
        </p:txBody>
      </p:sp>
      <p:sp>
        <p:nvSpPr>
          <p:cNvPr id="28" name="Rectangle 24"/>
          <p:cNvSpPr>
            <a:spLocks noChangeArrowheads="1"/>
          </p:cNvSpPr>
          <p:nvPr/>
        </p:nvSpPr>
        <p:spPr bwMode="auto">
          <a:xfrm>
            <a:off x="5241925" y="46243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r"/>
            <a:r>
              <a:rPr lang="en-US" altLang="x-none" sz="1800" b="1" i="1" dirty="0">
                <a:solidFill>
                  <a:srgbClr val="51DC00"/>
                </a:solidFill>
                <a:latin typeface="Arial" charset="0"/>
              </a:rPr>
              <a:t>Aligned</a:t>
            </a:r>
          </a:p>
        </p:txBody>
      </p:sp>
      <p:sp>
        <p:nvSpPr>
          <p:cNvPr id="29" name="Rectangle 25"/>
          <p:cNvSpPr>
            <a:spLocks noChangeArrowheads="1"/>
          </p:cNvSpPr>
          <p:nvPr/>
        </p:nvSpPr>
        <p:spPr bwMode="auto">
          <a:xfrm>
            <a:off x="5241925" y="5538788"/>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r"/>
            <a:r>
              <a:rPr lang="en-US" altLang="x-none" sz="1800" b="1" i="1" dirty="0">
                <a:solidFill>
                  <a:schemeClr val="accent6">
                    <a:lumMod val="75000"/>
                  </a:schemeClr>
                </a:solidFill>
                <a:latin typeface="Arial" charset="0"/>
              </a:rPr>
              <a:t>Not</a:t>
            </a:r>
          </a:p>
          <a:p>
            <a:pPr algn="r"/>
            <a:r>
              <a:rPr lang="en-US" altLang="x-none" sz="1800" b="1" i="1" dirty="0">
                <a:solidFill>
                  <a:schemeClr val="accent6">
                    <a:lumMod val="75000"/>
                  </a:schemeClr>
                </a:solidFill>
                <a:latin typeface="Arial" charset="0"/>
              </a:rPr>
              <a:t>Aligned</a:t>
            </a:r>
          </a:p>
        </p:txBody>
      </p:sp>
      <p:sp>
        <p:nvSpPr>
          <p:cNvPr id="31" name="Explosion 2 30"/>
          <p:cNvSpPr/>
          <p:nvPr/>
        </p:nvSpPr>
        <p:spPr>
          <a:xfrm>
            <a:off x="6629400" y="2474912"/>
            <a:ext cx="2286000" cy="147478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Endian War</a:t>
            </a:r>
          </a:p>
        </p:txBody>
      </p:sp>
    </p:spTree>
    <p:extLst>
      <p:ext uri="{BB962C8B-B14F-4D97-AF65-F5344CB8AC3E}">
        <p14:creationId xmlns:p14="http://schemas.microsoft.com/office/powerpoint/2010/main" val="81100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17</a:t>
            </a:fld>
            <a:endParaRPr lang="zh-CN" altLang="en-US"/>
          </a:p>
        </p:txBody>
      </p:sp>
      <p:sp>
        <p:nvSpPr>
          <p:cNvPr id="6" name="Title 5"/>
          <p:cNvSpPr>
            <a:spLocks noGrp="1"/>
          </p:cNvSpPr>
          <p:nvPr>
            <p:ph type="title"/>
          </p:nvPr>
        </p:nvSpPr>
        <p:spPr/>
        <p:txBody>
          <a:bodyPr/>
          <a:lstStyle/>
          <a:p>
            <a:r>
              <a:rPr lang="en-US" altLang="x-none" dirty="0"/>
              <a:t>Top 10 80x86 Instructions</a:t>
            </a:r>
            <a:endParaRPr lang="en-US" dirty="0"/>
          </a:p>
        </p:txBody>
      </p:sp>
      <p:sp>
        <p:nvSpPr>
          <p:cNvPr id="7" name="Content Placeholder 6"/>
          <p:cNvSpPr>
            <a:spLocks noGrp="1"/>
          </p:cNvSpPr>
          <p:nvPr>
            <p:ph sz="quarter" idx="13"/>
          </p:nvPr>
        </p:nvSpPr>
        <p:spPr/>
        <p:txBody>
          <a:bodyPr/>
          <a:lstStyle/>
          <a:p>
            <a:endParaRPr lang="en-US"/>
          </a:p>
        </p:txBody>
      </p:sp>
      <p:pic>
        <p:nvPicPr>
          <p:cNvPr id="8"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479" y="1371600"/>
            <a:ext cx="81915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Line 4"/>
          <p:cNvSpPr>
            <a:spLocks noChangeShapeType="1"/>
          </p:cNvSpPr>
          <p:nvPr/>
        </p:nvSpPr>
        <p:spPr bwMode="auto">
          <a:xfrm>
            <a:off x="4191000" y="5410200"/>
            <a:ext cx="1219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7328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x-none" b="1" dirty="0">
                <a:latin typeface="Arial" charset="0"/>
              </a:rPr>
              <a:t>Support these simple instructions, since they </a:t>
            </a:r>
            <a:br>
              <a:rPr lang="en-US" altLang="x-none" b="1" dirty="0">
                <a:latin typeface="Arial" charset="0"/>
              </a:rPr>
            </a:br>
            <a:r>
              <a:rPr lang="en-US" altLang="x-none" b="1" dirty="0">
                <a:latin typeface="Arial" charset="0"/>
              </a:rPr>
              <a:t>will dominate the number of instructions executed: </a:t>
            </a:r>
          </a:p>
          <a:p>
            <a:pPr>
              <a:lnSpc>
                <a:spcPct val="90000"/>
              </a:lnSpc>
            </a:pPr>
            <a:endParaRPr lang="en-US" altLang="x-none" b="1" dirty="0">
              <a:latin typeface="Arial" charset="0"/>
            </a:endParaRPr>
          </a:p>
          <a:p>
            <a:pPr marL="400050" lvl="1" indent="0">
              <a:lnSpc>
                <a:spcPct val="90000"/>
              </a:lnSpc>
              <a:buNone/>
            </a:pPr>
            <a:r>
              <a:rPr lang="en-US" altLang="x-none" dirty="0">
                <a:latin typeface="Arial" charset="0"/>
              </a:rPr>
              <a:t>load, </a:t>
            </a:r>
          </a:p>
          <a:p>
            <a:pPr marL="400050" lvl="1" indent="0">
              <a:lnSpc>
                <a:spcPct val="90000"/>
              </a:lnSpc>
              <a:buNone/>
            </a:pPr>
            <a:r>
              <a:rPr lang="en-US" altLang="x-none" dirty="0">
                <a:latin typeface="Arial" charset="0"/>
              </a:rPr>
              <a:t>store, </a:t>
            </a:r>
          </a:p>
          <a:p>
            <a:pPr marL="400050" lvl="1" indent="0">
              <a:lnSpc>
                <a:spcPct val="90000"/>
              </a:lnSpc>
              <a:buNone/>
            </a:pPr>
            <a:r>
              <a:rPr lang="en-US" altLang="x-none" dirty="0">
                <a:latin typeface="Arial" charset="0"/>
              </a:rPr>
              <a:t>add, </a:t>
            </a:r>
          </a:p>
          <a:p>
            <a:pPr marL="400050" lvl="1" indent="0">
              <a:lnSpc>
                <a:spcPct val="90000"/>
              </a:lnSpc>
              <a:buNone/>
            </a:pPr>
            <a:r>
              <a:rPr lang="en-US" altLang="x-none" dirty="0">
                <a:latin typeface="Arial" charset="0"/>
              </a:rPr>
              <a:t>subtract, </a:t>
            </a:r>
          </a:p>
          <a:p>
            <a:pPr marL="400050" lvl="1" indent="0">
              <a:lnSpc>
                <a:spcPct val="90000"/>
              </a:lnSpc>
              <a:buNone/>
            </a:pPr>
            <a:r>
              <a:rPr lang="en-US" altLang="x-none" dirty="0">
                <a:latin typeface="Arial" charset="0"/>
              </a:rPr>
              <a:t>move register-register, </a:t>
            </a:r>
          </a:p>
          <a:p>
            <a:pPr marL="400050" lvl="1" indent="0">
              <a:lnSpc>
                <a:spcPct val="90000"/>
              </a:lnSpc>
              <a:buNone/>
            </a:pPr>
            <a:r>
              <a:rPr lang="en-US" altLang="x-none" dirty="0">
                <a:latin typeface="Arial" charset="0"/>
              </a:rPr>
              <a:t>and, </a:t>
            </a:r>
          </a:p>
          <a:p>
            <a:pPr marL="400050" lvl="1" indent="0">
              <a:lnSpc>
                <a:spcPct val="90000"/>
              </a:lnSpc>
              <a:buNone/>
            </a:pPr>
            <a:r>
              <a:rPr lang="en-US" altLang="x-none" dirty="0">
                <a:latin typeface="Arial" charset="0"/>
              </a:rPr>
              <a:t>shift,  </a:t>
            </a:r>
          </a:p>
          <a:p>
            <a:pPr marL="400050" lvl="1" indent="0">
              <a:lnSpc>
                <a:spcPct val="90000"/>
              </a:lnSpc>
              <a:buNone/>
            </a:pPr>
            <a:r>
              <a:rPr lang="en-US" altLang="x-none" dirty="0">
                <a:latin typeface="Arial" charset="0"/>
              </a:rPr>
              <a:t>compare equal, compare not equal, </a:t>
            </a:r>
          </a:p>
          <a:p>
            <a:pPr marL="400050" lvl="1" indent="0">
              <a:lnSpc>
                <a:spcPct val="90000"/>
              </a:lnSpc>
              <a:buNone/>
            </a:pPr>
            <a:r>
              <a:rPr lang="en-US" altLang="x-none" dirty="0">
                <a:latin typeface="Arial" charset="0"/>
              </a:rPr>
              <a:t>branch, </a:t>
            </a:r>
            <a:br>
              <a:rPr lang="en-US" altLang="x-none" dirty="0">
                <a:latin typeface="Arial" charset="0"/>
              </a:rPr>
            </a:br>
            <a:r>
              <a:rPr lang="en-US" altLang="x-none" dirty="0">
                <a:latin typeface="Arial" charset="0"/>
              </a:rPr>
              <a:t>jump, </a:t>
            </a:r>
          </a:p>
          <a:p>
            <a:pPr marL="400050" lvl="1" indent="0">
              <a:lnSpc>
                <a:spcPct val="90000"/>
              </a:lnSpc>
              <a:buNone/>
            </a:pPr>
            <a:r>
              <a:rPr lang="en-US" altLang="x-none" dirty="0">
                <a:latin typeface="Arial" charset="0"/>
              </a:rPr>
              <a:t>call, </a:t>
            </a:r>
          </a:p>
          <a:p>
            <a:pPr marL="400050" lvl="1" indent="0">
              <a:lnSpc>
                <a:spcPct val="90000"/>
              </a:lnSpc>
              <a:buNone/>
            </a:pPr>
            <a:r>
              <a:rPr lang="en-US" altLang="x-none" dirty="0">
                <a:latin typeface="Arial" charset="0"/>
              </a:rPr>
              <a:t>return;</a:t>
            </a:r>
          </a:p>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18</a:t>
            </a:fld>
            <a:endParaRPr lang="zh-CN" altLang="en-US"/>
          </a:p>
        </p:txBody>
      </p:sp>
      <p:sp>
        <p:nvSpPr>
          <p:cNvPr id="6" name="Title 5"/>
          <p:cNvSpPr>
            <a:spLocks noGrp="1"/>
          </p:cNvSpPr>
          <p:nvPr>
            <p:ph type="title"/>
          </p:nvPr>
        </p:nvSpPr>
        <p:spPr/>
        <p:txBody>
          <a:bodyPr/>
          <a:lstStyle/>
          <a:p>
            <a:r>
              <a:rPr lang="en-US" altLang="x-none" dirty="0"/>
              <a:t>Operation Summary</a:t>
            </a:r>
            <a:endParaRPr lang="en-US" dirty="0"/>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858046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19</a:t>
            </a:fld>
            <a:endParaRPr lang="zh-CN" altLang="en-US"/>
          </a:p>
        </p:txBody>
      </p:sp>
      <p:sp>
        <p:nvSpPr>
          <p:cNvPr id="6" name="Title 5"/>
          <p:cNvSpPr>
            <a:spLocks noGrp="1"/>
          </p:cNvSpPr>
          <p:nvPr>
            <p:ph type="title"/>
          </p:nvPr>
        </p:nvSpPr>
        <p:spPr/>
        <p:txBody>
          <a:bodyPr/>
          <a:lstStyle/>
          <a:p>
            <a:r>
              <a:rPr lang="en-US" dirty="0"/>
              <a:t>Appendix: Data Types</a:t>
            </a:r>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457200" y="1084136"/>
            <a:ext cx="6629400" cy="5429179"/>
          </a:xfrm>
          <a:prstGeom prst="rect">
            <a:avLst/>
          </a:prstGeom>
        </p:spPr>
        <p:txBody>
          <a:bodyPr wrap="square">
            <a:spAutoFit/>
          </a:bodyPr>
          <a:lstStyle/>
          <a:p>
            <a:pPr>
              <a:lnSpc>
                <a:spcPct val="85000"/>
              </a:lnSpc>
            </a:pPr>
            <a:r>
              <a:rPr lang="en-US" altLang="x-none" sz="1700" b="1" u="sng" dirty="0">
                <a:solidFill>
                  <a:schemeClr val="tx1"/>
                </a:solidFill>
                <a:latin typeface="Arial" charset="0"/>
              </a:rPr>
              <a:t>Bit</a:t>
            </a:r>
            <a:r>
              <a:rPr lang="en-US" altLang="x-none" sz="1700" b="1" dirty="0">
                <a:solidFill>
                  <a:schemeClr val="tx1"/>
                </a:solidFill>
                <a:latin typeface="Arial" charset="0"/>
              </a:rPr>
              <a:t>:  0, 1</a:t>
            </a:r>
          </a:p>
          <a:p>
            <a:pPr>
              <a:lnSpc>
                <a:spcPct val="85000"/>
              </a:lnSpc>
            </a:pPr>
            <a:endParaRPr lang="en-US" altLang="x-none" sz="1700" b="1" dirty="0">
              <a:solidFill>
                <a:schemeClr val="tx1"/>
              </a:solidFill>
              <a:latin typeface="Arial" charset="0"/>
            </a:endParaRPr>
          </a:p>
          <a:p>
            <a:pPr>
              <a:lnSpc>
                <a:spcPct val="85000"/>
              </a:lnSpc>
            </a:pPr>
            <a:r>
              <a:rPr lang="en-US" altLang="x-none" sz="1700" b="1" u="sng" dirty="0">
                <a:solidFill>
                  <a:schemeClr val="tx1"/>
                </a:solidFill>
                <a:latin typeface="Arial" charset="0"/>
              </a:rPr>
              <a:t>Bit String</a:t>
            </a:r>
            <a:r>
              <a:rPr lang="en-US" altLang="x-none" sz="1700" b="1" dirty="0">
                <a:solidFill>
                  <a:schemeClr val="tx1"/>
                </a:solidFill>
                <a:latin typeface="Arial" charset="0"/>
              </a:rPr>
              <a:t>:  sequence of bits of a particular length</a:t>
            </a:r>
          </a:p>
          <a:p>
            <a:pPr>
              <a:lnSpc>
                <a:spcPct val="85000"/>
              </a:lnSpc>
            </a:pPr>
            <a:r>
              <a:rPr lang="en-US" altLang="x-none" sz="1700" b="1" dirty="0">
                <a:solidFill>
                  <a:schemeClr val="tx1"/>
                </a:solidFill>
                <a:latin typeface="Arial" charset="0"/>
              </a:rPr>
              <a:t>      4 bits is a nibble</a:t>
            </a:r>
          </a:p>
          <a:p>
            <a:pPr>
              <a:lnSpc>
                <a:spcPct val="85000"/>
              </a:lnSpc>
            </a:pPr>
            <a:r>
              <a:rPr lang="en-US" altLang="x-none" sz="1700" b="1" dirty="0">
                <a:solidFill>
                  <a:schemeClr val="tx1"/>
                </a:solidFill>
                <a:latin typeface="Arial" charset="0"/>
              </a:rPr>
              <a:t>      8 bits is a byte</a:t>
            </a:r>
          </a:p>
          <a:p>
            <a:pPr>
              <a:lnSpc>
                <a:spcPct val="85000"/>
              </a:lnSpc>
            </a:pPr>
            <a:r>
              <a:rPr lang="en-US" altLang="x-none" sz="1700" b="1" dirty="0">
                <a:solidFill>
                  <a:schemeClr val="tx1"/>
                </a:solidFill>
                <a:latin typeface="Arial" charset="0"/>
              </a:rPr>
              <a:t>     16 bits is a half-word</a:t>
            </a:r>
          </a:p>
          <a:p>
            <a:pPr>
              <a:lnSpc>
                <a:spcPct val="85000"/>
              </a:lnSpc>
            </a:pPr>
            <a:r>
              <a:rPr lang="en-US" altLang="x-none" sz="1700" b="1" dirty="0">
                <a:solidFill>
                  <a:schemeClr val="tx1"/>
                </a:solidFill>
                <a:latin typeface="Arial" charset="0"/>
              </a:rPr>
              <a:t>     32 bits is a word</a:t>
            </a:r>
          </a:p>
          <a:p>
            <a:pPr>
              <a:lnSpc>
                <a:spcPct val="85000"/>
              </a:lnSpc>
            </a:pPr>
            <a:r>
              <a:rPr lang="en-US" altLang="x-none" sz="1700" b="1" dirty="0">
                <a:solidFill>
                  <a:schemeClr val="tx1"/>
                </a:solidFill>
                <a:latin typeface="Arial" charset="0"/>
              </a:rPr>
              <a:t>     64 bits is a double-word</a:t>
            </a:r>
          </a:p>
          <a:p>
            <a:pPr>
              <a:lnSpc>
                <a:spcPct val="85000"/>
              </a:lnSpc>
            </a:pPr>
            <a:endParaRPr lang="en-US" altLang="x-none" sz="1700" b="1" dirty="0">
              <a:solidFill>
                <a:schemeClr val="tx1"/>
              </a:solidFill>
              <a:latin typeface="Arial" charset="0"/>
            </a:endParaRPr>
          </a:p>
          <a:p>
            <a:pPr>
              <a:lnSpc>
                <a:spcPct val="85000"/>
              </a:lnSpc>
            </a:pPr>
            <a:r>
              <a:rPr lang="en-US" altLang="x-none" sz="1700" b="1" u="sng" dirty="0">
                <a:solidFill>
                  <a:schemeClr val="tx1"/>
                </a:solidFill>
                <a:latin typeface="Arial" charset="0"/>
              </a:rPr>
              <a:t>Character</a:t>
            </a:r>
            <a:r>
              <a:rPr lang="en-US" altLang="x-none" sz="1700" b="1" dirty="0">
                <a:solidFill>
                  <a:schemeClr val="tx1"/>
                </a:solidFill>
                <a:latin typeface="Arial" charset="0"/>
              </a:rPr>
              <a:t>:</a:t>
            </a:r>
          </a:p>
          <a:p>
            <a:pPr>
              <a:lnSpc>
                <a:spcPct val="85000"/>
              </a:lnSpc>
            </a:pPr>
            <a:r>
              <a:rPr lang="en-US" altLang="x-none" sz="1700" b="1" dirty="0">
                <a:solidFill>
                  <a:schemeClr val="tx1"/>
                </a:solidFill>
                <a:latin typeface="Arial" charset="0"/>
              </a:rPr>
              <a:t>      ASCII  7 bit code</a:t>
            </a:r>
          </a:p>
          <a:p>
            <a:pPr>
              <a:lnSpc>
                <a:spcPct val="85000"/>
              </a:lnSpc>
            </a:pPr>
            <a:r>
              <a:rPr lang="en-US" altLang="x-none" sz="1700" b="1" dirty="0">
                <a:solidFill>
                  <a:schemeClr val="tx1"/>
                </a:solidFill>
                <a:latin typeface="Arial" charset="0"/>
              </a:rPr>
              <a:t>      UNICODE 16 bit code</a:t>
            </a:r>
          </a:p>
          <a:p>
            <a:pPr>
              <a:lnSpc>
                <a:spcPct val="85000"/>
              </a:lnSpc>
            </a:pPr>
            <a:endParaRPr lang="en-US" altLang="x-none" sz="1700" b="1" dirty="0">
              <a:solidFill>
                <a:schemeClr val="tx1"/>
              </a:solidFill>
              <a:latin typeface="Arial" charset="0"/>
            </a:endParaRPr>
          </a:p>
          <a:p>
            <a:pPr>
              <a:lnSpc>
                <a:spcPct val="85000"/>
              </a:lnSpc>
            </a:pPr>
            <a:r>
              <a:rPr lang="en-US" altLang="x-none" sz="1700" b="1" u="sng" dirty="0">
                <a:solidFill>
                  <a:schemeClr val="tx1"/>
                </a:solidFill>
                <a:latin typeface="Arial" charset="0"/>
              </a:rPr>
              <a:t>Decimal</a:t>
            </a:r>
            <a:r>
              <a:rPr lang="en-US" altLang="x-none" sz="1700" b="1" dirty="0">
                <a:solidFill>
                  <a:schemeClr val="tx1"/>
                </a:solidFill>
                <a:latin typeface="Arial" charset="0"/>
              </a:rPr>
              <a:t>:</a:t>
            </a:r>
          </a:p>
          <a:p>
            <a:pPr>
              <a:lnSpc>
                <a:spcPct val="85000"/>
              </a:lnSpc>
            </a:pPr>
            <a:r>
              <a:rPr lang="en-US" altLang="x-none" sz="1700" b="1" dirty="0">
                <a:solidFill>
                  <a:schemeClr val="tx1"/>
                </a:solidFill>
                <a:latin typeface="Arial" charset="0"/>
              </a:rPr>
              <a:t>      digits 0-9 encoded as 0000b thru 1001b</a:t>
            </a:r>
          </a:p>
          <a:p>
            <a:pPr>
              <a:lnSpc>
                <a:spcPct val="85000"/>
              </a:lnSpc>
            </a:pPr>
            <a:r>
              <a:rPr lang="en-US" altLang="x-none" sz="1700" b="1" dirty="0">
                <a:solidFill>
                  <a:schemeClr val="tx1"/>
                </a:solidFill>
                <a:latin typeface="Arial" charset="0"/>
              </a:rPr>
              <a:t>      two decimal digits packed per 8 bit byte</a:t>
            </a:r>
          </a:p>
          <a:p>
            <a:pPr>
              <a:lnSpc>
                <a:spcPct val="85000"/>
              </a:lnSpc>
            </a:pPr>
            <a:endParaRPr lang="en-US" altLang="x-none" sz="1700" b="1" dirty="0">
              <a:solidFill>
                <a:schemeClr val="tx1"/>
              </a:solidFill>
              <a:latin typeface="Arial" charset="0"/>
            </a:endParaRPr>
          </a:p>
          <a:p>
            <a:pPr>
              <a:lnSpc>
                <a:spcPct val="85000"/>
              </a:lnSpc>
            </a:pPr>
            <a:r>
              <a:rPr lang="en-US" altLang="x-none" sz="1700" b="1" u="sng" dirty="0">
                <a:solidFill>
                  <a:schemeClr val="tx1"/>
                </a:solidFill>
                <a:latin typeface="Arial" charset="0"/>
              </a:rPr>
              <a:t>Integers</a:t>
            </a:r>
            <a:r>
              <a:rPr lang="en-US" altLang="x-none" sz="1700" b="1" dirty="0">
                <a:solidFill>
                  <a:schemeClr val="tx1"/>
                </a:solidFill>
                <a:latin typeface="Arial" charset="0"/>
              </a:rPr>
              <a:t>:</a:t>
            </a:r>
          </a:p>
          <a:p>
            <a:pPr>
              <a:lnSpc>
                <a:spcPct val="85000"/>
              </a:lnSpc>
            </a:pPr>
            <a:r>
              <a:rPr lang="en-US" altLang="x-none" sz="1700" b="1" dirty="0">
                <a:solidFill>
                  <a:schemeClr val="tx1"/>
                </a:solidFill>
                <a:latin typeface="Arial" charset="0"/>
              </a:rPr>
              <a:t>      2's Complement</a:t>
            </a:r>
          </a:p>
          <a:p>
            <a:pPr>
              <a:lnSpc>
                <a:spcPct val="85000"/>
              </a:lnSpc>
            </a:pPr>
            <a:endParaRPr lang="en-US" altLang="x-none" sz="1700" b="1" dirty="0">
              <a:solidFill>
                <a:schemeClr val="tx1"/>
              </a:solidFill>
              <a:latin typeface="Arial" charset="0"/>
            </a:endParaRPr>
          </a:p>
          <a:p>
            <a:pPr>
              <a:lnSpc>
                <a:spcPct val="85000"/>
              </a:lnSpc>
            </a:pPr>
            <a:r>
              <a:rPr lang="en-US" altLang="x-none" sz="1700" b="1" u="sng" dirty="0">
                <a:solidFill>
                  <a:schemeClr val="tx1"/>
                </a:solidFill>
                <a:latin typeface="Arial" charset="0"/>
              </a:rPr>
              <a:t>Floating Point</a:t>
            </a:r>
            <a:r>
              <a:rPr lang="en-US" altLang="x-none" sz="1700" b="1" dirty="0">
                <a:solidFill>
                  <a:schemeClr val="tx1"/>
                </a:solidFill>
                <a:latin typeface="Arial" charset="0"/>
              </a:rPr>
              <a:t>:</a:t>
            </a:r>
          </a:p>
          <a:p>
            <a:pPr>
              <a:lnSpc>
                <a:spcPct val="85000"/>
              </a:lnSpc>
            </a:pPr>
            <a:r>
              <a:rPr lang="en-US" altLang="x-none" sz="1700" b="1" dirty="0">
                <a:solidFill>
                  <a:schemeClr val="tx1"/>
                </a:solidFill>
                <a:latin typeface="Arial" charset="0"/>
              </a:rPr>
              <a:t>      Single Precision</a:t>
            </a:r>
          </a:p>
          <a:p>
            <a:pPr>
              <a:lnSpc>
                <a:spcPct val="85000"/>
              </a:lnSpc>
            </a:pPr>
            <a:r>
              <a:rPr lang="en-US" altLang="x-none" sz="1700" b="1" dirty="0">
                <a:solidFill>
                  <a:schemeClr val="tx1"/>
                </a:solidFill>
                <a:latin typeface="Arial" charset="0"/>
              </a:rPr>
              <a:t>      Double Precision</a:t>
            </a:r>
          </a:p>
          <a:p>
            <a:pPr>
              <a:lnSpc>
                <a:spcPct val="85000"/>
              </a:lnSpc>
            </a:pPr>
            <a:r>
              <a:rPr lang="en-US" altLang="x-none" sz="1700" b="1" dirty="0">
                <a:solidFill>
                  <a:schemeClr val="tx1"/>
                </a:solidFill>
                <a:latin typeface="Arial" charset="0"/>
              </a:rPr>
              <a:t>      Extended Precision</a:t>
            </a:r>
          </a:p>
        </p:txBody>
      </p:sp>
      <p:sp>
        <p:nvSpPr>
          <p:cNvPr id="9" name="Rectangle 5"/>
          <p:cNvSpPr>
            <a:spLocks noChangeArrowheads="1"/>
          </p:cNvSpPr>
          <p:nvPr/>
        </p:nvSpPr>
        <p:spPr bwMode="auto">
          <a:xfrm>
            <a:off x="3695901" y="5645688"/>
            <a:ext cx="736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M x R</a:t>
            </a:r>
          </a:p>
        </p:txBody>
      </p:sp>
      <p:sp>
        <p:nvSpPr>
          <p:cNvPr id="10" name="Rectangle 6"/>
          <p:cNvSpPr>
            <a:spLocks noChangeArrowheads="1"/>
          </p:cNvSpPr>
          <p:nvPr/>
        </p:nvSpPr>
        <p:spPr bwMode="auto">
          <a:xfrm>
            <a:off x="4305501" y="5493288"/>
            <a:ext cx="279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E</a:t>
            </a:r>
          </a:p>
        </p:txBody>
      </p:sp>
      <p:sp>
        <p:nvSpPr>
          <p:cNvPr id="11" name="Rectangle 7"/>
          <p:cNvSpPr>
            <a:spLocks noChangeArrowheads="1"/>
          </p:cNvSpPr>
          <p:nvPr/>
        </p:nvSpPr>
        <p:spPr bwMode="auto">
          <a:xfrm>
            <a:off x="5962851" y="5244050"/>
            <a:ext cx="25590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How many +/- #'s?</a:t>
            </a:r>
          </a:p>
          <a:p>
            <a:pPr>
              <a:lnSpc>
                <a:spcPct val="85000"/>
              </a:lnSpc>
            </a:pPr>
            <a:r>
              <a:rPr lang="en-US" altLang="x-none" sz="1800" b="1">
                <a:solidFill>
                  <a:schemeClr val="tx1"/>
                </a:solidFill>
                <a:latin typeface="Arial" charset="0"/>
              </a:rPr>
              <a:t>Where is decimal pt?</a:t>
            </a:r>
          </a:p>
          <a:p>
            <a:pPr>
              <a:lnSpc>
                <a:spcPct val="85000"/>
              </a:lnSpc>
            </a:pPr>
            <a:r>
              <a:rPr lang="en-US" altLang="x-none" sz="1800" b="1">
                <a:solidFill>
                  <a:schemeClr val="tx1"/>
                </a:solidFill>
                <a:latin typeface="Arial" charset="0"/>
              </a:rPr>
              <a:t>How are +/- exponents</a:t>
            </a:r>
          </a:p>
          <a:p>
            <a:pPr>
              <a:lnSpc>
                <a:spcPct val="85000"/>
              </a:lnSpc>
            </a:pPr>
            <a:r>
              <a:rPr lang="en-US" altLang="x-none" sz="1800" b="1">
                <a:solidFill>
                  <a:schemeClr val="tx1"/>
                </a:solidFill>
                <a:latin typeface="Arial" charset="0"/>
              </a:rPr>
              <a:t>      represented?</a:t>
            </a:r>
          </a:p>
        </p:txBody>
      </p:sp>
      <p:sp>
        <p:nvSpPr>
          <p:cNvPr id="12" name="Rectangle 8"/>
          <p:cNvSpPr>
            <a:spLocks noChangeArrowheads="1"/>
          </p:cNvSpPr>
          <p:nvPr/>
        </p:nvSpPr>
        <p:spPr bwMode="auto">
          <a:xfrm>
            <a:off x="4686501" y="5263100"/>
            <a:ext cx="1143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exponent</a:t>
            </a:r>
          </a:p>
        </p:txBody>
      </p:sp>
      <p:sp>
        <p:nvSpPr>
          <p:cNvPr id="13" name="Rectangle 9"/>
          <p:cNvSpPr>
            <a:spLocks noChangeArrowheads="1"/>
          </p:cNvSpPr>
          <p:nvPr/>
        </p:nvSpPr>
        <p:spPr bwMode="auto">
          <a:xfrm>
            <a:off x="4762701" y="5948900"/>
            <a:ext cx="6477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base</a:t>
            </a:r>
          </a:p>
        </p:txBody>
      </p:sp>
      <p:sp>
        <p:nvSpPr>
          <p:cNvPr id="14" name="Rectangle 10"/>
          <p:cNvSpPr>
            <a:spLocks noChangeArrowheads="1"/>
          </p:cNvSpPr>
          <p:nvPr/>
        </p:nvSpPr>
        <p:spPr bwMode="auto">
          <a:xfrm>
            <a:off x="3162501" y="6179088"/>
            <a:ext cx="1117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charset="0"/>
              </a:rPr>
              <a:t>mantissa</a:t>
            </a:r>
          </a:p>
        </p:txBody>
      </p:sp>
      <p:sp>
        <p:nvSpPr>
          <p:cNvPr id="15" name="Line 11"/>
          <p:cNvSpPr>
            <a:spLocks noChangeShapeType="1"/>
          </p:cNvSpPr>
          <p:nvPr/>
        </p:nvSpPr>
        <p:spPr bwMode="auto">
          <a:xfrm flipV="1">
            <a:off x="4521401" y="5453600"/>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6" name="Line 12"/>
          <p:cNvSpPr>
            <a:spLocks noChangeShapeType="1"/>
          </p:cNvSpPr>
          <p:nvPr/>
        </p:nvSpPr>
        <p:spPr bwMode="auto">
          <a:xfrm>
            <a:off x="4369001" y="5834600"/>
            <a:ext cx="3810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7" name="Line 13"/>
          <p:cNvSpPr>
            <a:spLocks noChangeShapeType="1"/>
          </p:cNvSpPr>
          <p:nvPr/>
        </p:nvSpPr>
        <p:spPr bwMode="auto">
          <a:xfrm flipH="1">
            <a:off x="3683201" y="5834600"/>
            <a:ext cx="152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Tree>
    <p:extLst>
      <p:ext uri="{BB962C8B-B14F-4D97-AF65-F5344CB8AC3E}">
        <p14:creationId xmlns:p14="http://schemas.microsoft.com/office/powerpoint/2010/main" val="205605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92500" lnSpcReduction="20000"/>
          </a:bodyPr>
          <a:lstStyle/>
          <a:p>
            <a:pPr marL="514350" indent="-514350">
              <a:buClr>
                <a:srgbClr val="1111FF"/>
              </a:buClr>
              <a:buSzPct val="100000"/>
              <a:buFont typeface="+mj-lt"/>
              <a:buAutoNum type="arabicPeriod"/>
            </a:pPr>
            <a:r>
              <a:rPr lang="en-US" altLang="en-US" b="1" dirty="0">
                <a:solidFill>
                  <a:srgbClr val="3333CC"/>
                </a:solidFill>
                <a:effectLst>
                  <a:outerShdw blurRad="38100" dist="25400" dir="5400000" algn="ctr" rotWithShape="0">
                    <a:srgbClr val="6E747A">
                      <a:alpha val="43000"/>
                    </a:srgbClr>
                  </a:outerShdw>
                </a:effectLst>
              </a:rPr>
              <a:t>Functional Design of Instruction Set</a:t>
            </a:r>
          </a:p>
          <a:p>
            <a:pPr marL="0" lvl="1" indent="0">
              <a:buClr>
                <a:srgbClr val="1111FF"/>
              </a:buClr>
              <a:buSzPct val="100000"/>
              <a:buNone/>
            </a:pPr>
            <a:r>
              <a:rPr lang="en-US" altLang="en-US" b="1" dirty="0">
                <a:solidFill>
                  <a:srgbClr val="3333CC"/>
                </a:solidFill>
                <a:effectLst>
                  <a:outerShdw blurRad="38100" dist="25400" dir="5400000" algn="ctr" rotWithShape="0">
                    <a:srgbClr val="6E747A">
                      <a:alpha val="43000"/>
                    </a:srgbClr>
                  </a:outerShdw>
                </a:effectLst>
              </a:rPr>
              <a:t>	a.k.a. ISA Basic (2.1~2.5)</a:t>
            </a:r>
          </a:p>
          <a:p>
            <a:pPr marL="514350" indent="-514350">
              <a:buClr>
                <a:srgbClr val="1111FF"/>
              </a:buClr>
              <a:buSzPct val="100000"/>
              <a:buFont typeface="+mj-lt"/>
              <a:buAutoNum type="arabicPeriod"/>
            </a:pPr>
            <a:endParaRPr lang="en-US" altLang="en-US" b="1" dirty="0">
              <a:solidFill>
                <a:srgbClr val="3333CC"/>
              </a:solidFill>
              <a:effectLst>
                <a:outerShdw blurRad="38100" dist="25400" dir="5400000" algn="ctr" rotWithShape="0">
                  <a:srgbClr val="6E747A">
                    <a:alpha val="43000"/>
                  </a:srgbClr>
                </a:outerShdw>
              </a:effectLst>
              <a:ea typeface="黑体" panose="02010609060101010101" pitchFamily="49" charset="-122"/>
              <a:cs typeface="Times New Roman" panose="02020603050405020304" pitchFamily="18" charset="0"/>
              <a:sym typeface="+mn-ea"/>
            </a:endParaRPr>
          </a:p>
          <a:p>
            <a:pPr marL="514350" indent="-514350">
              <a:buClr>
                <a:srgbClr val="1111FF"/>
              </a:buClr>
              <a:buSzPct val="100000"/>
              <a:buFont typeface="+mj-lt"/>
              <a:buAutoNum type="arabicPeriod"/>
            </a:pPr>
            <a:r>
              <a:rPr lang="en-US" altLang="en-US" b="1" dirty="0">
                <a:solidFill>
                  <a:srgbClr val="3333CC"/>
                </a:solidFill>
                <a:effectLst>
                  <a:outerShdw blurRad="38100" dist="25400" dir="5400000" algn="ctr" rotWithShape="0">
                    <a:srgbClr val="6E747A">
                      <a:alpha val="43000"/>
                    </a:srgbClr>
                  </a:outerShdw>
                </a:effectLst>
                <a:sym typeface="+mn-ea"/>
              </a:rPr>
              <a:t>More ISA (Instruction Set Principles)</a:t>
            </a:r>
          </a:p>
          <a:p>
            <a:pPr marL="400050" lvl="1" indent="0">
              <a:buClr>
                <a:srgbClr val="1111FF"/>
              </a:buClr>
              <a:buSzPct val="100000"/>
              <a:buNone/>
            </a:pPr>
            <a:r>
              <a:rPr lang="en-US" altLang="en-US" b="1" dirty="0">
                <a:solidFill>
                  <a:srgbClr val="3333CC"/>
                </a:solidFill>
                <a:effectLst>
                  <a:outerShdw blurRad="38100" dist="25400" dir="5400000" algn="ctr" rotWithShape="0">
                    <a:srgbClr val="6E747A">
                      <a:alpha val="43000"/>
                    </a:srgbClr>
                  </a:outerShdw>
                </a:effectLst>
                <a:sym typeface="+mn-ea"/>
              </a:rPr>
              <a:t>	Detailed ISA, Endian-ness, Addressing, 	(Today’s Topic), CISC vs RISC</a:t>
            </a:r>
          </a:p>
          <a:p>
            <a:pPr marL="514350" indent="-514350">
              <a:buClr>
                <a:srgbClr val="1111FF"/>
              </a:buClr>
              <a:buSzPct val="100000"/>
              <a:buFont typeface="+mj-lt"/>
              <a:buAutoNum type="arabicPeriod"/>
            </a:pPr>
            <a:endParaRPr lang="en-US" altLang="en-US" b="1" dirty="0">
              <a:solidFill>
                <a:srgbClr val="3333CC"/>
              </a:solidFill>
              <a:effectLst>
                <a:outerShdw blurRad="38100" dist="25400" dir="5400000" algn="ctr" rotWithShape="0">
                  <a:srgbClr val="6E747A">
                    <a:alpha val="43000"/>
                  </a:srgbClr>
                </a:outerShdw>
              </a:effectLst>
              <a:sym typeface="+mn-ea"/>
            </a:endParaRPr>
          </a:p>
          <a:p>
            <a:pPr marL="514350" indent="-514350">
              <a:buClr>
                <a:srgbClr val="1111FF"/>
              </a:buClr>
              <a:buSzPct val="100000"/>
              <a:buFont typeface="+mj-lt"/>
              <a:buAutoNum type="arabicPeriod"/>
            </a:pPr>
            <a:r>
              <a:rPr lang="en-US" altLang="en-US" b="1" dirty="0">
                <a:solidFill>
                  <a:srgbClr val="3333CC"/>
                </a:solidFill>
                <a:effectLst>
                  <a:outerShdw blurRad="38100" dist="25400" dir="5400000" algn="ctr" rotWithShape="0">
                    <a:srgbClr val="6E747A">
                      <a:alpha val="43000"/>
                    </a:srgbClr>
                  </a:outerShdw>
                </a:effectLst>
              </a:rPr>
              <a:t>More Detailed MIPS ISA</a:t>
            </a:r>
          </a:p>
          <a:p>
            <a:pPr marL="800100" lvl="2" indent="0">
              <a:buClr>
                <a:srgbClr val="1111FF"/>
              </a:buClr>
              <a:buSzPct val="100000"/>
              <a:buNone/>
            </a:pPr>
            <a:r>
              <a:rPr lang="en-US" altLang="en-US" b="1" dirty="0">
                <a:solidFill>
                  <a:srgbClr val="3333CC"/>
                </a:solidFill>
                <a:effectLst>
                  <a:outerShdw blurRad="38100" dist="25400" dir="5400000" algn="ctr" rotWithShape="0">
                    <a:srgbClr val="6E747A">
                      <a:alpha val="43000"/>
                    </a:srgbClr>
                  </a:outerShdw>
                </a:effectLst>
                <a:ea typeface="黑体" panose="02010609060101010101" pitchFamily="49" charset="-122"/>
                <a:cs typeface="Times New Roman" panose="02020603050405020304" pitchFamily="18" charset="0"/>
              </a:rPr>
              <a:t>Types of MIPS ISA, Procedure call, Programming with MIPS Assembly</a:t>
            </a:r>
          </a:p>
        </p:txBody>
      </p:sp>
      <p:sp>
        <p:nvSpPr>
          <p:cNvPr id="3" name="Date Placeholder 2"/>
          <p:cNvSpPr>
            <a:spLocks noGrp="1"/>
          </p:cNvSpPr>
          <p:nvPr>
            <p:ph type="dt" sz="half" idx="10"/>
          </p:nvPr>
        </p:nvSpPr>
        <p:spPr/>
        <p:txBody>
          <a:bodyPr/>
          <a:lstStyle/>
          <a:p>
            <a:r>
              <a:rPr lang="en-US" altLang="zh-CN"/>
              <a:t>COaA, LEC04 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a:t>
            </a:fld>
            <a:endParaRPr lang="zh-CN" altLang="en-US"/>
          </a:p>
        </p:txBody>
      </p:sp>
      <p:sp>
        <p:nvSpPr>
          <p:cNvPr id="6" name="Title 5"/>
          <p:cNvSpPr>
            <a:spLocks noGrp="1"/>
          </p:cNvSpPr>
          <p:nvPr>
            <p:ph type="title"/>
          </p:nvPr>
        </p:nvSpPr>
        <p:spPr/>
        <p:txBody>
          <a:bodyPr/>
          <a:lstStyle/>
          <a:p>
            <a:r>
              <a:rPr lang="en-US" dirty="0"/>
              <a:t>Outline</a:t>
            </a:r>
          </a:p>
        </p:txBody>
      </p:sp>
      <p:sp>
        <p:nvSpPr>
          <p:cNvPr id="7" name="Content Placeholder 6"/>
          <p:cNvSpPr>
            <a:spLocks noGrp="1"/>
          </p:cNvSpPr>
          <p:nvPr>
            <p:ph sz="quarter" idx="13"/>
          </p:nvPr>
        </p:nvSpPr>
        <p:spPr/>
        <p:txBody>
          <a:bodyPr/>
          <a:lstStyle/>
          <a:p>
            <a:r>
              <a:rPr lang="en-US" dirty="0"/>
              <a:t>0.0</a:t>
            </a:r>
          </a:p>
        </p:txBody>
      </p:sp>
      <p:sp>
        <p:nvSpPr>
          <p:cNvPr id="8" name="Rectangle 9"/>
          <p:cNvSpPr>
            <a:spLocks noChangeArrowheads="1"/>
          </p:cNvSpPr>
          <p:nvPr/>
        </p:nvSpPr>
        <p:spPr bwMode="auto">
          <a:xfrm>
            <a:off x="0" y="1282065"/>
            <a:ext cx="9570085" cy="75057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20000"/>
              </a:lnSpc>
            </a:pPr>
            <a:endParaRPr lang="en-US" altLang="en-US" sz="3600" b="1" dirty="0">
              <a:solidFill>
                <a:srgbClr val="3333CC"/>
              </a:solidFill>
              <a:effectLst>
                <a:outerShdw blurRad="38100" dist="25400" dir="5400000" algn="ctr" rotWithShape="0">
                  <a:srgbClr val="6E747A">
                    <a:alpha val="43000"/>
                  </a:srgbClr>
                </a:outerShdw>
              </a:effectLst>
              <a:uFillTx/>
              <a:latin typeface="Arial" panose="020B0604020202020204" pitchFamily="34" charset="0"/>
              <a:ea typeface="黑体" panose="02010609060101010101" pitchFamily="49" charset="-122"/>
              <a:cs typeface="Times New Roman" panose="02020603050405020304" pitchFamily="18" charset="0"/>
              <a:sym typeface="+mn-ea"/>
            </a:endParaRPr>
          </a:p>
        </p:txBody>
      </p:sp>
      <p:sp>
        <p:nvSpPr>
          <p:cNvPr id="9" name="Rectangle 11"/>
          <p:cNvSpPr>
            <a:spLocks noChangeArrowheads="1"/>
          </p:cNvSpPr>
          <p:nvPr/>
        </p:nvSpPr>
        <p:spPr bwMode="auto">
          <a:xfrm>
            <a:off x="80643" y="2913857"/>
            <a:ext cx="4341813" cy="750887"/>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a:lnSpc>
                <a:spcPct val="120000"/>
              </a:lnSpc>
            </a:pPr>
            <a:endParaRPr lang="en-US" altLang="en-US" sz="3600" b="1" dirty="0">
              <a:solidFill>
                <a:srgbClr val="3333CC"/>
              </a:solidFill>
              <a:effectLst>
                <a:outerShdw blurRad="38100" dist="25400" dir="5400000" algn="ctr" rotWithShape="0">
                  <a:srgbClr val="6E747A">
                    <a:alpha val="43000"/>
                  </a:srgbClr>
                </a:outerShdw>
              </a:effectLst>
              <a:uFillTx/>
              <a:latin typeface="Arial" panose="020B0604020202020204" pitchFamily="34" charset="0"/>
              <a:sym typeface="+mn-ea"/>
            </a:endParaRPr>
          </a:p>
        </p:txBody>
      </p:sp>
      <p:sp>
        <p:nvSpPr>
          <p:cNvPr id="10" name="Rectangle 12"/>
          <p:cNvSpPr>
            <a:spLocks noChangeArrowheads="1"/>
          </p:cNvSpPr>
          <p:nvPr/>
        </p:nvSpPr>
        <p:spPr bwMode="auto">
          <a:xfrm>
            <a:off x="80328" y="4170522"/>
            <a:ext cx="5203825" cy="75088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20000"/>
              </a:lnSpc>
            </a:pPr>
            <a:endParaRPr lang="zh-CN" altLang="en-US" sz="3600" b="1"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486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Detailed MIPS ISA</a:t>
            </a:r>
          </a:p>
          <a:p>
            <a:r>
              <a:rPr lang="en-US" dirty="0"/>
              <a:t>Reading Assignment</a:t>
            </a:r>
          </a:p>
          <a:p>
            <a:pPr lvl="1"/>
            <a:r>
              <a:rPr lang="en-US" dirty="0"/>
              <a:t>P.H. Chapter 2</a:t>
            </a:r>
          </a:p>
          <a:p>
            <a:pPr lvl="1"/>
            <a:r>
              <a:rPr lang="en-US" dirty="0"/>
              <a:t>H.P. </a:t>
            </a:r>
            <a:r>
              <a:rPr lang="en-US"/>
              <a:t>Appendix A (5</a:t>
            </a:r>
            <a:r>
              <a:rPr lang="en-US" baseline="30000"/>
              <a:t>th</a:t>
            </a:r>
            <a:r>
              <a:rPr lang="en-US"/>
              <a:t> Edition)</a:t>
            </a:r>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20</a:t>
            </a:fld>
            <a:endParaRPr lang="zh-CN" altLang="en-US"/>
          </a:p>
        </p:txBody>
      </p:sp>
      <p:sp>
        <p:nvSpPr>
          <p:cNvPr id="6" name="Title 5"/>
          <p:cNvSpPr>
            <a:spLocks noGrp="1"/>
          </p:cNvSpPr>
          <p:nvPr>
            <p:ph type="title"/>
          </p:nvPr>
        </p:nvSpPr>
        <p:spPr/>
        <p:txBody>
          <a:bodyPr/>
          <a:lstStyle/>
          <a:p>
            <a:r>
              <a:rPr lang="en-US" dirty="0"/>
              <a:t>Next Lecture</a:t>
            </a:r>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71185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altLang="zh-CN" dirty="0"/>
              <a:t>Classifying ISA</a:t>
            </a:r>
            <a:endParaRPr lang="en-US" dirty="0"/>
          </a:p>
          <a:p>
            <a:pPr marL="514350" indent="-514350">
              <a:buFont typeface="+mj-lt"/>
              <a:buAutoNum type="arabicPeriod"/>
            </a:pPr>
            <a:r>
              <a:rPr lang="en-US" dirty="0"/>
              <a:t>Memory Addressing</a:t>
            </a:r>
          </a:p>
          <a:p>
            <a:pPr marL="514350" indent="-514350">
              <a:buFont typeface="+mj-lt"/>
              <a:buAutoNum type="arabicPeriod"/>
            </a:pPr>
            <a:r>
              <a:rPr lang="en-US" altLang="zh-CN" dirty="0"/>
              <a:t>Instruction Format</a:t>
            </a:r>
          </a:p>
          <a:p>
            <a:pPr marL="514350" indent="-514350">
              <a:buFont typeface="+mj-lt"/>
              <a:buAutoNum type="arabicPeriod"/>
            </a:pPr>
            <a:r>
              <a:rPr lang="en-US" dirty="0"/>
              <a:t>Operations in the Instruction Set </a:t>
            </a:r>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3</a:t>
            </a:fld>
            <a:endParaRPr lang="zh-CN" altLang="en-US"/>
          </a:p>
        </p:txBody>
      </p:sp>
      <p:sp>
        <p:nvSpPr>
          <p:cNvPr id="6" name="Title 5"/>
          <p:cNvSpPr>
            <a:spLocks noGrp="1"/>
          </p:cNvSpPr>
          <p:nvPr>
            <p:ph type="title"/>
          </p:nvPr>
        </p:nvSpPr>
        <p:spPr/>
        <p:txBody>
          <a:bodyPr/>
          <a:lstStyle/>
          <a:p>
            <a:r>
              <a:rPr lang="en-US" dirty="0"/>
              <a:t>ISA Principles</a:t>
            </a:r>
          </a:p>
        </p:txBody>
      </p:sp>
      <p:sp>
        <p:nvSpPr>
          <p:cNvPr id="7" name="Content Placeholder 6"/>
          <p:cNvSpPr>
            <a:spLocks noGrp="1"/>
          </p:cNvSpPr>
          <p:nvPr>
            <p:ph sz="quarter" idx="13"/>
          </p:nvPr>
        </p:nvSpPr>
        <p:spPr/>
        <p:txBody>
          <a:bodyPr/>
          <a:lstStyle/>
          <a:p>
            <a:r>
              <a:rPr lang="en-US" dirty="0"/>
              <a:t>0.0</a:t>
            </a:r>
          </a:p>
        </p:txBody>
      </p:sp>
    </p:spTree>
    <p:extLst>
      <p:ext uri="{BB962C8B-B14F-4D97-AF65-F5344CB8AC3E}">
        <p14:creationId xmlns:p14="http://schemas.microsoft.com/office/powerpoint/2010/main" val="191978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14409"/>
            <a:ext cx="4572000" cy="5341940"/>
          </a:xfrm>
          <a:ln>
            <a:noFill/>
          </a:ln>
        </p:spPr>
        <p:txBody>
          <a:bodyPr>
            <a:normAutofit/>
          </a:bodyPr>
          <a:lstStyle/>
          <a:p>
            <a:r>
              <a:rPr lang="en-US" sz="2800" b="1" i="1" u="sng" dirty="0">
                <a:solidFill>
                  <a:schemeClr val="accent1"/>
                </a:solidFill>
              </a:rPr>
              <a:t>4 types of Instruction Sets (Internal Storage of Processors)</a:t>
            </a:r>
          </a:p>
          <a:p>
            <a:pPr lvl="1"/>
            <a:r>
              <a:rPr lang="en-US" sz="2000" dirty="0"/>
              <a:t>Stack</a:t>
            </a:r>
          </a:p>
          <a:p>
            <a:pPr lvl="1"/>
            <a:r>
              <a:rPr lang="en-US" sz="2000" dirty="0"/>
              <a:t>Accumulator</a:t>
            </a:r>
          </a:p>
          <a:p>
            <a:pPr lvl="1"/>
            <a:r>
              <a:rPr lang="en-US" sz="2000" dirty="0"/>
              <a:t>Register-memory</a:t>
            </a:r>
          </a:p>
          <a:p>
            <a:pPr lvl="1"/>
            <a:r>
              <a:rPr lang="en-US" altLang="zh-CN" sz="2000" dirty="0"/>
              <a:t>Register-register</a:t>
            </a:r>
            <a:endParaRPr lang="en-US" sz="2000"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4</a:t>
            </a:fld>
            <a:endParaRPr lang="zh-CN" altLang="en-US"/>
          </a:p>
        </p:txBody>
      </p:sp>
      <p:sp>
        <p:nvSpPr>
          <p:cNvPr id="6" name="Title 5"/>
          <p:cNvSpPr>
            <a:spLocks noGrp="1"/>
          </p:cNvSpPr>
          <p:nvPr>
            <p:ph type="title"/>
          </p:nvPr>
        </p:nvSpPr>
        <p:spPr/>
        <p:txBody>
          <a:bodyPr/>
          <a:lstStyle/>
          <a:p>
            <a:r>
              <a:rPr lang="en-US" dirty="0"/>
              <a:t>Classifying ISA</a:t>
            </a:r>
          </a:p>
        </p:txBody>
      </p:sp>
      <p:sp>
        <p:nvSpPr>
          <p:cNvPr id="7" name="Content Placeholder 6"/>
          <p:cNvSpPr>
            <a:spLocks noGrp="1"/>
          </p:cNvSpPr>
          <p:nvPr>
            <p:ph sz="quarter" idx="13"/>
          </p:nvPr>
        </p:nvSpPr>
        <p:spPr/>
        <p:txBody>
          <a:bodyPr/>
          <a:lstStyle/>
          <a:p>
            <a:r>
              <a:rPr lang="en-US" dirty="0"/>
              <a:t>1.0</a:t>
            </a:r>
          </a:p>
        </p:txBody>
      </p:sp>
      <p:pic>
        <p:nvPicPr>
          <p:cNvPr id="9" name="Picture 8"/>
          <p:cNvPicPr>
            <a:picLocks noChangeAspect="1"/>
          </p:cNvPicPr>
          <p:nvPr/>
        </p:nvPicPr>
        <p:blipFill>
          <a:blip r:embed="rId3"/>
          <a:stretch>
            <a:fillRect/>
          </a:stretch>
        </p:blipFill>
        <p:spPr>
          <a:xfrm>
            <a:off x="3258065" y="2187146"/>
            <a:ext cx="5744982" cy="3573650"/>
          </a:xfrm>
          <a:prstGeom prst="rect">
            <a:avLst/>
          </a:prstGeom>
        </p:spPr>
      </p:pic>
      <p:sp>
        <p:nvSpPr>
          <p:cNvPr id="10" name="Rectangle 9"/>
          <p:cNvSpPr/>
          <p:nvPr/>
        </p:nvSpPr>
        <p:spPr>
          <a:xfrm>
            <a:off x="3276600" y="2286000"/>
            <a:ext cx="1600200"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2286000"/>
            <a:ext cx="1353065"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29865" y="2286000"/>
            <a:ext cx="2773182"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42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14409"/>
            <a:ext cx="3429000" cy="5341940"/>
          </a:xfrm>
          <a:ln>
            <a:noFill/>
          </a:ln>
        </p:spPr>
        <p:txBody>
          <a:bodyPr>
            <a:normAutofit/>
          </a:bodyPr>
          <a:lstStyle/>
          <a:p>
            <a:r>
              <a:rPr lang="en-US" altLang="zh-CN" sz="2800" b="1" i="1" u="sng" dirty="0">
                <a:solidFill>
                  <a:schemeClr val="accent1"/>
                </a:solidFill>
              </a:rPr>
              <a:t>4</a:t>
            </a:r>
            <a:r>
              <a:rPr lang="en-US" sz="2800" b="1" i="1" u="sng" dirty="0">
                <a:solidFill>
                  <a:schemeClr val="accent1"/>
                </a:solidFill>
              </a:rPr>
              <a:t> types of Instruction Sets (Internal Storage of Processors)</a:t>
            </a:r>
          </a:p>
          <a:p>
            <a:pPr lvl="1"/>
            <a:r>
              <a:rPr lang="en-US" sz="2000" dirty="0"/>
              <a:t>Stack</a:t>
            </a:r>
          </a:p>
          <a:p>
            <a:pPr lvl="1"/>
            <a:r>
              <a:rPr lang="en-US" sz="2000" dirty="0"/>
              <a:t>Accumulator</a:t>
            </a:r>
          </a:p>
          <a:p>
            <a:pPr lvl="1"/>
            <a:r>
              <a:rPr lang="en-US" sz="2000" dirty="0"/>
              <a:t>Register-</a:t>
            </a:r>
            <a:br>
              <a:rPr lang="en-US" sz="2000" dirty="0"/>
            </a:br>
            <a:r>
              <a:rPr lang="en-US" sz="2000" dirty="0"/>
              <a:t>memory</a:t>
            </a:r>
          </a:p>
          <a:p>
            <a:pPr lvl="1"/>
            <a:r>
              <a:rPr lang="en-US" altLang="zh-CN" sz="2000" dirty="0"/>
              <a:t>Register-register</a:t>
            </a:r>
            <a:r>
              <a:rPr lang="zh-CN" altLang="en-US" sz="2000" dirty="0"/>
              <a:t> </a:t>
            </a:r>
            <a:r>
              <a:rPr lang="en-US" altLang="zh-CN" sz="2000" dirty="0"/>
              <a:t>memory</a:t>
            </a:r>
            <a:endParaRPr lang="en-US" sz="2000"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5</a:t>
            </a:fld>
            <a:endParaRPr lang="zh-CN" altLang="en-US"/>
          </a:p>
        </p:txBody>
      </p:sp>
      <p:sp>
        <p:nvSpPr>
          <p:cNvPr id="6" name="Title 5"/>
          <p:cNvSpPr>
            <a:spLocks noGrp="1"/>
          </p:cNvSpPr>
          <p:nvPr>
            <p:ph type="title"/>
          </p:nvPr>
        </p:nvSpPr>
        <p:spPr/>
        <p:txBody>
          <a:bodyPr/>
          <a:lstStyle/>
          <a:p>
            <a:r>
              <a:rPr lang="en-US" dirty="0"/>
              <a:t>Classifying ISA</a:t>
            </a:r>
          </a:p>
        </p:txBody>
      </p:sp>
      <p:sp>
        <p:nvSpPr>
          <p:cNvPr id="7" name="Content Placeholder 6"/>
          <p:cNvSpPr>
            <a:spLocks noGrp="1"/>
          </p:cNvSpPr>
          <p:nvPr>
            <p:ph sz="quarter" idx="13"/>
          </p:nvPr>
        </p:nvSpPr>
        <p:spPr/>
        <p:txBody>
          <a:bodyPr/>
          <a:lstStyle/>
          <a:p>
            <a:r>
              <a:rPr lang="en-US" dirty="0"/>
              <a:t>2.1</a:t>
            </a:r>
          </a:p>
        </p:txBody>
      </p:sp>
      <p:pic>
        <p:nvPicPr>
          <p:cNvPr id="9" name="Picture 8"/>
          <p:cNvPicPr>
            <a:picLocks noChangeAspect="1"/>
          </p:cNvPicPr>
          <p:nvPr/>
        </p:nvPicPr>
        <p:blipFill>
          <a:blip r:embed="rId3"/>
          <a:stretch>
            <a:fillRect/>
          </a:stretch>
        </p:blipFill>
        <p:spPr>
          <a:xfrm>
            <a:off x="3258065" y="2187146"/>
            <a:ext cx="5744982" cy="3573650"/>
          </a:xfrm>
          <a:prstGeom prst="rect">
            <a:avLst/>
          </a:prstGeom>
        </p:spPr>
      </p:pic>
    </p:spTree>
    <p:extLst>
      <p:ext uri="{BB962C8B-B14F-4D97-AF65-F5344CB8AC3E}">
        <p14:creationId xmlns:p14="http://schemas.microsoft.com/office/powerpoint/2010/main" val="54361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745334"/>
          </a:xfrm>
        </p:spPr>
        <p:txBody>
          <a:bodyPr>
            <a:normAutofit fontScale="85000" lnSpcReduction="20000"/>
          </a:bodyPr>
          <a:lstStyle/>
          <a:p>
            <a:r>
              <a:rPr lang="en-US" sz="2400" dirty="0"/>
              <a:t>C=A+B </a:t>
            </a:r>
          </a:p>
          <a:p>
            <a:pPr lvl="1"/>
            <a:r>
              <a:rPr lang="en-US" sz="2000" dirty="0"/>
              <a:t>All variables are stored in memory</a:t>
            </a:r>
          </a:p>
          <a:p>
            <a:endParaRPr lang="en-US" sz="2400" dirty="0"/>
          </a:p>
          <a:p>
            <a:endParaRPr lang="en-US" dirty="0"/>
          </a:p>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6</a:t>
            </a:fld>
            <a:endParaRPr lang="zh-CN" altLang="en-US" dirty="0"/>
          </a:p>
        </p:txBody>
      </p:sp>
      <p:sp>
        <p:nvSpPr>
          <p:cNvPr id="6" name="Title 5"/>
          <p:cNvSpPr>
            <a:spLocks noGrp="1"/>
          </p:cNvSpPr>
          <p:nvPr>
            <p:ph type="title"/>
          </p:nvPr>
        </p:nvSpPr>
        <p:spPr/>
        <p:txBody>
          <a:bodyPr/>
          <a:lstStyle/>
          <a:p>
            <a:r>
              <a:rPr lang="en-US" dirty="0"/>
              <a:t>Example</a:t>
            </a:r>
          </a:p>
        </p:txBody>
      </p:sp>
      <p:graphicFrame>
        <p:nvGraphicFramePr>
          <p:cNvPr id="9" name="Content Placeholder 8"/>
          <p:cNvGraphicFramePr>
            <a:graphicFrameLocks noGrp="1"/>
          </p:cNvGraphicFramePr>
          <p:nvPr>
            <p:ph sz="quarter" idx="13"/>
            <p:extLst>
              <p:ext uri="{D42A27DB-BD31-4B8C-83A1-F6EECF244321}">
                <p14:modId xmlns:p14="http://schemas.microsoft.com/office/powerpoint/2010/main" val="233629053"/>
              </p:ext>
            </p:extLst>
          </p:nvPr>
        </p:nvGraphicFramePr>
        <p:xfrm>
          <a:off x="685800" y="1775254"/>
          <a:ext cx="7772400" cy="2728824"/>
        </p:xfrm>
        <a:graphic>
          <a:graphicData uri="http://schemas.openxmlformats.org/drawingml/2006/table">
            <a:tbl>
              <a:tblPr firstRow="1" bandRow="1">
                <a:tableStyleId>{073A0DAA-6AF3-43AB-8588-CEC1D06C72B9}</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87782">
                <a:tc>
                  <a:txBody>
                    <a:bodyPr/>
                    <a:lstStyle/>
                    <a:p>
                      <a:pPr algn="ctr"/>
                      <a:r>
                        <a:rPr lang="en-US" dirty="0"/>
                        <a:t>Stack</a:t>
                      </a:r>
                    </a:p>
                  </a:txBody>
                  <a:tcPr anchor="ctr">
                    <a:lnL w="12700" cap="flat" cmpd="sng" algn="ctr">
                      <a:noFill/>
                      <a:prstDash val="solid"/>
                      <a:round/>
                      <a:headEnd type="none" w="med" len="med"/>
                      <a:tailEnd type="none" w="med" len="med"/>
                    </a:lnL>
                  </a:tcPr>
                </a:tc>
                <a:tc>
                  <a:txBody>
                    <a:bodyPr/>
                    <a:lstStyle/>
                    <a:p>
                      <a:pPr algn="ctr"/>
                      <a:r>
                        <a:rPr lang="en-US" dirty="0"/>
                        <a:t>Accumulator</a:t>
                      </a:r>
                    </a:p>
                  </a:txBody>
                  <a:tcPr anchor="ctr"/>
                </a:tc>
                <a:tc>
                  <a:txBody>
                    <a:bodyPr/>
                    <a:lstStyle/>
                    <a:p>
                      <a:pPr algn="ctr"/>
                      <a:r>
                        <a:rPr lang="en-US" dirty="0"/>
                        <a:t>Register (register-memory) </a:t>
                      </a:r>
                    </a:p>
                  </a:txBody>
                  <a:tcPr anchor="ctr"/>
                </a:tc>
                <a:tc>
                  <a:txBody>
                    <a:bodyPr/>
                    <a:lstStyle/>
                    <a:p>
                      <a:pPr algn="ctr"/>
                      <a:r>
                        <a:rPr lang="en-US" dirty="0"/>
                        <a:t>Register (load-store) </a:t>
                      </a:r>
                    </a:p>
                  </a:txBody>
                  <a:tcPr anchor="ctr"/>
                </a:tc>
                <a:extLst>
                  <a:ext uri="{0D108BD9-81ED-4DB2-BD59-A6C34878D82A}">
                    <a16:rowId xmlns:a16="http://schemas.microsoft.com/office/drawing/2014/main" val="10000"/>
                  </a:ext>
                </a:extLst>
              </a:tr>
              <a:tr h="522186">
                <a:tc>
                  <a:txBody>
                    <a:bodyPr/>
                    <a:lstStyle/>
                    <a:p>
                      <a:pPr algn="ctr"/>
                      <a:r>
                        <a:rPr lang="en-US" dirty="0"/>
                        <a:t>Push A</a:t>
                      </a:r>
                    </a:p>
                  </a:txBody>
                  <a:tcPr anchor="ctr">
                    <a:lnL w="12700" cap="flat" cmpd="sng" algn="ctr">
                      <a:noFill/>
                      <a:prstDash val="solid"/>
                      <a:round/>
                      <a:headEnd type="none" w="med" len="med"/>
                      <a:tailEnd type="none" w="med" len="med"/>
                    </a:lnL>
                  </a:tcPr>
                </a:tc>
                <a:tc>
                  <a:txBody>
                    <a:bodyPr/>
                    <a:lstStyle/>
                    <a:p>
                      <a:pPr algn="ctr"/>
                      <a:r>
                        <a:rPr lang="en-US" dirty="0"/>
                        <a:t>Load A</a:t>
                      </a:r>
                    </a:p>
                  </a:txBody>
                  <a:tcPr anchor="ctr"/>
                </a:tc>
                <a:tc>
                  <a:txBody>
                    <a:bodyPr/>
                    <a:lstStyle/>
                    <a:p>
                      <a:pPr algn="ctr"/>
                      <a:r>
                        <a:rPr lang="en-US" dirty="0"/>
                        <a:t>Load R1, A</a:t>
                      </a:r>
                    </a:p>
                  </a:txBody>
                  <a:tcPr anchor="ctr"/>
                </a:tc>
                <a:tc>
                  <a:txBody>
                    <a:bodyPr/>
                    <a:lstStyle/>
                    <a:p>
                      <a:pPr algn="ctr"/>
                      <a:r>
                        <a:rPr lang="en-US" dirty="0"/>
                        <a:t>Load R1, A</a:t>
                      </a:r>
                    </a:p>
                  </a:txBody>
                  <a:tcPr anchor="ctr"/>
                </a:tc>
                <a:extLst>
                  <a:ext uri="{0D108BD9-81ED-4DB2-BD59-A6C34878D82A}">
                    <a16:rowId xmlns:a16="http://schemas.microsoft.com/office/drawing/2014/main" val="10001"/>
                  </a:ext>
                </a:extLst>
              </a:tr>
              <a:tr h="522186">
                <a:tc>
                  <a:txBody>
                    <a:bodyPr/>
                    <a:lstStyle/>
                    <a:p>
                      <a:pPr algn="ctr"/>
                      <a:r>
                        <a:rPr lang="en-US" dirty="0"/>
                        <a:t>Push B</a:t>
                      </a:r>
                    </a:p>
                  </a:txBody>
                  <a:tcPr anchor="ctr">
                    <a:lnL w="12700" cap="flat" cmpd="sng" algn="ctr">
                      <a:noFill/>
                      <a:prstDash val="solid"/>
                      <a:round/>
                      <a:headEnd type="none" w="med" len="med"/>
                      <a:tailEnd type="none" w="med" len="med"/>
                    </a:lnL>
                  </a:tcPr>
                </a:tc>
                <a:tc>
                  <a:txBody>
                    <a:bodyPr/>
                    <a:lstStyle/>
                    <a:p>
                      <a:pPr algn="ctr"/>
                      <a:r>
                        <a:rPr lang="en-US" dirty="0"/>
                        <a:t>Add B</a:t>
                      </a:r>
                    </a:p>
                  </a:txBody>
                  <a:tcPr anchor="ctr"/>
                </a:tc>
                <a:tc>
                  <a:txBody>
                    <a:bodyPr/>
                    <a:lstStyle/>
                    <a:p>
                      <a:pPr algn="ctr"/>
                      <a:r>
                        <a:rPr lang="en-US" dirty="0"/>
                        <a:t>Add</a:t>
                      </a:r>
                      <a:r>
                        <a:rPr lang="en-US" baseline="0" dirty="0"/>
                        <a:t> R3,  R1, B</a:t>
                      </a:r>
                      <a:endParaRPr lang="en-US" dirty="0"/>
                    </a:p>
                  </a:txBody>
                  <a:tcPr anchor="ctr"/>
                </a:tc>
                <a:tc>
                  <a:txBody>
                    <a:bodyPr/>
                    <a:lstStyle/>
                    <a:p>
                      <a:pPr algn="ctr"/>
                      <a:r>
                        <a:rPr lang="en-US" dirty="0"/>
                        <a:t>Load R2, B</a:t>
                      </a:r>
                    </a:p>
                  </a:txBody>
                  <a:tcPr anchor="ctr"/>
                </a:tc>
                <a:extLst>
                  <a:ext uri="{0D108BD9-81ED-4DB2-BD59-A6C34878D82A}">
                    <a16:rowId xmlns:a16="http://schemas.microsoft.com/office/drawing/2014/main" val="10002"/>
                  </a:ext>
                </a:extLst>
              </a:tr>
              <a:tr h="522186">
                <a:tc>
                  <a:txBody>
                    <a:bodyPr/>
                    <a:lstStyle/>
                    <a:p>
                      <a:pPr algn="ctr"/>
                      <a:r>
                        <a:rPr lang="en-US" dirty="0"/>
                        <a:t>Add</a:t>
                      </a:r>
                    </a:p>
                  </a:txBody>
                  <a:tcPr anchor="ctr">
                    <a:lnL w="12700" cap="flat" cmpd="sng" algn="ctr">
                      <a:noFill/>
                      <a:prstDash val="solid"/>
                      <a:round/>
                      <a:headEnd type="none" w="med" len="med"/>
                      <a:tailEnd type="none" w="med" len="med"/>
                    </a:lnL>
                  </a:tcPr>
                </a:tc>
                <a:tc>
                  <a:txBody>
                    <a:bodyPr/>
                    <a:lstStyle/>
                    <a:p>
                      <a:pPr algn="ctr"/>
                      <a:r>
                        <a:rPr lang="en-US" dirty="0"/>
                        <a:t>Store</a:t>
                      </a:r>
                    </a:p>
                  </a:txBody>
                  <a:tcPr anchor="ctr"/>
                </a:tc>
                <a:tc>
                  <a:txBody>
                    <a:bodyPr/>
                    <a:lstStyle/>
                    <a:p>
                      <a:pPr algn="ctr"/>
                      <a:r>
                        <a:rPr lang="en-US" dirty="0"/>
                        <a:t>Store R3, C</a:t>
                      </a:r>
                    </a:p>
                  </a:txBody>
                  <a:tcPr anchor="ctr"/>
                </a:tc>
                <a:tc>
                  <a:txBody>
                    <a:bodyPr/>
                    <a:lstStyle/>
                    <a:p>
                      <a:pPr algn="ctr"/>
                      <a:r>
                        <a:rPr lang="da-DK" dirty="0" err="1"/>
                        <a:t>Add</a:t>
                      </a:r>
                      <a:r>
                        <a:rPr lang="da-DK" dirty="0"/>
                        <a:t> R3, R1, R2 </a:t>
                      </a:r>
                    </a:p>
                  </a:txBody>
                  <a:tcPr anchor="ctr"/>
                </a:tc>
                <a:extLst>
                  <a:ext uri="{0D108BD9-81ED-4DB2-BD59-A6C34878D82A}">
                    <a16:rowId xmlns:a16="http://schemas.microsoft.com/office/drawing/2014/main" val="10003"/>
                  </a:ext>
                </a:extLst>
              </a:tr>
              <a:tr h="522186">
                <a:tc>
                  <a:txBody>
                    <a:bodyPr/>
                    <a:lstStyle/>
                    <a:p>
                      <a:pPr algn="ctr"/>
                      <a:r>
                        <a:rPr lang="en-US" dirty="0"/>
                        <a:t>Pop C</a:t>
                      </a:r>
                    </a:p>
                  </a:txBody>
                  <a:tcPr anchor="ctr">
                    <a:lnL w="12700" cap="flat" cmpd="sng" algn="ctr">
                      <a:noFill/>
                      <a:prstDash val="solid"/>
                      <a:round/>
                      <a:headEnd type="none" w="med" len="med"/>
                      <a:tailEnd type="none" w="med" len="med"/>
                    </a:lnL>
                  </a:tcPr>
                </a:tc>
                <a:tc>
                  <a:txBody>
                    <a:bodyPr/>
                    <a:lstStyle/>
                    <a:p>
                      <a:pPr algn="ctr"/>
                      <a:endParaRPr lang="en-US"/>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Store R3,C</a:t>
                      </a:r>
                      <a:endParaRPr lang="en-US" dirty="0"/>
                    </a:p>
                  </a:txBody>
                  <a:tcPr anchor="ctr"/>
                </a:tc>
                <a:extLst>
                  <a:ext uri="{0D108BD9-81ED-4DB2-BD59-A6C34878D82A}">
                    <a16:rowId xmlns:a16="http://schemas.microsoft.com/office/drawing/2014/main" val="10004"/>
                  </a:ext>
                </a:extLst>
              </a:tr>
            </a:tbl>
          </a:graphicData>
        </a:graphic>
      </p:graphicFrame>
      <p:sp>
        <p:nvSpPr>
          <p:cNvPr id="10" name="TextBox 9"/>
          <p:cNvSpPr txBox="1"/>
          <p:nvPr/>
        </p:nvSpPr>
        <p:spPr>
          <a:xfrm>
            <a:off x="250825" y="5410200"/>
            <a:ext cx="8839200" cy="707886"/>
          </a:xfrm>
          <a:prstGeom prst="rect">
            <a:avLst/>
          </a:prstGeom>
          <a:noFill/>
        </p:spPr>
        <p:txBody>
          <a:bodyPr wrap="square" rtlCol="0">
            <a:spAutoFit/>
          </a:bodyPr>
          <a:lstStyle/>
          <a:p>
            <a:r>
              <a:rPr lang="en-US" sz="2000" dirty="0"/>
              <a:t>Compare: Instruction length (bit size), Instruction #, and Instruction Execution Time</a:t>
            </a:r>
          </a:p>
        </p:txBody>
      </p:sp>
      <p:sp>
        <p:nvSpPr>
          <p:cNvPr id="11" name="Frame 10"/>
          <p:cNvSpPr/>
          <p:nvPr/>
        </p:nvSpPr>
        <p:spPr>
          <a:xfrm>
            <a:off x="762000" y="2438400"/>
            <a:ext cx="3733800" cy="2065678"/>
          </a:xfrm>
          <a:prstGeom prst="frame">
            <a:avLst>
              <a:gd name="adj1" fmla="val 236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333500" y="4741581"/>
            <a:ext cx="2590800" cy="369332"/>
          </a:xfrm>
          <a:prstGeom prst="rect">
            <a:avLst/>
          </a:prstGeom>
          <a:noFill/>
        </p:spPr>
        <p:txBody>
          <a:bodyPr wrap="square" rtlCol="0">
            <a:spAutoFit/>
          </a:bodyPr>
          <a:lstStyle/>
          <a:p>
            <a:r>
              <a:rPr lang="en-US" altLang="zh-CN" i="1" u="sng" dirty="0">
                <a:solidFill>
                  <a:schemeClr val="accent2"/>
                </a:solidFill>
              </a:rPr>
              <a:t>With</a:t>
            </a:r>
            <a:r>
              <a:rPr lang="zh-CN" altLang="en-US" i="1" u="sng" dirty="0">
                <a:solidFill>
                  <a:schemeClr val="accent2"/>
                </a:solidFill>
              </a:rPr>
              <a:t> </a:t>
            </a:r>
            <a:r>
              <a:rPr lang="en-US" altLang="zh-CN" i="1" u="sng" dirty="0">
                <a:solidFill>
                  <a:schemeClr val="accent2"/>
                </a:solidFill>
              </a:rPr>
              <a:t>implicit</a:t>
            </a:r>
            <a:r>
              <a:rPr lang="zh-CN" altLang="en-US" i="1" u="sng" dirty="0">
                <a:solidFill>
                  <a:schemeClr val="accent2"/>
                </a:solidFill>
              </a:rPr>
              <a:t> </a:t>
            </a:r>
            <a:r>
              <a:rPr lang="en-US" altLang="zh-CN" i="1" u="sng" dirty="0">
                <a:solidFill>
                  <a:schemeClr val="accent2"/>
                </a:solidFill>
              </a:rPr>
              <a:t>operands</a:t>
            </a:r>
            <a:endParaRPr lang="en-US" i="1" u="sng" dirty="0">
              <a:solidFill>
                <a:schemeClr val="accent2"/>
              </a:solidFill>
            </a:endParaRPr>
          </a:p>
        </p:txBody>
      </p:sp>
    </p:spTree>
    <p:extLst>
      <p:ext uri="{BB962C8B-B14F-4D97-AF65-F5344CB8AC3E}">
        <p14:creationId xmlns:p14="http://schemas.microsoft.com/office/powerpoint/2010/main" val="179391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General-purpose Register (GPR)!</a:t>
            </a:r>
          </a:p>
          <a:p>
            <a:r>
              <a:rPr lang="en-US" sz="2800" dirty="0"/>
              <a:t>Every new architecture designed after 1980 uses a load-store register architecture. </a:t>
            </a:r>
          </a:p>
          <a:p>
            <a:pPr lvl="1"/>
            <a:r>
              <a:rPr lang="en-US" sz="2400" dirty="0"/>
              <a:t>registers are faster than memory (like other forms of internal storage)</a:t>
            </a:r>
          </a:p>
          <a:p>
            <a:pPr lvl="1"/>
            <a:r>
              <a:rPr lang="en-US" sz="2400" dirty="0"/>
              <a:t>Registers are more efficient for a compiler to use than other forms of internal storage</a:t>
            </a:r>
          </a:p>
          <a:p>
            <a:pPr lvl="2"/>
            <a:r>
              <a:rPr lang="en-US" sz="2000" b="1" dirty="0">
                <a:latin typeface="Abadi MT Condensed Light" charset="0"/>
                <a:ea typeface="Abadi MT Condensed Light" charset="0"/>
                <a:cs typeface="Abadi MT Condensed Light" charset="0"/>
              </a:rPr>
              <a:t> </a:t>
            </a:r>
            <a:r>
              <a:rPr lang="en-US" sz="2000" b="1" dirty="0">
                <a:solidFill>
                  <a:schemeClr val="accent2"/>
                </a:solidFill>
                <a:latin typeface="Abadi MT Condensed Light" charset="0"/>
                <a:ea typeface="Abadi MT Condensed Light" charset="0"/>
                <a:cs typeface="Abadi MT Condensed Light" charset="0"/>
              </a:rPr>
              <a:t>(A*B) – (B*C) – (A*D)</a:t>
            </a:r>
            <a:r>
              <a:rPr lang="en-US" sz="2000" b="1" dirty="0">
                <a:latin typeface="Abadi MT Condensed Light" charset="0"/>
                <a:ea typeface="Abadi MT Condensed Light" charset="0"/>
                <a:cs typeface="Abadi MT Condensed Light" charset="0"/>
              </a:rPr>
              <a:t> </a:t>
            </a:r>
            <a:r>
              <a:rPr lang="en-US" sz="2000" dirty="0"/>
              <a:t>may do * in any order (vs. stack)</a:t>
            </a:r>
          </a:p>
          <a:p>
            <a:pPr lvl="1"/>
            <a:r>
              <a:rPr lang="en-US" sz="2400" dirty="0"/>
              <a:t>Registers can be used to hold variables</a:t>
            </a:r>
          </a:p>
          <a:p>
            <a:pPr lvl="2"/>
            <a:r>
              <a:rPr lang="en-US" sz="2000" dirty="0"/>
              <a:t>The memory traffic reduces, the program speeds up</a:t>
            </a:r>
          </a:p>
          <a:p>
            <a:pPr lvl="2"/>
            <a:r>
              <a:rPr lang="en-US" sz="2000" dirty="0"/>
              <a:t>the code density improves</a:t>
            </a:r>
          </a:p>
          <a:p>
            <a:pPr lvl="1"/>
            <a:endParaRPr lang="en-US" dirty="0"/>
          </a:p>
          <a:p>
            <a:pPr lvl="2"/>
            <a:endParaRPr lang="en-US" sz="2000"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7</a:t>
            </a:fld>
            <a:endParaRPr lang="zh-CN" altLang="en-US"/>
          </a:p>
        </p:txBody>
      </p:sp>
      <p:sp>
        <p:nvSpPr>
          <p:cNvPr id="6" name="Title 5"/>
          <p:cNvSpPr>
            <a:spLocks noGrp="1"/>
          </p:cNvSpPr>
          <p:nvPr>
            <p:ph type="title"/>
          </p:nvPr>
        </p:nvSpPr>
        <p:spPr/>
        <p:txBody>
          <a:bodyPr/>
          <a:lstStyle/>
          <a:p>
            <a:r>
              <a:rPr lang="en-US" dirty="0"/>
              <a:t>Register Architecture Benefits</a:t>
            </a:r>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199790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4968240"/>
            <a:ext cx="8642350" cy="1380966"/>
          </a:xfrm>
        </p:spPr>
        <p:txBody>
          <a:bodyPr/>
          <a:lstStyle/>
          <a:p>
            <a:endParaRPr lang="en-US" dirty="0"/>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8</a:t>
            </a:fld>
            <a:endParaRPr lang="zh-CN" altLang="en-US"/>
          </a:p>
        </p:txBody>
      </p:sp>
      <p:sp>
        <p:nvSpPr>
          <p:cNvPr id="6" name="Title 5"/>
          <p:cNvSpPr>
            <a:spLocks noGrp="1"/>
          </p:cNvSpPr>
          <p:nvPr>
            <p:ph type="title"/>
          </p:nvPr>
        </p:nvSpPr>
        <p:spPr/>
        <p:txBody>
          <a:bodyPr>
            <a:noAutofit/>
          </a:bodyPr>
          <a:lstStyle/>
          <a:p>
            <a:r>
              <a:rPr lang="en-US" sz="2000" dirty="0"/>
              <a:t>Examples: Memory Operands per ALU Instruction</a:t>
            </a:r>
          </a:p>
        </p:txBody>
      </p:sp>
      <p:sp>
        <p:nvSpPr>
          <p:cNvPr id="7" name="Content Placeholder 6"/>
          <p:cNvSpPr>
            <a:spLocks noGrp="1"/>
          </p:cNvSpPr>
          <p:nvPr>
            <p:ph sz="quarter" idx="13"/>
          </p:nvPr>
        </p:nvSpPr>
        <p:spPr/>
        <p:txBody>
          <a:bodyPr/>
          <a:lstStyle/>
          <a:p>
            <a:endParaRPr lang="en-US"/>
          </a:p>
        </p:txBody>
      </p:sp>
      <p:graphicFrame>
        <p:nvGraphicFramePr>
          <p:cNvPr id="8" name="Content Placeholder 8"/>
          <p:cNvGraphicFramePr>
            <a:graphicFrameLocks/>
          </p:cNvGraphicFramePr>
          <p:nvPr>
            <p:extLst>
              <p:ext uri="{D42A27DB-BD31-4B8C-83A1-F6EECF244321}">
                <p14:modId xmlns:p14="http://schemas.microsoft.com/office/powerpoint/2010/main" val="197827392"/>
              </p:ext>
            </p:extLst>
          </p:nvPr>
        </p:nvGraphicFramePr>
        <p:xfrm>
          <a:off x="315913" y="1295400"/>
          <a:ext cx="8512173" cy="3749040"/>
        </p:xfrm>
        <a:graphic>
          <a:graphicData uri="http://schemas.openxmlformats.org/drawingml/2006/table">
            <a:tbl>
              <a:tblPr firstRow="1" bandRow="1">
                <a:tableStyleId>{073A0DAA-6AF3-43AB-8588-CEC1D06C72B9}</a:tableStyleId>
              </a:tblPr>
              <a:tblGrid>
                <a:gridCol w="1405679">
                  <a:extLst>
                    <a:ext uri="{9D8B030D-6E8A-4147-A177-3AD203B41FA5}">
                      <a16:colId xmlns:a16="http://schemas.microsoft.com/office/drawing/2014/main" val="20000"/>
                    </a:ext>
                  </a:extLst>
                </a:gridCol>
                <a:gridCol w="1405680">
                  <a:extLst>
                    <a:ext uri="{9D8B030D-6E8A-4147-A177-3AD203B41FA5}">
                      <a16:colId xmlns:a16="http://schemas.microsoft.com/office/drawing/2014/main" val="20001"/>
                    </a:ext>
                  </a:extLst>
                </a:gridCol>
                <a:gridCol w="2264707">
                  <a:extLst>
                    <a:ext uri="{9D8B030D-6E8A-4147-A177-3AD203B41FA5}">
                      <a16:colId xmlns:a16="http://schemas.microsoft.com/office/drawing/2014/main" val="20002"/>
                    </a:ext>
                  </a:extLst>
                </a:gridCol>
                <a:gridCol w="3436107">
                  <a:extLst>
                    <a:ext uri="{9D8B030D-6E8A-4147-A177-3AD203B41FA5}">
                      <a16:colId xmlns:a16="http://schemas.microsoft.com/office/drawing/2014/main" val="20003"/>
                    </a:ext>
                  </a:extLst>
                </a:gridCol>
              </a:tblGrid>
              <a:tr h="5877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Number of memory addresses </a:t>
                      </a:r>
                      <a:endParaRPr lang="en-US" dirty="0"/>
                    </a:p>
                    <a:p>
                      <a:pPr algn="ctr"/>
                      <a:endParaRPr lang="en-US" dirty="0"/>
                    </a:p>
                  </a:txBody>
                  <a:tcPr anchor="ctr">
                    <a:lnL w="12700" cap="flat" cmpd="sng" algn="ctr">
                      <a:noFill/>
                      <a:prstDash val="solid"/>
                      <a:round/>
                      <a:headEnd type="none" w="med" len="med"/>
                      <a:tailEnd type="none" w="med" len="med"/>
                    </a:lnL>
                  </a:tcPr>
                </a:tc>
                <a:tc>
                  <a:txBody>
                    <a:bodyPr/>
                    <a:lstStyle/>
                    <a:p>
                      <a:pPr algn="ctr"/>
                      <a:r>
                        <a:rPr lang="en-US" dirty="0"/>
                        <a:t>Maximum number of operands </a:t>
                      </a:r>
                    </a:p>
                    <a:p>
                      <a:pPr algn="ctr"/>
                      <a:r>
                        <a:rPr lang="en-US" dirty="0"/>
                        <a:t>allowed </a:t>
                      </a:r>
                    </a:p>
                  </a:txBody>
                  <a:tcPr anchor="ctr"/>
                </a:tc>
                <a:tc>
                  <a:txBody>
                    <a:bodyPr/>
                    <a:lstStyle/>
                    <a:p>
                      <a:pPr algn="ctr"/>
                      <a:r>
                        <a:rPr lang="en-US" dirty="0"/>
                        <a:t>Type of architecture </a:t>
                      </a:r>
                    </a:p>
                  </a:txBody>
                  <a:tcPr anchor="ctr"/>
                </a:tc>
                <a:tc>
                  <a:txBody>
                    <a:bodyPr/>
                    <a:lstStyle/>
                    <a:p>
                      <a:pPr algn="ctr"/>
                      <a:r>
                        <a:rPr lang="en-US" dirty="0"/>
                        <a:t>Examples </a:t>
                      </a:r>
                    </a:p>
                  </a:txBody>
                  <a:tcPr anchor="ctr"/>
                </a:tc>
                <a:extLst>
                  <a:ext uri="{0D108BD9-81ED-4DB2-BD59-A6C34878D82A}">
                    <a16:rowId xmlns:a16="http://schemas.microsoft.com/office/drawing/2014/main" val="10000"/>
                  </a:ext>
                </a:extLst>
              </a:tr>
              <a:tr h="522186">
                <a:tc>
                  <a:txBody>
                    <a:bodyPr/>
                    <a:lstStyle/>
                    <a:p>
                      <a:pPr algn="ctr"/>
                      <a:r>
                        <a:rPr lang="en-US" dirty="0"/>
                        <a:t>0</a:t>
                      </a:r>
                    </a:p>
                  </a:txBody>
                  <a:tcPr anchor="ctr">
                    <a:lnL w="12700" cap="flat" cmpd="sng" algn="ctr">
                      <a:noFill/>
                      <a:prstDash val="solid"/>
                      <a:round/>
                      <a:headEnd type="none" w="med" len="med"/>
                      <a:tailEnd type="none" w="med" len="med"/>
                    </a:lnL>
                  </a:tcPr>
                </a:tc>
                <a:tc>
                  <a:txBody>
                    <a:bodyPr/>
                    <a:lstStyle/>
                    <a:p>
                      <a:pPr algn="ctr"/>
                      <a:r>
                        <a:rPr lang="en-US" dirty="0"/>
                        <a:t>3 </a:t>
                      </a:r>
                    </a:p>
                  </a:txBody>
                  <a:tcPr anchor="ctr"/>
                </a:tc>
                <a:tc>
                  <a:txBody>
                    <a:bodyPr/>
                    <a:lstStyle/>
                    <a:p>
                      <a:pPr algn="ctr"/>
                      <a:r>
                        <a:rPr lang="en-US" dirty="0"/>
                        <a:t>Load-store </a:t>
                      </a:r>
                    </a:p>
                  </a:txBody>
                  <a:tcPr anchor="ctr"/>
                </a:tc>
                <a:tc>
                  <a:txBody>
                    <a:bodyPr/>
                    <a:lstStyle/>
                    <a:p>
                      <a:pPr algn="ctr"/>
                      <a:r>
                        <a:rPr lang="en-US" dirty="0"/>
                        <a:t>Alpha, ARM, MIPS, PowerPC, SPARC, </a:t>
                      </a:r>
                      <a:r>
                        <a:rPr lang="en-US" dirty="0" err="1"/>
                        <a:t>SuperH</a:t>
                      </a:r>
                      <a:r>
                        <a:rPr lang="en-US" dirty="0"/>
                        <a:t>, TM32 </a:t>
                      </a:r>
                    </a:p>
                  </a:txBody>
                  <a:tcPr anchor="ctr"/>
                </a:tc>
                <a:extLst>
                  <a:ext uri="{0D108BD9-81ED-4DB2-BD59-A6C34878D82A}">
                    <a16:rowId xmlns:a16="http://schemas.microsoft.com/office/drawing/2014/main" val="10001"/>
                  </a:ext>
                </a:extLst>
              </a:tr>
              <a:tr h="522186">
                <a:tc>
                  <a:txBody>
                    <a:bodyPr/>
                    <a:lstStyle/>
                    <a:p>
                      <a:pPr algn="ctr"/>
                      <a:r>
                        <a:rPr lang="en-US" dirty="0"/>
                        <a:t>1</a:t>
                      </a:r>
                    </a:p>
                  </a:txBody>
                  <a:tcPr anchor="ctr">
                    <a:lnL w="12700" cap="flat" cmpd="sng" algn="ctr">
                      <a:noFill/>
                      <a:prstDash val="solid"/>
                      <a:round/>
                      <a:headEnd type="none" w="med" len="med"/>
                      <a:tailEnd type="none" w="med" len="med"/>
                    </a:lnL>
                  </a:tcPr>
                </a:tc>
                <a:tc>
                  <a:txBody>
                    <a:bodyPr/>
                    <a:lstStyle/>
                    <a:p>
                      <a:pPr algn="ctr"/>
                      <a:r>
                        <a:rPr lang="en-US" dirty="0"/>
                        <a:t>2</a:t>
                      </a:r>
                    </a:p>
                  </a:txBody>
                  <a:tcPr anchor="ctr"/>
                </a:tc>
                <a:tc>
                  <a:txBody>
                    <a:bodyPr/>
                    <a:lstStyle/>
                    <a:p>
                      <a:pPr algn="ctr"/>
                      <a:r>
                        <a:rPr lang="en-US" dirty="0"/>
                        <a:t>Register-memory </a:t>
                      </a:r>
                    </a:p>
                  </a:txBody>
                  <a:tcPr anchor="ctr"/>
                </a:tc>
                <a:tc>
                  <a:txBody>
                    <a:bodyPr/>
                    <a:lstStyle/>
                    <a:p>
                      <a:pPr algn="ctr"/>
                      <a:r>
                        <a:rPr lang="en-US" dirty="0"/>
                        <a:t>IBM 360/370, Intel 80x86, Motorola 68000, TI TMS320C54x </a:t>
                      </a:r>
                    </a:p>
                  </a:txBody>
                  <a:tcPr anchor="ctr"/>
                </a:tc>
                <a:extLst>
                  <a:ext uri="{0D108BD9-81ED-4DB2-BD59-A6C34878D82A}">
                    <a16:rowId xmlns:a16="http://schemas.microsoft.com/office/drawing/2014/main" val="10002"/>
                  </a:ext>
                </a:extLst>
              </a:tr>
              <a:tr h="522186">
                <a:tc>
                  <a:txBody>
                    <a:bodyPr/>
                    <a:lstStyle/>
                    <a:p>
                      <a:pPr algn="ctr"/>
                      <a:r>
                        <a:rPr lang="en-US" dirty="0"/>
                        <a:t>2</a:t>
                      </a:r>
                    </a:p>
                  </a:txBody>
                  <a:tcPr anchor="ctr">
                    <a:lnL w="12700" cap="flat" cmpd="sng" algn="ctr">
                      <a:noFill/>
                      <a:prstDash val="solid"/>
                      <a:round/>
                      <a:headEnd type="none" w="med" len="med"/>
                      <a:tailEnd type="none" w="med" len="med"/>
                    </a:lnL>
                  </a:tcPr>
                </a:tc>
                <a:tc>
                  <a:txBody>
                    <a:bodyPr/>
                    <a:lstStyle/>
                    <a:p>
                      <a:pPr algn="ctr"/>
                      <a:r>
                        <a:rPr lang="en-US" dirty="0"/>
                        <a:t>2</a:t>
                      </a:r>
                    </a:p>
                  </a:txBody>
                  <a:tcPr anchor="ctr"/>
                </a:tc>
                <a:tc>
                  <a:txBody>
                    <a:bodyPr/>
                    <a:lstStyle/>
                    <a:p>
                      <a:pPr algn="ctr"/>
                      <a:r>
                        <a:rPr lang="en-US" dirty="0"/>
                        <a:t>Memory-memory</a:t>
                      </a:r>
                    </a:p>
                  </a:txBody>
                  <a:tcPr anchor="ctr"/>
                </a:tc>
                <a:tc>
                  <a:txBody>
                    <a:bodyPr/>
                    <a:lstStyle/>
                    <a:p>
                      <a:pPr algn="ctr"/>
                      <a:r>
                        <a:rPr lang="en-US" dirty="0"/>
                        <a:t>VAX (</a:t>
                      </a:r>
                      <a:r>
                        <a:rPr lang="en-US" noProof="0" dirty="0"/>
                        <a:t>also</a:t>
                      </a:r>
                      <a:r>
                        <a:rPr lang="en-US" dirty="0"/>
                        <a:t> has </a:t>
                      </a:r>
                      <a:r>
                        <a:rPr lang="en-US" altLang="zh-CN" dirty="0"/>
                        <a:t>two</a:t>
                      </a:r>
                      <a:r>
                        <a:rPr lang="en-US" dirty="0"/>
                        <a:t>-operand formats) </a:t>
                      </a:r>
                    </a:p>
                  </a:txBody>
                  <a:tcPr anchor="ctr"/>
                </a:tc>
                <a:extLst>
                  <a:ext uri="{0D108BD9-81ED-4DB2-BD59-A6C34878D82A}">
                    <a16:rowId xmlns:a16="http://schemas.microsoft.com/office/drawing/2014/main" val="10003"/>
                  </a:ext>
                </a:extLst>
              </a:tr>
              <a:tr h="522186">
                <a:tc>
                  <a:txBody>
                    <a:bodyPr/>
                    <a:lstStyle/>
                    <a:p>
                      <a:pPr algn="ctr"/>
                      <a:r>
                        <a:rPr lang="en-US" dirty="0"/>
                        <a:t>3</a:t>
                      </a:r>
                    </a:p>
                  </a:txBody>
                  <a:tcPr anchor="ctr">
                    <a:lnL w="12700" cap="flat" cmpd="sng" algn="ctr">
                      <a:noFill/>
                      <a:prstDash val="solid"/>
                      <a:round/>
                      <a:headEnd type="none" w="med" len="med"/>
                      <a:tailEnd type="none" w="med" len="med"/>
                    </a:lnL>
                  </a:tcPr>
                </a:tc>
                <a:tc>
                  <a:txBody>
                    <a:bodyPr/>
                    <a:lstStyle/>
                    <a:p>
                      <a:pPr algn="ctr"/>
                      <a:r>
                        <a:rPr lang="en-US" dirty="0"/>
                        <a:t>3</a:t>
                      </a:r>
                    </a:p>
                  </a:txBody>
                  <a:tcPr anchor="ctr"/>
                </a:tc>
                <a:tc>
                  <a:txBody>
                    <a:bodyPr/>
                    <a:lstStyle/>
                    <a:p>
                      <a:pPr algn="ctr"/>
                      <a:r>
                        <a:rPr lang="en-US" dirty="0"/>
                        <a:t>Memory-memory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VAX (also has </a:t>
                      </a:r>
                      <a:r>
                        <a:rPr lang="en-US" altLang="zh-CN" sz="1800" kern="1200" dirty="0">
                          <a:solidFill>
                            <a:schemeClr val="dk1"/>
                          </a:solidFill>
                          <a:effectLst/>
                          <a:latin typeface="+mn-lt"/>
                          <a:ea typeface="+mn-ea"/>
                          <a:cs typeface="+mn-cs"/>
                        </a:rPr>
                        <a:t>three</a:t>
                      </a:r>
                      <a:r>
                        <a:rPr lang="en-US" sz="1800" kern="1200" dirty="0">
                          <a:solidFill>
                            <a:schemeClr val="dk1"/>
                          </a:solidFill>
                          <a:effectLst/>
                          <a:latin typeface="+mn-lt"/>
                          <a:ea typeface="+mn-ea"/>
                          <a:cs typeface="+mn-cs"/>
                        </a:rPr>
                        <a:t>-operand formats) </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684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Register-register </a:t>
            </a:r>
            <a:r>
              <a:rPr lang="en-US" altLang="zh-CN" sz="2400" dirty="0"/>
              <a:t>: </a:t>
            </a:r>
            <a:r>
              <a:rPr lang="en-US" altLang="zh-CN" sz="2400" dirty="0">
                <a:solidFill>
                  <a:schemeClr val="accent2"/>
                </a:solidFill>
              </a:rPr>
              <a:t>0</a:t>
            </a:r>
            <a:r>
              <a:rPr lang="en-US" altLang="zh-CN" sz="2400" dirty="0"/>
              <a:t> mem operand / typical ALU instruction, </a:t>
            </a:r>
            <a:r>
              <a:rPr lang="en-US" altLang="zh-CN" sz="2400" dirty="0">
                <a:solidFill>
                  <a:schemeClr val="accent2"/>
                </a:solidFill>
              </a:rPr>
              <a:t>3</a:t>
            </a:r>
            <a:r>
              <a:rPr lang="en-US" altLang="zh-CN" sz="2400" dirty="0"/>
              <a:t> operands / typical ALU instruction </a:t>
            </a:r>
            <a:r>
              <a:rPr lang="en-US" altLang="zh-CN" sz="2400" dirty="0">
                <a:solidFill>
                  <a:srgbClr val="FF0000"/>
                </a:solidFill>
              </a:rPr>
              <a:t>(0, 3)</a:t>
            </a:r>
            <a:endParaRPr lang="en-US" sz="2400" dirty="0">
              <a:solidFill>
                <a:srgbClr val="FF0000"/>
              </a:solidFill>
            </a:endParaRPr>
          </a:p>
          <a:p>
            <a:pPr lvl="1">
              <a:buFont typeface="AppleColorEmoji" charset="0"/>
              <a:buChar char="➕"/>
            </a:pPr>
            <a:r>
              <a:rPr lang="en-US" sz="2000" dirty="0"/>
              <a:t>Simple, fixed-length instruction encoding</a:t>
            </a:r>
          </a:p>
          <a:p>
            <a:pPr lvl="1">
              <a:buFont typeface="AppleColorEmoji" charset="0"/>
              <a:buChar char="➕"/>
            </a:pPr>
            <a:r>
              <a:rPr lang="en-US" sz="2000" dirty="0"/>
              <a:t>Simple code generation model </a:t>
            </a:r>
          </a:p>
          <a:p>
            <a:pPr lvl="1">
              <a:buFont typeface="AppleColorEmoji" charset="0"/>
              <a:buChar char="➕"/>
            </a:pPr>
            <a:r>
              <a:rPr lang="en-US" sz="2000" dirty="0"/>
              <a:t>Similar # of clocks to execute</a:t>
            </a:r>
          </a:p>
          <a:p>
            <a:pPr lvl="1">
              <a:buFont typeface="AppleColorEmoji" charset="0"/>
              <a:buChar char="➖"/>
            </a:pPr>
            <a:endParaRPr lang="en-US" sz="2000" dirty="0"/>
          </a:p>
          <a:p>
            <a:pPr lvl="1">
              <a:buFont typeface="AppleColorEmoji" charset="0"/>
              <a:buChar char="➖"/>
            </a:pPr>
            <a:r>
              <a:rPr lang="en-US" sz="2000" dirty="0">
                <a:solidFill>
                  <a:schemeClr val="accent2"/>
                </a:solidFill>
              </a:rPr>
              <a:t>Higher instruction # </a:t>
            </a:r>
            <a:r>
              <a:rPr lang="en-US" sz="2000" dirty="0"/>
              <a:t>than architectures with memory references in instructions</a:t>
            </a:r>
          </a:p>
          <a:p>
            <a:pPr lvl="1">
              <a:buFont typeface="AppleColorEmoji" charset="0"/>
              <a:buChar char="➖"/>
            </a:pPr>
            <a:r>
              <a:rPr lang="en-US" sz="2000" dirty="0">
                <a:solidFill>
                  <a:schemeClr val="accent2"/>
                </a:solidFill>
              </a:rPr>
              <a:t>Lower instruction density </a:t>
            </a:r>
            <a:r>
              <a:rPr lang="en-US" sz="2000" dirty="0"/>
              <a:t>leads to </a:t>
            </a:r>
            <a:r>
              <a:rPr lang="en-US" sz="2000" dirty="0">
                <a:solidFill>
                  <a:schemeClr val="accent2"/>
                </a:solidFill>
              </a:rPr>
              <a:t>larger programs</a:t>
            </a:r>
          </a:p>
        </p:txBody>
      </p:sp>
      <p:sp>
        <p:nvSpPr>
          <p:cNvPr id="3" name="Date Placeholder 2"/>
          <p:cNvSpPr>
            <a:spLocks noGrp="1"/>
          </p:cNvSpPr>
          <p:nvPr>
            <p:ph type="dt" sz="half" idx="10"/>
          </p:nvPr>
        </p:nvSpPr>
        <p:spPr/>
        <p:txBody>
          <a:bodyPr/>
          <a:lstStyle/>
          <a:p>
            <a:r>
              <a:rPr lang="en-US" altLang="zh-CN"/>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t>9</a:t>
            </a:fld>
            <a:endParaRPr lang="zh-CN" altLang="en-US"/>
          </a:p>
        </p:txBody>
      </p:sp>
      <p:sp>
        <p:nvSpPr>
          <p:cNvPr id="6" name="Title 5"/>
          <p:cNvSpPr>
            <a:spLocks noGrp="1"/>
          </p:cNvSpPr>
          <p:nvPr>
            <p:ph type="title"/>
          </p:nvPr>
        </p:nvSpPr>
        <p:spPr/>
        <p:txBody>
          <a:bodyPr/>
          <a:lstStyle/>
          <a:p>
            <a:r>
              <a:rPr lang="en-US" altLang="zh-CN" dirty="0"/>
              <a:t>M</a:t>
            </a:r>
            <a:r>
              <a:rPr lang="en-US" dirty="0"/>
              <a:t>emory </a:t>
            </a:r>
            <a:r>
              <a:rPr lang="en-US" altLang="zh-CN" dirty="0"/>
              <a:t>O</a:t>
            </a:r>
            <a:r>
              <a:rPr lang="en-US" dirty="0"/>
              <a:t>perands</a:t>
            </a:r>
            <a:r>
              <a:rPr lang="zh-CN" altLang="en-US" dirty="0"/>
              <a:t> </a:t>
            </a:r>
            <a:r>
              <a:rPr lang="en-US" altLang="zh-CN" dirty="0"/>
              <a:t>Trade-off I</a:t>
            </a:r>
            <a:endParaRPr lang="en-US" dirty="0"/>
          </a:p>
        </p:txBody>
      </p:sp>
      <p:sp>
        <p:nvSpPr>
          <p:cNvPr id="7" name="Content Placeholder 6"/>
          <p:cNvSpPr>
            <a:spLocks noGrp="1"/>
          </p:cNvSpPr>
          <p:nvPr>
            <p:ph sz="quarter" idx="13"/>
          </p:nvPr>
        </p:nvSpPr>
        <p:spPr/>
        <p:txBody>
          <a:bodyPr/>
          <a:lstStyle/>
          <a:p>
            <a:endParaRPr lang="en-US"/>
          </a:p>
        </p:txBody>
      </p:sp>
    </p:spTree>
    <p:extLst>
      <p:ext uri="{BB962C8B-B14F-4D97-AF65-F5344CB8AC3E}">
        <p14:creationId xmlns:p14="http://schemas.microsoft.com/office/powerpoint/2010/main" val="181889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8106</TotalTime>
  <Pages>47</Pages>
  <Words>2868</Words>
  <Application>Microsoft Macintosh PowerPoint</Application>
  <PresentationFormat>信纸(8.5x11 英寸)</PresentationFormat>
  <Paragraphs>313</Paragraphs>
  <Slides>20</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黑体</vt:lpstr>
      <vt:lpstr>楷体</vt:lpstr>
      <vt:lpstr>Abadi MT Condensed Light</vt:lpstr>
      <vt:lpstr>AppleColorEmoji</vt:lpstr>
      <vt:lpstr>Arial</vt:lpstr>
      <vt:lpstr>Calibri</vt:lpstr>
      <vt:lpstr>Times New Roman</vt:lpstr>
      <vt:lpstr>Wingdings</vt:lpstr>
      <vt:lpstr>Office Theme</vt:lpstr>
      <vt:lpstr>Lecture5 More ISA</vt:lpstr>
      <vt:lpstr>Outline</vt:lpstr>
      <vt:lpstr>ISA Principles</vt:lpstr>
      <vt:lpstr>Classifying ISA</vt:lpstr>
      <vt:lpstr>Classifying ISA</vt:lpstr>
      <vt:lpstr>Example</vt:lpstr>
      <vt:lpstr>Register Architecture Benefits</vt:lpstr>
      <vt:lpstr>Examples: Memory Operands per ALU Instruction</vt:lpstr>
      <vt:lpstr>Memory Operands Trade-off I</vt:lpstr>
      <vt:lpstr>Memory Operands Trade-off II</vt:lpstr>
      <vt:lpstr>Memory Operands Trade-off III</vt:lpstr>
      <vt:lpstr>Memory Addressing</vt:lpstr>
      <vt:lpstr>Where to Store Data</vt:lpstr>
      <vt:lpstr>Registers</vt:lpstr>
      <vt:lpstr>Memory</vt:lpstr>
      <vt:lpstr>Addressing Objects: Endianness and Alignment</vt:lpstr>
      <vt:lpstr>Top 10 80x86 Instructions</vt:lpstr>
      <vt:lpstr>Operation Summary</vt:lpstr>
      <vt:lpstr>Appendix: Data Types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王 继禾</cp:lastModifiedBy>
  <cp:revision>595</cp:revision>
  <cp:lastPrinted>1997-08-27T08:28:34Z</cp:lastPrinted>
  <dcterms:created xsi:type="dcterms:W3CDTF">1997-08-19T16:58:46Z</dcterms:created>
  <dcterms:modified xsi:type="dcterms:W3CDTF">2021-04-20T00:36:06Z</dcterms:modified>
</cp:coreProperties>
</file>