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4" r:id="rId3"/>
    <p:sldId id="257" r:id="rId4"/>
    <p:sldId id="258" r:id="rId5"/>
    <p:sldId id="283" r:id="rId6"/>
    <p:sldId id="284" r:id="rId7"/>
    <p:sldId id="259" r:id="rId8"/>
    <p:sldId id="260" r:id="rId9"/>
    <p:sldId id="261" r:id="rId10"/>
    <p:sldId id="262" r:id="rId11"/>
    <p:sldId id="285" r:id="rId12"/>
    <p:sldId id="295" r:id="rId13"/>
    <p:sldId id="287" r:id="rId14"/>
    <p:sldId id="286" r:id="rId15"/>
    <p:sldId id="288" r:id="rId16"/>
    <p:sldId id="289" r:id="rId17"/>
    <p:sldId id="290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4" r:id="rId28"/>
    <p:sldId id="273" r:id="rId29"/>
    <p:sldId id="275" r:id="rId30"/>
    <p:sldId id="276" r:id="rId31"/>
    <p:sldId id="277" r:id="rId32"/>
    <p:sldId id="291" r:id="rId33"/>
    <p:sldId id="278" r:id="rId34"/>
    <p:sldId id="279" r:id="rId35"/>
    <p:sldId id="280" r:id="rId36"/>
    <p:sldId id="281" r:id="rId37"/>
    <p:sldId id="282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7"/>
    <p:restoredTop sz="93610"/>
  </p:normalViewPr>
  <p:slideViewPr>
    <p:cSldViewPr snapToGrid="0" snapToObjects="1">
      <p:cViewPr>
        <p:scale>
          <a:sx n="126" d="100"/>
          <a:sy n="126" d="100"/>
        </p:scale>
        <p:origin x="41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2F66-35DF-DC46-AFA9-CCAF0D422E83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41-D9BC-6745-886C-9D30FDBC9868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C29E-4E80-FB4A-98F8-CA09AC28E913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FA9-26E2-E544-934B-8BF72639E2A9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14BA-01DB-C94D-BA45-254EF11A65AA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5F56-6DB2-5A49-8885-F66D62DF0D28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AF1-F301-F440-B3F7-1E9EDDDF91FF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1E1F-C397-ED4A-8CF9-66EA6A50ECDD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533B-972E-5E44-B441-27095FF2A1BB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5962-26BC-A34C-B090-5CC7EB443425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3958-42E1-0D44-81CF-BCF87DB0FF81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403107-8380-B048-8495-22BA884F6420}" type="datetime1">
              <a:rPr lang="zh-CN" altLang="en-US" smtClean="0"/>
              <a:t>2022/1/12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What is Statistical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02 – Part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Estimates For f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/>
          <a:stretch>
            <a:fillRect/>
          </a:stretch>
        </p:blipFill>
        <p:spPr bwMode="auto">
          <a:xfrm>
            <a:off x="1981200" y="1512888"/>
            <a:ext cx="5410200" cy="5345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94CB-933B-EC4F-B4B5-49160AEE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D29ECB-4DC4-C54D-8376-CEA56074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131E5C-7B73-5E44-83C1-AA66314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151C4F-D229-A74A-BFBE-282BE188E11D}"/>
              </a:ext>
            </a:extLst>
          </p:cNvPr>
          <p:cNvSpPr txBox="1"/>
          <p:nvPr/>
        </p:nvSpPr>
        <p:spPr>
          <a:xfrm>
            <a:off x="495300" y="1394368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open-source,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free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light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software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widely-used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statistics,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economy,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information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technology,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etc.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easy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transfer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programming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skill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programming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MATLAB.</a:t>
            </a:r>
          </a:p>
          <a:p>
            <a:r>
              <a:rPr kumimoji="1" lang="en-US" altLang="zh-CN" sz="2000" dirty="0"/>
              <a:t>MATLAB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occupies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10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space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commercial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software.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D1F428-4A45-7344-A8E8-88EBAE74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2" y="3236431"/>
            <a:ext cx="3130055" cy="36032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48A4637-8847-D348-B31C-97E6AE0F433C}"/>
              </a:ext>
            </a:extLst>
          </p:cNvPr>
          <p:cNvSpPr txBox="1"/>
          <p:nvPr/>
        </p:nvSpPr>
        <p:spPr>
          <a:xfrm>
            <a:off x="794261" y="654121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chemeClr val="bg1">
                    <a:lumMod val="75000"/>
                  </a:schemeClr>
                </a:solidFill>
              </a:rPr>
              <a:t>Source:</a:t>
            </a:r>
            <a:r>
              <a:rPr kumimoji="1" lang="zh-CN" altLang="en-US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1">
                    <a:lumMod val="75000"/>
                  </a:schemeClr>
                </a:solidFill>
              </a:rPr>
              <a:t>IEEE</a:t>
            </a:r>
            <a:r>
              <a:rPr kumimoji="1" lang="zh-CN" altLang="en-US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1">
                    <a:lumMod val="75000"/>
                  </a:schemeClr>
                </a:solidFill>
              </a:rPr>
              <a:t>Spectrum</a:t>
            </a:r>
            <a:endParaRPr kumimoji="1" lang="zh-CN" alt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CA14D6-EEB6-7147-B447-928027D0CA48}"/>
              </a:ext>
            </a:extLst>
          </p:cNvPr>
          <p:cNvSpPr/>
          <p:nvPr/>
        </p:nvSpPr>
        <p:spPr>
          <a:xfrm>
            <a:off x="500574" y="4687658"/>
            <a:ext cx="3230089" cy="438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0D4154-4E65-CA43-AE0E-B1C5A0AC0A34}"/>
              </a:ext>
            </a:extLst>
          </p:cNvPr>
          <p:cNvSpPr/>
          <p:nvPr/>
        </p:nvSpPr>
        <p:spPr>
          <a:xfrm>
            <a:off x="489832" y="5684741"/>
            <a:ext cx="32300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5AFB3A-BFAB-7C43-B13D-48275A9DD054}"/>
              </a:ext>
            </a:extLst>
          </p:cNvPr>
          <p:cNvSpPr txBox="1"/>
          <p:nvPr/>
        </p:nvSpPr>
        <p:spPr>
          <a:xfrm>
            <a:off x="3924316" y="3124894"/>
            <a:ext cx="49421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python?</a:t>
            </a:r>
          </a:p>
          <a:p>
            <a:pPr algn="just"/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widely-used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area.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a short 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</a:p>
          <a:p>
            <a:pPr algn="just"/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focuses on the fundamental knowledge of statistical learning. It’s better not to take too much time on learning a new programming language. You will find R is as easy as a sophisticated calculator</a:t>
            </a:r>
            <a:r>
              <a:rPr kumimoji="1" lang="en-US" altLang="zh-CN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88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AA6B0-65C3-724A-AA90-7B3439D7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E3EFE-102C-054E-8953-428B4018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E17AA01-FF3C-3048-87E1-85D80398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2" y="91345"/>
            <a:ext cx="8229600" cy="990600"/>
          </a:xfrm>
        </p:spPr>
        <p:txBody>
          <a:bodyPr/>
          <a:lstStyle/>
          <a:p>
            <a:r>
              <a:rPr kumimoji="1" lang="en-US" altLang="zh-CN" dirty="0"/>
              <a:t>Which Language(s) Should I Learn?</a:t>
            </a:r>
            <a:endParaRPr kumimoji="1" lang="zh-CN" alt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00E3FE-FE84-F149-AC54-DDDCF7BA8899}"/>
              </a:ext>
            </a:extLst>
          </p:cNvPr>
          <p:cNvSpPr/>
          <p:nvPr/>
        </p:nvSpPr>
        <p:spPr>
          <a:xfrm>
            <a:off x="89222" y="971042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Java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B43732-0163-CC4F-BAC8-912C82BB98E8}"/>
              </a:ext>
            </a:extLst>
          </p:cNvPr>
          <p:cNvSpPr/>
          <p:nvPr/>
        </p:nvSpPr>
        <p:spPr>
          <a:xfrm>
            <a:off x="89222" y="1905000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JavaScript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6107A1-70B9-0A42-913F-E7AC8ED1923C}"/>
              </a:ext>
            </a:extLst>
          </p:cNvPr>
          <p:cNvSpPr/>
          <p:nvPr/>
        </p:nvSpPr>
        <p:spPr>
          <a:xfrm>
            <a:off x="89222" y="3725258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Python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CF0E71-E0FC-D345-9297-903F94A35779}"/>
              </a:ext>
            </a:extLst>
          </p:cNvPr>
          <p:cNvSpPr/>
          <p:nvPr/>
        </p:nvSpPr>
        <p:spPr>
          <a:xfrm>
            <a:off x="7023422" y="5600700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C/C++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61D2AD-150E-3143-ACB6-0FD21D422C6B}"/>
              </a:ext>
            </a:extLst>
          </p:cNvPr>
          <p:cNvSpPr/>
          <p:nvPr/>
        </p:nvSpPr>
        <p:spPr>
          <a:xfrm>
            <a:off x="89222" y="4666742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C#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525B06-F513-1745-8C80-B865D3439747}"/>
              </a:ext>
            </a:extLst>
          </p:cNvPr>
          <p:cNvSpPr/>
          <p:nvPr/>
        </p:nvSpPr>
        <p:spPr>
          <a:xfrm>
            <a:off x="7023422" y="1859661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Swift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FF1DDE-F2DD-424E-A749-E5A0E5255192}"/>
              </a:ext>
            </a:extLst>
          </p:cNvPr>
          <p:cNvSpPr/>
          <p:nvPr/>
        </p:nvSpPr>
        <p:spPr>
          <a:xfrm>
            <a:off x="7023422" y="2797175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99D87C7-A86D-C444-A861-282F3F816657}"/>
              </a:ext>
            </a:extLst>
          </p:cNvPr>
          <p:cNvSpPr/>
          <p:nvPr/>
        </p:nvSpPr>
        <p:spPr>
          <a:xfrm>
            <a:off x="7023422" y="3732784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MATLAB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9D984E2-32F7-F34F-B5A2-03ECBEBAD3B5}"/>
              </a:ext>
            </a:extLst>
          </p:cNvPr>
          <p:cNvSpPr/>
          <p:nvPr/>
        </p:nvSpPr>
        <p:spPr>
          <a:xfrm>
            <a:off x="7023422" y="4666742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E756A0-C14A-2C48-9DAE-4D71454795B2}"/>
              </a:ext>
            </a:extLst>
          </p:cNvPr>
          <p:cNvSpPr/>
          <p:nvPr/>
        </p:nvSpPr>
        <p:spPr>
          <a:xfrm>
            <a:off x="89222" y="5598160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Delphi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2A0CD3C-1907-194C-A03D-06B4AFD7CD85}"/>
              </a:ext>
            </a:extLst>
          </p:cNvPr>
          <p:cNvGrpSpPr/>
          <p:nvPr/>
        </p:nvGrpSpPr>
        <p:grpSpPr>
          <a:xfrm>
            <a:off x="2032322" y="1269492"/>
            <a:ext cx="4991100" cy="1948822"/>
            <a:chOff x="2032322" y="1269492"/>
            <a:chExt cx="4991100" cy="19488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839CA77-2E59-E246-BA9E-9A2038481E9E}"/>
                </a:ext>
              </a:extLst>
            </p:cNvPr>
            <p:cNvSpPr/>
            <p:nvPr/>
          </p:nvSpPr>
          <p:spPr>
            <a:xfrm>
              <a:off x="2991753" y="2565018"/>
              <a:ext cx="1371600" cy="6532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Mobile Developer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8131BF-5175-044B-9AC3-6F14A5151F42}"/>
                </a:ext>
              </a:extLst>
            </p:cNvPr>
            <p:cNvCxnSpPr>
              <a:cxnSpLocks/>
              <a:stCxn id="33" idx="1"/>
              <a:endCxn id="9" idx="3"/>
            </p:cNvCxnSpPr>
            <p:nvPr/>
          </p:nvCxnSpPr>
          <p:spPr>
            <a:xfrm flipH="1" flipV="1">
              <a:off x="2032322" y="1269492"/>
              <a:ext cx="959431" cy="162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8C4A4E-F36A-D549-8FDE-AE5F3875F5A6}"/>
                </a:ext>
              </a:extLst>
            </p:cNvPr>
            <p:cNvCxnSpPr>
              <a:cxnSpLocks/>
              <a:stCxn id="33" idx="3"/>
              <a:endCxn id="16" idx="1"/>
            </p:cNvCxnSpPr>
            <p:nvPr/>
          </p:nvCxnSpPr>
          <p:spPr>
            <a:xfrm flipV="1">
              <a:off x="4363353" y="2158111"/>
              <a:ext cx="2660069" cy="73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EAF032-1B27-314B-931E-8DE5D05EA964}"/>
                </a:ext>
              </a:extLst>
            </p:cNvPr>
            <p:cNvSpPr txBox="1"/>
            <p:nvPr/>
          </p:nvSpPr>
          <p:spPr>
            <a:xfrm rot="20761420">
              <a:off x="4399526" y="248654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iOS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1C202C-20DD-1841-9A0D-EE5E1E9C225C}"/>
                </a:ext>
              </a:extLst>
            </p:cNvPr>
            <p:cNvSpPr txBox="1"/>
            <p:nvPr/>
          </p:nvSpPr>
          <p:spPr>
            <a:xfrm rot="3598966">
              <a:off x="2329940" y="208190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Android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7926202-DD9E-3C43-851A-AC3265B0B42B}"/>
              </a:ext>
            </a:extLst>
          </p:cNvPr>
          <p:cNvGrpSpPr/>
          <p:nvPr/>
        </p:nvGrpSpPr>
        <p:grpSpPr>
          <a:xfrm>
            <a:off x="2032322" y="4247825"/>
            <a:ext cx="4991100" cy="1651325"/>
            <a:chOff x="2032322" y="4247825"/>
            <a:chExt cx="4991100" cy="1651325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D79625E-8413-E84B-BC2D-16A64573AFA8}"/>
                </a:ext>
              </a:extLst>
            </p:cNvPr>
            <p:cNvSpPr/>
            <p:nvPr/>
          </p:nvSpPr>
          <p:spPr>
            <a:xfrm>
              <a:off x="2991753" y="4247825"/>
              <a:ext cx="1371600" cy="6532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Developer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2C187DF-800D-6C46-8F7B-EEDDC808916F}"/>
                </a:ext>
              </a:extLst>
            </p:cNvPr>
            <p:cNvCxnSpPr>
              <a:stCxn id="45" idx="1"/>
              <a:endCxn id="15" idx="3"/>
            </p:cNvCxnSpPr>
            <p:nvPr/>
          </p:nvCxnSpPr>
          <p:spPr>
            <a:xfrm flipH="1">
              <a:off x="2032322" y="4574473"/>
              <a:ext cx="959431" cy="3907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585459-6D50-D24B-9BC6-0518EEAC44CF}"/>
                </a:ext>
              </a:extLst>
            </p:cNvPr>
            <p:cNvCxnSpPr>
              <a:stCxn id="45" idx="3"/>
              <a:endCxn id="14" idx="1"/>
            </p:cNvCxnSpPr>
            <p:nvPr/>
          </p:nvCxnSpPr>
          <p:spPr>
            <a:xfrm>
              <a:off x="4363353" y="4574473"/>
              <a:ext cx="2660069" cy="1324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8AADEC-3E98-8143-A56F-7CB8C0A4A44C}"/>
                </a:ext>
              </a:extLst>
            </p:cNvPr>
            <p:cNvSpPr txBox="1"/>
            <p:nvPr/>
          </p:nvSpPr>
          <p:spPr>
            <a:xfrm rot="1541103">
              <a:off x="4453752" y="471582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Unreal Engine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640B62-BB58-474B-865D-B2A45B9DFA83}"/>
                </a:ext>
              </a:extLst>
            </p:cNvPr>
            <p:cNvSpPr txBox="1"/>
            <p:nvPr/>
          </p:nvSpPr>
          <p:spPr>
            <a:xfrm rot="20358134">
              <a:off x="2193106" y="446398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Unity</a:t>
              </a:r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CD8C96A-9B6B-364A-BA34-268165B831E7}"/>
              </a:ext>
            </a:extLst>
          </p:cNvPr>
          <p:cNvSpPr/>
          <p:nvPr/>
        </p:nvSpPr>
        <p:spPr>
          <a:xfrm>
            <a:off x="7023422" y="960819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Objective-C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37A550A-7423-BB44-8156-C0BD041FF7CF}"/>
              </a:ext>
            </a:extLst>
          </p:cNvPr>
          <p:cNvSpPr/>
          <p:nvPr/>
        </p:nvSpPr>
        <p:spPr>
          <a:xfrm>
            <a:off x="101922" y="2831923"/>
            <a:ext cx="19431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PHP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3025457-D260-A149-B66D-D85BE8D55BA6}"/>
              </a:ext>
            </a:extLst>
          </p:cNvPr>
          <p:cNvGrpSpPr/>
          <p:nvPr/>
        </p:nvGrpSpPr>
        <p:grpSpPr>
          <a:xfrm>
            <a:off x="2032322" y="944431"/>
            <a:ext cx="2331031" cy="3079277"/>
            <a:chOff x="2032322" y="944431"/>
            <a:chExt cx="2331031" cy="307927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C1C49E6-9A90-5942-A659-B3A8F4B27716}"/>
                </a:ext>
              </a:extLst>
            </p:cNvPr>
            <p:cNvSpPr/>
            <p:nvPr/>
          </p:nvSpPr>
          <p:spPr>
            <a:xfrm>
              <a:off x="2991753" y="944431"/>
              <a:ext cx="1371600" cy="6532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Developer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FF7740-36B9-4345-875F-97DECD5126B5}"/>
                </a:ext>
              </a:extLst>
            </p:cNvPr>
            <p:cNvCxnSpPr>
              <a:stCxn id="22" idx="1"/>
              <a:endCxn id="9" idx="3"/>
            </p:cNvCxnSpPr>
            <p:nvPr/>
          </p:nvCxnSpPr>
          <p:spPr>
            <a:xfrm flipH="1" flipV="1">
              <a:off x="2032322" y="1269492"/>
              <a:ext cx="959431" cy="15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66762A-05F4-EB4F-B5C1-79A6B02901C8}"/>
                </a:ext>
              </a:extLst>
            </p:cNvPr>
            <p:cNvCxnSpPr>
              <a:cxnSpLocks/>
              <a:stCxn id="22" idx="1"/>
              <a:endCxn id="11" idx="3"/>
            </p:cNvCxnSpPr>
            <p:nvPr/>
          </p:nvCxnSpPr>
          <p:spPr>
            <a:xfrm flipH="1">
              <a:off x="2032322" y="1271079"/>
              <a:ext cx="959431" cy="9323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5522B64-28B0-E640-8ED5-6B844B3C12C7}"/>
                </a:ext>
              </a:extLst>
            </p:cNvPr>
            <p:cNvCxnSpPr>
              <a:cxnSpLocks/>
              <a:stCxn id="22" idx="1"/>
              <a:endCxn id="13" idx="3"/>
            </p:cNvCxnSpPr>
            <p:nvPr/>
          </p:nvCxnSpPr>
          <p:spPr>
            <a:xfrm flipH="1">
              <a:off x="2032322" y="1271079"/>
              <a:ext cx="959431" cy="27526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6D43259-AEE6-C940-81C3-46D608B832DE}"/>
                </a:ext>
              </a:extLst>
            </p:cNvPr>
            <p:cNvCxnSpPr>
              <a:cxnSpLocks/>
              <a:stCxn id="22" idx="1"/>
              <a:endCxn id="75" idx="3"/>
            </p:cNvCxnSpPr>
            <p:nvPr/>
          </p:nvCxnSpPr>
          <p:spPr>
            <a:xfrm flipH="1">
              <a:off x="2045022" y="1271079"/>
              <a:ext cx="946731" cy="18592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DA1B3E-2FD2-E54E-85EF-873A599A066D}"/>
              </a:ext>
            </a:extLst>
          </p:cNvPr>
          <p:cNvGrpSpPr/>
          <p:nvPr/>
        </p:nvGrpSpPr>
        <p:grpSpPr>
          <a:xfrm>
            <a:off x="2032322" y="2557033"/>
            <a:ext cx="4991100" cy="3342117"/>
            <a:chOff x="2032322" y="2557033"/>
            <a:chExt cx="4991100" cy="3342117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6442BAE-A62B-A647-88AE-E31268FCDAA4}"/>
                </a:ext>
              </a:extLst>
            </p:cNvPr>
            <p:cNvCxnSpPr>
              <a:stCxn id="79" idx="1"/>
              <a:endCxn id="13" idx="3"/>
            </p:cNvCxnSpPr>
            <p:nvPr/>
          </p:nvCxnSpPr>
          <p:spPr>
            <a:xfrm flipH="1">
              <a:off x="2032322" y="2883681"/>
              <a:ext cx="2874883" cy="1140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E66BFC60-1FBB-9042-AFC1-034B2D486EA0}"/>
                </a:ext>
              </a:extLst>
            </p:cNvPr>
            <p:cNvSpPr/>
            <p:nvPr/>
          </p:nvSpPr>
          <p:spPr>
            <a:xfrm>
              <a:off x="4907205" y="2557033"/>
              <a:ext cx="1371600" cy="6532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Scientific Researcher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5FA74C-B16B-914A-8709-ACB132CDF960}"/>
                </a:ext>
              </a:extLst>
            </p:cNvPr>
            <p:cNvCxnSpPr>
              <a:stCxn id="79" idx="3"/>
              <a:endCxn id="18" idx="1"/>
            </p:cNvCxnSpPr>
            <p:nvPr/>
          </p:nvCxnSpPr>
          <p:spPr>
            <a:xfrm>
              <a:off x="6278805" y="2883681"/>
              <a:ext cx="744617" cy="114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1D3F7FF-BE85-EC40-84B0-E19E7D50CCC1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6278805" y="2883681"/>
              <a:ext cx="744617" cy="2193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D772D69-FB25-C04F-86FE-0F2E2739E88C}"/>
                </a:ext>
              </a:extLst>
            </p:cNvPr>
            <p:cNvSpPr txBox="1"/>
            <p:nvPr/>
          </p:nvSpPr>
          <p:spPr>
            <a:xfrm rot="20218803">
              <a:off x="3317294" y="3126222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 Learning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2A254C-F2AF-2641-ABB2-B076C67663E5}"/>
                </a:ext>
              </a:extLst>
            </p:cNvPr>
            <p:cNvSpPr txBox="1"/>
            <p:nvPr/>
          </p:nvSpPr>
          <p:spPr>
            <a:xfrm rot="3476622">
              <a:off x="6629135" y="322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2332979-1F2C-A74A-867F-E5B00DC4C921}"/>
                </a:ext>
              </a:extLst>
            </p:cNvPr>
            <p:cNvSpPr txBox="1"/>
            <p:nvPr/>
          </p:nvSpPr>
          <p:spPr>
            <a:xfrm rot="3476622">
              <a:off x="6537542" y="3516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BA7AC64-E8CC-7647-B127-1036D0CB419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324112" y="3023807"/>
              <a:ext cx="699310" cy="287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410A4BD-83BE-E149-B97C-49EB2BC60448}"/>
                </a:ext>
              </a:extLst>
            </p:cNvPr>
            <p:cNvSpPr txBox="1"/>
            <p:nvPr/>
          </p:nvSpPr>
          <p:spPr>
            <a:xfrm rot="3476622">
              <a:off x="6208115" y="3733277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29C7923-6C53-C44A-8DD4-26F9E6878ACA}"/>
              </a:ext>
            </a:extLst>
          </p:cNvPr>
          <p:cNvGrpSpPr/>
          <p:nvPr/>
        </p:nvGrpSpPr>
        <p:grpSpPr>
          <a:xfrm>
            <a:off x="2316110" y="5311520"/>
            <a:ext cx="4229930" cy="1510225"/>
            <a:chOff x="2316110" y="5311520"/>
            <a:chExt cx="4229930" cy="151022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50DCDC-96E9-D340-8720-09FC6C2250D3}"/>
                </a:ext>
              </a:extLst>
            </p:cNvPr>
            <p:cNvSpPr txBox="1"/>
            <p:nvPr/>
          </p:nvSpPr>
          <p:spPr>
            <a:xfrm>
              <a:off x="2316110" y="5311520"/>
              <a:ext cx="4229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Digital Signal Processing, Communication, FPGA… (where license is not a problem)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AB0BFE4-D01A-CB41-A5A8-4EE7CC630113}"/>
                </a:ext>
              </a:extLst>
            </p:cNvPr>
            <p:cNvSpPr txBox="1"/>
            <p:nvPr/>
          </p:nvSpPr>
          <p:spPr>
            <a:xfrm>
              <a:off x="2316110" y="5791727"/>
              <a:ext cx="4229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 Finance, Economics, Statistics… (where license matters)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50061-6581-354E-9F61-96FEB441F0EF}"/>
                </a:ext>
              </a:extLst>
            </p:cNvPr>
            <p:cNvSpPr txBox="1"/>
            <p:nvPr/>
          </p:nvSpPr>
          <p:spPr>
            <a:xfrm>
              <a:off x="2316110" y="6298525"/>
              <a:ext cx="4229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3. Physics, Distributed Computation, Computer Graphics…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4E49B4-CA05-A14C-BC8B-AA61DC6AA95A}"/>
              </a:ext>
            </a:extLst>
          </p:cNvPr>
          <p:cNvGrpSpPr/>
          <p:nvPr/>
        </p:nvGrpSpPr>
        <p:grpSpPr>
          <a:xfrm>
            <a:off x="2032322" y="945066"/>
            <a:ext cx="5036647" cy="4954084"/>
            <a:chOff x="2032322" y="945066"/>
            <a:chExt cx="5036647" cy="4954084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EA3A039-3AB8-3046-A751-61DE5393E2E5}"/>
                </a:ext>
              </a:extLst>
            </p:cNvPr>
            <p:cNvCxnSpPr>
              <a:cxnSpLocks/>
              <a:stCxn id="52" idx="2"/>
              <a:endCxn id="14" idx="1"/>
            </p:cNvCxnSpPr>
            <p:nvPr/>
          </p:nvCxnSpPr>
          <p:spPr>
            <a:xfrm>
              <a:off x="5593005" y="1598362"/>
              <a:ext cx="1430417" cy="430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269E5DB-D28C-A046-92AB-5F819EF89564}"/>
                </a:ext>
              </a:extLst>
            </p:cNvPr>
            <p:cNvCxnSpPr>
              <a:cxnSpLocks/>
              <a:stCxn id="52" idx="1"/>
              <a:endCxn id="9" idx="3"/>
            </p:cNvCxnSpPr>
            <p:nvPr/>
          </p:nvCxnSpPr>
          <p:spPr>
            <a:xfrm flipH="1" flipV="1">
              <a:off x="2032322" y="1269492"/>
              <a:ext cx="2874883" cy="2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CC83D20-A862-F347-AEEA-05B8A0405E89}"/>
                </a:ext>
              </a:extLst>
            </p:cNvPr>
            <p:cNvGrpSpPr/>
            <p:nvPr/>
          </p:nvGrpSpPr>
          <p:grpSpPr>
            <a:xfrm>
              <a:off x="2032322" y="945066"/>
              <a:ext cx="5036647" cy="4951544"/>
              <a:chOff x="2032322" y="945066"/>
              <a:chExt cx="5036647" cy="4951544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CD32EE5-7FBA-4344-B754-52A5F1EE6C4B}"/>
                  </a:ext>
                </a:extLst>
              </p:cNvPr>
              <p:cNvCxnSpPr>
                <a:cxnSpLocks/>
                <a:stCxn id="52" idx="1"/>
                <a:endCxn id="20" idx="3"/>
              </p:cNvCxnSpPr>
              <p:nvPr/>
            </p:nvCxnSpPr>
            <p:spPr>
              <a:xfrm flipH="1">
                <a:off x="2032322" y="1271714"/>
                <a:ext cx="2874883" cy="4624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AFF61A7-4656-EB48-8E8C-1C042AA35CAA}"/>
                  </a:ext>
                </a:extLst>
              </p:cNvPr>
              <p:cNvCxnSpPr>
                <a:stCxn id="52" idx="1"/>
                <a:endCxn id="15" idx="3"/>
              </p:cNvCxnSpPr>
              <p:nvPr/>
            </p:nvCxnSpPr>
            <p:spPr>
              <a:xfrm flipH="1">
                <a:off x="2032322" y="1271714"/>
                <a:ext cx="2874883" cy="3693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7E6D2C6E-10E2-C24A-9426-E61583B7B192}"/>
                  </a:ext>
                </a:extLst>
              </p:cNvPr>
              <p:cNvSpPr/>
              <p:nvPr/>
            </p:nvSpPr>
            <p:spPr>
              <a:xfrm>
                <a:off x="4907205" y="945066"/>
                <a:ext cx="1371600" cy="65329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Desktop Developer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C823CE-4D6B-5E4C-AF24-EF070939C0F5}"/>
                  </a:ext>
                </a:extLst>
              </p:cNvPr>
              <p:cNvCxnSpPr>
                <a:cxnSpLocks/>
                <a:stCxn id="52" idx="3"/>
                <a:endCxn id="16" idx="1"/>
              </p:cNvCxnSpPr>
              <p:nvPr/>
            </p:nvCxnSpPr>
            <p:spPr>
              <a:xfrm>
                <a:off x="6278805" y="1271714"/>
                <a:ext cx="744617" cy="88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BAB600-E13E-A84B-9A15-542FD04D0C29}"/>
                  </a:ext>
                </a:extLst>
              </p:cNvPr>
              <p:cNvSpPr txBox="1"/>
              <p:nvPr/>
            </p:nvSpPr>
            <p:spPr>
              <a:xfrm rot="18701064">
                <a:off x="3790888" y="183362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Microsoft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A8B8CD6-6542-5040-94B4-EBD7F20CEC92}"/>
                  </a:ext>
                </a:extLst>
              </p:cNvPr>
              <p:cNvCxnSpPr>
                <a:cxnSpLocks/>
                <a:stCxn id="52" idx="3"/>
                <a:endCxn id="62" idx="1"/>
              </p:cNvCxnSpPr>
              <p:nvPr/>
            </p:nvCxnSpPr>
            <p:spPr>
              <a:xfrm flipV="1">
                <a:off x="6278805" y="1259269"/>
                <a:ext cx="744617" cy="124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4CA7D2-D340-A947-93B4-4DC37A7B46D3}"/>
                  </a:ext>
                </a:extLst>
              </p:cNvPr>
              <p:cNvSpPr txBox="1"/>
              <p:nvPr/>
            </p:nvSpPr>
            <p:spPr>
              <a:xfrm rot="1427250">
                <a:off x="6294398" y="1220597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Apple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0952667-2469-D245-A563-DE494A650222}"/>
                </a:ext>
              </a:extLst>
            </p:cNvPr>
            <p:cNvSpPr txBox="1"/>
            <p:nvPr/>
          </p:nvSpPr>
          <p:spPr>
            <a:xfrm rot="4462419">
              <a:off x="5664593" y="166584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32BFAB1-77BA-D345-BAEA-27CEFD8E06B2}"/>
              </a:ext>
            </a:extLst>
          </p:cNvPr>
          <p:cNvGrpSpPr/>
          <p:nvPr/>
        </p:nvGrpSpPr>
        <p:grpSpPr>
          <a:xfrm>
            <a:off x="4972037" y="4245907"/>
            <a:ext cx="2051385" cy="1653243"/>
            <a:chOff x="4972037" y="4245907"/>
            <a:chExt cx="2051385" cy="1653243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8CEAF2E4-C91A-F544-86FB-29B8975B1EE0}"/>
                </a:ext>
              </a:extLst>
            </p:cNvPr>
            <p:cNvSpPr/>
            <p:nvPr/>
          </p:nvSpPr>
          <p:spPr>
            <a:xfrm>
              <a:off x="4972037" y="4245907"/>
              <a:ext cx="1371600" cy="6532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Low-level Development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296B94F-5052-6845-A06D-4120050A922B}"/>
                </a:ext>
              </a:extLst>
            </p:cNvPr>
            <p:cNvCxnSpPr>
              <a:stCxn id="113" idx="3"/>
              <a:endCxn id="14" idx="1"/>
            </p:cNvCxnSpPr>
            <p:nvPr/>
          </p:nvCxnSpPr>
          <p:spPr>
            <a:xfrm>
              <a:off x="6343637" y="4572555"/>
              <a:ext cx="679785" cy="13265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8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52625-8E57-4840-B7FF-3892379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82B25D-98BD-AD41-AD89-FBAAAD99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9089D1-DE03-444D-A574-75921C54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2589D32-9F3A-D546-8896-710C3EF37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084272"/>
                  </p:ext>
                </p:extLst>
              </p:nvPr>
            </p:nvGraphicFramePr>
            <p:xfrm>
              <a:off x="457200" y="1825831"/>
              <a:ext cx="8605653" cy="458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8589">
                      <a:extLst>
                        <a:ext uri="{9D8B030D-6E8A-4147-A177-3AD203B41FA5}">
                          <a16:colId xmlns:a16="http://schemas.microsoft.com/office/drawing/2014/main" val="2202219825"/>
                        </a:ext>
                      </a:extLst>
                    </a:gridCol>
                    <a:gridCol w="2291938">
                      <a:extLst>
                        <a:ext uri="{9D8B030D-6E8A-4147-A177-3AD203B41FA5}">
                          <a16:colId xmlns:a16="http://schemas.microsoft.com/office/drawing/2014/main" val="2872184493"/>
                        </a:ext>
                      </a:extLst>
                    </a:gridCol>
                    <a:gridCol w="4655126">
                      <a:extLst>
                        <a:ext uri="{9D8B030D-6E8A-4147-A177-3AD203B41FA5}">
                          <a16:colId xmlns:a16="http://schemas.microsoft.com/office/drawing/2014/main" val="1123398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828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Assign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=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&lt;-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-&gt;,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609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Vector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double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a[3]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{0,0,0}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a&lt;-c(0,0,0)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a&lt;-matrix(0,1,3)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088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Matrix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double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a[3][3]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{0,0,0,0,0,0,0,0,0}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a&lt;-matrix(0,3,3)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036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Normal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Distribution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Library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Required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a&lt;-</a:t>
                          </a:r>
                          <a:r>
                            <a:rPr lang="en-US" altLang="zh-CN" dirty="0" err="1"/>
                            <a:t>rnorm</a:t>
                          </a:r>
                          <a:r>
                            <a:rPr lang="en-US" altLang="zh-CN" dirty="0"/>
                            <a:t>(n,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98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Arithmetic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progression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Library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Required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a&lt;-</a:t>
                          </a:r>
                          <a:r>
                            <a:rPr lang="en-US" altLang="zh-CN" dirty="0" err="1"/>
                            <a:t>seq</a:t>
                          </a:r>
                          <a:r>
                            <a:rPr lang="en-US" altLang="zh-CN" dirty="0"/>
                            <a:t>(</a:t>
                          </a:r>
                          <a:r>
                            <a:rPr lang="en-US" altLang="zh-CN" dirty="0" err="1"/>
                            <a:t>start,end,step</a:t>
                          </a:r>
                          <a:r>
                            <a:rPr lang="en-US" altLang="zh-CN" dirty="0"/>
                            <a:t>),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e.g.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a&lt;-(0,1,0.1)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73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Evaluate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the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length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vector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sizeof</a:t>
                          </a:r>
                          <a:r>
                            <a:rPr lang="en-US" altLang="zh-CN" dirty="0"/>
                            <a:t>(a)/</a:t>
                          </a:r>
                          <a:r>
                            <a:rPr lang="en-US" altLang="zh-CN" dirty="0" err="1"/>
                            <a:t>sizeof</a:t>
                          </a:r>
                          <a:r>
                            <a:rPr lang="en-US" altLang="zh-CN" dirty="0"/>
                            <a:t>(double)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length(a)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160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Plot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Library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Required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plot(</a:t>
                          </a:r>
                          <a:r>
                            <a:rPr lang="en-US" altLang="zh-CN" dirty="0" err="1"/>
                            <a:t>x,y</a:t>
                          </a:r>
                          <a:r>
                            <a:rPr lang="en-US" altLang="zh-CN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105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2589D32-9F3A-D546-8896-710C3EF37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084272"/>
                  </p:ext>
                </p:extLst>
              </p:nvPr>
            </p:nvGraphicFramePr>
            <p:xfrm>
              <a:off x="457200" y="1825831"/>
              <a:ext cx="8605653" cy="4587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8589">
                      <a:extLst>
                        <a:ext uri="{9D8B030D-6E8A-4147-A177-3AD203B41FA5}">
                          <a16:colId xmlns:a16="http://schemas.microsoft.com/office/drawing/2014/main" val="2202219825"/>
                        </a:ext>
                      </a:extLst>
                    </a:gridCol>
                    <a:gridCol w="2291938">
                      <a:extLst>
                        <a:ext uri="{9D8B030D-6E8A-4147-A177-3AD203B41FA5}">
                          <a16:colId xmlns:a16="http://schemas.microsoft.com/office/drawing/2014/main" val="2872184493"/>
                        </a:ext>
                      </a:extLst>
                    </a:gridCol>
                    <a:gridCol w="4655126">
                      <a:extLst>
                        <a:ext uri="{9D8B030D-6E8A-4147-A177-3AD203B41FA5}">
                          <a16:colId xmlns:a16="http://schemas.microsoft.com/office/drawing/2014/main" val="11233986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828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Assign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=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&lt;-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-&gt;,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609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Vector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double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a[3]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{0,0,0}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a&lt;-c(0,0,0)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a&lt;-matrix(0,1,3)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0887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Matrix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double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a[3][3]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{0,0,0,0,0,0,0,0,0}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a&lt;-matrix(0,3,3)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0360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Normal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Distribution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Library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Required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5014" t="-274510" r="-272" b="-3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9887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Arithmetic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progression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Library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Required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a&lt;-</a:t>
                          </a:r>
                          <a:r>
                            <a:rPr lang="en-US" altLang="zh-CN" dirty="0" err="1"/>
                            <a:t>seq</a:t>
                          </a:r>
                          <a:r>
                            <a:rPr lang="en-US" altLang="zh-CN" dirty="0"/>
                            <a:t>(</a:t>
                          </a:r>
                          <a:r>
                            <a:rPr lang="en-US" altLang="zh-CN" dirty="0" err="1"/>
                            <a:t>start,end,step</a:t>
                          </a:r>
                          <a:r>
                            <a:rPr lang="en-US" altLang="zh-CN" dirty="0"/>
                            <a:t>),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e.g.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a&lt;-(0,1,0.1)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7387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Evaluate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the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length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vector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sizeof</a:t>
                          </a:r>
                          <a:r>
                            <a:rPr lang="en-US" altLang="zh-CN" dirty="0"/>
                            <a:t>(a)/</a:t>
                          </a:r>
                          <a:r>
                            <a:rPr lang="en-US" altLang="zh-CN" dirty="0" err="1"/>
                            <a:t>sizeof</a:t>
                          </a:r>
                          <a:r>
                            <a:rPr lang="en-US" altLang="zh-CN" dirty="0"/>
                            <a:t>(double)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length(a)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160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Plot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More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Library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Required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plot(</a:t>
                          </a:r>
                          <a:r>
                            <a:rPr lang="en-US" altLang="zh-CN" dirty="0" err="1"/>
                            <a:t>x,y</a:t>
                          </a:r>
                          <a:r>
                            <a:rPr lang="en-US" altLang="zh-CN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1051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12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A3CD4-2E29-1343-91D0-813A08CF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83" y="466106"/>
            <a:ext cx="8229600" cy="990600"/>
          </a:xfrm>
        </p:spPr>
        <p:txBody>
          <a:bodyPr/>
          <a:lstStyle/>
          <a:p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0CB72-2980-7B4A-9F1A-3B4B161B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D04ACE-7964-2D46-BC63-04F647F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272047B-56C5-BC44-900B-AE491C3B7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204462" y="1575340"/>
            <a:ext cx="4436207" cy="43807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9557758-E443-394D-8C79-3E275A59836D}"/>
              </a:ext>
            </a:extLst>
          </p:cNvPr>
          <p:cNvSpPr/>
          <p:nvPr/>
        </p:nvSpPr>
        <p:spPr>
          <a:xfrm>
            <a:off x="4639281" y="1952829"/>
            <a:ext cx="2049483" cy="46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6C63B-E225-C748-A9BB-394AB7BBE565}"/>
              </a:ext>
            </a:extLst>
          </p:cNvPr>
          <p:cNvSpPr/>
          <p:nvPr/>
        </p:nvSpPr>
        <p:spPr>
          <a:xfrm>
            <a:off x="4639280" y="2897788"/>
            <a:ext cx="2049483" cy="46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E83237-918E-0949-8422-1E682B5A243B}"/>
              </a:ext>
            </a:extLst>
          </p:cNvPr>
          <p:cNvSpPr/>
          <p:nvPr/>
        </p:nvSpPr>
        <p:spPr>
          <a:xfrm>
            <a:off x="4639279" y="3978870"/>
            <a:ext cx="2049483" cy="46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noise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9A92B4-2B34-BB4D-A7C7-CA9D92E4391B}"/>
              </a:ext>
            </a:extLst>
          </p:cNvPr>
          <p:cNvSpPr/>
          <p:nvPr/>
        </p:nvSpPr>
        <p:spPr>
          <a:xfrm>
            <a:off x="4639279" y="4925127"/>
            <a:ext cx="2049483" cy="46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plot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718A982-F198-C44A-905C-C8CF15F0A6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664022" y="2415966"/>
            <a:ext cx="1" cy="48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3CC505C-A34A-AE4A-AEE9-2C7DE596276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664021" y="3360925"/>
            <a:ext cx="1" cy="61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1034AA9-022F-E345-A2E3-ABAAD3C2BF9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664021" y="4442007"/>
            <a:ext cx="0" cy="4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E7111B-9659-8942-A558-9379E4E056CE}"/>
              </a:ext>
            </a:extLst>
          </p:cNvPr>
          <p:cNvSpPr txBox="1"/>
          <p:nvPr/>
        </p:nvSpPr>
        <p:spPr>
          <a:xfrm>
            <a:off x="6831269" y="199665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seq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start,end,step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652BD4-1A84-414D-AD68-AE2473CBF188}"/>
              </a:ext>
            </a:extLst>
          </p:cNvPr>
          <p:cNvSpPr txBox="1"/>
          <p:nvPr/>
        </p:nvSpPr>
        <p:spPr>
          <a:xfrm>
            <a:off x="6831269" y="39788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rnorm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n,mean,sd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F5C3CF-B860-544C-95E6-A08CF9A1EF12}"/>
              </a:ext>
            </a:extLst>
          </p:cNvPr>
          <p:cNvSpPr txBox="1"/>
          <p:nvPr/>
        </p:nvSpPr>
        <p:spPr>
          <a:xfrm>
            <a:off x="1431632" y="5916844"/>
            <a:ext cx="771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plot(</a:t>
            </a:r>
            <a:r>
              <a:rPr kumimoji="1" lang="en-US" altLang="zh-CN" dirty="0" err="1"/>
              <a:t>x,y,xlab</a:t>
            </a:r>
            <a:r>
              <a:rPr kumimoji="1" lang="en-US" altLang="zh-CN" dirty="0"/>
              <a:t>=‘’,</a:t>
            </a:r>
            <a:r>
              <a:rPr kumimoji="1" lang="en-US" altLang="zh-CN" dirty="0" err="1"/>
              <a:t>ylab</a:t>
            </a:r>
            <a:r>
              <a:rPr kumimoji="1" lang="en-US" altLang="zh-CN" dirty="0"/>
              <a:t>=‘’,main=‘’,type=’l’,</a:t>
            </a:r>
            <a:r>
              <a:rPr kumimoji="1" lang="en-US" altLang="zh-CN" dirty="0" err="1"/>
              <a:t>pch</a:t>
            </a:r>
            <a:r>
              <a:rPr kumimoji="1" lang="en-US" altLang="zh-CN" dirty="0"/>
              <a:t>=‘</a:t>
            </a:r>
            <a:r>
              <a:rPr kumimoji="1" lang="zh-CN" altLang="en-US" dirty="0"/>
              <a:t>*</a:t>
            </a:r>
            <a:r>
              <a:rPr kumimoji="1" lang="en-US" altLang="zh-CN" dirty="0"/>
              <a:t>’,col=‘</a:t>
            </a:r>
            <a:r>
              <a:rPr kumimoji="1" lang="en-US" altLang="zh-CN" dirty="0" err="1"/>
              <a:t>green’,axes</a:t>
            </a:r>
            <a:r>
              <a:rPr kumimoji="1" lang="en-US" altLang="zh-CN" dirty="0"/>
              <a:t>=TRUE)</a:t>
            </a:r>
          </a:p>
          <a:p>
            <a:r>
              <a:rPr kumimoji="1" lang="en-US" altLang="zh-CN" dirty="0"/>
              <a:t>lines(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#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orignial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93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D81F-1AF9-0748-995B-674E2D2F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A2566-2419-F043-9A29-E3725BC0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25E00-B354-3542-A7F3-A36EFEA7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46B7B6-3F2B-5F4E-8A1B-36672E840783}"/>
                  </a:ext>
                </a:extLst>
              </p:cNvPr>
              <p:cNvSpPr txBox="1"/>
              <p:nvPr/>
            </p:nvSpPr>
            <p:spPr>
              <a:xfrm>
                <a:off x="748145" y="1769423"/>
                <a:ext cx="5338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Plot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figure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46B7B6-3F2B-5F4E-8A1B-36672E84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769423"/>
                <a:ext cx="5338321" cy="369332"/>
              </a:xfrm>
              <a:prstGeom prst="rect">
                <a:avLst/>
              </a:prstGeom>
              <a:blipFill>
                <a:blip r:embed="rId2"/>
                <a:stretch>
                  <a:fillRect l="-950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C7C37E-C2A9-584C-8660-E0AEEAC068DF}"/>
                  </a:ext>
                </a:extLst>
              </p:cNvPr>
              <p:cNvSpPr txBox="1"/>
              <p:nvPr/>
            </p:nvSpPr>
            <p:spPr>
              <a:xfrm>
                <a:off x="4027603" y="2199512"/>
                <a:ext cx="1458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C7C37E-C2A9-584C-8660-E0AEEAC0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603" y="2199512"/>
                <a:ext cx="14587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C31EF05-C2B6-2D4E-B0B0-E0C7F53D8EBA}"/>
              </a:ext>
            </a:extLst>
          </p:cNvPr>
          <p:cNvSpPr txBox="1"/>
          <p:nvPr/>
        </p:nvSpPr>
        <p:spPr>
          <a:xfrm>
            <a:off x="748145" y="305966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85C623-B6A1-894F-981B-5B1746D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353" y="3629292"/>
            <a:ext cx="2222500" cy="303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D9F6AF9-0A25-CB42-974B-B9595B03E4E2}"/>
                  </a:ext>
                </a:extLst>
              </p:cNvPr>
              <p:cNvSpPr txBox="1"/>
              <p:nvPr/>
            </p:nvSpPr>
            <p:spPr>
              <a:xfrm>
                <a:off x="5486400" y="4289157"/>
                <a:ext cx="2470868" cy="508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0,0.2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D9F6AF9-0A25-CB42-974B-B9595B03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289157"/>
                <a:ext cx="2470868" cy="508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3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54077-A8D6-D844-B8DA-5591741E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Indexing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24AC3-E66B-3F48-8605-DCFA8F40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8C8EB-0B16-144D-BFD2-22B9B426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E9759-AD05-D946-A411-8A3954BC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1" y="1524000"/>
            <a:ext cx="2578100" cy="1422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664E49-2F89-0D4A-AC8C-3FC224F6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1879600"/>
            <a:ext cx="825500" cy="35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4477C4-C2FD-044A-8096-5B4ED38F3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28700"/>
            <a:ext cx="2540000" cy="3403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4823E7-97CE-A24B-BFFA-9DEBF164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432300"/>
            <a:ext cx="2540000" cy="41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3D5AAF-C4E7-934F-8E72-67E7DDD1A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744" y="2235200"/>
            <a:ext cx="812800" cy="355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9B24C9-6756-544E-BAC0-4DAF6C53BB04}"/>
              </a:ext>
            </a:extLst>
          </p:cNvPr>
          <p:cNvSpPr txBox="1"/>
          <p:nvPr/>
        </p:nvSpPr>
        <p:spPr>
          <a:xfrm>
            <a:off x="563501" y="496466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D482EB-5C91-3042-8A0A-5FEEE37F6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001" y="5434568"/>
            <a:ext cx="1435100" cy="482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43C7F7-A1A9-8643-A0D8-D4DAE2C29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766" y="5371068"/>
            <a:ext cx="2286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2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8D38-648C-6C42-BC64-A6451F64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1B2212-94DB-B248-8EF0-AC41891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BBB28-7651-AD46-A0D4-63F78069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80F99F-1130-0A44-9F54-0E2BDA2ADA28}"/>
                  </a:ext>
                </a:extLst>
              </p:cNvPr>
              <p:cNvSpPr txBox="1"/>
              <p:nvPr/>
            </p:nvSpPr>
            <p:spPr>
              <a:xfrm>
                <a:off x="570016" y="1615044"/>
                <a:ext cx="81167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Simulate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scores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mathematics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province’s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examination.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highest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150.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scores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90,30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80F99F-1130-0A44-9F54-0E2BDA2AD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" y="1615044"/>
                <a:ext cx="8116784" cy="923330"/>
              </a:xfrm>
              <a:prstGeom prst="rect">
                <a:avLst/>
              </a:prstGeom>
              <a:blipFill>
                <a:blip r:embed="rId2"/>
                <a:stretch>
                  <a:fillRect l="-625" t="-2703" r="-469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462E17-79E0-B440-A716-02F6EDA8EC2A}"/>
                  </a:ext>
                </a:extLst>
              </p:cNvPr>
              <p:cNvSpPr txBox="1"/>
              <p:nvPr/>
            </p:nvSpPr>
            <p:spPr>
              <a:xfrm>
                <a:off x="820544" y="2766950"/>
                <a:ext cx="78662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vector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90,30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Remove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which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higher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150.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hist</a:t>
                </a:r>
                <a:r>
                  <a:rPr kumimoji="1" lang="en-US" altLang="zh-CN" dirty="0"/>
                  <a:t>(x,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breaks)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count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462E17-79E0-B440-A716-02F6EDA8E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4" y="2766950"/>
                <a:ext cx="7866256" cy="923330"/>
              </a:xfrm>
              <a:prstGeom prst="rect">
                <a:avLst/>
              </a:prstGeom>
              <a:blipFill>
                <a:blip r:embed="rId3"/>
                <a:stretch>
                  <a:fillRect l="-484" t="-2703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5225270-1426-0044-A271-1EB8C461C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654" y="3918856"/>
            <a:ext cx="2995146" cy="26541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BD0205-7C92-8A4C-B673-27C355DBB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72" y="3918856"/>
            <a:ext cx="3771900" cy="546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428EFA-16A0-1547-90C7-C11E1CEFE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72" y="4675826"/>
            <a:ext cx="2705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Estimate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7508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There are 2 reasons for estimating f,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Prediction</a:t>
            </a:r>
            <a:r>
              <a:rPr lang="en-US" dirty="0"/>
              <a:t> and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Inference.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If we can produce a good estimate for f (and the variance of </a:t>
            </a:r>
            <a:r>
              <a:rPr lang="el-GR" dirty="0"/>
              <a:t>ε</a:t>
            </a:r>
            <a:r>
              <a:rPr lang="en-US" dirty="0"/>
              <a:t> is not too large) we can make accurate predictions for the response, Y, based on a new value of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ED340-481B-D547-94B3-01090FCD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8229600" cy="990600"/>
          </a:xfrm>
        </p:spPr>
        <p:txBody>
          <a:bodyPr/>
          <a:lstStyle/>
          <a:p>
            <a:r>
              <a:rPr kumimoji="1" lang="en-US" altLang="zh-CN" dirty="0"/>
              <a:t>Vocabulary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E126F-1385-824B-83C2-5EAAD49E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4203AE-FF02-E14C-A993-A11AE8D0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9948C7-B338-A440-8E43-7C4D907B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53584"/>
              </p:ext>
            </p:extLst>
          </p:nvPr>
        </p:nvGraphicFramePr>
        <p:xfrm>
          <a:off x="68892" y="1173480"/>
          <a:ext cx="9006216" cy="5219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2955">
                  <a:extLst>
                    <a:ext uri="{9D8B030D-6E8A-4147-A177-3AD203B41FA5}">
                      <a16:colId xmlns:a16="http://schemas.microsoft.com/office/drawing/2014/main" val="1088335676"/>
                    </a:ext>
                  </a:extLst>
                </a:gridCol>
                <a:gridCol w="979117">
                  <a:extLst>
                    <a:ext uri="{9D8B030D-6E8A-4147-A177-3AD203B41FA5}">
                      <a16:colId xmlns:a16="http://schemas.microsoft.com/office/drawing/2014/main" val="2220429882"/>
                    </a:ext>
                  </a:extLst>
                </a:gridCol>
                <a:gridCol w="1939447">
                  <a:extLst>
                    <a:ext uri="{9D8B030D-6E8A-4147-A177-3AD203B41FA5}">
                      <a16:colId xmlns:a16="http://schemas.microsoft.com/office/drawing/2014/main" val="2571568167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3078567157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1552692036"/>
                    </a:ext>
                  </a:extLst>
                </a:gridCol>
                <a:gridCol w="1058450">
                  <a:extLst>
                    <a:ext uri="{9D8B030D-6E8A-4147-A177-3AD203B41FA5}">
                      <a16:colId xmlns:a16="http://schemas.microsoft.com/office/drawing/2014/main" val="1769040392"/>
                    </a:ext>
                  </a:extLst>
                </a:gridCol>
              </a:tblGrid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Matrix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Vector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Element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41274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Variable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First-Order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Derivative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一阶导数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Partial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Derivative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偏导数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56448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Linear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线性的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nonlinear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非线性的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Mean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66708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Expectation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期望值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Median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中值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Variance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9583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Standard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Deviation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标准差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Regression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回归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Classification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68025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Clustering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聚类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Taylor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series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泰勒级数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Differential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equation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微分方程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65363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Partial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Differential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Equation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偏微分方程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i="1" dirty="0" err="1"/>
                        <a:t>w.r.t</a:t>
                      </a:r>
                      <a:r>
                        <a:rPr lang="en-US" altLang="zh-CN" sz="1100" i="1" dirty="0"/>
                        <a:t>.</a:t>
                      </a:r>
                      <a:r>
                        <a:rPr lang="zh-CN" altLang="en-US" sz="1100" i="1" dirty="0"/>
                        <a:t> </a:t>
                      </a:r>
                      <a:r>
                        <a:rPr lang="en-US" altLang="zh-CN" sz="1100" i="1" dirty="0"/>
                        <a:t>with</a:t>
                      </a:r>
                      <a:r>
                        <a:rPr lang="zh-CN" altLang="en-US" sz="1100" i="1" dirty="0"/>
                        <a:t> </a:t>
                      </a:r>
                      <a:r>
                        <a:rPr lang="en-US" altLang="zh-CN" sz="1100" i="1" dirty="0"/>
                        <a:t>respect</a:t>
                      </a:r>
                      <a:r>
                        <a:rPr lang="zh-CN" altLang="en-US" sz="1100" i="1" dirty="0"/>
                        <a:t> </a:t>
                      </a:r>
                      <a:r>
                        <a:rPr lang="en-US" altLang="zh-CN" sz="1100" i="1" dirty="0"/>
                        <a:t>to</a:t>
                      </a:r>
                      <a:endParaRPr lang="zh-CN" altLang="en-US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</a:t>
                      </a:r>
                      <a:r>
                        <a:rPr lang="zh-CN" altLang="en-US" sz="1100" dirty="0"/>
                        <a:t>关于</a:t>
                      </a:r>
                      <a:r>
                        <a:rPr lang="en-US" altLang="zh-CN" sz="1100" dirty="0"/>
                        <a:t>…</a:t>
                      </a:r>
                      <a:r>
                        <a:rPr lang="zh-CN" altLang="en-US" sz="1100" dirty="0"/>
                        <a:t>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Norm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模，范数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67815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Trace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Normal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distribution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正态分布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Uniform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distribution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平均分布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76388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Arithmetic</a:t>
                      </a:r>
                      <a:r>
                        <a:rPr lang="zh-CN" altLang="en-US" sz="1050" dirty="0"/>
                        <a:t> </a:t>
                      </a:r>
                      <a:r>
                        <a:rPr lang="en-US" altLang="zh-CN" sz="1050" dirty="0"/>
                        <a:t>progression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等差数列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Fit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拟合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Dimension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维度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09089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Coordinate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坐标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Coordinate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system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坐标系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Axis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坐标轴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957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Label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Argument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（函数）自变量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Parameter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67595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Supervised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有监督的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Unsupervised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无监督的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Semi-supervised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半监督的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81090"/>
                  </a:ext>
                </a:extLst>
              </a:tr>
              <a:tr h="401515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Tradeoff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折中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Scalar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标量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Polynomial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多项式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8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0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Mailing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Interested in predicting how much money an individual will donate based on observations from 90,000 people on which we have recorded over 400 different characteristics.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Don’t care too much about each individual characteristic.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Just want to know: For a given individual should I send out a mailing?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0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Alternatively, we may also be interested in the type of relationship between Y and the X's.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Which particular predictors actually affect the response?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positive or negative?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a simple linear one or is it more complicated etc.?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Housing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Wish to predict median house price based on 14 variables.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Probably want to understand which factors have the biggest effect on the response and how big the effect is.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 how much impact does a river view have on the house value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assume we have observed a set of </a:t>
            </a:r>
            <a:r>
              <a:rPr lang="en-US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dirty="0"/>
              <a:t>We must then use the training data and a statistical method to estimate f.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Non-parametric Methods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15944"/>
              </p:ext>
            </p:extLst>
          </p:nvPr>
        </p:nvGraphicFramePr>
        <p:xfrm>
          <a:off x="1447800" y="2133600"/>
          <a:ext cx="6553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553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It reduces the problem of estimating f down to one of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They involve a 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/>
              <a:t>f</a:t>
            </a:r>
            <a:r>
              <a:rPr lang="en-US" dirty="0"/>
              <a:t>, i.e. come up with a model. The most common example is a linear model i.e.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None/>
            </a:pPr>
            <a:r>
              <a:rPr lang="en-US" dirty="0"/>
              <a:t>	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sz="2000" dirty="0"/>
              <a:t>However, in this course we will examine far more complicated, and flexible, models for </a:t>
            </a:r>
            <a:r>
              <a:rPr lang="en-US" sz="2000" i="1" dirty="0"/>
              <a:t>f</a:t>
            </a:r>
            <a:r>
              <a:rPr lang="en-US" sz="2000" dirty="0"/>
              <a:t>. In a sense the more flexible the model the more realistic it is.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58488"/>
              </p:ext>
            </p:extLst>
          </p:nvPr>
        </p:nvGraphicFramePr>
        <p:xfrm>
          <a:off x="1608138" y="4492625"/>
          <a:ext cx="62341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3" imgW="2451100" imgH="241300" progId="Equation.3">
                  <p:embed/>
                </p:oleObj>
              </mc:Choice>
              <mc:Fallback>
                <p:oleObj name="Equation" r:id="rId3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492625"/>
                        <a:ext cx="62341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 dirty="0"/>
              <a:t>STEP 2: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/>
              <a:t>f</a:t>
            </a:r>
            <a:r>
              <a:rPr lang="en-US" sz="2000" dirty="0"/>
              <a:t> or equivalently the unknown parameters such as </a:t>
            </a:r>
            <a:r>
              <a:rPr lang="el-GR" sz="2000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most common approach for estimating the parameters in a linear model is ordinary least squares (OLS).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see in the course that there are often superior approaches.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Linear Regression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 if the standard deviation is low we will still get a bad answer if we use the wrong model.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4396" r="17033" b="53446"/>
          <a:stretch/>
        </p:blipFill>
        <p:spPr bwMode="auto">
          <a:xfrm>
            <a:off x="2590800" y="1447800"/>
            <a:ext cx="5104564" cy="42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47579" y="44958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75330"/>
              </p:ext>
            </p:extLst>
          </p:nvPr>
        </p:nvGraphicFramePr>
        <p:xfrm>
          <a:off x="2209800" y="5867400"/>
          <a:ext cx="423582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5" imgW="2400300" imgH="215900" progId="Equation.3">
                  <p:embed/>
                </p:oleObj>
              </mc:Choice>
              <mc:Fallback>
                <p:oleObj name="Equation" r:id="rId5" imgW="2400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5867400"/>
                        <a:ext cx="423582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Thin-Plate Spline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Non-linear regression methods are more flexible and can potentially provide more accurate estimates.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5594" r="17421" b="54447"/>
          <a:stretch/>
        </p:blipFill>
        <p:spPr bwMode="auto">
          <a:xfrm>
            <a:off x="2667000" y="1447800"/>
            <a:ext cx="4893549" cy="40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24133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5934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They do not make explicit assumptions about the functional form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They accurately fit a wider range of possible shapes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A very large number of observations is required to obtain an accurate estimate of 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B06245-C879-4A46-9904-1A3F653291E2}"/>
              </a:ext>
            </a:extLst>
          </p:cNvPr>
          <p:cNvCxnSpPr/>
          <p:nvPr/>
        </p:nvCxnSpPr>
        <p:spPr>
          <a:xfrm>
            <a:off x="965624" y="6058456"/>
            <a:ext cx="3431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0403D46-C12A-A443-B724-0620A801CDDC}"/>
              </a:ext>
            </a:extLst>
          </p:cNvPr>
          <p:cNvCxnSpPr>
            <a:cxnSpLocks/>
          </p:cNvCxnSpPr>
          <p:nvPr/>
        </p:nvCxnSpPr>
        <p:spPr>
          <a:xfrm flipV="1">
            <a:off x="1305392" y="4130565"/>
            <a:ext cx="0" cy="207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5A72B215-712F-D849-A22D-3A0DD92E70CD}"/>
              </a:ext>
            </a:extLst>
          </p:cNvPr>
          <p:cNvSpPr/>
          <p:nvPr/>
        </p:nvSpPr>
        <p:spPr>
          <a:xfrm>
            <a:off x="1954411" y="5398833"/>
            <a:ext cx="140948" cy="140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F3D006-0E3A-8E4A-A393-495878C968EA}"/>
              </a:ext>
            </a:extLst>
          </p:cNvPr>
          <p:cNvSpPr/>
          <p:nvPr/>
        </p:nvSpPr>
        <p:spPr>
          <a:xfrm>
            <a:off x="2546198" y="5017410"/>
            <a:ext cx="140948" cy="140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4E29F83-CF77-7C43-BC29-3CBC5921F1B1}"/>
              </a:ext>
            </a:extLst>
          </p:cNvPr>
          <p:cNvSpPr/>
          <p:nvPr/>
        </p:nvSpPr>
        <p:spPr>
          <a:xfrm>
            <a:off x="3102359" y="4647296"/>
            <a:ext cx="140948" cy="140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10841F03-CB61-304C-B1FF-78C1FFCA67A1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024885" y="5539781"/>
            <a:ext cx="0" cy="51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B33AD4E-737C-5144-8E2F-F3A87CE59E8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616672" y="5158358"/>
            <a:ext cx="625" cy="90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9D4574F-72AE-CB4A-9A58-96CCD3CC239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172833" y="4788244"/>
            <a:ext cx="0" cy="127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6B1EA43-611B-964A-A53C-4F3478BC6CE7}"/>
              </a:ext>
            </a:extLst>
          </p:cNvPr>
          <p:cNvSpPr txBox="1"/>
          <p:nvPr/>
        </p:nvSpPr>
        <p:spPr>
          <a:xfrm>
            <a:off x="1772251" y="605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2942C9-0159-BE4C-A2C2-3550DADEA4AC}"/>
              </a:ext>
            </a:extLst>
          </p:cNvPr>
          <p:cNvSpPr txBox="1"/>
          <p:nvPr/>
        </p:nvSpPr>
        <p:spPr>
          <a:xfrm>
            <a:off x="2347992" y="605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A2B28F-0814-6743-8FE1-8798F97BAAFE}"/>
              </a:ext>
            </a:extLst>
          </p:cNvPr>
          <p:cNvSpPr txBox="1"/>
          <p:nvPr/>
        </p:nvSpPr>
        <p:spPr>
          <a:xfrm>
            <a:off x="2923733" y="60566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3.2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EC53E7F-0BB3-654B-8760-7AC0779575DF}"/>
              </a:ext>
            </a:extLst>
          </p:cNvPr>
          <p:cNvCxnSpPr/>
          <p:nvPr/>
        </p:nvCxnSpPr>
        <p:spPr>
          <a:xfrm>
            <a:off x="5040273" y="6056609"/>
            <a:ext cx="3431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3B827D4-9A21-AB4D-A91B-5AFD00822116}"/>
              </a:ext>
            </a:extLst>
          </p:cNvPr>
          <p:cNvCxnSpPr>
            <a:cxnSpLocks/>
          </p:cNvCxnSpPr>
          <p:nvPr/>
        </p:nvCxnSpPr>
        <p:spPr>
          <a:xfrm flipV="1">
            <a:off x="5380041" y="4128718"/>
            <a:ext cx="0" cy="207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03DEDD4D-5910-404E-9D35-295E11F16C04}"/>
              </a:ext>
            </a:extLst>
          </p:cNvPr>
          <p:cNvSpPr/>
          <p:nvPr/>
        </p:nvSpPr>
        <p:spPr>
          <a:xfrm>
            <a:off x="6029060" y="5396986"/>
            <a:ext cx="140948" cy="140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394A07B-0DE0-DE4C-8784-D92816E29079}"/>
              </a:ext>
            </a:extLst>
          </p:cNvPr>
          <p:cNvSpPr/>
          <p:nvPr/>
        </p:nvSpPr>
        <p:spPr>
          <a:xfrm>
            <a:off x="6620847" y="5015563"/>
            <a:ext cx="140948" cy="140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A64D904-7D21-7348-B877-C436459A979B}"/>
              </a:ext>
            </a:extLst>
          </p:cNvPr>
          <p:cNvSpPr/>
          <p:nvPr/>
        </p:nvSpPr>
        <p:spPr>
          <a:xfrm>
            <a:off x="7190135" y="3987770"/>
            <a:ext cx="140948" cy="140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A38FF0C0-EF31-DE48-B002-3728102E84F3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6099534" y="5537934"/>
            <a:ext cx="0" cy="51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16E4A79-4194-0B41-8F58-0F4EAB879927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6691321" y="5156511"/>
            <a:ext cx="625" cy="90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C0F06EBF-0E85-EA4D-A014-AE5944098B2A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51016" y="4128718"/>
            <a:ext cx="9593" cy="192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EBCDE-34C8-7541-9CAF-7FDCE924ED09}"/>
              </a:ext>
            </a:extLst>
          </p:cNvPr>
          <p:cNvSpPr txBox="1"/>
          <p:nvPr/>
        </p:nvSpPr>
        <p:spPr>
          <a:xfrm>
            <a:off x="5846900" y="60547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B151C4-B2B0-F847-A765-1D9374559279}"/>
              </a:ext>
            </a:extLst>
          </p:cNvPr>
          <p:cNvSpPr txBox="1"/>
          <p:nvPr/>
        </p:nvSpPr>
        <p:spPr>
          <a:xfrm>
            <a:off x="6422641" y="60547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2.2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982C04-99B6-C24F-8EA3-CB4CC4117679}"/>
              </a:ext>
            </a:extLst>
          </p:cNvPr>
          <p:cNvSpPr txBox="1"/>
          <p:nvPr/>
        </p:nvSpPr>
        <p:spPr>
          <a:xfrm>
            <a:off x="6998382" y="60547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3.2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ABF8B6-4FAB-324C-93D2-008FB606BDD2}"/>
              </a:ext>
            </a:extLst>
          </p:cNvPr>
          <p:cNvSpPr txBox="1"/>
          <p:nvPr/>
        </p:nvSpPr>
        <p:spPr>
          <a:xfrm>
            <a:off x="4099929" y="642409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f(2.5)=?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29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Tradeoff Between Prediction Accuracy and Model 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Why not just use a more flexible method if it is more realistic?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two reasons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Reason 1: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 simple method such as linear regression produces a model which is much easier to interpret (the Inference part is better). For example, in a linear model, </a:t>
            </a:r>
            <a:r>
              <a:rPr lang="el-GR" sz="1600" dirty="0"/>
              <a:t>β</a:t>
            </a:r>
            <a:r>
              <a:rPr lang="en-US" sz="1600" baseline="-25000" dirty="0"/>
              <a:t>j</a:t>
            </a:r>
            <a:r>
              <a:rPr lang="en-US" sz="1600" dirty="0"/>
              <a:t> </a:t>
            </a:r>
            <a:r>
              <a:rPr lang="en-US" dirty="0"/>
              <a:t>is the average increase in Y for a one unit increase in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holding all other variables constant.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What Is Statistical Learning?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Why estimate f?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How do we estimate f?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trade-off between prediction accuracy and model interpretability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Supervised vs. unsupervised learning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Regression vs. classification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sz="2400" u="sng" dirty="0"/>
              <a:t>Reason 2:</a:t>
            </a:r>
            <a:r>
              <a:rPr lang="en-US" sz="2400" dirty="0"/>
              <a:t> </a:t>
            </a:r>
          </a:p>
          <a:p>
            <a:pPr lvl="1" indent="0">
              <a:buNone/>
            </a:pPr>
            <a:r>
              <a:rPr lang="en-US" sz="2400" dirty="0"/>
              <a:t>Even if you are only interested in prediction, so the first reason is not relevant, it is often possible to get more accurate predictions with a simple, instead of a complicated, model. This seems counter intuitive but has to do with the fact that it is harder to fit a more flexible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4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Poor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Non-linear regression methods can also be too flexible and produce poor estimates for </a:t>
            </a:r>
            <a:r>
              <a:rPr lang="en-US" i="1"/>
              <a:t>f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t="5403" r="17906" b="54637"/>
          <a:stretch/>
        </p:blipFill>
        <p:spPr bwMode="auto">
          <a:xfrm>
            <a:off x="2553120" y="1447798"/>
            <a:ext cx="4621404" cy="38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56790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1DDD-349A-F04A-B6CF-8D3FF32B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Overfitting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Underfitting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97252-3520-FE4E-9E05-A56D7434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65AE57-25DD-FF4E-970E-CAC1198A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EA24AB-65DB-B747-8FA4-5207D6D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41" y="1798250"/>
            <a:ext cx="7748889" cy="19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62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u="sng" dirty="0"/>
              <a:t>Supervised Learning: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Supervised Learning is where both the predictors,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and the response, Y</a:t>
            </a:r>
            <a:r>
              <a:rPr lang="en-US" baseline="-25000" dirty="0"/>
              <a:t>i</a:t>
            </a:r>
            <a:r>
              <a:rPr lang="en-US" dirty="0"/>
              <a:t>, are observed.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This is the situation you deal with in Linear Regression classes.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Most of this course will also deal with supervised learning.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9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u="sng" dirty="0"/>
              <a:t>Unsupervised Learning: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In this situation only the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’s are observed.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need to use the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’s to guess what Y would have been and build a model from there.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A common example is market segmentation where we try to divide potential customers into groups based on their characteristics.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A common approach is clustering.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consider unsupervised learning at the end of this course.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Clustering Example </a:t>
            </a:r>
          </a:p>
        </p:txBody>
      </p:sp>
      <p:pic>
        <p:nvPicPr>
          <p:cNvPr id="4" name="Content Placeholder 2" descr="clust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r="6922"/>
          <a:stretch>
            <a:fillRect/>
          </a:stretch>
        </p:blipFill>
        <p:spPr>
          <a:xfrm>
            <a:off x="914400" y="1600202"/>
            <a:ext cx="7239000" cy="428977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1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Supervised learning problems can be further divided into regression and classification problems.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Regression covers situations where Y is continuous/numerical. e.g.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value of the Dow in 6 months.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price of a given house based on various inputs.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Classification covers situations where Y is categorical e.g.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Will the Dow be up (U) or down (D) in 6 months?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this email a SPAM or not?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2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deal with both types of problems in this course.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Some methods work well on both types of problem e.g. Neural Networks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methods work best on Regression, e.g. Linear Regression, or on Classification, e.g. k-Nearest Neighbors.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2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0F0CA-FB4A-114D-8022-91993D3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3B8A1-0EC6-8A4C-A348-1E8C6B66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</a:p>
          <a:p>
            <a:r>
              <a:rPr kumimoji="1" lang="en-US" altLang="zh-CN" dirty="0"/>
              <a:t>Parametric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non-parametric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Tradeoff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accuracy and interpretability.</a:t>
            </a:r>
          </a:p>
          <a:p>
            <a:r>
              <a:rPr kumimoji="1" lang="en-US" altLang="zh-CN" dirty="0"/>
              <a:t>Overfitting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underfitting</a:t>
            </a:r>
          </a:p>
          <a:p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r>
              <a:rPr kumimoji="1" lang="en-US" altLang="zh-CN" dirty="0"/>
              <a:t>Regression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A1C0A-5F81-FD41-BFC6-C99FE50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BE0CBC-BCB2-3F43-A4AD-DBD8D69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18E8-3B7B-ED47-A3F8-EB17AB9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8229600" cy="990600"/>
          </a:xfrm>
        </p:spPr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Exercises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063AC-8C00-D54A-A694-37C870A89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dirty="0"/>
                  <a:t>1.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5×4</m:t>
                        </m:r>
                      </m:sup>
                    </m:sSup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whose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(1,5)</m:t>
                    </m:r>
                  </m:oMath>
                </a14:m>
                <a:r>
                  <a:rPr kumimoji="1" lang="en-US" altLang="zh-CN" b="1" dirty="0"/>
                  <a:t>.</a:t>
                </a:r>
              </a:p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5×4</m:t>
                        </m:r>
                      </m:sup>
                    </m:sSup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whose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uniform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(1,5)</m:t>
                    </m:r>
                  </m:oMath>
                </a14:m>
                <a:r>
                  <a:rPr kumimoji="1" lang="en-US" altLang="zh-CN" b="1" dirty="0"/>
                  <a:t>.</a:t>
                </a:r>
              </a:p>
              <a:p>
                <a:r>
                  <a:rPr kumimoji="1" lang="en-US" altLang="zh-CN" dirty="0"/>
                  <a:t>3.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100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2-dimensional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space.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relationship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between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0,0.01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i.e.</a:t>
                </a:r>
                <a:br>
                  <a:rPr kumimoji="1"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br>
                  <a:rPr kumimoji="1" lang="en-US" altLang="zh-CN" dirty="0"/>
                </a:br>
                <a:r>
                  <a:rPr kumimoji="1" lang="en-US" altLang="zh-CN" dirty="0"/>
                  <a:t>Instruction: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first-order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derivatives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0.</a:t>
                </a:r>
              </a:p>
              <a:p>
                <a:r>
                  <a:rPr kumimoji="1" lang="en-US" altLang="zh-CN" dirty="0"/>
                  <a:t>4.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1000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3-dimensional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space.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relationship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between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0,0.01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5.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100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2-dimensional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space.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relationship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between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0,0.01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063AC-8C00-D54A-A694-37C870A89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876800"/>
              </a:xfrm>
              <a:blipFill>
                <a:blip r:embed="rId2"/>
                <a:stretch>
                  <a:fillRect l="-617" t="-1818" b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A8DCD-EC5D-E04F-BE52-D65A6DE8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247AF-2630-604E-8F4B-76441010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Statistical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for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f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84694"/>
              </p:ext>
            </p:extLst>
          </p:nvPr>
        </p:nvGraphicFramePr>
        <p:xfrm>
          <a:off x="2830656" y="3352800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656" y="3352800"/>
                        <a:ext cx="3429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53558"/>
              </p:ext>
            </p:extLst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81194"/>
              </p:ext>
            </p:extLst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Equation" r:id="rId7" imgW="1003300" imgH="228600" progId="Equation.3">
                  <p:embed/>
                </p:oleObj>
              </mc:Choice>
              <mc:Fallback>
                <p:oleObj name="Equation" r:id="rId7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71041"/>
              </p:ext>
            </p:extLst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9" imgW="571500" imgH="177800" progId="Equation.3">
                  <p:embed/>
                </p:oleObj>
              </mc:Choice>
              <mc:Fallback>
                <p:oleObj name="Equation" r:id="rId9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5C061-8ACB-FA49-9381-59E4064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88A4E-0322-3249-997A-67561327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DE075-F93E-D44E-B2EF-6408BB8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19CB91-0694-2347-9919-BAF4F4A1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709928"/>
            <a:ext cx="6794500" cy="4457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8DEC34-7864-7B40-82CD-802B979A4F82}"/>
              </a:ext>
            </a:extLst>
          </p:cNvPr>
          <p:cNvSpPr/>
          <p:nvPr/>
        </p:nvSpPr>
        <p:spPr>
          <a:xfrm>
            <a:off x="6776581" y="5198301"/>
            <a:ext cx="1089764" cy="25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4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6DF71-DD3E-A645-A730-E39E909F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5E0DCC-322F-4E44-B1D8-90B63F97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74C33B-8FCE-DE43-A2DA-B4E3016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BD31D2-540A-554A-AA60-7B829C55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1350"/>
            <a:ext cx="2222500" cy="303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0AB213-7F5B-5C45-9365-044ACAF53FC9}"/>
                  </a:ext>
                </a:extLst>
              </p:cNvPr>
              <p:cNvSpPr txBox="1"/>
              <p:nvPr/>
            </p:nvSpPr>
            <p:spPr>
              <a:xfrm>
                <a:off x="3972316" y="2098109"/>
                <a:ext cx="1589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00AB213-7F5B-5C45-9365-044ACAF53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16" y="2098109"/>
                <a:ext cx="1589794" cy="276999"/>
              </a:xfrm>
              <a:prstGeom prst="rect">
                <a:avLst/>
              </a:prstGeom>
              <a:blipFill>
                <a:blip r:embed="rId3"/>
                <a:stretch>
                  <a:fillRect l="-2381" r="-79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E1306D-78E1-764A-BAEF-3F14BA2527C3}"/>
                  </a:ext>
                </a:extLst>
              </p:cNvPr>
              <p:cNvSpPr txBox="1"/>
              <p:nvPr/>
            </p:nvSpPr>
            <p:spPr>
              <a:xfrm>
                <a:off x="3832965" y="2580434"/>
                <a:ext cx="285398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E1306D-78E1-764A-BAEF-3F14BA252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965" y="2580434"/>
                <a:ext cx="2853986" cy="848566"/>
              </a:xfrm>
              <a:prstGeom prst="rect">
                <a:avLst/>
              </a:prstGeom>
              <a:blipFill>
                <a:blip r:embed="rId4"/>
                <a:stretch>
                  <a:fillRect t="-98529" b="-15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9B872D8-A9CD-FC4F-A312-5D6448C26339}"/>
                  </a:ext>
                </a:extLst>
              </p:cNvPr>
              <p:cNvSpPr txBox="1"/>
              <p:nvPr/>
            </p:nvSpPr>
            <p:spPr>
              <a:xfrm>
                <a:off x="6966323" y="2580434"/>
                <a:ext cx="1722138" cy="370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e>
                          </m:func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9B872D8-A9CD-FC4F-A312-5D6448C2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23" y="2580434"/>
                <a:ext cx="1722138" cy="370935"/>
              </a:xfrm>
              <a:prstGeom prst="rect">
                <a:avLst/>
              </a:prstGeom>
              <a:blipFill>
                <a:blip r:embed="rId5"/>
                <a:stretch>
                  <a:fillRect l="-2206" r="-220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FA5D59-CF8F-0341-9296-F19B77B1046C}"/>
                  </a:ext>
                </a:extLst>
              </p:cNvPr>
              <p:cNvSpPr txBox="1"/>
              <p:nvPr/>
            </p:nvSpPr>
            <p:spPr>
              <a:xfrm>
                <a:off x="6966323" y="3007122"/>
                <a:ext cx="2119683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⟹1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FA5D59-CF8F-0341-9296-F19B77B1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23" y="3007122"/>
                <a:ext cx="2119683" cy="416524"/>
              </a:xfrm>
              <a:prstGeom prst="rect">
                <a:avLst/>
              </a:prstGeom>
              <a:blipFill>
                <a:blip r:embed="rId6"/>
                <a:stretch>
                  <a:fillRect l="-1796" r="-1796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27585C-0597-4C44-8E89-C4ADCB1366D6}"/>
                  </a:ext>
                </a:extLst>
              </p:cNvPr>
              <p:cNvSpPr txBox="1"/>
              <p:nvPr/>
            </p:nvSpPr>
            <p:spPr>
              <a:xfrm>
                <a:off x="3832965" y="3636868"/>
                <a:ext cx="273959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1"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27585C-0597-4C44-8E89-C4ADCB136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965" y="3636868"/>
                <a:ext cx="2739596" cy="848566"/>
              </a:xfrm>
              <a:prstGeom prst="rect">
                <a:avLst/>
              </a:prstGeom>
              <a:blipFill>
                <a:blip r:embed="rId7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571485-DA33-4240-A2A9-BEC701B0C13C}"/>
              </a:ext>
            </a:extLst>
          </p:cNvPr>
          <p:cNvGrpSpPr/>
          <p:nvPr/>
        </p:nvGrpSpPr>
        <p:grpSpPr>
          <a:xfrm>
            <a:off x="4232231" y="4635747"/>
            <a:ext cx="3431054" cy="2078204"/>
            <a:chOff x="4232231" y="4635747"/>
            <a:chExt cx="3431054" cy="2078204"/>
          </a:xfrm>
        </p:grpSpPr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6A2F4C08-4380-2D4D-BA74-CA937108E6C3}"/>
                </a:ext>
              </a:extLst>
            </p:cNvPr>
            <p:cNvCxnSpPr/>
            <p:nvPr/>
          </p:nvCxnSpPr>
          <p:spPr>
            <a:xfrm>
              <a:off x="4232231" y="6563638"/>
              <a:ext cx="34310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0E187F9-0FF2-D14C-8AD4-2ED75CDD7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4635747"/>
              <a:ext cx="0" cy="207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908D073C-3511-4C48-AD17-1FDD68E7F49E}"/>
                </a:ext>
              </a:extLst>
            </p:cNvPr>
            <p:cNvCxnSpPr/>
            <p:nvPr/>
          </p:nvCxnSpPr>
          <p:spPr>
            <a:xfrm flipV="1">
              <a:off x="4872625" y="4809995"/>
              <a:ext cx="1814326" cy="122755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B925037-0BF6-E945-96B5-CF2C58CBAA09}"/>
                </a:ext>
              </a:extLst>
            </p:cNvPr>
            <p:cNvSpPr/>
            <p:nvPr/>
          </p:nvSpPr>
          <p:spPr>
            <a:xfrm>
              <a:off x="5440681" y="5182851"/>
              <a:ext cx="45719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E2B949AB-84E8-D548-99F3-7D0D96FE0126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5463541" y="5228570"/>
              <a:ext cx="0" cy="41173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B3165FDF-55F2-714B-BEF1-DA05935D69EE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5463541" y="5228570"/>
              <a:ext cx="199402" cy="27863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C010DC3-B911-6247-8C1C-B13F98E9779B}"/>
              </a:ext>
            </a:extLst>
          </p:cNvPr>
          <p:cNvSpPr txBox="1"/>
          <p:nvPr/>
        </p:nvSpPr>
        <p:spPr>
          <a:xfrm>
            <a:off x="784581" y="5267815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accuracy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24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</a:t>
            </a:r>
            <a:r>
              <a:rPr lang="zh-CN" altLang="en-US" dirty="0"/>
              <a:t> </a:t>
            </a:r>
            <a:r>
              <a:rPr lang="en-US" altLang="zh-CN" dirty="0"/>
              <a:t>Nonlinear</a:t>
            </a:r>
            <a:r>
              <a:rPr 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00200" y="1687512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2550" y="1709928"/>
            <a:ext cx="5403850" cy="5029200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80AE85-055F-A04C-A256-D6EBED969B69}"/>
                  </a:ext>
                </a:extLst>
              </p:cNvPr>
              <p:cNvSpPr txBox="1"/>
              <p:nvPr/>
            </p:nvSpPr>
            <p:spPr>
              <a:xfrm>
                <a:off x="6065424" y="3376029"/>
                <a:ext cx="228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80AE85-055F-A04C-A256-D6EBED96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24" y="3376029"/>
                <a:ext cx="2283189" cy="276999"/>
              </a:xfrm>
              <a:prstGeom prst="rect">
                <a:avLst/>
              </a:prstGeom>
              <a:blipFill>
                <a:blip r:embed="rId3"/>
                <a:stretch>
                  <a:fillRect l="-1667" r="-55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BDAB9CC-69B4-8144-AAA4-F5765157A90F}"/>
                  </a:ext>
                </a:extLst>
              </p:cNvPr>
              <p:cNvSpPr txBox="1"/>
              <p:nvPr/>
            </p:nvSpPr>
            <p:spPr>
              <a:xfrm>
                <a:off x="5700709" y="3870777"/>
                <a:ext cx="3012620" cy="43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BDAB9CC-69B4-8144-AAA4-F5765157A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09" y="3870777"/>
                <a:ext cx="3012620" cy="437749"/>
              </a:xfrm>
              <a:prstGeom prst="rect">
                <a:avLst/>
              </a:prstGeom>
              <a:blipFill>
                <a:blip r:embed="rId4"/>
                <a:stretch>
                  <a:fillRect l="-1261" t="-2857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8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Standard Deviations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812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difficulty of estimating f will depend on the standard deviation of the </a:t>
            </a:r>
            <a:r>
              <a:rPr lang="el-GR">
                <a:cs typeface="Times New Roman" pitchFamily="18" charset="0"/>
              </a:rPr>
              <a:t>ε</a:t>
            </a:r>
            <a:r>
              <a:rPr lang="en-US">
                <a:cs typeface="Times New Roman" pitchFamily="18" charset="0"/>
              </a:rPr>
              <a:t>’s.</a:t>
            </a:r>
            <a:endParaRPr lang="el-GR" dirty="0"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2971800" y="1590675"/>
            <a:ext cx="5334000" cy="5267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Intro. to Statistical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2823</TotalTime>
  <Words>2133</Words>
  <Application>Microsoft Macintosh PowerPoint</Application>
  <PresentationFormat>On-screen Show (4:3)</PresentationFormat>
  <Paragraphs>387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Tahoma</vt:lpstr>
      <vt:lpstr>Wingdings</vt:lpstr>
      <vt:lpstr>Clarity</vt:lpstr>
      <vt:lpstr>Equation</vt:lpstr>
      <vt:lpstr>What is Statistical Learning?</vt:lpstr>
      <vt:lpstr>Vocabulary</vt:lpstr>
      <vt:lpstr>Outline</vt:lpstr>
      <vt:lpstr>What is Statistical Learning?</vt:lpstr>
      <vt:lpstr>A Simple Linear Model</vt:lpstr>
      <vt:lpstr>A Simple Linear Model</vt:lpstr>
      <vt:lpstr>A Simple Nonlinear Model</vt:lpstr>
      <vt:lpstr>A Simple Nonlinear Model</vt:lpstr>
      <vt:lpstr>Different Standard Deviations</vt:lpstr>
      <vt:lpstr>Different Estimates For f</vt:lpstr>
      <vt:lpstr>Introduction to R</vt:lpstr>
      <vt:lpstr>Which Language(s) Should I Learn?</vt:lpstr>
      <vt:lpstr>Introduction to R</vt:lpstr>
      <vt:lpstr>Introduction to R</vt:lpstr>
      <vt:lpstr>Exercises</vt:lpstr>
      <vt:lpstr>Indexing data</vt:lpstr>
      <vt:lpstr>Example</vt:lpstr>
      <vt:lpstr>Why Do We Estimate f?</vt:lpstr>
      <vt:lpstr>1. Prediction</vt:lpstr>
      <vt:lpstr>Example: Direct Mailing Prediction</vt:lpstr>
      <vt:lpstr>2. Inference</vt:lpstr>
      <vt:lpstr>Example: Housing Inference</vt:lpstr>
      <vt:lpstr>How Do We Estimate f?</vt:lpstr>
      <vt:lpstr>Parametric Methods</vt:lpstr>
      <vt:lpstr>Parametric Methods (cont.)</vt:lpstr>
      <vt:lpstr>Example: A Linear Regression Estimate</vt:lpstr>
      <vt:lpstr>Example: A Thin-Plate Spline Estimate</vt:lpstr>
      <vt:lpstr>Non-parametric Methods</vt:lpstr>
      <vt:lpstr>Tradeoff Between Prediction Accuracy and Model Interpretability</vt:lpstr>
      <vt:lpstr>PowerPoint Presentation</vt:lpstr>
      <vt:lpstr>A Poor Estimate</vt:lpstr>
      <vt:lpstr>Overfitting vs Underfitting</vt:lpstr>
      <vt:lpstr>Supervised vs. Unsupervised Learning</vt:lpstr>
      <vt:lpstr>PowerPoint Presentation</vt:lpstr>
      <vt:lpstr>A Simple Clustering Example </vt:lpstr>
      <vt:lpstr>Regression vs. Classification</vt:lpstr>
      <vt:lpstr>Different Approaches </vt:lpstr>
      <vt:lpstr>Summary</vt:lpstr>
      <vt:lpstr>More Exercises for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Microsoft Office User</cp:lastModifiedBy>
  <cp:revision>79</cp:revision>
  <dcterms:created xsi:type="dcterms:W3CDTF">2013-08-14T17:09:52Z</dcterms:created>
  <dcterms:modified xsi:type="dcterms:W3CDTF">2022-01-12T00:06:58Z</dcterms:modified>
</cp:coreProperties>
</file>