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handoutMasterIdLst>
    <p:handoutMasterId r:id="rId40"/>
  </p:handoutMasterIdLst>
  <p:sldIdLst>
    <p:sldId id="256" r:id="rId2"/>
    <p:sldId id="257" r:id="rId3"/>
    <p:sldId id="258" r:id="rId4"/>
    <p:sldId id="278" r:id="rId5"/>
    <p:sldId id="259" r:id="rId6"/>
    <p:sldId id="260" r:id="rId7"/>
    <p:sldId id="261" r:id="rId8"/>
    <p:sldId id="262" r:id="rId9"/>
    <p:sldId id="263" r:id="rId10"/>
    <p:sldId id="264" r:id="rId11"/>
    <p:sldId id="265" r:id="rId12"/>
    <p:sldId id="266" r:id="rId13"/>
    <p:sldId id="267" r:id="rId14"/>
    <p:sldId id="292" r:id="rId15"/>
    <p:sldId id="286" r:id="rId16"/>
    <p:sldId id="287" r:id="rId17"/>
    <p:sldId id="288" r:id="rId18"/>
    <p:sldId id="289" r:id="rId19"/>
    <p:sldId id="290" r:id="rId20"/>
    <p:sldId id="291" r:id="rId21"/>
    <p:sldId id="269" r:id="rId22"/>
    <p:sldId id="279" r:id="rId23"/>
    <p:sldId id="280" r:id="rId24"/>
    <p:sldId id="270" r:id="rId25"/>
    <p:sldId id="272" r:id="rId26"/>
    <p:sldId id="273" r:id="rId27"/>
    <p:sldId id="274" r:id="rId28"/>
    <p:sldId id="275" r:id="rId29"/>
    <p:sldId id="276" r:id="rId30"/>
    <p:sldId id="277" r:id="rId31"/>
    <p:sldId id="281" r:id="rId32"/>
    <p:sldId id="283" r:id="rId33"/>
    <p:sldId id="293" r:id="rId34"/>
    <p:sldId id="294" r:id="rId35"/>
    <p:sldId id="282" r:id="rId36"/>
    <p:sldId id="284" r:id="rId37"/>
    <p:sldId id="285"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40"/>
    <p:restoredTop sz="94649"/>
  </p:normalViewPr>
  <p:slideViewPr>
    <p:cSldViewPr snapToGrid="0" snapToObjects="1">
      <p:cViewPr>
        <p:scale>
          <a:sx n="137" d="100"/>
          <a:sy n="137" d="100"/>
        </p:scale>
        <p:origin x="104"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293B26-DCD9-FE4F-9FE4-30F434F2E0A0}" type="datetimeFigureOut">
              <a:rPr lang="en-US" smtClean="0"/>
              <a:t>1/17/22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4E2953-BF70-B04A-AAF4-4A6BE5C2BF64}" type="slidenum">
              <a:rPr lang="en-US" smtClean="0"/>
              <a:t>‹#›</a:t>
            </a:fld>
            <a:endParaRPr lang="en-US"/>
          </a:p>
        </p:txBody>
      </p:sp>
    </p:spTree>
    <p:extLst>
      <p:ext uri="{BB962C8B-B14F-4D97-AF65-F5344CB8AC3E}">
        <p14:creationId xmlns:p14="http://schemas.microsoft.com/office/powerpoint/2010/main" val="3997698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01A6B4-98B9-FD49-B4E7-2E616D9D7CF2}" type="datetimeFigureOut">
              <a:rPr kumimoji="1" lang="zh-CN" altLang="en-US" smtClean="0"/>
              <a:t>2022/1/17</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单击此处编辑母版文本样式
二级
三级
四级
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D6B22A-8528-314F-A2CC-68EBC2955135}" type="slidenum">
              <a:rPr kumimoji="1" lang="zh-CN" altLang="en-US" smtClean="0"/>
              <a:t>‹#›</a:t>
            </a:fld>
            <a:endParaRPr kumimoji="1" lang="zh-CN" altLang="en-US"/>
          </a:p>
        </p:txBody>
      </p:sp>
    </p:spTree>
    <p:extLst>
      <p:ext uri="{BB962C8B-B14F-4D97-AF65-F5344CB8AC3E}">
        <p14:creationId xmlns:p14="http://schemas.microsoft.com/office/powerpoint/2010/main" val="1265694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152135-8584-9F45-9B4D-4A8EE7CD8416}" type="datetime1">
              <a:rPr lang="zh-CN" altLang="en-US" smtClean="0"/>
              <a:t>2022/1/17</a:t>
            </a:fld>
            <a:endParaRPr lang="en-US"/>
          </a:p>
        </p:txBody>
      </p:sp>
      <p:sp>
        <p:nvSpPr>
          <p:cNvPr id="5" name="Footer Placeholder 4"/>
          <p:cNvSpPr>
            <a:spLocks noGrp="1"/>
          </p:cNvSpPr>
          <p:nvPr>
            <p:ph type="ftr" sz="quarter" idx="11"/>
          </p:nvPr>
        </p:nvSpPr>
        <p:spPr/>
        <p:txBody>
          <a:bodyPr/>
          <a:lstStyle/>
          <a:p>
            <a:r>
              <a:rPr lang="en"/>
              <a:t>Intro. to Statistical Machine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46082D-C7BF-174B-B574-F9BB28DE8432}" type="datetime1">
              <a:rPr lang="zh-CN" altLang="en-US" smtClean="0"/>
              <a:t>2022/1/17</a:t>
            </a:fld>
            <a:endParaRPr lang="en-US"/>
          </a:p>
        </p:txBody>
      </p:sp>
      <p:sp>
        <p:nvSpPr>
          <p:cNvPr id="5" name="Footer Placeholder 4"/>
          <p:cNvSpPr>
            <a:spLocks noGrp="1"/>
          </p:cNvSpPr>
          <p:nvPr>
            <p:ph type="ftr" sz="quarter" idx="11"/>
          </p:nvPr>
        </p:nvSpPr>
        <p:spPr/>
        <p:txBody>
          <a:bodyPr/>
          <a:lstStyle/>
          <a:p>
            <a:r>
              <a:rPr lang="en"/>
              <a:t>Intro. to Statistical Machine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C86FB3-F27D-BE46-89D9-6AF168829A68}" type="datetime1">
              <a:rPr lang="zh-CN" altLang="en-US" smtClean="0"/>
              <a:t>2022/1/17</a:t>
            </a:fld>
            <a:endParaRPr lang="en-US"/>
          </a:p>
        </p:txBody>
      </p:sp>
      <p:sp>
        <p:nvSpPr>
          <p:cNvPr id="5" name="Footer Placeholder 4"/>
          <p:cNvSpPr>
            <a:spLocks noGrp="1"/>
          </p:cNvSpPr>
          <p:nvPr>
            <p:ph type="ftr" sz="quarter" idx="11"/>
          </p:nvPr>
        </p:nvSpPr>
        <p:spPr/>
        <p:txBody>
          <a:bodyPr/>
          <a:lstStyle/>
          <a:p>
            <a:r>
              <a:rPr lang="en"/>
              <a:t>Intro. to Statistical Machine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8E2CD-79E4-5244-A3E3-1CE399F22159}" type="datetime1">
              <a:rPr lang="zh-CN" altLang="en-US" smtClean="0"/>
              <a:t>2022/1/17</a:t>
            </a:fld>
            <a:endParaRPr lang="en-US"/>
          </a:p>
        </p:txBody>
      </p:sp>
      <p:sp>
        <p:nvSpPr>
          <p:cNvPr id="5" name="Footer Placeholder 4"/>
          <p:cNvSpPr>
            <a:spLocks noGrp="1"/>
          </p:cNvSpPr>
          <p:nvPr>
            <p:ph type="ftr" sz="quarter" idx="11"/>
          </p:nvPr>
        </p:nvSpPr>
        <p:spPr/>
        <p:txBody>
          <a:bodyPr/>
          <a:lstStyle/>
          <a:p>
            <a:r>
              <a:rPr lang="en"/>
              <a:t>Intro. to Statistical Machine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AA8DFF-B75C-D84F-BB01-90DFBE5A650E}" type="datetime1">
              <a:rPr lang="zh-CN" altLang="en-US" smtClean="0"/>
              <a:t>2022/1/17</a:t>
            </a:fld>
            <a:endParaRPr lang="en-US"/>
          </a:p>
        </p:txBody>
      </p:sp>
      <p:sp>
        <p:nvSpPr>
          <p:cNvPr id="5" name="Footer Placeholder 4"/>
          <p:cNvSpPr>
            <a:spLocks noGrp="1"/>
          </p:cNvSpPr>
          <p:nvPr>
            <p:ph type="ftr" sz="quarter" idx="11"/>
          </p:nvPr>
        </p:nvSpPr>
        <p:spPr/>
        <p:txBody>
          <a:bodyPr/>
          <a:lstStyle/>
          <a:p>
            <a:r>
              <a:rPr lang="en"/>
              <a:t>Intro. to Statistical Machine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FC9C31-CA80-D542-B4C8-A2AC26250219}" type="datetime1">
              <a:rPr lang="zh-CN" altLang="en-US" smtClean="0"/>
              <a:t>2022/1/17</a:t>
            </a:fld>
            <a:endParaRPr lang="en-US"/>
          </a:p>
        </p:txBody>
      </p:sp>
      <p:sp>
        <p:nvSpPr>
          <p:cNvPr id="6" name="Footer Placeholder 5"/>
          <p:cNvSpPr>
            <a:spLocks noGrp="1"/>
          </p:cNvSpPr>
          <p:nvPr>
            <p:ph type="ftr" sz="quarter" idx="11"/>
          </p:nvPr>
        </p:nvSpPr>
        <p:spPr/>
        <p:txBody>
          <a:bodyPr/>
          <a:lstStyle/>
          <a:p>
            <a:r>
              <a:rPr lang="en"/>
              <a:t>Intro. to Statistical Machine Learning</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928F54-2F93-8148-8434-5E57B7CE8003}" type="datetime1">
              <a:rPr lang="zh-CN" altLang="en-US" smtClean="0"/>
              <a:t>2022/1/17</a:t>
            </a:fld>
            <a:endParaRPr lang="en-US"/>
          </a:p>
        </p:txBody>
      </p:sp>
      <p:sp>
        <p:nvSpPr>
          <p:cNvPr id="8" name="Footer Placeholder 7"/>
          <p:cNvSpPr>
            <a:spLocks noGrp="1"/>
          </p:cNvSpPr>
          <p:nvPr>
            <p:ph type="ftr" sz="quarter" idx="11"/>
          </p:nvPr>
        </p:nvSpPr>
        <p:spPr/>
        <p:txBody>
          <a:bodyPr/>
          <a:lstStyle/>
          <a:p>
            <a:r>
              <a:rPr lang="en"/>
              <a:t>Intro. to Statistical Machine Learning</a:t>
            </a:r>
            <a:endParaRPr lang="en-US"/>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1A1A3A-6386-8B43-8E45-55E26AF0D6BF}" type="datetime1">
              <a:rPr lang="zh-CN" altLang="en-US" smtClean="0"/>
              <a:t>2022/1/17</a:t>
            </a:fld>
            <a:endParaRPr lang="en-US"/>
          </a:p>
        </p:txBody>
      </p:sp>
      <p:sp>
        <p:nvSpPr>
          <p:cNvPr id="4" name="Footer Placeholder 3"/>
          <p:cNvSpPr>
            <a:spLocks noGrp="1"/>
          </p:cNvSpPr>
          <p:nvPr>
            <p:ph type="ftr" sz="quarter" idx="11"/>
          </p:nvPr>
        </p:nvSpPr>
        <p:spPr/>
        <p:txBody>
          <a:bodyPr/>
          <a:lstStyle/>
          <a:p>
            <a:r>
              <a:rPr lang="en"/>
              <a:t>Intro. to Statistical Machine Learning</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4571DA-FF48-8842-9C94-2216B5301E6B}" type="datetime1">
              <a:rPr lang="zh-CN" altLang="en-US" smtClean="0"/>
              <a:t>2022/1/17</a:t>
            </a:fld>
            <a:endParaRPr lang="en-US"/>
          </a:p>
        </p:txBody>
      </p:sp>
      <p:sp>
        <p:nvSpPr>
          <p:cNvPr id="3" name="Footer Placeholder 2"/>
          <p:cNvSpPr>
            <a:spLocks noGrp="1"/>
          </p:cNvSpPr>
          <p:nvPr>
            <p:ph type="ftr" sz="quarter" idx="11"/>
          </p:nvPr>
        </p:nvSpPr>
        <p:spPr/>
        <p:txBody>
          <a:bodyPr/>
          <a:lstStyle/>
          <a:p>
            <a:r>
              <a:rPr lang="en"/>
              <a:t>Intro. to Statistical Machine Learning</a:t>
            </a:r>
            <a:endParaRPr lang="en-US"/>
          </a:p>
        </p:txBody>
      </p:sp>
      <p:sp>
        <p:nvSpPr>
          <p:cNvPr id="4" name="Slide Number Placeholder 3"/>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350A6-D977-BD40-937F-16CA61251D4A}" type="datetime1">
              <a:rPr lang="zh-CN" altLang="en-US" smtClean="0"/>
              <a:t>2022/1/17</a:t>
            </a:fld>
            <a:endParaRPr lang="en-US"/>
          </a:p>
        </p:txBody>
      </p:sp>
      <p:sp>
        <p:nvSpPr>
          <p:cNvPr id="6" name="Footer Placeholder 5"/>
          <p:cNvSpPr>
            <a:spLocks noGrp="1"/>
          </p:cNvSpPr>
          <p:nvPr>
            <p:ph type="ftr" sz="quarter" idx="11"/>
          </p:nvPr>
        </p:nvSpPr>
        <p:spPr/>
        <p:txBody>
          <a:bodyPr/>
          <a:lstStyle/>
          <a:p>
            <a:r>
              <a:rPr lang="en"/>
              <a:t>Intro. to Statistical Machine Learning</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E11B2D-4788-8040-9C8C-1CFA3ABD25A9}" type="datetime1">
              <a:rPr lang="zh-CN" altLang="en-US" smtClean="0"/>
              <a:t>2022/1/17</a:t>
            </a:fld>
            <a:endParaRPr lang="en-US"/>
          </a:p>
        </p:txBody>
      </p:sp>
      <p:sp>
        <p:nvSpPr>
          <p:cNvPr id="6" name="Footer Placeholder 5"/>
          <p:cNvSpPr>
            <a:spLocks noGrp="1"/>
          </p:cNvSpPr>
          <p:nvPr>
            <p:ph type="ftr" sz="quarter" idx="11"/>
          </p:nvPr>
        </p:nvSpPr>
        <p:spPr/>
        <p:txBody>
          <a:bodyPr/>
          <a:lstStyle/>
          <a:p>
            <a:r>
              <a:rPr lang="en"/>
              <a:t>Intro. to Statistical Machine Learning</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524DF16-A1B3-5347-9E64-FAB622A8702C}" type="datetime1">
              <a:rPr lang="zh-CN" altLang="en-US" smtClean="0"/>
              <a:t>2022/1/17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
              <a:t>Intro. to Statistical Machine Learning</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FFCA10-EE3F-AF4E-9EA4-E5CA2D91A1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0.wmf"/><Relationship Id="rId5" Type="http://schemas.openxmlformats.org/officeDocument/2006/relationships/oleObject" Target="../embeddings/oleObject5.bin"/><Relationship Id="rId4" Type="http://schemas.openxmlformats.org/officeDocument/2006/relationships/image" Target="../media/image49.wmf"/></Relationships>
</file>

<file path=ppt/slides/_rels/slide22.xml.rels><?xml version="1.0" encoding="UTF-8" standalone="yes"?>
<Relationships xmlns="http://schemas.openxmlformats.org/package/2006/relationships"><Relationship Id="rId3" Type="http://schemas.openxmlformats.org/officeDocument/2006/relationships/image" Target="../media/image52.tiff"/><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3.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54.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3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4.tiff"/><Relationship Id="rId5" Type="http://schemas.openxmlformats.org/officeDocument/2006/relationships/image" Target="../media/image83.png"/><Relationship Id="rId4" Type="http://schemas.openxmlformats.org/officeDocument/2006/relationships/image" Target="../media/image82.png"/></Relationships>
</file>

<file path=ppt/slides/_rels/slide3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600" dirty="0"/>
              <a:t>Assessing model accuracy </a:t>
            </a:r>
          </a:p>
        </p:txBody>
      </p:sp>
      <p:sp>
        <p:nvSpPr>
          <p:cNvPr id="3" name="Subtitle 2"/>
          <p:cNvSpPr>
            <a:spLocks noGrp="1"/>
          </p:cNvSpPr>
          <p:nvPr>
            <p:ph type="subTitle" idx="1"/>
          </p:nvPr>
        </p:nvSpPr>
        <p:spPr/>
        <p:txBody>
          <a:bodyPr/>
          <a:lstStyle/>
          <a:p>
            <a:r>
              <a:rPr lang="en-US" dirty="0"/>
              <a:t>Chapter 02 – Part II</a:t>
            </a:r>
          </a:p>
        </p:txBody>
      </p:sp>
      <p:sp>
        <p:nvSpPr>
          <p:cNvPr id="4" name="页脚占位符 3">
            <a:extLst>
              <a:ext uri="{FF2B5EF4-FFF2-40B4-BE49-F238E27FC236}">
                <a16:creationId xmlns:a16="http://schemas.microsoft.com/office/drawing/2014/main" id="{5C7609DA-3254-A044-BA13-73A563D04A97}"/>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57F96FEE-1A99-6A48-8683-4F3FD7296745}"/>
              </a:ext>
            </a:extLst>
          </p:cNvPr>
          <p:cNvSpPr>
            <a:spLocks noGrp="1"/>
          </p:cNvSpPr>
          <p:nvPr>
            <p:ph type="sldNum" sz="quarter" idx="12"/>
          </p:nvPr>
        </p:nvSpPr>
        <p:spPr/>
        <p:txBody>
          <a:bodyPr/>
          <a:lstStyle/>
          <a:p>
            <a:fld id="{E4FFCA10-EE3F-AF4E-9EA4-E5CA2D91A1E4}" type="slidenum">
              <a:rPr lang="en-US" smtClean="0"/>
              <a:t>1</a:t>
            </a:fld>
            <a:endParaRPr lang="en-US"/>
          </a:p>
        </p:txBody>
      </p:sp>
    </p:spTree>
    <p:extLst>
      <p:ext uri="{BB962C8B-B14F-4D97-AF65-F5344CB8AC3E}">
        <p14:creationId xmlns:p14="http://schemas.microsoft.com/office/powerpoint/2010/main" val="2205626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Variance Tradeoff</a:t>
            </a:r>
          </a:p>
        </p:txBody>
      </p:sp>
      <p:sp>
        <p:nvSpPr>
          <p:cNvPr id="3" name="Content Placeholder 2"/>
          <p:cNvSpPr>
            <a:spLocks noGrp="1"/>
          </p:cNvSpPr>
          <p:nvPr>
            <p:ph idx="1"/>
          </p:nvPr>
        </p:nvSpPr>
        <p:spPr/>
        <p:txBody>
          <a:bodyPr/>
          <a:lstStyle/>
          <a:p>
            <a:pPr algn="just">
              <a:buFont typeface="Wingdings" charset="2"/>
              <a:buChar char="Ø"/>
            </a:pPr>
            <a:r>
              <a:rPr lang="en-US" dirty="0"/>
              <a:t>The previous figures of test versus training MSE’s illustrates a very important tradeoff that governs the choice of statistical learning methods.</a:t>
            </a:r>
          </a:p>
          <a:p>
            <a:pPr algn="just">
              <a:buFont typeface="Wingdings" charset="2"/>
              <a:buChar char="Ø"/>
            </a:pPr>
            <a:endParaRPr lang="en-US" dirty="0"/>
          </a:p>
          <a:p>
            <a:pPr algn="just">
              <a:buFont typeface="Wingdings" charset="2"/>
              <a:buChar char="Ø"/>
            </a:pPr>
            <a:r>
              <a:rPr lang="en-US" dirty="0"/>
              <a:t>There are always two competing forces that govern the choice of learning method i.e. bias and variance.</a:t>
            </a:r>
          </a:p>
          <a:p>
            <a:pPr marL="0" indent="0">
              <a:buNone/>
            </a:pPr>
            <a:endParaRPr lang="en-US" dirty="0"/>
          </a:p>
        </p:txBody>
      </p:sp>
      <p:sp>
        <p:nvSpPr>
          <p:cNvPr id="4" name="页脚占位符 3">
            <a:extLst>
              <a:ext uri="{FF2B5EF4-FFF2-40B4-BE49-F238E27FC236}">
                <a16:creationId xmlns:a16="http://schemas.microsoft.com/office/drawing/2014/main" id="{FC37F118-A124-AF46-9965-89739C1DA32F}"/>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ECE4C8C5-309C-ED40-A6C7-C888E680D16F}"/>
              </a:ext>
            </a:extLst>
          </p:cNvPr>
          <p:cNvSpPr>
            <a:spLocks noGrp="1"/>
          </p:cNvSpPr>
          <p:nvPr>
            <p:ph type="sldNum" sz="quarter" idx="12"/>
          </p:nvPr>
        </p:nvSpPr>
        <p:spPr/>
        <p:txBody>
          <a:bodyPr/>
          <a:lstStyle/>
          <a:p>
            <a:fld id="{E4FFCA10-EE3F-AF4E-9EA4-E5CA2D91A1E4}" type="slidenum">
              <a:rPr lang="en-US" smtClean="0"/>
              <a:t>10</a:t>
            </a:fld>
            <a:endParaRPr lang="en-US"/>
          </a:p>
        </p:txBody>
      </p:sp>
    </p:spTree>
    <p:extLst>
      <p:ext uri="{BB962C8B-B14F-4D97-AF65-F5344CB8AC3E}">
        <p14:creationId xmlns:p14="http://schemas.microsoft.com/office/powerpoint/2010/main" val="2004936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of Learning Methods</a:t>
            </a:r>
          </a:p>
        </p:txBody>
      </p:sp>
      <p:sp>
        <p:nvSpPr>
          <p:cNvPr id="3" name="Content Placeholder 2"/>
          <p:cNvSpPr>
            <a:spLocks noGrp="1"/>
          </p:cNvSpPr>
          <p:nvPr>
            <p:ph idx="1"/>
          </p:nvPr>
        </p:nvSpPr>
        <p:spPr/>
        <p:txBody>
          <a:bodyPr/>
          <a:lstStyle/>
          <a:p>
            <a:pPr algn="just">
              <a:lnSpc>
                <a:spcPct val="90000"/>
              </a:lnSpc>
              <a:buFont typeface="Wingdings" charset="2"/>
              <a:buChar char="Ø"/>
            </a:pPr>
            <a:r>
              <a:rPr lang="en-US" dirty="0"/>
              <a:t>Bias refers to the error that is introduced by modeling a real life problem (that is usually extremely complicated) by a much simpler problem.</a:t>
            </a:r>
          </a:p>
          <a:p>
            <a:pPr algn="just">
              <a:lnSpc>
                <a:spcPct val="90000"/>
              </a:lnSpc>
              <a:buFont typeface="Wingdings" charset="2"/>
              <a:buChar char="Ø"/>
            </a:pPr>
            <a:endParaRPr lang="en-US" dirty="0"/>
          </a:p>
          <a:p>
            <a:pPr algn="just">
              <a:lnSpc>
                <a:spcPct val="90000"/>
              </a:lnSpc>
              <a:buFont typeface="Wingdings" charset="2"/>
              <a:buChar char="Ø"/>
            </a:pPr>
            <a:r>
              <a:rPr lang="en-US" dirty="0"/>
              <a:t>For example, linear regression assumes that there is a linear relationship between Y and X. It is unlikely that, in real life, the relationship is exactly linear so some bias will be present.</a:t>
            </a:r>
          </a:p>
          <a:p>
            <a:pPr algn="just">
              <a:lnSpc>
                <a:spcPct val="90000"/>
              </a:lnSpc>
              <a:buFont typeface="Wingdings" charset="2"/>
              <a:buChar char="Ø"/>
            </a:pPr>
            <a:endParaRPr lang="en-US" dirty="0"/>
          </a:p>
          <a:p>
            <a:pPr algn="just">
              <a:lnSpc>
                <a:spcPct val="90000"/>
              </a:lnSpc>
              <a:buFont typeface="Wingdings" charset="2"/>
              <a:buChar char="Ø"/>
            </a:pPr>
            <a:r>
              <a:rPr lang="en-US" dirty="0"/>
              <a:t>The more flexible/complex a method is the less bias it will generally have. </a:t>
            </a:r>
          </a:p>
          <a:p>
            <a:endParaRPr lang="en-US" dirty="0"/>
          </a:p>
        </p:txBody>
      </p:sp>
      <p:sp>
        <p:nvSpPr>
          <p:cNvPr id="4" name="页脚占位符 3">
            <a:extLst>
              <a:ext uri="{FF2B5EF4-FFF2-40B4-BE49-F238E27FC236}">
                <a16:creationId xmlns:a16="http://schemas.microsoft.com/office/drawing/2014/main" id="{159FE413-29AF-E44E-9B97-4BEFD8CB9116}"/>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D6DD7062-55C3-B347-BFFC-27730F991B3F}"/>
              </a:ext>
            </a:extLst>
          </p:cNvPr>
          <p:cNvSpPr>
            <a:spLocks noGrp="1"/>
          </p:cNvSpPr>
          <p:nvPr>
            <p:ph type="sldNum" sz="quarter" idx="12"/>
          </p:nvPr>
        </p:nvSpPr>
        <p:spPr/>
        <p:txBody>
          <a:bodyPr/>
          <a:lstStyle/>
          <a:p>
            <a:fld id="{E4FFCA10-EE3F-AF4E-9EA4-E5CA2D91A1E4}" type="slidenum">
              <a:rPr lang="en-US" smtClean="0"/>
              <a:t>11</a:t>
            </a:fld>
            <a:endParaRPr lang="en-US"/>
          </a:p>
        </p:txBody>
      </p:sp>
    </p:spTree>
    <p:extLst>
      <p:ext uri="{BB962C8B-B14F-4D97-AF65-F5344CB8AC3E}">
        <p14:creationId xmlns:p14="http://schemas.microsoft.com/office/powerpoint/2010/main" val="2894584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Variance of Learning Methods</a:t>
            </a:r>
          </a:p>
        </p:txBody>
      </p:sp>
      <p:sp>
        <p:nvSpPr>
          <p:cNvPr id="3" name="Content Placeholder 2"/>
          <p:cNvSpPr>
            <a:spLocks noGrp="1"/>
          </p:cNvSpPr>
          <p:nvPr>
            <p:ph idx="1"/>
          </p:nvPr>
        </p:nvSpPr>
        <p:spPr/>
        <p:txBody>
          <a:bodyPr/>
          <a:lstStyle/>
          <a:p>
            <a:pPr algn="just">
              <a:buFont typeface="Wingdings" charset="2"/>
              <a:buChar char="Ø"/>
            </a:pPr>
            <a:r>
              <a:rPr lang="en-US" dirty="0"/>
              <a:t>Variance refers to how much your estimate for f would change by if you had a different training data set.</a:t>
            </a:r>
          </a:p>
          <a:p>
            <a:pPr marL="0" indent="0" algn="just">
              <a:buNone/>
            </a:pPr>
            <a:endParaRPr lang="en-US" dirty="0"/>
          </a:p>
          <a:p>
            <a:pPr algn="just">
              <a:buFont typeface="Wingdings" charset="2"/>
              <a:buChar char="Ø"/>
            </a:pPr>
            <a:r>
              <a:rPr lang="en-US" dirty="0"/>
              <a:t>Generally, the more flexible a method is the more variance it has.</a:t>
            </a:r>
          </a:p>
          <a:p>
            <a:endParaRPr lang="en-US" dirty="0"/>
          </a:p>
        </p:txBody>
      </p:sp>
      <p:sp>
        <p:nvSpPr>
          <p:cNvPr id="4" name="页脚占位符 3">
            <a:extLst>
              <a:ext uri="{FF2B5EF4-FFF2-40B4-BE49-F238E27FC236}">
                <a16:creationId xmlns:a16="http://schemas.microsoft.com/office/drawing/2014/main" id="{AB7BECD7-3794-1D4E-B0F0-BDCA35834138}"/>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81F9F4DE-A4EF-504F-95B7-A0624C25B3A8}"/>
              </a:ext>
            </a:extLst>
          </p:cNvPr>
          <p:cNvSpPr>
            <a:spLocks noGrp="1"/>
          </p:cNvSpPr>
          <p:nvPr>
            <p:ph type="sldNum" sz="quarter" idx="12"/>
          </p:nvPr>
        </p:nvSpPr>
        <p:spPr/>
        <p:txBody>
          <a:bodyPr/>
          <a:lstStyle/>
          <a:p>
            <a:fld id="{E4FFCA10-EE3F-AF4E-9EA4-E5CA2D91A1E4}" type="slidenum">
              <a:rPr lang="en-US" smtClean="0"/>
              <a:t>12</a:t>
            </a:fld>
            <a:endParaRPr lang="en-US"/>
          </a:p>
        </p:txBody>
      </p:sp>
    </p:spTree>
    <p:extLst>
      <p:ext uri="{BB962C8B-B14F-4D97-AF65-F5344CB8AC3E}">
        <p14:creationId xmlns:p14="http://schemas.microsoft.com/office/powerpoint/2010/main" val="3011497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Trade-off</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Wingdings" charset="2"/>
                  <a:buChar char="Ø"/>
                </a:pPr>
                <a:r>
                  <a:rPr lang="en-US" dirty="0"/>
                  <a:t> For a given point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r>
                  <a:rPr lang="en-US" dirty="0"/>
                  <a:t>, the expected test MSE will be equal to</a:t>
                </a:r>
              </a:p>
              <a:p>
                <a:pPr marL="0" indent="0">
                  <a:buNone/>
                </a:pPr>
                <a:endParaRPr lang="en-US" dirty="0"/>
              </a:p>
              <a:p>
                <a:pPr>
                  <a:buFont typeface="Wingdings" charset="2"/>
                  <a:buChar char="Ø"/>
                </a:pPr>
                <a:endParaRPr lang="en-US" dirty="0"/>
              </a:p>
              <a:p>
                <a:pPr>
                  <a:buFont typeface="Wingdings" charset="2"/>
                  <a:buChar char="Ø"/>
                </a:pPr>
                <a:endParaRPr lang="en-US" dirty="0"/>
              </a:p>
              <a:p>
                <a:pPr>
                  <a:buFont typeface="Wingdings" charset="2"/>
                  <a:buChar char="Ø"/>
                </a:pPr>
                <a:r>
                  <a:rPr lang="en-US" dirty="0"/>
                  <a:t>What this means is that as a method gets more complex the bias will decrease and the variance will increase but expected test MSE may go up or down!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72" t="-1039" r="-926"/>
                </a:stretch>
              </a:blipFill>
            </p:spPr>
            <p:txBody>
              <a:bodyPr/>
              <a:lstStyle/>
              <a:p>
                <a:r>
                  <a:rPr lang="en-US">
                    <a:noFill/>
                  </a:rPr>
                  <a:t> </a:t>
                </a:r>
              </a:p>
            </p:txBody>
          </p:sp>
        </mc:Fallback>
      </mc:AlternateContent>
      <p:graphicFrame>
        <p:nvGraphicFramePr>
          <p:cNvPr id="4" name="Object 4"/>
          <p:cNvGraphicFramePr>
            <a:graphicFrameLocks noChangeAspect="1"/>
          </p:cNvGraphicFramePr>
          <p:nvPr>
            <p:extLst>
              <p:ext uri="{D42A27DB-BD31-4B8C-83A1-F6EECF244321}">
                <p14:modId xmlns:p14="http://schemas.microsoft.com/office/powerpoint/2010/main" val="684048827"/>
              </p:ext>
            </p:extLst>
          </p:nvPr>
        </p:nvGraphicFramePr>
        <p:xfrm>
          <a:off x="825500" y="2290001"/>
          <a:ext cx="7493000" cy="736600"/>
        </p:xfrm>
        <a:graphic>
          <a:graphicData uri="http://schemas.openxmlformats.org/presentationml/2006/ole">
            <mc:AlternateContent xmlns:mc="http://schemas.openxmlformats.org/markup-compatibility/2006">
              <mc:Choice xmlns:v="urn:schemas-microsoft-com:vml" Requires="v">
                <p:oleObj spid="_x0000_s6225" name="Equation" r:id="rId4" imgW="3746500" imgH="368300" progId="Equation.3">
                  <p:embed/>
                </p:oleObj>
              </mc:Choice>
              <mc:Fallback>
                <p:oleObj name="Equation" r:id="rId4" imgW="3746500" imgH="368300" progId="Equation.3">
                  <p:embed/>
                  <p:pic>
                    <p:nvPicPr>
                      <p:cNvPr id="0" name=""/>
                      <p:cNvPicPr>
                        <a:picLocks noChangeAspect="1" noChangeArrowheads="1"/>
                      </p:cNvPicPr>
                      <p:nvPr/>
                    </p:nvPicPr>
                    <p:blipFill>
                      <a:blip r:embed="rId5"/>
                      <a:srcRect/>
                      <a:stretch>
                        <a:fillRect/>
                      </a:stretch>
                    </p:blipFill>
                    <p:spPr bwMode="auto">
                      <a:xfrm>
                        <a:off x="825500" y="2290001"/>
                        <a:ext cx="7493000" cy="736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5" name="页脚占位符 4">
            <a:extLst>
              <a:ext uri="{FF2B5EF4-FFF2-40B4-BE49-F238E27FC236}">
                <a16:creationId xmlns:a16="http://schemas.microsoft.com/office/drawing/2014/main" id="{EE37827F-19EC-D843-B4E5-8444A9533CC6}"/>
              </a:ext>
            </a:extLst>
          </p:cNvPr>
          <p:cNvSpPr>
            <a:spLocks noGrp="1"/>
          </p:cNvSpPr>
          <p:nvPr>
            <p:ph type="ftr" sz="quarter" idx="11"/>
          </p:nvPr>
        </p:nvSpPr>
        <p:spPr/>
        <p:txBody>
          <a:bodyPr/>
          <a:lstStyle/>
          <a:p>
            <a:r>
              <a:rPr lang="en"/>
              <a:t>Intro. to Statistical Machine Learning</a:t>
            </a:r>
            <a:endParaRPr lang="en-US"/>
          </a:p>
        </p:txBody>
      </p:sp>
      <p:sp>
        <p:nvSpPr>
          <p:cNvPr id="6" name="灯片编号占位符 5">
            <a:extLst>
              <a:ext uri="{FF2B5EF4-FFF2-40B4-BE49-F238E27FC236}">
                <a16:creationId xmlns:a16="http://schemas.microsoft.com/office/drawing/2014/main" id="{2B749E96-3279-A444-9701-79C3EFF397F0}"/>
              </a:ext>
            </a:extLst>
          </p:cNvPr>
          <p:cNvSpPr>
            <a:spLocks noGrp="1"/>
          </p:cNvSpPr>
          <p:nvPr>
            <p:ph type="sldNum" sz="quarter" idx="12"/>
          </p:nvPr>
        </p:nvSpPr>
        <p:spPr/>
        <p:txBody>
          <a:bodyPr/>
          <a:lstStyle/>
          <a:p>
            <a:fld id="{E4FFCA10-EE3F-AF4E-9EA4-E5CA2D91A1E4}" type="slidenum">
              <a:rPr lang="en-US" smtClean="0"/>
              <a:t>13</a:t>
            </a:fld>
            <a:endParaRPr lang="en-US"/>
          </a:p>
        </p:txBody>
      </p:sp>
    </p:spTree>
    <p:extLst>
      <p:ext uri="{BB962C8B-B14F-4D97-AF65-F5344CB8AC3E}">
        <p14:creationId xmlns:p14="http://schemas.microsoft.com/office/powerpoint/2010/main" val="3228102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B0251-6DE5-614E-8A91-1541893D9B45}"/>
              </a:ext>
            </a:extLst>
          </p:cNvPr>
          <p:cNvSpPr>
            <a:spLocks noGrp="1"/>
          </p:cNvSpPr>
          <p:nvPr>
            <p:ph type="title"/>
          </p:nvPr>
        </p:nvSpPr>
        <p:spPr>
          <a:xfrm>
            <a:off x="457200" y="533400"/>
            <a:ext cx="8547100" cy="990600"/>
          </a:xfrm>
        </p:spPr>
        <p:txBody>
          <a:bodyPr>
            <a:normAutofit/>
          </a:bodyPr>
          <a:lstStyle/>
          <a:p>
            <a:r>
              <a:rPr kumimoji="1" lang="en-US" altLang="zh-CN" dirty="0"/>
              <a:t>Proof</a:t>
            </a:r>
            <a:r>
              <a:rPr kumimoji="1" lang="zh-CN" altLang="en-US" dirty="0"/>
              <a:t> </a:t>
            </a:r>
            <a:r>
              <a:rPr kumimoji="1" lang="en-US" altLang="zh-CN" dirty="0"/>
              <a:t>of</a:t>
            </a:r>
            <a:r>
              <a:rPr kumimoji="1" lang="zh-CN" altLang="en-US" dirty="0"/>
              <a:t> </a:t>
            </a:r>
            <a:r>
              <a:rPr kumimoji="1" lang="en-US" altLang="zh-CN" dirty="0"/>
              <a:t>Expected</a:t>
            </a:r>
            <a:r>
              <a:rPr kumimoji="1" lang="zh-CN" altLang="en-US" dirty="0"/>
              <a:t> </a:t>
            </a:r>
            <a:r>
              <a:rPr kumimoji="1" lang="en-US" altLang="zh-CN" dirty="0"/>
              <a:t>Test</a:t>
            </a:r>
            <a:r>
              <a:rPr kumimoji="1" lang="zh-CN" altLang="en-US" dirty="0"/>
              <a:t> </a:t>
            </a:r>
            <a:r>
              <a:rPr kumimoji="1" lang="en-US" altLang="zh-CN" dirty="0"/>
              <a:t>MSE</a:t>
            </a:r>
            <a:r>
              <a:rPr kumimoji="1" lang="zh-CN" altLang="en-US" dirty="0"/>
              <a:t> </a:t>
            </a:r>
            <a:r>
              <a:rPr kumimoji="1" lang="en-US" altLang="zh-CN" dirty="0"/>
              <a:t>(optional)</a:t>
            </a:r>
            <a:endParaRPr kumimoji="1" lang="zh-CN" altLang="en-US" dirty="0"/>
          </a:p>
        </p:txBody>
      </p:sp>
      <p:sp>
        <p:nvSpPr>
          <p:cNvPr id="4" name="页脚占位符 3">
            <a:extLst>
              <a:ext uri="{FF2B5EF4-FFF2-40B4-BE49-F238E27FC236}">
                <a16:creationId xmlns:a16="http://schemas.microsoft.com/office/drawing/2014/main" id="{5097CB59-16C5-7B47-99E5-574DDCB26DF0}"/>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42D61853-8F81-7B4B-BE2B-A1E32E06DDAA}"/>
              </a:ext>
            </a:extLst>
          </p:cNvPr>
          <p:cNvSpPr>
            <a:spLocks noGrp="1"/>
          </p:cNvSpPr>
          <p:nvPr>
            <p:ph type="sldNum" sz="quarter" idx="12"/>
          </p:nvPr>
        </p:nvSpPr>
        <p:spPr/>
        <p:txBody>
          <a:bodyPr/>
          <a:lstStyle/>
          <a:p>
            <a:fld id="{E4FFCA10-EE3F-AF4E-9EA4-E5CA2D91A1E4}" type="slidenum">
              <a:rPr lang="en-US" smtClean="0"/>
              <a:t>14</a:t>
            </a:fld>
            <a:endParaRPr 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B6C2AE5-C2E1-974A-BD6E-33F9622F39BD}"/>
                  </a:ext>
                </a:extLst>
              </p:cNvPr>
              <p:cNvSpPr txBox="1"/>
              <p:nvPr/>
            </p:nvSpPr>
            <p:spPr>
              <a:xfrm>
                <a:off x="2426816" y="1757233"/>
                <a:ext cx="1230785" cy="3742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𝑌</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𝜖</m:t>
                      </m:r>
                    </m:oMath>
                  </m:oMathPara>
                </a14:m>
                <a:endParaRPr kumimoji="1" lang="zh-CN" altLang="en-US" dirty="0"/>
              </a:p>
            </p:txBody>
          </p:sp>
        </mc:Choice>
        <mc:Fallback xmlns="">
          <p:sp>
            <p:nvSpPr>
              <p:cNvPr id="8" name="文本框 7">
                <a:extLst>
                  <a:ext uri="{FF2B5EF4-FFF2-40B4-BE49-F238E27FC236}">
                    <a16:creationId xmlns:a16="http://schemas.microsoft.com/office/drawing/2014/main" id="{FB6C2AE5-C2E1-974A-BD6E-33F9622F39BD}"/>
                  </a:ext>
                </a:extLst>
              </p:cNvPr>
              <p:cNvSpPr txBox="1">
                <a:spLocks noRot="1" noChangeAspect="1" noMove="1" noResize="1" noEditPoints="1" noAdjustHandles="1" noChangeArrowheads="1" noChangeShapeType="1" noTextEdit="1"/>
              </p:cNvSpPr>
              <p:nvPr/>
            </p:nvSpPr>
            <p:spPr>
              <a:xfrm>
                <a:off x="2426816" y="1757233"/>
                <a:ext cx="1230785" cy="37427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4B16856-E260-0849-B2E0-05E22F39AF68}"/>
                  </a:ext>
                </a:extLst>
              </p:cNvPr>
              <p:cNvSpPr txBox="1"/>
              <p:nvPr/>
            </p:nvSpPr>
            <p:spPr>
              <a:xfrm>
                <a:off x="1980346" y="2086473"/>
                <a:ext cx="2123723"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𝑌</m:t>
                          </m:r>
                        </m:e>
                      </m:acc>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𝑌</m:t>
                          </m:r>
                        </m:e>
                      </m:acc>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𝑌</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𝜖</m:t>
                      </m:r>
                    </m:oMath>
                  </m:oMathPara>
                </a14:m>
                <a:endParaRPr kumimoji="1" lang="zh-CN" altLang="en-US" dirty="0"/>
              </a:p>
            </p:txBody>
          </p:sp>
        </mc:Choice>
        <mc:Fallback xmlns="">
          <p:sp>
            <p:nvSpPr>
              <p:cNvPr id="9" name="文本框 8">
                <a:extLst>
                  <a:ext uri="{FF2B5EF4-FFF2-40B4-BE49-F238E27FC236}">
                    <a16:creationId xmlns:a16="http://schemas.microsoft.com/office/drawing/2014/main" id="{94B16856-E260-0849-B2E0-05E22F39AF68}"/>
                  </a:ext>
                </a:extLst>
              </p:cNvPr>
              <p:cNvSpPr txBox="1">
                <a:spLocks noRot="1" noChangeAspect="1" noMove="1" noResize="1" noEditPoints="1" noAdjustHandles="1" noChangeArrowheads="1" noChangeShapeType="1" noTextEdit="1"/>
              </p:cNvSpPr>
              <p:nvPr/>
            </p:nvSpPr>
            <p:spPr>
              <a:xfrm>
                <a:off x="1980346" y="2086473"/>
                <a:ext cx="2123723" cy="37677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B2DBDBC-95B2-3544-828B-75EA023F8270}"/>
                  </a:ext>
                </a:extLst>
              </p:cNvPr>
              <p:cNvSpPr txBox="1"/>
              <p:nvPr/>
            </p:nvSpPr>
            <p:spPr>
              <a:xfrm>
                <a:off x="4402318" y="1804537"/>
                <a:ext cx="3971793" cy="658706"/>
              </a:xfrm>
              <a:prstGeom prst="rect">
                <a:avLst/>
              </a:prstGeom>
              <a:noFill/>
            </p:spPr>
            <p:txBody>
              <a:bodyPr wrap="none" rtlCol="0">
                <a:spAutoFit/>
              </a:bodyPr>
              <a:lstStyle/>
              <a:p>
                <a14:m>
                  <m:oMath xmlns:m="http://schemas.openxmlformats.org/officeDocument/2006/math">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𝑌</m:t>
                        </m:r>
                      </m:e>
                    </m:acc>
                  </m:oMath>
                </a14:m>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dirty="0"/>
                  <a:t>theoretical</a:t>
                </a:r>
                <a:r>
                  <a:rPr kumimoji="1" lang="zh-CN" altLang="en-US" dirty="0"/>
                  <a:t> </a:t>
                </a:r>
                <a:r>
                  <a:rPr kumimoji="1" lang="en-US" altLang="zh-CN" dirty="0"/>
                  <a:t>value</a:t>
                </a:r>
              </a:p>
              <a:p>
                <a14:m>
                  <m:oMath xmlns:m="http://schemas.openxmlformats.org/officeDocument/2006/math">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𝑌</m:t>
                        </m:r>
                      </m:e>
                    </m:acc>
                  </m:oMath>
                </a14:m>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dirty="0"/>
                  <a:t>predicted</a:t>
                </a:r>
                <a:r>
                  <a:rPr kumimoji="1" lang="zh-CN" altLang="en-US" dirty="0"/>
                  <a:t> </a:t>
                </a:r>
                <a:r>
                  <a:rPr kumimoji="1" lang="en-US" altLang="zh-CN" dirty="0"/>
                  <a:t>value</a:t>
                </a:r>
                <a:r>
                  <a:rPr kumimoji="1" lang="zh-CN" altLang="en-US" dirty="0"/>
                  <a:t> </a:t>
                </a:r>
                <a:r>
                  <a:rPr kumimoji="1" lang="en-US" altLang="zh-CN" dirty="0"/>
                  <a:t>by</a:t>
                </a:r>
                <a:r>
                  <a:rPr kumimoji="1" lang="zh-CN" altLang="en-US" dirty="0"/>
                  <a:t> </a:t>
                </a:r>
                <a:r>
                  <a:rPr kumimoji="1" lang="en-US" altLang="zh-CN" dirty="0"/>
                  <a:t>our</a:t>
                </a:r>
                <a:r>
                  <a:rPr kumimoji="1" lang="zh-CN" altLang="en-US" dirty="0"/>
                  <a:t> </a:t>
                </a:r>
                <a:r>
                  <a:rPr kumimoji="1" lang="en-US" altLang="zh-CN" dirty="0"/>
                  <a:t>model</a:t>
                </a:r>
                <a:endParaRPr kumimoji="1" lang="zh-CN" altLang="en-US" dirty="0"/>
              </a:p>
            </p:txBody>
          </p:sp>
        </mc:Choice>
        <mc:Fallback xmlns="">
          <p:sp>
            <p:nvSpPr>
              <p:cNvPr id="10" name="文本框 9">
                <a:extLst>
                  <a:ext uri="{FF2B5EF4-FFF2-40B4-BE49-F238E27FC236}">
                    <a16:creationId xmlns:a16="http://schemas.microsoft.com/office/drawing/2014/main" id="{8B2DBDBC-95B2-3544-828B-75EA023F8270}"/>
                  </a:ext>
                </a:extLst>
              </p:cNvPr>
              <p:cNvSpPr txBox="1">
                <a:spLocks noRot="1" noChangeAspect="1" noMove="1" noResize="1" noEditPoints="1" noAdjustHandles="1" noChangeArrowheads="1" noChangeShapeType="1" noTextEdit="1"/>
              </p:cNvSpPr>
              <p:nvPr/>
            </p:nvSpPr>
            <p:spPr>
              <a:xfrm>
                <a:off x="4402318" y="1804537"/>
                <a:ext cx="3971793" cy="658706"/>
              </a:xfrm>
              <a:prstGeom prst="rect">
                <a:avLst/>
              </a:prstGeom>
              <a:blipFill>
                <a:blip r:embed="rId4"/>
                <a:stretch>
                  <a:fillRect t="-1887" r="-319" b="-132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59D7DB6-3E00-9549-89F8-859A6DB08897}"/>
                  </a:ext>
                </a:extLst>
              </p:cNvPr>
              <p:cNvSpPr txBox="1"/>
              <p:nvPr/>
            </p:nvSpPr>
            <p:spPr>
              <a:xfrm>
                <a:off x="1980346" y="2415713"/>
                <a:ext cx="2072426"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𝑌</m:t>
                          </m:r>
                        </m:e>
                      </m:acc>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𝑌</m:t>
                          </m:r>
                        </m:e>
                      </m:acc>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𝑌</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𝜖</m:t>
                      </m:r>
                    </m:oMath>
                  </m:oMathPara>
                </a14:m>
                <a:endParaRPr kumimoji="1" lang="zh-CN" altLang="en-US" dirty="0"/>
              </a:p>
            </p:txBody>
          </p:sp>
        </mc:Choice>
        <mc:Fallback xmlns="">
          <p:sp>
            <p:nvSpPr>
              <p:cNvPr id="11" name="文本框 10">
                <a:extLst>
                  <a:ext uri="{FF2B5EF4-FFF2-40B4-BE49-F238E27FC236}">
                    <a16:creationId xmlns:a16="http://schemas.microsoft.com/office/drawing/2014/main" id="{359D7DB6-3E00-9549-89F8-859A6DB08897}"/>
                  </a:ext>
                </a:extLst>
              </p:cNvPr>
              <p:cNvSpPr txBox="1">
                <a:spLocks noRot="1" noChangeAspect="1" noMove="1" noResize="1" noEditPoints="1" noAdjustHandles="1" noChangeArrowheads="1" noChangeShapeType="1" noTextEdit="1"/>
              </p:cNvSpPr>
              <p:nvPr/>
            </p:nvSpPr>
            <p:spPr>
              <a:xfrm>
                <a:off x="1980346" y="2415713"/>
                <a:ext cx="2072426" cy="37677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ADF9969-234F-E84B-A8C8-F95B39BA42B9}"/>
                  </a:ext>
                </a:extLst>
              </p:cNvPr>
              <p:cNvSpPr txBox="1"/>
              <p:nvPr/>
            </p:nvSpPr>
            <p:spPr>
              <a:xfrm>
                <a:off x="1964987" y="2745929"/>
                <a:ext cx="3521412" cy="5821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i="1" smtClean="0">
                          <a:latin typeface="Cambria Math" panose="02040503050406030204" pitchFamily="18" charset="0"/>
                        </a:rPr>
                        <m:t>E</m:t>
                      </m:r>
                      <m:d>
                        <m:dPr>
                          <m:ctrlPr>
                            <a:rPr kumimoji="1" lang="en-US" altLang="zh-CN" b="0" i="1" smtClean="0">
                              <a:latin typeface="Cambria Math" panose="02040503050406030204" pitchFamily="18" charset="0"/>
                            </a:rPr>
                          </m:ctrlPr>
                        </m:dPr>
                        <m:e>
                          <m:sSup>
                            <m:sSupPr>
                              <m:ctrlPr>
                                <a:rPr kumimoji="1" lang="en-US" altLang="zh-CN" b="0" i="1" smtClean="0">
                                  <a:latin typeface="Cambria Math" panose="02040503050406030204" pitchFamily="18" charset="0"/>
                                </a:rPr>
                              </m:ctrlPr>
                            </m:sSupPr>
                            <m:e>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𝑌</m:t>
                                      </m:r>
                                    </m:e>
                                  </m:acc>
                                </m:e>
                              </m:d>
                            </m:e>
                            <m:sup>
                              <m:r>
                                <a:rPr kumimoji="1" lang="en-US" altLang="zh-CN" b="0" i="1" smtClean="0">
                                  <a:latin typeface="Cambria Math" panose="02040503050406030204" pitchFamily="18" charset="0"/>
                                </a:rPr>
                                <m:t>2</m:t>
                              </m:r>
                            </m:sup>
                          </m:sSup>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𝐸</m:t>
                      </m:r>
                      <m:d>
                        <m:dPr>
                          <m:ctrlPr>
                            <a:rPr kumimoji="1" lang="en-US" altLang="zh-CN" b="0" i="1" smtClean="0">
                              <a:latin typeface="Cambria Math" panose="02040503050406030204" pitchFamily="18" charset="0"/>
                            </a:rPr>
                          </m:ctrlPr>
                        </m:dPr>
                        <m:e>
                          <m:sSup>
                            <m:sSupPr>
                              <m:ctrlPr>
                                <a:rPr kumimoji="1" lang="en-US" altLang="zh-CN" b="0" i="1" smtClean="0">
                                  <a:latin typeface="Cambria Math" panose="02040503050406030204" pitchFamily="18" charset="0"/>
                                </a:rPr>
                              </m:ctrlPr>
                            </m:sSupPr>
                            <m:e>
                              <m:d>
                                <m:dPr>
                                  <m:ctrlPr>
                                    <a:rPr kumimoji="1" lang="en-US" altLang="zh-CN" b="0" i="1" smtClean="0">
                                      <a:latin typeface="Cambria Math" panose="02040503050406030204" pitchFamily="18" charset="0"/>
                                    </a:rPr>
                                  </m:ctrlPr>
                                </m:dPr>
                                <m:e>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𝑌</m:t>
                                      </m:r>
                                    </m:e>
                                  </m:acc>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𝑌</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𝜖</m:t>
                                  </m:r>
                                </m:e>
                              </m:d>
                            </m:e>
                            <m:sup>
                              <m:r>
                                <a:rPr kumimoji="1" lang="en-US" altLang="zh-CN" b="0" i="1" smtClean="0">
                                  <a:latin typeface="Cambria Math" panose="02040503050406030204" pitchFamily="18" charset="0"/>
                                </a:rPr>
                                <m:t>2</m:t>
                              </m:r>
                            </m:sup>
                          </m:sSup>
                        </m:e>
                      </m:d>
                    </m:oMath>
                  </m:oMathPara>
                </a14:m>
                <a:endParaRPr kumimoji="1" lang="en-US" altLang="zh-CN" b="0" dirty="0"/>
              </a:p>
            </p:txBody>
          </p:sp>
        </mc:Choice>
        <mc:Fallback xmlns="">
          <p:sp>
            <p:nvSpPr>
              <p:cNvPr id="12" name="文本框 11">
                <a:extLst>
                  <a:ext uri="{FF2B5EF4-FFF2-40B4-BE49-F238E27FC236}">
                    <a16:creationId xmlns:a16="http://schemas.microsoft.com/office/drawing/2014/main" id="{AADF9969-234F-E84B-A8C8-F95B39BA42B9}"/>
                  </a:ext>
                </a:extLst>
              </p:cNvPr>
              <p:cNvSpPr txBox="1">
                <a:spLocks noRot="1" noChangeAspect="1" noMove="1" noResize="1" noEditPoints="1" noAdjustHandles="1" noChangeArrowheads="1" noChangeShapeType="1" noTextEdit="1"/>
              </p:cNvSpPr>
              <p:nvPr/>
            </p:nvSpPr>
            <p:spPr>
              <a:xfrm>
                <a:off x="1964987" y="2745929"/>
                <a:ext cx="3521412" cy="58214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C50EF751-E0A8-2449-9F54-5B8040B259C6}"/>
                  </a:ext>
                </a:extLst>
              </p:cNvPr>
              <p:cNvSpPr/>
              <p:nvPr/>
            </p:nvSpPr>
            <p:spPr>
              <a:xfrm>
                <a:off x="3295920" y="3137926"/>
                <a:ext cx="4397358" cy="5821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rPr>
                        <m:t>=</m:t>
                      </m:r>
                      <m:r>
                        <a:rPr kumimoji="1" lang="en-US" altLang="zh-CN" i="1" smtClean="0">
                          <a:latin typeface="Cambria Math" panose="02040503050406030204" pitchFamily="18" charset="0"/>
                        </a:rPr>
                        <m:t>𝐸</m:t>
                      </m:r>
                      <m:d>
                        <m:dPr>
                          <m:ctrlPr>
                            <a:rPr kumimoji="1" lang="en-US" altLang="zh-CN" i="1">
                              <a:latin typeface="Cambria Math" panose="02040503050406030204" pitchFamily="18" charset="0"/>
                            </a:rPr>
                          </m:ctrlPr>
                        </m:dPr>
                        <m:e>
                          <m:sSup>
                            <m:sSupPr>
                              <m:ctrlPr>
                                <a:rPr kumimoji="1" lang="en-US" altLang="zh-CN" i="1">
                                  <a:latin typeface="Cambria Math" panose="02040503050406030204" pitchFamily="18" charset="0"/>
                                </a:rPr>
                              </m:ctrlPr>
                            </m:sSupPr>
                            <m:e>
                              <m:d>
                                <m:dPr>
                                  <m:ctrlPr>
                                    <a:rPr kumimoji="1" lang="en-US" altLang="zh-CN" i="1">
                                      <a:latin typeface="Cambria Math" panose="02040503050406030204" pitchFamily="18" charset="0"/>
                                    </a:rPr>
                                  </m:ctrlPr>
                                </m:dPr>
                                <m:e>
                                  <m:acc>
                                    <m:accPr>
                                      <m:chr m:val="̃"/>
                                      <m:ctrlPr>
                                        <a:rPr kumimoji="1" lang="en-US" altLang="zh-CN" i="1">
                                          <a:latin typeface="Cambria Math" panose="02040503050406030204" pitchFamily="18" charset="0"/>
                                        </a:rPr>
                                      </m:ctrlPr>
                                    </m:accPr>
                                    <m:e>
                                      <m:r>
                                        <a:rPr kumimoji="1" lang="en-US" altLang="zh-CN" i="1">
                                          <a:latin typeface="Cambria Math" panose="02040503050406030204" pitchFamily="18" charset="0"/>
                                        </a:rPr>
                                        <m:t>𝑌</m:t>
                                      </m:r>
                                    </m:e>
                                  </m:acc>
                                  <m:r>
                                    <a:rPr kumimoji="1" lang="en-US" altLang="zh-CN" i="1">
                                      <a:latin typeface="Cambria Math" panose="02040503050406030204" pitchFamily="18" charset="0"/>
                                    </a:rPr>
                                    <m:t>−</m:t>
                                  </m:r>
                                  <m:acc>
                                    <m:accPr>
                                      <m:chr m:val="̂"/>
                                      <m:ctrlPr>
                                        <a:rPr kumimoji="1" lang="en-US" altLang="zh-CN" i="1">
                                          <a:latin typeface="Cambria Math" panose="02040503050406030204" pitchFamily="18" charset="0"/>
                                        </a:rPr>
                                      </m:ctrlPr>
                                    </m:accPr>
                                    <m:e>
                                      <m:r>
                                        <a:rPr kumimoji="1" lang="en-US" altLang="zh-CN" i="1">
                                          <a:latin typeface="Cambria Math" panose="02040503050406030204" pitchFamily="18" charset="0"/>
                                        </a:rPr>
                                        <m:t>𝑌</m:t>
                                      </m:r>
                                    </m:e>
                                  </m:acc>
                                </m:e>
                              </m:d>
                            </m:e>
                            <m:sup>
                              <m:r>
                                <a:rPr kumimoji="1" lang="en-US" altLang="zh-CN" i="1">
                                  <a:latin typeface="Cambria Math" panose="02040503050406030204" pitchFamily="18" charset="0"/>
                                </a:rPr>
                                <m:t>2</m:t>
                              </m:r>
                            </m:sup>
                          </m:sSup>
                        </m:e>
                      </m:d>
                      <m:r>
                        <a:rPr kumimoji="1" lang="en-US" altLang="zh-CN" i="1">
                          <a:latin typeface="Cambria Math" panose="02040503050406030204" pitchFamily="18" charset="0"/>
                        </a:rPr>
                        <m:t>+</m:t>
                      </m:r>
                      <m:r>
                        <a:rPr kumimoji="1" lang="en-US" altLang="zh-CN" i="1">
                          <a:latin typeface="Cambria Math" panose="02040503050406030204" pitchFamily="18" charset="0"/>
                        </a:rPr>
                        <m:t>𝐸</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2</m:t>
                          </m:r>
                          <m:r>
                            <a:rPr kumimoji="1" lang="en-US" altLang="zh-CN" i="1">
                              <a:latin typeface="Cambria Math" panose="02040503050406030204" pitchFamily="18" charset="0"/>
                            </a:rPr>
                            <m:t>𝜖</m:t>
                          </m:r>
                          <m:d>
                            <m:dPr>
                              <m:ctrlPr>
                                <a:rPr kumimoji="1" lang="en-US" altLang="zh-CN" i="1">
                                  <a:latin typeface="Cambria Math" panose="02040503050406030204" pitchFamily="18" charset="0"/>
                                </a:rPr>
                              </m:ctrlPr>
                            </m:dPr>
                            <m:e>
                              <m:acc>
                                <m:accPr>
                                  <m:chr m:val="̃"/>
                                  <m:ctrlPr>
                                    <a:rPr kumimoji="1" lang="en-US" altLang="zh-CN" i="1">
                                      <a:latin typeface="Cambria Math" panose="02040503050406030204" pitchFamily="18" charset="0"/>
                                    </a:rPr>
                                  </m:ctrlPr>
                                </m:accPr>
                                <m:e>
                                  <m:r>
                                    <a:rPr kumimoji="1" lang="en-US" altLang="zh-CN" i="1">
                                      <a:latin typeface="Cambria Math" panose="02040503050406030204" pitchFamily="18" charset="0"/>
                                    </a:rPr>
                                    <m:t>𝑌</m:t>
                                  </m:r>
                                </m:e>
                              </m:acc>
                              <m:r>
                                <a:rPr kumimoji="1" lang="en-US" altLang="zh-CN" i="1">
                                  <a:latin typeface="Cambria Math" panose="02040503050406030204" pitchFamily="18" charset="0"/>
                                </a:rPr>
                                <m:t>−</m:t>
                              </m:r>
                              <m:acc>
                                <m:accPr>
                                  <m:chr m:val="̂"/>
                                  <m:ctrlPr>
                                    <a:rPr kumimoji="1" lang="en-US" altLang="zh-CN" i="1">
                                      <a:latin typeface="Cambria Math" panose="02040503050406030204" pitchFamily="18" charset="0"/>
                                    </a:rPr>
                                  </m:ctrlPr>
                                </m:accPr>
                                <m:e>
                                  <m:r>
                                    <a:rPr kumimoji="1" lang="en-US" altLang="zh-CN" i="1">
                                      <a:latin typeface="Cambria Math" panose="02040503050406030204" pitchFamily="18" charset="0"/>
                                    </a:rPr>
                                    <m:t>𝑌</m:t>
                                  </m:r>
                                </m:e>
                              </m:acc>
                            </m:e>
                          </m:d>
                        </m:e>
                      </m:d>
                      <m:r>
                        <a:rPr kumimoji="1" lang="en-US" altLang="zh-CN" i="1">
                          <a:latin typeface="Cambria Math" panose="02040503050406030204" pitchFamily="18" charset="0"/>
                        </a:rPr>
                        <m:t>+</m:t>
                      </m:r>
                      <m:r>
                        <a:rPr kumimoji="1" lang="en-US" altLang="zh-CN" b="0" i="1" smtClean="0">
                          <a:latin typeface="Cambria Math" panose="02040503050406030204" pitchFamily="18" charset="0"/>
                        </a:rPr>
                        <m:t>𝐸</m:t>
                      </m:r>
                      <m:d>
                        <m:dPr>
                          <m:ctrlPr>
                            <a:rPr kumimoji="1" lang="en-US" altLang="zh-CN" b="0" i="1" smtClean="0">
                              <a:latin typeface="Cambria Math" panose="02040503050406030204" pitchFamily="18" charset="0"/>
                            </a:rPr>
                          </m:ctrlPr>
                        </m:dPr>
                        <m:e>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𝜖</m:t>
                              </m:r>
                            </m:e>
                            <m:sup>
                              <m:r>
                                <a:rPr kumimoji="1" lang="en-US" altLang="zh-CN" b="0" i="1" smtClean="0">
                                  <a:latin typeface="Cambria Math" panose="02040503050406030204" pitchFamily="18" charset="0"/>
                                </a:rPr>
                                <m:t>2</m:t>
                              </m:r>
                            </m:sup>
                          </m:sSup>
                        </m:e>
                      </m:d>
                    </m:oMath>
                  </m:oMathPara>
                </a14:m>
                <a:endParaRPr lang="zh-CN" altLang="en-US" dirty="0"/>
              </a:p>
            </p:txBody>
          </p:sp>
        </mc:Choice>
        <mc:Fallback xmlns="">
          <p:sp>
            <p:nvSpPr>
              <p:cNvPr id="13" name="矩形 12">
                <a:extLst>
                  <a:ext uri="{FF2B5EF4-FFF2-40B4-BE49-F238E27FC236}">
                    <a16:creationId xmlns:a16="http://schemas.microsoft.com/office/drawing/2014/main" id="{C50EF751-E0A8-2449-9F54-5B8040B259C6}"/>
                  </a:ext>
                </a:extLst>
              </p:cNvPr>
              <p:cNvSpPr>
                <a:spLocks noRot="1" noChangeAspect="1" noMove="1" noResize="1" noEditPoints="1" noAdjustHandles="1" noChangeArrowheads="1" noChangeShapeType="1" noTextEdit="1"/>
              </p:cNvSpPr>
              <p:nvPr/>
            </p:nvSpPr>
            <p:spPr>
              <a:xfrm>
                <a:off x="3295920" y="3137926"/>
                <a:ext cx="4397358" cy="58214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4CACCE8-2019-3C4A-83B1-89256767D51A}"/>
                  </a:ext>
                </a:extLst>
              </p:cNvPr>
              <p:cNvSpPr txBox="1"/>
              <p:nvPr/>
            </p:nvSpPr>
            <p:spPr>
              <a:xfrm>
                <a:off x="2036190" y="3836709"/>
                <a:ext cx="1843325" cy="369332"/>
              </a:xfrm>
              <a:prstGeom prst="rect">
                <a:avLst/>
              </a:prstGeom>
              <a:noFill/>
            </p:spPr>
            <p:txBody>
              <a:bodyPr wrap="none" rtlCol="0">
                <a:spAutoFit/>
              </a:bodyPr>
              <a:lstStyle/>
              <a:p>
                <a:r>
                  <a:rPr kumimoji="1" lang="en-US" altLang="zh-CN" dirty="0"/>
                  <a:t>If</a:t>
                </a:r>
                <a:r>
                  <a:rPr kumimoji="1" lang="zh-CN" altLang="en-US" dirty="0"/>
                  <a:t> </a:t>
                </a:r>
                <a14:m>
                  <m:oMath xmlns:m="http://schemas.openxmlformats.org/officeDocument/2006/math">
                    <m:r>
                      <a:rPr kumimoji="1" lang="en-US" altLang="zh-CN" b="0" i="1" smtClean="0">
                        <a:latin typeface="Cambria Math" panose="02040503050406030204" pitchFamily="18" charset="0"/>
                      </a:rPr>
                      <m:t>𝐸</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𝜖</m:t>
                        </m:r>
                      </m:e>
                    </m:d>
                    <m:r>
                      <a:rPr kumimoji="1" lang="en-US" altLang="zh-CN" b="0" i="1" smtClean="0">
                        <a:latin typeface="Cambria Math" panose="02040503050406030204" pitchFamily="18" charset="0"/>
                      </a:rPr>
                      <m:t>=0</m:t>
                    </m:r>
                  </m:oMath>
                </a14:m>
                <a:r>
                  <a:rPr kumimoji="1" lang="en-US" altLang="zh-CN" dirty="0"/>
                  <a:t>,</a:t>
                </a:r>
                <a:r>
                  <a:rPr kumimoji="1" lang="zh-CN" altLang="en-US" dirty="0"/>
                  <a:t> </a:t>
                </a:r>
                <a:r>
                  <a:rPr kumimoji="1" lang="en-US" altLang="zh-CN" dirty="0"/>
                  <a:t>then</a:t>
                </a:r>
              </a:p>
            </p:txBody>
          </p:sp>
        </mc:Choice>
        <mc:Fallback xmlns="">
          <p:sp>
            <p:nvSpPr>
              <p:cNvPr id="14" name="文本框 13">
                <a:extLst>
                  <a:ext uri="{FF2B5EF4-FFF2-40B4-BE49-F238E27FC236}">
                    <a16:creationId xmlns:a16="http://schemas.microsoft.com/office/drawing/2014/main" id="{04CACCE8-2019-3C4A-83B1-89256767D51A}"/>
                  </a:ext>
                </a:extLst>
              </p:cNvPr>
              <p:cNvSpPr txBox="1">
                <a:spLocks noRot="1" noChangeAspect="1" noMove="1" noResize="1" noEditPoints="1" noAdjustHandles="1" noChangeArrowheads="1" noChangeShapeType="1" noTextEdit="1"/>
              </p:cNvSpPr>
              <p:nvPr/>
            </p:nvSpPr>
            <p:spPr>
              <a:xfrm>
                <a:off x="2036190" y="3836709"/>
                <a:ext cx="1843325" cy="369332"/>
              </a:xfrm>
              <a:prstGeom prst="rect">
                <a:avLst/>
              </a:prstGeom>
              <a:blipFill>
                <a:blip r:embed="rId8"/>
                <a:stretch>
                  <a:fillRect l="-2055" t="-3333" r="-2055"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8B8912C3-BAB3-8C43-83E5-E61816493686}"/>
                  </a:ext>
                </a:extLst>
              </p:cNvPr>
              <p:cNvSpPr/>
              <p:nvPr/>
            </p:nvSpPr>
            <p:spPr>
              <a:xfrm>
                <a:off x="2568438" y="4206041"/>
                <a:ext cx="4007123" cy="5821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i="1" smtClean="0">
                          <a:latin typeface="Cambria Math" panose="02040503050406030204" pitchFamily="18" charset="0"/>
                        </a:rPr>
                        <m:t>E</m:t>
                      </m:r>
                      <m:d>
                        <m:dPr>
                          <m:ctrlPr>
                            <a:rPr kumimoji="1" lang="en-US" altLang="zh-CN" i="1">
                              <a:latin typeface="Cambria Math" panose="02040503050406030204" pitchFamily="18" charset="0"/>
                            </a:rPr>
                          </m:ctrlPr>
                        </m:dPr>
                        <m:e>
                          <m:sSup>
                            <m:sSupPr>
                              <m:ctrlPr>
                                <a:rPr kumimoji="1" lang="en-US" altLang="zh-CN" i="1">
                                  <a:latin typeface="Cambria Math" panose="02040503050406030204" pitchFamily="18" charset="0"/>
                                </a:rPr>
                              </m:ctrlPr>
                            </m:sSupPr>
                            <m:e>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𝑌</m:t>
                                  </m:r>
                                  <m:r>
                                    <a:rPr kumimoji="1" lang="en-US" altLang="zh-CN" i="1">
                                      <a:latin typeface="Cambria Math" panose="02040503050406030204" pitchFamily="18" charset="0"/>
                                    </a:rPr>
                                    <m:t>−</m:t>
                                  </m:r>
                                  <m:acc>
                                    <m:accPr>
                                      <m:chr m:val="̂"/>
                                      <m:ctrlPr>
                                        <a:rPr kumimoji="1" lang="en-US" altLang="zh-CN" i="1">
                                          <a:latin typeface="Cambria Math" panose="02040503050406030204" pitchFamily="18" charset="0"/>
                                        </a:rPr>
                                      </m:ctrlPr>
                                    </m:accPr>
                                    <m:e>
                                      <m:r>
                                        <a:rPr kumimoji="1" lang="en-US" altLang="zh-CN" i="1">
                                          <a:latin typeface="Cambria Math" panose="02040503050406030204" pitchFamily="18" charset="0"/>
                                        </a:rPr>
                                        <m:t>𝑌</m:t>
                                      </m:r>
                                    </m:e>
                                  </m:acc>
                                </m:e>
                              </m:d>
                            </m:e>
                            <m:sup>
                              <m:r>
                                <a:rPr kumimoji="1" lang="en-US" altLang="zh-CN" i="1">
                                  <a:latin typeface="Cambria Math" panose="02040503050406030204" pitchFamily="18" charset="0"/>
                                </a:rPr>
                                <m:t>2</m:t>
                              </m:r>
                            </m:sup>
                          </m:sSup>
                        </m:e>
                      </m:d>
                      <m:r>
                        <a:rPr kumimoji="1" lang="en-US" altLang="zh-CN" b="0" i="1" smtClean="0">
                          <a:latin typeface="Cambria Math" panose="02040503050406030204" pitchFamily="18" charset="0"/>
                        </a:rPr>
                        <m:t>=</m:t>
                      </m:r>
                      <m:r>
                        <a:rPr kumimoji="1" lang="en-US" altLang="zh-CN" i="1">
                          <a:latin typeface="Cambria Math" panose="02040503050406030204" pitchFamily="18" charset="0"/>
                        </a:rPr>
                        <m:t>𝐸</m:t>
                      </m:r>
                      <m:d>
                        <m:dPr>
                          <m:ctrlPr>
                            <a:rPr kumimoji="1" lang="en-US" altLang="zh-CN" i="1">
                              <a:latin typeface="Cambria Math" panose="02040503050406030204" pitchFamily="18" charset="0"/>
                            </a:rPr>
                          </m:ctrlPr>
                        </m:dPr>
                        <m:e>
                          <m:sSup>
                            <m:sSupPr>
                              <m:ctrlPr>
                                <a:rPr kumimoji="1" lang="en-US" altLang="zh-CN" i="1">
                                  <a:latin typeface="Cambria Math" panose="02040503050406030204" pitchFamily="18" charset="0"/>
                                </a:rPr>
                              </m:ctrlPr>
                            </m:sSupPr>
                            <m:e>
                              <m:d>
                                <m:dPr>
                                  <m:ctrlPr>
                                    <a:rPr kumimoji="1" lang="en-US" altLang="zh-CN" i="1">
                                      <a:latin typeface="Cambria Math" panose="02040503050406030204" pitchFamily="18" charset="0"/>
                                    </a:rPr>
                                  </m:ctrlPr>
                                </m:dPr>
                                <m:e>
                                  <m:acc>
                                    <m:accPr>
                                      <m:chr m:val="̃"/>
                                      <m:ctrlPr>
                                        <a:rPr kumimoji="1" lang="en-US" altLang="zh-CN" i="1">
                                          <a:latin typeface="Cambria Math" panose="02040503050406030204" pitchFamily="18" charset="0"/>
                                        </a:rPr>
                                      </m:ctrlPr>
                                    </m:accPr>
                                    <m:e>
                                      <m:r>
                                        <a:rPr kumimoji="1" lang="en-US" altLang="zh-CN" i="1">
                                          <a:latin typeface="Cambria Math" panose="02040503050406030204" pitchFamily="18" charset="0"/>
                                        </a:rPr>
                                        <m:t>𝑌</m:t>
                                      </m:r>
                                    </m:e>
                                  </m:acc>
                                  <m:r>
                                    <a:rPr kumimoji="1" lang="en-US" altLang="zh-CN" i="1">
                                      <a:latin typeface="Cambria Math" panose="02040503050406030204" pitchFamily="18" charset="0"/>
                                    </a:rPr>
                                    <m:t>−</m:t>
                                  </m:r>
                                  <m:acc>
                                    <m:accPr>
                                      <m:chr m:val="̂"/>
                                      <m:ctrlPr>
                                        <a:rPr kumimoji="1" lang="en-US" altLang="zh-CN" i="1">
                                          <a:latin typeface="Cambria Math" panose="02040503050406030204" pitchFamily="18" charset="0"/>
                                        </a:rPr>
                                      </m:ctrlPr>
                                    </m:accPr>
                                    <m:e>
                                      <m:r>
                                        <a:rPr kumimoji="1" lang="en-US" altLang="zh-CN" i="1">
                                          <a:latin typeface="Cambria Math" panose="02040503050406030204" pitchFamily="18" charset="0"/>
                                        </a:rPr>
                                        <m:t>𝑌</m:t>
                                      </m:r>
                                    </m:e>
                                  </m:acc>
                                </m:e>
                              </m:d>
                            </m:e>
                            <m:sup>
                              <m:r>
                                <a:rPr kumimoji="1" lang="en-US" altLang="zh-CN" i="1">
                                  <a:latin typeface="Cambria Math" panose="02040503050406030204" pitchFamily="18" charset="0"/>
                                </a:rPr>
                                <m:t>2</m:t>
                              </m:r>
                            </m:sup>
                          </m:sSup>
                        </m:e>
                      </m:d>
                      <m:r>
                        <a:rPr kumimoji="1" lang="en-US" altLang="zh-CN" b="0" i="0" smtClean="0">
                          <a:latin typeface="Cambria Math" panose="02040503050406030204" pitchFamily="18" charset="0"/>
                        </a:rPr>
                        <m:t>+</m:t>
                      </m:r>
                      <m:r>
                        <m:rPr>
                          <m:sty m:val="p"/>
                        </m:rPr>
                        <a:rPr kumimoji="1" lang="en-US" altLang="zh-CN" b="0" i="0" smtClean="0">
                          <a:latin typeface="Cambria Math" panose="02040503050406030204" pitchFamily="18" charset="0"/>
                        </a:rPr>
                        <m:t>E</m:t>
                      </m:r>
                      <m:r>
                        <a:rPr kumimoji="1" lang="en-US" altLang="zh-CN" b="0" i="0"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𝜖</m:t>
                          </m:r>
                        </m:e>
                        <m:sup>
                          <m:r>
                            <a:rPr kumimoji="1" lang="en-US" altLang="zh-CN" b="0" i="1" smtClean="0">
                              <a:latin typeface="Cambria Math" panose="02040503050406030204" pitchFamily="18" charset="0"/>
                            </a:rPr>
                            <m:t>2</m:t>
                          </m:r>
                        </m:sup>
                      </m:sSup>
                      <m:r>
                        <a:rPr kumimoji="1" lang="en-US" altLang="zh-CN" b="0" i="1" smtClean="0">
                          <a:latin typeface="Cambria Math" panose="02040503050406030204" pitchFamily="18" charset="0"/>
                        </a:rPr>
                        <m:t>)</m:t>
                      </m:r>
                    </m:oMath>
                  </m:oMathPara>
                </a14:m>
                <a:endParaRPr lang="zh-CN" altLang="en-US" dirty="0"/>
              </a:p>
            </p:txBody>
          </p:sp>
        </mc:Choice>
        <mc:Fallback xmlns="">
          <p:sp>
            <p:nvSpPr>
              <p:cNvPr id="15" name="矩形 14">
                <a:extLst>
                  <a:ext uri="{FF2B5EF4-FFF2-40B4-BE49-F238E27FC236}">
                    <a16:creationId xmlns:a16="http://schemas.microsoft.com/office/drawing/2014/main" id="{8B8912C3-BAB3-8C43-83E5-E61816493686}"/>
                  </a:ext>
                </a:extLst>
              </p:cNvPr>
              <p:cNvSpPr>
                <a:spLocks noRot="1" noChangeAspect="1" noMove="1" noResize="1" noEditPoints="1" noAdjustHandles="1" noChangeArrowheads="1" noChangeShapeType="1" noTextEdit="1"/>
              </p:cNvSpPr>
              <p:nvPr/>
            </p:nvSpPr>
            <p:spPr>
              <a:xfrm>
                <a:off x="2568438" y="4206041"/>
                <a:ext cx="4007123" cy="582147"/>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489A8D6C-D521-7741-AA72-B9AC37887DC5}"/>
                  </a:ext>
                </a:extLst>
              </p:cNvPr>
              <p:cNvSpPr txBox="1"/>
              <p:nvPr/>
            </p:nvSpPr>
            <p:spPr>
              <a:xfrm>
                <a:off x="2036190" y="4788188"/>
                <a:ext cx="4148700" cy="369332"/>
              </a:xfrm>
              <a:prstGeom prst="rect">
                <a:avLst/>
              </a:prstGeom>
              <a:noFill/>
            </p:spPr>
            <p:txBody>
              <a:bodyPr wrap="none" rtlCol="0">
                <a:spAutoFit/>
              </a:bodyPr>
              <a:lstStyle/>
              <a:p>
                <a:r>
                  <a:rPr kumimoji="1" lang="en-US" altLang="zh-CN" dirty="0"/>
                  <a:t>Given</a:t>
                </a:r>
                <a:r>
                  <a:rPr kumimoji="1" lang="zh-CN" altLang="en-US" dirty="0"/>
                  <a:t> </a:t>
                </a:r>
                <a14:m>
                  <m:oMath xmlns:m="http://schemas.openxmlformats.org/officeDocument/2006/math">
                    <m:r>
                      <a:rPr kumimoji="1" lang="en-US" altLang="zh-CN" b="0" i="1" smtClean="0">
                        <a:latin typeface="Cambria Math" panose="02040503050406030204" pitchFamily="18" charset="0"/>
                      </a:rPr>
                      <m:t>𝐷</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𝑋</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𝐸</m:t>
                    </m:r>
                    <m:d>
                      <m:dPr>
                        <m:ctrlPr>
                          <a:rPr kumimoji="1" lang="en-US" altLang="zh-CN" b="0" i="1" smtClean="0">
                            <a:latin typeface="Cambria Math" panose="02040503050406030204" pitchFamily="18" charset="0"/>
                          </a:rPr>
                        </m:ctrlPr>
                      </m:dPr>
                      <m:e>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𝑋</m:t>
                            </m:r>
                          </m:e>
                          <m:sup>
                            <m:r>
                              <a:rPr kumimoji="1" lang="en-US" altLang="zh-CN" b="0" i="1" smtClean="0">
                                <a:latin typeface="Cambria Math" panose="02040503050406030204" pitchFamily="18" charset="0"/>
                              </a:rPr>
                              <m:t>2</m:t>
                            </m:r>
                          </m:sup>
                        </m:sSup>
                      </m:e>
                    </m:d>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𝐸</m:t>
                        </m:r>
                      </m:e>
                      <m:sup>
                        <m:r>
                          <a:rPr kumimoji="1" lang="en-US" altLang="zh-CN" b="0" i="1" smtClean="0">
                            <a:latin typeface="Cambria Math" panose="02040503050406030204" pitchFamily="18" charset="0"/>
                          </a:rPr>
                          <m:t>2</m:t>
                        </m:r>
                      </m:sup>
                    </m:s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𝑋</m:t>
                        </m:r>
                      </m:e>
                    </m:d>
                  </m:oMath>
                </a14:m>
                <a:r>
                  <a:rPr kumimoji="1" lang="en-US" altLang="zh-CN" dirty="0"/>
                  <a:t>,</a:t>
                </a:r>
                <a:r>
                  <a:rPr kumimoji="1" lang="zh-CN" altLang="en-US" dirty="0"/>
                  <a:t> </a:t>
                </a:r>
                <a:r>
                  <a:rPr kumimoji="1" lang="en-US" altLang="zh-CN" dirty="0"/>
                  <a:t>we</a:t>
                </a:r>
                <a:r>
                  <a:rPr kumimoji="1" lang="zh-CN" altLang="en-US" dirty="0"/>
                  <a:t> </a:t>
                </a:r>
                <a:r>
                  <a:rPr kumimoji="1" lang="en-US" altLang="zh-CN" dirty="0"/>
                  <a:t>have</a:t>
                </a:r>
                <a:endParaRPr kumimoji="1" lang="zh-CN" altLang="en-US" dirty="0"/>
              </a:p>
            </p:txBody>
          </p:sp>
        </mc:Choice>
        <mc:Fallback xmlns="">
          <p:sp>
            <p:nvSpPr>
              <p:cNvPr id="16" name="文本框 15">
                <a:extLst>
                  <a:ext uri="{FF2B5EF4-FFF2-40B4-BE49-F238E27FC236}">
                    <a16:creationId xmlns:a16="http://schemas.microsoft.com/office/drawing/2014/main" id="{489A8D6C-D521-7741-AA72-B9AC37887DC5}"/>
                  </a:ext>
                </a:extLst>
              </p:cNvPr>
              <p:cNvSpPr txBox="1">
                <a:spLocks noRot="1" noChangeAspect="1" noMove="1" noResize="1" noEditPoints="1" noAdjustHandles="1" noChangeArrowheads="1" noChangeShapeType="1" noTextEdit="1"/>
              </p:cNvSpPr>
              <p:nvPr/>
            </p:nvSpPr>
            <p:spPr>
              <a:xfrm>
                <a:off x="2036190" y="4788188"/>
                <a:ext cx="4148700" cy="369332"/>
              </a:xfrm>
              <a:prstGeom prst="rect">
                <a:avLst/>
              </a:prstGeom>
              <a:blipFill>
                <a:blip r:embed="rId10"/>
                <a:stretch>
                  <a:fillRect l="-915" t="-6667"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558D886-E114-6441-9285-37C123FE0CE6}"/>
                  </a:ext>
                </a:extLst>
              </p:cNvPr>
              <p:cNvSpPr txBox="1"/>
              <p:nvPr/>
            </p:nvSpPr>
            <p:spPr>
              <a:xfrm>
                <a:off x="2636701" y="5157520"/>
                <a:ext cx="5056577" cy="5992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i="1" smtClean="0">
                          <a:latin typeface="Cambria Math" panose="02040503050406030204" pitchFamily="18" charset="0"/>
                        </a:rPr>
                        <m:t>E</m:t>
                      </m:r>
                      <m:d>
                        <m:dPr>
                          <m:ctrlPr>
                            <a:rPr kumimoji="1" lang="en-US" altLang="zh-CN" i="1">
                              <a:latin typeface="Cambria Math" panose="02040503050406030204" pitchFamily="18" charset="0"/>
                            </a:rPr>
                          </m:ctrlPr>
                        </m:dPr>
                        <m:e>
                          <m:sSup>
                            <m:sSupPr>
                              <m:ctrlPr>
                                <a:rPr kumimoji="1" lang="en-US" altLang="zh-CN" i="1">
                                  <a:latin typeface="Cambria Math" panose="02040503050406030204" pitchFamily="18" charset="0"/>
                                </a:rPr>
                              </m:ctrlPr>
                            </m:sSupPr>
                            <m:e>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𝑌</m:t>
                                  </m:r>
                                  <m:r>
                                    <a:rPr kumimoji="1" lang="en-US" altLang="zh-CN" i="1">
                                      <a:latin typeface="Cambria Math" panose="02040503050406030204" pitchFamily="18" charset="0"/>
                                    </a:rPr>
                                    <m:t>−</m:t>
                                  </m:r>
                                  <m:acc>
                                    <m:accPr>
                                      <m:chr m:val="̂"/>
                                      <m:ctrlPr>
                                        <a:rPr kumimoji="1" lang="en-US" altLang="zh-CN" i="1">
                                          <a:latin typeface="Cambria Math" panose="02040503050406030204" pitchFamily="18" charset="0"/>
                                        </a:rPr>
                                      </m:ctrlPr>
                                    </m:accPr>
                                    <m:e>
                                      <m:r>
                                        <a:rPr kumimoji="1" lang="en-US" altLang="zh-CN" i="1">
                                          <a:latin typeface="Cambria Math" panose="02040503050406030204" pitchFamily="18" charset="0"/>
                                        </a:rPr>
                                        <m:t>𝑌</m:t>
                                      </m:r>
                                    </m:e>
                                  </m:acc>
                                </m:e>
                              </m:d>
                            </m:e>
                            <m:sup>
                              <m:r>
                                <a:rPr kumimoji="1" lang="en-US" altLang="zh-CN" i="1">
                                  <a:latin typeface="Cambria Math" panose="02040503050406030204" pitchFamily="18" charset="0"/>
                                </a:rPr>
                                <m:t>2</m:t>
                              </m:r>
                            </m:sup>
                          </m:sSup>
                        </m:e>
                      </m:d>
                      <m:r>
                        <a:rPr kumimoji="1" lang="en-US" altLang="zh-CN" i="1">
                          <a:latin typeface="Cambria Math" panose="02040503050406030204" pitchFamily="18" charset="0"/>
                        </a:rPr>
                        <m:t>=</m:t>
                      </m:r>
                      <m:r>
                        <a:rPr kumimoji="1" lang="en-US" altLang="zh-CN" b="0" i="1" smtClean="0">
                          <a:latin typeface="Cambria Math" panose="02040503050406030204" pitchFamily="18" charset="0"/>
                        </a:rPr>
                        <m:t>𝐷</m:t>
                      </m:r>
                      <m:d>
                        <m:dPr>
                          <m:ctrlPr>
                            <a:rPr kumimoji="1" lang="en-US" altLang="zh-CN" b="0" i="1" smtClean="0">
                              <a:latin typeface="Cambria Math" panose="02040503050406030204" pitchFamily="18" charset="0"/>
                            </a:rPr>
                          </m:ctrlPr>
                        </m:dPr>
                        <m:e>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𝑌</m:t>
                              </m:r>
                            </m:e>
                          </m:acc>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𝑌</m:t>
                              </m:r>
                            </m:e>
                          </m:acc>
                        </m:e>
                      </m:d>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𝐸</m:t>
                              </m:r>
                              <m:d>
                                <m:dPr>
                                  <m:ctrlPr>
                                    <a:rPr kumimoji="1" lang="en-US" altLang="zh-CN" b="0" i="1" smtClean="0">
                                      <a:latin typeface="Cambria Math" panose="02040503050406030204" pitchFamily="18" charset="0"/>
                                    </a:rPr>
                                  </m:ctrlPr>
                                </m:dPr>
                                <m:e>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𝑌</m:t>
                                      </m:r>
                                    </m:e>
                                  </m:acc>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𝑌</m:t>
                                      </m:r>
                                    </m:e>
                                  </m:acc>
                                </m:e>
                              </m:d>
                            </m:e>
                          </m:d>
                        </m:e>
                        <m:sup>
                          <m:r>
                            <a:rPr kumimoji="1" lang="en-US" altLang="zh-CN" b="0" i="1" smtClean="0">
                              <a:latin typeface="Cambria Math" panose="02040503050406030204" pitchFamily="18" charset="0"/>
                            </a:rPr>
                            <m:t>2</m:t>
                          </m:r>
                        </m:sup>
                      </m:sSup>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𝐷</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𝜖</m:t>
                          </m:r>
                        </m:e>
                      </m:d>
                    </m:oMath>
                  </m:oMathPara>
                </a14:m>
                <a:endParaRPr kumimoji="1" lang="zh-CN" altLang="en-US" dirty="0"/>
              </a:p>
            </p:txBody>
          </p:sp>
        </mc:Choice>
        <mc:Fallback xmlns="">
          <p:sp>
            <p:nvSpPr>
              <p:cNvPr id="17" name="文本框 16">
                <a:extLst>
                  <a:ext uri="{FF2B5EF4-FFF2-40B4-BE49-F238E27FC236}">
                    <a16:creationId xmlns:a16="http://schemas.microsoft.com/office/drawing/2014/main" id="{C558D886-E114-6441-9285-37C123FE0CE6}"/>
                  </a:ext>
                </a:extLst>
              </p:cNvPr>
              <p:cNvSpPr txBox="1">
                <a:spLocks noRot="1" noChangeAspect="1" noMove="1" noResize="1" noEditPoints="1" noAdjustHandles="1" noChangeArrowheads="1" noChangeShapeType="1" noTextEdit="1"/>
              </p:cNvSpPr>
              <p:nvPr/>
            </p:nvSpPr>
            <p:spPr>
              <a:xfrm>
                <a:off x="2636701" y="5157520"/>
                <a:ext cx="5056577" cy="599203"/>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CBDFE1F-1E8F-1B44-87D0-34F7A0A0E08C}"/>
                  </a:ext>
                </a:extLst>
              </p:cNvPr>
              <p:cNvSpPr txBox="1"/>
              <p:nvPr/>
            </p:nvSpPr>
            <p:spPr>
              <a:xfrm>
                <a:off x="4300347" y="5739667"/>
                <a:ext cx="10069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𝑉𝑎𝑟𝑖𝑎𝑛𝑐𝑒</m:t>
                      </m:r>
                    </m:oMath>
                  </m:oMathPara>
                </a14:m>
                <a:endParaRPr kumimoji="1" lang="zh-CN" altLang="en-US" dirty="0"/>
              </a:p>
            </p:txBody>
          </p:sp>
        </mc:Choice>
        <mc:Fallback xmlns="">
          <p:sp>
            <p:nvSpPr>
              <p:cNvPr id="20" name="文本框 19">
                <a:extLst>
                  <a:ext uri="{FF2B5EF4-FFF2-40B4-BE49-F238E27FC236}">
                    <a16:creationId xmlns:a16="http://schemas.microsoft.com/office/drawing/2014/main" id="{FCBDFE1F-1E8F-1B44-87D0-34F7A0A0E08C}"/>
                  </a:ext>
                </a:extLst>
              </p:cNvPr>
              <p:cNvSpPr txBox="1">
                <a:spLocks noRot="1" noChangeAspect="1" noMove="1" noResize="1" noEditPoints="1" noAdjustHandles="1" noChangeArrowheads="1" noChangeShapeType="1" noTextEdit="1"/>
              </p:cNvSpPr>
              <p:nvPr/>
            </p:nvSpPr>
            <p:spPr>
              <a:xfrm>
                <a:off x="4300347" y="5739667"/>
                <a:ext cx="1006942" cy="276999"/>
              </a:xfrm>
              <a:prstGeom prst="rect">
                <a:avLst/>
              </a:prstGeom>
              <a:blipFill>
                <a:blip r:embed="rId12"/>
                <a:stretch>
                  <a:fillRect l="-3750" r="-2500"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823AE1B6-5DF9-0446-9E51-3D36C2878DBF}"/>
                  </a:ext>
                </a:extLst>
              </p:cNvPr>
              <p:cNvSpPr txBox="1"/>
              <p:nvPr/>
            </p:nvSpPr>
            <p:spPr>
              <a:xfrm>
                <a:off x="5860025" y="5739666"/>
                <a:ext cx="6497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𝐵𝑖𝑎</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𝑠</m:t>
                          </m:r>
                        </m:e>
                        <m:sup>
                          <m:r>
                            <a:rPr kumimoji="1" lang="en-US" altLang="zh-CN" b="0" i="1" smtClean="0">
                              <a:latin typeface="Cambria Math" panose="02040503050406030204" pitchFamily="18" charset="0"/>
                            </a:rPr>
                            <m:t>2</m:t>
                          </m:r>
                        </m:sup>
                      </m:sSup>
                    </m:oMath>
                  </m:oMathPara>
                </a14:m>
                <a:endParaRPr kumimoji="1" lang="zh-CN" altLang="en-US" dirty="0"/>
              </a:p>
            </p:txBody>
          </p:sp>
        </mc:Choice>
        <mc:Fallback xmlns="">
          <p:sp>
            <p:nvSpPr>
              <p:cNvPr id="21" name="文本框 20">
                <a:extLst>
                  <a:ext uri="{FF2B5EF4-FFF2-40B4-BE49-F238E27FC236}">
                    <a16:creationId xmlns:a16="http://schemas.microsoft.com/office/drawing/2014/main" id="{823AE1B6-5DF9-0446-9E51-3D36C2878DBF}"/>
                  </a:ext>
                </a:extLst>
              </p:cNvPr>
              <p:cNvSpPr txBox="1">
                <a:spLocks noRot="1" noChangeAspect="1" noMove="1" noResize="1" noEditPoints="1" noAdjustHandles="1" noChangeArrowheads="1" noChangeShapeType="1" noTextEdit="1"/>
              </p:cNvSpPr>
              <p:nvPr/>
            </p:nvSpPr>
            <p:spPr>
              <a:xfrm>
                <a:off x="5860025" y="5739666"/>
                <a:ext cx="649729" cy="276999"/>
              </a:xfrm>
              <a:prstGeom prst="rect">
                <a:avLst/>
              </a:prstGeom>
              <a:blipFill>
                <a:blip r:embed="rId13"/>
                <a:stretch>
                  <a:fillRect l="-5660"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B5BF37C5-B119-D74E-986E-4300ED34E1EE}"/>
                  </a:ext>
                </a:extLst>
              </p:cNvPr>
              <p:cNvSpPr txBox="1"/>
              <p:nvPr/>
            </p:nvSpPr>
            <p:spPr>
              <a:xfrm>
                <a:off x="6759272" y="5739665"/>
                <a:ext cx="18680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𝐼𝑟𝑟𝑒𝑑𝑢𝑐𝑖𝑏𝑙𝑒</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𝑒𝑟𝑟𝑜𝑟</m:t>
                      </m:r>
                    </m:oMath>
                  </m:oMathPara>
                </a14:m>
                <a:endParaRPr kumimoji="1" lang="zh-CN" altLang="en-US" dirty="0"/>
              </a:p>
            </p:txBody>
          </p:sp>
        </mc:Choice>
        <mc:Fallback xmlns="">
          <p:sp>
            <p:nvSpPr>
              <p:cNvPr id="22" name="文本框 21">
                <a:extLst>
                  <a:ext uri="{FF2B5EF4-FFF2-40B4-BE49-F238E27FC236}">
                    <a16:creationId xmlns:a16="http://schemas.microsoft.com/office/drawing/2014/main" id="{B5BF37C5-B119-D74E-986E-4300ED34E1EE}"/>
                  </a:ext>
                </a:extLst>
              </p:cNvPr>
              <p:cNvSpPr txBox="1">
                <a:spLocks noRot="1" noChangeAspect="1" noMove="1" noResize="1" noEditPoints="1" noAdjustHandles="1" noChangeArrowheads="1" noChangeShapeType="1" noTextEdit="1"/>
              </p:cNvSpPr>
              <p:nvPr/>
            </p:nvSpPr>
            <p:spPr>
              <a:xfrm>
                <a:off x="6759272" y="5739665"/>
                <a:ext cx="1868012" cy="276999"/>
              </a:xfrm>
              <a:prstGeom prst="rect">
                <a:avLst/>
              </a:prstGeom>
              <a:blipFill>
                <a:blip r:embed="rId14"/>
                <a:stretch>
                  <a:fillRect l="-2027" r="-676" b="-391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04125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8A8E1-1197-9147-A2CF-5890EDAF348D}"/>
              </a:ext>
            </a:extLst>
          </p:cNvPr>
          <p:cNvSpPr>
            <a:spLocks noGrp="1"/>
          </p:cNvSpPr>
          <p:nvPr>
            <p:ph type="title"/>
          </p:nvPr>
        </p:nvSpPr>
        <p:spPr/>
        <p:txBody>
          <a:bodyPr/>
          <a:lstStyle/>
          <a:p>
            <a:r>
              <a:rPr kumimoji="1" lang="en-US" altLang="zh-CN" dirty="0"/>
              <a:t>Example</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78C732-51EC-7F45-AADA-15723A12B645}"/>
                  </a:ext>
                </a:extLst>
              </p:cNvPr>
              <p:cNvSpPr>
                <a:spLocks noGrp="1"/>
              </p:cNvSpPr>
              <p:nvPr>
                <p:ph idx="1"/>
              </p:nvPr>
            </p:nvSpPr>
            <p:spPr>
              <a:xfrm>
                <a:off x="457200" y="1600200"/>
                <a:ext cx="8229600" cy="1828800"/>
              </a:xfrm>
            </p:spPr>
            <p:txBody>
              <a:bodyPr>
                <a:normAutofit fontScale="92500"/>
              </a:bodyPr>
              <a:lstStyle/>
              <a:p>
                <a:r>
                  <a:rPr kumimoji="1" lang="en-US" altLang="zh-CN" dirty="0"/>
                  <a:t>Understanding</a:t>
                </a:r>
                <a:r>
                  <a:rPr kumimoji="1" lang="zh-CN" altLang="en-US" dirty="0"/>
                  <a:t> </a:t>
                </a:r>
                <a:r>
                  <a:rPr kumimoji="1" lang="en-US" altLang="zh-CN" dirty="0"/>
                  <a:t>the</a:t>
                </a:r>
                <a:r>
                  <a:rPr kumimoji="1" lang="zh-CN" altLang="en-US" dirty="0"/>
                  <a:t> </a:t>
                </a:r>
                <a:r>
                  <a:rPr kumimoji="1" lang="en-US" altLang="zh-CN" dirty="0"/>
                  <a:t>expected</a:t>
                </a:r>
                <a:r>
                  <a:rPr kumimoji="1" lang="zh-CN" altLang="en-US" dirty="0"/>
                  <a:t> </a:t>
                </a:r>
                <a:r>
                  <a:rPr kumimoji="1" lang="en-US" altLang="zh-CN" dirty="0"/>
                  <a:t>test</a:t>
                </a:r>
                <a:r>
                  <a:rPr kumimoji="1" lang="zh-CN" altLang="en-US" dirty="0"/>
                  <a:t> </a:t>
                </a:r>
                <a:r>
                  <a:rPr kumimoji="1" lang="en-US" altLang="zh-CN" dirty="0"/>
                  <a:t>MSE.</a:t>
                </a:r>
                <a:br>
                  <a:rPr kumimoji="1" lang="en-US" altLang="zh-CN" dirty="0"/>
                </a:br>
                <a:r>
                  <a:rPr kumimoji="1" lang="en-US" altLang="zh-CN" dirty="0"/>
                  <a:t>Suppose</a:t>
                </a:r>
                <a:r>
                  <a:rPr kumimoji="1" lang="zh-CN" altLang="en-US" dirty="0"/>
                  <a:t> </a:t>
                </a:r>
                <a:r>
                  <a:rPr kumimoji="1" lang="en-US" altLang="zh-CN" dirty="0"/>
                  <a:t>we</a:t>
                </a:r>
                <a:r>
                  <a:rPr kumimoji="1" lang="zh-CN" altLang="en-US" dirty="0"/>
                  <a:t> </a:t>
                </a:r>
                <a:r>
                  <a:rPr kumimoji="1" lang="en-US" altLang="zh-CN" dirty="0"/>
                  <a:t>sample</a:t>
                </a:r>
                <a:r>
                  <a:rPr kumimoji="1" lang="zh-CN" altLang="en-US" dirty="0"/>
                  <a:t> </a:t>
                </a:r>
                <a:r>
                  <a:rPr kumimoji="1" lang="en-US" altLang="zh-CN" dirty="0"/>
                  <a:t>100</a:t>
                </a:r>
                <a:r>
                  <a:rPr kumimoji="1" lang="zh-CN" altLang="en-US" dirty="0"/>
                  <a:t> </a:t>
                </a:r>
                <a:r>
                  <a:rPr kumimoji="1" lang="en-US" altLang="zh-CN" dirty="0"/>
                  <a:t>data</a:t>
                </a:r>
                <a:r>
                  <a:rPr kumimoji="1" lang="zh-CN" altLang="en-US" dirty="0"/>
                  <a:t> </a:t>
                </a:r>
                <a:r>
                  <a:rPr kumimoji="1" lang="en-US" altLang="zh-CN" dirty="0"/>
                  <a:t>points</a:t>
                </a:r>
                <a:r>
                  <a:rPr kumimoji="1" lang="zh-CN" altLang="en-US" dirty="0"/>
                  <a:t> </a:t>
                </a:r>
                <a:r>
                  <a:rPr kumimoji="1" lang="en-US" altLang="zh-CN" dirty="0"/>
                  <a:t>from</a:t>
                </a:r>
                <a:r>
                  <a:rPr kumimoji="1" lang="zh-CN" altLang="en-US" dirty="0"/>
                  <a:t> </a:t>
                </a:r>
                <a14:m>
                  <m:oMath xmlns:m="http://schemas.openxmlformats.org/officeDocument/2006/math">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𝑋</m:t>
                        </m:r>
                      </m:e>
                      <m:sup>
                        <m:r>
                          <a:rPr kumimoji="1" lang="en-US" altLang="zh-CN" b="0" i="1" smtClean="0">
                            <a:latin typeface="Cambria Math" panose="02040503050406030204" pitchFamily="18" charset="0"/>
                          </a:rPr>
                          <m:t>3</m:t>
                        </m:r>
                      </m:sup>
                    </m:sSup>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𝜖</m:t>
                    </m:r>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𝑋</m:t>
                    </m:r>
                    <m:r>
                      <a:rPr kumimoji="1" lang="en-US" altLang="zh-CN" b="0" i="1" smtClean="0">
                        <a:latin typeface="Cambria Math" panose="02040503050406030204" pitchFamily="18" charset="0"/>
                      </a:rPr>
                      <m:t>∈</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−1,1</m:t>
                        </m:r>
                      </m:e>
                    </m:d>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𝜖</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𝑁</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0,0.01</m:t>
                        </m:r>
                      </m:e>
                    </m:d>
                  </m:oMath>
                </a14:m>
                <a:r>
                  <a:rPr kumimoji="1" lang="zh-CN" altLang="en-US" dirty="0"/>
                  <a:t> </a:t>
                </a:r>
                <a:r>
                  <a:rPr kumimoji="1" lang="en-US" altLang="zh-CN" dirty="0"/>
                  <a:t>and</a:t>
                </a:r>
                <a:r>
                  <a:rPr kumimoji="1" lang="zh-CN" altLang="en-US" dirty="0"/>
                  <a:t> </a:t>
                </a:r>
                <a:r>
                  <a:rPr kumimoji="1" lang="en-US" altLang="zh-CN" dirty="0"/>
                  <a:t>randomly</a:t>
                </a:r>
                <a:r>
                  <a:rPr kumimoji="1" lang="zh-CN" altLang="en-US" dirty="0"/>
                  <a:t> </a:t>
                </a:r>
                <a:r>
                  <a:rPr kumimoji="1" lang="en-US" altLang="zh-CN" dirty="0"/>
                  <a:t>split</a:t>
                </a:r>
                <a:r>
                  <a:rPr kumimoji="1" lang="zh-CN" altLang="en-US" dirty="0"/>
                  <a:t> </a:t>
                </a:r>
                <a:r>
                  <a:rPr kumimoji="1" lang="en-US" altLang="zh-CN" dirty="0"/>
                  <a:t>them</a:t>
                </a:r>
                <a:r>
                  <a:rPr kumimoji="1" lang="zh-CN" altLang="en-US" dirty="0"/>
                  <a:t> </a:t>
                </a:r>
                <a:r>
                  <a:rPr kumimoji="1" lang="en-US" altLang="zh-CN" dirty="0"/>
                  <a:t>into</a:t>
                </a:r>
                <a:r>
                  <a:rPr kumimoji="1" lang="zh-CN" altLang="en-US" dirty="0"/>
                  <a:t> </a:t>
                </a:r>
                <a:r>
                  <a:rPr kumimoji="1" lang="en-US" altLang="zh-CN" dirty="0"/>
                  <a:t>training</a:t>
                </a:r>
                <a:r>
                  <a:rPr kumimoji="1" lang="zh-CN" altLang="en-US" dirty="0"/>
                  <a:t> </a:t>
                </a:r>
                <a:r>
                  <a:rPr kumimoji="1" lang="en-US" altLang="zh-CN" dirty="0"/>
                  <a:t>set</a:t>
                </a:r>
                <a:r>
                  <a:rPr kumimoji="1" lang="zh-CN" altLang="en-US" dirty="0"/>
                  <a:t> </a:t>
                </a:r>
                <a:r>
                  <a:rPr kumimoji="1" lang="en-US" altLang="zh-CN" dirty="0"/>
                  <a:t>and</a:t>
                </a:r>
                <a:r>
                  <a:rPr kumimoji="1" lang="zh-CN" altLang="en-US" dirty="0"/>
                  <a:t> </a:t>
                </a:r>
                <a:r>
                  <a:rPr kumimoji="1" lang="en-US" altLang="zh-CN" dirty="0"/>
                  <a:t>testing</a:t>
                </a:r>
                <a:r>
                  <a:rPr kumimoji="1" lang="zh-CN" altLang="en-US" dirty="0"/>
                  <a:t> </a:t>
                </a:r>
                <a:r>
                  <a:rPr kumimoji="1" lang="en-US" altLang="zh-CN" dirty="0"/>
                  <a:t>set</a:t>
                </a:r>
                <a:r>
                  <a:rPr kumimoji="1" lang="zh-CN" altLang="en-US" dirty="0"/>
                  <a:t> </a:t>
                </a:r>
                <a:r>
                  <a:rPr kumimoji="1" lang="en-US" altLang="zh-CN" dirty="0"/>
                  <a:t>of</a:t>
                </a:r>
                <a:r>
                  <a:rPr kumimoji="1" lang="zh-CN" altLang="en-US" dirty="0"/>
                  <a:t> </a:t>
                </a:r>
                <a:r>
                  <a:rPr kumimoji="1" lang="en-US" altLang="zh-CN" dirty="0"/>
                  <a:t>equal</a:t>
                </a:r>
                <a:r>
                  <a:rPr kumimoji="1" lang="zh-CN" altLang="en-US" dirty="0"/>
                  <a:t> </a:t>
                </a:r>
                <a:r>
                  <a:rPr kumimoji="1" lang="en-US" altLang="zh-CN" dirty="0"/>
                  <a:t>number</a:t>
                </a:r>
                <a:r>
                  <a:rPr kumimoji="1" lang="zh-CN" altLang="en-US" dirty="0"/>
                  <a:t> </a:t>
                </a:r>
                <a:r>
                  <a:rPr kumimoji="1" lang="en-US" altLang="zh-CN" dirty="0"/>
                  <a:t>of</a:t>
                </a:r>
                <a:r>
                  <a:rPr kumimoji="1" lang="zh-CN" altLang="en-US" dirty="0"/>
                  <a:t> </a:t>
                </a:r>
                <a:r>
                  <a:rPr kumimoji="1" lang="en-US" altLang="zh-CN" dirty="0"/>
                  <a:t>points.</a:t>
                </a:r>
                <a:r>
                  <a:rPr kumimoji="1" lang="zh-CN" altLang="en-US" dirty="0"/>
                  <a:t> </a:t>
                </a:r>
                <a:r>
                  <a:rPr kumimoji="1" lang="en-US" altLang="zh-CN" dirty="0"/>
                  <a:t>If</a:t>
                </a:r>
                <a:r>
                  <a:rPr kumimoji="1" lang="zh-CN" altLang="en-US" dirty="0"/>
                  <a:t> </a:t>
                </a:r>
                <a:r>
                  <a:rPr kumimoji="1" lang="en-US" altLang="zh-CN" dirty="0"/>
                  <a:t>we</a:t>
                </a:r>
                <a:r>
                  <a:rPr kumimoji="1" lang="zh-CN" altLang="en-US" dirty="0"/>
                  <a:t> </a:t>
                </a:r>
                <a:r>
                  <a:rPr kumimoji="1" lang="en-US" altLang="zh-CN" dirty="0"/>
                  <a:t>fit</a:t>
                </a:r>
                <a:r>
                  <a:rPr kumimoji="1" lang="zh-CN" altLang="en-US" dirty="0"/>
                  <a:t> </a:t>
                </a:r>
                <a:r>
                  <a:rPr kumimoji="1" lang="en-US" altLang="zh-CN" dirty="0"/>
                  <a:t>the</a:t>
                </a:r>
                <a:r>
                  <a:rPr kumimoji="1" lang="zh-CN" altLang="en-US" dirty="0"/>
                  <a:t> </a:t>
                </a:r>
                <a:r>
                  <a:rPr kumimoji="1" lang="en-US" altLang="zh-CN" dirty="0"/>
                  <a:t>training</a:t>
                </a:r>
                <a:r>
                  <a:rPr kumimoji="1" lang="zh-CN" altLang="en-US" dirty="0"/>
                  <a:t> </a:t>
                </a:r>
                <a:r>
                  <a:rPr kumimoji="1" lang="en-US" altLang="zh-CN" dirty="0"/>
                  <a:t>data</a:t>
                </a:r>
                <a:r>
                  <a:rPr kumimoji="1" lang="zh-CN" altLang="en-US" dirty="0"/>
                  <a:t> </a:t>
                </a:r>
                <a:r>
                  <a:rPr kumimoji="1" lang="en-US" altLang="zh-CN" dirty="0"/>
                  <a:t>using</a:t>
                </a:r>
                <a:r>
                  <a:rPr kumimoji="1" lang="zh-CN" altLang="en-US" dirty="0"/>
                  <a:t> </a:t>
                </a:r>
                <a:r>
                  <a:rPr kumimoji="1" lang="en-US" altLang="zh-CN" dirty="0"/>
                  <a:t>a</a:t>
                </a:r>
                <a:r>
                  <a:rPr kumimoji="1" lang="zh-CN" altLang="en-US" dirty="0"/>
                  <a:t> </a:t>
                </a:r>
                <a:r>
                  <a:rPr kumimoji="1" lang="en-US" altLang="zh-CN" dirty="0"/>
                  <a:t>linear</a:t>
                </a:r>
                <a:r>
                  <a:rPr kumimoji="1" lang="zh-CN" altLang="en-US" dirty="0"/>
                  <a:t> </a:t>
                </a:r>
                <a:r>
                  <a:rPr kumimoji="1" lang="en-US" altLang="zh-CN" dirty="0"/>
                  <a:t>model,</a:t>
                </a:r>
                <a:r>
                  <a:rPr kumimoji="1" lang="zh-CN" altLang="en-US" dirty="0"/>
                  <a:t> </a:t>
                </a:r>
                <a:r>
                  <a:rPr kumimoji="1" lang="en-US" altLang="zh-CN" dirty="0"/>
                  <a:t>calculate</a:t>
                </a:r>
                <a:r>
                  <a:rPr kumimoji="1" lang="zh-CN" altLang="en-US" dirty="0"/>
                  <a:t> </a:t>
                </a:r>
                <a:r>
                  <a:rPr kumimoji="1" lang="en-US" altLang="zh-CN" dirty="0"/>
                  <a:t>the</a:t>
                </a:r>
                <a:r>
                  <a:rPr kumimoji="1" lang="zh-CN" altLang="en-US" dirty="0"/>
                  <a:t> </a:t>
                </a:r>
                <a:r>
                  <a:rPr kumimoji="1" lang="en-US" altLang="zh-CN" dirty="0"/>
                  <a:t>expected</a:t>
                </a:r>
                <a:r>
                  <a:rPr kumimoji="1" lang="zh-CN" altLang="en-US" dirty="0"/>
                  <a:t> </a:t>
                </a:r>
                <a:r>
                  <a:rPr kumimoji="1" lang="en-US" altLang="zh-CN" dirty="0"/>
                  <a:t>test</a:t>
                </a:r>
                <a:r>
                  <a:rPr kumimoji="1" lang="zh-CN" altLang="en-US" dirty="0"/>
                  <a:t> </a:t>
                </a:r>
                <a:r>
                  <a:rPr kumimoji="1" lang="en-US" altLang="zh-CN" dirty="0"/>
                  <a:t>MSE.</a:t>
                </a:r>
              </a:p>
            </p:txBody>
          </p:sp>
        </mc:Choice>
        <mc:Fallback xmlns="">
          <p:sp>
            <p:nvSpPr>
              <p:cNvPr id="3" name="内容占位符 2">
                <a:extLst>
                  <a:ext uri="{FF2B5EF4-FFF2-40B4-BE49-F238E27FC236}">
                    <a16:creationId xmlns:a16="http://schemas.microsoft.com/office/drawing/2014/main" id="{8278C732-51EC-7F45-AADA-15723A12B645}"/>
                  </a:ext>
                </a:extLst>
              </p:cNvPr>
              <p:cNvSpPr>
                <a:spLocks noGrp="1" noRot="1" noChangeAspect="1" noMove="1" noResize="1" noEditPoints="1" noAdjustHandles="1" noChangeArrowheads="1" noChangeShapeType="1" noTextEdit="1"/>
              </p:cNvSpPr>
              <p:nvPr>
                <p:ph idx="1"/>
              </p:nvPr>
            </p:nvSpPr>
            <p:spPr>
              <a:xfrm>
                <a:off x="457200" y="1600200"/>
                <a:ext cx="8229600" cy="1828800"/>
              </a:xfrm>
              <a:blipFill>
                <a:blip r:embed="rId2"/>
                <a:stretch>
                  <a:fillRect l="-617" t="-2069" b="-3448"/>
                </a:stretch>
              </a:blipFill>
            </p:spPr>
            <p:txBody>
              <a:bodyPr/>
              <a:lstStyle/>
              <a:p>
                <a:r>
                  <a:rPr lang="zh-CN" altLang="en-US">
                    <a:noFill/>
                  </a:rPr>
                  <a:t> </a:t>
                </a:r>
              </a:p>
            </p:txBody>
          </p:sp>
        </mc:Fallback>
      </mc:AlternateContent>
      <p:sp>
        <p:nvSpPr>
          <p:cNvPr id="4" name="页脚占位符 3">
            <a:extLst>
              <a:ext uri="{FF2B5EF4-FFF2-40B4-BE49-F238E27FC236}">
                <a16:creationId xmlns:a16="http://schemas.microsoft.com/office/drawing/2014/main" id="{BEFF7D21-3758-6246-8B51-27882DBD194F}"/>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BA5C336A-D595-824A-8C4C-DF6770433AE5}"/>
              </a:ext>
            </a:extLst>
          </p:cNvPr>
          <p:cNvSpPr>
            <a:spLocks noGrp="1"/>
          </p:cNvSpPr>
          <p:nvPr>
            <p:ph type="sldNum" sz="quarter" idx="12"/>
          </p:nvPr>
        </p:nvSpPr>
        <p:spPr/>
        <p:txBody>
          <a:bodyPr/>
          <a:lstStyle/>
          <a:p>
            <a:fld id="{E4FFCA10-EE3F-AF4E-9EA4-E5CA2D91A1E4}" type="slidenum">
              <a:rPr lang="en-US" smtClean="0"/>
              <a:t>15</a:t>
            </a:fld>
            <a:endParaRPr lang="en-US"/>
          </a:p>
        </p:txBody>
      </p:sp>
      <p:sp>
        <p:nvSpPr>
          <p:cNvPr id="6" name="文本框 5">
            <a:extLst>
              <a:ext uri="{FF2B5EF4-FFF2-40B4-BE49-F238E27FC236}">
                <a16:creationId xmlns:a16="http://schemas.microsoft.com/office/drawing/2014/main" id="{BC410E02-F483-094E-A377-49731938B222}"/>
              </a:ext>
            </a:extLst>
          </p:cNvPr>
          <p:cNvSpPr txBox="1"/>
          <p:nvPr/>
        </p:nvSpPr>
        <p:spPr>
          <a:xfrm>
            <a:off x="1735326" y="3645816"/>
            <a:ext cx="5673348" cy="1754326"/>
          </a:xfrm>
          <a:prstGeom prst="rect">
            <a:avLst/>
          </a:prstGeom>
          <a:noFill/>
        </p:spPr>
        <p:txBody>
          <a:bodyPr wrap="none" rtlCol="0">
            <a:spAutoFit/>
          </a:bodyPr>
          <a:lstStyle/>
          <a:p>
            <a:pPr marL="342900" indent="-342900">
              <a:buAutoNum type="arabicPeriod"/>
            </a:pPr>
            <a:r>
              <a:rPr kumimoji="1" lang="en-US" altLang="zh-CN" dirty="0"/>
              <a:t>Generate</a:t>
            </a:r>
            <a:r>
              <a:rPr kumimoji="1" lang="zh-CN" altLang="en-US" dirty="0"/>
              <a:t> </a:t>
            </a:r>
            <a:r>
              <a:rPr kumimoji="1" lang="en-US" altLang="zh-CN" dirty="0"/>
              <a:t>100</a:t>
            </a:r>
            <a:r>
              <a:rPr kumimoji="1" lang="zh-CN" altLang="en-US" dirty="0"/>
              <a:t> </a:t>
            </a:r>
            <a:r>
              <a:rPr kumimoji="1" lang="en-US" altLang="zh-CN" dirty="0"/>
              <a:t>data</a:t>
            </a:r>
            <a:r>
              <a:rPr kumimoji="1" lang="zh-CN" altLang="en-US" dirty="0"/>
              <a:t> </a:t>
            </a:r>
            <a:r>
              <a:rPr kumimoji="1" lang="en-US" altLang="zh-CN" dirty="0"/>
              <a:t>points</a:t>
            </a:r>
            <a:r>
              <a:rPr kumimoji="1" lang="zh-CN" altLang="en-US" dirty="0"/>
              <a:t> </a:t>
            </a:r>
            <a:r>
              <a:rPr kumimoji="1" lang="en-US" altLang="zh-CN" dirty="0"/>
              <a:t>from</a:t>
            </a:r>
            <a:r>
              <a:rPr kumimoji="1" lang="zh-CN" altLang="en-US" dirty="0"/>
              <a:t> </a:t>
            </a:r>
            <a:r>
              <a:rPr kumimoji="1" lang="en-US" altLang="zh-CN" dirty="0"/>
              <a:t>the</a:t>
            </a:r>
            <a:r>
              <a:rPr kumimoji="1" lang="zh-CN" altLang="en-US" dirty="0"/>
              <a:t> </a:t>
            </a:r>
            <a:r>
              <a:rPr kumimoji="1" lang="en-US" altLang="zh-CN" dirty="0"/>
              <a:t>above</a:t>
            </a:r>
            <a:r>
              <a:rPr kumimoji="1" lang="zh-CN" altLang="en-US" dirty="0"/>
              <a:t> </a:t>
            </a:r>
            <a:r>
              <a:rPr kumimoji="1" lang="en-US" altLang="zh-CN" dirty="0"/>
              <a:t>function.</a:t>
            </a:r>
          </a:p>
          <a:p>
            <a:pPr marL="342900" indent="-342900">
              <a:buAutoNum type="arabicPeriod"/>
            </a:pPr>
            <a:r>
              <a:rPr kumimoji="1" lang="en-US" altLang="zh-CN" dirty="0"/>
              <a:t>Split</a:t>
            </a:r>
            <a:r>
              <a:rPr kumimoji="1" lang="zh-CN" altLang="en-US" dirty="0"/>
              <a:t> </a:t>
            </a:r>
            <a:r>
              <a:rPr kumimoji="1" lang="en-US" altLang="zh-CN" dirty="0"/>
              <a:t>them</a:t>
            </a:r>
            <a:r>
              <a:rPr kumimoji="1" lang="zh-CN" altLang="en-US" dirty="0"/>
              <a:t> </a:t>
            </a:r>
            <a:r>
              <a:rPr kumimoji="1" lang="en-US" altLang="zh-CN" dirty="0"/>
              <a:t>into</a:t>
            </a:r>
            <a:r>
              <a:rPr kumimoji="1" lang="zh-CN" altLang="en-US" dirty="0"/>
              <a:t> </a:t>
            </a:r>
            <a:r>
              <a:rPr kumimoji="1" lang="en-US" altLang="zh-CN" dirty="0"/>
              <a:t>two</a:t>
            </a:r>
            <a:r>
              <a:rPr kumimoji="1" lang="zh-CN" altLang="en-US" dirty="0"/>
              <a:t> </a:t>
            </a:r>
            <a:r>
              <a:rPr kumimoji="1" lang="en-US" altLang="zh-CN" dirty="0"/>
              <a:t>sets.</a:t>
            </a:r>
          </a:p>
          <a:p>
            <a:pPr marL="342900" indent="-342900">
              <a:buAutoNum type="arabicPeriod"/>
            </a:pPr>
            <a:r>
              <a:rPr kumimoji="1" lang="en-US" altLang="zh-CN" dirty="0"/>
              <a:t>Fitting</a:t>
            </a:r>
            <a:r>
              <a:rPr kumimoji="1" lang="zh-CN" altLang="en-US" dirty="0"/>
              <a:t> </a:t>
            </a:r>
            <a:r>
              <a:rPr kumimoji="1" lang="en-US" altLang="zh-CN" dirty="0"/>
              <a:t>the</a:t>
            </a:r>
            <a:r>
              <a:rPr kumimoji="1" lang="zh-CN" altLang="en-US" dirty="0"/>
              <a:t> </a:t>
            </a:r>
            <a:r>
              <a:rPr kumimoji="1" lang="en-US" altLang="zh-CN" dirty="0"/>
              <a:t>training</a:t>
            </a:r>
            <a:r>
              <a:rPr kumimoji="1" lang="zh-CN" altLang="en-US" dirty="0"/>
              <a:t> </a:t>
            </a:r>
            <a:r>
              <a:rPr kumimoji="1" lang="en-US" altLang="zh-CN" dirty="0"/>
              <a:t>data</a:t>
            </a:r>
            <a:r>
              <a:rPr kumimoji="1" lang="zh-CN" altLang="en-US" dirty="0"/>
              <a:t> </a:t>
            </a:r>
            <a:r>
              <a:rPr kumimoji="1" lang="en-US" altLang="zh-CN" dirty="0"/>
              <a:t>of</a:t>
            </a:r>
            <a:r>
              <a:rPr kumimoji="1" lang="zh-CN" altLang="en-US" dirty="0"/>
              <a:t> </a:t>
            </a:r>
            <a:r>
              <a:rPr kumimoji="1" lang="en-US" altLang="zh-CN" dirty="0"/>
              <a:t>a</a:t>
            </a:r>
            <a:r>
              <a:rPr kumimoji="1" lang="zh-CN" altLang="en-US" dirty="0"/>
              <a:t> </a:t>
            </a:r>
            <a:r>
              <a:rPr kumimoji="1" lang="en-US" altLang="zh-CN" dirty="0"/>
              <a:t>linear</a:t>
            </a:r>
            <a:r>
              <a:rPr kumimoji="1" lang="zh-CN" altLang="en-US" dirty="0"/>
              <a:t> </a:t>
            </a:r>
            <a:r>
              <a:rPr kumimoji="1" lang="en-US" altLang="zh-CN" dirty="0"/>
              <a:t>model.</a:t>
            </a:r>
          </a:p>
          <a:p>
            <a:pPr marL="342900" indent="-342900">
              <a:buAutoNum type="arabicPeriod"/>
            </a:pPr>
            <a:r>
              <a:rPr kumimoji="1" lang="en-US" altLang="zh-CN" dirty="0"/>
              <a:t>Calculate</a:t>
            </a:r>
            <a:r>
              <a:rPr kumimoji="1" lang="zh-CN" altLang="en-US" dirty="0"/>
              <a:t> </a:t>
            </a:r>
            <a:r>
              <a:rPr kumimoji="1" lang="en-US" altLang="zh-CN" dirty="0"/>
              <a:t>the</a:t>
            </a:r>
            <a:r>
              <a:rPr kumimoji="1" lang="zh-CN" altLang="en-US" dirty="0"/>
              <a:t> </a:t>
            </a:r>
            <a:r>
              <a:rPr kumimoji="1" lang="en-US" altLang="zh-CN" i="1" dirty="0"/>
              <a:t>Bias</a:t>
            </a:r>
            <a:r>
              <a:rPr kumimoji="1" lang="en-US" altLang="zh-CN" dirty="0"/>
              <a:t>.</a:t>
            </a:r>
          </a:p>
          <a:p>
            <a:pPr marL="342900" indent="-342900">
              <a:buAutoNum type="arabicPeriod"/>
            </a:pPr>
            <a:r>
              <a:rPr kumimoji="1" lang="en-US" altLang="zh-CN" dirty="0"/>
              <a:t>Calculate</a:t>
            </a:r>
            <a:r>
              <a:rPr kumimoji="1" lang="zh-CN" altLang="en-US" dirty="0"/>
              <a:t> </a:t>
            </a:r>
            <a:r>
              <a:rPr kumimoji="1" lang="en-US" altLang="zh-CN" dirty="0"/>
              <a:t>the</a:t>
            </a:r>
            <a:r>
              <a:rPr kumimoji="1" lang="zh-CN" altLang="en-US" dirty="0"/>
              <a:t> </a:t>
            </a:r>
            <a:r>
              <a:rPr kumimoji="1" lang="en-US" altLang="zh-CN" i="1" dirty="0"/>
              <a:t>Variance.</a:t>
            </a:r>
          </a:p>
          <a:p>
            <a:pPr marL="342900" indent="-342900">
              <a:buAutoNum type="arabicPeriod"/>
            </a:pPr>
            <a:r>
              <a:rPr kumimoji="1" lang="en-US" altLang="zh-CN" dirty="0"/>
              <a:t>Calculate</a:t>
            </a:r>
            <a:r>
              <a:rPr kumimoji="1" lang="zh-CN" altLang="en-US" dirty="0"/>
              <a:t> </a:t>
            </a:r>
            <a:r>
              <a:rPr kumimoji="1" lang="en-US" altLang="zh-CN" dirty="0"/>
              <a:t>the</a:t>
            </a:r>
            <a:r>
              <a:rPr kumimoji="1" lang="zh-CN" altLang="en-US" dirty="0"/>
              <a:t> </a:t>
            </a:r>
            <a:r>
              <a:rPr kumimoji="1" lang="en-US" altLang="zh-CN" dirty="0"/>
              <a:t>irreducible</a:t>
            </a:r>
            <a:r>
              <a:rPr kumimoji="1" lang="zh-CN" altLang="en-US" dirty="0"/>
              <a:t> </a:t>
            </a:r>
            <a:r>
              <a:rPr kumimoji="1" lang="en-US" altLang="zh-CN" dirty="0"/>
              <a:t>error.</a:t>
            </a:r>
            <a:endParaRPr kumimoji="1" lang="zh-CN" altLang="en-US" dirty="0"/>
          </a:p>
        </p:txBody>
      </p:sp>
    </p:spTree>
    <p:extLst>
      <p:ext uri="{BB962C8B-B14F-4D97-AF65-F5344CB8AC3E}">
        <p14:creationId xmlns:p14="http://schemas.microsoft.com/office/powerpoint/2010/main" val="2890105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BE11716-508B-1F48-BD11-7BB0646D031F}"/>
                  </a:ext>
                </a:extLst>
              </p:cNvPr>
              <p:cNvSpPr>
                <a:spLocks noGrp="1"/>
              </p:cNvSpPr>
              <p:nvPr>
                <p:ph idx="1"/>
              </p:nvPr>
            </p:nvSpPr>
            <p:spPr>
              <a:xfrm>
                <a:off x="457200" y="1600200"/>
                <a:ext cx="8229600" cy="813062"/>
              </a:xfrm>
            </p:spPr>
            <p:txBody>
              <a:bodyPr>
                <a:normAutofit lnSpcReduction="10000"/>
              </a:bodyPr>
              <a:lstStyle/>
              <a:p>
                <a:r>
                  <a:rPr kumimoji="1" lang="en-US" altLang="zh-CN" dirty="0"/>
                  <a:t>1.</a:t>
                </a:r>
                <a:r>
                  <a:rPr kumimoji="1" lang="zh-CN" altLang="en-US" dirty="0"/>
                  <a:t> </a:t>
                </a:r>
                <a:r>
                  <a:rPr kumimoji="1" lang="en-US" altLang="zh-CN" dirty="0"/>
                  <a:t>Generate</a:t>
                </a:r>
                <a:r>
                  <a:rPr kumimoji="1" lang="zh-CN" altLang="en-US" dirty="0"/>
                  <a:t> </a:t>
                </a:r>
                <a:r>
                  <a:rPr kumimoji="1" lang="en-US" altLang="zh-CN" dirty="0"/>
                  <a:t>100</a:t>
                </a:r>
                <a:r>
                  <a:rPr kumimoji="1" lang="zh-CN" altLang="en-US" dirty="0"/>
                  <a:t> </a:t>
                </a:r>
                <a:r>
                  <a:rPr kumimoji="1" lang="en-US" altLang="zh-CN" dirty="0"/>
                  <a:t>data</a:t>
                </a:r>
                <a:r>
                  <a:rPr kumimoji="1" lang="zh-CN" altLang="en-US" dirty="0"/>
                  <a:t> </a:t>
                </a:r>
                <a:r>
                  <a:rPr kumimoji="1" lang="en-US" altLang="zh-CN" dirty="0"/>
                  <a:t>points</a:t>
                </a:r>
                <a:r>
                  <a:rPr kumimoji="1" lang="zh-CN" altLang="en-US" dirty="0"/>
                  <a:t> </a:t>
                </a:r>
                <a:r>
                  <a:rPr kumimoji="1" lang="en-US" altLang="zh-CN" dirty="0"/>
                  <a:t>from</a:t>
                </a:r>
                <a:r>
                  <a:rPr kumimoji="1" lang="zh-CN" altLang="en-US" dirty="0"/>
                  <a:t> </a:t>
                </a:r>
                <a14:m>
                  <m:oMath xmlns:m="http://schemas.openxmlformats.org/officeDocument/2006/math">
                    <m:r>
                      <a:rPr kumimoji="1" lang="en-US" altLang="zh-CN" i="1">
                        <a:latin typeface="Cambria Math" panose="02040503050406030204" pitchFamily="18" charset="0"/>
                      </a:rPr>
                      <m:t>𝑌</m:t>
                    </m:r>
                    <m:r>
                      <a:rPr kumimoji="1" lang="en-US" altLang="zh-CN" i="1">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𝑋</m:t>
                        </m:r>
                      </m:e>
                      <m:sup>
                        <m:r>
                          <a:rPr kumimoji="1" lang="en-US" altLang="zh-CN" i="1">
                            <a:latin typeface="Cambria Math" panose="02040503050406030204" pitchFamily="18" charset="0"/>
                          </a:rPr>
                          <m:t>3</m:t>
                        </m:r>
                      </m:sup>
                    </m:sSup>
                    <m:r>
                      <a:rPr kumimoji="1" lang="en-US" altLang="zh-CN" i="1">
                        <a:latin typeface="Cambria Math" panose="02040503050406030204" pitchFamily="18" charset="0"/>
                      </a:rPr>
                      <m:t>+</m:t>
                    </m:r>
                    <m:r>
                      <a:rPr kumimoji="1" lang="en-US" altLang="zh-CN" i="1">
                        <a:latin typeface="Cambria Math" panose="02040503050406030204" pitchFamily="18" charset="0"/>
                      </a:rPr>
                      <m:t>𝜖</m:t>
                    </m:r>
                    <m:r>
                      <a:rPr kumimoji="1" lang="en-US" altLang="zh-CN" i="1">
                        <a:latin typeface="Cambria Math" panose="02040503050406030204" pitchFamily="18" charset="0"/>
                      </a:rPr>
                      <m:t>, </m:t>
                    </m:r>
                    <m:r>
                      <a:rPr kumimoji="1" lang="en-US" altLang="zh-CN" i="1">
                        <a:latin typeface="Cambria Math" panose="02040503050406030204" pitchFamily="18" charset="0"/>
                      </a:rPr>
                      <m:t>𝑋</m:t>
                    </m:r>
                    <m:r>
                      <a:rPr kumimoji="1" lang="en-US" altLang="zh-CN" i="1">
                        <a:latin typeface="Cambria Math" panose="02040503050406030204" pitchFamily="18" charset="0"/>
                      </a:rPr>
                      <m:t>∈</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−1,1</m:t>
                        </m:r>
                      </m:e>
                    </m:d>
                    <m:r>
                      <a:rPr kumimoji="1" lang="en-US" altLang="zh-CN" i="1">
                        <a:latin typeface="Cambria Math" panose="02040503050406030204" pitchFamily="18" charset="0"/>
                      </a:rPr>
                      <m:t>,</m:t>
                    </m:r>
                    <m:r>
                      <a:rPr kumimoji="1" lang="zh-CN" altLang="en-US" i="1">
                        <a:latin typeface="Cambria Math" panose="02040503050406030204" pitchFamily="18" charset="0"/>
                      </a:rPr>
                      <m:t> </m:t>
                    </m:r>
                    <m:r>
                      <a:rPr kumimoji="1" lang="en-US" altLang="zh-CN" i="1">
                        <a:latin typeface="Cambria Math" panose="02040503050406030204" pitchFamily="18" charset="0"/>
                      </a:rPr>
                      <m:t>𝜖</m:t>
                    </m:r>
                    <m:r>
                      <a:rPr kumimoji="1" lang="en-US" altLang="zh-CN" i="1">
                        <a:latin typeface="Cambria Math" panose="02040503050406030204" pitchFamily="18" charset="0"/>
                      </a:rPr>
                      <m:t>~</m:t>
                    </m:r>
                    <m:r>
                      <a:rPr kumimoji="1" lang="en-US" altLang="zh-CN" i="1">
                        <a:latin typeface="Cambria Math" panose="02040503050406030204" pitchFamily="18" charset="0"/>
                      </a:rPr>
                      <m:t>𝑁</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0,0.01</m:t>
                        </m:r>
                      </m:e>
                    </m:d>
                  </m:oMath>
                </a14:m>
                <a:r>
                  <a:rPr kumimoji="1" lang="zh-CN" altLang="en-US" dirty="0"/>
                  <a:t> </a:t>
                </a:r>
              </a:p>
            </p:txBody>
          </p:sp>
        </mc:Choice>
        <mc:Fallback xmlns="">
          <p:sp>
            <p:nvSpPr>
              <p:cNvPr id="3" name="内容占位符 2">
                <a:extLst>
                  <a:ext uri="{FF2B5EF4-FFF2-40B4-BE49-F238E27FC236}">
                    <a16:creationId xmlns:a16="http://schemas.microsoft.com/office/drawing/2014/main" id="{0BE11716-508B-1F48-BD11-7BB0646D031F}"/>
                  </a:ext>
                </a:extLst>
              </p:cNvPr>
              <p:cNvSpPr>
                <a:spLocks noGrp="1" noRot="1" noChangeAspect="1" noMove="1" noResize="1" noEditPoints="1" noAdjustHandles="1" noChangeArrowheads="1" noChangeShapeType="1" noTextEdit="1"/>
              </p:cNvSpPr>
              <p:nvPr>
                <p:ph idx="1"/>
              </p:nvPr>
            </p:nvSpPr>
            <p:spPr>
              <a:xfrm>
                <a:off x="457200" y="1600200"/>
                <a:ext cx="8229600" cy="813062"/>
              </a:xfrm>
              <a:blipFill>
                <a:blip r:embed="rId2"/>
                <a:stretch>
                  <a:fillRect l="-772" t="-9231"/>
                </a:stretch>
              </a:blipFill>
            </p:spPr>
            <p:txBody>
              <a:bodyPr/>
              <a:lstStyle/>
              <a:p>
                <a:r>
                  <a:rPr lang="zh-CN" altLang="en-US">
                    <a:noFill/>
                  </a:rPr>
                  <a:t> </a:t>
                </a:r>
              </a:p>
            </p:txBody>
          </p:sp>
        </mc:Fallback>
      </mc:AlternateContent>
      <p:sp>
        <p:nvSpPr>
          <p:cNvPr id="4" name="页脚占位符 3">
            <a:extLst>
              <a:ext uri="{FF2B5EF4-FFF2-40B4-BE49-F238E27FC236}">
                <a16:creationId xmlns:a16="http://schemas.microsoft.com/office/drawing/2014/main" id="{E4C2841A-3512-DE42-9C4C-354165684E2C}"/>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5D63F643-56F8-3544-A59F-6554536AAB9D}"/>
              </a:ext>
            </a:extLst>
          </p:cNvPr>
          <p:cNvSpPr>
            <a:spLocks noGrp="1"/>
          </p:cNvSpPr>
          <p:nvPr>
            <p:ph type="sldNum" sz="quarter" idx="12"/>
          </p:nvPr>
        </p:nvSpPr>
        <p:spPr/>
        <p:txBody>
          <a:bodyPr/>
          <a:lstStyle/>
          <a:p>
            <a:fld id="{E4FFCA10-EE3F-AF4E-9EA4-E5CA2D91A1E4}" type="slidenum">
              <a:rPr lang="en-US" smtClean="0"/>
              <a:t>16</a:t>
            </a:fld>
            <a:endParaRPr lang="en-US"/>
          </a:p>
        </p:txBody>
      </p:sp>
      <p:pic>
        <p:nvPicPr>
          <p:cNvPr id="6" name="图片 5">
            <a:extLst>
              <a:ext uri="{FF2B5EF4-FFF2-40B4-BE49-F238E27FC236}">
                <a16:creationId xmlns:a16="http://schemas.microsoft.com/office/drawing/2014/main" id="{BF9990FB-F5AD-E94F-ACB1-3E4915C14ED4}"/>
              </a:ext>
            </a:extLst>
          </p:cNvPr>
          <p:cNvPicPr>
            <a:picLocks noChangeAspect="1"/>
          </p:cNvPicPr>
          <p:nvPr/>
        </p:nvPicPr>
        <p:blipFill>
          <a:blip r:embed="rId3"/>
          <a:stretch>
            <a:fillRect/>
          </a:stretch>
        </p:blipFill>
        <p:spPr>
          <a:xfrm>
            <a:off x="3015923" y="2413262"/>
            <a:ext cx="2565400" cy="190500"/>
          </a:xfrm>
          <a:prstGeom prst="rect">
            <a:avLst/>
          </a:prstGeom>
        </p:spPr>
      </p:pic>
      <p:sp>
        <p:nvSpPr>
          <p:cNvPr id="7" name="文本框 6">
            <a:extLst>
              <a:ext uri="{FF2B5EF4-FFF2-40B4-BE49-F238E27FC236}">
                <a16:creationId xmlns:a16="http://schemas.microsoft.com/office/drawing/2014/main" id="{A36A85C8-C9A1-AA4A-86D1-2A248C4CF727}"/>
              </a:ext>
            </a:extLst>
          </p:cNvPr>
          <p:cNvSpPr txBox="1"/>
          <p:nvPr/>
        </p:nvSpPr>
        <p:spPr>
          <a:xfrm>
            <a:off x="4103698" y="2603762"/>
            <a:ext cx="389850" cy="369332"/>
          </a:xfrm>
          <a:prstGeom prst="rect">
            <a:avLst/>
          </a:prstGeom>
          <a:noFill/>
        </p:spPr>
        <p:txBody>
          <a:bodyPr wrap="none" rtlCol="0">
            <a:spAutoFit/>
          </a:bodyPr>
          <a:lstStyle/>
          <a:p>
            <a:r>
              <a:rPr kumimoji="1" lang="en-US" altLang="zh-CN" dirty="0"/>
              <a:t>or</a:t>
            </a:r>
            <a:endParaRPr kumimoji="1" lang="zh-CN" altLang="en-US" dirty="0"/>
          </a:p>
        </p:txBody>
      </p:sp>
      <p:pic>
        <p:nvPicPr>
          <p:cNvPr id="8" name="图片 7">
            <a:extLst>
              <a:ext uri="{FF2B5EF4-FFF2-40B4-BE49-F238E27FC236}">
                <a16:creationId xmlns:a16="http://schemas.microsoft.com/office/drawing/2014/main" id="{318E7DFF-0090-484F-96E1-C86506B86D2E}"/>
              </a:ext>
            </a:extLst>
          </p:cNvPr>
          <p:cNvPicPr>
            <a:picLocks noChangeAspect="1"/>
          </p:cNvPicPr>
          <p:nvPr/>
        </p:nvPicPr>
        <p:blipFill>
          <a:blip r:embed="rId4"/>
          <a:stretch>
            <a:fillRect/>
          </a:stretch>
        </p:blipFill>
        <p:spPr>
          <a:xfrm>
            <a:off x="3644573" y="2973094"/>
            <a:ext cx="1308100" cy="546100"/>
          </a:xfrm>
          <a:prstGeom prst="rect">
            <a:avLst/>
          </a:prstGeom>
        </p:spPr>
      </p:pic>
      <p:sp>
        <p:nvSpPr>
          <p:cNvPr id="9" name="文本框 8">
            <a:extLst>
              <a:ext uri="{FF2B5EF4-FFF2-40B4-BE49-F238E27FC236}">
                <a16:creationId xmlns:a16="http://schemas.microsoft.com/office/drawing/2014/main" id="{0E5CB0CA-426D-0048-873A-B604579E1668}"/>
              </a:ext>
            </a:extLst>
          </p:cNvPr>
          <p:cNvSpPr txBox="1"/>
          <p:nvPr/>
        </p:nvSpPr>
        <p:spPr>
          <a:xfrm>
            <a:off x="1583703" y="3751868"/>
            <a:ext cx="736099" cy="369332"/>
          </a:xfrm>
          <a:prstGeom prst="rect">
            <a:avLst/>
          </a:prstGeom>
          <a:noFill/>
        </p:spPr>
        <p:txBody>
          <a:bodyPr wrap="none" rtlCol="0">
            <a:spAutoFit/>
          </a:bodyPr>
          <a:lstStyle/>
          <a:p>
            <a:r>
              <a:rPr kumimoji="1" lang="en-US" altLang="zh-CN" dirty="0"/>
              <a:t>Note:</a:t>
            </a:r>
            <a:endParaRPr kumimoji="1" lang="zh-CN" altLang="en-US" dirty="0"/>
          </a:p>
        </p:txBody>
      </p:sp>
      <p:pic>
        <p:nvPicPr>
          <p:cNvPr id="10" name="图片 9">
            <a:extLst>
              <a:ext uri="{FF2B5EF4-FFF2-40B4-BE49-F238E27FC236}">
                <a16:creationId xmlns:a16="http://schemas.microsoft.com/office/drawing/2014/main" id="{7237F23F-E0E8-7549-8B4F-9A5826DB6BFC}"/>
              </a:ext>
            </a:extLst>
          </p:cNvPr>
          <p:cNvPicPr>
            <a:picLocks noChangeAspect="1"/>
          </p:cNvPicPr>
          <p:nvPr/>
        </p:nvPicPr>
        <p:blipFill>
          <a:blip r:embed="rId5"/>
          <a:stretch>
            <a:fillRect/>
          </a:stretch>
        </p:blipFill>
        <p:spPr>
          <a:xfrm>
            <a:off x="3429000" y="4254239"/>
            <a:ext cx="1701800" cy="165100"/>
          </a:xfrm>
          <a:prstGeom prst="rect">
            <a:avLst/>
          </a:prstGeom>
        </p:spPr>
      </p:pic>
      <p:sp>
        <p:nvSpPr>
          <p:cNvPr id="11" name="文本框 10">
            <a:extLst>
              <a:ext uri="{FF2B5EF4-FFF2-40B4-BE49-F238E27FC236}">
                <a16:creationId xmlns:a16="http://schemas.microsoft.com/office/drawing/2014/main" id="{3FDA5697-6442-594B-9486-A5A2522C10C6}"/>
              </a:ext>
            </a:extLst>
          </p:cNvPr>
          <p:cNvSpPr txBox="1"/>
          <p:nvPr/>
        </p:nvSpPr>
        <p:spPr>
          <a:xfrm>
            <a:off x="1583703" y="4761209"/>
            <a:ext cx="3121367" cy="369332"/>
          </a:xfrm>
          <a:prstGeom prst="rect">
            <a:avLst/>
          </a:prstGeom>
          <a:noFill/>
        </p:spPr>
        <p:txBody>
          <a:bodyPr wrap="none" rtlCol="0">
            <a:spAutoFit/>
          </a:bodyPr>
          <a:lstStyle/>
          <a:p>
            <a:r>
              <a:rPr kumimoji="1" lang="en-US" altLang="zh-CN" dirty="0"/>
              <a:t>will</a:t>
            </a:r>
            <a:r>
              <a:rPr kumimoji="1" lang="zh-CN" altLang="en-US" dirty="0"/>
              <a:t> </a:t>
            </a:r>
            <a:r>
              <a:rPr kumimoji="1" lang="en-US" altLang="zh-CN" dirty="0"/>
              <a:t>generate</a:t>
            </a:r>
            <a:r>
              <a:rPr kumimoji="1" lang="zh-CN" altLang="en-US" dirty="0"/>
              <a:t> </a:t>
            </a:r>
            <a:r>
              <a:rPr kumimoji="1" lang="en-US" altLang="zh-CN" dirty="0"/>
              <a:t>101</a:t>
            </a:r>
            <a:r>
              <a:rPr kumimoji="1" lang="zh-CN" altLang="en-US" dirty="0"/>
              <a:t> </a:t>
            </a:r>
            <a:r>
              <a:rPr kumimoji="1" lang="en-US" altLang="zh-CN" dirty="0"/>
              <a:t>data</a:t>
            </a:r>
            <a:r>
              <a:rPr kumimoji="1" lang="zh-CN" altLang="en-US" dirty="0"/>
              <a:t> </a:t>
            </a:r>
            <a:r>
              <a:rPr kumimoji="1" lang="en-US" altLang="zh-CN" dirty="0"/>
              <a:t>points</a:t>
            </a:r>
            <a:endParaRPr kumimoji="1" lang="zh-CN" altLang="en-US" dirty="0"/>
          </a:p>
        </p:txBody>
      </p:sp>
      <p:sp>
        <p:nvSpPr>
          <p:cNvPr id="12" name="文本框 11">
            <a:extLst>
              <a:ext uri="{FF2B5EF4-FFF2-40B4-BE49-F238E27FC236}">
                <a16:creationId xmlns:a16="http://schemas.microsoft.com/office/drawing/2014/main" id="{11FFCDCF-D051-AA4C-AEDA-286B47D995A8}"/>
              </a:ext>
            </a:extLst>
          </p:cNvPr>
          <p:cNvSpPr txBox="1"/>
          <p:nvPr/>
        </p:nvSpPr>
        <p:spPr>
          <a:xfrm>
            <a:off x="722298" y="5103079"/>
            <a:ext cx="5844549" cy="369332"/>
          </a:xfrm>
          <a:prstGeom prst="rect">
            <a:avLst/>
          </a:prstGeom>
          <a:noFill/>
        </p:spPr>
        <p:txBody>
          <a:bodyPr wrap="none" rtlCol="0">
            <a:spAutoFit/>
          </a:bodyPr>
          <a:lstStyle/>
          <a:p>
            <a:r>
              <a:rPr kumimoji="1" lang="en-US" altLang="zh-CN" dirty="0"/>
              <a:t>You</a:t>
            </a:r>
            <a:r>
              <a:rPr kumimoji="1" lang="zh-CN" altLang="en-US" dirty="0"/>
              <a:t> </a:t>
            </a:r>
            <a:r>
              <a:rPr kumimoji="1" lang="en-US" altLang="zh-CN" dirty="0"/>
              <a:t>can</a:t>
            </a:r>
            <a:r>
              <a:rPr kumimoji="1" lang="zh-CN" altLang="en-US" dirty="0"/>
              <a:t> </a:t>
            </a:r>
            <a:r>
              <a:rPr kumimoji="1" lang="en-US" altLang="zh-CN" dirty="0"/>
              <a:t>use</a:t>
            </a:r>
            <a:r>
              <a:rPr kumimoji="1" lang="zh-CN" altLang="en-US" dirty="0"/>
              <a:t> </a:t>
            </a:r>
            <a:r>
              <a:rPr kumimoji="1" lang="en-US" altLang="zh-CN" dirty="0"/>
              <a:t>R</a:t>
            </a:r>
            <a:r>
              <a:rPr kumimoji="1" lang="zh-CN" altLang="en-US" dirty="0"/>
              <a:t> </a:t>
            </a:r>
            <a:r>
              <a:rPr kumimoji="1" lang="en-US" altLang="zh-CN" dirty="0"/>
              <a:t>Help</a:t>
            </a:r>
            <a:r>
              <a:rPr kumimoji="1" lang="zh-CN" altLang="en-US" dirty="0"/>
              <a:t> </a:t>
            </a:r>
            <a:r>
              <a:rPr kumimoji="1" lang="en-US" altLang="zh-CN" dirty="0"/>
              <a:t>to</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usage</a:t>
            </a:r>
            <a:r>
              <a:rPr kumimoji="1" lang="zh-CN" altLang="en-US" dirty="0"/>
              <a:t> </a:t>
            </a:r>
            <a:r>
              <a:rPr kumimoji="1" lang="en-US" altLang="zh-CN" dirty="0"/>
              <a:t>of</a:t>
            </a:r>
            <a:r>
              <a:rPr kumimoji="1" lang="zh-CN" altLang="en-US" dirty="0"/>
              <a:t> </a:t>
            </a:r>
            <a:r>
              <a:rPr kumimoji="1" lang="en-US" altLang="zh-CN" dirty="0"/>
              <a:t>a</a:t>
            </a:r>
            <a:r>
              <a:rPr kumimoji="1" lang="zh-CN" altLang="en-US" dirty="0"/>
              <a:t> </a:t>
            </a:r>
            <a:r>
              <a:rPr kumimoji="1" lang="en-US" altLang="zh-CN" dirty="0"/>
              <a:t>function</a:t>
            </a:r>
            <a:r>
              <a:rPr kumimoji="1" lang="zh-CN" altLang="en-US" dirty="0"/>
              <a:t> </a:t>
            </a:r>
            <a:r>
              <a:rPr kumimoji="1" lang="en-US" altLang="zh-CN" dirty="0"/>
              <a:t>in</a:t>
            </a:r>
            <a:r>
              <a:rPr kumimoji="1" lang="zh-CN" altLang="en-US" dirty="0"/>
              <a:t> </a:t>
            </a:r>
            <a:r>
              <a:rPr kumimoji="1" lang="en-US" altLang="zh-CN" dirty="0"/>
              <a:t>R.</a:t>
            </a:r>
            <a:endParaRPr kumimoji="1" lang="zh-CN" altLang="en-US" dirty="0"/>
          </a:p>
        </p:txBody>
      </p:sp>
      <p:pic>
        <p:nvPicPr>
          <p:cNvPr id="14" name="图片 13">
            <a:extLst>
              <a:ext uri="{FF2B5EF4-FFF2-40B4-BE49-F238E27FC236}">
                <a16:creationId xmlns:a16="http://schemas.microsoft.com/office/drawing/2014/main" id="{958E6A5E-7652-1945-8E0E-8B25C5B9CD25}"/>
              </a:ext>
            </a:extLst>
          </p:cNvPr>
          <p:cNvPicPr>
            <a:picLocks noChangeAspect="1"/>
          </p:cNvPicPr>
          <p:nvPr/>
        </p:nvPicPr>
        <p:blipFill>
          <a:blip r:embed="rId6"/>
          <a:stretch>
            <a:fillRect/>
          </a:stretch>
        </p:blipFill>
        <p:spPr>
          <a:xfrm>
            <a:off x="3041650" y="5523716"/>
            <a:ext cx="3060700" cy="546100"/>
          </a:xfrm>
          <a:prstGeom prst="rect">
            <a:avLst/>
          </a:prstGeom>
        </p:spPr>
      </p:pic>
    </p:spTree>
    <p:extLst>
      <p:ext uri="{BB962C8B-B14F-4D97-AF65-F5344CB8AC3E}">
        <p14:creationId xmlns:p14="http://schemas.microsoft.com/office/powerpoint/2010/main" val="2596361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1207026-4D09-434E-8FB5-3E456C69B7C8}"/>
              </a:ext>
            </a:extLst>
          </p:cNvPr>
          <p:cNvSpPr>
            <a:spLocks noGrp="1"/>
          </p:cNvSpPr>
          <p:nvPr>
            <p:ph idx="1"/>
          </p:nvPr>
        </p:nvSpPr>
        <p:spPr>
          <a:xfrm>
            <a:off x="230957" y="534971"/>
            <a:ext cx="8229600" cy="483124"/>
          </a:xfrm>
        </p:spPr>
        <p:txBody>
          <a:bodyPr/>
          <a:lstStyle/>
          <a:p>
            <a:r>
              <a:rPr kumimoji="1" lang="en-US" altLang="zh-CN" dirty="0"/>
              <a:t>2.</a:t>
            </a:r>
            <a:r>
              <a:rPr kumimoji="1" lang="zh-CN" altLang="en-US" dirty="0"/>
              <a:t> </a:t>
            </a:r>
            <a:r>
              <a:rPr kumimoji="1" lang="en-US" altLang="zh-CN" dirty="0"/>
              <a:t>Split</a:t>
            </a:r>
            <a:r>
              <a:rPr kumimoji="1" lang="zh-CN" altLang="en-US" dirty="0"/>
              <a:t> </a:t>
            </a:r>
            <a:r>
              <a:rPr kumimoji="1" lang="en-US" altLang="zh-CN" dirty="0"/>
              <a:t>X</a:t>
            </a:r>
            <a:r>
              <a:rPr kumimoji="1" lang="zh-CN" altLang="en-US" dirty="0"/>
              <a:t> </a:t>
            </a:r>
            <a:r>
              <a:rPr kumimoji="1" lang="en-US" altLang="zh-CN" dirty="0"/>
              <a:t>and</a:t>
            </a:r>
            <a:r>
              <a:rPr kumimoji="1" lang="zh-CN" altLang="en-US" dirty="0"/>
              <a:t> </a:t>
            </a:r>
            <a:r>
              <a:rPr kumimoji="1" lang="en-US" altLang="zh-CN" dirty="0"/>
              <a:t>Y</a:t>
            </a:r>
            <a:r>
              <a:rPr kumimoji="1" lang="zh-CN" altLang="en-US" dirty="0"/>
              <a:t> </a:t>
            </a:r>
            <a:r>
              <a:rPr kumimoji="1" lang="en-US" altLang="zh-CN" dirty="0"/>
              <a:t>into</a:t>
            </a:r>
            <a:r>
              <a:rPr kumimoji="1" lang="zh-CN" altLang="en-US" dirty="0"/>
              <a:t> </a:t>
            </a:r>
            <a:r>
              <a:rPr kumimoji="1" lang="en-US" altLang="zh-CN" dirty="0"/>
              <a:t>two</a:t>
            </a:r>
            <a:r>
              <a:rPr kumimoji="1" lang="zh-CN" altLang="en-US" dirty="0"/>
              <a:t> </a:t>
            </a:r>
            <a:r>
              <a:rPr kumimoji="1" lang="en-US" altLang="zh-CN" dirty="0"/>
              <a:t>groups</a:t>
            </a:r>
            <a:r>
              <a:rPr kumimoji="1" lang="zh-CN" altLang="en-US" dirty="0"/>
              <a:t> </a:t>
            </a:r>
            <a:r>
              <a:rPr kumimoji="1" lang="en-US" altLang="zh-CN" dirty="0"/>
              <a:t>of</a:t>
            </a:r>
            <a:r>
              <a:rPr kumimoji="1" lang="zh-CN" altLang="en-US" dirty="0"/>
              <a:t> </a:t>
            </a:r>
            <a:r>
              <a:rPr kumimoji="1" lang="en-US" altLang="zh-CN" dirty="0"/>
              <a:t>equal</a:t>
            </a:r>
            <a:r>
              <a:rPr kumimoji="1" lang="zh-CN" altLang="en-US" dirty="0"/>
              <a:t> </a:t>
            </a:r>
            <a:r>
              <a:rPr kumimoji="1" lang="en-US" altLang="zh-CN" dirty="0"/>
              <a:t>number</a:t>
            </a:r>
            <a:r>
              <a:rPr kumimoji="1" lang="zh-CN" altLang="en-US" dirty="0"/>
              <a:t> </a:t>
            </a:r>
            <a:r>
              <a:rPr kumimoji="1" lang="en-US" altLang="zh-CN" dirty="0"/>
              <a:t>of</a:t>
            </a:r>
            <a:r>
              <a:rPr kumimoji="1" lang="zh-CN" altLang="en-US" dirty="0"/>
              <a:t> </a:t>
            </a:r>
            <a:r>
              <a:rPr kumimoji="1" lang="en-US" altLang="zh-CN" dirty="0"/>
              <a:t>points.</a:t>
            </a:r>
            <a:endParaRPr kumimoji="1" lang="zh-CN" altLang="en-US" dirty="0"/>
          </a:p>
        </p:txBody>
      </p:sp>
      <p:sp>
        <p:nvSpPr>
          <p:cNvPr id="4" name="页脚占位符 3">
            <a:extLst>
              <a:ext uri="{FF2B5EF4-FFF2-40B4-BE49-F238E27FC236}">
                <a16:creationId xmlns:a16="http://schemas.microsoft.com/office/drawing/2014/main" id="{8EC21260-1425-7D4B-BB4E-752AAF23C995}"/>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4CCAA1F4-9CFD-004F-BFFD-27F8F871D408}"/>
              </a:ext>
            </a:extLst>
          </p:cNvPr>
          <p:cNvSpPr>
            <a:spLocks noGrp="1"/>
          </p:cNvSpPr>
          <p:nvPr>
            <p:ph type="sldNum" sz="quarter" idx="12"/>
          </p:nvPr>
        </p:nvSpPr>
        <p:spPr/>
        <p:txBody>
          <a:bodyPr/>
          <a:lstStyle/>
          <a:p>
            <a:fld id="{E4FFCA10-EE3F-AF4E-9EA4-E5CA2D91A1E4}" type="slidenum">
              <a:rPr lang="en-US" smtClean="0"/>
              <a:t>17</a:t>
            </a:fld>
            <a:endParaRPr lang="en-US"/>
          </a:p>
        </p:txBody>
      </p:sp>
      <p:sp>
        <p:nvSpPr>
          <p:cNvPr id="6" name="文本框 5">
            <a:extLst>
              <a:ext uri="{FF2B5EF4-FFF2-40B4-BE49-F238E27FC236}">
                <a16:creationId xmlns:a16="http://schemas.microsoft.com/office/drawing/2014/main" id="{39943014-E8A8-C44A-92EF-3B6FCDD40C02}"/>
              </a:ext>
            </a:extLst>
          </p:cNvPr>
          <p:cNvSpPr txBox="1"/>
          <p:nvPr/>
        </p:nvSpPr>
        <p:spPr>
          <a:xfrm>
            <a:off x="565608" y="1197204"/>
            <a:ext cx="8380429" cy="923330"/>
          </a:xfrm>
          <a:prstGeom prst="rect">
            <a:avLst/>
          </a:prstGeom>
          <a:noFill/>
        </p:spPr>
        <p:txBody>
          <a:bodyPr wrap="square" rtlCol="0">
            <a:spAutoFit/>
          </a:bodyPr>
          <a:lstStyle/>
          <a:p>
            <a:r>
              <a:rPr kumimoji="1" lang="en-US" altLang="zh-CN" dirty="0"/>
              <a:t>As</a:t>
            </a:r>
            <a:r>
              <a:rPr kumimoji="1" lang="zh-CN" altLang="en-US" dirty="0"/>
              <a:t> </a:t>
            </a:r>
            <a:r>
              <a:rPr kumimoji="1" lang="en-US" altLang="zh-CN" dirty="0"/>
              <a:t>our</a:t>
            </a:r>
            <a:r>
              <a:rPr kumimoji="1" lang="zh-CN" altLang="en-US" dirty="0"/>
              <a:t> </a:t>
            </a:r>
            <a:r>
              <a:rPr kumimoji="1" lang="en-US" altLang="zh-CN" dirty="0"/>
              <a:t>data</a:t>
            </a:r>
            <a:r>
              <a:rPr kumimoji="1" lang="zh-CN" altLang="en-US" dirty="0"/>
              <a:t> </a:t>
            </a:r>
            <a:r>
              <a:rPr kumimoji="1" lang="en-US" altLang="zh-CN" dirty="0"/>
              <a:t>are</a:t>
            </a:r>
            <a:r>
              <a:rPr kumimoji="1" lang="zh-CN" altLang="en-US" dirty="0"/>
              <a:t> </a:t>
            </a:r>
            <a:r>
              <a:rPr kumimoji="1" lang="en-US" altLang="zh-CN" dirty="0"/>
              <a:t>generated</a:t>
            </a:r>
            <a:r>
              <a:rPr kumimoji="1" lang="zh-CN" altLang="en-US" dirty="0"/>
              <a:t> </a:t>
            </a:r>
            <a:r>
              <a:rPr kumimoji="1" lang="en-US" altLang="zh-CN" dirty="0"/>
              <a:t>by</a:t>
            </a:r>
            <a:r>
              <a:rPr kumimoji="1" lang="zh-CN" altLang="en-US" dirty="0"/>
              <a:t> </a:t>
            </a:r>
            <a:r>
              <a:rPr kumimoji="1" lang="en-US" altLang="zh-CN" dirty="0"/>
              <a:t>ourselves,</a:t>
            </a:r>
            <a:r>
              <a:rPr kumimoji="1" lang="zh-CN" altLang="en-US" dirty="0"/>
              <a:t> </a:t>
            </a:r>
            <a:r>
              <a:rPr kumimoji="1" lang="en-US" altLang="zh-CN" dirty="0"/>
              <a:t>we</a:t>
            </a:r>
            <a:r>
              <a:rPr kumimoji="1" lang="zh-CN" altLang="en-US" dirty="0"/>
              <a:t> </a:t>
            </a:r>
            <a:r>
              <a:rPr kumimoji="1" lang="en-US" altLang="zh-CN" dirty="0"/>
              <a:t>can</a:t>
            </a:r>
            <a:r>
              <a:rPr kumimoji="1" lang="zh-CN" altLang="en-US" dirty="0"/>
              <a:t> </a:t>
            </a:r>
            <a:r>
              <a:rPr kumimoji="1" lang="en-US" altLang="zh-CN" dirty="0"/>
              <a:t>directly</a:t>
            </a:r>
            <a:r>
              <a:rPr kumimoji="1" lang="zh-CN" altLang="en-US" dirty="0"/>
              <a:t> </a:t>
            </a:r>
            <a:r>
              <a:rPr kumimoji="1" lang="en-US" altLang="zh-CN" dirty="0"/>
              <a:t>generate</a:t>
            </a:r>
            <a:r>
              <a:rPr kumimoji="1" lang="zh-CN" altLang="en-US" dirty="0"/>
              <a:t> </a:t>
            </a:r>
            <a:r>
              <a:rPr kumimoji="1" lang="en-US" altLang="zh-CN" dirty="0"/>
              <a:t>two</a:t>
            </a:r>
            <a:r>
              <a:rPr kumimoji="1" lang="zh-CN" altLang="en-US" dirty="0"/>
              <a:t> </a:t>
            </a:r>
            <a:r>
              <a:rPr kumimoji="1" lang="en-US" altLang="zh-CN" dirty="0"/>
              <a:t>groups</a:t>
            </a:r>
            <a:r>
              <a:rPr kumimoji="1" lang="zh-CN" altLang="en-US" dirty="0"/>
              <a:t> </a:t>
            </a:r>
            <a:r>
              <a:rPr kumimoji="1" lang="en-US" altLang="zh-CN" dirty="0"/>
              <a:t>of</a:t>
            </a:r>
            <a:r>
              <a:rPr kumimoji="1" lang="zh-CN" altLang="en-US" dirty="0"/>
              <a:t> </a:t>
            </a:r>
            <a:r>
              <a:rPr kumimoji="1" lang="en-US" altLang="zh-CN" dirty="0"/>
              <a:t>points</a:t>
            </a:r>
            <a:r>
              <a:rPr kumimoji="1" lang="zh-CN" altLang="en-US" dirty="0"/>
              <a:t> </a:t>
            </a:r>
            <a:r>
              <a:rPr kumimoji="1" lang="en-US" altLang="zh-CN" dirty="0"/>
              <a:t>instead.</a:t>
            </a:r>
            <a:r>
              <a:rPr kumimoji="1" lang="zh-CN" altLang="en-US" dirty="0"/>
              <a:t> </a:t>
            </a:r>
            <a:r>
              <a:rPr kumimoji="1" lang="en-US" altLang="zh-CN" dirty="0"/>
              <a:t>However,</a:t>
            </a:r>
            <a:r>
              <a:rPr kumimoji="1" lang="zh-CN" altLang="en-US" dirty="0"/>
              <a:t> </a:t>
            </a:r>
            <a:r>
              <a:rPr kumimoji="1" lang="en-US" altLang="zh-CN" dirty="0"/>
              <a:t>in</a:t>
            </a:r>
            <a:r>
              <a:rPr kumimoji="1" lang="zh-CN" altLang="en-US" dirty="0"/>
              <a:t> </a:t>
            </a:r>
            <a:r>
              <a:rPr kumimoji="1" lang="en-US" altLang="zh-CN" dirty="0"/>
              <a:t>real</a:t>
            </a:r>
            <a:r>
              <a:rPr kumimoji="1" lang="zh-CN" altLang="en-US" dirty="0"/>
              <a:t> </a:t>
            </a:r>
            <a:r>
              <a:rPr kumimoji="1" lang="en-US" altLang="zh-CN" dirty="0"/>
              <a:t>applications,</a:t>
            </a:r>
            <a:r>
              <a:rPr kumimoji="1" lang="zh-CN" altLang="en-US" dirty="0"/>
              <a:t> </a:t>
            </a:r>
            <a:r>
              <a:rPr kumimoji="1" lang="en-US" altLang="zh-CN" dirty="0"/>
              <a:t>splitting</a:t>
            </a:r>
            <a:r>
              <a:rPr kumimoji="1" lang="zh-CN" altLang="en-US" dirty="0"/>
              <a:t> </a:t>
            </a:r>
            <a:r>
              <a:rPr kumimoji="1" lang="en-US" altLang="zh-CN" dirty="0"/>
              <a:t>datasets</a:t>
            </a:r>
            <a:r>
              <a:rPr kumimoji="1" lang="zh-CN" altLang="en-US" dirty="0"/>
              <a:t> </a:t>
            </a:r>
            <a:r>
              <a:rPr kumimoji="1" lang="en-US" altLang="zh-CN" dirty="0"/>
              <a:t>are</a:t>
            </a:r>
            <a:r>
              <a:rPr kumimoji="1" lang="zh-CN" altLang="en-US" dirty="0"/>
              <a:t> </a:t>
            </a:r>
            <a:r>
              <a:rPr kumimoji="1" lang="en-US" altLang="zh-CN" dirty="0"/>
              <a:t>necessary.</a:t>
            </a:r>
            <a:r>
              <a:rPr kumimoji="1" lang="zh-CN" altLang="en-US" dirty="0"/>
              <a:t> </a:t>
            </a:r>
            <a:r>
              <a:rPr kumimoji="1" lang="en-US" altLang="zh-CN" dirty="0"/>
              <a:t>Therefore,</a:t>
            </a:r>
            <a:r>
              <a:rPr kumimoji="1" lang="zh-CN" altLang="en-US" dirty="0"/>
              <a:t> </a:t>
            </a:r>
            <a:r>
              <a:rPr kumimoji="1" lang="en-US" altLang="zh-CN" dirty="0"/>
              <a:t>we</a:t>
            </a:r>
            <a:r>
              <a:rPr kumimoji="1" lang="zh-CN" altLang="en-US" dirty="0"/>
              <a:t> </a:t>
            </a:r>
            <a:r>
              <a:rPr kumimoji="1" lang="en-US" altLang="zh-CN" dirty="0"/>
              <a:t>demonstrate</a:t>
            </a:r>
            <a:r>
              <a:rPr kumimoji="1" lang="zh-CN" altLang="en-US" dirty="0"/>
              <a:t> </a:t>
            </a:r>
            <a:r>
              <a:rPr kumimoji="1" lang="en-US" altLang="zh-CN" dirty="0"/>
              <a:t>here</a:t>
            </a:r>
            <a:r>
              <a:rPr kumimoji="1" lang="zh-CN" altLang="en-US" dirty="0"/>
              <a:t> </a:t>
            </a:r>
            <a:r>
              <a:rPr kumimoji="1" lang="en-US" altLang="zh-CN" dirty="0"/>
              <a:t>how</a:t>
            </a:r>
            <a:r>
              <a:rPr kumimoji="1" lang="zh-CN" altLang="en-US" dirty="0"/>
              <a:t> </a:t>
            </a:r>
            <a:r>
              <a:rPr kumimoji="1" lang="en-US" altLang="zh-CN" dirty="0"/>
              <a:t>to</a:t>
            </a:r>
            <a:r>
              <a:rPr kumimoji="1" lang="zh-CN" altLang="en-US" dirty="0"/>
              <a:t> </a:t>
            </a:r>
            <a:r>
              <a:rPr kumimoji="1" lang="en-US" altLang="zh-CN" dirty="0"/>
              <a:t>split</a:t>
            </a:r>
            <a:r>
              <a:rPr kumimoji="1" lang="zh-CN" altLang="en-US" dirty="0"/>
              <a:t> </a:t>
            </a:r>
            <a:r>
              <a:rPr kumimoji="1" lang="en-US" altLang="zh-CN" dirty="0"/>
              <a:t>dataset</a:t>
            </a:r>
            <a:r>
              <a:rPr kumimoji="1" lang="zh-CN" altLang="en-US" dirty="0"/>
              <a:t> </a:t>
            </a:r>
            <a:r>
              <a:rPr kumimoji="1" lang="en-US" altLang="zh-CN" dirty="0"/>
              <a:t>in</a:t>
            </a:r>
            <a:r>
              <a:rPr kumimoji="1" lang="zh-CN" altLang="en-US" dirty="0"/>
              <a:t> </a:t>
            </a:r>
            <a:r>
              <a:rPr kumimoji="1" lang="en-US" altLang="zh-CN" dirty="0"/>
              <a:t>R.</a:t>
            </a:r>
            <a:endParaRPr kumimoji="1" lang="zh-CN" altLang="en-US" dirty="0"/>
          </a:p>
        </p:txBody>
      </p:sp>
      <p:pic>
        <p:nvPicPr>
          <p:cNvPr id="7" name="图片 6">
            <a:extLst>
              <a:ext uri="{FF2B5EF4-FFF2-40B4-BE49-F238E27FC236}">
                <a16:creationId xmlns:a16="http://schemas.microsoft.com/office/drawing/2014/main" id="{7E1F3B40-91F7-8140-8077-B3D89D5D5946}"/>
              </a:ext>
            </a:extLst>
          </p:cNvPr>
          <p:cNvPicPr>
            <a:picLocks noChangeAspect="1"/>
          </p:cNvPicPr>
          <p:nvPr/>
        </p:nvPicPr>
        <p:blipFill>
          <a:blip r:embed="rId2"/>
          <a:stretch>
            <a:fillRect/>
          </a:stretch>
        </p:blipFill>
        <p:spPr>
          <a:xfrm>
            <a:off x="3594100" y="2389943"/>
            <a:ext cx="1955800" cy="177800"/>
          </a:xfrm>
          <a:prstGeom prst="rect">
            <a:avLst/>
          </a:prstGeom>
        </p:spPr>
      </p:pic>
      <p:sp>
        <p:nvSpPr>
          <p:cNvPr id="10" name="文本框 9">
            <a:extLst>
              <a:ext uri="{FF2B5EF4-FFF2-40B4-BE49-F238E27FC236}">
                <a16:creationId xmlns:a16="http://schemas.microsoft.com/office/drawing/2014/main" id="{166208CD-7BD5-2946-AACA-73BFD8844AD1}"/>
              </a:ext>
            </a:extLst>
          </p:cNvPr>
          <p:cNvSpPr txBox="1"/>
          <p:nvPr/>
        </p:nvSpPr>
        <p:spPr>
          <a:xfrm>
            <a:off x="565608" y="2058150"/>
            <a:ext cx="5455340" cy="369332"/>
          </a:xfrm>
          <a:prstGeom prst="rect">
            <a:avLst/>
          </a:prstGeom>
          <a:noFill/>
        </p:spPr>
        <p:txBody>
          <a:bodyPr wrap="none" rtlCol="0">
            <a:spAutoFit/>
          </a:bodyPr>
          <a:lstStyle/>
          <a:p>
            <a:r>
              <a:rPr kumimoji="1" lang="en-US" altLang="zh-CN" dirty="0"/>
              <a:t>Step</a:t>
            </a:r>
            <a:r>
              <a:rPr kumimoji="1" lang="zh-CN" altLang="en-US" dirty="0"/>
              <a:t> </a:t>
            </a:r>
            <a:r>
              <a:rPr kumimoji="1" lang="en-US" altLang="zh-CN" dirty="0"/>
              <a:t>1:</a:t>
            </a:r>
            <a:r>
              <a:rPr kumimoji="1" lang="zh-CN" altLang="en-US" dirty="0"/>
              <a:t> </a:t>
            </a:r>
            <a:r>
              <a:rPr kumimoji="1" lang="en-US" altLang="zh-CN" dirty="0"/>
              <a:t>generate</a:t>
            </a:r>
            <a:r>
              <a:rPr kumimoji="1" lang="zh-CN" altLang="en-US" dirty="0"/>
              <a:t> </a:t>
            </a:r>
            <a:r>
              <a:rPr kumimoji="1" lang="en-US" altLang="zh-CN" dirty="0"/>
              <a:t>a</a:t>
            </a:r>
            <a:r>
              <a:rPr kumimoji="1" lang="zh-CN" altLang="en-US" dirty="0"/>
              <a:t> </a:t>
            </a:r>
            <a:r>
              <a:rPr kumimoji="1" lang="en-US" altLang="zh-CN" dirty="0"/>
              <a:t>random</a:t>
            </a:r>
            <a:r>
              <a:rPr kumimoji="1" lang="zh-CN" altLang="en-US" dirty="0"/>
              <a:t> </a:t>
            </a:r>
            <a:r>
              <a:rPr kumimoji="1" lang="en-US" altLang="zh-CN" dirty="0"/>
              <a:t>permutation</a:t>
            </a:r>
            <a:r>
              <a:rPr kumimoji="1" lang="zh-CN" altLang="en-US" dirty="0"/>
              <a:t> </a:t>
            </a:r>
            <a:r>
              <a:rPr kumimoji="1" lang="en-US" altLang="zh-CN" dirty="0"/>
              <a:t>for</a:t>
            </a:r>
            <a:r>
              <a:rPr kumimoji="1" lang="zh-CN" altLang="en-US" dirty="0"/>
              <a:t> </a:t>
            </a:r>
            <a:r>
              <a:rPr kumimoji="1" lang="en-US" altLang="zh-CN" dirty="0"/>
              <a:t>indices.</a:t>
            </a:r>
            <a:r>
              <a:rPr kumimoji="1" lang="zh-CN" altLang="en-US" dirty="0"/>
              <a:t> </a:t>
            </a:r>
          </a:p>
        </p:txBody>
      </p:sp>
      <p:sp>
        <p:nvSpPr>
          <p:cNvPr id="11" name="文本框 10">
            <a:extLst>
              <a:ext uri="{FF2B5EF4-FFF2-40B4-BE49-F238E27FC236}">
                <a16:creationId xmlns:a16="http://schemas.microsoft.com/office/drawing/2014/main" id="{C1EED751-683B-914A-A5DE-96CA2BD9AEE8}"/>
              </a:ext>
            </a:extLst>
          </p:cNvPr>
          <p:cNvSpPr txBox="1"/>
          <p:nvPr/>
        </p:nvSpPr>
        <p:spPr>
          <a:xfrm>
            <a:off x="565608" y="2796814"/>
            <a:ext cx="2343655" cy="369332"/>
          </a:xfrm>
          <a:prstGeom prst="rect">
            <a:avLst/>
          </a:prstGeom>
          <a:noFill/>
        </p:spPr>
        <p:txBody>
          <a:bodyPr wrap="none" rtlCol="0">
            <a:spAutoFit/>
          </a:bodyPr>
          <a:lstStyle/>
          <a:p>
            <a:r>
              <a:rPr kumimoji="1" lang="en-US" altLang="zh-CN" dirty="0"/>
              <a:t>Step</a:t>
            </a:r>
            <a:r>
              <a:rPr kumimoji="1" lang="zh-CN" altLang="en-US" dirty="0"/>
              <a:t> </a:t>
            </a:r>
            <a:r>
              <a:rPr kumimoji="1" lang="en-US" altLang="zh-CN" dirty="0"/>
              <a:t>2:</a:t>
            </a:r>
            <a:r>
              <a:rPr kumimoji="1" lang="zh-CN" altLang="en-US" dirty="0"/>
              <a:t> </a:t>
            </a:r>
            <a:r>
              <a:rPr kumimoji="1" lang="en-US" altLang="zh-CN" dirty="0"/>
              <a:t>Split</a:t>
            </a:r>
            <a:r>
              <a:rPr kumimoji="1" lang="zh-CN" altLang="en-US" dirty="0"/>
              <a:t> </a:t>
            </a:r>
            <a:r>
              <a:rPr kumimoji="1" lang="en-US" altLang="zh-CN" dirty="0"/>
              <a:t>X</a:t>
            </a:r>
            <a:r>
              <a:rPr kumimoji="1" lang="zh-CN" altLang="en-US" dirty="0"/>
              <a:t> </a:t>
            </a:r>
            <a:r>
              <a:rPr kumimoji="1" lang="en-US" altLang="zh-CN" dirty="0"/>
              <a:t>and</a:t>
            </a:r>
            <a:r>
              <a:rPr kumimoji="1" lang="zh-CN" altLang="en-US" dirty="0"/>
              <a:t> </a:t>
            </a:r>
            <a:r>
              <a:rPr kumimoji="1" lang="en-US" altLang="zh-CN" dirty="0"/>
              <a:t>Y.</a:t>
            </a:r>
            <a:endParaRPr kumimoji="1" lang="zh-CN" altLang="en-US" dirty="0"/>
          </a:p>
        </p:txBody>
      </p:sp>
      <p:pic>
        <p:nvPicPr>
          <p:cNvPr id="12" name="图片 11">
            <a:extLst>
              <a:ext uri="{FF2B5EF4-FFF2-40B4-BE49-F238E27FC236}">
                <a16:creationId xmlns:a16="http://schemas.microsoft.com/office/drawing/2014/main" id="{9C2951AC-EE7E-0241-97EF-453812054972}"/>
              </a:ext>
            </a:extLst>
          </p:cNvPr>
          <p:cNvPicPr>
            <a:picLocks noChangeAspect="1"/>
          </p:cNvPicPr>
          <p:nvPr/>
        </p:nvPicPr>
        <p:blipFill>
          <a:blip r:embed="rId3"/>
          <a:stretch>
            <a:fillRect/>
          </a:stretch>
        </p:blipFill>
        <p:spPr>
          <a:xfrm>
            <a:off x="3295650" y="3288428"/>
            <a:ext cx="2552700" cy="1435100"/>
          </a:xfrm>
          <a:prstGeom prst="rect">
            <a:avLst/>
          </a:prstGeom>
        </p:spPr>
      </p:pic>
    </p:spTree>
    <p:extLst>
      <p:ext uri="{BB962C8B-B14F-4D97-AF65-F5344CB8AC3E}">
        <p14:creationId xmlns:p14="http://schemas.microsoft.com/office/powerpoint/2010/main" val="274155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C21AC31-5113-C041-BDDA-084A7D478F35}"/>
              </a:ext>
            </a:extLst>
          </p:cNvPr>
          <p:cNvSpPr>
            <a:spLocks noGrp="1"/>
          </p:cNvSpPr>
          <p:nvPr>
            <p:ph idx="1"/>
          </p:nvPr>
        </p:nvSpPr>
        <p:spPr>
          <a:xfrm>
            <a:off x="457200" y="534971"/>
            <a:ext cx="8229600" cy="501977"/>
          </a:xfrm>
        </p:spPr>
        <p:txBody>
          <a:bodyPr/>
          <a:lstStyle/>
          <a:p>
            <a:r>
              <a:rPr kumimoji="1" lang="en-US" altLang="zh-CN" dirty="0"/>
              <a:t>3.</a:t>
            </a:r>
            <a:r>
              <a:rPr kumimoji="1" lang="zh-CN" altLang="en-US" dirty="0"/>
              <a:t> </a:t>
            </a:r>
            <a:r>
              <a:rPr kumimoji="1" lang="en-US" altLang="zh-CN" dirty="0"/>
              <a:t>Fitting</a:t>
            </a:r>
            <a:r>
              <a:rPr kumimoji="1" lang="zh-CN" altLang="en-US" dirty="0"/>
              <a:t> </a:t>
            </a:r>
            <a:r>
              <a:rPr kumimoji="1" lang="en-US" altLang="zh-CN" dirty="0"/>
              <a:t>the</a:t>
            </a:r>
            <a:r>
              <a:rPr kumimoji="1" lang="zh-CN" altLang="en-US" dirty="0"/>
              <a:t> </a:t>
            </a:r>
            <a:r>
              <a:rPr kumimoji="1" lang="en-US" altLang="zh-CN" dirty="0"/>
              <a:t>data</a:t>
            </a:r>
            <a:r>
              <a:rPr kumimoji="1" lang="zh-CN" altLang="en-US" dirty="0"/>
              <a:t> </a:t>
            </a:r>
            <a:r>
              <a:rPr kumimoji="1" lang="en-US" altLang="zh-CN" dirty="0"/>
              <a:t>using</a:t>
            </a:r>
            <a:r>
              <a:rPr kumimoji="1" lang="zh-CN" altLang="en-US" dirty="0"/>
              <a:t> </a:t>
            </a:r>
            <a:r>
              <a:rPr kumimoji="1" lang="en-US" altLang="zh-CN" dirty="0"/>
              <a:t>a</a:t>
            </a:r>
            <a:r>
              <a:rPr kumimoji="1" lang="zh-CN" altLang="en-US" dirty="0"/>
              <a:t> </a:t>
            </a:r>
            <a:r>
              <a:rPr kumimoji="1" lang="en-US" altLang="zh-CN" dirty="0"/>
              <a:t>linear</a:t>
            </a:r>
            <a:r>
              <a:rPr kumimoji="1" lang="zh-CN" altLang="en-US" dirty="0"/>
              <a:t> </a:t>
            </a:r>
            <a:r>
              <a:rPr kumimoji="1" lang="en-US" altLang="zh-CN" dirty="0"/>
              <a:t>model</a:t>
            </a:r>
            <a:endParaRPr kumimoji="1" lang="zh-CN" altLang="en-US" dirty="0"/>
          </a:p>
        </p:txBody>
      </p:sp>
      <p:sp>
        <p:nvSpPr>
          <p:cNvPr id="4" name="页脚占位符 3">
            <a:extLst>
              <a:ext uri="{FF2B5EF4-FFF2-40B4-BE49-F238E27FC236}">
                <a16:creationId xmlns:a16="http://schemas.microsoft.com/office/drawing/2014/main" id="{EA154F0F-EF3A-074B-8474-097088F2A1A4}"/>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28903B01-D8FB-864D-8E25-4760B116C8C9}"/>
              </a:ext>
            </a:extLst>
          </p:cNvPr>
          <p:cNvSpPr>
            <a:spLocks noGrp="1"/>
          </p:cNvSpPr>
          <p:nvPr>
            <p:ph type="sldNum" sz="quarter" idx="12"/>
          </p:nvPr>
        </p:nvSpPr>
        <p:spPr/>
        <p:txBody>
          <a:bodyPr/>
          <a:lstStyle/>
          <a:p>
            <a:fld id="{E4FFCA10-EE3F-AF4E-9EA4-E5CA2D91A1E4}" type="slidenum">
              <a:rPr lang="en-US" smtClean="0"/>
              <a:t>18</a:t>
            </a:fld>
            <a:endParaRPr lang="en-US"/>
          </a:p>
        </p:txBody>
      </p:sp>
      <p:sp>
        <p:nvSpPr>
          <p:cNvPr id="6" name="文本框 5">
            <a:extLst>
              <a:ext uri="{FF2B5EF4-FFF2-40B4-BE49-F238E27FC236}">
                <a16:creationId xmlns:a16="http://schemas.microsoft.com/office/drawing/2014/main" id="{2983B0FF-FE8F-744E-BDC6-96DF5523F414}"/>
              </a:ext>
            </a:extLst>
          </p:cNvPr>
          <p:cNvSpPr txBox="1"/>
          <p:nvPr/>
        </p:nvSpPr>
        <p:spPr>
          <a:xfrm>
            <a:off x="593890" y="1158827"/>
            <a:ext cx="8174033" cy="369332"/>
          </a:xfrm>
          <a:prstGeom prst="rect">
            <a:avLst/>
          </a:prstGeom>
          <a:noFill/>
        </p:spPr>
        <p:txBody>
          <a:bodyPr wrap="none" rtlCol="0">
            <a:spAutoFit/>
          </a:bodyPr>
          <a:lstStyle/>
          <a:p>
            <a:r>
              <a:rPr kumimoji="1" lang="en-US" altLang="zh-CN" dirty="0"/>
              <a:t>Minimize</a:t>
            </a:r>
            <a:r>
              <a:rPr kumimoji="1" lang="zh-CN" altLang="en-US" dirty="0"/>
              <a:t> </a:t>
            </a:r>
            <a:r>
              <a:rPr kumimoji="1" lang="en-US" altLang="zh-CN" dirty="0"/>
              <a:t>the</a:t>
            </a:r>
            <a:r>
              <a:rPr kumimoji="1" lang="zh-CN" altLang="en-US" dirty="0"/>
              <a:t> </a:t>
            </a:r>
            <a:r>
              <a:rPr kumimoji="1" lang="en-US" altLang="zh-CN" dirty="0"/>
              <a:t>following</a:t>
            </a:r>
            <a:r>
              <a:rPr kumimoji="1" lang="zh-CN" altLang="en-US" dirty="0"/>
              <a:t> </a:t>
            </a:r>
            <a:r>
              <a:rPr kumimoji="1" lang="en-US" altLang="zh-CN" dirty="0"/>
              <a:t>function</a:t>
            </a:r>
            <a:r>
              <a:rPr kumimoji="1" lang="zh-CN" altLang="en-US" dirty="0"/>
              <a:t> </a:t>
            </a:r>
            <a:r>
              <a:rPr kumimoji="1" lang="en-US" altLang="zh-CN" dirty="0"/>
              <a:t>by</a:t>
            </a:r>
            <a:r>
              <a:rPr kumimoji="1" lang="zh-CN" altLang="en-US" dirty="0"/>
              <a:t> </a:t>
            </a:r>
            <a:r>
              <a:rPr kumimoji="1" lang="en-US" altLang="zh-CN" dirty="0"/>
              <a:t>setting</a:t>
            </a:r>
            <a:r>
              <a:rPr kumimoji="1" lang="zh-CN" altLang="en-US" dirty="0"/>
              <a:t> </a:t>
            </a:r>
            <a:r>
              <a:rPr kumimoji="1" lang="en-US" altLang="zh-CN" dirty="0"/>
              <a:t>the</a:t>
            </a:r>
            <a:r>
              <a:rPr kumimoji="1" lang="zh-CN" altLang="en-US" dirty="0"/>
              <a:t> </a:t>
            </a:r>
            <a:r>
              <a:rPr kumimoji="1" lang="en-US" altLang="zh-CN" dirty="0"/>
              <a:t>first-order</a:t>
            </a:r>
            <a:r>
              <a:rPr kumimoji="1" lang="zh-CN" altLang="en-US" dirty="0"/>
              <a:t> </a:t>
            </a:r>
            <a:r>
              <a:rPr kumimoji="1" lang="en-US" altLang="zh-CN" dirty="0"/>
              <a:t>partial derivatives</a:t>
            </a:r>
            <a:r>
              <a:rPr kumimoji="1" lang="zh-CN" altLang="en-US" dirty="0"/>
              <a:t> </a:t>
            </a:r>
            <a:r>
              <a:rPr kumimoji="1" lang="en-US" altLang="zh-CN" dirty="0"/>
              <a:t>to</a:t>
            </a:r>
            <a:r>
              <a:rPr kumimoji="1" lang="zh-CN" altLang="en-US" dirty="0"/>
              <a:t> </a:t>
            </a:r>
            <a:r>
              <a:rPr kumimoji="1" lang="en-US" altLang="zh-CN" dirty="0"/>
              <a:t>0.</a:t>
            </a:r>
            <a:endParaRPr kumimoji="1" lang="zh-CN" alt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7F938F7-44ED-AD40-91A1-79F8C5AC2640}"/>
                  </a:ext>
                </a:extLst>
              </p:cNvPr>
              <p:cNvSpPr txBox="1"/>
              <p:nvPr/>
            </p:nvSpPr>
            <p:spPr>
              <a:xfrm>
                <a:off x="3237340" y="1650038"/>
                <a:ext cx="3120791"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zh-CN" i="1" smtClean="0">
                              <a:latin typeface="Cambria Math" panose="02040503050406030204" pitchFamily="18" charset="0"/>
                            </a:rPr>
                          </m:ctrlPr>
                        </m:funcPr>
                        <m:fName>
                          <m:limLow>
                            <m:limLowPr>
                              <m:ctrlPr>
                                <a:rPr kumimoji="1" lang="en-US" altLang="zh-CN" i="1" smtClean="0">
                                  <a:latin typeface="Cambria Math" panose="02040503050406030204" pitchFamily="18" charset="0"/>
                                </a:rPr>
                              </m:ctrlPr>
                            </m:limLowPr>
                            <m:e>
                              <m:r>
                                <m:rPr>
                                  <m:sty m:val="p"/>
                                </m:rPr>
                                <a:rPr kumimoji="1" lang="en-US" altLang="zh-CN" b="0" i="0" smtClean="0">
                                  <a:latin typeface="Cambria Math" panose="02040503050406030204" pitchFamily="18" charset="0"/>
                                </a:rPr>
                                <m:t>arg</m:t>
                              </m:r>
                              <m:r>
                                <a:rPr kumimoji="1" lang="zh-CN" altLang="en-US" b="0" i="0" smtClean="0">
                                  <a:latin typeface="Cambria Math" panose="02040503050406030204" pitchFamily="18" charset="0"/>
                                </a:rPr>
                                <m:t> </m:t>
                              </m:r>
                              <m:r>
                                <m:rPr>
                                  <m:sty m:val="p"/>
                                </m:rPr>
                                <a:rPr kumimoji="1" lang="en-US" altLang="zh-CN" i="0" smtClean="0">
                                  <a:latin typeface="Cambria Math" panose="02040503050406030204" pitchFamily="18" charset="0"/>
                                </a:rPr>
                                <m:t>min</m:t>
                              </m:r>
                            </m:e>
                            <m:lim>
                              <m:r>
                                <a:rPr kumimoji="1" lang="en-US" altLang="zh-CN" b="0" i="1" smtClean="0">
                                  <a:latin typeface="Cambria Math" panose="02040503050406030204" pitchFamily="18" charset="0"/>
                                </a:rPr>
                                <m:t>𝑎</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𝑏</m:t>
                              </m:r>
                            </m:lim>
                          </m:limLow>
                        </m:fName>
                        <m:e>
                          <m:r>
                            <a:rPr kumimoji="1" lang="en-US" altLang="zh-CN" b="0" i="1" smtClean="0">
                              <a:latin typeface="Cambria Math" panose="02040503050406030204" pitchFamily="18" charset="0"/>
                            </a:rPr>
                            <m:t>𝐹</m:t>
                          </m:r>
                          <m:r>
                            <a:rPr kumimoji="1" lang="en-US" altLang="zh-CN" b="0" i="1" smtClean="0">
                              <a:latin typeface="Cambria Math" panose="02040503050406030204" pitchFamily="18" charset="0"/>
                            </a:rPr>
                            <m:t>=</m:t>
                          </m:r>
                          <m:nary>
                            <m:naryPr>
                              <m:chr m:val="∑"/>
                              <m:supHide m:val="on"/>
                              <m:ctrlPr>
                                <a:rPr kumimoji="1" lang="en-US" altLang="zh-CN" b="0" i="1" smtClean="0">
                                  <a:latin typeface="Cambria Math" panose="02040503050406030204" pitchFamily="18" charset="0"/>
                                </a:rPr>
                              </m:ctrlPr>
                            </m:naryPr>
                            <m:sub>
                              <m:r>
                                <a:rPr kumimoji="1" lang="en-US" altLang="zh-CN" b="0" i="1" smtClean="0">
                                  <a:latin typeface="Cambria Math" panose="02040503050406030204" pitchFamily="18" charset="0"/>
                                </a:rPr>
                                <m:t>𝑖</m:t>
                              </m:r>
                            </m:sub>
                            <m:sup/>
                            <m:e>
                              <m:sSup>
                                <m:sSupPr>
                                  <m:ctrlPr>
                                    <a:rPr kumimoji="1" lang="en-US" altLang="zh-CN" b="0" i="1" smtClean="0">
                                      <a:latin typeface="Cambria Math" panose="02040503050406030204" pitchFamily="18" charset="0"/>
                                    </a:rPr>
                                  </m:ctrlPr>
                                </m:sSupPr>
                                <m:e>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𝑌</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𝑎</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𝑏</m:t>
                                      </m:r>
                                    </m:e>
                                  </m:d>
                                </m:e>
                                <m:sup>
                                  <m:r>
                                    <a:rPr kumimoji="1" lang="en-US" altLang="zh-CN" b="0" i="1" smtClean="0">
                                      <a:latin typeface="Cambria Math" panose="02040503050406030204" pitchFamily="18" charset="0"/>
                                    </a:rPr>
                                    <m:t>2</m:t>
                                  </m:r>
                                </m:sup>
                              </m:sSup>
                            </m:e>
                          </m:nary>
                        </m:e>
                      </m:func>
                    </m:oMath>
                  </m:oMathPara>
                </a14:m>
                <a:endParaRPr kumimoji="1" lang="zh-CN" altLang="en-US" dirty="0"/>
              </a:p>
            </p:txBody>
          </p:sp>
        </mc:Choice>
        <mc:Fallback xmlns="">
          <p:sp>
            <p:nvSpPr>
              <p:cNvPr id="7" name="文本框 6">
                <a:extLst>
                  <a:ext uri="{FF2B5EF4-FFF2-40B4-BE49-F238E27FC236}">
                    <a16:creationId xmlns:a16="http://schemas.microsoft.com/office/drawing/2014/main" id="{77F938F7-44ED-AD40-91A1-79F8C5AC2640}"/>
                  </a:ext>
                </a:extLst>
              </p:cNvPr>
              <p:cNvSpPr txBox="1">
                <a:spLocks noRot="1" noChangeAspect="1" noMove="1" noResize="1" noEditPoints="1" noAdjustHandles="1" noChangeArrowheads="1" noChangeShapeType="1" noTextEdit="1"/>
              </p:cNvSpPr>
              <p:nvPr/>
            </p:nvSpPr>
            <p:spPr>
              <a:xfrm>
                <a:off x="3237340" y="1650038"/>
                <a:ext cx="3120791" cy="672235"/>
              </a:xfrm>
              <a:prstGeom prst="rect">
                <a:avLst/>
              </a:prstGeom>
              <a:blipFill>
                <a:blip r:embed="rId2"/>
                <a:stretch>
                  <a:fillRect l="-810" t="-144444" b="-1981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72134D5-F721-8741-A7F9-4E8F2A2DE0D0}"/>
                  </a:ext>
                </a:extLst>
              </p:cNvPr>
              <p:cNvSpPr txBox="1"/>
              <p:nvPr/>
            </p:nvSpPr>
            <p:spPr>
              <a:xfrm>
                <a:off x="2291792" y="2444152"/>
                <a:ext cx="6307304"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𝐹</m:t>
                          </m:r>
                        </m:num>
                        <m:den>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𝑎</m:t>
                          </m:r>
                        </m:den>
                      </m:f>
                      <m:r>
                        <a:rPr kumimoji="1" lang="en-US" altLang="zh-CN" b="0" i="1" smtClean="0">
                          <a:latin typeface="Cambria Math" panose="02040503050406030204" pitchFamily="18" charset="0"/>
                        </a:rPr>
                        <m:t>=</m:t>
                      </m:r>
                      <m:nary>
                        <m:naryPr>
                          <m:chr m:val="∑"/>
                          <m:supHide m:val="on"/>
                          <m:ctrlPr>
                            <a:rPr kumimoji="1" lang="en-US" altLang="zh-CN" b="0" i="1" smtClean="0">
                              <a:latin typeface="Cambria Math" panose="02040503050406030204" pitchFamily="18" charset="0"/>
                            </a:rPr>
                          </m:ctrlPr>
                        </m:naryPr>
                        <m:sub>
                          <m:r>
                            <a:rPr kumimoji="1" lang="en-US" altLang="zh-CN" b="0" i="1" smtClean="0">
                              <a:latin typeface="Cambria Math" panose="02040503050406030204" pitchFamily="18" charset="0"/>
                            </a:rPr>
                            <m:t>𝑖</m:t>
                          </m:r>
                        </m:sub>
                        <m:sup/>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2</m:t>
                              </m:r>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𝑖</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𝑎</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𝑏</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𝑌</m:t>
                                  </m:r>
                                </m:e>
                                <m:sub>
                                  <m:r>
                                    <a:rPr kumimoji="1" lang="en-US" altLang="zh-CN" b="0" i="1" smtClean="0">
                                      <a:latin typeface="Cambria Math" panose="02040503050406030204" pitchFamily="18" charset="0"/>
                                    </a:rPr>
                                    <m:t>𝑖</m:t>
                                  </m:r>
                                </m:sub>
                              </m:sSub>
                            </m:e>
                          </m:d>
                          <m:r>
                            <a:rPr kumimoji="1" lang="en-US" altLang="zh-CN" b="0" i="1" smtClean="0">
                              <a:latin typeface="Cambria Math" panose="02040503050406030204" pitchFamily="18" charset="0"/>
                            </a:rPr>
                            <m:t>=0</m:t>
                          </m:r>
                        </m:e>
                      </m:nary>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𝑎</m:t>
                      </m:r>
                      <m:nary>
                        <m:naryPr>
                          <m:chr m:val="∑"/>
                          <m:supHide m:val="on"/>
                          <m:ctrlPr>
                            <a:rPr kumimoji="1" lang="en-US" altLang="zh-CN" b="0" i="1" smtClean="0">
                              <a:latin typeface="Cambria Math" panose="02040503050406030204" pitchFamily="18" charset="0"/>
                            </a:rPr>
                          </m:ctrlPr>
                        </m:naryPr>
                        <m:sub>
                          <m:r>
                            <a:rPr kumimoji="1" lang="en-US" altLang="zh-CN" b="0" i="1" smtClean="0">
                              <a:latin typeface="Cambria Math" panose="02040503050406030204" pitchFamily="18" charset="0"/>
                            </a:rPr>
                            <m:t>𝑖</m:t>
                          </m:r>
                        </m:sub>
                        <m:sup/>
                        <m:e>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𝑖</m:t>
                              </m:r>
                            </m:sub>
                            <m:sup>
                              <m:r>
                                <a:rPr kumimoji="1" lang="en-US" altLang="zh-CN" b="0" i="1" smtClean="0">
                                  <a:latin typeface="Cambria Math" panose="02040503050406030204" pitchFamily="18" charset="0"/>
                                </a:rPr>
                                <m:t>2</m:t>
                              </m:r>
                            </m:sup>
                          </m:sSubSup>
                        </m:e>
                      </m:nary>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𝑏</m:t>
                      </m:r>
                      <m:nary>
                        <m:naryPr>
                          <m:chr m:val="∑"/>
                          <m:supHide m:val="on"/>
                          <m:ctrlPr>
                            <a:rPr kumimoji="1" lang="en-US" altLang="zh-CN" b="0" i="1" smtClean="0">
                              <a:latin typeface="Cambria Math" panose="02040503050406030204" pitchFamily="18" charset="0"/>
                            </a:rPr>
                          </m:ctrlPr>
                        </m:naryPr>
                        <m:sub>
                          <m:r>
                            <a:rPr kumimoji="1" lang="en-US" altLang="zh-CN" b="0" i="1" smtClean="0">
                              <a:latin typeface="Cambria Math" panose="02040503050406030204" pitchFamily="18" charset="0"/>
                            </a:rPr>
                            <m:t>𝑖</m:t>
                          </m:r>
                        </m:sub>
                        <m:sup/>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𝑖</m:t>
                              </m:r>
                            </m:sub>
                          </m:sSub>
                        </m:e>
                      </m:nary>
                      <m:r>
                        <a:rPr kumimoji="1" lang="en-US" altLang="zh-CN" b="0" i="1" smtClean="0">
                          <a:latin typeface="Cambria Math" panose="02040503050406030204" pitchFamily="18" charset="0"/>
                        </a:rPr>
                        <m:t>=</m:t>
                      </m:r>
                      <m:nary>
                        <m:naryPr>
                          <m:chr m:val="∑"/>
                          <m:supHide m:val="on"/>
                          <m:ctrlPr>
                            <a:rPr kumimoji="1" lang="en-US" altLang="zh-CN" b="0" i="1" smtClean="0">
                              <a:latin typeface="Cambria Math" panose="02040503050406030204" pitchFamily="18" charset="0"/>
                            </a:rPr>
                          </m:ctrlPr>
                        </m:naryPr>
                        <m:sub>
                          <m:r>
                            <a:rPr kumimoji="1" lang="en-US" altLang="zh-CN" b="0" i="1" smtClean="0">
                              <a:latin typeface="Cambria Math" panose="02040503050406030204" pitchFamily="18" charset="0"/>
                            </a:rPr>
                            <m:t>𝑖</m:t>
                          </m:r>
                        </m:sub>
                        <m:sup/>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𝑖</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𝑌</m:t>
                              </m:r>
                            </m:e>
                            <m:sub>
                              <m:r>
                                <a:rPr kumimoji="1" lang="en-US" altLang="zh-CN" b="0" i="1" smtClean="0">
                                  <a:latin typeface="Cambria Math" panose="02040503050406030204" pitchFamily="18" charset="0"/>
                                </a:rPr>
                                <m:t>𝑖</m:t>
                              </m:r>
                            </m:sub>
                          </m:sSub>
                        </m:e>
                      </m:nary>
                    </m:oMath>
                  </m:oMathPara>
                </a14:m>
                <a:endParaRPr kumimoji="1" lang="zh-CN" altLang="en-US" dirty="0"/>
              </a:p>
            </p:txBody>
          </p:sp>
        </mc:Choice>
        <mc:Fallback xmlns="">
          <p:sp>
            <p:nvSpPr>
              <p:cNvPr id="8" name="文本框 7">
                <a:extLst>
                  <a:ext uri="{FF2B5EF4-FFF2-40B4-BE49-F238E27FC236}">
                    <a16:creationId xmlns:a16="http://schemas.microsoft.com/office/drawing/2014/main" id="{E72134D5-F721-8741-A7F9-4E8F2A2DE0D0}"/>
                  </a:ext>
                </a:extLst>
              </p:cNvPr>
              <p:cNvSpPr txBox="1">
                <a:spLocks noRot="1" noChangeAspect="1" noMove="1" noResize="1" noEditPoints="1" noAdjustHandles="1" noChangeArrowheads="1" noChangeShapeType="1" noTextEdit="1"/>
              </p:cNvSpPr>
              <p:nvPr/>
            </p:nvSpPr>
            <p:spPr>
              <a:xfrm>
                <a:off x="2291792" y="2444152"/>
                <a:ext cx="6307304" cy="672235"/>
              </a:xfrm>
              <a:prstGeom prst="rect">
                <a:avLst/>
              </a:prstGeom>
              <a:blipFill>
                <a:blip r:embed="rId3"/>
                <a:stretch>
                  <a:fillRect l="-3622" t="-147170" r="-1207" b="-2018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99699A36-1D1E-3D40-85F0-4F544D43318B}"/>
                  </a:ext>
                </a:extLst>
              </p:cNvPr>
              <p:cNvSpPr/>
              <p:nvPr/>
            </p:nvSpPr>
            <p:spPr>
              <a:xfrm>
                <a:off x="2006012" y="3187247"/>
                <a:ext cx="6307304" cy="7645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zh-CN" i="1" smtClean="0">
                              <a:latin typeface="Cambria Math" panose="02040503050406030204" pitchFamily="18" charset="0"/>
                            </a:rPr>
                          </m:ctrlPr>
                        </m:fPr>
                        <m:num>
                          <m:r>
                            <a:rPr kumimoji="1" lang="en-US" altLang="zh-CN" i="1">
                              <a:latin typeface="Cambria Math" panose="02040503050406030204" pitchFamily="18" charset="0"/>
                            </a:rPr>
                            <m:t>𝜕</m:t>
                          </m:r>
                          <m:r>
                            <a:rPr kumimoji="1" lang="en-US" altLang="zh-CN" i="1">
                              <a:latin typeface="Cambria Math" panose="02040503050406030204" pitchFamily="18" charset="0"/>
                            </a:rPr>
                            <m:t>𝐹</m:t>
                          </m:r>
                        </m:num>
                        <m:den>
                          <m:r>
                            <a:rPr kumimoji="1" lang="en-US" altLang="zh-CN" i="1">
                              <a:latin typeface="Cambria Math" panose="02040503050406030204" pitchFamily="18" charset="0"/>
                            </a:rPr>
                            <m:t>𝜕</m:t>
                          </m:r>
                          <m:r>
                            <a:rPr kumimoji="1" lang="en-US" altLang="zh-CN" b="0" i="1" smtClean="0">
                              <a:latin typeface="Cambria Math" panose="02040503050406030204" pitchFamily="18" charset="0"/>
                            </a:rPr>
                            <m:t>𝑏</m:t>
                          </m:r>
                        </m:den>
                      </m:f>
                      <m:r>
                        <a:rPr kumimoji="1" lang="en-US" altLang="zh-CN" i="1">
                          <a:latin typeface="Cambria Math" panose="02040503050406030204" pitchFamily="18" charset="0"/>
                        </a:rPr>
                        <m:t>=</m:t>
                      </m:r>
                      <m:nary>
                        <m:naryPr>
                          <m:chr m:val="∑"/>
                          <m:supHide m:val="on"/>
                          <m:ctrlPr>
                            <a:rPr kumimoji="1" lang="en-US" altLang="zh-CN" i="1">
                              <a:latin typeface="Cambria Math" panose="02040503050406030204" pitchFamily="18" charset="0"/>
                            </a:rPr>
                          </m:ctrlPr>
                        </m:naryPr>
                        <m:sub>
                          <m:r>
                            <a:rPr kumimoji="1" lang="en-US" altLang="zh-CN" i="1">
                              <a:latin typeface="Cambria Math" panose="02040503050406030204" pitchFamily="18" charset="0"/>
                            </a:rPr>
                            <m:t>𝑖</m:t>
                          </m:r>
                        </m:sub>
                        <m:sup/>
                        <m:e>
                          <m:r>
                            <a:rPr kumimoji="1" lang="en-US" altLang="zh-CN" b="0" i="1" smtClean="0">
                              <a:latin typeface="Cambria Math" panose="02040503050406030204" pitchFamily="18" charset="0"/>
                            </a:rPr>
                            <m:t>2</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𝑎</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𝑋</m:t>
                                  </m:r>
                                </m:e>
                                <m:sub>
                                  <m:r>
                                    <a:rPr kumimoji="1" lang="en-US" altLang="zh-CN" i="1">
                                      <a:latin typeface="Cambria Math" panose="02040503050406030204" pitchFamily="18" charset="0"/>
                                    </a:rPr>
                                    <m:t>𝑖</m:t>
                                  </m:r>
                                </m:sub>
                              </m:sSub>
                              <m:r>
                                <a:rPr kumimoji="1" lang="en-US" altLang="zh-CN" i="1">
                                  <a:latin typeface="Cambria Math" panose="02040503050406030204" pitchFamily="18" charset="0"/>
                                </a:rPr>
                                <m:t>+</m:t>
                              </m:r>
                              <m:r>
                                <a:rPr kumimoji="1" lang="en-US" altLang="zh-CN" i="1">
                                  <a:latin typeface="Cambria Math" panose="02040503050406030204" pitchFamily="18" charset="0"/>
                                </a:rPr>
                                <m:t>𝑏</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𝑌</m:t>
                                  </m:r>
                                </m:e>
                                <m:sub>
                                  <m:r>
                                    <a:rPr kumimoji="1" lang="en-US" altLang="zh-CN" i="1">
                                      <a:latin typeface="Cambria Math" panose="02040503050406030204" pitchFamily="18" charset="0"/>
                                    </a:rPr>
                                    <m:t>𝑖</m:t>
                                  </m:r>
                                </m:sub>
                              </m:sSub>
                            </m:e>
                          </m:d>
                          <m:r>
                            <a:rPr kumimoji="1" lang="en-US" altLang="zh-CN" i="1">
                              <a:latin typeface="Cambria Math" panose="02040503050406030204" pitchFamily="18" charset="0"/>
                            </a:rPr>
                            <m:t>=0</m:t>
                          </m:r>
                        </m:e>
                      </m:nary>
                      <m:r>
                        <a:rPr kumimoji="1" lang="en-US" altLang="zh-CN" i="1">
                          <a:latin typeface="Cambria Math" panose="02040503050406030204" pitchFamily="18" charset="0"/>
                        </a:rPr>
                        <m:t>⇒</m:t>
                      </m:r>
                      <m:r>
                        <a:rPr kumimoji="1" lang="en-US" altLang="zh-CN" b="0" i="1" smtClean="0">
                          <a:latin typeface="Cambria Math" panose="02040503050406030204" pitchFamily="18" charset="0"/>
                        </a:rPr>
                        <m:t>𝑎</m:t>
                      </m:r>
                      <m:nary>
                        <m:naryPr>
                          <m:chr m:val="∑"/>
                          <m:supHide m:val="on"/>
                          <m:ctrlPr>
                            <a:rPr kumimoji="1" lang="en-US" altLang="zh-CN" b="0" i="1" smtClean="0">
                              <a:latin typeface="Cambria Math" panose="02040503050406030204" pitchFamily="18" charset="0"/>
                            </a:rPr>
                          </m:ctrlPr>
                        </m:naryPr>
                        <m:sub>
                          <m:r>
                            <a:rPr kumimoji="1" lang="en-US" altLang="zh-CN" b="0" i="1" smtClean="0">
                              <a:latin typeface="Cambria Math" panose="02040503050406030204" pitchFamily="18" charset="0"/>
                            </a:rPr>
                            <m:t>𝑖</m:t>
                          </m:r>
                        </m:sub>
                        <m:sup/>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𝑖</m:t>
                              </m:r>
                            </m:sub>
                          </m:sSub>
                        </m:e>
                      </m:nary>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𝑏</m:t>
                      </m:r>
                      <m:nary>
                        <m:naryPr>
                          <m:chr m:val="∑"/>
                          <m:supHide m:val="on"/>
                          <m:ctrlPr>
                            <a:rPr kumimoji="1" lang="en-US" altLang="zh-CN" b="0" i="1" smtClean="0">
                              <a:latin typeface="Cambria Math" panose="02040503050406030204" pitchFamily="18" charset="0"/>
                            </a:rPr>
                          </m:ctrlPr>
                        </m:naryPr>
                        <m:sub>
                          <m:r>
                            <a:rPr kumimoji="1" lang="en-US" altLang="zh-CN" b="0" i="1" smtClean="0">
                              <a:latin typeface="Cambria Math" panose="02040503050406030204" pitchFamily="18" charset="0"/>
                            </a:rPr>
                            <m:t>𝑖</m:t>
                          </m:r>
                        </m:sub>
                        <m:sup/>
                        <m:e>
                          <m:r>
                            <a:rPr kumimoji="1" lang="en-US" altLang="zh-CN" b="0" i="1" smtClean="0">
                              <a:latin typeface="Cambria Math" panose="02040503050406030204" pitchFamily="18" charset="0"/>
                            </a:rPr>
                            <m:t>1</m:t>
                          </m:r>
                        </m:e>
                      </m:nary>
                      <m:r>
                        <a:rPr kumimoji="1" lang="en-US" altLang="zh-CN" b="0" i="1" smtClean="0">
                          <a:latin typeface="Cambria Math" panose="02040503050406030204" pitchFamily="18" charset="0"/>
                        </a:rPr>
                        <m:t>=</m:t>
                      </m:r>
                      <m:nary>
                        <m:naryPr>
                          <m:chr m:val="∑"/>
                          <m:supHide m:val="on"/>
                          <m:ctrlPr>
                            <a:rPr kumimoji="1" lang="en-US" altLang="zh-CN" b="0" i="1" smtClean="0">
                              <a:latin typeface="Cambria Math" panose="02040503050406030204" pitchFamily="18" charset="0"/>
                            </a:rPr>
                          </m:ctrlPr>
                        </m:naryPr>
                        <m:sub>
                          <m:r>
                            <a:rPr kumimoji="1" lang="en-US" altLang="zh-CN" b="0" i="1" smtClean="0">
                              <a:latin typeface="Cambria Math" panose="02040503050406030204" pitchFamily="18" charset="0"/>
                            </a:rPr>
                            <m:t>𝑖</m:t>
                          </m:r>
                        </m:sub>
                        <m:sup/>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𝑌</m:t>
                              </m:r>
                            </m:e>
                            <m:sub>
                              <m:r>
                                <a:rPr kumimoji="1" lang="en-US" altLang="zh-CN" b="0" i="1" smtClean="0">
                                  <a:latin typeface="Cambria Math" panose="02040503050406030204" pitchFamily="18" charset="0"/>
                                </a:rPr>
                                <m:t>𝑖</m:t>
                              </m:r>
                            </m:sub>
                          </m:sSub>
                        </m:e>
                      </m:nary>
                    </m:oMath>
                  </m:oMathPara>
                </a14:m>
                <a:endParaRPr lang="zh-CN" altLang="en-US" dirty="0"/>
              </a:p>
            </p:txBody>
          </p:sp>
        </mc:Choice>
        <mc:Fallback xmlns="">
          <p:sp>
            <p:nvSpPr>
              <p:cNvPr id="9" name="矩形 8">
                <a:extLst>
                  <a:ext uri="{FF2B5EF4-FFF2-40B4-BE49-F238E27FC236}">
                    <a16:creationId xmlns:a16="http://schemas.microsoft.com/office/drawing/2014/main" id="{99699A36-1D1E-3D40-85F0-4F544D43318B}"/>
                  </a:ext>
                </a:extLst>
              </p:cNvPr>
              <p:cNvSpPr>
                <a:spLocks noRot="1" noChangeAspect="1" noMove="1" noResize="1" noEditPoints="1" noAdjustHandles="1" noChangeArrowheads="1" noChangeShapeType="1" noTextEdit="1"/>
              </p:cNvSpPr>
              <p:nvPr/>
            </p:nvSpPr>
            <p:spPr>
              <a:xfrm>
                <a:off x="2006012" y="3187247"/>
                <a:ext cx="6307304" cy="764568"/>
              </a:xfrm>
              <a:prstGeom prst="rect">
                <a:avLst/>
              </a:prstGeom>
              <a:blipFill>
                <a:blip r:embed="rId4"/>
                <a:stretch>
                  <a:fillRect t="-121311" b="-1688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B0CD184-43EB-4645-858C-51604F093FCD}"/>
                  </a:ext>
                </a:extLst>
              </p:cNvPr>
              <p:cNvSpPr txBox="1"/>
              <p:nvPr/>
            </p:nvSpPr>
            <p:spPr>
              <a:xfrm>
                <a:off x="3237340" y="4134280"/>
                <a:ext cx="3376245" cy="14766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zh-CN" i="1" smtClean="0">
                              <a:latin typeface="Cambria Math" panose="02040503050406030204" pitchFamily="18" charset="0"/>
                            </a:rPr>
                          </m:ctrlPr>
                        </m:dPr>
                        <m:e>
                          <m:m>
                            <m:mPr>
                              <m:mcs>
                                <m:mc>
                                  <m:mcPr>
                                    <m:count m:val="2"/>
                                    <m:mcJc m:val="center"/>
                                  </m:mcPr>
                                </m:mc>
                              </m:mcs>
                              <m:ctrlPr>
                                <a:rPr kumimoji="1" lang="en-US" altLang="zh-CN" i="1" smtClean="0">
                                  <a:latin typeface="Cambria Math" panose="02040503050406030204" pitchFamily="18" charset="0"/>
                                </a:rPr>
                              </m:ctrlPr>
                            </m:mPr>
                            <m:mr>
                              <m:e>
                                <m:nary>
                                  <m:naryPr>
                                    <m:chr m:val="∑"/>
                                    <m:supHide m:val="on"/>
                                    <m:ctrlPr>
                                      <a:rPr kumimoji="1" lang="en-US" altLang="zh-CN" b="0" i="1" smtClean="0">
                                        <a:latin typeface="Cambria Math" panose="02040503050406030204" pitchFamily="18" charset="0"/>
                                      </a:rPr>
                                    </m:ctrlPr>
                                  </m:naryPr>
                                  <m:sub>
                                    <m:r>
                                      <a:rPr kumimoji="1" lang="en-US" altLang="zh-CN" b="0" i="1" smtClean="0">
                                        <a:latin typeface="Cambria Math" panose="02040503050406030204" pitchFamily="18" charset="0"/>
                                      </a:rPr>
                                      <m:t>𝑖</m:t>
                                    </m:r>
                                  </m:sub>
                                  <m:sup/>
                                  <m:e>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𝑖</m:t>
                                        </m:r>
                                      </m:sub>
                                      <m:sup>
                                        <m:r>
                                          <a:rPr kumimoji="1" lang="en-US" altLang="zh-CN" b="0" i="1" smtClean="0">
                                            <a:latin typeface="Cambria Math" panose="02040503050406030204" pitchFamily="18" charset="0"/>
                                          </a:rPr>
                                          <m:t>2</m:t>
                                        </m:r>
                                      </m:sup>
                                    </m:sSubSup>
                                  </m:e>
                                </m:nary>
                              </m:e>
                              <m:e>
                                <m:nary>
                                  <m:naryPr>
                                    <m:chr m:val="∑"/>
                                    <m:supHide m:val="on"/>
                                    <m:ctrlPr>
                                      <a:rPr kumimoji="1" lang="en-US" altLang="zh-CN" b="0" i="1" smtClean="0">
                                        <a:latin typeface="Cambria Math" panose="02040503050406030204" pitchFamily="18" charset="0"/>
                                      </a:rPr>
                                    </m:ctrlPr>
                                  </m:naryPr>
                                  <m:sub>
                                    <m:r>
                                      <a:rPr kumimoji="1" lang="en-US" altLang="zh-CN" b="0" i="1" smtClean="0">
                                        <a:latin typeface="Cambria Math" panose="02040503050406030204" pitchFamily="18" charset="0"/>
                                      </a:rPr>
                                      <m:t>𝑖</m:t>
                                    </m:r>
                                  </m:sub>
                                  <m:sup/>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𝑖</m:t>
                                        </m:r>
                                      </m:sub>
                                    </m:sSub>
                                  </m:e>
                                </m:nary>
                              </m:e>
                            </m:mr>
                            <m:mr>
                              <m:e>
                                <m:nary>
                                  <m:naryPr>
                                    <m:chr m:val="∑"/>
                                    <m:supHide m:val="on"/>
                                    <m:ctrlPr>
                                      <a:rPr kumimoji="1" lang="en-US" altLang="zh-CN" b="0" i="1" smtClean="0">
                                        <a:latin typeface="Cambria Math" panose="02040503050406030204" pitchFamily="18" charset="0"/>
                                      </a:rPr>
                                    </m:ctrlPr>
                                  </m:naryPr>
                                  <m:sub>
                                    <m:r>
                                      <a:rPr kumimoji="1" lang="en-US" altLang="zh-CN" b="0" i="1" smtClean="0">
                                        <a:latin typeface="Cambria Math" panose="02040503050406030204" pitchFamily="18" charset="0"/>
                                      </a:rPr>
                                      <m:t>𝑖</m:t>
                                    </m:r>
                                  </m:sub>
                                  <m:sup/>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𝑖</m:t>
                                        </m:r>
                                      </m:sub>
                                    </m:sSub>
                                  </m:e>
                                </m:nary>
                              </m:e>
                              <m:e>
                                <m:nary>
                                  <m:naryPr>
                                    <m:chr m:val="∑"/>
                                    <m:supHide m:val="on"/>
                                    <m:ctrlPr>
                                      <a:rPr kumimoji="1" lang="en-US" altLang="zh-CN" b="0" i="1" smtClean="0">
                                        <a:latin typeface="Cambria Math" panose="02040503050406030204" pitchFamily="18" charset="0"/>
                                      </a:rPr>
                                    </m:ctrlPr>
                                  </m:naryPr>
                                  <m:sub>
                                    <m:r>
                                      <a:rPr kumimoji="1" lang="en-US" altLang="zh-CN" b="0" i="1" smtClean="0">
                                        <a:latin typeface="Cambria Math" panose="02040503050406030204" pitchFamily="18" charset="0"/>
                                      </a:rPr>
                                      <m:t>𝑖</m:t>
                                    </m:r>
                                  </m:sub>
                                  <m:sup/>
                                  <m:e>
                                    <m:r>
                                      <a:rPr kumimoji="1" lang="en-US" altLang="zh-CN" b="0" i="1" smtClean="0">
                                        <a:latin typeface="Cambria Math" panose="02040503050406030204" pitchFamily="18" charset="0"/>
                                      </a:rPr>
                                      <m:t>1</m:t>
                                    </m:r>
                                  </m:e>
                                </m:nary>
                              </m:e>
                            </m:mr>
                          </m:m>
                        </m:e>
                      </m:d>
                      <m:d>
                        <m:dPr>
                          <m:begChr m:val="["/>
                          <m:endChr m:val="]"/>
                          <m:ctrlPr>
                            <a:rPr kumimoji="1" lang="en-US" altLang="zh-CN" i="1" smtClean="0">
                              <a:latin typeface="Cambria Math" panose="02040503050406030204" pitchFamily="18" charset="0"/>
                            </a:rPr>
                          </m:ctrlPr>
                        </m:dPr>
                        <m:e>
                          <m:m>
                            <m:mPr>
                              <m:mcs>
                                <m:mc>
                                  <m:mcPr>
                                    <m:count m:val="1"/>
                                    <m:mcJc m:val="center"/>
                                  </m:mcPr>
                                </m:mc>
                              </m:mcs>
                              <m:ctrlPr>
                                <a:rPr kumimoji="1" lang="en-US" altLang="zh-CN" i="1" smtClean="0">
                                  <a:latin typeface="Cambria Math" panose="02040503050406030204" pitchFamily="18" charset="0"/>
                                </a:rPr>
                              </m:ctrlPr>
                            </m:mPr>
                            <m:mr>
                              <m:e>
                                <m:r>
                                  <m:rPr>
                                    <m:brk m:alnAt="7"/>
                                  </m:rPr>
                                  <a:rPr kumimoji="1" lang="en-US" altLang="zh-CN" b="0" i="1" smtClean="0">
                                    <a:latin typeface="Cambria Math" panose="02040503050406030204" pitchFamily="18" charset="0"/>
                                  </a:rPr>
                                  <m:t>𝑎</m:t>
                                </m:r>
                              </m:e>
                            </m:mr>
                            <m:mr>
                              <m:e>
                                <m:r>
                                  <a:rPr kumimoji="1" lang="en-US" altLang="zh-CN" b="0" i="1" smtClean="0">
                                    <a:latin typeface="Cambria Math" panose="02040503050406030204" pitchFamily="18" charset="0"/>
                                  </a:rPr>
                                  <m:t>𝑏</m:t>
                                </m:r>
                              </m:e>
                            </m:mr>
                          </m:m>
                        </m:e>
                      </m:d>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m>
                            <m:mPr>
                              <m:mcs>
                                <m:mc>
                                  <m:mcPr>
                                    <m:count m:val="1"/>
                                    <m:mcJc m:val="center"/>
                                  </m:mcPr>
                                </m:mc>
                              </m:mcs>
                              <m:ctrlPr>
                                <a:rPr kumimoji="1" lang="en-US" altLang="zh-CN" b="0" i="1" smtClean="0">
                                  <a:latin typeface="Cambria Math" panose="02040503050406030204" pitchFamily="18" charset="0"/>
                                </a:rPr>
                              </m:ctrlPr>
                            </m:mPr>
                            <m:mr>
                              <m:e>
                                <m:nary>
                                  <m:naryPr>
                                    <m:chr m:val="∑"/>
                                    <m:supHide m:val="on"/>
                                    <m:ctrlPr>
                                      <a:rPr kumimoji="1" lang="en-US" altLang="zh-CN" b="0" i="1" smtClean="0">
                                        <a:latin typeface="Cambria Math" panose="02040503050406030204" pitchFamily="18" charset="0"/>
                                      </a:rPr>
                                    </m:ctrlPr>
                                  </m:naryPr>
                                  <m:sub>
                                    <m:r>
                                      <a:rPr kumimoji="1" lang="en-US" altLang="zh-CN" b="0" i="1" smtClean="0">
                                        <a:latin typeface="Cambria Math" panose="02040503050406030204" pitchFamily="18" charset="0"/>
                                      </a:rPr>
                                      <m:t>𝑖</m:t>
                                    </m:r>
                                  </m:sub>
                                  <m:sup/>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𝑖</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𝑌</m:t>
                                        </m:r>
                                      </m:e>
                                      <m:sub>
                                        <m:r>
                                          <a:rPr kumimoji="1" lang="en-US" altLang="zh-CN" b="0" i="1" smtClean="0">
                                            <a:latin typeface="Cambria Math" panose="02040503050406030204" pitchFamily="18" charset="0"/>
                                          </a:rPr>
                                          <m:t>𝑖</m:t>
                                        </m:r>
                                      </m:sub>
                                    </m:sSub>
                                  </m:e>
                                </m:nary>
                              </m:e>
                            </m:mr>
                            <m:mr>
                              <m:e>
                                <m:nary>
                                  <m:naryPr>
                                    <m:chr m:val="∑"/>
                                    <m:supHide m:val="on"/>
                                    <m:ctrlPr>
                                      <a:rPr kumimoji="1" lang="en-US" altLang="zh-CN" b="0" i="1" smtClean="0">
                                        <a:latin typeface="Cambria Math" panose="02040503050406030204" pitchFamily="18" charset="0"/>
                                      </a:rPr>
                                    </m:ctrlPr>
                                  </m:naryPr>
                                  <m:sub>
                                    <m:r>
                                      <a:rPr kumimoji="1" lang="en-US" altLang="zh-CN" b="0" i="1" smtClean="0">
                                        <a:latin typeface="Cambria Math" panose="02040503050406030204" pitchFamily="18" charset="0"/>
                                      </a:rPr>
                                      <m:t>𝑖</m:t>
                                    </m:r>
                                  </m:sub>
                                  <m:sup/>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𝑌</m:t>
                                        </m:r>
                                      </m:e>
                                      <m:sub>
                                        <m:r>
                                          <a:rPr kumimoji="1" lang="en-US" altLang="zh-CN" b="0" i="1" smtClean="0">
                                            <a:latin typeface="Cambria Math" panose="02040503050406030204" pitchFamily="18" charset="0"/>
                                          </a:rPr>
                                          <m:t>𝑖</m:t>
                                        </m:r>
                                      </m:sub>
                                    </m:sSub>
                                  </m:e>
                                </m:nary>
                              </m:e>
                            </m:mr>
                          </m:m>
                        </m:e>
                      </m:d>
                    </m:oMath>
                  </m:oMathPara>
                </a14:m>
                <a:endParaRPr kumimoji="1" lang="zh-CN" altLang="en-US" dirty="0"/>
              </a:p>
            </p:txBody>
          </p:sp>
        </mc:Choice>
        <mc:Fallback xmlns="">
          <p:sp>
            <p:nvSpPr>
              <p:cNvPr id="10" name="文本框 9">
                <a:extLst>
                  <a:ext uri="{FF2B5EF4-FFF2-40B4-BE49-F238E27FC236}">
                    <a16:creationId xmlns:a16="http://schemas.microsoft.com/office/drawing/2014/main" id="{EB0CD184-43EB-4645-858C-51604F093FCD}"/>
                  </a:ext>
                </a:extLst>
              </p:cNvPr>
              <p:cNvSpPr txBox="1">
                <a:spLocks noRot="1" noChangeAspect="1" noMove="1" noResize="1" noEditPoints="1" noAdjustHandles="1" noChangeArrowheads="1" noChangeShapeType="1" noTextEdit="1"/>
              </p:cNvSpPr>
              <p:nvPr/>
            </p:nvSpPr>
            <p:spPr>
              <a:xfrm>
                <a:off x="3237340" y="4134280"/>
                <a:ext cx="3376245" cy="1476623"/>
              </a:xfrm>
              <a:prstGeom prst="rect">
                <a:avLst/>
              </a:prstGeom>
              <a:blipFill>
                <a:blip r:embed="rId5"/>
                <a:stretch>
                  <a:fillRect l="-18727" t="-63248" r="-375" b="-87179"/>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90525374-930C-924B-8911-5FE3C5C72C42}"/>
              </a:ext>
            </a:extLst>
          </p:cNvPr>
          <p:cNvPicPr>
            <a:picLocks noChangeAspect="1"/>
          </p:cNvPicPr>
          <p:nvPr/>
        </p:nvPicPr>
        <p:blipFill>
          <a:blip r:embed="rId6"/>
          <a:stretch>
            <a:fillRect/>
          </a:stretch>
        </p:blipFill>
        <p:spPr>
          <a:xfrm>
            <a:off x="1960012" y="5753377"/>
            <a:ext cx="5930900" cy="177800"/>
          </a:xfrm>
          <a:prstGeom prst="rect">
            <a:avLst/>
          </a:prstGeom>
        </p:spPr>
      </p:pic>
      <p:pic>
        <p:nvPicPr>
          <p:cNvPr id="12" name="图片 11">
            <a:extLst>
              <a:ext uri="{FF2B5EF4-FFF2-40B4-BE49-F238E27FC236}">
                <a16:creationId xmlns:a16="http://schemas.microsoft.com/office/drawing/2014/main" id="{2F969603-3790-A44A-B7B7-ED4492989A6B}"/>
              </a:ext>
            </a:extLst>
          </p:cNvPr>
          <p:cNvPicPr>
            <a:picLocks noChangeAspect="1"/>
          </p:cNvPicPr>
          <p:nvPr/>
        </p:nvPicPr>
        <p:blipFill>
          <a:blip r:embed="rId7"/>
          <a:stretch>
            <a:fillRect/>
          </a:stretch>
        </p:blipFill>
        <p:spPr>
          <a:xfrm>
            <a:off x="2006012" y="5984751"/>
            <a:ext cx="2374900" cy="177800"/>
          </a:xfrm>
          <a:prstGeom prst="rect">
            <a:avLst/>
          </a:prstGeom>
        </p:spPr>
      </p:pic>
      <p:pic>
        <p:nvPicPr>
          <p:cNvPr id="13" name="图片 12">
            <a:extLst>
              <a:ext uri="{FF2B5EF4-FFF2-40B4-BE49-F238E27FC236}">
                <a16:creationId xmlns:a16="http://schemas.microsoft.com/office/drawing/2014/main" id="{B671F103-552C-B847-BD45-FA333743C463}"/>
              </a:ext>
            </a:extLst>
          </p:cNvPr>
          <p:cNvPicPr>
            <a:picLocks noChangeAspect="1"/>
          </p:cNvPicPr>
          <p:nvPr/>
        </p:nvPicPr>
        <p:blipFill>
          <a:blip r:embed="rId8"/>
          <a:stretch>
            <a:fillRect/>
          </a:stretch>
        </p:blipFill>
        <p:spPr>
          <a:xfrm>
            <a:off x="1992740" y="6176061"/>
            <a:ext cx="1244600" cy="203200"/>
          </a:xfrm>
          <a:prstGeom prst="rect">
            <a:avLst/>
          </a:prstGeom>
        </p:spPr>
      </p:pic>
    </p:spTree>
    <p:extLst>
      <p:ext uri="{BB962C8B-B14F-4D97-AF65-F5344CB8AC3E}">
        <p14:creationId xmlns:p14="http://schemas.microsoft.com/office/powerpoint/2010/main" val="4162163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F140233-9F6A-B04F-A1C0-ACC6B9251EB0}"/>
              </a:ext>
            </a:extLst>
          </p:cNvPr>
          <p:cNvSpPr>
            <a:spLocks noGrp="1"/>
          </p:cNvSpPr>
          <p:nvPr>
            <p:ph idx="1"/>
          </p:nvPr>
        </p:nvSpPr>
        <p:spPr>
          <a:xfrm>
            <a:off x="457200" y="347472"/>
            <a:ext cx="8229600" cy="473697"/>
          </a:xfrm>
        </p:spPr>
        <p:txBody>
          <a:bodyPr/>
          <a:lstStyle/>
          <a:p>
            <a:r>
              <a:rPr kumimoji="1" lang="en-US" altLang="zh-CN" dirty="0"/>
              <a:t>4.</a:t>
            </a:r>
            <a:r>
              <a:rPr kumimoji="1" lang="zh-CN" altLang="en-US" dirty="0"/>
              <a:t> </a:t>
            </a:r>
            <a:r>
              <a:rPr kumimoji="1" lang="en-US" altLang="zh-CN" dirty="0"/>
              <a:t>Calculate</a:t>
            </a:r>
            <a:r>
              <a:rPr kumimoji="1" lang="zh-CN" altLang="en-US" dirty="0"/>
              <a:t> </a:t>
            </a:r>
            <a:r>
              <a:rPr kumimoji="1" lang="en-US" altLang="zh-CN" dirty="0"/>
              <a:t>Bias.</a:t>
            </a:r>
          </a:p>
        </p:txBody>
      </p:sp>
      <p:sp>
        <p:nvSpPr>
          <p:cNvPr id="4" name="页脚占位符 3">
            <a:extLst>
              <a:ext uri="{FF2B5EF4-FFF2-40B4-BE49-F238E27FC236}">
                <a16:creationId xmlns:a16="http://schemas.microsoft.com/office/drawing/2014/main" id="{D8D0BFD7-7102-7048-B85F-86A25AB4DCDD}"/>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25E7BEB2-5EE7-AE43-9B91-79A4791D62BC}"/>
              </a:ext>
            </a:extLst>
          </p:cNvPr>
          <p:cNvSpPr>
            <a:spLocks noGrp="1"/>
          </p:cNvSpPr>
          <p:nvPr>
            <p:ph type="sldNum" sz="quarter" idx="12"/>
          </p:nvPr>
        </p:nvSpPr>
        <p:spPr/>
        <p:txBody>
          <a:bodyPr/>
          <a:lstStyle/>
          <a:p>
            <a:fld id="{E4FFCA10-EE3F-AF4E-9EA4-E5CA2D91A1E4}" type="slidenum">
              <a:rPr lang="en-US" smtClean="0"/>
              <a:t>19</a:t>
            </a:fld>
            <a:endParaRPr 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409AB65-21B6-B14A-9B31-C7CD077DA474}"/>
                  </a:ext>
                </a:extLst>
              </p:cNvPr>
              <p:cNvSpPr txBox="1"/>
              <p:nvPr/>
            </p:nvSpPr>
            <p:spPr>
              <a:xfrm>
                <a:off x="754145" y="821169"/>
                <a:ext cx="4683590" cy="369332"/>
              </a:xfrm>
              <a:prstGeom prst="rect">
                <a:avLst/>
              </a:prstGeom>
              <a:noFill/>
            </p:spPr>
            <p:txBody>
              <a:bodyPr wrap="none" rtlCol="0">
                <a:spAutoFit/>
              </a:bodyPr>
              <a:lstStyle/>
              <a:p>
                <a:r>
                  <a:rPr kumimoji="1" lang="en-US" altLang="zh-CN" dirty="0"/>
                  <a:t>For</a:t>
                </a:r>
                <a:r>
                  <a:rPr kumimoji="1" lang="zh-CN" altLang="en-US" dirty="0"/>
                  <a:t> </a:t>
                </a:r>
                <a:r>
                  <a:rPr kumimoji="1" lang="en-US" altLang="zh-CN" dirty="0"/>
                  <a:t>a</a:t>
                </a:r>
                <a:r>
                  <a:rPr kumimoji="1" lang="zh-CN" altLang="en-US" dirty="0"/>
                  <a:t> </a:t>
                </a:r>
                <a:r>
                  <a:rPr kumimoji="1" lang="en-US" altLang="zh-CN" dirty="0"/>
                  <a:t>data</a:t>
                </a:r>
                <a:r>
                  <a:rPr kumimoji="1" lang="zh-CN" altLang="en-US" dirty="0"/>
                  <a:t> </a:t>
                </a:r>
                <a:r>
                  <a:rPr kumimoji="1" lang="en-US" altLang="zh-CN" dirty="0"/>
                  <a:t>point</a:t>
                </a:r>
                <a:r>
                  <a:rPr kumimoji="1" lang="zh-CN" altLang="en-US" dirty="0"/>
                  <a:t>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0</m:t>
                        </m:r>
                      </m:sub>
                    </m:sSub>
                  </m:oMath>
                </a14:m>
                <a:r>
                  <a:rPr kumimoji="1" lang="zh-CN" altLang="en-US" dirty="0"/>
                  <a:t> </a:t>
                </a:r>
                <a:r>
                  <a:rPr kumimoji="1" lang="en-US" altLang="zh-CN" dirty="0"/>
                  <a:t>in</a:t>
                </a:r>
                <a:r>
                  <a:rPr kumimoji="1" lang="zh-CN" altLang="en-US" dirty="0"/>
                  <a:t> </a:t>
                </a:r>
                <a:r>
                  <a:rPr kumimoji="1" lang="en-US" altLang="zh-CN" dirty="0"/>
                  <a:t>testing</a:t>
                </a:r>
                <a:r>
                  <a:rPr kumimoji="1" lang="zh-CN" altLang="en-US" dirty="0"/>
                  <a:t> </a:t>
                </a:r>
                <a:r>
                  <a:rPr kumimoji="1" lang="en-US" altLang="zh-CN" dirty="0"/>
                  <a:t>set,</a:t>
                </a:r>
                <a:r>
                  <a:rPr kumimoji="1" lang="zh-CN" altLang="en-US" dirty="0"/>
                  <a:t> </a:t>
                </a:r>
                <a:r>
                  <a:rPr kumimoji="1" lang="en-US" altLang="zh-CN" dirty="0"/>
                  <a:t>the</a:t>
                </a:r>
                <a:r>
                  <a:rPr kumimoji="1" lang="zh-CN" altLang="en-US" dirty="0"/>
                  <a:t> </a:t>
                </a:r>
                <a:r>
                  <a:rPr kumimoji="1" lang="en-US" altLang="zh-CN" dirty="0"/>
                  <a:t>bias</a:t>
                </a:r>
                <a:r>
                  <a:rPr kumimoji="1" lang="zh-CN" altLang="en-US" dirty="0"/>
                  <a:t> </a:t>
                </a:r>
                <a:r>
                  <a:rPr kumimoji="1" lang="en-US" altLang="zh-CN" dirty="0"/>
                  <a:t>is</a:t>
                </a:r>
                <a:r>
                  <a:rPr kumimoji="1" lang="zh-CN" altLang="en-US" dirty="0"/>
                  <a:t> </a:t>
                </a:r>
              </a:p>
            </p:txBody>
          </p:sp>
        </mc:Choice>
        <mc:Fallback xmlns="">
          <p:sp>
            <p:nvSpPr>
              <p:cNvPr id="11" name="文本框 10">
                <a:extLst>
                  <a:ext uri="{FF2B5EF4-FFF2-40B4-BE49-F238E27FC236}">
                    <a16:creationId xmlns:a16="http://schemas.microsoft.com/office/drawing/2014/main" id="{6409AB65-21B6-B14A-9B31-C7CD077DA474}"/>
                  </a:ext>
                </a:extLst>
              </p:cNvPr>
              <p:cNvSpPr txBox="1">
                <a:spLocks noRot="1" noChangeAspect="1" noMove="1" noResize="1" noEditPoints="1" noAdjustHandles="1" noChangeArrowheads="1" noChangeShapeType="1" noTextEdit="1"/>
              </p:cNvSpPr>
              <p:nvPr/>
            </p:nvSpPr>
            <p:spPr>
              <a:xfrm>
                <a:off x="754145" y="821169"/>
                <a:ext cx="4683590" cy="369332"/>
              </a:xfrm>
              <a:prstGeom prst="rect">
                <a:avLst/>
              </a:prstGeom>
              <a:blipFill>
                <a:blip r:embed="rId2"/>
                <a:stretch>
                  <a:fillRect l="-811" t="-6667"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38A84D3A-41D4-E549-9F60-23DD70FEA98A}"/>
                  </a:ext>
                </a:extLst>
              </p:cNvPr>
              <p:cNvSpPr txBox="1"/>
              <p:nvPr/>
            </p:nvSpPr>
            <p:spPr>
              <a:xfrm>
                <a:off x="4502075" y="1379761"/>
                <a:ext cx="630044" cy="284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zh-CN" altLang="en-US" i="1" smtClean="0">
                              <a:latin typeface="Cambria Math" panose="02040503050406030204" pitchFamily="18" charset="0"/>
                            </a:rPr>
                          </m:ctrlPr>
                        </m:accPr>
                        <m:e>
                          <m:r>
                            <a:rPr kumimoji="1" lang="en-US" altLang="zh-CN" b="0" i="1" smtClean="0">
                              <a:latin typeface="Cambria Math" panose="02040503050406030204" pitchFamily="18" charset="0"/>
                            </a:rPr>
                            <m:t>𝑌</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𝑌</m:t>
                      </m:r>
                    </m:oMath>
                  </m:oMathPara>
                </a14:m>
                <a:endParaRPr kumimoji="1" lang="zh-CN" altLang="en-US" dirty="0"/>
              </a:p>
            </p:txBody>
          </p:sp>
        </mc:Choice>
        <mc:Fallback xmlns="">
          <p:sp>
            <p:nvSpPr>
              <p:cNvPr id="12" name="文本框 11">
                <a:extLst>
                  <a:ext uri="{FF2B5EF4-FFF2-40B4-BE49-F238E27FC236}">
                    <a16:creationId xmlns:a16="http://schemas.microsoft.com/office/drawing/2014/main" id="{38A84D3A-41D4-E549-9F60-23DD70FEA98A}"/>
                  </a:ext>
                </a:extLst>
              </p:cNvPr>
              <p:cNvSpPr txBox="1">
                <a:spLocks noRot="1" noChangeAspect="1" noMove="1" noResize="1" noEditPoints="1" noAdjustHandles="1" noChangeArrowheads="1" noChangeShapeType="1" noTextEdit="1"/>
              </p:cNvSpPr>
              <p:nvPr/>
            </p:nvSpPr>
            <p:spPr>
              <a:xfrm>
                <a:off x="4502075" y="1379761"/>
                <a:ext cx="630044" cy="284437"/>
              </a:xfrm>
              <a:prstGeom prst="rect">
                <a:avLst/>
              </a:prstGeom>
              <a:blipFill>
                <a:blip r:embed="rId3"/>
                <a:stretch>
                  <a:fillRect l="-5882" t="-17391" r="-5882" b="-4348"/>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77727AB6-E9EE-CD47-A9BC-FC7EFBE6405A}"/>
              </a:ext>
            </a:extLst>
          </p:cNvPr>
          <p:cNvSpPr txBox="1"/>
          <p:nvPr/>
        </p:nvSpPr>
        <p:spPr>
          <a:xfrm>
            <a:off x="1766089" y="1801557"/>
            <a:ext cx="2659702" cy="369332"/>
          </a:xfrm>
          <a:prstGeom prst="rect">
            <a:avLst/>
          </a:prstGeom>
          <a:noFill/>
        </p:spPr>
        <p:txBody>
          <a:bodyPr wrap="none" rtlCol="0">
            <a:spAutoFit/>
          </a:bodyPr>
          <a:lstStyle/>
          <a:p>
            <a:r>
              <a:rPr kumimoji="1" lang="en-US" altLang="zh-CN" dirty="0"/>
              <a:t>Predictions</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model</a:t>
            </a:r>
            <a:endParaRPr kumimoji="1" lang="zh-CN" altLang="en-US" dirty="0"/>
          </a:p>
        </p:txBody>
      </p:sp>
      <p:sp>
        <p:nvSpPr>
          <p:cNvPr id="14" name="文本框 13">
            <a:extLst>
              <a:ext uri="{FF2B5EF4-FFF2-40B4-BE49-F238E27FC236}">
                <a16:creationId xmlns:a16="http://schemas.microsoft.com/office/drawing/2014/main" id="{58A4470E-CB21-B241-BE8D-7CA9B903001E}"/>
              </a:ext>
            </a:extLst>
          </p:cNvPr>
          <p:cNvSpPr txBox="1"/>
          <p:nvPr/>
        </p:nvSpPr>
        <p:spPr>
          <a:xfrm>
            <a:off x="5208405" y="1801557"/>
            <a:ext cx="1415772" cy="369332"/>
          </a:xfrm>
          <a:prstGeom prst="rect">
            <a:avLst/>
          </a:prstGeom>
          <a:noFill/>
        </p:spPr>
        <p:txBody>
          <a:bodyPr wrap="none" rtlCol="0">
            <a:spAutoFit/>
          </a:bodyPr>
          <a:lstStyle/>
          <a:p>
            <a:r>
              <a:rPr kumimoji="1" lang="en-US" altLang="zh-CN" dirty="0" err="1"/>
              <a:t>Groundtruth</a:t>
            </a:r>
            <a:endParaRPr kumimoji="1" lang="zh-CN" altLang="en-US" dirty="0"/>
          </a:p>
        </p:txBody>
      </p:sp>
      <p:cxnSp>
        <p:nvCxnSpPr>
          <p:cNvPr id="16" name="直线箭头连接符 15">
            <a:extLst>
              <a:ext uri="{FF2B5EF4-FFF2-40B4-BE49-F238E27FC236}">
                <a16:creationId xmlns:a16="http://schemas.microsoft.com/office/drawing/2014/main" id="{EEBA39ED-8FD7-F941-809B-FB4BE7340C09}"/>
              </a:ext>
            </a:extLst>
          </p:cNvPr>
          <p:cNvCxnSpPr>
            <a:stCxn id="13" idx="0"/>
            <a:endCxn id="12" idx="1"/>
          </p:cNvCxnSpPr>
          <p:nvPr/>
        </p:nvCxnSpPr>
        <p:spPr>
          <a:xfrm flipV="1">
            <a:off x="3095940" y="1521980"/>
            <a:ext cx="1406135" cy="279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id="{2BF41937-11E1-EA48-89EA-AC417BB8A0F7}"/>
              </a:ext>
            </a:extLst>
          </p:cNvPr>
          <p:cNvCxnSpPr>
            <a:stCxn id="14" idx="0"/>
            <a:endCxn id="12" idx="3"/>
          </p:cNvCxnSpPr>
          <p:nvPr/>
        </p:nvCxnSpPr>
        <p:spPr>
          <a:xfrm flipH="1" flipV="1">
            <a:off x="5132119" y="1521980"/>
            <a:ext cx="784172" cy="279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D1C216DF-808B-6044-ABA2-E85C9D20620F}"/>
                  </a:ext>
                </a:extLst>
              </p:cNvPr>
              <p:cNvSpPr txBox="1"/>
              <p:nvPr/>
            </p:nvSpPr>
            <p:spPr>
              <a:xfrm>
                <a:off x="2494027" y="2270394"/>
                <a:ext cx="1156599" cy="284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𝑌</m:t>
                          </m:r>
                        </m:e>
                      </m:acc>
                      <m:r>
                        <a:rPr kumimoji="1" lang="en-US" altLang="zh-CN" b="0" i="1" smtClean="0">
                          <a:latin typeface="Cambria Math" panose="02040503050406030204" pitchFamily="18" charset="0"/>
                        </a:rPr>
                        <m:t>=</m:t>
                      </m:r>
                      <m:r>
                        <m:rPr>
                          <m:sty m:val="p"/>
                        </m:rPr>
                        <a:rPr kumimoji="1" lang="en-US" altLang="zh-CN" b="0" i="0" smtClean="0">
                          <a:latin typeface="Cambria Math" panose="02040503050406030204" pitchFamily="18" charset="0"/>
                        </a:rPr>
                        <m:t>aX</m:t>
                      </m:r>
                      <m:r>
                        <a:rPr kumimoji="1" lang="en-US" altLang="zh-CN" b="0" i="0" smtClean="0">
                          <a:latin typeface="Cambria Math" panose="02040503050406030204" pitchFamily="18" charset="0"/>
                        </a:rPr>
                        <m:t>+</m:t>
                      </m:r>
                      <m:r>
                        <m:rPr>
                          <m:sty m:val="p"/>
                        </m:rPr>
                        <a:rPr kumimoji="1" lang="en-US" altLang="zh-CN" b="0" i="0" smtClean="0">
                          <a:latin typeface="Cambria Math" panose="02040503050406030204" pitchFamily="18" charset="0"/>
                        </a:rPr>
                        <m:t>b</m:t>
                      </m:r>
                    </m:oMath>
                  </m:oMathPara>
                </a14:m>
                <a:endParaRPr kumimoji="1" lang="zh-CN" altLang="en-US" dirty="0"/>
              </a:p>
            </p:txBody>
          </p:sp>
        </mc:Choice>
        <mc:Fallback xmlns="">
          <p:sp>
            <p:nvSpPr>
              <p:cNvPr id="19" name="文本框 18">
                <a:extLst>
                  <a:ext uri="{FF2B5EF4-FFF2-40B4-BE49-F238E27FC236}">
                    <a16:creationId xmlns:a16="http://schemas.microsoft.com/office/drawing/2014/main" id="{D1C216DF-808B-6044-ABA2-E85C9D20620F}"/>
                  </a:ext>
                </a:extLst>
              </p:cNvPr>
              <p:cNvSpPr txBox="1">
                <a:spLocks noRot="1" noChangeAspect="1" noMove="1" noResize="1" noEditPoints="1" noAdjustHandles="1" noChangeArrowheads="1" noChangeShapeType="1" noTextEdit="1"/>
              </p:cNvSpPr>
              <p:nvPr/>
            </p:nvSpPr>
            <p:spPr>
              <a:xfrm>
                <a:off x="2494027" y="2270394"/>
                <a:ext cx="1156599" cy="284437"/>
              </a:xfrm>
              <a:prstGeom prst="rect">
                <a:avLst/>
              </a:prstGeom>
              <a:blipFill>
                <a:blip r:embed="rId4"/>
                <a:stretch>
                  <a:fillRect l="-3261" t="-17391" r="-4348"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8B4BC8B7-DF46-104E-A818-0BBEDF2F5183}"/>
                  </a:ext>
                </a:extLst>
              </p:cNvPr>
              <p:cNvSpPr txBox="1"/>
              <p:nvPr/>
            </p:nvSpPr>
            <p:spPr>
              <a:xfrm>
                <a:off x="5537084" y="2270394"/>
                <a:ext cx="758413" cy="2819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𝑌</m:t>
                          </m:r>
                        </m:e>
                      </m:acc>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m:rPr>
                              <m:sty m:val="p"/>
                            </m:rPr>
                            <a:rPr kumimoji="1" lang="en-US" altLang="zh-CN" b="0" i="0" smtClean="0">
                              <a:latin typeface="Cambria Math" panose="02040503050406030204" pitchFamily="18" charset="0"/>
                            </a:rPr>
                            <m:t>X</m:t>
                          </m:r>
                        </m:e>
                        <m:sup>
                          <m:r>
                            <a:rPr kumimoji="1" lang="en-US" altLang="zh-CN" b="0" i="0" smtClean="0">
                              <a:latin typeface="Cambria Math" panose="02040503050406030204" pitchFamily="18" charset="0"/>
                            </a:rPr>
                            <m:t>3</m:t>
                          </m:r>
                        </m:sup>
                      </m:sSup>
                    </m:oMath>
                  </m:oMathPara>
                </a14:m>
                <a:endParaRPr kumimoji="1" lang="zh-CN" altLang="en-US" dirty="0"/>
              </a:p>
            </p:txBody>
          </p:sp>
        </mc:Choice>
        <mc:Fallback xmlns="">
          <p:sp>
            <p:nvSpPr>
              <p:cNvPr id="20" name="文本框 19">
                <a:extLst>
                  <a:ext uri="{FF2B5EF4-FFF2-40B4-BE49-F238E27FC236}">
                    <a16:creationId xmlns:a16="http://schemas.microsoft.com/office/drawing/2014/main" id="{8B4BC8B7-DF46-104E-A818-0BBEDF2F5183}"/>
                  </a:ext>
                </a:extLst>
              </p:cNvPr>
              <p:cNvSpPr txBox="1">
                <a:spLocks noRot="1" noChangeAspect="1" noMove="1" noResize="1" noEditPoints="1" noAdjustHandles="1" noChangeArrowheads="1" noChangeShapeType="1" noTextEdit="1"/>
              </p:cNvSpPr>
              <p:nvPr/>
            </p:nvSpPr>
            <p:spPr>
              <a:xfrm>
                <a:off x="5537084" y="2270394"/>
                <a:ext cx="758413" cy="281937"/>
              </a:xfrm>
              <a:prstGeom prst="rect">
                <a:avLst/>
              </a:prstGeom>
              <a:blipFill>
                <a:blip r:embed="rId5"/>
                <a:stretch>
                  <a:fillRect l="-4918" t="-8696" b="-8696"/>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B3F89957-C7B6-A740-90BC-B0B1F588E59C}"/>
              </a:ext>
            </a:extLst>
          </p:cNvPr>
          <p:cNvSpPr txBox="1"/>
          <p:nvPr/>
        </p:nvSpPr>
        <p:spPr>
          <a:xfrm>
            <a:off x="904973" y="2857359"/>
            <a:ext cx="7927943" cy="646331"/>
          </a:xfrm>
          <a:prstGeom prst="rect">
            <a:avLst/>
          </a:prstGeom>
          <a:noFill/>
        </p:spPr>
        <p:txBody>
          <a:bodyPr wrap="square" rtlCol="0">
            <a:spAutoFit/>
          </a:bodyPr>
          <a:lstStyle/>
          <a:p>
            <a:r>
              <a:rPr kumimoji="1" lang="en-US" altLang="zh-CN" dirty="0"/>
              <a:t>To</a:t>
            </a:r>
            <a:r>
              <a:rPr kumimoji="1" lang="zh-CN" altLang="en-US" dirty="0"/>
              <a:t> </a:t>
            </a:r>
            <a:r>
              <a:rPr kumimoji="1" lang="en-US" altLang="zh-CN" dirty="0"/>
              <a:t>calculate</a:t>
            </a:r>
            <a:r>
              <a:rPr kumimoji="1" lang="zh-CN" altLang="en-US" dirty="0"/>
              <a:t> </a:t>
            </a:r>
            <a:r>
              <a:rPr kumimoji="1" lang="en-US" altLang="zh-CN" dirty="0"/>
              <a:t>the</a:t>
            </a:r>
            <a:r>
              <a:rPr kumimoji="1" lang="zh-CN" altLang="en-US" dirty="0"/>
              <a:t> </a:t>
            </a:r>
            <a:r>
              <a:rPr kumimoji="1" lang="en-US" altLang="zh-CN" dirty="0"/>
              <a:t>expected</a:t>
            </a:r>
            <a:r>
              <a:rPr kumimoji="1" lang="zh-CN" altLang="en-US" dirty="0"/>
              <a:t> </a:t>
            </a:r>
            <a:r>
              <a:rPr kumimoji="1" lang="en-US" altLang="zh-CN" dirty="0"/>
              <a:t>MSE,</a:t>
            </a:r>
            <a:r>
              <a:rPr kumimoji="1" lang="zh-CN" altLang="en-US" dirty="0"/>
              <a:t> </a:t>
            </a:r>
            <a:r>
              <a:rPr kumimoji="1" lang="en-US" altLang="zh-CN" dirty="0"/>
              <a:t>we</a:t>
            </a:r>
            <a:r>
              <a:rPr kumimoji="1" lang="zh-CN" altLang="en-US" dirty="0"/>
              <a:t> </a:t>
            </a:r>
            <a:r>
              <a:rPr kumimoji="1" lang="en-US" altLang="zh-CN" dirty="0"/>
              <a:t>assume</a:t>
            </a:r>
            <a:r>
              <a:rPr kumimoji="1" lang="zh-CN" altLang="en-US" dirty="0"/>
              <a:t> </a:t>
            </a:r>
            <a:r>
              <a:rPr kumimoji="1" lang="en-US" altLang="zh-CN" dirty="0"/>
              <a:t>the</a:t>
            </a:r>
            <a:r>
              <a:rPr kumimoji="1" lang="zh-CN" altLang="en-US" dirty="0"/>
              <a:t> </a:t>
            </a:r>
            <a:r>
              <a:rPr kumimoji="1" lang="en-US" altLang="zh-CN" dirty="0"/>
              <a:t>data</a:t>
            </a:r>
            <a:r>
              <a:rPr kumimoji="1" lang="zh-CN" altLang="en-US" dirty="0"/>
              <a:t> </a:t>
            </a:r>
            <a:r>
              <a:rPr kumimoji="1" lang="en-US" altLang="zh-CN" dirty="0"/>
              <a:t>points</a:t>
            </a:r>
            <a:r>
              <a:rPr kumimoji="1" lang="zh-CN" altLang="en-US" dirty="0"/>
              <a:t> </a:t>
            </a:r>
            <a:r>
              <a:rPr kumimoji="1" lang="en-US" altLang="zh-CN" dirty="0"/>
              <a:t>in</a:t>
            </a:r>
            <a:r>
              <a:rPr kumimoji="1" lang="zh-CN" altLang="en-US" dirty="0"/>
              <a:t> </a:t>
            </a:r>
            <a:r>
              <a:rPr kumimoji="1" lang="en-US" altLang="zh-CN" dirty="0"/>
              <a:t>testing</a:t>
            </a:r>
            <a:r>
              <a:rPr kumimoji="1" lang="zh-CN" altLang="en-US" dirty="0"/>
              <a:t> </a:t>
            </a:r>
            <a:r>
              <a:rPr kumimoji="1" lang="en-US" altLang="zh-CN" dirty="0"/>
              <a:t>set</a:t>
            </a:r>
            <a:r>
              <a:rPr kumimoji="1" lang="zh-CN" altLang="en-US" dirty="0"/>
              <a:t> </a:t>
            </a:r>
            <a:r>
              <a:rPr kumimoji="1" lang="en-US" altLang="zh-CN" dirty="0"/>
              <a:t>are</a:t>
            </a:r>
            <a:r>
              <a:rPr kumimoji="1" lang="zh-CN" altLang="en-US" dirty="0"/>
              <a:t> </a:t>
            </a:r>
            <a:r>
              <a:rPr kumimoji="1" lang="en-US" altLang="zh-CN" dirty="0"/>
              <a:t>uniformly</a:t>
            </a:r>
            <a:r>
              <a:rPr kumimoji="1" lang="zh-CN" altLang="en-US" dirty="0"/>
              <a:t> </a:t>
            </a:r>
            <a:r>
              <a:rPr kumimoji="1" lang="en-US" altLang="zh-CN" dirty="0"/>
              <a:t>distributed.</a:t>
            </a:r>
            <a:endParaRPr kumimoji="1" lang="zh-CN" altLang="en-US" dirty="0"/>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DDE38760-11F1-4441-A3A3-631AE29CCE2A}"/>
                  </a:ext>
                </a:extLst>
              </p:cNvPr>
              <p:cNvSpPr txBox="1"/>
              <p:nvPr/>
            </p:nvSpPr>
            <p:spPr>
              <a:xfrm>
                <a:off x="1545601" y="3364050"/>
                <a:ext cx="4506811" cy="8835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𝐵𝑖𝑎</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𝑠</m:t>
                          </m:r>
                        </m:e>
                        <m:sup>
                          <m:r>
                            <a:rPr kumimoji="1" lang="en-US" altLang="zh-CN" b="0" i="1" smtClean="0">
                              <a:latin typeface="Cambria Math" panose="02040503050406030204" pitchFamily="18" charset="0"/>
                            </a:rPr>
                            <m:t>2</m:t>
                          </m:r>
                        </m:sup>
                      </m:sSup>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d>
                            <m:dPr>
                              <m:ctrlPr>
                                <a:rPr kumimoji="1" lang="en-US" altLang="zh-CN" b="0" i="1" smtClean="0">
                                  <a:latin typeface="Cambria Math" panose="02040503050406030204" pitchFamily="18" charset="0"/>
                                </a:rPr>
                              </m:ctrlPr>
                            </m:dPr>
                            <m:e>
                              <m:nary>
                                <m:naryPr>
                                  <m:chr m:val="∑"/>
                                  <m:supHide m:val="on"/>
                                  <m:ctrlPr>
                                    <a:rPr kumimoji="1" lang="en-US" altLang="zh-CN" i="1">
                                      <a:latin typeface="Cambria Math" panose="02040503050406030204" pitchFamily="18" charset="0"/>
                                    </a:rPr>
                                  </m:ctrlPr>
                                </m:naryPr>
                                <m:sub>
                                  <m:r>
                                    <a:rPr kumimoji="1" lang="en-US" altLang="zh-CN" i="1">
                                      <a:latin typeface="Cambria Math" panose="02040503050406030204" pitchFamily="18" charset="0"/>
                                    </a:rPr>
                                    <m:t>𝑖</m:t>
                                  </m:r>
                                </m:sub>
                                <m:sup/>
                                <m:e>
                                  <m:d>
                                    <m:dPr>
                                      <m:ctrlPr>
                                        <a:rPr kumimoji="1" lang="en-US" altLang="zh-CN" i="1">
                                          <a:latin typeface="Cambria Math" panose="02040503050406030204" pitchFamily="18" charset="0"/>
                                        </a:rPr>
                                      </m:ctrlPr>
                                    </m:dPr>
                                    <m:e>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𝑌</m:t>
                                          </m:r>
                                        </m:e>
                                      </m:acc>
                                      <m:r>
                                        <a:rPr kumimoji="1" lang="en-US" altLang="zh-CN" b="0" i="1" smtClean="0">
                                          <a:latin typeface="Cambria Math" panose="02040503050406030204" pitchFamily="18" charset="0"/>
                                        </a:rPr>
                                        <m:t>−</m:t>
                                      </m:r>
                                      <m:acc>
                                        <m:accPr>
                                          <m:chr m:val="̂"/>
                                          <m:ctrlPr>
                                            <a:rPr kumimoji="1" lang="en-US" altLang="zh-CN" i="1">
                                              <a:latin typeface="Cambria Math" panose="02040503050406030204" pitchFamily="18" charset="0"/>
                                            </a:rPr>
                                          </m:ctrlPr>
                                        </m:accPr>
                                        <m:e>
                                          <m:r>
                                            <a:rPr kumimoji="1" lang="en-US" altLang="zh-CN" i="1">
                                              <a:latin typeface="Cambria Math" panose="02040503050406030204" pitchFamily="18" charset="0"/>
                                            </a:rPr>
                                            <m:t>𝑌</m:t>
                                          </m:r>
                                        </m:e>
                                      </m:acc>
                                    </m:e>
                                  </m:d>
                                  <m:func>
                                    <m:funcPr>
                                      <m:ctrlPr>
                                        <a:rPr kumimoji="1" lang="en-US" altLang="zh-CN" i="1">
                                          <a:latin typeface="Cambria Math" panose="02040503050406030204" pitchFamily="18" charset="0"/>
                                        </a:rPr>
                                      </m:ctrlPr>
                                    </m:funcPr>
                                    <m:fName>
                                      <m:r>
                                        <m:rPr>
                                          <m:sty m:val="p"/>
                                        </m:rPr>
                                        <a:rPr kumimoji="1" lang="en-US" altLang="zh-CN">
                                          <a:latin typeface="Cambria Math" panose="02040503050406030204" pitchFamily="18" charset="0"/>
                                        </a:rPr>
                                        <m:t>Pr</m:t>
                                      </m:r>
                                    </m:fName>
                                    <m:e>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𝑋</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𝑋</m:t>
                                              </m:r>
                                            </m:e>
                                            <m:sub>
                                              <m:r>
                                                <a:rPr kumimoji="1" lang="en-US" altLang="zh-CN" i="1">
                                                  <a:latin typeface="Cambria Math" panose="02040503050406030204" pitchFamily="18" charset="0"/>
                                                </a:rPr>
                                                <m:t>𝑖</m:t>
                                              </m:r>
                                            </m:sub>
                                          </m:sSub>
                                          <m:r>
                                            <a:rPr kumimoji="1" lang="en-US" altLang="zh-CN" i="1">
                                              <a:latin typeface="Cambria Math" panose="02040503050406030204" pitchFamily="18" charset="0"/>
                                            </a:rPr>
                                            <m:t>,</m:t>
                                          </m:r>
                                          <m:r>
                                            <a:rPr kumimoji="1" lang="en-US" altLang="zh-CN" i="1">
                                              <a:latin typeface="Cambria Math" panose="02040503050406030204" pitchFamily="18" charset="0"/>
                                            </a:rPr>
                                            <m:t>𝑌</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𝑌</m:t>
                                              </m:r>
                                            </m:e>
                                            <m:sub>
                                              <m:r>
                                                <a:rPr kumimoji="1" lang="en-US" altLang="zh-CN" i="1">
                                                  <a:latin typeface="Cambria Math" panose="02040503050406030204" pitchFamily="18" charset="0"/>
                                                </a:rPr>
                                                <m:t>𝑖</m:t>
                                              </m:r>
                                            </m:sub>
                                          </m:sSub>
                                        </m:e>
                                      </m:d>
                                    </m:e>
                                  </m:func>
                                </m:e>
                              </m:nary>
                            </m:e>
                          </m:d>
                        </m:e>
                        <m:sup>
                          <m:r>
                            <a:rPr kumimoji="1" lang="en-US" altLang="zh-CN" b="0" i="1" smtClean="0">
                              <a:latin typeface="Cambria Math" panose="02040503050406030204" pitchFamily="18" charset="0"/>
                            </a:rPr>
                            <m:t>2</m:t>
                          </m:r>
                        </m:sup>
                      </m:sSup>
                    </m:oMath>
                  </m:oMathPara>
                </a14:m>
                <a:endParaRPr kumimoji="1" lang="zh-CN" altLang="en-US" dirty="0"/>
              </a:p>
            </p:txBody>
          </p:sp>
        </mc:Choice>
        <mc:Fallback xmlns="">
          <p:sp>
            <p:nvSpPr>
              <p:cNvPr id="22" name="文本框 21">
                <a:extLst>
                  <a:ext uri="{FF2B5EF4-FFF2-40B4-BE49-F238E27FC236}">
                    <a16:creationId xmlns:a16="http://schemas.microsoft.com/office/drawing/2014/main" id="{DDE38760-11F1-4441-A3A3-631AE29CCE2A}"/>
                  </a:ext>
                </a:extLst>
              </p:cNvPr>
              <p:cNvSpPr txBox="1">
                <a:spLocks noRot="1" noChangeAspect="1" noMove="1" noResize="1" noEditPoints="1" noAdjustHandles="1" noChangeArrowheads="1" noChangeShapeType="1" noTextEdit="1"/>
              </p:cNvSpPr>
              <p:nvPr/>
            </p:nvSpPr>
            <p:spPr>
              <a:xfrm>
                <a:off x="1545601" y="3364050"/>
                <a:ext cx="4506811" cy="883575"/>
              </a:xfrm>
              <a:prstGeom prst="rect">
                <a:avLst/>
              </a:prstGeom>
              <a:blipFill>
                <a:blip r:embed="rId6"/>
                <a:stretch>
                  <a:fillRect t="-91429" b="-14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3B603299-83C9-9B48-B5A2-ECF8D1C2B8BF}"/>
                  </a:ext>
                </a:extLst>
              </p:cNvPr>
              <p:cNvSpPr txBox="1"/>
              <p:nvPr/>
            </p:nvSpPr>
            <p:spPr>
              <a:xfrm>
                <a:off x="6551294" y="3496607"/>
                <a:ext cx="2485296"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zh-CN" altLang="en-US" b="0" i="1" smtClean="0">
                              <a:latin typeface="Cambria Math" panose="02040503050406030204" pitchFamily="18" charset="0"/>
                            </a:rPr>
                          </m:ctrlPr>
                        </m:funcPr>
                        <m:fName>
                          <m:r>
                            <m:rPr>
                              <m:sty m:val="p"/>
                            </m:rPr>
                            <a:rPr kumimoji="1" lang="en-US" altLang="zh-CN" b="0" i="0" smtClean="0">
                              <a:latin typeface="Cambria Math" panose="02040503050406030204" pitchFamily="18" charset="0"/>
                            </a:rPr>
                            <m:t>Pr</m:t>
                          </m:r>
                        </m:fName>
                        <m:e>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𝑋</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𝑌</m:t>
                                  </m:r>
                                </m:e>
                                <m:sub>
                                  <m:r>
                                    <a:rPr kumimoji="1" lang="en-US" altLang="zh-CN" b="0" i="1" smtClean="0">
                                      <a:latin typeface="Cambria Math" panose="02040503050406030204" pitchFamily="18" charset="0"/>
                                    </a:rPr>
                                    <m:t>𝑖</m:t>
                                  </m:r>
                                </m:sub>
                              </m:sSub>
                            </m:e>
                          </m:d>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𝑛</m:t>
                              </m:r>
                            </m:den>
                          </m:f>
                        </m:e>
                      </m:func>
                    </m:oMath>
                  </m:oMathPara>
                </a14:m>
                <a:endParaRPr kumimoji="1" lang="zh-CN" altLang="en-US" dirty="0"/>
              </a:p>
            </p:txBody>
          </p:sp>
        </mc:Choice>
        <mc:Fallback xmlns="">
          <p:sp>
            <p:nvSpPr>
              <p:cNvPr id="23" name="文本框 22">
                <a:extLst>
                  <a:ext uri="{FF2B5EF4-FFF2-40B4-BE49-F238E27FC236}">
                    <a16:creationId xmlns:a16="http://schemas.microsoft.com/office/drawing/2014/main" id="{3B603299-83C9-9B48-B5A2-ECF8D1C2B8BF}"/>
                  </a:ext>
                </a:extLst>
              </p:cNvPr>
              <p:cNvSpPr txBox="1">
                <a:spLocks noRot="1" noChangeAspect="1" noMove="1" noResize="1" noEditPoints="1" noAdjustHandles="1" noChangeArrowheads="1" noChangeShapeType="1" noTextEdit="1"/>
              </p:cNvSpPr>
              <p:nvPr/>
            </p:nvSpPr>
            <p:spPr>
              <a:xfrm>
                <a:off x="6551294" y="3496607"/>
                <a:ext cx="2485296" cy="612732"/>
              </a:xfrm>
              <a:prstGeom prst="rect">
                <a:avLst/>
              </a:prstGeom>
              <a:blipFill>
                <a:blip r:embed="rId7"/>
                <a:stretch>
                  <a:fillRect/>
                </a:stretch>
              </a:blipFill>
            </p:spPr>
            <p:txBody>
              <a:bodyPr/>
              <a:lstStyle/>
              <a:p>
                <a:r>
                  <a:rPr lang="zh-CN" altLang="en-US">
                    <a:noFill/>
                  </a:rPr>
                  <a:t> </a:t>
                </a:r>
              </a:p>
            </p:txBody>
          </p:sp>
        </mc:Fallback>
      </mc:AlternateContent>
      <p:sp>
        <p:nvSpPr>
          <p:cNvPr id="26" name="内容占位符 2">
            <a:extLst>
              <a:ext uri="{FF2B5EF4-FFF2-40B4-BE49-F238E27FC236}">
                <a16:creationId xmlns:a16="http://schemas.microsoft.com/office/drawing/2014/main" id="{28AD471B-1A3D-3947-B187-A1AB70A34BDE}"/>
              </a:ext>
            </a:extLst>
          </p:cNvPr>
          <p:cNvSpPr txBox="1">
            <a:spLocks/>
          </p:cNvSpPr>
          <p:nvPr/>
        </p:nvSpPr>
        <p:spPr>
          <a:xfrm>
            <a:off x="387275" y="4615266"/>
            <a:ext cx="8229600" cy="48312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kumimoji="1" lang="en-US" altLang="zh-CN" dirty="0"/>
              <a:t>5.</a:t>
            </a:r>
            <a:r>
              <a:rPr kumimoji="1" lang="zh-CN" altLang="en-US" dirty="0"/>
              <a:t> </a:t>
            </a:r>
            <a:r>
              <a:rPr kumimoji="1" lang="en-US" altLang="zh-CN" dirty="0"/>
              <a:t>Calculate</a:t>
            </a:r>
            <a:r>
              <a:rPr kumimoji="1" lang="zh-CN" altLang="en-US" dirty="0"/>
              <a:t> </a:t>
            </a:r>
            <a:r>
              <a:rPr kumimoji="1" lang="en-US" altLang="zh-CN" dirty="0"/>
              <a:t>Variance</a:t>
            </a:r>
            <a:endParaRPr kumimoji="1" lang="zh-CN" altLang="en-US" dirty="0"/>
          </a:p>
        </p:txBody>
      </p:sp>
      <p:pic>
        <p:nvPicPr>
          <p:cNvPr id="27" name="图片 26">
            <a:extLst>
              <a:ext uri="{FF2B5EF4-FFF2-40B4-BE49-F238E27FC236}">
                <a16:creationId xmlns:a16="http://schemas.microsoft.com/office/drawing/2014/main" id="{A77327EF-49D1-884B-8E34-8F087E3F7100}"/>
              </a:ext>
            </a:extLst>
          </p:cNvPr>
          <p:cNvPicPr>
            <a:picLocks noChangeAspect="1"/>
          </p:cNvPicPr>
          <p:nvPr/>
        </p:nvPicPr>
        <p:blipFill rotWithShape="1">
          <a:blip r:embed="rId8"/>
          <a:srcRect t="23434"/>
          <a:stretch/>
        </p:blipFill>
        <p:spPr>
          <a:xfrm>
            <a:off x="3072326" y="4254196"/>
            <a:ext cx="3467100" cy="213926"/>
          </a:xfrm>
          <a:prstGeom prst="rect">
            <a:avLst/>
          </a:prstGeom>
        </p:spPr>
      </p:pic>
      <p:pic>
        <p:nvPicPr>
          <p:cNvPr id="28" name="图片 27">
            <a:extLst>
              <a:ext uri="{FF2B5EF4-FFF2-40B4-BE49-F238E27FC236}">
                <a16:creationId xmlns:a16="http://schemas.microsoft.com/office/drawing/2014/main" id="{10FE8560-6906-1F42-A652-F3C2C60BF72D}"/>
              </a:ext>
            </a:extLst>
          </p:cNvPr>
          <p:cNvPicPr>
            <a:picLocks noChangeAspect="1"/>
          </p:cNvPicPr>
          <p:nvPr/>
        </p:nvPicPr>
        <p:blipFill>
          <a:blip r:embed="rId9"/>
          <a:stretch>
            <a:fillRect/>
          </a:stretch>
        </p:blipFill>
        <p:spPr>
          <a:xfrm>
            <a:off x="3096454" y="5169721"/>
            <a:ext cx="3276600" cy="177800"/>
          </a:xfrm>
          <a:prstGeom prst="rect">
            <a:avLst/>
          </a:prstGeom>
        </p:spPr>
      </p:pic>
      <p:sp>
        <p:nvSpPr>
          <p:cNvPr id="29" name="内容占位符 2">
            <a:extLst>
              <a:ext uri="{FF2B5EF4-FFF2-40B4-BE49-F238E27FC236}">
                <a16:creationId xmlns:a16="http://schemas.microsoft.com/office/drawing/2014/main" id="{97D89A19-4694-E44D-B3F0-FA1FE8F78D8B}"/>
              </a:ext>
            </a:extLst>
          </p:cNvPr>
          <p:cNvSpPr txBox="1">
            <a:spLocks/>
          </p:cNvSpPr>
          <p:nvPr/>
        </p:nvSpPr>
        <p:spPr>
          <a:xfrm>
            <a:off x="387275" y="5354092"/>
            <a:ext cx="8229600" cy="48312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kumimoji="1" lang="en-US" altLang="zh-CN" dirty="0"/>
              <a:t>6.</a:t>
            </a:r>
            <a:r>
              <a:rPr kumimoji="1" lang="zh-CN" altLang="en-US" dirty="0"/>
              <a:t> </a:t>
            </a:r>
            <a:r>
              <a:rPr kumimoji="1" lang="en-US" altLang="zh-CN" dirty="0"/>
              <a:t>Calculate</a:t>
            </a:r>
            <a:r>
              <a:rPr kumimoji="1" lang="zh-CN" altLang="en-US" dirty="0"/>
              <a:t> </a:t>
            </a:r>
            <a:r>
              <a:rPr kumimoji="1" lang="en-US" altLang="zh-CN" dirty="0"/>
              <a:t>irreducible</a:t>
            </a:r>
            <a:r>
              <a:rPr kumimoji="1" lang="zh-CN" altLang="en-US" dirty="0"/>
              <a:t> </a:t>
            </a:r>
            <a:r>
              <a:rPr kumimoji="1" lang="en-US" altLang="zh-CN" dirty="0"/>
              <a:t>error,</a:t>
            </a:r>
            <a:r>
              <a:rPr kumimoji="1" lang="zh-CN" altLang="en-US" dirty="0"/>
              <a:t> </a:t>
            </a:r>
            <a:r>
              <a:rPr kumimoji="1" lang="en-US" altLang="zh-CN" dirty="0"/>
              <a:t>i.e.</a:t>
            </a:r>
            <a:r>
              <a:rPr kumimoji="1" lang="zh-CN" altLang="en-US" dirty="0"/>
              <a:t> </a:t>
            </a:r>
            <a:r>
              <a:rPr kumimoji="1" lang="en-US" altLang="zh-CN" dirty="0"/>
              <a:t>variance</a:t>
            </a:r>
            <a:r>
              <a:rPr kumimoji="1" lang="zh-CN" altLang="en-US" dirty="0"/>
              <a:t> </a:t>
            </a:r>
            <a:r>
              <a:rPr kumimoji="1" lang="en-US" altLang="zh-CN" dirty="0"/>
              <a:t>of</a:t>
            </a:r>
            <a:r>
              <a:rPr kumimoji="1" lang="zh-CN" altLang="en-US" dirty="0"/>
              <a:t> </a:t>
            </a:r>
            <a:r>
              <a:rPr kumimoji="1" lang="en-US" altLang="zh-CN" dirty="0"/>
              <a:t>noise</a:t>
            </a:r>
            <a:endParaRPr kumimoji="1" lang="zh-CN" altLang="en-US" dirty="0"/>
          </a:p>
        </p:txBody>
      </p:sp>
      <p:pic>
        <p:nvPicPr>
          <p:cNvPr id="30" name="图片 29">
            <a:extLst>
              <a:ext uri="{FF2B5EF4-FFF2-40B4-BE49-F238E27FC236}">
                <a16:creationId xmlns:a16="http://schemas.microsoft.com/office/drawing/2014/main" id="{F584B22E-A913-A244-923A-01D714ED90A5}"/>
              </a:ext>
            </a:extLst>
          </p:cNvPr>
          <p:cNvPicPr>
            <a:picLocks noChangeAspect="1"/>
          </p:cNvPicPr>
          <p:nvPr/>
        </p:nvPicPr>
        <p:blipFill>
          <a:blip r:embed="rId10"/>
          <a:stretch>
            <a:fillRect/>
          </a:stretch>
        </p:blipFill>
        <p:spPr>
          <a:xfrm>
            <a:off x="3788563" y="5739965"/>
            <a:ext cx="1879600" cy="177800"/>
          </a:xfrm>
          <a:prstGeom prst="rect">
            <a:avLst/>
          </a:prstGeom>
        </p:spPr>
      </p:pic>
    </p:spTree>
    <p:extLst>
      <p:ext uri="{BB962C8B-B14F-4D97-AF65-F5344CB8AC3E}">
        <p14:creationId xmlns:p14="http://schemas.microsoft.com/office/powerpoint/2010/main" val="320024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buFont typeface="Wingdings" charset="2"/>
              <a:buChar char="Ø"/>
            </a:pPr>
            <a:r>
              <a:rPr lang="en-US" dirty="0"/>
              <a:t>Assessing Model Accuracy </a:t>
            </a:r>
          </a:p>
          <a:p>
            <a:pPr lvl="1">
              <a:buFont typeface="Wingdings" charset="2"/>
              <a:buChar char="Ø"/>
            </a:pPr>
            <a:r>
              <a:rPr lang="en-US" dirty="0"/>
              <a:t>Measuring the Quality of Fit </a:t>
            </a:r>
          </a:p>
          <a:p>
            <a:pPr lvl="1">
              <a:buFont typeface="Wingdings" charset="2"/>
              <a:buChar char="Ø"/>
            </a:pPr>
            <a:r>
              <a:rPr lang="en-US" dirty="0"/>
              <a:t>The Bias-Variance Trade-off</a:t>
            </a:r>
          </a:p>
          <a:p>
            <a:pPr lvl="1">
              <a:buFont typeface="Wingdings" charset="2"/>
              <a:buChar char="Ø"/>
            </a:pPr>
            <a:r>
              <a:rPr lang="en-US" dirty="0"/>
              <a:t>The Classification Setting</a:t>
            </a:r>
          </a:p>
        </p:txBody>
      </p:sp>
      <p:sp>
        <p:nvSpPr>
          <p:cNvPr id="4" name="页脚占位符 3">
            <a:extLst>
              <a:ext uri="{FF2B5EF4-FFF2-40B4-BE49-F238E27FC236}">
                <a16:creationId xmlns:a16="http://schemas.microsoft.com/office/drawing/2014/main" id="{919076F6-5D93-F34F-B136-BA6BD4EEE8D0}"/>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B9232968-5B18-F44A-8EB1-4B89BD873B9A}"/>
              </a:ext>
            </a:extLst>
          </p:cNvPr>
          <p:cNvSpPr>
            <a:spLocks noGrp="1"/>
          </p:cNvSpPr>
          <p:nvPr>
            <p:ph type="sldNum" sz="quarter" idx="12"/>
          </p:nvPr>
        </p:nvSpPr>
        <p:spPr/>
        <p:txBody>
          <a:bodyPr/>
          <a:lstStyle/>
          <a:p>
            <a:fld id="{E4FFCA10-EE3F-AF4E-9EA4-E5CA2D91A1E4}" type="slidenum">
              <a:rPr lang="en-US" smtClean="0"/>
              <a:t>2</a:t>
            </a:fld>
            <a:endParaRPr lang="en-US"/>
          </a:p>
        </p:txBody>
      </p:sp>
    </p:spTree>
    <p:extLst>
      <p:ext uri="{BB962C8B-B14F-4D97-AF65-F5344CB8AC3E}">
        <p14:creationId xmlns:p14="http://schemas.microsoft.com/office/powerpoint/2010/main" val="463645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73BEBB96-959C-A447-9247-E0A5653D281A}"/>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34A01DAC-42FD-A043-9987-EED67FF83601}"/>
              </a:ext>
            </a:extLst>
          </p:cNvPr>
          <p:cNvSpPr>
            <a:spLocks noGrp="1"/>
          </p:cNvSpPr>
          <p:nvPr>
            <p:ph type="sldNum" sz="quarter" idx="12"/>
          </p:nvPr>
        </p:nvSpPr>
        <p:spPr/>
        <p:txBody>
          <a:bodyPr/>
          <a:lstStyle/>
          <a:p>
            <a:fld id="{E4FFCA10-EE3F-AF4E-9EA4-E5CA2D91A1E4}" type="slidenum">
              <a:rPr lang="en-US" smtClean="0"/>
              <a:t>20</a:t>
            </a:fld>
            <a:endParaRPr lang="en-US"/>
          </a:p>
        </p:txBody>
      </p:sp>
      <p:pic>
        <p:nvPicPr>
          <p:cNvPr id="9" name="图片 8">
            <a:extLst>
              <a:ext uri="{FF2B5EF4-FFF2-40B4-BE49-F238E27FC236}">
                <a16:creationId xmlns:a16="http://schemas.microsoft.com/office/drawing/2014/main" id="{F5FBDFB9-FE22-974F-AF14-DA61B5FD9636}"/>
              </a:ext>
            </a:extLst>
          </p:cNvPr>
          <p:cNvPicPr>
            <a:picLocks noChangeAspect="1"/>
          </p:cNvPicPr>
          <p:nvPr/>
        </p:nvPicPr>
        <p:blipFill>
          <a:blip r:embed="rId2"/>
          <a:stretch>
            <a:fillRect/>
          </a:stretch>
        </p:blipFill>
        <p:spPr>
          <a:xfrm>
            <a:off x="3481810" y="503903"/>
            <a:ext cx="2921000" cy="889000"/>
          </a:xfrm>
          <a:prstGeom prst="rect">
            <a:avLst/>
          </a:prstGeom>
        </p:spPr>
      </p:pic>
      <p:sp>
        <p:nvSpPr>
          <p:cNvPr id="10" name="文本框 9">
            <a:extLst>
              <a:ext uri="{FF2B5EF4-FFF2-40B4-BE49-F238E27FC236}">
                <a16:creationId xmlns:a16="http://schemas.microsoft.com/office/drawing/2014/main" id="{73E2C5DF-8162-654B-AC0B-DD7C0B69B06C}"/>
              </a:ext>
            </a:extLst>
          </p:cNvPr>
          <p:cNvSpPr txBox="1"/>
          <p:nvPr/>
        </p:nvSpPr>
        <p:spPr>
          <a:xfrm>
            <a:off x="399392" y="1440230"/>
            <a:ext cx="8502869" cy="2185214"/>
          </a:xfrm>
          <a:prstGeom prst="rect">
            <a:avLst/>
          </a:prstGeom>
          <a:noFill/>
        </p:spPr>
        <p:txBody>
          <a:bodyPr wrap="square" rtlCol="0">
            <a:spAutoFit/>
          </a:bodyPr>
          <a:lstStyle/>
          <a:p>
            <a:r>
              <a:rPr kumimoji="1" lang="en-US" altLang="zh-CN" sz="3200" b="1" dirty="0"/>
              <a:t>What</a:t>
            </a:r>
            <a:r>
              <a:rPr kumimoji="1" lang="zh-CN" altLang="en-US" sz="3200" b="1" dirty="0"/>
              <a:t> </a:t>
            </a:r>
            <a:r>
              <a:rPr kumimoji="1" lang="en-US" altLang="zh-CN" sz="3200" b="1" dirty="0"/>
              <a:t>is</a:t>
            </a:r>
            <a:r>
              <a:rPr kumimoji="1" lang="zh-CN" altLang="en-US" sz="3200" b="1" dirty="0"/>
              <a:t> </a:t>
            </a:r>
            <a:r>
              <a:rPr kumimoji="1" lang="en-US" altLang="zh-CN" sz="3200" b="1" dirty="0"/>
              <a:t>the</a:t>
            </a:r>
            <a:r>
              <a:rPr kumimoji="1" lang="zh-CN" altLang="en-US" sz="3200" b="1" dirty="0"/>
              <a:t> </a:t>
            </a:r>
            <a:r>
              <a:rPr kumimoji="1" lang="en-US" altLang="zh-CN" sz="3200" b="1" dirty="0"/>
              <a:t>different</a:t>
            </a:r>
            <a:r>
              <a:rPr kumimoji="1" lang="zh-CN" altLang="en-US" sz="3200" b="1" dirty="0"/>
              <a:t> </a:t>
            </a:r>
            <a:r>
              <a:rPr kumimoji="1" lang="en-US" altLang="zh-CN" sz="3200" b="1" dirty="0"/>
              <a:t>between</a:t>
            </a:r>
            <a:r>
              <a:rPr kumimoji="1" lang="zh-CN" altLang="en-US" sz="3200" b="1" dirty="0"/>
              <a:t> </a:t>
            </a:r>
            <a:r>
              <a:rPr kumimoji="1" lang="en-US" altLang="zh-CN" sz="3200" b="1" dirty="0"/>
              <a:t>the</a:t>
            </a:r>
            <a:r>
              <a:rPr kumimoji="1" lang="zh-CN" altLang="en-US" sz="3200" b="1" dirty="0"/>
              <a:t> </a:t>
            </a:r>
            <a:r>
              <a:rPr kumimoji="1" lang="en-US" altLang="zh-CN" sz="3200" b="1" dirty="0"/>
              <a:t>example</a:t>
            </a:r>
            <a:r>
              <a:rPr kumimoji="1" lang="zh-CN" altLang="en-US" sz="3200" b="1" dirty="0"/>
              <a:t> </a:t>
            </a:r>
            <a:r>
              <a:rPr kumimoji="1" lang="en-US" altLang="zh-CN" sz="3200" b="1" dirty="0"/>
              <a:t>and</a:t>
            </a:r>
            <a:r>
              <a:rPr kumimoji="1" lang="zh-CN" altLang="en-US" sz="3200" b="1" dirty="0"/>
              <a:t> </a:t>
            </a:r>
            <a:r>
              <a:rPr kumimoji="1" lang="en-US" altLang="zh-CN" sz="3200" b="1" dirty="0"/>
              <a:t>the</a:t>
            </a:r>
            <a:r>
              <a:rPr kumimoji="1" lang="zh-CN" altLang="en-US" sz="3200" b="1" dirty="0"/>
              <a:t> </a:t>
            </a:r>
            <a:r>
              <a:rPr kumimoji="1" lang="en-US" altLang="zh-CN" sz="3200" b="1" dirty="0"/>
              <a:t>definition</a:t>
            </a:r>
            <a:r>
              <a:rPr kumimoji="1" lang="zh-CN" altLang="en-US" sz="3200" b="1" dirty="0"/>
              <a:t> </a:t>
            </a:r>
            <a:r>
              <a:rPr kumimoji="1" lang="en-US" altLang="zh-CN" sz="3200" b="1" dirty="0"/>
              <a:t>of</a:t>
            </a:r>
            <a:r>
              <a:rPr kumimoji="1" lang="zh-CN" altLang="en-US" sz="3200" b="1" dirty="0"/>
              <a:t> </a:t>
            </a:r>
            <a:r>
              <a:rPr kumimoji="1" lang="en-US" altLang="zh-CN" sz="3200" b="1" dirty="0"/>
              <a:t>expected</a:t>
            </a:r>
            <a:r>
              <a:rPr kumimoji="1" lang="zh-CN" altLang="en-US" sz="3200" b="1" dirty="0"/>
              <a:t> </a:t>
            </a:r>
            <a:r>
              <a:rPr kumimoji="1" lang="en-US" altLang="zh-CN" sz="3200" b="1" dirty="0"/>
              <a:t>MSE?</a:t>
            </a:r>
          </a:p>
          <a:p>
            <a:r>
              <a:rPr kumimoji="1" lang="en-US" altLang="zh-CN" dirty="0"/>
              <a:t>We</a:t>
            </a:r>
            <a:r>
              <a:rPr kumimoji="1" lang="zh-CN" altLang="en-US" dirty="0"/>
              <a:t> </a:t>
            </a:r>
            <a:r>
              <a:rPr kumimoji="1" lang="en-US" altLang="zh-CN" dirty="0"/>
              <a:t>only</a:t>
            </a:r>
            <a:r>
              <a:rPr kumimoji="1" lang="zh-CN" altLang="en-US" dirty="0"/>
              <a:t> </a:t>
            </a:r>
            <a:r>
              <a:rPr kumimoji="1" lang="en-US" altLang="zh-CN" dirty="0"/>
              <a:t>train</a:t>
            </a:r>
            <a:r>
              <a:rPr kumimoji="1" lang="zh-CN" altLang="en-US" dirty="0"/>
              <a:t> </a:t>
            </a:r>
            <a:r>
              <a:rPr kumimoji="1" lang="en-US" altLang="zh-CN" dirty="0"/>
              <a:t>the</a:t>
            </a:r>
            <a:r>
              <a:rPr kumimoji="1" lang="zh-CN" altLang="en-US" dirty="0"/>
              <a:t> </a:t>
            </a:r>
            <a:r>
              <a:rPr kumimoji="1" lang="en-US" altLang="zh-CN" dirty="0"/>
              <a:t>model</a:t>
            </a:r>
            <a:r>
              <a:rPr kumimoji="1" lang="zh-CN" altLang="en-US" dirty="0"/>
              <a:t> </a:t>
            </a:r>
            <a:r>
              <a:rPr kumimoji="1" lang="en-US" altLang="zh-CN" dirty="0"/>
              <a:t>once.</a:t>
            </a:r>
            <a:r>
              <a:rPr kumimoji="1" lang="zh-CN" altLang="en-US" dirty="0"/>
              <a:t> </a:t>
            </a:r>
            <a:r>
              <a:rPr kumimoji="1" lang="en-US" altLang="zh-CN" dirty="0"/>
              <a:t>However,</a:t>
            </a:r>
            <a:r>
              <a:rPr kumimoji="1" lang="zh-CN" altLang="en-US" dirty="0"/>
              <a:t> </a:t>
            </a:r>
            <a:r>
              <a:rPr kumimoji="1" lang="en-US" altLang="zh-CN" dirty="0"/>
              <a:t>to</a:t>
            </a:r>
            <a:r>
              <a:rPr kumimoji="1" lang="zh-CN" altLang="en-US" dirty="0"/>
              <a:t> </a:t>
            </a:r>
            <a:r>
              <a:rPr kumimoji="1" lang="en-US" altLang="zh-CN" dirty="0"/>
              <a:t>compute</a:t>
            </a:r>
            <a:r>
              <a:rPr kumimoji="1" lang="zh-CN" altLang="en-US" dirty="0"/>
              <a:t> </a:t>
            </a:r>
            <a:r>
              <a:rPr kumimoji="1" lang="en-US" altLang="zh-CN" dirty="0"/>
              <a:t>the</a:t>
            </a:r>
            <a:r>
              <a:rPr kumimoji="1" lang="zh-CN" altLang="en-US" dirty="0"/>
              <a:t> </a:t>
            </a:r>
            <a:r>
              <a:rPr kumimoji="1" lang="en-US" altLang="zh-CN" dirty="0"/>
              <a:t>expected</a:t>
            </a:r>
            <a:r>
              <a:rPr kumimoji="1" lang="zh-CN" altLang="en-US" dirty="0"/>
              <a:t> </a:t>
            </a:r>
            <a:r>
              <a:rPr kumimoji="1" lang="en-US" altLang="zh-CN" dirty="0"/>
              <a:t>mean</a:t>
            </a:r>
            <a:r>
              <a:rPr kumimoji="1" lang="zh-CN" altLang="en-US" dirty="0"/>
              <a:t> </a:t>
            </a:r>
            <a:r>
              <a:rPr kumimoji="1" lang="en-US" altLang="zh-CN" dirty="0"/>
              <a:t>square</a:t>
            </a:r>
            <a:r>
              <a:rPr kumimoji="1" lang="zh-CN" altLang="en-US" dirty="0"/>
              <a:t> </a:t>
            </a:r>
            <a:r>
              <a:rPr kumimoji="1" lang="en-US" altLang="zh-CN" dirty="0"/>
              <a:t>error,</a:t>
            </a:r>
            <a:r>
              <a:rPr kumimoji="1" lang="zh-CN" altLang="en-US" dirty="0"/>
              <a:t> </a:t>
            </a:r>
            <a:r>
              <a:rPr kumimoji="1" lang="en-US" altLang="zh-CN" dirty="0"/>
              <a:t>we</a:t>
            </a:r>
            <a:r>
              <a:rPr kumimoji="1" lang="zh-CN" altLang="en-US" dirty="0"/>
              <a:t> </a:t>
            </a:r>
            <a:r>
              <a:rPr kumimoji="1" lang="en-US" altLang="zh-CN" dirty="0"/>
              <a:t>need</a:t>
            </a:r>
            <a:r>
              <a:rPr kumimoji="1" lang="zh-CN" altLang="en-US" dirty="0"/>
              <a:t> </a:t>
            </a:r>
            <a:r>
              <a:rPr kumimoji="1" lang="en-US" altLang="zh-CN" dirty="0"/>
              <a:t>train</a:t>
            </a:r>
            <a:r>
              <a:rPr kumimoji="1" lang="zh-CN" altLang="en-US" dirty="0"/>
              <a:t> </a:t>
            </a:r>
            <a:r>
              <a:rPr kumimoji="1" lang="en-US" altLang="zh-CN" dirty="0"/>
              <a:t>on</a:t>
            </a:r>
            <a:r>
              <a:rPr kumimoji="1" lang="zh-CN" altLang="en-US" dirty="0"/>
              <a:t> </a:t>
            </a:r>
            <a:r>
              <a:rPr kumimoji="1" lang="en-US" altLang="zh-CN" dirty="0"/>
              <a:t>different</a:t>
            </a:r>
            <a:r>
              <a:rPr kumimoji="1" lang="zh-CN" altLang="en-US" dirty="0"/>
              <a:t> </a:t>
            </a:r>
            <a:r>
              <a:rPr kumimoji="1" lang="en-US" altLang="zh-CN" dirty="0"/>
              <a:t>training</a:t>
            </a:r>
            <a:r>
              <a:rPr kumimoji="1" lang="zh-CN" altLang="en-US" dirty="0"/>
              <a:t> </a:t>
            </a:r>
            <a:r>
              <a:rPr kumimoji="1" lang="en-US" altLang="zh-CN" dirty="0"/>
              <a:t>data</a:t>
            </a:r>
            <a:r>
              <a:rPr kumimoji="1" lang="zh-CN" altLang="en-US" dirty="0"/>
              <a:t> </a:t>
            </a:r>
            <a:r>
              <a:rPr kumimoji="1" lang="en-US" altLang="zh-CN" dirty="0"/>
              <a:t>many</a:t>
            </a:r>
            <a:r>
              <a:rPr kumimoji="1" lang="zh-CN" altLang="en-US" dirty="0"/>
              <a:t> </a:t>
            </a:r>
            <a:r>
              <a:rPr kumimoji="1" lang="en-US" altLang="zh-CN" dirty="0"/>
              <a:t>times</a:t>
            </a:r>
            <a:r>
              <a:rPr kumimoji="1" lang="zh-CN" altLang="en-US" dirty="0"/>
              <a:t> </a:t>
            </a:r>
            <a:r>
              <a:rPr kumimoji="1" lang="en-US" altLang="zh-CN" dirty="0"/>
              <a:t>and</a:t>
            </a:r>
            <a:r>
              <a:rPr kumimoji="1" lang="zh-CN" altLang="en-US" dirty="0"/>
              <a:t> </a:t>
            </a:r>
            <a:r>
              <a:rPr kumimoji="1" lang="en-US" altLang="zh-CN" dirty="0"/>
              <a:t>compute</a:t>
            </a:r>
            <a:r>
              <a:rPr kumimoji="1" lang="zh-CN" altLang="en-US" dirty="0"/>
              <a:t> </a:t>
            </a:r>
            <a:r>
              <a:rPr kumimoji="1" lang="en-US" altLang="zh-CN" dirty="0"/>
              <a:t>the</a:t>
            </a:r>
            <a:r>
              <a:rPr kumimoji="1" lang="zh-CN" altLang="en-US" dirty="0"/>
              <a:t> </a:t>
            </a:r>
            <a:r>
              <a:rPr kumimoji="1" lang="en-US" altLang="zh-CN" dirty="0"/>
              <a:t>mean</a:t>
            </a:r>
            <a:r>
              <a:rPr kumimoji="1" lang="zh-CN" altLang="en-US" dirty="0"/>
              <a:t> </a:t>
            </a:r>
            <a:r>
              <a:rPr kumimoji="1" lang="en-US" altLang="zh-CN" dirty="0"/>
              <a:t>squared</a:t>
            </a:r>
            <a:r>
              <a:rPr kumimoji="1" lang="zh-CN" altLang="en-US" dirty="0"/>
              <a:t> </a:t>
            </a:r>
            <a:r>
              <a:rPr kumimoji="1" lang="en-US" altLang="zh-CN" dirty="0"/>
              <a:t>errors</a:t>
            </a:r>
            <a:r>
              <a:rPr kumimoji="1" lang="zh-CN" altLang="en-US" dirty="0"/>
              <a:t> </a:t>
            </a:r>
            <a:r>
              <a:rPr kumimoji="1" lang="en-US" altLang="zh-CN" dirty="0"/>
              <a:t>on</a:t>
            </a:r>
            <a:r>
              <a:rPr kumimoji="1" lang="zh-CN" altLang="en-US" dirty="0"/>
              <a:t> </a:t>
            </a:r>
            <a:r>
              <a:rPr kumimoji="1" lang="en-US" altLang="zh-CN" dirty="0"/>
              <a:t>a</a:t>
            </a:r>
            <a:r>
              <a:rPr kumimoji="1" lang="zh-CN" altLang="en-US" dirty="0"/>
              <a:t> </a:t>
            </a:r>
            <a:r>
              <a:rPr kumimoji="1" lang="en-US" altLang="zh-CN" dirty="0"/>
              <a:t>fixed</a:t>
            </a:r>
            <a:r>
              <a:rPr kumimoji="1" lang="zh-CN" altLang="en-US" dirty="0"/>
              <a:t> </a:t>
            </a:r>
            <a:r>
              <a:rPr kumimoji="1" lang="en-US" altLang="zh-CN" dirty="0"/>
              <a:t>testing</a:t>
            </a:r>
            <a:r>
              <a:rPr kumimoji="1" lang="zh-CN" altLang="en-US" dirty="0"/>
              <a:t> </a:t>
            </a:r>
            <a:r>
              <a:rPr kumimoji="1" lang="en-US" altLang="zh-CN" dirty="0"/>
              <a:t>datum</a:t>
            </a:r>
            <a:r>
              <a:rPr kumimoji="1" lang="zh-CN" altLang="en-US" dirty="0"/>
              <a:t> </a:t>
            </a:r>
            <a:r>
              <a:rPr kumimoji="1" lang="en-US" altLang="zh-CN" dirty="0"/>
              <a:t>and</a:t>
            </a:r>
            <a:r>
              <a:rPr kumimoji="1" lang="zh-CN" altLang="en-US" dirty="0"/>
              <a:t> </a:t>
            </a:r>
            <a:r>
              <a:rPr kumimoji="1" lang="en-US" altLang="zh-CN" dirty="0"/>
              <a:t>finally</a:t>
            </a:r>
            <a:r>
              <a:rPr kumimoji="1" lang="zh-CN" altLang="en-US" dirty="0"/>
              <a:t> </a:t>
            </a:r>
            <a:r>
              <a:rPr kumimoji="1" lang="en-US" altLang="zh-CN" dirty="0"/>
              <a:t>compute</a:t>
            </a:r>
            <a:r>
              <a:rPr kumimoji="1" lang="zh-CN" altLang="en-US" dirty="0"/>
              <a:t> </a:t>
            </a:r>
            <a:r>
              <a:rPr kumimoji="1" lang="en-US" altLang="zh-CN" dirty="0"/>
              <a:t>the</a:t>
            </a:r>
            <a:r>
              <a:rPr kumimoji="1" lang="zh-CN" altLang="en-US" dirty="0"/>
              <a:t> </a:t>
            </a:r>
            <a:r>
              <a:rPr kumimoji="1" lang="en-US" altLang="zh-CN" dirty="0"/>
              <a:t>expectation.</a:t>
            </a:r>
            <a:r>
              <a:rPr kumimoji="1" lang="zh-CN" altLang="en-US" dirty="0"/>
              <a:t> </a:t>
            </a:r>
            <a:r>
              <a:rPr kumimoji="1" lang="en-US" altLang="zh-CN" dirty="0"/>
              <a:t>Nevertheless,</a:t>
            </a:r>
            <a:r>
              <a:rPr kumimoji="1" lang="zh-CN" altLang="en-US" dirty="0"/>
              <a:t> </a:t>
            </a:r>
            <a:r>
              <a:rPr kumimoji="1" lang="en-US" altLang="zh-CN" dirty="0"/>
              <a:t>we</a:t>
            </a:r>
            <a:r>
              <a:rPr kumimoji="1" lang="zh-CN" altLang="en-US" dirty="0"/>
              <a:t> </a:t>
            </a:r>
            <a:r>
              <a:rPr kumimoji="1" lang="en-US" altLang="zh-CN" dirty="0"/>
              <a:t>use</a:t>
            </a:r>
            <a:r>
              <a:rPr kumimoji="1" lang="zh-CN" altLang="en-US" dirty="0"/>
              <a:t> </a:t>
            </a:r>
            <a:r>
              <a:rPr kumimoji="1" lang="en-US" altLang="zh-CN" dirty="0"/>
              <a:t>different</a:t>
            </a:r>
            <a:r>
              <a:rPr kumimoji="1" lang="zh-CN" altLang="en-US" dirty="0"/>
              <a:t> </a:t>
            </a:r>
            <a:r>
              <a:rPr kumimoji="1" lang="en-US" altLang="zh-CN" dirty="0"/>
              <a:t>testing</a:t>
            </a:r>
            <a:r>
              <a:rPr kumimoji="1" lang="zh-CN" altLang="en-US" dirty="0"/>
              <a:t> </a:t>
            </a:r>
            <a:r>
              <a:rPr kumimoji="1" lang="en-US" altLang="zh-CN" dirty="0"/>
              <a:t>data</a:t>
            </a:r>
            <a:r>
              <a:rPr kumimoji="1" lang="zh-CN" altLang="en-US" dirty="0"/>
              <a:t> </a:t>
            </a:r>
            <a:r>
              <a:rPr kumimoji="1" lang="en-US" altLang="zh-CN" dirty="0"/>
              <a:t>to</a:t>
            </a:r>
            <a:r>
              <a:rPr kumimoji="1" lang="zh-CN" altLang="en-US" dirty="0"/>
              <a:t> </a:t>
            </a:r>
            <a:r>
              <a:rPr kumimoji="1" lang="en-US" altLang="zh-CN" dirty="0"/>
              <a:t>simulate</a:t>
            </a:r>
            <a:r>
              <a:rPr kumimoji="1" lang="zh-CN" altLang="en-US" dirty="0"/>
              <a:t> </a:t>
            </a:r>
            <a:r>
              <a:rPr kumimoji="1" lang="en-US" altLang="zh-CN" dirty="0"/>
              <a:t>this</a:t>
            </a:r>
            <a:r>
              <a:rPr kumimoji="1" lang="zh-CN" altLang="en-US" dirty="0"/>
              <a:t> </a:t>
            </a:r>
            <a:r>
              <a:rPr kumimoji="1" lang="en-US" altLang="zh-CN" dirty="0"/>
              <a:t>process.</a:t>
            </a:r>
          </a:p>
        </p:txBody>
      </p:sp>
      <p:pic>
        <p:nvPicPr>
          <p:cNvPr id="17" name="图片 16">
            <a:extLst>
              <a:ext uri="{FF2B5EF4-FFF2-40B4-BE49-F238E27FC236}">
                <a16:creationId xmlns:a16="http://schemas.microsoft.com/office/drawing/2014/main" id="{9AECE1AF-025E-294E-8D66-C798235A481D}"/>
              </a:ext>
            </a:extLst>
          </p:cNvPr>
          <p:cNvPicPr>
            <a:picLocks noChangeAspect="1"/>
          </p:cNvPicPr>
          <p:nvPr/>
        </p:nvPicPr>
        <p:blipFill>
          <a:blip r:embed="rId3"/>
          <a:stretch>
            <a:fillRect/>
          </a:stretch>
        </p:blipFill>
        <p:spPr>
          <a:xfrm>
            <a:off x="2044700" y="4285096"/>
            <a:ext cx="5054600" cy="495300"/>
          </a:xfrm>
          <a:prstGeom prst="rect">
            <a:avLst/>
          </a:prstGeom>
        </p:spPr>
      </p:pic>
      <p:sp>
        <p:nvSpPr>
          <p:cNvPr id="18" name="文本框 17">
            <a:extLst>
              <a:ext uri="{FF2B5EF4-FFF2-40B4-BE49-F238E27FC236}">
                <a16:creationId xmlns:a16="http://schemas.microsoft.com/office/drawing/2014/main" id="{67DA5689-6CC9-A241-9C76-73AFE9384EDB}"/>
              </a:ext>
            </a:extLst>
          </p:cNvPr>
          <p:cNvSpPr txBox="1"/>
          <p:nvPr/>
        </p:nvSpPr>
        <p:spPr>
          <a:xfrm>
            <a:off x="693683" y="4004441"/>
            <a:ext cx="7045518" cy="369332"/>
          </a:xfrm>
          <a:prstGeom prst="rect">
            <a:avLst/>
          </a:prstGeom>
          <a:noFill/>
        </p:spPr>
        <p:txBody>
          <a:bodyPr wrap="none" rtlCol="0">
            <a:spAutoFit/>
          </a:bodyPr>
          <a:lstStyle/>
          <a:p>
            <a:r>
              <a:rPr kumimoji="1" lang="en-US" altLang="zh-CN" dirty="0"/>
              <a:t>On</a:t>
            </a:r>
            <a:r>
              <a:rPr kumimoji="1" lang="zh-CN" altLang="en-US" dirty="0"/>
              <a:t> </a:t>
            </a:r>
            <a:r>
              <a:rPr kumimoji="1" lang="en-US" altLang="zh-CN" dirty="0"/>
              <a:t>our</a:t>
            </a:r>
            <a:r>
              <a:rPr kumimoji="1" lang="zh-CN" altLang="en-US" dirty="0"/>
              <a:t> </a:t>
            </a:r>
            <a:r>
              <a:rPr kumimoji="1" lang="en-US" altLang="zh-CN" dirty="0"/>
              <a:t>text</a:t>
            </a:r>
            <a:r>
              <a:rPr kumimoji="1" lang="zh-CN" altLang="en-US" dirty="0"/>
              <a:t> </a:t>
            </a:r>
            <a:r>
              <a:rPr kumimoji="1" lang="en-US" altLang="zh-CN" dirty="0"/>
              <a:t>book,</a:t>
            </a:r>
            <a:r>
              <a:rPr kumimoji="1" lang="zh-CN" altLang="en-US" dirty="0"/>
              <a:t> </a:t>
            </a:r>
            <a:r>
              <a:rPr kumimoji="1" lang="en-US" altLang="zh-CN" dirty="0"/>
              <a:t>the</a:t>
            </a:r>
            <a:r>
              <a:rPr kumimoji="1" lang="zh-CN" altLang="en-US" dirty="0"/>
              <a:t> </a:t>
            </a:r>
            <a:r>
              <a:rPr kumimoji="1" lang="en-US" altLang="zh-CN" dirty="0"/>
              <a:t>expected</a:t>
            </a:r>
            <a:r>
              <a:rPr kumimoji="1" lang="zh-CN" altLang="en-US" dirty="0"/>
              <a:t> </a:t>
            </a:r>
            <a:r>
              <a:rPr kumimoji="1" lang="en-US" altLang="zh-CN" dirty="0"/>
              <a:t>mean</a:t>
            </a:r>
            <a:r>
              <a:rPr kumimoji="1" lang="zh-CN" altLang="en-US" dirty="0"/>
              <a:t> </a:t>
            </a:r>
            <a:r>
              <a:rPr kumimoji="1" lang="en-US" altLang="zh-CN" dirty="0"/>
              <a:t>squared</a:t>
            </a:r>
            <a:r>
              <a:rPr kumimoji="1" lang="zh-CN" altLang="en-US" dirty="0"/>
              <a:t> </a:t>
            </a:r>
            <a:r>
              <a:rPr kumimoji="1" lang="en-US" altLang="zh-CN" dirty="0"/>
              <a:t>error</a:t>
            </a:r>
            <a:r>
              <a:rPr kumimoji="1" lang="zh-CN" altLang="en-US" dirty="0"/>
              <a:t> </a:t>
            </a:r>
            <a:r>
              <a:rPr kumimoji="1" lang="en-US" altLang="zh-CN" dirty="0"/>
              <a:t>is</a:t>
            </a:r>
            <a:r>
              <a:rPr kumimoji="1" lang="zh-CN" altLang="en-US" dirty="0"/>
              <a:t> </a:t>
            </a:r>
            <a:r>
              <a:rPr kumimoji="1" lang="en-US" altLang="zh-CN" dirty="0"/>
              <a:t>computed</a:t>
            </a:r>
            <a:r>
              <a:rPr kumimoji="1" lang="zh-CN" altLang="en-US" dirty="0"/>
              <a:t> </a:t>
            </a:r>
            <a:r>
              <a:rPr kumimoji="1" lang="en-US" altLang="zh-CN" dirty="0"/>
              <a:t>by:</a:t>
            </a:r>
            <a:endParaRPr kumimoji="1" lang="zh-CN" altLang="en-US" dirty="0"/>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CFE26EF8-187F-6940-8A0D-6B0980D400A6}"/>
                  </a:ext>
                </a:extLst>
              </p:cNvPr>
              <p:cNvSpPr txBox="1"/>
              <p:nvPr/>
            </p:nvSpPr>
            <p:spPr>
              <a:xfrm>
                <a:off x="693683" y="4798002"/>
                <a:ext cx="4523226" cy="651269"/>
              </a:xfrm>
              <a:prstGeom prst="rect">
                <a:avLst/>
              </a:prstGeom>
              <a:noFill/>
            </p:spPr>
            <p:txBody>
              <a:bodyPr wrap="none" rtlCol="0">
                <a:spAutoFit/>
              </a:bodyPr>
              <a:lstStyle/>
              <a:p>
                <a:r>
                  <a:rPr kumimoji="1" lang="en-US" altLang="zh-CN" dirty="0"/>
                  <a:t>Actually,</a:t>
                </a:r>
                <a:r>
                  <a:rPr kumimoji="1" lang="zh-CN" altLang="en-US" dirty="0"/>
                  <a:t> </a:t>
                </a:r>
                <a:r>
                  <a:rPr kumimoji="1" lang="en-US" altLang="zh-CN" dirty="0"/>
                  <a:t>it</a:t>
                </a:r>
                <a:r>
                  <a:rPr kumimoji="1" lang="zh-CN" altLang="en-US" dirty="0"/>
                  <a:t> </a:t>
                </a:r>
                <a:r>
                  <a:rPr kumimoji="1" lang="en-US" altLang="zh-CN" dirty="0"/>
                  <a:t>is</a:t>
                </a:r>
                <a:r>
                  <a:rPr kumimoji="1" lang="zh-CN" altLang="en-US" dirty="0"/>
                  <a:t> </a:t>
                </a:r>
                <a:r>
                  <a:rPr kumimoji="1" lang="en-US" altLang="zh-CN" dirty="0"/>
                  <a:t>an</a:t>
                </a:r>
                <a:r>
                  <a:rPr kumimoji="1" lang="zh-CN" altLang="en-US" dirty="0"/>
                  <a:t> </a:t>
                </a:r>
                <a:r>
                  <a:rPr kumimoji="1" lang="en-US" altLang="zh-CN" dirty="0"/>
                  <a:t>equivalent</a:t>
                </a:r>
                <a:r>
                  <a:rPr kumimoji="1" lang="zh-CN" altLang="en-US" dirty="0"/>
                  <a:t> </a:t>
                </a:r>
                <a:r>
                  <a:rPr kumimoji="1" lang="en-US" altLang="zh-CN" dirty="0"/>
                  <a:t>expression.</a:t>
                </a:r>
              </a:p>
              <a:p>
                <a:r>
                  <a:rPr kumimoji="1" lang="en-US" altLang="zh-CN" dirty="0"/>
                  <a:t>As</a:t>
                </a:r>
                <a:r>
                  <a:rPr kumimoji="1" lang="zh-CN" altLang="en-US" dirty="0"/>
                  <a:t> </a:t>
                </a:r>
                <a14:m>
                  <m:oMath xmlns:m="http://schemas.openxmlformats.org/officeDocument/2006/math">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𝑌</m:t>
                        </m:r>
                      </m:e>
                    </m:acc>
                  </m:oMath>
                </a14:m>
                <a:r>
                  <a:rPr kumimoji="1" lang="zh-CN" altLang="en-US" dirty="0"/>
                  <a:t> </a:t>
                </a:r>
                <a:r>
                  <a:rPr kumimoji="1" lang="en-US" altLang="zh-CN" dirty="0"/>
                  <a:t>is</a:t>
                </a:r>
                <a:r>
                  <a:rPr kumimoji="1" lang="zh-CN" altLang="en-US" dirty="0"/>
                  <a:t> </a:t>
                </a:r>
                <a:r>
                  <a:rPr kumimoji="1" lang="en-US" altLang="zh-CN" dirty="0"/>
                  <a:t>unique</a:t>
                </a:r>
                <a:r>
                  <a:rPr kumimoji="1" lang="zh-CN" altLang="en-US" dirty="0"/>
                  <a:t> </a:t>
                </a:r>
                <a:r>
                  <a:rPr kumimoji="1" lang="en-US" altLang="zh-CN" dirty="0"/>
                  <a:t>and</a:t>
                </a:r>
                <a:r>
                  <a:rPr kumimoji="1" lang="zh-CN" altLang="en-US" dirty="0"/>
                  <a:t> </a:t>
                </a:r>
                <a:r>
                  <a:rPr kumimoji="1" lang="en-US" altLang="zh-CN" dirty="0"/>
                  <a:t>not</a:t>
                </a:r>
                <a:r>
                  <a:rPr kumimoji="1" lang="zh-CN" altLang="en-US" dirty="0"/>
                  <a:t> </a:t>
                </a:r>
                <a:r>
                  <a:rPr kumimoji="1" lang="en-US" altLang="zh-CN" dirty="0"/>
                  <a:t>a</a:t>
                </a:r>
                <a:r>
                  <a:rPr kumimoji="1" lang="zh-CN" altLang="en-US" dirty="0"/>
                  <a:t> </a:t>
                </a:r>
                <a:r>
                  <a:rPr kumimoji="1" lang="en-US" altLang="zh-CN" dirty="0"/>
                  <a:t>random</a:t>
                </a:r>
                <a:r>
                  <a:rPr kumimoji="1" lang="zh-CN" altLang="en-US" dirty="0"/>
                  <a:t> </a:t>
                </a:r>
                <a:r>
                  <a:rPr kumimoji="1" lang="en-US" altLang="zh-CN" dirty="0"/>
                  <a:t>variable,</a:t>
                </a:r>
                <a:endParaRPr kumimoji="1" lang="zh-CN" altLang="en-US" dirty="0"/>
              </a:p>
            </p:txBody>
          </p:sp>
        </mc:Choice>
        <mc:Fallback xmlns="">
          <p:sp>
            <p:nvSpPr>
              <p:cNvPr id="19" name="文本框 18">
                <a:extLst>
                  <a:ext uri="{FF2B5EF4-FFF2-40B4-BE49-F238E27FC236}">
                    <a16:creationId xmlns:a16="http://schemas.microsoft.com/office/drawing/2014/main" id="{CFE26EF8-187F-6940-8A0D-6B0980D400A6}"/>
                  </a:ext>
                </a:extLst>
              </p:cNvPr>
              <p:cNvSpPr txBox="1">
                <a:spLocks noRot="1" noChangeAspect="1" noMove="1" noResize="1" noEditPoints="1" noAdjustHandles="1" noChangeArrowheads="1" noChangeShapeType="1" noTextEdit="1"/>
              </p:cNvSpPr>
              <p:nvPr/>
            </p:nvSpPr>
            <p:spPr>
              <a:xfrm>
                <a:off x="693683" y="4798002"/>
                <a:ext cx="4523226" cy="651269"/>
              </a:xfrm>
              <a:prstGeom prst="rect">
                <a:avLst/>
              </a:prstGeom>
              <a:blipFill>
                <a:blip r:embed="rId4"/>
                <a:stretch>
                  <a:fillRect l="-1120" t="-3846" b="-13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E2ACC516-A934-FB41-A94F-C2A6FD3BA8A0}"/>
                  </a:ext>
                </a:extLst>
              </p:cNvPr>
              <p:cNvSpPr/>
              <p:nvPr/>
            </p:nvSpPr>
            <p:spPr>
              <a:xfrm>
                <a:off x="3157655" y="5366630"/>
                <a:ext cx="3569310" cy="5068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rPr>
                        <m:t>𝑉𝑎𝑟</m:t>
                      </m:r>
                      <m:d>
                        <m:dPr>
                          <m:ctrlPr>
                            <a:rPr kumimoji="1" lang="en-US" altLang="zh-CN" i="1">
                              <a:latin typeface="Cambria Math" panose="02040503050406030204" pitchFamily="18" charset="0"/>
                            </a:rPr>
                          </m:ctrlPr>
                        </m:dPr>
                        <m:e>
                          <m:acc>
                            <m:accPr>
                              <m:chr m:val="̂"/>
                              <m:ctrlPr>
                                <a:rPr kumimoji="1" lang="en-US" altLang="zh-CN" i="1">
                                  <a:latin typeface="Cambria Math" panose="02040503050406030204" pitchFamily="18" charset="0"/>
                                </a:rPr>
                              </m:ctrlPr>
                            </m:accPr>
                            <m:e>
                              <m:r>
                                <a:rPr kumimoji="1" lang="en-US" altLang="zh-CN" i="1">
                                  <a:latin typeface="Cambria Math" panose="02040503050406030204" pitchFamily="18" charset="0"/>
                                </a:rPr>
                                <m:t>𝑓</m:t>
                              </m:r>
                            </m:e>
                          </m:acc>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0</m:t>
                                  </m:r>
                                </m:sub>
                              </m:sSub>
                            </m:e>
                          </m:d>
                        </m:e>
                      </m:d>
                      <m:r>
                        <a:rPr kumimoji="1" lang="en-US" altLang="zh-CN" i="1">
                          <a:latin typeface="Cambria Math" panose="02040503050406030204" pitchFamily="18" charset="0"/>
                        </a:rPr>
                        <m:t>=</m:t>
                      </m:r>
                      <m:r>
                        <a:rPr kumimoji="1" lang="en-US" altLang="zh-CN" i="1">
                          <a:latin typeface="Cambria Math" panose="02040503050406030204" pitchFamily="18" charset="0"/>
                        </a:rPr>
                        <m:t>𝐷</m:t>
                      </m:r>
                      <m:d>
                        <m:dPr>
                          <m:ctrlPr>
                            <a:rPr kumimoji="1" lang="en-US" altLang="zh-CN" i="1">
                              <a:latin typeface="Cambria Math" panose="02040503050406030204" pitchFamily="18" charset="0"/>
                            </a:rPr>
                          </m:ctrlPr>
                        </m:dPr>
                        <m:e>
                          <m:acc>
                            <m:accPr>
                              <m:chr m:val="̂"/>
                              <m:ctrlPr>
                                <a:rPr kumimoji="1" lang="en-US" altLang="zh-CN" i="1">
                                  <a:latin typeface="Cambria Math" panose="02040503050406030204" pitchFamily="18" charset="0"/>
                                </a:rPr>
                              </m:ctrlPr>
                            </m:accPr>
                            <m:e>
                              <m:r>
                                <a:rPr kumimoji="1" lang="en-US" altLang="zh-CN" i="1">
                                  <a:latin typeface="Cambria Math" panose="02040503050406030204" pitchFamily="18" charset="0"/>
                                </a:rPr>
                                <m:t>𝑌</m:t>
                              </m:r>
                            </m:e>
                          </m:acc>
                        </m:e>
                      </m:d>
                      <m:r>
                        <a:rPr kumimoji="1" lang="en-US" altLang="zh-CN" i="1">
                          <a:latin typeface="Cambria Math" panose="02040503050406030204" pitchFamily="18" charset="0"/>
                        </a:rPr>
                        <m:t>=</m:t>
                      </m:r>
                      <m:r>
                        <a:rPr kumimoji="1" lang="en-US" altLang="zh-CN" b="0" i="1" smtClean="0">
                          <a:latin typeface="Cambria Math" panose="02040503050406030204" pitchFamily="18" charset="0"/>
                        </a:rPr>
                        <m:t>𝐷</m:t>
                      </m:r>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𝑌</m:t>
                          </m:r>
                        </m:e>
                      </m:acc>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𝑌</m:t>
                          </m:r>
                        </m:e>
                      </m:acc>
                      <m:r>
                        <a:rPr kumimoji="1" lang="en-US" altLang="zh-CN" b="0" i="1" smtClean="0">
                          <a:latin typeface="Cambria Math" panose="02040503050406030204" pitchFamily="18" charset="0"/>
                        </a:rPr>
                        <m:t>)</m:t>
                      </m:r>
                    </m:oMath>
                  </m:oMathPara>
                </a14:m>
                <a:endParaRPr lang="zh-CN" altLang="en-US" dirty="0"/>
              </a:p>
            </p:txBody>
          </p:sp>
        </mc:Choice>
        <mc:Fallback xmlns="">
          <p:sp>
            <p:nvSpPr>
              <p:cNvPr id="20" name="矩形 19">
                <a:extLst>
                  <a:ext uri="{FF2B5EF4-FFF2-40B4-BE49-F238E27FC236}">
                    <a16:creationId xmlns:a16="http://schemas.microsoft.com/office/drawing/2014/main" id="{E2ACC516-A934-FB41-A94F-C2A6FD3BA8A0}"/>
                  </a:ext>
                </a:extLst>
              </p:cNvPr>
              <p:cNvSpPr>
                <a:spLocks noRot="1" noChangeAspect="1" noMove="1" noResize="1" noEditPoints="1" noAdjustHandles="1" noChangeArrowheads="1" noChangeShapeType="1" noTextEdit="1"/>
              </p:cNvSpPr>
              <p:nvPr/>
            </p:nvSpPr>
            <p:spPr>
              <a:xfrm>
                <a:off x="3157655" y="5366630"/>
                <a:ext cx="3569310" cy="50687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81578A4-E6EF-CB41-B5D0-98998FB3F39E}"/>
                  </a:ext>
                </a:extLst>
              </p:cNvPr>
              <p:cNvSpPr txBox="1"/>
              <p:nvPr/>
            </p:nvSpPr>
            <p:spPr>
              <a:xfrm>
                <a:off x="2645664" y="5737117"/>
                <a:ext cx="4898136" cy="561564"/>
              </a:xfrm>
              <a:prstGeom prst="rect">
                <a:avLst/>
              </a:prstGeom>
              <a:noFill/>
            </p:spPr>
            <p:txBody>
              <a:bodyPr wrap="none" rtlCol="0">
                <a:spAutoFit/>
              </a:bodyPr>
              <a:lstStyle/>
              <a:p>
                <a14:m>
                  <m:oMath xmlns:m="http://schemas.openxmlformats.org/officeDocument/2006/math">
                    <m:r>
                      <a:rPr kumimoji="1" lang="en-US" altLang="zh-CN" b="0" i="1" smtClean="0">
                        <a:latin typeface="Cambria Math" panose="02040503050406030204" pitchFamily="18" charset="0"/>
                      </a:rPr>
                      <m:t>𝐵𝑖𝑎𝑠</m:t>
                    </m:r>
                    <m:sSup>
                      <m:sSupPr>
                        <m:ctrlPr>
                          <a:rPr kumimoji="1" lang="en-US" altLang="zh-CN" b="0" i="1" smtClean="0">
                            <a:latin typeface="Cambria Math" panose="02040503050406030204" pitchFamily="18" charset="0"/>
                          </a:rPr>
                        </m:ctrlPr>
                      </m:sSupPr>
                      <m:e>
                        <m:d>
                          <m:dPr>
                            <m:ctrlPr>
                              <a:rPr kumimoji="1" lang="en-US" altLang="zh-CN" b="0" i="1" smtClean="0">
                                <a:latin typeface="Cambria Math" panose="02040503050406030204" pitchFamily="18" charset="0"/>
                              </a:rPr>
                            </m:ctrlPr>
                          </m:dPr>
                          <m:e>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𝑓</m:t>
                                </m:r>
                              </m:e>
                            </m:acc>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0</m:t>
                                    </m:r>
                                  </m:sub>
                                </m:sSub>
                              </m:e>
                            </m:d>
                          </m:e>
                        </m:d>
                      </m:e>
                      <m:sup>
                        <m:r>
                          <a:rPr kumimoji="1" lang="en-US" altLang="zh-CN" b="0" i="1" smtClean="0">
                            <a:latin typeface="Cambria Math" panose="02040503050406030204" pitchFamily="18" charset="0"/>
                          </a:rPr>
                          <m:t>2</m:t>
                        </m:r>
                      </m:sup>
                    </m:sSup>
                  </m:oMath>
                </a14:m>
                <a:r>
                  <a:rPr kumimoji="1" lang="zh-CN" altLang="en-US" dirty="0"/>
                  <a:t> </a:t>
                </a:r>
                <a:r>
                  <a:rPr kumimoji="1" lang="en-US" altLang="zh-CN" dirty="0"/>
                  <a:t>has</a:t>
                </a:r>
                <a:r>
                  <a:rPr kumimoji="1" lang="zh-CN" altLang="en-US" dirty="0"/>
                  <a:t> </a:t>
                </a:r>
                <a:r>
                  <a:rPr kumimoji="1" lang="en-US" altLang="zh-CN" dirty="0"/>
                  <a:t>the</a:t>
                </a:r>
                <a:r>
                  <a:rPr kumimoji="1" lang="zh-CN" altLang="en-US" dirty="0"/>
                  <a:t> </a:t>
                </a:r>
                <a:r>
                  <a:rPr kumimoji="1" lang="en-US" altLang="zh-CN" dirty="0"/>
                  <a:t>same</a:t>
                </a:r>
                <a:r>
                  <a:rPr kumimoji="1" lang="zh-CN" altLang="en-US" dirty="0"/>
                  <a:t> </a:t>
                </a:r>
                <a:r>
                  <a:rPr kumimoji="1" lang="en-US" altLang="zh-CN" dirty="0"/>
                  <a:t>definition</a:t>
                </a:r>
                <a:r>
                  <a:rPr kumimoji="1" lang="zh-CN" altLang="en-US" dirty="0"/>
                  <a:t> </a:t>
                </a:r>
                <a:r>
                  <a:rPr kumimoji="1" lang="en-US" altLang="zh-CN" dirty="0"/>
                  <a:t>as</a:t>
                </a:r>
                <a:r>
                  <a:rPr kumimoji="1" lang="zh-CN" altLang="en-US" dirty="0"/>
                  <a:t> </a:t>
                </a:r>
                <a:r>
                  <a:rPr kumimoji="1" lang="en-US" altLang="zh-CN" dirty="0"/>
                  <a:t>ours.</a:t>
                </a:r>
                <a:endParaRPr kumimoji="1" lang="zh-CN" altLang="en-US" dirty="0"/>
              </a:p>
            </p:txBody>
          </p:sp>
        </mc:Choice>
        <mc:Fallback xmlns="">
          <p:sp>
            <p:nvSpPr>
              <p:cNvPr id="21" name="文本框 20">
                <a:extLst>
                  <a:ext uri="{FF2B5EF4-FFF2-40B4-BE49-F238E27FC236}">
                    <a16:creationId xmlns:a16="http://schemas.microsoft.com/office/drawing/2014/main" id="{F81578A4-E6EF-CB41-B5D0-98998FB3F39E}"/>
                  </a:ext>
                </a:extLst>
              </p:cNvPr>
              <p:cNvSpPr txBox="1">
                <a:spLocks noRot="1" noChangeAspect="1" noMove="1" noResize="1" noEditPoints="1" noAdjustHandles="1" noChangeArrowheads="1" noChangeShapeType="1" noTextEdit="1"/>
              </p:cNvSpPr>
              <p:nvPr/>
            </p:nvSpPr>
            <p:spPr>
              <a:xfrm>
                <a:off x="2645664" y="5737117"/>
                <a:ext cx="4898136" cy="561564"/>
              </a:xfrm>
              <a:prstGeom prst="rect">
                <a:avLst/>
              </a:prstGeom>
              <a:blipFill>
                <a:blip r:embed="rId6"/>
                <a:stretch>
                  <a:fillRect b="-2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9379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Classification Setting</a:t>
            </a:r>
          </a:p>
        </p:txBody>
      </p:sp>
      <p:sp>
        <p:nvSpPr>
          <p:cNvPr id="3" name="Content Placeholder 2"/>
          <p:cNvSpPr>
            <a:spLocks noGrp="1"/>
          </p:cNvSpPr>
          <p:nvPr>
            <p:ph idx="1"/>
          </p:nvPr>
        </p:nvSpPr>
        <p:spPr/>
        <p:txBody>
          <a:bodyPr/>
          <a:lstStyle/>
          <a:p>
            <a:pPr algn="just">
              <a:buFont typeface="Wingdings" charset="2"/>
              <a:buChar char="Ø"/>
            </a:pPr>
            <a:r>
              <a:rPr lang="en-US" dirty="0"/>
              <a:t>For a regression problem, we used the MSE to assess the accuracy of the statistical learning method</a:t>
            </a:r>
          </a:p>
          <a:p>
            <a:pPr algn="just">
              <a:buFont typeface="Wingdings" charset="2"/>
              <a:buChar char="Ø"/>
            </a:pPr>
            <a:r>
              <a:rPr lang="en-US" dirty="0"/>
              <a:t>For a classification problem we can use the error rate i.e.</a:t>
            </a:r>
          </a:p>
          <a:p>
            <a:pPr algn="just">
              <a:buFont typeface="Wingdings" charset="2"/>
              <a:buChar char="Ø"/>
            </a:pPr>
            <a:endParaRPr lang="en-US" dirty="0"/>
          </a:p>
          <a:p>
            <a:pPr algn="just">
              <a:buFont typeface="Wingdings" charset="2"/>
              <a:buChar char="Ø"/>
            </a:pPr>
            <a:endParaRPr lang="en-US" dirty="0"/>
          </a:p>
          <a:p>
            <a:pPr algn="just">
              <a:buFont typeface="Wingdings" charset="2"/>
              <a:buChar char="Ø"/>
            </a:pPr>
            <a:endParaRPr lang="en-US" dirty="0"/>
          </a:p>
          <a:p>
            <a:pPr algn="just">
              <a:buFont typeface="Wingdings" charset="2"/>
              <a:buChar char="Ø"/>
            </a:pPr>
            <a:r>
              <a:rPr lang="en-US" dirty="0"/>
              <a:t>                   is an indicator function, which will give 1 if the condition               is correct, otherwise it gives a 0.</a:t>
            </a:r>
          </a:p>
          <a:p>
            <a:pPr algn="just">
              <a:buFont typeface="Wingdings" charset="2"/>
              <a:buChar char="Ø"/>
            </a:pPr>
            <a:endParaRPr lang="en-US" dirty="0"/>
          </a:p>
          <a:p>
            <a:pPr algn="just">
              <a:buFont typeface="Wingdings" charset="2"/>
              <a:buChar char="Ø"/>
            </a:pPr>
            <a:r>
              <a:rPr lang="en-US" dirty="0"/>
              <a:t>Thus the error rate represents the fraction of incorrect classifications, or misclassifications    </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861941343"/>
              </p:ext>
            </p:extLst>
          </p:nvPr>
        </p:nvGraphicFramePr>
        <p:xfrm>
          <a:off x="2362200" y="2892425"/>
          <a:ext cx="4183063" cy="993775"/>
        </p:xfrm>
        <a:graphic>
          <a:graphicData uri="http://schemas.openxmlformats.org/presentationml/2006/ole">
            <mc:AlternateContent xmlns:mc="http://schemas.openxmlformats.org/markup-compatibility/2006">
              <mc:Choice xmlns:v="urn:schemas-microsoft-com:vml" Requires="v">
                <p:oleObj spid="_x0000_s7398" name="Equation" r:id="rId3" imgW="1816100" imgH="431800" progId="Equation.3">
                  <p:embed/>
                </p:oleObj>
              </mc:Choice>
              <mc:Fallback>
                <p:oleObj name="Equation" r:id="rId3" imgW="18161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892425"/>
                        <a:ext cx="4183063" cy="993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12716323"/>
              </p:ext>
            </p:extLst>
          </p:nvPr>
        </p:nvGraphicFramePr>
        <p:xfrm>
          <a:off x="838200" y="4121150"/>
          <a:ext cx="1463675" cy="527050"/>
        </p:xfrm>
        <a:graphic>
          <a:graphicData uri="http://schemas.openxmlformats.org/presentationml/2006/ole">
            <mc:AlternateContent xmlns:mc="http://schemas.openxmlformats.org/markup-compatibility/2006">
              <mc:Choice xmlns:v="urn:schemas-microsoft-com:vml" Requires="v">
                <p:oleObj spid="_x0000_s7399" name="Equation" r:id="rId5" imgW="634680" imgH="228600" progId="Equation.3">
                  <p:embed/>
                </p:oleObj>
              </mc:Choice>
              <mc:Fallback>
                <p:oleObj name="Equation" r:id="rId5" imgW="634680" imgH="228600" progId="Equation.3">
                  <p:embed/>
                  <p:pic>
                    <p:nvPicPr>
                      <p:cNvPr id="0" name=""/>
                      <p:cNvPicPr>
                        <a:picLocks noChangeAspect="1" noChangeArrowheads="1"/>
                      </p:cNvPicPr>
                      <p:nvPr/>
                    </p:nvPicPr>
                    <p:blipFill>
                      <a:blip r:embed="rId6"/>
                      <a:srcRect/>
                      <a:stretch>
                        <a:fillRect/>
                      </a:stretch>
                    </p:blipFill>
                    <p:spPr bwMode="auto">
                      <a:xfrm>
                        <a:off x="838200" y="4121150"/>
                        <a:ext cx="1463675" cy="5270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45312269"/>
              </p:ext>
            </p:extLst>
          </p:nvPr>
        </p:nvGraphicFramePr>
        <p:xfrm>
          <a:off x="2057400" y="4572000"/>
          <a:ext cx="1117600" cy="457200"/>
        </p:xfrm>
        <a:graphic>
          <a:graphicData uri="http://schemas.openxmlformats.org/presentationml/2006/ole">
            <mc:AlternateContent xmlns:mc="http://schemas.openxmlformats.org/markup-compatibility/2006">
              <mc:Choice xmlns:v="urn:schemas-microsoft-com:vml" Requires="v">
                <p:oleObj spid="_x0000_s7400" name="Equation" r:id="rId7" imgW="558720" imgH="228600" progId="Equation.3">
                  <p:embed/>
                </p:oleObj>
              </mc:Choice>
              <mc:Fallback>
                <p:oleObj name="Equation" r:id="rId7" imgW="558720" imgH="228600" progId="Equation.3">
                  <p:embed/>
                  <p:pic>
                    <p:nvPicPr>
                      <p:cNvPr id="0" name=""/>
                      <p:cNvPicPr/>
                      <p:nvPr/>
                    </p:nvPicPr>
                    <p:blipFill>
                      <a:blip r:embed="rId8"/>
                      <a:stretch>
                        <a:fillRect/>
                      </a:stretch>
                    </p:blipFill>
                    <p:spPr>
                      <a:xfrm>
                        <a:off x="2057400" y="4572000"/>
                        <a:ext cx="1117600" cy="457200"/>
                      </a:xfrm>
                      <a:prstGeom prst="rect">
                        <a:avLst/>
                      </a:prstGeom>
                    </p:spPr>
                  </p:pic>
                </p:oleObj>
              </mc:Fallback>
            </mc:AlternateContent>
          </a:graphicData>
        </a:graphic>
      </p:graphicFrame>
      <p:sp>
        <p:nvSpPr>
          <p:cNvPr id="7" name="页脚占位符 6">
            <a:extLst>
              <a:ext uri="{FF2B5EF4-FFF2-40B4-BE49-F238E27FC236}">
                <a16:creationId xmlns:a16="http://schemas.microsoft.com/office/drawing/2014/main" id="{E5EB81C3-36AE-9A45-882B-9AB4D1EA6338}"/>
              </a:ext>
            </a:extLst>
          </p:cNvPr>
          <p:cNvSpPr>
            <a:spLocks noGrp="1"/>
          </p:cNvSpPr>
          <p:nvPr>
            <p:ph type="ftr" sz="quarter" idx="11"/>
          </p:nvPr>
        </p:nvSpPr>
        <p:spPr/>
        <p:txBody>
          <a:bodyPr/>
          <a:lstStyle/>
          <a:p>
            <a:r>
              <a:rPr lang="en"/>
              <a:t>Intro. to Statistical Machine Learning</a:t>
            </a:r>
            <a:endParaRPr lang="en-US"/>
          </a:p>
        </p:txBody>
      </p:sp>
      <p:sp>
        <p:nvSpPr>
          <p:cNvPr id="8" name="灯片编号占位符 7">
            <a:extLst>
              <a:ext uri="{FF2B5EF4-FFF2-40B4-BE49-F238E27FC236}">
                <a16:creationId xmlns:a16="http://schemas.microsoft.com/office/drawing/2014/main" id="{28CCE4A0-1AE4-454D-A580-14729A0323BA}"/>
              </a:ext>
            </a:extLst>
          </p:cNvPr>
          <p:cNvSpPr>
            <a:spLocks noGrp="1"/>
          </p:cNvSpPr>
          <p:nvPr>
            <p:ph type="sldNum" sz="quarter" idx="12"/>
          </p:nvPr>
        </p:nvSpPr>
        <p:spPr/>
        <p:txBody>
          <a:bodyPr/>
          <a:lstStyle/>
          <a:p>
            <a:fld id="{E4FFCA10-EE3F-AF4E-9EA4-E5CA2D91A1E4}" type="slidenum">
              <a:rPr lang="en-US" smtClean="0"/>
              <a:t>21</a:t>
            </a:fld>
            <a:endParaRPr lang="en-US"/>
          </a:p>
        </p:txBody>
      </p:sp>
    </p:spTree>
    <p:extLst>
      <p:ext uri="{BB962C8B-B14F-4D97-AF65-F5344CB8AC3E}">
        <p14:creationId xmlns:p14="http://schemas.microsoft.com/office/powerpoint/2010/main" val="2225585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D1FBB-62D9-CB40-A2DD-ED6A19534E62}"/>
              </a:ext>
            </a:extLst>
          </p:cNvPr>
          <p:cNvSpPr>
            <a:spLocks noGrp="1"/>
          </p:cNvSpPr>
          <p:nvPr>
            <p:ph type="title"/>
          </p:nvPr>
        </p:nvSpPr>
        <p:spPr>
          <a:xfrm>
            <a:off x="142240" y="63282"/>
            <a:ext cx="8229600" cy="990600"/>
          </a:xfrm>
        </p:spPr>
        <p:txBody>
          <a:bodyPr/>
          <a:lstStyle/>
          <a:p>
            <a:r>
              <a:rPr kumimoji="1" lang="en-US" altLang="zh-CN" dirty="0"/>
              <a:t>Bayes</a:t>
            </a:r>
            <a:r>
              <a:rPr kumimoji="1" lang="zh-CN" altLang="en-US" dirty="0"/>
              <a:t> </a:t>
            </a:r>
            <a:r>
              <a:rPr kumimoji="1" lang="en-US" altLang="zh-CN" dirty="0"/>
              <a:t>Classifier</a:t>
            </a:r>
            <a:endParaRPr kumimoji="1" lang="zh-CN" altLang="en-US" dirty="0"/>
          </a:p>
        </p:txBody>
      </p:sp>
      <p:sp>
        <p:nvSpPr>
          <p:cNvPr id="4" name="页脚占位符 3">
            <a:extLst>
              <a:ext uri="{FF2B5EF4-FFF2-40B4-BE49-F238E27FC236}">
                <a16:creationId xmlns:a16="http://schemas.microsoft.com/office/drawing/2014/main" id="{978C5455-D5FA-DA49-90B1-98B3EE106E7D}"/>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4B4931A3-E53B-C741-85DF-6415530C9640}"/>
              </a:ext>
            </a:extLst>
          </p:cNvPr>
          <p:cNvSpPr>
            <a:spLocks noGrp="1"/>
          </p:cNvSpPr>
          <p:nvPr>
            <p:ph type="sldNum" sz="quarter" idx="12"/>
          </p:nvPr>
        </p:nvSpPr>
        <p:spPr/>
        <p:txBody>
          <a:bodyPr/>
          <a:lstStyle/>
          <a:p>
            <a:fld id="{E4FFCA10-EE3F-AF4E-9EA4-E5CA2D91A1E4}" type="slidenum">
              <a:rPr lang="en-US" smtClean="0"/>
              <a:t>22</a:t>
            </a:fld>
            <a:endParaRPr 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B1077C2-56D5-C54A-9EFB-D6BBE0AAE4D4}"/>
                  </a:ext>
                </a:extLst>
              </p:cNvPr>
              <p:cNvSpPr txBox="1"/>
              <p:nvPr/>
            </p:nvSpPr>
            <p:spPr>
              <a:xfrm>
                <a:off x="3665702" y="1142033"/>
                <a:ext cx="16781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b="0" i="0" smtClean="0">
                          <a:latin typeface="Cambria Math" panose="02040503050406030204" pitchFamily="18" charset="0"/>
                        </a:rPr>
                        <m:t>Pr</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𝑗</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𝑋</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6" name="文本框 5">
                <a:extLst>
                  <a:ext uri="{FF2B5EF4-FFF2-40B4-BE49-F238E27FC236}">
                    <a16:creationId xmlns:a16="http://schemas.microsoft.com/office/drawing/2014/main" id="{9B1077C2-56D5-C54A-9EFB-D6BBE0AAE4D4}"/>
                  </a:ext>
                </a:extLst>
              </p:cNvPr>
              <p:cNvSpPr txBox="1">
                <a:spLocks noRot="1" noChangeAspect="1" noMove="1" noResize="1" noEditPoints="1" noAdjustHandles="1" noChangeArrowheads="1" noChangeShapeType="1" noTextEdit="1"/>
              </p:cNvSpPr>
              <p:nvPr/>
            </p:nvSpPr>
            <p:spPr>
              <a:xfrm>
                <a:off x="3665702" y="1142033"/>
                <a:ext cx="1678152" cy="276999"/>
              </a:xfrm>
              <a:prstGeom prst="rect">
                <a:avLst/>
              </a:prstGeom>
              <a:blipFill>
                <a:blip r:embed="rId2"/>
                <a:stretch>
                  <a:fillRect l="-2256" r="-3759" b="-34783"/>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C3688E61-F161-194F-A019-AA41EDB624FA}"/>
              </a:ext>
            </a:extLst>
          </p:cNvPr>
          <p:cNvSpPr txBox="1"/>
          <p:nvPr/>
        </p:nvSpPr>
        <p:spPr>
          <a:xfrm>
            <a:off x="412757" y="804141"/>
            <a:ext cx="6032485" cy="369332"/>
          </a:xfrm>
          <a:prstGeom prst="rect">
            <a:avLst/>
          </a:prstGeom>
          <a:noFill/>
        </p:spPr>
        <p:txBody>
          <a:bodyPr wrap="none" rtlCol="0">
            <a:spAutoFit/>
          </a:bodyPr>
          <a:lstStyle/>
          <a:p>
            <a:r>
              <a:rPr kumimoji="1" lang="en-US" altLang="zh-CN" dirty="0"/>
              <a:t>A</a:t>
            </a:r>
            <a:r>
              <a:rPr kumimoji="1" lang="zh-CN" altLang="en-US" dirty="0"/>
              <a:t> </a:t>
            </a:r>
            <a:r>
              <a:rPr kumimoji="1" lang="en-US" altLang="zh-CN" dirty="0"/>
              <a:t>classifier</a:t>
            </a:r>
            <a:r>
              <a:rPr kumimoji="1" lang="zh-CN" altLang="en-US" dirty="0"/>
              <a:t> </a:t>
            </a:r>
            <a:r>
              <a:rPr kumimoji="1" lang="en-US" altLang="zh-CN" dirty="0"/>
              <a:t>assign</a:t>
            </a:r>
            <a:r>
              <a:rPr kumimoji="1" lang="zh-CN" altLang="en-US" dirty="0"/>
              <a:t> </a:t>
            </a:r>
            <a:r>
              <a:rPr kumimoji="1" lang="en-US" altLang="zh-CN" dirty="0"/>
              <a:t>a</a:t>
            </a:r>
            <a:r>
              <a:rPr kumimoji="1" lang="zh-CN" altLang="en-US" dirty="0"/>
              <a:t> </a:t>
            </a:r>
            <a:r>
              <a:rPr kumimoji="1" lang="en-US" altLang="zh-CN" dirty="0"/>
              <a:t>test</a:t>
            </a:r>
            <a:r>
              <a:rPr kumimoji="1" lang="zh-CN" altLang="en-US" dirty="0"/>
              <a:t> </a:t>
            </a:r>
            <a:r>
              <a:rPr kumimoji="1" lang="en-US" altLang="zh-CN" dirty="0"/>
              <a:t>observation</a:t>
            </a:r>
            <a:r>
              <a:rPr kumimoji="1" lang="zh-CN" altLang="en-US" dirty="0"/>
              <a:t> </a:t>
            </a:r>
            <a:r>
              <a:rPr kumimoji="1" lang="en-US" altLang="zh-CN" i="1" dirty="0"/>
              <a:t>x</a:t>
            </a:r>
            <a:r>
              <a:rPr kumimoji="1" lang="zh-CN" altLang="en-US" dirty="0"/>
              <a:t> </a:t>
            </a:r>
            <a:r>
              <a:rPr kumimoji="1" lang="en-US" altLang="zh-CN" dirty="0"/>
              <a:t>to</a:t>
            </a:r>
            <a:r>
              <a:rPr kumimoji="1" lang="zh-CN" altLang="en-US" dirty="0"/>
              <a:t> </a:t>
            </a:r>
            <a:r>
              <a:rPr kumimoji="1" lang="en-US" altLang="zh-CN" dirty="0"/>
              <a:t>class</a:t>
            </a:r>
            <a:r>
              <a:rPr kumimoji="1" lang="zh-CN" altLang="en-US" dirty="0"/>
              <a:t> </a:t>
            </a:r>
            <a:r>
              <a:rPr kumimoji="1" lang="en-US" altLang="zh-CN" i="1" dirty="0"/>
              <a:t>j</a:t>
            </a:r>
            <a:r>
              <a:rPr kumimoji="1" lang="zh-CN" altLang="en-US" i="1" dirty="0"/>
              <a:t> </a:t>
            </a:r>
            <a:r>
              <a:rPr kumimoji="1" lang="en-US" altLang="zh-CN" dirty="0"/>
              <a:t>for</a:t>
            </a:r>
            <a:r>
              <a:rPr kumimoji="1" lang="zh-CN" altLang="en-US" dirty="0"/>
              <a:t> </a:t>
            </a:r>
            <a:r>
              <a:rPr kumimoji="1" lang="en-US" altLang="zh-CN" dirty="0"/>
              <a:t>which</a:t>
            </a:r>
            <a:endParaRPr kumimoji="1" lang="zh-CN" altLang="en-US" dirty="0"/>
          </a:p>
        </p:txBody>
      </p:sp>
      <p:sp>
        <p:nvSpPr>
          <p:cNvPr id="9" name="文本框 8">
            <a:extLst>
              <a:ext uri="{FF2B5EF4-FFF2-40B4-BE49-F238E27FC236}">
                <a16:creationId xmlns:a16="http://schemas.microsoft.com/office/drawing/2014/main" id="{3475D12C-6E90-FC4C-B194-E085D26F82E8}"/>
              </a:ext>
            </a:extLst>
          </p:cNvPr>
          <p:cNvSpPr txBox="1"/>
          <p:nvPr/>
        </p:nvSpPr>
        <p:spPr>
          <a:xfrm>
            <a:off x="412757" y="1425409"/>
            <a:ext cx="1184940" cy="369332"/>
          </a:xfrm>
          <a:prstGeom prst="rect">
            <a:avLst/>
          </a:prstGeom>
          <a:noFill/>
        </p:spPr>
        <p:txBody>
          <a:bodyPr wrap="none" rtlCol="0">
            <a:spAutoFit/>
          </a:bodyPr>
          <a:lstStyle/>
          <a:p>
            <a:r>
              <a:rPr kumimoji="1" lang="en-US" altLang="zh-CN" dirty="0"/>
              <a:t>is</a:t>
            </a:r>
            <a:r>
              <a:rPr kumimoji="1" lang="zh-CN" altLang="en-US" dirty="0"/>
              <a:t> </a:t>
            </a:r>
            <a:r>
              <a:rPr kumimoji="1" lang="en-US" altLang="zh-CN" dirty="0"/>
              <a:t>largest.</a:t>
            </a:r>
            <a:endParaRPr kumimoji="1" lang="zh-CN" altLang="en-US" dirty="0"/>
          </a:p>
        </p:txBody>
      </p:sp>
      <p:pic>
        <p:nvPicPr>
          <p:cNvPr id="7" name="图片 6">
            <a:extLst>
              <a:ext uri="{FF2B5EF4-FFF2-40B4-BE49-F238E27FC236}">
                <a16:creationId xmlns:a16="http://schemas.microsoft.com/office/drawing/2014/main" id="{94B23BD2-73D3-FB46-A9B9-980481DC65F3}"/>
              </a:ext>
            </a:extLst>
          </p:cNvPr>
          <p:cNvPicPr>
            <a:picLocks noChangeAspect="1"/>
          </p:cNvPicPr>
          <p:nvPr/>
        </p:nvPicPr>
        <p:blipFill>
          <a:blip r:embed="rId3"/>
          <a:stretch>
            <a:fillRect/>
          </a:stretch>
        </p:blipFill>
        <p:spPr>
          <a:xfrm>
            <a:off x="59475" y="1850406"/>
            <a:ext cx="4512525" cy="2399064"/>
          </a:xfrm>
          <a:prstGeom prst="rect">
            <a:avLst/>
          </a:prstGeom>
        </p:spPr>
      </p:pic>
      <p:sp>
        <p:nvSpPr>
          <p:cNvPr id="10" name="文本框 9">
            <a:extLst>
              <a:ext uri="{FF2B5EF4-FFF2-40B4-BE49-F238E27FC236}">
                <a16:creationId xmlns:a16="http://schemas.microsoft.com/office/drawing/2014/main" id="{74000323-7329-1947-B1B0-813FC7D53431}"/>
              </a:ext>
            </a:extLst>
          </p:cNvPr>
          <p:cNvSpPr txBox="1"/>
          <p:nvPr/>
        </p:nvSpPr>
        <p:spPr>
          <a:xfrm>
            <a:off x="4704080" y="1794741"/>
            <a:ext cx="4169195" cy="2031325"/>
          </a:xfrm>
          <a:prstGeom prst="rect">
            <a:avLst/>
          </a:prstGeom>
          <a:noFill/>
        </p:spPr>
        <p:txBody>
          <a:bodyPr wrap="square" rtlCol="0">
            <a:spAutoFit/>
          </a:bodyPr>
          <a:lstStyle/>
          <a:p>
            <a:r>
              <a:rPr kumimoji="1" lang="en-US" altLang="zh-CN" dirty="0"/>
              <a:t>Suppose</a:t>
            </a:r>
            <a:r>
              <a:rPr kumimoji="1" lang="zh-CN" altLang="en-US" dirty="0"/>
              <a:t> </a:t>
            </a:r>
            <a:r>
              <a:rPr kumimoji="1" lang="en-US" altLang="zh-CN" dirty="0"/>
              <a:t>we</a:t>
            </a:r>
            <a:r>
              <a:rPr kumimoji="1" lang="zh-CN" altLang="en-US" dirty="0"/>
              <a:t> </a:t>
            </a:r>
            <a:r>
              <a:rPr kumimoji="1" lang="en-US" altLang="zh-CN" dirty="0"/>
              <a:t>are</a:t>
            </a:r>
            <a:r>
              <a:rPr kumimoji="1" lang="zh-CN" altLang="en-US" dirty="0"/>
              <a:t> </a:t>
            </a:r>
            <a:r>
              <a:rPr kumimoji="1" lang="en-US" altLang="zh-CN" dirty="0"/>
              <a:t>senior</a:t>
            </a:r>
            <a:r>
              <a:rPr kumimoji="1" lang="zh-CN" altLang="en-US" dirty="0"/>
              <a:t> </a:t>
            </a:r>
            <a:r>
              <a:rPr kumimoji="1" lang="en-US" altLang="zh-CN" dirty="0"/>
              <a:t>members</a:t>
            </a:r>
            <a:r>
              <a:rPr kumimoji="1" lang="zh-CN" altLang="en-US" dirty="0"/>
              <a:t> </a:t>
            </a:r>
            <a:r>
              <a:rPr kumimoji="1" lang="en-US" altLang="zh-CN" dirty="0"/>
              <a:t>of</a:t>
            </a:r>
            <a:r>
              <a:rPr kumimoji="1" lang="zh-CN" altLang="en-US" dirty="0"/>
              <a:t> </a:t>
            </a:r>
            <a:r>
              <a:rPr kumimoji="1" lang="en-US" altLang="zh-CN" dirty="0"/>
              <a:t>Earth</a:t>
            </a:r>
            <a:r>
              <a:rPr kumimoji="1" lang="zh-CN" altLang="en-US" dirty="0"/>
              <a:t> </a:t>
            </a:r>
            <a:r>
              <a:rPr kumimoji="1" lang="en-US" altLang="zh-CN" dirty="0"/>
              <a:t>Three-Body</a:t>
            </a:r>
            <a:r>
              <a:rPr kumimoji="1" lang="zh-CN" altLang="en-US" dirty="0"/>
              <a:t> </a:t>
            </a:r>
            <a:r>
              <a:rPr kumimoji="1" lang="en-US" altLang="zh-CN" dirty="0"/>
              <a:t>Organization</a:t>
            </a:r>
            <a:r>
              <a:rPr kumimoji="1" lang="zh-CN" altLang="en-US" dirty="0"/>
              <a:t> </a:t>
            </a:r>
            <a:r>
              <a:rPr kumimoji="1" lang="en-US" altLang="zh-CN" dirty="0"/>
              <a:t>(ETO)</a:t>
            </a:r>
            <a:r>
              <a:rPr kumimoji="1" lang="zh-CN" altLang="en-US" dirty="0"/>
              <a:t> </a:t>
            </a:r>
            <a:r>
              <a:rPr kumimoji="1" lang="en-US" altLang="zh-CN" dirty="0"/>
              <a:t>and</a:t>
            </a:r>
            <a:r>
              <a:rPr kumimoji="1" lang="zh-CN" altLang="en-US" dirty="0"/>
              <a:t> </a:t>
            </a:r>
            <a:r>
              <a:rPr kumimoji="1" lang="en-US" altLang="zh-CN" dirty="0"/>
              <a:t>we</a:t>
            </a:r>
            <a:r>
              <a:rPr kumimoji="1" lang="zh-CN" altLang="en-US" dirty="0"/>
              <a:t> </a:t>
            </a:r>
            <a:r>
              <a:rPr kumimoji="1" lang="en-US" altLang="zh-CN" dirty="0"/>
              <a:t>want</a:t>
            </a:r>
            <a:r>
              <a:rPr kumimoji="1" lang="zh-CN" altLang="en-US" dirty="0"/>
              <a:t> </a:t>
            </a:r>
            <a:r>
              <a:rPr kumimoji="1" lang="en-US" altLang="zh-CN" dirty="0"/>
              <a:t>to</a:t>
            </a:r>
            <a:r>
              <a:rPr kumimoji="1" lang="zh-CN" altLang="en-US" dirty="0"/>
              <a:t> </a:t>
            </a:r>
            <a:r>
              <a:rPr kumimoji="1" lang="en-US" altLang="zh-CN" dirty="0"/>
              <a:t>receive</a:t>
            </a:r>
            <a:r>
              <a:rPr kumimoji="1" lang="zh-CN" altLang="en-US" dirty="0"/>
              <a:t> </a:t>
            </a:r>
            <a:r>
              <a:rPr kumimoji="1" lang="en-US" altLang="zh-CN" dirty="0"/>
              <a:t>instructions</a:t>
            </a:r>
            <a:r>
              <a:rPr kumimoji="1" lang="zh-CN" altLang="en-US" dirty="0"/>
              <a:t> </a:t>
            </a:r>
            <a:r>
              <a:rPr kumimoji="1" lang="en-US" altLang="zh-CN" dirty="0"/>
              <a:t>from</a:t>
            </a:r>
            <a:r>
              <a:rPr kumimoji="1" lang="zh-CN" altLang="en-US" dirty="0"/>
              <a:t> </a:t>
            </a:r>
            <a:r>
              <a:rPr kumimoji="1" lang="en-US" altLang="zh-CN" dirty="0"/>
              <a:t>our</a:t>
            </a:r>
            <a:r>
              <a:rPr kumimoji="1" lang="zh-CN" altLang="en-US" dirty="0"/>
              <a:t> </a:t>
            </a:r>
            <a:r>
              <a:rPr kumimoji="1" lang="en-US" altLang="zh-CN" dirty="0"/>
              <a:t>God.</a:t>
            </a:r>
            <a:r>
              <a:rPr kumimoji="1" lang="zh-CN" altLang="en-US" dirty="0"/>
              <a:t> </a:t>
            </a:r>
            <a:r>
              <a:rPr kumimoji="1" lang="en-US" altLang="zh-CN" dirty="0"/>
              <a:t>God</a:t>
            </a:r>
            <a:r>
              <a:rPr kumimoji="1" lang="zh-CN" altLang="en-US" dirty="0"/>
              <a:t> </a:t>
            </a:r>
            <a:r>
              <a:rPr kumimoji="1" lang="en-US" altLang="zh-CN" dirty="0"/>
              <a:t>sends</a:t>
            </a:r>
            <a:r>
              <a:rPr kumimoji="1" lang="zh-CN" altLang="en-US" dirty="0"/>
              <a:t> </a:t>
            </a:r>
            <a:r>
              <a:rPr kumimoji="1" lang="en-US" altLang="zh-CN" dirty="0"/>
              <a:t>us</a:t>
            </a:r>
            <a:r>
              <a:rPr kumimoji="1" lang="zh-CN" altLang="en-US" dirty="0"/>
              <a:t> </a:t>
            </a:r>
            <a:r>
              <a:rPr kumimoji="1" lang="en-US" altLang="zh-CN" dirty="0"/>
              <a:t>digital</a:t>
            </a:r>
            <a:r>
              <a:rPr kumimoji="1" lang="zh-CN" altLang="en-US" dirty="0"/>
              <a:t> </a:t>
            </a:r>
            <a:r>
              <a:rPr kumimoji="1" lang="en-US" altLang="zh-CN" dirty="0"/>
              <a:t>signal</a:t>
            </a:r>
            <a:r>
              <a:rPr kumimoji="1" lang="zh-CN" altLang="en-US" dirty="0"/>
              <a:t> </a:t>
            </a:r>
            <a:r>
              <a:rPr kumimoji="1" lang="en-US" altLang="zh-CN" dirty="0"/>
              <a:t>and</a:t>
            </a:r>
            <a:r>
              <a:rPr kumimoji="1" lang="zh-CN" altLang="en-US" dirty="0"/>
              <a:t> </a:t>
            </a:r>
            <a:r>
              <a:rPr kumimoji="1" lang="en-US" altLang="zh-CN" dirty="0"/>
              <a:t>a</a:t>
            </a:r>
            <a:r>
              <a:rPr kumimoji="1" lang="zh-CN" altLang="en-US" dirty="0"/>
              <a:t> </a:t>
            </a:r>
            <a:r>
              <a:rPr kumimoji="1" lang="en-US" altLang="zh-CN" dirty="0"/>
              <a:t>electromagnetic</a:t>
            </a:r>
            <a:r>
              <a:rPr kumimoji="1" lang="zh-CN" altLang="en-US" dirty="0"/>
              <a:t> </a:t>
            </a:r>
            <a:r>
              <a:rPr kumimoji="1" lang="en-US" altLang="zh-CN" dirty="0"/>
              <a:t>wave</a:t>
            </a:r>
            <a:r>
              <a:rPr kumimoji="1" lang="zh-CN" altLang="en-US" dirty="0"/>
              <a:t> </a:t>
            </a:r>
            <a:r>
              <a:rPr kumimoji="1" lang="en-US" altLang="zh-CN" dirty="0"/>
              <a:t>of</a:t>
            </a:r>
            <a:r>
              <a:rPr kumimoji="1" lang="zh-CN" altLang="en-US" dirty="0"/>
              <a:t> </a:t>
            </a:r>
            <a:r>
              <a:rPr kumimoji="1" lang="en-US" altLang="zh-CN" dirty="0"/>
              <a:t>high</a:t>
            </a:r>
            <a:r>
              <a:rPr kumimoji="1" lang="zh-CN" altLang="en-US" dirty="0"/>
              <a:t> </a:t>
            </a:r>
            <a:r>
              <a:rPr kumimoji="1" lang="en-US" altLang="zh-CN" dirty="0"/>
              <a:t>frequency</a:t>
            </a:r>
            <a:r>
              <a:rPr kumimoji="1" lang="zh-CN" altLang="en-US" dirty="0"/>
              <a:t> </a:t>
            </a:r>
            <a:r>
              <a:rPr kumimoji="1" lang="en-US" altLang="zh-CN" dirty="0"/>
              <a:t>indicates</a:t>
            </a:r>
            <a:r>
              <a:rPr kumimoji="1" lang="zh-CN" altLang="en-US" dirty="0"/>
              <a:t> </a:t>
            </a:r>
            <a:r>
              <a:rPr kumimoji="1" lang="en-US" altLang="zh-CN" dirty="0"/>
              <a:t>0,</a:t>
            </a:r>
            <a:r>
              <a:rPr kumimoji="1" lang="zh-CN" altLang="en-US" dirty="0"/>
              <a:t> </a:t>
            </a:r>
            <a:r>
              <a:rPr kumimoji="1" lang="en-US" altLang="zh-CN" dirty="0"/>
              <a:t>while</a:t>
            </a:r>
            <a:r>
              <a:rPr kumimoji="1" lang="zh-CN" altLang="en-US" dirty="0"/>
              <a:t> </a:t>
            </a:r>
            <a:r>
              <a:rPr kumimoji="1" lang="en-US" altLang="zh-CN" dirty="0"/>
              <a:t>one</a:t>
            </a:r>
            <a:r>
              <a:rPr kumimoji="1" lang="zh-CN" altLang="en-US" dirty="0"/>
              <a:t> </a:t>
            </a:r>
            <a:r>
              <a:rPr kumimoji="1" lang="en-US" altLang="zh-CN" dirty="0"/>
              <a:t>of</a:t>
            </a:r>
            <a:r>
              <a:rPr kumimoji="1" lang="zh-CN" altLang="en-US" dirty="0"/>
              <a:t> </a:t>
            </a:r>
            <a:r>
              <a:rPr kumimoji="1" lang="en-US" altLang="zh-CN" dirty="0"/>
              <a:t>low</a:t>
            </a:r>
            <a:r>
              <a:rPr kumimoji="1" lang="zh-CN" altLang="en-US" dirty="0"/>
              <a:t> </a:t>
            </a:r>
            <a:r>
              <a:rPr kumimoji="1" lang="en-US" altLang="zh-CN" dirty="0"/>
              <a:t>frequency</a:t>
            </a:r>
            <a:r>
              <a:rPr kumimoji="1" lang="zh-CN" altLang="en-US" dirty="0"/>
              <a:t> </a:t>
            </a:r>
            <a:r>
              <a:rPr kumimoji="1" lang="en-US" altLang="zh-CN" dirty="0"/>
              <a:t>indicates</a:t>
            </a:r>
            <a:r>
              <a:rPr kumimoji="1" lang="zh-CN" altLang="en-US" dirty="0"/>
              <a:t> </a:t>
            </a:r>
            <a:r>
              <a:rPr kumimoji="1" lang="en-US" altLang="zh-CN" dirty="0"/>
              <a:t>1.</a:t>
            </a:r>
            <a:r>
              <a:rPr kumimoji="1" lang="zh-CN" altLang="en-US" dirty="0"/>
              <a:t> </a:t>
            </a:r>
          </a:p>
        </p:txBody>
      </p:sp>
      <p:sp>
        <p:nvSpPr>
          <p:cNvPr id="13" name="文本框 12">
            <a:extLst>
              <a:ext uri="{FF2B5EF4-FFF2-40B4-BE49-F238E27FC236}">
                <a16:creationId xmlns:a16="http://schemas.microsoft.com/office/drawing/2014/main" id="{D2B14734-8C2C-1E46-BE8C-981036E295C7}"/>
              </a:ext>
            </a:extLst>
          </p:cNvPr>
          <p:cNvSpPr txBox="1"/>
          <p:nvPr/>
        </p:nvSpPr>
        <p:spPr>
          <a:xfrm>
            <a:off x="396240" y="5715967"/>
            <a:ext cx="8615680" cy="923330"/>
          </a:xfrm>
          <a:prstGeom prst="rect">
            <a:avLst/>
          </a:prstGeom>
          <a:noFill/>
        </p:spPr>
        <p:txBody>
          <a:bodyPr wrap="square" rtlCol="0">
            <a:spAutoFit/>
          </a:bodyPr>
          <a:lstStyle/>
          <a:p>
            <a:r>
              <a:rPr kumimoji="1" lang="en-US" altLang="zh-CN" dirty="0"/>
              <a:t>Without</a:t>
            </a:r>
            <a:r>
              <a:rPr kumimoji="1" lang="zh-CN" altLang="en-US" dirty="0"/>
              <a:t> </a:t>
            </a:r>
            <a:r>
              <a:rPr kumimoji="1" lang="en-US" altLang="zh-CN" dirty="0"/>
              <a:t>disturbance,</a:t>
            </a:r>
            <a:r>
              <a:rPr kumimoji="1" lang="zh-CN" altLang="en-US" dirty="0"/>
              <a:t> </a:t>
            </a:r>
            <a:r>
              <a:rPr kumimoji="1" lang="en-US" altLang="zh-CN" dirty="0"/>
              <a:t>like</a:t>
            </a:r>
            <a:r>
              <a:rPr kumimoji="1" lang="zh-CN" altLang="en-US" dirty="0"/>
              <a:t> </a:t>
            </a:r>
            <a:r>
              <a:rPr kumimoji="1" lang="en-US" altLang="zh-CN" dirty="0"/>
              <a:t>cosmic</a:t>
            </a:r>
            <a:r>
              <a:rPr kumimoji="1" lang="zh-CN" altLang="en-US" dirty="0"/>
              <a:t> </a:t>
            </a:r>
            <a:r>
              <a:rPr kumimoji="1" lang="en-US" altLang="zh-CN" dirty="0"/>
              <a:t>rays</a:t>
            </a:r>
            <a:r>
              <a:rPr kumimoji="1" lang="zh-CN" altLang="en-US" dirty="0"/>
              <a:t> </a:t>
            </a:r>
            <a:r>
              <a:rPr kumimoji="1" lang="en-US" altLang="zh-CN" dirty="0"/>
              <a:t>and</a:t>
            </a:r>
            <a:r>
              <a:rPr kumimoji="1" lang="zh-CN" altLang="en-US" dirty="0"/>
              <a:t> </a:t>
            </a:r>
            <a:r>
              <a:rPr kumimoji="1" lang="en-US" altLang="zh-CN" dirty="0"/>
              <a:t>dust,</a:t>
            </a:r>
            <a:r>
              <a:rPr kumimoji="1" lang="zh-CN" altLang="en-US" dirty="0"/>
              <a:t> </a:t>
            </a:r>
            <a:r>
              <a:rPr kumimoji="1" lang="en-US" altLang="zh-CN" dirty="0"/>
              <a:t>we</a:t>
            </a:r>
            <a:r>
              <a:rPr kumimoji="1" lang="zh-CN" altLang="en-US" dirty="0"/>
              <a:t> </a:t>
            </a:r>
            <a:r>
              <a:rPr kumimoji="1" lang="en-US" altLang="zh-CN" dirty="0"/>
              <a:t>can</a:t>
            </a:r>
            <a:r>
              <a:rPr kumimoji="1" lang="zh-CN" altLang="en-US" dirty="0"/>
              <a:t> </a:t>
            </a:r>
            <a:r>
              <a:rPr kumimoji="1" lang="en-US" altLang="zh-CN" dirty="0"/>
              <a:t>receive</a:t>
            </a:r>
            <a:r>
              <a:rPr kumimoji="1" lang="zh-CN" altLang="en-US" dirty="0"/>
              <a:t> </a:t>
            </a:r>
            <a:r>
              <a:rPr kumimoji="1" lang="en-US" altLang="zh-CN" dirty="0"/>
              <a:t>“clean”</a:t>
            </a:r>
            <a:r>
              <a:rPr kumimoji="1" lang="zh-CN" altLang="en-US" dirty="0"/>
              <a:t> </a:t>
            </a:r>
            <a:r>
              <a:rPr kumimoji="1" lang="en-US" altLang="zh-CN" dirty="0"/>
              <a:t>signals.</a:t>
            </a:r>
            <a:r>
              <a:rPr kumimoji="1" lang="zh-CN" altLang="en-US" dirty="0"/>
              <a:t> </a:t>
            </a:r>
            <a:r>
              <a:rPr kumimoji="1" lang="en-US" altLang="zh-CN" dirty="0"/>
              <a:t>However,</a:t>
            </a:r>
            <a:r>
              <a:rPr kumimoji="1" lang="zh-CN" altLang="en-US" dirty="0"/>
              <a:t> </a:t>
            </a:r>
            <a:r>
              <a:rPr kumimoji="1" lang="en-US" altLang="zh-CN" dirty="0"/>
              <a:t>they</a:t>
            </a:r>
            <a:r>
              <a:rPr kumimoji="1" lang="zh-CN" altLang="en-US" dirty="0"/>
              <a:t> </a:t>
            </a:r>
            <a:r>
              <a:rPr kumimoji="1" lang="en-US" altLang="zh-CN" dirty="0"/>
              <a:t>are</a:t>
            </a:r>
            <a:r>
              <a:rPr kumimoji="1" lang="zh-CN" altLang="en-US" dirty="0"/>
              <a:t> </a:t>
            </a:r>
            <a:r>
              <a:rPr kumimoji="1" lang="en-US" altLang="zh-CN" dirty="0"/>
              <a:t>more</a:t>
            </a:r>
            <a:r>
              <a:rPr kumimoji="1" lang="zh-CN" altLang="en-US" dirty="0"/>
              <a:t> </a:t>
            </a:r>
            <a:r>
              <a:rPr kumimoji="1" lang="en-US" altLang="zh-CN" dirty="0"/>
              <a:t>than</a:t>
            </a:r>
            <a:r>
              <a:rPr kumimoji="1" lang="zh-CN" altLang="en-US" dirty="0"/>
              <a:t> </a:t>
            </a:r>
            <a:r>
              <a:rPr kumimoji="1" lang="en-US" altLang="zh-CN" dirty="0"/>
              <a:t>4</a:t>
            </a:r>
            <a:r>
              <a:rPr kumimoji="1" lang="zh-CN" altLang="en-US" dirty="0"/>
              <a:t> </a:t>
            </a:r>
            <a:r>
              <a:rPr kumimoji="1" lang="en-US" altLang="zh-CN" dirty="0"/>
              <a:t>light</a:t>
            </a:r>
            <a:r>
              <a:rPr kumimoji="1" lang="zh-CN" altLang="en-US" dirty="0"/>
              <a:t> </a:t>
            </a:r>
            <a:r>
              <a:rPr kumimoji="1" lang="en-US" altLang="zh-CN" dirty="0"/>
              <a:t>year</a:t>
            </a:r>
            <a:r>
              <a:rPr kumimoji="1" lang="zh-CN" altLang="en-US" dirty="0"/>
              <a:t> </a:t>
            </a:r>
            <a:r>
              <a:rPr kumimoji="1" lang="en-US" altLang="zh-CN" dirty="0"/>
              <a:t>far</a:t>
            </a:r>
            <a:r>
              <a:rPr kumimoji="1" lang="zh-CN" altLang="en-US" dirty="0"/>
              <a:t> </a:t>
            </a:r>
            <a:r>
              <a:rPr kumimoji="1" lang="en-US" altLang="zh-CN" dirty="0"/>
              <a:t>from</a:t>
            </a:r>
            <a:r>
              <a:rPr kumimoji="1" lang="zh-CN" altLang="en-US" dirty="0"/>
              <a:t> </a:t>
            </a:r>
            <a:r>
              <a:rPr kumimoji="1" lang="en-US" altLang="zh-CN" dirty="0"/>
              <a:t>us.</a:t>
            </a:r>
            <a:r>
              <a:rPr kumimoji="1" lang="zh-CN" altLang="en-US" dirty="0"/>
              <a:t> </a:t>
            </a:r>
            <a:r>
              <a:rPr kumimoji="1" lang="en-US" altLang="zh-CN" dirty="0"/>
              <a:t>The</a:t>
            </a:r>
            <a:r>
              <a:rPr kumimoji="1" lang="zh-CN" altLang="en-US" dirty="0"/>
              <a:t> </a:t>
            </a:r>
            <a:r>
              <a:rPr kumimoji="1" lang="en-US" altLang="zh-CN" dirty="0"/>
              <a:t>received</a:t>
            </a:r>
            <a:r>
              <a:rPr kumimoji="1" lang="zh-CN" altLang="en-US" dirty="0"/>
              <a:t> </a:t>
            </a:r>
            <a:r>
              <a:rPr kumimoji="1" lang="en-US" altLang="zh-CN" dirty="0"/>
              <a:t>signals</a:t>
            </a:r>
            <a:r>
              <a:rPr kumimoji="1" lang="zh-CN" altLang="en-US" dirty="0"/>
              <a:t> </a:t>
            </a:r>
            <a:r>
              <a:rPr kumimoji="1" lang="en-US" altLang="zh-CN" dirty="0"/>
              <a:t>contain</a:t>
            </a:r>
            <a:r>
              <a:rPr kumimoji="1" lang="zh-CN" altLang="en-US" dirty="0"/>
              <a:t> </a:t>
            </a:r>
            <a:r>
              <a:rPr kumimoji="1" lang="en-US" altLang="zh-CN" dirty="0"/>
              <a:t>lots</a:t>
            </a:r>
            <a:r>
              <a:rPr kumimoji="1" lang="zh-CN" altLang="en-US" dirty="0"/>
              <a:t> </a:t>
            </a:r>
            <a:r>
              <a:rPr kumimoji="1" lang="en-US" altLang="zh-CN" dirty="0"/>
              <a:t>of</a:t>
            </a:r>
            <a:r>
              <a:rPr kumimoji="1" lang="zh-CN" altLang="en-US" dirty="0"/>
              <a:t> </a:t>
            </a:r>
            <a:r>
              <a:rPr kumimoji="1" lang="en-US" altLang="zh-CN" dirty="0"/>
              <a:t>noises.</a:t>
            </a:r>
            <a:endParaRPr kumimoji="1" lang="zh-CN" altLang="en-US" dirty="0"/>
          </a:p>
        </p:txBody>
      </p:sp>
      <p:pic>
        <p:nvPicPr>
          <p:cNvPr id="3" name="图片 2">
            <a:extLst>
              <a:ext uri="{FF2B5EF4-FFF2-40B4-BE49-F238E27FC236}">
                <a16:creationId xmlns:a16="http://schemas.microsoft.com/office/drawing/2014/main" id="{489E74E9-B274-5648-B1E8-707566881CD1}"/>
              </a:ext>
            </a:extLst>
          </p:cNvPr>
          <p:cNvPicPr>
            <a:picLocks noChangeAspect="1"/>
          </p:cNvPicPr>
          <p:nvPr/>
        </p:nvPicPr>
        <p:blipFill>
          <a:blip r:embed="rId4"/>
          <a:stretch>
            <a:fillRect/>
          </a:stretch>
        </p:blipFill>
        <p:spPr>
          <a:xfrm>
            <a:off x="5670218" y="3826066"/>
            <a:ext cx="2008165" cy="1861647"/>
          </a:xfrm>
          <a:prstGeom prst="rect">
            <a:avLst/>
          </a:prstGeom>
        </p:spPr>
      </p:pic>
    </p:spTree>
    <p:extLst>
      <p:ext uri="{BB962C8B-B14F-4D97-AF65-F5344CB8AC3E}">
        <p14:creationId xmlns:p14="http://schemas.microsoft.com/office/powerpoint/2010/main" val="4064581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80F5D8-A21F-1B48-BD23-02043A41C34D}"/>
              </a:ext>
            </a:extLst>
          </p:cNvPr>
          <p:cNvSpPr>
            <a:spLocks noGrp="1"/>
          </p:cNvSpPr>
          <p:nvPr>
            <p:ph type="title"/>
          </p:nvPr>
        </p:nvSpPr>
        <p:spPr>
          <a:xfrm>
            <a:off x="193040" y="238760"/>
            <a:ext cx="8229600" cy="990600"/>
          </a:xfrm>
        </p:spPr>
        <p:txBody>
          <a:bodyPr/>
          <a:lstStyle/>
          <a:p>
            <a:r>
              <a:rPr kumimoji="1" lang="en-US" altLang="zh-CN" dirty="0"/>
              <a:t>Bayes</a:t>
            </a:r>
            <a:r>
              <a:rPr kumimoji="1" lang="zh-CN" altLang="en-US" dirty="0"/>
              <a:t> </a:t>
            </a:r>
            <a:r>
              <a:rPr kumimoji="1" lang="en-US" altLang="zh-CN" dirty="0"/>
              <a:t>Classifier</a:t>
            </a:r>
            <a:endParaRPr kumimoji="1" lang="zh-CN" altLang="en-US" dirty="0"/>
          </a:p>
        </p:txBody>
      </p:sp>
      <p:sp>
        <p:nvSpPr>
          <p:cNvPr id="4" name="页脚占位符 3">
            <a:extLst>
              <a:ext uri="{FF2B5EF4-FFF2-40B4-BE49-F238E27FC236}">
                <a16:creationId xmlns:a16="http://schemas.microsoft.com/office/drawing/2014/main" id="{12F1E056-6FC5-E440-B7A9-9708509B7E73}"/>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12821B00-A25D-4E41-AFD7-7424FF376033}"/>
              </a:ext>
            </a:extLst>
          </p:cNvPr>
          <p:cNvSpPr>
            <a:spLocks noGrp="1"/>
          </p:cNvSpPr>
          <p:nvPr>
            <p:ph type="sldNum" sz="quarter" idx="12"/>
          </p:nvPr>
        </p:nvSpPr>
        <p:spPr/>
        <p:txBody>
          <a:bodyPr/>
          <a:lstStyle/>
          <a:p>
            <a:fld id="{E4FFCA10-EE3F-AF4E-9EA4-E5CA2D91A1E4}" type="slidenum">
              <a:rPr lang="en-US" smtClean="0"/>
              <a:t>23</a:t>
            </a:fld>
            <a:endParaRPr lang="en-US"/>
          </a:p>
        </p:txBody>
      </p:sp>
      <p:sp>
        <p:nvSpPr>
          <p:cNvPr id="6" name="三角形 5">
            <a:extLst>
              <a:ext uri="{FF2B5EF4-FFF2-40B4-BE49-F238E27FC236}">
                <a16:creationId xmlns:a16="http://schemas.microsoft.com/office/drawing/2014/main" id="{E1386F38-F2C5-8E40-B9D1-16D019170184}"/>
              </a:ext>
            </a:extLst>
          </p:cNvPr>
          <p:cNvSpPr/>
          <p:nvPr/>
        </p:nvSpPr>
        <p:spPr>
          <a:xfrm>
            <a:off x="449824" y="1722050"/>
            <a:ext cx="2154477" cy="167535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三角形 6">
            <a:extLst>
              <a:ext uri="{FF2B5EF4-FFF2-40B4-BE49-F238E27FC236}">
                <a16:creationId xmlns:a16="http://schemas.microsoft.com/office/drawing/2014/main" id="{31349EE6-4B9D-CC4A-B6C9-AEFF4761E922}"/>
              </a:ext>
            </a:extLst>
          </p:cNvPr>
          <p:cNvSpPr/>
          <p:nvPr/>
        </p:nvSpPr>
        <p:spPr>
          <a:xfrm>
            <a:off x="1777583" y="1722050"/>
            <a:ext cx="2154477" cy="167535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 name="直线连接符 8">
            <a:extLst>
              <a:ext uri="{FF2B5EF4-FFF2-40B4-BE49-F238E27FC236}">
                <a16:creationId xmlns:a16="http://schemas.microsoft.com/office/drawing/2014/main" id="{3280EA85-F985-7843-89CC-39736AB22A07}"/>
              </a:ext>
            </a:extLst>
          </p:cNvPr>
          <p:cNvCxnSpPr>
            <a:cxnSpLocks/>
          </p:cNvCxnSpPr>
          <p:nvPr/>
        </p:nvCxnSpPr>
        <p:spPr>
          <a:xfrm>
            <a:off x="2416411" y="1584264"/>
            <a:ext cx="0" cy="2267211"/>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grpSp>
        <p:nvGrpSpPr>
          <p:cNvPr id="27" name="组合 26">
            <a:extLst>
              <a:ext uri="{FF2B5EF4-FFF2-40B4-BE49-F238E27FC236}">
                <a16:creationId xmlns:a16="http://schemas.microsoft.com/office/drawing/2014/main" id="{8AF14013-BF05-A148-A69C-5C59232AB8E3}"/>
              </a:ext>
            </a:extLst>
          </p:cNvPr>
          <p:cNvGrpSpPr/>
          <p:nvPr/>
        </p:nvGrpSpPr>
        <p:grpSpPr>
          <a:xfrm>
            <a:off x="1786313" y="2416233"/>
            <a:ext cx="809328" cy="983548"/>
            <a:chOff x="2050473" y="2710873"/>
            <a:chExt cx="809328" cy="983548"/>
          </a:xfrm>
        </p:grpSpPr>
        <p:sp>
          <p:nvSpPr>
            <p:cNvPr id="24" name="任意形状 23">
              <a:extLst>
                <a:ext uri="{FF2B5EF4-FFF2-40B4-BE49-F238E27FC236}">
                  <a16:creationId xmlns:a16="http://schemas.microsoft.com/office/drawing/2014/main" id="{297BC35B-E0B5-1B4E-9690-B4CC1AAAAD80}"/>
                </a:ext>
              </a:extLst>
            </p:cNvPr>
            <p:cNvSpPr/>
            <p:nvPr/>
          </p:nvSpPr>
          <p:spPr>
            <a:xfrm>
              <a:off x="2050473" y="2710873"/>
              <a:ext cx="623454" cy="974436"/>
            </a:xfrm>
            <a:custGeom>
              <a:avLst/>
              <a:gdLst>
                <a:gd name="connsiteX0" fmla="*/ 623454 w 623454"/>
                <a:gd name="connsiteY0" fmla="*/ 0 h 974436"/>
                <a:gd name="connsiteX1" fmla="*/ 0 w 623454"/>
                <a:gd name="connsiteY1" fmla="*/ 965200 h 974436"/>
                <a:gd name="connsiteX2" fmla="*/ 618836 w 623454"/>
                <a:gd name="connsiteY2" fmla="*/ 974436 h 974436"/>
                <a:gd name="connsiteX3" fmla="*/ 623454 w 623454"/>
                <a:gd name="connsiteY3" fmla="*/ 0 h 974436"/>
              </a:gdLst>
              <a:ahLst/>
              <a:cxnLst>
                <a:cxn ang="0">
                  <a:pos x="connsiteX0" y="connsiteY0"/>
                </a:cxn>
                <a:cxn ang="0">
                  <a:pos x="connsiteX1" y="connsiteY1"/>
                </a:cxn>
                <a:cxn ang="0">
                  <a:pos x="connsiteX2" y="connsiteY2"/>
                </a:cxn>
                <a:cxn ang="0">
                  <a:pos x="connsiteX3" y="connsiteY3"/>
                </a:cxn>
              </a:cxnLst>
              <a:rect l="l" t="t" r="r" b="b"/>
              <a:pathLst>
                <a:path w="623454" h="974436">
                  <a:moveTo>
                    <a:pt x="623454" y="0"/>
                  </a:moveTo>
                  <a:lnTo>
                    <a:pt x="0" y="965200"/>
                  </a:lnTo>
                  <a:lnTo>
                    <a:pt x="618836" y="974436"/>
                  </a:lnTo>
                  <a:cubicBezTo>
                    <a:pt x="620375" y="649624"/>
                    <a:pt x="621915" y="324812"/>
                    <a:pt x="623454" y="0"/>
                  </a:cubicBez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任意形状 25">
              <a:extLst>
                <a:ext uri="{FF2B5EF4-FFF2-40B4-BE49-F238E27FC236}">
                  <a16:creationId xmlns:a16="http://schemas.microsoft.com/office/drawing/2014/main" id="{9AAFA827-C96A-F949-AAA2-A72DA6BF8E77}"/>
                </a:ext>
              </a:extLst>
            </p:cNvPr>
            <p:cNvSpPr/>
            <p:nvPr/>
          </p:nvSpPr>
          <p:spPr>
            <a:xfrm>
              <a:off x="2681831" y="3405987"/>
              <a:ext cx="177970" cy="288434"/>
            </a:xfrm>
            <a:custGeom>
              <a:avLst/>
              <a:gdLst>
                <a:gd name="connsiteX0" fmla="*/ 6137 w 177970"/>
                <a:gd name="connsiteY0" fmla="*/ 0 h 288434"/>
                <a:gd name="connsiteX1" fmla="*/ 177970 w 177970"/>
                <a:gd name="connsiteY1" fmla="*/ 288434 h 288434"/>
                <a:gd name="connsiteX2" fmla="*/ 0 w 177970"/>
                <a:gd name="connsiteY2" fmla="*/ 288434 h 288434"/>
                <a:gd name="connsiteX3" fmla="*/ 6137 w 177970"/>
                <a:gd name="connsiteY3" fmla="*/ 0 h 288434"/>
              </a:gdLst>
              <a:ahLst/>
              <a:cxnLst>
                <a:cxn ang="0">
                  <a:pos x="connsiteX0" y="connsiteY0"/>
                </a:cxn>
                <a:cxn ang="0">
                  <a:pos x="connsiteX1" y="connsiteY1"/>
                </a:cxn>
                <a:cxn ang="0">
                  <a:pos x="connsiteX2" y="connsiteY2"/>
                </a:cxn>
                <a:cxn ang="0">
                  <a:pos x="connsiteX3" y="connsiteY3"/>
                </a:cxn>
              </a:cxnLst>
              <a:rect l="l" t="t" r="r" b="b"/>
              <a:pathLst>
                <a:path w="177970" h="288434">
                  <a:moveTo>
                    <a:pt x="6137" y="0"/>
                  </a:moveTo>
                  <a:lnTo>
                    <a:pt x="177970" y="288434"/>
                  </a:lnTo>
                  <a:lnTo>
                    <a:pt x="0" y="288434"/>
                  </a:lnTo>
                  <a:lnTo>
                    <a:pt x="6137" y="0"/>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8" name="三角形 27">
            <a:extLst>
              <a:ext uri="{FF2B5EF4-FFF2-40B4-BE49-F238E27FC236}">
                <a16:creationId xmlns:a16="http://schemas.microsoft.com/office/drawing/2014/main" id="{1E70F7CD-4C36-DD4C-B9E1-6D30597417B9}"/>
              </a:ext>
            </a:extLst>
          </p:cNvPr>
          <p:cNvSpPr/>
          <p:nvPr/>
        </p:nvSpPr>
        <p:spPr>
          <a:xfrm>
            <a:off x="4424369" y="1712938"/>
            <a:ext cx="2154477" cy="167535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三角形 28">
            <a:extLst>
              <a:ext uri="{FF2B5EF4-FFF2-40B4-BE49-F238E27FC236}">
                <a16:creationId xmlns:a16="http://schemas.microsoft.com/office/drawing/2014/main" id="{CF82F299-35D1-F54E-8B59-5C69B8DA8CE8}"/>
              </a:ext>
            </a:extLst>
          </p:cNvPr>
          <p:cNvSpPr/>
          <p:nvPr/>
        </p:nvSpPr>
        <p:spPr>
          <a:xfrm>
            <a:off x="5752128" y="1712938"/>
            <a:ext cx="2154477" cy="167535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3" name="直线连接符 32">
            <a:extLst>
              <a:ext uri="{FF2B5EF4-FFF2-40B4-BE49-F238E27FC236}">
                <a16:creationId xmlns:a16="http://schemas.microsoft.com/office/drawing/2014/main" id="{51093BCA-BB70-8948-B929-1414A5D696F5}"/>
              </a:ext>
            </a:extLst>
          </p:cNvPr>
          <p:cNvCxnSpPr>
            <a:cxnSpLocks/>
          </p:cNvCxnSpPr>
          <p:nvPr/>
        </p:nvCxnSpPr>
        <p:spPr>
          <a:xfrm>
            <a:off x="6156963" y="1712938"/>
            <a:ext cx="0" cy="2267211"/>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grpSp>
        <p:nvGrpSpPr>
          <p:cNvPr id="36" name="组合 35">
            <a:extLst>
              <a:ext uri="{FF2B5EF4-FFF2-40B4-BE49-F238E27FC236}">
                <a16:creationId xmlns:a16="http://schemas.microsoft.com/office/drawing/2014/main" id="{68B8C151-587A-F344-81C1-004BE5E77128}"/>
              </a:ext>
            </a:extLst>
          </p:cNvPr>
          <p:cNvGrpSpPr/>
          <p:nvPr/>
        </p:nvGrpSpPr>
        <p:grpSpPr>
          <a:xfrm>
            <a:off x="5763882" y="2760944"/>
            <a:ext cx="814964" cy="627350"/>
            <a:chOff x="6028042" y="3055584"/>
            <a:chExt cx="814964" cy="627350"/>
          </a:xfrm>
        </p:grpSpPr>
        <p:sp>
          <p:nvSpPr>
            <p:cNvPr id="34" name="直角三角形 33">
              <a:extLst>
                <a:ext uri="{FF2B5EF4-FFF2-40B4-BE49-F238E27FC236}">
                  <a16:creationId xmlns:a16="http://schemas.microsoft.com/office/drawing/2014/main" id="{D23724FC-71C9-0340-BA48-E436E0BE90AA}"/>
                </a:ext>
              </a:extLst>
            </p:cNvPr>
            <p:cNvSpPr/>
            <p:nvPr/>
          </p:nvSpPr>
          <p:spPr>
            <a:xfrm>
              <a:off x="6435524" y="3055716"/>
              <a:ext cx="407482" cy="627218"/>
            </a:xfrm>
            <a:prstGeom prst="r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直角三角形 34">
              <a:extLst>
                <a:ext uri="{FF2B5EF4-FFF2-40B4-BE49-F238E27FC236}">
                  <a16:creationId xmlns:a16="http://schemas.microsoft.com/office/drawing/2014/main" id="{B24BEF7F-F1BA-4A45-BC1F-285261C40D9B}"/>
                </a:ext>
              </a:extLst>
            </p:cNvPr>
            <p:cNvSpPr/>
            <p:nvPr/>
          </p:nvSpPr>
          <p:spPr>
            <a:xfrm>
              <a:off x="6028042" y="3055584"/>
              <a:ext cx="407482" cy="627218"/>
            </a:xfrm>
            <a:prstGeom prst="rtTriangle">
              <a:avLst/>
            </a:prstGeom>
            <a:solidFill>
              <a:srgbClr val="FFFF00"/>
            </a:solidFill>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8" name="直线连接符 7">
            <a:extLst>
              <a:ext uri="{FF2B5EF4-FFF2-40B4-BE49-F238E27FC236}">
                <a16:creationId xmlns:a16="http://schemas.microsoft.com/office/drawing/2014/main" id="{2E001FFA-65A6-3247-885C-84AB52AB4A1B}"/>
              </a:ext>
            </a:extLst>
          </p:cNvPr>
          <p:cNvCxnSpPr>
            <a:cxnSpLocks/>
            <a:endCxn id="35" idx="3"/>
          </p:cNvCxnSpPr>
          <p:nvPr/>
        </p:nvCxnSpPr>
        <p:spPr>
          <a:xfrm>
            <a:off x="5964187" y="2416233"/>
            <a:ext cx="3436" cy="971929"/>
          </a:xfrm>
          <a:prstGeom prst="line">
            <a:avLst/>
          </a:prstGeom>
          <a:ln>
            <a:solidFill>
              <a:srgbClr val="00B0F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FF8F053-1889-DE40-8330-D9BC2DE7361F}"/>
                  </a:ext>
                </a:extLst>
              </p:cNvPr>
              <p:cNvSpPr txBox="1"/>
              <p:nvPr/>
            </p:nvSpPr>
            <p:spPr>
              <a:xfrm>
                <a:off x="5784958" y="3331566"/>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𝑥</m:t>
                      </m:r>
                    </m:oMath>
                  </m:oMathPara>
                </a14:m>
                <a:endParaRPr kumimoji="1" lang="zh-CN" altLang="en-US" dirty="0"/>
              </a:p>
            </p:txBody>
          </p:sp>
        </mc:Choice>
        <mc:Fallback xmlns="">
          <p:sp>
            <p:nvSpPr>
              <p:cNvPr id="10" name="文本框 9">
                <a:extLst>
                  <a:ext uri="{FF2B5EF4-FFF2-40B4-BE49-F238E27FC236}">
                    <a16:creationId xmlns:a16="http://schemas.microsoft.com/office/drawing/2014/main" id="{7FF8F053-1889-DE40-8330-D9BC2DE7361F}"/>
                  </a:ext>
                </a:extLst>
              </p:cNvPr>
              <p:cNvSpPr txBox="1">
                <a:spLocks noRot="1" noChangeAspect="1" noMove="1" noResize="1" noEditPoints="1" noAdjustHandles="1" noChangeArrowheads="1" noChangeShapeType="1" noTextEdit="1"/>
              </p:cNvSpPr>
              <p:nvPr/>
            </p:nvSpPr>
            <p:spPr>
              <a:xfrm>
                <a:off x="5784958" y="3331566"/>
                <a:ext cx="379206"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3818CC9-54A6-8449-B333-796599B6C282}"/>
                  </a:ext>
                </a:extLst>
              </p:cNvPr>
              <p:cNvSpPr txBox="1"/>
              <p:nvPr/>
            </p:nvSpPr>
            <p:spPr>
              <a:xfrm>
                <a:off x="1381830" y="1394568"/>
                <a:ext cx="2957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0</m:t>
                          </m:r>
                        </m:sub>
                      </m:sSub>
                    </m:oMath>
                  </m:oMathPara>
                </a14:m>
                <a:endParaRPr kumimoji="1" lang="zh-CN" altLang="en-US" dirty="0"/>
              </a:p>
            </p:txBody>
          </p:sp>
        </mc:Choice>
        <mc:Fallback xmlns="">
          <p:sp>
            <p:nvSpPr>
              <p:cNvPr id="11" name="文本框 10">
                <a:extLst>
                  <a:ext uri="{FF2B5EF4-FFF2-40B4-BE49-F238E27FC236}">
                    <a16:creationId xmlns:a16="http://schemas.microsoft.com/office/drawing/2014/main" id="{B3818CC9-54A6-8449-B333-796599B6C282}"/>
                  </a:ext>
                </a:extLst>
              </p:cNvPr>
              <p:cNvSpPr txBox="1">
                <a:spLocks noRot="1" noChangeAspect="1" noMove="1" noResize="1" noEditPoints="1" noAdjustHandles="1" noChangeArrowheads="1" noChangeShapeType="1" noTextEdit="1"/>
              </p:cNvSpPr>
              <p:nvPr/>
            </p:nvSpPr>
            <p:spPr>
              <a:xfrm>
                <a:off x="1381830" y="1394568"/>
                <a:ext cx="295786" cy="276999"/>
              </a:xfrm>
              <a:prstGeom prst="rect">
                <a:avLst/>
              </a:prstGeom>
              <a:blipFill>
                <a:blip r:embed="rId3"/>
                <a:stretch>
                  <a:fillRect l="-12500"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33B25A49-4D8E-5847-8BC9-C53F8489EAF5}"/>
                  </a:ext>
                </a:extLst>
              </p:cNvPr>
              <p:cNvSpPr txBox="1"/>
              <p:nvPr/>
            </p:nvSpPr>
            <p:spPr>
              <a:xfrm>
                <a:off x="2709589" y="1394568"/>
                <a:ext cx="2904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21" name="文本框 20">
                <a:extLst>
                  <a:ext uri="{FF2B5EF4-FFF2-40B4-BE49-F238E27FC236}">
                    <a16:creationId xmlns:a16="http://schemas.microsoft.com/office/drawing/2014/main" id="{33B25A49-4D8E-5847-8BC9-C53F8489EAF5}"/>
                  </a:ext>
                </a:extLst>
              </p:cNvPr>
              <p:cNvSpPr txBox="1">
                <a:spLocks noRot="1" noChangeAspect="1" noMove="1" noResize="1" noEditPoints="1" noAdjustHandles="1" noChangeArrowheads="1" noChangeShapeType="1" noTextEdit="1"/>
              </p:cNvSpPr>
              <p:nvPr/>
            </p:nvSpPr>
            <p:spPr>
              <a:xfrm>
                <a:off x="2709589" y="1394568"/>
                <a:ext cx="290464" cy="276999"/>
              </a:xfrm>
              <a:prstGeom prst="rect">
                <a:avLst/>
              </a:prstGeom>
              <a:blipFill>
                <a:blip r:embed="rId4"/>
                <a:stretch>
                  <a:fillRect l="-12500" r="-4167"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E2BB413B-6CF3-FF4E-871E-BECAE4FC109D}"/>
                  </a:ext>
                </a:extLst>
              </p:cNvPr>
              <p:cNvSpPr txBox="1"/>
              <p:nvPr/>
            </p:nvSpPr>
            <p:spPr>
              <a:xfrm>
                <a:off x="5352086" y="1377784"/>
                <a:ext cx="2957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0</m:t>
                          </m:r>
                        </m:sub>
                      </m:sSub>
                    </m:oMath>
                  </m:oMathPara>
                </a14:m>
                <a:endParaRPr kumimoji="1" lang="zh-CN" altLang="en-US" dirty="0"/>
              </a:p>
            </p:txBody>
          </p:sp>
        </mc:Choice>
        <mc:Fallback xmlns="">
          <p:sp>
            <p:nvSpPr>
              <p:cNvPr id="22" name="文本框 21">
                <a:extLst>
                  <a:ext uri="{FF2B5EF4-FFF2-40B4-BE49-F238E27FC236}">
                    <a16:creationId xmlns:a16="http://schemas.microsoft.com/office/drawing/2014/main" id="{E2BB413B-6CF3-FF4E-871E-BECAE4FC109D}"/>
                  </a:ext>
                </a:extLst>
              </p:cNvPr>
              <p:cNvSpPr txBox="1">
                <a:spLocks noRot="1" noChangeAspect="1" noMove="1" noResize="1" noEditPoints="1" noAdjustHandles="1" noChangeArrowheads="1" noChangeShapeType="1" noTextEdit="1"/>
              </p:cNvSpPr>
              <p:nvPr/>
            </p:nvSpPr>
            <p:spPr>
              <a:xfrm>
                <a:off x="5352086" y="1377784"/>
                <a:ext cx="295786" cy="276999"/>
              </a:xfrm>
              <a:prstGeom prst="rect">
                <a:avLst/>
              </a:prstGeom>
              <a:blipFill>
                <a:blip r:embed="rId5"/>
                <a:stretch>
                  <a:fillRect l="-12000" b="-1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F928D4FF-0A80-C348-AFFD-ECE1036432F0}"/>
                  </a:ext>
                </a:extLst>
              </p:cNvPr>
              <p:cNvSpPr txBox="1"/>
              <p:nvPr/>
            </p:nvSpPr>
            <p:spPr>
              <a:xfrm>
                <a:off x="6679845" y="1377784"/>
                <a:ext cx="2904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23" name="文本框 22">
                <a:extLst>
                  <a:ext uri="{FF2B5EF4-FFF2-40B4-BE49-F238E27FC236}">
                    <a16:creationId xmlns:a16="http://schemas.microsoft.com/office/drawing/2014/main" id="{F928D4FF-0A80-C348-AFFD-ECE1036432F0}"/>
                  </a:ext>
                </a:extLst>
              </p:cNvPr>
              <p:cNvSpPr txBox="1">
                <a:spLocks noRot="1" noChangeAspect="1" noMove="1" noResize="1" noEditPoints="1" noAdjustHandles="1" noChangeArrowheads="1" noChangeShapeType="1" noTextEdit="1"/>
              </p:cNvSpPr>
              <p:nvPr/>
            </p:nvSpPr>
            <p:spPr>
              <a:xfrm>
                <a:off x="6679845" y="1377784"/>
                <a:ext cx="290464" cy="276999"/>
              </a:xfrm>
              <a:prstGeom prst="rect">
                <a:avLst/>
              </a:prstGeom>
              <a:blipFill>
                <a:blip r:embed="rId6"/>
                <a:stretch>
                  <a:fillRect l="-12500" b="-1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AAAEF18-43B4-A14F-9E86-92AE0D56D6FD}"/>
                  </a:ext>
                </a:extLst>
              </p:cNvPr>
              <p:cNvSpPr txBox="1"/>
              <p:nvPr/>
            </p:nvSpPr>
            <p:spPr>
              <a:xfrm>
                <a:off x="3932060" y="3652516"/>
                <a:ext cx="2270878" cy="4169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zh-CN" b="0" i="1" smtClean="0">
                              <a:latin typeface="Cambria Math" panose="02040503050406030204" pitchFamily="18" charset="0"/>
                            </a:rPr>
                          </m:ctrlPr>
                        </m:funcPr>
                        <m:fName>
                          <m:limLow>
                            <m:limLowPr>
                              <m:ctrlPr>
                                <a:rPr kumimoji="1" lang="en-US" altLang="zh-CN" b="0" i="1" smtClean="0">
                                  <a:latin typeface="Cambria Math" panose="02040503050406030204" pitchFamily="18" charset="0"/>
                                </a:rPr>
                              </m:ctrlPr>
                            </m:limLowPr>
                            <m:e>
                              <m:r>
                                <m:rPr>
                                  <m:sty m:val="p"/>
                                </m:rPr>
                                <a:rPr kumimoji="1" lang="en-US" altLang="zh-CN" b="0" i="0" smtClean="0">
                                  <a:latin typeface="Cambria Math" panose="02040503050406030204" pitchFamily="18" charset="0"/>
                                </a:rPr>
                                <m:t>max</m:t>
                              </m:r>
                            </m:e>
                            <m:lim>
                              <m:r>
                                <m:rPr>
                                  <m:sty m:val="p"/>
                                </m:rPr>
                                <a:rPr kumimoji="1" lang="en-US" altLang="zh-CN" b="0" i="0" smtClean="0">
                                  <a:latin typeface="Cambria Math" panose="02040503050406030204" pitchFamily="18" charset="0"/>
                                </a:rPr>
                                <m:t>j</m:t>
                              </m:r>
                            </m:lim>
                          </m:limLow>
                          <m:r>
                            <a:rPr kumimoji="1" lang="zh-CN" altLang="en-US" b="0" i="0" smtClean="0">
                              <a:latin typeface="Cambria Math" panose="02040503050406030204" pitchFamily="18" charset="0"/>
                            </a:rPr>
                            <m:t> </m:t>
                          </m:r>
                          <m:r>
                            <m:rPr>
                              <m:sty m:val="p"/>
                            </m:rPr>
                            <a:rPr kumimoji="1" lang="en-US" altLang="zh-CN" b="0" i="0" smtClean="0">
                              <a:latin typeface="Cambria Math" panose="02040503050406030204" pitchFamily="18" charset="0"/>
                            </a:rPr>
                            <m:t>Pr</m:t>
                          </m:r>
                        </m:fName>
                        <m:e>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𝑗</m:t>
                                  </m:r>
                                </m:sub>
                              </m:sSub>
                            </m:e>
                            <m:e>
                              <m:r>
                                <a:rPr kumimoji="1" lang="en-US" altLang="zh-CN" b="0" i="1" smtClean="0">
                                  <a:latin typeface="Cambria Math" panose="02040503050406030204" pitchFamily="18" charset="0"/>
                                </a:rPr>
                                <m:t>𝑋</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𝑥</m:t>
                              </m:r>
                            </m:e>
                          </m:d>
                        </m:e>
                      </m:func>
                    </m:oMath>
                  </m:oMathPara>
                </a14:m>
                <a:endParaRPr kumimoji="1" lang="zh-CN" altLang="en-US" dirty="0"/>
              </a:p>
            </p:txBody>
          </p:sp>
        </mc:Choice>
        <mc:Fallback xmlns="">
          <p:sp>
            <p:nvSpPr>
              <p:cNvPr id="14" name="文本框 13">
                <a:extLst>
                  <a:ext uri="{FF2B5EF4-FFF2-40B4-BE49-F238E27FC236}">
                    <a16:creationId xmlns:a16="http://schemas.microsoft.com/office/drawing/2014/main" id="{EAAAEF18-43B4-A14F-9E86-92AE0D56D6FD}"/>
                  </a:ext>
                </a:extLst>
              </p:cNvPr>
              <p:cNvSpPr txBox="1">
                <a:spLocks noRot="1" noChangeAspect="1" noMove="1" noResize="1" noEditPoints="1" noAdjustHandles="1" noChangeArrowheads="1" noChangeShapeType="1" noTextEdit="1"/>
              </p:cNvSpPr>
              <p:nvPr/>
            </p:nvSpPr>
            <p:spPr>
              <a:xfrm>
                <a:off x="3932060" y="3652516"/>
                <a:ext cx="2270878" cy="416909"/>
              </a:xfrm>
              <a:prstGeom prst="rect">
                <a:avLst/>
              </a:prstGeom>
              <a:blipFill>
                <a:blip r:embed="rId7"/>
                <a:stretch>
                  <a:fillRect l="-559" b="-18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755436C-60F5-C14F-B8C4-DF6DBE902F5F}"/>
                  </a:ext>
                </a:extLst>
              </p:cNvPr>
              <p:cNvSpPr txBox="1"/>
              <p:nvPr/>
            </p:nvSpPr>
            <p:spPr>
              <a:xfrm>
                <a:off x="3565376" y="4082651"/>
                <a:ext cx="2647713" cy="3937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1−</m:t>
                      </m:r>
                      <m:func>
                        <m:funcPr>
                          <m:ctrlPr>
                            <a:rPr kumimoji="1" lang="en-US" altLang="zh-CN" b="0" i="1" smtClean="0">
                              <a:latin typeface="Cambria Math" panose="02040503050406030204" pitchFamily="18" charset="0"/>
                            </a:rPr>
                          </m:ctrlPr>
                        </m:funcPr>
                        <m:fName>
                          <m:limLow>
                            <m:limLowPr>
                              <m:ctrlPr>
                                <a:rPr kumimoji="1" lang="en-US" altLang="zh-CN" b="0" i="1" smtClean="0">
                                  <a:latin typeface="Cambria Math" panose="02040503050406030204" pitchFamily="18" charset="0"/>
                                </a:rPr>
                              </m:ctrlPr>
                            </m:limLowPr>
                            <m:e>
                              <m:r>
                                <m:rPr>
                                  <m:sty m:val="p"/>
                                </m:rPr>
                                <a:rPr kumimoji="1" lang="en-US" altLang="zh-CN" b="0" i="0" smtClean="0">
                                  <a:latin typeface="Cambria Math" panose="02040503050406030204" pitchFamily="18" charset="0"/>
                                </a:rPr>
                                <m:t>max</m:t>
                              </m:r>
                            </m:e>
                            <m:lim>
                              <m:r>
                                <a:rPr kumimoji="1" lang="en-US" altLang="zh-CN" b="0" i="1" smtClean="0">
                                  <a:latin typeface="Cambria Math" panose="02040503050406030204" pitchFamily="18" charset="0"/>
                                </a:rPr>
                                <m:t>𝑗</m:t>
                              </m:r>
                            </m:lim>
                          </m:limLow>
                        </m:fName>
                        <m:e>
                          <m:r>
                            <m:rPr>
                              <m:sty m:val="p"/>
                            </m:rPr>
                            <a:rPr kumimoji="1" lang="en-US" altLang="zh-CN" b="0" i="0" smtClean="0">
                              <a:latin typeface="Cambria Math" panose="02040503050406030204" pitchFamily="18" charset="0"/>
                            </a:rPr>
                            <m:t>Pr</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𝑗</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𝑋</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e>
                      </m:func>
                    </m:oMath>
                  </m:oMathPara>
                </a14:m>
                <a:endParaRPr kumimoji="1" lang="zh-CN" altLang="en-US" dirty="0"/>
              </a:p>
            </p:txBody>
          </p:sp>
        </mc:Choice>
        <mc:Fallback xmlns="">
          <p:sp>
            <p:nvSpPr>
              <p:cNvPr id="17" name="文本框 16">
                <a:extLst>
                  <a:ext uri="{FF2B5EF4-FFF2-40B4-BE49-F238E27FC236}">
                    <a16:creationId xmlns:a16="http://schemas.microsoft.com/office/drawing/2014/main" id="{F755436C-60F5-C14F-B8C4-DF6DBE902F5F}"/>
                  </a:ext>
                </a:extLst>
              </p:cNvPr>
              <p:cNvSpPr txBox="1">
                <a:spLocks noRot="1" noChangeAspect="1" noMove="1" noResize="1" noEditPoints="1" noAdjustHandles="1" noChangeArrowheads="1" noChangeShapeType="1" noTextEdit="1"/>
              </p:cNvSpPr>
              <p:nvPr/>
            </p:nvSpPr>
            <p:spPr>
              <a:xfrm>
                <a:off x="3565376" y="4082651"/>
                <a:ext cx="2647713" cy="393762"/>
              </a:xfrm>
              <a:prstGeom prst="rect">
                <a:avLst/>
              </a:prstGeom>
              <a:blipFill>
                <a:blip r:embed="rId8"/>
                <a:stretch>
                  <a:fillRect l="-1435" t="-3125" r="-2392" b="-18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D1544EE2-28DF-864B-BAFF-6D9E2DFA2196}"/>
                  </a:ext>
                </a:extLst>
              </p:cNvPr>
              <p:cNvSpPr txBox="1"/>
              <p:nvPr/>
            </p:nvSpPr>
            <p:spPr>
              <a:xfrm>
                <a:off x="2542500" y="4538991"/>
                <a:ext cx="4646400" cy="13209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zh-CN" b="0" i="1" smtClean="0">
                              <a:latin typeface="Cambria Math" panose="02040503050406030204" pitchFamily="18" charset="0"/>
                            </a:rPr>
                          </m:ctrlPr>
                        </m:naryPr>
                        <m:sub/>
                        <m:sup/>
                        <m:e>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func>
                                <m:funcPr>
                                  <m:ctrlPr>
                                    <a:rPr kumimoji="1" lang="en-US" altLang="zh-CN" b="0" i="1" smtClean="0">
                                      <a:latin typeface="Cambria Math" panose="02040503050406030204" pitchFamily="18" charset="0"/>
                                    </a:rPr>
                                  </m:ctrlPr>
                                </m:funcPr>
                                <m:fName>
                                  <m:limLow>
                                    <m:limLowPr>
                                      <m:ctrlPr>
                                        <a:rPr kumimoji="1" lang="en-US" altLang="zh-CN" b="0" i="1" smtClean="0">
                                          <a:latin typeface="Cambria Math" panose="02040503050406030204" pitchFamily="18" charset="0"/>
                                        </a:rPr>
                                      </m:ctrlPr>
                                    </m:limLowPr>
                                    <m:e>
                                      <m:r>
                                        <m:rPr>
                                          <m:sty m:val="p"/>
                                        </m:rPr>
                                        <a:rPr kumimoji="1" lang="en-US" altLang="zh-CN" b="0" i="0" smtClean="0">
                                          <a:latin typeface="Cambria Math" panose="02040503050406030204" pitchFamily="18" charset="0"/>
                                        </a:rPr>
                                        <m:t>max</m:t>
                                      </m:r>
                                    </m:e>
                                    <m:lim>
                                      <m:r>
                                        <a:rPr kumimoji="1" lang="en-US" altLang="zh-CN" b="0" i="1" smtClean="0">
                                          <a:latin typeface="Cambria Math" panose="02040503050406030204" pitchFamily="18" charset="0"/>
                                        </a:rPr>
                                        <m:t>𝑗</m:t>
                                      </m:r>
                                    </m:lim>
                                  </m:limLow>
                                </m:fName>
                                <m:e>
                                  <m:func>
                                    <m:funcPr>
                                      <m:ctrlPr>
                                        <a:rPr kumimoji="1" lang="en-US" altLang="zh-CN" b="0" i="1" smtClean="0">
                                          <a:latin typeface="Cambria Math" panose="02040503050406030204" pitchFamily="18" charset="0"/>
                                        </a:rPr>
                                      </m:ctrlPr>
                                    </m:funcPr>
                                    <m:fName>
                                      <m:r>
                                        <m:rPr>
                                          <m:sty m:val="p"/>
                                        </m:rPr>
                                        <a:rPr kumimoji="1" lang="en-US" altLang="zh-CN" b="0" i="0" smtClean="0">
                                          <a:latin typeface="Cambria Math" panose="02040503050406030204" pitchFamily="18" charset="0"/>
                                        </a:rPr>
                                        <m:t>Pr</m:t>
                                      </m:r>
                                    </m:fName>
                                    <m:e>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𝐶</m:t>
                                              </m:r>
                                            </m:e>
                                            <m:sub>
                                              <m:r>
                                                <a:rPr kumimoji="1" lang="en-US" altLang="zh-CN" b="0" i="1" smtClean="0">
                                                  <a:latin typeface="Cambria Math" panose="02040503050406030204" pitchFamily="18" charset="0"/>
                                                </a:rPr>
                                                <m:t>𝑗</m:t>
                                              </m:r>
                                            </m:sub>
                                          </m:sSub>
                                        </m:e>
                                        <m:e>
                                          <m:r>
                                            <a:rPr kumimoji="1" lang="en-US" altLang="zh-CN" b="0" i="1" smtClean="0">
                                              <a:latin typeface="Cambria Math" panose="02040503050406030204" pitchFamily="18" charset="0"/>
                                            </a:rPr>
                                            <m:t>𝑋</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𝑥</m:t>
                                          </m:r>
                                        </m:e>
                                      </m:d>
                                    </m:e>
                                  </m:func>
                                </m:e>
                              </m:func>
                            </m:e>
                          </m:d>
                          <m:func>
                            <m:funcPr>
                              <m:ctrlPr>
                                <a:rPr kumimoji="1" lang="zh-CN" altLang="en-US" b="0" i="1" smtClean="0">
                                  <a:latin typeface="Cambria Math" panose="02040503050406030204" pitchFamily="18" charset="0"/>
                                </a:rPr>
                              </m:ctrlPr>
                            </m:funcPr>
                            <m:fName>
                              <m:r>
                                <m:rPr>
                                  <m:sty m:val="p"/>
                                </m:rPr>
                                <a:rPr kumimoji="1" lang="en-US" altLang="zh-CN" b="0" i="0" smtClean="0">
                                  <a:latin typeface="Cambria Math" panose="02040503050406030204" pitchFamily="18" charset="0"/>
                                </a:rPr>
                                <m:t>Pr</m:t>
                              </m:r>
                            </m:fName>
                            <m:e>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𝑋</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e>
                          </m:func>
                          <m:r>
                            <a:rPr kumimoji="1" lang="en-US" altLang="zh-CN" b="0" i="1" smtClean="0">
                              <a:latin typeface="Cambria Math" panose="02040503050406030204" pitchFamily="18" charset="0"/>
                            </a:rPr>
                            <m:t>𝑑𝑥</m:t>
                          </m:r>
                        </m:e>
                      </m:nary>
                    </m:oMath>
                  </m:oMathPara>
                </a14:m>
                <a:endParaRPr kumimoji="1" lang="en-US" altLang="zh-CN" b="0" dirty="0"/>
              </a:p>
              <a:p>
                <a:pPr/>
                <a14:m>
                  <m:oMathPara xmlns:m="http://schemas.openxmlformats.org/officeDocument/2006/math">
                    <m:oMathParaPr>
                      <m:jc m:val="centerGroup"/>
                    </m:oMathParaPr>
                    <m:oMath xmlns:m="http://schemas.openxmlformats.org/officeDocument/2006/math">
                      <m:r>
                        <a:rPr kumimoji="1" lang="en-US" altLang="zh-CN" i="1">
                          <a:latin typeface="Cambria Math" panose="02040503050406030204" pitchFamily="18" charset="0"/>
                        </a:rPr>
                        <m:t>=1−</m:t>
                      </m:r>
                      <m:r>
                        <a:rPr kumimoji="1" lang="en-US" altLang="zh-CN" i="1">
                          <a:latin typeface="Cambria Math" panose="02040503050406030204" pitchFamily="18" charset="0"/>
                        </a:rPr>
                        <m:t>𝐸</m:t>
                      </m:r>
                      <m:d>
                        <m:dPr>
                          <m:ctrlPr>
                            <a:rPr kumimoji="1" lang="en-US" altLang="zh-CN" i="1">
                              <a:latin typeface="Cambria Math" panose="02040503050406030204" pitchFamily="18" charset="0"/>
                            </a:rPr>
                          </m:ctrlPr>
                        </m:dPr>
                        <m:e>
                          <m:func>
                            <m:funcPr>
                              <m:ctrlPr>
                                <a:rPr kumimoji="1" lang="en-US" altLang="zh-CN" i="1">
                                  <a:latin typeface="Cambria Math" panose="02040503050406030204" pitchFamily="18" charset="0"/>
                                </a:rPr>
                              </m:ctrlPr>
                            </m:funcPr>
                            <m:fName>
                              <m:limLow>
                                <m:limLowPr>
                                  <m:ctrlPr>
                                    <a:rPr kumimoji="1" lang="en-US" altLang="zh-CN" i="1">
                                      <a:latin typeface="Cambria Math" panose="02040503050406030204" pitchFamily="18" charset="0"/>
                                    </a:rPr>
                                  </m:ctrlPr>
                                </m:limLowPr>
                                <m:e>
                                  <m:r>
                                    <m:rPr>
                                      <m:sty m:val="p"/>
                                    </m:rPr>
                                    <a:rPr kumimoji="1" lang="en-US" altLang="zh-CN">
                                      <a:latin typeface="Cambria Math" panose="02040503050406030204" pitchFamily="18" charset="0"/>
                                    </a:rPr>
                                    <m:t>max</m:t>
                                  </m:r>
                                </m:e>
                                <m:lim>
                                  <m:r>
                                    <a:rPr kumimoji="1" lang="en-US" altLang="zh-CN" i="1">
                                      <a:latin typeface="Cambria Math" panose="02040503050406030204" pitchFamily="18" charset="0"/>
                                    </a:rPr>
                                    <m:t>𝑗</m:t>
                                  </m:r>
                                </m:lim>
                              </m:limLow>
                            </m:fName>
                            <m:e>
                              <m:func>
                                <m:funcPr>
                                  <m:ctrlPr>
                                    <a:rPr kumimoji="1" lang="en-US" altLang="zh-CN" i="1">
                                      <a:latin typeface="Cambria Math" panose="02040503050406030204" pitchFamily="18" charset="0"/>
                                    </a:rPr>
                                  </m:ctrlPr>
                                </m:funcPr>
                                <m:fName>
                                  <m:r>
                                    <m:rPr>
                                      <m:sty m:val="p"/>
                                    </m:rPr>
                                    <a:rPr kumimoji="1" lang="en-US" altLang="zh-CN">
                                      <a:latin typeface="Cambria Math" panose="02040503050406030204" pitchFamily="18" charset="0"/>
                                    </a:rPr>
                                    <m:t>Pr</m:t>
                                  </m:r>
                                </m:fName>
                                <m:e>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𝐶</m:t>
                                          </m:r>
                                        </m:e>
                                        <m:sub>
                                          <m:r>
                                            <a:rPr kumimoji="1" lang="en-US" altLang="zh-CN" i="1">
                                              <a:latin typeface="Cambria Math" panose="02040503050406030204" pitchFamily="18" charset="0"/>
                                            </a:rPr>
                                            <m:t>𝑗</m:t>
                                          </m:r>
                                        </m:sub>
                                      </m:sSub>
                                    </m:e>
                                    <m:e>
                                      <m:r>
                                        <a:rPr kumimoji="1" lang="en-US" altLang="zh-CN" i="1">
                                          <a:latin typeface="Cambria Math" panose="02040503050406030204" pitchFamily="18" charset="0"/>
                                        </a:rPr>
                                        <m:t>𝑋</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𝑥</m:t>
                                      </m:r>
                                    </m:e>
                                  </m:d>
                                </m:e>
                              </m:func>
                            </m:e>
                          </m:func>
                        </m:e>
                      </m:d>
                    </m:oMath>
                  </m:oMathPara>
                </a14:m>
                <a:endParaRPr kumimoji="1" lang="zh-CN" altLang="en-US" dirty="0"/>
              </a:p>
            </p:txBody>
          </p:sp>
        </mc:Choice>
        <mc:Fallback xmlns="">
          <p:sp>
            <p:nvSpPr>
              <p:cNvPr id="18" name="文本框 17">
                <a:extLst>
                  <a:ext uri="{FF2B5EF4-FFF2-40B4-BE49-F238E27FC236}">
                    <a16:creationId xmlns:a16="http://schemas.microsoft.com/office/drawing/2014/main" id="{D1544EE2-28DF-864B-BAFF-6D9E2DFA2196}"/>
                  </a:ext>
                </a:extLst>
              </p:cNvPr>
              <p:cNvSpPr txBox="1">
                <a:spLocks noRot="1" noChangeAspect="1" noMove="1" noResize="1" noEditPoints="1" noAdjustHandles="1" noChangeArrowheads="1" noChangeShapeType="1" noTextEdit="1"/>
              </p:cNvSpPr>
              <p:nvPr/>
            </p:nvSpPr>
            <p:spPr>
              <a:xfrm>
                <a:off x="2542500" y="4538991"/>
                <a:ext cx="4646400" cy="1320939"/>
              </a:xfrm>
              <a:prstGeom prst="rect">
                <a:avLst/>
              </a:prstGeom>
              <a:blipFill>
                <a:blip r:embed="rId9"/>
                <a:stretch>
                  <a:fillRect l="-17984" t="-80952" b="-80000"/>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C5439F8A-B1DC-754A-AA20-69A06016141D}"/>
              </a:ext>
            </a:extLst>
          </p:cNvPr>
          <p:cNvSpPr txBox="1"/>
          <p:nvPr/>
        </p:nvSpPr>
        <p:spPr>
          <a:xfrm>
            <a:off x="477520" y="4724400"/>
            <a:ext cx="2056973" cy="369332"/>
          </a:xfrm>
          <a:prstGeom prst="rect">
            <a:avLst/>
          </a:prstGeom>
          <a:noFill/>
        </p:spPr>
        <p:txBody>
          <a:bodyPr wrap="none" rtlCol="0">
            <a:spAutoFit/>
          </a:bodyPr>
          <a:lstStyle/>
          <a:p>
            <a:r>
              <a:rPr kumimoji="1" lang="en-US" altLang="zh-CN" b="1" dirty="0"/>
              <a:t>Bayes</a:t>
            </a:r>
            <a:r>
              <a:rPr kumimoji="1" lang="zh-CN" altLang="en-US" b="1" dirty="0"/>
              <a:t> </a:t>
            </a:r>
            <a:r>
              <a:rPr kumimoji="1" lang="en-US" altLang="zh-CN" b="1" dirty="0"/>
              <a:t>Error</a:t>
            </a:r>
            <a:r>
              <a:rPr kumimoji="1" lang="zh-CN" altLang="en-US" b="1" dirty="0"/>
              <a:t> </a:t>
            </a:r>
            <a:r>
              <a:rPr kumimoji="1" lang="en-US" altLang="zh-CN" b="1" dirty="0"/>
              <a:t>Rate</a:t>
            </a:r>
            <a:endParaRPr kumimoji="1" lang="zh-CN" altLang="en-US" b="1" dirty="0"/>
          </a:p>
        </p:txBody>
      </p:sp>
      <p:sp>
        <p:nvSpPr>
          <p:cNvPr id="20" name="文本框 19">
            <a:extLst>
              <a:ext uri="{FF2B5EF4-FFF2-40B4-BE49-F238E27FC236}">
                <a16:creationId xmlns:a16="http://schemas.microsoft.com/office/drawing/2014/main" id="{AF37133C-AB82-6C4D-A69A-4E6B9C6AF8B5}"/>
              </a:ext>
            </a:extLst>
          </p:cNvPr>
          <p:cNvSpPr txBox="1"/>
          <p:nvPr/>
        </p:nvSpPr>
        <p:spPr>
          <a:xfrm>
            <a:off x="1935338" y="3643020"/>
            <a:ext cx="1838965" cy="369332"/>
          </a:xfrm>
          <a:prstGeom prst="rect">
            <a:avLst/>
          </a:prstGeom>
          <a:noFill/>
        </p:spPr>
        <p:txBody>
          <a:bodyPr wrap="none" rtlCol="0">
            <a:spAutoFit/>
          </a:bodyPr>
          <a:lstStyle/>
          <a:p>
            <a:r>
              <a:rPr kumimoji="1" lang="en-US" altLang="zh-CN" dirty="0"/>
              <a:t>Bayes</a:t>
            </a:r>
            <a:r>
              <a:rPr kumimoji="1" lang="zh-CN" altLang="en-US" dirty="0"/>
              <a:t> </a:t>
            </a:r>
            <a:r>
              <a:rPr kumimoji="1" lang="en-US" altLang="zh-CN" dirty="0"/>
              <a:t>Classifier</a:t>
            </a:r>
            <a:endParaRPr kumimoji="1" lang="zh-CN" altLang="en-US" dirty="0"/>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89EBDFBE-57EE-B841-8616-64C1F40CCDAF}"/>
                  </a:ext>
                </a:extLst>
              </p:cNvPr>
              <p:cNvSpPr txBox="1"/>
              <p:nvPr/>
            </p:nvSpPr>
            <p:spPr>
              <a:xfrm>
                <a:off x="449824" y="5937258"/>
                <a:ext cx="8158480" cy="681982"/>
              </a:xfrm>
              <a:prstGeom prst="rect">
                <a:avLst/>
              </a:prstGeom>
              <a:noFill/>
            </p:spPr>
            <p:txBody>
              <a:bodyPr wrap="square" rtlCol="0">
                <a:spAutoFit/>
              </a:bodyPr>
              <a:lstStyle/>
              <a:p>
                <a:r>
                  <a:rPr kumimoji="1" lang="en-US" altLang="zh-CN" dirty="0"/>
                  <a:t>Given</a:t>
                </a:r>
                <a:r>
                  <a:rPr kumimoji="1" lang="zh-CN" altLang="en-US" dirty="0"/>
                  <a:t> </a:t>
                </a:r>
                <a:r>
                  <a:rPr kumimoji="1" lang="en-US" altLang="zh-CN" dirty="0"/>
                  <a:t>that</a:t>
                </a:r>
                <a:r>
                  <a:rPr kumimoji="1" lang="zh-CN" altLang="en-US" dirty="0"/>
                  <a:t> </a:t>
                </a:r>
                <a14:m>
                  <m:oMath xmlns:m="http://schemas.openxmlformats.org/officeDocument/2006/math">
                    <m:func>
                      <m:funcPr>
                        <m:ctrlPr>
                          <a:rPr kumimoji="1" lang="zh-CN" altLang="en-US" b="0" i="1" smtClean="0">
                            <a:latin typeface="Cambria Math" panose="02040503050406030204" pitchFamily="18" charset="0"/>
                          </a:rPr>
                        </m:ctrlPr>
                      </m:funcPr>
                      <m:fName>
                        <m:r>
                          <a:rPr kumimoji="1" lang="en-US" altLang="zh-CN" b="0" i="1" smtClean="0">
                            <a:latin typeface="Cambria Math" panose="02040503050406030204" pitchFamily="18" charset="0"/>
                          </a:rPr>
                          <m:t>∫</m:t>
                        </m:r>
                      </m:fName>
                      <m:e>
                        <m:func>
                          <m:funcPr>
                            <m:ctrlPr>
                              <a:rPr kumimoji="1" lang="zh-CN" altLang="en-US" b="0" i="1" smtClean="0">
                                <a:latin typeface="Cambria Math" panose="02040503050406030204" pitchFamily="18" charset="0"/>
                              </a:rPr>
                            </m:ctrlPr>
                          </m:funcPr>
                          <m:fName>
                            <m:r>
                              <m:rPr>
                                <m:sty m:val="p"/>
                              </m:rPr>
                              <a:rPr kumimoji="1" lang="en-US" altLang="zh-CN" b="0" i="0" smtClean="0">
                                <a:latin typeface="Cambria Math" panose="02040503050406030204" pitchFamily="18" charset="0"/>
                              </a:rPr>
                              <m:t>Pr</m:t>
                            </m:r>
                          </m:fName>
                          <m:e>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𝑋</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𝑥</m:t>
                                </m:r>
                              </m:e>
                            </m:d>
                          </m:e>
                        </m:func>
                        <m:r>
                          <a:rPr kumimoji="1" lang="en-US" altLang="zh-CN" b="0" i="1" smtClean="0">
                            <a:latin typeface="Cambria Math" panose="02040503050406030204" pitchFamily="18" charset="0"/>
                          </a:rPr>
                          <m:t>=1,</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𝐸</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𝑔</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𝑋</m:t>
                                </m:r>
                              </m:e>
                            </m:d>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𝑔</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e>
                        </m:d>
                        <m:r>
                          <a:rPr kumimoji="1" lang="en-US" altLang="zh-CN" b="0" i="1" smtClean="0">
                            <a:latin typeface="Cambria Math" panose="02040503050406030204" pitchFamily="18" charset="0"/>
                          </a:rPr>
                          <m:t>𝑓</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e>
                        </m:d>
                        <m:r>
                          <a:rPr kumimoji="1" lang="en-US" altLang="zh-CN" b="0" i="1" smtClean="0">
                            <a:latin typeface="Cambria Math" panose="02040503050406030204" pitchFamily="18" charset="0"/>
                          </a:rPr>
                          <m:t>𝑑𝑥</m:t>
                        </m:r>
                      </m:e>
                    </m:func>
                  </m:oMath>
                </a14:m>
                <a:r>
                  <a:rPr kumimoji="1" lang="en-US" altLang="zh-CN" dirty="0"/>
                  <a:t>,</a:t>
                </a:r>
                <a:r>
                  <a:rPr kumimoji="1" lang="zh-CN" altLang="en-US" dirty="0"/>
                  <a:t> </a:t>
                </a:r>
                <a:r>
                  <a:rPr kumimoji="1" lang="en-US" altLang="zh-CN" dirty="0"/>
                  <a:t>where</a:t>
                </a:r>
                <a:r>
                  <a:rPr kumimoji="1" lang="zh-CN" altLang="en-US" dirty="0"/>
                  <a:t> </a:t>
                </a:r>
                <a14:m>
                  <m:oMath xmlns:m="http://schemas.openxmlformats.org/officeDocument/2006/math">
                    <m:r>
                      <a:rPr kumimoji="1" lang="en-US" altLang="zh-CN" b="0" i="1" smtClean="0">
                        <a:latin typeface="Cambria Math" panose="02040503050406030204" pitchFamily="18" charset="0"/>
                      </a:rPr>
                      <m:t>𝑓</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oMath>
                </a14:m>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dirty="0"/>
                  <a:t>probability</a:t>
                </a:r>
                <a:r>
                  <a:rPr kumimoji="1" lang="zh-CN" altLang="en-US" dirty="0"/>
                  <a:t> </a:t>
                </a:r>
                <a:r>
                  <a:rPr kumimoji="1" lang="en-US" altLang="zh-CN" dirty="0"/>
                  <a:t>density</a:t>
                </a:r>
                <a:r>
                  <a:rPr kumimoji="1" lang="zh-CN" altLang="en-US" dirty="0"/>
                  <a:t> </a:t>
                </a:r>
                <a:r>
                  <a:rPr kumimoji="1" lang="en-US" altLang="zh-CN" dirty="0"/>
                  <a:t>function</a:t>
                </a:r>
                <a:r>
                  <a:rPr kumimoji="1" lang="zh-CN" altLang="en-US" dirty="0"/>
                  <a:t> </a:t>
                </a:r>
                <a:r>
                  <a:rPr kumimoji="1" lang="en-US" altLang="zh-CN" dirty="0"/>
                  <a:t>of</a:t>
                </a:r>
                <a:r>
                  <a:rPr kumimoji="1" lang="zh-CN" altLang="en-US" dirty="0"/>
                  <a:t> </a:t>
                </a:r>
                <a:r>
                  <a:rPr kumimoji="1" lang="en-US" altLang="zh-CN" dirty="0"/>
                  <a:t>random</a:t>
                </a:r>
                <a:r>
                  <a:rPr kumimoji="1" lang="zh-CN" altLang="en-US" dirty="0"/>
                  <a:t> </a:t>
                </a:r>
                <a:r>
                  <a:rPr kumimoji="1" lang="en-US" altLang="zh-CN" dirty="0"/>
                  <a:t>Variable</a:t>
                </a:r>
                <a:r>
                  <a:rPr kumimoji="1" lang="zh-CN" altLang="en-US" dirty="0"/>
                  <a:t> </a:t>
                </a:r>
                <a:r>
                  <a:rPr kumimoji="1" lang="en-US" altLang="zh-CN" i="1" dirty="0"/>
                  <a:t>X.</a:t>
                </a:r>
                <a:endParaRPr kumimoji="1" lang="zh-CN" altLang="en-US" dirty="0"/>
              </a:p>
            </p:txBody>
          </p:sp>
        </mc:Choice>
        <mc:Fallback xmlns="">
          <p:sp>
            <p:nvSpPr>
              <p:cNvPr id="30" name="文本框 29">
                <a:extLst>
                  <a:ext uri="{FF2B5EF4-FFF2-40B4-BE49-F238E27FC236}">
                    <a16:creationId xmlns:a16="http://schemas.microsoft.com/office/drawing/2014/main" id="{89EBDFBE-57EE-B841-8616-64C1F40CCDAF}"/>
                  </a:ext>
                </a:extLst>
              </p:cNvPr>
              <p:cNvSpPr txBox="1">
                <a:spLocks noRot="1" noChangeAspect="1" noMove="1" noResize="1" noEditPoints="1" noAdjustHandles="1" noChangeArrowheads="1" noChangeShapeType="1" noTextEdit="1"/>
              </p:cNvSpPr>
              <p:nvPr/>
            </p:nvSpPr>
            <p:spPr>
              <a:xfrm>
                <a:off x="449824" y="5937258"/>
                <a:ext cx="8158480" cy="681982"/>
              </a:xfrm>
              <a:prstGeom prst="rect">
                <a:avLst/>
              </a:prstGeom>
              <a:blipFill>
                <a:blip r:embed="rId10"/>
                <a:stretch>
                  <a:fillRect l="-466" t="-3774" b="-132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C3889A0-9559-6A4B-8047-761CAE98C321}"/>
                  </a:ext>
                </a:extLst>
              </p:cNvPr>
              <p:cNvSpPr txBox="1"/>
              <p:nvPr/>
            </p:nvSpPr>
            <p:spPr>
              <a:xfrm>
                <a:off x="1061947" y="4056266"/>
                <a:ext cx="2482346" cy="369332"/>
              </a:xfrm>
              <a:prstGeom prst="rect">
                <a:avLst/>
              </a:prstGeom>
              <a:noFill/>
            </p:spPr>
            <p:txBody>
              <a:bodyPr wrap="none" rtlCol="0">
                <a:spAutoFit/>
              </a:bodyPr>
              <a:lstStyle/>
              <a:p>
                <a:r>
                  <a:rPr kumimoji="1" lang="en-US" altLang="zh-CN" dirty="0"/>
                  <a:t>Bayes</a:t>
                </a:r>
                <a:r>
                  <a:rPr kumimoji="1" lang="zh-CN" altLang="en-US" dirty="0"/>
                  <a:t> </a:t>
                </a:r>
                <a:r>
                  <a:rPr kumimoji="1" lang="en-US" altLang="zh-CN" dirty="0"/>
                  <a:t>Error</a:t>
                </a:r>
                <a:r>
                  <a:rPr kumimoji="1" lang="zh-CN" altLang="en-US" dirty="0"/>
                  <a:t> </a:t>
                </a:r>
                <a:r>
                  <a:rPr kumimoji="1" lang="en-US" altLang="zh-CN" dirty="0"/>
                  <a:t>Rate</a:t>
                </a:r>
                <a:r>
                  <a:rPr kumimoji="1" lang="zh-CN" altLang="en-US" dirty="0"/>
                  <a:t> </a:t>
                </a:r>
                <a:r>
                  <a:rPr kumimoji="1" lang="en-US" altLang="zh-CN" dirty="0"/>
                  <a:t>for</a:t>
                </a:r>
                <a:r>
                  <a:rPr kumimoji="1" lang="zh-CN" altLang="en-US" dirty="0"/>
                  <a:t> </a:t>
                </a:r>
                <a14:m>
                  <m:oMath xmlns:m="http://schemas.openxmlformats.org/officeDocument/2006/math">
                    <m:r>
                      <a:rPr kumimoji="1" lang="en-US" altLang="zh-CN" b="0" i="1" smtClean="0">
                        <a:latin typeface="Cambria Math" panose="02040503050406030204" pitchFamily="18" charset="0"/>
                      </a:rPr>
                      <m:t>𝑥</m:t>
                    </m:r>
                  </m:oMath>
                </a14:m>
                <a:endParaRPr kumimoji="1" lang="zh-CN" altLang="en-US" dirty="0"/>
              </a:p>
            </p:txBody>
          </p:sp>
        </mc:Choice>
        <mc:Fallback xmlns="">
          <p:sp>
            <p:nvSpPr>
              <p:cNvPr id="3" name="文本框 2">
                <a:extLst>
                  <a:ext uri="{FF2B5EF4-FFF2-40B4-BE49-F238E27FC236}">
                    <a16:creationId xmlns:a16="http://schemas.microsoft.com/office/drawing/2014/main" id="{1C3889A0-9559-6A4B-8047-761CAE98C321}"/>
                  </a:ext>
                </a:extLst>
              </p:cNvPr>
              <p:cNvSpPr txBox="1">
                <a:spLocks noRot="1" noChangeAspect="1" noMove="1" noResize="1" noEditPoints="1" noAdjustHandles="1" noChangeArrowheads="1" noChangeShapeType="1" noTextEdit="1"/>
              </p:cNvSpPr>
              <p:nvPr/>
            </p:nvSpPr>
            <p:spPr>
              <a:xfrm>
                <a:off x="1061947" y="4056266"/>
                <a:ext cx="2482346" cy="369332"/>
              </a:xfrm>
              <a:prstGeom prst="rect">
                <a:avLst/>
              </a:prstGeom>
              <a:blipFill>
                <a:blip r:embed="rId11"/>
                <a:stretch>
                  <a:fillRect l="-2564" t="-3333"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462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Error Rate</a:t>
            </a:r>
          </a:p>
        </p:txBody>
      </p:sp>
      <p:sp>
        <p:nvSpPr>
          <p:cNvPr id="3" name="Content Placeholder 2"/>
          <p:cNvSpPr>
            <a:spLocks noGrp="1"/>
          </p:cNvSpPr>
          <p:nvPr>
            <p:ph idx="1"/>
          </p:nvPr>
        </p:nvSpPr>
        <p:spPr/>
        <p:txBody>
          <a:bodyPr>
            <a:normAutofit/>
          </a:bodyPr>
          <a:lstStyle/>
          <a:p>
            <a:pPr algn="just">
              <a:buFont typeface="Wingdings" charset="2"/>
              <a:buChar char="Ø"/>
            </a:pPr>
            <a:r>
              <a:rPr lang="en-US" dirty="0"/>
              <a:t>The Bayes error rate refers to the lowest possible error rate that could be achieved if somehow we knew exactly what the “true” probability distribution of the data looked like.</a:t>
            </a:r>
          </a:p>
          <a:p>
            <a:pPr algn="just">
              <a:buFont typeface="Wingdings" charset="2"/>
              <a:buChar char="Ø"/>
            </a:pPr>
            <a:r>
              <a:rPr lang="en-US" dirty="0"/>
              <a:t>On test data, no classifier (or stat. learning method) can get lower error rates than the Bayes error rate. </a:t>
            </a:r>
          </a:p>
          <a:p>
            <a:pPr algn="just">
              <a:buFont typeface="Wingdings" charset="2"/>
              <a:buChar char="Ø"/>
            </a:pPr>
            <a:endParaRPr lang="en-US" dirty="0"/>
          </a:p>
          <a:p>
            <a:pPr algn="just">
              <a:buFont typeface="Wingdings" charset="2"/>
              <a:buChar char="Ø"/>
            </a:pPr>
            <a:r>
              <a:rPr lang="en-US" dirty="0"/>
              <a:t>Of course in real life problems the Bayes error rate can’t be calculated exactly.</a:t>
            </a:r>
          </a:p>
          <a:p>
            <a:endParaRPr lang="en-US" dirty="0"/>
          </a:p>
        </p:txBody>
      </p:sp>
      <p:sp>
        <p:nvSpPr>
          <p:cNvPr id="4" name="页脚占位符 3">
            <a:extLst>
              <a:ext uri="{FF2B5EF4-FFF2-40B4-BE49-F238E27FC236}">
                <a16:creationId xmlns:a16="http://schemas.microsoft.com/office/drawing/2014/main" id="{32EE2B0A-A39D-6846-A87C-6B808EF1343B}"/>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1DFAA7A9-5CE4-ED4C-8C1D-261FBA210200}"/>
              </a:ext>
            </a:extLst>
          </p:cNvPr>
          <p:cNvSpPr>
            <a:spLocks noGrp="1"/>
          </p:cNvSpPr>
          <p:nvPr>
            <p:ph type="sldNum" sz="quarter" idx="12"/>
          </p:nvPr>
        </p:nvSpPr>
        <p:spPr/>
        <p:txBody>
          <a:bodyPr/>
          <a:lstStyle/>
          <a:p>
            <a:fld id="{E4FFCA10-EE3F-AF4E-9EA4-E5CA2D91A1E4}" type="slidenum">
              <a:rPr lang="en-US" smtClean="0"/>
              <a:t>24</a:t>
            </a:fld>
            <a:endParaRPr lang="en-US"/>
          </a:p>
        </p:txBody>
      </p:sp>
    </p:spTree>
    <p:extLst>
      <p:ext uri="{BB962C8B-B14F-4D97-AF65-F5344CB8AC3E}">
        <p14:creationId xmlns:p14="http://schemas.microsoft.com/office/powerpoint/2010/main" val="3332135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K-Nearest Neighbors (KNN)</a:t>
            </a:r>
          </a:p>
        </p:txBody>
      </p:sp>
      <p:sp>
        <p:nvSpPr>
          <p:cNvPr id="3" name="Content Placeholder 2"/>
          <p:cNvSpPr>
            <a:spLocks noGrp="1"/>
          </p:cNvSpPr>
          <p:nvPr>
            <p:ph idx="1"/>
          </p:nvPr>
        </p:nvSpPr>
        <p:spPr/>
        <p:txBody>
          <a:bodyPr/>
          <a:lstStyle/>
          <a:p>
            <a:pPr algn="just">
              <a:lnSpc>
                <a:spcPct val="90000"/>
              </a:lnSpc>
              <a:buFont typeface="Wingdings" charset="2"/>
              <a:buChar char="Ø"/>
            </a:pPr>
            <a:r>
              <a:rPr lang="en-US" dirty="0"/>
              <a:t>k Nearest Neighbors is a flexible approach to estimate the Bayes Classifier.</a:t>
            </a:r>
          </a:p>
          <a:p>
            <a:pPr algn="just">
              <a:lnSpc>
                <a:spcPct val="90000"/>
              </a:lnSpc>
              <a:buFont typeface="Wingdings" charset="2"/>
              <a:buChar char="Ø"/>
            </a:pPr>
            <a:endParaRPr lang="en-US" dirty="0"/>
          </a:p>
          <a:p>
            <a:pPr algn="just">
              <a:lnSpc>
                <a:spcPct val="90000"/>
              </a:lnSpc>
              <a:buFont typeface="Wingdings" charset="2"/>
              <a:buChar char="Ø"/>
            </a:pPr>
            <a:r>
              <a:rPr lang="en-US" dirty="0"/>
              <a:t>For any given X we find the k closest neighbors to X in the training data, and examine their corresponding Y.</a:t>
            </a:r>
          </a:p>
          <a:p>
            <a:pPr algn="just">
              <a:lnSpc>
                <a:spcPct val="90000"/>
              </a:lnSpc>
              <a:buFont typeface="Wingdings" charset="2"/>
              <a:buChar char="Ø"/>
            </a:pPr>
            <a:endParaRPr lang="en-US" dirty="0"/>
          </a:p>
          <a:p>
            <a:pPr algn="just">
              <a:lnSpc>
                <a:spcPct val="90000"/>
              </a:lnSpc>
              <a:buFont typeface="Wingdings" charset="2"/>
              <a:buChar char="Ø"/>
            </a:pPr>
            <a:r>
              <a:rPr lang="en-US" dirty="0"/>
              <a:t>If the majority of the Y’s are orange we predict orange otherwise guess blue.</a:t>
            </a:r>
          </a:p>
          <a:p>
            <a:pPr algn="just">
              <a:lnSpc>
                <a:spcPct val="90000"/>
              </a:lnSpc>
              <a:buFont typeface="Wingdings" charset="2"/>
              <a:buChar char="Ø"/>
            </a:pPr>
            <a:endParaRPr lang="en-US" dirty="0"/>
          </a:p>
          <a:p>
            <a:pPr algn="just">
              <a:lnSpc>
                <a:spcPct val="90000"/>
              </a:lnSpc>
              <a:buFont typeface="Wingdings" charset="2"/>
              <a:buChar char="Ø"/>
            </a:pPr>
            <a:r>
              <a:rPr lang="en-US" dirty="0"/>
              <a:t>The smaller that k is the more flexible the method will be.</a:t>
            </a:r>
          </a:p>
          <a:p>
            <a:endParaRPr lang="en-US" dirty="0"/>
          </a:p>
        </p:txBody>
      </p:sp>
      <p:sp>
        <p:nvSpPr>
          <p:cNvPr id="4" name="页脚占位符 3">
            <a:extLst>
              <a:ext uri="{FF2B5EF4-FFF2-40B4-BE49-F238E27FC236}">
                <a16:creationId xmlns:a16="http://schemas.microsoft.com/office/drawing/2014/main" id="{8DF5B43A-315D-1C44-9972-2E07FD34FFFA}"/>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1AD3D12A-3B1E-C544-8D12-173811293965}"/>
              </a:ext>
            </a:extLst>
          </p:cNvPr>
          <p:cNvSpPr>
            <a:spLocks noGrp="1"/>
          </p:cNvSpPr>
          <p:nvPr>
            <p:ph type="sldNum" sz="quarter" idx="12"/>
          </p:nvPr>
        </p:nvSpPr>
        <p:spPr/>
        <p:txBody>
          <a:bodyPr/>
          <a:lstStyle/>
          <a:p>
            <a:fld id="{E4FFCA10-EE3F-AF4E-9EA4-E5CA2D91A1E4}" type="slidenum">
              <a:rPr lang="en-US" smtClean="0"/>
              <a:t>25</a:t>
            </a:fld>
            <a:endParaRPr lang="en-US"/>
          </a:p>
        </p:txBody>
      </p:sp>
    </p:spTree>
    <p:extLst>
      <p:ext uri="{BB962C8B-B14F-4D97-AF65-F5344CB8AC3E}">
        <p14:creationId xmlns:p14="http://schemas.microsoft.com/office/powerpoint/2010/main" val="921276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Example with k = 3</a:t>
            </a:r>
          </a:p>
        </p:txBody>
      </p:sp>
      <p:pic>
        <p:nvPicPr>
          <p:cNvPr id="4"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99174"/>
            <a:ext cx="8229600" cy="4678851"/>
          </a:xfrm>
        </p:spPr>
      </p:pic>
      <p:sp>
        <p:nvSpPr>
          <p:cNvPr id="3" name="页脚占位符 2">
            <a:extLst>
              <a:ext uri="{FF2B5EF4-FFF2-40B4-BE49-F238E27FC236}">
                <a16:creationId xmlns:a16="http://schemas.microsoft.com/office/drawing/2014/main" id="{44114E0F-71D2-F04F-AE0C-85B43D485B4E}"/>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14D21B6E-B1E9-8D4B-A53B-1EF7608AECCF}"/>
              </a:ext>
            </a:extLst>
          </p:cNvPr>
          <p:cNvSpPr>
            <a:spLocks noGrp="1"/>
          </p:cNvSpPr>
          <p:nvPr>
            <p:ph type="sldNum" sz="quarter" idx="12"/>
          </p:nvPr>
        </p:nvSpPr>
        <p:spPr/>
        <p:txBody>
          <a:bodyPr/>
          <a:lstStyle/>
          <a:p>
            <a:fld id="{E4FFCA10-EE3F-AF4E-9EA4-E5CA2D91A1E4}" type="slidenum">
              <a:rPr lang="en-US" smtClean="0"/>
              <a:t>26</a:t>
            </a:fld>
            <a:endParaRPr lang="en-US"/>
          </a:p>
        </p:txBody>
      </p:sp>
    </p:spTree>
    <p:extLst>
      <p:ext uri="{BB962C8B-B14F-4D97-AF65-F5344CB8AC3E}">
        <p14:creationId xmlns:p14="http://schemas.microsoft.com/office/powerpoint/2010/main" val="1412540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Simulated Data: K = 10</a:t>
            </a:r>
          </a:p>
        </p:txBody>
      </p:sp>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2931" y="1600200"/>
            <a:ext cx="5038137" cy="4876800"/>
          </a:xfrm>
        </p:spPr>
      </p:pic>
      <p:sp>
        <p:nvSpPr>
          <p:cNvPr id="3" name="页脚占位符 2">
            <a:extLst>
              <a:ext uri="{FF2B5EF4-FFF2-40B4-BE49-F238E27FC236}">
                <a16:creationId xmlns:a16="http://schemas.microsoft.com/office/drawing/2014/main" id="{B18C1199-F6F2-DB4C-8FA5-C279DC392393}"/>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1E5E6252-1CE4-3D47-89CE-88FC25461EC9}"/>
              </a:ext>
            </a:extLst>
          </p:cNvPr>
          <p:cNvSpPr>
            <a:spLocks noGrp="1"/>
          </p:cNvSpPr>
          <p:nvPr>
            <p:ph type="sldNum" sz="quarter" idx="12"/>
          </p:nvPr>
        </p:nvSpPr>
        <p:spPr/>
        <p:txBody>
          <a:bodyPr/>
          <a:lstStyle/>
          <a:p>
            <a:fld id="{E4FFCA10-EE3F-AF4E-9EA4-E5CA2D91A1E4}" type="slidenum">
              <a:rPr lang="en-US" smtClean="0"/>
              <a:t>27</a:t>
            </a:fld>
            <a:endParaRPr lang="en-US"/>
          </a:p>
        </p:txBody>
      </p:sp>
    </p:spTree>
    <p:extLst>
      <p:ext uri="{BB962C8B-B14F-4D97-AF65-F5344CB8AC3E}">
        <p14:creationId xmlns:p14="http://schemas.microsoft.com/office/powerpoint/2010/main" val="423810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 = 1 and K = 100</a:t>
            </a:r>
          </a:p>
        </p:txBody>
      </p:sp>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56001"/>
            <a:ext cx="8229600" cy="4565197"/>
          </a:xfrm>
        </p:spPr>
      </p:pic>
      <p:sp>
        <p:nvSpPr>
          <p:cNvPr id="3" name="页脚占位符 2">
            <a:extLst>
              <a:ext uri="{FF2B5EF4-FFF2-40B4-BE49-F238E27FC236}">
                <a16:creationId xmlns:a16="http://schemas.microsoft.com/office/drawing/2014/main" id="{755F9627-DBE2-5A43-B38A-54FA9985DE92}"/>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61493B85-7D31-CC46-B92E-B72CA86C4DF2}"/>
              </a:ext>
            </a:extLst>
          </p:cNvPr>
          <p:cNvSpPr>
            <a:spLocks noGrp="1"/>
          </p:cNvSpPr>
          <p:nvPr>
            <p:ph type="sldNum" sz="quarter" idx="12"/>
          </p:nvPr>
        </p:nvSpPr>
        <p:spPr/>
        <p:txBody>
          <a:bodyPr/>
          <a:lstStyle/>
          <a:p>
            <a:fld id="{E4FFCA10-EE3F-AF4E-9EA4-E5CA2D91A1E4}" type="slidenum">
              <a:rPr lang="en-US" smtClean="0"/>
              <a:t>28</a:t>
            </a:fld>
            <a:endParaRPr lang="en-US"/>
          </a:p>
        </p:txBody>
      </p:sp>
    </p:spTree>
    <p:extLst>
      <p:ext uri="{BB962C8B-B14F-4D97-AF65-F5344CB8AC3E}">
        <p14:creationId xmlns:p14="http://schemas.microsoft.com/office/powerpoint/2010/main" val="4146568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Training vs. Test Error Rates on the Simulated Data</a:t>
            </a:r>
          </a:p>
        </p:txBody>
      </p:sp>
      <p:sp>
        <p:nvSpPr>
          <p:cNvPr id="4" name="AutoShape 3"/>
          <p:cNvSpPr>
            <a:spLocks noGrp="1" noChangeAspect="1" noChangeArrowheads="1"/>
          </p:cNvSpPr>
          <p:nvPr>
            <p:ph idx="1"/>
          </p:nvPr>
        </p:nvSpPr>
        <p:spPr>
          <a:xfrm>
            <a:off x="304800" y="1752600"/>
            <a:ext cx="2971800" cy="4379913"/>
          </a:xfrm>
        </p:spPr>
        <p:txBody>
          <a:bodyPr>
            <a:normAutofit fontScale="92500"/>
          </a:bodyPr>
          <a:lstStyle/>
          <a:p>
            <a:pPr eaLnBrk="1" hangingPunct="1">
              <a:buFont typeface="Wingdings" charset="2"/>
              <a:buChar char="Ø"/>
            </a:pPr>
            <a:r>
              <a:rPr lang="en-US" sz="2400" dirty="0"/>
              <a:t>Notice that training error rates keep going down as k decreases or equivalently as the flexibility increases.</a:t>
            </a:r>
          </a:p>
          <a:p>
            <a:pPr eaLnBrk="1" hangingPunct="1">
              <a:buFont typeface="Wingdings" charset="2"/>
              <a:buChar char="Ø"/>
            </a:pPr>
            <a:endParaRPr lang="en-US" sz="2400" dirty="0"/>
          </a:p>
          <a:p>
            <a:pPr eaLnBrk="1" hangingPunct="1">
              <a:buFont typeface="Wingdings" charset="2"/>
              <a:buChar char="Ø"/>
            </a:pPr>
            <a:r>
              <a:rPr lang="en-US" sz="2400" dirty="0"/>
              <a:t>However, the test error rate at first decreases but then starts to increase again.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9672" y="1676399"/>
            <a:ext cx="5726132" cy="4191001"/>
          </a:xfrm>
          <a:prstGeom prst="rect">
            <a:avLst/>
          </a:prstGeom>
        </p:spPr>
      </p:pic>
      <p:sp>
        <p:nvSpPr>
          <p:cNvPr id="3" name="页脚占位符 2">
            <a:extLst>
              <a:ext uri="{FF2B5EF4-FFF2-40B4-BE49-F238E27FC236}">
                <a16:creationId xmlns:a16="http://schemas.microsoft.com/office/drawing/2014/main" id="{11F2A0DE-7003-0C49-BCD1-0B4AD6F0F502}"/>
              </a:ext>
            </a:extLst>
          </p:cNvPr>
          <p:cNvSpPr>
            <a:spLocks noGrp="1"/>
          </p:cNvSpPr>
          <p:nvPr>
            <p:ph type="ftr" sz="quarter" idx="11"/>
          </p:nvPr>
        </p:nvSpPr>
        <p:spPr/>
        <p:txBody>
          <a:bodyPr/>
          <a:lstStyle/>
          <a:p>
            <a:r>
              <a:rPr lang="en"/>
              <a:t>Intro. to Statistical Machine Learning</a:t>
            </a:r>
            <a:endParaRPr lang="en-US"/>
          </a:p>
        </p:txBody>
      </p:sp>
      <p:sp>
        <p:nvSpPr>
          <p:cNvPr id="6" name="灯片编号占位符 5">
            <a:extLst>
              <a:ext uri="{FF2B5EF4-FFF2-40B4-BE49-F238E27FC236}">
                <a16:creationId xmlns:a16="http://schemas.microsoft.com/office/drawing/2014/main" id="{A57C740C-4AA6-D645-9FE5-C237C42546D4}"/>
              </a:ext>
            </a:extLst>
          </p:cNvPr>
          <p:cNvSpPr>
            <a:spLocks noGrp="1"/>
          </p:cNvSpPr>
          <p:nvPr>
            <p:ph type="sldNum" sz="quarter" idx="12"/>
          </p:nvPr>
        </p:nvSpPr>
        <p:spPr/>
        <p:txBody>
          <a:bodyPr/>
          <a:lstStyle/>
          <a:p>
            <a:fld id="{E4FFCA10-EE3F-AF4E-9EA4-E5CA2D91A1E4}" type="slidenum">
              <a:rPr lang="en-US" smtClean="0"/>
              <a:t>29</a:t>
            </a:fld>
            <a:endParaRPr lang="en-US"/>
          </a:p>
        </p:txBody>
      </p:sp>
    </p:spTree>
    <p:extLst>
      <p:ext uri="{BB962C8B-B14F-4D97-AF65-F5344CB8AC3E}">
        <p14:creationId xmlns:p14="http://schemas.microsoft.com/office/powerpoint/2010/main" val="4110799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Quality of Fit</a:t>
            </a:r>
          </a:p>
        </p:txBody>
      </p:sp>
      <p:sp>
        <p:nvSpPr>
          <p:cNvPr id="3" name="Content Placeholder 2"/>
          <p:cNvSpPr>
            <a:spLocks noGrp="1"/>
          </p:cNvSpPr>
          <p:nvPr>
            <p:ph idx="1"/>
          </p:nvPr>
        </p:nvSpPr>
        <p:spPr/>
        <p:txBody>
          <a:bodyPr/>
          <a:lstStyle/>
          <a:p>
            <a:pPr algn="just">
              <a:buFont typeface="Wingdings" charset="2"/>
              <a:buChar char="Ø"/>
            </a:pPr>
            <a:r>
              <a:rPr lang="en-US" dirty="0"/>
              <a:t>Suppose we have a regression problem. </a:t>
            </a:r>
          </a:p>
          <a:p>
            <a:pPr algn="just">
              <a:buFont typeface="Wingdings" charset="2"/>
              <a:buChar char="Ø"/>
            </a:pPr>
            <a:r>
              <a:rPr lang="en-US" dirty="0"/>
              <a:t>One common measure of accuracy is the mean squared error (MSE) i.e.</a:t>
            </a:r>
          </a:p>
          <a:p>
            <a:pPr algn="just">
              <a:buFont typeface="Wingdings" charset="2"/>
              <a:buChar char="Ø"/>
            </a:pPr>
            <a:endParaRPr lang="en-US" dirty="0"/>
          </a:p>
          <a:p>
            <a:pPr algn="just">
              <a:buFont typeface="Wingdings" charset="2"/>
              <a:buChar char="Ø"/>
            </a:pPr>
            <a:endParaRPr lang="en-US" dirty="0"/>
          </a:p>
          <a:p>
            <a:pPr algn="just">
              <a:buFont typeface="Wingdings" charset="2"/>
              <a:buChar char="Ø"/>
            </a:pPr>
            <a:endParaRPr lang="en-US" dirty="0"/>
          </a:p>
          <a:p>
            <a:pPr algn="just">
              <a:buFont typeface="Wingdings" charset="2"/>
              <a:buChar char="Ø"/>
            </a:pPr>
            <a:r>
              <a:rPr lang="en-US" dirty="0"/>
              <a:t>Where     is the prediction our method gives for the   observation in our training data.</a:t>
            </a:r>
          </a:p>
          <a:p>
            <a:pPr>
              <a:buFont typeface="Wingdings" charset="2"/>
              <a:buChar char="Ø"/>
            </a:pPr>
            <a:endParaRPr lang="en-US" dirty="0"/>
          </a:p>
          <a:p>
            <a:pPr>
              <a:buFont typeface="Wingdings" charset="2"/>
              <a:buChar char="Ø"/>
            </a:pPr>
            <a:endParaRPr 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2942273749"/>
              </p:ext>
            </p:extLst>
          </p:nvPr>
        </p:nvGraphicFramePr>
        <p:xfrm>
          <a:off x="2897677" y="2821679"/>
          <a:ext cx="3451225" cy="1085850"/>
        </p:xfrm>
        <a:graphic>
          <a:graphicData uri="http://schemas.openxmlformats.org/presentationml/2006/ole">
            <mc:AlternateContent xmlns:mc="http://schemas.openxmlformats.org/markup-compatibility/2006">
              <mc:Choice xmlns:v="urn:schemas-microsoft-com:vml" Requires="v">
                <p:oleObj spid="_x0000_s1191" name="Equation" r:id="rId3" imgW="1371600" imgH="431640" progId="Equation.3">
                  <p:embed/>
                </p:oleObj>
              </mc:Choice>
              <mc:Fallback>
                <p:oleObj name="Equation" r:id="rId3" imgW="1371600" imgH="431640" progId="Equation.3">
                  <p:embed/>
                  <p:pic>
                    <p:nvPicPr>
                      <p:cNvPr id="0" name=""/>
                      <p:cNvPicPr>
                        <a:picLocks noChangeAspect="1" noChangeArrowheads="1"/>
                      </p:cNvPicPr>
                      <p:nvPr/>
                    </p:nvPicPr>
                    <p:blipFill>
                      <a:blip r:embed="rId4"/>
                      <a:srcRect/>
                      <a:stretch>
                        <a:fillRect/>
                      </a:stretch>
                    </p:blipFill>
                    <p:spPr bwMode="auto">
                      <a:xfrm>
                        <a:off x="2897677" y="2821679"/>
                        <a:ext cx="3451225" cy="10858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94294715"/>
              </p:ext>
            </p:extLst>
          </p:nvPr>
        </p:nvGraphicFramePr>
        <p:xfrm>
          <a:off x="1685845" y="3997348"/>
          <a:ext cx="414338" cy="652397"/>
        </p:xfrm>
        <a:graphic>
          <a:graphicData uri="http://schemas.openxmlformats.org/presentationml/2006/ole">
            <mc:AlternateContent xmlns:mc="http://schemas.openxmlformats.org/markup-compatibility/2006">
              <mc:Choice xmlns:v="urn:schemas-microsoft-com:vml" Requires="v">
                <p:oleObj spid="_x0000_s1192" name="Equation" r:id="rId5" imgW="165028" imgH="228501" progId="Equation.3">
                  <p:embed/>
                </p:oleObj>
              </mc:Choice>
              <mc:Fallback>
                <p:oleObj name="Equation" r:id="rId5" imgW="165028"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5845" y="3997348"/>
                        <a:ext cx="414338" cy="652397"/>
                      </a:xfrm>
                      <a:prstGeom prst="rect">
                        <a:avLst/>
                      </a:prstGeom>
                      <a:noFill/>
                      <a:ln>
                        <a:noFill/>
                      </a:ln>
                      <a:effectLst/>
                      <a:extLst/>
                    </p:spPr>
                  </p:pic>
                </p:oleObj>
              </mc:Fallback>
            </mc:AlternateContent>
          </a:graphicData>
        </a:graphic>
      </p:graphicFrame>
      <p:sp>
        <p:nvSpPr>
          <p:cNvPr id="5" name="页脚占位符 4">
            <a:extLst>
              <a:ext uri="{FF2B5EF4-FFF2-40B4-BE49-F238E27FC236}">
                <a16:creationId xmlns:a16="http://schemas.microsoft.com/office/drawing/2014/main" id="{0EBBE123-E85A-DD48-8804-5F0AD66F894E}"/>
              </a:ext>
            </a:extLst>
          </p:cNvPr>
          <p:cNvSpPr>
            <a:spLocks noGrp="1"/>
          </p:cNvSpPr>
          <p:nvPr>
            <p:ph type="ftr" sz="quarter" idx="11"/>
          </p:nvPr>
        </p:nvSpPr>
        <p:spPr/>
        <p:txBody>
          <a:bodyPr/>
          <a:lstStyle/>
          <a:p>
            <a:r>
              <a:rPr lang="en"/>
              <a:t>Intro. to Statistical Machine Learning</a:t>
            </a:r>
            <a:endParaRPr lang="en-US"/>
          </a:p>
        </p:txBody>
      </p:sp>
      <p:sp>
        <p:nvSpPr>
          <p:cNvPr id="7" name="灯片编号占位符 6">
            <a:extLst>
              <a:ext uri="{FF2B5EF4-FFF2-40B4-BE49-F238E27FC236}">
                <a16:creationId xmlns:a16="http://schemas.microsoft.com/office/drawing/2014/main" id="{5D02A9E8-BA2D-534B-A1C5-458CC5E92828}"/>
              </a:ext>
            </a:extLst>
          </p:cNvPr>
          <p:cNvSpPr>
            <a:spLocks noGrp="1"/>
          </p:cNvSpPr>
          <p:nvPr>
            <p:ph type="sldNum" sz="quarter" idx="12"/>
          </p:nvPr>
        </p:nvSpPr>
        <p:spPr/>
        <p:txBody>
          <a:bodyPr/>
          <a:lstStyle/>
          <a:p>
            <a:fld id="{E4FFCA10-EE3F-AF4E-9EA4-E5CA2D91A1E4}" type="slidenum">
              <a:rPr lang="en-US" smtClean="0"/>
              <a:t>3</a:t>
            </a:fld>
            <a:endParaRPr lang="en-US"/>
          </a:p>
        </p:txBody>
      </p:sp>
    </p:spTree>
    <p:extLst>
      <p:ext uri="{BB962C8B-B14F-4D97-AF65-F5344CB8AC3E}">
        <p14:creationId xmlns:p14="http://schemas.microsoft.com/office/powerpoint/2010/main" val="3721709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Fundamental Picture</a:t>
            </a:r>
          </a:p>
        </p:txBody>
      </p:sp>
      <p:sp>
        <p:nvSpPr>
          <p:cNvPr id="4" name="Rectangle 3"/>
          <p:cNvSpPr>
            <a:spLocks noGrp="1" noChangeArrowheads="1"/>
          </p:cNvSpPr>
          <p:nvPr>
            <p:ph idx="1"/>
          </p:nvPr>
        </p:nvSpPr>
        <p:spPr>
          <a:xfrm>
            <a:off x="228600" y="1828800"/>
            <a:ext cx="3124200" cy="4379913"/>
          </a:xfrm>
        </p:spPr>
        <p:txBody>
          <a:bodyPr>
            <a:normAutofit/>
          </a:bodyPr>
          <a:lstStyle/>
          <a:p>
            <a:pPr eaLnBrk="1" hangingPunct="1">
              <a:buFont typeface="Wingdings" charset="2"/>
              <a:buChar char="Ø"/>
            </a:pPr>
            <a:r>
              <a:rPr lang="en-US" sz="2400" dirty="0"/>
              <a:t>In general training errors will always decline.</a:t>
            </a:r>
          </a:p>
          <a:p>
            <a:pPr eaLnBrk="1" hangingPunct="1">
              <a:buFont typeface="Wingdings" charset="2"/>
              <a:buChar char="Ø"/>
            </a:pPr>
            <a:r>
              <a:rPr lang="en-US" sz="2400" dirty="0"/>
              <a:t>However, test errors will decline at first (as reductions in bias dominate) but will then start to increase again (as increases in variance dominate).</a:t>
            </a:r>
          </a:p>
          <a:p>
            <a:pPr eaLnBrk="1" hangingPunct="1">
              <a:buFont typeface="Wingdings" charset="2"/>
              <a:buChar char="Ø"/>
            </a:pPr>
            <a:endParaRPr lang="en-US" sz="24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21053" t="32217" r="15088" b="37547"/>
          <a:stretch>
            <a:fillRect/>
          </a:stretch>
        </p:blipFill>
        <p:spPr bwMode="auto">
          <a:xfrm>
            <a:off x="3505200" y="1600200"/>
            <a:ext cx="5638800" cy="3779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a:spLocks noChangeArrowheads="1"/>
          </p:cNvSpPr>
          <p:nvPr/>
        </p:nvSpPr>
        <p:spPr bwMode="auto">
          <a:xfrm>
            <a:off x="2971800" y="5410200"/>
            <a:ext cx="62484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1" hangingPunct="1">
              <a:spcBef>
                <a:spcPct val="20000"/>
              </a:spcBef>
              <a:buClr>
                <a:schemeClr val="folHlink"/>
              </a:buClr>
              <a:buSzPct val="60000"/>
              <a:buFont typeface="Wingdings" pitchFamily="2" charset="2"/>
              <a:buNone/>
            </a:pPr>
            <a:r>
              <a:rPr lang="en-US" sz="2000" dirty="0">
                <a:latin typeface="Times New Roman" pitchFamily="18" charset="0"/>
              </a:rPr>
              <a:t>	We must always keep this picture in mind when choosing a learning method. More flexible/complicated is not always better!</a:t>
            </a:r>
            <a:r>
              <a:rPr lang="en-US" sz="2400" dirty="0">
                <a:latin typeface="Times New Roman" pitchFamily="18" charset="0"/>
              </a:rPr>
              <a:t> </a:t>
            </a:r>
          </a:p>
        </p:txBody>
      </p:sp>
      <p:sp>
        <p:nvSpPr>
          <p:cNvPr id="3" name="页脚占位符 2">
            <a:extLst>
              <a:ext uri="{FF2B5EF4-FFF2-40B4-BE49-F238E27FC236}">
                <a16:creationId xmlns:a16="http://schemas.microsoft.com/office/drawing/2014/main" id="{9C607085-2A32-B44D-BC1D-BFE82AED8C7A}"/>
              </a:ext>
            </a:extLst>
          </p:cNvPr>
          <p:cNvSpPr>
            <a:spLocks noGrp="1"/>
          </p:cNvSpPr>
          <p:nvPr>
            <p:ph type="ftr" sz="quarter" idx="11"/>
          </p:nvPr>
        </p:nvSpPr>
        <p:spPr/>
        <p:txBody>
          <a:bodyPr/>
          <a:lstStyle/>
          <a:p>
            <a:r>
              <a:rPr lang="en"/>
              <a:t>Intro. to Statistical Machine Learning</a:t>
            </a:r>
            <a:endParaRPr lang="en-US"/>
          </a:p>
        </p:txBody>
      </p:sp>
      <p:sp>
        <p:nvSpPr>
          <p:cNvPr id="7" name="灯片编号占位符 6">
            <a:extLst>
              <a:ext uri="{FF2B5EF4-FFF2-40B4-BE49-F238E27FC236}">
                <a16:creationId xmlns:a16="http://schemas.microsoft.com/office/drawing/2014/main" id="{D9823143-CA0C-5943-ADEA-7ACA7511D302}"/>
              </a:ext>
            </a:extLst>
          </p:cNvPr>
          <p:cNvSpPr>
            <a:spLocks noGrp="1"/>
          </p:cNvSpPr>
          <p:nvPr>
            <p:ph type="sldNum" sz="quarter" idx="12"/>
          </p:nvPr>
        </p:nvSpPr>
        <p:spPr/>
        <p:txBody>
          <a:bodyPr/>
          <a:lstStyle/>
          <a:p>
            <a:fld id="{E4FFCA10-EE3F-AF4E-9EA4-E5CA2D91A1E4}" type="slidenum">
              <a:rPr lang="en-US" smtClean="0"/>
              <a:t>30</a:t>
            </a:fld>
            <a:endParaRPr lang="en-US"/>
          </a:p>
        </p:txBody>
      </p:sp>
    </p:spTree>
    <p:extLst>
      <p:ext uri="{BB962C8B-B14F-4D97-AF65-F5344CB8AC3E}">
        <p14:creationId xmlns:p14="http://schemas.microsoft.com/office/powerpoint/2010/main" val="1774596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E4399-E3DE-D54E-AEAB-3A7178686AC4}"/>
              </a:ext>
            </a:extLst>
          </p:cNvPr>
          <p:cNvSpPr>
            <a:spLocks noGrp="1"/>
          </p:cNvSpPr>
          <p:nvPr>
            <p:ph type="title"/>
          </p:nvPr>
        </p:nvSpPr>
        <p:spPr/>
        <p:txBody>
          <a:bodyPr/>
          <a:lstStyle/>
          <a:p>
            <a:r>
              <a:rPr kumimoji="1" lang="en-US" altLang="zh-CN" dirty="0"/>
              <a:t>Read</a:t>
            </a:r>
            <a:r>
              <a:rPr kumimoji="1" lang="zh-CN" altLang="en-US" dirty="0"/>
              <a:t> </a:t>
            </a:r>
            <a:r>
              <a:rPr kumimoji="1" lang="en-US" altLang="zh-CN" dirty="0"/>
              <a:t>and</a:t>
            </a:r>
            <a:r>
              <a:rPr kumimoji="1" lang="zh-CN" altLang="en-US" dirty="0"/>
              <a:t> </a:t>
            </a:r>
            <a:r>
              <a:rPr kumimoji="1" lang="en-US" altLang="zh-CN" dirty="0"/>
              <a:t>Write</a:t>
            </a:r>
            <a:r>
              <a:rPr kumimoji="1" lang="zh-CN" altLang="en-US" dirty="0"/>
              <a:t> </a:t>
            </a:r>
            <a:r>
              <a:rPr kumimoji="1" lang="en-US" altLang="zh-CN" dirty="0"/>
              <a:t>Data</a:t>
            </a:r>
            <a:r>
              <a:rPr kumimoji="1" lang="zh-CN" altLang="en-US" dirty="0"/>
              <a:t> </a:t>
            </a:r>
            <a:r>
              <a:rPr kumimoji="1" lang="en-US" altLang="zh-CN" dirty="0"/>
              <a:t>in</a:t>
            </a:r>
            <a:r>
              <a:rPr kumimoji="1" lang="zh-CN" altLang="en-US" dirty="0"/>
              <a:t> </a:t>
            </a:r>
            <a:r>
              <a:rPr kumimoji="1" lang="en-US" altLang="zh-CN" dirty="0"/>
              <a:t>R</a:t>
            </a:r>
            <a:endParaRPr kumimoji="1" lang="zh-CN" altLang="en-US" dirty="0"/>
          </a:p>
        </p:txBody>
      </p:sp>
      <p:sp>
        <p:nvSpPr>
          <p:cNvPr id="4" name="页脚占位符 3">
            <a:extLst>
              <a:ext uri="{FF2B5EF4-FFF2-40B4-BE49-F238E27FC236}">
                <a16:creationId xmlns:a16="http://schemas.microsoft.com/office/drawing/2014/main" id="{7484507E-CDFD-FC48-8029-BDB87730C14A}"/>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F3154612-3AFD-9440-BC4D-C64623C4A149}"/>
              </a:ext>
            </a:extLst>
          </p:cNvPr>
          <p:cNvSpPr>
            <a:spLocks noGrp="1"/>
          </p:cNvSpPr>
          <p:nvPr>
            <p:ph type="sldNum" sz="quarter" idx="12"/>
          </p:nvPr>
        </p:nvSpPr>
        <p:spPr/>
        <p:txBody>
          <a:bodyPr/>
          <a:lstStyle/>
          <a:p>
            <a:fld id="{E4FFCA10-EE3F-AF4E-9EA4-E5CA2D91A1E4}" type="slidenum">
              <a:rPr lang="en-US" smtClean="0"/>
              <a:t>31</a:t>
            </a:fld>
            <a:endParaRPr lang="en-US"/>
          </a:p>
        </p:txBody>
      </p:sp>
      <p:sp>
        <p:nvSpPr>
          <p:cNvPr id="6" name="文本框 5">
            <a:extLst>
              <a:ext uri="{FF2B5EF4-FFF2-40B4-BE49-F238E27FC236}">
                <a16:creationId xmlns:a16="http://schemas.microsoft.com/office/drawing/2014/main" id="{972610CC-5CBF-1D4C-AFF3-C05C11E9CC58}"/>
              </a:ext>
            </a:extLst>
          </p:cNvPr>
          <p:cNvSpPr txBox="1"/>
          <p:nvPr/>
        </p:nvSpPr>
        <p:spPr>
          <a:xfrm>
            <a:off x="532435" y="1655180"/>
            <a:ext cx="2170787" cy="461665"/>
          </a:xfrm>
          <a:prstGeom prst="rect">
            <a:avLst/>
          </a:prstGeom>
          <a:noFill/>
        </p:spPr>
        <p:txBody>
          <a:bodyPr wrap="none" rtlCol="0">
            <a:spAutoFit/>
          </a:bodyPr>
          <a:lstStyle/>
          <a:p>
            <a:r>
              <a:rPr kumimoji="1" lang="en-US" altLang="zh-CN" sz="2400" dirty="0"/>
              <a:t>Read</a:t>
            </a:r>
            <a:r>
              <a:rPr kumimoji="1" lang="zh-CN" altLang="en-US" sz="2400" dirty="0"/>
              <a:t> </a:t>
            </a:r>
            <a:r>
              <a:rPr kumimoji="1" lang="en-US" altLang="zh-CN" sz="2400" dirty="0"/>
              <a:t>.data</a:t>
            </a:r>
            <a:r>
              <a:rPr kumimoji="1" lang="zh-CN" altLang="en-US" sz="2400" dirty="0"/>
              <a:t> </a:t>
            </a:r>
            <a:r>
              <a:rPr kumimoji="1" lang="en-US" altLang="zh-CN" sz="2400" dirty="0"/>
              <a:t>file</a:t>
            </a:r>
            <a:endParaRPr kumimoji="1" lang="zh-CN" altLang="en-US" sz="2400" dirty="0"/>
          </a:p>
        </p:txBody>
      </p:sp>
      <p:pic>
        <p:nvPicPr>
          <p:cNvPr id="7" name="图片 6">
            <a:extLst>
              <a:ext uri="{FF2B5EF4-FFF2-40B4-BE49-F238E27FC236}">
                <a16:creationId xmlns:a16="http://schemas.microsoft.com/office/drawing/2014/main" id="{91E1348E-A953-6445-97D5-C0C40E88650D}"/>
              </a:ext>
            </a:extLst>
          </p:cNvPr>
          <p:cNvPicPr>
            <a:picLocks noChangeAspect="1"/>
          </p:cNvPicPr>
          <p:nvPr/>
        </p:nvPicPr>
        <p:blipFill>
          <a:blip r:embed="rId2"/>
          <a:stretch>
            <a:fillRect/>
          </a:stretch>
        </p:blipFill>
        <p:spPr>
          <a:xfrm>
            <a:off x="2514600" y="2024512"/>
            <a:ext cx="2971800" cy="190500"/>
          </a:xfrm>
          <a:prstGeom prst="rect">
            <a:avLst/>
          </a:prstGeom>
        </p:spPr>
      </p:pic>
      <p:pic>
        <p:nvPicPr>
          <p:cNvPr id="9" name="图片 8">
            <a:extLst>
              <a:ext uri="{FF2B5EF4-FFF2-40B4-BE49-F238E27FC236}">
                <a16:creationId xmlns:a16="http://schemas.microsoft.com/office/drawing/2014/main" id="{80AA7C52-0CF0-3242-A40F-9FED971AFA73}"/>
              </a:ext>
            </a:extLst>
          </p:cNvPr>
          <p:cNvPicPr>
            <a:picLocks noChangeAspect="1"/>
          </p:cNvPicPr>
          <p:nvPr/>
        </p:nvPicPr>
        <p:blipFill>
          <a:blip r:embed="rId3"/>
          <a:stretch>
            <a:fillRect/>
          </a:stretch>
        </p:blipFill>
        <p:spPr>
          <a:xfrm>
            <a:off x="555584" y="2466807"/>
            <a:ext cx="5600700" cy="190500"/>
          </a:xfrm>
          <a:prstGeom prst="rect">
            <a:avLst/>
          </a:prstGeom>
        </p:spPr>
      </p:pic>
      <p:sp>
        <p:nvSpPr>
          <p:cNvPr id="12" name="文本框 11">
            <a:extLst>
              <a:ext uri="{FF2B5EF4-FFF2-40B4-BE49-F238E27FC236}">
                <a16:creationId xmlns:a16="http://schemas.microsoft.com/office/drawing/2014/main" id="{34B63808-758D-C64E-B300-84BF01F8F85F}"/>
              </a:ext>
            </a:extLst>
          </p:cNvPr>
          <p:cNvSpPr txBox="1"/>
          <p:nvPr/>
        </p:nvSpPr>
        <p:spPr>
          <a:xfrm>
            <a:off x="4078384" y="3429000"/>
            <a:ext cx="5216088" cy="646331"/>
          </a:xfrm>
          <a:prstGeom prst="rect">
            <a:avLst/>
          </a:prstGeom>
          <a:noFill/>
        </p:spPr>
        <p:txBody>
          <a:bodyPr wrap="square" rtlCol="0">
            <a:spAutoFit/>
          </a:bodyPr>
          <a:lstStyle/>
          <a:p>
            <a:r>
              <a:rPr kumimoji="1" lang="en-US" altLang="zh-CN" dirty="0"/>
              <a:t>T</a:t>
            </a:r>
            <a:r>
              <a:rPr kumimoji="1" lang="zh-CN" altLang="en-US" dirty="0"/>
              <a:t> </a:t>
            </a:r>
            <a:r>
              <a:rPr kumimoji="1" lang="en-US" altLang="zh-CN" dirty="0"/>
              <a:t>is</a:t>
            </a:r>
            <a:r>
              <a:rPr kumimoji="1" lang="zh-CN" altLang="en-US" dirty="0"/>
              <a:t> </a:t>
            </a:r>
            <a:r>
              <a:rPr kumimoji="1" lang="en-US" altLang="zh-CN" dirty="0"/>
              <a:t>short</a:t>
            </a:r>
            <a:r>
              <a:rPr kumimoji="1" lang="zh-CN" altLang="en-US" dirty="0"/>
              <a:t> </a:t>
            </a:r>
            <a:r>
              <a:rPr kumimoji="1" lang="en-US" altLang="zh-CN" dirty="0"/>
              <a:t>for</a:t>
            </a:r>
            <a:r>
              <a:rPr kumimoji="1" lang="zh-CN" altLang="en-US" dirty="0"/>
              <a:t> </a:t>
            </a:r>
            <a:r>
              <a:rPr kumimoji="1" lang="en-US" altLang="zh-CN" dirty="0"/>
              <a:t>TRUE.</a:t>
            </a:r>
            <a:r>
              <a:rPr kumimoji="1" lang="zh-CN" altLang="en-US" dirty="0"/>
              <a:t> </a:t>
            </a:r>
            <a:r>
              <a:rPr kumimoji="1" lang="en-US" altLang="zh-CN" dirty="0"/>
              <a:t>header=T</a:t>
            </a:r>
            <a:r>
              <a:rPr kumimoji="1" lang="zh-CN" altLang="en-US" dirty="0"/>
              <a:t> </a:t>
            </a:r>
            <a:r>
              <a:rPr kumimoji="1" lang="en-US" altLang="zh-CN" dirty="0"/>
              <a:t>means</a:t>
            </a:r>
            <a:r>
              <a:rPr kumimoji="1" lang="zh-CN" altLang="en-US" dirty="0"/>
              <a:t> </a:t>
            </a:r>
            <a:r>
              <a:rPr kumimoji="1" lang="en-US" altLang="zh-CN" dirty="0"/>
              <a:t>the</a:t>
            </a:r>
            <a:r>
              <a:rPr kumimoji="1" lang="zh-CN" altLang="en-US" dirty="0"/>
              <a:t> </a:t>
            </a:r>
            <a:r>
              <a:rPr kumimoji="1" lang="en-US" altLang="zh-CN" dirty="0"/>
              <a:t>first</a:t>
            </a:r>
            <a:r>
              <a:rPr kumimoji="1" lang="zh-CN" altLang="en-US" dirty="0"/>
              <a:t> </a:t>
            </a:r>
            <a:r>
              <a:rPr kumimoji="1" lang="en-US" altLang="zh-CN" dirty="0"/>
              <a:t>line</a:t>
            </a:r>
            <a:r>
              <a:rPr kumimoji="1" lang="zh-CN" altLang="en-US" dirty="0"/>
              <a:t> </a:t>
            </a:r>
            <a:r>
              <a:rPr kumimoji="1" lang="en-US" altLang="zh-CN" dirty="0"/>
              <a:t>contains</a:t>
            </a:r>
            <a:r>
              <a:rPr kumimoji="1" lang="zh-CN" altLang="en-US" dirty="0"/>
              <a:t> </a:t>
            </a:r>
            <a:r>
              <a:rPr kumimoji="1" lang="en-US" altLang="zh-CN" dirty="0"/>
              <a:t>variable</a:t>
            </a:r>
            <a:r>
              <a:rPr kumimoji="1" lang="zh-CN" altLang="en-US" dirty="0"/>
              <a:t> </a:t>
            </a:r>
            <a:r>
              <a:rPr kumimoji="1" lang="en-US" altLang="zh-CN" dirty="0"/>
              <a:t>names</a:t>
            </a:r>
            <a:endParaRPr kumimoji="1" lang="zh-CN" altLang="en-US" dirty="0"/>
          </a:p>
        </p:txBody>
      </p:sp>
      <p:cxnSp>
        <p:nvCxnSpPr>
          <p:cNvPr id="14" name="肘形连接符 13">
            <a:extLst>
              <a:ext uri="{FF2B5EF4-FFF2-40B4-BE49-F238E27FC236}">
                <a16:creationId xmlns:a16="http://schemas.microsoft.com/office/drawing/2014/main" id="{501435D9-CFE6-F94B-B70C-15B104A09A5F}"/>
              </a:ext>
            </a:extLst>
          </p:cNvPr>
          <p:cNvCxnSpPr>
            <a:cxnSpLocks/>
            <a:endCxn id="12" idx="1"/>
          </p:cNvCxnSpPr>
          <p:nvPr/>
        </p:nvCxnSpPr>
        <p:spPr>
          <a:xfrm rot="16200000" flipH="1">
            <a:off x="3384224" y="3058005"/>
            <a:ext cx="1094859" cy="2934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10D17AE8-945F-1E43-A76E-FAD35F4E3381}"/>
              </a:ext>
            </a:extLst>
          </p:cNvPr>
          <p:cNvSpPr txBox="1"/>
          <p:nvPr/>
        </p:nvSpPr>
        <p:spPr>
          <a:xfrm>
            <a:off x="4803494" y="2870522"/>
            <a:ext cx="3681521" cy="369332"/>
          </a:xfrm>
          <a:prstGeom prst="rect">
            <a:avLst/>
          </a:prstGeom>
          <a:noFill/>
        </p:spPr>
        <p:txBody>
          <a:bodyPr wrap="none" rtlCol="0">
            <a:spAutoFit/>
          </a:bodyPr>
          <a:lstStyle/>
          <a:p>
            <a:r>
              <a:rPr kumimoji="1" lang="en-US" altLang="zh-CN" dirty="0"/>
              <a:t>Use ? </a:t>
            </a:r>
            <a:r>
              <a:rPr kumimoji="1" lang="en-US" altLang="zh-CN"/>
              <a:t>to represent</a:t>
            </a:r>
            <a:r>
              <a:rPr kumimoji="1" lang="zh-CN" altLang="en-US" dirty="0"/>
              <a:t> </a:t>
            </a:r>
            <a:r>
              <a:rPr kumimoji="1" lang="en-US" altLang="zh-CN" dirty="0"/>
              <a:t>a</a:t>
            </a:r>
            <a:r>
              <a:rPr kumimoji="1" lang="zh-CN" altLang="en-US" dirty="0"/>
              <a:t> </a:t>
            </a:r>
            <a:r>
              <a:rPr kumimoji="1" lang="en-US" altLang="zh-CN" dirty="0"/>
              <a:t>missing</a:t>
            </a:r>
            <a:r>
              <a:rPr kumimoji="1" lang="zh-CN" altLang="en-US" dirty="0"/>
              <a:t> </a:t>
            </a:r>
            <a:r>
              <a:rPr kumimoji="1" lang="en-US" altLang="zh-CN" dirty="0"/>
              <a:t>data</a:t>
            </a:r>
            <a:endParaRPr kumimoji="1" lang="zh-CN" altLang="en-US" dirty="0"/>
          </a:p>
        </p:txBody>
      </p:sp>
      <p:cxnSp>
        <p:nvCxnSpPr>
          <p:cNvPr id="18" name="肘形连接符 17">
            <a:extLst>
              <a:ext uri="{FF2B5EF4-FFF2-40B4-BE49-F238E27FC236}">
                <a16:creationId xmlns:a16="http://schemas.microsoft.com/office/drawing/2014/main" id="{56970B83-6AE8-484D-AD2B-6943CE5552E5}"/>
              </a:ext>
            </a:extLst>
          </p:cNvPr>
          <p:cNvCxnSpPr>
            <a:endCxn id="16" idx="1"/>
          </p:cNvCxnSpPr>
          <p:nvPr/>
        </p:nvCxnSpPr>
        <p:spPr>
          <a:xfrm rot="16200000" flipH="1">
            <a:off x="4501126" y="2752820"/>
            <a:ext cx="477414" cy="1273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7C981F05-848F-4D49-9A35-DCB21112FB92}"/>
              </a:ext>
            </a:extLst>
          </p:cNvPr>
          <p:cNvSpPr txBox="1"/>
          <p:nvPr/>
        </p:nvSpPr>
        <p:spPr>
          <a:xfrm>
            <a:off x="555584" y="4143863"/>
            <a:ext cx="2032929" cy="461665"/>
          </a:xfrm>
          <a:prstGeom prst="rect">
            <a:avLst/>
          </a:prstGeom>
          <a:noFill/>
        </p:spPr>
        <p:txBody>
          <a:bodyPr wrap="none" rtlCol="0">
            <a:spAutoFit/>
          </a:bodyPr>
          <a:lstStyle/>
          <a:p>
            <a:r>
              <a:rPr kumimoji="1" lang="en-US" altLang="zh-CN" sz="2400" dirty="0"/>
              <a:t>Read</a:t>
            </a:r>
            <a:r>
              <a:rPr kumimoji="1" lang="zh-CN" altLang="en-US" sz="2400" dirty="0"/>
              <a:t> </a:t>
            </a:r>
            <a:r>
              <a:rPr kumimoji="1" lang="en-US" altLang="zh-CN" sz="2400" dirty="0"/>
              <a:t>.csv</a:t>
            </a:r>
            <a:r>
              <a:rPr kumimoji="1" lang="zh-CN" altLang="en-US" sz="2400" dirty="0"/>
              <a:t> </a:t>
            </a:r>
            <a:r>
              <a:rPr kumimoji="1" lang="en-US" altLang="zh-CN" sz="2400" dirty="0"/>
              <a:t>file</a:t>
            </a:r>
            <a:endParaRPr kumimoji="1" lang="zh-CN" altLang="en-US" sz="2400" dirty="0"/>
          </a:p>
        </p:txBody>
      </p:sp>
      <p:sp>
        <p:nvSpPr>
          <p:cNvPr id="20" name="文本框 19">
            <a:extLst>
              <a:ext uri="{FF2B5EF4-FFF2-40B4-BE49-F238E27FC236}">
                <a16:creationId xmlns:a16="http://schemas.microsoft.com/office/drawing/2014/main" id="{40BC53AD-AD30-6C4F-B501-60F86DC6FD5F}"/>
              </a:ext>
            </a:extLst>
          </p:cNvPr>
          <p:cNvSpPr txBox="1"/>
          <p:nvPr/>
        </p:nvSpPr>
        <p:spPr>
          <a:xfrm>
            <a:off x="636608" y="4722471"/>
            <a:ext cx="8264324" cy="923330"/>
          </a:xfrm>
          <a:prstGeom prst="rect">
            <a:avLst/>
          </a:prstGeom>
          <a:noFill/>
        </p:spPr>
        <p:txBody>
          <a:bodyPr wrap="square" rtlCol="0">
            <a:spAutoFit/>
          </a:bodyPr>
          <a:lstStyle/>
          <a:p>
            <a:r>
              <a:rPr kumimoji="1" lang="en-US" altLang="zh-CN" dirty="0"/>
              <a:t>.csv</a:t>
            </a:r>
            <a:r>
              <a:rPr kumimoji="1" lang="zh-CN" altLang="en-US" dirty="0"/>
              <a:t> </a:t>
            </a:r>
            <a:r>
              <a:rPr kumimoji="1" lang="en-US" altLang="zh-CN" dirty="0"/>
              <a:t>file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widely-used</a:t>
            </a:r>
            <a:r>
              <a:rPr kumimoji="1" lang="zh-CN" altLang="en-US" dirty="0"/>
              <a:t> </a:t>
            </a:r>
            <a:r>
              <a:rPr kumimoji="1" lang="en-US" altLang="zh-CN" dirty="0"/>
              <a:t>file</a:t>
            </a:r>
            <a:r>
              <a:rPr kumimoji="1" lang="zh-CN" altLang="en-US" dirty="0"/>
              <a:t> </a:t>
            </a:r>
            <a:r>
              <a:rPr kumimoji="1" lang="en-US" altLang="zh-CN" dirty="0"/>
              <a:t>format</a:t>
            </a:r>
            <a:r>
              <a:rPr kumimoji="1" lang="zh-CN" altLang="en-US" dirty="0"/>
              <a:t> </a:t>
            </a:r>
            <a:r>
              <a:rPr kumimoji="1" lang="en-US" altLang="zh-CN" dirty="0"/>
              <a:t>for</a:t>
            </a:r>
            <a:r>
              <a:rPr kumimoji="1" lang="zh-CN" altLang="en-US" dirty="0"/>
              <a:t> </a:t>
            </a:r>
            <a:r>
              <a:rPr kumimoji="1" lang="en-US" altLang="zh-CN" dirty="0"/>
              <a:t>storing</a:t>
            </a:r>
            <a:r>
              <a:rPr kumimoji="1" lang="zh-CN" altLang="en-US" dirty="0"/>
              <a:t> </a:t>
            </a:r>
            <a:r>
              <a:rPr kumimoji="1" lang="en-US" altLang="zh-CN" dirty="0"/>
              <a:t>data.</a:t>
            </a:r>
            <a:r>
              <a:rPr kumimoji="1" lang="zh-CN" altLang="en-US" dirty="0"/>
              <a:t> </a:t>
            </a:r>
            <a:r>
              <a:rPr kumimoji="1" lang="en-US" altLang="zh-CN" dirty="0"/>
              <a:t>It</a:t>
            </a:r>
            <a:r>
              <a:rPr kumimoji="1" lang="zh-CN" altLang="en-US" dirty="0"/>
              <a:t> </a:t>
            </a:r>
            <a:r>
              <a:rPr kumimoji="1" lang="en-US" altLang="zh-CN" dirty="0"/>
              <a:t>can</a:t>
            </a:r>
            <a:r>
              <a:rPr kumimoji="1" lang="zh-CN" altLang="en-US" dirty="0"/>
              <a:t> </a:t>
            </a:r>
            <a:r>
              <a:rPr kumimoji="1" lang="en-US" altLang="zh-CN" dirty="0"/>
              <a:t>be</a:t>
            </a:r>
            <a:r>
              <a:rPr kumimoji="1" lang="zh-CN" altLang="en-US" dirty="0"/>
              <a:t> </a:t>
            </a:r>
            <a:r>
              <a:rPr kumimoji="1" lang="en-US" altLang="zh-CN" dirty="0"/>
              <a:t>read</a:t>
            </a:r>
            <a:r>
              <a:rPr kumimoji="1" lang="zh-CN" altLang="en-US" dirty="0"/>
              <a:t> </a:t>
            </a:r>
            <a:r>
              <a:rPr kumimoji="1" lang="en-US" altLang="zh-CN" dirty="0"/>
              <a:t>by</a:t>
            </a:r>
            <a:r>
              <a:rPr kumimoji="1" lang="zh-CN" altLang="en-US" dirty="0"/>
              <a:t> </a:t>
            </a:r>
            <a:r>
              <a:rPr kumimoji="1" lang="en-US" altLang="zh-CN" dirty="0"/>
              <a:t>lots</a:t>
            </a:r>
            <a:r>
              <a:rPr kumimoji="1" lang="zh-CN" altLang="en-US" dirty="0"/>
              <a:t> </a:t>
            </a:r>
            <a:r>
              <a:rPr kumimoji="1" lang="en-US" altLang="zh-CN" dirty="0"/>
              <a:t>of</a:t>
            </a:r>
            <a:r>
              <a:rPr kumimoji="1" lang="zh-CN" altLang="en-US" dirty="0"/>
              <a:t> </a:t>
            </a:r>
            <a:r>
              <a:rPr kumimoji="1" lang="en-US" altLang="zh-CN" dirty="0"/>
              <a:t>software,</a:t>
            </a:r>
            <a:r>
              <a:rPr kumimoji="1" lang="zh-CN" altLang="en-US" dirty="0"/>
              <a:t> </a:t>
            </a:r>
            <a:r>
              <a:rPr kumimoji="1" lang="en-US" altLang="zh-CN" dirty="0"/>
              <a:t>such</a:t>
            </a:r>
            <a:r>
              <a:rPr kumimoji="1" lang="zh-CN" altLang="en-US" dirty="0"/>
              <a:t> </a:t>
            </a:r>
            <a:r>
              <a:rPr kumimoji="1" lang="en-US" altLang="zh-CN" dirty="0"/>
              <a:t>as</a:t>
            </a:r>
            <a:r>
              <a:rPr kumimoji="1" lang="zh-CN" altLang="en-US" dirty="0"/>
              <a:t> </a:t>
            </a:r>
            <a:r>
              <a:rPr kumimoji="1" lang="en-US" altLang="zh-CN" dirty="0"/>
              <a:t>MS</a:t>
            </a:r>
            <a:r>
              <a:rPr kumimoji="1" lang="zh-CN" altLang="en-US" dirty="0"/>
              <a:t> </a:t>
            </a:r>
            <a:r>
              <a:rPr kumimoji="1" lang="en-US" altLang="zh-CN" dirty="0"/>
              <a:t>Excel,</a:t>
            </a:r>
            <a:r>
              <a:rPr kumimoji="1" lang="zh-CN" altLang="en-US" dirty="0"/>
              <a:t> </a:t>
            </a:r>
            <a:r>
              <a:rPr kumimoji="1" lang="en-US" altLang="zh-CN" dirty="0"/>
              <a:t>MacOS</a:t>
            </a:r>
            <a:r>
              <a:rPr kumimoji="1" lang="zh-CN" altLang="en-US" dirty="0"/>
              <a:t> </a:t>
            </a:r>
            <a:r>
              <a:rPr kumimoji="1" lang="en-US" altLang="zh-CN" dirty="0"/>
              <a:t>Numbers,</a:t>
            </a:r>
            <a:r>
              <a:rPr kumimoji="1" lang="zh-CN" altLang="en-US" dirty="0"/>
              <a:t> </a:t>
            </a:r>
            <a:r>
              <a:rPr kumimoji="1" lang="en-US" altLang="zh-CN" dirty="0"/>
              <a:t>WPS.</a:t>
            </a:r>
          </a:p>
          <a:p>
            <a:r>
              <a:rPr kumimoji="1" lang="en-US" altLang="zh-CN" dirty="0"/>
              <a:t>In</a:t>
            </a:r>
            <a:r>
              <a:rPr kumimoji="1" lang="zh-CN" altLang="en-US" dirty="0"/>
              <a:t> </a:t>
            </a:r>
            <a:r>
              <a:rPr kumimoji="1" lang="en-US" altLang="zh-CN" dirty="0"/>
              <a:t>R,</a:t>
            </a:r>
            <a:r>
              <a:rPr kumimoji="1" lang="zh-CN" altLang="en-US" dirty="0"/>
              <a:t> </a:t>
            </a:r>
            <a:r>
              <a:rPr kumimoji="1" lang="en-US" altLang="zh-CN" dirty="0"/>
              <a:t>we</a:t>
            </a:r>
            <a:r>
              <a:rPr kumimoji="1" lang="zh-CN" altLang="en-US" dirty="0"/>
              <a:t> </a:t>
            </a:r>
            <a:r>
              <a:rPr kumimoji="1" lang="en-US" altLang="zh-CN" dirty="0"/>
              <a:t>use</a:t>
            </a:r>
            <a:r>
              <a:rPr kumimoji="1" lang="zh-CN" altLang="en-US" dirty="0"/>
              <a:t> </a:t>
            </a:r>
            <a:r>
              <a:rPr kumimoji="1" lang="en-US" altLang="zh-CN" dirty="0"/>
              <a:t>the</a:t>
            </a:r>
            <a:r>
              <a:rPr kumimoji="1" lang="zh-CN" altLang="en-US" dirty="0"/>
              <a:t> </a:t>
            </a:r>
            <a:r>
              <a:rPr kumimoji="1" lang="en-US" altLang="zh-CN" dirty="0"/>
              <a:t>following</a:t>
            </a:r>
            <a:r>
              <a:rPr kumimoji="1" lang="zh-CN" altLang="en-US" dirty="0"/>
              <a:t> </a:t>
            </a:r>
            <a:r>
              <a:rPr kumimoji="1" lang="en-US" altLang="zh-CN" dirty="0"/>
              <a:t>function</a:t>
            </a:r>
            <a:r>
              <a:rPr kumimoji="1" lang="zh-CN" altLang="en-US" dirty="0"/>
              <a:t> </a:t>
            </a:r>
            <a:r>
              <a:rPr kumimoji="1" lang="en-US" altLang="zh-CN" dirty="0"/>
              <a:t>to</a:t>
            </a:r>
            <a:r>
              <a:rPr kumimoji="1" lang="zh-CN" altLang="en-US" dirty="0"/>
              <a:t> </a:t>
            </a:r>
            <a:r>
              <a:rPr kumimoji="1" lang="en-US" altLang="zh-CN" dirty="0"/>
              <a:t>read</a:t>
            </a:r>
            <a:r>
              <a:rPr kumimoji="1" lang="zh-CN" altLang="en-US" dirty="0"/>
              <a:t> </a:t>
            </a:r>
            <a:r>
              <a:rPr kumimoji="1" lang="en-US" altLang="zh-CN" dirty="0"/>
              <a:t>.csv</a:t>
            </a:r>
            <a:r>
              <a:rPr kumimoji="1" lang="zh-CN" altLang="en-US" dirty="0"/>
              <a:t> </a:t>
            </a:r>
            <a:r>
              <a:rPr kumimoji="1" lang="en-US" altLang="zh-CN" dirty="0"/>
              <a:t>file</a:t>
            </a:r>
            <a:endParaRPr kumimoji="1" lang="zh-CN" altLang="en-US" dirty="0"/>
          </a:p>
        </p:txBody>
      </p:sp>
      <p:pic>
        <p:nvPicPr>
          <p:cNvPr id="21" name="图片 20">
            <a:extLst>
              <a:ext uri="{FF2B5EF4-FFF2-40B4-BE49-F238E27FC236}">
                <a16:creationId xmlns:a16="http://schemas.microsoft.com/office/drawing/2014/main" id="{B692763B-C8ED-874B-8995-059A171A3AA0}"/>
              </a:ext>
            </a:extLst>
          </p:cNvPr>
          <p:cNvPicPr>
            <a:picLocks noChangeAspect="1"/>
          </p:cNvPicPr>
          <p:nvPr/>
        </p:nvPicPr>
        <p:blipFill>
          <a:blip r:embed="rId4"/>
          <a:stretch>
            <a:fillRect/>
          </a:stretch>
        </p:blipFill>
        <p:spPr>
          <a:xfrm>
            <a:off x="1936750" y="5645801"/>
            <a:ext cx="5270500" cy="152400"/>
          </a:xfrm>
          <a:prstGeom prst="rect">
            <a:avLst/>
          </a:prstGeom>
        </p:spPr>
      </p:pic>
      <p:pic>
        <p:nvPicPr>
          <p:cNvPr id="22" name="图片 21">
            <a:extLst>
              <a:ext uri="{FF2B5EF4-FFF2-40B4-BE49-F238E27FC236}">
                <a16:creationId xmlns:a16="http://schemas.microsoft.com/office/drawing/2014/main" id="{CF78C25D-3B72-C246-8EFB-F6C544C410CE}"/>
              </a:ext>
            </a:extLst>
          </p:cNvPr>
          <p:cNvPicPr>
            <a:picLocks noChangeAspect="1"/>
          </p:cNvPicPr>
          <p:nvPr/>
        </p:nvPicPr>
        <p:blipFill>
          <a:blip r:embed="rId5"/>
          <a:stretch>
            <a:fillRect/>
          </a:stretch>
        </p:blipFill>
        <p:spPr>
          <a:xfrm>
            <a:off x="7450841" y="5450052"/>
            <a:ext cx="1206500" cy="381000"/>
          </a:xfrm>
          <a:prstGeom prst="rect">
            <a:avLst/>
          </a:prstGeom>
        </p:spPr>
      </p:pic>
      <p:pic>
        <p:nvPicPr>
          <p:cNvPr id="23" name="图片 22">
            <a:extLst>
              <a:ext uri="{FF2B5EF4-FFF2-40B4-BE49-F238E27FC236}">
                <a16:creationId xmlns:a16="http://schemas.microsoft.com/office/drawing/2014/main" id="{A98FDA21-10BB-AF48-BE86-1DFB8C329806}"/>
              </a:ext>
            </a:extLst>
          </p:cNvPr>
          <p:cNvPicPr>
            <a:picLocks noChangeAspect="1"/>
          </p:cNvPicPr>
          <p:nvPr/>
        </p:nvPicPr>
        <p:blipFill>
          <a:blip r:embed="rId6"/>
          <a:stretch>
            <a:fillRect/>
          </a:stretch>
        </p:blipFill>
        <p:spPr>
          <a:xfrm>
            <a:off x="1244600" y="5953082"/>
            <a:ext cx="6375400" cy="825500"/>
          </a:xfrm>
          <a:prstGeom prst="rect">
            <a:avLst/>
          </a:prstGeom>
        </p:spPr>
      </p:pic>
    </p:spTree>
    <p:extLst>
      <p:ext uri="{BB962C8B-B14F-4D97-AF65-F5344CB8AC3E}">
        <p14:creationId xmlns:p14="http://schemas.microsoft.com/office/powerpoint/2010/main" val="2946871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5E075F-4D99-914C-98F5-BC8408DB6018}"/>
              </a:ext>
            </a:extLst>
          </p:cNvPr>
          <p:cNvSpPr>
            <a:spLocks noGrp="1"/>
          </p:cNvSpPr>
          <p:nvPr>
            <p:ph type="title"/>
          </p:nvPr>
        </p:nvSpPr>
        <p:spPr/>
        <p:txBody>
          <a:bodyPr/>
          <a:lstStyle/>
          <a:p>
            <a:r>
              <a:rPr kumimoji="1" lang="en-US" altLang="zh-CN" dirty="0"/>
              <a:t>Read</a:t>
            </a:r>
            <a:r>
              <a:rPr kumimoji="1" lang="zh-CN" altLang="en-US" dirty="0"/>
              <a:t> </a:t>
            </a:r>
            <a:r>
              <a:rPr kumimoji="1" lang="en-US" altLang="zh-CN" dirty="0"/>
              <a:t>and</a:t>
            </a:r>
            <a:r>
              <a:rPr kumimoji="1" lang="zh-CN" altLang="en-US" dirty="0"/>
              <a:t> </a:t>
            </a:r>
            <a:r>
              <a:rPr kumimoji="1" lang="en-US" altLang="zh-CN" dirty="0"/>
              <a:t>Write</a:t>
            </a:r>
            <a:r>
              <a:rPr kumimoji="1" lang="zh-CN" altLang="en-US" dirty="0"/>
              <a:t> </a:t>
            </a:r>
            <a:r>
              <a:rPr kumimoji="1" lang="en-US" altLang="zh-CN" dirty="0"/>
              <a:t>Data</a:t>
            </a:r>
            <a:r>
              <a:rPr kumimoji="1" lang="zh-CN" altLang="en-US" dirty="0"/>
              <a:t> </a:t>
            </a:r>
            <a:r>
              <a:rPr kumimoji="1" lang="en-US" altLang="zh-CN" dirty="0"/>
              <a:t>in</a:t>
            </a:r>
            <a:r>
              <a:rPr kumimoji="1" lang="zh-CN" altLang="en-US" dirty="0"/>
              <a:t> </a:t>
            </a:r>
            <a:r>
              <a:rPr kumimoji="1" lang="en-US" altLang="zh-CN" dirty="0"/>
              <a:t>R</a:t>
            </a:r>
            <a:endParaRPr kumimoji="1" lang="zh-CN" altLang="en-US" dirty="0"/>
          </a:p>
        </p:txBody>
      </p:sp>
      <p:sp>
        <p:nvSpPr>
          <p:cNvPr id="4" name="页脚占位符 3">
            <a:extLst>
              <a:ext uri="{FF2B5EF4-FFF2-40B4-BE49-F238E27FC236}">
                <a16:creationId xmlns:a16="http://schemas.microsoft.com/office/drawing/2014/main" id="{5D407A36-4A61-9447-9E24-F60BD5F03F05}"/>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BBBE8EE6-FA0E-AD49-B286-0C322CBFF207}"/>
              </a:ext>
            </a:extLst>
          </p:cNvPr>
          <p:cNvSpPr>
            <a:spLocks noGrp="1"/>
          </p:cNvSpPr>
          <p:nvPr>
            <p:ph type="sldNum" sz="quarter" idx="12"/>
          </p:nvPr>
        </p:nvSpPr>
        <p:spPr/>
        <p:txBody>
          <a:bodyPr/>
          <a:lstStyle/>
          <a:p>
            <a:fld id="{E4FFCA10-EE3F-AF4E-9EA4-E5CA2D91A1E4}" type="slidenum">
              <a:rPr lang="en-US" smtClean="0"/>
              <a:t>32</a:t>
            </a:fld>
            <a:endParaRPr lang="en-US"/>
          </a:p>
        </p:txBody>
      </p:sp>
      <p:sp>
        <p:nvSpPr>
          <p:cNvPr id="6" name="文本框 5">
            <a:extLst>
              <a:ext uri="{FF2B5EF4-FFF2-40B4-BE49-F238E27FC236}">
                <a16:creationId xmlns:a16="http://schemas.microsoft.com/office/drawing/2014/main" id="{2D1D4674-9AB8-1347-B701-79C24D4CD71D}"/>
              </a:ext>
            </a:extLst>
          </p:cNvPr>
          <p:cNvSpPr txBox="1"/>
          <p:nvPr/>
        </p:nvSpPr>
        <p:spPr>
          <a:xfrm>
            <a:off x="555585" y="1525262"/>
            <a:ext cx="4600940" cy="461665"/>
          </a:xfrm>
          <a:prstGeom prst="rect">
            <a:avLst/>
          </a:prstGeom>
          <a:noFill/>
        </p:spPr>
        <p:txBody>
          <a:bodyPr wrap="none" rtlCol="0">
            <a:spAutoFit/>
          </a:bodyPr>
          <a:lstStyle/>
          <a:p>
            <a:r>
              <a:rPr kumimoji="1" lang="en-US" altLang="zh-CN" sz="2400" dirty="0"/>
              <a:t>Remove</a:t>
            </a:r>
            <a:r>
              <a:rPr kumimoji="1" lang="zh-CN" altLang="en-US" sz="2400" dirty="0"/>
              <a:t> </a:t>
            </a:r>
            <a:r>
              <a:rPr kumimoji="1" lang="en-US" altLang="zh-CN" sz="2400" dirty="0"/>
              <a:t>items</a:t>
            </a:r>
            <a:r>
              <a:rPr kumimoji="1" lang="zh-CN" altLang="en-US" sz="2400" dirty="0"/>
              <a:t> </a:t>
            </a:r>
            <a:r>
              <a:rPr kumimoji="1" lang="en-US" altLang="zh-CN" sz="2400" dirty="0"/>
              <a:t>with</a:t>
            </a:r>
            <a:r>
              <a:rPr kumimoji="1" lang="zh-CN" altLang="en-US" sz="2400" dirty="0"/>
              <a:t> </a:t>
            </a:r>
            <a:r>
              <a:rPr kumimoji="1" lang="en-US" altLang="zh-CN" sz="2400" dirty="0"/>
              <a:t>missing</a:t>
            </a:r>
            <a:r>
              <a:rPr kumimoji="1" lang="zh-CN" altLang="en-US" sz="2400" dirty="0"/>
              <a:t> </a:t>
            </a:r>
            <a:r>
              <a:rPr kumimoji="1" lang="en-US" altLang="zh-CN" sz="2400" dirty="0"/>
              <a:t>data</a:t>
            </a:r>
            <a:endParaRPr kumimoji="1" lang="zh-CN" altLang="en-US" sz="2400" dirty="0"/>
          </a:p>
        </p:txBody>
      </p:sp>
      <p:pic>
        <p:nvPicPr>
          <p:cNvPr id="7" name="图片 6">
            <a:extLst>
              <a:ext uri="{FF2B5EF4-FFF2-40B4-BE49-F238E27FC236}">
                <a16:creationId xmlns:a16="http://schemas.microsoft.com/office/drawing/2014/main" id="{1D387E20-EE99-8B48-B0B2-E61EA41DC684}"/>
              </a:ext>
            </a:extLst>
          </p:cNvPr>
          <p:cNvPicPr>
            <a:picLocks noChangeAspect="1"/>
          </p:cNvPicPr>
          <p:nvPr/>
        </p:nvPicPr>
        <p:blipFill>
          <a:blip r:embed="rId2"/>
          <a:stretch>
            <a:fillRect/>
          </a:stretch>
        </p:blipFill>
        <p:spPr>
          <a:xfrm>
            <a:off x="1898975" y="2136976"/>
            <a:ext cx="6515100" cy="685800"/>
          </a:xfrm>
          <a:prstGeom prst="rect">
            <a:avLst/>
          </a:prstGeom>
        </p:spPr>
      </p:pic>
      <p:sp>
        <p:nvSpPr>
          <p:cNvPr id="8" name="文本框 7">
            <a:extLst>
              <a:ext uri="{FF2B5EF4-FFF2-40B4-BE49-F238E27FC236}">
                <a16:creationId xmlns:a16="http://schemas.microsoft.com/office/drawing/2014/main" id="{7636AF73-2890-2A4C-8D21-63D18AC7B86C}"/>
              </a:ext>
            </a:extLst>
          </p:cNvPr>
          <p:cNvSpPr txBox="1"/>
          <p:nvPr/>
        </p:nvSpPr>
        <p:spPr>
          <a:xfrm>
            <a:off x="555585" y="3008420"/>
            <a:ext cx="3095719" cy="461665"/>
          </a:xfrm>
          <a:prstGeom prst="rect">
            <a:avLst/>
          </a:prstGeom>
          <a:noFill/>
        </p:spPr>
        <p:txBody>
          <a:bodyPr wrap="none" rtlCol="0">
            <a:spAutoFit/>
          </a:bodyPr>
          <a:lstStyle/>
          <a:p>
            <a:r>
              <a:rPr kumimoji="1" lang="en-US" altLang="zh-CN" sz="2400" dirty="0"/>
              <a:t>Access</a:t>
            </a:r>
            <a:r>
              <a:rPr kumimoji="1" lang="zh-CN" altLang="en-US" sz="2400" dirty="0"/>
              <a:t> </a:t>
            </a:r>
            <a:r>
              <a:rPr kumimoji="1" lang="en-US" altLang="zh-CN" sz="2400" dirty="0"/>
              <a:t>each</a:t>
            </a:r>
            <a:r>
              <a:rPr kumimoji="1" lang="zh-CN" altLang="en-US" sz="2400" dirty="0"/>
              <a:t> </a:t>
            </a:r>
            <a:r>
              <a:rPr kumimoji="1" lang="en-US" altLang="zh-CN" sz="2400" dirty="0"/>
              <a:t>variable</a:t>
            </a:r>
            <a:endParaRPr kumimoji="1" lang="zh-CN" altLang="en-US" sz="2400" dirty="0"/>
          </a:p>
        </p:txBody>
      </p:sp>
      <p:pic>
        <p:nvPicPr>
          <p:cNvPr id="9" name="图片 8">
            <a:extLst>
              <a:ext uri="{FF2B5EF4-FFF2-40B4-BE49-F238E27FC236}">
                <a16:creationId xmlns:a16="http://schemas.microsoft.com/office/drawing/2014/main" id="{42F6D4D1-9939-6347-86D4-2E9C433C768C}"/>
              </a:ext>
            </a:extLst>
          </p:cNvPr>
          <p:cNvPicPr>
            <a:picLocks noChangeAspect="1"/>
          </p:cNvPicPr>
          <p:nvPr/>
        </p:nvPicPr>
        <p:blipFill>
          <a:blip r:embed="rId3"/>
          <a:stretch>
            <a:fillRect/>
          </a:stretch>
        </p:blipFill>
        <p:spPr>
          <a:xfrm>
            <a:off x="1327150" y="3471347"/>
            <a:ext cx="6489700" cy="571500"/>
          </a:xfrm>
          <a:prstGeom prst="rect">
            <a:avLst/>
          </a:prstGeom>
        </p:spPr>
      </p:pic>
      <p:pic>
        <p:nvPicPr>
          <p:cNvPr id="10" name="图片 9">
            <a:extLst>
              <a:ext uri="{FF2B5EF4-FFF2-40B4-BE49-F238E27FC236}">
                <a16:creationId xmlns:a16="http://schemas.microsoft.com/office/drawing/2014/main" id="{24C6C466-5B41-1D4F-89DD-B61A6D5FB7AD}"/>
              </a:ext>
            </a:extLst>
          </p:cNvPr>
          <p:cNvPicPr>
            <a:picLocks noChangeAspect="1"/>
          </p:cNvPicPr>
          <p:nvPr/>
        </p:nvPicPr>
        <p:blipFill>
          <a:blip r:embed="rId4"/>
          <a:stretch>
            <a:fillRect/>
          </a:stretch>
        </p:blipFill>
        <p:spPr>
          <a:xfrm>
            <a:off x="1289050" y="4926338"/>
            <a:ext cx="6565900" cy="406400"/>
          </a:xfrm>
          <a:prstGeom prst="rect">
            <a:avLst/>
          </a:prstGeom>
        </p:spPr>
      </p:pic>
      <p:sp>
        <p:nvSpPr>
          <p:cNvPr id="11" name="文本框 10">
            <a:extLst>
              <a:ext uri="{FF2B5EF4-FFF2-40B4-BE49-F238E27FC236}">
                <a16:creationId xmlns:a16="http://schemas.microsoft.com/office/drawing/2014/main" id="{F31B36EC-E51A-254C-ACED-598A3A07A4EC}"/>
              </a:ext>
            </a:extLst>
          </p:cNvPr>
          <p:cNvSpPr txBox="1"/>
          <p:nvPr/>
        </p:nvSpPr>
        <p:spPr>
          <a:xfrm>
            <a:off x="555585" y="4309974"/>
            <a:ext cx="3538148" cy="461665"/>
          </a:xfrm>
          <a:prstGeom prst="rect">
            <a:avLst/>
          </a:prstGeom>
          <a:noFill/>
        </p:spPr>
        <p:txBody>
          <a:bodyPr wrap="none" rtlCol="0">
            <a:spAutoFit/>
          </a:bodyPr>
          <a:lstStyle/>
          <a:p>
            <a:r>
              <a:rPr kumimoji="1" lang="en-US" altLang="zh-CN" sz="2400" dirty="0"/>
              <a:t>Interactive</a:t>
            </a:r>
            <a:r>
              <a:rPr kumimoji="1" lang="zh-CN" altLang="en-US" sz="2400" dirty="0"/>
              <a:t> </a:t>
            </a:r>
            <a:r>
              <a:rPr kumimoji="1" lang="en-US" altLang="zh-CN" sz="2400" dirty="0"/>
              <a:t>tool:</a:t>
            </a:r>
            <a:r>
              <a:rPr kumimoji="1" lang="zh-CN" altLang="en-US" sz="2400" dirty="0"/>
              <a:t> </a:t>
            </a:r>
            <a:r>
              <a:rPr kumimoji="1" lang="en-US" altLang="zh-CN" sz="2400" dirty="0"/>
              <a:t>identify()</a:t>
            </a:r>
            <a:endParaRPr kumimoji="1" lang="zh-CN" altLang="en-US" sz="2400" dirty="0"/>
          </a:p>
        </p:txBody>
      </p:sp>
      <p:sp>
        <p:nvSpPr>
          <p:cNvPr id="12" name="文本框 11">
            <a:extLst>
              <a:ext uri="{FF2B5EF4-FFF2-40B4-BE49-F238E27FC236}">
                <a16:creationId xmlns:a16="http://schemas.microsoft.com/office/drawing/2014/main" id="{2CD519CF-D656-4A4A-A8F2-C079B3D70687}"/>
              </a:ext>
            </a:extLst>
          </p:cNvPr>
          <p:cNvSpPr txBox="1"/>
          <p:nvPr/>
        </p:nvSpPr>
        <p:spPr>
          <a:xfrm>
            <a:off x="555585" y="5655130"/>
            <a:ext cx="5884944" cy="461665"/>
          </a:xfrm>
          <a:prstGeom prst="rect">
            <a:avLst/>
          </a:prstGeom>
          <a:noFill/>
        </p:spPr>
        <p:txBody>
          <a:bodyPr wrap="none" rtlCol="0">
            <a:spAutoFit/>
          </a:bodyPr>
          <a:lstStyle/>
          <a:p>
            <a:r>
              <a:rPr kumimoji="1" lang="en-US" altLang="zh-CN" sz="2400" dirty="0"/>
              <a:t>Data</a:t>
            </a:r>
            <a:r>
              <a:rPr kumimoji="1" lang="zh-CN" altLang="en-US" sz="2400" dirty="0"/>
              <a:t> </a:t>
            </a:r>
            <a:r>
              <a:rPr kumimoji="1" lang="en-US" altLang="zh-CN" sz="2400" dirty="0"/>
              <a:t>information</a:t>
            </a:r>
            <a:r>
              <a:rPr kumimoji="1" lang="zh-CN" altLang="en-US" sz="2400" dirty="0"/>
              <a:t> </a:t>
            </a:r>
            <a:r>
              <a:rPr kumimoji="1" lang="en-US" altLang="zh-CN" sz="2400" dirty="0"/>
              <a:t>summarization:</a:t>
            </a:r>
            <a:r>
              <a:rPr kumimoji="1" lang="zh-CN" altLang="en-US" sz="2400" dirty="0"/>
              <a:t> </a:t>
            </a:r>
            <a:r>
              <a:rPr kumimoji="1" lang="en-US" altLang="zh-CN" sz="2400" dirty="0"/>
              <a:t>identify()</a:t>
            </a:r>
            <a:endParaRPr kumimoji="1" lang="zh-CN" altLang="en-US" sz="2400" dirty="0"/>
          </a:p>
        </p:txBody>
      </p:sp>
      <p:pic>
        <p:nvPicPr>
          <p:cNvPr id="13" name="图片 12">
            <a:extLst>
              <a:ext uri="{FF2B5EF4-FFF2-40B4-BE49-F238E27FC236}">
                <a16:creationId xmlns:a16="http://schemas.microsoft.com/office/drawing/2014/main" id="{38D15557-A0D3-FC48-9935-ACDB0CEF021E}"/>
              </a:ext>
            </a:extLst>
          </p:cNvPr>
          <p:cNvPicPr>
            <a:picLocks noChangeAspect="1"/>
          </p:cNvPicPr>
          <p:nvPr/>
        </p:nvPicPr>
        <p:blipFill>
          <a:blip r:embed="rId5"/>
          <a:stretch>
            <a:fillRect/>
          </a:stretch>
        </p:blipFill>
        <p:spPr>
          <a:xfrm>
            <a:off x="3746500" y="6216229"/>
            <a:ext cx="1651000" cy="215900"/>
          </a:xfrm>
          <a:prstGeom prst="rect">
            <a:avLst/>
          </a:prstGeom>
        </p:spPr>
      </p:pic>
    </p:spTree>
    <p:extLst>
      <p:ext uri="{BB962C8B-B14F-4D97-AF65-F5344CB8AC3E}">
        <p14:creationId xmlns:p14="http://schemas.microsoft.com/office/powerpoint/2010/main" val="2076693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C23B3-162C-3E4E-874A-AAF2128B2F3B}"/>
              </a:ext>
            </a:extLst>
          </p:cNvPr>
          <p:cNvSpPr>
            <a:spLocks noGrp="1"/>
          </p:cNvSpPr>
          <p:nvPr>
            <p:ph type="title"/>
          </p:nvPr>
        </p:nvSpPr>
        <p:spPr/>
        <p:txBody>
          <a:bodyPr/>
          <a:lstStyle/>
          <a:p>
            <a:r>
              <a:rPr kumimoji="1" lang="en-US" altLang="zh-CN" dirty="0"/>
              <a:t>list, </a:t>
            </a:r>
            <a:r>
              <a:rPr kumimoji="1" lang="en-US" altLang="zh-CN" dirty="0" err="1"/>
              <a:t>data.frame</a:t>
            </a:r>
            <a:r>
              <a:rPr kumimoji="1" lang="en-US" altLang="zh-CN" dirty="0"/>
              <a:t>, </a:t>
            </a:r>
            <a:r>
              <a:rPr kumimoji="1" lang="en-US" altLang="zh-CN" dirty="0" err="1"/>
              <a:t>as.factor</a:t>
            </a:r>
            <a:endParaRPr kumimoji="1" lang="zh-CN" altLang="en-US" dirty="0"/>
          </a:p>
        </p:txBody>
      </p:sp>
      <p:sp>
        <p:nvSpPr>
          <p:cNvPr id="3" name="内容占位符 2">
            <a:extLst>
              <a:ext uri="{FF2B5EF4-FFF2-40B4-BE49-F238E27FC236}">
                <a16:creationId xmlns:a16="http://schemas.microsoft.com/office/drawing/2014/main" id="{ADA8CDBE-25B4-284D-BAA1-A8ECC96A24A5}"/>
              </a:ext>
            </a:extLst>
          </p:cNvPr>
          <p:cNvSpPr>
            <a:spLocks noGrp="1"/>
          </p:cNvSpPr>
          <p:nvPr>
            <p:ph idx="1"/>
          </p:nvPr>
        </p:nvSpPr>
        <p:spPr>
          <a:xfrm>
            <a:off x="457200" y="1600200"/>
            <a:ext cx="8229600" cy="867427"/>
          </a:xfrm>
        </p:spPr>
        <p:txBody>
          <a:bodyPr/>
          <a:lstStyle/>
          <a:p>
            <a:r>
              <a:rPr kumimoji="1" lang="en-US" altLang="zh-CN" dirty="0"/>
              <a:t>List is similar to class in C++ or python. It is a collection of objects with names. </a:t>
            </a:r>
            <a:endParaRPr kumimoji="1" lang="zh-CN" altLang="en-US" dirty="0"/>
          </a:p>
        </p:txBody>
      </p:sp>
      <p:sp>
        <p:nvSpPr>
          <p:cNvPr id="4" name="页脚占位符 3">
            <a:extLst>
              <a:ext uri="{FF2B5EF4-FFF2-40B4-BE49-F238E27FC236}">
                <a16:creationId xmlns:a16="http://schemas.microsoft.com/office/drawing/2014/main" id="{165AB8D4-5B72-7C44-8488-070EAD0165C3}"/>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5FA2E173-60A5-4C47-808D-8E360F10A5CB}"/>
              </a:ext>
            </a:extLst>
          </p:cNvPr>
          <p:cNvSpPr>
            <a:spLocks noGrp="1"/>
          </p:cNvSpPr>
          <p:nvPr>
            <p:ph type="sldNum" sz="quarter" idx="12"/>
          </p:nvPr>
        </p:nvSpPr>
        <p:spPr/>
        <p:txBody>
          <a:bodyPr/>
          <a:lstStyle/>
          <a:p>
            <a:fld id="{E4FFCA10-EE3F-AF4E-9EA4-E5CA2D91A1E4}" type="slidenum">
              <a:rPr lang="en-US" smtClean="0"/>
              <a:t>33</a:t>
            </a:fld>
            <a:endParaRPr lang="en-US"/>
          </a:p>
        </p:txBody>
      </p:sp>
      <p:pic>
        <p:nvPicPr>
          <p:cNvPr id="7" name="图片 6">
            <a:extLst>
              <a:ext uri="{FF2B5EF4-FFF2-40B4-BE49-F238E27FC236}">
                <a16:creationId xmlns:a16="http://schemas.microsoft.com/office/drawing/2014/main" id="{6A4F8733-9DDF-684F-922D-9394B0B97AD8}"/>
              </a:ext>
            </a:extLst>
          </p:cNvPr>
          <p:cNvPicPr>
            <a:picLocks noChangeAspect="1"/>
          </p:cNvPicPr>
          <p:nvPr/>
        </p:nvPicPr>
        <p:blipFill>
          <a:blip r:embed="rId2"/>
          <a:stretch>
            <a:fillRect/>
          </a:stretch>
        </p:blipFill>
        <p:spPr>
          <a:xfrm>
            <a:off x="1092200" y="2467627"/>
            <a:ext cx="6959600" cy="215900"/>
          </a:xfrm>
          <a:prstGeom prst="rect">
            <a:avLst/>
          </a:prstGeom>
        </p:spPr>
      </p:pic>
      <p:sp>
        <p:nvSpPr>
          <p:cNvPr id="8" name="文本框 7">
            <a:extLst>
              <a:ext uri="{FF2B5EF4-FFF2-40B4-BE49-F238E27FC236}">
                <a16:creationId xmlns:a16="http://schemas.microsoft.com/office/drawing/2014/main" id="{9B60AEF9-0816-024A-92A6-FDB95255A83F}"/>
              </a:ext>
            </a:extLst>
          </p:cNvPr>
          <p:cNvSpPr txBox="1"/>
          <p:nvPr/>
        </p:nvSpPr>
        <p:spPr>
          <a:xfrm>
            <a:off x="648222" y="2904623"/>
            <a:ext cx="7847556" cy="646331"/>
          </a:xfrm>
          <a:prstGeom prst="rect">
            <a:avLst/>
          </a:prstGeom>
          <a:noFill/>
        </p:spPr>
        <p:txBody>
          <a:bodyPr wrap="square" rtlCol="0">
            <a:spAutoFit/>
          </a:bodyPr>
          <a:lstStyle/>
          <a:p>
            <a:r>
              <a:rPr kumimoji="1" lang="en-US" altLang="zh-CN" dirty="0"/>
              <a:t>From the above codes, we get a list of two objects named ‘name’ and ‘title’ each of which is a concatenation of two strings.</a:t>
            </a:r>
            <a:endParaRPr kumimoji="1" lang="zh-CN" altLang="en-US" dirty="0"/>
          </a:p>
        </p:txBody>
      </p:sp>
      <p:sp>
        <p:nvSpPr>
          <p:cNvPr id="9" name="内容占位符 2">
            <a:extLst>
              <a:ext uri="{FF2B5EF4-FFF2-40B4-BE49-F238E27FC236}">
                <a16:creationId xmlns:a16="http://schemas.microsoft.com/office/drawing/2014/main" id="{2C45E8F8-574E-3F4F-8B99-6B63CE6D7F21}"/>
              </a:ext>
            </a:extLst>
          </p:cNvPr>
          <p:cNvSpPr txBox="1">
            <a:spLocks/>
          </p:cNvSpPr>
          <p:nvPr/>
        </p:nvSpPr>
        <p:spPr>
          <a:xfrm>
            <a:off x="457200" y="3772050"/>
            <a:ext cx="8229600" cy="86742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kumimoji="1" lang="en-US" altLang="zh-CN" dirty="0" err="1"/>
              <a:t>data.frame</a:t>
            </a:r>
            <a:r>
              <a:rPr kumimoji="1" lang="en-US" altLang="zh-CN" dirty="0"/>
              <a:t>() creates data frames, tightly coupled variables sharing most properties with list and matrix.</a:t>
            </a:r>
            <a:endParaRPr kumimoji="1" lang="zh-CN" altLang="en-US" dirty="0"/>
          </a:p>
        </p:txBody>
      </p:sp>
      <p:pic>
        <p:nvPicPr>
          <p:cNvPr id="11" name="图片 10">
            <a:extLst>
              <a:ext uri="{FF2B5EF4-FFF2-40B4-BE49-F238E27FC236}">
                <a16:creationId xmlns:a16="http://schemas.microsoft.com/office/drawing/2014/main" id="{C3382A98-15F5-6F41-B8EE-42EE10B2F9C1}"/>
              </a:ext>
            </a:extLst>
          </p:cNvPr>
          <p:cNvPicPr>
            <a:picLocks noChangeAspect="1"/>
          </p:cNvPicPr>
          <p:nvPr/>
        </p:nvPicPr>
        <p:blipFill>
          <a:blip r:embed="rId3"/>
          <a:stretch>
            <a:fillRect/>
          </a:stretch>
        </p:blipFill>
        <p:spPr>
          <a:xfrm>
            <a:off x="1092200" y="4750223"/>
            <a:ext cx="3924300" cy="508000"/>
          </a:xfrm>
          <a:prstGeom prst="rect">
            <a:avLst/>
          </a:prstGeom>
        </p:spPr>
      </p:pic>
      <p:sp>
        <p:nvSpPr>
          <p:cNvPr id="12" name="内容占位符 2">
            <a:extLst>
              <a:ext uri="{FF2B5EF4-FFF2-40B4-BE49-F238E27FC236}">
                <a16:creationId xmlns:a16="http://schemas.microsoft.com/office/drawing/2014/main" id="{371585A8-9152-BA44-A86F-C2FD6FB4E699}"/>
              </a:ext>
            </a:extLst>
          </p:cNvPr>
          <p:cNvSpPr txBox="1">
            <a:spLocks/>
          </p:cNvSpPr>
          <p:nvPr/>
        </p:nvSpPr>
        <p:spPr>
          <a:xfrm>
            <a:off x="457200" y="5457173"/>
            <a:ext cx="8229600" cy="86742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kumimoji="1" lang="en-US" altLang="zh-CN" dirty="0" err="1"/>
              <a:t>as.factor</a:t>
            </a:r>
            <a:r>
              <a:rPr kumimoji="1" lang="en-US" altLang="zh-CN" dirty="0"/>
              <a:t>() convert a vector of string or number to categorical variable</a:t>
            </a:r>
            <a:endParaRPr kumimoji="1" lang="zh-CN" altLang="en-US" dirty="0"/>
          </a:p>
        </p:txBody>
      </p:sp>
    </p:spTree>
    <p:extLst>
      <p:ext uri="{BB962C8B-B14F-4D97-AF65-F5344CB8AC3E}">
        <p14:creationId xmlns:p14="http://schemas.microsoft.com/office/powerpoint/2010/main" val="19912854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173EC5DA-560D-CF47-B8CD-4EDE6B7B624B}"/>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AAE25115-D24A-5B48-99AA-B6A0544DED74}"/>
              </a:ext>
            </a:extLst>
          </p:cNvPr>
          <p:cNvSpPr>
            <a:spLocks noGrp="1"/>
          </p:cNvSpPr>
          <p:nvPr>
            <p:ph type="sldNum" sz="quarter" idx="12"/>
          </p:nvPr>
        </p:nvSpPr>
        <p:spPr/>
        <p:txBody>
          <a:bodyPr/>
          <a:lstStyle/>
          <a:p>
            <a:fld id="{E4FFCA10-EE3F-AF4E-9EA4-E5CA2D91A1E4}" type="slidenum">
              <a:rPr lang="en-US" smtClean="0"/>
              <a:t>34</a:t>
            </a:fld>
            <a:endParaRPr lang="en-US"/>
          </a:p>
        </p:txBody>
      </p:sp>
      <p:pic>
        <p:nvPicPr>
          <p:cNvPr id="6" name="图片 5">
            <a:extLst>
              <a:ext uri="{FF2B5EF4-FFF2-40B4-BE49-F238E27FC236}">
                <a16:creationId xmlns:a16="http://schemas.microsoft.com/office/drawing/2014/main" id="{E2532033-FFAC-E04D-8925-FD424FB27175}"/>
              </a:ext>
            </a:extLst>
          </p:cNvPr>
          <p:cNvPicPr>
            <a:picLocks noChangeAspect="1"/>
          </p:cNvPicPr>
          <p:nvPr/>
        </p:nvPicPr>
        <p:blipFill>
          <a:blip r:embed="rId2"/>
          <a:stretch>
            <a:fillRect/>
          </a:stretch>
        </p:blipFill>
        <p:spPr>
          <a:xfrm>
            <a:off x="3094712" y="538587"/>
            <a:ext cx="2628900" cy="723900"/>
          </a:xfrm>
          <a:prstGeom prst="rect">
            <a:avLst/>
          </a:prstGeom>
        </p:spPr>
      </p:pic>
      <p:pic>
        <p:nvPicPr>
          <p:cNvPr id="7" name="图片 6">
            <a:extLst>
              <a:ext uri="{FF2B5EF4-FFF2-40B4-BE49-F238E27FC236}">
                <a16:creationId xmlns:a16="http://schemas.microsoft.com/office/drawing/2014/main" id="{08600D66-2496-E14A-8135-EE0BFDCD5250}"/>
              </a:ext>
            </a:extLst>
          </p:cNvPr>
          <p:cNvPicPr>
            <a:picLocks noChangeAspect="1"/>
          </p:cNvPicPr>
          <p:nvPr/>
        </p:nvPicPr>
        <p:blipFill>
          <a:blip r:embed="rId3"/>
          <a:stretch>
            <a:fillRect/>
          </a:stretch>
        </p:blipFill>
        <p:spPr>
          <a:xfrm>
            <a:off x="5279112" y="1329375"/>
            <a:ext cx="3207360" cy="2882621"/>
          </a:xfrm>
          <a:prstGeom prst="rect">
            <a:avLst/>
          </a:prstGeom>
        </p:spPr>
      </p:pic>
      <p:pic>
        <p:nvPicPr>
          <p:cNvPr id="8" name="图片 7">
            <a:extLst>
              <a:ext uri="{FF2B5EF4-FFF2-40B4-BE49-F238E27FC236}">
                <a16:creationId xmlns:a16="http://schemas.microsoft.com/office/drawing/2014/main" id="{0B051F49-1A05-E540-9ACE-49D7A68CC10D}"/>
              </a:ext>
            </a:extLst>
          </p:cNvPr>
          <p:cNvPicPr>
            <a:picLocks noChangeAspect="1"/>
          </p:cNvPicPr>
          <p:nvPr/>
        </p:nvPicPr>
        <p:blipFill>
          <a:blip r:embed="rId4"/>
          <a:stretch>
            <a:fillRect/>
          </a:stretch>
        </p:blipFill>
        <p:spPr>
          <a:xfrm>
            <a:off x="3094712" y="369660"/>
            <a:ext cx="2184400" cy="215900"/>
          </a:xfrm>
          <a:prstGeom prst="rect">
            <a:avLst/>
          </a:prstGeom>
        </p:spPr>
      </p:pic>
      <p:pic>
        <p:nvPicPr>
          <p:cNvPr id="9" name="图片 8">
            <a:extLst>
              <a:ext uri="{FF2B5EF4-FFF2-40B4-BE49-F238E27FC236}">
                <a16:creationId xmlns:a16="http://schemas.microsoft.com/office/drawing/2014/main" id="{54B63807-0ADA-E342-8B76-362806F3B5F3}"/>
              </a:ext>
            </a:extLst>
          </p:cNvPr>
          <p:cNvPicPr>
            <a:picLocks noChangeAspect="1"/>
          </p:cNvPicPr>
          <p:nvPr/>
        </p:nvPicPr>
        <p:blipFill>
          <a:blip r:embed="rId5"/>
          <a:stretch>
            <a:fillRect/>
          </a:stretch>
        </p:blipFill>
        <p:spPr>
          <a:xfrm>
            <a:off x="221641" y="1320855"/>
            <a:ext cx="3207359" cy="2891141"/>
          </a:xfrm>
          <a:prstGeom prst="rect">
            <a:avLst/>
          </a:prstGeom>
        </p:spPr>
      </p:pic>
      <p:pic>
        <p:nvPicPr>
          <p:cNvPr id="10" name="图片 9">
            <a:extLst>
              <a:ext uri="{FF2B5EF4-FFF2-40B4-BE49-F238E27FC236}">
                <a16:creationId xmlns:a16="http://schemas.microsoft.com/office/drawing/2014/main" id="{A29DA744-B1D4-C945-84E1-30D75AEFC702}"/>
              </a:ext>
            </a:extLst>
          </p:cNvPr>
          <p:cNvPicPr>
            <a:picLocks noChangeAspect="1"/>
          </p:cNvPicPr>
          <p:nvPr/>
        </p:nvPicPr>
        <p:blipFill>
          <a:blip r:embed="rId6"/>
          <a:stretch>
            <a:fillRect/>
          </a:stretch>
        </p:blipFill>
        <p:spPr>
          <a:xfrm>
            <a:off x="1869162" y="4211996"/>
            <a:ext cx="5080000" cy="2540000"/>
          </a:xfrm>
          <a:prstGeom prst="rect">
            <a:avLst/>
          </a:prstGeom>
        </p:spPr>
      </p:pic>
    </p:spTree>
    <p:extLst>
      <p:ext uri="{BB962C8B-B14F-4D97-AF65-F5344CB8AC3E}">
        <p14:creationId xmlns:p14="http://schemas.microsoft.com/office/powerpoint/2010/main" val="1533091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8F1C6B-60ED-734A-B333-1D71AE84A4A1}"/>
              </a:ext>
            </a:extLst>
          </p:cNvPr>
          <p:cNvSpPr>
            <a:spLocks noGrp="1"/>
          </p:cNvSpPr>
          <p:nvPr>
            <p:ph type="title"/>
          </p:nvPr>
        </p:nvSpPr>
        <p:spPr/>
        <p:txBody>
          <a:bodyPr/>
          <a:lstStyle/>
          <a:p>
            <a:r>
              <a:rPr kumimoji="1" lang="en-US" altLang="zh-CN" dirty="0"/>
              <a:t>Example:</a:t>
            </a:r>
            <a:r>
              <a:rPr kumimoji="1" lang="zh-CN" altLang="en-US" dirty="0"/>
              <a:t> </a:t>
            </a:r>
            <a:r>
              <a:rPr kumimoji="1" lang="en-US" altLang="zh-CN" dirty="0" err="1"/>
              <a:t>college.csv</a:t>
            </a:r>
            <a:endParaRPr kumimoji="1" lang="zh-CN" altLang="en-US" dirty="0"/>
          </a:p>
        </p:txBody>
      </p:sp>
      <p:sp>
        <p:nvSpPr>
          <p:cNvPr id="4" name="页脚占位符 3">
            <a:extLst>
              <a:ext uri="{FF2B5EF4-FFF2-40B4-BE49-F238E27FC236}">
                <a16:creationId xmlns:a16="http://schemas.microsoft.com/office/drawing/2014/main" id="{28E73B44-6AD6-4D40-B17C-3AF1336BBB85}"/>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B6B12438-6518-6E42-96DD-6A8C1B146851}"/>
              </a:ext>
            </a:extLst>
          </p:cNvPr>
          <p:cNvSpPr>
            <a:spLocks noGrp="1"/>
          </p:cNvSpPr>
          <p:nvPr>
            <p:ph type="sldNum" sz="quarter" idx="12"/>
          </p:nvPr>
        </p:nvSpPr>
        <p:spPr/>
        <p:txBody>
          <a:bodyPr/>
          <a:lstStyle/>
          <a:p>
            <a:fld id="{E4FFCA10-EE3F-AF4E-9EA4-E5CA2D91A1E4}" type="slidenum">
              <a:rPr lang="en-US" smtClean="0"/>
              <a:t>35</a:t>
            </a:fld>
            <a:endParaRPr lang="en-US"/>
          </a:p>
        </p:txBody>
      </p:sp>
      <p:pic>
        <p:nvPicPr>
          <p:cNvPr id="6" name="图片 5">
            <a:extLst>
              <a:ext uri="{FF2B5EF4-FFF2-40B4-BE49-F238E27FC236}">
                <a16:creationId xmlns:a16="http://schemas.microsoft.com/office/drawing/2014/main" id="{48F68F9B-A5B9-0D43-BF6C-1C195308944B}"/>
              </a:ext>
            </a:extLst>
          </p:cNvPr>
          <p:cNvPicPr>
            <a:picLocks noChangeAspect="1"/>
          </p:cNvPicPr>
          <p:nvPr/>
        </p:nvPicPr>
        <p:blipFill>
          <a:blip r:embed="rId2"/>
          <a:stretch>
            <a:fillRect/>
          </a:stretch>
        </p:blipFill>
        <p:spPr>
          <a:xfrm>
            <a:off x="1714500" y="1416812"/>
            <a:ext cx="5715000" cy="5422900"/>
          </a:xfrm>
          <a:prstGeom prst="rect">
            <a:avLst/>
          </a:prstGeom>
        </p:spPr>
      </p:pic>
    </p:spTree>
    <p:extLst>
      <p:ext uri="{BB962C8B-B14F-4D97-AF65-F5344CB8AC3E}">
        <p14:creationId xmlns:p14="http://schemas.microsoft.com/office/powerpoint/2010/main" val="4087943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02EFB-4DEE-9244-B89E-B2EF052981D7}"/>
              </a:ext>
            </a:extLst>
          </p:cNvPr>
          <p:cNvSpPr>
            <a:spLocks noGrp="1"/>
          </p:cNvSpPr>
          <p:nvPr>
            <p:ph type="title"/>
          </p:nvPr>
        </p:nvSpPr>
        <p:spPr/>
        <p:txBody>
          <a:bodyPr/>
          <a:lstStyle/>
          <a:p>
            <a:r>
              <a:rPr kumimoji="1" lang="en-US" altLang="zh-CN" dirty="0"/>
              <a:t>Example:</a:t>
            </a:r>
            <a:r>
              <a:rPr kumimoji="1" lang="zh-CN" altLang="en-US" dirty="0"/>
              <a:t> </a:t>
            </a:r>
            <a:r>
              <a:rPr kumimoji="1" lang="en-US" altLang="zh-CN" dirty="0" err="1"/>
              <a:t>college.csv</a:t>
            </a:r>
            <a:endParaRPr kumimoji="1" lang="zh-CN" altLang="en-US" dirty="0"/>
          </a:p>
        </p:txBody>
      </p:sp>
      <p:sp>
        <p:nvSpPr>
          <p:cNvPr id="4" name="页脚占位符 3">
            <a:extLst>
              <a:ext uri="{FF2B5EF4-FFF2-40B4-BE49-F238E27FC236}">
                <a16:creationId xmlns:a16="http://schemas.microsoft.com/office/drawing/2014/main" id="{FF959797-C1A5-2D42-ADC5-BE1AE456403E}"/>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F0AF2F07-9369-AC4E-9325-3E77862C95B7}"/>
              </a:ext>
            </a:extLst>
          </p:cNvPr>
          <p:cNvSpPr>
            <a:spLocks noGrp="1"/>
          </p:cNvSpPr>
          <p:nvPr>
            <p:ph type="sldNum" sz="quarter" idx="12"/>
          </p:nvPr>
        </p:nvSpPr>
        <p:spPr/>
        <p:txBody>
          <a:bodyPr/>
          <a:lstStyle/>
          <a:p>
            <a:fld id="{E4FFCA10-EE3F-AF4E-9EA4-E5CA2D91A1E4}" type="slidenum">
              <a:rPr lang="en-US" smtClean="0"/>
              <a:t>36</a:t>
            </a:fld>
            <a:endParaRPr lang="en-US"/>
          </a:p>
        </p:txBody>
      </p:sp>
      <p:sp>
        <p:nvSpPr>
          <p:cNvPr id="6" name="文本框 5">
            <a:extLst>
              <a:ext uri="{FF2B5EF4-FFF2-40B4-BE49-F238E27FC236}">
                <a16:creationId xmlns:a16="http://schemas.microsoft.com/office/drawing/2014/main" id="{00191C96-8B47-8C45-8016-23157549CA50}"/>
              </a:ext>
            </a:extLst>
          </p:cNvPr>
          <p:cNvSpPr txBox="1"/>
          <p:nvPr/>
        </p:nvSpPr>
        <p:spPr>
          <a:xfrm>
            <a:off x="671333" y="1770927"/>
            <a:ext cx="8015468" cy="2308324"/>
          </a:xfrm>
          <a:prstGeom prst="rect">
            <a:avLst/>
          </a:prstGeom>
          <a:noFill/>
        </p:spPr>
        <p:txBody>
          <a:bodyPr wrap="square" rtlCol="0">
            <a:spAutoFit/>
          </a:bodyPr>
          <a:lstStyle/>
          <a:p>
            <a:pPr marL="342900" indent="-342900">
              <a:buAutoNum type="arabicPeriod"/>
            </a:pPr>
            <a:r>
              <a:rPr kumimoji="1" lang="en-US" altLang="zh-CN" dirty="0"/>
              <a:t>Load</a:t>
            </a:r>
            <a:r>
              <a:rPr kumimoji="1" lang="zh-CN" altLang="en-US" dirty="0"/>
              <a:t> </a:t>
            </a:r>
            <a:r>
              <a:rPr kumimoji="1" lang="en-US" altLang="zh-CN" dirty="0" err="1"/>
              <a:t>college.csv</a:t>
            </a:r>
            <a:endParaRPr kumimoji="1" lang="en-US" altLang="zh-CN" dirty="0"/>
          </a:p>
          <a:p>
            <a:pPr marL="342900" indent="-342900">
              <a:buAutoNum type="arabicPeriod"/>
            </a:pPr>
            <a:r>
              <a:rPr kumimoji="1" lang="en-US" altLang="zh-CN" dirty="0"/>
              <a:t>Remove</a:t>
            </a:r>
            <a:r>
              <a:rPr kumimoji="1" lang="zh-CN" altLang="en-US" dirty="0"/>
              <a:t> </a:t>
            </a:r>
            <a:r>
              <a:rPr kumimoji="1" lang="en-US" altLang="zh-CN" dirty="0"/>
              <a:t>the</a:t>
            </a:r>
            <a:r>
              <a:rPr kumimoji="1" lang="zh-CN" altLang="en-US" dirty="0"/>
              <a:t> </a:t>
            </a:r>
            <a:r>
              <a:rPr kumimoji="1" lang="en-US" altLang="zh-CN" dirty="0"/>
              <a:t>variable</a:t>
            </a:r>
            <a:r>
              <a:rPr kumimoji="1" lang="zh-CN" altLang="en-US" dirty="0"/>
              <a:t> </a:t>
            </a:r>
            <a:r>
              <a:rPr kumimoji="1" lang="en-US" altLang="zh-CN" dirty="0"/>
              <a:t>“college</a:t>
            </a:r>
            <a:r>
              <a:rPr kumimoji="1" lang="zh-CN" altLang="en-US" dirty="0"/>
              <a:t> </a:t>
            </a:r>
            <a:r>
              <a:rPr kumimoji="1" lang="en-US" altLang="zh-CN" dirty="0"/>
              <a:t>names”</a:t>
            </a:r>
          </a:p>
          <a:p>
            <a:pPr marL="342900" indent="-342900">
              <a:buAutoNum type="arabicPeriod"/>
            </a:pPr>
            <a:r>
              <a:rPr kumimoji="1" lang="en-US" altLang="zh-CN" dirty="0"/>
              <a:t>Summary</a:t>
            </a:r>
            <a:r>
              <a:rPr kumimoji="1" lang="zh-CN" altLang="en-US" dirty="0"/>
              <a:t> </a:t>
            </a:r>
            <a:r>
              <a:rPr kumimoji="1" lang="en-US" altLang="zh-CN" dirty="0"/>
              <a:t>the</a:t>
            </a:r>
            <a:r>
              <a:rPr kumimoji="1" lang="zh-CN" altLang="en-US" dirty="0"/>
              <a:t> </a:t>
            </a:r>
            <a:r>
              <a:rPr kumimoji="1" lang="en-US" altLang="zh-CN" dirty="0"/>
              <a:t>dataset.</a:t>
            </a:r>
          </a:p>
          <a:p>
            <a:pPr marL="342900" indent="-342900">
              <a:buAutoNum type="arabicPeriod"/>
            </a:pPr>
            <a:r>
              <a:rPr kumimoji="1" lang="en-US" altLang="zh-CN" dirty="0"/>
              <a:t>Add</a:t>
            </a:r>
            <a:r>
              <a:rPr kumimoji="1" lang="zh-CN" altLang="en-US" dirty="0"/>
              <a:t> </a:t>
            </a:r>
            <a:r>
              <a:rPr kumimoji="1" lang="en-US" altLang="zh-CN" dirty="0"/>
              <a:t>a</a:t>
            </a:r>
            <a:r>
              <a:rPr kumimoji="1" lang="zh-CN" altLang="en-US" dirty="0"/>
              <a:t> </a:t>
            </a:r>
            <a:r>
              <a:rPr kumimoji="1" lang="en-US" altLang="zh-CN" dirty="0"/>
              <a:t>new</a:t>
            </a:r>
            <a:r>
              <a:rPr kumimoji="1" lang="zh-CN" altLang="en-US" dirty="0"/>
              <a:t> </a:t>
            </a:r>
            <a:r>
              <a:rPr kumimoji="1" lang="en-US" altLang="zh-CN" dirty="0"/>
              <a:t>variable</a:t>
            </a:r>
            <a:r>
              <a:rPr kumimoji="1" lang="zh-CN" altLang="en-US" dirty="0"/>
              <a:t> </a:t>
            </a:r>
            <a:r>
              <a:rPr kumimoji="1" lang="en-US" altLang="zh-CN" dirty="0"/>
              <a:t>“Elite”</a:t>
            </a:r>
            <a:r>
              <a:rPr kumimoji="1" lang="zh-CN" altLang="en-US" dirty="0"/>
              <a:t> </a:t>
            </a:r>
            <a:r>
              <a:rPr kumimoji="1" lang="en-US" altLang="zh-CN" dirty="0"/>
              <a:t>to</a:t>
            </a:r>
            <a:r>
              <a:rPr kumimoji="1" lang="zh-CN" altLang="en-US" dirty="0"/>
              <a:t> </a:t>
            </a:r>
            <a:r>
              <a:rPr kumimoji="1" lang="en-US" altLang="zh-CN" dirty="0"/>
              <a:t>specify</a:t>
            </a:r>
            <a:r>
              <a:rPr kumimoji="1" lang="zh-CN" altLang="en-US" dirty="0"/>
              <a:t> </a:t>
            </a:r>
            <a:r>
              <a:rPr kumimoji="1" lang="en-US" altLang="zh-CN" dirty="0"/>
              <a:t>whether</a:t>
            </a:r>
            <a:r>
              <a:rPr kumimoji="1" lang="zh-CN" altLang="en-US" dirty="0"/>
              <a:t> </a:t>
            </a:r>
            <a:r>
              <a:rPr kumimoji="1" lang="en-US" altLang="zh-CN" dirty="0"/>
              <a:t>more</a:t>
            </a:r>
            <a:r>
              <a:rPr kumimoji="1" lang="zh-CN" altLang="en-US" dirty="0"/>
              <a:t> </a:t>
            </a:r>
            <a:r>
              <a:rPr kumimoji="1" lang="en-US" altLang="zh-CN" dirty="0"/>
              <a:t>than</a:t>
            </a:r>
            <a:r>
              <a:rPr kumimoji="1" lang="zh-CN" altLang="en-US" dirty="0"/>
              <a:t> </a:t>
            </a:r>
            <a:r>
              <a:rPr kumimoji="1" lang="en-US" altLang="zh-CN" dirty="0"/>
              <a:t>50%</a:t>
            </a:r>
            <a:r>
              <a:rPr kumimoji="1" lang="zh-CN" altLang="en-US" dirty="0"/>
              <a:t> </a:t>
            </a:r>
            <a:r>
              <a:rPr kumimoji="1" lang="en-US" altLang="zh-CN" dirty="0"/>
              <a:t>students</a:t>
            </a:r>
            <a:r>
              <a:rPr kumimoji="1" lang="zh-CN" altLang="en-US" dirty="0"/>
              <a:t> </a:t>
            </a:r>
            <a:r>
              <a:rPr kumimoji="1" lang="en-US" altLang="zh-CN" dirty="0"/>
              <a:t>are</a:t>
            </a:r>
            <a:r>
              <a:rPr kumimoji="1" lang="zh-CN" altLang="en-US" dirty="0"/>
              <a:t> </a:t>
            </a:r>
            <a:r>
              <a:rPr kumimoji="1" lang="en-US" altLang="zh-CN" dirty="0"/>
              <a:t>from</a:t>
            </a:r>
            <a:r>
              <a:rPr kumimoji="1" lang="zh-CN" altLang="en-US" dirty="0"/>
              <a:t> </a:t>
            </a:r>
            <a:r>
              <a:rPr kumimoji="1" lang="en-US" altLang="zh-CN" dirty="0"/>
              <a:t>top</a:t>
            </a:r>
            <a:r>
              <a:rPr kumimoji="1" lang="zh-CN" altLang="en-US" dirty="0"/>
              <a:t> </a:t>
            </a:r>
            <a:r>
              <a:rPr kumimoji="1" lang="en-US" altLang="zh-CN" dirty="0"/>
              <a:t>10%</a:t>
            </a:r>
            <a:r>
              <a:rPr kumimoji="1" lang="zh-CN" altLang="en-US" dirty="0"/>
              <a:t> </a:t>
            </a:r>
            <a:r>
              <a:rPr kumimoji="1" lang="en-US" altLang="zh-CN" dirty="0"/>
              <a:t>high</a:t>
            </a:r>
            <a:r>
              <a:rPr kumimoji="1" lang="zh-CN" altLang="en-US" dirty="0"/>
              <a:t> </a:t>
            </a:r>
            <a:r>
              <a:rPr kumimoji="1" lang="en-US" altLang="zh-CN" dirty="0"/>
              <a:t>school.</a:t>
            </a:r>
          </a:p>
          <a:p>
            <a:pPr marL="342900" indent="-342900">
              <a:buAutoNum type="arabicPeriod"/>
            </a:pPr>
            <a:r>
              <a:rPr kumimoji="1" lang="en-US" altLang="zh-CN" dirty="0"/>
              <a:t>Draw</a:t>
            </a:r>
            <a:r>
              <a:rPr kumimoji="1" lang="zh-CN" altLang="en-US" dirty="0"/>
              <a:t> </a:t>
            </a:r>
            <a:r>
              <a:rPr kumimoji="1" lang="en-US" altLang="zh-CN" dirty="0"/>
              <a:t>four</a:t>
            </a:r>
            <a:r>
              <a:rPr kumimoji="1" lang="zh-CN" altLang="en-US" dirty="0"/>
              <a:t> </a:t>
            </a:r>
            <a:r>
              <a:rPr kumimoji="1" lang="en-US" altLang="zh-CN" dirty="0"/>
              <a:t>histograms</a:t>
            </a:r>
            <a:r>
              <a:rPr kumimoji="1" lang="zh-CN" altLang="en-US" dirty="0"/>
              <a:t> </a:t>
            </a:r>
            <a:r>
              <a:rPr kumimoji="1" lang="en-US" altLang="zh-CN" dirty="0"/>
              <a:t>of</a:t>
            </a:r>
            <a:r>
              <a:rPr kumimoji="1" lang="zh-CN" altLang="en-US" dirty="0"/>
              <a:t> </a:t>
            </a:r>
            <a:r>
              <a:rPr kumimoji="1" lang="en-US" altLang="zh-CN" dirty="0"/>
              <a:t>four</a:t>
            </a:r>
            <a:r>
              <a:rPr kumimoji="1" lang="zh-CN" altLang="en-US" dirty="0"/>
              <a:t> </a:t>
            </a:r>
            <a:r>
              <a:rPr kumimoji="1" lang="en-US" altLang="zh-CN" dirty="0"/>
              <a:t>variables</a:t>
            </a:r>
            <a:r>
              <a:rPr kumimoji="1" lang="zh-CN" altLang="en-US" dirty="0"/>
              <a:t> </a:t>
            </a:r>
            <a:r>
              <a:rPr kumimoji="1" lang="en-US" altLang="zh-CN" dirty="0"/>
              <a:t>in</a:t>
            </a:r>
            <a:r>
              <a:rPr kumimoji="1" lang="zh-CN" altLang="en-US" dirty="0"/>
              <a:t> </a:t>
            </a:r>
            <a:r>
              <a:rPr kumimoji="1" lang="en-US" altLang="zh-CN" dirty="0"/>
              <a:t>a</a:t>
            </a:r>
            <a:r>
              <a:rPr kumimoji="1" lang="zh-CN" altLang="en-US" dirty="0"/>
              <a:t> </a:t>
            </a:r>
            <a:r>
              <a:rPr kumimoji="1" lang="en-US" altLang="zh-CN" dirty="0"/>
              <a:t>single</a:t>
            </a:r>
            <a:r>
              <a:rPr kumimoji="1" lang="zh-CN" altLang="en-US" dirty="0"/>
              <a:t> </a:t>
            </a:r>
            <a:r>
              <a:rPr kumimoji="1" lang="en-US" altLang="zh-CN" dirty="0"/>
              <a:t>figure.</a:t>
            </a:r>
            <a:r>
              <a:rPr kumimoji="1" lang="zh-CN" altLang="en-US" dirty="0"/>
              <a:t> </a:t>
            </a:r>
            <a:r>
              <a:rPr kumimoji="1" lang="en-US" altLang="zh-CN" dirty="0"/>
              <a:t>(par(</a:t>
            </a:r>
            <a:r>
              <a:rPr kumimoji="1" lang="en-US" altLang="zh-CN" dirty="0" err="1"/>
              <a:t>mfrow</a:t>
            </a:r>
            <a:r>
              <a:rPr kumimoji="1" lang="en-US" altLang="zh-CN" dirty="0"/>
              <a:t>=c(2,2))</a:t>
            </a:r>
          </a:p>
          <a:p>
            <a:pPr marL="342900" indent="-342900">
              <a:buAutoNum type="arabicPeriod"/>
            </a:pPr>
            <a:r>
              <a:rPr kumimoji="1" lang="en-US" altLang="zh-CN" dirty="0"/>
              <a:t>Write</a:t>
            </a:r>
            <a:r>
              <a:rPr kumimoji="1" lang="zh-CN" altLang="en-US" dirty="0"/>
              <a:t> </a:t>
            </a:r>
            <a:r>
              <a:rPr kumimoji="1" lang="en-US" altLang="zh-CN" dirty="0"/>
              <a:t>the</a:t>
            </a:r>
            <a:r>
              <a:rPr kumimoji="1" lang="zh-CN" altLang="en-US" dirty="0"/>
              <a:t> </a:t>
            </a:r>
            <a:r>
              <a:rPr kumimoji="1" lang="en-US" altLang="zh-CN" dirty="0"/>
              <a:t>new</a:t>
            </a:r>
            <a:r>
              <a:rPr kumimoji="1" lang="zh-CN" altLang="en-US" dirty="0"/>
              <a:t> </a:t>
            </a:r>
            <a:r>
              <a:rPr kumimoji="1" lang="en-US" altLang="zh-CN" dirty="0"/>
              <a:t>college</a:t>
            </a:r>
            <a:r>
              <a:rPr kumimoji="1" lang="zh-CN" altLang="en-US" dirty="0"/>
              <a:t> </a:t>
            </a:r>
            <a:r>
              <a:rPr kumimoji="1" lang="en-US" altLang="zh-CN" dirty="0"/>
              <a:t>data</a:t>
            </a:r>
            <a:r>
              <a:rPr kumimoji="1" lang="zh-CN" altLang="en-US" dirty="0"/>
              <a:t> </a:t>
            </a:r>
            <a:r>
              <a:rPr kumimoji="1" lang="en-US" altLang="zh-CN" dirty="0"/>
              <a:t>to</a:t>
            </a:r>
            <a:r>
              <a:rPr kumimoji="1" lang="zh-CN" altLang="en-US" dirty="0"/>
              <a:t> </a:t>
            </a:r>
            <a:r>
              <a:rPr kumimoji="1" lang="en-US" altLang="zh-CN" dirty="0"/>
              <a:t>new</a:t>
            </a:r>
            <a:r>
              <a:rPr kumimoji="1" lang="zh-CN" altLang="en-US" dirty="0"/>
              <a:t> </a:t>
            </a:r>
            <a:r>
              <a:rPr kumimoji="1" lang="en-US" altLang="zh-CN" dirty="0"/>
              <a:t>file</a:t>
            </a:r>
            <a:r>
              <a:rPr kumimoji="1" lang="zh-CN" altLang="en-US" dirty="0"/>
              <a:t> </a:t>
            </a:r>
            <a:r>
              <a:rPr kumimoji="1" lang="en-US" altLang="zh-CN" dirty="0"/>
              <a:t>college2.csv</a:t>
            </a:r>
            <a:endParaRPr kumimoji="1" lang="zh-CN" altLang="en-US" dirty="0"/>
          </a:p>
        </p:txBody>
      </p:sp>
    </p:spTree>
    <p:extLst>
      <p:ext uri="{BB962C8B-B14F-4D97-AF65-F5344CB8AC3E}">
        <p14:creationId xmlns:p14="http://schemas.microsoft.com/office/powerpoint/2010/main" val="28746285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F8B2F-58FC-1E44-AA7E-9FA1E2D7962A}"/>
              </a:ext>
            </a:extLst>
          </p:cNvPr>
          <p:cNvSpPr>
            <a:spLocks noGrp="1"/>
          </p:cNvSpPr>
          <p:nvPr>
            <p:ph type="title"/>
          </p:nvPr>
        </p:nvSpPr>
        <p:spPr/>
        <p:txBody>
          <a:bodyPr/>
          <a:lstStyle/>
          <a:p>
            <a:r>
              <a:rPr kumimoji="1" lang="en-US" altLang="zh-CN" dirty="0"/>
              <a:t>Summary</a:t>
            </a:r>
            <a:endParaRPr kumimoji="1" lang="zh-CN" altLang="en-US" dirty="0"/>
          </a:p>
        </p:txBody>
      </p:sp>
      <p:sp>
        <p:nvSpPr>
          <p:cNvPr id="3" name="内容占位符 2">
            <a:extLst>
              <a:ext uri="{FF2B5EF4-FFF2-40B4-BE49-F238E27FC236}">
                <a16:creationId xmlns:a16="http://schemas.microsoft.com/office/drawing/2014/main" id="{2317EE20-0036-5040-95E3-7204A16710A1}"/>
              </a:ext>
            </a:extLst>
          </p:cNvPr>
          <p:cNvSpPr>
            <a:spLocks noGrp="1"/>
          </p:cNvSpPr>
          <p:nvPr>
            <p:ph idx="1"/>
          </p:nvPr>
        </p:nvSpPr>
        <p:spPr/>
        <p:txBody>
          <a:bodyPr/>
          <a:lstStyle/>
          <a:p>
            <a:r>
              <a:rPr kumimoji="1" lang="en-US" altLang="zh-CN" dirty="0"/>
              <a:t>1.</a:t>
            </a:r>
            <a:r>
              <a:rPr kumimoji="1" lang="zh-CN" altLang="en-US" dirty="0"/>
              <a:t> </a:t>
            </a:r>
            <a:r>
              <a:rPr kumimoji="1" lang="en-US" altLang="zh-CN" dirty="0"/>
              <a:t>Mean</a:t>
            </a:r>
            <a:r>
              <a:rPr kumimoji="1" lang="zh-CN" altLang="en-US" dirty="0"/>
              <a:t> </a:t>
            </a:r>
            <a:r>
              <a:rPr kumimoji="1" lang="en-US" altLang="zh-CN" dirty="0"/>
              <a:t>squared</a:t>
            </a:r>
            <a:r>
              <a:rPr kumimoji="1" lang="zh-CN" altLang="en-US" dirty="0"/>
              <a:t> </a:t>
            </a:r>
            <a:r>
              <a:rPr kumimoji="1" lang="en-US" altLang="zh-CN" dirty="0"/>
              <a:t>error</a:t>
            </a:r>
          </a:p>
          <a:p>
            <a:r>
              <a:rPr kumimoji="1" lang="en-US" altLang="zh-CN" dirty="0"/>
              <a:t>2.</a:t>
            </a:r>
            <a:r>
              <a:rPr kumimoji="1" lang="zh-CN" altLang="en-US" dirty="0"/>
              <a:t> </a:t>
            </a:r>
            <a:r>
              <a:rPr kumimoji="1" lang="en-US" altLang="zh-CN" dirty="0"/>
              <a:t>Flexibility</a:t>
            </a:r>
          </a:p>
          <a:p>
            <a:r>
              <a:rPr kumimoji="1" lang="en-US" altLang="zh-CN" dirty="0"/>
              <a:t>3.</a:t>
            </a:r>
            <a:r>
              <a:rPr kumimoji="1" lang="zh-CN" altLang="en-US" dirty="0"/>
              <a:t> </a:t>
            </a:r>
            <a:r>
              <a:rPr kumimoji="1" lang="en-US" altLang="zh-CN" dirty="0"/>
              <a:t>Bias/Variance</a:t>
            </a:r>
            <a:r>
              <a:rPr kumimoji="1" lang="zh-CN" altLang="en-US" dirty="0"/>
              <a:t> </a:t>
            </a:r>
            <a:r>
              <a:rPr kumimoji="1" lang="en-US" altLang="zh-CN" dirty="0"/>
              <a:t>Tradeoff</a:t>
            </a:r>
          </a:p>
          <a:p>
            <a:r>
              <a:rPr kumimoji="1" lang="en-US" altLang="zh-CN" dirty="0"/>
              <a:t>4.</a:t>
            </a:r>
            <a:r>
              <a:rPr kumimoji="1" lang="zh-CN" altLang="en-US" dirty="0"/>
              <a:t> </a:t>
            </a:r>
            <a:r>
              <a:rPr kumimoji="1" lang="en-US" altLang="zh-CN" dirty="0"/>
              <a:t>Bayes</a:t>
            </a:r>
            <a:r>
              <a:rPr kumimoji="1" lang="zh-CN" altLang="en-US" dirty="0"/>
              <a:t> </a:t>
            </a:r>
            <a:r>
              <a:rPr kumimoji="1" lang="en-US" altLang="zh-CN" dirty="0"/>
              <a:t>Error</a:t>
            </a:r>
            <a:r>
              <a:rPr kumimoji="1" lang="zh-CN" altLang="en-US" dirty="0"/>
              <a:t> </a:t>
            </a:r>
            <a:r>
              <a:rPr kumimoji="1" lang="en-US" altLang="zh-CN" dirty="0"/>
              <a:t>Rate</a:t>
            </a:r>
          </a:p>
          <a:p>
            <a:r>
              <a:rPr kumimoji="1" lang="en-US" altLang="zh-CN" dirty="0"/>
              <a:t>5.</a:t>
            </a:r>
            <a:r>
              <a:rPr kumimoji="1" lang="zh-CN" altLang="en-US" dirty="0"/>
              <a:t> </a:t>
            </a:r>
            <a:r>
              <a:rPr kumimoji="1" lang="en-US" altLang="zh-CN" dirty="0"/>
              <a:t>K-Nearest</a:t>
            </a:r>
            <a:r>
              <a:rPr kumimoji="1" lang="zh-CN" altLang="en-US" dirty="0"/>
              <a:t> </a:t>
            </a:r>
            <a:r>
              <a:rPr kumimoji="1" lang="en-US" altLang="zh-CN" dirty="0"/>
              <a:t>Neighbors</a:t>
            </a:r>
            <a:r>
              <a:rPr kumimoji="1" lang="zh-CN" altLang="en-US" dirty="0"/>
              <a:t> </a:t>
            </a:r>
            <a:r>
              <a:rPr kumimoji="1" lang="en-US" altLang="zh-CN" dirty="0"/>
              <a:t>(KNN)</a:t>
            </a:r>
          </a:p>
          <a:p>
            <a:r>
              <a:rPr kumimoji="1" lang="en-US" altLang="zh-CN" dirty="0"/>
              <a:t>6.</a:t>
            </a:r>
            <a:r>
              <a:rPr kumimoji="1" lang="zh-CN" altLang="en-US" dirty="0"/>
              <a:t> </a:t>
            </a:r>
            <a:r>
              <a:rPr kumimoji="1" lang="en-US" altLang="zh-CN" dirty="0"/>
              <a:t>Read,</a:t>
            </a:r>
            <a:r>
              <a:rPr kumimoji="1" lang="zh-CN" altLang="en-US" dirty="0"/>
              <a:t> </a:t>
            </a:r>
            <a:r>
              <a:rPr kumimoji="1" lang="en-US" altLang="zh-CN" dirty="0"/>
              <a:t>write</a:t>
            </a:r>
            <a:r>
              <a:rPr kumimoji="1" lang="zh-CN" altLang="en-US" dirty="0"/>
              <a:t> </a:t>
            </a:r>
            <a:r>
              <a:rPr kumimoji="1" lang="en-US" altLang="zh-CN" dirty="0"/>
              <a:t>and</a:t>
            </a:r>
            <a:r>
              <a:rPr kumimoji="1" lang="zh-CN" altLang="en-US" dirty="0"/>
              <a:t> </a:t>
            </a:r>
            <a:r>
              <a:rPr kumimoji="1" lang="en-US" altLang="zh-CN" dirty="0"/>
              <a:t>manipulate</a:t>
            </a:r>
            <a:r>
              <a:rPr kumimoji="1" lang="zh-CN" altLang="en-US" dirty="0"/>
              <a:t> </a:t>
            </a:r>
            <a:r>
              <a:rPr kumimoji="1" lang="en-US" altLang="zh-CN" dirty="0"/>
              <a:t>data</a:t>
            </a:r>
            <a:r>
              <a:rPr kumimoji="1" lang="zh-CN" altLang="en-US" dirty="0"/>
              <a:t> </a:t>
            </a:r>
            <a:r>
              <a:rPr kumimoji="1" lang="en-US" altLang="zh-CN" dirty="0"/>
              <a:t>in</a:t>
            </a:r>
            <a:r>
              <a:rPr kumimoji="1" lang="zh-CN" altLang="en-US" dirty="0"/>
              <a:t> </a:t>
            </a:r>
            <a:r>
              <a:rPr kumimoji="1" lang="en-US" altLang="zh-CN" dirty="0"/>
              <a:t>R</a:t>
            </a:r>
            <a:endParaRPr kumimoji="1" lang="zh-CN" altLang="en-US" dirty="0"/>
          </a:p>
        </p:txBody>
      </p:sp>
      <p:sp>
        <p:nvSpPr>
          <p:cNvPr id="4" name="页脚占位符 3">
            <a:extLst>
              <a:ext uri="{FF2B5EF4-FFF2-40B4-BE49-F238E27FC236}">
                <a16:creationId xmlns:a16="http://schemas.microsoft.com/office/drawing/2014/main" id="{99D36A65-4F94-D34D-98C3-F6DF48E2A697}"/>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EAAD63AC-211F-E241-A5B4-2A2D7FB41E2A}"/>
              </a:ext>
            </a:extLst>
          </p:cNvPr>
          <p:cNvSpPr>
            <a:spLocks noGrp="1"/>
          </p:cNvSpPr>
          <p:nvPr>
            <p:ph type="sldNum" sz="quarter" idx="12"/>
          </p:nvPr>
        </p:nvSpPr>
        <p:spPr/>
        <p:txBody>
          <a:bodyPr/>
          <a:lstStyle/>
          <a:p>
            <a:fld id="{E4FFCA10-EE3F-AF4E-9EA4-E5CA2D91A1E4}" type="slidenum">
              <a:rPr lang="en-US" smtClean="0"/>
              <a:t>37</a:t>
            </a:fld>
            <a:endParaRPr lang="en-US"/>
          </a:p>
        </p:txBody>
      </p:sp>
      <p:sp>
        <p:nvSpPr>
          <p:cNvPr id="6" name="标题 1">
            <a:extLst>
              <a:ext uri="{FF2B5EF4-FFF2-40B4-BE49-F238E27FC236}">
                <a16:creationId xmlns:a16="http://schemas.microsoft.com/office/drawing/2014/main" id="{908526E5-4E28-2644-A256-2DFA92D76460}"/>
              </a:ext>
            </a:extLst>
          </p:cNvPr>
          <p:cNvSpPr txBox="1">
            <a:spLocks/>
          </p:cNvSpPr>
          <p:nvPr/>
        </p:nvSpPr>
        <p:spPr>
          <a:xfrm>
            <a:off x="457200" y="42672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kumimoji="1" lang="en-US" altLang="zh-CN" dirty="0"/>
              <a:t>Assignment</a:t>
            </a:r>
            <a:endParaRPr kumimoji="1" lang="zh-CN" altLang="en-US" dirty="0"/>
          </a:p>
        </p:txBody>
      </p:sp>
      <p:sp>
        <p:nvSpPr>
          <p:cNvPr id="8" name="文本框 7">
            <a:extLst>
              <a:ext uri="{FF2B5EF4-FFF2-40B4-BE49-F238E27FC236}">
                <a16:creationId xmlns:a16="http://schemas.microsoft.com/office/drawing/2014/main" id="{00E47A98-D136-EC4F-AD0B-56E9FFE0AF89}"/>
              </a:ext>
            </a:extLst>
          </p:cNvPr>
          <p:cNvSpPr txBox="1"/>
          <p:nvPr/>
        </p:nvSpPr>
        <p:spPr>
          <a:xfrm>
            <a:off x="826718" y="5149334"/>
            <a:ext cx="1907702" cy="369332"/>
          </a:xfrm>
          <a:prstGeom prst="rect">
            <a:avLst/>
          </a:prstGeom>
          <a:noFill/>
        </p:spPr>
        <p:txBody>
          <a:bodyPr wrap="none" rtlCol="0">
            <a:spAutoFit/>
          </a:bodyPr>
          <a:lstStyle/>
          <a:p>
            <a:r>
              <a:rPr kumimoji="1" lang="en-US" altLang="zh-CN" dirty="0"/>
              <a:t>P. 53, 7; P. 56, 9;</a:t>
            </a:r>
            <a:endParaRPr kumimoji="1" lang="zh-CN" altLang="en-US" dirty="0"/>
          </a:p>
        </p:txBody>
      </p:sp>
      <p:sp>
        <p:nvSpPr>
          <p:cNvPr id="9" name="文本框 8">
            <a:extLst>
              <a:ext uri="{FF2B5EF4-FFF2-40B4-BE49-F238E27FC236}">
                <a16:creationId xmlns:a16="http://schemas.microsoft.com/office/drawing/2014/main" id="{D6C274ED-4692-9244-97A6-2B97903913BE}"/>
              </a:ext>
            </a:extLst>
          </p:cNvPr>
          <p:cNvSpPr txBox="1"/>
          <p:nvPr/>
        </p:nvSpPr>
        <p:spPr>
          <a:xfrm>
            <a:off x="826718" y="5666126"/>
            <a:ext cx="2155398" cy="369332"/>
          </a:xfrm>
          <a:prstGeom prst="rect">
            <a:avLst/>
          </a:prstGeom>
          <a:noFill/>
        </p:spPr>
        <p:txBody>
          <a:bodyPr wrap="none" rtlCol="0">
            <a:spAutoFit/>
          </a:bodyPr>
          <a:lstStyle/>
          <a:p>
            <a:r>
              <a:rPr kumimoji="1" lang="en-US" altLang="zh-CN" dirty="0"/>
              <a:t>Due: This weekend</a:t>
            </a:r>
            <a:endParaRPr kumimoji="1" lang="zh-CN" altLang="en-US" dirty="0"/>
          </a:p>
        </p:txBody>
      </p:sp>
    </p:spTree>
    <p:extLst>
      <p:ext uri="{BB962C8B-B14F-4D97-AF65-F5344CB8AC3E}">
        <p14:creationId xmlns:p14="http://schemas.microsoft.com/office/powerpoint/2010/main" val="1192669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FA632-3360-F343-AFDF-F059A2F683AB}"/>
              </a:ext>
            </a:extLst>
          </p:cNvPr>
          <p:cNvSpPr>
            <a:spLocks noGrp="1"/>
          </p:cNvSpPr>
          <p:nvPr>
            <p:ph type="title"/>
          </p:nvPr>
        </p:nvSpPr>
        <p:spPr/>
        <p:txBody>
          <a:bodyPr/>
          <a:lstStyle/>
          <a:p>
            <a:r>
              <a:rPr kumimoji="1" lang="en-US" altLang="zh-CN" dirty="0"/>
              <a:t>Exercises</a:t>
            </a:r>
            <a:endParaRPr kumimoji="1" lang="zh-CN" altLang="en-US" dirty="0"/>
          </a:p>
        </p:txBody>
      </p:sp>
      <p:sp>
        <p:nvSpPr>
          <p:cNvPr id="3" name="内容占位符 2">
            <a:extLst>
              <a:ext uri="{FF2B5EF4-FFF2-40B4-BE49-F238E27FC236}">
                <a16:creationId xmlns:a16="http://schemas.microsoft.com/office/drawing/2014/main" id="{78AA5612-B1F9-AE4A-A4DF-C785B3BD302F}"/>
              </a:ext>
            </a:extLst>
          </p:cNvPr>
          <p:cNvSpPr>
            <a:spLocks noGrp="1"/>
          </p:cNvSpPr>
          <p:nvPr>
            <p:ph idx="1"/>
          </p:nvPr>
        </p:nvSpPr>
        <p:spPr>
          <a:xfrm>
            <a:off x="457200" y="1600200"/>
            <a:ext cx="8229600" cy="441542"/>
          </a:xfrm>
        </p:spPr>
        <p:txBody>
          <a:bodyPr>
            <a:normAutofit lnSpcReduction="10000"/>
          </a:bodyPr>
          <a:lstStyle/>
          <a:p>
            <a:r>
              <a:rPr kumimoji="1" lang="en-US" altLang="zh-CN" dirty="0"/>
              <a:t>Calculate</a:t>
            </a:r>
            <a:r>
              <a:rPr kumimoji="1" lang="zh-CN" altLang="en-US" dirty="0"/>
              <a:t> </a:t>
            </a:r>
            <a:r>
              <a:rPr kumimoji="1" lang="en-US" altLang="zh-CN" dirty="0"/>
              <a:t>the</a:t>
            </a:r>
            <a:r>
              <a:rPr kumimoji="1" lang="zh-CN" altLang="en-US" dirty="0"/>
              <a:t> </a:t>
            </a:r>
            <a:r>
              <a:rPr kumimoji="1" lang="en-US" altLang="zh-CN" dirty="0"/>
              <a:t>MSE</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following</a:t>
            </a:r>
            <a:r>
              <a:rPr kumimoji="1" lang="zh-CN" altLang="en-US" dirty="0"/>
              <a:t> </a:t>
            </a:r>
            <a:r>
              <a:rPr kumimoji="1" lang="en-US" altLang="zh-CN" dirty="0"/>
              <a:t>data.</a:t>
            </a:r>
          </a:p>
          <a:p>
            <a:endParaRPr kumimoji="1" lang="zh-CN" altLang="en-US" dirty="0"/>
          </a:p>
        </p:txBody>
      </p:sp>
      <p:sp>
        <p:nvSpPr>
          <p:cNvPr id="4" name="页脚占位符 3">
            <a:extLst>
              <a:ext uri="{FF2B5EF4-FFF2-40B4-BE49-F238E27FC236}">
                <a16:creationId xmlns:a16="http://schemas.microsoft.com/office/drawing/2014/main" id="{3D65467C-62FA-4C4A-BF6D-C2AD8103AB28}"/>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D73B77EA-3427-1D45-B3FB-D020310229B9}"/>
              </a:ext>
            </a:extLst>
          </p:cNvPr>
          <p:cNvSpPr>
            <a:spLocks noGrp="1"/>
          </p:cNvSpPr>
          <p:nvPr>
            <p:ph type="sldNum" sz="quarter" idx="12"/>
          </p:nvPr>
        </p:nvSpPr>
        <p:spPr/>
        <p:txBody>
          <a:bodyPr/>
          <a:lstStyle/>
          <a:p>
            <a:fld id="{E4FFCA10-EE3F-AF4E-9EA4-E5CA2D91A1E4}" type="slidenum">
              <a:rPr lang="en-US" smtClean="0"/>
              <a:t>4</a:t>
            </a:fld>
            <a:endParaRPr 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65F2912-FE83-9F4F-A713-F04A44E62077}"/>
                  </a:ext>
                </a:extLst>
              </p:cNvPr>
              <p:cNvSpPr txBox="1"/>
              <p:nvPr/>
            </p:nvSpPr>
            <p:spPr>
              <a:xfrm>
                <a:off x="2899775" y="2117942"/>
                <a:ext cx="46928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𝑋</m:t>
                          </m:r>
                        </m:e>
                        <m:sup>
                          <m:r>
                            <a:rPr kumimoji="1" lang="en-US" altLang="zh-CN" b="0" i="1" smtClean="0">
                              <a:latin typeface="Cambria Math" panose="02040503050406030204" pitchFamily="18" charset="0"/>
                            </a:rPr>
                            <m:t>3</m:t>
                          </m:r>
                        </m:sup>
                      </m:sSup>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𝜖</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𝜖</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𝑁</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0,0.01</m:t>
                          </m:r>
                        </m:e>
                      </m:d>
                      <m:r>
                        <a:rPr kumimoji="1" lang="en-US" altLang="zh-CN" b="0" i="1" smtClean="0">
                          <a:latin typeface="Cambria Math" panose="02040503050406030204" pitchFamily="18" charset="0"/>
                        </a:rPr>
                        <m:t>,</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𝑛</m:t>
                      </m:r>
                      <m:r>
                        <a:rPr kumimoji="1" lang="en-US" altLang="zh-CN" b="0" i="1" smtClean="0">
                          <a:latin typeface="Cambria Math" panose="02040503050406030204" pitchFamily="18" charset="0"/>
                        </a:rPr>
                        <m:t>=30,</m:t>
                      </m:r>
                      <m:r>
                        <a:rPr kumimoji="1" lang="en-US" altLang="zh-CN" b="0" i="1" smtClean="0">
                          <a:latin typeface="Cambria Math" panose="02040503050406030204" pitchFamily="18" charset="0"/>
                        </a:rPr>
                        <m:t>𝑋</m:t>
                      </m:r>
                      <m:r>
                        <a:rPr kumimoji="1" lang="en-US" altLang="zh-CN" b="0" i="1" smtClean="0">
                          <a:latin typeface="Cambria Math" panose="02040503050406030204" pitchFamily="18" charset="0"/>
                        </a:rPr>
                        <m:t>∈[0,1]</m:t>
                      </m:r>
                    </m:oMath>
                  </m:oMathPara>
                </a14:m>
                <a:endParaRPr kumimoji="1" lang="zh-CN" altLang="en-US" dirty="0"/>
              </a:p>
            </p:txBody>
          </p:sp>
        </mc:Choice>
        <mc:Fallback xmlns="">
          <p:sp>
            <p:nvSpPr>
              <p:cNvPr id="6" name="文本框 5">
                <a:extLst>
                  <a:ext uri="{FF2B5EF4-FFF2-40B4-BE49-F238E27FC236}">
                    <a16:creationId xmlns:a16="http://schemas.microsoft.com/office/drawing/2014/main" id="{D65F2912-FE83-9F4F-A713-F04A44E62077}"/>
                  </a:ext>
                </a:extLst>
              </p:cNvPr>
              <p:cNvSpPr txBox="1">
                <a:spLocks noRot="1" noChangeAspect="1" noMove="1" noResize="1" noEditPoints="1" noAdjustHandles="1" noChangeArrowheads="1" noChangeShapeType="1" noTextEdit="1"/>
              </p:cNvSpPr>
              <p:nvPr/>
            </p:nvSpPr>
            <p:spPr>
              <a:xfrm>
                <a:off x="2899775" y="2117942"/>
                <a:ext cx="4692823" cy="276999"/>
              </a:xfrm>
              <a:prstGeom prst="rect">
                <a:avLst/>
              </a:prstGeom>
              <a:blipFill>
                <a:blip r:embed="rId2"/>
                <a:stretch>
                  <a:fillRect l="-541" r="-1081" b="-34783"/>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04475BDA-3136-C643-81EE-0691253FFCAD}"/>
              </a:ext>
            </a:extLst>
          </p:cNvPr>
          <p:cNvPicPr>
            <a:picLocks noChangeAspect="1"/>
          </p:cNvPicPr>
          <p:nvPr/>
        </p:nvPicPr>
        <p:blipFill>
          <a:blip r:embed="rId3"/>
          <a:stretch>
            <a:fillRect/>
          </a:stretch>
        </p:blipFill>
        <p:spPr>
          <a:xfrm>
            <a:off x="3143250" y="3235035"/>
            <a:ext cx="2857500" cy="901700"/>
          </a:xfrm>
          <a:prstGeom prst="rect">
            <a:avLst/>
          </a:prstGeom>
        </p:spPr>
      </p:pic>
      <p:sp>
        <p:nvSpPr>
          <p:cNvPr id="13" name="内容占位符 2">
            <a:extLst>
              <a:ext uri="{FF2B5EF4-FFF2-40B4-BE49-F238E27FC236}">
                <a16:creationId xmlns:a16="http://schemas.microsoft.com/office/drawing/2014/main" id="{520FE6CD-D21D-1842-B5EF-725155C38DA2}"/>
              </a:ext>
            </a:extLst>
          </p:cNvPr>
          <p:cNvSpPr txBox="1">
            <a:spLocks/>
          </p:cNvSpPr>
          <p:nvPr/>
        </p:nvSpPr>
        <p:spPr>
          <a:xfrm>
            <a:off x="457200" y="3554174"/>
            <a:ext cx="8229600" cy="441542"/>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kumimoji="1" lang="en-US" altLang="zh-CN" dirty="0"/>
          </a:p>
          <a:p>
            <a:endParaRPr kumimoji="1" lang="zh-CN" altLang="en-US" dirty="0"/>
          </a:p>
        </p:txBody>
      </p:sp>
      <p:sp>
        <p:nvSpPr>
          <p:cNvPr id="7" name="TextBox 6">
            <a:extLst>
              <a:ext uri="{FF2B5EF4-FFF2-40B4-BE49-F238E27FC236}">
                <a16:creationId xmlns:a16="http://schemas.microsoft.com/office/drawing/2014/main" id="{D9D2FF8C-9386-4442-BFC0-84F9D0E7256E}"/>
              </a:ext>
            </a:extLst>
          </p:cNvPr>
          <p:cNvSpPr txBox="1"/>
          <p:nvPr/>
        </p:nvSpPr>
        <p:spPr>
          <a:xfrm>
            <a:off x="1137754" y="2067748"/>
            <a:ext cx="1762021" cy="369332"/>
          </a:xfrm>
          <a:prstGeom prst="rect">
            <a:avLst/>
          </a:prstGeom>
          <a:noFill/>
        </p:spPr>
        <p:txBody>
          <a:bodyPr wrap="none" rtlCol="0">
            <a:spAutoFit/>
          </a:bodyPr>
          <a:lstStyle/>
          <a:p>
            <a:r>
              <a:rPr lang="en-US" dirty="0"/>
              <a:t>Observed data:</a:t>
            </a:r>
          </a:p>
        </p:txBody>
      </p:sp>
      <p:sp>
        <p:nvSpPr>
          <p:cNvPr id="10" name="TextBox 9">
            <a:extLst>
              <a:ext uri="{FF2B5EF4-FFF2-40B4-BE49-F238E27FC236}">
                <a16:creationId xmlns:a16="http://schemas.microsoft.com/office/drawing/2014/main" id="{07C7FD4F-8AF9-2945-8249-86922811359B}"/>
              </a:ext>
            </a:extLst>
          </p:cNvPr>
          <p:cNvSpPr txBox="1"/>
          <p:nvPr/>
        </p:nvSpPr>
        <p:spPr>
          <a:xfrm>
            <a:off x="2018764" y="2605225"/>
            <a:ext cx="877163" cy="369332"/>
          </a:xfrm>
          <a:prstGeom prst="rect">
            <a:avLst/>
          </a:prstGeom>
          <a:noFill/>
        </p:spPr>
        <p:txBody>
          <a:bodyPr wrap="none" rtlCol="0">
            <a:spAutoFit/>
          </a:bodyPr>
          <a:lstStyle/>
          <a:p>
            <a:r>
              <a:rPr lang="en-US" dirty="0"/>
              <a:t>Model:</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D62D1AD-91E6-064B-A782-87DD45AEE11E}"/>
                  </a:ext>
                </a:extLst>
              </p:cNvPr>
              <p:cNvSpPr txBox="1"/>
              <p:nvPr/>
            </p:nvSpPr>
            <p:spPr>
              <a:xfrm>
                <a:off x="2895927" y="2697558"/>
                <a:ext cx="77803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3</m:t>
                          </m:r>
                        </m:sup>
                      </m:sSup>
                    </m:oMath>
                  </m:oMathPara>
                </a14:m>
                <a:endParaRPr lang="en-US" dirty="0"/>
              </a:p>
            </p:txBody>
          </p:sp>
        </mc:Choice>
        <mc:Fallback>
          <p:sp>
            <p:nvSpPr>
              <p:cNvPr id="9" name="TextBox 8">
                <a:extLst>
                  <a:ext uri="{FF2B5EF4-FFF2-40B4-BE49-F238E27FC236}">
                    <a16:creationId xmlns:a16="http://schemas.microsoft.com/office/drawing/2014/main" id="{3D62D1AD-91E6-064B-A782-87DD45AEE11E}"/>
                  </a:ext>
                </a:extLst>
              </p:cNvPr>
              <p:cNvSpPr txBox="1">
                <a:spLocks noRot="1" noChangeAspect="1" noMove="1" noResize="1" noEditPoints="1" noAdjustHandles="1" noChangeArrowheads="1" noChangeShapeType="1" noTextEdit="1"/>
              </p:cNvSpPr>
              <p:nvPr/>
            </p:nvSpPr>
            <p:spPr>
              <a:xfrm>
                <a:off x="2895927" y="2697558"/>
                <a:ext cx="778034" cy="276999"/>
              </a:xfrm>
              <a:prstGeom prst="rect">
                <a:avLst/>
              </a:prstGeom>
              <a:blipFill>
                <a:blip r:embed="rId4"/>
                <a:stretch>
                  <a:fillRect l="-6557" r="-1639" b="-8696"/>
                </a:stretch>
              </a:blipFill>
            </p:spPr>
            <p:txBody>
              <a:bodyPr/>
              <a:lstStyle/>
              <a:p>
                <a:r>
                  <a:rPr lang="en-US">
                    <a:noFill/>
                  </a:rPr>
                  <a:t> </a:t>
                </a:r>
              </a:p>
            </p:txBody>
          </p:sp>
        </mc:Fallback>
      </mc:AlternateContent>
    </p:spTree>
    <p:extLst>
      <p:ext uri="{BB962C8B-B14F-4D97-AF65-F5344CB8AC3E}">
        <p14:creationId xmlns:p14="http://schemas.microsoft.com/office/powerpoint/2010/main" val="7743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Problem</a:t>
            </a:r>
          </a:p>
        </p:txBody>
      </p:sp>
      <p:sp>
        <p:nvSpPr>
          <p:cNvPr id="3" name="Content Placeholder 2"/>
          <p:cNvSpPr>
            <a:spLocks noGrp="1"/>
          </p:cNvSpPr>
          <p:nvPr>
            <p:ph idx="1"/>
          </p:nvPr>
        </p:nvSpPr>
        <p:spPr/>
        <p:txBody>
          <a:bodyPr/>
          <a:lstStyle/>
          <a:p>
            <a:pPr algn="just">
              <a:lnSpc>
                <a:spcPct val="90000"/>
              </a:lnSpc>
              <a:buFont typeface="Wingdings" charset="2"/>
              <a:buChar char="Ø"/>
            </a:pPr>
            <a:r>
              <a:rPr lang="en-US" dirty="0"/>
              <a:t>In either case (prediction and inference) our method has generally been designed to make MSE small on the training data we are looking at e.g. with linear regression we choose the line such that MSE is minimized.</a:t>
            </a:r>
          </a:p>
          <a:p>
            <a:pPr algn="just">
              <a:lnSpc>
                <a:spcPct val="90000"/>
              </a:lnSpc>
              <a:buFont typeface="Wingdings" charset="2"/>
              <a:buChar char="Ø"/>
            </a:pPr>
            <a:endParaRPr lang="en-US" dirty="0"/>
          </a:p>
          <a:p>
            <a:pPr algn="just">
              <a:lnSpc>
                <a:spcPct val="90000"/>
              </a:lnSpc>
              <a:buFont typeface="Wingdings" charset="2"/>
              <a:buChar char="Ø"/>
            </a:pPr>
            <a:r>
              <a:rPr lang="en-US" dirty="0"/>
              <a:t>What we really care about is how well the method works on new data. We call this new data “</a:t>
            </a:r>
            <a:r>
              <a:rPr lang="en-US" b="1" dirty="0"/>
              <a:t>Test Data</a:t>
            </a:r>
            <a:r>
              <a:rPr lang="en-US" dirty="0"/>
              <a:t>”.</a:t>
            </a:r>
          </a:p>
          <a:p>
            <a:pPr algn="just">
              <a:lnSpc>
                <a:spcPct val="90000"/>
              </a:lnSpc>
              <a:buFont typeface="Wingdings" charset="2"/>
              <a:buChar char="Ø"/>
            </a:pPr>
            <a:endParaRPr lang="en-US" dirty="0"/>
          </a:p>
          <a:p>
            <a:pPr algn="just">
              <a:lnSpc>
                <a:spcPct val="90000"/>
              </a:lnSpc>
              <a:buFont typeface="Wingdings" charset="2"/>
              <a:buChar char="Ø"/>
            </a:pPr>
            <a:r>
              <a:rPr lang="en-US" dirty="0"/>
              <a:t>There is no guarantee that the method with the smallest training MSE will have the smallest test (i.e. new data) MSE. </a:t>
            </a:r>
          </a:p>
          <a:p>
            <a:endParaRPr lang="en-US" dirty="0"/>
          </a:p>
        </p:txBody>
      </p:sp>
      <p:sp>
        <p:nvSpPr>
          <p:cNvPr id="4" name="页脚占位符 3">
            <a:extLst>
              <a:ext uri="{FF2B5EF4-FFF2-40B4-BE49-F238E27FC236}">
                <a16:creationId xmlns:a16="http://schemas.microsoft.com/office/drawing/2014/main" id="{298A5B71-B204-7C4E-B8DE-41D024D321B5}"/>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35825BF5-B967-A54B-942B-B06A46FCBDC8}"/>
              </a:ext>
            </a:extLst>
          </p:cNvPr>
          <p:cNvSpPr>
            <a:spLocks noGrp="1"/>
          </p:cNvSpPr>
          <p:nvPr>
            <p:ph type="sldNum" sz="quarter" idx="12"/>
          </p:nvPr>
        </p:nvSpPr>
        <p:spPr/>
        <p:txBody>
          <a:bodyPr/>
          <a:lstStyle/>
          <a:p>
            <a:fld id="{E4FFCA10-EE3F-AF4E-9EA4-E5CA2D91A1E4}" type="slidenum">
              <a:rPr lang="en-US" smtClean="0"/>
              <a:t>5</a:t>
            </a:fld>
            <a:endParaRPr lang="en-US"/>
          </a:p>
        </p:txBody>
      </p:sp>
    </p:spTree>
    <p:extLst>
      <p:ext uri="{BB962C8B-B14F-4D97-AF65-F5344CB8AC3E}">
        <p14:creationId xmlns:p14="http://schemas.microsoft.com/office/powerpoint/2010/main" val="578885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vs. Test MSE’s</a:t>
            </a:r>
          </a:p>
        </p:txBody>
      </p:sp>
      <p:sp>
        <p:nvSpPr>
          <p:cNvPr id="3" name="Content Placeholder 2"/>
          <p:cNvSpPr>
            <a:spLocks noGrp="1"/>
          </p:cNvSpPr>
          <p:nvPr>
            <p:ph idx="1"/>
          </p:nvPr>
        </p:nvSpPr>
        <p:spPr/>
        <p:txBody>
          <a:bodyPr/>
          <a:lstStyle/>
          <a:p>
            <a:pPr algn="just">
              <a:buFont typeface="Wingdings" charset="2"/>
              <a:buChar char="Ø"/>
            </a:pPr>
            <a:r>
              <a:rPr lang="en-US" dirty="0"/>
              <a:t>In general the more flexible a method is the lower its training MSE will be i.e. it will “fit” or explain the training data very well.</a:t>
            </a:r>
          </a:p>
          <a:p>
            <a:pPr lvl="2" algn="just">
              <a:buFont typeface="Wingdings" charset="2"/>
              <a:buChar char="Ø"/>
            </a:pPr>
            <a:r>
              <a:rPr lang="en-US" u="sng" dirty="0"/>
              <a:t>Side Note</a:t>
            </a:r>
            <a:r>
              <a:rPr lang="en-US" dirty="0"/>
              <a:t>: More Flexible methods (such as splines) can generate a wider range of possible shapes to estimate f as compared to less flexible and more restrictive methods (such as linear regression). The less flexible the method, the easier to interpret the model. Thus, there is a trade-off between flexibility and model interpretability. </a:t>
            </a:r>
          </a:p>
          <a:p>
            <a:pPr marL="548640" lvl="2" indent="0" algn="just">
              <a:buNone/>
            </a:pPr>
            <a:endParaRPr lang="en-US" dirty="0"/>
          </a:p>
          <a:p>
            <a:pPr algn="just">
              <a:buFont typeface="Wingdings" charset="2"/>
              <a:buChar char="Ø"/>
            </a:pPr>
            <a:r>
              <a:rPr lang="en-US" dirty="0"/>
              <a:t>However, the test MSE may in fact be higher for a more flexible method than for a simple approach like linear regression. </a:t>
            </a:r>
          </a:p>
          <a:p>
            <a:endParaRPr lang="en-US" dirty="0"/>
          </a:p>
        </p:txBody>
      </p:sp>
      <p:sp>
        <p:nvSpPr>
          <p:cNvPr id="4" name="页脚占位符 3">
            <a:extLst>
              <a:ext uri="{FF2B5EF4-FFF2-40B4-BE49-F238E27FC236}">
                <a16:creationId xmlns:a16="http://schemas.microsoft.com/office/drawing/2014/main" id="{C6EFE7A6-2EC0-D746-9276-A2BAEA53CE7F}"/>
              </a:ext>
            </a:extLst>
          </p:cNvPr>
          <p:cNvSpPr>
            <a:spLocks noGrp="1"/>
          </p:cNvSpPr>
          <p:nvPr>
            <p:ph type="ftr" sz="quarter" idx="11"/>
          </p:nvPr>
        </p:nvSpPr>
        <p:spPr/>
        <p:txBody>
          <a:bodyPr/>
          <a:lstStyle/>
          <a:p>
            <a:r>
              <a:rPr lang="en"/>
              <a:t>Intro. to Statistical Machine Learning</a:t>
            </a:r>
            <a:endParaRPr lang="en-US"/>
          </a:p>
        </p:txBody>
      </p:sp>
      <p:sp>
        <p:nvSpPr>
          <p:cNvPr id="5" name="灯片编号占位符 4">
            <a:extLst>
              <a:ext uri="{FF2B5EF4-FFF2-40B4-BE49-F238E27FC236}">
                <a16:creationId xmlns:a16="http://schemas.microsoft.com/office/drawing/2014/main" id="{5C3B07D6-6D6D-824D-8A2F-1723DB4CC25B}"/>
              </a:ext>
            </a:extLst>
          </p:cNvPr>
          <p:cNvSpPr>
            <a:spLocks noGrp="1"/>
          </p:cNvSpPr>
          <p:nvPr>
            <p:ph type="sldNum" sz="quarter" idx="12"/>
          </p:nvPr>
        </p:nvSpPr>
        <p:spPr/>
        <p:txBody>
          <a:bodyPr/>
          <a:lstStyle/>
          <a:p>
            <a:fld id="{E4FFCA10-EE3F-AF4E-9EA4-E5CA2D91A1E4}" type="slidenum">
              <a:rPr lang="en-US" smtClean="0"/>
              <a:t>6</a:t>
            </a:fld>
            <a:endParaRPr lang="en-US"/>
          </a:p>
        </p:txBody>
      </p:sp>
    </p:spTree>
    <p:extLst>
      <p:ext uri="{BB962C8B-B14F-4D97-AF65-F5344CB8AC3E}">
        <p14:creationId xmlns:p14="http://schemas.microsoft.com/office/powerpoint/2010/main" val="252496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with Different Levels of Flexibility: Example 1</a:t>
            </a:r>
          </a:p>
        </p:txBody>
      </p:sp>
      <p:sp>
        <p:nvSpPr>
          <p:cNvPr id="5" name="TextBox 4"/>
          <p:cNvSpPr txBox="1"/>
          <p:nvPr/>
        </p:nvSpPr>
        <p:spPr>
          <a:xfrm>
            <a:off x="990600" y="4819472"/>
            <a:ext cx="3429000" cy="1754327"/>
          </a:xfrm>
          <a:prstGeom prst="rect">
            <a:avLst/>
          </a:prstGeom>
          <a:noFill/>
        </p:spPr>
        <p:txBody>
          <a:bodyPr wrap="square" rtlCol="0">
            <a:spAutoFit/>
          </a:bodyPr>
          <a:lstStyle/>
          <a:p>
            <a:r>
              <a:rPr lang="en-US" u="sng" dirty="0"/>
              <a:t>LEFT</a:t>
            </a:r>
          </a:p>
          <a:p>
            <a:r>
              <a:rPr lang="en-US" dirty="0"/>
              <a:t>Black: Truth</a:t>
            </a:r>
          </a:p>
          <a:p>
            <a:r>
              <a:rPr lang="en-US" dirty="0">
                <a:solidFill>
                  <a:srgbClr val="FF6600"/>
                </a:solidFill>
              </a:rPr>
              <a:t>Orange:</a:t>
            </a:r>
            <a:r>
              <a:rPr lang="en-US" dirty="0"/>
              <a:t> Linear Estimate</a:t>
            </a:r>
          </a:p>
          <a:p>
            <a:r>
              <a:rPr lang="en-US" dirty="0">
                <a:solidFill>
                  <a:srgbClr val="3366FF"/>
                </a:solidFill>
              </a:rPr>
              <a:t>Blue</a:t>
            </a:r>
            <a:r>
              <a:rPr lang="en-US" dirty="0"/>
              <a:t>:  smoothing spline </a:t>
            </a:r>
          </a:p>
          <a:p>
            <a:r>
              <a:rPr lang="en-US" dirty="0">
                <a:solidFill>
                  <a:srgbClr val="008000"/>
                </a:solidFill>
              </a:rPr>
              <a:t>Green</a:t>
            </a:r>
            <a:r>
              <a:rPr lang="en-US" dirty="0"/>
              <a:t>:  smoothing spline (more flexible)</a:t>
            </a:r>
          </a:p>
        </p:txBody>
      </p:sp>
      <p:pic>
        <p:nvPicPr>
          <p:cNvPr id="6" name="Picture 5" descr="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828800"/>
            <a:ext cx="6858000" cy="2819400"/>
          </a:xfrm>
          <a:prstGeom prst="rect">
            <a:avLst/>
          </a:prstGeom>
        </p:spPr>
      </p:pic>
      <p:sp>
        <p:nvSpPr>
          <p:cNvPr id="7" name="TextBox 6"/>
          <p:cNvSpPr txBox="1"/>
          <p:nvPr/>
        </p:nvSpPr>
        <p:spPr>
          <a:xfrm>
            <a:off x="5181600" y="4847272"/>
            <a:ext cx="3429000" cy="1477328"/>
          </a:xfrm>
          <a:prstGeom prst="rect">
            <a:avLst/>
          </a:prstGeom>
          <a:noFill/>
        </p:spPr>
        <p:txBody>
          <a:bodyPr wrap="square" rtlCol="0">
            <a:spAutoFit/>
          </a:bodyPr>
          <a:lstStyle/>
          <a:p>
            <a:r>
              <a:rPr lang="en-US" u="sng" dirty="0"/>
              <a:t>RIGHT</a:t>
            </a:r>
          </a:p>
          <a:p>
            <a:r>
              <a:rPr lang="en-US" dirty="0">
                <a:solidFill>
                  <a:srgbClr val="FF0000"/>
                </a:solidFill>
              </a:rPr>
              <a:t>RED</a:t>
            </a:r>
            <a:r>
              <a:rPr lang="en-US" dirty="0"/>
              <a:t>: Test </a:t>
            </a:r>
            <a:r>
              <a:rPr lang="en-US" altLang="zh-CN" dirty="0"/>
              <a:t>MSE</a:t>
            </a:r>
            <a:endParaRPr lang="en-US" dirty="0"/>
          </a:p>
          <a:p>
            <a:r>
              <a:rPr lang="en-US" dirty="0">
                <a:solidFill>
                  <a:schemeClr val="accent1"/>
                </a:solidFill>
              </a:rPr>
              <a:t>Grey</a:t>
            </a:r>
            <a:r>
              <a:rPr lang="en-US" dirty="0"/>
              <a:t>: Training MSE</a:t>
            </a:r>
          </a:p>
          <a:p>
            <a:r>
              <a:rPr lang="en-US" dirty="0"/>
              <a:t>Dashed:  Minimum possible test MSE (irreducible error)</a:t>
            </a:r>
          </a:p>
        </p:txBody>
      </p:sp>
      <p:sp>
        <p:nvSpPr>
          <p:cNvPr id="3" name="页脚占位符 2">
            <a:extLst>
              <a:ext uri="{FF2B5EF4-FFF2-40B4-BE49-F238E27FC236}">
                <a16:creationId xmlns:a16="http://schemas.microsoft.com/office/drawing/2014/main" id="{9EC194DB-84E2-EC4D-AC18-C7D4C0679916}"/>
              </a:ext>
            </a:extLst>
          </p:cNvPr>
          <p:cNvSpPr>
            <a:spLocks noGrp="1"/>
          </p:cNvSpPr>
          <p:nvPr>
            <p:ph type="ftr" sz="quarter" idx="11"/>
          </p:nvPr>
        </p:nvSpPr>
        <p:spPr/>
        <p:txBody>
          <a:bodyPr/>
          <a:lstStyle/>
          <a:p>
            <a:r>
              <a:rPr lang="en"/>
              <a:t>Intro. to Statistical Machine Learning</a:t>
            </a:r>
            <a:endParaRPr lang="en-US"/>
          </a:p>
        </p:txBody>
      </p:sp>
      <p:sp>
        <p:nvSpPr>
          <p:cNvPr id="4" name="灯片编号占位符 3">
            <a:extLst>
              <a:ext uri="{FF2B5EF4-FFF2-40B4-BE49-F238E27FC236}">
                <a16:creationId xmlns:a16="http://schemas.microsoft.com/office/drawing/2014/main" id="{1DDD9FA6-A6DE-4E48-B920-9B236B5F8A66}"/>
              </a:ext>
            </a:extLst>
          </p:cNvPr>
          <p:cNvSpPr>
            <a:spLocks noGrp="1"/>
          </p:cNvSpPr>
          <p:nvPr>
            <p:ph type="sldNum" sz="quarter" idx="12"/>
          </p:nvPr>
        </p:nvSpPr>
        <p:spPr/>
        <p:txBody>
          <a:bodyPr/>
          <a:lstStyle/>
          <a:p>
            <a:fld id="{E4FFCA10-EE3F-AF4E-9EA4-E5CA2D91A1E4}" type="slidenum">
              <a:rPr lang="en-US" smtClean="0"/>
              <a:t>7</a:t>
            </a:fld>
            <a:endParaRPr lang="en-US"/>
          </a:p>
        </p:txBody>
      </p:sp>
    </p:spTree>
    <p:extLst>
      <p:ext uri="{BB962C8B-B14F-4D97-AF65-F5344CB8AC3E}">
        <p14:creationId xmlns:p14="http://schemas.microsoft.com/office/powerpoint/2010/main" val="2289657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with Different Levels of Flexibility: Example 2</a:t>
            </a:r>
          </a:p>
        </p:txBody>
      </p:sp>
      <p:pic>
        <p:nvPicPr>
          <p:cNvPr id="4" name="Picture 3" descr="2.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12" y="1905000"/>
            <a:ext cx="6918888" cy="2743200"/>
          </a:xfrm>
          <a:prstGeom prst="rect">
            <a:avLst/>
          </a:prstGeom>
        </p:spPr>
      </p:pic>
      <p:sp>
        <p:nvSpPr>
          <p:cNvPr id="5" name="TextBox 4"/>
          <p:cNvSpPr txBox="1"/>
          <p:nvPr/>
        </p:nvSpPr>
        <p:spPr>
          <a:xfrm>
            <a:off x="990600" y="4819472"/>
            <a:ext cx="3429000" cy="1754327"/>
          </a:xfrm>
          <a:prstGeom prst="rect">
            <a:avLst/>
          </a:prstGeom>
          <a:noFill/>
        </p:spPr>
        <p:txBody>
          <a:bodyPr wrap="square" rtlCol="0">
            <a:spAutoFit/>
          </a:bodyPr>
          <a:lstStyle/>
          <a:p>
            <a:r>
              <a:rPr lang="en-US" u="sng" dirty="0"/>
              <a:t>LEFT</a:t>
            </a:r>
          </a:p>
          <a:p>
            <a:r>
              <a:rPr lang="en-US" dirty="0"/>
              <a:t>Black: Truth</a:t>
            </a:r>
          </a:p>
          <a:p>
            <a:r>
              <a:rPr lang="en-US" dirty="0">
                <a:solidFill>
                  <a:srgbClr val="FF6600"/>
                </a:solidFill>
              </a:rPr>
              <a:t>Orange:</a:t>
            </a:r>
            <a:r>
              <a:rPr lang="en-US" dirty="0"/>
              <a:t> Linear Estimate</a:t>
            </a:r>
          </a:p>
          <a:p>
            <a:r>
              <a:rPr lang="en-US" dirty="0">
                <a:solidFill>
                  <a:srgbClr val="3366FF"/>
                </a:solidFill>
              </a:rPr>
              <a:t>Blue</a:t>
            </a:r>
            <a:r>
              <a:rPr lang="en-US" dirty="0"/>
              <a:t>:  smoothing spline</a:t>
            </a:r>
          </a:p>
          <a:p>
            <a:r>
              <a:rPr lang="en-US" dirty="0">
                <a:solidFill>
                  <a:srgbClr val="008000"/>
                </a:solidFill>
              </a:rPr>
              <a:t>Green</a:t>
            </a:r>
            <a:r>
              <a:rPr lang="en-US" dirty="0"/>
              <a:t>:  smoothing spline (more flexible)</a:t>
            </a:r>
          </a:p>
        </p:txBody>
      </p:sp>
      <p:sp>
        <p:nvSpPr>
          <p:cNvPr id="6" name="TextBox 5"/>
          <p:cNvSpPr txBox="1"/>
          <p:nvPr/>
        </p:nvSpPr>
        <p:spPr>
          <a:xfrm>
            <a:off x="5181600" y="4847272"/>
            <a:ext cx="3429000" cy="1477328"/>
          </a:xfrm>
          <a:prstGeom prst="rect">
            <a:avLst/>
          </a:prstGeom>
          <a:noFill/>
        </p:spPr>
        <p:txBody>
          <a:bodyPr wrap="square" rtlCol="0">
            <a:spAutoFit/>
          </a:bodyPr>
          <a:lstStyle/>
          <a:p>
            <a:r>
              <a:rPr lang="en-US" u="sng" dirty="0"/>
              <a:t>RIGHT</a:t>
            </a:r>
          </a:p>
          <a:p>
            <a:r>
              <a:rPr lang="en-US" dirty="0">
                <a:solidFill>
                  <a:srgbClr val="FF0000"/>
                </a:solidFill>
              </a:rPr>
              <a:t>RED</a:t>
            </a:r>
            <a:r>
              <a:rPr lang="en-US" dirty="0"/>
              <a:t>: Test MES</a:t>
            </a:r>
          </a:p>
          <a:p>
            <a:r>
              <a:rPr lang="en-US" dirty="0">
                <a:solidFill>
                  <a:schemeClr val="accent1"/>
                </a:solidFill>
              </a:rPr>
              <a:t>Grey</a:t>
            </a:r>
            <a:r>
              <a:rPr lang="en-US" dirty="0"/>
              <a:t>: Training MSE</a:t>
            </a:r>
          </a:p>
          <a:p>
            <a:r>
              <a:rPr lang="en-US" dirty="0"/>
              <a:t>Dashed:  Minimum possible test MSE (irreducible error)</a:t>
            </a:r>
          </a:p>
        </p:txBody>
      </p:sp>
      <p:sp>
        <p:nvSpPr>
          <p:cNvPr id="3" name="页脚占位符 2">
            <a:extLst>
              <a:ext uri="{FF2B5EF4-FFF2-40B4-BE49-F238E27FC236}">
                <a16:creationId xmlns:a16="http://schemas.microsoft.com/office/drawing/2014/main" id="{A03CFC90-B635-C143-A109-83E460FCCB5A}"/>
              </a:ext>
            </a:extLst>
          </p:cNvPr>
          <p:cNvSpPr>
            <a:spLocks noGrp="1"/>
          </p:cNvSpPr>
          <p:nvPr>
            <p:ph type="ftr" sz="quarter" idx="11"/>
          </p:nvPr>
        </p:nvSpPr>
        <p:spPr/>
        <p:txBody>
          <a:bodyPr/>
          <a:lstStyle/>
          <a:p>
            <a:r>
              <a:rPr lang="en"/>
              <a:t>Intro. to Statistical Machine Learning</a:t>
            </a:r>
            <a:endParaRPr lang="en-US"/>
          </a:p>
        </p:txBody>
      </p:sp>
      <p:sp>
        <p:nvSpPr>
          <p:cNvPr id="7" name="灯片编号占位符 6">
            <a:extLst>
              <a:ext uri="{FF2B5EF4-FFF2-40B4-BE49-F238E27FC236}">
                <a16:creationId xmlns:a16="http://schemas.microsoft.com/office/drawing/2014/main" id="{2DF18F94-C18F-FF45-BD90-85E2B173BEC2}"/>
              </a:ext>
            </a:extLst>
          </p:cNvPr>
          <p:cNvSpPr>
            <a:spLocks noGrp="1"/>
          </p:cNvSpPr>
          <p:nvPr>
            <p:ph type="sldNum" sz="quarter" idx="12"/>
          </p:nvPr>
        </p:nvSpPr>
        <p:spPr/>
        <p:txBody>
          <a:bodyPr/>
          <a:lstStyle/>
          <a:p>
            <a:fld id="{E4FFCA10-EE3F-AF4E-9EA4-E5CA2D91A1E4}" type="slidenum">
              <a:rPr lang="en-US" smtClean="0"/>
              <a:t>8</a:t>
            </a:fld>
            <a:endParaRPr lang="en-US"/>
          </a:p>
        </p:txBody>
      </p:sp>
    </p:spTree>
    <p:extLst>
      <p:ext uri="{BB962C8B-B14F-4D97-AF65-F5344CB8AC3E}">
        <p14:creationId xmlns:p14="http://schemas.microsoft.com/office/powerpoint/2010/main" val="1181014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with Different Levels of Flexibility: Example 3</a:t>
            </a:r>
          </a:p>
        </p:txBody>
      </p:sp>
      <p:pic>
        <p:nvPicPr>
          <p:cNvPr id="4" name="Picture 3" descr="2.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750" y="2235200"/>
            <a:ext cx="6447050" cy="2565400"/>
          </a:xfrm>
          <a:prstGeom prst="rect">
            <a:avLst/>
          </a:prstGeom>
        </p:spPr>
      </p:pic>
      <p:sp>
        <p:nvSpPr>
          <p:cNvPr id="5" name="TextBox 4"/>
          <p:cNvSpPr txBox="1"/>
          <p:nvPr/>
        </p:nvSpPr>
        <p:spPr>
          <a:xfrm>
            <a:off x="990600" y="4819472"/>
            <a:ext cx="3429000" cy="1754327"/>
          </a:xfrm>
          <a:prstGeom prst="rect">
            <a:avLst/>
          </a:prstGeom>
          <a:noFill/>
        </p:spPr>
        <p:txBody>
          <a:bodyPr wrap="square" rtlCol="0">
            <a:spAutoFit/>
          </a:bodyPr>
          <a:lstStyle/>
          <a:p>
            <a:r>
              <a:rPr lang="en-US" u="sng" dirty="0"/>
              <a:t>LEFT</a:t>
            </a:r>
          </a:p>
          <a:p>
            <a:r>
              <a:rPr lang="en-US" dirty="0"/>
              <a:t>Black: Truth</a:t>
            </a:r>
          </a:p>
          <a:p>
            <a:r>
              <a:rPr lang="en-US" dirty="0">
                <a:solidFill>
                  <a:srgbClr val="FF6600"/>
                </a:solidFill>
              </a:rPr>
              <a:t>Orange:</a:t>
            </a:r>
            <a:r>
              <a:rPr lang="en-US" dirty="0"/>
              <a:t> Linear Estimate</a:t>
            </a:r>
          </a:p>
          <a:p>
            <a:r>
              <a:rPr lang="en-US" dirty="0">
                <a:solidFill>
                  <a:srgbClr val="3366FF"/>
                </a:solidFill>
              </a:rPr>
              <a:t>Blue</a:t>
            </a:r>
            <a:r>
              <a:rPr lang="en-US" dirty="0"/>
              <a:t>:  smoothing spline</a:t>
            </a:r>
          </a:p>
          <a:p>
            <a:r>
              <a:rPr lang="en-US" dirty="0">
                <a:solidFill>
                  <a:srgbClr val="008000"/>
                </a:solidFill>
              </a:rPr>
              <a:t>Green</a:t>
            </a:r>
            <a:r>
              <a:rPr lang="en-US" dirty="0"/>
              <a:t>:  smoothing spline (more flexible)</a:t>
            </a:r>
          </a:p>
        </p:txBody>
      </p:sp>
      <p:sp>
        <p:nvSpPr>
          <p:cNvPr id="6" name="TextBox 5"/>
          <p:cNvSpPr txBox="1"/>
          <p:nvPr/>
        </p:nvSpPr>
        <p:spPr>
          <a:xfrm>
            <a:off x="5181600" y="4847272"/>
            <a:ext cx="3429000" cy="1477328"/>
          </a:xfrm>
          <a:prstGeom prst="rect">
            <a:avLst/>
          </a:prstGeom>
          <a:noFill/>
        </p:spPr>
        <p:txBody>
          <a:bodyPr wrap="square" rtlCol="0">
            <a:spAutoFit/>
          </a:bodyPr>
          <a:lstStyle/>
          <a:p>
            <a:r>
              <a:rPr lang="en-US" u="sng" dirty="0"/>
              <a:t>RIGHT</a:t>
            </a:r>
          </a:p>
          <a:p>
            <a:r>
              <a:rPr lang="en-US" dirty="0">
                <a:solidFill>
                  <a:srgbClr val="FF0000"/>
                </a:solidFill>
              </a:rPr>
              <a:t>RED</a:t>
            </a:r>
            <a:r>
              <a:rPr lang="en-US" dirty="0"/>
              <a:t>: Test MES</a:t>
            </a:r>
          </a:p>
          <a:p>
            <a:r>
              <a:rPr lang="en-US" dirty="0">
                <a:solidFill>
                  <a:schemeClr val="accent1"/>
                </a:solidFill>
              </a:rPr>
              <a:t>Grey</a:t>
            </a:r>
            <a:r>
              <a:rPr lang="en-US" dirty="0"/>
              <a:t>: Training MSE</a:t>
            </a:r>
          </a:p>
          <a:p>
            <a:r>
              <a:rPr lang="en-US" dirty="0"/>
              <a:t>Dashed:  Minimum possible test MSE (irreducible error)</a:t>
            </a:r>
          </a:p>
        </p:txBody>
      </p:sp>
      <p:sp>
        <p:nvSpPr>
          <p:cNvPr id="3" name="页脚占位符 2">
            <a:extLst>
              <a:ext uri="{FF2B5EF4-FFF2-40B4-BE49-F238E27FC236}">
                <a16:creationId xmlns:a16="http://schemas.microsoft.com/office/drawing/2014/main" id="{1FB3A2B8-EF71-4542-9D77-6DE227F72918}"/>
              </a:ext>
            </a:extLst>
          </p:cNvPr>
          <p:cNvSpPr>
            <a:spLocks noGrp="1"/>
          </p:cNvSpPr>
          <p:nvPr>
            <p:ph type="ftr" sz="quarter" idx="11"/>
          </p:nvPr>
        </p:nvSpPr>
        <p:spPr/>
        <p:txBody>
          <a:bodyPr/>
          <a:lstStyle/>
          <a:p>
            <a:r>
              <a:rPr lang="en"/>
              <a:t>Intro. to Statistical Machine Learning</a:t>
            </a:r>
            <a:endParaRPr lang="en-US"/>
          </a:p>
        </p:txBody>
      </p:sp>
      <p:sp>
        <p:nvSpPr>
          <p:cNvPr id="7" name="灯片编号占位符 6">
            <a:extLst>
              <a:ext uri="{FF2B5EF4-FFF2-40B4-BE49-F238E27FC236}">
                <a16:creationId xmlns:a16="http://schemas.microsoft.com/office/drawing/2014/main" id="{6B486D52-2FEF-834F-9AA1-FED9E481016A}"/>
              </a:ext>
            </a:extLst>
          </p:cNvPr>
          <p:cNvSpPr>
            <a:spLocks noGrp="1"/>
          </p:cNvSpPr>
          <p:nvPr>
            <p:ph type="sldNum" sz="quarter" idx="12"/>
          </p:nvPr>
        </p:nvSpPr>
        <p:spPr/>
        <p:txBody>
          <a:bodyPr/>
          <a:lstStyle/>
          <a:p>
            <a:fld id="{E4FFCA10-EE3F-AF4E-9EA4-E5CA2D91A1E4}" type="slidenum">
              <a:rPr lang="en-US" smtClean="0"/>
              <a:t>9</a:t>
            </a:fld>
            <a:endParaRPr lang="en-US"/>
          </a:p>
        </p:txBody>
      </p:sp>
    </p:spTree>
    <p:extLst>
      <p:ext uri="{BB962C8B-B14F-4D97-AF65-F5344CB8AC3E}">
        <p14:creationId xmlns:p14="http://schemas.microsoft.com/office/powerpoint/2010/main" val="400007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6709</TotalTime>
  <Words>2256</Words>
  <Application>Microsoft Macintosh PowerPoint</Application>
  <PresentationFormat>On-screen Show (4:3)</PresentationFormat>
  <Paragraphs>300</Paragraphs>
  <Slides>37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等线</vt:lpstr>
      <vt:lpstr>Arial</vt:lpstr>
      <vt:lpstr>Calibri</vt:lpstr>
      <vt:lpstr>Cambria Math</vt:lpstr>
      <vt:lpstr>Times New Roman</vt:lpstr>
      <vt:lpstr>Wingdings</vt:lpstr>
      <vt:lpstr>Clarity</vt:lpstr>
      <vt:lpstr>Equation</vt:lpstr>
      <vt:lpstr>Assessing model accuracy </vt:lpstr>
      <vt:lpstr>Outline</vt:lpstr>
      <vt:lpstr>Measuring Quality of Fit</vt:lpstr>
      <vt:lpstr>Exercises</vt:lpstr>
      <vt:lpstr>A Problem</vt:lpstr>
      <vt:lpstr>Training vs. Test MSE’s</vt:lpstr>
      <vt:lpstr>Examples with Different Levels of Flexibility: Example 1</vt:lpstr>
      <vt:lpstr>Examples with Different Levels of Flexibility: Example 2</vt:lpstr>
      <vt:lpstr>Examples with Different Levels of Flexibility: Example 3</vt:lpstr>
      <vt:lpstr>Bias/ Variance Tradeoff</vt:lpstr>
      <vt:lpstr>Bias of Learning Methods</vt:lpstr>
      <vt:lpstr>Variance of Learning Methods</vt:lpstr>
      <vt:lpstr>The Trade-off</vt:lpstr>
      <vt:lpstr>Proof of Expected Test MSE (optional)</vt:lpstr>
      <vt:lpstr>Example</vt:lpstr>
      <vt:lpstr>PowerPoint Presentation</vt:lpstr>
      <vt:lpstr>PowerPoint Presentation</vt:lpstr>
      <vt:lpstr>PowerPoint Presentation</vt:lpstr>
      <vt:lpstr>PowerPoint Presentation</vt:lpstr>
      <vt:lpstr>PowerPoint Presentation</vt:lpstr>
      <vt:lpstr>The Classification Setting</vt:lpstr>
      <vt:lpstr>Bayes Classifier</vt:lpstr>
      <vt:lpstr>Bayes Classifier</vt:lpstr>
      <vt:lpstr>Bayes Error Rate</vt:lpstr>
      <vt:lpstr>K-Nearest Neighbors (KNN)</vt:lpstr>
      <vt:lpstr>KNN Example with k = 3</vt:lpstr>
      <vt:lpstr>Simulated Data: K = 10</vt:lpstr>
      <vt:lpstr>K = 1 and K = 100</vt:lpstr>
      <vt:lpstr>Training vs. Test Error Rates on the Simulated Data</vt:lpstr>
      <vt:lpstr>A Fundamental Picture</vt:lpstr>
      <vt:lpstr>Read and Write Data in R</vt:lpstr>
      <vt:lpstr>Read and Write Data in R</vt:lpstr>
      <vt:lpstr>list, data.frame, as.factor</vt:lpstr>
      <vt:lpstr>PowerPoint Presentation</vt:lpstr>
      <vt:lpstr>Example: college.csv</vt:lpstr>
      <vt:lpstr>Example: college.csv</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Microsoft Office User</cp:lastModifiedBy>
  <cp:revision>126</cp:revision>
  <cp:lastPrinted>2013-08-31T21:44:33Z</cp:lastPrinted>
  <dcterms:created xsi:type="dcterms:W3CDTF">2013-08-14T17:09:52Z</dcterms:created>
  <dcterms:modified xsi:type="dcterms:W3CDTF">2022-01-16T23:47:32Z</dcterms:modified>
</cp:coreProperties>
</file>