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3" r:id="rId3"/>
    <p:sldId id="257" r:id="rId4"/>
    <p:sldId id="263" r:id="rId5"/>
    <p:sldId id="258" r:id="rId6"/>
    <p:sldId id="259" r:id="rId7"/>
    <p:sldId id="262" r:id="rId8"/>
    <p:sldId id="278" r:id="rId9"/>
    <p:sldId id="264" r:id="rId10"/>
    <p:sldId id="265" r:id="rId11"/>
    <p:sldId id="266" r:id="rId12"/>
    <p:sldId id="267" r:id="rId13"/>
    <p:sldId id="280" r:id="rId14"/>
    <p:sldId id="274" r:id="rId15"/>
    <p:sldId id="273" r:id="rId16"/>
    <p:sldId id="281" r:id="rId17"/>
    <p:sldId id="275" r:id="rId18"/>
    <p:sldId id="276" r:id="rId19"/>
    <p:sldId id="279" r:id="rId20"/>
    <p:sldId id="284" r:id="rId21"/>
    <p:sldId id="285" r:id="rId22"/>
    <p:sldId id="286" r:id="rId23"/>
    <p:sldId id="287" r:id="rId24"/>
    <p:sldId id="288" r:id="rId25"/>
    <p:sldId id="289" r:id="rId26"/>
    <p:sldId id="290" r:id="rId27"/>
    <p:sldId id="269"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888" userDrawn="1">
          <p15:clr>
            <a:srgbClr val="A4A3A4"/>
          </p15:clr>
        </p15:guide>
        <p15:guide id="4" orient="horz" pos="2818" userDrawn="1">
          <p15:clr>
            <a:srgbClr val="A4A3A4"/>
          </p15:clr>
        </p15:guide>
        <p15:guide id="5" orient="horz" pos="4178" userDrawn="1">
          <p15:clr>
            <a:srgbClr val="A4A3A4"/>
          </p15:clr>
        </p15:guide>
        <p15:guide id="6" orient="horz" pos="2183" userDrawn="1">
          <p15:clr>
            <a:srgbClr val="A4A3A4"/>
          </p15:clr>
        </p15:guide>
        <p15:guide id="7" orient="horz" pos="2750" userDrawn="1">
          <p15:clr>
            <a:srgbClr val="A4A3A4"/>
          </p15:clr>
        </p15:guide>
        <p15:guide id="8" orient="horz" pos="1729" userDrawn="1">
          <p15:clr>
            <a:srgbClr val="A4A3A4"/>
          </p15:clr>
        </p15:guide>
        <p15:guide id="9" orient="horz" pos="1193" userDrawn="1">
          <p15:clr>
            <a:srgbClr val="A4A3A4"/>
          </p15:clr>
        </p15:guide>
        <p15:guide id="10" pos="506" userDrawn="1">
          <p15:clr>
            <a:srgbClr val="A4A3A4"/>
          </p15:clr>
        </p15:guide>
        <p15:guide id="12" pos="7174" userDrawn="1">
          <p15:clr>
            <a:srgbClr val="A4A3A4"/>
          </p15:clr>
        </p15:guide>
        <p15:guide id="13" pos="54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52D"/>
    <a:srgbClr val="D0D0D0"/>
    <a:srgbClr val="FFFFFF"/>
    <a:srgbClr val="0073AB"/>
    <a:srgbClr val="29A7E1"/>
    <a:srgbClr val="82C1EA"/>
    <a:srgbClr val="DFEEFA"/>
    <a:srgbClr val="BBDCF4"/>
    <a:srgbClr val="82BA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2883" autoAdjust="0"/>
  </p:normalViewPr>
  <p:slideViewPr>
    <p:cSldViewPr snapToGrid="0" showGuides="1">
      <p:cViewPr>
        <p:scale>
          <a:sx n="60" d="100"/>
          <a:sy n="60" d="100"/>
        </p:scale>
        <p:origin x="-144" y="-276"/>
      </p:cViewPr>
      <p:guideLst>
        <p:guide orient="horz" pos="1888"/>
        <p:guide orient="horz" pos="2818"/>
        <p:guide orient="horz" pos="4178"/>
        <p:guide orient="horz" pos="2183"/>
        <p:guide orient="horz" pos="2750"/>
        <p:guide orient="horz" pos="1729"/>
        <p:guide orient="horz" pos="1193"/>
        <p:guide pos="506"/>
        <p:guide pos="7174"/>
        <p:guide pos="5405"/>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32E570-43DC-45CF-AE78-6C73E4595B2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22DFD89-7DAE-440F-9797-5D231F5DEFC0}">
      <dgm:prSet custT="1"/>
      <dgm:spPr/>
      <dgm:t>
        <a:bodyPr/>
        <a:lstStyle/>
        <a:p>
          <a:pPr rtl="0"/>
          <a:r>
            <a:rPr lang="en-US" sz="3600" b="1" dirty="0" smtClean="0">
              <a:effectLst>
                <a:outerShdw blurRad="38100" dist="38100" dir="2700000" algn="tl">
                  <a:srgbClr val="000000">
                    <a:alpha val="43137"/>
                  </a:srgbClr>
                </a:outerShdw>
              </a:effectLst>
              <a:latin typeface="Halvetica"/>
            </a:rPr>
            <a:t>Six Types of Innovations</a:t>
          </a:r>
          <a:endParaRPr lang="en-US" sz="3600" b="1" dirty="0">
            <a:effectLst>
              <a:outerShdw blurRad="38100" dist="38100" dir="2700000" algn="tl">
                <a:srgbClr val="000000">
                  <a:alpha val="43137"/>
                </a:srgbClr>
              </a:outerShdw>
            </a:effectLst>
            <a:latin typeface="Halvetica"/>
          </a:endParaRPr>
        </a:p>
      </dgm:t>
    </dgm:pt>
    <dgm:pt modelId="{E130C60E-D8F6-4517-8DD6-74B818535B14}" type="parTrans" cxnId="{FA61484F-C844-4881-AD2E-9E843D8DEAC3}">
      <dgm:prSet/>
      <dgm:spPr/>
      <dgm:t>
        <a:bodyPr/>
        <a:lstStyle/>
        <a:p>
          <a:endParaRPr lang="en-US"/>
        </a:p>
      </dgm:t>
    </dgm:pt>
    <dgm:pt modelId="{5BE621C9-5A68-4AD8-8C55-E1AC231C8D4F}" type="sibTrans" cxnId="{FA61484F-C844-4881-AD2E-9E843D8DEAC3}">
      <dgm:prSet/>
      <dgm:spPr/>
      <dgm:t>
        <a:bodyPr/>
        <a:lstStyle/>
        <a:p>
          <a:endParaRPr lang="en-US"/>
        </a:p>
      </dgm:t>
    </dgm:pt>
    <dgm:pt modelId="{C1ABE9B3-1565-4F5F-A2EA-BC4266B9FDB5}" type="pres">
      <dgm:prSet presAssocID="{6332E570-43DC-45CF-AE78-6C73E4595B20}" presName="linear" presStyleCnt="0">
        <dgm:presLayoutVars>
          <dgm:animLvl val="lvl"/>
          <dgm:resizeHandles val="exact"/>
        </dgm:presLayoutVars>
      </dgm:prSet>
      <dgm:spPr/>
    </dgm:pt>
    <dgm:pt modelId="{DE28B2B5-2D28-47C3-9AB1-6F4D2954A0D0}" type="pres">
      <dgm:prSet presAssocID="{A22DFD89-7DAE-440F-9797-5D231F5DEFC0}" presName="parentText" presStyleLbl="node1" presStyleIdx="0" presStyleCnt="1">
        <dgm:presLayoutVars>
          <dgm:chMax val="0"/>
          <dgm:bulletEnabled val="1"/>
        </dgm:presLayoutVars>
      </dgm:prSet>
      <dgm:spPr/>
    </dgm:pt>
  </dgm:ptLst>
  <dgm:cxnLst>
    <dgm:cxn modelId="{2E005713-F27B-41EB-B22F-BE588C040A2D}" type="presOf" srcId="{A22DFD89-7DAE-440F-9797-5D231F5DEFC0}" destId="{DE28B2B5-2D28-47C3-9AB1-6F4D2954A0D0}" srcOrd="0" destOrd="0" presId="urn:microsoft.com/office/officeart/2005/8/layout/vList2"/>
    <dgm:cxn modelId="{B92F2CAC-4DEB-49A2-99C8-5237D79DA837}" type="presOf" srcId="{6332E570-43DC-45CF-AE78-6C73E4595B20}" destId="{C1ABE9B3-1565-4F5F-A2EA-BC4266B9FDB5}" srcOrd="0" destOrd="0" presId="urn:microsoft.com/office/officeart/2005/8/layout/vList2"/>
    <dgm:cxn modelId="{FA61484F-C844-4881-AD2E-9E843D8DEAC3}" srcId="{6332E570-43DC-45CF-AE78-6C73E4595B20}" destId="{A22DFD89-7DAE-440F-9797-5D231F5DEFC0}" srcOrd="0" destOrd="0" parTransId="{E130C60E-D8F6-4517-8DD6-74B818535B14}" sibTransId="{5BE621C9-5A68-4AD8-8C55-E1AC231C8D4F}"/>
    <dgm:cxn modelId="{34A00160-8BC2-445B-970B-9A018C67A0A3}" type="presParOf" srcId="{C1ABE9B3-1565-4F5F-A2EA-BC4266B9FDB5}" destId="{DE28B2B5-2D28-47C3-9AB1-6F4D2954A0D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28B2B5-2D28-47C3-9AB1-6F4D2954A0D0}">
      <dsp:nvSpPr>
        <dsp:cNvPr id="0" name=""/>
        <dsp:cNvSpPr/>
      </dsp:nvSpPr>
      <dsp:spPr>
        <a:xfrm>
          <a:off x="0" y="77261"/>
          <a:ext cx="5733087" cy="8353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en-US" sz="3600" b="1" kern="1200" dirty="0" smtClean="0">
              <a:effectLst>
                <a:outerShdw blurRad="38100" dist="38100" dir="2700000" algn="tl">
                  <a:srgbClr val="000000">
                    <a:alpha val="43137"/>
                  </a:srgbClr>
                </a:outerShdw>
              </a:effectLst>
              <a:latin typeface="Halvetica"/>
            </a:rPr>
            <a:t>Six Types of Innovations</a:t>
          </a:r>
          <a:endParaRPr lang="en-US" sz="3600" b="1" kern="1200" dirty="0">
            <a:effectLst>
              <a:outerShdw blurRad="38100" dist="38100" dir="2700000" algn="tl">
                <a:srgbClr val="000000">
                  <a:alpha val="43137"/>
                </a:srgbClr>
              </a:outerShdw>
            </a:effectLst>
            <a:latin typeface="Halvetica"/>
          </a:endParaRPr>
        </a:p>
      </dsp:txBody>
      <dsp:txXfrm>
        <a:off x="40780" y="118041"/>
        <a:ext cx="5651527" cy="75381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977F8A7-161D-419B-B915-73F37743EE6D}" type="datetimeFigureOut">
              <a:rPr lang="zh-CN" altLang="en-US" smtClean="0"/>
              <a:t>2021/9/25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68F4696-310A-4722-A3AC-1834A6C6C3A3}" type="slidenum">
              <a:rPr lang="zh-CN" altLang="en-US" smtClean="0"/>
              <a:t>‹#›</a:t>
            </a:fld>
            <a:endParaRPr lang="zh-CN" altLang="en-US"/>
          </a:p>
        </p:txBody>
      </p:sp>
    </p:spTree>
    <p:extLst>
      <p:ext uri="{BB962C8B-B14F-4D97-AF65-F5344CB8AC3E}">
        <p14:creationId xmlns:p14="http://schemas.microsoft.com/office/powerpoint/2010/main" val="1541125605"/>
      </p:ext>
    </p:extLst>
  </p:cSld>
  <p:clrMapOvr>
    <a:masterClrMapping/>
  </p:clrMapOvr>
  <mc:AlternateContent xmlns:mc="http://schemas.openxmlformats.org/markup-compatibility/2006">
    <mc:Choice xmlns:p14="http://schemas.microsoft.com/office/powerpoint/2010/main" Requires="p14">
      <p:transition spd="slow" p14:dur="30750"/>
    </mc:Choice>
    <mc:Fallback>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77F8A7-161D-419B-B915-73F37743EE6D}" type="datetimeFigureOut">
              <a:rPr lang="zh-CN" altLang="en-US" smtClean="0"/>
              <a:t>2021/9/25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68F4696-310A-4722-A3AC-1834A6C6C3A3}" type="slidenum">
              <a:rPr lang="zh-CN" altLang="en-US" smtClean="0"/>
              <a:t>‹#›</a:t>
            </a:fld>
            <a:endParaRPr lang="zh-CN" altLang="en-US"/>
          </a:p>
        </p:txBody>
      </p:sp>
      <p:sp>
        <p:nvSpPr>
          <p:cNvPr id="5" name="Freeform 21"/>
          <p:cNvSpPr>
            <a:spLocks noEditPoints="1"/>
          </p:cNvSpPr>
          <p:nvPr userDrawn="1"/>
        </p:nvSpPr>
        <p:spPr bwMode="auto">
          <a:xfrm>
            <a:off x="2709711" y="-560441"/>
            <a:ext cx="11801777" cy="9047741"/>
          </a:xfrm>
          <a:custGeom>
            <a:avLst/>
            <a:gdLst>
              <a:gd name="T0" fmla="*/ 273 w 576"/>
              <a:gd name="T1" fmla="*/ 317 h 441"/>
              <a:gd name="T2" fmla="*/ 275 w 576"/>
              <a:gd name="T3" fmla="*/ 102 h 441"/>
              <a:gd name="T4" fmla="*/ 247 w 576"/>
              <a:gd name="T5" fmla="*/ 2 h 441"/>
              <a:gd name="T6" fmla="*/ 174 w 576"/>
              <a:gd name="T7" fmla="*/ 38 h 441"/>
              <a:gd name="T8" fmla="*/ 180 w 576"/>
              <a:gd name="T9" fmla="*/ 166 h 441"/>
              <a:gd name="T10" fmla="*/ 268 w 576"/>
              <a:gd name="T11" fmla="*/ 318 h 441"/>
              <a:gd name="T12" fmla="*/ 273 w 576"/>
              <a:gd name="T13" fmla="*/ 317 h 441"/>
              <a:gd name="T14" fmla="*/ 249 w 576"/>
              <a:gd name="T15" fmla="*/ 335 h 441"/>
              <a:gd name="T16" fmla="*/ 175 w 576"/>
              <a:gd name="T17" fmla="*/ 197 h 441"/>
              <a:gd name="T18" fmla="*/ 92 w 576"/>
              <a:gd name="T19" fmla="*/ 81 h 441"/>
              <a:gd name="T20" fmla="*/ 47 w 576"/>
              <a:gd name="T21" fmla="*/ 157 h 441"/>
              <a:gd name="T22" fmla="*/ 102 w 576"/>
              <a:gd name="T23" fmla="*/ 250 h 441"/>
              <a:gd name="T24" fmla="*/ 249 w 576"/>
              <a:gd name="T25" fmla="*/ 335 h 441"/>
              <a:gd name="T26" fmla="*/ 236 w 576"/>
              <a:gd name="T27" fmla="*/ 356 h 441"/>
              <a:gd name="T28" fmla="*/ 110 w 576"/>
              <a:gd name="T29" fmla="*/ 278 h 441"/>
              <a:gd name="T30" fmla="*/ 12 w 576"/>
              <a:gd name="T31" fmla="*/ 225 h 441"/>
              <a:gd name="T32" fmla="*/ 20 w 576"/>
              <a:gd name="T33" fmla="*/ 308 h 441"/>
              <a:gd name="T34" fmla="*/ 97 w 576"/>
              <a:gd name="T35" fmla="*/ 357 h 441"/>
              <a:gd name="T36" fmla="*/ 236 w 576"/>
              <a:gd name="T37" fmla="*/ 356 h 441"/>
              <a:gd name="T38" fmla="*/ 234 w 576"/>
              <a:gd name="T39" fmla="*/ 371 h 441"/>
              <a:gd name="T40" fmla="*/ 58 w 576"/>
              <a:gd name="T41" fmla="*/ 375 h 441"/>
              <a:gd name="T42" fmla="*/ 106 w 576"/>
              <a:gd name="T43" fmla="*/ 426 h 441"/>
              <a:gd name="T44" fmla="*/ 198 w 576"/>
              <a:gd name="T45" fmla="*/ 399 h 441"/>
              <a:gd name="T46" fmla="*/ 234 w 576"/>
              <a:gd name="T47" fmla="*/ 371 h 441"/>
              <a:gd name="T48" fmla="*/ 302 w 576"/>
              <a:gd name="T49" fmla="*/ 317 h 441"/>
              <a:gd name="T50" fmla="*/ 300 w 576"/>
              <a:gd name="T51" fmla="*/ 102 h 441"/>
              <a:gd name="T52" fmla="*/ 328 w 576"/>
              <a:gd name="T53" fmla="*/ 2 h 441"/>
              <a:gd name="T54" fmla="*/ 401 w 576"/>
              <a:gd name="T55" fmla="*/ 38 h 441"/>
              <a:gd name="T56" fmla="*/ 395 w 576"/>
              <a:gd name="T57" fmla="*/ 166 h 441"/>
              <a:gd name="T58" fmla="*/ 307 w 576"/>
              <a:gd name="T59" fmla="*/ 318 h 441"/>
              <a:gd name="T60" fmla="*/ 302 w 576"/>
              <a:gd name="T61" fmla="*/ 317 h 441"/>
              <a:gd name="T62" fmla="*/ 326 w 576"/>
              <a:gd name="T63" fmla="*/ 335 h 441"/>
              <a:gd name="T64" fmla="*/ 400 w 576"/>
              <a:gd name="T65" fmla="*/ 197 h 441"/>
              <a:gd name="T66" fmla="*/ 483 w 576"/>
              <a:gd name="T67" fmla="*/ 81 h 441"/>
              <a:gd name="T68" fmla="*/ 528 w 576"/>
              <a:gd name="T69" fmla="*/ 157 h 441"/>
              <a:gd name="T70" fmla="*/ 473 w 576"/>
              <a:gd name="T71" fmla="*/ 250 h 441"/>
              <a:gd name="T72" fmla="*/ 326 w 576"/>
              <a:gd name="T73" fmla="*/ 335 h 441"/>
              <a:gd name="T74" fmla="*/ 339 w 576"/>
              <a:gd name="T75" fmla="*/ 356 h 441"/>
              <a:gd name="T76" fmla="*/ 465 w 576"/>
              <a:gd name="T77" fmla="*/ 278 h 441"/>
              <a:gd name="T78" fmla="*/ 563 w 576"/>
              <a:gd name="T79" fmla="*/ 225 h 441"/>
              <a:gd name="T80" fmla="*/ 555 w 576"/>
              <a:gd name="T81" fmla="*/ 308 h 441"/>
              <a:gd name="T82" fmla="*/ 478 w 576"/>
              <a:gd name="T83" fmla="*/ 357 h 441"/>
              <a:gd name="T84" fmla="*/ 339 w 576"/>
              <a:gd name="T85" fmla="*/ 356 h 441"/>
              <a:gd name="T86" fmla="*/ 341 w 576"/>
              <a:gd name="T87" fmla="*/ 371 h 441"/>
              <a:gd name="T88" fmla="*/ 517 w 576"/>
              <a:gd name="T89" fmla="*/ 375 h 441"/>
              <a:gd name="T90" fmla="*/ 469 w 576"/>
              <a:gd name="T91" fmla="*/ 426 h 441"/>
              <a:gd name="T92" fmla="*/ 377 w 576"/>
              <a:gd name="T93" fmla="*/ 399 h 441"/>
              <a:gd name="T94" fmla="*/ 341 w 576"/>
              <a:gd name="T95" fmla="*/ 371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6" h="441">
                <a:moveTo>
                  <a:pt x="273" y="317"/>
                </a:moveTo>
                <a:cubicBezTo>
                  <a:pt x="274" y="315"/>
                  <a:pt x="282" y="144"/>
                  <a:pt x="275" y="102"/>
                </a:cubicBezTo>
                <a:cubicBezTo>
                  <a:pt x="269" y="60"/>
                  <a:pt x="250" y="6"/>
                  <a:pt x="247" y="2"/>
                </a:cubicBezTo>
                <a:cubicBezTo>
                  <a:pt x="247" y="2"/>
                  <a:pt x="202" y="0"/>
                  <a:pt x="174" y="38"/>
                </a:cubicBezTo>
                <a:cubicBezTo>
                  <a:pt x="145" y="77"/>
                  <a:pt x="166" y="136"/>
                  <a:pt x="180" y="166"/>
                </a:cubicBezTo>
                <a:cubicBezTo>
                  <a:pt x="193" y="196"/>
                  <a:pt x="265" y="316"/>
                  <a:pt x="268" y="318"/>
                </a:cubicBezTo>
                <a:cubicBezTo>
                  <a:pt x="270" y="321"/>
                  <a:pt x="273" y="320"/>
                  <a:pt x="273" y="317"/>
                </a:cubicBezTo>
                <a:close/>
                <a:moveTo>
                  <a:pt x="249" y="335"/>
                </a:moveTo>
                <a:cubicBezTo>
                  <a:pt x="251" y="330"/>
                  <a:pt x="209" y="253"/>
                  <a:pt x="175" y="197"/>
                </a:cubicBezTo>
                <a:cubicBezTo>
                  <a:pt x="141" y="141"/>
                  <a:pt x="97" y="81"/>
                  <a:pt x="92" y="81"/>
                </a:cubicBezTo>
                <a:cubicBezTo>
                  <a:pt x="87" y="82"/>
                  <a:pt x="50" y="120"/>
                  <a:pt x="47" y="157"/>
                </a:cubicBezTo>
                <a:cubicBezTo>
                  <a:pt x="44" y="195"/>
                  <a:pt x="59" y="220"/>
                  <a:pt x="102" y="250"/>
                </a:cubicBezTo>
                <a:cubicBezTo>
                  <a:pt x="145" y="281"/>
                  <a:pt x="247" y="340"/>
                  <a:pt x="249" y="335"/>
                </a:cubicBezTo>
                <a:close/>
                <a:moveTo>
                  <a:pt x="236" y="356"/>
                </a:moveTo>
                <a:cubicBezTo>
                  <a:pt x="236" y="354"/>
                  <a:pt x="142" y="294"/>
                  <a:pt x="110" y="278"/>
                </a:cubicBezTo>
                <a:cubicBezTo>
                  <a:pt x="79" y="262"/>
                  <a:pt x="14" y="224"/>
                  <a:pt x="12" y="225"/>
                </a:cubicBezTo>
                <a:cubicBezTo>
                  <a:pt x="9" y="225"/>
                  <a:pt x="0" y="272"/>
                  <a:pt x="20" y="308"/>
                </a:cubicBezTo>
                <a:cubicBezTo>
                  <a:pt x="40" y="343"/>
                  <a:pt x="79" y="354"/>
                  <a:pt x="97" y="357"/>
                </a:cubicBezTo>
                <a:cubicBezTo>
                  <a:pt x="118" y="360"/>
                  <a:pt x="237" y="358"/>
                  <a:pt x="236" y="356"/>
                </a:cubicBezTo>
                <a:close/>
                <a:moveTo>
                  <a:pt x="234" y="371"/>
                </a:moveTo>
                <a:cubicBezTo>
                  <a:pt x="58" y="375"/>
                  <a:pt x="58" y="375"/>
                  <a:pt x="58" y="375"/>
                </a:cubicBezTo>
                <a:cubicBezTo>
                  <a:pt x="58" y="375"/>
                  <a:pt x="75" y="412"/>
                  <a:pt x="106" y="426"/>
                </a:cubicBezTo>
                <a:cubicBezTo>
                  <a:pt x="137" y="441"/>
                  <a:pt x="185" y="408"/>
                  <a:pt x="198" y="399"/>
                </a:cubicBezTo>
                <a:cubicBezTo>
                  <a:pt x="211" y="389"/>
                  <a:pt x="234" y="371"/>
                  <a:pt x="234" y="371"/>
                </a:cubicBezTo>
                <a:close/>
                <a:moveTo>
                  <a:pt x="302" y="317"/>
                </a:moveTo>
                <a:cubicBezTo>
                  <a:pt x="301" y="315"/>
                  <a:pt x="293" y="144"/>
                  <a:pt x="300" y="102"/>
                </a:cubicBezTo>
                <a:cubicBezTo>
                  <a:pt x="306" y="60"/>
                  <a:pt x="325" y="6"/>
                  <a:pt x="328" y="2"/>
                </a:cubicBezTo>
                <a:cubicBezTo>
                  <a:pt x="328" y="2"/>
                  <a:pt x="373" y="0"/>
                  <a:pt x="401" y="38"/>
                </a:cubicBezTo>
                <a:cubicBezTo>
                  <a:pt x="430" y="77"/>
                  <a:pt x="409" y="136"/>
                  <a:pt x="395" y="166"/>
                </a:cubicBezTo>
                <a:cubicBezTo>
                  <a:pt x="382" y="196"/>
                  <a:pt x="310" y="316"/>
                  <a:pt x="307" y="318"/>
                </a:cubicBezTo>
                <a:cubicBezTo>
                  <a:pt x="305" y="321"/>
                  <a:pt x="302" y="320"/>
                  <a:pt x="302" y="317"/>
                </a:cubicBezTo>
                <a:close/>
                <a:moveTo>
                  <a:pt x="326" y="335"/>
                </a:moveTo>
                <a:cubicBezTo>
                  <a:pt x="324" y="330"/>
                  <a:pt x="366" y="253"/>
                  <a:pt x="400" y="197"/>
                </a:cubicBezTo>
                <a:cubicBezTo>
                  <a:pt x="434" y="141"/>
                  <a:pt x="478" y="81"/>
                  <a:pt x="483" y="81"/>
                </a:cubicBezTo>
                <a:cubicBezTo>
                  <a:pt x="488" y="82"/>
                  <a:pt x="525" y="120"/>
                  <a:pt x="528" y="157"/>
                </a:cubicBezTo>
                <a:cubicBezTo>
                  <a:pt x="531" y="195"/>
                  <a:pt x="516" y="220"/>
                  <a:pt x="473" y="250"/>
                </a:cubicBezTo>
                <a:cubicBezTo>
                  <a:pt x="430" y="281"/>
                  <a:pt x="328" y="340"/>
                  <a:pt x="326" y="335"/>
                </a:cubicBezTo>
                <a:close/>
                <a:moveTo>
                  <a:pt x="339" y="356"/>
                </a:moveTo>
                <a:cubicBezTo>
                  <a:pt x="339" y="354"/>
                  <a:pt x="433" y="294"/>
                  <a:pt x="465" y="278"/>
                </a:cubicBezTo>
                <a:cubicBezTo>
                  <a:pt x="496" y="262"/>
                  <a:pt x="561" y="224"/>
                  <a:pt x="563" y="225"/>
                </a:cubicBezTo>
                <a:cubicBezTo>
                  <a:pt x="566" y="225"/>
                  <a:pt x="576" y="272"/>
                  <a:pt x="555" y="308"/>
                </a:cubicBezTo>
                <a:cubicBezTo>
                  <a:pt x="535" y="343"/>
                  <a:pt x="496" y="354"/>
                  <a:pt x="478" y="357"/>
                </a:cubicBezTo>
                <a:cubicBezTo>
                  <a:pt x="457" y="360"/>
                  <a:pt x="338" y="358"/>
                  <a:pt x="339" y="356"/>
                </a:cubicBezTo>
                <a:close/>
                <a:moveTo>
                  <a:pt x="341" y="371"/>
                </a:moveTo>
                <a:cubicBezTo>
                  <a:pt x="517" y="375"/>
                  <a:pt x="517" y="375"/>
                  <a:pt x="517" y="375"/>
                </a:cubicBezTo>
                <a:cubicBezTo>
                  <a:pt x="517" y="375"/>
                  <a:pt x="500" y="412"/>
                  <a:pt x="469" y="426"/>
                </a:cubicBezTo>
                <a:cubicBezTo>
                  <a:pt x="438" y="441"/>
                  <a:pt x="390" y="408"/>
                  <a:pt x="377" y="399"/>
                </a:cubicBezTo>
                <a:cubicBezTo>
                  <a:pt x="364" y="389"/>
                  <a:pt x="341" y="371"/>
                  <a:pt x="341" y="371"/>
                </a:cubicBezTo>
                <a:close/>
              </a:path>
            </a:pathLst>
          </a:custGeom>
          <a:solidFill>
            <a:schemeClr val="bg1">
              <a:lumMod val="95000"/>
              <a:alpha val="1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161601538"/>
      </p:ext>
    </p:extLst>
  </p:cSld>
  <p:clrMapOvr>
    <a:masterClrMapping/>
  </p:clrMapOvr>
  <mc:AlternateContent xmlns:mc="http://schemas.openxmlformats.org/markup-compatibility/2006">
    <mc:Choice xmlns:p14="http://schemas.microsoft.com/office/powerpoint/2010/main" Requires="p14">
      <p:transition spd="slow" p14:dur="30750"/>
    </mc:Choice>
    <mc:Fallback>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977F8A7-161D-419B-B915-73F37743EE6D}" type="datetimeFigureOut">
              <a:rPr lang="zh-CN" altLang="en-US" smtClean="0"/>
              <a:t>2021/9/25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68F4696-310A-4722-A3AC-1834A6C6C3A3}" type="slidenum">
              <a:rPr lang="zh-CN" altLang="en-US" smtClean="0"/>
              <a:t>‹#›</a:t>
            </a:fld>
            <a:endParaRPr lang="zh-CN" altLang="en-US"/>
          </a:p>
        </p:txBody>
      </p:sp>
    </p:spTree>
    <p:extLst>
      <p:ext uri="{BB962C8B-B14F-4D97-AF65-F5344CB8AC3E}">
        <p14:creationId xmlns:p14="http://schemas.microsoft.com/office/powerpoint/2010/main" val="134941624"/>
      </p:ext>
    </p:extLst>
  </p:cSld>
  <p:clrMapOvr>
    <a:masterClrMapping/>
  </p:clrMapOvr>
  <mc:AlternateContent xmlns:mc="http://schemas.openxmlformats.org/markup-compatibility/2006">
    <mc:Choice xmlns:p14="http://schemas.microsoft.com/office/powerpoint/2010/main" Requires="p14">
      <p:transition spd="slow" p14:dur="3075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977F8A7-161D-419B-B915-73F37743EE6D}" type="datetimeFigureOut">
              <a:rPr lang="zh-CN" altLang="en-US" smtClean="0"/>
              <a:t>2021/9/25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68F4696-310A-4722-A3AC-1834A6C6C3A3}" type="slidenum">
              <a:rPr lang="zh-CN" altLang="en-US" smtClean="0"/>
              <a:t>‹#›</a:t>
            </a:fld>
            <a:endParaRPr lang="zh-CN" altLang="en-US"/>
          </a:p>
        </p:txBody>
      </p:sp>
    </p:spTree>
    <p:extLst>
      <p:ext uri="{BB962C8B-B14F-4D97-AF65-F5344CB8AC3E}">
        <p14:creationId xmlns:p14="http://schemas.microsoft.com/office/powerpoint/2010/main" val="2973284570"/>
      </p:ext>
    </p:extLst>
  </p:cSld>
  <p:clrMapOvr>
    <a:masterClrMapping/>
  </p:clrMapOvr>
  <mc:AlternateContent xmlns:mc="http://schemas.openxmlformats.org/markup-compatibility/2006">
    <mc:Choice xmlns:p14="http://schemas.microsoft.com/office/powerpoint/2010/main" Requires="p14">
      <p:transition spd="slow" p14:dur="3075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977F8A7-161D-419B-B915-73F37743EE6D}" type="datetimeFigureOut">
              <a:rPr lang="zh-CN" altLang="en-US" smtClean="0"/>
              <a:t>2021/9/25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68F4696-310A-4722-A3AC-1834A6C6C3A3}" type="slidenum">
              <a:rPr lang="zh-CN" altLang="en-US" smtClean="0"/>
              <a:t>‹#›</a:t>
            </a:fld>
            <a:endParaRPr lang="zh-CN" altLang="en-US"/>
          </a:p>
        </p:txBody>
      </p:sp>
    </p:spTree>
    <p:extLst>
      <p:ext uri="{BB962C8B-B14F-4D97-AF65-F5344CB8AC3E}">
        <p14:creationId xmlns:p14="http://schemas.microsoft.com/office/powerpoint/2010/main" val="2785598514"/>
      </p:ext>
    </p:extLst>
  </p:cSld>
  <p:clrMapOvr>
    <a:masterClrMapping/>
  </p:clrMapOvr>
  <mc:AlternateContent xmlns:mc="http://schemas.openxmlformats.org/markup-compatibility/2006">
    <mc:Choice xmlns:p14="http://schemas.microsoft.com/office/powerpoint/2010/main" Requires="p14">
      <p:transition spd="slow" p14:dur="3075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977F8A7-161D-419B-B915-73F37743EE6D}" type="datetimeFigureOut">
              <a:rPr lang="zh-CN" altLang="en-US" smtClean="0"/>
              <a:t>2021/9/25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68F4696-310A-4722-A3AC-1834A6C6C3A3}" type="slidenum">
              <a:rPr lang="zh-CN" altLang="en-US" smtClean="0"/>
              <a:t>‹#›</a:t>
            </a:fld>
            <a:endParaRPr lang="zh-CN" altLang="en-US"/>
          </a:p>
        </p:txBody>
      </p:sp>
    </p:spTree>
    <p:extLst>
      <p:ext uri="{BB962C8B-B14F-4D97-AF65-F5344CB8AC3E}">
        <p14:creationId xmlns:p14="http://schemas.microsoft.com/office/powerpoint/2010/main" val="4255941136"/>
      </p:ext>
    </p:extLst>
  </p:cSld>
  <p:clrMapOvr>
    <a:masterClrMapping/>
  </p:clrMapOvr>
  <mc:AlternateContent xmlns:mc="http://schemas.openxmlformats.org/markup-compatibility/2006">
    <mc:Choice xmlns:p14="http://schemas.microsoft.com/office/powerpoint/2010/main" Requires="p14">
      <p:transition spd="slow" p14:dur="30750"/>
    </mc:Choice>
    <mc:Fallback>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3" name="Freeform 21"/>
          <p:cNvSpPr>
            <a:spLocks noEditPoints="1"/>
          </p:cNvSpPr>
          <p:nvPr userDrawn="1"/>
        </p:nvSpPr>
        <p:spPr bwMode="auto">
          <a:xfrm>
            <a:off x="2709711" y="-560441"/>
            <a:ext cx="11801777" cy="9047741"/>
          </a:xfrm>
          <a:custGeom>
            <a:avLst/>
            <a:gdLst>
              <a:gd name="T0" fmla="*/ 273 w 576"/>
              <a:gd name="T1" fmla="*/ 317 h 441"/>
              <a:gd name="T2" fmla="*/ 275 w 576"/>
              <a:gd name="T3" fmla="*/ 102 h 441"/>
              <a:gd name="T4" fmla="*/ 247 w 576"/>
              <a:gd name="T5" fmla="*/ 2 h 441"/>
              <a:gd name="T6" fmla="*/ 174 w 576"/>
              <a:gd name="T7" fmla="*/ 38 h 441"/>
              <a:gd name="T8" fmla="*/ 180 w 576"/>
              <a:gd name="T9" fmla="*/ 166 h 441"/>
              <a:gd name="T10" fmla="*/ 268 w 576"/>
              <a:gd name="T11" fmla="*/ 318 h 441"/>
              <a:gd name="T12" fmla="*/ 273 w 576"/>
              <a:gd name="T13" fmla="*/ 317 h 441"/>
              <a:gd name="T14" fmla="*/ 249 w 576"/>
              <a:gd name="T15" fmla="*/ 335 h 441"/>
              <a:gd name="T16" fmla="*/ 175 w 576"/>
              <a:gd name="T17" fmla="*/ 197 h 441"/>
              <a:gd name="T18" fmla="*/ 92 w 576"/>
              <a:gd name="T19" fmla="*/ 81 h 441"/>
              <a:gd name="T20" fmla="*/ 47 w 576"/>
              <a:gd name="T21" fmla="*/ 157 h 441"/>
              <a:gd name="T22" fmla="*/ 102 w 576"/>
              <a:gd name="T23" fmla="*/ 250 h 441"/>
              <a:gd name="T24" fmla="*/ 249 w 576"/>
              <a:gd name="T25" fmla="*/ 335 h 441"/>
              <a:gd name="T26" fmla="*/ 236 w 576"/>
              <a:gd name="T27" fmla="*/ 356 h 441"/>
              <a:gd name="T28" fmla="*/ 110 w 576"/>
              <a:gd name="T29" fmla="*/ 278 h 441"/>
              <a:gd name="T30" fmla="*/ 12 w 576"/>
              <a:gd name="T31" fmla="*/ 225 h 441"/>
              <a:gd name="T32" fmla="*/ 20 w 576"/>
              <a:gd name="T33" fmla="*/ 308 h 441"/>
              <a:gd name="T34" fmla="*/ 97 w 576"/>
              <a:gd name="T35" fmla="*/ 357 h 441"/>
              <a:gd name="T36" fmla="*/ 236 w 576"/>
              <a:gd name="T37" fmla="*/ 356 h 441"/>
              <a:gd name="T38" fmla="*/ 234 w 576"/>
              <a:gd name="T39" fmla="*/ 371 h 441"/>
              <a:gd name="T40" fmla="*/ 58 w 576"/>
              <a:gd name="T41" fmla="*/ 375 h 441"/>
              <a:gd name="T42" fmla="*/ 106 w 576"/>
              <a:gd name="T43" fmla="*/ 426 h 441"/>
              <a:gd name="T44" fmla="*/ 198 w 576"/>
              <a:gd name="T45" fmla="*/ 399 h 441"/>
              <a:gd name="T46" fmla="*/ 234 w 576"/>
              <a:gd name="T47" fmla="*/ 371 h 441"/>
              <a:gd name="T48" fmla="*/ 302 w 576"/>
              <a:gd name="T49" fmla="*/ 317 h 441"/>
              <a:gd name="T50" fmla="*/ 300 w 576"/>
              <a:gd name="T51" fmla="*/ 102 h 441"/>
              <a:gd name="T52" fmla="*/ 328 w 576"/>
              <a:gd name="T53" fmla="*/ 2 h 441"/>
              <a:gd name="T54" fmla="*/ 401 w 576"/>
              <a:gd name="T55" fmla="*/ 38 h 441"/>
              <a:gd name="T56" fmla="*/ 395 w 576"/>
              <a:gd name="T57" fmla="*/ 166 h 441"/>
              <a:gd name="T58" fmla="*/ 307 w 576"/>
              <a:gd name="T59" fmla="*/ 318 h 441"/>
              <a:gd name="T60" fmla="*/ 302 w 576"/>
              <a:gd name="T61" fmla="*/ 317 h 441"/>
              <a:gd name="T62" fmla="*/ 326 w 576"/>
              <a:gd name="T63" fmla="*/ 335 h 441"/>
              <a:gd name="T64" fmla="*/ 400 w 576"/>
              <a:gd name="T65" fmla="*/ 197 h 441"/>
              <a:gd name="T66" fmla="*/ 483 w 576"/>
              <a:gd name="T67" fmla="*/ 81 h 441"/>
              <a:gd name="T68" fmla="*/ 528 w 576"/>
              <a:gd name="T69" fmla="*/ 157 h 441"/>
              <a:gd name="T70" fmla="*/ 473 w 576"/>
              <a:gd name="T71" fmla="*/ 250 h 441"/>
              <a:gd name="T72" fmla="*/ 326 w 576"/>
              <a:gd name="T73" fmla="*/ 335 h 441"/>
              <a:gd name="T74" fmla="*/ 339 w 576"/>
              <a:gd name="T75" fmla="*/ 356 h 441"/>
              <a:gd name="T76" fmla="*/ 465 w 576"/>
              <a:gd name="T77" fmla="*/ 278 h 441"/>
              <a:gd name="T78" fmla="*/ 563 w 576"/>
              <a:gd name="T79" fmla="*/ 225 h 441"/>
              <a:gd name="T80" fmla="*/ 555 w 576"/>
              <a:gd name="T81" fmla="*/ 308 h 441"/>
              <a:gd name="T82" fmla="*/ 478 w 576"/>
              <a:gd name="T83" fmla="*/ 357 h 441"/>
              <a:gd name="T84" fmla="*/ 339 w 576"/>
              <a:gd name="T85" fmla="*/ 356 h 441"/>
              <a:gd name="T86" fmla="*/ 341 w 576"/>
              <a:gd name="T87" fmla="*/ 371 h 441"/>
              <a:gd name="T88" fmla="*/ 517 w 576"/>
              <a:gd name="T89" fmla="*/ 375 h 441"/>
              <a:gd name="T90" fmla="*/ 469 w 576"/>
              <a:gd name="T91" fmla="*/ 426 h 441"/>
              <a:gd name="T92" fmla="*/ 377 w 576"/>
              <a:gd name="T93" fmla="*/ 399 h 441"/>
              <a:gd name="T94" fmla="*/ 341 w 576"/>
              <a:gd name="T95" fmla="*/ 371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6" h="441">
                <a:moveTo>
                  <a:pt x="273" y="317"/>
                </a:moveTo>
                <a:cubicBezTo>
                  <a:pt x="274" y="315"/>
                  <a:pt x="282" y="144"/>
                  <a:pt x="275" y="102"/>
                </a:cubicBezTo>
                <a:cubicBezTo>
                  <a:pt x="269" y="60"/>
                  <a:pt x="250" y="6"/>
                  <a:pt x="247" y="2"/>
                </a:cubicBezTo>
                <a:cubicBezTo>
                  <a:pt x="247" y="2"/>
                  <a:pt x="202" y="0"/>
                  <a:pt x="174" y="38"/>
                </a:cubicBezTo>
                <a:cubicBezTo>
                  <a:pt x="145" y="77"/>
                  <a:pt x="166" y="136"/>
                  <a:pt x="180" y="166"/>
                </a:cubicBezTo>
                <a:cubicBezTo>
                  <a:pt x="193" y="196"/>
                  <a:pt x="265" y="316"/>
                  <a:pt x="268" y="318"/>
                </a:cubicBezTo>
                <a:cubicBezTo>
                  <a:pt x="270" y="321"/>
                  <a:pt x="273" y="320"/>
                  <a:pt x="273" y="317"/>
                </a:cubicBezTo>
                <a:close/>
                <a:moveTo>
                  <a:pt x="249" y="335"/>
                </a:moveTo>
                <a:cubicBezTo>
                  <a:pt x="251" y="330"/>
                  <a:pt x="209" y="253"/>
                  <a:pt x="175" y="197"/>
                </a:cubicBezTo>
                <a:cubicBezTo>
                  <a:pt x="141" y="141"/>
                  <a:pt x="97" y="81"/>
                  <a:pt x="92" y="81"/>
                </a:cubicBezTo>
                <a:cubicBezTo>
                  <a:pt x="87" y="82"/>
                  <a:pt x="50" y="120"/>
                  <a:pt x="47" y="157"/>
                </a:cubicBezTo>
                <a:cubicBezTo>
                  <a:pt x="44" y="195"/>
                  <a:pt x="59" y="220"/>
                  <a:pt x="102" y="250"/>
                </a:cubicBezTo>
                <a:cubicBezTo>
                  <a:pt x="145" y="281"/>
                  <a:pt x="247" y="340"/>
                  <a:pt x="249" y="335"/>
                </a:cubicBezTo>
                <a:close/>
                <a:moveTo>
                  <a:pt x="236" y="356"/>
                </a:moveTo>
                <a:cubicBezTo>
                  <a:pt x="236" y="354"/>
                  <a:pt x="142" y="294"/>
                  <a:pt x="110" y="278"/>
                </a:cubicBezTo>
                <a:cubicBezTo>
                  <a:pt x="79" y="262"/>
                  <a:pt x="14" y="224"/>
                  <a:pt x="12" y="225"/>
                </a:cubicBezTo>
                <a:cubicBezTo>
                  <a:pt x="9" y="225"/>
                  <a:pt x="0" y="272"/>
                  <a:pt x="20" y="308"/>
                </a:cubicBezTo>
                <a:cubicBezTo>
                  <a:pt x="40" y="343"/>
                  <a:pt x="79" y="354"/>
                  <a:pt x="97" y="357"/>
                </a:cubicBezTo>
                <a:cubicBezTo>
                  <a:pt x="118" y="360"/>
                  <a:pt x="237" y="358"/>
                  <a:pt x="236" y="356"/>
                </a:cubicBezTo>
                <a:close/>
                <a:moveTo>
                  <a:pt x="234" y="371"/>
                </a:moveTo>
                <a:cubicBezTo>
                  <a:pt x="58" y="375"/>
                  <a:pt x="58" y="375"/>
                  <a:pt x="58" y="375"/>
                </a:cubicBezTo>
                <a:cubicBezTo>
                  <a:pt x="58" y="375"/>
                  <a:pt x="75" y="412"/>
                  <a:pt x="106" y="426"/>
                </a:cubicBezTo>
                <a:cubicBezTo>
                  <a:pt x="137" y="441"/>
                  <a:pt x="185" y="408"/>
                  <a:pt x="198" y="399"/>
                </a:cubicBezTo>
                <a:cubicBezTo>
                  <a:pt x="211" y="389"/>
                  <a:pt x="234" y="371"/>
                  <a:pt x="234" y="371"/>
                </a:cubicBezTo>
                <a:close/>
                <a:moveTo>
                  <a:pt x="302" y="317"/>
                </a:moveTo>
                <a:cubicBezTo>
                  <a:pt x="301" y="315"/>
                  <a:pt x="293" y="144"/>
                  <a:pt x="300" y="102"/>
                </a:cubicBezTo>
                <a:cubicBezTo>
                  <a:pt x="306" y="60"/>
                  <a:pt x="325" y="6"/>
                  <a:pt x="328" y="2"/>
                </a:cubicBezTo>
                <a:cubicBezTo>
                  <a:pt x="328" y="2"/>
                  <a:pt x="373" y="0"/>
                  <a:pt x="401" y="38"/>
                </a:cubicBezTo>
                <a:cubicBezTo>
                  <a:pt x="430" y="77"/>
                  <a:pt x="409" y="136"/>
                  <a:pt x="395" y="166"/>
                </a:cubicBezTo>
                <a:cubicBezTo>
                  <a:pt x="382" y="196"/>
                  <a:pt x="310" y="316"/>
                  <a:pt x="307" y="318"/>
                </a:cubicBezTo>
                <a:cubicBezTo>
                  <a:pt x="305" y="321"/>
                  <a:pt x="302" y="320"/>
                  <a:pt x="302" y="317"/>
                </a:cubicBezTo>
                <a:close/>
                <a:moveTo>
                  <a:pt x="326" y="335"/>
                </a:moveTo>
                <a:cubicBezTo>
                  <a:pt x="324" y="330"/>
                  <a:pt x="366" y="253"/>
                  <a:pt x="400" y="197"/>
                </a:cubicBezTo>
                <a:cubicBezTo>
                  <a:pt x="434" y="141"/>
                  <a:pt x="478" y="81"/>
                  <a:pt x="483" y="81"/>
                </a:cubicBezTo>
                <a:cubicBezTo>
                  <a:pt x="488" y="82"/>
                  <a:pt x="525" y="120"/>
                  <a:pt x="528" y="157"/>
                </a:cubicBezTo>
                <a:cubicBezTo>
                  <a:pt x="531" y="195"/>
                  <a:pt x="516" y="220"/>
                  <a:pt x="473" y="250"/>
                </a:cubicBezTo>
                <a:cubicBezTo>
                  <a:pt x="430" y="281"/>
                  <a:pt x="328" y="340"/>
                  <a:pt x="326" y="335"/>
                </a:cubicBezTo>
                <a:close/>
                <a:moveTo>
                  <a:pt x="339" y="356"/>
                </a:moveTo>
                <a:cubicBezTo>
                  <a:pt x="339" y="354"/>
                  <a:pt x="433" y="294"/>
                  <a:pt x="465" y="278"/>
                </a:cubicBezTo>
                <a:cubicBezTo>
                  <a:pt x="496" y="262"/>
                  <a:pt x="561" y="224"/>
                  <a:pt x="563" y="225"/>
                </a:cubicBezTo>
                <a:cubicBezTo>
                  <a:pt x="566" y="225"/>
                  <a:pt x="576" y="272"/>
                  <a:pt x="555" y="308"/>
                </a:cubicBezTo>
                <a:cubicBezTo>
                  <a:pt x="535" y="343"/>
                  <a:pt x="496" y="354"/>
                  <a:pt x="478" y="357"/>
                </a:cubicBezTo>
                <a:cubicBezTo>
                  <a:pt x="457" y="360"/>
                  <a:pt x="338" y="358"/>
                  <a:pt x="339" y="356"/>
                </a:cubicBezTo>
                <a:close/>
                <a:moveTo>
                  <a:pt x="341" y="371"/>
                </a:moveTo>
                <a:cubicBezTo>
                  <a:pt x="517" y="375"/>
                  <a:pt x="517" y="375"/>
                  <a:pt x="517" y="375"/>
                </a:cubicBezTo>
                <a:cubicBezTo>
                  <a:pt x="517" y="375"/>
                  <a:pt x="500" y="412"/>
                  <a:pt x="469" y="426"/>
                </a:cubicBezTo>
                <a:cubicBezTo>
                  <a:pt x="438" y="441"/>
                  <a:pt x="390" y="408"/>
                  <a:pt x="377" y="399"/>
                </a:cubicBezTo>
                <a:cubicBezTo>
                  <a:pt x="364" y="389"/>
                  <a:pt x="341" y="371"/>
                  <a:pt x="341" y="371"/>
                </a:cubicBezTo>
                <a:close/>
              </a:path>
            </a:pathLst>
          </a:custGeom>
          <a:solidFill>
            <a:schemeClr val="bg1">
              <a:lumMod val="95000"/>
              <a:alpha val="1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 name="Date Placeholder 3"/>
          <p:cNvSpPr>
            <a:spLocks noGrp="1"/>
          </p:cNvSpPr>
          <p:nvPr>
            <p:ph type="dt" sz="half" idx="10"/>
          </p:nvPr>
        </p:nvSpPr>
        <p:spPr/>
        <p:txBody>
          <a:bodyPr/>
          <a:lstStyle/>
          <a:p>
            <a:fld id="{5977F8A7-161D-419B-B915-73F37743EE6D}" type="datetimeFigureOut">
              <a:rPr lang="zh-CN" altLang="en-US" smtClean="0"/>
              <a:t>2021/9/25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68F4696-310A-4722-A3AC-1834A6C6C3A3}" type="slidenum">
              <a:rPr lang="zh-CN" altLang="en-US" smtClean="0"/>
              <a:t>‹#›</a:t>
            </a:fld>
            <a:endParaRPr lang="zh-CN" altLang="en-US"/>
          </a:p>
        </p:txBody>
      </p:sp>
      <p:grpSp>
        <p:nvGrpSpPr>
          <p:cNvPr id="10" name="组合 9"/>
          <p:cNvGrpSpPr/>
          <p:nvPr userDrawn="1"/>
        </p:nvGrpSpPr>
        <p:grpSpPr>
          <a:xfrm>
            <a:off x="838200" y="141941"/>
            <a:ext cx="1286495" cy="573939"/>
            <a:chOff x="1159001" y="211826"/>
            <a:chExt cx="1286495" cy="573939"/>
          </a:xfrm>
        </p:grpSpPr>
        <p:sp>
          <p:nvSpPr>
            <p:cNvPr id="11" name="文本框 10"/>
            <p:cNvSpPr txBox="1"/>
            <p:nvPr/>
          </p:nvSpPr>
          <p:spPr>
            <a:xfrm>
              <a:off x="1159001" y="211826"/>
              <a:ext cx="1210588" cy="400110"/>
            </a:xfrm>
            <a:prstGeom prst="rect">
              <a:avLst/>
            </a:prstGeom>
            <a:noFill/>
          </p:spPr>
          <p:txBody>
            <a:bodyPr wrap="non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关于华为</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1172006" y="477988"/>
              <a:ext cx="1273490" cy="307777"/>
            </a:xfrm>
            <a:prstGeom prst="rect">
              <a:avLst/>
            </a:prstGeom>
          </p:spPr>
          <p:txBody>
            <a:bodyPr wrap="none">
              <a:spAutoFit/>
            </a:bodyPr>
            <a:lstStyle/>
            <a:p>
              <a:r>
                <a:rPr lang="en-US" altLang="zh-CN" sz="1400" dirty="0" smtClean="0">
                  <a:solidFill>
                    <a:schemeClr val="bg1"/>
                  </a:solidFill>
                </a:rPr>
                <a:t>On the Huawei</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userDrawn="1"/>
        </p:nvGrpSpPr>
        <p:grpSpPr>
          <a:xfrm>
            <a:off x="371475" y="156122"/>
            <a:ext cx="500056" cy="472843"/>
            <a:chOff x="1426264" y="1276578"/>
            <a:chExt cx="2948044" cy="2787606"/>
          </a:xfrm>
        </p:grpSpPr>
        <p:sp>
          <p:nvSpPr>
            <p:cNvPr id="15" name="Freeform 20"/>
            <p:cNvSpPr>
              <a:spLocks noEditPoints="1"/>
            </p:cNvSpPr>
            <p:nvPr/>
          </p:nvSpPr>
          <p:spPr bwMode="auto">
            <a:xfrm>
              <a:off x="1607417" y="3678157"/>
              <a:ext cx="2585739" cy="386027"/>
            </a:xfrm>
            <a:custGeom>
              <a:avLst/>
              <a:gdLst>
                <a:gd name="T0" fmla="*/ 466 w 505"/>
                <a:gd name="T1" fmla="*/ 1 h 75"/>
                <a:gd name="T2" fmla="*/ 430 w 505"/>
                <a:gd name="T3" fmla="*/ 14 h 75"/>
                <a:gd name="T4" fmla="*/ 466 w 505"/>
                <a:gd name="T5" fmla="*/ 29 h 75"/>
                <a:gd name="T6" fmla="*/ 414 w 505"/>
                <a:gd name="T7" fmla="*/ 42 h 75"/>
                <a:gd name="T8" fmla="*/ 466 w 505"/>
                <a:gd name="T9" fmla="*/ 60 h 75"/>
                <a:gd name="T10" fmla="*/ 434 w 505"/>
                <a:gd name="T11" fmla="*/ 73 h 75"/>
                <a:gd name="T12" fmla="*/ 418 w 505"/>
                <a:gd name="T13" fmla="*/ 71 h 75"/>
                <a:gd name="T14" fmla="*/ 412 w 505"/>
                <a:gd name="T15" fmla="*/ 6 h 75"/>
                <a:gd name="T16" fmla="*/ 0 w 505"/>
                <a:gd name="T17" fmla="*/ 74 h 75"/>
                <a:gd name="T18" fmla="*/ 19 w 505"/>
                <a:gd name="T19" fmla="*/ 0 h 75"/>
                <a:gd name="T20" fmla="*/ 55 w 505"/>
                <a:gd name="T21" fmla="*/ 29 h 75"/>
                <a:gd name="T22" fmla="*/ 74 w 505"/>
                <a:gd name="T23" fmla="*/ 0 h 75"/>
                <a:gd name="T24" fmla="*/ 55 w 505"/>
                <a:gd name="T25" fmla="*/ 74 h 75"/>
                <a:gd name="T26" fmla="*/ 19 w 505"/>
                <a:gd name="T27" fmla="*/ 42 h 75"/>
                <a:gd name="T28" fmla="*/ 0 w 505"/>
                <a:gd name="T29" fmla="*/ 74 h 75"/>
                <a:gd name="T30" fmla="*/ 113 w 505"/>
                <a:gd name="T31" fmla="*/ 0 h 75"/>
                <a:gd name="T32" fmla="*/ 113 w 505"/>
                <a:gd name="T33" fmla="*/ 52 h 75"/>
                <a:gd name="T34" fmla="*/ 131 w 505"/>
                <a:gd name="T35" fmla="*/ 63 h 75"/>
                <a:gd name="T36" fmla="*/ 148 w 505"/>
                <a:gd name="T37" fmla="*/ 54 h 75"/>
                <a:gd name="T38" fmla="*/ 149 w 505"/>
                <a:gd name="T39" fmla="*/ 0 h 75"/>
                <a:gd name="T40" fmla="*/ 172 w 505"/>
                <a:gd name="T41" fmla="*/ 39 h 75"/>
                <a:gd name="T42" fmla="*/ 160 w 505"/>
                <a:gd name="T43" fmla="*/ 67 h 75"/>
                <a:gd name="T44" fmla="*/ 132 w 505"/>
                <a:gd name="T45" fmla="*/ 75 h 75"/>
                <a:gd name="T46" fmla="*/ 101 w 505"/>
                <a:gd name="T47" fmla="*/ 67 h 75"/>
                <a:gd name="T48" fmla="*/ 94 w 505"/>
                <a:gd name="T49" fmla="*/ 39 h 75"/>
                <a:gd name="T50" fmla="*/ 267 w 505"/>
                <a:gd name="T51" fmla="*/ 74 h 75"/>
                <a:gd name="T52" fmla="*/ 239 w 505"/>
                <a:gd name="T53" fmla="*/ 57 h 75"/>
                <a:gd name="T54" fmla="*/ 195 w 505"/>
                <a:gd name="T55" fmla="*/ 74 h 75"/>
                <a:gd name="T56" fmla="*/ 211 w 505"/>
                <a:gd name="T57" fmla="*/ 0 h 75"/>
                <a:gd name="T58" fmla="*/ 267 w 505"/>
                <a:gd name="T59" fmla="*/ 74 h 75"/>
                <a:gd name="T60" fmla="*/ 220 w 505"/>
                <a:gd name="T61" fmla="*/ 17 h 75"/>
                <a:gd name="T62" fmla="*/ 233 w 505"/>
                <a:gd name="T63" fmla="*/ 45 h 75"/>
                <a:gd name="T64" fmla="*/ 262 w 505"/>
                <a:gd name="T65" fmla="*/ 0 h 75"/>
                <a:gd name="T66" fmla="*/ 295 w 505"/>
                <a:gd name="T67" fmla="*/ 51 h 75"/>
                <a:gd name="T68" fmla="*/ 334 w 505"/>
                <a:gd name="T69" fmla="*/ 0 h 75"/>
                <a:gd name="T70" fmla="*/ 364 w 505"/>
                <a:gd name="T71" fmla="*/ 0 h 75"/>
                <a:gd name="T72" fmla="*/ 360 w 505"/>
                <a:gd name="T73" fmla="*/ 74 h 75"/>
                <a:gd name="T74" fmla="*/ 322 w 505"/>
                <a:gd name="T75" fmla="*/ 19 h 75"/>
                <a:gd name="T76" fmla="*/ 284 w 505"/>
                <a:gd name="T77" fmla="*/ 74 h 75"/>
                <a:gd name="T78" fmla="*/ 486 w 505"/>
                <a:gd name="T79" fmla="*/ 0 h 75"/>
                <a:gd name="T80" fmla="*/ 505 w 505"/>
                <a:gd name="T81"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5" h="75">
                  <a:moveTo>
                    <a:pt x="436" y="1"/>
                  </a:moveTo>
                  <a:cubicBezTo>
                    <a:pt x="466" y="1"/>
                    <a:pt x="466" y="1"/>
                    <a:pt x="466" y="1"/>
                  </a:cubicBezTo>
                  <a:cubicBezTo>
                    <a:pt x="466" y="14"/>
                    <a:pt x="466" y="14"/>
                    <a:pt x="466" y="14"/>
                  </a:cubicBezTo>
                  <a:cubicBezTo>
                    <a:pt x="430" y="14"/>
                    <a:pt x="430" y="14"/>
                    <a:pt x="430" y="14"/>
                  </a:cubicBezTo>
                  <a:cubicBezTo>
                    <a:pt x="421" y="14"/>
                    <a:pt x="417" y="20"/>
                    <a:pt x="415" y="29"/>
                  </a:cubicBezTo>
                  <a:cubicBezTo>
                    <a:pt x="466" y="29"/>
                    <a:pt x="466" y="29"/>
                    <a:pt x="466" y="29"/>
                  </a:cubicBezTo>
                  <a:cubicBezTo>
                    <a:pt x="466" y="42"/>
                    <a:pt x="466" y="42"/>
                    <a:pt x="466" y="42"/>
                  </a:cubicBezTo>
                  <a:cubicBezTo>
                    <a:pt x="414" y="42"/>
                    <a:pt x="414" y="42"/>
                    <a:pt x="414" y="42"/>
                  </a:cubicBezTo>
                  <a:cubicBezTo>
                    <a:pt x="416" y="51"/>
                    <a:pt x="420" y="60"/>
                    <a:pt x="430" y="60"/>
                  </a:cubicBezTo>
                  <a:cubicBezTo>
                    <a:pt x="466" y="60"/>
                    <a:pt x="466" y="60"/>
                    <a:pt x="466" y="60"/>
                  </a:cubicBezTo>
                  <a:cubicBezTo>
                    <a:pt x="466" y="73"/>
                    <a:pt x="466" y="73"/>
                    <a:pt x="466" y="73"/>
                  </a:cubicBezTo>
                  <a:cubicBezTo>
                    <a:pt x="434" y="73"/>
                    <a:pt x="434" y="73"/>
                    <a:pt x="434" y="73"/>
                  </a:cubicBezTo>
                  <a:cubicBezTo>
                    <a:pt x="433" y="74"/>
                    <a:pt x="432" y="74"/>
                    <a:pt x="430" y="74"/>
                  </a:cubicBezTo>
                  <a:cubicBezTo>
                    <a:pt x="426" y="74"/>
                    <a:pt x="422" y="73"/>
                    <a:pt x="418" y="71"/>
                  </a:cubicBezTo>
                  <a:cubicBezTo>
                    <a:pt x="404" y="66"/>
                    <a:pt x="395" y="52"/>
                    <a:pt x="395" y="37"/>
                  </a:cubicBezTo>
                  <a:cubicBezTo>
                    <a:pt x="395" y="24"/>
                    <a:pt x="402" y="12"/>
                    <a:pt x="412" y="6"/>
                  </a:cubicBezTo>
                  <a:cubicBezTo>
                    <a:pt x="419" y="1"/>
                    <a:pt x="427" y="1"/>
                    <a:pt x="436" y="1"/>
                  </a:cubicBezTo>
                  <a:close/>
                  <a:moveTo>
                    <a:pt x="0" y="74"/>
                  </a:moveTo>
                  <a:cubicBezTo>
                    <a:pt x="0" y="0"/>
                    <a:pt x="0" y="0"/>
                    <a:pt x="0" y="0"/>
                  </a:cubicBezTo>
                  <a:cubicBezTo>
                    <a:pt x="19" y="0"/>
                    <a:pt x="19" y="0"/>
                    <a:pt x="19" y="0"/>
                  </a:cubicBezTo>
                  <a:cubicBezTo>
                    <a:pt x="19" y="29"/>
                    <a:pt x="19" y="29"/>
                    <a:pt x="19" y="29"/>
                  </a:cubicBezTo>
                  <a:cubicBezTo>
                    <a:pt x="55" y="29"/>
                    <a:pt x="55" y="29"/>
                    <a:pt x="55" y="29"/>
                  </a:cubicBezTo>
                  <a:cubicBezTo>
                    <a:pt x="55" y="0"/>
                    <a:pt x="55" y="0"/>
                    <a:pt x="55" y="0"/>
                  </a:cubicBezTo>
                  <a:cubicBezTo>
                    <a:pt x="74" y="0"/>
                    <a:pt x="74" y="0"/>
                    <a:pt x="74" y="0"/>
                  </a:cubicBezTo>
                  <a:cubicBezTo>
                    <a:pt x="74" y="74"/>
                    <a:pt x="74" y="74"/>
                    <a:pt x="74" y="74"/>
                  </a:cubicBezTo>
                  <a:cubicBezTo>
                    <a:pt x="55" y="74"/>
                    <a:pt x="55" y="74"/>
                    <a:pt x="55" y="74"/>
                  </a:cubicBezTo>
                  <a:cubicBezTo>
                    <a:pt x="55" y="42"/>
                    <a:pt x="55" y="42"/>
                    <a:pt x="55" y="42"/>
                  </a:cubicBezTo>
                  <a:cubicBezTo>
                    <a:pt x="19" y="42"/>
                    <a:pt x="19" y="42"/>
                    <a:pt x="19" y="42"/>
                  </a:cubicBezTo>
                  <a:cubicBezTo>
                    <a:pt x="19" y="74"/>
                    <a:pt x="19" y="74"/>
                    <a:pt x="19" y="74"/>
                  </a:cubicBezTo>
                  <a:lnTo>
                    <a:pt x="0" y="74"/>
                  </a:lnTo>
                  <a:close/>
                  <a:moveTo>
                    <a:pt x="94" y="0"/>
                  </a:moveTo>
                  <a:cubicBezTo>
                    <a:pt x="113" y="0"/>
                    <a:pt x="113" y="0"/>
                    <a:pt x="113" y="0"/>
                  </a:cubicBezTo>
                  <a:cubicBezTo>
                    <a:pt x="113" y="40"/>
                    <a:pt x="113" y="40"/>
                    <a:pt x="113" y="40"/>
                  </a:cubicBezTo>
                  <a:cubicBezTo>
                    <a:pt x="113" y="46"/>
                    <a:pt x="113" y="51"/>
                    <a:pt x="113" y="52"/>
                  </a:cubicBezTo>
                  <a:cubicBezTo>
                    <a:pt x="114" y="56"/>
                    <a:pt x="116" y="58"/>
                    <a:pt x="119" y="60"/>
                  </a:cubicBezTo>
                  <a:cubicBezTo>
                    <a:pt x="122" y="62"/>
                    <a:pt x="126" y="63"/>
                    <a:pt x="131" y="63"/>
                  </a:cubicBezTo>
                  <a:cubicBezTo>
                    <a:pt x="136" y="63"/>
                    <a:pt x="140" y="62"/>
                    <a:pt x="143" y="60"/>
                  </a:cubicBezTo>
                  <a:cubicBezTo>
                    <a:pt x="146" y="58"/>
                    <a:pt x="147" y="56"/>
                    <a:pt x="148" y="54"/>
                  </a:cubicBezTo>
                  <a:cubicBezTo>
                    <a:pt x="148" y="51"/>
                    <a:pt x="149" y="47"/>
                    <a:pt x="149" y="41"/>
                  </a:cubicBezTo>
                  <a:cubicBezTo>
                    <a:pt x="149" y="0"/>
                    <a:pt x="149" y="0"/>
                    <a:pt x="149" y="0"/>
                  </a:cubicBezTo>
                  <a:cubicBezTo>
                    <a:pt x="172" y="0"/>
                    <a:pt x="172" y="0"/>
                    <a:pt x="172" y="0"/>
                  </a:cubicBezTo>
                  <a:cubicBezTo>
                    <a:pt x="172" y="39"/>
                    <a:pt x="172" y="39"/>
                    <a:pt x="172" y="39"/>
                  </a:cubicBezTo>
                  <a:cubicBezTo>
                    <a:pt x="172" y="48"/>
                    <a:pt x="171" y="54"/>
                    <a:pt x="170" y="58"/>
                  </a:cubicBezTo>
                  <a:cubicBezTo>
                    <a:pt x="169" y="61"/>
                    <a:pt x="163" y="65"/>
                    <a:pt x="160" y="67"/>
                  </a:cubicBezTo>
                  <a:cubicBezTo>
                    <a:pt x="158" y="70"/>
                    <a:pt x="154" y="72"/>
                    <a:pt x="149" y="73"/>
                  </a:cubicBezTo>
                  <a:cubicBezTo>
                    <a:pt x="145" y="75"/>
                    <a:pt x="139" y="75"/>
                    <a:pt x="132" y="75"/>
                  </a:cubicBezTo>
                  <a:cubicBezTo>
                    <a:pt x="123" y="75"/>
                    <a:pt x="116" y="75"/>
                    <a:pt x="112" y="73"/>
                  </a:cubicBezTo>
                  <a:cubicBezTo>
                    <a:pt x="107" y="71"/>
                    <a:pt x="104" y="69"/>
                    <a:pt x="101" y="67"/>
                  </a:cubicBezTo>
                  <a:cubicBezTo>
                    <a:pt x="99" y="64"/>
                    <a:pt x="97" y="61"/>
                    <a:pt x="96" y="58"/>
                  </a:cubicBezTo>
                  <a:cubicBezTo>
                    <a:pt x="95" y="54"/>
                    <a:pt x="94" y="48"/>
                    <a:pt x="94" y="39"/>
                  </a:cubicBezTo>
                  <a:lnTo>
                    <a:pt x="94" y="0"/>
                  </a:lnTo>
                  <a:close/>
                  <a:moveTo>
                    <a:pt x="267" y="74"/>
                  </a:moveTo>
                  <a:cubicBezTo>
                    <a:pt x="247" y="74"/>
                    <a:pt x="247" y="74"/>
                    <a:pt x="247" y="74"/>
                  </a:cubicBezTo>
                  <a:cubicBezTo>
                    <a:pt x="239" y="57"/>
                    <a:pt x="239" y="57"/>
                    <a:pt x="239" y="57"/>
                  </a:cubicBezTo>
                  <a:cubicBezTo>
                    <a:pt x="202" y="57"/>
                    <a:pt x="202" y="57"/>
                    <a:pt x="202" y="57"/>
                  </a:cubicBezTo>
                  <a:cubicBezTo>
                    <a:pt x="195" y="74"/>
                    <a:pt x="195" y="74"/>
                    <a:pt x="195" y="74"/>
                  </a:cubicBezTo>
                  <a:cubicBezTo>
                    <a:pt x="175" y="74"/>
                    <a:pt x="175" y="74"/>
                    <a:pt x="175" y="74"/>
                  </a:cubicBezTo>
                  <a:cubicBezTo>
                    <a:pt x="211" y="0"/>
                    <a:pt x="211" y="0"/>
                    <a:pt x="211" y="0"/>
                  </a:cubicBezTo>
                  <a:cubicBezTo>
                    <a:pt x="230" y="0"/>
                    <a:pt x="230" y="0"/>
                    <a:pt x="230" y="0"/>
                  </a:cubicBezTo>
                  <a:lnTo>
                    <a:pt x="267" y="74"/>
                  </a:lnTo>
                  <a:close/>
                  <a:moveTo>
                    <a:pt x="233" y="45"/>
                  </a:moveTo>
                  <a:cubicBezTo>
                    <a:pt x="220" y="17"/>
                    <a:pt x="220" y="17"/>
                    <a:pt x="220" y="17"/>
                  </a:cubicBezTo>
                  <a:cubicBezTo>
                    <a:pt x="208" y="45"/>
                    <a:pt x="208" y="45"/>
                    <a:pt x="208" y="45"/>
                  </a:cubicBezTo>
                  <a:lnTo>
                    <a:pt x="233" y="45"/>
                  </a:lnTo>
                  <a:close/>
                  <a:moveTo>
                    <a:pt x="284" y="74"/>
                  </a:moveTo>
                  <a:cubicBezTo>
                    <a:pt x="262" y="0"/>
                    <a:pt x="262" y="0"/>
                    <a:pt x="262" y="0"/>
                  </a:cubicBezTo>
                  <a:cubicBezTo>
                    <a:pt x="281" y="0"/>
                    <a:pt x="281" y="0"/>
                    <a:pt x="281" y="0"/>
                  </a:cubicBezTo>
                  <a:cubicBezTo>
                    <a:pt x="295" y="51"/>
                    <a:pt x="295" y="51"/>
                    <a:pt x="295" y="51"/>
                  </a:cubicBezTo>
                  <a:cubicBezTo>
                    <a:pt x="312" y="0"/>
                    <a:pt x="312" y="0"/>
                    <a:pt x="312" y="0"/>
                  </a:cubicBezTo>
                  <a:cubicBezTo>
                    <a:pt x="334" y="0"/>
                    <a:pt x="334" y="0"/>
                    <a:pt x="334" y="0"/>
                  </a:cubicBezTo>
                  <a:cubicBezTo>
                    <a:pt x="350" y="52"/>
                    <a:pt x="350" y="52"/>
                    <a:pt x="350" y="52"/>
                  </a:cubicBezTo>
                  <a:cubicBezTo>
                    <a:pt x="364" y="0"/>
                    <a:pt x="364" y="0"/>
                    <a:pt x="364" y="0"/>
                  </a:cubicBezTo>
                  <a:cubicBezTo>
                    <a:pt x="383" y="0"/>
                    <a:pt x="383" y="0"/>
                    <a:pt x="383" y="0"/>
                  </a:cubicBezTo>
                  <a:cubicBezTo>
                    <a:pt x="360" y="74"/>
                    <a:pt x="360" y="74"/>
                    <a:pt x="360" y="74"/>
                  </a:cubicBezTo>
                  <a:cubicBezTo>
                    <a:pt x="341" y="74"/>
                    <a:pt x="341" y="74"/>
                    <a:pt x="341" y="74"/>
                  </a:cubicBezTo>
                  <a:cubicBezTo>
                    <a:pt x="322" y="19"/>
                    <a:pt x="322" y="19"/>
                    <a:pt x="322" y="19"/>
                  </a:cubicBezTo>
                  <a:cubicBezTo>
                    <a:pt x="304" y="74"/>
                    <a:pt x="304" y="74"/>
                    <a:pt x="304" y="74"/>
                  </a:cubicBezTo>
                  <a:lnTo>
                    <a:pt x="284" y="74"/>
                  </a:lnTo>
                  <a:close/>
                  <a:moveTo>
                    <a:pt x="486" y="74"/>
                  </a:moveTo>
                  <a:cubicBezTo>
                    <a:pt x="486" y="0"/>
                    <a:pt x="486" y="0"/>
                    <a:pt x="486" y="0"/>
                  </a:cubicBezTo>
                  <a:cubicBezTo>
                    <a:pt x="505" y="0"/>
                    <a:pt x="505" y="0"/>
                    <a:pt x="505" y="0"/>
                  </a:cubicBezTo>
                  <a:cubicBezTo>
                    <a:pt x="505" y="74"/>
                    <a:pt x="505" y="74"/>
                    <a:pt x="505" y="74"/>
                  </a:cubicBezTo>
                  <a:lnTo>
                    <a:pt x="486" y="7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21"/>
            <p:cNvSpPr>
              <a:spLocks noEditPoints="1"/>
            </p:cNvSpPr>
            <p:nvPr/>
          </p:nvSpPr>
          <p:spPr bwMode="auto">
            <a:xfrm>
              <a:off x="1426264" y="1276578"/>
              <a:ext cx="2948044" cy="2260095"/>
            </a:xfrm>
            <a:custGeom>
              <a:avLst/>
              <a:gdLst>
                <a:gd name="T0" fmla="*/ 273 w 576"/>
                <a:gd name="T1" fmla="*/ 317 h 441"/>
                <a:gd name="T2" fmla="*/ 275 w 576"/>
                <a:gd name="T3" fmla="*/ 102 h 441"/>
                <a:gd name="T4" fmla="*/ 247 w 576"/>
                <a:gd name="T5" fmla="*/ 2 h 441"/>
                <a:gd name="T6" fmla="*/ 174 w 576"/>
                <a:gd name="T7" fmla="*/ 38 h 441"/>
                <a:gd name="T8" fmla="*/ 180 w 576"/>
                <a:gd name="T9" fmla="*/ 166 h 441"/>
                <a:gd name="T10" fmla="*/ 268 w 576"/>
                <a:gd name="T11" fmla="*/ 318 h 441"/>
                <a:gd name="T12" fmla="*/ 273 w 576"/>
                <a:gd name="T13" fmla="*/ 317 h 441"/>
                <a:gd name="T14" fmla="*/ 249 w 576"/>
                <a:gd name="T15" fmla="*/ 335 h 441"/>
                <a:gd name="T16" fmla="*/ 175 w 576"/>
                <a:gd name="T17" fmla="*/ 197 h 441"/>
                <a:gd name="T18" fmla="*/ 92 w 576"/>
                <a:gd name="T19" fmla="*/ 81 h 441"/>
                <a:gd name="T20" fmla="*/ 47 w 576"/>
                <a:gd name="T21" fmla="*/ 157 h 441"/>
                <a:gd name="T22" fmla="*/ 102 w 576"/>
                <a:gd name="T23" fmla="*/ 250 h 441"/>
                <a:gd name="T24" fmla="*/ 249 w 576"/>
                <a:gd name="T25" fmla="*/ 335 h 441"/>
                <a:gd name="T26" fmla="*/ 236 w 576"/>
                <a:gd name="T27" fmla="*/ 356 h 441"/>
                <a:gd name="T28" fmla="*/ 110 w 576"/>
                <a:gd name="T29" fmla="*/ 278 h 441"/>
                <a:gd name="T30" fmla="*/ 12 w 576"/>
                <a:gd name="T31" fmla="*/ 225 h 441"/>
                <a:gd name="T32" fmla="*/ 20 w 576"/>
                <a:gd name="T33" fmla="*/ 308 h 441"/>
                <a:gd name="T34" fmla="*/ 97 w 576"/>
                <a:gd name="T35" fmla="*/ 357 h 441"/>
                <a:gd name="T36" fmla="*/ 236 w 576"/>
                <a:gd name="T37" fmla="*/ 356 h 441"/>
                <a:gd name="T38" fmla="*/ 234 w 576"/>
                <a:gd name="T39" fmla="*/ 371 h 441"/>
                <a:gd name="T40" fmla="*/ 58 w 576"/>
                <a:gd name="T41" fmla="*/ 375 h 441"/>
                <a:gd name="T42" fmla="*/ 106 w 576"/>
                <a:gd name="T43" fmla="*/ 426 h 441"/>
                <a:gd name="T44" fmla="*/ 198 w 576"/>
                <a:gd name="T45" fmla="*/ 399 h 441"/>
                <a:gd name="T46" fmla="*/ 234 w 576"/>
                <a:gd name="T47" fmla="*/ 371 h 441"/>
                <a:gd name="T48" fmla="*/ 302 w 576"/>
                <a:gd name="T49" fmla="*/ 317 h 441"/>
                <a:gd name="T50" fmla="*/ 300 w 576"/>
                <a:gd name="T51" fmla="*/ 102 h 441"/>
                <a:gd name="T52" fmla="*/ 328 w 576"/>
                <a:gd name="T53" fmla="*/ 2 h 441"/>
                <a:gd name="T54" fmla="*/ 401 w 576"/>
                <a:gd name="T55" fmla="*/ 38 h 441"/>
                <a:gd name="T56" fmla="*/ 395 w 576"/>
                <a:gd name="T57" fmla="*/ 166 h 441"/>
                <a:gd name="T58" fmla="*/ 307 w 576"/>
                <a:gd name="T59" fmla="*/ 318 h 441"/>
                <a:gd name="T60" fmla="*/ 302 w 576"/>
                <a:gd name="T61" fmla="*/ 317 h 441"/>
                <a:gd name="T62" fmla="*/ 326 w 576"/>
                <a:gd name="T63" fmla="*/ 335 h 441"/>
                <a:gd name="T64" fmla="*/ 400 w 576"/>
                <a:gd name="T65" fmla="*/ 197 h 441"/>
                <a:gd name="T66" fmla="*/ 483 w 576"/>
                <a:gd name="T67" fmla="*/ 81 h 441"/>
                <a:gd name="T68" fmla="*/ 528 w 576"/>
                <a:gd name="T69" fmla="*/ 157 h 441"/>
                <a:gd name="T70" fmla="*/ 473 w 576"/>
                <a:gd name="T71" fmla="*/ 250 h 441"/>
                <a:gd name="T72" fmla="*/ 326 w 576"/>
                <a:gd name="T73" fmla="*/ 335 h 441"/>
                <a:gd name="T74" fmla="*/ 339 w 576"/>
                <a:gd name="T75" fmla="*/ 356 h 441"/>
                <a:gd name="T76" fmla="*/ 465 w 576"/>
                <a:gd name="T77" fmla="*/ 278 h 441"/>
                <a:gd name="T78" fmla="*/ 563 w 576"/>
                <a:gd name="T79" fmla="*/ 225 h 441"/>
                <a:gd name="T80" fmla="*/ 555 w 576"/>
                <a:gd name="T81" fmla="*/ 308 h 441"/>
                <a:gd name="T82" fmla="*/ 478 w 576"/>
                <a:gd name="T83" fmla="*/ 357 h 441"/>
                <a:gd name="T84" fmla="*/ 339 w 576"/>
                <a:gd name="T85" fmla="*/ 356 h 441"/>
                <a:gd name="T86" fmla="*/ 341 w 576"/>
                <a:gd name="T87" fmla="*/ 371 h 441"/>
                <a:gd name="T88" fmla="*/ 517 w 576"/>
                <a:gd name="T89" fmla="*/ 375 h 441"/>
                <a:gd name="T90" fmla="*/ 469 w 576"/>
                <a:gd name="T91" fmla="*/ 426 h 441"/>
                <a:gd name="T92" fmla="*/ 377 w 576"/>
                <a:gd name="T93" fmla="*/ 399 h 441"/>
                <a:gd name="T94" fmla="*/ 341 w 576"/>
                <a:gd name="T95" fmla="*/ 371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6" h="441">
                  <a:moveTo>
                    <a:pt x="273" y="317"/>
                  </a:moveTo>
                  <a:cubicBezTo>
                    <a:pt x="274" y="315"/>
                    <a:pt x="282" y="144"/>
                    <a:pt x="275" y="102"/>
                  </a:cubicBezTo>
                  <a:cubicBezTo>
                    <a:pt x="269" y="60"/>
                    <a:pt x="250" y="6"/>
                    <a:pt x="247" y="2"/>
                  </a:cubicBezTo>
                  <a:cubicBezTo>
                    <a:pt x="247" y="2"/>
                    <a:pt x="202" y="0"/>
                    <a:pt x="174" y="38"/>
                  </a:cubicBezTo>
                  <a:cubicBezTo>
                    <a:pt x="145" y="77"/>
                    <a:pt x="166" y="136"/>
                    <a:pt x="180" y="166"/>
                  </a:cubicBezTo>
                  <a:cubicBezTo>
                    <a:pt x="193" y="196"/>
                    <a:pt x="265" y="316"/>
                    <a:pt x="268" y="318"/>
                  </a:cubicBezTo>
                  <a:cubicBezTo>
                    <a:pt x="270" y="321"/>
                    <a:pt x="273" y="320"/>
                    <a:pt x="273" y="317"/>
                  </a:cubicBezTo>
                  <a:close/>
                  <a:moveTo>
                    <a:pt x="249" y="335"/>
                  </a:moveTo>
                  <a:cubicBezTo>
                    <a:pt x="251" y="330"/>
                    <a:pt x="209" y="253"/>
                    <a:pt x="175" y="197"/>
                  </a:cubicBezTo>
                  <a:cubicBezTo>
                    <a:pt x="141" y="141"/>
                    <a:pt x="97" y="81"/>
                    <a:pt x="92" y="81"/>
                  </a:cubicBezTo>
                  <a:cubicBezTo>
                    <a:pt x="87" y="82"/>
                    <a:pt x="50" y="120"/>
                    <a:pt x="47" y="157"/>
                  </a:cubicBezTo>
                  <a:cubicBezTo>
                    <a:pt x="44" y="195"/>
                    <a:pt x="59" y="220"/>
                    <a:pt x="102" y="250"/>
                  </a:cubicBezTo>
                  <a:cubicBezTo>
                    <a:pt x="145" y="281"/>
                    <a:pt x="247" y="340"/>
                    <a:pt x="249" y="335"/>
                  </a:cubicBezTo>
                  <a:close/>
                  <a:moveTo>
                    <a:pt x="236" y="356"/>
                  </a:moveTo>
                  <a:cubicBezTo>
                    <a:pt x="236" y="354"/>
                    <a:pt x="142" y="294"/>
                    <a:pt x="110" y="278"/>
                  </a:cubicBezTo>
                  <a:cubicBezTo>
                    <a:pt x="79" y="262"/>
                    <a:pt x="14" y="224"/>
                    <a:pt x="12" y="225"/>
                  </a:cubicBezTo>
                  <a:cubicBezTo>
                    <a:pt x="9" y="225"/>
                    <a:pt x="0" y="272"/>
                    <a:pt x="20" y="308"/>
                  </a:cubicBezTo>
                  <a:cubicBezTo>
                    <a:pt x="40" y="343"/>
                    <a:pt x="79" y="354"/>
                    <a:pt x="97" y="357"/>
                  </a:cubicBezTo>
                  <a:cubicBezTo>
                    <a:pt x="118" y="360"/>
                    <a:pt x="237" y="358"/>
                    <a:pt x="236" y="356"/>
                  </a:cubicBezTo>
                  <a:close/>
                  <a:moveTo>
                    <a:pt x="234" y="371"/>
                  </a:moveTo>
                  <a:cubicBezTo>
                    <a:pt x="58" y="375"/>
                    <a:pt x="58" y="375"/>
                    <a:pt x="58" y="375"/>
                  </a:cubicBezTo>
                  <a:cubicBezTo>
                    <a:pt x="58" y="375"/>
                    <a:pt x="75" y="412"/>
                    <a:pt x="106" y="426"/>
                  </a:cubicBezTo>
                  <a:cubicBezTo>
                    <a:pt x="137" y="441"/>
                    <a:pt x="185" y="408"/>
                    <a:pt x="198" y="399"/>
                  </a:cubicBezTo>
                  <a:cubicBezTo>
                    <a:pt x="211" y="389"/>
                    <a:pt x="234" y="371"/>
                    <a:pt x="234" y="371"/>
                  </a:cubicBezTo>
                  <a:close/>
                  <a:moveTo>
                    <a:pt x="302" y="317"/>
                  </a:moveTo>
                  <a:cubicBezTo>
                    <a:pt x="301" y="315"/>
                    <a:pt x="293" y="144"/>
                    <a:pt x="300" y="102"/>
                  </a:cubicBezTo>
                  <a:cubicBezTo>
                    <a:pt x="306" y="60"/>
                    <a:pt x="325" y="6"/>
                    <a:pt x="328" y="2"/>
                  </a:cubicBezTo>
                  <a:cubicBezTo>
                    <a:pt x="328" y="2"/>
                    <a:pt x="373" y="0"/>
                    <a:pt x="401" y="38"/>
                  </a:cubicBezTo>
                  <a:cubicBezTo>
                    <a:pt x="430" y="77"/>
                    <a:pt x="409" y="136"/>
                    <a:pt x="395" y="166"/>
                  </a:cubicBezTo>
                  <a:cubicBezTo>
                    <a:pt x="382" y="196"/>
                    <a:pt x="310" y="316"/>
                    <a:pt x="307" y="318"/>
                  </a:cubicBezTo>
                  <a:cubicBezTo>
                    <a:pt x="305" y="321"/>
                    <a:pt x="302" y="320"/>
                    <a:pt x="302" y="317"/>
                  </a:cubicBezTo>
                  <a:close/>
                  <a:moveTo>
                    <a:pt x="326" y="335"/>
                  </a:moveTo>
                  <a:cubicBezTo>
                    <a:pt x="324" y="330"/>
                    <a:pt x="366" y="253"/>
                    <a:pt x="400" y="197"/>
                  </a:cubicBezTo>
                  <a:cubicBezTo>
                    <a:pt x="434" y="141"/>
                    <a:pt x="478" y="81"/>
                    <a:pt x="483" y="81"/>
                  </a:cubicBezTo>
                  <a:cubicBezTo>
                    <a:pt x="488" y="82"/>
                    <a:pt x="525" y="120"/>
                    <a:pt x="528" y="157"/>
                  </a:cubicBezTo>
                  <a:cubicBezTo>
                    <a:pt x="531" y="195"/>
                    <a:pt x="516" y="220"/>
                    <a:pt x="473" y="250"/>
                  </a:cubicBezTo>
                  <a:cubicBezTo>
                    <a:pt x="430" y="281"/>
                    <a:pt x="328" y="340"/>
                    <a:pt x="326" y="335"/>
                  </a:cubicBezTo>
                  <a:close/>
                  <a:moveTo>
                    <a:pt x="339" y="356"/>
                  </a:moveTo>
                  <a:cubicBezTo>
                    <a:pt x="339" y="354"/>
                    <a:pt x="433" y="294"/>
                    <a:pt x="465" y="278"/>
                  </a:cubicBezTo>
                  <a:cubicBezTo>
                    <a:pt x="496" y="262"/>
                    <a:pt x="561" y="224"/>
                    <a:pt x="563" y="225"/>
                  </a:cubicBezTo>
                  <a:cubicBezTo>
                    <a:pt x="566" y="225"/>
                    <a:pt x="576" y="272"/>
                    <a:pt x="555" y="308"/>
                  </a:cubicBezTo>
                  <a:cubicBezTo>
                    <a:pt x="535" y="343"/>
                    <a:pt x="496" y="354"/>
                    <a:pt x="478" y="357"/>
                  </a:cubicBezTo>
                  <a:cubicBezTo>
                    <a:pt x="457" y="360"/>
                    <a:pt x="338" y="358"/>
                    <a:pt x="339" y="356"/>
                  </a:cubicBezTo>
                  <a:close/>
                  <a:moveTo>
                    <a:pt x="341" y="371"/>
                  </a:moveTo>
                  <a:cubicBezTo>
                    <a:pt x="517" y="375"/>
                    <a:pt x="517" y="375"/>
                    <a:pt x="517" y="375"/>
                  </a:cubicBezTo>
                  <a:cubicBezTo>
                    <a:pt x="517" y="375"/>
                    <a:pt x="500" y="412"/>
                    <a:pt x="469" y="426"/>
                  </a:cubicBezTo>
                  <a:cubicBezTo>
                    <a:pt x="438" y="441"/>
                    <a:pt x="390" y="408"/>
                    <a:pt x="377" y="399"/>
                  </a:cubicBezTo>
                  <a:cubicBezTo>
                    <a:pt x="364" y="389"/>
                    <a:pt x="341" y="371"/>
                    <a:pt x="341" y="37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911447948"/>
      </p:ext>
    </p:extLst>
  </p:cSld>
  <p:clrMapOvr>
    <a:masterClrMapping/>
  </p:clrMapOvr>
  <mc:AlternateContent xmlns:mc="http://schemas.openxmlformats.org/markup-compatibility/2006">
    <mc:Choice xmlns:p14="http://schemas.microsoft.com/office/powerpoint/2010/main" Requires="p14">
      <p:transition spd="slow" p14:dur="30750"/>
    </mc:Choice>
    <mc:Fallback>
      <p:transition spd="slow"/>
    </mc:Fallback>
  </mc:AlternateContent>
  <p:timing>
    <p:tnLst>
      <p:par>
        <p:cTn id="1" dur="indefinite" restart="never" nodeType="tmRoot"/>
      </p:par>
    </p:tnLst>
  </p:timing>
  <p:extLst mod="1">
    <p:ext uri="{DCECCB84-F9BA-43D5-87BE-67443E8EF086}">
      <p15:sldGuideLst xmlns="" xmlns:p15="http://schemas.microsoft.com/office/powerpoint/2012/main">
        <p15:guide id="1" orient="horz" pos="391" userDrawn="1">
          <p15:clr>
            <a:srgbClr val="FBAE40"/>
          </p15:clr>
        </p15:guide>
        <p15:guide id="2" pos="234" userDrawn="1">
          <p15:clr>
            <a:srgbClr val="FBAE40"/>
          </p15:clr>
        </p15:guide>
        <p15:guide id="3" orient="horz" pos="11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977F8A7-161D-419B-B915-73F37743EE6D}" type="datetimeFigureOut">
              <a:rPr lang="zh-CN" altLang="en-US" smtClean="0"/>
              <a:t>2021/9/25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8F4696-310A-4722-A3AC-1834A6C6C3A3}" type="slidenum">
              <a:rPr lang="zh-CN" altLang="en-US" smtClean="0"/>
              <a:t>‹#›</a:t>
            </a:fld>
            <a:endParaRPr lang="zh-CN" altLang="en-US"/>
          </a:p>
        </p:txBody>
      </p:sp>
      <p:sp>
        <p:nvSpPr>
          <p:cNvPr id="6" name="Freeform 21"/>
          <p:cNvSpPr>
            <a:spLocks noEditPoints="1"/>
          </p:cNvSpPr>
          <p:nvPr userDrawn="1"/>
        </p:nvSpPr>
        <p:spPr bwMode="auto">
          <a:xfrm>
            <a:off x="2709711" y="-560441"/>
            <a:ext cx="11801777" cy="9047741"/>
          </a:xfrm>
          <a:custGeom>
            <a:avLst/>
            <a:gdLst>
              <a:gd name="T0" fmla="*/ 273 w 576"/>
              <a:gd name="T1" fmla="*/ 317 h 441"/>
              <a:gd name="T2" fmla="*/ 275 w 576"/>
              <a:gd name="T3" fmla="*/ 102 h 441"/>
              <a:gd name="T4" fmla="*/ 247 w 576"/>
              <a:gd name="T5" fmla="*/ 2 h 441"/>
              <a:gd name="T6" fmla="*/ 174 w 576"/>
              <a:gd name="T7" fmla="*/ 38 h 441"/>
              <a:gd name="T8" fmla="*/ 180 w 576"/>
              <a:gd name="T9" fmla="*/ 166 h 441"/>
              <a:gd name="T10" fmla="*/ 268 w 576"/>
              <a:gd name="T11" fmla="*/ 318 h 441"/>
              <a:gd name="T12" fmla="*/ 273 w 576"/>
              <a:gd name="T13" fmla="*/ 317 h 441"/>
              <a:gd name="T14" fmla="*/ 249 w 576"/>
              <a:gd name="T15" fmla="*/ 335 h 441"/>
              <a:gd name="T16" fmla="*/ 175 w 576"/>
              <a:gd name="T17" fmla="*/ 197 h 441"/>
              <a:gd name="T18" fmla="*/ 92 w 576"/>
              <a:gd name="T19" fmla="*/ 81 h 441"/>
              <a:gd name="T20" fmla="*/ 47 w 576"/>
              <a:gd name="T21" fmla="*/ 157 h 441"/>
              <a:gd name="T22" fmla="*/ 102 w 576"/>
              <a:gd name="T23" fmla="*/ 250 h 441"/>
              <a:gd name="T24" fmla="*/ 249 w 576"/>
              <a:gd name="T25" fmla="*/ 335 h 441"/>
              <a:gd name="T26" fmla="*/ 236 w 576"/>
              <a:gd name="T27" fmla="*/ 356 h 441"/>
              <a:gd name="T28" fmla="*/ 110 w 576"/>
              <a:gd name="T29" fmla="*/ 278 h 441"/>
              <a:gd name="T30" fmla="*/ 12 w 576"/>
              <a:gd name="T31" fmla="*/ 225 h 441"/>
              <a:gd name="T32" fmla="*/ 20 w 576"/>
              <a:gd name="T33" fmla="*/ 308 h 441"/>
              <a:gd name="T34" fmla="*/ 97 w 576"/>
              <a:gd name="T35" fmla="*/ 357 h 441"/>
              <a:gd name="T36" fmla="*/ 236 w 576"/>
              <a:gd name="T37" fmla="*/ 356 h 441"/>
              <a:gd name="T38" fmla="*/ 234 w 576"/>
              <a:gd name="T39" fmla="*/ 371 h 441"/>
              <a:gd name="T40" fmla="*/ 58 w 576"/>
              <a:gd name="T41" fmla="*/ 375 h 441"/>
              <a:gd name="T42" fmla="*/ 106 w 576"/>
              <a:gd name="T43" fmla="*/ 426 h 441"/>
              <a:gd name="T44" fmla="*/ 198 w 576"/>
              <a:gd name="T45" fmla="*/ 399 h 441"/>
              <a:gd name="T46" fmla="*/ 234 w 576"/>
              <a:gd name="T47" fmla="*/ 371 h 441"/>
              <a:gd name="T48" fmla="*/ 302 w 576"/>
              <a:gd name="T49" fmla="*/ 317 h 441"/>
              <a:gd name="T50" fmla="*/ 300 w 576"/>
              <a:gd name="T51" fmla="*/ 102 h 441"/>
              <a:gd name="T52" fmla="*/ 328 w 576"/>
              <a:gd name="T53" fmla="*/ 2 h 441"/>
              <a:gd name="T54" fmla="*/ 401 w 576"/>
              <a:gd name="T55" fmla="*/ 38 h 441"/>
              <a:gd name="T56" fmla="*/ 395 w 576"/>
              <a:gd name="T57" fmla="*/ 166 h 441"/>
              <a:gd name="T58" fmla="*/ 307 w 576"/>
              <a:gd name="T59" fmla="*/ 318 h 441"/>
              <a:gd name="T60" fmla="*/ 302 w 576"/>
              <a:gd name="T61" fmla="*/ 317 h 441"/>
              <a:gd name="T62" fmla="*/ 326 w 576"/>
              <a:gd name="T63" fmla="*/ 335 h 441"/>
              <a:gd name="T64" fmla="*/ 400 w 576"/>
              <a:gd name="T65" fmla="*/ 197 h 441"/>
              <a:gd name="T66" fmla="*/ 483 w 576"/>
              <a:gd name="T67" fmla="*/ 81 h 441"/>
              <a:gd name="T68" fmla="*/ 528 w 576"/>
              <a:gd name="T69" fmla="*/ 157 h 441"/>
              <a:gd name="T70" fmla="*/ 473 w 576"/>
              <a:gd name="T71" fmla="*/ 250 h 441"/>
              <a:gd name="T72" fmla="*/ 326 w 576"/>
              <a:gd name="T73" fmla="*/ 335 h 441"/>
              <a:gd name="T74" fmla="*/ 339 w 576"/>
              <a:gd name="T75" fmla="*/ 356 h 441"/>
              <a:gd name="T76" fmla="*/ 465 w 576"/>
              <a:gd name="T77" fmla="*/ 278 h 441"/>
              <a:gd name="T78" fmla="*/ 563 w 576"/>
              <a:gd name="T79" fmla="*/ 225 h 441"/>
              <a:gd name="T80" fmla="*/ 555 w 576"/>
              <a:gd name="T81" fmla="*/ 308 h 441"/>
              <a:gd name="T82" fmla="*/ 478 w 576"/>
              <a:gd name="T83" fmla="*/ 357 h 441"/>
              <a:gd name="T84" fmla="*/ 339 w 576"/>
              <a:gd name="T85" fmla="*/ 356 h 441"/>
              <a:gd name="T86" fmla="*/ 341 w 576"/>
              <a:gd name="T87" fmla="*/ 371 h 441"/>
              <a:gd name="T88" fmla="*/ 517 w 576"/>
              <a:gd name="T89" fmla="*/ 375 h 441"/>
              <a:gd name="T90" fmla="*/ 469 w 576"/>
              <a:gd name="T91" fmla="*/ 426 h 441"/>
              <a:gd name="T92" fmla="*/ 377 w 576"/>
              <a:gd name="T93" fmla="*/ 399 h 441"/>
              <a:gd name="T94" fmla="*/ 341 w 576"/>
              <a:gd name="T95" fmla="*/ 371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6" h="441">
                <a:moveTo>
                  <a:pt x="273" y="317"/>
                </a:moveTo>
                <a:cubicBezTo>
                  <a:pt x="274" y="315"/>
                  <a:pt x="282" y="144"/>
                  <a:pt x="275" y="102"/>
                </a:cubicBezTo>
                <a:cubicBezTo>
                  <a:pt x="269" y="60"/>
                  <a:pt x="250" y="6"/>
                  <a:pt x="247" y="2"/>
                </a:cubicBezTo>
                <a:cubicBezTo>
                  <a:pt x="247" y="2"/>
                  <a:pt x="202" y="0"/>
                  <a:pt x="174" y="38"/>
                </a:cubicBezTo>
                <a:cubicBezTo>
                  <a:pt x="145" y="77"/>
                  <a:pt x="166" y="136"/>
                  <a:pt x="180" y="166"/>
                </a:cubicBezTo>
                <a:cubicBezTo>
                  <a:pt x="193" y="196"/>
                  <a:pt x="265" y="316"/>
                  <a:pt x="268" y="318"/>
                </a:cubicBezTo>
                <a:cubicBezTo>
                  <a:pt x="270" y="321"/>
                  <a:pt x="273" y="320"/>
                  <a:pt x="273" y="317"/>
                </a:cubicBezTo>
                <a:close/>
                <a:moveTo>
                  <a:pt x="249" y="335"/>
                </a:moveTo>
                <a:cubicBezTo>
                  <a:pt x="251" y="330"/>
                  <a:pt x="209" y="253"/>
                  <a:pt x="175" y="197"/>
                </a:cubicBezTo>
                <a:cubicBezTo>
                  <a:pt x="141" y="141"/>
                  <a:pt x="97" y="81"/>
                  <a:pt x="92" y="81"/>
                </a:cubicBezTo>
                <a:cubicBezTo>
                  <a:pt x="87" y="82"/>
                  <a:pt x="50" y="120"/>
                  <a:pt x="47" y="157"/>
                </a:cubicBezTo>
                <a:cubicBezTo>
                  <a:pt x="44" y="195"/>
                  <a:pt x="59" y="220"/>
                  <a:pt x="102" y="250"/>
                </a:cubicBezTo>
                <a:cubicBezTo>
                  <a:pt x="145" y="281"/>
                  <a:pt x="247" y="340"/>
                  <a:pt x="249" y="335"/>
                </a:cubicBezTo>
                <a:close/>
                <a:moveTo>
                  <a:pt x="236" y="356"/>
                </a:moveTo>
                <a:cubicBezTo>
                  <a:pt x="236" y="354"/>
                  <a:pt x="142" y="294"/>
                  <a:pt x="110" y="278"/>
                </a:cubicBezTo>
                <a:cubicBezTo>
                  <a:pt x="79" y="262"/>
                  <a:pt x="14" y="224"/>
                  <a:pt x="12" y="225"/>
                </a:cubicBezTo>
                <a:cubicBezTo>
                  <a:pt x="9" y="225"/>
                  <a:pt x="0" y="272"/>
                  <a:pt x="20" y="308"/>
                </a:cubicBezTo>
                <a:cubicBezTo>
                  <a:pt x="40" y="343"/>
                  <a:pt x="79" y="354"/>
                  <a:pt x="97" y="357"/>
                </a:cubicBezTo>
                <a:cubicBezTo>
                  <a:pt x="118" y="360"/>
                  <a:pt x="237" y="358"/>
                  <a:pt x="236" y="356"/>
                </a:cubicBezTo>
                <a:close/>
                <a:moveTo>
                  <a:pt x="234" y="371"/>
                </a:moveTo>
                <a:cubicBezTo>
                  <a:pt x="58" y="375"/>
                  <a:pt x="58" y="375"/>
                  <a:pt x="58" y="375"/>
                </a:cubicBezTo>
                <a:cubicBezTo>
                  <a:pt x="58" y="375"/>
                  <a:pt x="75" y="412"/>
                  <a:pt x="106" y="426"/>
                </a:cubicBezTo>
                <a:cubicBezTo>
                  <a:pt x="137" y="441"/>
                  <a:pt x="185" y="408"/>
                  <a:pt x="198" y="399"/>
                </a:cubicBezTo>
                <a:cubicBezTo>
                  <a:pt x="211" y="389"/>
                  <a:pt x="234" y="371"/>
                  <a:pt x="234" y="371"/>
                </a:cubicBezTo>
                <a:close/>
                <a:moveTo>
                  <a:pt x="302" y="317"/>
                </a:moveTo>
                <a:cubicBezTo>
                  <a:pt x="301" y="315"/>
                  <a:pt x="293" y="144"/>
                  <a:pt x="300" y="102"/>
                </a:cubicBezTo>
                <a:cubicBezTo>
                  <a:pt x="306" y="60"/>
                  <a:pt x="325" y="6"/>
                  <a:pt x="328" y="2"/>
                </a:cubicBezTo>
                <a:cubicBezTo>
                  <a:pt x="328" y="2"/>
                  <a:pt x="373" y="0"/>
                  <a:pt x="401" y="38"/>
                </a:cubicBezTo>
                <a:cubicBezTo>
                  <a:pt x="430" y="77"/>
                  <a:pt x="409" y="136"/>
                  <a:pt x="395" y="166"/>
                </a:cubicBezTo>
                <a:cubicBezTo>
                  <a:pt x="382" y="196"/>
                  <a:pt x="310" y="316"/>
                  <a:pt x="307" y="318"/>
                </a:cubicBezTo>
                <a:cubicBezTo>
                  <a:pt x="305" y="321"/>
                  <a:pt x="302" y="320"/>
                  <a:pt x="302" y="317"/>
                </a:cubicBezTo>
                <a:close/>
                <a:moveTo>
                  <a:pt x="326" y="335"/>
                </a:moveTo>
                <a:cubicBezTo>
                  <a:pt x="324" y="330"/>
                  <a:pt x="366" y="253"/>
                  <a:pt x="400" y="197"/>
                </a:cubicBezTo>
                <a:cubicBezTo>
                  <a:pt x="434" y="141"/>
                  <a:pt x="478" y="81"/>
                  <a:pt x="483" y="81"/>
                </a:cubicBezTo>
                <a:cubicBezTo>
                  <a:pt x="488" y="82"/>
                  <a:pt x="525" y="120"/>
                  <a:pt x="528" y="157"/>
                </a:cubicBezTo>
                <a:cubicBezTo>
                  <a:pt x="531" y="195"/>
                  <a:pt x="516" y="220"/>
                  <a:pt x="473" y="250"/>
                </a:cubicBezTo>
                <a:cubicBezTo>
                  <a:pt x="430" y="281"/>
                  <a:pt x="328" y="340"/>
                  <a:pt x="326" y="335"/>
                </a:cubicBezTo>
                <a:close/>
                <a:moveTo>
                  <a:pt x="339" y="356"/>
                </a:moveTo>
                <a:cubicBezTo>
                  <a:pt x="339" y="354"/>
                  <a:pt x="433" y="294"/>
                  <a:pt x="465" y="278"/>
                </a:cubicBezTo>
                <a:cubicBezTo>
                  <a:pt x="496" y="262"/>
                  <a:pt x="561" y="224"/>
                  <a:pt x="563" y="225"/>
                </a:cubicBezTo>
                <a:cubicBezTo>
                  <a:pt x="566" y="225"/>
                  <a:pt x="576" y="272"/>
                  <a:pt x="555" y="308"/>
                </a:cubicBezTo>
                <a:cubicBezTo>
                  <a:pt x="535" y="343"/>
                  <a:pt x="496" y="354"/>
                  <a:pt x="478" y="357"/>
                </a:cubicBezTo>
                <a:cubicBezTo>
                  <a:pt x="457" y="360"/>
                  <a:pt x="338" y="358"/>
                  <a:pt x="339" y="356"/>
                </a:cubicBezTo>
                <a:close/>
                <a:moveTo>
                  <a:pt x="341" y="371"/>
                </a:moveTo>
                <a:cubicBezTo>
                  <a:pt x="517" y="375"/>
                  <a:pt x="517" y="375"/>
                  <a:pt x="517" y="375"/>
                </a:cubicBezTo>
                <a:cubicBezTo>
                  <a:pt x="517" y="375"/>
                  <a:pt x="500" y="412"/>
                  <a:pt x="469" y="426"/>
                </a:cubicBezTo>
                <a:cubicBezTo>
                  <a:pt x="438" y="441"/>
                  <a:pt x="390" y="408"/>
                  <a:pt x="377" y="399"/>
                </a:cubicBezTo>
                <a:cubicBezTo>
                  <a:pt x="364" y="389"/>
                  <a:pt x="341" y="371"/>
                  <a:pt x="341" y="371"/>
                </a:cubicBezTo>
                <a:close/>
              </a:path>
            </a:pathLst>
          </a:custGeom>
          <a:solidFill>
            <a:schemeClr val="bg1">
              <a:lumMod val="95000"/>
              <a:alpha val="1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 name="组合 9"/>
          <p:cNvGrpSpPr/>
          <p:nvPr userDrawn="1"/>
        </p:nvGrpSpPr>
        <p:grpSpPr>
          <a:xfrm>
            <a:off x="892504" y="161389"/>
            <a:ext cx="1210588" cy="579738"/>
            <a:chOff x="1159001" y="160794"/>
            <a:chExt cx="1210588" cy="579738"/>
          </a:xfrm>
        </p:grpSpPr>
        <p:sp>
          <p:nvSpPr>
            <p:cNvPr id="11" name="文本框 10"/>
            <p:cNvSpPr txBox="1"/>
            <p:nvPr/>
          </p:nvSpPr>
          <p:spPr>
            <a:xfrm>
              <a:off x="1159001" y="160794"/>
              <a:ext cx="1210588" cy="400110"/>
            </a:xfrm>
            <a:prstGeom prst="rect">
              <a:avLst/>
            </a:prstGeom>
            <a:noFill/>
          </p:spPr>
          <p:txBody>
            <a:bodyPr wrap="non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华为课程</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1207127" y="463533"/>
              <a:ext cx="1116844" cy="276999"/>
            </a:xfrm>
            <a:prstGeom prst="rect">
              <a:avLst/>
            </a:prstGeom>
          </p:spPr>
          <p:txBody>
            <a:bodyPr wrap="none">
              <a:spAutoFit/>
            </a:bodyPr>
            <a:lstStyle/>
            <a:p>
              <a:r>
                <a:rPr lang="en-US" altLang="zh-CN" sz="1200" dirty="0" smtClean="0">
                  <a:solidFill>
                    <a:schemeClr val="bg1"/>
                  </a:solidFill>
                </a:rPr>
                <a:t>On the Huawei</a:t>
              </a: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grpSp>
        <p:nvGrpSpPr>
          <p:cNvPr id="19" name="组合 18"/>
          <p:cNvGrpSpPr/>
          <p:nvPr userDrawn="1"/>
        </p:nvGrpSpPr>
        <p:grpSpPr>
          <a:xfrm>
            <a:off x="394009" y="179027"/>
            <a:ext cx="500056" cy="472843"/>
            <a:chOff x="1426264" y="1276578"/>
            <a:chExt cx="2948044" cy="2787606"/>
          </a:xfrm>
        </p:grpSpPr>
        <p:sp>
          <p:nvSpPr>
            <p:cNvPr id="20" name="Freeform 20"/>
            <p:cNvSpPr>
              <a:spLocks noEditPoints="1"/>
            </p:cNvSpPr>
            <p:nvPr/>
          </p:nvSpPr>
          <p:spPr bwMode="auto">
            <a:xfrm>
              <a:off x="1607417" y="3678157"/>
              <a:ext cx="2585739" cy="386027"/>
            </a:xfrm>
            <a:custGeom>
              <a:avLst/>
              <a:gdLst>
                <a:gd name="T0" fmla="*/ 466 w 505"/>
                <a:gd name="T1" fmla="*/ 1 h 75"/>
                <a:gd name="T2" fmla="*/ 430 w 505"/>
                <a:gd name="T3" fmla="*/ 14 h 75"/>
                <a:gd name="T4" fmla="*/ 466 w 505"/>
                <a:gd name="T5" fmla="*/ 29 h 75"/>
                <a:gd name="T6" fmla="*/ 414 w 505"/>
                <a:gd name="T7" fmla="*/ 42 h 75"/>
                <a:gd name="T8" fmla="*/ 466 w 505"/>
                <a:gd name="T9" fmla="*/ 60 h 75"/>
                <a:gd name="T10" fmla="*/ 434 w 505"/>
                <a:gd name="T11" fmla="*/ 73 h 75"/>
                <a:gd name="T12" fmla="*/ 418 w 505"/>
                <a:gd name="T13" fmla="*/ 71 h 75"/>
                <a:gd name="T14" fmla="*/ 412 w 505"/>
                <a:gd name="T15" fmla="*/ 6 h 75"/>
                <a:gd name="T16" fmla="*/ 0 w 505"/>
                <a:gd name="T17" fmla="*/ 74 h 75"/>
                <a:gd name="T18" fmla="*/ 19 w 505"/>
                <a:gd name="T19" fmla="*/ 0 h 75"/>
                <a:gd name="T20" fmla="*/ 55 w 505"/>
                <a:gd name="T21" fmla="*/ 29 h 75"/>
                <a:gd name="T22" fmla="*/ 74 w 505"/>
                <a:gd name="T23" fmla="*/ 0 h 75"/>
                <a:gd name="T24" fmla="*/ 55 w 505"/>
                <a:gd name="T25" fmla="*/ 74 h 75"/>
                <a:gd name="T26" fmla="*/ 19 w 505"/>
                <a:gd name="T27" fmla="*/ 42 h 75"/>
                <a:gd name="T28" fmla="*/ 0 w 505"/>
                <a:gd name="T29" fmla="*/ 74 h 75"/>
                <a:gd name="T30" fmla="*/ 113 w 505"/>
                <a:gd name="T31" fmla="*/ 0 h 75"/>
                <a:gd name="T32" fmla="*/ 113 w 505"/>
                <a:gd name="T33" fmla="*/ 52 h 75"/>
                <a:gd name="T34" fmla="*/ 131 w 505"/>
                <a:gd name="T35" fmla="*/ 63 h 75"/>
                <a:gd name="T36" fmla="*/ 148 w 505"/>
                <a:gd name="T37" fmla="*/ 54 h 75"/>
                <a:gd name="T38" fmla="*/ 149 w 505"/>
                <a:gd name="T39" fmla="*/ 0 h 75"/>
                <a:gd name="T40" fmla="*/ 172 w 505"/>
                <a:gd name="T41" fmla="*/ 39 h 75"/>
                <a:gd name="T42" fmla="*/ 160 w 505"/>
                <a:gd name="T43" fmla="*/ 67 h 75"/>
                <a:gd name="T44" fmla="*/ 132 w 505"/>
                <a:gd name="T45" fmla="*/ 75 h 75"/>
                <a:gd name="T46" fmla="*/ 101 w 505"/>
                <a:gd name="T47" fmla="*/ 67 h 75"/>
                <a:gd name="T48" fmla="*/ 94 w 505"/>
                <a:gd name="T49" fmla="*/ 39 h 75"/>
                <a:gd name="T50" fmla="*/ 267 w 505"/>
                <a:gd name="T51" fmla="*/ 74 h 75"/>
                <a:gd name="T52" fmla="*/ 239 w 505"/>
                <a:gd name="T53" fmla="*/ 57 h 75"/>
                <a:gd name="T54" fmla="*/ 195 w 505"/>
                <a:gd name="T55" fmla="*/ 74 h 75"/>
                <a:gd name="T56" fmla="*/ 211 w 505"/>
                <a:gd name="T57" fmla="*/ 0 h 75"/>
                <a:gd name="T58" fmla="*/ 267 w 505"/>
                <a:gd name="T59" fmla="*/ 74 h 75"/>
                <a:gd name="T60" fmla="*/ 220 w 505"/>
                <a:gd name="T61" fmla="*/ 17 h 75"/>
                <a:gd name="T62" fmla="*/ 233 w 505"/>
                <a:gd name="T63" fmla="*/ 45 h 75"/>
                <a:gd name="T64" fmla="*/ 262 w 505"/>
                <a:gd name="T65" fmla="*/ 0 h 75"/>
                <a:gd name="T66" fmla="*/ 295 w 505"/>
                <a:gd name="T67" fmla="*/ 51 h 75"/>
                <a:gd name="T68" fmla="*/ 334 w 505"/>
                <a:gd name="T69" fmla="*/ 0 h 75"/>
                <a:gd name="T70" fmla="*/ 364 w 505"/>
                <a:gd name="T71" fmla="*/ 0 h 75"/>
                <a:gd name="T72" fmla="*/ 360 w 505"/>
                <a:gd name="T73" fmla="*/ 74 h 75"/>
                <a:gd name="T74" fmla="*/ 322 w 505"/>
                <a:gd name="T75" fmla="*/ 19 h 75"/>
                <a:gd name="T76" fmla="*/ 284 w 505"/>
                <a:gd name="T77" fmla="*/ 74 h 75"/>
                <a:gd name="T78" fmla="*/ 486 w 505"/>
                <a:gd name="T79" fmla="*/ 0 h 75"/>
                <a:gd name="T80" fmla="*/ 505 w 505"/>
                <a:gd name="T81"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5" h="75">
                  <a:moveTo>
                    <a:pt x="436" y="1"/>
                  </a:moveTo>
                  <a:cubicBezTo>
                    <a:pt x="466" y="1"/>
                    <a:pt x="466" y="1"/>
                    <a:pt x="466" y="1"/>
                  </a:cubicBezTo>
                  <a:cubicBezTo>
                    <a:pt x="466" y="14"/>
                    <a:pt x="466" y="14"/>
                    <a:pt x="466" y="14"/>
                  </a:cubicBezTo>
                  <a:cubicBezTo>
                    <a:pt x="430" y="14"/>
                    <a:pt x="430" y="14"/>
                    <a:pt x="430" y="14"/>
                  </a:cubicBezTo>
                  <a:cubicBezTo>
                    <a:pt x="421" y="14"/>
                    <a:pt x="417" y="20"/>
                    <a:pt x="415" y="29"/>
                  </a:cubicBezTo>
                  <a:cubicBezTo>
                    <a:pt x="466" y="29"/>
                    <a:pt x="466" y="29"/>
                    <a:pt x="466" y="29"/>
                  </a:cubicBezTo>
                  <a:cubicBezTo>
                    <a:pt x="466" y="42"/>
                    <a:pt x="466" y="42"/>
                    <a:pt x="466" y="42"/>
                  </a:cubicBezTo>
                  <a:cubicBezTo>
                    <a:pt x="414" y="42"/>
                    <a:pt x="414" y="42"/>
                    <a:pt x="414" y="42"/>
                  </a:cubicBezTo>
                  <a:cubicBezTo>
                    <a:pt x="416" y="51"/>
                    <a:pt x="420" y="60"/>
                    <a:pt x="430" y="60"/>
                  </a:cubicBezTo>
                  <a:cubicBezTo>
                    <a:pt x="466" y="60"/>
                    <a:pt x="466" y="60"/>
                    <a:pt x="466" y="60"/>
                  </a:cubicBezTo>
                  <a:cubicBezTo>
                    <a:pt x="466" y="73"/>
                    <a:pt x="466" y="73"/>
                    <a:pt x="466" y="73"/>
                  </a:cubicBezTo>
                  <a:cubicBezTo>
                    <a:pt x="434" y="73"/>
                    <a:pt x="434" y="73"/>
                    <a:pt x="434" y="73"/>
                  </a:cubicBezTo>
                  <a:cubicBezTo>
                    <a:pt x="433" y="74"/>
                    <a:pt x="432" y="74"/>
                    <a:pt x="430" y="74"/>
                  </a:cubicBezTo>
                  <a:cubicBezTo>
                    <a:pt x="426" y="74"/>
                    <a:pt x="422" y="73"/>
                    <a:pt x="418" y="71"/>
                  </a:cubicBezTo>
                  <a:cubicBezTo>
                    <a:pt x="404" y="66"/>
                    <a:pt x="395" y="52"/>
                    <a:pt x="395" y="37"/>
                  </a:cubicBezTo>
                  <a:cubicBezTo>
                    <a:pt x="395" y="24"/>
                    <a:pt x="402" y="12"/>
                    <a:pt x="412" y="6"/>
                  </a:cubicBezTo>
                  <a:cubicBezTo>
                    <a:pt x="419" y="1"/>
                    <a:pt x="427" y="1"/>
                    <a:pt x="436" y="1"/>
                  </a:cubicBezTo>
                  <a:close/>
                  <a:moveTo>
                    <a:pt x="0" y="74"/>
                  </a:moveTo>
                  <a:cubicBezTo>
                    <a:pt x="0" y="0"/>
                    <a:pt x="0" y="0"/>
                    <a:pt x="0" y="0"/>
                  </a:cubicBezTo>
                  <a:cubicBezTo>
                    <a:pt x="19" y="0"/>
                    <a:pt x="19" y="0"/>
                    <a:pt x="19" y="0"/>
                  </a:cubicBezTo>
                  <a:cubicBezTo>
                    <a:pt x="19" y="29"/>
                    <a:pt x="19" y="29"/>
                    <a:pt x="19" y="29"/>
                  </a:cubicBezTo>
                  <a:cubicBezTo>
                    <a:pt x="55" y="29"/>
                    <a:pt x="55" y="29"/>
                    <a:pt x="55" y="29"/>
                  </a:cubicBezTo>
                  <a:cubicBezTo>
                    <a:pt x="55" y="0"/>
                    <a:pt x="55" y="0"/>
                    <a:pt x="55" y="0"/>
                  </a:cubicBezTo>
                  <a:cubicBezTo>
                    <a:pt x="74" y="0"/>
                    <a:pt x="74" y="0"/>
                    <a:pt x="74" y="0"/>
                  </a:cubicBezTo>
                  <a:cubicBezTo>
                    <a:pt x="74" y="74"/>
                    <a:pt x="74" y="74"/>
                    <a:pt x="74" y="74"/>
                  </a:cubicBezTo>
                  <a:cubicBezTo>
                    <a:pt x="55" y="74"/>
                    <a:pt x="55" y="74"/>
                    <a:pt x="55" y="74"/>
                  </a:cubicBezTo>
                  <a:cubicBezTo>
                    <a:pt x="55" y="42"/>
                    <a:pt x="55" y="42"/>
                    <a:pt x="55" y="42"/>
                  </a:cubicBezTo>
                  <a:cubicBezTo>
                    <a:pt x="19" y="42"/>
                    <a:pt x="19" y="42"/>
                    <a:pt x="19" y="42"/>
                  </a:cubicBezTo>
                  <a:cubicBezTo>
                    <a:pt x="19" y="74"/>
                    <a:pt x="19" y="74"/>
                    <a:pt x="19" y="74"/>
                  </a:cubicBezTo>
                  <a:lnTo>
                    <a:pt x="0" y="74"/>
                  </a:lnTo>
                  <a:close/>
                  <a:moveTo>
                    <a:pt x="94" y="0"/>
                  </a:moveTo>
                  <a:cubicBezTo>
                    <a:pt x="113" y="0"/>
                    <a:pt x="113" y="0"/>
                    <a:pt x="113" y="0"/>
                  </a:cubicBezTo>
                  <a:cubicBezTo>
                    <a:pt x="113" y="40"/>
                    <a:pt x="113" y="40"/>
                    <a:pt x="113" y="40"/>
                  </a:cubicBezTo>
                  <a:cubicBezTo>
                    <a:pt x="113" y="46"/>
                    <a:pt x="113" y="51"/>
                    <a:pt x="113" y="52"/>
                  </a:cubicBezTo>
                  <a:cubicBezTo>
                    <a:pt x="114" y="56"/>
                    <a:pt x="116" y="58"/>
                    <a:pt x="119" y="60"/>
                  </a:cubicBezTo>
                  <a:cubicBezTo>
                    <a:pt x="122" y="62"/>
                    <a:pt x="126" y="63"/>
                    <a:pt x="131" y="63"/>
                  </a:cubicBezTo>
                  <a:cubicBezTo>
                    <a:pt x="136" y="63"/>
                    <a:pt x="140" y="62"/>
                    <a:pt x="143" y="60"/>
                  </a:cubicBezTo>
                  <a:cubicBezTo>
                    <a:pt x="146" y="58"/>
                    <a:pt x="147" y="56"/>
                    <a:pt x="148" y="54"/>
                  </a:cubicBezTo>
                  <a:cubicBezTo>
                    <a:pt x="148" y="51"/>
                    <a:pt x="149" y="47"/>
                    <a:pt x="149" y="41"/>
                  </a:cubicBezTo>
                  <a:cubicBezTo>
                    <a:pt x="149" y="0"/>
                    <a:pt x="149" y="0"/>
                    <a:pt x="149" y="0"/>
                  </a:cubicBezTo>
                  <a:cubicBezTo>
                    <a:pt x="172" y="0"/>
                    <a:pt x="172" y="0"/>
                    <a:pt x="172" y="0"/>
                  </a:cubicBezTo>
                  <a:cubicBezTo>
                    <a:pt x="172" y="39"/>
                    <a:pt x="172" y="39"/>
                    <a:pt x="172" y="39"/>
                  </a:cubicBezTo>
                  <a:cubicBezTo>
                    <a:pt x="172" y="48"/>
                    <a:pt x="171" y="54"/>
                    <a:pt x="170" y="58"/>
                  </a:cubicBezTo>
                  <a:cubicBezTo>
                    <a:pt x="169" y="61"/>
                    <a:pt x="163" y="65"/>
                    <a:pt x="160" y="67"/>
                  </a:cubicBezTo>
                  <a:cubicBezTo>
                    <a:pt x="158" y="70"/>
                    <a:pt x="154" y="72"/>
                    <a:pt x="149" y="73"/>
                  </a:cubicBezTo>
                  <a:cubicBezTo>
                    <a:pt x="145" y="75"/>
                    <a:pt x="139" y="75"/>
                    <a:pt x="132" y="75"/>
                  </a:cubicBezTo>
                  <a:cubicBezTo>
                    <a:pt x="123" y="75"/>
                    <a:pt x="116" y="75"/>
                    <a:pt x="112" y="73"/>
                  </a:cubicBezTo>
                  <a:cubicBezTo>
                    <a:pt x="107" y="71"/>
                    <a:pt x="104" y="69"/>
                    <a:pt x="101" y="67"/>
                  </a:cubicBezTo>
                  <a:cubicBezTo>
                    <a:pt x="99" y="64"/>
                    <a:pt x="97" y="61"/>
                    <a:pt x="96" y="58"/>
                  </a:cubicBezTo>
                  <a:cubicBezTo>
                    <a:pt x="95" y="54"/>
                    <a:pt x="94" y="48"/>
                    <a:pt x="94" y="39"/>
                  </a:cubicBezTo>
                  <a:lnTo>
                    <a:pt x="94" y="0"/>
                  </a:lnTo>
                  <a:close/>
                  <a:moveTo>
                    <a:pt x="267" y="74"/>
                  </a:moveTo>
                  <a:cubicBezTo>
                    <a:pt x="247" y="74"/>
                    <a:pt x="247" y="74"/>
                    <a:pt x="247" y="74"/>
                  </a:cubicBezTo>
                  <a:cubicBezTo>
                    <a:pt x="239" y="57"/>
                    <a:pt x="239" y="57"/>
                    <a:pt x="239" y="57"/>
                  </a:cubicBezTo>
                  <a:cubicBezTo>
                    <a:pt x="202" y="57"/>
                    <a:pt x="202" y="57"/>
                    <a:pt x="202" y="57"/>
                  </a:cubicBezTo>
                  <a:cubicBezTo>
                    <a:pt x="195" y="74"/>
                    <a:pt x="195" y="74"/>
                    <a:pt x="195" y="74"/>
                  </a:cubicBezTo>
                  <a:cubicBezTo>
                    <a:pt x="175" y="74"/>
                    <a:pt x="175" y="74"/>
                    <a:pt x="175" y="74"/>
                  </a:cubicBezTo>
                  <a:cubicBezTo>
                    <a:pt x="211" y="0"/>
                    <a:pt x="211" y="0"/>
                    <a:pt x="211" y="0"/>
                  </a:cubicBezTo>
                  <a:cubicBezTo>
                    <a:pt x="230" y="0"/>
                    <a:pt x="230" y="0"/>
                    <a:pt x="230" y="0"/>
                  </a:cubicBezTo>
                  <a:lnTo>
                    <a:pt x="267" y="74"/>
                  </a:lnTo>
                  <a:close/>
                  <a:moveTo>
                    <a:pt x="233" y="45"/>
                  </a:moveTo>
                  <a:cubicBezTo>
                    <a:pt x="220" y="17"/>
                    <a:pt x="220" y="17"/>
                    <a:pt x="220" y="17"/>
                  </a:cubicBezTo>
                  <a:cubicBezTo>
                    <a:pt x="208" y="45"/>
                    <a:pt x="208" y="45"/>
                    <a:pt x="208" y="45"/>
                  </a:cubicBezTo>
                  <a:lnTo>
                    <a:pt x="233" y="45"/>
                  </a:lnTo>
                  <a:close/>
                  <a:moveTo>
                    <a:pt x="284" y="74"/>
                  </a:moveTo>
                  <a:cubicBezTo>
                    <a:pt x="262" y="0"/>
                    <a:pt x="262" y="0"/>
                    <a:pt x="262" y="0"/>
                  </a:cubicBezTo>
                  <a:cubicBezTo>
                    <a:pt x="281" y="0"/>
                    <a:pt x="281" y="0"/>
                    <a:pt x="281" y="0"/>
                  </a:cubicBezTo>
                  <a:cubicBezTo>
                    <a:pt x="295" y="51"/>
                    <a:pt x="295" y="51"/>
                    <a:pt x="295" y="51"/>
                  </a:cubicBezTo>
                  <a:cubicBezTo>
                    <a:pt x="312" y="0"/>
                    <a:pt x="312" y="0"/>
                    <a:pt x="312" y="0"/>
                  </a:cubicBezTo>
                  <a:cubicBezTo>
                    <a:pt x="334" y="0"/>
                    <a:pt x="334" y="0"/>
                    <a:pt x="334" y="0"/>
                  </a:cubicBezTo>
                  <a:cubicBezTo>
                    <a:pt x="350" y="52"/>
                    <a:pt x="350" y="52"/>
                    <a:pt x="350" y="52"/>
                  </a:cubicBezTo>
                  <a:cubicBezTo>
                    <a:pt x="364" y="0"/>
                    <a:pt x="364" y="0"/>
                    <a:pt x="364" y="0"/>
                  </a:cubicBezTo>
                  <a:cubicBezTo>
                    <a:pt x="383" y="0"/>
                    <a:pt x="383" y="0"/>
                    <a:pt x="383" y="0"/>
                  </a:cubicBezTo>
                  <a:cubicBezTo>
                    <a:pt x="360" y="74"/>
                    <a:pt x="360" y="74"/>
                    <a:pt x="360" y="74"/>
                  </a:cubicBezTo>
                  <a:cubicBezTo>
                    <a:pt x="341" y="74"/>
                    <a:pt x="341" y="74"/>
                    <a:pt x="341" y="74"/>
                  </a:cubicBezTo>
                  <a:cubicBezTo>
                    <a:pt x="322" y="19"/>
                    <a:pt x="322" y="19"/>
                    <a:pt x="322" y="19"/>
                  </a:cubicBezTo>
                  <a:cubicBezTo>
                    <a:pt x="304" y="74"/>
                    <a:pt x="304" y="74"/>
                    <a:pt x="304" y="74"/>
                  </a:cubicBezTo>
                  <a:lnTo>
                    <a:pt x="284" y="74"/>
                  </a:lnTo>
                  <a:close/>
                  <a:moveTo>
                    <a:pt x="486" y="74"/>
                  </a:moveTo>
                  <a:cubicBezTo>
                    <a:pt x="486" y="0"/>
                    <a:pt x="486" y="0"/>
                    <a:pt x="486" y="0"/>
                  </a:cubicBezTo>
                  <a:cubicBezTo>
                    <a:pt x="505" y="0"/>
                    <a:pt x="505" y="0"/>
                    <a:pt x="505" y="0"/>
                  </a:cubicBezTo>
                  <a:cubicBezTo>
                    <a:pt x="505" y="74"/>
                    <a:pt x="505" y="74"/>
                    <a:pt x="505" y="74"/>
                  </a:cubicBezTo>
                  <a:lnTo>
                    <a:pt x="486" y="7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21"/>
            <p:cNvSpPr>
              <a:spLocks noEditPoints="1"/>
            </p:cNvSpPr>
            <p:nvPr/>
          </p:nvSpPr>
          <p:spPr bwMode="auto">
            <a:xfrm>
              <a:off x="1426264" y="1276578"/>
              <a:ext cx="2948044" cy="2260095"/>
            </a:xfrm>
            <a:custGeom>
              <a:avLst/>
              <a:gdLst>
                <a:gd name="T0" fmla="*/ 273 w 576"/>
                <a:gd name="T1" fmla="*/ 317 h 441"/>
                <a:gd name="T2" fmla="*/ 275 w 576"/>
                <a:gd name="T3" fmla="*/ 102 h 441"/>
                <a:gd name="T4" fmla="*/ 247 w 576"/>
                <a:gd name="T5" fmla="*/ 2 h 441"/>
                <a:gd name="T6" fmla="*/ 174 w 576"/>
                <a:gd name="T7" fmla="*/ 38 h 441"/>
                <a:gd name="T8" fmla="*/ 180 w 576"/>
                <a:gd name="T9" fmla="*/ 166 h 441"/>
                <a:gd name="T10" fmla="*/ 268 w 576"/>
                <a:gd name="T11" fmla="*/ 318 h 441"/>
                <a:gd name="T12" fmla="*/ 273 w 576"/>
                <a:gd name="T13" fmla="*/ 317 h 441"/>
                <a:gd name="T14" fmla="*/ 249 w 576"/>
                <a:gd name="T15" fmla="*/ 335 h 441"/>
                <a:gd name="T16" fmla="*/ 175 w 576"/>
                <a:gd name="T17" fmla="*/ 197 h 441"/>
                <a:gd name="T18" fmla="*/ 92 w 576"/>
                <a:gd name="T19" fmla="*/ 81 h 441"/>
                <a:gd name="T20" fmla="*/ 47 w 576"/>
                <a:gd name="T21" fmla="*/ 157 h 441"/>
                <a:gd name="T22" fmla="*/ 102 w 576"/>
                <a:gd name="T23" fmla="*/ 250 h 441"/>
                <a:gd name="T24" fmla="*/ 249 w 576"/>
                <a:gd name="T25" fmla="*/ 335 h 441"/>
                <a:gd name="T26" fmla="*/ 236 w 576"/>
                <a:gd name="T27" fmla="*/ 356 h 441"/>
                <a:gd name="T28" fmla="*/ 110 w 576"/>
                <a:gd name="T29" fmla="*/ 278 h 441"/>
                <a:gd name="T30" fmla="*/ 12 w 576"/>
                <a:gd name="T31" fmla="*/ 225 h 441"/>
                <a:gd name="T32" fmla="*/ 20 w 576"/>
                <a:gd name="T33" fmla="*/ 308 h 441"/>
                <a:gd name="T34" fmla="*/ 97 w 576"/>
                <a:gd name="T35" fmla="*/ 357 h 441"/>
                <a:gd name="T36" fmla="*/ 236 w 576"/>
                <a:gd name="T37" fmla="*/ 356 h 441"/>
                <a:gd name="T38" fmla="*/ 234 w 576"/>
                <a:gd name="T39" fmla="*/ 371 h 441"/>
                <a:gd name="T40" fmla="*/ 58 w 576"/>
                <a:gd name="T41" fmla="*/ 375 h 441"/>
                <a:gd name="T42" fmla="*/ 106 w 576"/>
                <a:gd name="T43" fmla="*/ 426 h 441"/>
                <a:gd name="T44" fmla="*/ 198 w 576"/>
                <a:gd name="T45" fmla="*/ 399 h 441"/>
                <a:gd name="T46" fmla="*/ 234 w 576"/>
                <a:gd name="T47" fmla="*/ 371 h 441"/>
                <a:gd name="T48" fmla="*/ 302 w 576"/>
                <a:gd name="T49" fmla="*/ 317 h 441"/>
                <a:gd name="T50" fmla="*/ 300 w 576"/>
                <a:gd name="T51" fmla="*/ 102 h 441"/>
                <a:gd name="T52" fmla="*/ 328 w 576"/>
                <a:gd name="T53" fmla="*/ 2 h 441"/>
                <a:gd name="T54" fmla="*/ 401 w 576"/>
                <a:gd name="T55" fmla="*/ 38 h 441"/>
                <a:gd name="T56" fmla="*/ 395 w 576"/>
                <a:gd name="T57" fmla="*/ 166 h 441"/>
                <a:gd name="T58" fmla="*/ 307 w 576"/>
                <a:gd name="T59" fmla="*/ 318 h 441"/>
                <a:gd name="T60" fmla="*/ 302 w 576"/>
                <a:gd name="T61" fmla="*/ 317 h 441"/>
                <a:gd name="T62" fmla="*/ 326 w 576"/>
                <a:gd name="T63" fmla="*/ 335 h 441"/>
                <a:gd name="T64" fmla="*/ 400 w 576"/>
                <a:gd name="T65" fmla="*/ 197 h 441"/>
                <a:gd name="T66" fmla="*/ 483 w 576"/>
                <a:gd name="T67" fmla="*/ 81 h 441"/>
                <a:gd name="T68" fmla="*/ 528 w 576"/>
                <a:gd name="T69" fmla="*/ 157 h 441"/>
                <a:gd name="T70" fmla="*/ 473 w 576"/>
                <a:gd name="T71" fmla="*/ 250 h 441"/>
                <a:gd name="T72" fmla="*/ 326 w 576"/>
                <a:gd name="T73" fmla="*/ 335 h 441"/>
                <a:gd name="T74" fmla="*/ 339 w 576"/>
                <a:gd name="T75" fmla="*/ 356 h 441"/>
                <a:gd name="T76" fmla="*/ 465 w 576"/>
                <a:gd name="T77" fmla="*/ 278 h 441"/>
                <a:gd name="T78" fmla="*/ 563 w 576"/>
                <a:gd name="T79" fmla="*/ 225 h 441"/>
                <a:gd name="T80" fmla="*/ 555 w 576"/>
                <a:gd name="T81" fmla="*/ 308 h 441"/>
                <a:gd name="T82" fmla="*/ 478 w 576"/>
                <a:gd name="T83" fmla="*/ 357 h 441"/>
                <a:gd name="T84" fmla="*/ 339 w 576"/>
                <a:gd name="T85" fmla="*/ 356 h 441"/>
                <a:gd name="T86" fmla="*/ 341 w 576"/>
                <a:gd name="T87" fmla="*/ 371 h 441"/>
                <a:gd name="T88" fmla="*/ 517 w 576"/>
                <a:gd name="T89" fmla="*/ 375 h 441"/>
                <a:gd name="T90" fmla="*/ 469 w 576"/>
                <a:gd name="T91" fmla="*/ 426 h 441"/>
                <a:gd name="T92" fmla="*/ 377 w 576"/>
                <a:gd name="T93" fmla="*/ 399 h 441"/>
                <a:gd name="T94" fmla="*/ 341 w 576"/>
                <a:gd name="T95" fmla="*/ 371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6" h="441">
                  <a:moveTo>
                    <a:pt x="273" y="317"/>
                  </a:moveTo>
                  <a:cubicBezTo>
                    <a:pt x="274" y="315"/>
                    <a:pt x="282" y="144"/>
                    <a:pt x="275" y="102"/>
                  </a:cubicBezTo>
                  <a:cubicBezTo>
                    <a:pt x="269" y="60"/>
                    <a:pt x="250" y="6"/>
                    <a:pt x="247" y="2"/>
                  </a:cubicBezTo>
                  <a:cubicBezTo>
                    <a:pt x="247" y="2"/>
                    <a:pt x="202" y="0"/>
                    <a:pt x="174" y="38"/>
                  </a:cubicBezTo>
                  <a:cubicBezTo>
                    <a:pt x="145" y="77"/>
                    <a:pt x="166" y="136"/>
                    <a:pt x="180" y="166"/>
                  </a:cubicBezTo>
                  <a:cubicBezTo>
                    <a:pt x="193" y="196"/>
                    <a:pt x="265" y="316"/>
                    <a:pt x="268" y="318"/>
                  </a:cubicBezTo>
                  <a:cubicBezTo>
                    <a:pt x="270" y="321"/>
                    <a:pt x="273" y="320"/>
                    <a:pt x="273" y="317"/>
                  </a:cubicBezTo>
                  <a:close/>
                  <a:moveTo>
                    <a:pt x="249" y="335"/>
                  </a:moveTo>
                  <a:cubicBezTo>
                    <a:pt x="251" y="330"/>
                    <a:pt x="209" y="253"/>
                    <a:pt x="175" y="197"/>
                  </a:cubicBezTo>
                  <a:cubicBezTo>
                    <a:pt x="141" y="141"/>
                    <a:pt x="97" y="81"/>
                    <a:pt x="92" y="81"/>
                  </a:cubicBezTo>
                  <a:cubicBezTo>
                    <a:pt x="87" y="82"/>
                    <a:pt x="50" y="120"/>
                    <a:pt x="47" y="157"/>
                  </a:cubicBezTo>
                  <a:cubicBezTo>
                    <a:pt x="44" y="195"/>
                    <a:pt x="59" y="220"/>
                    <a:pt x="102" y="250"/>
                  </a:cubicBezTo>
                  <a:cubicBezTo>
                    <a:pt x="145" y="281"/>
                    <a:pt x="247" y="340"/>
                    <a:pt x="249" y="335"/>
                  </a:cubicBezTo>
                  <a:close/>
                  <a:moveTo>
                    <a:pt x="236" y="356"/>
                  </a:moveTo>
                  <a:cubicBezTo>
                    <a:pt x="236" y="354"/>
                    <a:pt x="142" y="294"/>
                    <a:pt x="110" y="278"/>
                  </a:cubicBezTo>
                  <a:cubicBezTo>
                    <a:pt x="79" y="262"/>
                    <a:pt x="14" y="224"/>
                    <a:pt x="12" y="225"/>
                  </a:cubicBezTo>
                  <a:cubicBezTo>
                    <a:pt x="9" y="225"/>
                    <a:pt x="0" y="272"/>
                    <a:pt x="20" y="308"/>
                  </a:cubicBezTo>
                  <a:cubicBezTo>
                    <a:pt x="40" y="343"/>
                    <a:pt x="79" y="354"/>
                    <a:pt x="97" y="357"/>
                  </a:cubicBezTo>
                  <a:cubicBezTo>
                    <a:pt x="118" y="360"/>
                    <a:pt x="237" y="358"/>
                    <a:pt x="236" y="356"/>
                  </a:cubicBezTo>
                  <a:close/>
                  <a:moveTo>
                    <a:pt x="234" y="371"/>
                  </a:moveTo>
                  <a:cubicBezTo>
                    <a:pt x="58" y="375"/>
                    <a:pt x="58" y="375"/>
                    <a:pt x="58" y="375"/>
                  </a:cubicBezTo>
                  <a:cubicBezTo>
                    <a:pt x="58" y="375"/>
                    <a:pt x="75" y="412"/>
                    <a:pt x="106" y="426"/>
                  </a:cubicBezTo>
                  <a:cubicBezTo>
                    <a:pt x="137" y="441"/>
                    <a:pt x="185" y="408"/>
                    <a:pt x="198" y="399"/>
                  </a:cubicBezTo>
                  <a:cubicBezTo>
                    <a:pt x="211" y="389"/>
                    <a:pt x="234" y="371"/>
                    <a:pt x="234" y="371"/>
                  </a:cubicBezTo>
                  <a:close/>
                  <a:moveTo>
                    <a:pt x="302" y="317"/>
                  </a:moveTo>
                  <a:cubicBezTo>
                    <a:pt x="301" y="315"/>
                    <a:pt x="293" y="144"/>
                    <a:pt x="300" y="102"/>
                  </a:cubicBezTo>
                  <a:cubicBezTo>
                    <a:pt x="306" y="60"/>
                    <a:pt x="325" y="6"/>
                    <a:pt x="328" y="2"/>
                  </a:cubicBezTo>
                  <a:cubicBezTo>
                    <a:pt x="328" y="2"/>
                    <a:pt x="373" y="0"/>
                    <a:pt x="401" y="38"/>
                  </a:cubicBezTo>
                  <a:cubicBezTo>
                    <a:pt x="430" y="77"/>
                    <a:pt x="409" y="136"/>
                    <a:pt x="395" y="166"/>
                  </a:cubicBezTo>
                  <a:cubicBezTo>
                    <a:pt x="382" y="196"/>
                    <a:pt x="310" y="316"/>
                    <a:pt x="307" y="318"/>
                  </a:cubicBezTo>
                  <a:cubicBezTo>
                    <a:pt x="305" y="321"/>
                    <a:pt x="302" y="320"/>
                    <a:pt x="302" y="317"/>
                  </a:cubicBezTo>
                  <a:close/>
                  <a:moveTo>
                    <a:pt x="326" y="335"/>
                  </a:moveTo>
                  <a:cubicBezTo>
                    <a:pt x="324" y="330"/>
                    <a:pt x="366" y="253"/>
                    <a:pt x="400" y="197"/>
                  </a:cubicBezTo>
                  <a:cubicBezTo>
                    <a:pt x="434" y="141"/>
                    <a:pt x="478" y="81"/>
                    <a:pt x="483" y="81"/>
                  </a:cubicBezTo>
                  <a:cubicBezTo>
                    <a:pt x="488" y="82"/>
                    <a:pt x="525" y="120"/>
                    <a:pt x="528" y="157"/>
                  </a:cubicBezTo>
                  <a:cubicBezTo>
                    <a:pt x="531" y="195"/>
                    <a:pt x="516" y="220"/>
                    <a:pt x="473" y="250"/>
                  </a:cubicBezTo>
                  <a:cubicBezTo>
                    <a:pt x="430" y="281"/>
                    <a:pt x="328" y="340"/>
                    <a:pt x="326" y="335"/>
                  </a:cubicBezTo>
                  <a:close/>
                  <a:moveTo>
                    <a:pt x="339" y="356"/>
                  </a:moveTo>
                  <a:cubicBezTo>
                    <a:pt x="339" y="354"/>
                    <a:pt x="433" y="294"/>
                    <a:pt x="465" y="278"/>
                  </a:cubicBezTo>
                  <a:cubicBezTo>
                    <a:pt x="496" y="262"/>
                    <a:pt x="561" y="224"/>
                    <a:pt x="563" y="225"/>
                  </a:cubicBezTo>
                  <a:cubicBezTo>
                    <a:pt x="566" y="225"/>
                    <a:pt x="576" y="272"/>
                    <a:pt x="555" y="308"/>
                  </a:cubicBezTo>
                  <a:cubicBezTo>
                    <a:pt x="535" y="343"/>
                    <a:pt x="496" y="354"/>
                    <a:pt x="478" y="357"/>
                  </a:cubicBezTo>
                  <a:cubicBezTo>
                    <a:pt x="457" y="360"/>
                    <a:pt x="338" y="358"/>
                    <a:pt x="339" y="356"/>
                  </a:cubicBezTo>
                  <a:close/>
                  <a:moveTo>
                    <a:pt x="341" y="371"/>
                  </a:moveTo>
                  <a:cubicBezTo>
                    <a:pt x="517" y="375"/>
                    <a:pt x="517" y="375"/>
                    <a:pt x="517" y="375"/>
                  </a:cubicBezTo>
                  <a:cubicBezTo>
                    <a:pt x="517" y="375"/>
                    <a:pt x="500" y="412"/>
                    <a:pt x="469" y="426"/>
                  </a:cubicBezTo>
                  <a:cubicBezTo>
                    <a:pt x="438" y="441"/>
                    <a:pt x="390" y="408"/>
                    <a:pt x="377" y="399"/>
                  </a:cubicBezTo>
                  <a:cubicBezTo>
                    <a:pt x="364" y="389"/>
                    <a:pt x="341" y="371"/>
                    <a:pt x="341" y="37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518608785"/>
      </p:ext>
    </p:extLst>
  </p:cSld>
  <p:clrMapOvr>
    <a:masterClrMapping/>
  </p:clrMapOvr>
  <mc:AlternateContent xmlns:mc="http://schemas.openxmlformats.org/markup-compatibility/2006">
    <mc:Choice xmlns:p14="http://schemas.microsoft.com/office/powerpoint/2010/main" Requires="p14">
      <p:transition spd="slow" p14:dur="30750"/>
    </mc:Choice>
    <mc:Fallback>
      <p:transition spd="slow"/>
    </mc:Fallback>
  </mc:AlternateContent>
  <p:timing>
    <p:tnLst>
      <p:par>
        <p:cTn id="1" dur="indefinite" restart="never" nodeType="tmRoot"/>
      </p:par>
    </p:tnLst>
  </p:timing>
  <p:extLst mod="1">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977F8A7-161D-419B-B915-73F37743EE6D}" type="datetimeFigureOut">
              <a:rPr lang="zh-CN" altLang="en-US" smtClean="0"/>
              <a:t>2021/9/25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8F4696-310A-4722-A3AC-1834A6C6C3A3}" type="slidenum">
              <a:rPr lang="zh-CN" altLang="en-US" smtClean="0"/>
              <a:t>‹#›</a:t>
            </a:fld>
            <a:endParaRPr lang="zh-CN" altLang="en-US"/>
          </a:p>
        </p:txBody>
      </p:sp>
      <p:sp>
        <p:nvSpPr>
          <p:cNvPr id="12" name="Freeform 21"/>
          <p:cNvSpPr>
            <a:spLocks noEditPoints="1"/>
          </p:cNvSpPr>
          <p:nvPr userDrawn="1"/>
        </p:nvSpPr>
        <p:spPr bwMode="auto">
          <a:xfrm>
            <a:off x="2709711" y="-560441"/>
            <a:ext cx="11801777" cy="9047741"/>
          </a:xfrm>
          <a:custGeom>
            <a:avLst/>
            <a:gdLst>
              <a:gd name="T0" fmla="*/ 273 w 576"/>
              <a:gd name="T1" fmla="*/ 317 h 441"/>
              <a:gd name="T2" fmla="*/ 275 w 576"/>
              <a:gd name="T3" fmla="*/ 102 h 441"/>
              <a:gd name="T4" fmla="*/ 247 w 576"/>
              <a:gd name="T5" fmla="*/ 2 h 441"/>
              <a:gd name="T6" fmla="*/ 174 w 576"/>
              <a:gd name="T7" fmla="*/ 38 h 441"/>
              <a:gd name="T8" fmla="*/ 180 w 576"/>
              <a:gd name="T9" fmla="*/ 166 h 441"/>
              <a:gd name="T10" fmla="*/ 268 w 576"/>
              <a:gd name="T11" fmla="*/ 318 h 441"/>
              <a:gd name="T12" fmla="*/ 273 w 576"/>
              <a:gd name="T13" fmla="*/ 317 h 441"/>
              <a:gd name="T14" fmla="*/ 249 w 576"/>
              <a:gd name="T15" fmla="*/ 335 h 441"/>
              <a:gd name="T16" fmla="*/ 175 w 576"/>
              <a:gd name="T17" fmla="*/ 197 h 441"/>
              <a:gd name="T18" fmla="*/ 92 w 576"/>
              <a:gd name="T19" fmla="*/ 81 h 441"/>
              <a:gd name="T20" fmla="*/ 47 w 576"/>
              <a:gd name="T21" fmla="*/ 157 h 441"/>
              <a:gd name="T22" fmla="*/ 102 w 576"/>
              <a:gd name="T23" fmla="*/ 250 h 441"/>
              <a:gd name="T24" fmla="*/ 249 w 576"/>
              <a:gd name="T25" fmla="*/ 335 h 441"/>
              <a:gd name="T26" fmla="*/ 236 w 576"/>
              <a:gd name="T27" fmla="*/ 356 h 441"/>
              <a:gd name="T28" fmla="*/ 110 w 576"/>
              <a:gd name="T29" fmla="*/ 278 h 441"/>
              <a:gd name="T30" fmla="*/ 12 w 576"/>
              <a:gd name="T31" fmla="*/ 225 h 441"/>
              <a:gd name="T32" fmla="*/ 20 w 576"/>
              <a:gd name="T33" fmla="*/ 308 h 441"/>
              <a:gd name="T34" fmla="*/ 97 w 576"/>
              <a:gd name="T35" fmla="*/ 357 h 441"/>
              <a:gd name="T36" fmla="*/ 236 w 576"/>
              <a:gd name="T37" fmla="*/ 356 h 441"/>
              <a:gd name="T38" fmla="*/ 234 w 576"/>
              <a:gd name="T39" fmla="*/ 371 h 441"/>
              <a:gd name="T40" fmla="*/ 58 w 576"/>
              <a:gd name="T41" fmla="*/ 375 h 441"/>
              <a:gd name="T42" fmla="*/ 106 w 576"/>
              <a:gd name="T43" fmla="*/ 426 h 441"/>
              <a:gd name="T44" fmla="*/ 198 w 576"/>
              <a:gd name="T45" fmla="*/ 399 h 441"/>
              <a:gd name="T46" fmla="*/ 234 w 576"/>
              <a:gd name="T47" fmla="*/ 371 h 441"/>
              <a:gd name="T48" fmla="*/ 302 w 576"/>
              <a:gd name="T49" fmla="*/ 317 h 441"/>
              <a:gd name="T50" fmla="*/ 300 w 576"/>
              <a:gd name="T51" fmla="*/ 102 h 441"/>
              <a:gd name="T52" fmla="*/ 328 w 576"/>
              <a:gd name="T53" fmla="*/ 2 h 441"/>
              <a:gd name="T54" fmla="*/ 401 w 576"/>
              <a:gd name="T55" fmla="*/ 38 h 441"/>
              <a:gd name="T56" fmla="*/ 395 w 576"/>
              <a:gd name="T57" fmla="*/ 166 h 441"/>
              <a:gd name="T58" fmla="*/ 307 w 576"/>
              <a:gd name="T59" fmla="*/ 318 h 441"/>
              <a:gd name="T60" fmla="*/ 302 w 576"/>
              <a:gd name="T61" fmla="*/ 317 h 441"/>
              <a:gd name="T62" fmla="*/ 326 w 576"/>
              <a:gd name="T63" fmla="*/ 335 h 441"/>
              <a:gd name="T64" fmla="*/ 400 w 576"/>
              <a:gd name="T65" fmla="*/ 197 h 441"/>
              <a:gd name="T66" fmla="*/ 483 w 576"/>
              <a:gd name="T67" fmla="*/ 81 h 441"/>
              <a:gd name="T68" fmla="*/ 528 w 576"/>
              <a:gd name="T69" fmla="*/ 157 h 441"/>
              <a:gd name="T70" fmla="*/ 473 w 576"/>
              <a:gd name="T71" fmla="*/ 250 h 441"/>
              <a:gd name="T72" fmla="*/ 326 w 576"/>
              <a:gd name="T73" fmla="*/ 335 h 441"/>
              <a:gd name="T74" fmla="*/ 339 w 576"/>
              <a:gd name="T75" fmla="*/ 356 h 441"/>
              <a:gd name="T76" fmla="*/ 465 w 576"/>
              <a:gd name="T77" fmla="*/ 278 h 441"/>
              <a:gd name="T78" fmla="*/ 563 w 576"/>
              <a:gd name="T79" fmla="*/ 225 h 441"/>
              <a:gd name="T80" fmla="*/ 555 w 576"/>
              <a:gd name="T81" fmla="*/ 308 h 441"/>
              <a:gd name="T82" fmla="*/ 478 w 576"/>
              <a:gd name="T83" fmla="*/ 357 h 441"/>
              <a:gd name="T84" fmla="*/ 339 w 576"/>
              <a:gd name="T85" fmla="*/ 356 h 441"/>
              <a:gd name="T86" fmla="*/ 341 w 576"/>
              <a:gd name="T87" fmla="*/ 371 h 441"/>
              <a:gd name="T88" fmla="*/ 517 w 576"/>
              <a:gd name="T89" fmla="*/ 375 h 441"/>
              <a:gd name="T90" fmla="*/ 469 w 576"/>
              <a:gd name="T91" fmla="*/ 426 h 441"/>
              <a:gd name="T92" fmla="*/ 377 w 576"/>
              <a:gd name="T93" fmla="*/ 399 h 441"/>
              <a:gd name="T94" fmla="*/ 341 w 576"/>
              <a:gd name="T95" fmla="*/ 371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6" h="441">
                <a:moveTo>
                  <a:pt x="273" y="317"/>
                </a:moveTo>
                <a:cubicBezTo>
                  <a:pt x="274" y="315"/>
                  <a:pt x="282" y="144"/>
                  <a:pt x="275" y="102"/>
                </a:cubicBezTo>
                <a:cubicBezTo>
                  <a:pt x="269" y="60"/>
                  <a:pt x="250" y="6"/>
                  <a:pt x="247" y="2"/>
                </a:cubicBezTo>
                <a:cubicBezTo>
                  <a:pt x="247" y="2"/>
                  <a:pt x="202" y="0"/>
                  <a:pt x="174" y="38"/>
                </a:cubicBezTo>
                <a:cubicBezTo>
                  <a:pt x="145" y="77"/>
                  <a:pt x="166" y="136"/>
                  <a:pt x="180" y="166"/>
                </a:cubicBezTo>
                <a:cubicBezTo>
                  <a:pt x="193" y="196"/>
                  <a:pt x="265" y="316"/>
                  <a:pt x="268" y="318"/>
                </a:cubicBezTo>
                <a:cubicBezTo>
                  <a:pt x="270" y="321"/>
                  <a:pt x="273" y="320"/>
                  <a:pt x="273" y="317"/>
                </a:cubicBezTo>
                <a:close/>
                <a:moveTo>
                  <a:pt x="249" y="335"/>
                </a:moveTo>
                <a:cubicBezTo>
                  <a:pt x="251" y="330"/>
                  <a:pt x="209" y="253"/>
                  <a:pt x="175" y="197"/>
                </a:cubicBezTo>
                <a:cubicBezTo>
                  <a:pt x="141" y="141"/>
                  <a:pt x="97" y="81"/>
                  <a:pt x="92" y="81"/>
                </a:cubicBezTo>
                <a:cubicBezTo>
                  <a:pt x="87" y="82"/>
                  <a:pt x="50" y="120"/>
                  <a:pt x="47" y="157"/>
                </a:cubicBezTo>
                <a:cubicBezTo>
                  <a:pt x="44" y="195"/>
                  <a:pt x="59" y="220"/>
                  <a:pt x="102" y="250"/>
                </a:cubicBezTo>
                <a:cubicBezTo>
                  <a:pt x="145" y="281"/>
                  <a:pt x="247" y="340"/>
                  <a:pt x="249" y="335"/>
                </a:cubicBezTo>
                <a:close/>
                <a:moveTo>
                  <a:pt x="236" y="356"/>
                </a:moveTo>
                <a:cubicBezTo>
                  <a:pt x="236" y="354"/>
                  <a:pt x="142" y="294"/>
                  <a:pt x="110" y="278"/>
                </a:cubicBezTo>
                <a:cubicBezTo>
                  <a:pt x="79" y="262"/>
                  <a:pt x="14" y="224"/>
                  <a:pt x="12" y="225"/>
                </a:cubicBezTo>
                <a:cubicBezTo>
                  <a:pt x="9" y="225"/>
                  <a:pt x="0" y="272"/>
                  <a:pt x="20" y="308"/>
                </a:cubicBezTo>
                <a:cubicBezTo>
                  <a:pt x="40" y="343"/>
                  <a:pt x="79" y="354"/>
                  <a:pt x="97" y="357"/>
                </a:cubicBezTo>
                <a:cubicBezTo>
                  <a:pt x="118" y="360"/>
                  <a:pt x="237" y="358"/>
                  <a:pt x="236" y="356"/>
                </a:cubicBezTo>
                <a:close/>
                <a:moveTo>
                  <a:pt x="234" y="371"/>
                </a:moveTo>
                <a:cubicBezTo>
                  <a:pt x="58" y="375"/>
                  <a:pt x="58" y="375"/>
                  <a:pt x="58" y="375"/>
                </a:cubicBezTo>
                <a:cubicBezTo>
                  <a:pt x="58" y="375"/>
                  <a:pt x="75" y="412"/>
                  <a:pt x="106" y="426"/>
                </a:cubicBezTo>
                <a:cubicBezTo>
                  <a:pt x="137" y="441"/>
                  <a:pt x="185" y="408"/>
                  <a:pt x="198" y="399"/>
                </a:cubicBezTo>
                <a:cubicBezTo>
                  <a:pt x="211" y="389"/>
                  <a:pt x="234" y="371"/>
                  <a:pt x="234" y="371"/>
                </a:cubicBezTo>
                <a:close/>
                <a:moveTo>
                  <a:pt x="302" y="317"/>
                </a:moveTo>
                <a:cubicBezTo>
                  <a:pt x="301" y="315"/>
                  <a:pt x="293" y="144"/>
                  <a:pt x="300" y="102"/>
                </a:cubicBezTo>
                <a:cubicBezTo>
                  <a:pt x="306" y="60"/>
                  <a:pt x="325" y="6"/>
                  <a:pt x="328" y="2"/>
                </a:cubicBezTo>
                <a:cubicBezTo>
                  <a:pt x="328" y="2"/>
                  <a:pt x="373" y="0"/>
                  <a:pt x="401" y="38"/>
                </a:cubicBezTo>
                <a:cubicBezTo>
                  <a:pt x="430" y="77"/>
                  <a:pt x="409" y="136"/>
                  <a:pt x="395" y="166"/>
                </a:cubicBezTo>
                <a:cubicBezTo>
                  <a:pt x="382" y="196"/>
                  <a:pt x="310" y="316"/>
                  <a:pt x="307" y="318"/>
                </a:cubicBezTo>
                <a:cubicBezTo>
                  <a:pt x="305" y="321"/>
                  <a:pt x="302" y="320"/>
                  <a:pt x="302" y="317"/>
                </a:cubicBezTo>
                <a:close/>
                <a:moveTo>
                  <a:pt x="326" y="335"/>
                </a:moveTo>
                <a:cubicBezTo>
                  <a:pt x="324" y="330"/>
                  <a:pt x="366" y="253"/>
                  <a:pt x="400" y="197"/>
                </a:cubicBezTo>
                <a:cubicBezTo>
                  <a:pt x="434" y="141"/>
                  <a:pt x="478" y="81"/>
                  <a:pt x="483" y="81"/>
                </a:cubicBezTo>
                <a:cubicBezTo>
                  <a:pt x="488" y="82"/>
                  <a:pt x="525" y="120"/>
                  <a:pt x="528" y="157"/>
                </a:cubicBezTo>
                <a:cubicBezTo>
                  <a:pt x="531" y="195"/>
                  <a:pt x="516" y="220"/>
                  <a:pt x="473" y="250"/>
                </a:cubicBezTo>
                <a:cubicBezTo>
                  <a:pt x="430" y="281"/>
                  <a:pt x="328" y="340"/>
                  <a:pt x="326" y="335"/>
                </a:cubicBezTo>
                <a:close/>
                <a:moveTo>
                  <a:pt x="339" y="356"/>
                </a:moveTo>
                <a:cubicBezTo>
                  <a:pt x="339" y="354"/>
                  <a:pt x="433" y="294"/>
                  <a:pt x="465" y="278"/>
                </a:cubicBezTo>
                <a:cubicBezTo>
                  <a:pt x="496" y="262"/>
                  <a:pt x="561" y="224"/>
                  <a:pt x="563" y="225"/>
                </a:cubicBezTo>
                <a:cubicBezTo>
                  <a:pt x="566" y="225"/>
                  <a:pt x="576" y="272"/>
                  <a:pt x="555" y="308"/>
                </a:cubicBezTo>
                <a:cubicBezTo>
                  <a:pt x="535" y="343"/>
                  <a:pt x="496" y="354"/>
                  <a:pt x="478" y="357"/>
                </a:cubicBezTo>
                <a:cubicBezTo>
                  <a:pt x="457" y="360"/>
                  <a:pt x="338" y="358"/>
                  <a:pt x="339" y="356"/>
                </a:cubicBezTo>
                <a:close/>
                <a:moveTo>
                  <a:pt x="341" y="371"/>
                </a:moveTo>
                <a:cubicBezTo>
                  <a:pt x="517" y="375"/>
                  <a:pt x="517" y="375"/>
                  <a:pt x="517" y="375"/>
                </a:cubicBezTo>
                <a:cubicBezTo>
                  <a:pt x="517" y="375"/>
                  <a:pt x="500" y="412"/>
                  <a:pt x="469" y="426"/>
                </a:cubicBezTo>
                <a:cubicBezTo>
                  <a:pt x="438" y="441"/>
                  <a:pt x="390" y="408"/>
                  <a:pt x="377" y="399"/>
                </a:cubicBezTo>
                <a:cubicBezTo>
                  <a:pt x="364" y="389"/>
                  <a:pt x="341" y="371"/>
                  <a:pt x="341" y="371"/>
                </a:cubicBezTo>
                <a:close/>
              </a:path>
            </a:pathLst>
          </a:custGeom>
          <a:solidFill>
            <a:schemeClr val="bg1">
              <a:lumMod val="95000"/>
              <a:alpha val="1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6" name="组合 15"/>
          <p:cNvGrpSpPr/>
          <p:nvPr userDrawn="1"/>
        </p:nvGrpSpPr>
        <p:grpSpPr>
          <a:xfrm>
            <a:off x="892504" y="161389"/>
            <a:ext cx="1210588" cy="579738"/>
            <a:chOff x="1159001" y="160794"/>
            <a:chExt cx="1210588" cy="579738"/>
          </a:xfrm>
        </p:grpSpPr>
        <p:sp>
          <p:nvSpPr>
            <p:cNvPr id="17" name="文本框 16"/>
            <p:cNvSpPr txBox="1"/>
            <p:nvPr/>
          </p:nvSpPr>
          <p:spPr>
            <a:xfrm>
              <a:off x="1159001" y="160794"/>
              <a:ext cx="1210588" cy="400110"/>
            </a:xfrm>
            <a:prstGeom prst="rect">
              <a:avLst/>
            </a:prstGeom>
            <a:noFill/>
          </p:spPr>
          <p:txBody>
            <a:bodyPr wrap="non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授课讲师</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a:xfrm>
              <a:off x="1159001" y="463533"/>
              <a:ext cx="1059329" cy="276999"/>
            </a:xfrm>
            <a:prstGeom prst="rect">
              <a:avLst/>
            </a:prstGeom>
          </p:spPr>
          <p:txBody>
            <a:bodyPr wrap="non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bg1"/>
                  </a:solidFill>
                  <a:latin typeface="微软雅黑" panose="020B0503020204020204" pitchFamily="34" charset="-122"/>
                  <a:ea typeface="微软雅黑" panose="020B0503020204020204" pitchFamily="34" charset="-122"/>
                </a:rPr>
                <a:t>The lecturer</a:t>
              </a:r>
            </a:p>
          </p:txBody>
        </p:sp>
      </p:grpSp>
      <p:grpSp>
        <p:nvGrpSpPr>
          <p:cNvPr id="19" name="组合 18"/>
          <p:cNvGrpSpPr/>
          <p:nvPr userDrawn="1"/>
        </p:nvGrpSpPr>
        <p:grpSpPr>
          <a:xfrm>
            <a:off x="394009" y="179027"/>
            <a:ext cx="500056" cy="472843"/>
            <a:chOff x="1426264" y="1276578"/>
            <a:chExt cx="2948044" cy="2787606"/>
          </a:xfrm>
        </p:grpSpPr>
        <p:sp>
          <p:nvSpPr>
            <p:cNvPr id="20" name="Freeform 20"/>
            <p:cNvSpPr>
              <a:spLocks noEditPoints="1"/>
            </p:cNvSpPr>
            <p:nvPr/>
          </p:nvSpPr>
          <p:spPr bwMode="auto">
            <a:xfrm>
              <a:off x="1607417" y="3678157"/>
              <a:ext cx="2585739" cy="386027"/>
            </a:xfrm>
            <a:custGeom>
              <a:avLst/>
              <a:gdLst>
                <a:gd name="T0" fmla="*/ 466 w 505"/>
                <a:gd name="T1" fmla="*/ 1 h 75"/>
                <a:gd name="T2" fmla="*/ 430 w 505"/>
                <a:gd name="T3" fmla="*/ 14 h 75"/>
                <a:gd name="T4" fmla="*/ 466 w 505"/>
                <a:gd name="T5" fmla="*/ 29 h 75"/>
                <a:gd name="T6" fmla="*/ 414 w 505"/>
                <a:gd name="T7" fmla="*/ 42 h 75"/>
                <a:gd name="T8" fmla="*/ 466 w 505"/>
                <a:gd name="T9" fmla="*/ 60 h 75"/>
                <a:gd name="T10" fmla="*/ 434 w 505"/>
                <a:gd name="T11" fmla="*/ 73 h 75"/>
                <a:gd name="T12" fmla="*/ 418 w 505"/>
                <a:gd name="T13" fmla="*/ 71 h 75"/>
                <a:gd name="T14" fmla="*/ 412 w 505"/>
                <a:gd name="T15" fmla="*/ 6 h 75"/>
                <a:gd name="T16" fmla="*/ 0 w 505"/>
                <a:gd name="T17" fmla="*/ 74 h 75"/>
                <a:gd name="T18" fmla="*/ 19 w 505"/>
                <a:gd name="T19" fmla="*/ 0 h 75"/>
                <a:gd name="T20" fmla="*/ 55 w 505"/>
                <a:gd name="T21" fmla="*/ 29 h 75"/>
                <a:gd name="T22" fmla="*/ 74 w 505"/>
                <a:gd name="T23" fmla="*/ 0 h 75"/>
                <a:gd name="T24" fmla="*/ 55 w 505"/>
                <a:gd name="T25" fmla="*/ 74 h 75"/>
                <a:gd name="T26" fmla="*/ 19 w 505"/>
                <a:gd name="T27" fmla="*/ 42 h 75"/>
                <a:gd name="T28" fmla="*/ 0 w 505"/>
                <a:gd name="T29" fmla="*/ 74 h 75"/>
                <a:gd name="T30" fmla="*/ 113 w 505"/>
                <a:gd name="T31" fmla="*/ 0 h 75"/>
                <a:gd name="T32" fmla="*/ 113 w 505"/>
                <a:gd name="T33" fmla="*/ 52 h 75"/>
                <a:gd name="T34" fmla="*/ 131 w 505"/>
                <a:gd name="T35" fmla="*/ 63 h 75"/>
                <a:gd name="T36" fmla="*/ 148 w 505"/>
                <a:gd name="T37" fmla="*/ 54 h 75"/>
                <a:gd name="T38" fmla="*/ 149 w 505"/>
                <a:gd name="T39" fmla="*/ 0 h 75"/>
                <a:gd name="T40" fmla="*/ 172 w 505"/>
                <a:gd name="T41" fmla="*/ 39 h 75"/>
                <a:gd name="T42" fmla="*/ 160 w 505"/>
                <a:gd name="T43" fmla="*/ 67 h 75"/>
                <a:gd name="T44" fmla="*/ 132 w 505"/>
                <a:gd name="T45" fmla="*/ 75 h 75"/>
                <a:gd name="T46" fmla="*/ 101 w 505"/>
                <a:gd name="T47" fmla="*/ 67 h 75"/>
                <a:gd name="T48" fmla="*/ 94 w 505"/>
                <a:gd name="T49" fmla="*/ 39 h 75"/>
                <a:gd name="T50" fmla="*/ 267 w 505"/>
                <a:gd name="T51" fmla="*/ 74 h 75"/>
                <a:gd name="T52" fmla="*/ 239 w 505"/>
                <a:gd name="T53" fmla="*/ 57 h 75"/>
                <a:gd name="T54" fmla="*/ 195 w 505"/>
                <a:gd name="T55" fmla="*/ 74 h 75"/>
                <a:gd name="T56" fmla="*/ 211 w 505"/>
                <a:gd name="T57" fmla="*/ 0 h 75"/>
                <a:gd name="T58" fmla="*/ 267 w 505"/>
                <a:gd name="T59" fmla="*/ 74 h 75"/>
                <a:gd name="T60" fmla="*/ 220 w 505"/>
                <a:gd name="T61" fmla="*/ 17 h 75"/>
                <a:gd name="T62" fmla="*/ 233 w 505"/>
                <a:gd name="T63" fmla="*/ 45 h 75"/>
                <a:gd name="T64" fmla="*/ 262 w 505"/>
                <a:gd name="T65" fmla="*/ 0 h 75"/>
                <a:gd name="T66" fmla="*/ 295 w 505"/>
                <a:gd name="T67" fmla="*/ 51 h 75"/>
                <a:gd name="T68" fmla="*/ 334 w 505"/>
                <a:gd name="T69" fmla="*/ 0 h 75"/>
                <a:gd name="T70" fmla="*/ 364 w 505"/>
                <a:gd name="T71" fmla="*/ 0 h 75"/>
                <a:gd name="T72" fmla="*/ 360 w 505"/>
                <a:gd name="T73" fmla="*/ 74 h 75"/>
                <a:gd name="T74" fmla="*/ 322 w 505"/>
                <a:gd name="T75" fmla="*/ 19 h 75"/>
                <a:gd name="T76" fmla="*/ 284 w 505"/>
                <a:gd name="T77" fmla="*/ 74 h 75"/>
                <a:gd name="T78" fmla="*/ 486 w 505"/>
                <a:gd name="T79" fmla="*/ 0 h 75"/>
                <a:gd name="T80" fmla="*/ 505 w 505"/>
                <a:gd name="T81"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5" h="75">
                  <a:moveTo>
                    <a:pt x="436" y="1"/>
                  </a:moveTo>
                  <a:cubicBezTo>
                    <a:pt x="466" y="1"/>
                    <a:pt x="466" y="1"/>
                    <a:pt x="466" y="1"/>
                  </a:cubicBezTo>
                  <a:cubicBezTo>
                    <a:pt x="466" y="14"/>
                    <a:pt x="466" y="14"/>
                    <a:pt x="466" y="14"/>
                  </a:cubicBezTo>
                  <a:cubicBezTo>
                    <a:pt x="430" y="14"/>
                    <a:pt x="430" y="14"/>
                    <a:pt x="430" y="14"/>
                  </a:cubicBezTo>
                  <a:cubicBezTo>
                    <a:pt x="421" y="14"/>
                    <a:pt x="417" y="20"/>
                    <a:pt x="415" y="29"/>
                  </a:cubicBezTo>
                  <a:cubicBezTo>
                    <a:pt x="466" y="29"/>
                    <a:pt x="466" y="29"/>
                    <a:pt x="466" y="29"/>
                  </a:cubicBezTo>
                  <a:cubicBezTo>
                    <a:pt x="466" y="42"/>
                    <a:pt x="466" y="42"/>
                    <a:pt x="466" y="42"/>
                  </a:cubicBezTo>
                  <a:cubicBezTo>
                    <a:pt x="414" y="42"/>
                    <a:pt x="414" y="42"/>
                    <a:pt x="414" y="42"/>
                  </a:cubicBezTo>
                  <a:cubicBezTo>
                    <a:pt x="416" y="51"/>
                    <a:pt x="420" y="60"/>
                    <a:pt x="430" y="60"/>
                  </a:cubicBezTo>
                  <a:cubicBezTo>
                    <a:pt x="466" y="60"/>
                    <a:pt x="466" y="60"/>
                    <a:pt x="466" y="60"/>
                  </a:cubicBezTo>
                  <a:cubicBezTo>
                    <a:pt x="466" y="73"/>
                    <a:pt x="466" y="73"/>
                    <a:pt x="466" y="73"/>
                  </a:cubicBezTo>
                  <a:cubicBezTo>
                    <a:pt x="434" y="73"/>
                    <a:pt x="434" y="73"/>
                    <a:pt x="434" y="73"/>
                  </a:cubicBezTo>
                  <a:cubicBezTo>
                    <a:pt x="433" y="74"/>
                    <a:pt x="432" y="74"/>
                    <a:pt x="430" y="74"/>
                  </a:cubicBezTo>
                  <a:cubicBezTo>
                    <a:pt x="426" y="74"/>
                    <a:pt x="422" y="73"/>
                    <a:pt x="418" y="71"/>
                  </a:cubicBezTo>
                  <a:cubicBezTo>
                    <a:pt x="404" y="66"/>
                    <a:pt x="395" y="52"/>
                    <a:pt x="395" y="37"/>
                  </a:cubicBezTo>
                  <a:cubicBezTo>
                    <a:pt x="395" y="24"/>
                    <a:pt x="402" y="12"/>
                    <a:pt x="412" y="6"/>
                  </a:cubicBezTo>
                  <a:cubicBezTo>
                    <a:pt x="419" y="1"/>
                    <a:pt x="427" y="1"/>
                    <a:pt x="436" y="1"/>
                  </a:cubicBezTo>
                  <a:close/>
                  <a:moveTo>
                    <a:pt x="0" y="74"/>
                  </a:moveTo>
                  <a:cubicBezTo>
                    <a:pt x="0" y="0"/>
                    <a:pt x="0" y="0"/>
                    <a:pt x="0" y="0"/>
                  </a:cubicBezTo>
                  <a:cubicBezTo>
                    <a:pt x="19" y="0"/>
                    <a:pt x="19" y="0"/>
                    <a:pt x="19" y="0"/>
                  </a:cubicBezTo>
                  <a:cubicBezTo>
                    <a:pt x="19" y="29"/>
                    <a:pt x="19" y="29"/>
                    <a:pt x="19" y="29"/>
                  </a:cubicBezTo>
                  <a:cubicBezTo>
                    <a:pt x="55" y="29"/>
                    <a:pt x="55" y="29"/>
                    <a:pt x="55" y="29"/>
                  </a:cubicBezTo>
                  <a:cubicBezTo>
                    <a:pt x="55" y="0"/>
                    <a:pt x="55" y="0"/>
                    <a:pt x="55" y="0"/>
                  </a:cubicBezTo>
                  <a:cubicBezTo>
                    <a:pt x="74" y="0"/>
                    <a:pt x="74" y="0"/>
                    <a:pt x="74" y="0"/>
                  </a:cubicBezTo>
                  <a:cubicBezTo>
                    <a:pt x="74" y="74"/>
                    <a:pt x="74" y="74"/>
                    <a:pt x="74" y="74"/>
                  </a:cubicBezTo>
                  <a:cubicBezTo>
                    <a:pt x="55" y="74"/>
                    <a:pt x="55" y="74"/>
                    <a:pt x="55" y="74"/>
                  </a:cubicBezTo>
                  <a:cubicBezTo>
                    <a:pt x="55" y="42"/>
                    <a:pt x="55" y="42"/>
                    <a:pt x="55" y="42"/>
                  </a:cubicBezTo>
                  <a:cubicBezTo>
                    <a:pt x="19" y="42"/>
                    <a:pt x="19" y="42"/>
                    <a:pt x="19" y="42"/>
                  </a:cubicBezTo>
                  <a:cubicBezTo>
                    <a:pt x="19" y="74"/>
                    <a:pt x="19" y="74"/>
                    <a:pt x="19" y="74"/>
                  </a:cubicBezTo>
                  <a:lnTo>
                    <a:pt x="0" y="74"/>
                  </a:lnTo>
                  <a:close/>
                  <a:moveTo>
                    <a:pt x="94" y="0"/>
                  </a:moveTo>
                  <a:cubicBezTo>
                    <a:pt x="113" y="0"/>
                    <a:pt x="113" y="0"/>
                    <a:pt x="113" y="0"/>
                  </a:cubicBezTo>
                  <a:cubicBezTo>
                    <a:pt x="113" y="40"/>
                    <a:pt x="113" y="40"/>
                    <a:pt x="113" y="40"/>
                  </a:cubicBezTo>
                  <a:cubicBezTo>
                    <a:pt x="113" y="46"/>
                    <a:pt x="113" y="51"/>
                    <a:pt x="113" y="52"/>
                  </a:cubicBezTo>
                  <a:cubicBezTo>
                    <a:pt x="114" y="56"/>
                    <a:pt x="116" y="58"/>
                    <a:pt x="119" y="60"/>
                  </a:cubicBezTo>
                  <a:cubicBezTo>
                    <a:pt x="122" y="62"/>
                    <a:pt x="126" y="63"/>
                    <a:pt x="131" y="63"/>
                  </a:cubicBezTo>
                  <a:cubicBezTo>
                    <a:pt x="136" y="63"/>
                    <a:pt x="140" y="62"/>
                    <a:pt x="143" y="60"/>
                  </a:cubicBezTo>
                  <a:cubicBezTo>
                    <a:pt x="146" y="58"/>
                    <a:pt x="147" y="56"/>
                    <a:pt x="148" y="54"/>
                  </a:cubicBezTo>
                  <a:cubicBezTo>
                    <a:pt x="148" y="51"/>
                    <a:pt x="149" y="47"/>
                    <a:pt x="149" y="41"/>
                  </a:cubicBezTo>
                  <a:cubicBezTo>
                    <a:pt x="149" y="0"/>
                    <a:pt x="149" y="0"/>
                    <a:pt x="149" y="0"/>
                  </a:cubicBezTo>
                  <a:cubicBezTo>
                    <a:pt x="172" y="0"/>
                    <a:pt x="172" y="0"/>
                    <a:pt x="172" y="0"/>
                  </a:cubicBezTo>
                  <a:cubicBezTo>
                    <a:pt x="172" y="39"/>
                    <a:pt x="172" y="39"/>
                    <a:pt x="172" y="39"/>
                  </a:cubicBezTo>
                  <a:cubicBezTo>
                    <a:pt x="172" y="48"/>
                    <a:pt x="171" y="54"/>
                    <a:pt x="170" y="58"/>
                  </a:cubicBezTo>
                  <a:cubicBezTo>
                    <a:pt x="169" y="61"/>
                    <a:pt x="163" y="65"/>
                    <a:pt x="160" y="67"/>
                  </a:cubicBezTo>
                  <a:cubicBezTo>
                    <a:pt x="158" y="70"/>
                    <a:pt x="154" y="72"/>
                    <a:pt x="149" y="73"/>
                  </a:cubicBezTo>
                  <a:cubicBezTo>
                    <a:pt x="145" y="75"/>
                    <a:pt x="139" y="75"/>
                    <a:pt x="132" y="75"/>
                  </a:cubicBezTo>
                  <a:cubicBezTo>
                    <a:pt x="123" y="75"/>
                    <a:pt x="116" y="75"/>
                    <a:pt x="112" y="73"/>
                  </a:cubicBezTo>
                  <a:cubicBezTo>
                    <a:pt x="107" y="71"/>
                    <a:pt x="104" y="69"/>
                    <a:pt x="101" y="67"/>
                  </a:cubicBezTo>
                  <a:cubicBezTo>
                    <a:pt x="99" y="64"/>
                    <a:pt x="97" y="61"/>
                    <a:pt x="96" y="58"/>
                  </a:cubicBezTo>
                  <a:cubicBezTo>
                    <a:pt x="95" y="54"/>
                    <a:pt x="94" y="48"/>
                    <a:pt x="94" y="39"/>
                  </a:cubicBezTo>
                  <a:lnTo>
                    <a:pt x="94" y="0"/>
                  </a:lnTo>
                  <a:close/>
                  <a:moveTo>
                    <a:pt x="267" y="74"/>
                  </a:moveTo>
                  <a:cubicBezTo>
                    <a:pt x="247" y="74"/>
                    <a:pt x="247" y="74"/>
                    <a:pt x="247" y="74"/>
                  </a:cubicBezTo>
                  <a:cubicBezTo>
                    <a:pt x="239" y="57"/>
                    <a:pt x="239" y="57"/>
                    <a:pt x="239" y="57"/>
                  </a:cubicBezTo>
                  <a:cubicBezTo>
                    <a:pt x="202" y="57"/>
                    <a:pt x="202" y="57"/>
                    <a:pt x="202" y="57"/>
                  </a:cubicBezTo>
                  <a:cubicBezTo>
                    <a:pt x="195" y="74"/>
                    <a:pt x="195" y="74"/>
                    <a:pt x="195" y="74"/>
                  </a:cubicBezTo>
                  <a:cubicBezTo>
                    <a:pt x="175" y="74"/>
                    <a:pt x="175" y="74"/>
                    <a:pt x="175" y="74"/>
                  </a:cubicBezTo>
                  <a:cubicBezTo>
                    <a:pt x="211" y="0"/>
                    <a:pt x="211" y="0"/>
                    <a:pt x="211" y="0"/>
                  </a:cubicBezTo>
                  <a:cubicBezTo>
                    <a:pt x="230" y="0"/>
                    <a:pt x="230" y="0"/>
                    <a:pt x="230" y="0"/>
                  </a:cubicBezTo>
                  <a:lnTo>
                    <a:pt x="267" y="74"/>
                  </a:lnTo>
                  <a:close/>
                  <a:moveTo>
                    <a:pt x="233" y="45"/>
                  </a:moveTo>
                  <a:cubicBezTo>
                    <a:pt x="220" y="17"/>
                    <a:pt x="220" y="17"/>
                    <a:pt x="220" y="17"/>
                  </a:cubicBezTo>
                  <a:cubicBezTo>
                    <a:pt x="208" y="45"/>
                    <a:pt x="208" y="45"/>
                    <a:pt x="208" y="45"/>
                  </a:cubicBezTo>
                  <a:lnTo>
                    <a:pt x="233" y="45"/>
                  </a:lnTo>
                  <a:close/>
                  <a:moveTo>
                    <a:pt x="284" y="74"/>
                  </a:moveTo>
                  <a:cubicBezTo>
                    <a:pt x="262" y="0"/>
                    <a:pt x="262" y="0"/>
                    <a:pt x="262" y="0"/>
                  </a:cubicBezTo>
                  <a:cubicBezTo>
                    <a:pt x="281" y="0"/>
                    <a:pt x="281" y="0"/>
                    <a:pt x="281" y="0"/>
                  </a:cubicBezTo>
                  <a:cubicBezTo>
                    <a:pt x="295" y="51"/>
                    <a:pt x="295" y="51"/>
                    <a:pt x="295" y="51"/>
                  </a:cubicBezTo>
                  <a:cubicBezTo>
                    <a:pt x="312" y="0"/>
                    <a:pt x="312" y="0"/>
                    <a:pt x="312" y="0"/>
                  </a:cubicBezTo>
                  <a:cubicBezTo>
                    <a:pt x="334" y="0"/>
                    <a:pt x="334" y="0"/>
                    <a:pt x="334" y="0"/>
                  </a:cubicBezTo>
                  <a:cubicBezTo>
                    <a:pt x="350" y="52"/>
                    <a:pt x="350" y="52"/>
                    <a:pt x="350" y="52"/>
                  </a:cubicBezTo>
                  <a:cubicBezTo>
                    <a:pt x="364" y="0"/>
                    <a:pt x="364" y="0"/>
                    <a:pt x="364" y="0"/>
                  </a:cubicBezTo>
                  <a:cubicBezTo>
                    <a:pt x="383" y="0"/>
                    <a:pt x="383" y="0"/>
                    <a:pt x="383" y="0"/>
                  </a:cubicBezTo>
                  <a:cubicBezTo>
                    <a:pt x="360" y="74"/>
                    <a:pt x="360" y="74"/>
                    <a:pt x="360" y="74"/>
                  </a:cubicBezTo>
                  <a:cubicBezTo>
                    <a:pt x="341" y="74"/>
                    <a:pt x="341" y="74"/>
                    <a:pt x="341" y="74"/>
                  </a:cubicBezTo>
                  <a:cubicBezTo>
                    <a:pt x="322" y="19"/>
                    <a:pt x="322" y="19"/>
                    <a:pt x="322" y="19"/>
                  </a:cubicBezTo>
                  <a:cubicBezTo>
                    <a:pt x="304" y="74"/>
                    <a:pt x="304" y="74"/>
                    <a:pt x="304" y="74"/>
                  </a:cubicBezTo>
                  <a:lnTo>
                    <a:pt x="284" y="74"/>
                  </a:lnTo>
                  <a:close/>
                  <a:moveTo>
                    <a:pt x="486" y="74"/>
                  </a:moveTo>
                  <a:cubicBezTo>
                    <a:pt x="486" y="0"/>
                    <a:pt x="486" y="0"/>
                    <a:pt x="486" y="0"/>
                  </a:cubicBezTo>
                  <a:cubicBezTo>
                    <a:pt x="505" y="0"/>
                    <a:pt x="505" y="0"/>
                    <a:pt x="505" y="0"/>
                  </a:cubicBezTo>
                  <a:cubicBezTo>
                    <a:pt x="505" y="74"/>
                    <a:pt x="505" y="74"/>
                    <a:pt x="505" y="74"/>
                  </a:cubicBezTo>
                  <a:lnTo>
                    <a:pt x="486" y="7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21"/>
            <p:cNvSpPr>
              <a:spLocks noEditPoints="1"/>
            </p:cNvSpPr>
            <p:nvPr/>
          </p:nvSpPr>
          <p:spPr bwMode="auto">
            <a:xfrm>
              <a:off x="1426264" y="1276578"/>
              <a:ext cx="2948044" cy="2260095"/>
            </a:xfrm>
            <a:custGeom>
              <a:avLst/>
              <a:gdLst>
                <a:gd name="T0" fmla="*/ 273 w 576"/>
                <a:gd name="T1" fmla="*/ 317 h 441"/>
                <a:gd name="T2" fmla="*/ 275 w 576"/>
                <a:gd name="T3" fmla="*/ 102 h 441"/>
                <a:gd name="T4" fmla="*/ 247 w 576"/>
                <a:gd name="T5" fmla="*/ 2 h 441"/>
                <a:gd name="T6" fmla="*/ 174 w 576"/>
                <a:gd name="T7" fmla="*/ 38 h 441"/>
                <a:gd name="T8" fmla="*/ 180 w 576"/>
                <a:gd name="T9" fmla="*/ 166 h 441"/>
                <a:gd name="T10" fmla="*/ 268 w 576"/>
                <a:gd name="T11" fmla="*/ 318 h 441"/>
                <a:gd name="T12" fmla="*/ 273 w 576"/>
                <a:gd name="T13" fmla="*/ 317 h 441"/>
                <a:gd name="T14" fmla="*/ 249 w 576"/>
                <a:gd name="T15" fmla="*/ 335 h 441"/>
                <a:gd name="T16" fmla="*/ 175 w 576"/>
                <a:gd name="T17" fmla="*/ 197 h 441"/>
                <a:gd name="T18" fmla="*/ 92 w 576"/>
                <a:gd name="T19" fmla="*/ 81 h 441"/>
                <a:gd name="T20" fmla="*/ 47 w 576"/>
                <a:gd name="T21" fmla="*/ 157 h 441"/>
                <a:gd name="T22" fmla="*/ 102 w 576"/>
                <a:gd name="T23" fmla="*/ 250 h 441"/>
                <a:gd name="T24" fmla="*/ 249 w 576"/>
                <a:gd name="T25" fmla="*/ 335 h 441"/>
                <a:gd name="T26" fmla="*/ 236 w 576"/>
                <a:gd name="T27" fmla="*/ 356 h 441"/>
                <a:gd name="T28" fmla="*/ 110 w 576"/>
                <a:gd name="T29" fmla="*/ 278 h 441"/>
                <a:gd name="T30" fmla="*/ 12 w 576"/>
                <a:gd name="T31" fmla="*/ 225 h 441"/>
                <a:gd name="T32" fmla="*/ 20 w 576"/>
                <a:gd name="T33" fmla="*/ 308 h 441"/>
                <a:gd name="T34" fmla="*/ 97 w 576"/>
                <a:gd name="T35" fmla="*/ 357 h 441"/>
                <a:gd name="T36" fmla="*/ 236 w 576"/>
                <a:gd name="T37" fmla="*/ 356 h 441"/>
                <a:gd name="T38" fmla="*/ 234 w 576"/>
                <a:gd name="T39" fmla="*/ 371 h 441"/>
                <a:gd name="T40" fmla="*/ 58 w 576"/>
                <a:gd name="T41" fmla="*/ 375 h 441"/>
                <a:gd name="T42" fmla="*/ 106 w 576"/>
                <a:gd name="T43" fmla="*/ 426 h 441"/>
                <a:gd name="T44" fmla="*/ 198 w 576"/>
                <a:gd name="T45" fmla="*/ 399 h 441"/>
                <a:gd name="T46" fmla="*/ 234 w 576"/>
                <a:gd name="T47" fmla="*/ 371 h 441"/>
                <a:gd name="T48" fmla="*/ 302 w 576"/>
                <a:gd name="T49" fmla="*/ 317 h 441"/>
                <a:gd name="T50" fmla="*/ 300 w 576"/>
                <a:gd name="T51" fmla="*/ 102 h 441"/>
                <a:gd name="T52" fmla="*/ 328 w 576"/>
                <a:gd name="T53" fmla="*/ 2 h 441"/>
                <a:gd name="T54" fmla="*/ 401 w 576"/>
                <a:gd name="T55" fmla="*/ 38 h 441"/>
                <a:gd name="T56" fmla="*/ 395 w 576"/>
                <a:gd name="T57" fmla="*/ 166 h 441"/>
                <a:gd name="T58" fmla="*/ 307 w 576"/>
                <a:gd name="T59" fmla="*/ 318 h 441"/>
                <a:gd name="T60" fmla="*/ 302 w 576"/>
                <a:gd name="T61" fmla="*/ 317 h 441"/>
                <a:gd name="T62" fmla="*/ 326 w 576"/>
                <a:gd name="T63" fmla="*/ 335 h 441"/>
                <a:gd name="T64" fmla="*/ 400 w 576"/>
                <a:gd name="T65" fmla="*/ 197 h 441"/>
                <a:gd name="T66" fmla="*/ 483 w 576"/>
                <a:gd name="T67" fmla="*/ 81 h 441"/>
                <a:gd name="T68" fmla="*/ 528 w 576"/>
                <a:gd name="T69" fmla="*/ 157 h 441"/>
                <a:gd name="T70" fmla="*/ 473 w 576"/>
                <a:gd name="T71" fmla="*/ 250 h 441"/>
                <a:gd name="T72" fmla="*/ 326 w 576"/>
                <a:gd name="T73" fmla="*/ 335 h 441"/>
                <a:gd name="T74" fmla="*/ 339 w 576"/>
                <a:gd name="T75" fmla="*/ 356 h 441"/>
                <a:gd name="T76" fmla="*/ 465 w 576"/>
                <a:gd name="T77" fmla="*/ 278 h 441"/>
                <a:gd name="T78" fmla="*/ 563 w 576"/>
                <a:gd name="T79" fmla="*/ 225 h 441"/>
                <a:gd name="T80" fmla="*/ 555 w 576"/>
                <a:gd name="T81" fmla="*/ 308 h 441"/>
                <a:gd name="T82" fmla="*/ 478 w 576"/>
                <a:gd name="T83" fmla="*/ 357 h 441"/>
                <a:gd name="T84" fmla="*/ 339 w 576"/>
                <a:gd name="T85" fmla="*/ 356 h 441"/>
                <a:gd name="T86" fmla="*/ 341 w 576"/>
                <a:gd name="T87" fmla="*/ 371 h 441"/>
                <a:gd name="T88" fmla="*/ 517 w 576"/>
                <a:gd name="T89" fmla="*/ 375 h 441"/>
                <a:gd name="T90" fmla="*/ 469 w 576"/>
                <a:gd name="T91" fmla="*/ 426 h 441"/>
                <a:gd name="T92" fmla="*/ 377 w 576"/>
                <a:gd name="T93" fmla="*/ 399 h 441"/>
                <a:gd name="T94" fmla="*/ 341 w 576"/>
                <a:gd name="T95" fmla="*/ 371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6" h="441">
                  <a:moveTo>
                    <a:pt x="273" y="317"/>
                  </a:moveTo>
                  <a:cubicBezTo>
                    <a:pt x="274" y="315"/>
                    <a:pt x="282" y="144"/>
                    <a:pt x="275" y="102"/>
                  </a:cubicBezTo>
                  <a:cubicBezTo>
                    <a:pt x="269" y="60"/>
                    <a:pt x="250" y="6"/>
                    <a:pt x="247" y="2"/>
                  </a:cubicBezTo>
                  <a:cubicBezTo>
                    <a:pt x="247" y="2"/>
                    <a:pt x="202" y="0"/>
                    <a:pt x="174" y="38"/>
                  </a:cubicBezTo>
                  <a:cubicBezTo>
                    <a:pt x="145" y="77"/>
                    <a:pt x="166" y="136"/>
                    <a:pt x="180" y="166"/>
                  </a:cubicBezTo>
                  <a:cubicBezTo>
                    <a:pt x="193" y="196"/>
                    <a:pt x="265" y="316"/>
                    <a:pt x="268" y="318"/>
                  </a:cubicBezTo>
                  <a:cubicBezTo>
                    <a:pt x="270" y="321"/>
                    <a:pt x="273" y="320"/>
                    <a:pt x="273" y="317"/>
                  </a:cubicBezTo>
                  <a:close/>
                  <a:moveTo>
                    <a:pt x="249" y="335"/>
                  </a:moveTo>
                  <a:cubicBezTo>
                    <a:pt x="251" y="330"/>
                    <a:pt x="209" y="253"/>
                    <a:pt x="175" y="197"/>
                  </a:cubicBezTo>
                  <a:cubicBezTo>
                    <a:pt x="141" y="141"/>
                    <a:pt x="97" y="81"/>
                    <a:pt x="92" y="81"/>
                  </a:cubicBezTo>
                  <a:cubicBezTo>
                    <a:pt x="87" y="82"/>
                    <a:pt x="50" y="120"/>
                    <a:pt x="47" y="157"/>
                  </a:cubicBezTo>
                  <a:cubicBezTo>
                    <a:pt x="44" y="195"/>
                    <a:pt x="59" y="220"/>
                    <a:pt x="102" y="250"/>
                  </a:cubicBezTo>
                  <a:cubicBezTo>
                    <a:pt x="145" y="281"/>
                    <a:pt x="247" y="340"/>
                    <a:pt x="249" y="335"/>
                  </a:cubicBezTo>
                  <a:close/>
                  <a:moveTo>
                    <a:pt x="236" y="356"/>
                  </a:moveTo>
                  <a:cubicBezTo>
                    <a:pt x="236" y="354"/>
                    <a:pt x="142" y="294"/>
                    <a:pt x="110" y="278"/>
                  </a:cubicBezTo>
                  <a:cubicBezTo>
                    <a:pt x="79" y="262"/>
                    <a:pt x="14" y="224"/>
                    <a:pt x="12" y="225"/>
                  </a:cubicBezTo>
                  <a:cubicBezTo>
                    <a:pt x="9" y="225"/>
                    <a:pt x="0" y="272"/>
                    <a:pt x="20" y="308"/>
                  </a:cubicBezTo>
                  <a:cubicBezTo>
                    <a:pt x="40" y="343"/>
                    <a:pt x="79" y="354"/>
                    <a:pt x="97" y="357"/>
                  </a:cubicBezTo>
                  <a:cubicBezTo>
                    <a:pt x="118" y="360"/>
                    <a:pt x="237" y="358"/>
                    <a:pt x="236" y="356"/>
                  </a:cubicBezTo>
                  <a:close/>
                  <a:moveTo>
                    <a:pt x="234" y="371"/>
                  </a:moveTo>
                  <a:cubicBezTo>
                    <a:pt x="58" y="375"/>
                    <a:pt x="58" y="375"/>
                    <a:pt x="58" y="375"/>
                  </a:cubicBezTo>
                  <a:cubicBezTo>
                    <a:pt x="58" y="375"/>
                    <a:pt x="75" y="412"/>
                    <a:pt x="106" y="426"/>
                  </a:cubicBezTo>
                  <a:cubicBezTo>
                    <a:pt x="137" y="441"/>
                    <a:pt x="185" y="408"/>
                    <a:pt x="198" y="399"/>
                  </a:cubicBezTo>
                  <a:cubicBezTo>
                    <a:pt x="211" y="389"/>
                    <a:pt x="234" y="371"/>
                    <a:pt x="234" y="371"/>
                  </a:cubicBezTo>
                  <a:close/>
                  <a:moveTo>
                    <a:pt x="302" y="317"/>
                  </a:moveTo>
                  <a:cubicBezTo>
                    <a:pt x="301" y="315"/>
                    <a:pt x="293" y="144"/>
                    <a:pt x="300" y="102"/>
                  </a:cubicBezTo>
                  <a:cubicBezTo>
                    <a:pt x="306" y="60"/>
                    <a:pt x="325" y="6"/>
                    <a:pt x="328" y="2"/>
                  </a:cubicBezTo>
                  <a:cubicBezTo>
                    <a:pt x="328" y="2"/>
                    <a:pt x="373" y="0"/>
                    <a:pt x="401" y="38"/>
                  </a:cubicBezTo>
                  <a:cubicBezTo>
                    <a:pt x="430" y="77"/>
                    <a:pt x="409" y="136"/>
                    <a:pt x="395" y="166"/>
                  </a:cubicBezTo>
                  <a:cubicBezTo>
                    <a:pt x="382" y="196"/>
                    <a:pt x="310" y="316"/>
                    <a:pt x="307" y="318"/>
                  </a:cubicBezTo>
                  <a:cubicBezTo>
                    <a:pt x="305" y="321"/>
                    <a:pt x="302" y="320"/>
                    <a:pt x="302" y="317"/>
                  </a:cubicBezTo>
                  <a:close/>
                  <a:moveTo>
                    <a:pt x="326" y="335"/>
                  </a:moveTo>
                  <a:cubicBezTo>
                    <a:pt x="324" y="330"/>
                    <a:pt x="366" y="253"/>
                    <a:pt x="400" y="197"/>
                  </a:cubicBezTo>
                  <a:cubicBezTo>
                    <a:pt x="434" y="141"/>
                    <a:pt x="478" y="81"/>
                    <a:pt x="483" y="81"/>
                  </a:cubicBezTo>
                  <a:cubicBezTo>
                    <a:pt x="488" y="82"/>
                    <a:pt x="525" y="120"/>
                    <a:pt x="528" y="157"/>
                  </a:cubicBezTo>
                  <a:cubicBezTo>
                    <a:pt x="531" y="195"/>
                    <a:pt x="516" y="220"/>
                    <a:pt x="473" y="250"/>
                  </a:cubicBezTo>
                  <a:cubicBezTo>
                    <a:pt x="430" y="281"/>
                    <a:pt x="328" y="340"/>
                    <a:pt x="326" y="335"/>
                  </a:cubicBezTo>
                  <a:close/>
                  <a:moveTo>
                    <a:pt x="339" y="356"/>
                  </a:moveTo>
                  <a:cubicBezTo>
                    <a:pt x="339" y="354"/>
                    <a:pt x="433" y="294"/>
                    <a:pt x="465" y="278"/>
                  </a:cubicBezTo>
                  <a:cubicBezTo>
                    <a:pt x="496" y="262"/>
                    <a:pt x="561" y="224"/>
                    <a:pt x="563" y="225"/>
                  </a:cubicBezTo>
                  <a:cubicBezTo>
                    <a:pt x="566" y="225"/>
                    <a:pt x="576" y="272"/>
                    <a:pt x="555" y="308"/>
                  </a:cubicBezTo>
                  <a:cubicBezTo>
                    <a:pt x="535" y="343"/>
                    <a:pt x="496" y="354"/>
                    <a:pt x="478" y="357"/>
                  </a:cubicBezTo>
                  <a:cubicBezTo>
                    <a:pt x="457" y="360"/>
                    <a:pt x="338" y="358"/>
                    <a:pt x="339" y="356"/>
                  </a:cubicBezTo>
                  <a:close/>
                  <a:moveTo>
                    <a:pt x="341" y="371"/>
                  </a:moveTo>
                  <a:cubicBezTo>
                    <a:pt x="517" y="375"/>
                    <a:pt x="517" y="375"/>
                    <a:pt x="517" y="375"/>
                  </a:cubicBezTo>
                  <a:cubicBezTo>
                    <a:pt x="517" y="375"/>
                    <a:pt x="500" y="412"/>
                    <a:pt x="469" y="426"/>
                  </a:cubicBezTo>
                  <a:cubicBezTo>
                    <a:pt x="438" y="441"/>
                    <a:pt x="390" y="408"/>
                    <a:pt x="377" y="399"/>
                  </a:cubicBezTo>
                  <a:cubicBezTo>
                    <a:pt x="364" y="389"/>
                    <a:pt x="341" y="371"/>
                    <a:pt x="341" y="37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196120084"/>
      </p:ext>
    </p:extLst>
  </p:cSld>
  <p:clrMapOvr>
    <a:masterClrMapping/>
  </p:clrMapOvr>
  <mc:AlternateContent xmlns:mc="http://schemas.openxmlformats.org/markup-compatibility/2006">
    <mc:Choice xmlns:p14="http://schemas.microsoft.com/office/powerpoint/2010/main" Requires="p14">
      <p:transition spd="slow" p14:dur="30750"/>
    </mc:Choice>
    <mc:Fallback>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977F8A7-161D-419B-B915-73F37743EE6D}" type="datetimeFigureOut">
              <a:rPr lang="zh-CN" altLang="en-US" smtClean="0"/>
              <a:t>2021/9/25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8F4696-310A-4722-A3AC-1834A6C6C3A3}" type="slidenum">
              <a:rPr lang="zh-CN" altLang="en-US" smtClean="0"/>
              <a:t>‹#›</a:t>
            </a:fld>
            <a:endParaRPr lang="zh-CN" altLang="en-US"/>
          </a:p>
        </p:txBody>
      </p:sp>
      <p:sp>
        <p:nvSpPr>
          <p:cNvPr id="12" name="Freeform 21"/>
          <p:cNvSpPr>
            <a:spLocks noEditPoints="1"/>
          </p:cNvSpPr>
          <p:nvPr userDrawn="1"/>
        </p:nvSpPr>
        <p:spPr bwMode="auto">
          <a:xfrm>
            <a:off x="2709711" y="-560441"/>
            <a:ext cx="11801777" cy="9047741"/>
          </a:xfrm>
          <a:custGeom>
            <a:avLst/>
            <a:gdLst>
              <a:gd name="T0" fmla="*/ 273 w 576"/>
              <a:gd name="T1" fmla="*/ 317 h 441"/>
              <a:gd name="T2" fmla="*/ 275 w 576"/>
              <a:gd name="T3" fmla="*/ 102 h 441"/>
              <a:gd name="T4" fmla="*/ 247 w 576"/>
              <a:gd name="T5" fmla="*/ 2 h 441"/>
              <a:gd name="T6" fmla="*/ 174 w 576"/>
              <a:gd name="T7" fmla="*/ 38 h 441"/>
              <a:gd name="T8" fmla="*/ 180 w 576"/>
              <a:gd name="T9" fmla="*/ 166 h 441"/>
              <a:gd name="T10" fmla="*/ 268 w 576"/>
              <a:gd name="T11" fmla="*/ 318 h 441"/>
              <a:gd name="T12" fmla="*/ 273 w 576"/>
              <a:gd name="T13" fmla="*/ 317 h 441"/>
              <a:gd name="T14" fmla="*/ 249 w 576"/>
              <a:gd name="T15" fmla="*/ 335 h 441"/>
              <a:gd name="T16" fmla="*/ 175 w 576"/>
              <a:gd name="T17" fmla="*/ 197 h 441"/>
              <a:gd name="T18" fmla="*/ 92 w 576"/>
              <a:gd name="T19" fmla="*/ 81 h 441"/>
              <a:gd name="T20" fmla="*/ 47 w 576"/>
              <a:gd name="T21" fmla="*/ 157 h 441"/>
              <a:gd name="T22" fmla="*/ 102 w 576"/>
              <a:gd name="T23" fmla="*/ 250 h 441"/>
              <a:gd name="T24" fmla="*/ 249 w 576"/>
              <a:gd name="T25" fmla="*/ 335 h 441"/>
              <a:gd name="T26" fmla="*/ 236 w 576"/>
              <a:gd name="T27" fmla="*/ 356 h 441"/>
              <a:gd name="T28" fmla="*/ 110 w 576"/>
              <a:gd name="T29" fmla="*/ 278 h 441"/>
              <a:gd name="T30" fmla="*/ 12 w 576"/>
              <a:gd name="T31" fmla="*/ 225 h 441"/>
              <a:gd name="T32" fmla="*/ 20 w 576"/>
              <a:gd name="T33" fmla="*/ 308 h 441"/>
              <a:gd name="T34" fmla="*/ 97 w 576"/>
              <a:gd name="T35" fmla="*/ 357 h 441"/>
              <a:gd name="T36" fmla="*/ 236 w 576"/>
              <a:gd name="T37" fmla="*/ 356 h 441"/>
              <a:gd name="T38" fmla="*/ 234 w 576"/>
              <a:gd name="T39" fmla="*/ 371 h 441"/>
              <a:gd name="T40" fmla="*/ 58 w 576"/>
              <a:gd name="T41" fmla="*/ 375 h 441"/>
              <a:gd name="T42" fmla="*/ 106 w 576"/>
              <a:gd name="T43" fmla="*/ 426 h 441"/>
              <a:gd name="T44" fmla="*/ 198 w 576"/>
              <a:gd name="T45" fmla="*/ 399 h 441"/>
              <a:gd name="T46" fmla="*/ 234 w 576"/>
              <a:gd name="T47" fmla="*/ 371 h 441"/>
              <a:gd name="T48" fmla="*/ 302 w 576"/>
              <a:gd name="T49" fmla="*/ 317 h 441"/>
              <a:gd name="T50" fmla="*/ 300 w 576"/>
              <a:gd name="T51" fmla="*/ 102 h 441"/>
              <a:gd name="T52" fmla="*/ 328 w 576"/>
              <a:gd name="T53" fmla="*/ 2 h 441"/>
              <a:gd name="T54" fmla="*/ 401 w 576"/>
              <a:gd name="T55" fmla="*/ 38 h 441"/>
              <a:gd name="T56" fmla="*/ 395 w 576"/>
              <a:gd name="T57" fmla="*/ 166 h 441"/>
              <a:gd name="T58" fmla="*/ 307 w 576"/>
              <a:gd name="T59" fmla="*/ 318 h 441"/>
              <a:gd name="T60" fmla="*/ 302 w 576"/>
              <a:gd name="T61" fmla="*/ 317 h 441"/>
              <a:gd name="T62" fmla="*/ 326 w 576"/>
              <a:gd name="T63" fmla="*/ 335 h 441"/>
              <a:gd name="T64" fmla="*/ 400 w 576"/>
              <a:gd name="T65" fmla="*/ 197 h 441"/>
              <a:gd name="T66" fmla="*/ 483 w 576"/>
              <a:gd name="T67" fmla="*/ 81 h 441"/>
              <a:gd name="T68" fmla="*/ 528 w 576"/>
              <a:gd name="T69" fmla="*/ 157 h 441"/>
              <a:gd name="T70" fmla="*/ 473 w 576"/>
              <a:gd name="T71" fmla="*/ 250 h 441"/>
              <a:gd name="T72" fmla="*/ 326 w 576"/>
              <a:gd name="T73" fmla="*/ 335 h 441"/>
              <a:gd name="T74" fmla="*/ 339 w 576"/>
              <a:gd name="T75" fmla="*/ 356 h 441"/>
              <a:gd name="T76" fmla="*/ 465 w 576"/>
              <a:gd name="T77" fmla="*/ 278 h 441"/>
              <a:gd name="T78" fmla="*/ 563 w 576"/>
              <a:gd name="T79" fmla="*/ 225 h 441"/>
              <a:gd name="T80" fmla="*/ 555 w 576"/>
              <a:gd name="T81" fmla="*/ 308 h 441"/>
              <a:gd name="T82" fmla="*/ 478 w 576"/>
              <a:gd name="T83" fmla="*/ 357 h 441"/>
              <a:gd name="T84" fmla="*/ 339 w 576"/>
              <a:gd name="T85" fmla="*/ 356 h 441"/>
              <a:gd name="T86" fmla="*/ 341 w 576"/>
              <a:gd name="T87" fmla="*/ 371 h 441"/>
              <a:gd name="T88" fmla="*/ 517 w 576"/>
              <a:gd name="T89" fmla="*/ 375 h 441"/>
              <a:gd name="T90" fmla="*/ 469 w 576"/>
              <a:gd name="T91" fmla="*/ 426 h 441"/>
              <a:gd name="T92" fmla="*/ 377 w 576"/>
              <a:gd name="T93" fmla="*/ 399 h 441"/>
              <a:gd name="T94" fmla="*/ 341 w 576"/>
              <a:gd name="T95" fmla="*/ 371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6" h="441">
                <a:moveTo>
                  <a:pt x="273" y="317"/>
                </a:moveTo>
                <a:cubicBezTo>
                  <a:pt x="274" y="315"/>
                  <a:pt x="282" y="144"/>
                  <a:pt x="275" y="102"/>
                </a:cubicBezTo>
                <a:cubicBezTo>
                  <a:pt x="269" y="60"/>
                  <a:pt x="250" y="6"/>
                  <a:pt x="247" y="2"/>
                </a:cubicBezTo>
                <a:cubicBezTo>
                  <a:pt x="247" y="2"/>
                  <a:pt x="202" y="0"/>
                  <a:pt x="174" y="38"/>
                </a:cubicBezTo>
                <a:cubicBezTo>
                  <a:pt x="145" y="77"/>
                  <a:pt x="166" y="136"/>
                  <a:pt x="180" y="166"/>
                </a:cubicBezTo>
                <a:cubicBezTo>
                  <a:pt x="193" y="196"/>
                  <a:pt x="265" y="316"/>
                  <a:pt x="268" y="318"/>
                </a:cubicBezTo>
                <a:cubicBezTo>
                  <a:pt x="270" y="321"/>
                  <a:pt x="273" y="320"/>
                  <a:pt x="273" y="317"/>
                </a:cubicBezTo>
                <a:close/>
                <a:moveTo>
                  <a:pt x="249" y="335"/>
                </a:moveTo>
                <a:cubicBezTo>
                  <a:pt x="251" y="330"/>
                  <a:pt x="209" y="253"/>
                  <a:pt x="175" y="197"/>
                </a:cubicBezTo>
                <a:cubicBezTo>
                  <a:pt x="141" y="141"/>
                  <a:pt x="97" y="81"/>
                  <a:pt x="92" y="81"/>
                </a:cubicBezTo>
                <a:cubicBezTo>
                  <a:pt x="87" y="82"/>
                  <a:pt x="50" y="120"/>
                  <a:pt x="47" y="157"/>
                </a:cubicBezTo>
                <a:cubicBezTo>
                  <a:pt x="44" y="195"/>
                  <a:pt x="59" y="220"/>
                  <a:pt x="102" y="250"/>
                </a:cubicBezTo>
                <a:cubicBezTo>
                  <a:pt x="145" y="281"/>
                  <a:pt x="247" y="340"/>
                  <a:pt x="249" y="335"/>
                </a:cubicBezTo>
                <a:close/>
                <a:moveTo>
                  <a:pt x="236" y="356"/>
                </a:moveTo>
                <a:cubicBezTo>
                  <a:pt x="236" y="354"/>
                  <a:pt x="142" y="294"/>
                  <a:pt x="110" y="278"/>
                </a:cubicBezTo>
                <a:cubicBezTo>
                  <a:pt x="79" y="262"/>
                  <a:pt x="14" y="224"/>
                  <a:pt x="12" y="225"/>
                </a:cubicBezTo>
                <a:cubicBezTo>
                  <a:pt x="9" y="225"/>
                  <a:pt x="0" y="272"/>
                  <a:pt x="20" y="308"/>
                </a:cubicBezTo>
                <a:cubicBezTo>
                  <a:pt x="40" y="343"/>
                  <a:pt x="79" y="354"/>
                  <a:pt x="97" y="357"/>
                </a:cubicBezTo>
                <a:cubicBezTo>
                  <a:pt x="118" y="360"/>
                  <a:pt x="237" y="358"/>
                  <a:pt x="236" y="356"/>
                </a:cubicBezTo>
                <a:close/>
                <a:moveTo>
                  <a:pt x="234" y="371"/>
                </a:moveTo>
                <a:cubicBezTo>
                  <a:pt x="58" y="375"/>
                  <a:pt x="58" y="375"/>
                  <a:pt x="58" y="375"/>
                </a:cubicBezTo>
                <a:cubicBezTo>
                  <a:pt x="58" y="375"/>
                  <a:pt x="75" y="412"/>
                  <a:pt x="106" y="426"/>
                </a:cubicBezTo>
                <a:cubicBezTo>
                  <a:pt x="137" y="441"/>
                  <a:pt x="185" y="408"/>
                  <a:pt x="198" y="399"/>
                </a:cubicBezTo>
                <a:cubicBezTo>
                  <a:pt x="211" y="389"/>
                  <a:pt x="234" y="371"/>
                  <a:pt x="234" y="371"/>
                </a:cubicBezTo>
                <a:close/>
                <a:moveTo>
                  <a:pt x="302" y="317"/>
                </a:moveTo>
                <a:cubicBezTo>
                  <a:pt x="301" y="315"/>
                  <a:pt x="293" y="144"/>
                  <a:pt x="300" y="102"/>
                </a:cubicBezTo>
                <a:cubicBezTo>
                  <a:pt x="306" y="60"/>
                  <a:pt x="325" y="6"/>
                  <a:pt x="328" y="2"/>
                </a:cubicBezTo>
                <a:cubicBezTo>
                  <a:pt x="328" y="2"/>
                  <a:pt x="373" y="0"/>
                  <a:pt x="401" y="38"/>
                </a:cubicBezTo>
                <a:cubicBezTo>
                  <a:pt x="430" y="77"/>
                  <a:pt x="409" y="136"/>
                  <a:pt x="395" y="166"/>
                </a:cubicBezTo>
                <a:cubicBezTo>
                  <a:pt x="382" y="196"/>
                  <a:pt x="310" y="316"/>
                  <a:pt x="307" y="318"/>
                </a:cubicBezTo>
                <a:cubicBezTo>
                  <a:pt x="305" y="321"/>
                  <a:pt x="302" y="320"/>
                  <a:pt x="302" y="317"/>
                </a:cubicBezTo>
                <a:close/>
                <a:moveTo>
                  <a:pt x="326" y="335"/>
                </a:moveTo>
                <a:cubicBezTo>
                  <a:pt x="324" y="330"/>
                  <a:pt x="366" y="253"/>
                  <a:pt x="400" y="197"/>
                </a:cubicBezTo>
                <a:cubicBezTo>
                  <a:pt x="434" y="141"/>
                  <a:pt x="478" y="81"/>
                  <a:pt x="483" y="81"/>
                </a:cubicBezTo>
                <a:cubicBezTo>
                  <a:pt x="488" y="82"/>
                  <a:pt x="525" y="120"/>
                  <a:pt x="528" y="157"/>
                </a:cubicBezTo>
                <a:cubicBezTo>
                  <a:pt x="531" y="195"/>
                  <a:pt x="516" y="220"/>
                  <a:pt x="473" y="250"/>
                </a:cubicBezTo>
                <a:cubicBezTo>
                  <a:pt x="430" y="281"/>
                  <a:pt x="328" y="340"/>
                  <a:pt x="326" y="335"/>
                </a:cubicBezTo>
                <a:close/>
                <a:moveTo>
                  <a:pt x="339" y="356"/>
                </a:moveTo>
                <a:cubicBezTo>
                  <a:pt x="339" y="354"/>
                  <a:pt x="433" y="294"/>
                  <a:pt x="465" y="278"/>
                </a:cubicBezTo>
                <a:cubicBezTo>
                  <a:pt x="496" y="262"/>
                  <a:pt x="561" y="224"/>
                  <a:pt x="563" y="225"/>
                </a:cubicBezTo>
                <a:cubicBezTo>
                  <a:pt x="566" y="225"/>
                  <a:pt x="576" y="272"/>
                  <a:pt x="555" y="308"/>
                </a:cubicBezTo>
                <a:cubicBezTo>
                  <a:pt x="535" y="343"/>
                  <a:pt x="496" y="354"/>
                  <a:pt x="478" y="357"/>
                </a:cubicBezTo>
                <a:cubicBezTo>
                  <a:pt x="457" y="360"/>
                  <a:pt x="338" y="358"/>
                  <a:pt x="339" y="356"/>
                </a:cubicBezTo>
                <a:close/>
                <a:moveTo>
                  <a:pt x="341" y="371"/>
                </a:moveTo>
                <a:cubicBezTo>
                  <a:pt x="517" y="375"/>
                  <a:pt x="517" y="375"/>
                  <a:pt x="517" y="375"/>
                </a:cubicBezTo>
                <a:cubicBezTo>
                  <a:pt x="517" y="375"/>
                  <a:pt x="500" y="412"/>
                  <a:pt x="469" y="426"/>
                </a:cubicBezTo>
                <a:cubicBezTo>
                  <a:pt x="438" y="441"/>
                  <a:pt x="390" y="408"/>
                  <a:pt x="377" y="399"/>
                </a:cubicBezTo>
                <a:cubicBezTo>
                  <a:pt x="364" y="389"/>
                  <a:pt x="341" y="371"/>
                  <a:pt x="341" y="371"/>
                </a:cubicBezTo>
                <a:close/>
              </a:path>
            </a:pathLst>
          </a:custGeom>
          <a:solidFill>
            <a:schemeClr val="bg1">
              <a:lumMod val="95000"/>
              <a:alpha val="1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9" name="组合 18"/>
          <p:cNvGrpSpPr/>
          <p:nvPr userDrawn="1"/>
        </p:nvGrpSpPr>
        <p:grpSpPr>
          <a:xfrm>
            <a:off x="394009" y="179027"/>
            <a:ext cx="500056" cy="472843"/>
            <a:chOff x="1426264" y="1276578"/>
            <a:chExt cx="2948044" cy="2787606"/>
          </a:xfrm>
        </p:grpSpPr>
        <p:sp>
          <p:nvSpPr>
            <p:cNvPr id="20" name="Freeform 20"/>
            <p:cNvSpPr>
              <a:spLocks noEditPoints="1"/>
            </p:cNvSpPr>
            <p:nvPr/>
          </p:nvSpPr>
          <p:spPr bwMode="auto">
            <a:xfrm>
              <a:off x="1607417" y="3678157"/>
              <a:ext cx="2585739" cy="386027"/>
            </a:xfrm>
            <a:custGeom>
              <a:avLst/>
              <a:gdLst>
                <a:gd name="T0" fmla="*/ 466 w 505"/>
                <a:gd name="T1" fmla="*/ 1 h 75"/>
                <a:gd name="T2" fmla="*/ 430 w 505"/>
                <a:gd name="T3" fmla="*/ 14 h 75"/>
                <a:gd name="T4" fmla="*/ 466 w 505"/>
                <a:gd name="T5" fmla="*/ 29 h 75"/>
                <a:gd name="T6" fmla="*/ 414 w 505"/>
                <a:gd name="T7" fmla="*/ 42 h 75"/>
                <a:gd name="T8" fmla="*/ 466 w 505"/>
                <a:gd name="T9" fmla="*/ 60 h 75"/>
                <a:gd name="T10" fmla="*/ 434 w 505"/>
                <a:gd name="T11" fmla="*/ 73 h 75"/>
                <a:gd name="T12" fmla="*/ 418 w 505"/>
                <a:gd name="T13" fmla="*/ 71 h 75"/>
                <a:gd name="T14" fmla="*/ 412 w 505"/>
                <a:gd name="T15" fmla="*/ 6 h 75"/>
                <a:gd name="T16" fmla="*/ 0 w 505"/>
                <a:gd name="T17" fmla="*/ 74 h 75"/>
                <a:gd name="T18" fmla="*/ 19 w 505"/>
                <a:gd name="T19" fmla="*/ 0 h 75"/>
                <a:gd name="T20" fmla="*/ 55 w 505"/>
                <a:gd name="T21" fmla="*/ 29 h 75"/>
                <a:gd name="T22" fmla="*/ 74 w 505"/>
                <a:gd name="T23" fmla="*/ 0 h 75"/>
                <a:gd name="T24" fmla="*/ 55 w 505"/>
                <a:gd name="T25" fmla="*/ 74 h 75"/>
                <a:gd name="T26" fmla="*/ 19 w 505"/>
                <a:gd name="T27" fmla="*/ 42 h 75"/>
                <a:gd name="T28" fmla="*/ 0 w 505"/>
                <a:gd name="T29" fmla="*/ 74 h 75"/>
                <a:gd name="T30" fmla="*/ 113 w 505"/>
                <a:gd name="T31" fmla="*/ 0 h 75"/>
                <a:gd name="T32" fmla="*/ 113 w 505"/>
                <a:gd name="T33" fmla="*/ 52 h 75"/>
                <a:gd name="T34" fmla="*/ 131 w 505"/>
                <a:gd name="T35" fmla="*/ 63 h 75"/>
                <a:gd name="T36" fmla="*/ 148 w 505"/>
                <a:gd name="T37" fmla="*/ 54 h 75"/>
                <a:gd name="T38" fmla="*/ 149 w 505"/>
                <a:gd name="T39" fmla="*/ 0 h 75"/>
                <a:gd name="T40" fmla="*/ 172 w 505"/>
                <a:gd name="T41" fmla="*/ 39 h 75"/>
                <a:gd name="T42" fmla="*/ 160 w 505"/>
                <a:gd name="T43" fmla="*/ 67 h 75"/>
                <a:gd name="T44" fmla="*/ 132 w 505"/>
                <a:gd name="T45" fmla="*/ 75 h 75"/>
                <a:gd name="T46" fmla="*/ 101 w 505"/>
                <a:gd name="T47" fmla="*/ 67 h 75"/>
                <a:gd name="T48" fmla="*/ 94 w 505"/>
                <a:gd name="T49" fmla="*/ 39 h 75"/>
                <a:gd name="T50" fmla="*/ 267 w 505"/>
                <a:gd name="T51" fmla="*/ 74 h 75"/>
                <a:gd name="T52" fmla="*/ 239 w 505"/>
                <a:gd name="T53" fmla="*/ 57 h 75"/>
                <a:gd name="T54" fmla="*/ 195 w 505"/>
                <a:gd name="T55" fmla="*/ 74 h 75"/>
                <a:gd name="T56" fmla="*/ 211 w 505"/>
                <a:gd name="T57" fmla="*/ 0 h 75"/>
                <a:gd name="T58" fmla="*/ 267 w 505"/>
                <a:gd name="T59" fmla="*/ 74 h 75"/>
                <a:gd name="T60" fmla="*/ 220 w 505"/>
                <a:gd name="T61" fmla="*/ 17 h 75"/>
                <a:gd name="T62" fmla="*/ 233 w 505"/>
                <a:gd name="T63" fmla="*/ 45 h 75"/>
                <a:gd name="T64" fmla="*/ 262 w 505"/>
                <a:gd name="T65" fmla="*/ 0 h 75"/>
                <a:gd name="T66" fmla="*/ 295 w 505"/>
                <a:gd name="T67" fmla="*/ 51 h 75"/>
                <a:gd name="T68" fmla="*/ 334 w 505"/>
                <a:gd name="T69" fmla="*/ 0 h 75"/>
                <a:gd name="T70" fmla="*/ 364 w 505"/>
                <a:gd name="T71" fmla="*/ 0 h 75"/>
                <a:gd name="T72" fmla="*/ 360 w 505"/>
                <a:gd name="T73" fmla="*/ 74 h 75"/>
                <a:gd name="T74" fmla="*/ 322 w 505"/>
                <a:gd name="T75" fmla="*/ 19 h 75"/>
                <a:gd name="T76" fmla="*/ 284 w 505"/>
                <a:gd name="T77" fmla="*/ 74 h 75"/>
                <a:gd name="T78" fmla="*/ 486 w 505"/>
                <a:gd name="T79" fmla="*/ 0 h 75"/>
                <a:gd name="T80" fmla="*/ 505 w 505"/>
                <a:gd name="T81"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5" h="75">
                  <a:moveTo>
                    <a:pt x="436" y="1"/>
                  </a:moveTo>
                  <a:cubicBezTo>
                    <a:pt x="466" y="1"/>
                    <a:pt x="466" y="1"/>
                    <a:pt x="466" y="1"/>
                  </a:cubicBezTo>
                  <a:cubicBezTo>
                    <a:pt x="466" y="14"/>
                    <a:pt x="466" y="14"/>
                    <a:pt x="466" y="14"/>
                  </a:cubicBezTo>
                  <a:cubicBezTo>
                    <a:pt x="430" y="14"/>
                    <a:pt x="430" y="14"/>
                    <a:pt x="430" y="14"/>
                  </a:cubicBezTo>
                  <a:cubicBezTo>
                    <a:pt x="421" y="14"/>
                    <a:pt x="417" y="20"/>
                    <a:pt x="415" y="29"/>
                  </a:cubicBezTo>
                  <a:cubicBezTo>
                    <a:pt x="466" y="29"/>
                    <a:pt x="466" y="29"/>
                    <a:pt x="466" y="29"/>
                  </a:cubicBezTo>
                  <a:cubicBezTo>
                    <a:pt x="466" y="42"/>
                    <a:pt x="466" y="42"/>
                    <a:pt x="466" y="42"/>
                  </a:cubicBezTo>
                  <a:cubicBezTo>
                    <a:pt x="414" y="42"/>
                    <a:pt x="414" y="42"/>
                    <a:pt x="414" y="42"/>
                  </a:cubicBezTo>
                  <a:cubicBezTo>
                    <a:pt x="416" y="51"/>
                    <a:pt x="420" y="60"/>
                    <a:pt x="430" y="60"/>
                  </a:cubicBezTo>
                  <a:cubicBezTo>
                    <a:pt x="466" y="60"/>
                    <a:pt x="466" y="60"/>
                    <a:pt x="466" y="60"/>
                  </a:cubicBezTo>
                  <a:cubicBezTo>
                    <a:pt x="466" y="73"/>
                    <a:pt x="466" y="73"/>
                    <a:pt x="466" y="73"/>
                  </a:cubicBezTo>
                  <a:cubicBezTo>
                    <a:pt x="434" y="73"/>
                    <a:pt x="434" y="73"/>
                    <a:pt x="434" y="73"/>
                  </a:cubicBezTo>
                  <a:cubicBezTo>
                    <a:pt x="433" y="74"/>
                    <a:pt x="432" y="74"/>
                    <a:pt x="430" y="74"/>
                  </a:cubicBezTo>
                  <a:cubicBezTo>
                    <a:pt x="426" y="74"/>
                    <a:pt x="422" y="73"/>
                    <a:pt x="418" y="71"/>
                  </a:cubicBezTo>
                  <a:cubicBezTo>
                    <a:pt x="404" y="66"/>
                    <a:pt x="395" y="52"/>
                    <a:pt x="395" y="37"/>
                  </a:cubicBezTo>
                  <a:cubicBezTo>
                    <a:pt x="395" y="24"/>
                    <a:pt x="402" y="12"/>
                    <a:pt x="412" y="6"/>
                  </a:cubicBezTo>
                  <a:cubicBezTo>
                    <a:pt x="419" y="1"/>
                    <a:pt x="427" y="1"/>
                    <a:pt x="436" y="1"/>
                  </a:cubicBezTo>
                  <a:close/>
                  <a:moveTo>
                    <a:pt x="0" y="74"/>
                  </a:moveTo>
                  <a:cubicBezTo>
                    <a:pt x="0" y="0"/>
                    <a:pt x="0" y="0"/>
                    <a:pt x="0" y="0"/>
                  </a:cubicBezTo>
                  <a:cubicBezTo>
                    <a:pt x="19" y="0"/>
                    <a:pt x="19" y="0"/>
                    <a:pt x="19" y="0"/>
                  </a:cubicBezTo>
                  <a:cubicBezTo>
                    <a:pt x="19" y="29"/>
                    <a:pt x="19" y="29"/>
                    <a:pt x="19" y="29"/>
                  </a:cubicBezTo>
                  <a:cubicBezTo>
                    <a:pt x="55" y="29"/>
                    <a:pt x="55" y="29"/>
                    <a:pt x="55" y="29"/>
                  </a:cubicBezTo>
                  <a:cubicBezTo>
                    <a:pt x="55" y="0"/>
                    <a:pt x="55" y="0"/>
                    <a:pt x="55" y="0"/>
                  </a:cubicBezTo>
                  <a:cubicBezTo>
                    <a:pt x="74" y="0"/>
                    <a:pt x="74" y="0"/>
                    <a:pt x="74" y="0"/>
                  </a:cubicBezTo>
                  <a:cubicBezTo>
                    <a:pt x="74" y="74"/>
                    <a:pt x="74" y="74"/>
                    <a:pt x="74" y="74"/>
                  </a:cubicBezTo>
                  <a:cubicBezTo>
                    <a:pt x="55" y="74"/>
                    <a:pt x="55" y="74"/>
                    <a:pt x="55" y="74"/>
                  </a:cubicBezTo>
                  <a:cubicBezTo>
                    <a:pt x="55" y="42"/>
                    <a:pt x="55" y="42"/>
                    <a:pt x="55" y="42"/>
                  </a:cubicBezTo>
                  <a:cubicBezTo>
                    <a:pt x="19" y="42"/>
                    <a:pt x="19" y="42"/>
                    <a:pt x="19" y="42"/>
                  </a:cubicBezTo>
                  <a:cubicBezTo>
                    <a:pt x="19" y="74"/>
                    <a:pt x="19" y="74"/>
                    <a:pt x="19" y="74"/>
                  </a:cubicBezTo>
                  <a:lnTo>
                    <a:pt x="0" y="74"/>
                  </a:lnTo>
                  <a:close/>
                  <a:moveTo>
                    <a:pt x="94" y="0"/>
                  </a:moveTo>
                  <a:cubicBezTo>
                    <a:pt x="113" y="0"/>
                    <a:pt x="113" y="0"/>
                    <a:pt x="113" y="0"/>
                  </a:cubicBezTo>
                  <a:cubicBezTo>
                    <a:pt x="113" y="40"/>
                    <a:pt x="113" y="40"/>
                    <a:pt x="113" y="40"/>
                  </a:cubicBezTo>
                  <a:cubicBezTo>
                    <a:pt x="113" y="46"/>
                    <a:pt x="113" y="51"/>
                    <a:pt x="113" y="52"/>
                  </a:cubicBezTo>
                  <a:cubicBezTo>
                    <a:pt x="114" y="56"/>
                    <a:pt x="116" y="58"/>
                    <a:pt x="119" y="60"/>
                  </a:cubicBezTo>
                  <a:cubicBezTo>
                    <a:pt x="122" y="62"/>
                    <a:pt x="126" y="63"/>
                    <a:pt x="131" y="63"/>
                  </a:cubicBezTo>
                  <a:cubicBezTo>
                    <a:pt x="136" y="63"/>
                    <a:pt x="140" y="62"/>
                    <a:pt x="143" y="60"/>
                  </a:cubicBezTo>
                  <a:cubicBezTo>
                    <a:pt x="146" y="58"/>
                    <a:pt x="147" y="56"/>
                    <a:pt x="148" y="54"/>
                  </a:cubicBezTo>
                  <a:cubicBezTo>
                    <a:pt x="148" y="51"/>
                    <a:pt x="149" y="47"/>
                    <a:pt x="149" y="41"/>
                  </a:cubicBezTo>
                  <a:cubicBezTo>
                    <a:pt x="149" y="0"/>
                    <a:pt x="149" y="0"/>
                    <a:pt x="149" y="0"/>
                  </a:cubicBezTo>
                  <a:cubicBezTo>
                    <a:pt x="172" y="0"/>
                    <a:pt x="172" y="0"/>
                    <a:pt x="172" y="0"/>
                  </a:cubicBezTo>
                  <a:cubicBezTo>
                    <a:pt x="172" y="39"/>
                    <a:pt x="172" y="39"/>
                    <a:pt x="172" y="39"/>
                  </a:cubicBezTo>
                  <a:cubicBezTo>
                    <a:pt x="172" y="48"/>
                    <a:pt x="171" y="54"/>
                    <a:pt x="170" y="58"/>
                  </a:cubicBezTo>
                  <a:cubicBezTo>
                    <a:pt x="169" y="61"/>
                    <a:pt x="163" y="65"/>
                    <a:pt x="160" y="67"/>
                  </a:cubicBezTo>
                  <a:cubicBezTo>
                    <a:pt x="158" y="70"/>
                    <a:pt x="154" y="72"/>
                    <a:pt x="149" y="73"/>
                  </a:cubicBezTo>
                  <a:cubicBezTo>
                    <a:pt x="145" y="75"/>
                    <a:pt x="139" y="75"/>
                    <a:pt x="132" y="75"/>
                  </a:cubicBezTo>
                  <a:cubicBezTo>
                    <a:pt x="123" y="75"/>
                    <a:pt x="116" y="75"/>
                    <a:pt x="112" y="73"/>
                  </a:cubicBezTo>
                  <a:cubicBezTo>
                    <a:pt x="107" y="71"/>
                    <a:pt x="104" y="69"/>
                    <a:pt x="101" y="67"/>
                  </a:cubicBezTo>
                  <a:cubicBezTo>
                    <a:pt x="99" y="64"/>
                    <a:pt x="97" y="61"/>
                    <a:pt x="96" y="58"/>
                  </a:cubicBezTo>
                  <a:cubicBezTo>
                    <a:pt x="95" y="54"/>
                    <a:pt x="94" y="48"/>
                    <a:pt x="94" y="39"/>
                  </a:cubicBezTo>
                  <a:lnTo>
                    <a:pt x="94" y="0"/>
                  </a:lnTo>
                  <a:close/>
                  <a:moveTo>
                    <a:pt x="267" y="74"/>
                  </a:moveTo>
                  <a:cubicBezTo>
                    <a:pt x="247" y="74"/>
                    <a:pt x="247" y="74"/>
                    <a:pt x="247" y="74"/>
                  </a:cubicBezTo>
                  <a:cubicBezTo>
                    <a:pt x="239" y="57"/>
                    <a:pt x="239" y="57"/>
                    <a:pt x="239" y="57"/>
                  </a:cubicBezTo>
                  <a:cubicBezTo>
                    <a:pt x="202" y="57"/>
                    <a:pt x="202" y="57"/>
                    <a:pt x="202" y="57"/>
                  </a:cubicBezTo>
                  <a:cubicBezTo>
                    <a:pt x="195" y="74"/>
                    <a:pt x="195" y="74"/>
                    <a:pt x="195" y="74"/>
                  </a:cubicBezTo>
                  <a:cubicBezTo>
                    <a:pt x="175" y="74"/>
                    <a:pt x="175" y="74"/>
                    <a:pt x="175" y="74"/>
                  </a:cubicBezTo>
                  <a:cubicBezTo>
                    <a:pt x="211" y="0"/>
                    <a:pt x="211" y="0"/>
                    <a:pt x="211" y="0"/>
                  </a:cubicBezTo>
                  <a:cubicBezTo>
                    <a:pt x="230" y="0"/>
                    <a:pt x="230" y="0"/>
                    <a:pt x="230" y="0"/>
                  </a:cubicBezTo>
                  <a:lnTo>
                    <a:pt x="267" y="74"/>
                  </a:lnTo>
                  <a:close/>
                  <a:moveTo>
                    <a:pt x="233" y="45"/>
                  </a:moveTo>
                  <a:cubicBezTo>
                    <a:pt x="220" y="17"/>
                    <a:pt x="220" y="17"/>
                    <a:pt x="220" y="17"/>
                  </a:cubicBezTo>
                  <a:cubicBezTo>
                    <a:pt x="208" y="45"/>
                    <a:pt x="208" y="45"/>
                    <a:pt x="208" y="45"/>
                  </a:cubicBezTo>
                  <a:lnTo>
                    <a:pt x="233" y="45"/>
                  </a:lnTo>
                  <a:close/>
                  <a:moveTo>
                    <a:pt x="284" y="74"/>
                  </a:moveTo>
                  <a:cubicBezTo>
                    <a:pt x="262" y="0"/>
                    <a:pt x="262" y="0"/>
                    <a:pt x="262" y="0"/>
                  </a:cubicBezTo>
                  <a:cubicBezTo>
                    <a:pt x="281" y="0"/>
                    <a:pt x="281" y="0"/>
                    <a:pt x="281" y="0"/>
                  </a:cubicBezTo>
                  <a:cubicBezTo>
                    <a:pt x="295" y="51"/>
                    <a:pt x="295" y="51"/>
                    <a:pt x="295" y="51"/>
                  </a:cubicBezTo>
                  <a:cubicBezTo>
                    <a:pt x="312" y="0"/>
                    <a:pt x="312" y="0"/>
                    <a:pt x="312" y="0"/>
                  </a:cubicBezTo>
                  <a:cubicBezTo>
                    <a:pt x="334" y="0"/>
                    <a:pt x="334" y="0"/>
                    <a:pt x="334" y="0"/>
                  </a:cubicBezTo>
                  <a:cubicBezTo>
                    <a:pt x="350" y="52"/>
                    <a:pt x="350" y="52"/>
                    <a:pt x="350" y="52"/>
                  </a:cubicBezTo>
                  <a:cubicBezTo>
                    <a:pt x="364" y="0"/>
                    <a:pt x="364" y="0"/>
                    <a:pt x="364" y="0"/>
                  </a:cubicBezTo>
                  <a:cubicBezTo>
                    <a:pt x="383" y="0"/>
                    <a:pt x="383" y="0"/>
                    <a:pt x="383" y="0"/>
                  </a:cubicBezTo>
                  <a:cubicBezTo>
                    <a:pt x="360" y="74"/>
                    <a:pt x="360" y="74"/>
                    <a:pt x="360" y="74"/>
                  </a:cubicBezTo>
                  <a:cubicBezTo>
                    <a:pt x="341" y="74"/>
                    <a:pt x="341" y="74"/>
                    <a:pt x="341" y="74"/>
                  </a:cubicBezTo>
                  <a:cubicBezTo>
                    <a:pt x="322" y="19"/>
                    <a:pt x="322" y="19"/>
                    <a:pt x="322" y="19"/>
                  </a:cubicBezTo>
                  <a:cubicBezTo>
                    <a:pt x="304" y="74"/>
                    <a:pt x="304" y="74"/>
                    <a:pt x="304" y="74"/>
                  </a:cubicBezTo>
                  <a:lnTo>
                    <a:pt x="284" y="74"/>
                  </a:lnTo>
                  <a:close/>
                  <a:moveTo>
                    <a:pt x="486" y="74"/>
                  </a:moveTo>
                  <a:cubicBezTo>
                    <a:pt x="486" y="0"/>
                    <a:pt x="486" y="0"/>
                    <a:pt x="486" y="0"/>
                  </a:cubicBezTo>
                  <a:cubicBezTo>
                    <a:pt x="505" y="0"/>
                    <a:pt x="505" y="0"/>
                    <a:pt x="505" y="0"/>
                  </a:cubicBezTo>
                  <a:cubicBezTo>
                    <a:pt x="505" y="74"/>
                    <a:pt x="505" y="74"/>
                    <a:pt x="505" y="74"/>
                  </a:cubicBezTo>
                  <a:lnTo>
                    <a:pt x="486" y="7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21"/>
            <p:cNvSpPr>
              <a:spLocks noEditPoints="1"/>
            </p:cNvSpPr>
            <p:nvPr/>
          </p:nvSpPr>
          <p:spPr bwMode="auto">
            <a:xfrm>
              <a:off x="1426264" y="1276578"/>
              <a:ext cx="2948044" cy="2260095"/>
            </a:xfrm>
            <a:custGeom>
              <a:avLst/>
              <a:gdLst>
                <a:gd name="T0" fmla="*/ 273 w 576"/>
                <a:gd name="T1" fmla="*/ 317 h 441"/>
                <a:gd name="T2" fmla="*/ 275 w 576"/>
                <a:gd name="T3" fmla="*/ 102 h 441"/>
                <a:gd name="T4" fmla="*/ 247 w 576"/>
                <a:gd name="T5" fmla="*/ 2 h 441"/>
                <a:gd name="T6" fmla="*/ 174 w 576"/>
                <a:gd name="T7" fmla="*/ 38 h 441"/>
                <a:gd name="T8" fmla="*/ 180 w 576"/>
                <a:gd name="T9" fmla="*/ 166 h 441"/>
                <a:gd name="T10" fmla="*/ 268 w 576"/>
                <a:gd name="T11" fmla="*/ 318 h 441"/>
                <a:gd name="T12" fmla="*/ 273 w 576"/>
                <a:gd name="T13" fmla="*/ 317 h 441"/>
                <a:gd name="T14" fmla="*/ 249 w 576"/>
                <a:gd name="T15" fmla="*/ 335 h 441"/>
                <a:gd name="T16" fmla="*/ 175 w 576"/>
                <a:gd name="T17" fmla="*/ 197 h 441"/>
                <a:gd name="T18" fmla="*/ 92 w 576"/>
                <a:gd name="T19" fmla="*/ 81 h 441"/>
                <a:gd name="T20" fmla="*/ 47 w 576"/>
                <a:gd name="T21" fmla="*/ 157 h 441"/>
                <a:gd name="T22" fmla="*/ 102 w 576"/>
                <a:gd name="T23" fmla="*/ 250 h 441"/>
                <a:gd name="T24" fmla="*/ 249 w 576"/>
                <a:gd name="T25" fmla="*/ 335 h 441"/>
                <a:gd name="T26" fmla="*/ 236 w 576"/>
                <a:gd name="T27" fmla="*/ 356 h 441"/>
                <a:gd name="T28" fmla="*/ 110 w 576"/>
                <a:gd name="T29" fmla="*/ 278 h 441"/>
                <a:gd name="T30" fmla="*/ 12 w 576"/>
                <a:gd name="T31" fmla="*/ 225 h 441"/>
                <a:gd name="T32" fmla="*/ 20 w 576"/>
                <a:gd name="T33" fmla="*/ 308 h 441"/>
                <a:gd name="T34" fmla="*/ 97 w 576"/>
                <a:gd name="T35" fmla="*/ 357 h 441"/>
                <a:gd name="T36" fmla="*/ 236 w 576"/>
                <a:gd name="T37" fmla="*/ 356 h 441"/>
                <a:gd name="T38" fmla="*/ 234 w 576"/>
                <a:gd name="T39" fmla="*/ 371 h 441"/>
                <a:gd name="T40" fmla="*/ 58 w 576"/>
                <a:gd name="T41" fmla="*/ 375 h 441"/>
                <a:gd name="T42" fmla="*/ 106 w 576"/>
                <a:gd name="T43" fmla="*/ 426 h 441"/>
                <a:gd name="T44" fmla="*/ 198 w 576"/>
                <a:gd name="T45" fmla="*/ 399 h 441"/>
                <a:gd name="T46" fmla="*/ 234 w 576"/>
                <a:gd name="T47" fmla="*/ 371 h 441"/>
                <a:gd name="T48" fmla="*/ 302 w 576"/>
                <a:gd name="T49" fmla="*/ 317 h 441"/>
                <a:gd name="T50" fmla="*/ 300 w 576"/>
                <a:gd name="T51" fmla="*/ 102 h 441"/>
                <a:gd name="T52" fmla="*/ 328 w 576"/>
                <a:gd name="T53" fmla="*/ 2 h 441"/>
                <a:gd name="T54" fmla="*/ 401 w 576"/>
                <a:gd name="T55" fmla="*/ 38 h 441"/>
                <a:gd name="T56" fmla="*/ 395 w 576"/>
                <a:gd name="T57" fmla="*/ 166 h 441"/>
                <a:gd name="T58" fmla="*/ 307 w 576"/>
                <a:gd name="T59" fmla="*/ 318 h 441"/>
                <a:gd name="T60" fmla="*/ 302 w 576"/>
                <a:gd name="T61" fmla="*/ 317 h 441"/>
                <a:gd name="T62" fmla="*/ 326 w 576"/>
                <a:gd name="T63" fmla="*/ 335 h 441"/>
                <a:gd name="T64" fmla="*/ 400 w 576"/>
                <a:gd name="T65" fmla="*/ 197 h 441"/>
                <a:gd name="T66" fmla="*/ 483 w 576"/>
                <a:gd name="T67" fmla="*/ 81 h 441"/>
                <a:gd name="T68" fmla="*/ 528 w 576"/>
                <a:gd name="T69" fmla="*/ 157 h 441"/>
                <a:gd name="T70" fmla="*/ 473 w 576"/>
                <a:gd name="T71" fmla="*/ 250 h 441"/>
                <a:gd name="T72" fmla="*/ 326 w 576"/>
                <a:gd name="T73" fmla="*/ 335 h 441"/>
                <a:gd name="T74" fmla="*/ 339 w 576"/>
                <a:gd name="T75" fmla="*/ 356 h 441"/>
                <a:gd name="T76" fmla="*/ 465 w 576"/>
                <a:gd name="T77" fmla="*/ 278 h 441"/>
                <a:gd name="T78" fmla="*/ 563 w 576"/>
                <a:gd name="T79" fmla="*/ 225 h 441"/>
                <a:gd name="T80" fmla="*/ 555 w 576"/>
                <a:gd name="T81" fmla="*/ 308 h 441"/>
                <a:gd name="T82" fmla="*/ 478 w 576"/>
                <a:gd name="T83" fmla="*/ 357 h 441"/>
                <a:gd name="T84" fmla="*/ 339 w 576"/>
                <a:gd name="T85" fmla="*/ 356 h 441"/>
                <a:gd name="T86" fmla="*/ 341 w 576"/>
                <a:gd name="T87" fmla="*/ 371 h 441"/>
                <a:gd name="T88" fmla="*/ 517 w 576"/>
                <a:gd name="T89" fmla="*/ 375 h 441"/>
                <a:gd name="T90" fmla="*/ 469 w 576"/>
                <a:gd name="T91" fmla="*/ 426 h 441"/>
                <a:gd name="T92" fmla="*/ 377 w 576"/>
                <a:gd name="T93" fmla="*/ 399 h 441"/>
                <a:gd name="T94" fmla="*/ 341 w 576"/>
                <a:gd name="T95" fmla="*/ 371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6" h="441">
                  <a:moveTo>
                    <a:pt x="273" y="317"/>
                  </a:moveTo>
                  <a:cubicBezTo>
                    <a:pt x="274" y="315"/>
                    <a:pt x="282" y="144"/>
                    <a:pt x="275" y="102"/>
                  </a:cubicBezTo>
                  <a:cubicBezTo>
                    <a:pt x="269" y="60"/>
                    <a:pt x="250" y="6"/>
                    <a:pt x="247" y="2"/>
                  </a:cubicBezTo>
                  <a:cubicBezTo>
                    <a:pt x="247" y="2"/>
                    <a:pt x="202" y="0"/>
                    <a:pt x="174" y="38"/>
                  </a:cubicBezTo>
                  <a:cubicBezTo>
                    <a:pt x="145" y="77"/>
                    <a:pt x="166" y="136"/>
                    <a:pt x="180" y="166"/>
                  </a:cubicBezTo>
                  <a:cubicBezTo>
                    <a:pt x="193" y="196"/>
                    <a:pt x="265" y="316"/>
                    <a:pt x="268" y="318"/>
                  </a:cubicBezTo>
                  <a:cubicBezTo>
                    <a:pt x="270" y="321"/>
                    <a:pt x="273" y="320"/>
                    <a:pt x="273" y="317"/>
                  </a:cubicBezTo>
                  <a:close/>
                  <a:moveTo>
                    <a:pt x="249" y="335"/>
                  </a:moveTo>
                  <a:cubicBezTo>
                    <a:pt x="251" y="330"/>
                    <a:pt x="209" y="253"/>
                    <a:pt x="175" y="197"/>
                  </a:cubicBezTo>
                  <a:cubicBezTo>
                    <a:pt x="141" y="141"/>
                    <a:pt x="97" y="81"/>
                    <a:pt x="92" y="81"/>
                  </a:cubicBezTo>
                  <a:cubicBezTo>
                    <a:pt x="87" y="82"/>
                    <a:pt x="50" y="120"/>
                    <a:pt x="47" y="157"/>
                  </a:cubicBezTo>
                  <a:cubicBezTo>
                    <a:pt x="44" y="195"/>
                    <a:pt x="59" y="220"/>
                    <a:pt x="102" y="250"/>
                  </a:cubicBezTo>
                  <a:cubicBezTo>
                    <a:pt x="145" y="281"/>
                    <a:pt x="247" y="340"/>
                    <a:pt x="249" y="335"/>
                  </a:cubicBezTo>
                  <a:close/>
                  <a:moveTo>
                    <a:pt x="236" y="356"/>
                  </a:moveTo>
                  <a:cubicBezTo>
                    <a:pt x="236" y="354"/>
                    <a:pt x="142" y="294"/>
                    <a:pt x="110" y="278"/>
                  </a:cubicBezTo>
                  <a:cubicBezTo>
                    <a:pt x="79" y="262"/>
                    <a:pt x="14" y="224"/>
                    <a:pt x="12" y="225"/>
                  </a:cubicBezTo>
                  <a:cubicBezTo>
                    <a:pt x="9" y="225"/>
                    <a:pt x="0" y="272"/>
                    <a:pt x="20" y="308"/>
                  </a:cubicBezTo>
                  <a:cubicBezTo>
                    <a:pt x="40" y="343"/>
                    <a:pt x="79" y="354"/>
                    <a:pt x="97" y="357"/>
                  </a:cubicBezTo>
                  <a:cubicBezTo>
                    <a:pt x="118" y="360"/>
                    <a:pt x="237" y="358"/>
                    <a:pt x="236" y="356"/>
                  </a:cubicBezTo>
                  <a:close/>
                  <a:moveTo>
                    <a:pt x="234" y="371"/>
                  </a:moveTo>
                  <a:cubicBezTo>
                    <a:pt x="58" y="375"/>
                    <a:pt x="58" y="375"/>
                    <a:pt x="58" y="375"/>
                  </a:cubicBezTo>
                  <a:cubicBezTo>
                    <a:pt x="58" y="375"/>
                    <a:pt x="75" y="412"/>
                    <a:pt x="106" y="426"/>
                  </a:cubicBezTo>
                  <a:cubicBezTo>
                    <a:pt x="137" y="441"/>
                    <a:pt x="185" y="408"/>
                    <a:pt x="198" y="399"/>
                  </a:cubicBezTo>
                  <a:cubicBezTo>
                    <a:pt x="211" y="389"/>
                    <a:pt x="234" y="371"/>
                    <a:pt x="234" y="371"/>
                  </a:cubicBezTo>
                  <a:close/>
                  <a:moveTo>
                    <a:pt x="302" y="317"/>
                  </a:moveTo>
                  <a:cubicBezTo>
                    <a:pt x="301" y="315"/>
                    <a:pt x="293" y="144"/>
                    <a:pt x="300" y="102"/>
                  </a:cubicBezTo>
                  <a:cubicBezTo>
                    <a:pt x="306" y="60"/>
                    <a:pt x="325" y="6"/>
                    <a:pt x="328" y="2"/>
                  </a:cubicBezTo>
                  <a:cubicBezTo>
                    <a:pt x="328" y="2"/>
                    <a:pt x="373" y="0"/>
                    <a:pt x="401" y="38"/>
                  </a:cubicBezTo>
                  <a:cubicBezTo>
                    <a:pt x="430" y="77"/>
                    <a:pt x="409" y="136"/>
                    <a:pt x="395" y="166"/>
                  </a:cubicBezTo>
                  <a:cubicBezTo>
                    <a:pt x="382" y="196"/>
                    <a:pt x="310" y="316"/>
                    <a:pt x="307" y="318"/>
                  </a:cubicBezTo>
                  <a:cubicBezTo>
                    <a:pt x="305" y="321"/>
                    <a:pt x="302" y="320"/>
                    <a:pt x="302" y="317"/>
                  </a:cubicBezTo>
                  <a:close/>
                  <a:moveTo>
                    <a:pt x="326" y="335"/>
                  </a:moveTo>
                  <a:cubicBezTo>
                    <a:pt x="324" y="330"/>
                    <a:pt x="366" y="253"/>
                    <a:pt x="400" y="197"/>
                  </a:cubicBezTo>
                  <a:cubicBezTo>
                    <a:pt x="434" y="141"/>
                    <a:pt x="478" y="81"/>
                    <a:pt x="483" y="81"/>
                  </a:cubicBezTo>
                  <a:cubicBezTo>
                    <a:pt x="488" y="82"/>
                    <a:pt x="525" y="120"/>
                    <a:pt x="528" y="157"/>
                  </a:cubicBezTo>
                  <a:cubicBezTo>
                    <a:pt x="531" y="195"/>
                    <a:pt x="516" y="220"/>
                    <a:pt x="473" y="250"/>
                  </a:cubicBezTo>
                  <a:cubicBezTo>
                    <a:pt x="430" y="281"/>
                    <a:pt x="328" y="340"/>
                    <a:pt x="326" y="335"/>
                  </a:cubicBezTo>
                  <a:close/>
                  <a:moveTo>
                    <a:pt x="339" y="356"/>
                  </a:moveTo>
                  <a:cubicBezTo>
                    <a:pt x="339" y="354"/>
                    <a:pt x="433" y="294"/>
                    <a:pt x="465" y="278"/>
                  </a:cubicBezTo>
                  <a:cubicBezTo>
                    <a:pt x="496" y="262"/>
                    <a:pt x="561" y="224"/>
                    <a:pt x="563" y="225"/>
                  </a:cubicBezTo>
                  <a:cubicBezTo>
                    <a:pt x="566" y="225"/>
                    <a:pt x="576" y="272"/>
                    <a:pt x="555" y="308"/>
                  </a:cubicBezTo>
                  <a:cubicBezTo>
                    <a:pt x="535" y="343"/>
                    <a:pt x="496" y="354"/>
                    <a:pt x="478" y="357"/>
                  </a:cubicBezTo>
                  <a:cubicBezTo>
                    <a:pt x="457" y="360"/>
                    <a:pt x="338" y="358"/>
                    <a:pt x="339" y="356"/>
                  </a:cubicBezTo>
                  <a:close/>
                  <a:moveTo>
                    <a:pt x="341" y="371"/>
                  </a:moveTo>
                  <a:cubicBezTo>
                    <a:pt x="517" y="375"/>
                    <a:pt x="517" y="375"/>
                    <a:pt x="517" y="375"/>
                  </a:cubicBezTo>
                  <a:cubicBezTo>
                    <a:pt x="517" y="375"/>
                    <a:pt x="500" y="412"/>
                    <a:pt x="469" y="426"/>
                  </a:cubicBezTo>
                  <a:cubicBezTo>
                    <a:pt x="438" y="441"/>
                    <a:pt x="390" y="408"/>
                    <a:pt x="377" y="399"/>
                  </a:cubicBezTo>
                  <a:cubicBezTo>
                    <a:pt x="364" y="389"/>
                    <a:pt x="341" y="371"/>
                    <a:pt x="341" y="37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22" name="组合 21"/>
          <p:cNvGrpSpPr/>
          <p:nvPr userDrawn="1"/>
        </p:nvGrpSpPr>
        <p:grpSpPr>
          <a:xfrm>
            <a:off x="892504" y="161389"/>
            <a:ext cx="1457450" cy="564349"/>
            <a:chOff x="1159001" y="160794"/>
            <a:chExt cx="1457450" cy="564349"/>
          </a:xfrm>
        </p:grpSpPr>
        <p:sp>
          <p:nvSpPr>
            <p:cNvPr id="23" name="文本框 22"/>
            <p:cNvSpPr txBox="1"/>
            <p:nvPr/>
          </p:nvSpPr>
          <p:spPr>
            <a:xfrm>
              <a:off x="1159001" y="160794"/>
              <a:ext cx="1210588" cy="400110"/>
            </a:xfrm>
            <a:prstGeom prst="rect">
              <a:avLst/>
            </a:prstGeom>
            <a:noFill/>
          </p:spPr>
          <p:txBody>
            <a:bodyPr wrap="non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课程收获</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1159001" y="463533"/>
              <a:ext cx="1457450" cy="261610"/>
            </a:xfrm>
            <a:prstGeom prst="rect">
              <a:avLst/>
            </a:prstGeom>
          </p:spPr>
          <p:txBody>
            <a:bodyPr wrap="non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dirty="0" smtClean="0">
                  <a:solidFill>
                    <a:schemeClr val="bg1"/>
                  </a:solidFill>
                  <a:latin typeface="微软雅黑" panose="020B0503020204020204" pitchFamily="34" charset="-122"/>
                  <a:ea typeface="微软雅黑" panose="020B0503020204020204" pitchFamily="34" charset="-122"/>
                </a:rPr>
                <a:t>Curriculum harvest</a:t>
              </a:r>
            </a:p>
          </p:txBody>
        </p:sp>
      </p:grpSp>
    </p:spTree>
    <p:extLst>
      <p:ext uri="{BB962C8B-B14F-4D97-AF65-F5344CB8AC3E}">
        <p14:creationId xmlns:p14="http://schemas.microsoft.com/office/powerpoint/2010/main" val="3556401919"/>
      </p:ext>
    </p:extLst>
  </p:cSld>
  <p:clrMapOvr>
    <a:masterClrMapping/>
  </p:clrMapOvr>
  <mc:AlternateContent xmlns:mc="http://schemas.openxmlformats.org/markup-compatibility/2006">
    <mc:Choice xmlns:p14="http://schemas.microsoft.com/office/powerpoint/2010/main" Requires="p14">
      <p:transition spd="slow" p14:dur="30750"/>
    </mc:Choice>
    <mc:Fallback>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977F8A7-161D-419B-B915-73F37743EE6D}" type="datetimeFigureOut">
              <a:rPr lang="zh-CN" altLang="en-US" smtClean="0"/>
              <a:t>2021/9/25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68F4696-310A-4722-A3AC-1834A6C6C3A3}" type="slidenum">
              <a:rPr lang="zh-CN" altLang="en-US" smtClean="0"/>
              <a:t>‹#›</a:t>
            </a:fld>
            <a:endParaRPr lang="zh-CN" altLang="en-US"/>
          </a:p>
        </p:txBody>
      </p:sp>
    </p:spTree>
    <p:extLst>
      <p:ext uri="{BB962C8B-B14F-4D97-AF65-F5344CB8AC3E}">
        <p14:creationId xmlns:p14="http://schemas.microsoft.com/office/powerpoint/2010/main" val="2937070737"/>
      </p:ext>
    </p:extLst>
  </p:cSld>
  <p:clrMapOvr>
    <a:masterClrMapping/>
  </p:clrMapOvr>
  <mc:AlternateContent xmlns:mc="http://schemas.openxmlformats.org/markup-compatibility/2006">
    <mc:Choice xmlns:p14="http://schemas.microsoft.com/office/powerpoint/2010/main" Requires="p14">
      <p:transition spd="slow" p14:dur="30750"/>
    </mc:Choice>
    <mc:Fallback>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977F8A7-161D-419B-B915-73F37743EE6D}" type="datetimeFigureOut">
              <a:rPr lang="zh-CN" altLang="en-US" smtClean="0"/>
              <a:t>2021/9/25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68F4696-310A-4722-A3AC-1834A6C6C3A3}" type="slidenum">
              <a:rPr lang="zh-CN" altLang="en-US" smtClean="0"/>
              <a:t>‹#›</a:t>
            </a:fld>
            <a:endParaRPr lang="zh-CN" altLang="en-US"/>
          </a:p>
        </p:txBody>
      </p:sp>
    </p:spTree>
    <p:extLst>
      <p:ext uri="{BB962C8B-B14F-4D97-AF65-F5344CB8AC3E}">
        <p14:creationId xmlns:p14="http://schemas.microsoft.com/office/powerpoint/2010/main" val="2901983089"/>
      </p:ext>
    </p:extLst>
  </p:cSld>
  <p:clrMapOvr>
    <a:masterClrMapping/>
  </p:clrMapOvr>
  <mc:AlternateContent xmlns:mc="http://schemas.openxmlformats.org/markup-compatibility/2006">
    <mc:Choice xmlns:p14="http://schemas.microsoft.com/office/powerpoint/2010/main" Requires="p14">
      <p:transition spd="slow" p14:dur="3075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977F8A7-161D-419B-B915-73F37743EE6D}" type="datetimeFigureOut">
              <a:rPr lang="zh-CN" altLang="en-US" smtClean="0"/>
              <a:t>2021/9/25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68F4696-310A-4722-A3AC-1834A6C6C3A3}" type="slidenum">
              <a:rPr lang="zh-CN" altLang="en-US" smtClean="0"/>
              <a:t>‹#›</a:t>
            </a:fld>
            <a:endParaRPr lang="zh-CN" altLang="en-US"/>
          </a:p>
        </p:txBody>
      </p:sp>
    </p:spTree>
    <p:extLst>
      <p:ext uri="{BB962C8B-B14F-4D97-AF65-F5344CB8AC3E}">
        <p14:creationId xmlns:p14="http://schemas.microsoft.com/office/powerpoint/2010/main" val="2310285154"/>
      </p:ext>
    </p:extLst>
  </p:cSld>
  <p:clrMapOvr>
    <a:masterClrMapping/>
  </p:clrMapOvr>
  <mc:AlternateContent xmlns:mc="http://schemas.openxmlformats.org/markup-compatibility/2006">
    <mc:Choice xmlns:p14="http://schemas.microsoft.com/office/powerpoint/2010/main" Requires="p14">
      <p:transition spd="slow" p14:dur="3075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977F8A7-161D-419B-B915-73F37743EE6D}" type="datetimeFigureOut">
              <a:rPr lang="zh-CN" altLang="en-US" smtClean="0"/>
              <a:t>2021/9/25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68F4696-310A-4722-A3AC-1834A6C6C3A3}" type="slidenum">
              <a:rPr lang="zh-CN" altLang="en-US" smtClean="0"/>
              <a:t>‹#›</a:t>
            </a:fld>
            <a:endParaRPr lang="zh-CN" altLang="en-US"/>
          </a:p>
        </p:txBody>
      </p:sp>
    </p:spTree>
    <p:extLst>
      <p:ext uri="{BB962C8B-B14F-4D97-AF65-F5344CB8AC3E}">
        <p14:creationId xmlns:p14="http://schemas.microsoft.com/office/powerpoint/2010/main" val="1473025681"/>
      </p:ext>
    </p:extLst>
  </p:cSld>
  <p:clrMapOvr>
    <a:masterClrMapping/>
  </p:clrMapOvr>
  <mc:AlternateContent xmlns:mc="http://schemas.openxmlformats.org/markup-compatibility/2006">
    <mc:Choice xmlns:p14="http://schemas.microsoft.com/office/powerpoint/2010/main" Requires="p14">
      <p:transition spd="slow" p14:dur="3075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9A7E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77F8A7-161D-419B-B915-73F37743EE6D}" type="datetimeFigureOut">
              <a:rPr lang="zh-CN" altLang="en-US" smtClean="0"/>
              <a:t>2021/9/25</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8F4696-310A-4722-A3AC-1834A6C6C3A3}" type="slidenum">
              <a:rPr lang="zh-CN" altLang="en-US" smtClean="0"/>
              <a:t>‹#›</a:t>
            </a:fld>
            <a:endParaRPr lang="zh-CN" altLang="en-US"/>
          </a:p>
        </p:txBody>
      </p:sp>
    </p:spTree>
    <p:extLst>
      <p:ext uri="{BB962C8B-B14F-4D97-AF65-F5344CB8AC3E}">
        <p14:creationId xmlns:p14="http://schemas.microsoft.com/office/powerpoint/2010/main" val="10150665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84" r:id="rId3"/>
    <p:sldLayoutId id="2147483685" r:id="rId4"/>
    <p:sldLayoutId id="2147483686"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Lst>
  <mc:AlternateContent xmlns:mc="http://schemas.openxmlformats.org/markup-compatibility/2006">
    <mc:Choice xmlns:p14="http://schemas.microsoft.com/office/powerpoint/2010/main" Requires="p14">
      <p:transition spd="slow" p14:dur="3075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9.xml"/><Relationship Id="rId6" Type="http://schemas.openxmlformats.org/officeDocument/2006/relationships/diagramColors" Target="../diagrams/colors1.xml"/><Relationship Id="rId11" Type="http://schemas.openxmlformats.org/officeDocument/2006/relationships/image" Target="../media/image5.png"/><Relationship Id="rId5" Type="http://schemas.openxmlformats.org/officeDocument/2006/relationships/diagramQuickStyle" Target="../diagrams/quickStyle1.xml"/><Relationship Id="rId10" Type="http://schemas.openxmlformats.org/officeDocument/2006/relationships/image" Target="../media/image4.png"/><Relationship Id="rId4" Type="http://schemas.openxmlformats.org/officeDocument/2006/relationships/diagramLayout" Target="../diagrams/layout1.xm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a:spLocks/>
          </p:cNvSpPr>
          <p:nvPr/>
        </p:nvSpPr>
        <p:spPr bwMode="auto">
          <a:xfrm>
            <a:off x="3094156" y="0"/>
            <a:ext cx="4121579" cy="4720292"/>
          </a:xfrm>
          <a:custGeom>
            <a:avLst/>
            <a:gdLst>
              <a:gd name="T0" fmla="*/ 0 w 950"/>
              <a:gd name="T1" fmla="*/ 0 h 1088"/>
              <a:gd name="T2" fmla="*/ 950 w 950"/>
              <a:gd name="T3" fmla="*/ 1088 h 1088"/>
              <a:gd name="T4" fmla="*/ 843 w 950"/>
              <a:gd name="T5" fmla="*/ 832 h 1088"/>
              <a:gd name="T6" fmla="*/ 0 w 950"/>
              <a:gd name="T7" fmla="*/ 0 h 1088"/>
            </a:gdLst>
            <a:ahLst/>
            <a:cxnLst>
              <a:cxn ang="0">
                <a:pos x="T0" y="T1"/>
              </a:cxn>
              <a:cxn ang="0">
                <a:pos x="T2" y="T3"/>
              </a:cxn>
              <a:cxn ang="0">
                <a:pos x="T4" y="T5"/>
              </a:cxn>
              <a:cxn ang="0">
                <a:pos x="T6" y="T7"/>
              </a:cxn>
            </a:cxnLst>
            <a:rect l="0" t="0" r="r" b="b"/>
            <a:pathLst>
              <a:path w="950" h="1088">
                <a:moveTo>
                  <a:pt x="0" y="0"/>
                </a:moveTo>
                <a:lnTo>
                  <a:pt x="950" y="1088"/>
                </a:lnTo>
                <a:lnTo>
                  <a:pt x="843" y="832"/>
                </a:lnTo>
                <a:lnTo>
                  <a:pt x="0" y="0"/>
                </a:lnTo>
                <a:close/>
              </a:path>
            </a:pathLst>
          </a:cu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6"/>
          <p:cNvSpPr>
            <a:spLocks/>
          </p:cNvSpPr>
          <p:nvPr/>
        </p:nvSpPr>
        <p:spPr bwMode="auto">
          <a:xfrm>
            <a:off x="8595380" y="5340699"/>
            <a:ext cx="2928491" cy="2559717"/>
          </a:xfrm>
          <a:custGeom>
            <a:avLst/>
            <a:gdLst>
              <a:gd name="T0" fmla="*/ 675 w 675"/>
              <a:gd name="T1" fmla="*/ 391 h 590"/>
              <a:gd name="T2" fmla="*/ 132 w 675"/>
              <a:gd name="T3" fmla="*/ 0 h 590"/>
              <a:gd name="T4" fmla="*/ 0 w 675"/>
              <a:gd name="T5" fmla="*/ 227 h 590"/>
              <a:gd name="T6" fmla="*/ 282 w 675"/>
              <a:gd name="T7" fmla="*/ 590 h 590"/>
              <a:gd name="T8" fmla="*/ 675 w 675"/>
              <a:gd name="T9" fmla="*/ 391 h 590"/>
            </a:gdLst>
            <a:ahLst/>
            <a:cxnLst>
              <a:cxn ang="0">
                <a:pos x="T0" y="T1"/>
              </a:cxn>
              <a:cxn ang="0">
                <a:pos x="T2" y="T3"/>
              </a:cxn>
              <a:cxn ang="0">
                <a:pos x="T4" y="T5"/>
              </a:cxn>
              <a:cxn ang="0">
                <a:pos x="T6" y="T7"/>
              </a:cxn>
              <a:cxn ang="0">
                <a:pos x="T8" y="T9"/>
              </a:cxn>
            </a:cxnLst>
            <a:rect l="0" t="0" r="r" b="b"/>
            <a:pathLst>
              <a:path w="675" h="590">
                <a:moveTo>
                  <a:pt x="675" y="391"/>
                </a:moveTo>
                <a:lnTo>
                  <a:pt x="132" y="0"/>
                </a:lnTo>
                <a:lnTo>
                  <a:pt x="0" y="227"/>
                </a:lnTo>
                <a:lnTo>
                  <a:pt x="282" y="590"/>
                </a:lnTo>
                <a:lnTo>
                  <a:pt x="675" y="391"/>
                </a:lnTo>
                <a:close/>
              </a:path>
            </a:pathLst>
          </a:custGeom>
          <a:solidFill>
            <a:srgbClr val="0073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p:cNvSpPr>
            <a:spLocks/>
          </p:cNvSpPr>
          <p:nvPr/>
        </p:nvSpPr>
        <p:spPr bwMode="auto">
          <a:xfrm>
            <a:off x="7319859" y="976163"/>
            <a:ext cx="4863464" cy="2993568"/>
          </a:xfrm>
          <a:custGeom>
            <a:avLst/>
            <a:gdLst>
              <a:gd name="T0" fmla="*/ 0 w 1121"/>
              <a:gd name="T1" fmla="*/ 0 h 690"/>
              <a:gd name="T2" fmla="*/ 1121 w 1121"/>
              <a:gd name="T3" fmla="*/ 418 h 690"/>
              <a:gd name="T4" fmla="*/ 718 w 1121"/>
              <a:gd name="T5" fmla="*/ 690 h 690"/>
              <a:gd name="T6" fmla="*/ 0 w 1121"/>
              <a:gd name="T7" fmla="*/ 0 h 690"/>
            </a:gdLst>
            <a:ahLst/>
            <a:cxnLst>
              <a:cxn ang="0">
                <a:pos x="T0" y="T1"/>
              </a:cxn>
              <a:cxn ang="0">
                <a:pos x="T2" y="T3"/>
              </a:cxn>
              <a:cxn ang="0">
                <a:pos x="T4" y="T5"/>
              </a:cxn>
              <a:cxn ang="0">
                <a:pos x="T6" y="T7"/>
              </a:cxn>
            </a:cxnLst>
            <a:rect l="0" t="0" r="r" b="b"/>
            <a:pathLst>
              <a:path w="1121" h="690">
                <a:moveTo>
                  <a:pt x="0" y="0"/>
                </a:moveTo>
                <a:lnTo>
                  <a:pt x="1121" y="418"/>
                </a:lnTo>
                <a:lnTo>
                  <a:pt x="718" y="690"/>
                </a:lnTo>
                <a:lnTo>
                  <a:pt x="0" y="0"/>
                </a:lnTo>
                <a:close/>
              </a:path>
            </a:pathLst>
          </a:custGeom>
          <a:solidFill>
            <a:srgbClr val="DFEE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p:cNvSpPr>
            <a:spLocks/>
          </p:cNvSpPr>
          <p:nvPr/>
        </p:nvSpPr>
        <p:spPr bwMode="auto">
          <a:xfrm>
            <a:off x="6803577" y="13016"/>
            <a:ext cx="5379746" cy="2776643"/>
          </a:xfrm>
          <a:custGeom>
            <a:avLst/>
            <a:gdLst>
              <a:gd name="T0" fmla="*/ 0 w 1240"/>
              <a:gd name="T1" fmla="*/ 0 h 640"/>
              <a:gd name="T2" fmla="*/ 119 w 1240"/>
              <a:gd name="T3" fmla="*/ 222 h 640"/>
              <a:gd name="T4" fmla="*/ 1240 w 1240"/>
              <a:gd name="T5" fmla="*/ 640 h 640"/>
              <a:gd name="T6" fmla="*/ 0 w 1240"/>
              <a:gd name="T7" fmla="*/ 0 h 640"/>
            </a:gdLst>
            <a:ahLst/>
            <a:cxnLst>
              <a:cxn ang="0">
                <a:pos x="T0" y="T1"/>
              </a:cxn>
              <a:cxn ang="0">
                <a:pos x="T2" y="T3"/>
              </a:cxn>
              <a:cxn ang="0">
                <a:pos x="T4" y="T5"/>
              </a:cxn>
              <a:cxn ang="0">
                <a:pos x="T6" y="T7"/>
              </a:cxn>
            </a:cxnLst>
            <a:rect l="0" t="0" r="r" b="b"/>
            <a:pathLst>
              <a:path w="1240" h="640">
                <a:moveTo>
                  <a:pt x="0" y="0"/>
                </a:moveTo>
                <a:lnTo>
                  <a:pt x="119" y="222"/>
                </a:lnTo>
                <a:lnTo>
                  <a:pt x="1240" y="64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
          <p:cNvSpPr>
            <a:spLocks/>
          </p:cNvSpPr>
          <p:nvPr/>
        </p:nvSpPr>
        <p:spPr bwMode="auto">
          <a:xfrm>
            <a:off x="8387132" y="3622651"/>
            <a:ext cx="2047774" cy="1718048"/>
          </a:xfrm>
          <a:custGeom>
            <a:avLst/>
            <a:gdLst>
              <a:gd name="T0" fmla="*/ 180 w 472"/>
              <a:gd name="T1" fmla="*/ 396 h 396"/>
              <a:gd name="T2" fmla="*/ 472 w 472"/>
              <a:gd name="T3" fmla="*/ 80 h 396"/>
              <a:gd name="T4" fmla="*/ 0 w 472"/>
              <a:gd name="T5" fmla="*/ 0 h 396"/>
              <a:gd name="T6" fmla="*/ 180 w 472"/>
              <a:gd name="T7" fmla="*/ 396 h 396"/>
            </a:gdLst>
            <a:ahLst/>
            <a:cxnLst>
              <a:cxn ang="0">
                <a:pos x="T0" y="T1"/>
              </a:cxn>
              <a:cxn ang="0">
                <a:pos x="T2" y="T3"/>
              </a:cxn>
              <a:cxn ang="0">
                <a:pos x="T4" y="T5"/>
              </a:cxn>
              <a:cxn ang="0">
                <a:pos x="T6" y="T7"/>
              </a:cxn>
            </a:cxnLst>
            <a:rect l="0" t="0" r="r" b="b"/>
            <a:pathLst>
              <a:path w="472" h="396">
                <a:moveTo>
                  <a:pt x="180" y="396"/>
                </a:moveTo>
                <a:lnTo>
                  <a:pt x="472" y="80"/>
                </a:lnTo>
                <a:lnTo>
                  <a:pt x="0" y="0"/>
                </a:lnTo>
                <a:lnTo>
                  <a:pt x="180" y="396"/>
                </a:lnTo>
                <a:close/>
              </a:path>
            </a:pathLst>
          </a:custGeom>
          <a:solidFill>
            <a:srgbClr val="2EA7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2" name="Freeform 10"/>
          <p:cNvSpPr>
            <a:spLocks/>
          </p:cNvSpPr>
          <p:nvPr/>
        </p:nvSpPr>
        <p:spPr bwMode="auto">
          <a:xfrm>
            <a:off x="7649586" y="3622651"/>
            <a:ext cx="1518477" cy="2702888"/>
          </a:xfrm>
          <a:custGeom>
            <a:avLst/>
            <a:gdLst>
              <a:gd name="T0" fmla="*/ 0 w 350"/>
              <a:gd name="T1" fmla="*/ 571 h 623"/>
              <a:gd name="T2" fmla="*/ 170 w 350"/>
              <a:gd name="T3" fmla="*/ 0 h 623"/>
              <a:gd name="T4" fmla="*/ 350 w 350"/>
              <a:gd name="T5" fmla="*/ 396 h 623"/>
              <a:gd name="T6" fmla="*/ 218 w 350"/>
              <a:gd name="T7" fmla="*/ 623 h 623"/>
              <a:gd name="T8" fmla="*/ 0 w 350"/>
              <a:gd name="T9" fmla="*/ 571 h 623"/>
            </a:gdLst>
            <a:ahLst/>
            <a:cxnLst>
              <a:cxn ang="0">
                <a:pos x="T0" y="T1"/>
              </a:cxn>
              <a:cxn ang="0">
                <a:pos x="T2" y="T3"/>
              </a:cxn>
              <a:cxn ang="0">
                <a:pos x="T4" y="T5"/>
              </a:cxn>
              <a:cxn ang="0">
                <a:pos x="T6" y="T7"/>
              </a:cxn>
              <a:cxn ang="0">
                <a:pos x="T8" y="T9"/>
              </a:cxn>
            </a:cxnLst>
            <a:rect l="0" t="0" r="r" b="b"/>
            <a:pathLst>
              <a:path w="350" h="623">
                <a:moveTo>
                  <a:pt x="0" y="571"/>
                </a:moveTo>
                <a:lnTo>
                  <a:pt x="170" y="0"/>
                </a:lnTo>
                <a:lnTo>
                  <a:pt x="350" y="396"/>
                </a:lnTo>
                <a:lnTo>
                  <a:pt x="218" y="623"/>
                </a:lnTo>
                <a:lnTo>
                  <a:pt x="0" y="571"/>
                </a:lnTo>
                <a:close/>
              </a:path>
            </a:pathLst>
          </a:cu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p:cNvSpPr>
            <a:spLocks/>
          </p:cNvSpPr>
          <p:nvPr/>
        </p:nvSpPr>
        <p:spPr bwMode="auto">
          <a:xfrm>
            <a:off x="6751515" y="3609635"/>
            <a:ext cx="1635616" cy="2490301"/>
          </a:xfrm>
          <a:custGeom>
            <a:avLst/>
            <a:gdLst>
              <a:gd name="T0" fmla="*/ 0 w 377"/>
              <a:gd name="T1" fmla="*/ 0 h 574"/>
              <a:gd name="T2" fmla="*/ 207 w 377"/>
              <a:gd name="T3" fmla="*/ 574 h 574"/>
              <a:gd name="T4" fmla="*/ 377 w 377"/>
              <a:gd name="T5" fmla="*/ 3 h 574"/>
              <a:gd name="T6" fmla="*/ 0 w 377"/>
              <a:gd name="T7" fmla="*/ 0 h 574"/>
            </a:gdLst>
            <a:ahLst/>
            <a:cxnLst>
              <a:cxn ang="0">
                <a:pos x="T0" y="T1"/>
              </a:cxn>
              <a:cxn ang="0">
                <a:pos x="T2" y="T3"/>
              </a:cxn>
              <a:cxn ang="0">
                <a:pos x="T4" y="T5"/>
              </a:cxn>
              <a:cxn ang="0">
                <a:pos x="T6" y="T7"/>
              </a:cxn>
            </a:cxnLst>
            <a:rect l="0" t="0" r="r" b="b"/>
            <a:pathLst>
              <a:path w="377" h="574">
                <a:moveTo>
                  <a:pt x="0" y="0"/>
                </a:moveTo>
                <a:lnTo>
                  <a:pt x="207" y="574"/>
                </a:lnTo>
                <a:lnTo>
                  <a:pt x="377" y="3"/>
                </a:lnTo>
                <a:lnTo>
                  <a:pt x="0" y="0"/>
                </a:lnTo>
                <a:close/>
              </a:path>
            </a:pathLst>
          </a:custGeom>
          <a:solidFill>
            <a:srgbClr val="0073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p:cNvSpPr>
            <a:spLocks/>
          </p:cNvSpPr>
          <p:nvPr/>
        </p:nvSpPr>
        <p:spPr bwMode="auto">
          <a:xfrm>
            <a:off x="9168062" y="3969731"/>
            <a:ext cx="1514138" cy="2459932"/>
          </a:xfrm>
          <a:custGeom>
            <a:avLst/>
            <a:gdLst>
              <a:gd name="T0" fmla="*/ 0 w 349"/>
              <a:gd name="T1" fmla="*/ 316 h 567"/>
              <a:gd name="T2" fmla="*/ 292 w 349"/>
              <a:gd name="T3" fmla="*/ 0 h 567"/>
              <a:gd name="T4" fmla="*/ 349 w 349"/>
              <a:gd name="T5" fmla="*/ 567 h 567"/>
              <a:gd name="T6" fmla="*/ 0 w 349"/>
              <a:gd name="T7" fmla="*/ 316 h 567"/>
            </a:gdLst>
            <a:ahLst/>
            <a:cxnLst>
              <a:cxn ang="0">
                <a:pos x="T0" y="T1"/>
              </a:cxn>
              <a:cxn ang="0">
                <a:pos x="T2" y="T3"/>
              </a:cxn>
              <a:cxn ang="0">
                <a:pos x="T4" y="T5"/>
              </a:cxn>
              <a:cxn ang="0">
                <a:pos x="T6" y="T7"/>
              </a:cxn>
            </a:cxnLst>
            <a:rect l="0" t="0" r="r" b="b"/>
            <a:pathLst>
              <a:path w="349" h="567">
                <a:moveTo>
                  <a:pt x="0" y="316"/>
                </a:moveTo>
                <a:lnTo>
                  <a:pt x="292" y="0"/>
                </a:lnTo>
                <a:lnTo>
                  <a:pt x="349" y="567"/>
                </a:lnTo>
                <a:lnTo>
                  <a:pt x="0" y="316"/>
                </a:lnTo>
                <a:close/>
              </a:path>
            </a:pathLst>
          </a:custGeom>
          <a:solidFill>
            <a:srgbClr val="82C1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p:cNvSpPr>
            <a:spLocks/>
          </p:cNvSpPr>
          <p:nvPr/>
        </p:nvSpPr>
        <p:spPr bwMode="auto">
          <a:xfrm>
            <a:off x="7319859" y="976163"/>
            <a:ext cx="3115046" cy="2993568"/>
          </a:xfrm>
          <a:custGeom>
            <a:avLst/>
            <a:gdLst>
              <a:gd name="T0" fmla="*/ 718 w 718"/>
              <a:gd name="T1" fmla="*/ 690 h 690"/>
              <a:gd name="T2" fmla="*/ 0 w 718"/>
              <a:gd name="T3" fmla="*/ 0 h 690"/>
              <a:gd name="T4" fmla="*/ 246 w 718"/>
              <a:gd name="T5" fmla="*/ 610 h 690"/>
              <a:gd name="T6" fmla="*/ 718 w 718"/>
              <a:gd name="T7" fmla="*/ 690 h 690"/>
            </a:gdLst>
            <a:ahLst/>
            <a:cxnLst>
              <a:cxn ang="0">
                <a:pos x="T0" y="T1"/>
              </a:cxn>
              <a:cxn ang="0">
                <a:pos x="T2" y="T3"/>
              </a:cxn>
              <a:cxn ang="0">
                <a:pos x="T4" y="T5"/>
              </a:cxn>
              <a:cxn ang="0">
                <a:pos x="T6" y="T7"/>
              </a:cxn>
            </a:cxnLst>
            <a:rect l="0" t="0" r="r" b="b"/>
            <a:pathLst>
              <a:path w="718" h="690">
                <a:moveTo>
                  <a:pt x="718" y="690"/>
                </a:moveTo>
                <a:lnTo>
                  <a:pt x="0" y="0"/>
                </a:lnTo>
                <a:lnTo>
                  <a:pt x="246" y="610"/>
                </a:lnTo>
                <a:lnTo>
                  <a:pt x="718" y="690"/>
                </a:lnTo>
                <a:close/>
              </a:path>
            </a:pathLst>
          </a:custGeom>
          <a:solidFill>
            <a:srgbClr val="BBDC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p:cNvSpPr>
            <a:spLocks/>
          </p:cNvSpPr>
          <p:nvPr/>
        </p:nvSpPr>
        <p:spPr bwMode="auto">
          <a:xfrm>
            <a:off x="6751515" y="976163"/>
            <a:ext cx="1635616" cy="2646488"/>
          </a:xfrm>
          <a:custGeom>
            <a:avLst/>
            <a:gdLst>
              <a:gd name="T0" fmla="*/ 377 w 377"/>
              <a:gd name="T1" fmla="*/ 610 h 610"/>
              <a:gd name="T2" fmla="*/ 0 w 377"/>
              <a:gd name="T3" fmla="*/ 607 h 610"/>
              <a:gd name="T4" fmla="*/ 131 w 377"/>
              <a:gd name="T5" fmla="*/ 0 h 610"/>
              <a:gd name="T6" fmla="*/ 377 w 377"/>
              <a:gd name="T7" fmla="*/ 610 h 610"/>
            </a:gdLst>
            <a:ahLst/>
            <a:cxnLst>
              <a:cxn ang="0">
                <a:pos x="T0" y="T1"/>
              </a:cxn>
              <a:cxn ang="0">
                <a:pos x="T2" y="T3"/>
              </a:cxn>
              <a:cxn ang="0">
                <a:pos x="T4" y="T5"/>
              </a:cxn>
              <a:cxn ang="0">
                <a:pos x="T6" y="T7"/>
              </a:cxn>
            </a:cxnLst>
            <a:rect l="0" t="0" r="r" b="b"/>
            <a:pathLst>
              <a:path w="377" h="610">
                <a:moveTo>
                  <a:pt x="377" y="610"/>
                </a:moveTo>
                <a:lnTo>
                  <a:pt x="0" y="607"/>
                </a:lnTo>
                <a:lnTo>
                  <a:pt x="131" y="0"/>
                </a:lnTo>
                <a:lnTo>
                  <a:pt x="377" y="610"/>
                </a:lnTo>
                <a:close/>
              </a:path>
            </a:pathLst>
          </a:custGeom>
          <a:solidFill>
            <a:srgbClr val="82C1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p:cNvSpPr>
            <a:spLocks/>
          </p:cNvSpPr>
          <p:nvPr/>
        </p:nvSpPr>
        <p:spPr bwMode="auto">
          <a:xfrm>
            <a:off x="3094156" y="0"/>
            <a:ext cx="4225703" cy="3609635"/>
          </a:xfrm>
          <a:custGeom>
            <a:avLst/>
            <a:gdLst>
              <a:gd name="T0" fmla="*/ 855 w 974"/>
              <a:gd name="T1" fmla="*/ 3 h 832"/>
              <a:gd name="T2" fmla="*/ 0 w 974"/>
              <a:gd name="T3" fmla="*/ 0 h 832"/>
              <a:gd name="T4" fmla="*/ 843 w 974"/>
              <a:gd name="T5" fmla="*/ 832 h 832"/>
              <a:gd name="T6" fmla="*/ 974 w 974"/>
              <a:gd name="T7" fmla="*/ 225 h 832"/>
              <a:gd name="T8" fmla="*/ 855 w 974"/>
              <a:gd name="T9" fmla="*/ 3 h 832"/>
            </a:gdLst>
            <a:ahLst/>
            <a:cxnLst>
              <a:cxn ang="0">
                <a:pos x="T0" y="T1"/>
              </a:cxn>
              <a:cxn ang="0">
                <a:pos x="T2" y="T3"/>
              </a:cxn>
              <a:cxn ang="0">
                <a:pos x="T4" y="T5"/>
              </a:cxn>
              <a:cxn ang="0">
                <a:pos x="T6" y="T7"/>
              </a:cxn>
              <a:cxn ang="0">
                <a:pos x="T8" y="T9"/>
              </a:cxn>
            </a:cxnLst>
            <a:rect l="0" t="0" r="r" b="b"/>
            <a:pathLst>
              <a:path w="974" h="832">
                <a:moveTo>
                  <a:pt x="855" y="3"/>
                </a:moveTo>
                <a:lnTo>
                  <a:pt x="0" y="0"/>
                </a:lnTo>
                <a:lnTo>
                  <a:pt x="843" y="832"/>
                </a:lnTo>
                <a:lnTo>
                  <a:pt x="974" y="225"/>
                </a:lnTo>
                <a:lnTo>
                  <a:pt x="855" y="3"/>
                </a:lnTo>
                <a:close/>
              </a:path>
            </a:pathLst>
          </a:custGeom>
          <a:solidFill>
            <a:srgbClr val="BBDC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6"/>
          <p:cNvSpPr>
            <a:spLocks/>
          </p:cNvSpPr>
          <p:nvPr/>
        </p:nvSpPr>
        <p:spPr bwMode="auto">
          <a:xfrm>
            <a:off x="10434906" y="2789658"/>
            <a:ext cx="1748417" cy="2919813"/>
          </a:xfrm>
          <a:custGeom>
            <a:avLst/>
            <a:gdLst>
              <a:gd name="T0" fmla="*/ 403 w 403"/>
              <a:gd name="T1" fmla="*/ 0 h 673"/>
              <a:gd name="T2" fmla="*/ 40 w 403"/>
              <a:gd name="T3" fmla="*/ 673 h 673"/>
              <a:gd name="T4" fmla="*/ 0 w 403"/>
              <a:gd name="T5" fmla="*/ 272 h 673"/>
              <a:gd name="T6" fmla="*/ 403 w 403"/>
              <a:gd name="T7" fmla="*/ 0 h 673"/>
            </a:gdLst>
            <a:ahLst/>
            <a:cxnLst>
              <a:cxn ang="0">
                <a:pos x="T0" y="T1"/>
              </a:cxn>
              <a:cxn ang="0">
                <a:pos x="T2" y="T3"/>
              </a:cxn>
              <a:cxn ang="0">
                <a:pos x="T4" y="T5"/>
              </a:cxn>
              <a:cxn ang="0">
                <a:pos x="T6" y="T7"/>
              </a:cxn>
            </a:cxnLst>
            <a:rect l="0" t="0" r="r" b="b"/>
            <a:pathLst>
              <a:path w="403" h="673">
                <a:moveTo>
                  <a:pt x="403" y="0"/>
                </a:moveTo>
                <a:lnTo>
                  <a:pt x="40" y="673"/>
                </a:lnTo>
                <a:lnTo>
                  <a:pt x="0" y="272"/>
                </a:lnTo>
                <a:lnTo>
                  <a:pt x="403" y="0"/>
                </a:lnTo>
                <a:close/>
              </a:path>
            </a:pathLst>
          </a:cu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5"/>
          <p:cNvSpPr>
            <a:spLocks/>
          </p:cNvSpPr>
          <p:nvPr/>
        </p:nvSpPr>
        <p:spPr bwMode="auto">
          <a:xfrm>
            <a:off x="10437080" y="-1817731"/>
            <a:ext cx="4225703" cy="3609635"/>
          </a:xfrm>
          <a:custGeom>
            <a:avLst/>
            <a:gdLst>
              <a:gd name="T0" fmla="*/ 855 w 974"/>
              <a:gd name="T1" fmla="*/ 3 h 832"/>
              <a:gd name="T2" fmla="*/ 0 w 974"/>
              <a:gd name="T3" fmla="*/ 0 h 832"/>
              <a:gd name="T4" fmla="*/ 843 w 974"/>
              <a:gd name="T5" fmla="*/ 832 h 832"/>
              <a:gd name="T6" fmla="*/ 974 w 974"/>
              <a:gd name="T7" fmla="*/ 225 h 832"/>
              <a:gd name="T8" fmla="*/ 855 w 974"/>
              <a:gd name="T9" fmla="*/ 3 h 832"/>
            </a:gdLst>
            <a:ahLst/>
            <a:cxnLst>
              <a:cxn ang="0">
                <a:pos x="T0" y="T1"/>
              </a:cxn>
              <a:cxn ang="0">
                <a:pos x="T2" y="T3"/>
              </a:cxn>
              <a:cxn ang="0">
                <a:pos x="T4" y="T5"/>
              </a:cxn>
              <a:cxn ang="0">
                <a:pos x="T6" y="T7"/>
              </a:cxn>
              <a:cxn ang="0">
                <a:pos x="T8" y="T9"/>
              </a:cxn>
            </a:cxnLst>
            <a:rect l="0" t="0" r="r" b="b"/>
            <a:pathLst>
              <a:path w="974" h="832">
                <a:moveTo>
                  <a:pt x="855" y="3"/>
                </a:moveTo>
                <a:lnTo>
                  <a:pt x="0" y="0"/>
                </a:lnTo>
                <a:lnTo>
                  <a:pt x="843" y="832"/>
                </a:lnTo>
                <a:lnTo>
                  <a:pt x="974" y="225"/>
                </a:lnTo>
                <a:lnTo>
                  <a:pt x="855" y="3"/>
                </a:lnTo>
                <a:close/>
              </a:path>
            </a:pathLst>
          </a:custGeom>
          <a:solidFill>
            <a:srgbClr val="BBDC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7"/>
          <p:cNvSpPr>
            <a:spLocks/>
          </p:cNvSpPr>
          <p:nvPr/>
        </p:nvSpPr>
        <p:spPr bwMode="auto">
          <a:xfrm>
            <a:off x="7328536" y="-3049969"/>
            <a:ext cx="4863464" cy="2993568"/>
          </a:xfrm>
          <a:custGeom>
            <a:avLst/>
            <a:gdLst>
              <a:gd name="T0" fmla="*/ 0 w 1121"/>
              <a:gd name="T1" fmla="*/ 0 h 690"/>
              <a:gd name="T2" fmla="*/ 1121 w 1121"/>
              <a:gd name="T3" fmla="*/ 418 h 690"/>
              <a:gd name="T4" fmla="*/ 718 w 1121"/>
              <a:gd name="T5" fmla="*/ 690 h 690"/>
              <a:gd name="T6" fmla="*/ 0 w 1121"/>
              <a:gd name="T7" fmla="*/ 0 h 690"/>
            </a:gdLst>
            <a:ahLst/>
            <a:cxnLst>
              <a:cxn ang="0">
                <a:pos x="T0" y="T1"/>
              </a:cxn>
              <a:cxn ang="0">
                <a:pos x="T2" y="T3"/>
              </a:cxn>
              <a:cxn ang="0">
                <a:pos x="T4" y="T5"/>
              </a:cxn>
              <a:cxn ang="0">
                <a:pos x="T6" y="T7"/>
              </a:cxn>
            </a:cxnLst>
            <a:rect l="0" t="0" r="r" b="b"/>
            <a:pathLst>
              <a:path w="1121" h="690">
                <a:moveTo>
                  <a:pt x="0" y="0"/>
                </a:moveTo>
                <a:lnTo>
                  <a:pt x="1121" y="418"/>
                </a:lnTo>
                <a:lnTo>
                  <a:pt x="718" y="690"/>
                </a:lnTo>
                <a:lnTo>
                  <a:pt x="0" y="0"/>
                </a:lnTo>
                <a:close/>
              </a:path>
            </a:pathLst>
          </a:custGeom>
          <a:solidFill>
            <a:srgbClr val="DFEE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2"/>
          <p:cNvSpPr>
            <a:spLocks/>
          </p:cNvSpPr>
          <p:nvPr/>
        </p:nvSpPr>
        <p:spPr bwMode="auto">
          <a:xfrm>
            <a:off x="12915446" y="-295423"/>
            <a:ext cx="1292740" cy="2100239"/>
          </a:xfrm>
          <a:custGeom>
            <a:avLst/>
            <a:gdLst>
              <a:gd name="T0" fmla="*/ 0 w 349"/>
              <a:gd name="T1" fmla="*/ 316 h 567"/>
              <a:gd name="T2" fmla="*/ 292 w 349"/>
              <a:gd name="T3" fmla="*/ 0 h 567"/>
              <a:gd name="T4" fmla="*/ 349 w 349"/>
              <a:gd name="T5" fmla="*/ 567 h 567"/>
              <a:gd name="T6" fmla="*/ 0 w 349"/>
              <a:gd name="T7" fmla="*/ 316 h 567"/>
            </a:gdLst>
            <a:ahLst/>
            <a:cxnLst>
              <a:cxn ang="0">
                <a:pos x="T0" y="T1"/>
              </a:cxn>
              <a:cxn ang="0">
                <a:pos x="T2" y="T3"/>
              </a:cxn>
              <a:cxn ang="0">
                <a:pos x="T4" y="T5"/>
              </a:cxn>
              <a:cxn ang="0">
                <a:pos x="T6" y="T7"/>
              </a:cxn>
            </a:cxnLst>
            <a:rect l="0" t="0" r="r" b="b"/>
            <a:pathLst>
              <a:path w="349" h="567">
                <a:moveTo>
                  <a:pt x="0" y="316"/>
                </a:moveTo>
                <a:lnTo>
                  <a:pt x="292" y="0"/>
                </a:lnTo>
                <a:lnTo>
                  <a:pt x="349" y="567"/>
                </a:lnTo>
                <a:lnTo>
                  <a:pt x="0" y="316"/>
                </a:lnTo>
                <a:close/>
              </a:path>
            </a:pathLst>
          </a:custGeom>
          <a:solidFill>
            <a:srgbClr val="82C1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4"/>
          <p:cNvSpPr>
            <a:spLocks/>
          </p:cNvSpPr>
          <p:nvPr/>
        </p:nvSpPr>
        <p:spPr bwMode="auto">
          <a:xfrm>
            <a:off x="12915972" y="143170"/>
            <a:ext cx="1635616" cy="2646488"/>
          </a:xfrm>
          <a:custGeom>
            <a:avLst/>
            <a:gdLst>
              <a:gd name="T0" fmla="*/ 377 w 377"/>
              <a:gd name="T1" fmla="*/ 610 h 610"/>
              <a:gd name="T2" fmla="*/ 0 w 377"/>
              <a:gd name="T3" fmla="*/ 607 h 610"/>
              <a:gd name="T4" fmla="*/ 131 w 377"/>
              <a:gd name="T5" fmla="*/ 0 h 610"/>
              <a:gd name="T6" fmla="*/ 377 w 377"/>
              <a:gd name="T7" fmla="*/ 610 h 610"/>
            </a:gdLst>
            <a:ahLst/>
            <a:cxnLst>
              <a:cxn ang="0">
                <a:pos x="T0" y="T1"/>
              </a:cxn>
              <a:cxn ang="0">
                <a:pos x="T2" y="T3"/>
              </a:cxn>
              <a:cxn ang="0">
                <a:pos x="T4" y="T5"/>
              </a:cxn>
              <a:cxn ang="0">
                <a:pos x="T6" y="T7"/>
              </a:cxn>
            </a:cxnLst>
            <a:rect l="0" t="0" r="r" b="b"/>
            <a:pathLst>
              <a:path w="377" h="610">
                <a:moveTo>
                  <a:pt x="377" y="610"/>
                </a:moveTo>
                <a:lnTo>
                  <a:pt x="0" y="607"/>
                </a:lnTo>
                <a:lnTo>
                  <a:pt x="131" y="0"/>
                </a:lnTo>
                <a:lnTo>
                  <a:pt x="377" y="610"/>
                </a:lnTo>
                <a:close/>
              </a:path>
            </a:pathLst>
          </a:custGeom>
          <a:solidFill>
            <a:srgbClr val="82C1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6"/>
          <p:cNvSpPr>
            <a:spLocks/>
          </p:cNvSpPr>
          <p:nvPr/>
        </p:nvSpPr>
        <p:spPr bwMode="auto">
          <a:xfrm>
            <a:off x="12617174" y="2473351"/>
            <a:ext cx="2928491" cy="2559717"/>
          </a:xfrm>
          <a:custGeom>
            <a:avLst/>
            <a:gdLst>
              <a:gd name="T0" fmla="*/ 675 w 675"/>
              <a:gd name="T1" fmla="*/ 391 h 590"/>
              <a:gd name="T2" fmla="*/ 132 w 675"/>
              <a:gd name="T3" fmla="*/ 0 h 590"/>
              <a:gd name="T4" fmla="*/ 0 w 675"/>
              <a:gd name="T5" fmla="*/ 227 h 590"/>
              <a:gd name="T6" fmla="*/ 282 w 675"/>
              <a:gd name="T7" fmla="*/ 590 h 590"/>
              <a:gd name="T8" fmla="*/ 675 w 675"/>
              <a:gd name="T9" fmla="*/ 391 h 590"/>
            </a:gdLst>
            <a:ahLst/>
            <a:cxnLst>
              <a:cxn ang="0">
                <a:pos x="T0" y="T1"/>
              </a:cxn>
              <a:cxn ang="0">
                <a:pos x="T2" y="T3"/>
              </a:cxn>
              <a:cxn ang="0">
                <a:pos x="T4" y="T5"/>
              </a:cxn>
              <a:cxn ang="0">
                <a:pos x="T6" y="T7"/>
              </a:cxn>
              <a:cxn ang="0">
                <a:pos x="T8" y="T9"/>
              </a:cxn>
            </a:cxnLst>
            <a:rect l="0" t="0" r="r" b="b"/>
            <a:pathLst>
              <a:path w="675" h="590">
                <a:moveTo>
                  <a:pt x="675" y="391"/>
                </a:moveTo>
                <a:lnTo>
                  <a:pt x="132" y="0"/>
                </a:lnTo>
                <a:lnTo>
                  <a:pt x="0" y="227"/>
                </a:lnTo>
                <a:lnTo>
                  <a:pt x="282" y="590"/>
                </a:lnTo>
                <a:lnTo>
                  <a:pt x="675" y="391"/>
                </a:lnTo>
                <a:close/>
              </a:path>
            </a:pathLst>
          </a:custGeom>
          <a:solidFill>
            <a:srgbClr val="0073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1"/>
          <p:cNvSpPr>
            <a:spLocks/>
          </p:cNvSpPr>
          <p:nvPr/>
        </p:nvSpPr>
        <p:spPr bwMode="auto">
          <a:xfrm>
            <a:off x="12321021" y="1544507"/>
            <a:ext cx="1635616" cy="2490301"/>
          </a:xfrm>
          <a:custGeom>
            <a:avLst/>
            <a:gdLst>
              <a:gd name="T0" fmla="*/ 0 w 377"/>
              <a:gd name="T1" fmla="*/ 0 h 574"/>
              <a:gd name="T2" fmla="*/ 207 w 377"/>
              <a:gd name="T3" fmla="*/ 574 h 574"/>
              <a:gd name="T4" fmla="*/ 377 w 377"/>
              <a:gd name="T5" fmla="*/ 3 h 574"/>
              <a:gd name="T6" fmla="*/ 0 w 377"/>
              <a:gd name="T7" fmla="*/ 0 h 574"/>
            </a:gdLst>
            <a:ahLst/>
            <a:cxnLst>
              <a:cxn ang="0">
                <a:pos x="T0" y="T1"/>
              </a:cxn>
              <a:cxn ang="0">
                <a:pos x="T2" y="T3"/>
              </a:cxn>
              <a:cxn ang="0">
                <a:pos x="T4" y="T5"/>
              </a:cxn>
              <a:cxn ang="0">
                <a:pos x="T6" y="T7"/>
              </a:cxn>
            </a:cxnLst>
            <a:rect l="0" t="0" r="r" b="b"/>
            <a:pathLst>
              <a:path w="377" h="574">
                <a:moveTo>
                  <a:pt x="0" y="0"/>
                </a:moveTo>
                <a:lnTo>
                  <a:pt x="207" y="574"/>
                </a:lnTo>
                <a:lnTo>
                  <a:pt x="377" y="3"/>
                </a:lnTo>
                <a:lnTo>
                  <a:pt x="0" y="0"/>
                </a:lnTo>
                <a:close/>
              </a:path>
            </a:pathLst>
          </a:custGeom>
          <a:solidFill>
            <a:srgbClr val="0073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6"/>
          <p:cNvSpPr>
            <a:spLocks/>
          </p:cNvSpPr>
          <p:nvPr/>
        </p:nvSpPr>
        <p:spPr bwMode="auto">
          <a:xfrm>
            <a:off x="14094335" y="702838"/>
            <a:ext cx="1748417" cy="2919813"/>
          </a:xfrm>
          <a:custGeom>
            <a:avLst/>
            <a:gdLst>
              <a:gd name="T0" fmla="*/ 403 w 403"/>
              <a:gd name="T1" fmla="*/ 0 h 673"/>
              <a:gd name="T2" fmla="*/ 40 w 403"/>
              <a:gd name="T3" fmla="*/ 673 h 673"/>
              <a:gd name="T4" fmla="*/ 0 w 403"/>
              <a:gd name="T5" fmla="*/ 272 h 673"/>
              <a:gd name="T6" fmla="*/ 403 w 403"/>
              <a:gd name="T7" fmla="*/ 0 h 673"/>
            </a:gdLst>
            <a:ahLst/>
            <a:cxnLst>
              <a:cxn ang="0">
                <a:pos x="T0" y="T1"/>
              </a:cxn>
              <a:cxn ang="0">
                <a:pos x="T2" y="T3"/>
              </a:cxn>
              <a:cxn ang="0">
                <a:pos x="T4" y="T5"/>
              </a:cxn>
              <a:cxn ang="0">
                <a:pos x="T6" y="T7"/>
              </a:cxn>
            </a:cxnLst>
            <a:rect l="0" t="0" r="r" b="b"/>
            <a:pathLst>
              <a:path w="403" h="673">
                <a:moveTo>
                  <a:pt x="403" y="0"/>
                </a:moveTo>
                <a:lnTo>
                  <a:pt x="40" y="673"/>
                </a:lnTo>
                <a:lnTo>
                  <a:pt x="0" y="272"/>
                </a:lnTo>
                <a:lnTo>
                  <a:pt x="403" y="0"/>
                </a:lnTo>
                <a:close/>
              </a:path>
            </a:pathLst>
          </a:cu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6"/>
          <p:cNvSpPr>
            <a:spLocks/>
          </p:cNvSpPr>
          <p:nvPr/>
        </p:nvSpPr>
        <p:spPr bwMode="auto">
          <a:xfrm>
            <a:off x="12379591" y="-1553185"/>
            <a:ext cx="1791841" cy="1566201"/>
          </a:xfrm>
          <a:custGeom>
            <a:avLst/>
            <a:gdLst>
              <a:gd name="T0" fmla="*/ 675 w 675"/>
              <a:gd name="T1" fmla="*/ 391 h 590"/>
              <a:gd name="T2" fmla="*/ 132 w 675"/>
              <a:gd name="T3" fmla="*/ 0 h 590"/>
              <a:gd name="T4" fmla="*/ 0 w 675"/>
              <a:gd name="T5" fmla="*/ 227 h 590"/>
              <a:gd name="T6" fmla="*/ 282 w 675"/>
              <a:gd name="T7" fmla="*/ 590 h 590"/>
              <a:gd name="T8" fmla="*/ 675 w 675"/>
              <a:gd name="T9" fmla="*/ 391 h 590"/>
            </a:gdLst>
            <a:ahLst/>
            <a:cxnLst>
              <a:cxn ang="0">
                <a:pos x="T0" y="T1"/>
              </a:cxn>
              <a:cxn ang="0">
                <a:pos x="T2" y="T3"/>
              </a:cxn>
              <a:cxn ang="0">
                <a:pos x="T4" y="T5"/>
              </a:cxn>
              <a:cxn ang="0">
                <a:pos x="T6" y="T7"/>
              </a:cxn>
              <a:cxn ang="0">
                <a:pos x="T8" y="T9"/>
              </a:cxn>
            </a:cxnLst>
            <a:rect l="0" t="0" r="r" b="b"/>
            <a:pathLst>
              <a:path w="675" h="590">
                <a:moveTo>
                  <a:pt x="675" y="391"/>
                </a:moveTo>
                <a:lnTo>
                  <a:pt x="132" y="0"/>
                </a:lnTo>
                <a:lnTo>
                  <a:pt x="0" y="227"/>
                </a:lnTo>
                <a:lnTo>
                  <a:pt x="282" y="590"/>
                </a:lnTo>
                <a:lnTo>
                  <a:pt x="675" y="391"/>
                </a:lnTo>
                <a:close/>
              </a:path>
            </a:pathLst>
          </a:custGeom>
          <a:solidFill>
            <a:srgbClr val="0073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1"/>
          <p:cNvSpPr>
            <a:spLocks/>
          </p:cNvSpPr>
          <p:nvPr/>
        </p:nvSpPr>
        <p:spPr bwMode="auto">
          <a:xfrm>
            <a:off x="9329535" y="-1876403"/>
            <a:ext cx="1097060" cy="1670324"/>
          </a:xfrm>
          <a:custGeom>
            <a:avLst/>
            <a:gdLst>
              <a:gd name="T0" fmla="*/ 0 w 377"/>
              <a:gd name="T1" fmla="*/ 0 h 574"/>
              <a:gd name="T2" fmla="*/ 207 w 377"/>
              <a:gd name="T3" fmla="*/ 574 h 574"/>
              <a:gd name="T4" fmla="*/ 377 w 377"/>
              <a:gd name="T5" fmla="*/ 3 h 574"/>
              <a:gd name="T6" fmla="*/ 0 w 377"/>
              <a:gd name="T7" fmla="*/ 0 h 574"/>
            </a:gdLst>
            <a:ahLst/>
            <a:cxnLst>
              <a:cxn ang="0">
                <a:pos x="T0" y="T1"/>
              </a:cxn>
              <a:cxn ang="0">
                <a:pos x="T2" y="T3"/>
              </a:cxn>
              <a:cxn ang="0">
                <a:pos x="T4" y="T5"/>
              </a:cxn>
              <a:cxn ang="0">
                <a:pos x="T6" y="T7"/>
              </a:cxn>
            </a:cxnLst>
            <a:rect l="0" t="0" r="r" b="b"/>
            <a:pathLst>
              <a:path w="377" h="574">
                <a:moveTo>
                  <a:pt x="0" y="0"/>
                </a:moveTo>
                <a:lnTo>
                  <a:pt x="207" y="574"/>
                </a:lnTo>
                <a:lnTo>
                  <a:pt x="377" y="3"/>
                </a:lnTo>
                <a:lnTo>
                  <a:pt x="0" y="0"/>
                </a:lnTo>
                <a:close/>
              </a:path>
            </a:pathLst>
          </a:custGeom>
          <a:solidFill>
            <a:srgbClr val="0073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5"/>
          <p:cNvSpPr>
            <a:spLocks/>
          </p:cNvSpPr>
          <p:nvPr/>
        </p:nvSpPr>
        <p:spPr bwMode="auto">
          <a:xfrm>
            <a:off x="13048326" y="-399546"/>
            <a:ext cx="2214429" cy="1891586"/>
          </a:xfrm>
          <a:custGeom>
            <a:avLst/>
            <a:gdLst>
              <a:gd name="T0" fmla="*/ 855 w 974"/>
              <a:gd name="T1" fmla="*/ 3 h 832"/>
              <a:gd name="T2" fmla="*/ 0 w 974"/>
              <a:gd name="T3" fmla="*/ 0 h 832"/>
              <a:gd name="T4" fmla="*/ 843 w 974"/>
              <a:gd name="T5" fmla="*/ 832 h 832"/>
              <a:gd name="T6" fmla="*/ 974 w 974"/>
              <a:gd name="T7" fmla="*/ 225 h 832"/>
              <a:gd name="T8" fmla="*/ 855 w 974"/>
              <a:gd name="T9" fmla="*/ 3 h 832"/>
            </a:gdLst>
            <a:ahLst/>
            <a:cxnLst>
              <a:cxn ang="0">
                <a:pos x="T0" y="T1"/>
              </a:cxn>
              <a:cxn ang="0">
                <a:pos x="T2" y="T3"/>
              </a:cxn>
              <a:cxn ang="0">
                <a:pos x="T4" y="T5"/>
              </a:cxn>
              <a:cxn ang="0">
                <a:pos x="T6" y="T7"/>
              </a:cxn>
              <a:cxn ang="0">
                <a:pos x="T8" y="T9"/>
              </a:cxn>
            </a:cxnLst>
            <a:rect l="0" t="0" r="r" b="b"/>
            <a:pathLst>
              <a:path w="974" h="832">
                <a:moveTo>
                  <a:pt x="855" y="3"/>
                </a:moveTo>
                <a:lnTo>
                  <a:pt x="0" y="0"/>
                </a:lnTo>
                <a:lnTo>
                  <a:pt x="843" y="832"/>
                </a:lnTo>
                <a:lnTo>
                  <a:pt x="974" y="225"/>
                </a:lnTo>
                <a:lnTo>
                  <a:pt x="855" y="3"/>
                </a:lnTo>
                <a:close/>
              </a:path>
            </a:pathLst>
          </a:custGeom>
          <a:solidFill>
            <a:srgbClr val="BBDC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 name="矩形 2"/>
          <p:cNvSpPr/>
          <p:nvPr/>
        </p:nvSpPr>
        <p:spPr>
          <a:xfrm>
            <a:off x="380616" y="3378802"/>
            <a:ext cx="9118715" cy="2308324"/>
          </a:xfrm>
          <a:prstGeom prst="rect">
            <a:avLst/>
          </a:prstGeom>
        </p:spPr>
        <p:txBody>
          <a:bodyPr wrap="none">
            <a:spAutoFit/>
          </a:bodyPr>
          <a:lstStyle/>
          <a:p>
            <a:pPr lvl="0"/>
            <a:r>
              <a:rPr lang="en-US" altLang="zh-CN" sz="3600" b="1" dirty="0">
                <a:solidFill>
                  <a:prstClr val="white"/>
                </a:solidFill>
                <a:effectLst>
                  <a:outerShdw blurRad="38100" dist="38100" dir="2700000" algn="tl">
                    <a:srgbClr val="000000">
                      <a:alpha val="43137"/>
                    </a:srgbClr>
                  </a:outerShdw>
                </a:effectLst>
                <a:latin typeface="Halvetica"/>
                <a:ea typeface="微软雅黑" panose="020B0503020204020204" pitchFamily="34" charset="-122"/>
              </a:rPr>
              <a:t>Innovation &amp; Entrepreneurship </a:t>
            </a:r>
            <a:r>
              <a:rPr lang="en-US" altLang="zh-CN" sz="3600" b="1" dirty="0" smtClean="0">
                <a:solidFill>
                  <a:prstClr val="white"/>
                </a:solidFill>
                <a:effectLst>
                  <a:outerShdw blurRad="38100" dist="38100" dir="2700000" algn="tl">
                    <a:srgbClr val="000000">
                      <a:alpha val="43137"/>
                    </a:srgbClr>
                  </a:outerShdw>
                </a:effectLst>
                <a:latin typeface="Halvetica"/>
                <a:ea typeface="微软雅黑" panose="020B0503020204020204" pitchFamily="34" charset="-122"/>
              </a:rPr>
              <a:t>Activities</a:t>
            </a:r>
          </a:p>
          <a:p>
            <a:pPr lvl="0"/>
            <a:endParaRPr lang="en-US" altLang="zh-CN" sz="2400" b="1" dirty="0">
              <a:solidFill>
                <a:prstClr val="white"/>
              </a:solidFill>
              <a:effectLst>
                <a:outerShdw blurRad="38100" dist="38100" dir="2700000" algn="tl">
                  <a:srgbClr val="000000">
                    <a:alpha val="43137"/>
                  </a:srgbClr>
                </a:outerShdw>
              </a:effectLst>
              <a:latin typeface="Halvetica"/>
              <a:ea typeface="微软雅黑" panose="020B0503020204020204" pitchFamily="34" charset="-122"/>
            </a:endParaRPr>
          </a:p>
          <a:p>
            <a:pPr lvl="0" algn="ctr"/>
            <a:r>
              <a:rPr lang="en-US" altLang="zh-CN" sz="2400" b="1" dirty="0" smtClean="0">
                <a:solidFill>
                  <a:prstClr val="white"/>
                </a:solidFill>
                <a:effectLst>
                  <a:outerShdw blurRad="38100" dist="38100" dir="2700000" algn="tl">
                    <a:srgbClr val="000000">
                      <a:alpha val="43137"/>
                    </a:srgbClr>
                  </a:outerShdw>
                </a:effectLst>
                <a:latin typeface="Halvetica"/>
                <a:ea typeface="微软雅黑" panose="020B0503020204020204" pitchFamily="34" charset="-122"/>
              </a:rPr>
              <a:t>Group 2</a:t>
            </a:r>
          </a:p>
          <a:p>
            <a:pPr lvl="0" algn="ctr"/>
            <a:r>
              <a:rPr lang="en-US" altLang="zh-CN" sz="2000" b="1" dirty="0" smtClean="0">
                <a:solidFill>
                  <a:prstClr val="white"/>
                </a:solidFill>
                <a:effectLst>
                  <a:outerShdw blurRad="38100" dist="38100" dir="2700000" algn="tl">
                    <a:srgbClr val="000000">
                      <a:alpha val="43137"/>
                    </a:srgbClr>
                  </a:outerShdw>
                </a:effectLst>
                <a:latin typeface="Halvetica"/>
                <a:ea typeface="微软雅黑" panose="020B0503020204020204" pitchFamily="34" charset="-122"/>
              </a:rPr>
              <a:t>IQBAL AQSA </a:t>
            </a:r>
            <a:r>
              <a:rPr lang="en-US" altLang="zh-CN" sz="2000" b="1" i="1" dirty="0" smtClean="0">
                <a:solidFill>
                  <a:prstClr val="white"/>
                </a:solidFill>
                <a:effectLst>
                  <a:outerShdw blurRad="38100" dist="38100" dir="2700000" algn="tl">
                    <a:srgbClr val="000000">
                      <a:alpha val="43137"/>
                    </a:srgbClr>
                  </a:outerShdw>
                </a:effectLst>
                <a:latin typeface="Halvetica"/>
                <a:ea typeface="微软雅黑" panose="020B0503020204020204" pitchFamily="34" charset="-122"/>
              </a:rPr>
              <a:t>2019380162</a:t>
            </a:r>
          </a:p>
          <a:p>
            <a:pPr lvl="0" algn="ctr"/>
            <a:r>
              <a:rPr lang="en-US" altLang="zh-CN" sz="2000" b="1" dirty="0" smtClean="0">
                <a:solidFill>
                  <a:prstClr val="white"/>
                </a:solidFill>
                <a:effectLst>
                  <a:outerShdw blurRad="38100" dist="38100" dir="2700000" algn="tl">
                    <a:srgbClr val="000000">
                      <a:alpha val="43137"/>
                    </a:srgbClr>
                  </a:outerShdw>
                </a:effectLst>
                <a:latin typeface="Halvetica"/>
                <a:ea typeface="微软雅黑" panose="020B0503020204020204" pitchFamily="34" charset="-122"/>
              </a:rPr>
              <a:t>MAHMUD ABRAR AL</a:t>
            </a:r>
            <a:r>
              <a:rPr lang="en-US" altLang="zh-CN" sz="2000" b="1" i="1" dirty="0">
                <a:solidFill>
                  <a:prstClr val="white"/>
                </a:solidFill>
                <a:effectLst>
                  <a:outerShdw blurRad="38100" dist="38100" dir="2700000" algn="tl">
                    <a:srgbClr val="000000">
                      <a:alpha val="43137"/>
                    </a:srgbClr>
                  </a:outerShdw>
                </a:effectLst>
                <a:latin typeface="Halvetica"/>
                <a:ea typeface="微软雅黑" panose="020B0503020204020204" pitchFamily="34" charset="-122"/>
              </a:rPr>
              <a:t> </a:t>
            </a:r>
            <a:r>
              <a:rPr lang="en-US" altLang="zh-CN" sz="2000" b="1" i="1" dirty="0" smtClean="0">
                <a:solidFill>
                  <a:prstClr val="white"/>
                </a:solidFill>
                <a:effectLst>
                  <a:outerShdw blurRad="38100" dist="38100" dir="2700000" algn="tl">
                    <a:srgbClr val="000000">
                      <a:alpha val="43137"/>
                    </a:srgbClr>
                  </a:outerShdw>
                </a:effectLst>
                <a:latin typeface="Halvetica"/>
                <a:ea typeface="微软雅黑" panose="020B0503020204020204" pitchFamily="34" charset="-122"/>
              </a:rPr>
              <a:t>2019380188</a:t>
            </a:r>
          </a:p>
          <a:p>
            <a:pPr lvl="0" algn="ctr"/>
            <a:r>
              <a:rPr lang="en-US" altLang="zh-CN" sz="2000" b="1" dirty="0" smtClean="0">
                <a:solidFill>
                  <a:prstClr val="white"/>
                </a:solidFill>
                <a:effectLst>
                  <a:outerShdw blurRad="38100" dist="38100" dir="2700000" algn="tl">
                    <a:srgbClr val="000000">
                      <a:alpha val="43137"/>
                    </a:srgbClr>
                  </a:outerShdw>
                </a:effectLst>
                <a:latin typeface="Halvetica"/>
                <a:ea typeface="微软雅黑" panose="020B0503020204020204" pitchFamily="34" charset="-122"/>
              </a:rPr>
              <a:t>ABID ALI </a:t>
            </a:r>
            <a:r>
              <a:rPr lang="en-US" altLang="zh-CN" sz="2000" b="1" i="1" dirty="0" smtClean="0">
                <a:solidFill>
                  <a:prstClr val="white"/>
                </a:solidFill>
                <a:effectLst>
                  <a:outerShdw blurRad="38100" dist="38100" dir="2700000" algn="tl">
                    <a:srgbClr val="000000">
                      <a:alpha val="43137"/>
                    </a:srgbClr>
                  </a:outerShdw>
                </a:effectLst>
                <a:latin typeface="Halvetica"/>
                <a:ea typeface="微软雅黑" panose="020B0503020204020204" pitchFamily="34" charset="-122"/>
              </a:rPr>
              <a:t>2019380141</a:t>
            </a:r>
            <a:endParaRPr lang="zh-CN" altLang="en-US" sz="2000" b="1" i="1" dirty="0">
              <a:solidFill>
                <a:prstClr val="white"/>
              </a:solidFill>
              <a:effectLst>
                <a:outerShdw blurRad="38100" dist="38100" dir="2700000" algn="tl">
                  <a:srgbClr val="000000">
                    <a:alpha val="43137"/>
                  </a:srgbClr>
                </a:outerShdw>
              </a:effectLst>
              <a:latin typeface="Halvetica"/>
              <a:ea typeface="微软雅黑" panose="020B0503020204020204" pitchFamily="34" charset="-122"/>
            </a:endParaRPr>
          </a:p>
        </p:txBody>
      </p:sp>
    </p:spTree>
    <p:extLst>
      <p:ext uri="{BB962C8B-B14F-4D97-AF65-F5344CB8AC3E}">
        <p14:creationId xmlns:p14="http://schemas.microsoft.com/office/powerpoint/2010/main" val="2905910699"/>
      </p:ext>
    </p:extLst>
  </p:cSld>
  <p:clrMapOvr>
    <a:masterClrMapping/>
  </p:clrMapOvr>
  <mc:AlternateContent xmlns:mc="http://schemas.openxmlformats.org/markup-compatibility/2006">
    <mc:Choice xmlns:p14="http://schemas.microsoft.com/office/powerpoint/2010/main" Requires="p14">
      <p:transition spd="slow" p14:dur="3075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656936" y="2854175"/>
            <a:ext cx="756937" cy="1333837"/>
            <a:chOff x="3416044" y="1183176"/>
            <a:chExt cx="1850624" cy="3261079"/>
          </a:xfrm>
        </p:grpSpPr>
        <p:sp>
          <p:nvSpPr>
            <p:cNvPr id="28" name="任意多边形 27"/>
            <p:cNvSpPr/>
            <p:nvPr/>
          </p:nvSpPr>
          <p:spPr>
            <a:xfrm rot="1769489" flipH="1">
              <a:off x="3934540" y="1183176"/>
              <a:ext cx="800799" cy="1426531"/>
            </a:xfrm>
            <a:custGeom>
              <a:avLst/>
              <a:gdLst>
                <a:gd name="connsiteX0" fmla="*/ 799235 w 800799"/>
                <a:gd name="connsiteY0" fmla="*/ 0 h 1426531"/>
                <a:gd name="connsiteX1" fmla="*/ 0 w 800799"/>
                <a:gd name="connsiteY1" fmla="*/ 478752 h 1426531"/>
                <a:gd name="connsiteX2" fmla="*/ 0 w 800799"/>
                <a:gd name="connsiteY2" fmla="*/ 1426531 h 1426531"/>
                <a:gd name="connsiteX3" fmla="*/ 800799 w 800799"/>
                <a:gd name="connsiteY3" fmla="*/ 945038 h 1426531"/>
                <a:gd name="connsiteX4" fmla="*/ 799235 w 800799"/>
                <a:gd name="connsiteY4" fmla="*/ 0 h 1426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799" h="1426531">
                  <a:moveTo>
                    <a:pt x="799235" y="0"/>
                  </a:moveTo>
                  <a:lnTo>
                    <a:pt x="0" y="478752"/>
                  </a:lnTo>
                  <a:lnTo>
                    <a:pt x="0" y="1426531"/>
                  </a:lnTo>
                  <a:lnTo>
                    <a:pt x="800799" y="945038"/>
                  </a:lnTo>
                  <a:lnTo>
                    <a:pt x="79923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1769489" flipH="1">
              <a:off x="4441158" y="2088969"/>
              <a:ext cx="825510" cy="1443385"/>
            </a:xfrm>
            <a:custGeom>
              <a:avLst/>
              <a:gdLst>
                <a:gd name="connsiteX0" fmla="*/ 825510 w 825510"/>
                <a:gd name="connsiteY0" fmla="*/ 0 h 1443385"/>
                <a:gd name="connsiteX1" fmla="*/ 0 w 825510"/>
                <a:gd name="connsiteY1" fmla="*/ 494492 h 1443385"/>
                <a:gd name="connsiteX2" fmla="*/ 1572 w 825510"/>
                <a:gd name="connsiteY2" fmla="*/ 1443385 h 1443385"/>
                <a:gd name="connsiteX3" fmla="*/ 825510 w 825510"/>
                <a:gd name="connsiteY3" fmla="*/ 947979 h 1443385"/>
                <a:gd name="connsiteX4" fmla="*/ 825510 w 825510"/>
                <a:gd name="connsiteY4" fmla="*/ 0 h 14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510" h="1443385">
                  <a:moveTo>
                    <a:pt x="825510" y="0"/>
                  </a:moveTo>
                  <a:lnTo>
                    <a:pt x="0" y="494492"/>
                  </a:lnTo>
                  <a:lnTo>
                    <a:pt x="1572" y="1443385"/>
                  </a:lnTo>
                  <a:lnTo>
                    <a:pt x="825510" y="947979"/>
                  </a:lnTo>
                  <a:lnTo>
                    <a:pt x="82551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rot="1769489" flipH="1">
              <a:off x="3416044" y="2095075"/>
              <a:ext cx="802541" cy="1429628"/>
            </a:xfrm>
            <a:custGeom>
              <a:avLst/>
              <a:gdLst>
                <a:gd name="connsiteX0" fmla="*/ 800970 w 802541"/>
                <a:gd name="connsiteY0" fmla="*/ 0 h 1429628"/>
                <a:gd name="connsiteX1" fmla="*/ 0 w 802541"/>
                <a:gd name="connsiteY1" fmla="*/ 481595 h 1429628"/>
                <a:gd name="connsiteX2" fmla="*/ 0 w 802541"/>
                <a:gd name="connsiteY2" fmla="*/ 1429628 h 1429628"/>
                <a:gd name="connsiteX3" fmla="*/ 802541 w 802541"/>
                <a:gd name="connsiteY3" fmla="*/ 948895 h 1429628"/>
                <a:gd name="connsiteX4" fmla="*/ 800970 w 802541"/>
                <a:gd name="connsiteY4" fmla="*/ 0 h 1429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1" h="1429628">
                  <a:moveTo>
                    <a:pt x="800970" y="0"/>
                  </a:moveTo>
                  <a:lnTo>
                    <a:pt x="0" y="481595"/>
                  </a:lnTo>
                  <a:lnTo>
                    <a:pt x="0" y="1429628"/>
                  </a:lnTo>
                  <a:lnTo>
                    <a:pt x="802541" y="948895"/>
                  </a:lnTo>
                  <a:lnTo>
                    <a:pt x="80097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rot="1769489" flipH="1">
              <a:off x="3924417" y="3003913"/>
              <a:ext cx="823767" cy="1440342"/>
            </a:xfrm>
            <a:custGeom>
              <a:avLst/>
              <a:gdLst>
                <a:gd name="connsiteX0" fmla="*/ 823767 w 823767"/>
                <a:gd name="connsiteY0" fmla="*/ 0 h 1440342"/>
                <a:gd name="connsiteX1" fmla="*/ 0 w 823767"/>
                <a:gd name="connsiteY1" fmla="*/ 495302 h 1440342"/>
                <a:gd name="connsiteX2" fmla="*/ 1565 w 823767"/>
                <a:gd name="connsiteY2" fmla="*/ 1440342 h 1440342"/>
                <a:gd name="connsiteX3" fmla="*/ 823767 w 823767"/>
                <a:gd name="connsiteY3" fmla="*/ 947832 h 1440342"/>
                <a:gd name="connsiteX4" fmla="*/ 823767 w 823767"/>
                <a:gd name="connsiteY4" fmla="*/ 0 h 1440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767" h="1440342">
                  <a:moveTo>
                    <a:pt x="823767" y="0"/>
                  </a:moveTo>
                  <a:lnTo>
                    <a:pt x="0" y="495302"/>
                  </a:lnTo>
                  <a:lnTo>
                    <a:pt x="1565" y="1440342"/>
                  </a:lnTo>
                  <a:lnTo>
                    <a:pt x="823767" y="947832"/>
                  </a:lnTo>
                  <a:lnTo>
                    <a:pt x="82376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3079465" y="3586481"/>
            <a:ext cx="782688" cy="684538"/>
            <a:chOff x="6566107" y="2790500"/>
            <a:chExt cx="782688" cy="684538"/>
          </a:xfrm>
          <a:solidFill>
            <a:schemeClr val="bg1">
              <a:lumMod val="95000"/>
              <a:alpha val="20000"/>
            </a:schemeClr>
          </a:solidFill>
        </p:grpSpPr>
        <p:sp>
          <p:nvSpPr>
            <p:cNvPr id="25" name="任意多边形 24"/>
            <p:cNvSpPr/>
            <p:nvPr/>
          </p:nvSpPr>
          <p:spPr>
            <a:xfrm rot="5369489" flipH="1">
              <a:off x="7018483" y="3142622"/>
              <a:ext cx="306863" cy="353761"/>
            </a:xfrm>
            <a:custGeom>
              <a:avLst/>
              <a:gdLst>
                <a:gd name="connsiteX0" fmla="*/ 306863 w 306863"/>
                <a:gd name="connsiteY0" fmla="*/ 169607 h 353761"/>
                <a:gd name="connsiteX1" fmla="*/ 0 w 306863"/>
                <a:gd name="connsiteY1" fmla="*/ 0 h 353761"/>
                <a:gd name="connsiteX2" fmla="*/ 586 w 306863"/>
                <a:gd name="connsiteY2" fmla="*/ 353761 h 353761"/>
              </a:gdLst>
              <a:ahLst/>
              <a:cxnLst>
                <a:cxn ang="0">
                  <a:pos x="connsiteX0" y="connsiteY0"/>
                </a:cxn>
                <a:cxn ang="0">
                  <a:pos x="connsiteX1" y="connsiteY1"/>
                </a:cxn>
                <a:cxn ang="0">
                  <a:pos x="connsiteX2" y="connsiteY2"/>
                </a:cxn>
              </a:cxnLst>
              <a:rect l="l" t="t" r="r" b="b"/>
              <a:pathLst>
                <a:path w="306863" h="353761">
                  <a:moveTo>
                    <a:pt x="306863" y="169607"/>
                  </a:moveTo>
                  <a:lnTo>
                    <a:pt x="0" y="0"/>
                  </a:lnTo>
                  <a:lnTo>
                    <a:pt x="586" y="3537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rot="5369489" flipH="1">
              <a:off x="6809617" y="2766952"/>
              <a:ext cx="310409" cy="357506"/>
            </a:xfrm>
            <a:custGeom>
              <a:avLst/>
              <a:gdLst>
                <a:gd name="connsiteX0" fmla="*/ 310409 w 310409"/>
                <a:gd name="connsiteY0" fmla="*/ 171567 h 357506"/>
                <a:gd name="connsiteX1" fmla="*/ 0 w 310409"/>
                <a:gd name="connsiteY1" fmla="*/ 0 h 357506"/>
                <a:gd name="connsiteX2" fmla="*/ 0 w 310409"/>
                <a:gd name="connsiteY2" fmla="*/ 357506 h 357506"/>
              </a:gdLst>
              <a:ahLst/>
              <a:cxnLst>
                <a:cxn ang="0">
                  <a:pos x="connsiteX0" y="connsiteY0"/>
                </a:cxn>
                <a:cxn ang="0">
                  <a:pos x="connsiteX1" y="connsiteY1"/>
                </a:cxn>
                <a:cxn ang="0">
                  <a:pos x="connsiteX2" y="connsiteY2"/>
                </a:cxn>
              </a:cxnLst>
              <a:rect l="l" t="t" r="r" b="b"/>
              <a:pathLst>
                <a:path w="310409" h="357506">
                  <a:moveTo>
                    <a:pt x="310409" y="171567"/>
                  </a:moveTo>
                  <a:lnTo>
                    <a:pt x="0" y="0"/>
                  </a:lnTo>
                  <a:lnTo>
                    <a:pt x="0" y="3575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rot="5369489" flipH="1">
              <a:off x="6692201" y="3012009"/>
              <a:ext cx="336935" cy="589124"/>
            </a:xfrm>
            <a:custGeom>
              <a:avLst/>
              <a:gdLst>
                <a:gd name="connsiteX0" fmla="*/ 823767 w 823767"/>
                <a:gd name="connsiteY0" fmla="*/ 0 h 1440342"/>
                <a:gd name="connsiteX1" fmla="*/ 0 w 823767"/>
                <a:gd name="connsiteY1" fmla="*/ 495302 h 1440342"/>
                <a:gd name="connsiteX2" fmla="*/ 1565 w 823767"/>
                <a:gd name="connsiteY2" fmla="*/ 1440342 h 1440342"/>
                <a:gd name="connsiteX3" fmla="*/ 823767 w 823767"/>
                <a:gd name="connsiteY3" fmla="*/ 947832 h 1440342"/>
                <a:gd name="connsiteX4" fmla="*/ 823767 w 823767"/>
                <a:gd name="connsiteY4" fmla="*/ 0 h 1440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767" h="1440342">
                  <a:moveTo>
                    <a:pt x="823767" y="0"/>
                  </a:moveTo>
                  <a:lnTo>
                    <a:pt x="0" y="495302"/>
                  </a:lnTo>
                  <a:lnTo>
                    <a:pt x="1565" y="1440342"/>
                  </a:lnTo>
                  <a:lnTo>
                    <a:pt x="823767" y="947832"/>
                  </a:lnTo>
                  <a:lnTo>
                    <a:pt x="823767"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rot="3600000">
            <a:off x="1999234" y="4016147"/>
            <a:ext cx="756937" cy="1333837"/>
            <a:chOff x="3416044" y="1183176"/>
            <a:chExt cx="1850624" cy="3261079"/>
          </a:xfrm>
        </p:grpSpPr>
        <p:sp>
          <p:nvSpPr>
            <p:cNvPr id="21" name="任意多边形 20"/>
            <p:cNvSpPr/>
            <p:nvPr/>
          </p:nvSpPr>
          <p:spPr>
            <a:xfrm rot="1769489" flipH="1">
              <a:off x="3934540" y="1183176"/>
              <a:ext cx="800799" cy="1426531"/>
            </a:xfrm>
            <a:custGeom>
              <a:avLst/>
              <a:gdLst>
                <a:gd name="connsiteX0" fmla="*/ 799235 w 800799"/>
                <a:gd name="connsiteY0" fmla="*/ 0 h 1426531"/>
                <a:gd name="connsiteX1" fmla="*/ 0 w 800799"/>
                <a:gd name="connsiteY1" fmla="*/ 478752 h 1426531"/>
                <a:gd name="connsiteX2" fmla="*/ 0 w 800799"/>
                <a:gd name="connsiteY2" fmla="*/ 1426531 h 1426531"/>
                <a:gd name="connsiteX3" fmla="*/ 800799 w 800799"/>
                <a:gd name="connsiteY3" fmla="*/ 945038 h 1426531"/>
                <a:gd name="connsiteX4" fmla="*/ 799235 w 800799"/>
                <a:gd name="connsiteY4" fmla="*/ 0 h 1426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799" h="1426531">
                  <a:moveTo>
                    <a:pt x="799235" y="0"/>
                  </a:moveTo>
                  <a:lnTo>
                    <a:pt x="0" y="478752"/>
                  </a:lnTo>
                  <a:lnTo>
                    <a:pt x="0" y="1426531"/>
                  </a:lnTo>
                  <a:lnTo>
                    <a:pt x="800799" y="945038"/>
                  </a:lnTo>
                  <a:lnTo>
                    <a:pt x="79923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rot="1769489" flipH="1">
              <a:off x="4441158" y="2088969"/>
              <a:ext cx="825510" cy="1443385"/>
            </a:xfrm>
            <a:custGeom>
              <a:avLst/>
              <a:gdLst>
                <a:gd name="connsiteX0" fmla="*/ 825510 w 825510"/>
                <a:gd name="connsiteY0" fmla="*/ 0 h 1443385"/>
                <a:gd name="connsiteX1" fmla="*/ 0 w 825510"/>
                <a:gd name="connsiteY1" fmla="*/ 494492 h 1443385"/>
                <a:gd name="connsiteX2" fmla="*/ 1572 w 825510"/>
                <a:gd name="connsiteY2" fmla="*/ 1443385 h 1443385"/>
                <a:gd name="connsiteX3" fmla="*/ 825510 w 825510"/>
                <a:gd name="connsiteY3" fmla="*/ 947979 h 1443385"/>
                <a:gd name="connsiteX4" fmla="*/ 825510 w 825510"/>
                <a:gd name="connsiteY4" fmla="*/ 0 h 14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510" h="1443385">
                  <a:moveTo>
                    <a:pt x="825510" y="0"/>
                  </a:moveTo>
                  <a:lnTo>
                    <a:pt x="0" y="494492"/>
                  </a:lnTo>
                  <a:lnTo>
                    <a:pt x="1572" y="1443385"/>
                  </a:lnTo>
                  <a:lnTo>
                    <a:pt x="825510" y="947979"/>
                  </a:lnTo>
                  <a:lnTo>
                    <a:pt x="82551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rot="1769489" flipH="1">
              <a:off x="3416044" y="2095075"/>
              <a:ext cx="802541" cy="1429628"/>
            </a:xfrm>
            <a:custGeom>
              <a:avLst/>
              <a:gdLst>
                <a:gd name="connsiteX0" fmla="*/ 800970 w 802541"/>
                <a:gd name="connsiteY0" fmla="*/ 0 h 1429628"/>
                <a:gd name="connsiteX1" fmla="*/ 0 w 802541"/>
                <a:gd name="connsiteY1" fmla="*/ 481595 h 1429628"/>
                <a:gd name="connsiteX2" fmla="*/ 0 w 802541"/>
                <a:gd name="connsiteY2" fmla="*/ 1429628 h 1429628"/>
                <a:gd name="connsiteX3" fmla="*/ 802541 w 802541"/>
                <a:gd name="connsiteY3" fmla="*/ 948895 h 1429628"/>
                <a:gd name="connsiteX4" fmla="*/ 800970 w 802541"/>
                <a:gd name="connsiteY4" fmla="*/ 0 h 1429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1" h="1429628">
                  <a:moveTo>
                    <a:pt x="800970" y="0"/>
                  </a:moveTo>
                  <a:lnTo>
                    <a:pt x="0" y="481595"/>
                  </a:lnTo>
                  <a:lnTo>
                    <a:pt x="0" y="1429628"/>
                  </a:lnTo>
                  <a:lnTo>
                    <a:pt x="802541" y="948895"/>
                  </a:lnTo>
                  <a:lnTo>
                    <a:pt x="80097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rot="1769489" flipH="1">
              <a:off x="3924417" y="3003913"/>
              <a:ext cx="823767" cy="1440342"/>
            </a:xfrm>
            <a:custGeom>
              <a:avLst/>
              <a:gdLst>
                <a:gd name="connsiteX0" fmla="*/ 823767 w 823767"/>
                <a:gd name="connsiteY0" fmla="*/ 0 h 1440342"/>
                <a:gd name="connsiteX1" fmla="*/ 0 w 823767"/>
                <a:gd name="connsiteY1" fmla="*/ 495302 h 1440342"/>
                <a:gd name="connsiteX2" fmla="*/ 1565 w 823767"/>
                <a:gd name="connsiteY2" fmla="*/ 1440342 h 1440342"/>
                <a:gd name="connsiteX3" fmla="*/ 823767 w 823767"/>
                <a:gd name="connsiteY3" fmla="*/ 947832 h 1440342"/>
                <a:gd name="connsiteX4" fmla="*/ 823767 w 823767"/>
                <a:gd name="connsiteY4" fmla="*/ 0 h 1440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767" h="1440342">
                  <a:moveTo>
                    <a:pt x="823767" y="0"/>
                  </a:moveTo>
                  <a:lnTo>
                    <a:pt x="0" y="495302"/>
                  </a:lnTo>
                  <a:lnTo>
                    <a:pt x="1565" y="1440342"/>
                  </a:lnTo>
                  <a:lnTo>
                    <a:pt x="823767" y="947832"/>
                  </a:lnTo>
                  <a:lnTo>
                    <a:pt x="82376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2220709" y="3583605"/>
            <a:ext cx="770122" cy="687590"/>
            <a:chOff x="5707351" y="2787624"/>
            <a:chExt cx="770122" cy="687590"/>
          </a:xfrm>
          <a:solidFill>
            <a:schemeClr val="bg1">
              <a:lumMod val="95000"/>
              <a:alpha val="20000"/>
            </a:schemeClr>
          </a:solidFill>
        </p:grpSpPr>
        <p:sp>
          <p:nvSpPr>
            <p:cNvPr id="18" name="任意多边形 17"/>
            <p:cNvSpPr/>
            <p:nvPr/>
          </p:nvSpPr>
          <p:spPr>
            <a:xfrm rot="16230511">
              <a:off x="5730975" y="3155627"/>
              <a:ext cx="293891" cy="341140"/>
            </a:xfrm>
            <a:custGeom>
              <a:avLst/>
              <a:gdLst>
                <a:gd name="connsiteX0" fmla="*/ 293891 w 293891"/>
                <a:gd name="connsiteY0" fmla="*/ 164773 h 341140"/>
                <a:gd name="connsiteX1" fmla="*/ 565 w 293891"/>
                <a:gd name="connsiteY1" fmla="*/ 341140 h 341140"/>
                <a:gd name="connsiteX2" fmla="*/ 0 w 293891"/>
                <a:gd name="connsiteY2" fmla="*/ 0 h 341140"/>
              </a:gdLst>
              <a:ahLst/>
              <a:cxnLst>
                <a:cxn ang="0">
                  <a:pos x="connsiteX0" y="connsiteY0"/>
                </a:cxn>
                <a:cxn ang="0">
                  <a:pos x="connsiteX1" y="connsiteY1"/>
                </a:cxn>
                <a:cxn ang="0">
                  <a:pos x="connsiteX2" y="connsiteY2"/>
                </a:cxn>
              </a:cxnLst>
              <a:rect l="l" t="t" r="r" b="b"/>
              <a:pathLst>
                <a:path w="293891" h="341140">
                  <a:moveTo>
                    <a:pt x="293891" y="164773"/>
                  </a:moveTo>
                  <a:lnTo>
                    <a:pt x="565" y="34114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rot="16230511">
              <a:off x="5919064" y="2762600"/>
              <a:ext cx="313435" cy="363484"/>
            </a:xfrm>
            <a:custGeom>
              <a:avLst/>
              <a:gdLst>
                <a:gd name="connsiteX0" fmla="*/ 313435 w 313435"/>
                <a:gd name="connsiteY0" fmla="*/ 175732 h 363484"/>
                <a:gd name="connsiteX1" fmla="*/ 0 w 313435"/>
                <a:gd name="connsiteY1" fmla="*/ 363484 h 363484"/>
                <a:gd name="connsiteX2" fmla="*/ 0 w 313435"/>
                <a:gd name="connsiteY2" fmla="*/ 0 h 363484"/>
              </a:gdLst>
              <a:ahLst/>
              <a:cxnLst>
                <a:cxn ang="0">
                  <a:pos x="connsiteX0" y="connsiteY0"/>
                </a:cxn>
                <a:cxn ang="0">
                  <a:pos x="connsiteX1" y="connsiteY1"/>
                </a:cxn>
                <a:cxn ang="0">
                  <a:pos x="connsiteX2" y="connsiteY2"/>
                </a:cxn>
              </a:cxnLst>
              <a:rect l="l" t="t" r="r" b="b"/>
              <a:pathLst>
                <a:path w="313435" h="363484">
                  <a:moveTo>
                    <a:pt x="313435" y="175732"/>
                  </a:moveTo>
                  <a:lnTo>
                    <a:pt x="0" y="363484"/>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rot="16230511">
              <a:off x="6014443" y="3012185"/>
              <a:ext cx="336935" cy="589124"/>
            </a:xfrm>
            <a:custGeom>
              <a:avLst/>
              <a:gdLst>
                <a:gd name="connsiteX0" fmla="*/ 823767 w 823767"/>
                <a:gd name="connsiteY0" fmla="*/ 0 h 1440342"/>
                <a:gd name="connsiteX1" fmla="*/ 0 w 823767"/>
                <a:gd name="connsiteY1" fmla="*/ 495302 h 1440342"/>
                <a:gd name="connsiteX2" fmla="*/ 1565 w 823767"/>
                <a:gd name="connsiteY2" fmla="*/ 1440342 h 1440342"/>
                <a:gd name="connsiteX3" fmla="*/ 823767 w 823767"/>
                <a:gd name="connsiteY3" fmla="*/ 947832 h 1440342"/>
                <a:gd name="connsiteX4" fmla="*/ 823767 w 823767"/>
                <a:gd name="connsiteY4" fmla="*/ 0 h 1440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767" h="1440342">
                  <a:moveTo>
                    <a:pt x="823767" y="0"/>
                  </a:moveTo>
                  <a:lnTo>
                    <a:pt x="0" y="495302"/>
                  </a:lnTo>
                  <a:lnTo>
                    <a:pt x="1565" y="1440342"/>
                  </a:lnTo>
                  <a:lnTo>
                    <a:pt x="823767" y="947832"/>
                  </a:lnTo>
                  <a:lnTo>
                    <a:pt x="823767"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rot="18000000" flipH="1">
            <a:off x="3313965" y="4019081"/>
            <a:ext cx="756937" cy="1333837"/>
            <a:chOff x="3416044" y="1183176"/>
            <a:chExt cx="1850624" cy="3261079"/>
          </a:xfrm>
        </p:grpSpPr>
        <p:sp>
          <p:nvSpPr>
            <p:cNvPr id="14" name="任意多边形 13"/>
            <p:cNvSpPr/>
            <p:nvPr/>
          </p:nvSpPr>
          <p:spPr>
            <a:xfrm rot="1769489" flipH="1">
              <a:off x="3934540" y="1183176"/>
              <a:ext cx="800799" cy="1426531"/>
            </a:xfrm>
            <a:custGeom>
              <a:avLst/>
              <a:gdLst>
                <a:gd name="connsiteX0" fmla="*/ 799235 w 800799"/>
                <a:gd name="connsiteY0" fmla="*/ 0 h 1426531"/>
                <a:gd name="connsiteX1" fmla="*/ 0 w 800799"/>
                <a:gd name="connsiteY1" fmla="*/ 478752 h 1426531"/>
                <a:gd name="connsiteX2" fmla="*/ 0 w 800799"/>
                <a:gd name="connsiteY2" fmla="*/ 1426531 h 1426531"/>
                <a:gd name="connsiteX3" fmla="*/ 800799 w 800799"/>
                <a:gd name="connsiteY3" fmla="*/ 945038 h 1426531"/>
                <a:gd name="connsiteX4" fmla="*/ 799235 w 800799"/>
                <a:gd name="connsiteY4" fmla="*/ 0 h 1426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799" h="1426531">
                  <a:moveTo>
                    <a:pt x="799235" y="0"/>
                  </a:moveTo>
                  <a:lnTo>
                    <a:pt x="0" y="478752"/>
                  </a:lnTo>
                  <a:lnTo>
                    <a:pt x="0" y="1426531"/>
                  </a:lnTo>
                  <a:lnTo>
                    <a:pt x="800799" y="945038"/>
                  </a:lnTo>
                  <a:lnTo>
                    <a:pt x="79923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rot="1769489" flipH="1">
              <a:off x="4441158" y="2088969"/>
              <a:ext cx="825510" cy="1443385"/>
            </a:xfrm>
            <a:custGeom>
              <a:avLst/>
              <a:gdLst>
                <a:gd name="connsiteX0" fmla="*/ 825510 w 825510"/>
                <a:gd name="connsiteY0" fmla="*/ 0 h 1443385"/>
                <a:gd name="connsiteX1" fmla="*/ 0 w 825510"/>
                <a:gd name="connsiteY1" fmla="*/ 494492 h 1443385"/>
                <a:gd name="connsiteX2" fmla="*/ 1572 w 825510"/>
                <a:gd name="connsiteY2" fmla="*/ 1443385 h 1443385"/>
                <a:gd name="connsiteX3" fmla="*/ 825510 w 825510"/>
                <a:gd name="connsiteY3" fmla="*/ 947979 h 1443385"/>
                <a:gd name="connsiteX4" fmla="*/ 825510 w 825510"/>
                <a:gd name="connsiteY4" fmla="*/ 0 h 14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510" h="1443385">
                  <a:moveTo>
                    <a:pt x="825510" y="0"/>
                  </a:moveTo>
                  <a:lnTo>
                    <a:pt x="0" y="494492"/>
                  </a:lnTo>
                  <a:lnTo>
                    <a:pt x="1572" y="1443385"/>
                  </a:lnTo>
                  <a:lnTo>
                    <a:pt x="825510" y="947979"/>
                  </a:lnTo>
                  <a:lnTo>
                    <a:pt x="82551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rot="1769489" flipH="1">
              <a:off x="3416044" y="2095075"/>
              <a:ext cx="802541" cy="1429628"/>
            </a:xfrm>
            <a:custGeom>
              <a:avLst/>
              <a:gdLst>
                <a:gd name="connsiteX0" fmla="*/ 800970 w 802541"/>
                <a:gd name="connsiteY0" fmla="*/ 0 h 1429628"/>
                <a:gd name="connsiteX1" fmla="*/ 0 w 802541"/>
                <a:gd name="connsiteY1" fmla="*/ 481595 h 1429628"/>
                <a:gd name="connsiteX2" fmla="*/ 0 w 802541"/>
                <a:gd name="connsiteY2" fmla="*/ 1429628 h 1429628"/>
                <a:gd name="connsiteX3" fmla="*/ 802541 w 802541"/>
                <a:gd name="connsiteY3" fmla="*/ 948895 h 1429628"/>
                <a:gd name="connsiteX4" fmla="*/ 800970 w 802541"/>
                <a:gd name="connsiteY4" fmla="*/ 0 h 1429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1" h="1429628">
                  <a:moveTo>
                    <a:pt x="800970" y="0"/>
                  </a:moveTo>
                  <a:lnTo>
                    <a:pt x="0" y="481595"/>
                  </a:lnTo>
                  <a:lnTo>
                    <a:pt x="0" y="1429628"/>
                  </a:lnTo>
                  <a:lnTo>
                    <a:pt x="802541" y="948895"/>
                  </a:lnTo>
                  <a:lnTo>
                    <a:pt x="80097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rot="1769489" flipH="1">
              <a:off x="3924417" y="3003913"/>
              <a:ext cx="823767" cy="1440342"/>
            </a:xfrm>
            <a:custGeom>
              <a:avLst/>
              <a:gdLst>
                <a:gd name="connsiteX0" fmla="*/ 823767 w 823767"/>
                <a:gd name="connsiteY0" fmla="*/ 0 h 1440342"/>
                <a:gd name="connsiteX1" fmla="*/ 0 w 823767"/>
                <a:gd name="connsiteY1" fmla="*/ 495302 h 1440342"/>
                <a:gd name="connsiteX2" fmla="*/ 1565 w 823767"/>
                <a:gd name="connsiteY2" fmla="*/ 1440342 h 1440342"/>
                <a:gd name="connsiteX3" fmla="*/ 823767 w 823767"/>
                <a:gd name="connsiteY3" fmla="*/ 947832 h 1440342"/>
                <a:gd name="connsiteX4" fmla="*/ 823767 w 823767"/>
                <a:gd name="connsiteY4" fmla="*/ 0 h 1440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767" h="1440342">
                  <a:moveTo>
                    <a:pt x="823767" y="0"/>
                  </a:moveTo>
                  <a:lnTo>
                    <a:pt x="0" y="495302"/>
                  </a:lnTo>
                  <a:lnTo>
                    <a:pt x="1565" y="1440342"/>
                  </a:lnTo>
                  <a:lnTo>
                    <a:pt x="823767" y="947832"/>
                  </a:lnTo>
                  <a:lnTo>
                    <a:pt x="82376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2721930" y="4415250"/>
            <a:ext cx="710841" cy="714645"/>
            <a:chOff x="6208572" y="3619269"/>
            <a:chExt cx="710841" cy="714645"/>
          </a:xfrm>
          <a:solidFill>
            <a:schemeClr val="bg1">
              <a:lumMod val="95000"/>
              <a:alpha val="20000"/>
            </a:schemeClr>
          </a:solidFill>
        </p:grpSpPr>
        <p:sp>
          <p:nvSpPr>
            <p:cNvPr id="11" name="任意多边形 10"/>
            <p:cNvSpPr/>
            <p:nvPr/>
          </p:nvSpPr>
          <p:spPr>
            <a:xfrm rot="1769489" flipH="1">
              <a:off x="6356054" y="3619269"/>
              <a:ext cx="327541" cy="583476"/>
            </a:xfrm>
            <a:custGeom>
              <a:avLst/>
              <a:gdLst>
                <a:gd name="connsiteX0" fmla="*/ 799235 w 800799"/>
                <a:gd name="connsiteY0" fmla="*/ 0 h 1426531"/>
                <a:gd name="connsiteX1" fmla="*/ 0 w 800799"/>
                <a:gd name="connsiteY1" fmla="*/ 478752 h 1426531"/>
                <a:gd name="connsiteX2" fmla="*/ 0 w 800799"/>
                <a:gd name="connsiteY2" fmla="*/ 1426531 h 1426531"/>
                <a:gd name="connsiteX3" fmla="*/ 800799 w 800799"/>
                <a:gd name="connsiteY3" fmla="*/ 945038 h 1426531"/>
                <a:gd name="connsiteX4" fmla="*/ 799235 w 800799"/>
                <a:gd name="connsiteY4" fmla="*/ 0 h 1426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799" h="1426531">
                  <a:moveTo>
                    <a:pt x="799235" y="0"/>
                  </a:moveTo>
                  <a:lnTo>
                    <a:pt x="0" y="478752"/>
                  </a:lnTo>
                  <a:lnTo>
                    <a:pt x="0" y="1426531"/>
                  </a:lnTo>
                  <a:lnTo>
                    <a:pt x="800799" y="945038"/>
                  </a:lnTo>
                  <a:lnTo>
                    <a:pt x="79923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rot="1769489" flipH="1">
              <a:off x="6628072" y="3994622"/>
              <a:ext cx="291341" cy="339292"/>
            </a:xfrm>
            <a:custGeom>
              <a:avLst/>
              <a:gdLst>
                <a:gd name="connsiteX0" fmla="*/ 291341 w 291341"/>
                <a:gd name="connsiteY0" fmla="*/ 0 h 339292"/>
                <a:gd name="connsiteX1" fmla="*/ 0 w 291341"/>
                <a:gd name="connsiteY1" fmla="*/ 174517 h 339292"/>
                <a:gd name="connsiteX2" fmla="*/ 291341 w 291341"/>
                <a:gd name="connsiteY2" fmla="*/ 339292 h 339292"/>
              </a:gdLst>
              <a:ahLst/>
              <a:cxnLst>
                <a:cxn ang="0">
                  <a:pos x="connsiteX0" y="connsiteY0"/>
                </a:cxn>
                <a:cxn ang="0">
                  <a:pos x="connsiteX1" y="connsiteY1"/>
                </a:cxn>
                <a:cxn ang="0">
                  <a:pos x="connsiteX2" y="connsiteY2"/>
                </a:cxn>
              </a:cxnLst>
              <a:rect l="l" t="t" r="r" b="b"/>
              <a:pathLst>
                <a:path w="291341" h="339292">
                  <a:moveTo>
                    <a:pt x="291341" y="0"/>
                  </a:moveTo>
                  <a:lnTo>
                    <a:pt x="0" y="174517"/>
                  </a:lnTo>
                  <a:lnTo>
                    <a:pt x="291341" y="3392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rot="1769489" flipH="1">
              <a:off x="6208572" y="3998226"/>
              <a:ext cx="286268" cy="333697"/>
            </a:xfrm>
            <a:custGeom>
              <a:avLst/>
              <a:gdLst>
                <a:gd name="connsiteX0" fmla="*/ 285715 w 286268"/>
                <a:gd name="connsiteY0" fmla="*/ 0 h 333697"/>
                <a:gd name="connsiteX1" fmla="*/ 0 w 286268"/>
                <a:gd name="connsiteY1" fmla="*/ 171791 h 333697"/>
                <a:gd name="connsiteX2" fmla="*/ 286268 w 286268"/>
                <a:gd name="connsiteY2" fmla="*/ 333697 h 333697"/>
              </a:gdLst>
              <a:ahLst/>
              <a:cxnLst>
                <a:cxn ang="0">
                  <a:pos x="connsiteX0" y="connsiteY0"/>
                </a:cxn>
                <a:cxn ang="0">
                  <a:pos x="connsiteX1" y="connsiteY1"/>
                </a:cxn>
                <a:cxn ang="0">
                  <a:pos x="connsiteX2" y="connsiteY2"/>
                </a:cxn>
              </a:cxnLst>
              <a:rect l="l" t="t" r="r" b="b"/>
              <a:pathLst>
                <a:path w="286268" h="333697">
                  <a:moveTo>
                    <a:pt x="285715" y="0"/>
                  </a:moveTo>
                  <a:lnTo>
                    <a:pt x="0" y="171791"/>
                  </a:lnTo>
                  <a:lnTo>
                    <a:pt x="286268" y="33369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任意多边形 34"/>
          <p:cNvSpPr/>
          <p:nvPr/>
        </p:nvSpPr>
        <p:spPr>
          <a:xfrm>
            <a:off x="6042212" y="1622146"/>
            <a:ext cx="6149788" cy="3948081"/>
          </a:xfrm>
          <a:custGeom>
            <a:avLst/>
            <a:gdLst>
              <a:gd name="connsiteX0" fmla="*/ 0 w 6149788"/>
              <a:gd name="connsiteY0" fmla="*/ 0 h 3948081"/>
              <a:gd name="connsiteX1" fmla="*/ 306785 w 6149788"/>
              <a:gd name="connsiteY1" fmla="*/ 0 h 3948081"/>
              <a:gd name="connsiteX2" fmla="*/ 559209 w 6149788"/>
              <a:gd name="connsiteY2" fmla="*/ 453444 h 3948081"/>
              <a:gd name="connsiteX3" fmla="*/ 811633 w 6149788"/>
              <a:gd name="connsiteY3" fmla="*/ 0 h 3948081"/>
              <a:gd name="connsiteX4" fmla="*/ 6149788 w 6149788"/>
              <a:gd name="connsiteY4" fmla="*/ 0 h 3948081"/>
              <a:gd name="connsiteX5" fmla="*/ 6149788 w 6149788"/>
              <a:gd name="connsiteY5" fmla="*/ 3948081 h 3948081"/>
              <a:gd name="connsiteX6" fmla="*/ 0 w 6149788"/>
              <a:gd name="connsiteY6" fmla="*/ 3948081 h 3948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49788" h="3948081">
                <a:moveTo>
                  <a:pt x="0" y="0"/>
                </a:moveTo>
                <a:lnTo>
                  <a:pt x="306785" y="0"/>
                </a:lnTo>
                <a:lnTo>
                  <a:pt x="559209" y="453444"/>
                </a:lnTo>
                <a:lnTo>
                  <a:pt x="811633" y="0"/>
                </a:lnTo>
                <a:lnTo>
                  <a:pt x="6149788" y="0"/>
                </a:lnTo>
                <a:lnTo>
                  <a:pt x="6149788" y="3948081"/>
                </a:lnTo>
                <a:lnTo>
                  <a:pt x="0" y="3948081"/>
                </a:lnTo>
                <a:close/>
              </a:path>
            </a:pathLst>
          </a:custGeom>
          <a:solidFill>
            <a:srgbClr val="0073AB">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i="1" dirty="0">
                <a:effectLst>
                  <a:outerShdw blurRad="38100" dist="38100" dir="2700000" algn="tl">
                    <a:srgbClr val="000000">
                      <a:alpha val="43137"/>
                    </a:srgbClr>
                  </a:outerShdw>
                </a:effectLst>
                <a:latin typeface="Halvetica"/>
              </a:rPr>
              <a:t>Local innovative collaborations</a:t>
            </a:r>
            <a:r>
              <a:rPr lang="en-US" altLang="zh-CN" sz="2000" b="1" i="1" dirty="0" smtClean="0">
                <a:effectLst>
                  <a:outerShdw blurRad="38100" dist="38100" dir="2700000" algn="tl">
                    <a:srgbClr val="000000">
                      <a:alpha val="43137"/>
                    </a:srgbClr>
                  </a:outerShdw>
                </a:effectLst>
                <a:latin typeface="Halvetica"/>
              </a:rPr>
              <a:t>:</a:t>
            </a:r>
          </a:p>
          <a:p>
            <a:pPr algn="ctr"/>
            <a:endParaRPr lang="en-US" altLang="zh-CN" sz="2000" b="1" i="1" dirty="0">
              <a:effectLst>
                <a:outerShdw blurRad="38100" dist="38100" dir="2700000" algn="tl">
                  <a:srgbClr val="000000">
                    <a:alpha val="43137"/>
                  </a:srgbClr>
                </a:outerShdw>
              </a:effectLst>
              <a:latin typeface="Halvetica"/>
            </a:endParaRPr>
          </a:p>
          <a:p>
            <a:pPr marL="285750" indent="-285750">
              <a:buFont typeface="Arial" pitchFamily="34" charset="0"/>
              <a:buChar char="•"/>
            </a:pPr>
            <a:r>
              <a:rPr lang="en-US" altLang="zh-CN" b="1" dirty="0" smtClean="0">
                <a:effectLst>
                  <a:outerShdw blurRad="38100" dist="38100" dir="2700000" algn="tl">
                    <a:srgbClr val="000000">
                      <a:alpha val="43137"/>
                    </a:srgbClr>
                  </a:outerShdw>
                </a:effectLst>
              </a:rPr>
              <a:t>Partnership </a:t>
            </a:r>
            <a:r>
              <a:rPr lang="en-US" altLang="zh-CN" b="1" dirty="0">
                <a:effectLst>
                  <a:outerShdw blurRad="38100" dist="38100" dir="2700000" algn="tl">
                    <a:srgbClr val="000000">
                      <a:alpha val="43137"/>
                    </a:srgbClr>
                  </a:outerShdw>
                </a:effectLst>
              </a:rPr>
              <a:t>with The Executive Council to become one of the first smartphone companies to adopt the Dubai Font in OS in 27 </a:t>
            </a:r>
            <a:r>
              <a:rPr lang="en-US" altLang="zh-CN" b="1" dirty="0" smtClean="0">
                <a:effectLst>
                  <a:outerShdw blurRad="38100" dist="38100" dir="2700000" algn="tl">
                    <a:srgbClr val="000000">
                      <a:alpha val="43137"/>
                    </a:srgbClr>
                  </a:outerShdw>
                </a:effectLst>
              </a:rPr>
              <a:t>languages.</a:t>
            </a:r>
          </a:p>
          <a:p>
            <a:pPr marL="285750" indent="-285750">
              <a:buFont typeface="Arial" pitchFamily="34" charset="0"/>
              <a:buChar char="•"/>
            </a:pPr>
            <a:endParaRPr lang="en-US" altLang="zh-CN" b="1" dirty="0">
              <a:effectLst>
                <a:outerShdw blurRad="38100" dist="38100" dir="2700000" algn="tl">
                  <a:srgbClr val="000000">
                    <a:alpha val="43137"/>
                  </a:srgbClr>
                </a:outerShdw>
              </a:effectLst>
            </a:endParaRPr>
          </a:p>
          <a:p>
            <a:pPr marL="285750" indent="-285750">
              <a:buFont typeface="Arial" pitchFamily="34" charset="0"/>
              <a:buChar char="•"/>
            </a:pPr>
            <a:r>
              <a:rPr lang="en-US" altLang="zh-CN" b="1" dirty="0" smtClean="0">
                <a:effectLst>
                  <a:outerShdw blurRad="38100" dist="38100" dir="2700000" algn="tl">
                    <a:srgbClr val="000000">
                      <a:alpha val="43137"/>
                    </a:srgbClr>
                  </a:outerShdw>
                </a:effectLst>
              </a:rPr>
              <a:t>Aligned </a:t>
            </a:r>
            <a:r>
              <a:rPr lang="en-US" altLang="zh-CN" b="1" dirty="0">
                <a:effectLst>
                  <a:outerShdw blurRad="38100" dist="38100" dir="2700000" algn="tl">
                    <a:srgbClr val="000000">
                      <a:alpha val="43137"/>
                    </a:srgbClr>
                  </a:outerShdw>
                </a:effectLst>
              </a:rPr>
              <a:t>to UAE Happiness Agenda – Happiness meter in Huawei customer service centers to measure customer happiness in real time and interact immediately to solve problems.</a:t>
            </a:r>
            <a:endParaRPr lang="en-US" altLang="zh-CN" b="1" dirty="0">
              <a:effectLst>
                <a:outerShdw blurRad="38100" dist="38100" dir="2700000" algn="tl">
                  <a:srgbClr val="000000">
                    <a:alpha val="43137"/>
                  </a:srgbClr>
                </a:outerShdw>
              </a:effectLst>
            </a:endParaRPr>
          </a:p>
        </p:txBody>
      </p:sp>
      <p:grpSp>
        <p:nvGrpSpPr>
          <p:cNvPr id="36" name="组合 35"/>
          <p:cNvGrpSpPr/>
          <p:nvPr/>
        </p:nvGrpSpPr>
        <p:grpSpPr>
          <a:xfrm>
            <a:off x="6362154" y="1184933"/>
            <a:ext cx="481878" cy="849141"/>
            <a:chOff x="3416044" y="1183176"/>
            <a:chExt cx="1850624" cy="3261079"/>
          </a:xfrm>
        </p:grpSpPr>
        <p:sp>
          <p:nvSpPr>
            <p:cNvPr id="37" name="任意多边形 36"/>
            <p:cNvSpPr/>
            <p:nvPr/>
          </p:nvSpPr>
          <p:spPr>
            <a:xfrm rot="1769489" flipH="1">
              <a:off x="3934540" y="1183176"/>
              <a:ext cx="800799" cy="1426531"/>
            </a:xfrm>
            <a:custGeom>
              <a:avLst/>
              <a:gdLst>
                <a:gd name="connsiteX0" fmla="*/ 799235 w 800799"/>
                <a:gd name="connsiteY0" fmla="*/ 0 h 1426531"/>
                <a:gd name="connsiteX1" fmla="*/ 0 w 800799"/>
                <a:gd name="connsiteY1" fmla="*/ 478752 h 1426531"/>
                <a:gd name="connsiteX2" fmla="*/ 0 w 800799"/>
                <a:gd name="connsiteY2" fmla="*/ 1426531 h 1426531"/>
                <a:gd name="connsiteX3" fmla="*/ 800799 w 800799"/>
                <a:gd name="connsiteY3" fmla="*/ 945038 h 1426531"/>
                <a:gd name="connsiteX4" fmla="*/ 799235 w 800799"/>
                <a:gd name="connsiteY4" fmla="*/ 0 h 1426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799" h="1426531">
                  <a:moveTo>
                    <a:pt x="799235" y="0"/>
                  </a:moveTo>
                  <a:lnTo>
                    <a:pt x="0" y="478752"/>
                  </a:lnTo>
                  <a:lnTo>
                    <a:pt x="0" y="1426531"/>
                  </a:lnTo>
                  <a:lnTo>
                    <a:pt x="800799" y="945038"/>
                  </a:lnTo>
                  <a:lnTo>
                    <a:pt x="79923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rot="1769489" flipH="1">
              <a:off x="4441158" y="2088969"/>
              <a:ext cx="825510" cy="1443385"/>
            </a:xfrm>
            <a:custGeom>
              <a:avLst/>
              <a:gdLst>
                <a:gd name="connsiteX0" fmla="*/ 825510 w 825510"/>
                <a:gd name="connsiteY0" fmla="*/ 0 h 1443385"/>
                <a:gd name="connsiteX1" fmla="*/ 0 w 825510"/>
                <a:gd name="connsiteY1" fmla="*/ 494492 h 1443385"/>
                <a:gd name="connsiteX2" fmla="*/ 1572 w 825510"/>
                <a:gd name="connsiteY2" fmla="*/ 1443385 h 1443385"/>
                <a:gd name="connsiteX3" fmla="*/ 825510 w 825510"/>
                <a:gd name="connsiteY3" fmla="*/ 947979 h 1443385"/>
                <a:gd name="connsiteX4" fmla="*/ 825510 w 825510"/>
                <a:gd name="connsiteY4" fmla="*/ 0 h 14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510" h="1443385">
                  <a:moveTo>
                    <a:pt x="825510" y="0"/>
                  </a:moveTo>
                  <a:lnTo>
                    <a:pt x="0" y="494492"/>
                  </a:lnTo>
                  <a:lnTo>
                    <a:pt x="1572" y="1443385"/>
                  </a:lnTo>
                  <a:lnTo>
                    <a:pt x="825510" y="947979"/>
                  </a:lnTo>
                  <a:lnTo>
                    <a:pt x="82551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rot="1769489" flipH="1">
              <a:off x="3416044" y="2095075"/>
              <a:ext cx="802541" cy="1429628"/>
            </a:xfrm>
            <a:custGeom>
              <a:avLst/>
              <a:gdLst>
                <a:gd name="connsiteX0" fmla="*/ 800970 w 802541"/>
                <a:gd name="connsiteY0" fmla="*/ 0 h 1429628"/>
                <a:gd name="connsiteX1" fmla="*/ 0 w 802541"/>
                <a:gd name="connsiteY1" fmla="*/ 481595 h 1429628"/>
                <a:gd name="connsiteX2" fmla="*/ 0 w 802541"/>
                <a:gd name="connsiteY2" fmla="*/ 1429628 h 1429628"/>
                <a:gd name="connsiteX3" fmla="*/ 802541 w 802541"/>
                <a:gd name="connsiteY3" fmla="*/ 948895 h 1429628"/>
                <a:gd name="connsiteX4" fmla="*/ 800970 w 802541"/>
                <a:gd name="connsiteY4" fmla="*/ 0 h 1429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1" h="1429628">
                  <a:moveTo>
                    <a:pt x="800970" y="0"/>
                  </a:moveTo>
                  <a:lnTo>
                    <a:pt x="0" y="481595"/>
                  </a:lnTo>
                  <a:lnTo>
                    <a:pt x="0" y="1429628"/>
                  </a:lnTo>
                  <a:lnTo>
                    <a:pt x="802541" y="948895"/>
                  </a:lnTo>
                  <a:lnTo>
                    <a:pt x="80097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rot="1769489" flipH="1">
              <a:off x="3924417" y="3003913"/>
              <a:ext cx="823767" cy="1440342"/>
            </a:xfrm>
            <a:custGeom>
              <a:avLst/>
              <a:gdLst>
                <a:gd name="connsiteX0" fmla="*/ 823767 w 823767"/>
                <a:gd name="connsiteY0" fmla="*/ 0 h 1440342"/>
                <a:gd name="connsiteX1" fmla="*/ 0 w 823767"/>
                <a:gd name="connsiteY1" fmla="*/ 495302 h 1440342"/>
                <a:gd name="connsiteX2" fmla="*/ 1565 w 823767"/>
                <a:gd name="connsiteY2" fmla="*/ 1440342 h 1440342"/>
                <a:gd name="connsiteX3" fmla="*/ 823767 w 823767"/>
                <a:gd name="connsiteY3" fmla="*/ 947832 h 1440342"/>
                <a:gd name="connsiteX4" fmla="*/ 823767 w 823767"/>
                <a:gd name="connsiteY4" fmla="*/ 0 h 1440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767" h="1440342">
                  <a:moveTo>
                    <a:pt x="823767" y="0"/>
                  </a:moveTo>
                  <a:lnTo>
                    <a:pt x="0" y="495302"/>
                  </a:lnTo>
                  <a:lnTo>
                    <a:pt x="1565" y="1440342"/>
                  </a:lnTo>
                  <a:lnTo>
                    <a:pt x="823767" y="947832"/>
                  </a:lnTo>
                  <a:lnTo>
                    <a:pt x="82376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922" y="1450469"/>
            <a:ext cx="2773362"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146831"/>
      </p:ext>
    </p:extLst>
  </p:cSld>
  <p:clrMapOvr>
    <a:masterClrMapping/>
  </p:clrMapOvr>
  <mc:AlternateContent xmlns:mc="http://schemas.openxmlformats.org/markup-compatibility/2006">
    <mc:Choice xmlns:p14="http://schemas.microsoft.com/office/powerpoint/2010/main" Requires="p14">
      <p:transition spd="slow" p14:dur="3075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656936" y="2854175"/>
            <a:ext cx="756937" cy="1333837"/>
            <a:chOff x="3416044" y="1183176"/>
            <a:chExt cx="1850624" cy="3261079"/>
          </a:xfrm>
        </p:grpSpPr>
        <p:sp>
          <p:nvSpPr>
            <p:cNvPr id="28" name="任意多边形 27"/>
            <p:cNvSpPr/>
            <p:nvPr/>
          </p:nvSpPr>
          <p:spPr>
            <a:xfrm rot="1769489" flipH="1">
              <a:off x="3934540" y="1183176"/>
              <a:ext cx="800799" cy="1426531"/>
            </a:xfrm>
            <a:custGeom>
              <a:avLst/>
              <a:gdLst>
                <a:gd name="connsiteX0" fmla="*/ 799235 w 800799"/>
                <a:gd name="connsiteY0" fmla="*/ 0 h 1426531"/>
                <a:gd name="connsiteX1" fmla="*/ 0 w 800799"/>
                <a:gd name="connsiteY1" fmla="*/ 478752 h 1426531"/>
                <a:gd name="connsiteX2" fmla="*/ 0 w 800799"/>
                <a:gd name="connsiteY2" fmla="*/ 1426531 h 1426531"/>
                <a:gd name="connsiteX3" fmla="*/ 800799 w 800799"/>
                <a:gd name="connsiteY3" fmla="*/ 945038 h 1426531"/>
                <a:gd name="connsiteX4" fmla="*/ 799235 w 800799"/>
                <a:gd name="connsiteY4" fmla="*/ 0 h 1426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799" h="1426531">
                  <a:moveTo>
                    <a:pt x="799235" y="0"/>
                  </a:moveTo>
                  <a:lnTo>
                    <a:pt x="0" y="478752"/>
                  </a:lnTo>
                  <a:lnTo>
                    <a:pt x="0" y="1426531"/>
                  </a:lnTo>
                  <a:lnTo>
                    <a:pt x="800799" y="945038"/>
                  </a:lnTo>
                  <a:lnTo>
                    <a:pt x="79923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1769489" flipH="1">
              <a:off x="4441158" y="2088969"/>
              <a:ext cx="825510" cy="1443385"/>
            </a:xfrm>
            <a:custGeom>
              <a:avLst/>
              <a:gdLst>
                <a:gd name="connsiteX0" fmla="*/ 825510 w 825510"/>
                <a:gd name="connsiteY0" fmla="*/ 0 h 1443385"/>
                <a:gd name="connsiteX1" fmla="*/ 0 w 825510"/>
                <a:gd name="connsiteY1" fmla="*/ 494492 h 1443385"/>
                <a:gd name="connsiteX2" fmla="*/ 1572 w 825510"/>
                <a:gd name="connsiteY2" fmla="*/ 1443385 h 1443385"/>
                <a:gd name="connsiteX3" fmla="*/ 825510 w 825510"/>
                <a:gd name="connsiteY3" fmla="*/ 947979 h 1443385"/>
                <a:gd name="connsiteX4" fmla="*/ 825510 w 825510"/>
                <a:gd name="connsiteY4" fmla="*/ 0 h 14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510" h="1443385">
                  <a:moveTo>
                    <a:pt x="825510" y="0"/>
                  </a:moveTo>
                  <a:lnTo>
                    <a:pt x="0" y="494492"/>
                  </a:lnTo>
                  <a:lnTo>
                    <a:pt x="1572" y="1443385"/>
                  </a:lnTo>
                  <a:lnTo>
                    <a:pt x="825510" y="947979"/>
                  </a:lnTo>
                  <a:lnTo>
                    <a:pt x="82551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rot="1769489" flipH="1">
              <a:off x="3416044" y="2095075"/>
              <a:ext cx="802541" cy="1429628"/>
            </a:xfrm>
            <a:custGeom>
              <a:avLst/>
              <a:gdLst>
                <a:gd name="connsiteX0" fmla="*/ 800970 w 802541"/>
                <a:gd name="connsiteY0" fmla="*/ 0 h 1429628"/>
                <a:gd name="connsiteX1" fmla="*/ 0 w 802541"/>
                <a:gd name="connsiteY1" fmla="*/ 481595 h 1429628"/>
                <a:gd name="connsiteX2" fmla="*/ 0 w 802541"/>
                <a:gd name="connsiteY2" fmla="*/ 1429628 h 1429628"/>
                <a:gd name="connsiteX3" fmla="*/ 802541 w 802541"/>
                <a:gd name="connsiteY3" fmla="*/ 948895 h 1429628"/>
                <a:gd name="connsiteX4" fmla="*/ 800970 w 802541"/>
                <a:gd name="connsiteY4" fmla="*/ 0 h 1429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1" h="1429628">
                  <a:moveTo>
                    <a:pt x="800970" y="0"/>
                  </a:moveTo>
                  <a:lnTo>
                    <a:pt x="0" y="481595"/>
                  </a:lnTo>
                  <a:lnTo>
                    <a:pt x="0" y="1429628"/>
                  </a:lnTo>
                  <a:lnTo>
                    <a:pt x="802541" y="948895"/>
                  </a:lnTo>
                  <a:lnTo>
                    <a:pt x="80097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rot="1769489" flipH="1">
              <a:off x="3924417" y="3003913"/>
              <a:ext cx="823767" cy="1440342"/>
            </a:xfrm>
            <a:custGeom>
              <a:avLst/>
              <a:gdLst>
                <a:gd name="connsiteX0" fmla="*/ 823767 w 823767"/>
                <a:gd name="connsiteY0" fmla="*/ 0 h 1440342"/>
                <a:gd name="connsiteX1" fmla="*/ 0 w 823767"/>
                <a:gd name="connsiteY1" fmla="*/ 495302 h 1440342"/>
                <a:gd name="connsiteX2" fmla="*/ 1565 w 823767"/>
                <a:gd name="connsiteY2" fmla="*/ 1440342 h 1440342"/>
                <a:gd name="connsiteX3" fmla="*/ 823767 w 823767"/>
                <a:gd name="connsiteY3" fmla="*/ 947832 h 1440342"/>
                <a:gd name="connsiteX4" fmla="*/ 823767 w 823767"/>
                <a:gd name="connsiteY4" fmla="*/ 0 h 1440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767" h="1440342">
                  <a:moveTo>
                    <a:pt x="823767" y="0"/>
                  </a:moveTo>
                  <a:lnTo>
                    <a:pt x="0" y="495302"/>
                  </a:lnTo>
                  <a:lnTo>
                    <a:pt x="1565" y="1440342"/>
                  </a:lnTo>
                  <a:lnTo>
                    <a:pt x="823767" y="947832"/>
                  </a:lnTo>
                  <a:lnTo>
                    <a:pt x="82376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3079465" y="3586481"/>
            <a:ext cx="782688" cy="684538"/>
            <a:chOff x="6566107" y="2790500"/>
            <a:chExt cx="782688" cy="684538"/>
          </a:xfrm>
          <a:solidFill>
            <a:schemeClr val="bg1">
              <a:lumMod val="95000"/>
              <a:alpha val="20000"/>
            </a:schemeClr>
          </a:solidFill>
        </p:grpSpPr>
        <p:sp>
          <p:nvSpPr>
            <p:cNvPr id="25" name="任意多边形 24"/>
            <p:cNvSpPr/>
            <p:nvPr/>
          </p:nvSpPr>
          <p:spPr>
            <a:xfrm rot="5369489" flipH="1">
              <a:off x="7018483" y="3142622"/>
              <a:ext cx="306863" cy="353761"/>
            </a:xfrm>
            <a:custGeom>
              <a:avLst/>
              <a:gdLst>
                <a:gd name="connsiteX0" fmla="*/ 306863 w 306863"/>
                <a:gd name="connsiteY0" fmla="*/ 169607 h 353761"/>
                <a:gd name="connsiteX1" fmla="*/ 0 w 306863"/>
                <a:gd name="connsiteY1" fmla="*/ 0 h 353761"/>
                <a:gd name="connsiteX2" fmla="*/ 586 w 306863"/>
                <a:gd name="connsiteY2" fmla="*/ 353761 h 353761"/>
              </a:gdLst>
              <a:ahLst/>
              <a:cxnLst>
                <a:cxn ang="0">
                  <a:pos x="connsiteX0" y="connsiteY0"/>
                </a:cxn>
                <a:cxn ang="0">
                  <a:pos x="connsiteX1" y="connsiteY1"/>
                </a:cxn>
                <a:cxn ang="0">
                  <a:pos x="connsiteX2" y="connsiteY2"/>
                </a:cxn>
              </a:cxnLst>
              <a:rect l="l" t="t" r="r" b="b"/>
              <a:pathLst>
                <a:path w="306863" h="353761">
                  <a:moveTo>
                    <a:pt x="306863" y="169607"/>
                  </a:moveTo>
                  <a:lnTo>
                    <a:pt x="0" y="0"/>
                  </a:lnTo>
                  <a:lnTo>
                    <a:pt x="586" y="3537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rot="5369489" flipH="1">
              <a:off x="6809617" y="2766952"/>
              <a:ext cx="310409" cy="357506"/>
            </a:xfrm>
            <a:custGeom>
              <a:avLst/>
              <a:gdLst>
                <a:gd name="connsiteX0" fmla="*/ 310409 w 310409"/>
                <a:gd name="connsiteY0" fmla="*/ 171567 h 357506"/>
                <a:gd name="connsiteX1" fmla="*/ 0 w 310409"/>
                <a:gd name="connsiteY1" fmla="*/ 0 h 357506"/>
                <a:gd name="connsiteX2" fmla="*/ 0 w 310409"/>
                <a:gd name="connsiteY2" fmla="*/ 357506 h 357506"/>
              </a:gdLst>
              <a:ahLst/>
              <a:cxnLst>
                <a:cxn ang="0">
                  <a:pos x="connsiteX0" y="connsiteY0"/>
                </a:cxn>
                <a:cxn ang="0">
                  <a:pos x="connsiteX1" y="connsiteY1"/>
                </a:cxn>
                <a:cxn ang="0">
                  <a:pos x="connsiteX2" y="connsiteY2"/>
                </a:cxn>
              </a:cxnLst>
              <a:rect l="l" t="t" r="r" b="b"/>
              <a:pathLst>
                <a:path w="310409" h="357506">
                  <a:moveTo>
                    <a:pt x="310409" y="171567"/>
                  </a:moveTo>
                  <a:lnTo>
                    <a:pt x="0" y="0"/>
                  </a:lnTo>
                  <a:lnTo>
                    <a:pt x="0" y="3575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rot="5369489" flipH="1">
              <a:off x="6692201" y="3012009"/>
              <a:ext cx="336935" cy="589124"/>
            </a:xfrm>
            <a:custGeom>
              <a:avLst/>
              <a:gdLst>
                <a:gd name="connsiteX0" fmla="*/ 823767 w 823767"/>
                <a:gd name="connsiteY0" fmla="*/ 0 h 1440342"/>
                <a:gd name="connsiteX1" fmla="*/ 0 w 823767"/>
                <a:gd name="connsiteY1" fmla="*/ 495302 h 1440342"/>
                <a:gd name="connsiteX2" fmla="*/ 1565 w 823767"/>
                <a:gd name="connsiteY2" fmla="*/ 1440342 h 1440342"/>
                <a:gd name="connsiteX3" fmla="*/ 823767 w 823767"/>
                <a:gd name="connsiteY3" fmla="*/ 947832 h 1440342"/>
                <a:gd name="connsiteX4" fmla="*/ 823767 w 823767"/>
                <a:gd name="connsiteY4" fmla="*/ 0 h 1440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767" h="1440342">
                  <a:moveTo>
                    <a:pt x="823767" y="0"/>
                  </a:moveTo>
                  <a:lnTo>
                    <a:pt x="0" y="495302"/>
                  </a:lnTo>
                  <a:lnTo>
                    <a:pt x="1565" y="1440342"/>
                  </a:lnTo>
                  <a:lnTo>
                    <a:pt x="823767" y="947832"/>
                  </a:lnTo>
                  <a:lnTo>
                    <a:pt x="823767"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rot="3600000">
            <a:off x="1999234" y="4016147"/>
            <a:ext cx="756937" cy="1333837"/>
            <a:chOff x="3416044" y="1183176"/>
            <a:chExt cx="1850624" cy="3261079"/>
          </a:xfrm>
        </p:grpSpPr>
        <p:sp>
          <p:nvSpPr>
            <p:cNvPr id="21" name="任意多边形 20"/>
            <p:cNvSpPr/>
            <p:nvPr/>
          </p:nvSpPr>
          <p:spPr>
            <a:xfrm rot="1769489" flipH="1">
              <a:off x="3934540" y="1183176"/>
              <a:ext cx="800799" cy="1426531"/>
            </a:xfrm>
            <a:custGeom>
              <a:avLst/>
              <a:gdLst>
                <a:gd name="connsiteX0" fmla="*/ 799235 w 800799"/>
                <a:gd name="connsiteY0" fmla="*/ 0 h 1426531"/>
                <a:gd name="connsiteX1" fmla="*/ 0 w 800799"/>
                <a:gd name="connsiteY1" fmla="*/ 478752 h 1426531"/>
                <a:gd name="connsiteX2" fmla="*/ 0 w 800799"/>
                <a:gd name="connsiteY2" fmla="*/ 1426531 h 1426531"/>
                <a:gd name="connsiteX3" fmla="*/ 800799 w 800799"/>
                <a:gd name="connsiteY3" fmla="*/ 945038 h 1426531"/>
                <a:gd name="connsiteX4" fmla="*/ 799235 w 800799"/>
                <a:gd name="connsiteY4" fmla="*/ 0 h 1426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799" h="1426531">
                  <a:moveTo>
                    <a:pt x="799235" y="0"/>
                  </a:moveTo>
                  <a:lnTo>
                    <a:pt x="0" y="478752"/>
                  </a:lnTo>
                  <a:lnTo>
                    <a:pt x="0" y="1426531"/>
                  </a:lnTo>
                  <a:lnTo>
                    <a:pt x="800799" y="945038"/>
                  </a:lnTo>
                  <a:lnTo>
                    <a:pt x="79923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rot="1769489" flipH="1">
              <a:off x="4441158" y="2088969"/>
              <a:ext cx="825510" cy="1443385"/>
            </a:xfrm>
            <a:custGeom>
              <a:avLst/>
              <a:gdLst>
                <a:gd name="connsiteX0" fmla="*/ 825510 w 825510"/>
                <a:gd name="connsiteY0" fmla="*/ 0 h 1443385"/>
                <a:gd name="connsiteX1" fmla="*/ 0 w 825510"/>
                <a:gd name="connsiteY1" fmla="*/ 494492 h 1443385"/>
                <a:gd name="connsiteX2" fmla="*/ 1572 w 825510"/>
                <a:gd name="connsiteY2" fmla="*/ 1443385 h 1443385"/>
                <a:gd name="connsiteX3" fmla="*/ 825510 w 825510"/>
                <a:gd name="connsiteY3" fmla="*/ 947979 h 1443385"/>
                <a:gd name="connsiteX4" fmla="*/ 825510 w 825510"/>
                <a:gd name="connsiteY4" fmla="*/ 0 h 14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510" h="1443385">
                  <a:moveTo>
                    <a:pt x="825510" y="0"/>
                  </a:moveTo>
                  <a:lnTo>
                    <a:pt x="0" y="494492"/>
                  </a:lnTo>
                  <a:lnTo>
                    <a:pt x="1572" y="1443385"/>
                  </a:lnTo>
                  <a:lnTo>
                    <a:pt x="825510" y="947979"/>
                  </a:lnTo>
                  <a:lnTo>
                    <a:pt x="82551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rot="1769489" flipH="1">
              <a:off x="3416044" y="2095075"/>
              <a:ext cx="802541" cy="1429628"/>
            </a:xfrm>
            <a:custGeom>
              <a:avLst/>
              <a:gdLst>
                <a:gd name="connsiteX0" fmla="*/ 800970 w 802541"/>
                <a:gd name="connsiteY0" fmla="*/ 0 h 1429628"/>
                <a:gd name="connsiteX1" fmla="*/ 0 w 802541"/>
                <a:gd name="connsiteY1" fmla="*/ 481595 h 1429628"/>
                <a:gd name="connsiteX2" fmla="*/ 0 w 802541"/>
                <a:gd name="connsiteY2" fmla="*/ 1429628 h 1429628"/>
                <a:gd name="connsiteX3" fmla="*/ 802541 w 802541"/>
                <a:gd name="connsiteY3" fmla="*/ 948895 h 1429628"/>
                <a:gd name="connsiteX4" fmla="*/ 800970 w 802541"/>
                <a:gd name="connsiteY4" fmla="*/ 0 h 1429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1" h="1429628">
                  <a:moveTo>
                    <a:pt x="800970" y="0"/>
                  </a:moveTo>
                  <a:lnTo>
                    <a:pt x="0" y="481595"/>
                  </a:lnTo>
                  <a:lnTo>
                    <a:pt x="0" y="1429628"/>
                  </a:lnTo>
                  <a:lnTo>
                    <a:pt x="802541" y="948895"/>
                  </a:lnTo>
                  <a:lnTo>
                    <a:pt x="80097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rot="1769489" flipH="1">
              <a:off x="3924417" y="3003913"/>
              <a:ext cx="823767" cy="1440342"/>
            </a:xfrm>
            <a:custGeom>
              <a:avLst/>
              <a:gdLst>
                <a:gd name="connsiteX0" fmla="*/ 823767 w 823767"/>
                <a:gd name="connsiteY0" fmla="*/ 0 h 1440342"/>
                <a:gd name="connsiteX1" fmla="*/ 0 w 823767"/>
                <a:gd name="connsiteY1" fmla="*/ 495302 h 1440342"/>
                <a:gd name="connsiteX2" fmla="*/ 1565 w 823767"/>
                <a:gd name="connsiteY2" fmla="*/ 1440342 h 1440342"/>
                <a:gd name="connsiteX3" fmla="*/ 823767 w 823767"/>
                <a:gd name="connsiteY3" fmla="*/ 947832 h 1440342"/>
                <a:gd name="connsiteX4" fmla="*/ 823767 w 823767"/>
                <a:gd name="connsiteY4" fmla="*/ 0 h 1440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767" h="1440342">
                  <a:moveTo>
                    <a:pt x="823767" y="0"/>
                  </a:moveTo>
                  <a:lnTo>
                    <a:pt x="0" y="495302"/>
                  </a:lnTo>
                  <a:lnTo>
                    <a:pt x="1565" y="1440342"/>
                  </a:lnTo>
                  <a:lnTo>
                    <a:pt x="823767" y="947832"/>
                  </a:lnTo>
                  <a:lnTo>
                    <a:pt x="82376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2220709" y="3583605"/>
            <a:ext cx="770122" cy="687590"/>
            <a:chOff x="5707351" y="2787624"/>
            <a:chExt cx="770122" cy="687590"/>
          </a:xfrm>
          <a:solidFill>
            <a:schemeClr val="bg1">
              <a:lumMod val="95000"/>
              <a:alpha val="20000"/>
            </a:schemeClr>
          </a:solidFill>
        </p:grpSpPr>
        <p:sp>
          <p:nvSpPr>
            <p:cNvPr id="18" name="任意多边形 17"/>
            <p:cNvSpPr/>
            <p:nvPr/>
          </p:nvSpPr>
          <p:spPr>
            <a:xfrm rot="16230511">
              <a:off x="5730975" y="3155627"/>
              <a:ext cx="293891" cy="341140"/>
            </a:xfrm>
            <a:custGeom>
              <a:avLst/>
              <a:gdLst>
                <a:gd name="connsiteX0" fmla="*/ 293891 w 293891"/>
                <a:gd name="connsiteY0" fmla="*/ 164773 h 341140"/>
                <a:gd name="connsiteX1" fmla="*/ 565 w 293891"/>
                <a:gd name="connsiteY1" fmla="*/ 341140 h 341140"/>
                <a:gd name="connsiteX2" fmla="*/ 0 w 293891"/>
                <a:gd name="connsiteY2" fmla="*/ 0 h 341140"/>
              </a:gdLst>
              <a:ahLst/>
              <a:cxnLst>
                <a:cxn ang="0">
                  <a:pos x="connsiteX0" y="connsiteY0"/>
                </a:cxn>
                <a:cxn ang="0">
                  <a:pos x="connsiteX1" y="connsiteY1"/>
                </a:cxn>
                <a:cxn ang="0">
                  <a:pos x="connsiteX2" y="connsiteY2"/>
                </a:cxn>
              </a:cxnLst>
              <a:rect l="l" t="t" r="r" b="b"/>
              <a:pathLst>
                <a:path w="293891" h="341140">
                  <a:moveTo>
                    <a:pt x="293891" y="164773"/>
                  </a:moveTo>
                  <a:lnTo>
                    <a:pt x="565" y="34114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rot="16230511">
              <a:off x="5919064" y="2762600"/>
              <a:ext cx="313435" cy="363484"/>
            </a:xfrm>
            <a:custGeom>
              <a:avLst/>
              <a:gdLst>
                <a:gd name="connsiteX0" fmla="*/ 313435 w 313435"/>
                <a:gd name="connsiteY0" fmla="*/ 175732 h 363484"/>
                <a:gd name="connsiteX1" fmla="*/ 0 w 313435"/>
                <a:gd name="connsiteY1" fmla="*/ 363484 h 363484"/>
                <a:gd name="connsiteX2" fmla="*/ 0 w 313435"/>
                <a:gd name="connsiteY2" fmla="*/ 0 h 363484"/>
              </a:gdLst>
              <a:ahLst/>
              <a:cxnLst>
                <a:cxn ang="0">
                  <a:pos x="connsiteX0" y="connsiteY0"/>
                </a:cxn>
                <a:cxn ang="0">
                  <a:pos x="connsiteX1" y="connsiteY1"/>
                </a:cxn>
                <a:cxn ang="0">
                  <a:pos x="connsiteX2" y="connsiteY2"/>
                </a:cxn>
              </a:cxnLst>
              <a:rect l="l" t="t" r="r" b="b"/>
              <a:pathLst>
                <a:path w="313435" h="363484">
                  <a:moveTo>
                    <a:pt x="313435" y="175732"/>
                  </a:moveTo>
                  <a:lnTo>
                    <a:pt x="0" y="363484"/>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rot="16230511">
              <a:off x="6014443" y="3012185"/>
              <a:ext cx="336935" cy="589124"/>
            </a:xfrm>
            <a:custGeom>
              <a:avLst/>
              <a:gdLst>
                <a:gd name="connsiteX0" fmla="*/ 823767 w 823767"/>
                <a:gd name="connsiteY0" fmla="*/ 0 h 1440342"/>
                <a:gd name="connsiteX1" fmla="*/ 0 w 823767"/>
                <a:gd name="connsiteY1" fmla="*/ 495302 h 1440342"/>
                <a:gd name="connsiteX2" fmla="*/ 1565 w 823767"/>
                <a:gd name="connsiteY2" fmla="*/ 1440342 h 1440342"/>
                <a:gd name="connsiteX3" fmla="*/ 823767 w 823767"/>
                <a:gd name="connsiteY3" fmla="*/ 947832 h 1440342"/>
                <a:gd name="connsiteX4" fmla="*/ 823767 w 823767"/>
                <a:gd name="connsiteY4" fmla="*/ 0 h 1440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767" h="1440342">
                  <a:moveTo>
                    <a:pt x="823767" y="0"/>
                  </a:moveTo>
                  <a:lnTo>
                    <a:pt x="0" y="495302"/>
                  </a:lnTo>
                  <a:lnTo>
                    <a:pt x="1565" y="1440342"/>
                  </a:lnTo>
                  <a:lnTo>
                    <a:pt x="823767" y="947832"/>
                  </a:lnTo>
                  <a:lnTo>
                    <a:pt x="823767"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rot="18000000" flipH="1">
            <a:off x="3313965" y="4019081"/>
            <a:ext cx="756937" cy="1333837"/>
            <a:chOff x="3416044" y="1183176"/>
            <a:chExt cx="1850624" cy="3261079"/>
          </a:xfrm>
        </p:grpSpPr>
        <p:sp>
          <p:nvSpPr>
            <p:cNvPr id="14" name="任意多边形 13"/>
            <p:cNvSpPr/>
            <p:nvPr/>
          </p:nvSpPr>
          <p:spPr>
            <a:xfrm rot="1769489" flipH="1">
              <a:off x="3934540" y="1183176"/>
              <a:ext cx="800799" cy="1426531"/>
            </a:xfrm>
            <a:custGeom>
              <a:avLst/>
              <a:gdLst>
                <a:gd name="connsiteX0" fmla="*/ 799235 w 800799"/>
                <a:gd name="connsiteY0" fmla="*/ 0 h 1426531"/>
                <a:gd name="connsiteX1" fmla="*/ 0 w 800799"/>
                <a:gd name="connsiteY1" fmla="*/ 478752 h 1426531"/>
                <a:gd name="connsiteX2" fmla="*/ 0 w 800799"/>
                <a:gd name="connsiteY2" fmla="*/ 1426531 h 1426531"/>
                <a:gd name="connsiteX3" fmla="*/ 800799 w 800799"/>
                <a:gd name="connsiteY3" fmla="*/ 945038 h 1426531"/>
                <a:gd name="connsiteX4" fmla="*/ 799235 w 800799"/>
                <a:gd name="connsiteY4" fmla="*/ 0 h 1426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799" h="1426531">
                  <a:moveTo>
                    <a:pt x="799235" y="0"/>
                  </a:moveTo>
                  <a:lnTo>
                    <a:pt x="0" y="478752"/>
                  </a:lnTo>
                  <a:lnTo>
                    <a:pt x="0" y="1426531"/>
                  </a:lnTo>
                  <a:lnTo>
                    <a:pt x="800799" y="945038"/>
                  </a:lnTo>
                  <a:lnTo>
                    <a:pt x="79923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rot="1769489" flipH="1">
              <a:off x="4441158" y="2088969"/>
              <a:ext cx="825510" cy="1443385"/>
            </a:xfrm>
            <a:custGeom>
              <a:avLst/>
              <a:gdLst>
                <a:gd name="connsiteX0" fmla="*/ 825510 w 825510"/>
                <a:gd name="connsiteY0" fmla="*/ 0 h 1443385"/>
                <a:gd name="connsiteX1" fmla="*/ 0 w 825510"/>
                <a:gd name="connsiteY1" fmla="*/ 494492 h 1443385"/>
                <a:gd name="connsiteX2" fmla="*/ 1572 w 825510"/>
                <a:gd name="connsiteY2" fmla="*/ 1443385 h 1443385"/>
                <a:gd name="connsiteX3" fmla="*/ 825510 w 825510"/>
                <a:gd name="connsiteY3" fmla="*/ 947979 h 1443385"/>
                <a:gd name="connsiteX4" fmla="*/ 825510 w 825510"/>
                <a:gd name="connsiteY4" fmla="*/ 0 h 14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510" h="1443385">
                  <a:moveTo>
                    <a:pt x="825510" y="0"/>
                  </a:moveTo>
                  <a:lnTo>
                    <a:pt x="0" y="494492"/>
                  </a:lnTo>
                  <a:lnTo>
                    <a:pt x="1572" y="1443385"/>
                  </a:lnTo>
                  <a:lnTo>
                    <a:pt x="825510" y="947979"/>
                  </a:lnTo>
                  <a:lnTo>
                    <a:pt x="82551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rot="1769489" flipH="1">
              <a:off x="3416044" y="2095075"/>
              <a:ext cx="802541" cy="1429628"/>
            </a:xfrm>
            <a:custGeom>
              <a:avLst/>
              <a:gdLst>
                <a:gd name="connsiteX0" fmla="*/ 800970 w 802541"/>
                <a:gd name="connsiteY0" fmla="*/ 0 h 1429628"/>
                <a:gd name="connsiteX1" fmla="*/ 0 w 802541"/>
                <a:gd name="connsiteY1" fmla="*/ 481595 h 1429628"/>
                <a:gd name="connsiteX2" fmla="*/ 0 w 802541"/>
                <a:gd name="connsiteY2" fmla="*/ 1429628 h 1429628"/>
                <a:gd name="connsiteX3" fmla="*/ 802541 w 802541"/>
                <a:gd name="connsiteY3" fmla="*/ 948895 h 1429628"/>
                <a:gd name="connsiteX4" fmla="*/ 800970 w 802541"/>
                <a:gd name="connsiteY4" fmla="*/ 0 h 1429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1" h="1429628">
                  <a:moveTo>
                    <a:pt x="800970" y="0"/>
                  </a:moveTo>
                  <a:lnTo>
                    <a:pt x="0" y="481595"/>
                  </a:lnTo>
                  <a:lnTo>
                    <a:pt x="0" y="1429628"/>
                  </a:lnTo>
                  <a:lnTo>
                    <a:pt x="802541" y="948895"/>
                  </a:lnTo>
                  <a:lnTo>
                    <a:pt x="80097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rot="1769489" flipH="1">
              <a:off x="3924417" y="3003913"/>
              <a:ext cx="823767" cy="1440342"/>
            </a:xfrm>
            <a:custGeom>
              <a:avLst/>
              <a:gdLst>
                <a:gd name="connsiteX0" fmla="*/ 823767 w 823767"/>
                <a:gd name="connsiteY0" fmla="*/ 0 h 1440342"/>
                <a:gd name="connsiteX1" fmla="*/ 0 w 823767"/>
                <a:gd name="connsiteY1" fmla="*/ 495302 h 1440342"/>
                <a:gd name="connsiteX2" fmla="*/ 1565 w 823767"/>
                <a:gd name="connsiteY2" fmla="*/ 1440342 h 1440342"/>
                <a:gd name="connsiteX3" fmla="*/ 823767 w 823767"/>
                <a:gd name="connsiteY3" fmla="*/ 947832 h 1440342"/>
                <a:gd name="connsiteX4" fmla="*/ 823767 w 823767"/>
                <a:gd name="connsiteY4" fmla="*/ 0 h 1440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767" h="1440342">
                  <a:moveTo>
                    <a:pt x="823767" y="0"/>
                  </a:moveTo>
                  <a:lnTo>
                    <a:pt x="0" y="495302"/>
                  </a:lnTo>
                  <a:lnTo>
                    <a:pt x="1565" y="1440342"/>
                  </a:lnTo>
                  <a:lnTo>
                    <a:pt x="823767" y="947832"/>
                  </a:lnTo>
                  <a:lnTo>
                    <a:pt x="82376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2721930" y="4415250"/>
            <a:ext cx="710841" cy="714645"/>
            <a:chOff x="6208572" y="3619269"/>
            <a:chExt cx="710841" cy="714645"/>
          </a:xfrm>
          <a:solidFill>
            <a:schemeClr val="bg1">
              <a:lumMod val="95000"/>
              <a:alpha val="20000"/>
            </a:schemeClr>
          </a:solidFill>
        </p:grpSpPr>
        <p:sp>
          <p:nvSpPr>
            <p:cNvPr id="11" name="任意多边形 10"/>
            <p:cNvSpPr/>
            <p:nvPr/>
          </p:nvSpPr>
          <p:spPr>
            <a:xfrm rot="1769489" flipH="1">
              <a:off x="6356054" y="3619269"/>
              <a:ext cx="327541" cy="583476"/>
            </a:xfrm>
            <a:custGeom>
              <a:avLst/>
              <a:gdLst>
                <a:gd name="connsiteX0" fmla="*/ 799235 w 800799"/>
                <a:gd name="connsiteY0" fmla="*/ 0 h 1426531"/>
                <a:gd name="connsiteX1" fmla="*/ 0 w 800799"/>
                <a:gd name="connsiteY1" fmla="*/ 478752 h 1426531"/>
                <a:gd name="connsiteX2" fmla="*/ 0 w 800799"/>
                <a:gd name="connsiteY2" fmla="*/ 1426531 h 1426531"/>
                <a:gd name="connsiteX3" fmla="*/ 800799 w 800799"/>
                <a:gd name="connsiteY3" fmla="*/ 945038 h 1426531"/>
                <a:gd name="connsiteX4" fmla="*/ 799235 w 800799"/>
                <a:gd name="connsiteY4" fmla="*/ 0 h 1426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799" h="1426531">
                  <a:moveTo>
                    <a:pt x="799235" y="0"/>
                  </a:moveTo>
                  <a:lnTo>
                    <a:pt x="0" y="478752"/>
                  </a:lnTo>
                  <a:lnTo>
                    <a:pt x="0" y="1426531"/>
                  </a:lnTo>
                  <a:lnTo>
                    <a:pt x="800799" y="945038"/>
                  </a:lnTo>
                  <a:lnTo>
                    <a:pt x="79923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rot="1769489" flipH="1">
              <a:off x="6628072" y="3994622"/>
              <a:ext cx="291341" cy="339292"/>
            </a:xfrm>
            <a:custGeom>
              <a:avLst/>
              <a:gdLst>
                <a:gd name="connsiteX0" fmla="*/ 291341 w 291341"/>
                <a:gd name="connsiteY0" fmla="*/ 0 h 339292"/>
                <a:gd name="connsiteX1" fmla="*/ 0 w 291341"/>
                <a:gd name="connsiteY1" fmla="*/ 174517 h 339292"/>
                <a:gd name="connsiteX2" fmla="*/ 291341 w 291341"/>
                <a:gd name="connsiteY2" fmla="*/ 339292 h 339292"/>
              </a:gdLst>
              <a:ahLst/>
              <a:cxnLst>
                <a:cxn ang="0">
                  <a:pos x="connsiteX0" y="connsiteY0"/>
                </a:cxn>
                <a:cxn ang="0">
                  <a:pos x="connsiteX1" y="connsiteY1"/>
                </a:cxn>
                <a:cxn ang="0">
                  <a:pos x="connsiteX2" y="connsiteY2"/>
                </a:cxn>
              </a:cxnLst>
              <a:rect l="l" t="t" r="r" b="b"/>
              <a:pathLst>
                <a:path w="291341" h="339292">
                  <a:moveTo>
                    <a:pt x="291341" y="0"/>
                  </a:moveTo>
                  <a:lnTo>
                    <a:pt x="0" y="174517"/>
                  </a:lnTo>
                  <a:lnTo>
                    <a:pt x="291341" y="3392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rot="1769489" flipH="1">
              <a:off x="6208572" y="3998226"/>
              <a:ext cx="286268" cy="333697"/>
            </a:xfrm>
            <a:custGeom>
              <a:avLst/>
              <a:gdLst>
                <a:gd name="connsiteX0" fmla="*/ 285715 w 286268"/>
                <a:gd name="connsiteY0" fmla="*/ 0 h 333697"/>
                <a:gd name="connsiteX1" fmla="*/ 0 w 286268"/>
                <a:gd name="connsiteY1" fmla="*/ 171791 h 333697"/>
                <a:gd name="connsiteX2" fmla="*/ 286268 w 286268"/>
                <a:gd name="connsiteY2" fmla="*/ 333697 h 333697"/>
              </a:gdLst>
              <a:ahLst/>
              <a:cxnLst>
                <a:cxn ang="0">
                  <a:pos x="connsiteX0" y="connsiteY0"/>
                </a:cxn>
                <a:cxn ang="0">
                  <a:pos x="connsiteX1" y="connsiteY1"/>
                </a:cxn>
                <a:cxn ang="0">
                  <a:pos x="connsiteX2" y="connsiteY2"/>
                </a:cxn>
              </a:cxnLst>
              <a:rect l="l" t="t" r="r" b="b"/>
              <a:pathLst>
                <a:path w="286268" h="333697">
                  <a:moveTo>
                    <a:pt x="285715" y="0"/>
                  </a:moveTo>
                  <a:lnTo>
                    <a:pt x="0" y="171791"/>
                  </a:lnTo>
                  <a:lnTo>
                    <a:pt x="286268" y="33369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4281684" y="4418199"/>
            <a:ext cx="1627798" cy="923330"/>
          </a:xfrm>
          <a:prstGeom prst="rect">
            <a:avLst/>
          </a:prstGeom>
        </p:spPr>
        <p:txBody>
          <a:bodyPr wrap="square">
            <a:spAutoFit/>
          </a:bodyPr>
          <a:lstStyle/>
          <a:p>
            <a:pPr>
              <a:lnSpc>
                <a:spcPct val="150000"/>
              </a:lnSpc>
            </a:pPr>
            <a:r>
              <a:rPr lang="en-US" altLang="zh-CN" b="1" i="1" dirty="0" smtClean="0">
                <a:solidFill>
                  <a:schemeClr val="bg1"/>
                </a:solidFill>
                <a:effectLst>
                  <a:outerShdw blurRad="38100" dist="38100" dir="2700000" algn="tl">
                    <a:srgbClr val="000000">
                      <a:alpha val="43137"/>
                    </a:srgbClr>
                  </a:outerShdw>
                </a:effectLst>
                <a:ea typeface="微软雅黑" panose="020B0503020204020204" pitchFamily="34" charset="-122"/>
                <a:cs typeface="+mn-ea"/>
                <a:sym typeface="+mn-lt"/>
              </a:rPr>
              <a:t>Long-term R&amp;D projects</a:t>
            </a:r>
            <a:endParaRPr lang="en-US" altLang="zh-CN" b="1" i="1" dirty="0">
              <a:solidFill>
                <a:schemeClr val="bg1"/>
              </a:solidFill>
              <a:effectLst>
                <a:outerShdw blurRad="38100" dist="38100" dir="2700000" algn="tl">
                  <a:srgbClr val="000000">
                    <a:alpha val="43137"/>
                  </a:srgbClr>
                </a:outerShdw>
              </a:effectLst>
              <a:ea typeface="微软雅黑" panose="020B0503020204020204" pitchFamily="34" charset="-122"/>
              <a:cs typeface="+mn-ea"/>
              <a:sym typeface="+mn-lt"/>
            </a:endParaRPr>
          </a:p>
        </p:txBody>
      </p:sp>
      <p:sp>
        <p:nvSpPr>
          <p:cNvPr id="34" name="矩形 33"/>
          <p:cNvSpPr/>
          <p:nvPr/>
        </p:nvSpPr>
        <p:spPr>
          <a:xfrm>
            <a:off x="344954" y="4369898"/>
            <a:ext cx="1633116" cy="1295868"/>
          </a:xfrm>
          <a:prstGeom prst="rect">
            <a:avLst/>
          </a:prstGeom>
        </p:spPr>
        <p:txBody>
          <a:bodyPr wrap="square">
            <a:spAutoFit/>
          </a:bodyPr>
          <a:lstStyle/>
          <a:p>
            <a:pPr>
              <a:lnSpc>
                <a:spcPct val="150000"/>
              </a:lnSpc>
            </a:pPr>
            <a:r>
              <a:rPr lang="en-US" altLang="zh-CN" b="1" i="1" dirty="0" smtClean="0">
                <a:solidFill>
                  <a:schemeClr val="bg1"/>
                </a:solidFill>
                <a:effectLst>
                  <a:outerShdw blurRad="38100" dist="38100" dir="2700000" algn="tl">
                    <a:srgbClr val="000000">
                      <a:alpha val="43137"/>
                    </a:srgbClr>
                  </a:outerShdw>
                </a:effectLst>
                <a:ea typeface="微软雅黑" panose="020B0503020204020204" pitchFamily="34" charset="-122"/>
                <a:cs typeface="+mn-ea"/>
                <a:sym typeface="+mn-lt"/>
              </a:rPr>
              <a:t>Innovation driven by customers</a:t>
            </a:r>
            <a:endParaRPr lang="en-US" altLang="zh-CN" b="1" i="1" dirty="0">
              <a:solidFill>
                <a:schemeClr val="bg1"/>
              </a:solidFill>
              <a:effectLst>
                <a:outerShdw blurRad="38100" dist="38100" dir="2700000" algn="tl">
                  <a:srgbClr val="000000">
                    <a:alpha val="43137"/>
                  </a:srgbClr>
                </a:outerShdw>
              </a:effectLst>
              <a:ea typeface="微软雅黑" panose="020B0503020204020204" pitchFamily="34" charset="-122"/>
              <a:cs typeface="+mn-ea"/>
              <a:sym typeface="+mn-lt"/>
            </a:endParaRPr>
          </a:p>
        </p:txBody>
      </p:sp>
      <p:sp>
        <p:nvSpPr>
          <p:cNvPr id="41" name="任意多边形 40"/>
          <p:cNvSpPr/>
          <p:nvPr/>
        </p:nvSpPr>
        <p:spPr>
          <a:xfrm>
            <a:off x="6044743" y="1580077"/>
            <a:ext cx="6149788" cy="4738835"/>
          </a:xfrm>
          <a:custGeom>
            <a:avLst/>
            <a:gdLst>
              <a:gd name="connsiteX0" fmla="*/ 0 w 6149788"/>
              <a:gd name="connsiteY0" fmla="*/ 0 h 3948081"/>
              <a:gd name="connsiteX1" fmla="*/ 306785 w 6149788"/>
              <a:gd name="connsiteY1" fmla="*/ 0 h 3948081"/>
              <a:gd name="connsiteX2" fmla="*/ 559209 w 6149788"/>
              <a:gd name="connsiteY2" fmla="*/ 453444 h 3948081"/>
              <a:gd name="connsiteX3" fmla="*/ 811633 w 6149788"/>
              <a:gd name="connsiteY3" fmla="*/ 0 h 3948081"/>
              <a:gd name="connsiteX4" fmla="*/ 6149788 w 6149788"/>
              <a:gd name="connsiteY4" fmla="*/ 0 h 3948081"/>
              <a:gd name="connsiteX5" fmla="*/ 6149788 w 6149788"/>
              <a:gd name="connsiteY5" fmla="*/ 3948081 h 3948081"/>
              <a:gd name="connsiteX6" fmla="*/ 0 w 6149788"/>
              <a:gd name="connsiteY6" fmla="*/ 3948081 h 3948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49788" h="3948081">
                <a:moveTo>
                  <a:pt x="0" y="0"/>
                </a:moveTo>
                <a:lnTo>
                  <a:pt x="306785" y="0"/>
                </a:lnTo>
                <a:lnTo>
                  <a:pt x="559209" y="453444"/>
                </a:lnTo>
                <a:lnTo>
                  <a:pt x="811633" y="0"/>
                </a:lnTo>
                <a:lnTo>
                  <a:pt x="6149788" y="0"/>
                </a:lnTo>
                <a:lnTo>
                  <a:pt x="6149788" y="3948081"/>
                </a:lnTo>
                <a:lnTo>
                  <a:pt x="0" y="3948081"/>
                </a:lnTo>
                <a:close/>
              </a:path>
            </a:pathLst>
          </a:custGeom>
          <a:solidFill>
            <a:srgbClr val="0073AB">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6362154" y="1184933"/>
            <a:ext cx="481878" cy="849141"/>
            <a:chOff x="3416044" y="1183176"/>
            <a:chExt cx="1850624" cy="3261079"/>
          </a:xfrm>
        </p:grpSpPr>
        <p:sp>
          <p:nvSpPr>
            <p:cNvPr id="43" name="任意多边形 42"/>
            <p:cNvSpPr/>
            <p:nvPr/>
          </p:nvSpPr>
          <p:spPr>
            <a:xfrm rot="1769489" flipH="1">
              <a:off x="3934540" y="1183176"/>
              <a:ext cx="800799" cy="1426531"/>
            </a:xfrm>
            <a:custGeom>
              <a:avLst/>
              <a:gdLst>
                <a:gd name="connsiteX0" fmla="*/ 799235 w 800799"/>
                <a:gd name="connsiteY0" fmla="*/ 0 h 1426531"/>
                <a:gd name="connsiteX1" fmla="*/ 0 w 800799"/>
                <a:gd name="connsiteY1" fmla="*/ 478752 h 1426531"/>
                <a:gd name="connsiteX2" fmla="*/ 0 w 800799"/>
                <a:gd name="connsiteY2" fmla="*/ 1426531 h 1426531"/>
                <a:gd name="connsiteX3" fmla="*/ 800799 w 800799"/>
                <a:gd name="connsiteY3" fmla="*/ 945038 h 1426531"/>
                <a:gd name="connsiteX4" fmla="*/ 799235 w 800799"/>
                <a:gd name="connsiteY4" fmla="*/ 0 h 1426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799" h="1426531">
                  <a:moveTo>
                    <a:pt x="799235" y="0"/>
                  </a:moveTo>
                  <a:lnTo>
                    <a:pt x="0" y="478752"/>
                  </a:lnTo>
                  <a:lnTo>
                    <a:pt x="0" y="1426531"/>
                  </a:lnTo>
                  <a:lnTo>
                    <a:pt x="800799" y="945038"/>
                  </a:lnTo>
                  <a:lnTo>
                    <a:pt x="79923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43"/>
            <p:cNvSpPr/>
            <p:nvPr/>
          </p:nvSpPr>
          <p:spPr>
            <a:xfrm rot="1769489" flipH="1">
              <a:off x="4441158" y="2088969"/>
              <a:ext cx="825510" cy="1443385"/>
            </a:xfrm>
            <a:custGeom>
              <a:avLst/>
              <a:gdLst>
                <a:gd name="connsiteX0" fmla="*/ 825510 w 825510"/>
                <a:gd name="connsiteY0" fmla="*/ 0 h 1443385"/>
                <a:gd name="connsiteX1" fmla="*/ 0 w 825510"/>
                <a:gd name="connsiteY1" fmla="*/ 494492 h 1443385"/>
                <a:gd name="connsiteX2" fmla="*/ 1572 w 825510"/>
                <a:gd name="connsiteY2" fmla="*/ 1443385 h 1443385"/>
                <a:gd name="connsiteX3" fmla="*/ 825510 w 825510"/>
                <a:gd name="connsiteY3" fmla="*/ 947979 h 1443385"/>
                <a:gd name="connsiteX4" fmla="*/ 825510 w 825510"/>
                <a:gd name="connsiteY4" fmla="*/ 0 h 14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510" h="1443385">
                  <a:moveTo>
                    <a:pt x="825510" y="0"/>
                  </a:moveTo>
                  <a:lnTo>
                    <a:pt x="0" y="494492"/>
                  </a:lnTo>
                  <a:lnTo>
                    <a:pt x="1572" y="1443385"/>
                  </a:lnTo>
                  <a:lnTo>
                    <a:pt x="825510" y="947979"/>
                  </a:lnTo>
                  <a:lnTo>
                    <a:pt x="82551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rot="1769489" flipH="1">
              <a:off x="3416044" y="2095075"/>
              <a:ext cx="802541" cy="1429628"/>
            </a:xfrm>
            <a:custGeom>
              <a:avLst/>
              <a:gdLst>
                <a:gd name="connsiteX0" fmla="*/ 800970 w 802541"/>
                <a:gd name="connsiteY0" fmla="*/ 0 h 1429628"/>
                <a:gd name="connsiteX1" fmla="*/ 0 w 802541"/>
                <a:gd name="connsiteY1" fmla="*/ 481595 h 1429628"/>
                <a:gd name="connsiteX2" fmla="*/ 0 w 802541"/>
                <a:gd name="connsiteY2" fmla="*/ 1429628 h 1429628"/>
                <a:gd name="connsiteX3" fmla="*/ 802541 w 802541"/>
                <a:gd name="connsiteY3" fmla="*/ 948895 h 1429628"/>
                <a:gd name="connsiteX4" fmla="*/ 800970 w 802541"/>
                <a:gd name="connsiteY4" fmla="*/ 0 h 1429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1" h="1429628">
                  <a:moveTo>
                    <a:pt x="800970" y="0"/>
                  </a:moveTo>
                  <a:lnTo>
                    <a:pt x="0" y="481595"/>
                  </a:lnTo>
                  <a:lnTo>
                    <a:pt x="0" y="1429628"/>
                  </a:lnTo>
                  <a:lnTo>
                    <a:pt x="802541" y="948895"/>
                  </a:lnTo>
                  <a:lnTo>
                    <a:pt x="80097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rot="1769489" flipH="1">
              <a:off x="3924417" y="3003913"/>
              <a:ext cx="823767" cy="1440342"/>
            </a:xfrm>
            <a:custGeom>
              <a:avLst/>
              <a:gdLst>
                <a:gd name="connsiteX0" fmla="*/ 823767 w 823767"/>
                <a:gd name="connsiteY0" fmla="*/ 0 h 1440342"/>
                <a:gd name="connsiteX1" fmla="*/ 0 w 823767"/>
                <a:gd name="connsiteY1" fmla="*/ 495302 h 1440342"/>
                <a:gd name="connsiteX2" fmla="*/ 1565 w 823767"/>
                <a:gd name="connsiteY2" fmla="*/ 1440342 h 1440342"/>
                <a:gd name="connsiteX3" fmla="*/ 823767 w 823767"/>
                <a:gd name="connsiteY3" fmla="*/ 947832 h 1440342"/>
                <a:gd name="connsiteX4" fmla="*/ 823767 w 823767"/>
                <a:gd name="connsiteY4" fmla="*/ 0 h 1440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767" h="1440342">
                  <a:moveTo>
                    <a:pt x="823767" y="0"/>
                  </a:moveTo>
                  <a:lnTo>
                    <a:pt x="0" y="495302"/>
                  </a:lnTo>
                  <a:lnTo>
                    <a:pt x="1565" y="1440342"/>
                  </a:lnTo>
                  <a:lnTo>
                    <a:pt x="823767" y="947832"/>
                  </a:lnTo>
                  <a:lnTo>
                    <a:pt x="82376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文本框 46"/>
          <p:cNvSpPr txBox="1"/>
          <p:nvPr/>
        </p:nvSpPr>
        <p:spPr>
          <a:xfrm>
            <a:off x="6729218" y="1737441"/>
            <a:ext cx="2531462" cy="461665"/>
          </a:xfrm>
          <a:prstGeom prst="rect">
            <a:avLst/>
          </a:prstGeom>
          <a:noFill/>
        </p:spPr>
        <p:txBody>
          <a:bodyPr wrap="none" rtlCol="0">
            <a:spAutoFit/>
          </a:bodyPr>
          <a:lstStyle/>
          <a:p>
            <a:r>
              <a:rPr lang="en-US" altLang="zh-CN" sz="2400" b="1" i="1" dirty="0" smtClean="0">
                <a:solidFill>
                  <a:schemeClr val="bg1"/>
                </a:solidFill>
                <a:effectLst>
                  <a:outerShdw blurRad="38100" dist="38100" dir="2700000" algn="tl">
                    <a:srgbClr val="000000">
                      <a:alpha val="43137"/>
                    </a:srgbClr>
                  </a:outerShdw>
                </a:effectLst>
                <a:latin typeface="Halvetica"/>
                <a:ea typeface="微软雅黑" panose="020B0503020204020204" pitchFamily="34" charset="-122"/>
              </a:rPr>
              <a:t>Success secret:</a:t>
            </a:r>
            <a:endParaRPr lang="zh-CN" altLang="en-US" sz="2400" b="1" i="1" dirty="0">
              <a:solidFill>
                <a:schemeClr val="bg1"/>
              </a:solidFill>
              <a:effectLst>
                <a:outerShdw blurRad="38100" dist="38100" dir="2700000" algn="tl">
                  <a:srgbClr val="000000">
                    <a:alpha val="43137"/>
                  </a:srgbClr>
                </a:outerShdw>
              </a:effectLst>
              <a:latin typeface="Halvetica"/>
              <a:ea typeface="微软雅黑" panose="020B0503020204020204" pitchFamily="34" charset="-122"/>
            </a:endParaRPr>
          </a:p>
        </p:txBody>
      </p:sp>
      <p:sp>
        <p:nvSpPr>
          <p:cNvPr id="48" name="矩形 47"/>
          <p:cNvSpPr/>
          <p:nvPr/>
        </p:nvSpPr>
        <p:spPr>
          <a:xfrm>
            <a:off x="6369014" y="2300706"/>
            <a:ext cx="5721004" cy="3970318"/>
          </a:xfrm>
          <a:prstGeom prst="rect">
            <a:avLst/>
          </a:prstGeom>
        </p:spPr>
        <p:txBody>
          <a:bodyPr wrap="square">
            <a:spAutoFit/>
          </a:bodyPr>
          <a:lstStyle/>
          <a:p>
            <a:pPr algn="ctr">
              <a:lnSpc>
                <a:spcPct val="150000"/>
              </a:lnSpc>
            </a:pPr>
            <a:r>
              <a:rPr lang="en-US" altLang="zh-CN" sz="1400" b="1" i="1" u="sng" dirty="0">
                <a:solidFill>
                  <a:schemeClr val="bg1">
                    <a:lumMod val="85000"/>
                  </a:schemeClr>
                </a:solidFill>
                <a:effectLst>
                  <a:outerShdw blurRad="38100" dist="38100" dir="2700000" algn="tl">
                    <a:srgbClr val="000000">
                      <a:alpha val="43137"/>
                    </a:srgbClr>
                  </a:outerShdw>
                </a:effectLst>
                <a:latin typeface="Halvetica"/>
                <a:ea typeface="微软雅黑" panose="020B0503020204020204" pitchFamily="34" charset="-122"/>
                <a:cs typeface="+mn-ea"/>
                <a:sym typeface="+mn-lt"/>
              </a:rPr>
              <a:t>A Special type of Love </a:t>
            </a:r>
            <a:r>
              <a:rPr lang="en-US" altLang="zh-CN" sz="1400" b="1" i="1" u="sng" dirty="0" smtClean="0">
                <a:solidFill>
                  <a:schemeClr val="bg1">
                    <a:lumMod val="85000"/>
                  </a:schemeClr>
                </a:solidFill>
                <a:effectLst>
                  <a:outerShdw blurRad="38100" dist="38100" dir="2700000" algn="tl">
                    <a:srgbClr val="000000">
                      <a:alpha val="43137"/>
                    </a:srgbClr>
                  </a:outerShdw>
                </a:effectLst>
                <a:latin typeface="Halvetica"/>
                <a:ea typeface="微软雅黑" panose="020B0503020204020204" pitchFamily="34" charset="-122"/>
                <a:cs typeface="+mn-ea"/>
                <a:sym typeface="+mn-lt"/>
              </a:rPr>
              <a:t>for the workforce</a:t>
            </a:r>
            <a:endParaRPr lang="en-US" altLang="zh-CN" i="1" u="sng" dirty="0" smtClean="0">
              <a:solidFill>
                <a:schemeClr val="bg1">
                  <a:lumMod val="85000"/>
                </a:schemeClr>
              </a:solidFill>
              <a:latin typeface="微软雅黑" panose="020B0503020204020204" pitchFamily="34" charset="-122"/>
              <a:ea typeface="微软雅黑" panose="020B0503020204020204" pitchFamily="34" charset="-122"/>
              <a:cs typeface="+mn-ea"/>
              <a:sym typeface="+mn-lt"/>
            </a:endParaRPr>
          </a:p>
          <a:p>
            <a:pPr algn="ctr">
              <a:lnSpc>
                <a:spcPct val="150000"/>
              </a:lnSpc>
            </a:pPr>
            <a:r>
              <a:rPr lang="en-US" altLang="zh-CN" sz="1200" dirty="0" smtClean="0">
                <a:solidFill>
                  <a:schemeClr val="bg1"/>
                </a:solidFill>
                <a:latin typeface="微软雅黑" panose="020B0503020204020204" pitchFamily="34" charset="-122"/>
                <a:ea typeface="微软雅黑" panose="020B0503020204020204" pitchFamily="34" charset="-122"/>
                <a:cs typeface="+mn-ea"/>
                <a:sym typeface="+mn-lt"/>
              </a:rPr>
              <a:t> </a:t>
            </a:r>
            <a:r>
              <a:rPr lang="en-US" altLang="zh-CN" sz="1400" b="1" dirty="0">
                <a:solidFill>
                  <a:schemeClr val="bg1"/>
                </a:solidFill>
                <a:effectLst>
                  <a:outerShdw blurRad="38100" dist="38100" dir="2700000" algn="tl">
                    <a:srgbClr val="000000">
                      <a:alpha val="43137"/>
                    </a:srgbClr>
                  </a:outerShdw>
                </a:effectLst>
                <a:latin typeface="Halvetica"/>
                <a:ea typeface="微软雅黑" panose="020B0503020204020204" pitchFamily="34" charset="-122"/>
                <a:cs typeface="+mn-ea"/>
                <a:sym typeface="+mn-lt"/>
              </a:rPr>
              <a:t>In the 1990s, Huawei devised an employee stock ownership scheme through which its employees’ incomes were based on three elements: salary, performance and stock </a:t>
            </a:r>
            <a:r>
              <a:rPr lang="en-US" altLang="zh-CN" sz="1400" b="1" dirty="0" smtClean="0">
                <a:solidFill>
                  <a:schemeClr val="bg1"/>
                </a:solidFill>
                <a:effectLst>
                  <a:outerShdw blurRad="38100" dist="38100" dir="2700000" algn="tl">
                    <a:srgbClr val="000000">
                      <a:alpha val="43137"/>
                    </a:srgbClr>
                  </a:outerShdw>
                </a:effectLst>
                <a:latin typeface="Halvetica"/>
                <a:ea typeface="微软雅黑" panose="020B0503020204020204" pitchFamily="34" charset="-122"/>
                <a:cs typeface="+mn-ea"/>
                <a:sym typeface="+mn-lt"/>
              </a:rPr>
              <a:t>dividend. By </a:t>
            </a:r>
            <a:r>
              <a:rPr lang="en-US" altLang="zh-CN" sz="1400" b="1" dirty="0">
                <a:solidFill>
                  <a:schemeClr val="bg1"/>
                </a:solidFill>
                <a:effectLst>
                  <a:outerShdw blurRad="38100" dist="38100" dir="2700000" algn="tl">
                    <a:srgbClr val="000000">
                      <a:alpha val="43137"/>
                    </a:srgbClr>
                  </a:outerShdw>
                </a:effectLst>
                <a:latin typeface="Halvetica"/>
                <a:ea typeface="微软雅黑" panose="020B0503020204020204" pitchFamily="34" charset="-122"/>
                <a:cs typeface="+mn-ea"/>
                <a:sym typeface="+mn-lt"/>
              </a:rPr>
              <a:t>adopting such approach to compensation, Huawei wanted to deploy a principle known as “knowledge-ism”, which is grounded on letting and encouraging employees to think of themselves as owners who benefit from the overall success of the firm, and not as replaceable staffs whose contributions are </a:t>
            </a:r>
            <a:r>
              <a:rPr lang="en-US" altLang="zh-CN" sz="1400" b="1" dirty="0" smtClean="0">
                <a:solidFill>
                  <a:schemeClr val="bg1"/>
                </a:solidFill>
                <a:effectLst>
                  <a:outerShdw blurRad="38100" dist="38100" dir="2700000" algn="tl">
                    <a:srgbClr val="000000">
                      <a:alpha val="43137"/>
                    </a:srgbClr>
                  </a:outerShdw>
                </a:effectLst>
                <a:latin typeface="Halvetica"/>
                <a:ea typeface="微软雅黑" panose="020B0503020204020204" pitchFamily="34" charset="-122"/>
                <a:cs typeface="+mn-ea"/>
                <a:sym typeface="+mn-lt"/>
              </a:rPr>
              <a:t>minimized. By </a:t>
            </a:r>
            <a:r>
              <a:rPr lang="en-US" altLang="zh-CN" sz="1400" b="1" dirty="0">
                <a:solidFill>
                  <a:schemeClr val="bg1"/>
                </a:solidFill>
                <a:effectLst>
                  <a:outerShdw blurRad="38100" dist="38100" dir="2700000" algn="tl">
                    <a:srgbClr val="000000">
                      <a:alpha val="43137"/>
                    </a:srgbClr>
                  </a:outerShdw>
                </a:effectLst>
                <a:latin typeface="Halvetica"/>
                <a:ea typeface="微软雅黑" panose="020B0503020204020204" pitchFamily="34" charset="-122"/>
                <a:cs typeface="+mn-ea"/>
                <a:sym typeface="+mn-lt"/>
              </a:rPr>
              <a:t>transforming Huawei into an employee-owned firm, allowed the company to recruit and keep top talents within its ranks and away from its </a:t>
            </a:r>
            <a:r>
              <a:rPr lang="en-US" altLang="zh-CN" sz="1400" b="1" dirty="0" smtClean="0">
                <a:solidFill>
                  <a:schemeClr val="bg1"/>
                </a:solidFill>
                <a:effectLst>
                  <a:outerShdw blurRad="38100" dist="38100" dir="2700000" algn="tl">
                    <a:srgbClr val="000000">
                      <a:alpha val="43137"/>
                    </a:srgbClr>
                  </a:outerShdw>
                </a:effectLst>
                <a:latin typeface="Halvetica"/>
                <a:ea typeface="微软雅黑" panose="020B0503020204020204" pitchFamily="34" charset="-122"/>
                <a:cs typeface="+mn-ea"/>
                <a:sym typeface="+mn-lt"/>
              </a:rPr>
              <a:t>competitors.</a:t>
            </a:r>
            <a:endParaRPr lang="zh-CN" altLang="en-US" sz="1400" b="1" dirty="0">
              <a:solidFill>
                <a:schemeClr val="bg1"/>
              </a:solidFill>
              <a:effectLst>
                <a:outerShdw blurRad="38100" dist="38100" dir="2700000" algn="tl">
                  <a:srgbClr val="000000">
                    <a:alpha val="43137"/>
                  </a:srgbClr>
                </a:outerShdw>
              </a:effectLst>
              <a:latin typeface="Halvetica"/>
              <a:ea typeface="微软雅黑" panose="020B0503020204020204" pitchFamily="34" charset="-122"/>
              <a:cs typeface="+mn-ea"/>
              <a:sym typeface="+mn-lt"/>
            </a:endParaRPr>
          </a:p>
        </p:txBody>
      </p:sp>
      <p:sp>
        <p:nvSpPr>
          <p:cNvPr id="2" name="Rectangle 1"/>
          <p:cNvSpPr/>
          <p:nvPr/>
        </p:nvSpPr>
        <p:spPr>
          <a:xfrm>
            <a:off x="2130082" y="1462410"/>
            <a:ext cx="1846731" cy="1200329"/>
          </a:xfrm>
          <a:prstGeom prst="rect">
            <a:avLst/>
          </a:prstGeom>
        </p:spPr>
        <p:txBody>
          <a:bodyPr wrap="square">
            <a:spAutoFit/>
          </a:bodyPr>
          <a:lstStyle/>
          <a:p>
            <a:r>
              <a:rPr lang="en-US" b="1" i="1" dirty="0">
                <a:solidFill>
                  <a:schemeClr val="bg1"/>
                </a:solidFill>
                <a:effectLst>
                  <a:outerShdw blurRad="38100" dist="38100" dir="2700000" algn="tl">
                    <a:srgbClr val="000000">
                      <a:alpha val="43137"/>
                    </a:srgbClr>
                  </a:outerShdw>
                </a:effectLst>
              </a:rPr>
              <a:t> transforming Huawei into an employee-owned firm</a:t>
            </a:r>
          </a:p>
        </p:txBody>
      </p:sp>
    </p:spTree>
    <p:extLst>
      <p:ext uri="{BB962C8B-B14F-4D97-AF65-F5344CB8AC3E}">
        <p14:creationId xmlns:p14="http://schemas.microsoft.com/office/powerpoint/2010/main" val="3484296988"/>
      </p:ext>
    </p:extLst>
  </p:cSld>
  <p:clrMapOvr>
    <a:masterClrMapping/>
  </p:clrMapOvr>
  <mc:AlternateContent xmlns:mc="http://schemas.openxmlformats.org/markup-compatibility/2006">
    <mc:Choice xmlns:p14="http://schemas.microsoft.com/office/powerpoint/2010/main" Requires="p14">
      <p:transition spd="slow" p14:dur="3075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3455242" y="1902935"/>
            <a:ext cx="8659129" cy="4202217"/>
          </a:xfrm>
          <a:prstGeom prst="rect">
            <a:avLst/>
          </a:prstGeom>
          <a:solidFill>
            <a:srgbClr val="0073AB">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smtClean="0">
                <a:effectLst>
                  <a:outerShdw blurRad="38100" dist="38100" dir="2700000" algn="tl">
                    <a:srgbClr val="000000">
                      <a:alpha val="43137"/>
                    </a:srgbClr>
                  </a:outerShdw>
                </a:effectLst>
              </a:rPr>
              <a:t>Fun </a:t>
            </a:r>
            <a:r>
              <a:rPr lang="en-US" altLang="zh-CN" sz="2800" b="1" i="1" dirty="0">
                <a:effectLst>
                  <a:outerShdw blurRad="38100" dist="38100" dir="2700000" algn="tl">
                    <a:srgbClr val="000000">
                      <a:alpha val="43137"/>
                    </a:srgbClr>
                  </a:outerShdw>
                </a:effectLst>
              </a:rPr>
              <a:t>fact: </a:t>
            </a:r>
            <a:r>
              <a:rPr lang="en-US" altLang="zh-CN" sz="2800" b="1" i="1" dirty="0" smtClean="0">
                <a:effectLst>
                  <a:outerShdw blurRad="38100" dist="38100" dir="2700000" algn="tl">
                    <a:srgbClr val="000000">
                      <a:alpha val="43137"/>
                    </a:srgbClr>
                  </a:outerShdw>
                </a:effectLst>
              </a:rPr>
              <a:t>CEO Mr. Zhengfei </a:t>
            </a:r>
            <a:r>
              <a:rPr lang="en-US" altLang="zh-CN" sz="2800" b="1" i="1" dirty="0">
                <a:effectLst>
                  <a:outerShdw blurRad="38100" dist="38100" dir="2700000" algn="tl">
                    <a:srgbClr val="000000">
                      <a:alpha val="43137"/>
                    </a:srgbClr>
                  </a:outerShdw>
                </a:effectLst>
              </a:rPr>
              <a:t>holds only 1.4 percent </a:t>
            </a:r>
            <a:r>
              <a:rPr lang="en-US" altLang="zh-CN" sz="2800" b="1" i="1" dirty="0" smtClean="0">
                <a:effectLst>
                  <a:outerShdw blurRad="38100" dist="38100" dir="2700000" algn="tl">
                    <a:srgbClr val="000000">
                      <a:alpha val="43137"/>
                    </a:srgbClr>
                  </a:outerShdw>
                </a:effectLst>
              </a:rPr>
              <a:t>of ownership </a:t>
            </a:r>
            <a:r>
              <a:rPr lang="en-US" altLang="zh-CN" sz="2800" b="1" i="1" dirty="0">
                <a:effectLst>
                  <a:outerShdw blurRad="38100" dist="38100" dir="2700000" algn="tl">
                    <a:srgbClr val="000000">
                      <a:alpha val="43137"/>
                    </a:srgbClr>
                  </a:outerShdw>
                </a:effectLst>
              </a:rPr>
              <a:t>in the company while about over 82,000 of the firm’s employees own the rest</a:t>
            </a:r>
            <a:endParaRPr lang="zh-CN" altLang="en-US" sz="2800" b="1" i="1" dirty="0">
              <a:effectLst>
                <a:outerShdw blurRad="38100" dist="38100" dir="2700000" algn="tl">
                  <a:srgbClr val="000000">
                    <a:alpha val="43137"/>
                  </a:srgbClr>
                </a:outerShdw>
              </a:effectLst>
            </a:endParaRPr>
          </a:p>
        </p:txBody>
      </p:sp>
      <p:grpSp>
        <p:nvGrpSpPr>
          <p:cNvPr id="11" name="组合 10"/>
          <p:cNvGrpSpPr/>
          <p:nvPr/>
        </p:nvGrpSpPr>
        <p:grpSpPr>
          <a:xfrm>
            <a:off x="2653676" y="3289934"/>
            <a:ext cx="719522" cy="629293"/>
            <a:chOff x="6566107" y="2790500"/>
            <a:chExt cx="782688" cy="684538"/>
          </a:xfrm>
          <a:solidFill>
            <a:schemeClr val="bg1">
              <a:lumMod val="95000"/>
            </a:schemeClr>
          </a:solidFill>
        </p:grpSpPr>
        <p:sp>
          <p:nvSpPr>
            <p:cNvPr id="32" name="任意多边形 31"/>
            <p:cNvSpPr/>
            <p:nvPr/>
          </p:nvSpPr>
          <p:spPr>
            <a:xfrm rot="5369489" flipH="1">
              <a:off x="7018483" y="3142622"/>
              <a:ext cx="306863" cy="353761"/>
            </a:xfrm>
            <a:custGeom>
              <a:avLst/>
              <a:gdLst>
                <a:gd name="connsiteX0" fmla="*/ 306863 w 306863"/>
                <a:gd name="connsiteY0" fmla="*/ 169607 h 353761"/>
                <a:gd name="connsiteX1" fmla="*/ 0 w 306863"/>
                <a:gd name="connsiteY1" fmla="*/ 0 h 353761"/>
                <a:gd name="connsiteX2" fmla="*/ 586 w 306863"/>
                <a:gd name="connsiteY2" fmla="*/ 353761 h 353761"/>
              </a:gdLst>
              <a:ahLst/>
              <a:cxnLst>
                <a:cxn ang="0">
                  <a:pos x="connsiteX0" y="connsiteY0"/>
                </a:cxn>
                <a:cxn ang="0">
                  <a:pos x="connsiteX1" y="connsiteY1"/>
                </a:cxn>
                <a:cxn ang="0">
                  <a:pos x="connsiteX2" y="connsiteY2"/>
                </a:cxn>
              </a:cxnLst>
              <a:rect l="l" t="t" r="r" b="b"/>
              <a:pathLst>
                <a:path w="306863" h="353761">
                  <a:moveTo>
                    <a:pt x="306863" y="169607"/>
                  </a:moveTo>
                  <a:lnTo>
                    <a:pt x="0" y="0"/>
                  </a:lnTo>
                  <a:lnTo>
                    <a:pt x="586" y="3537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rot="5369489" flipH="1">
              <a:off x="6809617" y="2766952"/>
              <a:ext cx="310409" cy="357506"/>
            </a:xfrm>
            <a:custGeom>
              <a:avLst/>
              <a:gdLst>
                <a:gd name="connsiteX0" fmla="*/ 310409 w 310409"/>
                <a:gd name="connsiteY0" fmla="*/ 171567 h 357506"/>
                <a:gd name="connsiteX1" fmla="*/ 0 w 310409"/>
                <a:gd name="connsiteY1" fmla="*/ 0 h 357506"/>
                <a:gd name="connsiteX2" fmla="*/ 0 w 310409"/>
                <a:gd name="connsiteY2" fmla="*/ 357506 h 357506"/>
              </a:gdLst>
              <a:ahLst/>
              <a:cxnLst>
                <a:cxn ang="0">
                  <a:pos x="connsiteX0" y="connsiteY0"/>
                </a:cxn>
                <a:cxn ang="0">
                  <a:pos x="connsiteX1" y="connsiteY1"/>
                </a:cxn>
                <a:cxn ang="0">
                  <a:pos x="connsiteX2" y="connsiteY2"/>
                </a:cxn>
              </a:cxnLst>
              <a:rect l="l" t="t" r="r" b="b"/>
              <a:pathLst>
                <a:path w="310409" h="357506">
                  <a:moveTo>
                    <a:pt x="310409" y="171567"/>
                  </a:moveTo>
                  <a:lnTo>
                    <a:pt x="0" y="0"/>
                  </a:lnTo>
                  <a:lnTo>
                    <a:pt x="0" y="3575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rot="5369489" flipH="1">
              <a:off x="6692201" y="3012009"/>
              <a:ext cx="336935" cy="589124"/>
            </a:xfrm>
            <a:custGeom>
              <a:avLst/>
              <a:gdLst>
                <a:gd name="connsiteX0" fmla="*/ 823767 w 823767"/>
                <a:gd name="connsiteY0" fmla="*/ 0 h 1440342"/>
                <a:gd name="connsiteX1" fmla="*/ 0 w 823767"/>
                <a:gd name="connsiteY1" fmla="*/ 495302 h 1440342"/>
                <a:gd name="connsiteX2" fmla="*/ 1565 w 823767"/>
                <a:gd name="connsiteY2" fmla="*/ 1440342 h 1440342"/>
                <a:gd name="connsiteX3" fmla="*/ 823767 w 823767"/>
                <a:gd name="connsiteY3" fmla="*/ 947832 h 1440342"/>
                <a:gd name="connsiteX4" fmla="*/ 823767 w 823767"/>
                <a:gd name="connsiteY4" fmla="*/ 0 h 1440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767" h="1440342">
                  <a:moveTo>
                    <a:pt x="823767" y="0"/>
                  </a:moveTo>
                  <a:lnTo>
                    <a:pt x="0" y="495302"/>
                  </a:lnTo>
                  <a:lnTo>
                    <a:pt x="1565" y="1440342"/>
                  </a:lnTo>
                  <a:lnTo>
                    <a:pt x="823767" y="947832"/>
                  </a:lnTo>
                  <a:lnTo>
                    <a:pt x="823767"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1898906" y="3286632"/>
            <a:ext cx="707970" cy="632099"/>
            <a:chOff x="5707351" y="2787624"/>
            <a:chExt cx="770122" cy="687590"/>
          </a:xfrm>
          <a:solidFill>
            <a:schemeClr val="bg1">
              <a:lumMod val="95000"/>
            </a:schemeClr>
          </a:solidFill>
        </p:grpSpPr>
        <p:sp>
          <p:nvSpPr>
            <p:cNvPr id="29" name="任意多边形 28"/>
            <p:cNvSpPr/>
            <p:nvPr/>
          </p:nvSpPr>
          <p:spPr>
            <a:xfrm rot="16230511">
              <a:off x="5730975" y="3155627"/>
              <a:ext cx="293891" cy="341140"/>
            </a:xfrm>
            <a:custGeom>
              <a:avLst/>
              <a:gdLst>
                <a:gd name="connsiteX0" fmla="*/ 293891 w 293891"/>
                <a:gd name="connsiteY0" fmla="*/ 164773 h 341140"/>
                <a:gd name="connsiteX1" fmla="*/ 565 w 293891"/>
                <a:gd name="connsiteY1" fmla="*/ 341140 h 341140"/>
                <a:gd name="connsiteX2" fmla="*/ 0 w 293891"/>
                <a:gd name="connsiteY2" fmla="*/ 0 h 341140"/>
              </a:gdLst>
              <a:ahLst/>
              <a:cxnLst>
                <a:cxn ang="0">
                  <a:pos x="connsiteX0" y="connsiteY0"/>
                </a:cxn>
                <a:cxn ang="0">
                  <a:pos x="connsiteX1" y="connsiteY1"/>
                </a:cxn>
                <a:cxn ang="0">
                  <a:pos x="connsiteX2" y="connsiteY2"/>
                </a:cxn>
              </a:cxnLst>
              <a:rect l="l" t="t" r="r" b="b"/>
              <a:pathLst>
                <a:path w="293891" h="341140">
                  <a:moveTo>
                    <a:pt x="293891" y="164773"/>
                  </a:moveTo>
                  <a:lnTo>
                    <a:pt x="565" y="34114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rot="16230511">
              <a:off x="5919064" y="2762600"/>
              <a:ext cx="313435" cy="363484"/>
            </a:xfrm>
            <a:custGeom>
              <a:avLst/>
              <a:gdLst>
                <a:gd name="connsiteX0" fmla="*/ 313435 w 313435"/>
                <a:gd name="connsiteY0" fmla="*/ 175732 h 363484"/>
                <a:gd name="connsiteX1" fmla="*/ 0 w 313435"/>
                <a:gd name="connsiteY1" fmla="*/ 363484 h 363484"/>
                <a:gd name="connsiteX2" fmla="*/ 0 w 313435"/>
                <a:gd name="connsiteY2" fmla="*/ 0 h 363484"/>
              </a:gdLst>
              <a:ahLst/>
              <a:cxnLst>
                <a:cxn ang="0">
                  <a:pos x="connsiteX0" y="connsiteY0"/>
                </a:cxn>
                <a:cxn ang="0">
                  <a:pos x="connsiteX1" y="connsiteY1"/>
                </a:cxn>
                <a:cxn ang="0">
                  <a:pos x="connsiteX2" y="connsiteY2"/>
                </a:cxn>
              </a:cxnLst>
              <a:rect l="l" t="t" r="r" b="b"/>
              <a:pathLst>
                <a:path w="313435" h="363484">
                  <a:moveTo>
                    <a:pt x="313435" y="175732"/>
                  </a:moveTo>
                  <a:lnTo>
                    <a:pt x="0" y="363484"/>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rot="16230511">
              <a:off x="6014443" y="3012185"/>
              <a:ext cx="336935" cy="589124"/>
            </a:xfrm>
            <a:custGeom>
              <a:avLst/>
              <a:gdLst>
                <a:gd name="connsiteX0" fmla="*/ 823767 w 823767"/>
                <a:gd name="connsiteY0" fmla="*/ 0 h 1440342"/>
                <a:gd name="connsiteX1" fmla="*/ 0 w 823767"/>
                <a:gd name="connsiteY1" fmla="*/ 495302 h 1440342"/>
                <a:gd name="connsiteX2" fmla="*/ 1565 w 823767"/>
                <a:gd name="connsiteY2" fmla="*/ 1440342 h 1440342"/>
                <a:gd name="connsiteX3" fmla="*/ 823767 w 823767"/>
                <a:gd name="connsiteY3" fmla="*/ 947832 h 1440342"/>
                <a:gd name="connsiteX4" fmla="*/ 823767 w 823767"/>
                <a:gd name="connsiteY4" fmla="*/ 0 h 1440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767" h="1440342">
                  <a:moveTo>
                    <a:pt x="823767" y="0"/>
                  </a:moveTo>
                  <a:lnTo>
                    <a:pt x="0" y="495302"/>
                  </a:lnTo>
                  <a:lnTo>
                    <a:pt x="1565" y="1440342"/>
                  </a:lnTo>
                  <a:lnTo>
                    <a:pt x="823767" y="947832"/>
                  </a:lnTo>
                  <a:lnTo>
                    <a:pt x="823767"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2320743" y="3974884"/>
            <a:ext cx="653473" cy="656970"/>
            <a:chOff x="6208572" y="3619269"/>
            <a:chExt cx="710841" cy="714645"/>
          </a:xfrm>
          <a:solidFill>
            <a:schemeClr val="bg1">
              <a:lumMod val="95000"/>
            </a:schemeClr>
          </a:solidFill>
        </p:grpSpPr>
        <p:sp>
          <p:nvSpPr>
            <p:cNvPr id="26" name="任意多边形 25"/>
            <p:cNvSpPr/>
            <p:nvPr/>
          </p:nvSpPr>
          <p:spPr>
            <a:xfrm rot="1769489" flipH="1">
              <a:off x="6356054" y="3619269"/>
              <a:ext cx="327541" cy="583476"/>
            </a:xfrm>
            <a:custGeom>
              <a:avLst/>
              <a:gdLst>
                <a:gd name="connsiteX0" fmla="*/ 799235 w 800799"/>
                <a:gd name="connsiteY0" fmla="*/ 0 h 1426531"/>
                <a:gd name="connsiteX1" fmla="*/ 0 w 800799"/>
                <a:gd name="connsiteY1" fmla="*/ 478752 h 1426531"/>
                <a:gd name="connsiteX2" fmla="*/ 0 w 800799"/>
                <a:gd name="connsiteY2" fmla="*/ 1426531 h 1426531"/>
                <a:gd name="connsiteX3" fmla="*/ 800799 w 800799"/>
                <a:gd name="connsiteY3" fmla="*/ 945038 h 1426531"/>
                <a:gd name="connsiteX4" fmla="*/ 799235 w 800799"/>
                <a:gd name="connsiteY4" fmla="*/ 0 h 1426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799" h="1426531">
                  <a:moveTo>
                    <a:pt x="799235" y="0"/>
                  </a:moveTo>
                  <a:lnTo>
                    <a:pt x="0" y="478752"/>
                  </a:lnTo>
                  <a:lnTo>
                    <a:pt x="0" y="1426531"/>
                  </a:lnTo>
                  <a:lnTo>
                    <a:pt x="800799" y="945038"/>
                  </a:lnTo>
                  <a:lnTo>
                    <a:pt x="79923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rot="1769489" flipH="1">
              <a:off x="6628072" y="3994622"/>
              <a:ext cx="291341" cy="339292"/>
            </a:xfrm>
            <a:custGeom>
              <a:avLst/>
              <a:gdLst>
                <a:gd name="connsiteX0" fmla="*/ 291341 w 291341"/>
                <a:gd name="connsiteY0" fmla="*/ 0 h 339292"/>
                <a:gd name="connsiteX1" fmla="*/ 0 w 291341"/>
                <a:gd name="connsiteY1" fmla="*/ 174517 h 339292"/>
                <a:gd name="connsiteX2" fmla="*/ 291341 w 291341"/>
                <a:gd name="connsiteY2" fmla="*/ 339292 h 339292"/>
              </a:gdLst>
              <a:ahLst/>
              <a:cxnLst>
                <a:cxn ang="0">
                  <a:pos x="connsiteX0" y="connsiteY0"/>
                </a:cxn>
                <a:cxn ang="0">
                  <a:pos x="connsiteX1" y="connsiteY1"/>
                </a:cxn>
                <a:cxn ang="0">
                  <a:pos x="connsiteX2" y="connsiteY2"/>
                </a:cxn>
              </a:cxnLst>
              <a:rect l="l" t="t" r="r" b="b"/>
              <a:pathLst>
                <a:path w="291341" h="339292">
                  <a:moveTo>
                    <a:pt x="291341" y="0"/>
                  </a:moveTo>
                  <a:lnTo>
                    <a:pt x="0" y="174517"/>
                  </a:lnTo>
                  <a:lnTo>
                    <a:pt x="291341" y="3392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769489" flipH="1">
              <a:off x="6208572" y="3998226"/>
              <a:ext cx="286268" cy="333697"/>
            </a:xfrm>
            <a:custGeom>
              <a:avLst/>
              <a:gdLst>
                <a:gd name="connsiteX0" fmla="*/ 285715 w 286268"/>
                <a:gd name="connsiteY0" fmla="*/ 0 h 333697"/>
                <a:gd name="connsiteX1" fmla="*/ 0 w 286268"/>
                <a:gd name="connsiteY1" fmla="*/ 171791 h 333697"/>
                <a:gd name="connsiteX2" fmla="*/ 286268 w 286268"/>
                <a:gd name="connsiteY2" fmla="*/ 333697 h 333697"/>
              </a:gdLst>
              <a:ahLst/>
              <a:cxnLst>
                <a:cxn ang="0">
                  <a:pos x="connsiteX0" y="connsiteY0"/>
                </a:cxn>
                <a:cxn ang="0">
                  <a:pos x="connsiteX1" y="connsiteY1"/>
                </a:cxn>
                <a:cxn ang="0">
                  <a:pos x="connsiteX2" y="connsiteY2"/>
                </a:cxn>
              </a:cxnLst>
              <a:rect l="l" t="t" r="r" b="b"/>
              <a:pathLst>
                <a:path w="286268" h="333697">
                  <a:moveTo>
                    <a:pt x="285715" y="0"/>
                  </a:moveTo>
                  <a:lnTo>
                    <a:pt x="0" y="171791"/>
                  </a:lnTo>
                  <a:lnTo>
                    <a:pt x="286268" y="33369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rot="17931787">
            <a:off x="2175699" y="3090116"/>
            <a:ext cx="719522" cy="629293"/>
            <a:chOff x="6566107" y="2790500"/>
            <a:chExt cx="782688" cy="684538"/>
          </a:xfrm>
          <a:solidFill>
            <a:schemeClr val="bg1">
              <a:lumMod val="95000"/>
              <a:alpha val="20000"/>
            </a:schemeClr>
          </a:solidFill>
        </p:grpSpPr>
        <p:sp>
          <p:nvSpPr>
            <p:cNvPr id="23" name="任意多边形 22"/>
            <p:cNvSpPr/>
            <p:nvPr/>
          </p:nvSpPr>
          <p:spPr>
            <a:xfrm rot="5369489" flipH="1">
              <a:off x="7018483" y="3142622"/>
              <a:ext cx="306863" cy="353761"/>
            </a:xfrm>
            <a:custGeom>
              <a:avLst/>
              <a:gdLst>
                <a:gd name="connsiteX0" fmla="*/ 306863 w 306863"/>
                <a:gd name="connsiteY0" fmla="*/ 169607 h 353761"/>
                <a:gd name="connsiteX1" fmla="*/ 0 w 306863"/>
                <a:gd name="connsiteY1" fmla="*/ 0 h 353761"/>
                <a:gd name="connsiteX2" fmla="*/ 586 w 306863"/>
                <a:gd name="connsiteY2" fmla="*/ 353761 h 353761"/>
              </a:gdLst>
              <a:ahLst/>
              <a:cxnLst>
                <a:cxn ang="0">
                  <a:pos x="connsiteX0" y="connsiteY0"/>
                </a:cxn>
                <a:cxn ang="0">
                  <a:pos x="connsiteX1" y="connsiteY1"/>
                </a:cxn>
                <a:cxn ang="0">
                  <a:pos x="connsiteX2" y="connsiteY2"/>
                </a:cxn>
              </a:cxnLst>
              <a:rect l="l" t="t" r="r" b="b"/>
              <a:pathLst>
                <a:path w="306863" h="353761">
                  <a:moveTo>
                    <a:pt x="306863" y="169607"/>
                  </a:moveTo>
                  <a:lnTo>
                    <a:pt x="0" y="0"/>
                  </a:lnTo>
                  <a:lnTo>
                    <a:pt x="586" y="3537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rot="5369489" flipH="1">
              <a:off x="6809617" y="2766952"/>
              <a:ext cx="310409" cy="357506"/>
            </a:xfrm>
            <a:custGeom>
              <a:avLst/>
              <a:gdLst>
                <a:gd name="connsiteX0" fmla="*/ 310409 w 310409"/>
                <a:gd name="connsiteY0" fmla="*/ 171567 h 357506"/>
                <a:gd name="connsiteX1" fmla="*/ 0 w 310409"/>
                <a:gd name="connsiteY1" fmla="*/ 0 h 357506"/>
                <a:gd name="connsiteX2" fmla="*/ 0 w 310409"/>
                <a:gd name="connsiteY2" fmla="*/ 357506 h 357506"/>
              </a:gdLst>
              <a:ahLst/>
              <a:cxnLst>
                <a:cxn ang="0">
                  <a:pos x="connsiteX0" y="connsiteY0"/>
                </a:cxn>
                <a:cxn ang="0">
                  <a:pos x="connsiteX1" y="connsiteY1"/>
                </a:cxn>
                <a:cxn ang="0">
                  <a:pos x="connsiteX2" y="connsiteY2"/>
                </a:cxn>
              </a:cxnLst>
              <a:rect l="l" t="t" r="r" b="b"/>
              <a:pathLst>
                <a:path w="310409" h="357506">
                  <a:moveTo>
                    <a:pt x="310409" y="171567"/>
                  </a:moveTo>
                  <a:lnTo>
                    <a:pt x="0" y="0"/>
                  </a:lnTo>
                  <a:lnTo>
                    <a:pt x="0" y="3575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rot="5369489" flipH="1">
              <a:off x="6692201" y="3012009"/>
              <a:ext cx="336935" cy="589124"/>
            </a:xfrm>
            <a:custGeom>
              <a:avLst/>
              <a:gdLst>
                <a:gd name="connsiteX0" fmla="*/ 823767 w 823767"/>
                <a:gd name="connsiteY0" fmla="*/ 0 h 1440342"/>
                <a:gd name="connsiteX1" fmla="*/ 0 w 823767"/>
                <a:gd name="connsiteY1" fmla="*/ 495302 h 1440342"/>
                <a:gd name="connsiteX2" fmla="*/ 1565 w 823767"/>
                <a:gd name="connsiteY2" fmla="*/ 1440342 h 1440342"/>
                <a:gd name="connsiteX3" fmla="*/ 823767 w 823767"/>
                <a:gd name="connsiteY3" fmla="*/ 947832 h 1440342"/>
                <a:gd name="connsiteX4" fmla="*/ 823767 w 823767"/>
                <a:gd name="connsiteY4" fmla="*/ 0 h 1440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767" h="1440342">
                  <a:moveTo>
                    <a:pt x="823767" y="0"/>
                  </a:moveTo>
                  <a:lnTo>
                    <a:pt x="0" y="495302"/>
                  </a:lnTo>
                  <a:lnTo>
                    <a:pt x="1565" y="1440342"/>
                  </a:lnTo>
                  <a:lnTo>
                    <a:pt x="823767" y="947832"/>
                  </a:lnTo>
                  <a:lnTo>
                    <a:pt x="823767"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rot="18019970">
            <a:off x="1795073" y="3782846"/>
            <a:ext cx="707970" cy="632099"/>
            <a:chOff x="5707351" y="2787624"/>
            <a:chExt cx="770122" cy="687590"/>
          </a:xfrm>
          <a:solidFill>
            <a:schemeClr val="bg1">
              <a:lumMod val="95000"/>
              <a:alpha val="20000"/>
            </a:schemeClr>
          </a:solidFill>
        </p:grpSpPr>
        <p:sp>
          <p:nvSpPr>
            <p:cNvPr id="20" name="任意多边形 19"/>
            <p:cNvSpPr/>
            <p:nvPr/>
          </p:nvSpPr>
          <p:spPr>
            <a:xfrm rot="16230511">
              <a:off x="5730975" y="3155627"/>
              <a:ext cx="293891" cy="341140"/>
            </a:xfrm>
            <a:custGeom>
              <a:avLst/>
              <a:gdLst>
                <a:gd name="connsiteX0" fmla="*/ 293891 w 293891"/>
                <a:gd name="connsiteY0" fmla="*/ 164773 h 341140"/>
                <a:gd name="connsiteX1" fmla="*/ 565 w 293891"/>
                <a:gd name="connsiteY1" fmla="*/ 341140 h 341140"/>
                <a:gd name="connsiteX2" fmla="*/ 0 w 293891"/>
                <a:gd name="connsiteY2" fmla="*/ 0 h 341140"/>
              </a:gdLst>
              <a:ahLst/>
              <a:cxnLst>
                <a:cxn ang="0">
                  <a:pos x="connsiteX0" y="connsiteY0"/>
                </a:cxn>
                <a:cxn ang="0">
                  <a:pos x="connsiteX1" y="connsiteY1"/>
                </a:cxn>
                <a:cxn ang="0">
                  <a:pos x="connsiteX2" y="connsiteY2"/>
                </a:cxn>
              </a:cxnLst>
              <a:rect l="l" t="t" r="r" b="b"/>
              <a:pathLst>
                <a:path w="293891" h="341140">
                  <a:moveTo>
                    <a:pt x="293891" y="164773"/>
                  </a:moveTo>
                  <a:lnTo>
                    <a:pt x="565" y="34114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rot="16230511">
              <a:off x="5919064" y="2762600"/>
              <a:ext cx="313435" cy="363484"/>
            </a:xfrm>
            <a:custGeom>
              <a:avLst/>
              <a:gdLst>
                <a:gd name="connsiteX0" fmla="*/ 313435 w 313435"/>
                <a:gd name="connsiteY0" fmla="*/ 175732 h 363484"/>
                <a:gd name="connsiteX1" fmla="*/ 0 w 313435"/>
                <a:gd name="connsiteY1" fmla="*/ 363484 h 363484"/>
                <a:gd name="connsiteX2" fmla="*/ 0 w 313435"/>
                <a:gd name="connsiteY2" fmla="*/ 0 h 363484"/>
              </a:gdLst>
              <a:ahLst/>
              <a:cxnLst>
                <a:cxn ang="0">
                  <a:pos x="connsiteX0" y="connsiteY0"/>
                </a:cxn>
                <a:cxn ang="0">
                  <a:pos x="connsiteX1" y="connsiteY1"/>
                </a:cxn>
                <a:cxn ang="0">
                  <a:pos x="connsiteX2" y="connsiteY2"/>
                </a:cxn>
              </a:cxnLst>
              <a:rect l="l" t="t" r="r" b="b"/>
              <a:pathLst>
                <a:path w="313435" h="363484">
                  <a:moveTo>
                    <a:pt x="313435" y="175732"/>
                  </a:moveTo>
                  <a:lnTo>
                    <a:pt x="0" y="363484"/>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rot="16230511">
              <a:off x="6014443" y="3012185"/>
              <a:ext cx="336935" cy="589124"/>
            </a:xfrm>
            <a:custGeom>
              <a:avLst/>
              <a:gdLst>
                <a:gd name="connsiteX0" fmla="*/ 823767 w 823767"/>
                <a:gd name="connsiteY0" fmla="*/ 0 h 1440342"/>
                <a:gd name="connsiteX1" fmla="*/ 0 w 823767"/>
                <a:gd name="connsiteY1" fmla="*/ 495302 h 1440342"/>
                <a:gd name="connsiteX2" fmla="*/ 1565 w 823767"/>
                <a:gd name="connsiteY2" fmla="*/ 1440342 h 1440342"/>
                <a:gd name="connsiteX3" fmla="*/ 823767 w 823767"/>
                <a:gd name="connsiteY3" fmla="*/ 947832 h 1440342"/>
                <a:gd name="connsiteX4" fmla="*/ 823767 w 823767"/>
                <a:gd name="connsiteY4" fmla="*/ 0 h 1440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767" h="1440342">
                  <a:moveTo>
                    <a:pt x="823767" y="0"/>
                  </a:moveTo>
                  <a:lnTo>
                    <a:pt x="0" y="495302"/>
                  </a:lnTo>
                  <a:lnTo>
                    <a:pt x="1565" y="1440342"/>
                  </a:lnTo>
                  <a:lnTo>
                    <a:pt x="823767" y="947832"/>
                  </a:lnTo>
                  <a:lnTo>
                    <a:pt x="823767"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rot="18005489">
            <a:off x="2647478" y="3750566"/>
            <a:ext cx="653473" cy="656970"/>
            <a:chOff x="6208572" y="3619269"/>
            <a:chExt cx="710841" cy="714645"/>
          </a:xfrm>
          <a:solidFill>
            <a:schemeClr val="bg1">
              <a:lumMod val="95000"/>
              <a:alpha val="20000"/>
            </a:schemeClr>
          </a:solidFill>
        </p:grpSpPr>
        <p:sp>
          <p:nvSpPr>
            <p:cNvPr id="17" name="任意多边形 16"/>
            <p:cNvSpPr/>
            <p:nvPr/>
          </p:nvSpPr>
          <p:spPr>
            <a:xfrm rot="1769489" flipH="1">
              <a:off x="6356054" y="3619269"/>
              <a:ext cx="327541" cy="583476"/>
            </a:xfrm>
            <a:custGeom>
              <a:avLst/>
              <a:gdLst>
                <a:gd name="connsiteX0" fmla="*/ 799235 w 800799"/>
                <a:gd name="connsiteY0" fmla="*/ 0 h 1426531"/>
                <a:gd name="connsiteX1" fmla="*/ 0 w 800799"/>
                <a:gd name="connsiteY1" fmla="*/ 478752 h 1426531"/>
                <a:gd name="connsiteX2" fmla="*/ 0 w 800799"/>
                <a:gd name="connsiteY2" fmla="*/ 1426531 h 1426531"/>
                <a:gd name="connsiteX3" fmla="*/ 800799 w 800799"/>
                <a:gd name="connsiteY3" fmla="*/ 945038 h 1426531"/>
                <a:gd name="connsiteX4" fmla="*/ 799235 w 800799"/>
                <a:gd name="connsiteY4" fmla="*/ 0 h 1426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799" h="1426531">
                  <a:moveTo>
                    <a:pt x="799235" y="0"/>
                  </a:moveTo>
                  <a:lnTo>
                    <a:pt x="0" y="478752"/>
                  </a:lnTo>
                  <a:lnTo>
                    <a:pt x="0" y="1426531"/>
                  </a:lnTo>
                  <a:lnTo>
                    <a:pt x="800799" y="945038"/>
                  </a:lnTo>
                  <a:lnTo>
                    <a:pt x="79923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rot="1769489" flipH="1">
              <a:off x="6628072" y="3994622"/>
              <a:ext cx="291341" cy="339292"/>
            </a:xfrm>
            <a:custGeom>
              <a:avLst/>
              <a:gdLst>
                <a:gd name="connsiteX0" fmla="*/ 291341 w 291341"/>
                <a:gd name="connsiteY0" fmla="*/ 0 h 339292"/>
                <a:gd name="connsiteX1" fmla="*/ 0 w 291341"/>
                <a:gd name="connsiteY1" fmla="*/ 174517 h 339292"/>
                <a:gd name="connsiteX2" fmla="*/ 291341 w 291341"/>
                <a:gd name="connsiteY2" fmla="*/ 339292 h 339292"/>
              </a:gdLst>
              <a:ahLst/>
              <a:cxnLst>
                <a:cxn ang="0">
                  <a:pos x="connsiteX0" y="connsiteY0"/>
                </a:cxn>
                <a:cxn ang="0">
                  <a:pos x="connsiteX1" y="connsiteY1"/>
                </a:cxn>
                <a:cxn ang="0">
                  <a:pos x="connsiteX2" y="connsiteY2"/>
                </a:cxn>
              </a:cxnLst>
              <a:rect l="l" t="t" r="r" b="b"/>
              <a:pathLst>
                <a:path w="291341" h="339292">
                  <a:moveTo>
                    <a:pt x="291341" y="0"/>
                  </a:moveTo>
                  <a:lnTo>
                    <a:pt x="0" y="174517"/>
                  </a:lnTo>
                  <a:lnTo>
                    <a:pt x="291341" y="3392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rot="1769489" flipH="1">
              <a:off x="6208572" y="3998226"/>
              <a:ext cx="286268" cy="333697"/>
            </a:xfrm>
            <a:custGeom>
              <a:avLst/>
              <a:gdLst>
                <a:gd name="connsiteX0" fmla="*/ 285715 w 286268"/>
                <a:gd name="connsiteY0" fmla="*/ 0 h 333697"/>
                <a:gd name="connsiteX1" fmla="*/ 0 w 286268"/>
                <a:gd name="connsiteY1" fmla="*/ 171791 h 333697"/>
                <a:gd name="connsiteX2" fmla="*/ 286268 w 286268"/>
                <a:gd name="connsiteY2" fmla="*/ 333697 h 333697"/>
              </a:gdLst>
              <a:ahLst/>
              <a:cxnLst>
                <a:cxn ang="0">
                  <a:pos x="connsiteX0" y="connsiteY0"/>
                </a:cxn>
                <a:cxn ang="0">
                  <a:pos x="connsiteX1" y="connsiteY1"/>
                </a:cxn>
                <a:cxn ang="0">
                  <a:pos x="connsiteX2" y="connsiteY2"/>
                </a:cxn>
              </a:cxnLst>
              <a:rect l="l" t="t" r="r" b="b"/>
              <a:pathLst>
                <a:path w="286268" h="333697">
                  <a:moveTo>
                    <a:pt x="285715" y="0"/>
                  </a:moveTo>
                  <a:lnTo>
                    <a:pt x="0" y="171791"/>
                  </a:lnTo>
                  <a:lnTo>
                    <a:pt x="286268" y="33369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16722312"/>
      </p:ext>
    </p:extLst>
  </p:cSld>
  <p:clrMapOvr>
    <a:masterClrMapping/>
  </p:clrMapOvr>
  <mc:AlternateContent xmlns:mc="http://schemas.openxmlformats.org/markup-compatibility/2006">
    <mc:Choice xmlns:p14="http://schemas.microsoft.com/office/powerpoint/2010/main" Requires="p14">
      <p:transition spd="slow" p14:dur="3075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67862" y="933583"/>
            <a:ext cx="6096000" cy="523220"/>
          </a:xfrm>
          <a:prstGeom prst="rect">
            <a:avLst/>
          </a:prstGeom>
        </p:spPr>
        <p:txBody>
          <a:bodyPr>
            <a:spAutoFit/>
          </a:bodyPr>
          <a:lstStyle/>
          <a:p>
            <a:r>
              <a:rPr lang="en-US" sz="2800" b="1" i="1" dirty="0" smtClean="0">
                <a:solidFill>
                  <a:schemeClr val="bg1"/>
                </a:solidFill>
                <a:effectLst>
                  <a:outerShdw blurRad="38100" dist="38100" dir="2700000" algn="tl">
                    <a:srgbClr val="000000">
                      <a:alpha val="43137"/>
                    </a:srgbClr>
                  </a:outerShdw>
                </a:effectLst>
                <a:latin typeface="Halvetica"/>
              </a:rPr>
              <a:t>Trade war and the consequences:</a:t>
            </a:r>
            <a:endParaRPr lang="en-US" sz="2800" b="1" i="1" dirty="0">
              <a:solidFill>
                <a:schemeClr val="bg1"/>
              </a:solidFill>
              <a:effectLst>
                <a:outerShdw blurRad="38100" dist="38100" dir="2700000" algn="tl">
                  <a:srgbClr val="000000">
                    <a:alpha val="43137"/>
                  </a:srgbClr>
                </a:outerShdw>
              </a:effectLst>
              <a:latin typeface="Halvetica"/>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6215" y="1456803"/>
            <a:ext cx="3810819" cy="2698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7418" y="1672878"/>
            <a:ext cx="3328412" cy="2211919"/>
          </a:xfrm>
          <a:prstGeom prst="rect">
            <a:avLst/>
          </a:prstGeom>
        </p:spPr>
      </p:pic>
      <p:sp>
        <p:nvSpPr>
          <p:cNvPr id="10" name="Rectangle 9"/>
          <p:cNvSpPr/>
          <p:nvPr/>
        </p:nvSpPr>
        <p:spPr>
          <a:xfrm>
            <a:off x="367862" y="1672878"/>
            <a:ext cx="6096000" cy="4462760"/>
          </a:xfrm>
          <a:prstGeom prst="rect">
            <a:avLst/>
          </a:prstGeom>
        </p:spPr>
        <p:txBody>
          <a:bodyPr>
            <a:spAutoFit/>
          </a:bodyPr>
          <a:lstStyle/>
          <a:p>
            <a:pPr marL="285750" indent="-285750">
              <a:buFont typeface="Arial" pitchFamily="34" charset="0"/>
              <a:buChar char="•"/>
            </a:pPr>
            <a:r>
              <a:rPr lang="en-US" sz="2000" b="1" i="1" dirty="0">
                <a:solidFill>
                  <a:schemeClr val="bg1"/>
                </a:solidFill>
                <a:effectLst>
                  <a:outerShdw blurRad="38100" dist="38100" dir="2700000" algn="tl">
                    <a:srgbClr val="000000">
                      <a:alpha val="43137"/>
                    </a:srgbClr>
                  </a:outerShdw>
                </a:effectLst>
              </a:rPr>
              <a:t>By the second quarter of 2020, Huawei captured a massive 60% share of the 5G smartphone market. Huawei reached its highest ever share in China capturing 46% of sales volumes</a:t>
            </a:r>
            <a:r>
              <a:rPr lang="en-US" sz="2000" b="1" i="1" dirty="0" smtClean="0">
                <a:solidFill>
                  <a:schemeClr val="bg1"/>
                </a:solidFill>
                <a:effectLst>
                  <a:outerShdw blurRad="38100" dist="38100" dir="2700000" algn="tl">
                    <a:srgbClr val="000000">
                      <a:alpha val="43137"/>
                    </a:srgbClr>
                  </a:outerShdw>
                </a:effectLst>
              </a:rPr>
              <a:t>.</a:t>
            </a:r>
          </a:p>
          <a:p>
            <a:pPr marL="285750" indent="-285750">
              <a:buFont typeface="Arial" pitchFamily="34" charset="0"/>
              <a:buChar char="•"/>
            </a:pPr>
            <a:endParaRPr lang="en-US" sz="2000" b="1" i="1" dirty="0">
              <a:solidFill>
                <a:schemeClr val="bg1"/>
              </a:solidFill>
              <a:effectLst>
                <a:outerShdw blurRad="38100" dist="38100" dir="2700000" algn="tl">
                  <a:srgbClr val="000000">
                    <a:alpha val="43137"/>
                  </a:srgbClr>
                </a:outerShdw>
              </a:effectLst>
            </a:endParaRPr>
          </a:p>
          <a:p>
            <a:pPr marL="285750" indent="-285750">
              <a:buFont typeface="Arial" pitchFamily="34" charset="0"/>
              <a:buChar char="•"/>
            </a:pPr>
            <a:r>
              <a:rPr lang="en-US" sz="2000" b="1" i="1" dirty="0">
                <a:solidFill>
                  <a:schemeClr val="bg1"/>
                </a:solidFill>
                <a:effectLst>
                  <a:outerShdw blurRad="38100" dist="38100" dir="2700000" algn="tl">
                    <a:srgbClr val="000000">
                      <a:alpha val="43137"/>
                    </a:srgbClr>
                  </a:outerShdw>
                </a:effectLst>
              </a:rPr>
              <a:t>But, after the trade war Huawei’s global market share hit the rock bottom</a:t>
            </a:r>
            <a:r>
              <a:rPr lang="en-US" sz="2000" b="1" i="1" dirty="0" smtClean="0">
                <a:solidFill>
                  <a:schemeClr val="bg1"/>
                </a:solidFill>
                <a:effectLst>
                  <a:outerShdw blurRad="38100" dist="38100" dir="2700000" algn="tl">
                    <a:srgbClr val="000000">
                      <a:alpha val="43137"/>
                    </a:srgbClr>
                  </a:outerShdw>
                </a:effectLst>
              </a:rPr>
              <a:t>.</a:t>
            </a:r>
          </a:p>
          <a:p>
            <a:pPr marL="285750" indent="-285750">
              <a:buFont typeface="Arial" pitchFamily="34" charset="0"/>
              <a:buChar char="•"/>
            </a:pPr>
            <a:endParaRPr lang="en-US" sz="2000" b="1" i="1" dirty="0" smtClean="0">
              <a:solidFill>
                <a:schemeClr val="bg1"/>
              </a:solidFill>
              <a:effectLst>
                <a:outerShdw blurRad="38100" dist="38100" dir="2700000" algn="tl">
                  <a:srgbClr val="000000">
                    <a:alpha val="43137"/>
                  </a:srgbClr>
                </a:outerShdw>
              </a:effectLst>
            </a:endParaRPr>
          </a:p>
          <a:p>
            <a:pPr marL="285750" indent="-285750">
              <a:buFont typeface="Arial" pitchFamily="34" charset="0"/>
              <a:buChar char="•"/>
            </a:pPr>
            <a:r>
              <a:rPr lang="en-US" sz="2000" b="1" i="1" dirty="0" smtClean="0">
                <a:solidFill>
                  <a:schemeClr val="bg1"/>
                </a:solidFill>
                <a:effectLst>
                  <a:outerShdw blurRad="38100" dist="38100" dir="2700000" algn="tl">
                    <a:srgbClr val="000000">
                      <a:alpha val="43137"/>
                    </a:srgbClr>
                  </a:outerShdw>
                </a:effectLst>
              </a:rPr>
              <a:t> </a:t>
            </a:r>
            <a:r>
              <a:rPr lang="en-US" sz="2400" b="1" i="1" dirty="0" smtClean="0">
                <a:solidFill>
                  <a:schemeClr val="bg1"/>
                </a:solidFill>
                <a:effectLst>
                  <a:outerShdw blurRad="38100" dist="38100" dir="2700000" algn="tl">
                    <a:srgbClr val="000000">
                      <a:alpha val="43137"/>
                    </a:srgbClr>
                  </a:outerShdw>
                </a:effectLst>
              </a:rPr>
              <a:t>On September </a:t>
            </a:r>
            <a:r>
              <a:rPr lang="en-US" sz="2400" b="1" i="1" dirty="0">
                <a:solidFill>
                  <a:schemeClr val="bg1"/>
                </a:solidFill>
                <a:effectLst>
                  <a:outerShdw blurRad="38100" dist="38100" dir="2700000" algn="tl">
                    <a:srgbClr val="000000">
                      <a:alpha val="43137"/>
                    </a:srgbClr>
                  </a:outerShdw>
                </a:effectLst>
              </a:rPr>
              <a:t>15th, 2020</a:t>
            </a:r>
            <a:r>
              <a:rPr lang="en-US" sz="2000" b="1" i="1" dirty="0">
                <a:solidFill>
                  <a:schemeClr val="bg1"/>
                </a:solidFill>
                <a:effectLst>
                  <a:outerShdw blurRad="38100" dist="38100" dir="2700000" algn="tl">
                    <a:srgbClr val="000000">
                      <a:alpha val="43137"/>
                    </a:srgbClr>
                  </a:outerShdw>
                </a:effectLst>
              </a:rPr>
              <a:t> the US has implemented the new restriction for shipping semiconductors containing the US technology. The rule is to prevent Huawei from sourcing chips, mainly for the telecommunication area such as smartphones and base stations. </a:t>
            </a:r>
          </a:p>
        </p:txBody>
      </p:sp>
    </p:spTree>
    <p:extLst>
      <p:ext uri="{BB962C8B-B14F-4D97-AF65-F5344CB8AC3E}">
        <p14:creationId xmlns:p14="http://schemas.microsoft.com/office/powerpoint/2010/main" val="1038153539"/>
      </p:ext>
    </p:extLst>
  </p:cSld>
  <p:clrMapOvr>
    <a:masterClrMapping/>
  </p:clrMapOvr>
  <mc:AlternateContent xmlns:mc="http://schemas.openxmlformats.org/markup-compatibility/2006">
    <mc:Choice xmlns:p14="http://schemas.microsoft.com/office/powerpoint/2010/main" Requires="p14">
      <p:transition spd="slow" p14:dur="3075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594" y="683063"/>
            <a:ext cx="6224588"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35181" y="1516954"/>
            <a:ext cx="7216501" cy="3785652"/>
          </a:xfrm>
          <a:prstGeom prst="rect">
            <a:avLst/>
          </a:prstGeom>
        </p:spPr>
        <p:txBody>
          <a:bodyPr wrap="square">
            <a:spAutoFit/>
          </a:bodyPr>
          <a:lstStyle/>
          <a:p>
            <a:pPr marL="342900" indent="-342900">
              <a:buFont typeface="Arial" pitchFamily="34" charset="0"/>
              <a:buChar char="•"/>
            </a:pPr>
            <a:r>
              <a:rPr lang="en-US" sz="2400" b="1" i="1" dirty="0">
                <a:solidFill>
                  <a:schemeClr val="bg1"/>
                </a:solidFill>
                <a:effectLst>
                  <a:outerShdw blurRad="38100" dist="38100" dir="2700000" algn="tl">
                    <a:srgbClr val="000000">
                      <a:alpha val="43137"/>
                    </a:srgbClr>
                  </a:outerShdw>
                </a:effectLst>
              </a:rPr>
              <a:t>Before that, Huawei was one of the top smartphone brands with around 20% market share and also a top supplier of telecom base stations to global carriers with more than 30% market share. So, it appeared to be really critical for the Chinese semiconductor industry</a:t>
            </a:r>
            <a:r>
              <a:rPr lang="en-US" sz="2400" b="1" i="1" dirty="0" smtClean="0">
                <a:solidFill>
                  <a:schemeClr val="bg1"/>
                </a:solidFill>
                <a:effectLst>
                  <a:outerShdw blurRad="38100" dist="38100" dir="2700000" algn="tl">
                    <a:srgbClr val="000000">
                      <a:alpha val="43137"/>
                    </a:srgbClr>
                  </a:outerShdw>
                </a:effectLst>
              </a:rPr>
              <a:t>.</a:t>
            </a:r>
          </a:p>
          <a:p>
            <a:pPr marL="342900" indent="-342900">
              <a:buFont typeface="Arial" pitchFamily="34" charset="0"/>
              <a:buChar char="•"/>
            </a:pPr>
            <a:endParaRPr lang="en-US" sz="2400" b="1" i="1" dirty="0" smtClean="0">
              <a:solidFill>
                <a:schemeClr val="bg1"/>
              </a:solidFill>
              <a:effectLst>
                <a:outerShdw blurRad="38100" dist="38100" dir="2700000" algn="tl">
                  <a:srgbClr val="000000">
                    <a:alpha val="43137"/>
                  </a:srgbClr>
                </a:outerShdw>
              </a:effectLst>
            </a:endParaRPr>
          </a:p>
          <a:p>
            <a:pPr marL="342900" indent="-342900">
              <a:buFont typeface="Arial" pitchFamily="34" charset="0"/>
              <a:buChar char="•"/>
            </a:pPr>
            <a:r>
              <a:rPr lang="en-US" sz="2400" b="1" i="1" dirty="0">
                <a:solidFill>
                  <a:schemeClr val="bg1"/>
                </a:solidFill>
                <a:effectLst>
                  <a:outerShdw blurRad="38100" dist="38100" dir="2700000" algn="tl">
                    <a:srgbClr val="000000">
                      <a:alpha val="43137"/>
                    </a:srgbClr>
                  </a:outerShdw>
                </a:effectLst>
              </a:rPr>
              <a:t>Chinese </a:t>
            </a:r>
            <a:r>
              <a:rPr lang="en-US" sz="2400" b="1" i="1" dirty="0" smtClean="0">
                <a:solidFill>
                  <a:schemeClr val="bg1"/>
                </a:solidFill>
                <a:effectLst>
                  <a:outerShdw blurRad="38100" dist="38100" dir="2700000" algn="tl">
                    <a:srgbClr val="000000">
                      <a:alpha val="43137"/>
                    </a:srgbClr>
                  </a:outerShdw>
                </a:effectLst>
              </a:rPr>
              <a:t>government </a:t>
            </a:r>
            <a:r>
              <a:rPr lang="en-US" sz="2400" b="1" i="1" dirty="0">
                <a:solidFill>
                  <a:schemeClr val="bg1"/>
                </a:solidFill>
                <a:effectLst>
                  <a:outerShdw blurRad="38100" dist="38100" dir="2700000" algn="tl">
                    <a:srgbClr val="000000">
                      <a:alpha val="43137"/>
                    </a:srgbClr>
                  </a:outerShdw>
                </a:effectLst>
              </a:rPr>
              <a:t>intended to localize its semiconductor production. As a result Huawei decided to produce own smartphone </a:t>
            </a:r>
            <a:r>
              <a:rPr lang="en-US" sz="2400" b="1" i="1" dirty="0" smtClean="0">
                <a:solidFill>
                  <a:schemeClr val="bg1"/>
                </a:solidFill>
                <a:effectLst>
                  <a:outerShdw blurRad="38100" dist="38100" dir="2700000" algn="tl">
                    <a:srgbClr val="000000">
                      <a:alpha val="43137"/>
                    </a:srgbClr>
                  </a:outerShdw>
                </a:effectLst>
              </a:rPr>
              <a:t>chips.</a:t>
            </a:r>
            <a:endParaRPr lang="en-US" sz="2400" b="1" i="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77823919"/>
      </p:ext>
    </p:extLst>
  </p:cSld>
  <p:clrMapOvr>
    <a:masterClrMapping/>
  </p:clrMapOvr>
  <mc:AlternateContent xmlns:mc="http://schemas.openxmlformats.org/markup-compatibility/2006">
    <mc:Choice xmlns:p14="http://schemas.microsoft.com/office/powerpoint/2010/main" Requires="p14">
      <p:transition spd="slow" p14:dur="3075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6738" y="993228"/>
            <a:ext cx="8334526" cy="4934606"/>
          </a:xfrm>
          <a:prstGeom prst="rect">
            <a:avLst/>
          </a:prstGeom>
        </p:spPr>
      </p:pic>
      <p:sp>
        <p:nvSpPr>
          <p:cNvPr id="3" name="Rectangle 2"/>
          <p:cNvSpPr/>
          <p:nvPr/>
        </p:nvSpPr>
        <p:spPr>
          <a:xfrm>
            <a:off x="1976738" y="5951482"/>
            <a:ext cx="8334526" cy="369332"/>
          </a:xfrm>
          <a:prstGeom prst="rect">
            <a:avLst/>
          </a:prstGeom>
        </p:spPr>
        <p:txBody>
          <a:bodyPr wrap="square">
            <a:spAutoFit/>
          </a:bodyPr>
          <a:lstStyle/>
          <a:p>
            <a:pPr algn="ctr"/>
            <a:r>
              <a:rPr lang="en-US" b="1" i="1" dirty="0">
                <a:solidFill>
                  <a:schemeClr val="bg1"/>
                </a:solidFill>
                <a:effectLst>
                  <a:outerShdw blurRad="38100" dist="38100" dir="2700000" algn="tl">
                    <a:srgbClr val="000000">
                      <a:alpha val="43137"/>
                    </a:srgbClr>
                  </a:outerShdw>
                </a:effectLst>
              </a:rPr>
              <a:t>Global smartphone market share from 4th quarter 2009 to 2nd quarter 2021</a:t>
            </a:r>
          </a:p>
        </p:txBody>
      </p:sp>
    </p:spTree>
    <p:extLst>
      <p:ext uri="{BB962C8B-B14F-4D97-AF65-F5344CB8AC3E}">
        <p14:creationId xmlns:p14="http://schemas.microsoft.com/office/powerpoint/2010/main" val="4035025801"/>
      </p:ext>
    </p:extLst>
  </p:cSld>
  <p:clrMapOvr>
    <a:masterClrMapping/>
  </p:clrMapOvr>
  <mc:AlternateContent xmlns:mc="http://schemas.openxmlformats.org/markup-compatibility/2006">
    <mc:Choice xmlns:p14="http://schemas.microsoft.com/office/powerpoint/2010/main" Requires="p14">
      <p:transition spd="slow" p14:dur="3075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1710" y="2078037"/>
            <a:ext cx="4430828" cy="2809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8688" y="2159875"/>
            <a:ext cx="4136872" cy="2585545"/>
          </a:xfrm>
          <a:prstGeom prst="rect">
            <a:avLst/>
          </a:prstGeom>
        </p:spPr>
      </p:pic>
      <p:sp>
        <p:nvSpPr>
          <p:cNvPr id="8" name="Rectangle 7"/>
          <p:cNvSpPr/>
          <p:nvPr/>
        </p:nvSpPr>
        <p:spPr>
          <a:xfrm>
            <a:off x="383627" y="898663"/>
            <a:ext cx="6096000" cy="5570756"/>
          </a:xfrm>
          <a:prstGeom prst="rect">
            <a:avLst/>
          </a:prstGeom>
        </p:spPr>
        <p:txBody>
          <a:bodyPr>
            <a:spAutoFit/>
          </a:bodyPr>
          <a:lstStyle/>
          <a:p>
            <a:r>
              <a:rPr lang="en-US" sz="3200" b="1" i="1" dirty="0" smtClean="0">
                <a:solidFill>
                  <a:schemeClr val="bg1"/>
                </a:solidFill>
                <a:effectLst>
                  <a:outerShdw blurRad="38100" dist="38100" dir="2700000" algn="tl">
                    <a:srgbClr val="000000">
                      <a:alpha val="43137"/>
                    </a:srgbClr>
                  </a:outerShdw>
                </a:effectLst>
              </a:rPr>
              <a:t>Chip shortage and Huawei’s initiatives:</a:t>
            </a:r>
          </a:p>
          <a:p>
            <a:endParaRPr lang="en-US" sz="2800" b="1" i="1" dirty="0" smtClean="0">
              <a:solidFill>
                <a:schemeClr val="bg1"/>
              </a:solidFill>
              <a:effectLst>
                <a:outerShdw blurRad="38100" dist="38100" dir="2700000" algn="tl">
                  <a:srgbClr val="000000">
                    <a:alpha val="43137"/>
                  </a:srgbClr>
                </a:outerShdw>
              </a:effectLst>
            </a:endParaRPr>
          </a:p>
          <a:p>
            <a:pPr marL="342900" indent="-342900">
              <a:buFont typeface="Arial" pitchFamily="34" charset="0"/>
              <a:buChar char="•"/>
            </a:pPr>
            <a:r>
              <a:rPr lang="en-US" sz="2400" b="1" dirty="0">
                <a:solidFill>
                  <a:schemeClr val="bg1"/>
                </a:solidFill>
                <a:effectLst>
                  <a:outerShdw blurRad="38100" dist="38100" dir="2700000" algn="tl">
                    <a:srgbClr val="000000">
                      <a:alpha val="43137"/>
                    </a:srgbClr>
                  </a:outerShdw>
                </a:effectLst>
              </a:rPr>
              <a:t>Huawei, so far, has been developing Kirin chips through its HiSilicon subsidiary. </a:t>
            </a:r>
          </a:p>
          <a:p>
            <a:pPr marL="342900" indent="-342900">
              <a:buFont typeface="Arial" pitchFamily="34" charset="0"/>
              <a:buChar char="•"/>
            </a:pPr>
            <a:r>
              <a:rPr lang="en-US" sz="2400" b="1" dirty="0">
                <a:solidFill>
                  <a:schemeClr val="bg1"/>
                </a:solidFill>
                <a:effectLst>
                  <a:outerShdw blurRad="38100" dist="38100" dir="2700000" algn="tl">
                    <a:srgbClr val="000000">
                      <a:alpha val="43137"/>
                    </a:srgbClr>
                  </a:outerShdw>
                </a:effectLst>
              </a:rPr>
              <a:t>The project was established in 2019 with the name “HiSilicon Factory”. Huawei has reportedly invested CNY 1.8 billion in this </a:t>
            </a:r>
            <a:r>
              <a:rPr lang="en-US" sz="2400" b="1" dirty="0" smtClean="0">
                <a:solidFill>
                  <a:schemeClr val="bg1"/>
                </a:solidFill>
                <a:effectLst>
                  <a:outerShdw blurRad="38100" dist="38100" dir="2700000" algn="tl">
                    <a:srgbClr val="000000">
                      <a:alpha val="43137"/>
                    </a:srgbClr>
                  </a:outerShdw>
                </a:effectLst>
              </a:rPr>
              <a:t>facility.</a:t>
            </a:r>
            <a:endParaRPr lang="en-US" sz="2400" b="1" dirty="0">
              <a:solidFill>
                <a:schemeClr val="bg1"/>
              </a:solidFill>
              <a:effectLst>
                <a:outerShdw blurRad="38100" dist="38100" dir="2700000" algn="tl">
                  <a:srgbClr val="000000">
                    <a:alpha val="43137"/>
                  </a:srgbClr>
                </a:outerShdw>
              </a:effectLst>
            </a:endParaRPr>
          </a:p>
          <a:p>
            <a:pPr marL="342900" indent="-342900">
              <a:buFont typeface="Arial" pitchFamily="34" charset="0"/>
              <a:buChar char="•"/>
            </a:pPr>
            <a:r>
              <a:rPr lang="en-US" sz="2400" b="1" dirty="0">
                <a:solidFill>
                  <a:schemeClr val="bg1"/>
                </a:solidFill>
                <a:effectLst>
                  <a:outerShdw blurRad="38100" dist="38100" dir="2700000" algn="tl">
                    <a:srgbClr val="000000">
                      <a:alpha val="43137"/>
                    </a:srgbClr>
                  </a:outerShdw>
                </a:effectLst>
              </a:rPr>
              <a:t>The factory currently employees over 10,000 research and development personnel who focus on the optical communication modules, HiSilicon chips, and laser radars. </a:t>
            </a:r>
            <a:endParaRPr lang="en-US" sz="2400" b="1" dirty="0" smtClean="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93896857"/>
      </p:ext>
    </p:extLst>
  </p:cSld>
  <p:clrMapOvr>
    <a:masterClrMapping/>
  </p:clrMapOvr>
  <mc:AlternateContent xmlns:mc="http://schemas.openxmlformats.org/markup-compatibility/2006">
    <mc:Choice xmlns:p14="http://schemas.microsoft.com/office/powerpoint/2010/main" Requires="p14">
      <p:transition spd="slow" p14:dur="3075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55682" y="1896466"/>
            <a:ext cx="9785131" cy="2308324"/>
          </a:xfrm>
          <a:prstGeom prst="rect">
            <a:avLst/>
          </a:prstGeom>
        </p:spPr>
        <p:txBody>
          <a:bodyPr wrap="square">
            <a:spAutoFit/>
          </a:bodyPr>
          <a:lstStyle/>
          <a:p>
            <a:r>
              <a:rPr lang="en-US" sz="2400" b="1" i="1" dirty="0">
                <a:solidFill>
                  <a:schemeClr val="bg2"/>
                </a:solidFill>
                <a:effectLst>
                  <a:outerShdw blurRad="38100" dist="38100" dir="2700000" algn="tl">
                    <a:srgbClr val="000000">
                      <a:alpha val="43137"/>
                    </a:srgbClr>
                  </a:outerShdw>
                </a:effectLst>
              </a:rPr>
              <a:t>Due to the chip shortage the cost of manufacturing smartphones are getting higher and higher. Huawei has to become self-sufficient with their own microchips before their high-end Kirin chip’s supply ends.</a:t>
            </a:r>
          </a:p>
          <a:p>
            <a:r>
              <a:rPr lang="en-US" sz="2400" b="1" i="1" dirty="0">
                <a:solidFill>
                  <a:schemeClr val="bg2"/>
                </a:solidFill>
                <a:effectLst>
                  <a:outerShdw blurRad="38100" dist="38100" dir="2700000" algn="tl">
                    <a:srgbClr val="000000">
                      <a:alpha val="43137"/>
                    </a:srgbClr>
                  </a:outerShdw>
                </a:effectLst>
              </a:rPr>
              <a:t>The semiconductor industry requires years of massive investment with no immediate return. It took more than a decade for the Huawei-owned HiSilicon to only have a seat in the global chip market.</a:t>
            </a:r>
          </a:p>
        </p:txBody>
      </p:sp>
    </p:spTree>
    <p:extLst>
      <p:ext uri="{BB962C8B-B14F-4D97-AF65-F5344CB8AC3E}">
        <p14:creationId xmlns:p14="http://schemas.microsoft.com/office/powerpoint/2010/main" val="3931137925"/>
      </p:ext>
    </p:extLst>
  </p:cSld>
  <p:clrMapOvr>
    <a:masterClrMapping/>
  </p:clrMapOvr>
  <mc:AlternateContent xmlns:mc="http://schemas.openxmlformats.org/markup-compatibility/2006">
    <mc:Choice xmlns:p14="http://schemas.microsoft.com/office/powerpoint/2010/main" Requires="p14">
      <p:transition spd="slow" p14:dur="3075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5159" y="1077816"/>
            <a:ext cx="6096000" cy="523220"/>
          </a:xfrm>
          <a:prstGeom prst="rect">
            <a:avLst/>
          </a:prstGeom>
        </p:spPr>
        <p:txBody>
          <a:bodyPr>
            <a:spAutoFit/>
          </a:bodyPr>
          <a:lstStyle/>
          <a:p>
            <a:r>
              <a:rPr lang="en-US" sz="2800" b="1" i="1" dirty="0" smtClean="0">
                <a:solidFill>
                  <a:schemeClr val="bg1"/>
                </a:solidFill>
                <a:effectLst>
                  <a:outerShdw blurRad="38100" dist="38100" dir="2700000" algn="tl">
                    <a:srgbClr val="000000">
                      <a:alpha val="43137"/>
                    </a:srgbClr>
                  </a:outerShdw>
                </a:effectLst>
              </a:rPr>
              <a:t>Our suggestion in this situation:</a:t>
            </a:r>
            <a:endParaRPr lang="en-US" sz="2800" b="1" i="1" dirty="0">
              <a:solidFill>
                <a:schemeClr val="bg1"/>
              </a:solidFill>
              <a:effectLst>
                <a:outerShdw blurRad="38100" dist="38100" dir="2700000" algn="tl">
                  <a:srgbClr val="000000">
                    <a:alpha val="43137"/>
                  </a:srgbClr>
                </a:outerShdw>
              </a:effectLst>
            </a:endParaRPr>
          </a:p>
        </p:txBody>
      </p:sp>
      <p:sp>
        <p:nvSpPr>
          <p:cNvPr id="3" name="Rectangle 2"/>
          <p:cNvSpPr/>
          <p:nvPr/>
        </p:nvSpPr>
        <p:spPr>
          <a:xfrm>
            <a:off x="415159" y="1898671"/>
            <a:ext cx="6096000" cy="3477875"/>
          </a:xfrm>
          <a:prstGeom prst="rect">
            <a:avLst/>
          </a:prstGeom>
        </p:spPr>
        <p:txBody>
          <a:bodyPr>
            <a:spAutoFit/>
          </a:bodyPr>
          <a:lstStyle/>
          <a:p>
            <a:pPr marL="342900" indent="-342900">
              <a:buFont typeface="Arial" pitchFamily="34" charset="0"/>
              <a:buChar char="•"/>
            </a:pPr>
            <a:r>
              <a:rPr lang="en-US" sz="2000" b="1" dirty="0">
                <a:solidFill>
                  <a:schemeClr val="bg1"/>
                </a:solidFill>
                <a:effectLst>
                  <a:outerShdw blurRad="38100" dist="38100" dir="2700000" algn="tl">
                    <a:srgbClr val="000000">
                      <a:alpha val="43137"/>
                    </a:srgbClr>
                  </a:outerShdw>
                </a:effectLst>
                <a:latin typeface="Halvetica"/>
              </a:rPr>
              <a:t>we suggest Huawei to solely focus on the research and producing microchips and start outsourcing manufacturing and assembling. For that, they should put their eyes on South-East </a:t>
            </a:r>
            <a:r>
              <a:rPr lang="en-US" sz="2000" b="1" dirty="0" smtClean="0">
                <a:solidFill>
                  <a:schemeClr val="bg1"/>
                </a:solidFill>
                <a:effectLst>
                  <a:outerShdw blurRad="38100" dist="38100" dir="2700000" algn="tl">
                    <a:srgbClr val="000000">
                      <a:alpha val="43137"/>
                    </a:srgbClr>
                  </a:outerShdw>
                </a:effectLst>
                <a:latin typeface="Halvetica"/>
              </a:rPr>
              <a:t>Asia.</a:t>
            </a:r>
          </a:p>
          <a:p>
            <a:pPr marL="342900" indent="-342900">
              <a:buFont typeface="Arial" pitchFamily="34" charset="0"/>
              <a:buChar char="•"/>
            </a:pPr>
            <a:endParaRPr lang="en-US" sz="2000" b="1" dirty="0" smtClean="0">
              <a:solidFill>
                <a:schemeClr val="bg1"/>
              </a:solidFill>
              <a:effectLst>
                <a:outerShdw blurRad="38100" dist="38100" dir="2700000" algn="tl">
                  <a:srgbClr val="000000">
                    <a:alpha val="43137"/>
                  </a:srgbClr>
                </a:outerShdw>
              </a:effectLst>
              <a:latin typeface="Halvetica"/>
            </a:endParaRPr>
          </a:p>
          <a:p>
            <a:pPr marL="342900" indent="-342900">
              <a:buFont typeface="Arial" pitchFamily="34" charset="0"/>
              <a:buChar char="•"/>
            </a:pPr>
            <a:r>
              <a:rPr lang="en-US" sz="2000" b="1" dirty="0">
                <a:solidFill>
                  <a:schemeClr val="bg1"/>
                </a:solidFill>
                <a:effectLst>
                  <a:outerShdw blurRad="38100" dist="38100" dir="2700000" algn="tl">
                    <a:srgbClr val="000000">
                      <a:alpha val="43137"/>
                    </a:srgbClr>
                  </a:outerShdw>
                </a:effectLst>
                <a:latin typeface="Halvetica"/>
              </a:rPr>
              <a:t>to make the smartphones cheap enough to have the possession on the consumers of India, Pakistan and Bangladesh as almost US and all their western allies have turned their back on </a:t>
            </a:r>
            <a:r>
              <a:rPr lang="en-US" sz="2000" b="1" dirty="0" smtClean="0">
                <a:solidFill>
                  <a:schemeClr val="bg1"/>
                </a:solidFill>
                <a:effectLst>
                  <a:outerShdw blurRad="38100" dist="38100" dir="2700000" algn="tl">
                    <a:srgbClr val="000000">
                      <a:alpha val="43137"/>
                    </a:srgbClr>
                  </a:outerShdw>
                </a:effectLst>
                <a:latin typeface="Halvetica"/>
              </a:rPr>
              <a:t>Huawei.</a:t>
            </a:r>
          </a:p>
        </p:txBody>
      </p:sp>
    </p:spTree>
    <p:extLst>
      <p:ext uri="{BB962C8B-B14F-4D97-AF65-F5344CB8AC3E}">
        <p14:creationId xmlns:p14="http://schemas.microsoft.com/office/powerpoint/2010/main" val="2646588840"/>
      </p:ext>
    </p:extLst>
  </p:cSld>
  <p:clrMapOvr>
    <a:masterClrMapping/>
  </p:clrMapOvr>
  <mc:AlternateContent xmlns:mc="http://schemas.openxmlformats.org/markup-compatibility/2006">
    <mc:Choice xmlns:p14="http://schemas.microsoft.com/office/powerpoint/2010/main" Requires="p14">
      <p:transition spd="slow" p14:dur="3075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5324" y="1562000"/>
            <a:ext cx="8382000" cy="3785652"/>
          </a:xfrm>
          <a:prstGeom prst="rect">
            <a:avLst/>
          </a:prstGeom>
        </p:spPr>
        <p:txBody>
          <a:bodyPr wrap="square">
            <a:spAutoFit/>
          </a:bodyPr>
          <a:lstStyle/>
          <a:p>
            <a:pPr marL="342900" indent="-342900">
              <a:buFont typeface="Arial" pitchFamily="34" charset="0"/>
              <a:buChar char="•"/>
            </a:pPr>
            <a:r>
              <a:rPr lang="en-US" sz="2400" b="1" dirty="0">
                <a:solidFill>
                  <a:schemeClr val="bg1"/>
                </a:solidFill>
                <a:effectLst>
                  <a:outerShdw blurRad="38100" dist="38100" dir="2700000" algn="tl">
                    <a:srgbClr val="000000">
                      <a:alpha val="43137"/>
                    </a:srgbClr>
                  </a:outerShdw>
                </a:effectLst>
              </a:rPr>
              <a:t>Huawei needs to switch from in-home assembling to outsource them from Bangladesh, India or Pakistan where smartphone brand Xiaomi has been doing their business monopoly. Xiaomi and Oppo have a bigger market in those countries because they’ve been already manufacturing smartphones there. Whereas, India, Bangladesh are the biggest market for Xiaomi.</a:t>
            </a:r>
          </a:p>
          <a:p>
            <a:pPr marL="342900" indent="-342900">
              <a:buFont typeface="Arial" pitchFamily="34" charset="0"/>
              <a:buChar char="•"/>
            </a:pPr>
            <a:endParaRPr lang="en-US" sz="2400" b="1" dirty="0" smtClean="0">
              <a:solidFill>
                <a:schemeClr val="bg1"/>
              </a:solidFill>
              <a:effectLst>
                <a:outerShdw blurRad="38100" dist="38100" dir="2700000" algn="tl">
                  <a:srgbClr val="000000">
                    <a:alpha val="43137"/>
                  </a:srgbClr>
                </a:outerShdw>
              </a:effectLst>
            </a:endParaRPr>
          </a:p>
          <a:p>
            <a:pPr marL="342900" indent="-342900">
              <a:buFont typeface="Arial" pitchFamily="34" charset="0"/>
              <a:buChar char="•"/>
            </a:pPr>
            <a:r>
              <a:rPr lang="en-US" sz="2400" b="1" dirty="0" smtClean="0">
                <a:solidFill>
                  <a:schemeClr val="bg1"/>
                </a:solidFill>
                <a:effectLst>
                  <a:outerShdw blurRad="38100" dist="38100" dir="2700000" algn="tl">
                    <a:srgbClr val="000000">
                      <a:alpha val="43137"/>
                    </a:srgbClr>
                  </a:outerShdw>
                </a:effectLst>
              </a:rPr>
              <a:t>But, India will be more challenging for Huawei, because India is also one of the closest allies of the US. </a:t>
            </a:r>
            <a:endParaRPr lang="en-US" sz="24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96918748"/>
      </p:ext>
    </p:extLst>
  </p:cSld>
  <p:clrMapOvr>
    <a:masterClrMapping/>
  </p:clrMapOvr>
  <mc:AlternateContent xmlns:mc="http://schemas.openxmlformats.org/markup-compatibility/2006">
    <mc:Choice xmlns:p14="http://schemas.microsoft.com/office/powerpoint/2010/main" Requires="p14">
      <p:transition spd="slow" p14:dur="3075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6"/>
          <p:cNvSpPr>
            <a:spLocks/>
          </p:cNvSpPr>
          <p:nvPr/>
        </p:nvSpPr>
        <p:spPr bwMode="auto">
          <a:xfrm>
            <a:off x="8595380" y="5340699"/>
            <a:ext cx="2928491" cy="2559717"/>
          </a:xfrm>
          <a:custGeom>
            <a:avLst/>
            <a:gdLst>
              <a:gd name="T0" fmla="*/ 675 w 675"/>
              <a:gd name="T1" fmla="*/ 391 h 590"/>
              <a:gd name="T2" fmla="*/ 132 w 675"/>
              <a:gd name="T3" fmla="*/ 0 h 590"/>
              <a:gd name="T4" fmla="*/ 0 w 675"/>
              <a:gd name="T5" fmla="*/ 227 h 590"/>
              <a:gd name="T6" fmla="*/ 282 w 675"/>
              <a:gd name="T7" fmla="*/ 590 h 590"/>
              <a:gd name="T8" fmla="*/ 675 w 675"/>
              <a:gd name="T9" fmla="*/ 391 h 590"/>
            </a:gdLst>
            <a:ahLst/>
            <a:cxnLst>
              <a:cxn ang="0">
                <a:pos x="T0" y="T1"/>
              </a:cxn>
              <a:cxn ang="0">
                <a:pos x="T2" y="T3"/>
              </a:cxn>
              <a:cxn ang="0">
                <a:pos x="T4" y="T5"/>
              </a:cxn>
              <a:cxn ang="0">
                <a:pos x="T6" y="T7"/>
              </a:cxn>
              <a:cxn ang="0">
                <a:pos x="T8" y="T9"/>
              </a:cxn>
            </a:cxnLst>
            <a:rect l="0" t="0" r="r" b="b"/>
            <a:pathLst>
              <a:path w="675" h="590">
                <a:moveTo>
                  <a:pt x="675" y="391"/>
                </a:moveTo>
                <a:lnTo>
                  <a:pt x="132" y="0"/>
                </a:lnTo>
                <a:lnTo>
                  <a:pt x="0" y="227"/>
                </a:lnTo>
                <a:lnTo>
                  <a:pt x="282" y="590"/>
                </a:lnTo>
                <a:lnTo>
                  <a:pt x="675" y="391"/>
                </a:lnTo>
                <a:close/>
              </a:path>
            </a:pathLst>
          </a:custGeom>
          <a:solidFill>
            <a:srgbClr val="0073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p:cNvSpPr>
            <a:spLocks/>
          </p:cNvSpPr>
          <p:nvPr/>
        </p:nvSpPr>
        <p:spPr bwMode="auto">
          <a:xfrm>
            <a:off x="7319859" y="976163"/>
            <a:ext cx="4863464" cy="2993568"/>
          </a:xfrm>
          <a:custGeom>
            <a:avLst/>
            <a:gdLst>
              <a:gd name="T0" fmla="*/ 0 w 1121"/>
              <a:gd name="T1" fmla="*/ 0 h 690"/>
              <a:gd name="T2" fmla="*/ 1121 w 1121"/>
              <a:gd name="T3" fmla="*/ 418 h 690"/>
              <a:gd name="T4" fmla="*/ 718 w 1121"/>
              <a:gd name="T5" fmla="*/ 690 h 690"/>
              <a:gd name="T6" fmla="*/ 0 w 1121"/>
              <a:gd name="T7" fmla="*/ 0 h 690"/>
            </a:gdLst>
            <a:ahLst/>
            <a:cxnLst>
              <a:cxn ang="0">
                <a:pos x="T0" y="T1"/>
              </a:cxn>
              <a:cxn ang="0">
                <a:pos x="T2" y="T3"/>
              </a:cxn>
              <a:cxn ang="0">
                <a:pos x="T4" y="T5"/>
              </a:cxn>
              <a:cxn ang="0">
                <a:pos x="T6" y="T7"/>
              </a:cxn>
            </a:cxnLst>
            <a:rect l="0" t="0" r="r" b="b"/>
            <a:pathLst>
              <a:path w="1121" h="690">
                <a:moveTo>
                  <a:pt x="0" y="0"/>
                </a:moveTo>
                <a:lnTo>
                  <a:pt x="1121" y="418"/>
                </a:lnTo>
                <a:lnTo>
                  <a:pt x="718" y="690"/>
                </a:lnTo>
                <a:lnTo>
                  <a:pt x="0" y="0"/>
                </a:lnTo>
                <a:close/>
              </a:path>
            </a:pathLst>
          </a:custGeom>
          <a:solidFill>
            <a:srgbClr val="DFEE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
          <p:cNvSpPr>
            <a:spLocks/>
          </p:cNvSpPr>
          <p:nvPr/>
        </p:nvSpPr>
        <p:spPr bwMode="auto">
          <a:xfrm>
            <a:off x="8387132" y="3622651"/>
            <a:ext cx="2047774" cy="1718048"/>
          </a:xfrm>
          <a:custGeom>
            <a:avLst/>
            <a:gdLst>
              <a:gd name="T0" fmla="*/ 180 w 472"/>
              <a:gd name="T1" fmla="*/ 396 h 396"/>
              <a:gd name="T2" fmla="*/ 472 w 472"/>
              <a:gd name="T3" fmla="*/ 80 h 396"/>
              <a:gd name="T4" fmla="*/ 0 w 472"/>
              <a:gd name="T5" fmla="*/ 0 h 396"/>
              <a:gd name="T6" fmla="*/ 180 w 472"/>
              <a:gd name="T7" fmla="*/ 396 h 396"/>
            </a:gdLst>
            <a:ahLst/>
            <a:cxnLst>
              <a:cxn ang="0">
                <a:pos x="T0" y="T1"/>
              </a:cxn>
              <a:cxn ang="0">
                <a:pos x="T2" y="T3"/>
              </a:cxn>
              <a:cxn ang="0">
                <a:pos x="T4" y="T5"/>
              </a:cxn>
              <a:cxn ang="0">
                <a:pos x="T6" y="T7"/>
              </a:cxn>
            </a:cxnLst>
            <a:rect l="0" t="0" r="r" b="b"/>
            <a:pathLst>
              <a:path w="472" h="396">
                <a:moveTo>
                  <a:pt x="180" y="396"/>
                </a:moveTo>
                <a:lnTo>
                  <a:pt x="472" y="80"/>
                </a:lnTo>
                <a:lnTo>
                  <a:pt x="0" y="0"/>
                </a:lnTo>
                <a:lnTo>
                  <a:pt x="180" y="396"/>
                </a:lnTo>
                <a:close/>
              </a:path>
            </a:pathLst>
          </a:custGeom>
          <a:solidFill>
            <a:srgbClr val="2EA7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2" name="Freeform 10"/>
          <p:cNvSpPr>
            <a:spLocks/>
          </p:cNvSpPr>
          <p:nvPr/>
        </p:nvSpPr>
        <p:spPr bwMode="auto">
          <a:xfrm>
            <a:off x="7649586" y="3622651"/>
            <a:ext cx="1518477" cy="2702888"/>
          </a:xfrm>
          <a:custGeom>
            <a:avLst/>
            <a:gdLst>
              <a:gd name="T0" fmla="*/ 0 w 350"/>
              <a:gd name="T1" fmla="*/ 571 h 623"/>
              <a:gd name="T2" fmla="*/ 170 w 350"/>
              <a:gd name="T3" fmla="*/ 0 h 623"/>
              <a:gd name="T4" fmla="*/ 350 w 350"/>
              <a:gd name="T5" fmla="*/ 396 h 623"/>
              <a:gd name="T6" fmla="*/ 218 w 350"/>
              <a:gd name="T7" fmla="*/ 623 h 623"/>
              <a:gd name="T8" fmla="*/ 0 w 350"/>
              <a:gd name="T9" fmla="*/ 571 h 623"/>
            </a:gdLst>
            <a:ahLst/>
            <a:cxnLst>
              <a:cxn ang="0">
                <a:pos x="T0" y="T1"/>
              </a:cxn>
              <a:cxn ang="0">
                <a:pos x="T2" y="T3"/>
              </a:cxn>
              <a:cxn ang="0">
                <a:pos x="T4" y="T5"/>
              </a:cxn>
              <a:cxn ang="0">
                <a:pos x="T6" y="T7"/>
              </a:cxn>
              <a:cxn ang="0">
                <a:pos x="T8" y="T9"/>
              </a:cxn>
            </a:cxnLst>
            <a:rect l="0" t="0" r="r" b="b"/>
            <a:pathLst>
              <a:path w="350" h="623">
                <a:moveTo>
                  <a:pt x="0" y="571"/>
                </a:moveTo>
                <a:lnTo>
                  <a:pt x="170" y="0"/>
                </a:lnTo>
                <a:lnTo>
                  <a:pt x="350" y="396"/>
                </a:lnTo>
                <a:lnTo>
                  <a:pt x="218" y="623"/>
                </a:lnTo>
                <a:lnTo>
                  <a:pt x="0" y="571"/>
                </a:lnTo>
                <a:close/>
              </a:path>
            </a:pathLst>
          </a:cu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p:cNvSpPr>
            <a:spLocks/>
          </p:cNvSpPr>
          <p:nvPr/>
        </p:nvSpPr>
        <p:spPr bwMode="auto">
          <a:xfrm>
            <a:off x="6751515" y="3609635"/>
            <a:ext cx="1635616" cy="2490301"/>
          </a:xfrm>
          <a:custGeom>
            <a:avLst/>
            <a:gdLst>
              <a:gd name="T0" fmla="*/ 0 w 377"/>
              <a:gd name="T1" fmla="*/ 0 h 574"/>
              <a:gd name="T2" fmla="*/ 207 w 377"/>
              <a:gd name="T3" fmla="*/ 574 h 574"/>
              <a:gd name="T4" fmla="*/ 377 w 377"/>
              <a:gd name="T5" fmla="*/ 3 h 574"/>
              <a:gd name="T6" fmla="*/ 0 w 377"/>
              <a:gd name="T7" fmla="*/ 0 h 574"/>
            </a:gdLst>
            <a:ahLst/>
            <a:cxnLst>
              <a:cxn ang="0">
                <a:pos x="T0" y="T1"/>
              </a:cxn>
              <a:cxn ang="0">
                <a:pos x="T2" y="T3"/>
              </a:cxn>
              <a:cxn ang="0">
                <a:pos x="T4" y="T5"/>
              </a:cxn>
              <a:cxn ang="0">
                <a:pos x="T6" y="T7"/>
              </a:cxn>
            </a:cxnLst>
            <a:rect l="0" t="0" r="r" b="b"/>
            <a:pathLst>
              <a:path w="377" h="574">
                <a:moveTo>
                  <a:pt x="0" y="0"/>
                </a:moveTo>
                <a:lnTo>
                  <a:pt x="207" y="574"/>
                </a:lnTo>
                <a:lnTo>
                  <a:pt x="377" y="3"/>
                </a:lnTo>
                <a:lnTo>
                  <a:pt x="0" y="0"/>
                </a:lnTo>
                <a:close/>
              </a:path>
            </a:pathLst>
          </a:custGeom>
          <a:solidFill>
            <a:srgbClr val="0073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p:cNvSpPr>
            <a:spLocks/>
          </p:cNvSpPr>
          <p:nvPr/>
        </p:nvSpPr>
        <p:spPr bwMode="auto">
          <a:xfrm>
            <a:off x="9168062" y="3969731"/>
            <a:ext cx="1514138" cy="2459932"/>
          </a:xfrm>
          <a:custGeom>
            <a:avLst/>
            <a:gdLst>
              <a:gd name="T0" fmla="*/ 0 w 349"/>
              <a:gd name="T1" fmla="*/ 316 h 567"/>
              <a:gd name="T2" fmla="*/ 292 w 349"/>
              <a:gd name="T3" fmla="*/ 0 h 567"/>
              <a:gd name="T4" fmla="*/ 349 w 349"/>
              <a:gd name="T5" fmla="*/ 567 h 567"/>
              <a:gd name="T6" fmla="*/ 0 w 349"/>
              <a:gd name="T7" fmla="*/ 316 h 567"/>
            </a:gdLst>
            <a:ahLst/>
            <a:cxnLst>
              <a:cxn ang="0">
                <a:pos x="T0" y="T1"/>
              </a:cxn>
              <a:cxn ang="0">
                <a:pos x="T2" y="T3"/>
              </a:cxn>
              <a:cxn ang="0">
                <a:pos x="T4" y="T5"/>
              </a:cxn>
              <a:cxn ang="0">
                <a:pos x="T6" y="T7"/>
              </a:cxn>
            </a:cxnLst>
            <a:rect l="0" t="0" r="r" b="b"/>
            <a:pathLst>
              <a:path w="349" h="567">
                <a:moveTo>
                  <a:pt x="0" y="316"/>
                </a:moveTo>
                <a:lnTo>
                  <a:pt x="292" y="0"/>
                </a:lnTo>
                <a:lnTo>
                  <a:pt x="349" y="567"/>
                </a:lnTo>
                <a:lnTo>
                  <a:pt x="0" y="316"/>
                </a:lnTo>
                <a:close/>
              </a:path>
            </a:pathLst>
          </a:custGeom>
          <a:solidFill>
            <a:srgbClr val="82C1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p:cNvSpPr>
            <a:spLocks/>
          </p:cNvSpPr>
          <p:nvPr/>
        </p:nvSpPr>
        <p:spPr bwMode="auto">
          <a:xfrm>
            <a:off x="7319859" y="976163"/>
            <a:ext cx="3115046" cy="2993568"/>
          </a:xfrm>
          <a:custGeom>
            <a:avLst/>
            <a:gdLst>
              <a:gd name="T0" fmla="*/ 718 w 718"/>
              <a:gd name="T1" fmla="*/ 690 h 690"/>
              <a:gd name="T2" fmla="*/ 0 w 718"/>
              <a:gd name="T3" fmla="*/ 0 h 690"/>
              <a:gd name="T4" fmla="*/ 246 w 718"/>
              <a:gd name="T5" fmla="*/ 610 h 690"/>
              <a:gd name="T6" fmla="*/ 718 w 718"/>
              <a:gd name="T7" fmla="*/ 690 h 690"/>
            </a:gdLst>
            <a:ahLst/>
            <a:cxnLst>
              <a:cxn ang="0">
                <a:pos x="T0" y="T1"/>
              </a:cxn>
              <a:cxn ang="0">
                <a:pos x="T2" y="T3"/>
              </a:cxn>
              <a:cxn ang="0">
                <a:pos x="T4" y="T5"/>
              </a:cxn>
              <a:cxn ang="0">
                <a:pos x="T6" y="T7"/>
              </a:cxn>
            </a:cxnLst>
            <a:rect l="0" t="0" r="r" b="b"/>
            <a:pathLst>
              <a:path w="718" h="690">
                <a:moveTo>
                  <a:pt x="718" y="690"/>
                </a:moveTo>
                <a:lnTo>
                  <a:pt x="0" y="0"/>
                </a:lnTo>
                <a:lnTo>
                  <a:pt x="246" y="610"/>
                </a:lnTo>
                <a:lnTo>
                  <a:pt x="718" y="690"/>
                </a:lnTo>
                <a:close/>
              </a:path>
            </a:pathLst>
          </a:custGeom>
          <a:solidFill>
            <a:srgbClr val="BBDC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p:cNvSpPr>
            <a:spLocks/>
          </p:cNvSpPr>
          <p:nvPr/>
        </p:nvSpPr>
        <p:spPr bwMode="auto">
          <a:xfrm>
            <a:off x="6751515" y="976163"/>
            <a:ext cx="1635616" cy="2646488"/>
          </a:xfrm>
          <a:custGeom>
            <a:avLst/>
            <a:gdLst>
              <a:gd name="T0" fmla="*/ 377 w 377"/>
              <a:gd name="T1" fmla="*/ 610 h 610"/>
              <a:gd name="T2" fmla="*/ 0 w 377"/>
              <a:gd name="T3" fmla="*/ 607 h 610"/>
              <a:gd name="T4" fmla="*/ 131 w 377"/>
              <a:gd name="T5" fmla="*/ 0 h 610"/>
              <a:gd name="T6" fmla="*/ 377 w 377"/>
              <a:gd name="T7" fmla="*/ 610 h 610"/>
            </a:gdLst>
            <a:ahLst/>
            <a:cxnLst>
              <a:cxn ang="0">
                <a:pos x="T0" y="T1"/>
              </a:cxn>
              <a:cxn ang="0">
                <a:pos x="T2" y="T3"/>
              </a:cxn>
              <a:cxn ang="0">
                <a:pos x="T4" y="T5"/>
              </a:cxn>
              <a:cxn ang="0">
                <a:pos x="T6" y="T7"/>
              </a:cxn>
            </a:cxnLst>
            <a:rect l="0" t="0" r="r" b="b"/>
            <a:pathLst>
              <a:path w="377" h="610">
                <a:moveTo>
                  <a:pt x="377" y="610"/>
                </a:moveTo>
                <a:lnTo>
                  <a:pt x="0" y="607"/>
                </a:lnTo>
                <a:lnTo>
                  <a:pt x="131" y="0"/>
                </a:lnTo>
                <a:lnTo>
                  <a:pt x="377" y="610"/>
                </a:lnTo>
                <a:close/>
              </a:path>
            </a:pathLst>
          </a:custGeom>
          <a:solidFill>
            <a:srgbClr val="82C1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6"/>
          <p:cNvSpPr>
            <a:spLocks/>
          </p:cNvSpPr>
          <p:nvPr/>
        </p:nvSpPr>
        <p:spPr bwMode="auto">
          <a:xfrm>
            <a:off x="10434906" y="2789658"/>
            <a:ext cx="1748417" cy="2919813"/>
          </a:xfrm>
          <a:custGeom>
            <a:avLst/>
            <a:gdLst>
              <a:gd name="T0" fmla="*/ 403 w 403"/>
              <a:gd name="T1" fmla="*/ 0 h 673"/>
              <a:gd name="T2" fmla="*/ 40 w 403"/>
              <a:gd name="T3" fmla="*/ 673 h 673"/>
              <a:gd name="T4" fmla="*/ 0 w 403"/>
              <a:gd name="T5" fmla="*/ 272 h 673"/>
              <a:gd name="T6" fmla="*/ 403 w 403"/>
              <a:gd name="T7" fmla="*/ 0 h 673"/>
            </a:gdLst>
            <a:ahLst/>
            <a:cxnLst>
              <a:cxn ang="0">
                <a:pos x="T0" y="T1"/>
              </a:cxn>
              <a:cxn ang="0">
                <a:pos x="T2" y="T3"/>
              </a:cxn>
              <a:cxn ang="0">
                <a:pos x="T4" y="T5"/>
              </a:cxn>
              <a:cxn ang="0">
                <a:pos x="T6" y="T7"/>
              </a:cxn>
            </a:cxnLst>
            <a:rect l="0" t="0" r="r" b="b"/>
            <a:pathLst>
              <a:path w="403" h="673">
                <a:moveTo>
                  <a:pt x="403" y="0"/>
                </a:moveTo>
                <a:lnTo>
                  <a:pt x="40" y="673"/>
                </a:lnTo>
                <a:lnTo>
                  <a:pt x="0" y="272"/>
                </a:lnTo>
                <a:lnTo>
                  <a:pt x="403" y="0"/>
                </a:lnTo>
                <a:close/>
              </a:path>
            </a:pathLst>
          </a:cu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5"/>
          <p:cNvSpPr>
            <a:spLocks/>
          </p:cNvSpPr>
          <p:nvPr/>
        </p:nvSpPr>
        <p:spPr bwMode="auto">
          <a:xfrm>
            <a:off x="10437080" y="-1817731"/>
            <a:ext cx="4225703" cy="3609635"/>
          </a:xfrm>
          <a:custGeom>
            <a:avLst/>
            <a:gdLst>
              <a:gd name="T0" fmla="*/ 855 w 974"/>
              <a:gd name="T1" fmla="*/ 3 h 832"/>
              <a:gd name="T2" fmla="*/ 0 w 974"/>
              <a:gd name="T3" fmla="*/ 0 h 832"/>
              <a:gd name="T4" fmla="*/ 843 w 974"/>
              <a:gd name="T5" fmla="*/ 832 h 832"/>
              <a:gd name="T6" fmla="*/ 974 w 974"/>
              <a:gd name="T7" fmla="*/ 225 h 832"/>
              <a:gd name="T8" fmla="*/ 855 w 974"/>
              <a:gd name="T9" fmla="*/ 3 h 832"/>
            </a:gdLst>
            <a:ahLst/>
            <a:cxnLst>
              <a:cxn ang="0">
                <a:pos x="T0" y="T1"/>
              </a:cxn>
              <a:cxn ang="0">
                <a:pos x="T2" y="T3"/>
              </a:cxn>
              <a:cxn ang="0">
                <a:pos x="T4" y="T5"/>
              </a:cxn>
              <a:cxn ang="0">
                <a:pos x="T6" y="T7"/>
              </a:cxn>
              <a:cxn ang="0">
                <a:pos x="T8" y="T9"/>
              </a:cxn>
            </a:cxnLst>
            <a:rect l="0" t="0" r="r" b="b"/>
            <a:pathLst>
              <a:path w="974" h="832">
                <a:moveTo>
                  <a:pt x="855" y="3"/>
                </a:moveTo>
                <a:lnTo>
                  <a:pt x="0" y="0"/>
                </a:lnTo>
                <a:lnTo>
                  <a:pt x="843" y="832"/>
                </a:lnTo>
                <a:lnTo>
                  <a:pt x="974" y="225"/>
                </a:lnTo>
                <a:lnTo>
                  <a:pt x="855" y="3"/>
                </a:lnTo>
                <a:close/>
              </a:path>
            </a:pathLst>
          </a:custGeom>
          <a:solidFill>
            <a:srgbClr val="BBDC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2"/>
          <p:cNvSpPr>
            <a:spLocks/>
          </p:cNvSpPr>
          <p:nvPr/>
        </p:nvSpPr>
        <p:spPr bwMode="auto">
          <a:xfrm>
            <a:off x="12915446" y="-295423"/>
            <a:ext cx="1292740" cy="2100239"/>
          </a:xfrm>
          <a:custGeom>
            <a:avLst/>
            <a:gdLst>
              <a:gd name="T0" fmla="*/ 0 w 349"/>
              <a:gd name="T1" fmla="*/ 316 h 567"/>
              <a:gd name="T2" fmla="*/ 292 w 349"/>
              <a:gd name="T3" fmla="*/ 0 h 567"/>
              <a:gd name="T4" fmla="*/ 349 w 349"/>
              <a:gd name="T5" fmla="*/ 567 h 567"/>
              <a:gd name="T6" fmla="*/ 0 w 349"/>
              <a:gd name="T7" fmla="*/ 316 h 567"/>
            </a:gdLst>
            <a:ahLst/>
            <a:cxnLst>
              <a:cxn ang="0">
                <a:pos x="T0" y="T1"/>
              </a:cxn>
              <a:cxn ang="0">
                <a:pos x="T2" y="T3"/>
              </a:cxn>
              <a:cxn ang="0">
                <a:pos x="T4" y="T5"/>
              </a:cxn>
              <a:cxn ang="0">
                <a:pos x="T6" y="T7"/>
              </a:cxn>
            </a:cxnLst>
            <a:rect l="0" t="0" r="r" b="b"/>
            <a:pathLst>
              <a:path w="349" h="567">
                <a:moveTo>
                  <a:pt x="0" y="316"/>
                </a:moveTo>
                <a:lnTo>
                  <a:pt x="292" y="0"/>
                </a:lnTo>
                <a:lnTo>
                  <a:pt x="349" y="567"/>
                </a:lnTo>
                <a:lnTo>
                  <a:pt x="0" y="316"/>
                </a:lnTo>
                <a:close/>
              </a:path>
            </a:pathLst>
          </a:custGeom>
          <a:solidFill>
            <a:srgbClr val="82C1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6"/>
          <p:cNvSpPr>
            <a:spLocks/>
          </p:cNvSpPr>
          <p:nvPr/>
        </p:nvSpPr>
        <p:spPr bwMode="auto">
          <a:xfrm>
            <a:off x="12379591" y="-1553185"/>
            <a:ext cx="1791841" cy="1566201"/>
          </a:xfrm>
          <a:custGeom>
            <a:avLst/>
            <a:gdLst>
              <a:gd name="T0" fmla="*/ 675 w 675"/>
              <a:gd name="T1" fmla="*/ 391 h 590"/>
              <a:gd name="T2" fmla="*/ 132 w 675"/>
              <a:gd name="T3" fmla="*/ 0 h 590"/>
              <a:gd name="T4" fmla="*/ 0 w 675"/>
              <a:gd name="T5" fmla="*/ 227 h 590"/>
              <a:gd name="T6" fmla="*/ 282 w 675"/>
              <a:gd name="T7" fmla="*/ 590 h 590"/>
              <a:gd name="T8" fmla="*/ 675 w 675"/>
              <a:gd name="T9" fmla="*/ 391 h 590"/>
            </a:gdLst>
            <a:ahLst/>
            <a:cxnLst>
              <a:cxn ang="0">
                <a:pos x="T0" y="T1"/>
              </a:cxn>
              <a:cxn ang="0">
                <a:pos x="T2" y="T3"/>
              </a:cxn>
              <a:cxn ang="0">
                <a:pos x="T4" y="T5"/>
              </a:cxn>
              <a:cxn ang="0">
                <a:pos x="T6" y="T7"/>
              </a:cxn>
              <a:cxn ang="0">
                <a:pos x="T8" y="T9"/>
              </a:cxn>
            </a:cxnLst>
            <a:rect l="0" t="0" r="r" b="b"/>
            <a:pathLst>
              <a:path w="675" h="590">
                <a:moveTo>
                  <a:pt x="675" y="391"/>
                </a:moveTo>
                <a:lnTo>
                  <a:pt x="132" y="0"/>
                </a:lnTo>
                <a:lnTo>
                  <a:pt x="0" y="227"/>
                </a:lnTo>
                <a:lnTo>
                  <a:pt x="282" y="590"/>
                </a:lnTo>
                <a:lnTo>
                  <a:pt x="675" y="391"/>
                </a:lnTo>
                <a:close/>
              </a:path>
            </a:pathLst>
          </a:custGeom>
          <a:solidFill>
            <a:srgbClr val="0073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1"/>
          <p:cNvSpPr>
            <a:spLocks/>
          </p:cNvSpPr>
          <p:nvPr/>
        </p:nvSpPr>
        <p:spPr bwMode="auto">
          <a:xfrm>
            <a:off x="9329535" y="-1876403"/>
            <a:ext cx="1097060" cy="1670324"/>
          </a:xfrm>
          <a:custGeom>
            <a:avLst/>
            <a:gdLst>
              <a:gd name="T0" fmla="*/ 0 w 377"/>
              <a:gd name="T1" fmla="*/ 0 h 574"/>
              <a:gd name="T2" fmla="*/ 207 w 377"/>
              <a:gd name="T3" fmla="*/ 574 h 574"/>
              <a:gd name="T4" fmla="*/ 377 w 377"/>
              <a:gd name="T5" fmla="*/ 3 h 574"/>
              <a:gd name="T6" fmla="*/ 0 w 377"/>
              <a:gd name="T7" fmla="*/ 0 h 574"/>
            </a:gdLst>
            <a:ahLst/>
            <a:cxnLst>
              <a:cxn ang="0">
                <a:pos x="T0" y="T1"/>
              </a:cxn>
              <a:cxn ang="0">
                <a:pos x="T2" y="T3"/>
              </a:cxn>
              <a:cxn ang="0">
                <a:pos x="T4" y="T5"/>
              </a:cxn>
              <a:cxn ang="0">
                <a:pos x="T6" y="T7"/>
              </a:cxn>
            </a:cxnLst>
            <a:rect l="0" t="0" r="r" b="b"/>
            <a:pathLst>
              <a:path w="377" h="574">
                <a:moveTo>
                  <a:pt x="0" y="0"/>
                </a:moveTo>
                <a:lnTo>
                  <a:pt x="207" y="574"/>
                </a:lnTo>
                <a:lnTo>
                  <a:pt x="377" y="3"/>
                </a:lnTo>
                <a:lnTo>
                  <a:pt x="0" y="0"/>
                </a:lnTo>
                <a:close/>
              </a:path>
            </a:pathLst>
          </a:custGeom>
          <a:solidFill>
            <a:srgbClr val="0073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5"/>
          <p:cNvSpPr>
            <a:spLocks/>
          </p:cNvSpPr>
          <p:nvPr/>
        </p:nvSpPr>
        <p:spPr bwMode="auto">
          <a:xfrm>
            <a:off x="13048326" y="-399546"/>
            <a:ext cx="2214429" cy="1891586"/>
          </a:xfrm>
          <a:custGeom>
            <a:avLst/>
            <a:gdLst>
              <a:gd name="T0" fmla="*/ 855 w 974"/>
              <a:gd name="T1" fmla="*/ 3 h 832"/>
              <a:gd name="T2" fmla="*/ 0 w 974"/>
              <a:gd name="T3" fmla="*/ 0 h 832"/>
              <a:gd name="T4" fmla="*/ 843 w 974"/>
              <a:gd name="T5" fmla="*/ 832 h 832"/>
              <a:gd name="T6" fmla="*/ 974 w 974"/>
              <a:gd name="T7" fmla="*/ 225 h 832"/>
              <a:gd name="T8" fmla="*/ 855 w 974"/>
              <a:gd name="T9" fmla="*/ 3 h 832"/>
            </a:gdLst>
            <a:ahLst/>
            <a:cxnLst>
              <a:cxn ang="0">
                <a:pos x="T0" y="T1"/>
              </a:cxn>
              <a:cxn ang="0">
                <a:pos x="T2" y="T3"/>
              </a:cxn>
              <a:cxn ang="0">
                <a:pos x="T4" y="T5"/>
              </a:cxn>
              <a:cxn ang="0">
                <a:pos x="T6" y="T7"/>
              </a:cxn>
              <a:cxn ang="0">
                <a:pos x="T8" y="T9"/>
              </a:cxn>
            </a:cxnLst>
            <a:rect l="0" t="0" r="r" b="b"/>
            <a:pathLst>
              <a:path w="974" h="832">
                <a:moveTo>
                  <a:pt x="855" y="3"/>
                </a:moveTo>
                <a:lnTo>
                  <a:pt x="0" y="0"/>
                </a:lnTo>
                <a:lnTo>
                  <a:pt x="843" y="832"/>
                </a:lnTo>
                <a:lnTo>
                  <a:pt x="974" y="225"/>
                </a:lnTo>
                <a:lnTo>
                  <a:pt x="855" y="3"/>
                </a:lnTo>
                <a:close/>
              </a:path>
            </a:pathLst>
          </a:custGeom>
          <a:solidFill>
            <a:srgbClr val="BBDC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16"/>
          <p:cNvSpPr>
            <a:spLocks/>
          </p:cNvSpPr>
          <p:nvPr/>
        </p:nvSpPr>
        <p:spPr bwMode="auto">
          <a:xfrm>
            <a:off x="10797258" y="-2969758"/>
            <a:ext cx="1748417" cy="2919813"/>
          </a:xfrm>
          <a:custGeom>
            <a:avLst/>
            <a:gdLst>
              <a:gd name="T0" fmla="*/ 403 w 403"/>
              <a:gd name="T1" fmla="*/ 0 h 673"/>
              <a:gd name="T2" fmla="*/ 40 w 403"/>
              <a:gd name="T3" fmla="*/ 673 h 673"/>
              <a:gd name="T4" fmla="*/ 0 w 403"/>
              <a:gd name="T5" fmla="*/ 272 h 673"/>
              <a:gd name="T6" fmla="*/ 403 w 403"/>
              <a:gd name="T7" fmla="*/ 0 h 673"/>
            </a:gdLst>
            <a:ahLst/>
            <a:cxnLst>
              <a:cxn ang="0">
                <a:pos x="T0" y="T1"/>
              </a:cxn>
              <a:cxn ang="0">
                <a:pos x="T2" y="T3"/>
              </a:cxn>
              <a:cxn ang="0">
                <a:pos x="T4" y="T5"/>
              </a:cxn>
              <a:cxn ang="0">
                <a:pos x="T6" y="T7"/>
              </a:cxn>
            </a:cxnLst>
            <a:rect l="0" t="0" r="r" b="b"/>
            <a:pathLst>
              <a:path w="403" h="673">
                <a:moveTo>
                  <a:pt x="403" y="0"/>
                </a:moveTo>
                <a:lnTo>
                  <a:pt x="40" y="673"/>
                </a:lnTo>
                <a:lnTo>
                  <a:pt x="0" y="272"/>
                </a:lnTo>
                <a:lnTo>
                  <a:pt x="403" y="0"/>
                </a:lnTo>
                <a:close/>
              </a:path>
            </a:pathLst>
          </a:cu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Title 3"/>
          <p:cNvSpPr>
            <a:spLocks noGrp="1"/>
          </p:cNvSpPr>
          <p:nvPr>
            <p:ph type="ctrTitle"/>
          </p:nvPr>
        </p:nvSpPr>
        <p:spPr>
          <a:xfrm>
            <a:off x="469984" y="168800"/>
            <a:ext cx="7099339" cy="1323240"/>
          </a:xfrm>
        </p:spPr>
        <p:txBody>
          <a:bodyPr>
            <a:normAutofit/>
          </a:bodyPr>
          <a:lstStyle/>
          <a:p>
            <a:r>
              <a:rPr lang="en-US" sz="2800" b="1" dirty="0" smtClean="0">
                <a:solidFill>
                  <a:schemeClr val="bg1"/>
                </a:solidFill>
                <a:effectLst>
                  <a:outerShdw blurRad="38100" dist="38100" dir="2700000" algn="tl">
                    <a:srgbClr val="000000">
                      <a:alpha val="43137"/>
                    </a:srgbClr>
                  </a:outerShdw>
                </a:effectLst>
                <a:latin typeface="Halvetica"/>
              </a:rPr>
              <a:t>What is Innovation in Entrepreneurship?</a:t>
            </a:r>
            <a:endParaRPr lang="en-US" sz="2800" b="1" dirty="0">
              <a:solidFill>
                <a:schemeClr val="bg1"/>
              </a:solidFill>
              <a:effectLst>
                <a:outerShdw blurRad="38100" dist="38100" dir="2700000" algn="tl">
                  <a:srgbClr val="000000">
                    <a:alpha val="43137"/>
                  </a:srgbClr>
                </a:outerShdw>
              </a:effectLst>
              <a:latin typeface="Halvetica"/>
            </a:endParaRPr>
          </a:p>
        </p:txBody>
      </p:sp>
      <p:sp>
        <p:nvSpPr>
          <p:cNvPr id="5" name="Subtitle 4"/>
          <p:cNvSpPr>
            <a:spLocks noGrp="1"/>
          </p:cNvSpPr>
          <p:nvPr>
            <p:ph type="subTitle" idx="1"/>
          </p:nvPr>
        </p:nvSpPr>
        <p:spPr>
          <a:xfrm>
            <a:off x="706515" y="1730576"/>
            <a:ext cx="6045000" cy="4478310"/>
          </a:xfrm>
        </p:spPr>
        <p:txBody>
          <a:bodyPr>
            <a:noAutofit/>
          </a:bodyPr>
          <a:lstStyle/>
          <a:p>
            <a:pPr marL="285750" indent="-285750" algn="l">
              <a:buFont typeface="Arial" pitchFamily="34" charset="0"/>
              <a:buChar char="•"/>
            </a:pPr>
            <a:r>
              <a:rPr lang="en-US" b="1" dirty="0">
                <a:solidFill>
                  <a:schemeClr val="bg1">
                    <a:lumMod val="95000"/>
                  </a:schemeClr>
                </a:solidFill>
                <a:effectLst>
                  <a:outerShdw blurRad="38100" dist="38100" dir="2700000" algn="tl">
                    <a:srgbClr val="000000">
                      <a:alpha val="43137"/>
                    </a:srgbClr>
                  </a:outerShdw>
                </a:effectLst>
              </a:rPr>
              <a:t>Innovation is about the process and </a:t>
            </a:r>
            <a:r>
              <a:rPr lang="en-US" b="1" dirty="0" smtClean="0">
                <a:solidFill>
                  <a:schemeClr val="bg1">
                    <a:lumMod val="95000"/>
                  </a:schemeClr>
                </a:solidFill>
                <a:effectLst>
                  <a:outerShdw blurRad="38100" dist="38100" dir="2700000" algn="tl">
                    <a:srgbClr val="000000">
                      <a:alpha val="43137"/>
                    </a:srgbClr>
                  </a:outerShdw>
                </a:effectLst>
              </a:rPr>
              <a:t>organization </a:t>
            </a:r>
            <a:r>
              <a:rPr lang="en-US" b="1" dirty="0">
                <a:solidFill>
                  <a:schemeClr val="bg1">
                    <a:lumMod val="95000"/>
                  </a:schemeClr>
                </a:solidFill>
                <a:effectLst>
                  <a:outerShdw blurRad="38100" dist="38100" dir="2700000" algn="tl">
                    <a:srgbClr val="000000">
                      <a:alpha val="43137"/>
                    </a:srgbClr>
                  </a:outerShdw>
                </a:effectLst>
              </a:rPr>
              <a:t>needed to generate ideas in any context</a:t>
            </a:r>
            <a:r>
              <a:rPr lang="en-US" b="1" dirty="0" smtClean="0">
                <a:solidFill>
                  <a:schemeClr val="bg1">
                    <a:lumMod val="95000"/>
                  </a:schemeClr>
                </a:solidFill>
                <a:effectLst>
                  <a:outerShdw blurRad="38100" dist="38100" dir="2700000" algn="tl">
                    <a:srgbClr val="000000">
                      <a:alpha val="43137"/>
                    </a:srgbClr>
                  </a:outerShdw>
                </a:effectLst>
              </a:rPr>
              <a:t>. </a:t>
            </a:r>
            <a:r>
              <a:rPr lang="en-US" b="1" dirty="0">
                <a:solidFill>
                  <a:schemeClr val="bg1">
                    <a:lumMod val="95000"/>
                  </a:schemeClr>
                </a:solidFill>
                <a:effectLst>
                  <a:outerShdw blurRad="38100" dist="38100" dir="2700000" algn="tl">
                    <a:srgbClr val="000000">
                      <a:alpha val="43137"/>
                    </a:srgbClr>
                  </a:outerShdw>
                </a:effectLst>
              </a:rPr>
              <a:t>The ability to innovate in this sense isn't just a vital component of a thriving business, but can be seen as an essential aspect of entrepreneurship itself</a:t>
            </a:r>
            <a:r>
              <a:rPr lang="en-US" b="1" dirty="0" smtClean="0">
                <a:solidFill>
                  <a:schemeClr val="bg1">
                    <a:lumMod val="95000"/>
                  </a:schemeClr>
                </a:solidFill>
                <a:effectLst>
                  <a:outerShdw blurRad="38100" dist="38100" dir="2700000" algn="tl">
                    <a:srgbClr val="000000">
                      <a:alpha val="43137"/>
                    </a:srgbClr>
                  </a:outerShdw>
                </a:effectLst>
              </a:rPr>
              <a:t>.</a:t>
            </a:r>
          </a:p>
          <a:p>
            <a:pPr marL="285750" indent="-285750" algn="l">
              <a:buFont typeface="Arial" pitchFamily="34" charset="0"/>
              <a:buChar char="•"/>
            </a:pPr>
            <a:endParaRPr lang="en-US" b="1" dirty="0" smtClean="0">
              <a:solidFill>
                <a:schemeClr val="bg1">
                  <a:lumMod val="95000"/>
                </a:schemeClr>
              </a:solidFill>
              <a:effectLst>
                <a:outerShdw blurRad="38100" dist="38100" dir="2700000" algn="tl">
                  <a:srgbClr val="000000">
                    <a:alpha val="43137"/>
                  </a:srgbClr>
                </a:outerShdw>
              </a:effectLst>
            </a:endParaRPr>
          </a:p>
          <a:p>
            <a:pPr marL="285750" indent="-285750" algn="l">
              <a:buFont typeface="Arial" pitchFamily="34" charset="0"/>
              <a:buChar char="•"/>
            </a:pPr>
            <a:r>
              <a:rPr lang="en-US" b="1" dirty="0">
                <a:solidFill>
                  <a:schemeClr val="bg1">
                    <a:lumMod val="95000"/>
                  </a:schemeClr>
                </a:solidFill>
                <a:effectLst>
                  <a:outerShdw blurRad="38100" dist="38100" dir="2700000" algn="tl">
                    <a:srgbClr val="000000">
                      <a:alpha val="43137"/>
                    </a:srgbClr>
                  </a:outerShdw>
                </a:effectLst>
              </a:rPr>
              <a:t>Innovation </a:t>
            </a:r>
            <a:r>
              <a:rPr lang="en-US" b="1" i="1" dirty="0">
                <a:solidFill>
                  <a:schemeClr val="bg1">
                    <a:lumMod val="95000"/>
                  </a:schemeClr>
                </a:solidFill>
                <a:effectLst>
                  <a:outerShdw blurRad="38100" dist="38100" dir="2700000" algn="tl">
                    <a:srgbClr val="000000">
                      <a:alpha val="43137"/>
                    </a:srgbClr>
                  </a:outerShdw>
                </a:effectLst>
              </a:rPr>
              <a:t>enhances</a:t>
            </a:r>
            <a:r>
              <a:rPr lang="en-US" b="1" dirty="0">
                <a:solidFill>
                  <a:schemeClr val="bg1">
                    <a:lumMod val="95000"/>
                  </a:schemeClr>
                </a:solidFill>
                <a:effectLst>
                  <a:outerShdw blurRad="38100" dist="38100" dir="2700000" algn="tl">
                    <a:srgbClr val="000000">
                      <a:alpha val="43137"/>
                    </a:srgbClr>
                  </a:outerShdw>
                </a:effectLst>
              </a:rPr>
              <a:t> the nature, creativity, and design thinking process of a </a:t>
            </a:r>
            <a:r>
              <a:rPr lang="en-US" b="1" dirty="0" smtClean="0">
                <a:solidFill>
                  <a:schemeClr val="bg1">
                    <a:lumMod val="95000"/>
                  </a:schemeClr>
                </a:solidFill>
                <a:effectLst>
                  <a:outerShdw blurRad="38100" dist="38100" dir="2700000" algn="tl">
                    <a:srgbClr val="000000">
                      <a:alpha val="43137"/>
                    </a:srgbClr>
                  </a:outerShdw>
                </a:effectLst>
              </a:rPr>
              <a:t>brand</a:t>
            </a:r>
          </a:p>
          <a:p>
            <a:pPr marL="285750" indent="-285750" algn="l">
              <a:buFont typeface="Arial" pitchFamily="34" charset="0"/>
              <a:buChar char="•"/>
            </a:pPr>
            <a:endParaRPr lang="en-US" b="1" dirty="0" smtClean="0">
              <a:solidFill>
                <a:schemeClr val="bg1">
                  <a:lumMod val="95000"/>
                </a:schemeClr>
              </a:solidFill>
              <a:effectLst>
                <a:outerShdw blurRad="38100" dist="38100" dir="2700000" algn="tl">
                  <a:srgbClr val="000000">
                    <a:alpha val="43137"/>
                  </a:srgbClr>
                </a:outerShdw>
              </a:effectLst>
            </a:endParaRPr>
          </a:p>
          <a:p>
            <a:pPr marL="285750" indent="-285750" algn="l">
              <a:buFont typeface="Arial" pitchFamily="34" charset="0"/>
              <a:buChar char="•"/>
            </a:pPr>
            <a:r>
              <a:rPr lang="en-US" b="1" dirty="0">
                <a:solidFill>
                  <a:schemeClr val="bg1">
                    <a:lumMod val="95000"/>
                  </a:schemeClr>
                </a:solidFill>
                <a:effectLst>
                  <a:outerShdw blurRad="38100" dist="38100" dir="2700000" algn="tl">
                    <a:srgbClr val="000000">
                      <a:alpha val="43137"/>
                    </a:srgbClr>
                  </a:outerShdw>
                </a:effectLst>
              </a:rPr>
              <a:t>can open the doors of various opportunities by helping the business to keep up with the </a:t>
            </a:r>
            <a:r>
              <a:rPr lang="en-US" b="1" i="1" dirty="0">
                <a:solidFill>
                  <a:schemeClr val="bg1">
                    <a:lumMod val="95000"/>
                  </a:schemeClr>
                </a:solidFill>
                <a:effectLst>
                  <a:outerShdw blurRad="38100" dist="38100" dir="2700000" algn="tl">
                    <a:srgbClr val="000000">
                      <a:alpha val="43137"/>
                    </a:srgbClr>
                  </a:outerShdw>
                </a:effectLst>
              </a:rPr>
              <a:t>current trends</a:t>
            </a:r>
            <a:r>
              <a:rPr lang="en-US" b="1" dirty="0">
                <a:solidFill>
                  <a:schemeClr val="bg1">
                    <a:lumMod val="95000"/>
                  </a:schemeClr>
                </a:solidFill>
                <a:effectLst>
                  <a:outerShdw blurRad="38100" dist="38100" dir="2700000" algn="tl">
                    <a:srgbClr val="000000">
                      <a:alpha val="43137"/>
                    </a:srgbClr>
                  </a:outerShdw>
                </a:effectLst>
              </a:rPr>
              <a:t>.</a:t>
            </a:r>
            <a:endParaRPr lang="en-US" b="1" dirty="0" smtClean="0">
              <a:solidFill>
                <a:schemeClr val="bg1">
                  <a:lumMod val="95000"/>
                </a:schemeClr>
              </a:solidFill>
              <a:effectLst>
                <a:outerShdw blurRad="38100" dist="38100" dir="2700000" algn="tl">
                  <a:srgbClr val="000000">
                    <a:alpha val="43137"/>
                  </a:srgbClr>
                </a:outerShdw>
              </a:effectLst>
            </a:endParaRPr>
          </a:p>
          <a:p>
            <a:pPr algn="l"/>
            <a:endParaRPr lang="en-US" b="1" dirty="0" smtClean="0">
              <a:solidFill>
                <a:schemeClr val="bg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82581808"/>
      </p:ext>
    </p:extLst>
  </p:cSld>
  <p:clrMapOvr>
    <a:masterClrMapping/>
  </p:clrMapOvr>
  <mc:AlternateContent xmlns:mc="http://schemas.openxmlformats.org/markup-compatibility/2006">
    <mc:Choice xmlns:p14="http://schemas.microsoft.com/office/powerpoint/2010/main" Requires="p14">
      <p:transition spd="slow" p14:dur="3075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8276" y="962910"/>
            <a:ext cx="10074165" cy="4955203"/>
          </a:xfrm>
          <a:prstGeom prst="rect">
            <a:avLst/>
          </a:prstGeom>
        </p:spPr>
        <p:txBody>
          <a:bodyPr wrap="square">
            <a:spAutoFit/>
          </a:bodyPr>
          <a:lstStyle/>
          <a:p>
            <a:r>
              <a:rPr lang="en-US" sz="3200" b="1" i="1" dirty="0" smtClean="0">
                <a:solidFill>
                  <a:schemeClr val="bg1"/>
                </a:solidFill>
                <a:effectLst>
                  <a:outerShdw blurRad="38100" dist="38100" dir="2700000" algn="tl">
                    <a:srgbClr val="000000">
                      <a:alpha val="43137"/>
                    </a:srgbClr>
                  </a:outerShdw>
                </a:effectLst>
              </a:rPr>
              <a:t>Why Pakistan or Bangladesh would be a better option?</a:t>
            </a:r>
          </a:p>
          <a:p>
            <a:endParaRPr lang="en-US" sz="3200" b="1" i="1" dirty="0">
              <a:solidFill>
                <a:schemeClr val="bg1"/>
              </a:solidFill>
              <a:effectLst>
                <a:outerShdw blurRad="38100" dist="38100" dir="2700000" algn="tl">
                  <a:srgbClr val="000000">
                    <a:alpha val="43137"/>
                  </a:srgbClr>
                </a:outerShdw>
              </a:effectLst>
            </a:endParaRPr>
          </a:p>
          <a:p>
            <a:pPr marL="342900" indent="-342900">
              <a:buFont typeface="Arial" pitchFamily="34" charset="0"/>
              <a:buChar char="•"/>
            </a:pPr>
            <a:r>
              <a:rPr lang="en-US" sz="2000" b="1" i="1" dirty="0">
                <a:solidFill>
                  <a:schemeClr val="bg1"/>
                </a:solidFill>
                <a:effectLst>
                  <a:outerShdw blurRad="38100" dist="38100" dir="2700000" algn="tl">
                    <a:srgbClr val="000000">
                      <a:alpha val="43137"/>
                    </a:srgbClr>
                  </a:outerShdw>
                </a:effectLst>
              </a:rPr>
              <a:t>ISLAMABAD: As the government has introduced tax incentives for assembling/manufacturing of mobile phones through the recently issued presidential order, at least three new mobile phone companies have shown interest in setting up their plants in Pakistan</a:t>
            </a:r>
            <a:r>
              <a:rPr lang="en-US" sz="2000" b="1" i="1" dirty="0" smtClean="0">
                <a:solidFill>
                  <a:schemeClr val="bg1"/>
                </a:solidFill>
                <a:effectLst>
                  <a:outerShdw blurRad="38100" dist="38100" dir="2700000" algn="tl">
                    <a:srgbClr val="000000">
                      <a:alpha val="43137"/>
                    </a:srgbClr>
                  </a:outerShdw>
                </a:effectLst>
              </a:rPr>
              <a:t>.</a:t>
            </a:r>
          </a:p>
          <a:p>
            <a:pPr marL="342900" indent="-342900">
              <a:buFont typeface="Arial" pitchFamily="34" charset="0"/>
              <a:buChar char="•"/>
            </a:pPr>
            <a:endParaRPr lang="en-US" sz="2000" b="1" i="1" dirty="0">
              <a:solidFill>
                <a:schemeClr val="bg1"/>
              </a:solidFill>
              <a:effectLst>
                <a:outerShdw blurRad="38100" dist="38100" dir="2700000" algn="tl">
                  <a:srgbClr val="000000">
                    <a:alpha val="43137"/>
                  </a:srgbClr>
                </a:outerShdw>
              </a:effectLst>
            </a:endParaRPr>
          </a:p>
          <a:p>
            <a:pPr marL="342900" indent="-342900">
              <a:buFont typeface="Arial" pitchFamily="34" charset="0"/>
              <a:buChar char="•"/>
            </a:pPr>
            <a:r>
              <a:rPr lang="en-US" sz="2000" b="1" i="1" dirty="0">
                <a:solidFill>
                  <a:schemeClr val="bg1"/>
                </a:solidFill>
                <a:effectLst>
                  <a:outerShdw blurRad="38100" dist="38100" dir="2700000" algn="tl">
                    <a:srgbClr val="000000">
                      <a:alpha val="43137"/>
                    </a:srgbClr>
                  </a:outerShdw>
                </a:effectLst>
              </a:rPr>
              <a:t>“Three new entrants have submitted applications for establishment of manufacturing units in the country,” said an official of the Engineering Development Board (EDB), which is an attached department of the Ministry of Industries and Production</a:t>
            </a:r>
            <a:r>
              <a:rPr lang="en-US" sz="2000" b="1" i="1" dirty="0" smtClean="0">
                <a:solidFill>
                  <a:schemeClr val="bg1"/>
                </a:solidFill>
                <a:effectLst>
                  <a:outerShdw blurRad="38100" dist="38100" dir="2700000" algn="tl">
                    <a:srgbClr val="000000">
                      <a:alpha val="43137"/>
                    </a:srgbClr>
                  </a:outerShdw>
                </a:effectLst>
              </a:rPr>
              <a:t>.</a:t>
            </a:r>
          </a:p>
          <a:p>
            <a:pPr marL="342900" indent="-342900">
              <a:buFont typeface="Arial" pitchFamily="34" charset="0"/>
              <a:buChar char="•"/>
            </a:pPr>
            <a:endParaRPr lang="en-US" sz="2000" b="1" i="1" dirty="0" smtClean="0">
              <a:solidFill>
                <a:schemeClr val="bg1"/>
              </a:solidFill>
              <a:effectLst>
                <a:outerShdw blurRad="38100" dist="38100" dir="2700000" algn="tl">
                  <a:srgbClr val="000000">
                    <a:alpha val="43137"/>
                  </a:srgbClr>
                </a:outerShdw>
              </a:effectLst>
            </a:endParaRPr>
          </a:p>
          <a:p>
            <a:pPr marL="342900" indent="-342900">
              <a:buFont typeface="Arial" pitchFamily="34" charset="0"/>
              <a:buChar char="•"/>
            </a:pPr>
            <a:r>
              <a:rPr lang="en-US" sz="2000" b="1" i="1" dirty="0" smtClean="0">
                <a:solidFill>
                  <a:schemeClr val="bg1"/>
                </a:solidFill>
                <a:effectLst>
                  <a:outerShdw blurRad="38100" dist="38100" dir="2700000" algn="tl">
                    <a:srgbClr val="000000">
                      <a:alpha val="43137"/>
                    </a:srgbClr>
                  </a:outerShdw>
                </a:effectLst>
              </a:rPr>
              <a:t>“</a:t>
            </a:r>
            <a:r>
              <a:rPr lang="en-US" sz="2000" b="1" i="1" dirty="0">
                <a:solidFill>
                  <a:schemeClr val="bg1"/>
                </a:solidFill>
                <a:effectLst>
                  <a:outerShdw blurRad="38100" dist="38100" dir="2700000" algn="tl">
                    <a:srgbClr val="000000">
                      <a:alpha val="43137"/>
                    </a:srgbClr>
                  </a:outerShdw>
                </a:effectLst>
              </a:rPr>
              <a:t>Vivo plans to setup its unit in Faisalabad; Airlink has applied for a unit in Lahore; whereas Advance Telecom wants to establish one in Karachi.”</a:t>
            </a:r>
          </a:p>
          <a:p>
            <a:endParaRPr lang="en-US" sz="3200" b="1" i="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59804471"/>
      </p:ext>
    </p:extLst>
  </p:cSld>
  <p:clrMapOvr>
    <a:masterClrMapping/>
  </p:clrMapOvr>
  <mc:AlternateContent xmlns:mc="http://schemas.openxmlformats.org/markup-compatibility/2006">
    <mc:Choice xmlns:p14="http://schemas.microsoft.com/office/powerpoint/2010/main" Requires="p14">
      <p:transition spd="slow" p14:dur="3075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2621" y="971894"/>
            <a:ext cx="8255876" cy="5693866"/>
          </a:xfrm>
          <a:prstGeom prst="rect">
            <a:avLst/>
          </a:prstGeom>
        </p:spPr>
        <p:txBody>
          <a:bodyPr wrap="square">
            <a:spAutoFit/>
          </a:bodyPr>
          <a:lstStyle/>
          <a:p>
            <a:pPr marL="457200" indent="-457200">
              <a:buFont typeface="Arial" pitchFamily="34" charset="0"/>
              <a:buChar char="•"/>
            </a:pPr>
            <a:r>
              <a:rPr lang="en-US" sz="2800" b="1" i="1" dirty="0">
                <a:solidFill>
                  <a:schemeClr val="bg1"/>
                </a:solidFill>
                <a:effectLst>
                  <a:outerShdw blurRad="38100" dist="38100" dir="2700000" algn="tl">
                    <a:srgbClr val="000000">
                      <a:alpha val="43137"/>
                    </a:srgbClr>
                  </a:outerShdw>
                </a:effectLst>
              </a:rPr>
              <a:t>Asia-Pacific would account for majority of the global mobile phone demand primarily due to first time smart phone users. A high percentage of the demand in Asia-Pacific region is expected to be met by Chinese OEMs, such as Huawei, Xiaomi, </a:t>
            </a:r>
            <a:r>
              <a:rPr lang="en-US" sz="2800" b="1" i="1" dirty="0" smtClean="0">
                <a:solidFill>
                  <a:schemeClr val="bg1"/>
                </a:solidFill>
                <a:effectLst>
                  <a:outerShdw blurRad="38100" dist="38100" dir="2700000" algn="tl">
                    <a:srgbClr val="000000">
                      <a:alpha val="43137"/>
                    </a:srgbClr>
                  </a:outerShdw>
                </a:effectLst>
              </a:rPr>
              <a:t>Oppo.</a:t>
            </a:r>
          </a:p>
          <a:p>
            <a:pPr marL="457200" indent="-457200">
              <a:buFont typeface="Arial" pitchFamily="34" charset="0"/>
              <a:buChar char="•"/>
            </a:pPr>
            <a:endParaRPr lang="en-US" sz="2800" b="1" i="1" dirty="0">
              <a:solidFill>
                <a:schemeClr val="bg1"/>
              </a:solidFill>
              <a:effectLst>
                <a:outerShdw blurRad="38100" dist="38100" dir="2700000" algn="tl">
                  <a:srgbClr val="000000">
                    <a:alpha val="43137"/>
                  </a:srgbClr>
                </a:outerShdw>
              </a:effectLst>
            </a:endParaRPr>
          </a:p>
          <a:p>
            <a:pPr marL="457200" indent="-457200">
              <a:buFont typeface="Arial" pitchFamily="34" charset="0"/>
              <a:buChar char="•"/>
            </a:pPr>
            <a:r>
              <a:rPr lang="en-US" sz="2800" b="1" i="1" dirty="0">
                <a:solidFill>
                  <a:schemeClr val="bg1"/>
                </a:solidFill>
                <a:effectLst>
                  <a:outerShdw blurRad="38100" dist="38100" dir="2700000" algn="tl">
                    <a:srgbClr val="000000">
                      <a:alpha val="43137"/>
                    </a:srgbClr>
                  </a:outerShdw>
                </a:effectLst>
              </a:rPr>
              <a:t>International mobile phone brands Nokia, Samsung, Vivo and others are increasingly choosing to set up manufacturing ventures in Bangladesh to avoid the South Asian country's high import tariffs and get direct access to its large and growing population. </a:t>
            </a:r>
            <a:endParaRPr lang="en-US" sz="2800" b="1" i="1" dirty="0" smtClean="0">
              <a:solidFill>
                <a:schemeClr val="bg1"/>
              </a:solidFill>
              <a:effectLst>
                <a:outerShdw blurRad="38100" dist="38100" dir="2700000" algn="tl">
                  <a:srgbClr val="000000">
                    <a:alpha val="43137"/>
                  </a:srgbClr>
                </a:outerShdw>
              </a:effectLst>
            </a:endParaRPr>
          </a:p>
          <a:p>
            <a:pPr marL="457200" indent="-457200">
              <a:buFont typeface="Arial" pitchFamily="34" charset="0"/>
              <a:buChar char="•"/>
            </a:pPr>
            <a:endParaRPr lang="en-US" sz="2800" b="1" i="1" dirty="0" smtClean="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55854953"/>
      </p:ext>
    </p:extLst>
  </p:cSld>
  <p:clrMapOvr>
    <a:masterClrMapping/>
  </p:clrMapOvr>
  <mc:AlternateContent xmlns:mc="http://schemas.openxmlformats.org/markup-compatibility/2006">
    <mc:Choice xmlns:p14="http://schemas.microsoft.com/office/powerpoint/2010/main" Requires="p14">
      <p:transition spd="slow" p14:dur="3075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0434" y="1100224"/>
            <a:ext cx="7362325" cy="4893647"/>
          </a:xfrm>
          <a:prstGeom prst="rect">
            <a:avLst/>
          </a:prstGeom>
        </p:spPr>
        <p:txBody>
          <a:bodyPr wrap="square">
            <a:spAutoFit/>
          </a:bodyPr>
          <a:lstStyle/>
          <a:p>
            <a:r>
              <a:rPr lang="en-US" sz="2800" b="1" i="1" dirty="0">
                <a:solidFill>
                  <a:schemeClr val="bg1"/>
                </a:solidFill>
                <a:effectLst>
                  <a:outerShdw blurRad="38100" dist="38100" dir="2700000" algn="tl">
                    <a:srgbClr val="000000">
                      <a:alpha val="43137"/>
                    </a:srgbClr>
                  </a:outerShdw>
                </a:effectLst>
              </a:rPr>
              <a:t>Mobile Phone Assembling </a:t>
            </a:r>
            <a:r>
              <a:rPr lang="en-US" sz="2800" b="1" i="1" dirty="0" smtClean="0">
                <a:solidFill>
                  <a:schemeClr val="bg1"/>
                </a:solidFill>
                <a:effectLst>
                  <a:outerShdw blurRad="38100" dist="38100" dir="2700000" algn="tl">
                    <a:srgbClr val="000000">
                      <a:alpha val="43137"/>
                    </a:srgbClr>
                  </a:outerShdw>
                </a:effectLst>
              </a:rPr>
              <a:t>Business in Bangladesh:</a:t>
            </a:r>
          </a:p>
          <a:p>
            <a:endParaRPr lang="en-US" sz="2800" b="1" i="1" dirty="0" smtClean="0">
              <a:solidFill>
                <a:schemeClr val="bg1"/>
              </a:solidFill>
              <a:effectLst>
                <a:outerShdw blurRad="38100" dist="38100" dir="2700000" algn="tl">
                  <a:srgbClr val="000000">
                    <a:alpha val="43137"/>
                  </a:srgbClr>
                </a:outerShdw>
              </a:effectLst>
            </a:endParaRPr>
          </a:p>
          <a:p>
            <a:pPr marL="285750" indent="-285750">
              <a:buFont typeface="Arial" pitchFamily="34" charset="0"/>
              <a:buChar char="•"/>
            </a:pPr>
            <a:r>
              <a:rPr lang="en-US" b="1" i="1" dirty="0" smtClean="0">
                <a:solidFill>
                  <a:schemeClr val="bg1"/>
                </a:solidFill>
                <a:effectLst>
                  <a:outerShdw blurRad="38100" dist="38100" dir="2700000" algn="tl">
                    <a:srgbClr val="000000">
                      <a:alpha val="43137"/>
                    </a:srgbClr>
                  </a:outerShdw>
                </a:effectLst>
              </a:rPr>
              <a:t>Thanks </a:t>
            </a:r>
            <a:r>
              <a:rPr lang="en-US" b="1" i="1" dirty="0">
                <a:solidFill>
                  <a:schemeClr val="bg1"/>
                </a:solidFill>
                <a:effectLst>
                  <a:outerShdw blurRad="38100" dist="38100" dir="2700000" algn="tl">
                    <a:srgbClr val="000000">
                      <a:alpha val="43137"/>
                    </a:srgbClr>
                  </a:outerShdw>
                </a:effectLst>
              </a:rPr>
              <a:t>to an effective price gap of 15-26% between imported and locally assembled smart phones, domestic production has climbed, now accounting for nearly 80% of sales</a:t>
            </a:r>
            <a:r>
              <a:rPr lang="en-US" sz="2800" b="1" i="1" dirty="0">
                <a:solidFill>
                  <a:schemeClr val="bg1"/>
                </a:solidFill>
                <a:effectLst>
                  <a:outerShdw blurRad="38100" dist="38100" dir="2700000" algn="tl">
                    <a:srgbClr val="000000">
                      <a:alpha val="43137"/>
                    </a:srgbClr>
                  </a:outerShdw>
                </a:effectLst>
              </a:rPr>
              <a:t>. </a:t>
            </a:r>
            <a:endParaRPr lang="en-US" sz="2800" b="1" i="1" dirty="0" smtClean="0">
              <a:solidFill>
                <a:schemeClr val="bg1"/>
              </a:solidFill>
              <a:effectLst>
                <a:outerShdw blurRad="38100" dist="38100" dir="2700000" algn="tl">
                  <a:srgbClr val="000000">
                    <a:alpha val="43137"/>
                  </a:srgbClr>
                </a:outerShdw>
              </a:effectLst>
            </a:endParaRPr>
          </a:p>
          <a:p>
            <a:pPr marL="285750" indent="-285750">
              <a:buFont typeface="Arial" pitchFamily="34" charset="0"/>
              <a:buChar char="•"/>
            </a:pPr>
            <a:r>
              <a:rPr lang="en-US" b="1" i="1" dirty="0">
                <a:solidFill>
                  <a:schemeClr val="bg1"/>
                </a:solidFill>
                <a:effectLst>
                  <a:outerShdw blurRad="38100" dist="38100" dir="2700000" algn="tl">
                    <a:srgbClr val="000000">
                      <a:alpha val="43137"/>
                    </a:srgbClr>
                  </a:outerShdw>
                </a:effectLst>
              </a:rPr>
              <a:t>Local manufacturing of phones only began in October 2017 when local electronics maker Walton started production under its own brand in a Dhaka suburb. It has since made 1.7 million smart  phones and 4.3 million older-style feature phones</a:t>
            </a:r>
            <a:r>
              <a:rPr lang="en-US" sz="2800" b="1" i="1" dirty="0" smtClean="0">
                <a:solidFill>
                  <a:schemeClr val="bg1"/>
                </a:solidFill>
                <a:effectLst>
                  <a:outerShdw blurRad="38100" dist="38100" dir="2700000" algn="tl">
                    <a:srgbClr val="000000">
                      <a:alpha val="43137"/>
                    </a:srgbClr>
                  </a:outerShdw>
                </a:effectLst>
              </a:rPr>
              <a:t>.</a:t>
            </a:r>
          </a:p>
          <a:p>
            <a:pPr marL="285750" indent="-285750">
              <a:buFont typeface="Arial" pitchFamily="34" charset="0"/>
              <a:buChar char="•"/>
            </a:pPr>
            <a:r>
              <a:rPr lang="en-US" b="1" i="1" dirty="0">
                <a:solidFill>
                  <a:schemeClr val="bg1"/>
                </a:solidFill>
                <a:effectLst>
                  <a:outerShdw blurRad="38100" dist="38100" dir="2700000" algn="tl">
                    <a:srgbClr val="000000">
                      <a:alpha val="43137"/>
                    </a:srgbClr>
                  </a:outerShdw>
                </a:effectLst>
              </a:rPr>
              <a:t>A number of other companies now making smart phones in Bangladesh are local ventures, often arms of large conglomerates. But Vivo and Realme, both under the umbrella of China's BBK Electronics, and compatriot </a:t>
            </a:r>
            <a:r>
              <a:rPr lang="en-US" b="1" i="1" dirty="0" smtClean="0">
                <a:solidFill>
                  <a:schemeClr val="bg1"/>
                </a:solidFill>
                <a:effectLst>
                  <a:outerShdw blurRad="38100" dist="38100" dir="2700000" algn="tl">
                    <a:srgbClr val="000000">
                      <a:alpha val="43137"/>
                    </a:srgbClr>
                  </a:outerShdw>
                </a:effectLst>
              </a:rPr>
              <a:t>Transition </a:t>
            </a:r>
            <a:r>
              <a:rPr lang="en-US" b="1" i="1" dirty="0">
                <a:solidFill>
                  <a:schemeClr val="bg1"/>
                </a:solidFill>
                <a:effectLst>
                  <a:outerShdw blurRad="38100" dist="38100" dir="2700000" algn="tl">
                    <a:srgbClr val="000000">
                      <a:alpha val="43137"/>
                    </a:srgbClr>
                  </a:outerShdw>
                </a:effectLst>
              </a:rPr>
              <a:t>have set up their own factories in the country.   </a:t>
            </a:r>
          </a:p>
        </p:txBody>
      </p:sp>
    </p:spTree>
    <p:extLst>
      <p:ext uri="{BB962C8B-B14F-4D97-AF65-F5344CB8AC3E}">
        <p14:creationId xmlns:p14="http://schemas.microsoft.com/office/powerpoint/2010/main" val="3113938885"/>
      </p:ext>
    </p:extLst>
  </p:cSld>
  <p:clrMapOvr>
    <a:masterClrMapping/>
  </p:clrMapOvr>
  <mc:AlternateContent xmlns:mc="http://schemas.openxmlformats.org/markup-compatibility/2006">
    <mc:Choice xmlns:p14="http://schemas.microsoft.com/office/powerpoint/2010/main" Requires="p14">
      <p:transition spd="slow" p14:dur="3075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9595" y="1928206"/>
            <a:ext cx="9317421" cy="4708981"/>
          </a:xfrm>
          <a:prstGeom prst="rect">
            <a:avLst/>
          </a:prstGeom>
        </p:spPr>
        <p:txBody>
          <a:bodyPr wrap="square">
            <a:spAutoFit/>
          </a:bodyPr>
          <a:lstStyle/>
          <a:p>
            <a:pPr marL="285750" indent="-285750">
              <a:buFont typeface="Arial" pitchFamily="34" charset="0"/>
              <a:buChar char="•"/>
            </a:pPr>
            <a:r>
              <a:rPr lang="en-US" sz="2000" b="1" dirty="0" smtClean="0">
                <a:solidFill>
                  <a:schemeClr val="bg1"/>
                </a:solidFill>
                <a:effectLst>
                  <a:outerShdw blurRad="38100" dist="38100" dir="2700000" algn="tl">
                    <a:srgbClr val="000000">
                      <a:alpha val="43137"/>
                    </a:srgbClr>
                  </a:outerShdw>
                </a:effectLst>
              </a:rPr>
              <a:t>33 </a:t>
            </a:r>
            <a:r>
              <a:rPr lang="en-US" sz="2000" b="1" dirty="0">
                <a:solidFill>
                  <a:schemeClr val="bg1"/>
                </a:solidFill>
                <a:effectLst>
                  <a:outerShdw blurRad="38100" dist="38100" dir="2700000" algn="tl">
                    <a:srgbClr val="000000">
                      <a:alpha val="43137"/>
                    </a:srgbClr>
                  </a:outerShdw>
                </a:effectLst>
              </a:rPr>
              <a:t>million mobile handsets were made in Bangladesh over the past one and a half years, including 18.8 million in last six months.</a:t>
            </a:r>
          </a:p>
          <a:p>
            <a:pPr marL="285750" indent="-285750">
              <a:buFont typeface="Arial" pitchFamily="34" charset="0"/>
              <a:buChar char="•"/>
            </a:pPr>
            <a:r>
              <a:rPr lang="en-US" sz="2000" b="1" dirty="0">
                <a:solidFill>
                  <a:schemeClr val="bg1"/>
                </a:solidFill>
                <a:effectLst>
                  <a:outerShdw blurRad="38100" dist="38100" dir="2700000" algn="tl">
                    <a:srgbClr val="000000">
                      <a:alpha val="43137"/>
                    </a:srgbClr>
                  </a:outerShdw>
                </a:effectLst>
              </a:rPr>
              <a:t>Bangladesh imported 16.3 million mobiles in last one and a half years with only 1.8 million of them imported in the last six months. Before domestic production began in 2017, Bangladesh needed to meet the local consumption through 100% import of handsets. Now the plants import small parts and assemble the handsets.</a:t>
            </a:r>
          </a:p>
          <a:p>
            <a:pPr marL="285750" indent="-285750">
              <a:buFont typeface="Arial" pitchFamily="34" charset="0"/>
              <a:buChar char="•"/>
            </a:pPr>
            <a:r>
              <a:rPr lang="en-US" sz="2000" b="1" dirty="0">
                <a:solidFill>
                  <a:schemeClr val="bg1"/>
                </a:solidFill>
                <a:effectLst>
                  <a:outerShdw blurRad="38100" dist="38100" dir="2700000" algn="tl">
                    <a:srgbClr val="000000">
                      <a:alpha val="43137"/>
                    </a:srgbClr>
                  </a:outerShdw>
                </a:effectLst>
              </a:rPr>
              <a:t>The handset market in Bangladesh is worth over </a:t>
            </a:r>
            <a:r>
              <a:rPr lang="en-US" sz="2000" b="1" dirty="0" err="1">
                <a:solidFill>
                  <a:schemeClr val="bg1"/>
                </a:solidFill>
                <a:effectLst>
                  <a:outerShdw blurRad="38100" dist="38100" dir="2700000" algn="tl">
                    <a:srgbClr val="000000">
                      <a:alpha val="43137"/>
                    </a:srgbClr>
                  </a:outerShdw>
                </a:effectLst>
              </a:rPr>
              <a:t>Tk</a:t>
            </a:r>
            <a:r>
              <a:rPr lang="en-US" sz="2000" b="1" dirty="0">
                <a:solidFill>
                  <a:schemeClr val="bg1"/>
                </a:solidFill>
                <a:effectLst>
                  <a:outerShdw blurRad="38100" dist="38100" dir="2700000" algn="tl">
                    <a:srgbClr val="000000">
                      <a:alpha val="43137"/>
                    </a:srgbClr>
                  </a:outerShdw>
                </a:effectLst>
              </a:rPr>
              <a:t> 100 billion or roughly $1.2 billion.</a:t>
            </a:r>
          </a:p>
          <a:p>
            <a:pPr marL="285750" indent="-285750">
              <a:buFont typeface="Arial" pitchFamily="34" charset="0"/>
              <a:buChar char="•"/>
            </a:pPr>
            <a:r>
              <a:rPr lang="en-US" sz="2000" b="1" dirty="0">
                <a:solidFill>
                  <a:schemeClr val="bg1"/>
                </a:solidFill>
                <a:effectLst>
                  <a:outerShdw blurRad="38100" dist="38100" dir="2700000" algn="tl">
                    <a:srgbClr val="000000">
                      <a:alpha val="43137"/>
                    </a:srgbClr>
                  </a:outerShdw>
                </a:effectLst>
              </a:rPr>
              <a:t> 12 companies have already got the license to make mobile, such as :</a:t>
            </a:r>
          </a:p>
          <a:p>
            <a:r>
              <a:rPr lang="en-US" sz="2000" b="1" dirty="0">
                <a:solidFill>
                  <a:schemeClr val="bg1"/>
                </a:solidFill>
                <a:effectLst>
                  <a:outerShdw blurRad="38100" dist="38100" dir="2700000" algn="tl">
                    <a:srgbClr val="000000">
                      <a:alpha val="43137"/>
                    </a:srgbClr>
                  </a:outerShdw>
                </a:effectLst>
              </a:rPr>
              <a:t>Walton </a:t>
            </a:r>
            <a:r>
              <a:rPr lang="en-US" sz="2000" b="1" dirty="0" err="1">
                <a:solidFill>
                  <a:schemeClr val="bg1"/>
                </a:solidFill>
                <a:effectLst>
                  <a:outerShdw blurRad="38100" dist="38100" dir="2700000" algn="tl">
                    <a:srgbClr val="000000">
                      <a:alpha val="43137"/>
                    </a:srgbClr>
                  </a:outerShdw>
                </a:effectLst>
              </a:rPr>
              <a:t>Digi</a:t>
            </a:r>
            <a:r>
              <a:rPr lang="en-US" sz="2000" b="1" dirty="0">
                <a:solidFill>
                  <a:schemeClr val="bg1"/>
                </a:solidFill>
                <a:effectLst>
                  <a:outerShdw blurRad="38100" dist="38100" dir="2700000" algn="tl">
                    <a:srgbClr val="000000">
                      <a:alpha val="43137"/>
                    </a:srgbClr>
                  </a:outerShdw>
                </a:effectLst>
              </a:rPr>
              <a:t>-tech Industries Ltd, Samsung, Symphony, 5 Star, </a:t>
            </a:r>
            <a:r>
              <a:rPr lang="en-US" sz="2000" b="1" dirty="0" err="1">
                <a:solidFill>
                  <a:schemeClr val="bg1"/>
                </a:solidFill>
                <a:effectLst>
                  <a:outerShdw blurRad="38100" dist="38100" dir="2700000" algn="tl">
                    <a:srgbClr val="000000">
                      <a:alpha val="43137"/>
                    </a:srgbClr>
                  </a:outerShdw>
                </a:effectLst>
              </a:rPr>
              <a:t>itel</a:t>
            </a:r>
            <a:r>
              <a:rPr lang="en-US" sz="2000" b="1" dirty="0">
                <a:solidFill>
                  <a:schemeClr val="bg1"/>
                </a:solidFill>
                <a:effectLst>
                  <a:outerShdw blurRad="38100" dist="38100" dir="2700000" algn="tl">
                    <a:srgbClr val="000000">
                      <a:alpha val="43137"/>
                    </a:srgbClr>
                  </a:outerShdw>
                </a:effectLst>
              </a:rPr>
              <a:t> and Techno, </a:t>
            </a:r>
            <a:r>
              <a:rPr lang="en-US" sz="2000" b="1" dirty="0" err="1">
                <a:solidFill>
                  <a:schemeClr val="bg1"/>
                </a:solidFill>
                <a:effectLst>
                  <a:outerShdw blurRad="38100" dist="38100" dir="2700000" algn="tl">
                    <a:srgbClr val="000000">
                      <a:alpha val="43137"/>
                    </a:srgbClr>
                  </a:outerShdw>
                </a:effectLst>
              </a:rPr>
              <a:t>Yunstar</a:t>
            </a:r>
            <a:r>
              <a:rPr lang="en-US" sz="2000" b="1" dirty="0">
                <a:solidFill>
                  <a:schemeClr val="bg1"/>
                </a:solidFill>
                <a:effectLst>
                  <a:outerShdw blurRad="38100" dist="38100" dir="2700000" algn="tl">
                    <a:srgbClr val="000000">
                      <a:alpha val="43137"/>
                    </a:srgbClr>
                  </a:outerShdw>
                </a:effectLst>
              </a:rPr>
              <a:t>, Vivo , Lava, DTC, Oppo, and Okay Mobile and </a:t>
            </a:r>
            <a:r>
              <a:rPr lang="en-US" sz="2000" b="1" dirty="0" err="1">
                <a:solidFill>
                  <a:schemeClr val="bg1"/>
                </a:solidFill>
                <a:effectLst>
                  <a:outerShdw blurRad="38100" dist="38100" dir="2700000" algn="tl">
                    <a:srgbClr val="000000">
                      <a:alpha val="43137"/>
                    </a:srgbClr>
                  </a:outerShdw>
                </a:effectLst>
              </a:rPr>
              <a:t>Mycel</a:t>
            </a:r>
            <a:r>
              <a:rPr lang="en-US" sz="2000" b="1" dirty="0">
                <a:solidFill>
                  <a:schemeClr val="bg1"/>
                </a:solidFill>
                <a:effectLst>
                  <a:outerShdw blurRad="38100" dist="38100" dir="2700000" algn="tl">
                    <a:srgbClr val="000000">
                      <a:alpha val="43137"/>
                    </a:srgbClr>
                  </a:outerShdw>
                </a:effectLst>
              </a:rPr>
              <a:t> Technology.</a:t>
            </a:r>
          </a:p>
          <a:p>
            <a:pPr marL="285750" indent="-285750">
              <a:buFont typeface="Arial" pitchFamily="34" charset="0"/>
              <a:buChar char="•"/>
            </a:pPr>
            <a:r>
              <a:rPr lang="en-US" sz="2000" b="1" dirty="0">
                <a:solidFill>
                  <a:schemeClr val="bg1"/>
                </a:solidFill>
                <a:effectLst>
                  <a:outerShdw blurRad="38100" dist="38100" dir="2700000" algn="tl">
                    <a:srgbClr val="000000">
                      <a:alpha val="43137"/>
                    </a:srgbClr>
                  </a:outerShdw>
                </a:effectLst>
              </a:rPr>
              <a:t>The annual demand in Bangladesh is more than 35 million handsets, including 11 million smart phones made or assembled locally. Over 60 percent of the feature phones are made or assembled in Bangladesh. The plants will be able to meet the demand fully in a short time.</a:t>
            </a:r>
          </a:p>
        </p:txBody>
      </p:sp>
      <p:sp>
        <p:nvSpPr>
          <p:cNvPr id="3" name="Rectangle 2"/>
          <p:cNvSpPr/>
          <p:nvPr/>
        </p:nvSpPr>
        <p:spPr>
          <a:xfrm>
            <a:off x="1449595" y="974099"/>
            <a:ext cx="6780005" cy="954107"/>
          </a:xfrm>
          <a:prstGeom prst="rect">
            <a:avLst/>
          </a:prstGeom>
        </p:spPr>
        <p:txBody>
          <a:bodyPr wrap="square">
            <a:spAutoFit/>
          </a:bodyPr>
          <a:lstStyle/>
          <a:p>
            <a:r>
              <a:rPr lang="en-US" sz="2800" b="1" i="1" dirty="0">
                <a:solidFill>
                  <a:schemeClr val="bg1"/>
                </a:solidFill>
                <a:effectLst>
                  <a:outerShdw blurRad="38100" dist="38100" dir="2700000" algn="tl">
                    <a:srgbClr val="000000">
                      <a:alpha val="43137"/>
                    </a:srgbClr>
                  </a:outerShdw>
                </a:effectLst>
              </a:rPr>
              <a:t>Mobile Phone Assembling Business in Bangladesh:</a:t>
            </a:r>
          </a:p>
        </p:txBody>
      </p:sp>
    </p:spTree>
    <p:extLst>
      <p:ext uri="{BB962C8B-B14F-4D97-AF65-F5344CB8AC3E}">
        <p14:creationId xmlns:p14="http://schemas.microsoft.com/office/powerpoint/2010/main" val="658559788"/>
      </p:ext>
    </p:extLst>
  </p:cSld>
  <p:clrMapOvr>
    <a:masterClrMapping/>
  </p:clrMapOvr>
  <mc:AlternateContent xmlns:mc="http://schemas.openxmlformats.org/markup-compatibility/2006">
    <mc:Choice xmlns:p14="http://schemas.microsoft.com/office/powerpoint/2010/main" Requires="p14">
      <p:transition spd="slow" p14:dur="3075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7724" y="1218548"/>
            <a:ext cx="9364717" cy="4585871"/>
          </a:xfrm>
          <a:prstGeom prst="rect">
            <a:avLst/>
          </a:prstGeom>
        </p:spPr>
        <p:txBody>
          <a:bodyPr wrap="square">
            <a:spAutoFit/>
          </a:bodyPr>
          <a:lstStyle/>
          <a:p>
            <a:r>
              <a:rPr lang="en-US" sz="2400" b="1" i="1" dirty="0" smtClean="0">
                <a:solidFill>
                  <a:schemeClr val="bg1"/>
                </a:solidFill>
                <a:effectLst>
                  <a:outerShdw blurRad="38100" dist="38100" dir="2700000" algn="tl">
                    <a:srgbClr val="000000">
                      <a:alpha val="43137"/>
                    </a:srgbClr>
                  </a:outerShdw>
                </a:effectLst>
              </a:rPr>
              <a:t>Potential market to exploit in Bangladesh</a:t>
            </a:r>
          </a:p>
          <a:p>
            <a:endParaRPr lang="en-US" sz="2400" b="1" i="1" dirty="0" smtClean="0">
              <a:solidFill>
                <a:schemeClr val="bg1"/>
              </a:solidFill>
              <a:effectLst>
                <a:outerShdw blurRad="38100" dist="38100" dir="2700000" algn="tl">
                  <a:srgbClr val="000000">
                    <a:alpha val="43137"/>
                  </a:srgbClr>
                </a:outerShdw>
              </a:effectLst>
            </a:endParaRPr>
          </a:p>
          <a:p>
            <a:pPr marL="285750" indent="-285750">
              <a:buFont typeface="Arial" pitchFamily="34" charset="0"/>
              <a:buChar char="•"/>
            </a:pPr>
            <a:r>
              <a:rPr lang="en-US" sz="2000" b="1" dirty="0" smtClean="0">
                <a:solidFill>
                  <a:schemeClr val="bg1"/>
                </a:solidFill>
                <a:effectLst>
                  <a:outerShdw blurRad="38100" dist="38100" dir="2700000" algn="tl">
                    <a:srgbClr val="000000">
                      <a:alpha val="43137"/>
                    </a:srgbClr>
                  </a:outerShdw>
                </a:effectLst>
              </a:rPr>
              <a:t>Currently</a:t>
            </a:r>
            <a:r>
              <a:rPr lang="en-US" sz="2000" b="1" dirty="0">
                <a:solidFill>
                  <a:schemeClr val="bg1"/>
                </a:solidFill>
                <a:effectLst>
                  <a:outerShdw blurRad="38100" dist="38100" dir="2700000" algn="tl">
                    <a:srgbClr val="000000">
                      <a:alpha val="43137"/>
                    </a:srgbClr>
                  </a:outerShdw>
                </a:effectLst>
              </a:rPr>
              <a:t>, almost 100 percent of the demand for Samsung phones is met by locally assembled. Samsung Bangladesh and its local partner Fair have been assembling smart phones in the plant at Narsingdi  </a:t>
            </a:r>
            <a:r>
              <a:rPr lang="en-US" sz="2000" b="1" dirty="0" smtClean="0">
                <a:solidFill>
                  <a:schemeClr val="bg1"/>
                </a:solidFill>
                <a:effectLst>
                  <a:outerShdw blurRad="38100" dist="38100" dir="2700000" algn="tl">
                    <a:srgbClr val="000000">
                      <a:alpha val="43137"/>
                    </a:srgbClr>
                  </a:outerShdw>
                </a:effectLst>
              </a:rPr>
              <a:t>since </a:t>
            </a:r>
            <a:r>
              <a:rPr lang="en-US" sz="2000" b="1" dirty="0">
                <a:solidFill>
                  <a:schemeClr val="bg1"/>
                </a:solidFill>
                <a:effectLst>
                  <a:outerShdw blurRad="38100" dist="38100" dir="2700000" algn="tl">
                    <a:srgbClr val="000000">
                      <a:alpha val="43137"/>
                    </a:srgbClr>
                  </a:outerShdw>
                </a:effectLst>
              </a:rPr>
              <a:t>June 2018 to cater the local market. </a:t>
            </a:r>
            <a:r>
              <a:rPr lang="en-US" sz="2000" b="1" dirty="0" smtClean="0">
                <a:solidFill>
                  <a:schemeClr val="bg1"/>
                </a:solidFill>
                <a:effectLst>
                  <a:outerShdw blurRad="38100" dist="38100" dir="2700000" algn="tl">
                    <a:srgbClr val="000000">
                      <a:alpha val="43137"/>
                    </a:srgbClr>
                  </a:outerShdw>
                </a:effectLst>
              </a:rPr>
              <a:t>The </a:t>
            </a:r>
            <a:r>
              <a:rPr lang="en-US" sz="2000" b="1" dirty="0">
                <a:solidFill>
                  <a:schemeClr val="bg1"/>
                </a:solidFill>
                <a:effectLst>
                  <a:outerShdw blurRad="38100" dist="38100" dir="2700000" algn="tl">
                    <a:srgbClr val="000000">
                      <a:alpha val="43137"/>
                    </a:srgbClr>
                  </a:outerShdw>
                </a:effectLst>
              </a:rPr>
              <a:t>handsets are cheaper now since they are assembled </a:t>
            </a:r>
            <a:r>
              <a:rPr lang="en-US" sz="2000" b="1" dirty="0" smtClean="0">
                <a:solidFill>
                  <a:schemeClr val="bg1"/>
                </a:solidFill>
                <a:effectLst>
                  <a:outerShdw blurRad="38100" dist="38100" dir="2700000" algn="tl">
                    <a:srgbClr val="000000">
                      <a:alpha val="43137"/>
                    </a:srgbClr>
                  </a:outerShdw>
                </a:effectLst>
              </a:rPr>
              <a:t>there</a:t>
            </a:r>
            <a:r>
              <a:rPr lang="en-US" sz="2000" b="1" dirty="0">
                <a:solidFill>
                  <a:schemeClr val="bg1"/>
                </a:solidFill>
                <a:effectLst>
                  <a:outerShdw blurRad="38100" dist="38100" dir="2700000" algn="tl">
                    <a:srgbClr val="000000">
                      <a:alpha val="43137"/>
                    </a:srgbClr>
                  </a:outerShdw>
                </a:effectLst>
              </a:rPr>
              <a:t>. Also, the sector has generated more than 15, 000 jobs. </a:t>
            </a:r>
            <a:r>
              <a:rPr lang="en-US" sz="2000" b="1" dirty="0" smtClean="0">
                <a:solidFill>
                  <a:schemeClr val="bg1"/>
                </a:solidFill>
                <a:effectLst>
                  <a:outerShdw blurRad="38100" dist="38100" dir="2700000" algn="tl">
                    <a:srgbClr val="000000">
                      <a:alpha val="43137"/>
                    </a:srgbClr>
                  </a:outerShdw>
                </a:effectLst>
              </a:rPr>
              <a:t>Earlier</a:t>
            </a:r>
            <a:r>
              <a:rPr lang="en-US" sz="2000" b="1" dirty="0">
                <a:solidFill>
                  <a:schemeClr val="bg1"/>
                </a:solidFill>
                <a:effectLst>
                  <a:outerShdw blurRad="38100" dist="38100" dir="2700000" algn="tl">
                    <a:srgbClr val="000000">
                      <a:alpha val="43137"/>
                    </a:srgbClr>
                  </a:outerShdw>
                </a:effectLst>
              </a:rPr>
              <a:t>, there wasn't any opportunity to create skilled labour in making mobile handsets. This sector has just begun to gain the skills</a:t>
            </a:r>
            <a:r>
              <a:rPr lang="en-US" sz="2000" b="1" dirty="0" smtClean="0">
                <a:solidFill>
                  <a:schemeClr val="bg1"/>
                </a:solidFill>
                <a:effectLst>
                  <a:outerShdw blurRad="38100" dist="38100" dir="2700000" algn="tl">
                    <a:srgbClr val="000000">
                      <a:alpha val="43137"/>
                    </a:srgbClr>
                  </a:outerShdw>
                </a:effectLst>
              </a:rPr>
              <a:t>.</a:t>
            </a:r>
          </a:p>
          <a:p>
            <a:pPr marL="285750" indent="-285750">
              <a:buFont typeface="Arial" pitchFamily="34" charset="0"/>
              <a:buChar char="•"/>
            </a:pPr>
            <a:endParaRPr lang="en-US" sz="2000" b="1" dirty="0" smtClean="0">
              <a:solidFill>
                <a:schemeClr val="bg1"/>
              </a:solidFill>
              <a:effectLst>
                <a:outerShdw blurRad="38100" dist="38100" dir="2700000" algn="tl">
                  <a:srgbClr val="000000">
                    <a:alpha val="43137"/>
                  </a:srgbClr>
                </a:outerShdw>
              </a:effectLst>
            </a:endParaRPr>
          </a:p>
          <a:p>
            <a:pPr marL="285750" indent="-285750">
              <a:buFont typeface="Arial" pitchFamily="34" charset="0"/>
              <a:buChar char="•"/>
            </a:pPr>
            <a:r>
              <a:rPr lang="en-US" sz="2000" b="1" dirty="0">
                <a:solidFill>
                  <a:schemeClr val="bg1"/>
                </a:solidFill>
                <a:effectLst>
                  <a:outerShdw blurRad="38100" dist="38100" dir="2700000" algn="tl">
                    <a:srgbClr val="000000">
                      <a:alpha val="43137"/>
                    </a:srgbClr>
                  </a:outerShdw>
                </a:effectLst>
              </a:rPr>
              <a:t>Walton is set to export smart phones to the US, in what can be viewed as a remarkable endorsement of the leaps taken by Bangladesh's manufacturing sector. The first consignment of the smart phones, which would be priced between $100 and $200, will be out of the gates of Walton </a:t>
            </a:r>
            <a:r>
              <a:rPr lang="en-US" sz="2000" b="1" dirty="0" err="1">
                <a:solidFill>
                  <a:schemeClr val="bg1"/>
                </a:solidFill>
                <a:effectLst>
                  <a:outerShdw blurRad="38100" dist="38100" dir="2700000" algn="tl">
                    <a:srgbClr val="000000">
                      <a:alpha val="43137"/>
                    </a:srgbClr>
                  </a:outerShdw>
                </a:effectLst>
              </a:rPr>
              <a:t>Digi</a:t>
            </a:r>
            <a:r>
              <a:rPr lang="en-US" sz="2000" b="1" dirty="0">
                <a:solidFill>
                  <a:schemeClr val="bg1"/>
                </a:solidFill>
                <a:effectLst>
                  <a:outerShdw blurRad="38100" dist="38100" dir="2700000" algn="tl">
                    <a:srgbClr val="000000">
                      <a:alpha val="43137"/>
                    </a:srgbClr>
                  </a:outerShdw>
                </a:effectLst>
              </a:rPr>
              <a:t>-Tech</a:t>
            </a:r>
            <a:r>
              <a:rPr lang="en-US" sz="2400" b="1" dirty="0">
                <a:solidFill>
                  <a:schemeClr val="bg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2466106493"/>
      </p:ext>
    </p:extLst>
  </p:cSld>
  <p:clrMapOvr>
    <a:masterClrMapping/>
  </p:clrMapOvr>
  <mc:AlternateContent xmlns:mc="http://schemas.openxmlformats.org/markup-compatibility/2006">
    <mc:Choice xmlns:p14="http://schemas.microsoft.com/office/powerpoint/2010/main" Requires="p14">
      <p:transition spd="slow" p14:dur="3075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190" y="911036"/>
            <a:ext cx="5797550" cy="570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7267903" y="1860331"/>
            <a:ext cx="4761187" cy="4770537"/>
          </a:xfrm>
          <a:prstGeom prst="rect">
            <a:avLst/>
          </a:prstGeom>
          <a:noFill/>
        </p:spPr>
        <p:txBody>
          <a:bodyPr wrap="square" rtlCol="0">
            <a:spAutoFit/>
          </a:bodyPr>
          <a:lstStyle/>
          <a:p>
            <a:r>
              <a:rPr lang="en-US" sz="2000" b="1" i="1" dirty="0"/>
              <a:t>But, if </a:t>
            </a:r>
            <a:r>
              <a:rPr lang="en-US" sz="2000" b="1" i="1" dirty="0" smtClean="0"/>
              <a:t>Huawei assembles </a:t>
            </a:r>
            <a:r>
              <a:rPr lang="en-US" sz="2000" b="1" i="1" dirty="0"/>
              <a:t>the product in Bangladesh the price would be,</a:t>
            </a:r>
          </a:p>
          <a:p>
            <a:r>
              <a:rPr lang="en-US" sz="2000" b="1" i="1" dirty="0"/>
              <a:t>Total </a:t>
            </a:r>
            <a:r>
              <a:rPr lang="en-US" sz="2400" b="1" i="1" dirty="0"/>
              <a:t>cost</a:t>
            </a:r>
            <a:r>
              <a:rPr lang="en-US" sz="2000" b="1" i="1" dirty="0"/>
              <a:t> material --                  $ 363.83</a:t>
            </a:r>
          </a:p>
          <a:p>
            <a:r>
              <a:rPr lang="en-US" sz="2000" b="1" i="1" dirty="0"/>
              <a:t>Import tax17%(for assemble) = $ 61.71</a:t>
            </a:r>
          </a:p>
          <a:p>
            <a:r>
              <a:rPr lang="en-US" sz="2000" b="1" i="1" dirty="0"/>
              <a:t>Labor cost</a:t>
            </a:r>
          </a:p>
          <a:p>
            <a:r>
              <a:rPr lang="en-US" sz="2000" b="1" i="1" dirty="0"/>
              <a:t>Sea freight CIF</a:t>
            </a:r>
          </a:p>
          <a:p>
            <a:r>
              <a:rPr lang="en-US" sz="2000" b="1" i="1" dirty="0"/>
              <a:t>Customs                                = $ 493      </a:t>
            </a:r>
          </a:p>
          <a:p>
            <a:r>
              <a:rPr lang="en-US" sz="2000" b="1" i="1" dirty="0"/>
              <a:t>Carrying Charge</a:t>
            </a:r>
          </a:p>
          <a:p>
            <a:r>
              <a:rPr lang="en-US" sz="2000" b="1" i="1" dirty="0"/>
              <a:t>C &amp; </a:t>
            </a:r>
            <a:r>
              <a:rPr lang="en-US" sz="2000" b="1" i="1" dirty="0" smtClean="0"/>
              <a:t>F    Charge</a:t>
            </a:r>
            <a:endParaRPr lang="en-US" sz="2000" b="1" i="1" dirty="0"/>
          </a:p>
          <a:p>
            <a:r>
              <a:rPr lang="en-US" sz="2000" b="1" i="1" dirty="0"/>
              <a:t>Misc           </a:t>
            </a:r>
          </a:p>
          <a:p>
            <a:r>
              <a:rPr lang="en-US" sz="2000" b="1" i="1" dirty="0"/>
              <a:t>                 ----------------------------------</a:t>
            </a:r>
          </a:p>
          <a:p>
            <a:r>
              <a:rPr lang="en-US" sz="2000" b="1" i="1" dirty="0"/>
              <a:t>                   Total -  $ 918.00 in Bangladesh = 77,157 BDT</a:t>
            </a:r>
          </a:p>
          <a:p>
            <a:endParaRPr lang="en-US" sz="2000" i="1" dirty="0"/>
          </a:p>
          <a:p>
            <a:endParaRPr lang="en-US" sz="2000" i="1" dirty="0"/>
          </a:p>
        </p:txBody>
      </p:sp>
      <p:sp>
        <p:nvSpPr>
          <p:cNvPr id="5" name="Right Brace 4"/>
          <p:cNvSpPr/>
          <p:nvPr/>
        </p:nvSpPr>
        <p:spPr>
          <a:xfrm>
            <a:off x="11146221" y="3294993"/>
            <a:ext cx="378372" cy="178150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400" b="1" dirty="0"/>
          </a:p>
        </p:txBody>
      </p:sp>
      <p:sp>
        <p:nvSpPr>
          <p:cNvPr id="7" name="Right Brace 6"/>
          <p:cNvSpPr/>
          <p:nvPr/>
        </p:nvSpPr>
        <p:spPr>
          <a:xfrm>
            <a:off x="5297214" y="3578772"/>
            <a:ext cx="488731" cy="666827"/>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41312870"/>
      </p:ext>
    </p:extLst>
  </p:cSld>
  <p:clrMapOvr>
    <a:masterClrMapping/>
  </p:clrMapOvr>
  <mc:AlternateContent xmlns:mc="http://schemas.openxmlformats.org/markup-compatibility/2006">
    <mc:Choice xmlns:p14="http://schemas.microsoft.com/office/powerpoint/2010/main" Requires="p14">
      <p:transition spd="slow" p14:dur="3075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6648" y="751343"/>
            <a:ext cx="9884980" cy="6232475"/>
          </a:xfrm>
          <a:prstGeom prst="rect">
            <a:avLst/>
          </a:prstGeom>
        </p:spPr>
        <p:txBody>
          <a:bodyPr wrap="square">
            <a:spAutoFit/>
          </a:bodyPr>
          <a:lstStyle/>
          <a:p>
            <a:r>
              <a:rPr lang="en-US" sz="2800" b="1" i="1" dirty="0">
                <a:solidFill>
                  <a:schemeClr val="bg1"/>
                </a:solidFill>
                <a:effectLst>
                  <a:outerShdw blurRad="38100" dist="38100" dir="2700000" algn="tl">
                    <a:srgbClr val="000000">
                      <a:alpha val="43137"/>
                    </a:srgbClr>
                  </a:outerShdw>
                </a:effectLst>
              </a:rPr>
              <a:t>Minimum Wage </a:t>
            </a:r>
            <a:r>
              <a:rPr lang="en-US" b="1" dirty="0">
                <a:solidFill>
                  <a:srgbClr val="1B252D"/>
                </a:solidFill>
              </a:rPr>
              <a:t>in Bangladesh, 1,500 taka ($19) per month for all economic sectors not covered by industry-specific wages; in the garment industry the minimum wage raised to 8,000 taka ($95) per month since 1 December 2018. Where nominal wage is as low as 0.09$ per hour, with PPP that goes to 0.23$. In china, the minimum wage is almost 1$ and with PPP it goes up to 1.68$ per hour.</a:t>
            </a:r>
          </a:p>
          <a:p>
            <a:r>
              <a:rPr lang="en-US" b="1" dirty="0">
                <a:solidFill>
                  <a:srgbClr val="1B252D"/>
                </a:solidFill>
              </a:rPr>
              <a:t>Average assembling cost of Huawei Smartphone is almost 14$ per phone but Huawei can cut it to half if they move their assembling facilities. </a:t>
            </a:r>
          </a:p>
          <a:p>
            <a:r>
              <a:rPr lang="en-US" b="1" dirty="0">
                <a:solidFill>
                  <a:srgbClr val="1B252D"/>
                </a:solidFill>
              </a:rPr>
              <a:t>Monthly, it’s almost 549 RMB, where in Shenzhen standard monthly minimum wage is 2,200 RMB</a:t>
            </a:r>
            <a:r>
              <a:rPr lang="en-US" b="1" dirty="0" smtClean="0">
                <a:solidFill>
                  <a:srgbClr val="1B252D"/>
                </a:solidFill>
              </a:rPr>
              <a:t>.</a:t>
            </a:r>
          </a:p>
          <a:p>
            <a:endParaRPr lang="en-US" b="1" dirty="0">
              <a:solidFill>
                <a:srgbClr val="1B252D"/>
              </a:solidFill>
            </a:endParaRPr>
          </a:p>
          <a:p>
            <a:endParaRPr lang="en-US" b="1" dirty="0" smtClean="0">
              <a:solidFill>
                <a:srgbClr val="1B252D"/>
              </a:solidFill>
            </a:endParaRPr>
          </a:p>
          <a:p>
            <a:endParaRPr lang="en-US" b="1" dirty="0">
              <a:solidFill>
                <a:srgbClr val="1B252D"/>
              </a:solidFill>
            </a:endParaRPr>
          </a:p>
          <a:p>
            <a:r>
              <a:rPr lang="en-US" sz="2800" b="1" i="1" dirty="0" smtClean="0">
                <a:solidFill>
                  <a:schemeClr val="bg1"/>
                </a:solidFill>
                <a:effectLst>
                  <a:outerShdw blurRad="38100" dist="38100" dir="2700000" algn="tl">
                    <a:srgbClr val="000000">
                      <a:alpha val="43137"/>
                    </a:srgbClr>
                  </a:outerShdw>
                </a:effectLst>
              </a:rPr>
              <a:t>Other important factors</a:t>
            </a:r>
          </a:p>
          <a:p>
            <a:pPr>
              <a:lnSpc>
                <a:spcPct val="150000"/>
              </a:lnSpc>
            </a:pPr>
            <a:r>
              <a:rPr lang="en-US" b="1" dirty="0"/>
              <a:t>•	Unemployment</a:t>
            </a:r>
          </a:p>
          <a:p>
            <a:pPr>
              <a:lnSpc>
                <a:spcPct val="150000"/>
              </a:lnSpc>
            </a:pPr>
            <a:r>
              <a:rPr lang="en-US" b="1" dirty="0"/>
              <a:t>•	Higher rate of secondary and vocational education than other developing countries</a:t>
            </a:r>
          </a:p>
          <a:p>
            <a:pPr>
              <a:lnSpc>
                <a:spcPct val="150000"/>
              </a:lnSpc>
            </a:pPr>
            <a:r>
              <a:rPr lang="en-US" b="1" dirty="0"/>
              <a:t>•	Chance to maximize the growth in Asia as, cell phone price will get a cap and mass people will be able to afford them.</a:t>
            </a:r>
          </a:p>
          <a:p>
            <a:pPr>
              <a:lnSpc>
                <a:spcPct val="150000"/>
              </a:lnSpc>
            </a:pPr>
            <a:r>
              <a:rPr lang="en-US" b="1" dirty="0"/>
              <a:t>•	Already assembling and manufacturing phones</a:t>
            </a:r>
          </a:p>
          <a:p>
            <a:endParaRPr lang="en-US" dirty="0" smtClean="0">
              <a:solidFill>
                <a:schemeClr val="bg1"/>
              </a:solidFill>
            </a:endParaRPr>
          </a:p>
          <a:p>
            <a:endParaRPr lang="en-US" sz="2800" dirty="0"/>
          </a:p>
        </p:txBody>
      </p:sp>
    </p:spTree>
    <p:extLst>
      <p:ext uri="{BB962C8B-B14F-4D97-AF65-F5344CB8AC3E}">
        <p14:creationId xmlns:p14="http://schemas.microsoft.com/office/powerpoint/2010/main" val="3802872097"/>
      </p:ext>
    </p:extLst>
  </p:cSld>
  <p:clrMapOvr>
    <a:masterClrMapping/>
  </p:clrMapOvr>
  <mc:AlternateContent xmlns:mc="http://schemas.openxmlformats.org/markup-compatibility/2006">
    <mc:Choice xmlns:p14="http://schemas.microsoft.com/office/powerpoint/2010/main" Requires="p14">
      <p:transition spd="slow" p14:dur="3075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6"/>
          <p:cNvSpPr>
            <a:spLocks/>
          </p:cNvSpPr>
          <p:nvPr/>
        </p:nvSpPr>
        <p:spPr bwMode="auto">
          <a:xfrm>
            <a:off x="1371886" y="3824035"/>
            <a:ext cx="2928491" cy="2559717"/>
          </a:xfrm>
          <a:custGeom>
            <a:avLst/>
            <a:gdLst>
              <a:gd name="T0" fmla="*/ 675 w 675"/>
              <a:gd name="T1" fmla="*/ 391 h 590"/>
              <a:gd name="T2" fmla="*/ 132 w 675"/>
              <a:gd name="T3" fmla="*/ 0 h 590"/>
              <a:gd name="T4" fmla="*/ 0 w 675"/>
              <a:gd name="T5" fmla="*/ 227 h 590"/>
              <a:gd name="T6" fmla="*/ 282 w 675"/>
              <a:gd name="T7" fmla="*/ 590 h 590"/>
              <a:gd name="T8" fmla="*/ 675 w 675"/>
              <a:gd name="T9" fmla="*/ 391 h 590"/>
            </a:gdLst>
            <a:ahLst/>
            <a:cxnLst>
              <a:cxn ang="0">
                <a:pos x="T0" y="T1"/>
              </a:cxn>
              <a:cxn ang="0">
                <a:pos x="T2" y="T3"/>
              </a:cxn>
              <a:cxn ang="0">
                <a:pos x="T4" y="T5"/>
              </a:cxn>
              <a:cxn ang="0">
                <a:pos x="T6" y="T7"/>
              </a:cxn>
              <a:cxn ang="0">
                <a:pos x="T8" y="T9"/>
              </a:cxn>
            </a:cxnLst>
            <a:rect l="0" t="0" r="r" b="b"/>
            <a:pathLst>
              <a:path w="675" h="590">
                <a:moveTo>
                  <a:pt x="675" y="391"/>
                </a:moveTo>
                <a:lnTo>
                  <a:pt x="132" y="0"/>
                </a:lnTo>
                <a:lnTo>
                  <a:pt x="0" y="227"/>
                </a:lnTo>
                <a:lnTo>
                  <a:pt x="282" y="590"/>
                </a:lnTo>
                <a:lnTo>
                  <a:pt x="675" y="391"/>
                </a:lnTo>
                <a:close/>
              </a:path>
            </a:pathLst>
          </a:custGeom>
          <a:solidFill>
            <a:srgbClr val="0073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7"/>
          <p:cNvSpPr>
            <a:spLocks/>
          </p:cNvSpPr>
          <p:nvPr/>
        </p:nvSpPr>
        <p:spPr bwMode="auto">
          <a:xfrm>
            <a:off x="96365" y="-540501"/>
            <a:ext cx="4863464" cy="2993568"/>
          </a:xfrm>
          <a:custGeom>
            <a:avLst/>
            <a:gdLst>
              <a:gd name="T0" fmla="*/ 0 w 1121"/>
              <a:gd name="T1" fmla="*/ 0 h 690"/>
              <a:gd name="T2" fmla="*/ 1121 w 1121"/>
              <a:gd name="T3" fmla="*/ 418 h 690"/>
              <a:gd name="T4" fmla="*/ 718 w 1121"/>
              <a:gd name="T5" fmla="*/ 690 h 690"/>
              <a:gd name="T6" fmla="*/ 0 w 1121"/>
              <a:gd name="T7" fmla="*/ 0 h 690"/>
            </a:gdLst>
            <a:ahLst/>
            <a:cxnLst>
              <a:cxn ang="0">
                <a:pos x="T0" y="T1"/>
              </a:cxn>
              <a:cxn ang="0">
                <a:pos x="T2" y="T3"/>
              </a:cxn>
              <a:cxn ang="0">
                <a:pos x="T4" y="T5"/>
              </a:cxn>
              <a:cxn ang="0">
                <a:pos x="T6" y="T7"/>
              </a:cxn>
            </a:cxnLst>
            <a:rect l="0" t="0" r="r" b="b"/>
            <a:pathLst>
              <a:path w="1121" h="690">
                <a:moveTo>
                  <a:pt x="0" y="0"/>
                </a:moveTo>
                <a:lnTo>
                  <a:pt x="1121" y="418"/>
                </a:lnTo>
                <a:lnTo>
                  <a:pt x="718" y="690"/>
                </a:lnTo>
                <a:lnTo>
                  <a:pt x="0" y="0"/>
                </a:lnTo>
                <a:close/>
              </a:path>
            </a:pathLst>
          </a:custGeom>
          <a:solidFill>
            <a:srgbClr val="DFEE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8"/>
          <p:cNvSpPr>
            <a:spLocks/>
          </p:cNvSpPr>
          <p:nvPr/>
        </p:nvSpPr>
        <p:spPr bwMode="auto">
          <a:xfrm>
            <a:off x="-419917" y="-1503648"/>
            <a:ext cx="5379746" cy="2776643"/>
          </a:xfrm>
          <a:custGeom>
            <a:avLst/>
            <a:gdLst>
              <a:gd name="T0" fmla="*/ 0 w 1240"/>
              <a:gd name="T1" fmla="*/ 0 h 640"/>
              <a:gd name="T2" fmla="*/ 119 w 1240"/>
              <a:gd name="T3" fmla="*/ 222 h 640"/>
              <a:gd name="T4" fmla="*/ 1240 w 1240"/>
              <a:gd name="T5" fmla="*/ 640 h 640"/>
              <a:gd name="T6" fmla="*/ 0 w 1240"/>
              <a:gd name="T7" fmla="*/ 0 h 640"/>
            </a:gdLst>
            <a:ahLst/>
            <a:cxnLst>
              <a:cxn ang="0">
                <a:pos x="T0" y="T1"/>
              </a:cxn>
              <a:cxn ang="0">
                <a:pos x="T2" y="T3"/>
              </a:cxn>
              <a:cxn ang="0">
                <a:pos x="T4" y="T5"/>
              </a:cxn>
              <a:cxn ang="0">
                <a:pos x="T6" y="T7"/>
              </a:cxn>
            </a:cxnLst>
            <a:rect l="0" t="0" r="r" b="b"/>
            <a:pathLst>
              <a:path w="1240" h="640">
                <a:moveTo>
                  <a:pt x="0" y="0"/>
                </a:moveTo>
                <a:lnTo>
                  <a:pt x="119" y="222"/>
                </a:lnTo>
                <a:lnTo>
                  <a:pt x="1240" y="64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9"/>
          <p:cNvSpPr>
            <a:spLocks/>
          </p:cNvSpPr>
          <p:nvPr/>
        </p:nvSpPr>
        <p:spPr bwMode="auto">
          <a:xfrm>
            <a:off x="1163638" y="2105987"/>
            <a:ext cx="2047774" cy="1718048"/>
          </a:xfrm>
          <a:custGeom>
            <a:avLst/>
            <a:gdLst>
              <a:gd name="T0" fmla="*/ 180 w 472"/>
              <a:gd name="T1" fmla="*/ 396 h 396"/>
              <a:gd name="T2" fmla="*/ 472 w 472"/>
              <a:gd name="T3" fmla="*/ 80 h 396"/>
              <a:gd name="T4" fmla="*/ 0 w 472"/>
              <a:gd name="T5" fmla="*/ 0 h 396"/>
              <a:gd name="T6" fmla="*/ 180 w 472"/>
              <a:gd name="T7" fmla="*/ 396 h 396"/>
            </a:gdLst>
            <a:ahLst/>
            <a:cxnLst>
              <a:cxn ang="0">
                <a:pos x="T0" y="T1"/>
              </a:cxn>
              <a:cxn ang="0">
                <a:pos x="T2" y="T3"/>
              </a:cxn>
              <a:cxn ang="0">
                <a:pos x="T4" y="T5"/>
              </a:cxn>
              <a:cxn ang="0">
                <a:pos x="T6" y="T7"/>
              </a:cxn>
            </a:cxnLst>
            <a:rect l="0" t="0" r="r" b="b"/>
            <a:pathLst>
              <a:path w="472" h="396">
                <a:moveTo>
                  <a:pt x="180" y="396"/>
                </a:moveTo>
                <a:lnTo>
                  <a:pt x="472" y="80"/>
                </a:lnTo>
                <a:lnTo>
                  <a:pt x="0" y="0"/>
                </a:lnTo>
                <a:lnTo>
                  <a:pt x="180" y="396"/>
                </a:lnTo>
                <a:close/>
              </a:path>
            </a:pathLst>
          </a:custGeom>
          <a:solidFill>
            <a:srgbClr val="2EA7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0"/>
          <p:cNvSpPr>
            <a:spLocks/>
          </p:cNvSpPr>
          <p:nvPr/>
        </p:nvSpPr>
        <p:spPr bwMode="auto">
          <a:xfrm>
            <a:off x="426092" y="2105987"/>
            <a:ext cx="1518477" cy="2702888"/>
          </a:xfrm>
          <a:custGeom>
            <a:avLst/>
            <a:gdLst>
              <a:gd name="T0" fmla="*/ 0 w 350"/>
              <a:gd name="T1" fmla="*/ 571 h 623"/>
              <a:gd name="T2" fmla="*/ 170 w 350"/>
              <a:gd name="T3" fmla="*/ 0 h 623"/>
              <a:gd name="T4" fmla="*/ 350 w 350"/>
              <a:gd name="T5" fmla="*/ 396 h 623"/>
              <a:gd name="T6" fmla="*/ 218 w 350"/>
              <a:gd name="T7" fmla="*/ 623 h 623"/>
              <a:gd name="T8" fmla="*/ 0 w 350"/>
              <a:gd name="T9" fmla="*/ 571 h 623"/>
            </a:gdLst>
            <a:ahLst/>
            <a:cxnLst>
              <a:cxn ang="0">
                <a:pos x="T0" y="T1"/>
              </a:cxn>
              <a:cxn ang="0">
                <a:pos x="T2" y="T3"/>
              </a:cxn>
              <a:cxn ang="0">
                <a:pos x="T4" y="T5"/>
              </a:cxn>
              <a:cxn ang="0">
                <a:pos x="T6" y="T7"/>
              </a:cxn>
              <a:cxn ang="0">
                <a:pos x="T8" y="T9"/>
              </a:cxn>
            </a:cxnLst>
            <a:rect l="0" t="0" r="r" b="b"/>
            <a:pathLst>
              <a:path w="350" h="623">
                <a:moveTo>
                  <a:pt x="0" y="571"/>
                </a:moveTo>
                <a:lnTo>
                  <a:pt x="170" y="0"/>
                </a:lnTo>
                <a:lnTo>
                  <a:pt x="350" y="396"/>
                </a:lnTo>
                <a:lnTo>
                  <a:pt x="218" y="623"/>
                </a:lnTo>
                <a:lnTo>
                  <a:pt x="0" y="571"/>
                </a:lnTo>
                <a:close/>
              </a:path>
            </a:pathLst>
          </a:cu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1"/>
          <p:cNvSpPr>
            <a:spLocks/>
          </p:cNvSpPr>
          <p:nvPr/>
        </p:nvSpPr>
        <p:spPr bwMode="auto">
          <a:xfrm>
            <a:off x="-471979" y="2092971"/>
            <a:ext cx="1635616" cy="2490301"/>
          </a:xfrm>
          <a:custGeom>
            <a:avLst/>
            <a:gdLst>
              <a:gd name="T0" fmla="*/ 0 w 377"/>
              <a:gd name="T1" fmla="*/ 0 h 574"/>
              <a:gd name="T2" fmla="*/ 207 w 377"/>
              <a:gd name="T3" fmla="*/ 574 h 574"/>
              <a:gd name="T4" fmla="*/ 377 w 377"/>
              <a:gd name="T5" fmla="*/ 3 h 574"/>
              <a:gd name="T6" fmla="*/ 0 w 377"/>
              <a:gd name="T7" fmla="*/ 0 h 574"/>
            </a:gdLst>
            <a:ahLst/>
            <a:cxnLst>
              <a:cxn ang="0">
                <a:pos x="T0" y="T1"/>
              </a:cxn>
              <a:cxn ang="0">
                <a:pos x="T2" y="T3"/>
              </a:cxn>
              <a:cxn ang="0">
                <a:pos x="T4" y="T5"/>
              </a:cxn>
              <a:cxn ang="0">
                <a:pos x="T6" y="T7"/>
              </a:cxn>
            </a:cxnLst>
            <a:rect l="0" t="0" r="r" b="b"/>
            <a:pathLst>
              <a:path w="377" h="574">
                <a:moveTo>
                  <a:pt x="0" y="0"/>
                </a:moveTo>
                <a:lnTo>
                  <a:pt x="207" y="574"/>
                </a:lnTo>
                <a:lnTo>
                  <a:pt x="377" y="3"/>
                </a:lnTo>
                <a:lnTo>
                  <a:pt x="0" y="0"/>
                </a:lnTo>
                <a:close/>
              </a:path>
            </a:pathLst>
          </a:custGeom>
          <a:solidFill>
            <a:srgbClr val="0073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2"/>
          <p:cNvSpPr>
            <a:spLocks/>
          </p:cNvSpPr>
          <p:nvPr/>
        </p:nvSpPr>
        <p:spPr bwMode="auto">
          <a:xfrm>
            <a:off x="1944568" y="2453067"/>
            <a:ext cx="1514138" cy="2459932"/>
          </a:xfrm>
          <a:custGeom>
            <a:avLst/>
            <a:gdLst>
              <a:gd name="T0" fmla="*/ 0 w 349"/>
              <a:gd name="T1" fmla="*/ 316 h 567"/>
              <a:gd name="T2" fmla="*/ 292 w 349"/>
              <a:gd name="T3" fmla="*/ 0 h 567"/>
              <a:gd name="T4" fmla="*/ 349 w 349"/>
              <a:gd name="T5" fmla="*/ 567 h 567"/>
              <a:gd name="T6" fmla="*/ 0 w 349"/>
              <a:gd name="T7" fmla="*/ 316 h 567"/>
            </a:gdLst>
            <a:ahLst/>
            <a:cxnLst>
              <a:cxn ang="0">
                <a:pos x="T0" y="T1"/>
              </a:cxn>
              <a:cxn ang="0">
                <a:pos x="T2" y="T3"/>
              </a:cxn>
              <a:cxn ang="0">
                <a:pos x="T4" y="T5"/>
              </a:cxn>
              <a:cxn ang="0">
                <a:pos x="T6" y="T7"/>
              </a:cxn>
            </a:cxnLst>
            <a:rect l="0" t="0" r="r" b="b"/>
            <a:pathLst>
              <a:path w="349" h="567">
                <a:moveTo>
                  <a:pt x="0" y="316"/>
                </a:moveTo>
                <a:lnTo>
                  <a:pt x="292" y="0"/>
                </a:lnTo>
                <a:lnTo>
                  <a:pt x="349" y="567"/>
                </a:lnTo>
                <a:lnTo>
                  <a:pt x="0" y="316"/>
                </a:lnTo>
                <a:close/>
              </a:path>
            </a:pathLst>
          </a:custGeom>
          <a:solidFill>
            <a:srgbClr val="82C1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3"/>
          <p:cNvSpPr>
            <a:spLocks/>
          </p:cNvSpPr>
          <p:nvPr/>
        </p:nvSpPr>
        <p:spPr bwMode="auto">
          <a:xfrm>
            <a:off x="96365" y="-540501"/>
            <a:ext cx="3115046" cy="2993568"/>
          </a:xfrm>
          <a:custGeom>
            <a:avLst/>
            <a:gdLst>
              <a:gd name="T0" fmla="*/ 718 w 718"/>
              <a:gd name="T1" fmla="*/ 690 h 690"/>
              <a:gd name="T2" fmla="*/ 0 w 718"/>
              <a:gd name="T3" fmla="*/ 0 h 690"/>
              <a:gd name="T4" fmla="*/ 246 w 718"/>
              <a:gd name="T5" fmla="*/ 610 h 690"/>
              <a:gd name="T6" fmla="*/ 718 w 718"/>
              <a:gd name="T7" fmla="*/ 690 h 690"/>
            </a:gdLst>
            <a:ahLst/>
            <a:cxnLst>
              <a:cxn ang="0">
                <a:pos x="T0" y="T1"/>
              </a:cxn>
              <a:cxn ang="0">
                <a:pos x="T2" y="T3"/>
              </a:cxn>
              <a:cxn ang="0">
                <a:pos x="T4" y="T5"/>
              </a:cxn>
              <a:cxn ang="0">
                <a:pos x="T6" y="T7"/>
              </a:cxn>
            </a:cxnLst>
            <a:rect l="0" t="0" r="r" b="b"/>
            <a:pathLst>
              <a:path w="718" h="690">
                <a:moveTo>
                  <a:pt x="718" y="690"/>
                </a:moveTo>
                <a:lnTo>
                  <a:pt x="0" y="0"/>
                </a:lnTo>
                <a:lnTo>
                  <a:pt x="246" y="610"/>
                </a:lnTo>
                <a:lnTo>
                  <a:pt x="718" y="690"/>
                </a:lnTo>
                <a:close/>
              </a:path>
            </a:pathLst>
          </a:custGeom>
          <a:solidFill>
            <a:srgbClr val="BBDC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4"/>
          <p:cNvSpPr>
            <a:spLocks/>
          </p:cNvSpPr>
          <p:nvPr/>
        </p:nvSpPr>
        <p:spPr bwMode="auto">
          <a:xfrm>
            <a:off x="-471979" y="-540501"/>
            <a:ext cx="1635616" cy="2646488"/>
          </a:xfrm>
          <a:custGeom>
            <a:avLst/>
            <a:gdLst>
              <a:gd name="T0" fmla="*/ 377 w 377"/>
              <a:gd name="T1" fmla="*/ 610 h 610"/>
              <a:gd name="T2" fmla="*/ 0 w 377"/>
              <a:gd name="T3" fmla="*/ 607 h 610"/>
              <a:gd name="T4" fmla="*/ 131 w 377"/>
              <a:gd name="T5" fmla="*/ 0 h 610"/>
              <a:gd name="T6" fmla="*/ 377 w 377"/>
              <a:gd name="T7" fmla="*/ 610 h 610"/>
            </a:gdLst>
            <a:ahLst/>
            <a:cxnLst>
              <a:cxn ang="0">
                <a:pos x="T0" y="T1"/>
              </a:cxn>
              <a:cxn ang="0">
                <a:pos x="T2" y="T3"/>
              </a:cxn>
              <a:cxn ang="0">
                <a:pos x="T4" y="T5"/>
              </a:cxn>
              <a:cxn ang="0">
                <a:pos x="T6" y="T7"/>
              </a:cxn>
            </a:cxnLst>
            <a:rect l="0" t="0" r="r" b="b"/>
            <a:pathLst>
              <a:path w="377" h="610">
                <a:moveTo>
                  <a:pt x="377" y="610"/>
                </a:moveTo>
                <a:lnTo>
                  <a:pt x="0" y="607"/>
                </a:lnTo>
                <a:lnTo>
                  <a:pt x="131" y="0"/>
                </a:lnTo>
                <a:lnTo>
                  <a:pt x="377" y="610"/>
                </a:lnTo>
                <a:close/>
              </a:path>
            </a:pathLst>
          </a:custGeom>
          <a:solidFill>
            <a:srgbClr val="82C1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6"/>
          <p:cNvSpPr>
            <a:spLocks/>
          </p:cNvSpPr>
          <p:nvPr/>
        </p:nvSpPr>
        <p:spPr bwMode="auto">
          <a:xfrm>
            <a:off x="3211412" y="1272994"/>
            <a:ext cx="1748417" cy="2919813"/>
          </a:xfrm>
          <a:custGeom>
            <a:avLst/>
            <a:gdLst>
              <a:gd name="T0" fmla="*/ 403 w 403"/>
              <a:gd name="T1" fmla="*/ 0 h 673"/>
              <a:gd name="T2" fmla="*/ 40 w 403"/>
              <a:gd name="T3" fmla="*/ 673 h 673"/>
              <a:gd name="T4" fmla="*/ 0 w 403"/>
              <a:gd name="T5" fmla="*/ 272 h 673"/>
              <a:gd name="T6" fmla="*/ 403 w 403"/>
              <a:gd name="T7" fmla="*/ 0 h 673"/>
            </a:gdLst>
            <a:ahLst/>
            <a:cxnLst>
              <a:cxn ang="0">
                <a:pos x="T0" y="T1"/>
              </a:cxn>
              <a:cxn ang="0">
                <a:pos x="T2" y="T3"/>
              </a:cxn>
              <a:cxn ang="0">
                <a:pos x="T4" y="T5"/>
              </a:cxn>
              <a:cxn ang="0">
                <a:pos x="T6" y="T7"/>
              </a:cxn>
            </a:cxnLst>
            <a:rect l="0" t="0" r="r" b="b"/>
            <a:pathLst>
              <a:path w="403" h="673">
                <a:moveTo>
                  <a:pt x="403" y="0"/>
                </a:moveTo>
                <a:lnTo>
                  <a:pt x="40" y="673"/>
                </a:lnTo>
                <a:lnTo>
                  <a:pt x="0" y="272"/>
                </a:lnTo>
                <a:lnTo>
                  <a:pt x="403" y="0"/>
                </a:lnTo>
                <a:close/>
              </a:path>
            </a:pathLst>
          </a:cu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7"/>
          <p:cNvSpPr>
            <a:spLocks/>
          </p:cNvSpPr>
          <p:nvPr/>
        </p:nvSpPr>
        <p:spPr bwMode="auto">
          <a:xfrm>
            <a:off x="8495844" y="7363696"/>
            <a:ext cx="4863464" cy="2993568"/>
          </a:xfrm>
          <a:custGeom>
            <a:avLst/>
            <a:gdLst>
              <a:gd name="T0" fmla="*/ 0 w 1121"/>
              <a:gd name="T1" fmla="*/ 0 h 690"/>
              <a:gd name="T2" fmla="*/ 1121 w 1121"/>
              <a:gd name="T3" fmla="*/ 418 h 690"/>
              <a:gd name="T4" fmla="*/ 718 w 1121"/>
              <a:gd name="T5" fmla="*/ 690 h 690"/>
              <a:gd name="T6" fmla="*/ 0 w 1121"/>
              <a:gd name="T7" fmla="*/ 0 h 690"/>
            </a:gdLst>
            <a:ahLst/>
            <a:cxnLst>
              <a:cxn ang="0">
                <a:pos x="T0" y="T1"/>
              </a:cxn>
              <a:cxn ang="0">
                <a:pos x="T2" y="T3"/>
              </a:cxn>
              <a:cxn ang="0">
                <a:pos x="T4" y="T5"/>
              </a:cxn>
              <a:cxn ang="0">
                <a:pos x="T6" y="T7"/>
              </a:cxn>
            </a:cxnLst>
            <a:rect l="0" t="0" r="r" b="b"/>
            <a:pathLst>
              <a:path w="1121" h="690">
                <a:moveTo>
                  <a:pt x="0" y="0"/>
                </a:moveTo>
                <a:lnTo>
                  <a:pt x="1121" y="418"/>
                </a:lnTo>
                <a:lnTo>
                  <a:pt x="718" y="690"/>
                </a:lnTo>
                <a:lnTo>
                  <a:pt x="0" y="0"/>
                </a:lnTo>
                <a:close/>
              </a:path>
            </a:pathLst>
          </a:custGeom>
          <a:solidFill>
            <a:srgbClr val="DFEE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7"/>
          <p:cNvSpPr>
            <a:spLocks/>
          </p:cNvSpPr>
          <p:nvPr/>
        </p:nvSpPr>
        <p:spPr bwMode="auto">
          <a:xfrm>
            <a:off x="-155419" y="-4167490"/>
            <a:ext cx="4863464" cy="2993568"/>
          </a:xfrm>
          <a:custGeom>
            <a:avLst/>
            <a:gdLst>
              <a:gd name="T0" fmla="*/ 0 w 1121"/>
              <a:gd name="T1" fmla="*/ 0 h 690"/>
              <a:gd name="T2" fmla="*/ 1121 w 1121"/>
              <a:gd name="T3" fmla="*/ 418 h 690"/>
              <a:gd name="T4" fmla="*/ 718 w 1121"/>
              <a:gd name="T5" fmla="*/ 690 h 690"/>
              <a:gd name="T6" fmla="*/ 0 w 1121"/>
              <a:gd name="T7" fmla="*/ 0 h 690"/>
            </a:gdLst>
            <a:ahLst/>
            <a:cxnLst>
              <a:cxn ang="0">
                <a:pos x="T0" y="T1"/>
              </a:cxn>
              <a:cxn ang="0">
                <a:pos x="T2" y="T3"/>
              </a:cxn>
              <a:cxn ang="0">
                <a:pos x="T4" y="T5"/>
              </a:cxn>
              <a:cxn ang="0">
                <a:pos x="T6" y="T7"/>
              </a:cxn>
            </a:cxnLst>
            <a:rect l="0" t="0" r="r" b="b"/>
            <a:pathLst>
              <a:path w="1121" h="690">
                <a:moveTo>
                  <a:pt x="0" y="0"/>
                </a:moveTo>
                <a:lnTo>
                  <a:pt x="1121" y="418"/>
                </a:lnTo>
                <a:lnTo>
                  <a:pt x="718" y="690"/>
                </a:lnTo>
                <a:lnTo>
                  <a:pt x="0" y="0"/>
                </a:lnTo>
                <a:close/>
              </a:path>
            </a:pathLst>
          </a:custGeom>
          <a:solidFill>
            <a:srgbClr val="DFEE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4"/>
          <p:cNvSpPr>
            <a:spLocks/>
          </p:cNvSpPr>
          <p:nvPr/>
        </p:nvSpPr>
        <p:spPr bwMode="auto">
          <a:xfrm>
            <a:off x="-471979" y="-3503699"/>
            <a:ext cx="1635616" cy="2646488"/>
          </a:xfrm>
          <a:custGeom>
            <a:avLst/>
            <a:gdLst>
              <a:gd name="T0" fmla="*/ 377 w 377"/>
              <a:gd name="T1" fmla="*/ 610 h 610"/>
              <a:gd name="T2" fmla="*/ 0 w 377"/>
              <a:gd name="T3" fmla="*/ 607 h 610"/>
              <a:gd name="T4" fmla="*/ 131 w 377"/>
              <a:gd name="T5" fmla="*/ 0 h 610"/>
              <a:gd name="T6" fmla="*/ 377 w 377"/>
              <a:gd name="T7" fmla="*/ 610 h 610"/>
            </a:gdLst>
            <a:ahLst/>
            <a:cxnLst>
              <a:cxn ang="0">
                <a:pos x="T0" y="T1"/>
              </a:cxn>
              <a:cxn ang="0">
                <a:pos x="T2" y="T3"/>
              </a:cxn>
              <a:cxn ang="0">
                <a:pos x="T4" y="T5"/>
              </a:cxn>
              <a:cxn ang="0">
                <a:pos x="T6" y="T7"/>
              </a:cxn>
            </a:cxnLst>
            <a:rect l="0" t="0" r="r" b="b"/>
            <a:pathLst>
              <a:path w="377" h="610">
                <a:moveTo>
                  <a:pt x="377" y="610"/>
                </a:moveTo>
                <a:lnTo>
                  <a:pt x="0" y="607"/>
                </a:lnTo>
                <a:lnTo>
                  <a:pt x="131" y="0"/>
                </a:lnTo>
                <a:lnTo>
                  <a:pt x="377" y="610"/>
                </a:lnTo>
                <a:close/>
              </a:path>
            </a:pathLst>
          </a:custGeom>
          <a:solidFill>
            <a:srgbClr val="82C1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1"/>
          <p:cNvSpPr>
            <a:spLocks/>
          </p:cNvSpPr>
          <p:nvPr/>
        </p:nvSpPr>
        <p:spPr bwMode="auto">
          <a:xfrm>
            <a:off x="914173" y="-2656812"/>
            <a:ext cx="1635616" cy="2490301"/>
          </a:xfrm>
          <a:custGeom>
            <a:avLst/>
            <a:gdLst>
              <a:gd name="T0" fmla="*/ 0 w 377"/>
              <a:gd name="T1" fmla="*/ 0 h 574"/>
              <a:gd name="T2" fmla="*/ 207 w 377"/>
              <a:gd name="T3" fmla="*/ 574 h 574"/>
              <a:gd name="T4" fmla="*/ 377 w 377"/>
              <a:gd name="T5" fmla="*/ 3 h 574"/>
              <a:gd name="T6" fmla="*/ 0 w 377"/>
              <a:gd name="T7" fmla="*/ 0 h 574"/>
            </a:gdLst>
            <a:ahLst/>
            <a:cxnLst>
              <a:cxn ang="0">
                <a:pos x="T0" y="T1"/>
              </a:cxn>
              <a:cxn ang="0">
                <a:pos x="T2" y="T3"/>
              </a:cxn>
              <a:cxn ang="0">
                <a:pos x="T4" y="T5"/>
              </a:cxn>
              <a:cxn ang="0">
                <a:pos x="T6" y="T7"/>
              </a:cxn>
            </a:cxnLst>
            <a:rect l="0" t="0" r="r" b="b"/>
            <a:pathLst>
              <a:path w="377" h="574">
                <a:moveTo>
                  <a:pt x="0" y="0"/>
                </a:moveTo>
                <a:lnTo>
                  <a:pt x="207" y="574"/>
                </a:lnTo>
                <a:lnTo>
                  <a:pt x="377" y="3"/>
                </a:lnTo>
                <a:lnTo>
                  <a:pt x="0" y="0"/>
                </a:lnTo>
                <a:close/>
              </a:path>
            </a:pathLst>
          </a:custGeom>
          <a:solidFill>
            <a:srgbClr val="0073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0"/>
          <p:cNvSpPr>
            <a:spLocks/>
          </p:cNvSpPr>
          <p:nvPr/>
        </p:nvSpPr>
        <p:spPr bwMode="auto">
          <a:xfrm>
            <a:off x="-2842240" y="-395161"/>
            <a:ext cx="1518477" cy="2702888"/>
          </a:xfrm>
          <a:custGeom>
            <a:avLst/>
            <a:gdLst>
              <a:gd name="T0" fmla="*/ 0 w 350"/>
              <a:gd name="T1" fmla="*/ 571 h 623"/>
              <a:gd name="T2" fmla="*/ 170 w 350"/>
              <a:gd name="T3" fmla="*/ 0 h 623"/>
              <a:gd name="T4" fmla="*/ 350 w 350"/>
              <a:gd name="T5" fmla="*/ 396 h 623"/>
              <a:gd name="T6" fmla="*/ 218 w 350"/>
              <a:gd name="T7" fmla="*/ 623 h 623"/>
              <a:gd name="T8" fmla="*/ 0 w 350"/>
              <a:gd name="T9" fmla="*/ 571 h 623"/>
            </a:gdLst>
            <a:ahLst/>
            <a:cxnLst>
              <a:cxn ang="0">
                <a:pos x="T0" y="T1"/>
              </a:cxn>
              <a:cxn ang="0">
                <a:pos x="T2" y="T3"/>
              </a:cxn>
              <a:cxn ang="0">
                <a:pos x="T4" y="T5"/>
              </a:cxn>
              <a:cxn ang="0">
                <a:pos x="T6" y="T7"/>
              </a:cxn>
              <a:cxn ang="0">
                <a:pos x="T8" y="T9"/>
              </a:cxn>
            </a:cxnLst>
            <a:rect l="0" t="0" r="r" b="b"/>
            <a:pathLst>
              <a:path w="350" h="623">
                <a:moveTo>
                  <a:pt x="0" y="571"/>
                </a:moveTo>
                <a:lnTo>
                  <a:pt x="170" y="0"/>
                </a:lnTo>
                <a:lnTo>
                  <a:pt x="350" y="396"/>
                </a:lnTo>
                <a:lnTo>
                  <a:pt x="218" y="623"/>
                </a:lnTo>
                <a:lnTo>
                  <a:pt x="0" y="571"/>
                </a:lnTo>
                <a:close/>
              </a:path>
            </a:pathLst>
          </a:cu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9"/>
          <p:cNvSpPr>
            <a:spLocks/>
          </p:cNvSpPr>
          <p:nvPr/>
        </p:nvSpPr>
        <p:spPr bwMode="auto">
          <a:xfrm>
            <a:off x="-2223651" y="-941813"/>
            <a:ext cx="2047774" cy="1718048"/>
          </a:xfrm>
          <a:custGeom>
            <a:avLst/>
            <a:gdLst>
              <a:gd name="T0" fmla="*/ 180 w 472"/>
              <a:gd name="T1" fmla="*/ 396 h 396"/>
              <a:gd name="T2" fmla="*/ 472 w 472"/>
              <a:gd name="T3" fmla="*/ 80 h 396"/>
              <a:gd name="T4" fmla="*/ 0 w 472"/>
              <a:gd name="T5" fmla="*/ 0 h 396"/>
              <a:gd name="T6" fmla="*/ 180 w 472"/>
              <a:gd name="T7" fmla="*/ 396 h 396"/>
            </a:gdLst>
            <a:ahLst/>
            <a:cxnLst>
              <a:cxn ang="0">
                <a:pos x="T0" y="T1"/>
              </a:cxn>
              <a:cxn ang="0">
                <a:pos x="T2" y="T3"/>
              </a:cxn>
              <a:cxn ang="0">
                <a:pos x="T4" y="T5"/>
              </a:cxn>
              <a:cxn ang="0">
                <a:pos x="T6" y="T7"/>
              </a:cxn>
            </a:cxnLst>
            <a:rect l="0" t="0" r="r" b="b"/>
            <a:pathLst>
              <a:path w="472" h="396">
                <a:moveTo>
                  <a:pt x="180" y="396"/>
                </a:moveTo>
                <a:lnTo>
                  <a:pt x="472" y="80"/>
                </a:lnTo>
                <a:lnTo>
                  <a:pt x="0" y="0"/>
                </a:lnTo>
                <a:lnTo>
                  <a:pt x="180" y="396"/>
                </a:lnTo>
                <a:close/>
              </a:path>
            </a:pathLst>
          </a:custGeom>
          <a:solidFill>
            <a:srgbClr val="2EA7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2"/>
          <p:cNvSpPr>
            <a:spLocks/>
          </p:cNvSpPr>
          <p:nvPr/>
        </p:nvSpPr>
        <p:spPr bwMode="auto">
          <a:xfrm>
            <a:off x="-2350364" y="-828765"/>
            <a:ext cx="1514138" cy="2459932"/>
          </a:xfrm>
          <a:custGeom>
            <a:avLst/>
            <a:gdLst>
              <a:gd name="T0" fmla="*/ 0 w 349"/>
              <a:gd name="T1" fmla="*/ 316 h 567"/>
              <a:gd name="T2" fmla="*/ 292 w 349"/>
              <a:gd name="T3" fmla="*/ 0 h 567"/>
              <a:gd name="T4" fmla="*/ 349 w 349"/>
              <a:gd name="T5" fmla="*/ 567 h 567"/>
              <a:gd name="T6" fmla="*/ 0 w 349"/>
              <a:gd name="T7" fmla="*/ 316 h 567"/>
            </a:gdLst>
            <a:ahLst/>
            <a:cxnLst>
              <a:cxn ang="0">
                <a:pos x="T0" y="T1"/>
              </a:cxn>
              <a:cxn ang="0">
                <a:pos x="T2" y="T3"/>
              </a:cxn>
              <a:cxn ang="0">
                <a:pos x="T4" y="T5"/>
              </a:cxn>
              <a:cxn ang="0">
                <a:pos x="T6" y="T7"/>
              </a:cxn>
            </a:cxnLst>
            <a:rect l="0" t="0" r="r" b="b"/>
            <a:pathLst>
              <a:path w="349" h="567">
                <a:moveTo>
                  <a:pt x="0" y="316"/>
                </a:moveTo>
                <a:lnTo>
                  <a:pt x="292" y="0"/>
                </a:lnTo>
                <a:lnTo>
                  <a:pt x="349" y="567"/>
                </a:lnTo>
                <a:lnTo>
                  <a:pt x="0" y="316"/>
                </a:lnTo>
                <a:close/>
              </a:path>
            </a:pathLst>
          </a:custGeom>
          <a:solidFill>
            <a:srgbClr val="82C1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1"/>
          <p:cNvSpPr>
            <a:spLocks/>
          </p:cNvSpPr>
          <p:nvPr/>
        </p:nvSpPr>
        <p:spPr bwMode="auto">
          <a:xfrm>
            <a:off x="-2692317" y="1875324"/>
            <a:ext cx="1635616" cy="2490301"/>
          </a:xfrm>
          <a:custGeom>
            <a:avLst/>
            <a:gdLst>
              <a:gd name="T0" fmla="*/ 0 w 377"/>
              <a:gd name="T1" fmla="*/ 0 h 574"/>
              <a:gd name="T2" fmla="*/ 207 w 377"/>
              <a:gd name="T3" fmla="*/ 574 h 574"/>
              <a:gd name="T4" fmla="*/ 377 w 377"/>
              <a:gd name="T5" fmla="*/ 3 h 574"/>
              <a:gd name="T6" fmla="*/ 0 w 377"/>
              <a:gd name="T7" fmla="*/ 0 h 574"/>
            </a:gdLst>
            <a:ahLst/>
            <a:cxnLst>
              <a:cxn ang="0">
                <a:pos x="T0" y="T1"/>
              </a:cxn>
              <a:cxn ang="0">
                <a:pos x="T2" y="T3"/>
              </a:cxn>
              <a:cxn ang="0">
                <a:pos x="T4" y="T5"/>
              </a:cxn>
              <a:cxn ang="0">
                <a:pos x="T6" y="T7"/>
              </a:cxn>
            </a:cxnLst>
            <a:rect l="0" t="0" r="r" b="b"/>
            <a:pathLst>
              <a:path w="377" h="574">
                <a:moveTo>
                  <a:pt x="0" y="0"/>
                </a:moveTo>
                <a:lnTo>
                  <a:pt x="207" y="574"/>
                </a:lnTo>
                <a:lnTo>
                  <a:pt x="377" y="3"/>
                </a:lnTo>
                <a:lnTo>
                  <a:pt x="0" y="0"/>
                </a:lnTo>
                <a:close/>
              </a:path>
            </a:pathLst>
          </a:custGeom>
          <a:solidFill>
            <a:srgbClr val="0073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TextBox 3"/>
          <p:cNvSpPr txBox="1"/>
          <p:nvPr/>
        </p:nvSpPr>
        <p:spPr>
          <a:xfrm>
            <a:off x="5249917" y="2710609"/>
            <a:ext cx="5155324" cy="1754326"/>
          </a:xfrm>
          <a:prstGeom prst="rect">
            <a:avLst/>
          </a:prstGeom>
          <a:noFill/>
        </p:spPr>
        <p:txBody>
          <a:bodyPr wrap="square" rtlCol="0">
            <a:spAutoFit/>
          </a:bodyPr>
          <a:lstStyle/>
          <a:p>
            <a:r>
              <a:rPr lang="en-US" sz="8000" dirty="0" smtClean="0">
                <a:solidFill>
                  <a:schemeClr val="bg1"/>
                </a:solidFill>
                <a:effectLst>
                  <a:outerShdw blurRad="38100" dist="38100" dir="2700000" algn="tl">
                    <a:srgbClr val="000000">
                      <a:alpha val="43137"/>
                    </a:srgbClr>
                  </a:outerShdw>
                </a:effectLst>
              </a:rPr>
              <a:t>Thank You!</a:t>
            </a:r>
          </a:p>
          <a:p>
            <a:r>
              <a:rPr lang="en-US" sz="2800" i="1" dirty="0" smtClean="0">
                <a:solidFill>
                  <a:schemeClr val="bg1"/>
                </a:solidFill>
                <a:effectLst>
                  <a:outerShdw blurRad="38100" dist="38100" dir="2700000" algn="tl">
                    <a:srgbClr val="000000">
                      <a:alpha val="43137"/>
                    </a:srgbClr>
                  </a:outerShdw>
                </a:effectLst>
              </a:rPr>
              <a:t>Any questions?</a:t>
            </a:r>
            <a:endParaRPr lang="en-US" sz="2800" i="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77882948"/>
      </p:ext>
    </p:extLst>
  </p:cSld>
  <p:clrMapOvr>
    <a:masterClrMapping/>
  </p:clrMapOvr>
  <mc:AlternateContent xmlns:mc="http://schemas.openxmlformats.org/markup-compatibility/2006">
    <mc:Choice xmlns:p14="http://schemas.microsoft.com/office/powerpoint/2010/main" Requires="p14">
      <p:transition spd="slow" p14:dur="3075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1380" y="381698"/>
            <a:ext cx="4224338" cy="360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任意多边形 43"/>
          <p:cNvSpPr>
            <a:spLocks/>
          </p:cNvSpPr>
          <p:nvPr/>
        </p:nvSpPr>
        <p:spPr bwMode="auto">
          <a:xfrm>
            <a:off x="7966297" y="5947444"/>
            <a:ext cx="922596" cy="910557"/>
          </a:xfrm>
          <a:custGeom>
            <a:avLst/>
            <a:gdLst>
              <a:gd name="connsiteX0" fmla="*/ 0 w 922596"/>
              <a:gd name="connsiteY0" fmla="*/ 0 h 910557"/>
              <a:gd name="connsiteX1" fmla="*/ 922596 w 922596"/>
              <a:gd name="connsiteY1" fmla="*/ 910557 h 910557"/>
              <a:gd name="connsiteX2" fmla="*/ 795064 w 922596"/>
              <a:gd name="connsiteY2" fmla="*/ 910557 h 910557"/>
            </a:gdLst>
            <a:ahLst/>
            <a:cxnLst>
              <a:cxn ang="0">
                <a:pos x="connsiteX0" y="connsiteY0"/>
              </a:cxn>
              <a:cxn ang="0">
                <a:pos x="connsiteX1" y="connsiteY1"/>
              </a:cxn>
              <a:cxn ang="0">
                <a:pos x="connsiteX2" y="connsiteY2"/>
              </a:cxn>
            </a:cxnLst>
            <a:rect l="l" t="t" r="r" b="b"/>
            <a:pathLst>
              <a:path w="922596" h="910557">
                <a:moveTo>
                  <a:pt x="0" y="0"/>
                </a:moveTo>
                <a:lnTo>
                  <a:pt x="922596" y="910557"/>
                </a:lnTo>
                <a:lnTo>
                  <a:pt x="795064" y="910557"/>
                </a:lnTo>
                <a:close/>
              </a:path>
            </a:pathLst>
          </a:cu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46" name="任意多边形 45"/>
          <p:cNvSpPr>
            <a:spLocks/>
          </p:cNvSpPr>
          <p:nvPr/>
        </p:nvSpPr>
        <p:spPr bwMode="auto">
          <a:xfrm>
            <a:off x="11675718" y="5960459"/>
            <a:ext cx="516282" cy="963148"/>
          </a:xfrm>
          <a:custGeom>
            <a:avLst/>
            <a:gdLst>
              <a:gd name="connsiteX0" fmla="*/ 0 w 516282"/>
              <a:gd name="connsiteY0" fmla="*/ 0 h 963148"/>
              <a:gd name="connsiteX1" fmla="*/ 516282 w 516282"/>
              <a:gd name="connsiteY1" fmla="*/ 266468 h 963148"/>
              <a:gd name="connsiteX2" fmla="*/ 516282 w 516282"/>
              <a:gd name="connsiteY2" fmla="*/ 963148 h 963148"/>
            </a:gdLst>
            <a:ahLst/>
            <a:cxnLst>
              <a:cxn ang="0">
                <a:pos x="connsiteX0" y="connsiteY0"/>
              </a:cxn>
              <a:cxn ang="0">
                <a:pos x="connsiteX1" y="connsiteY1"/>
              </a:cxn>
              <a:cxn ang="0">
                <a:pos x="connsiteX2" y="connsiteY2"/>
              </a:cxn>
            </a:cxnLst>
            <a:rect l="l" t="t" r="r" b="b"/>
            <a:pathLst>
              <a:path w="516282" h="963148">
                <a:moveTo>
                  <a:pt x="0" y="0"/>
                </a:moveTo>
                <a:lnTo>
                  <a:pt x="516282" y="266468"/>
                </a:lnTo>
                <a:lnTo>
                  <a:pt x="516282" y="9631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42" name="任意多边形 41"/>
          <p:cNvSpPr>
            <a:spLocks/>
          </p:cNvSpPr>
          <p:nvPr/>
        </p:nvSpPr>
        <p:spPr bwMode="auto">
          <a:xfrm>
            <a:off x="7966297" y="5947443"/>
            <a:ext cx="4190536" cy="910557"/>
          </a:xfrm>
          <a:custGeom>
            <a:avLst/>
            <a:gdLst>
              <a:gd name="connsiteX0" fmla="*/ 0 w 4190536"/>
              <a:gd name="connsiteY0" fmla="*/ 0 h 910557"/>
              <a:gd name="connsiteX1" fmla="*/ 3709421 w 4190536"/>
              <a:gd name="connsiteY1" fmla="*/ 13016 h 910557"/>
              <a:gd name="connsiteX2" fmla="*/ 4190536 w 4190536"/>
              <a:gd name="connsiteY2" fmla="*/ 910557 h 910557"/>
              <a:gd name="connsiteX3" fmla="*/ 922596 w 4190536"/>
              <a:gd name="connsiteY3" fmla="*/ 910557 h 910557"/>
            </a:gdLst>
            <a:ahLst/>
            <a:cxnLst>
              <a:cxn ang="0">
                <a:pos x="connsiteX0" y="connsiteY0"/>
              </a:cxn>
              <a:cxn ang="0">
                <a:pos x="connsiteX1" y="connsiteY1"/>
              </a:cxn>
              <a:cxn ang="0">
                <a:pos x="connsiteX2" y="connsiteY2"/>
              </a:cxn>
              <a:cxn ang="0">
                <a:pos x="connsiteX3" y="connsiteY3"/>
              </a:cxn>
            </a:cxnLst>
            <a:rect l="l" t="t" r="r" b="b"/>
            <a:pathLst>
              <a:path w="4190536" h="910557">
                <a:moveTo>
                  <a:pt x="0" y="0"/>
                </a:moveTo>
                <a:lnTo>
                  <a:pt x="3709421" y="13016"/>
                </a:lnTo>
                <a:lnTo>
                  <a:pt x="4190536" y="910557"/>
                </a:lnTo>
                <a:lnTo>
                  <a:pt x="922596" y="910557"/>
                </a:lnTo>
                <a:close/>
              </a:path>
            </a:pathLst>
          </a:custGeom>
          <a:solidFill>
            <a:srgbClr val="BBDC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grpSp>
        <p:nvGrpSpPr>
          <p:cNvPr id="38" name="组合 37"/>
          <p:cNvGrpSpPr/>
          <p:nvPr/>
        </p:nvGrpSpPr>
        <p:grpSpPr>
          <a:xfrm>
            <a:off x="892504" y="212421"/>
            <a:ext cx="1000595" cy="487649"/>
            <a:chOff x="1159001" y="211826"/>
            <a:chExt cx="1000595" cy="487649"/>
          </a:xfrm>
        </p:grpSpPr>
        <p:sp>
          <p:nvSpPr>
            <p:cNvPr id="39" name="文本框 38"/>
            <p:cNvSpPr txBox="1"/>
            <p:nvPr/>
          </p:nvSpPr>
          <p:spPr>
            <a:xfrm>
              <a:off x="1159001" y="211826"/>
              <a:ext cx="184731" cy="338554"/>
            </a:xfrm>
            <a:prstGeom prst="rect">
              <a:avLst/>
            </a:prstGeom>
            <a:noFill/>
          </p:spPr>
          <p:txBody>
            <a:bodyPr wrap="none" rtlCol="0">
              <a:spAutoFit/>
            </a:bodyPr>
            <a:lstStyle/>
            <a:p>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0" name="矩形 39"/>
            <p:cNvSpPr/>
            <p:nvPr/>
          </p:nvSpPr>
          <p:spPr>
            <a:xfrm>
              <a:off x="1159001" y="445559"/>
              <a:ext cx="1000595" cy="253916"/>
            </a:xfrm>
            <a:prstGeom prst="rect">
              <a:avLst/>
            </a:prstGeom>
          </p:spPr>
          <p:txBody>
            <a:bodyPr wrap="none">
              <a:spAutoFit/>
            </a:bodyPr>
            <a:lstStyle/>
            <a:p>
              <a:r>
                <a:rPr lang="en-US" altLang="zh-CN" sz="1050" dirty="0" smtClean="0">
                  <a:solidFill>
                    <a:schemeClr val="bg1"/>
                  </a:solidFill>
                </a:rPr>
                <a:t>On the Huawei</a:t>
              </a:r>
              <a:endParaRPr lang="zh-CN" altLang="en-US" sz="1050"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3" name="Diagram 2"/>
          <p:cNvGraphicFramePr/>
          <p:nvPr>
            <p:extLst>
              <p:ext uri="{D42A27DB-BD31-4B8C-83A1-F6EECF244321}">
                <p14:modId xmlns:p14="http://schemas.microsoft.com/office/powerpoint/2010/main" val="3191891216"/>
              </p:ext>
            </p:extLst>
          </p:nvPr>
        </p:nvGraphicFramePr>
        <p:xfrm>
          <a:off x="838199" y="381698"/>
          <a:ext cx="5733087" cy="9899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774907" y="1959528"/>
            <a:ext cx="6096000" cy="4524315"/>
          </a:xfrm>
          <a:prstGeom prst="rect">
            <a:avLst/>
          </a:prstGeom>
        </p:spPr>
        <p:txBody>
          <a:bodyPr>
            <a:spAutoFit/>
          </a:bodyPr>
          <a:lstStyle/>
          <a:p>
            <a:pPr marL="285750" indent="-285750">
              <a:buFont typeface="Arial" pitchFamily="34" charset="0"/>
              <a:buChar char="•"/>
            </a:pPr>
            <a:r>
              <a:rPr lang="en-US" sz="2400" b="1" dirty="0" smtClean="0">
                <a:solidFill>
                  <a:schemeClr val="bg1">
                    <a:lumMod val="95000"/>
                  </a:schemeClr>
                </a:solidFill>
                <a:effectLst>
                  <a:outerShdw blurRad="38100" dist="38100" dir="2700000" algn="tl">
                    <a:srgbClr val="000000">
                      <a:alpha val="43137"/>
                    </a:srgbClr>
                  </a:outerShdw>
                </a:effectLst>
              </a:rPr>
              <a:t>Product</a:t>
            </a:r>
            <a:r>
              <a:rPr lang="en-US" sz="2400" dirty="0" smtClean="0">
                <a:solidFill>
                  <a:schemeClr val="bg1">
                    <a:lumMod val="95000"/>
                  </a:schemeClr>
                </a:solidFill>
                <a:effectLst>
                  <a:outerShdw blurRad="38100" dist="38100" dir="2700000" algn="tl">
                    <a:srgbClr val="000000">
                      <a:alpha val="43137"/>
                    </a:srgbClr>
                  </a:outerShdw>
                </a:effectLst>
              </a:rPr>
              <a:t> </a:t>
            </a:r>
            <a:r>
              <a:rPr lang="en-US" sz="2400" dirty="0">
                <a:solidFill>
                  <a:schemeClr val="bg1">
                    <a:lumMod val="95000"/>
                  </a:schemeClr>
                </a:solidFill>
                <a:effectLst>
                  <a:outerShdw blurRad="38100" dist="38100" dir="2700000" algn="tl">
                    <a:srgbClr val="000000">
                      <a:alpha val="43137"/>
                    </a:srgbClr>
                  </a:outerShdw>
                </a:effectLst>
              </a:rPr>
              <a:t>--- what we produce and sell</a:t>
            </a:r>
            <a:r>
              <a:rPr lang="en-US" sz="2400" dirty="0" smtClean="0">
                <a:solidFill>
                  <a:schemeClr val="bg1">
                    <a:lumMod val="95000"/>
                  </a:schemeClr>
                </a:solidFill>
                <a:effectLst>
                  <a:outerShdw blurRad="38100" dist="38100" dir="2700000" algn="tl">
                    <a:srgbClr val="000000">
                      <a:alpha val="43137"/>
                    </a:srgbClr>
                  </a:outerShdw>
                </a:effectLst>
              </a:rPr>
              <a:t>.</a:t>
            </a:r>
          </a:p>
          <a:p>
            <a:pPr marL="285750" indent="-285750">
              <a:buFont typeface="Arial" pitchFamily="34" charset="0"/>
              <a:buChar char="•"/>
            </a:pPr>
            <a:endParaRPr lang="en-US" sz="2400" dirty="0">
              <a:solidFill>
                <a:schemeClr val="bg1">
                  <a:lumMod val="95000"/>
                </a:schemeClr>
              </a:solidFill>
              <a:effectLst>
                <a:outerShdw blurRad="38100" dist="38100" dir="2700000" algn="tl">
                  <a:srgbClr val="000000">
                    <a:alpha val="43137"/>
                  </a:srgbClr>
                </a:outerShdw>
              </a:effectLst>
            </a:endParaRPr>
          </a:p>
          <a:p>
            <a:pPr marL="285750" indent="-285750">
              <a:buFont typeface="Arial" pitchFamily="34" charset="0"/>
              <a:buChar char="•"/>
            </a:pPr>
            <a:r>
              <a:rPr lang="en-US" sz="2400" b="1" dirty="0" smtClean="0">
                <a:solidFill>
                  <a:schemeClr val="bg1">
                    <a:lumMod val="95000"/>
                  </a:schemeClr>
                </a:solidFill>
                <a:effectLst>
                  <a:outerShdw blurRad="38100" dist="38100" dir="2700000" algn="tl">
                    <a:srgbClr val="000000">
                      <a:alpha val="43137"/>
                    </a:srgbClr>
                  </a:outerShdw>
                </a:effectLst>
              </a:rPr>
              <a:t>Service</a:t>
            </a:r>
            <a:r>
              <a:rPr lang="en-US" sz="2400" dirty="0" smtClean="0">
                <a:solidFill>
                  <a:schemeClr val="bg1">
                    <a:lumMod val="95000"/>
                  </a:schemeClr>
                </a:solidFill>
                <a:effectLst>
                  <a:outerShdw blurRad="38100" dist="38100" dir="2700000" algn="tl">
                    <a:srgbClr val="000000">
                      <a:alpha val="43137"/>
                    </a:srgbClr>
                  </a:outerShdw>
                </a:effectLst>
              </a:rPr>
              <a:t> </a:t>
            </a:r>
            <a:r>
              <a:rPr lang="en-US" sz="2400" dirty="0">
                <a:solidFill>
                  <a:schemeClr val="bg1">
                    <a:lumMod val="95000"/>
                  </a:schemeClr>
                </a:solidFill>
                <a:effectLst>
                  <a:outerShdw blurRad="38100" dist="38100" dir="2700000" algn="tl">
                    <a:srgbClr val="000000">
                      <a:alpha val="43137"/>
                    </a:srgbClr>
                  </a:outerShdw>
                </a:effectLst>
              </a:rPr>
              <a:t>--- exceeding customer </a:t>
            </a:r>
            <a:r>
              <a:rPr lang="en-US" sz="2400" dirty="0" smtClean="0">
                <a:solidFill>
                  <a:schemeClr val="bg1">
                    <a:lumMod val="95000"/>
                  </a:schemeClr>
                </a:solidFill>
                <a:effectLst>
                  <a:outerShdw blurRad="38100" dist="38100" dir="2700000" algn="tl">
                    <a:srgbClr val="000000">
                      <a:alpha val="43137"/>
                    </a:srgbClr>
                  </a:outerShdw>
                </a:effectLst>
              </a:rPr>
              <a:t>expectations.</a:t>
            </a:r>
          </a:p>
          <a:p>
            <a:pPr marL="285750" indent="-285750">
              <a:buFont typeface="Arial" pitchFamily="34" charset="0"/>
              <a:buChar char="•"/>
            </a:pPr>
            <a:endParaRPr lang="en-US" sz="2400" dirty="0">
              <a:solidFill>
                <a:schemeClr val="bg1">
                  <a:lumMod val="95000"/>
                </a:schemeClr>
              </a:solidFill>
              <a:effectLst>
                <a:outerShdw blurRad="38100" dist="38100" dir="2700000" algn="tl">
                  <a:srgbClr val="000000">
                    <a:alpha val="43137"/>
                  </a:srgbClr>
                </a:outerShdw>
              </a:effectLst>
            </a:endParaRPr>
          </a:p>
          <a:p>
            <a:pPr marL="285750" indent="-285750">
              <a:buFont typeface="Arial" pitchFamily="34" charset="0"/>
              <a:buChar char="•"/>
            </a:pPr>
            <a:r>
              <a:rPr lang="en-US" sz="2400" b="1" dirty="0" smtClean="0">
                <a:solidFill>
                  <a:schemeClr val="bg1">
                    <a:lumMod val="95000"/>
                  </a:schemeClr>
                </a:solidFill>
                <a:effectLst>
                  <a:outerShdw blurRad="38100" dist="38100" dir="2700000" algn="tl">
                    <a:srgbClr val="000000">
                      <a:alpha val="43137"/>
                    </a:srgbClr>
                  </a:outerShdw>
                </a:effectLst>
              </a:rPr>
              <a:t>Process</a:t>
            </a:r>
            <a:r>
              <a:rPr lang="en-US" sz="2400" dirty="0" smtClean="0">
                <a:solidFill>
                  <a:schemeClr val="bg1">
                    <a:lumMod val="95000"/>
                  </a:schemeClr>
                </a:solidFill>
                <a:effectLst>
                  <a:outerShdw blurRad="38100" dist="38100" dir="2700000" algn="tl">
                    <a:srgbClr val="000000">
                      <a:alpha val="43137"/>
                    </a:srgbClr>
                  </a:outerShdw>
                </a:effectLst>
              </a:rPr>
              <a:t> </a:t>
            </a:r>
            <a:r>
              <a:rPr lang="en-US" sz="2400" dirty="0">
                <a:solidFill>
                  <a:schemeClr val="bg1">
                    <a:lumMod val="95000"/>
                  </a:schemeClr>
                </a:solidFill>
                <a:effectLst>
                  <a:outerShdw blurRad="38100" dist="38100" dir="2700000" algn="tl">
                    <a:srgbClr val="000000">
                      <a:alpha val="43137"/>
                    </a:srgbClr>
                  </a:outerShdw>
                </a:effectLst>
              </a:rPr>
              <a:t>--- continuous improvement of how we </a:t>
            </a:r>
            <a:r>
              <a:rPr lang="en-US" sz="2400" dirty="0" smtClean="0">
                <a:solidFill>
                  <a:schemeClr val="bg1">
                    <a:lumMod val="95000"/>
                  </a:schemeClr>
                </a:solidFill>
                <a:effectLst>
                  <a:outerShdw blurRad="38100" dist="38100" dir="2700000" algn="tl">
                    <a:srgbClr val="000000">
                      <a:alpha val="43137"/>
                    </a:srgbClr>
                  </a:outerShdw>
                </a:effectLst>
              </a:rPr>
              <a:t>do things.</a:t>
            </a:r>
          </a:p>
          <a:p>
            <a:pPr marL="285750" indent="-285750">
              <a:buFont typeface="Arial" pitchFamily="34" charset="0"/>
              <a:buChar char="•"/>
            </a:pPr>
            <a:endParaRPr lang="en-US" sz="2400" dirty="0">
              <a:solidFill>
                <a:schemeClr val="bg1">
                  <a:lumMod val="95000"/>
                </a:schemeClr>
              </a:solidFill>
              <a:effectLst>
                <a:outerShdw blurRad="38100" dist="38100" dir="2700000" algn="tl">
                  <a:srgbClr val="000000">
                    <a:alpha val="43137"/>
                  </a:srgbClr>
                </a:outerShdw>
              </a:effectLst>
            </a:endParaRPr>
          </a:p>
          <a:p>
            <a:pPr marL="285750" indent="-285750">
              <a:buFont typeface="Arial" pitchFamily="34" charset="0"/>
              <a:buChar char="•"/>
            </a:pPr>
            <a:r>
              <a:rPr lang="en-US" sz="2400" b="1" dirty="0" smtClean="0">
                <a:solidFill>
                  <a:schemeClr val="bg1">
                    <a:lumMod val="95000"/>
                  </a:schemeClr>
                </a:solidFill>
                <a:effectLst>
                  <a:outerShdw blurRad="38100" dist="38100" dir="2700000" algn="tl">
                    <a:srgbClr val="000000">
                      <a:alpha val="43137"/>
                    </a:srgbClr>
                  </a:outerShdw>
                </a:effectLst>
              </a:rPr>
              <a:t>Management</a:t>
            </a:r>
            <a:r>
              <a:rPr lang="en-US" sz="2400" dirty="0" smtClean="0">
                <a:solidFill>
                  <a:schemeClr val="bg1">
                    <a:lumMod val="95000"/>
                  </a:schemeClr>
                </a:solidFill>
                <a:effectLst>
                  <a:outerShdw blurRad="38100" dist="38100" dir="2700000" algn="tl">
                    <a:srgbClr val="000000">
                      <a:alpha val="43137"/>
                    </a:srgbClr>
                  </a:outerShdw>
                </a:effectLst>
              </a:rPr>
              <a:t> </a:t>
            </a:r>
            <a:r>
              <a:rPr lang="en-US" sz="2400" dirty="0">
                <a:solidFill>
                  <a:schemeClr val="bg1">
                    <a:lumMod val="95000"/>
                  </a:schemeClr>
                </a:solidFill>
                <a:effectLst>
                  <a:outerShdw blurRad="38100" dist="38100" dir="2700000" algn="tl">
                    <a:srgbClr val="000000">
                      <a:alpha val="43137"/>
                    </a:srgbClr>
                  </a:outerShdw>
                </a:effectLst>
              </a:rPr>
              <a:t>--- business strategies, systems and structures</a:t>
            </a:r>
            <a:r>
              <a:rPr lang="en-US" sz="2400" dirty="0" smtClean="0">
                <a:solidFill>
                  <a:schemeClr val="bg1">
                    <a:lumMod val="95000"/>
                  </a:schemeClr>
                </a:solidFill>
                <a:effectLst>
                  <a:outerShdw blurRad="38100" dist="38100" dir="2700000" algn="tl">
                    <a:srgbClr val="000000">
                      <a:alpha val="43137"/>
                    </a:srgbClr>
                  </a:outerShdw>
                </a:effectLst>
              </a:rPr>
              <a:t>.</a:t>
            </a:r>
          </a:p>
          <a:p>
            <a:pPr marL="285750" indent="-285750">
              <a:buFont typeface="Arial" pitchFamily="34" charset="0"/>
              <a:buChar char="•"/>
            </a:pPr>
            <a:endParaRPr lang="en-US" sz="2400" dirty="0">
              <a:solidFill>
                <a:schemeClr val="bg1">
                  <a:lumMod val="95000"/>
                </a:schemeClr>
              </a:solidFill>
              <a:effectLst>
                <a:outerShdw blurRad="38100" dist="38100" dir="2700000" algn="tl">
                  <a:srgbClr val="000000">
                    <a:alpha val="43137"/>
                  </a:srgbClr>
                </a:outerShdw>
              </a:effectLst>
            </a:endParaRPr>
          </a:p>
          <a:p>
            <a:pPr marL="285750" indent="-285750">
              <a:buFont typeface="Arial" pitchFamily="34" charset="0"/>
              <a:buChar char="•"/>
            </a:pPr>
            <a:r>
              <a:rPr lang="en-US" sz="2400" b="1" dirty="0" smtClean="0">
                <a:solidFill>
                  <a:schemeClr val="bg1">
                    <a:lumMod val="95000"/>
                  </a:schemeClr>
                </a:solidFill>
                <a:effectLst>
                  <a:outerShdw blurRad="38100" dist="38100" dir="2700000" algn="tl">
                    <a:srgbClr val="000000">
                      <a:alpha val="43137"/>
                    </a:srgbClr>
                  </a:outerShdw>
                </a:effectLst>
              </a:rPr>
              <a:t>Open</a:t>
            </a:r>
            <a:r>
              <a:rPr lang="en-US" sz="2400" dirty="0" smtClean="0">
                <a:solidFill>
                  <a:schemeClr val="bg1">
                    <a:lumMod val="95000"/>
                  </a:schemeClr>
                </a:solidFill>
                <a:effectLst>
                  <a:outerShdw blurRad="38100" dist="38100" dir="2700000" algn="tl">
                    <a:srgbClr val="000000">
                      <a:alpha val="43137"/>
                    </a:srgbClr>
                  </a:outerShdw>
                </a:effectLst>
              </a:rPr>
              <a:t> </a:t>
            </a:r>
            <a:r>
              <a:rPr lang="en-US" sz="2400" dirty="0">
                <a:solidFill>
                  <a:schemeClr val="bg1">
                    <a:lumMod val="95000"/>
                  </a:schemeClr>
                </a:solidFill>
                <a:effectLst>
                  <a:outerShdw blurRad="38100" dist="38100" dir="2700000" algn="tl">
                    <a:srgbClr val="000000">
                      <a:alpha val="43137"/>
                    </a:srgbClr>
                  </a:outerShdw>
                </a:effectLst>
              </a:rPr>
              <a:t>--- working beyond boundaries and collaborating globally</a:t>
            </a:r>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9660114">
            <a:off x="8967876" y="3209980"/>
            <a:ext cx="1633538" cy="249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78814" y="1028511"/>
            <a:ext cx="2925762" cy="2560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7511048">
            <a:off x="9573381" y="1618280"/>
            <a:ext cx="1818935" cy="2696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rot="5400000">
            <a:off x="7792065" y="1531745"/>
            <a:ext cx="2219325"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rot="19398577">
            <a:off x="9663878" y="2848085"/>
            <a:ext cx="1953748" cy="217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28721" y="550975"/>
            <a:ext cx="4865688" cy="299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1024785"/>
      </p:ext>
    </p:extLst>
  </p:cSld>
  <p:clrMapOvr>
    <a:masterClrMapping/>
  </p:clrMapOvr>
  <mc:AlternateContent xmlns:mc="http://schemas.openxmlformats.org/markup-compatibility/2006">
    <mc:Choice xmlns:p14="http://schemas.microsoft.com/office/powerpoint/2010/main" Requires="p14">
      <p:transition spd="slow" p14:dur="3075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20"/>
          <p:cNvSpPr>
            <a:spLocks noEditPoints="1"/>
          </p:cNvSpPr>
          <p:nvPr/>
        </p:nvSpPr>
        <p:spPr bwMode="auto">
          <a:xfrm>
            <a:off x="849019" y="5092632"/>
            <a:ext cx="3590478" cy="536025"/>
          </a:xfrm>
          <a:custGeom>
            <a:avLst/>
            <a:gdLst>
              <a:gd name="T0" fmla="*/ 466 w 505"/>
              <a:gd name="T1" fmla="*/ 1 h 75"/>
              <a:gd name="T2" fmla="*/ 430 w 505"/>
              <a:gd name="T3" fmla="*/ 14 h 75"/>
              <a:gd name="T4" fmla="*/ 466 w 505"/>
              <a:gd name="T5" fmla="*/ 29 h 75"/>
              <a:gd name="T6" fmla="*/ 414 w 505"/>
              <a:gd name="T7" fmla="*/ 42 h 75"/>
              <a:gd name="T8" fmla="*/ 466 w 505"/>
              <a:gd name="T9" fmla="*/ 60 h 75"/>
              <a:gd name="T10" fmla="*/ 434 w 505"/>
              <a:gd name="T11" fmla="*/ 73 h 75"/>
              <a:gd name="T12" fmla="*/ 418 w 505"/>
              <a:gd name="T13" fmla="*/ 71 h 75"/>
              <a:gd name="T14" fmla="*/ 412 w 505"/>
              <a:gd name="T15" fmla="*/ 6 h 75"/>
              <a:gd name="T16" fmla="*/ 0 w 505"/>
              <a:gd name="T17" fmla="*/ 74 h 75"/>
              <a:gd name="T18" fmla="*/ 19 w 505"/>
              <a:gd name="T19" fmla="*/ 0 h 75"/>
              <a:gd name="T20" fmla="*/ 55 w 505"/>
              <a:gd name="T21" fmla="*/ 29 h 75"/>
              <a:gd name="T22" fmla="*/ 74 w 505"/>
              <a:gd name="T23" fmla="*/ 0 h 75"/>
              <a:gd name="T24" fmla="*/ 55 w 505"/>
              <a:gd name="T25" fmla="*/ 74 h 75"/>
              <a:gd name="T26" fmla="*/ 19 w 505"/>
              <a:gd name="T27" fmla="*/ 42 h 75"/>
              <a:gd name="T28" fmla="*/ 0 w 505"/>
              <a:gd name="T29" fmla="*/ 74 h 75"/>
              <a:gd name="T30" fmla="*/ 113 w 505"/>
              <a:gd name="T31" fmla="*/ 0 h 75"/>
              <a:gd name="T32" fmla="*/ 113 w 505"/>
              <a:gd name="T33" fmla="*/ 52 h 75"/>
              <a:gd name="T34" fmla="*/ 131 w 505"/>
              <a:gd name="T35" fmla="*/ 63 h 75"/>
              <a:gd name="T36" fmla="*/ 148 w 505"/>
              <a:gd name="T37" fmla="*/ 54 h 75"/>
              <a:gd name="T38" fmla="*/ 149 w 505"/>
              <a:gd name="T39" fmla="*/ 0 h 75"/>
              <a:gd name="T40" fmla="*/ 172 w 505"/>
              <a:gd name="T41" fmla="*/ 39 h 75"/>
              <a:gd name="T42" fmla="*/ 160 w 505"/>
              <a:gd name="T43" fmla="*/ 67 h 75"/>
              <a:gd name="T44" fmla="*/ 132 w 505"/>
              <a:gd name="T45" fmla="*/ 75 h 75"/>
              <a:gd name="T46" fmla="*/ 101 w 505"/>
              <a:gd name="T47" fmla="*/ 67 h 75"/>
              <a:gd name="T48" fmla="*/ 94 w 505"/>
              <a:gd name="T49" fmla="*/ 39 h 75"/>
              <a:gd name="T50" fmla="*/ 267 w 505"/>
              <a:gd name="T51" fmla="*/ 74 h 75"/>
              <a:gd name="T52" fmla="*/ 239 w 505"/>
              <a:gd name="T53" fmla="*/ 57 h 75"/>
              <a:gd name="T54" fmla="*/ 195 w 505"/>
              <a:gd name="T55" fmla="*/ 74 h 75"/>
              <a:gd name="T56" fmla="*/ 211 w 505"/>
              <a:gd name="T57" fmla="*/ 0 h 75"/>
              <a:gd name="T58" fmla="*/ 267 w 505"/>
              <a:gd name="T59" fmla="*/ 74 h 75"/>
              <a:gd name="T60" fmla="*/ 220 w 505"/>
              <a:gd name="T61" fmla="*/ 17 h 75"/>
              <a:gd name="T62" fmla="*/ 233 w 505"/>
              <a:gd name="T63" fmla="*/ 45 h 75"/>
              <a:gd name="T64" fmla="*/ 262 w 505"/>
              <a:gd name="T65" fmla="*/ 0 h 75"/>
              <a:gd name="T66" fmla="*/ 295 w 505"/>
              <a:gd name="T67" fmla="*/ 51 h 75"/>
              <a:gd name="T68" fmla="*/ 334 w 505"/>
              <a:gd name="T69" fmla="*/ 0 h 75"/>
              <a:gd name="T70" fmla="*/ 364 w 505"/>
              <a:gd name="T71" fmla="*/ 0 h 75"/>
              <a:gd name="T72" fmla="*/ 360 w 505"/>
              <a:gd name="T73" fmla="*/ 74 h 75"/>
              <a:gd name="T74" fmla="*/ 322 w 505"/>
              <a:gd name="T75" fmla="*/ 19 h 75"/>
              <a:gd name="T76" fmla="*/ 284 w 505"/>
              <a:gd name="T77" fmla="*/ 74 h 75"/>
              <a:gd name="T78" fmla="*/ 486 w 505"/>
              <a:gd name="T79" fmla="*/ 0 h 75"/>
              <a:gd name="T80" fmla="*/ 505 w 505"/>
              <a:gd name="T81"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5" h="75">
                <a:moveTo>
                  <a:pt x="436" y="1"/>
                </a:moveTo>
                <a:cubicBezTo>
                  <a:pt x="466" y="1"/>
                  <a:pt x="466" y="1"/>
                  <a:pt x="466" y="1"/>
                </a:cubicBezTo>
                <a:cubicBezTo>
                  <a:pt x="466" y="14"/>
                  <a:pt x="466" y="14"/>
                  <a:pt x="466" y="14"/>
                </a:cubicBezTo>
                <a:cubicBezTo>
                  <a:pt x="430" y="14"/>
                  <a:pt x="430" y="14"/>
                  <a:pt x="430" y="14"/>
                </a:cubicBezTo>
                <a:cubicBezTo>
                  <a:pt x="421" y="14"/>
                  <a:pt x="417" y="20"/>
                  <a:pt x="415" y="29"/>
                </a:cubicBezTo>
                <a:cubicBezTo>
                  <a:pt x="466" y="29"/>
                  <a:pt x="466" y="29"/>
                  <a:pt x="466" y="29"/>
                </a:cubicBezTo>
                <a:cubicBezTo>
                  <a:pt x="466" y="42"/>
                  <a:pt x="466" y="42"/>
                  <a:pt x="466" y="42"/>
                </a:cubicBezTo>
                <a:cubicBezTo>
                  <a:pt x="414" y="42"/>
                  <a:pt x="414" y="42"/>
                  <a:pt x="414" y="42"/>
                </a:cubicBezTo>
                <a:cubicBezTo>
                  <a:pt x="416" y="51"/>
                  <a:pt x="420" y="60"/>
                  <a:pt x="430" y="60"/>
                </a:cubicBezTo>
                <a:cubicBezTo>
                  <a:pt x="466" y="60"/>
                  <a:pt x="466" y="60"/>
                  <a:pt x="466" y="60"/>
                </a:cubicBezTo>
                <a:cubicBezTo>
                  <a:pt x="466" y="73"/>
                  <a:pt x="466" y="73"/>
                  <a:pt x="466" y="73"/>
                </a:cubicBezTo>
                <a:cubicBezTo>
                  <a:pt x="434" y="73"/>
                  <a:pt x="434" y="73"/>
                  <a:pt x="434" y="73"/>
                </a:cubicBezTo>
                <a:cubicBezTo>
                  <a:pt x="433" y="74"/>
                  <a:pt x="432" y="74"/>
                  <a:pt x="430" y="74"/>
                </a:cubicBezTo>
                <a:cubicBezTo>
                  <a:pt x="426" y="74"/>
                  <a:pt x="422" y="73"/>
                  <a:pt x="418" y="71"/>
                </a:cubicBezTo>
                <a:cubicBezTo>
                  <a:pt x="404" y="66"/>
                  <a:pt x="395" y="52"/>
                  <a:pt x="395" y="37"/>
                </a:cubicBezTo>
                <a:cubicBezTo>
                  <a:pt x="395" y="24"/>
                  <a:pt x="402" y="12"/>
                  <a:pt x="412" y="6"/>
                </a:cubicBezTo>
                <a:cubicBezTo>
                  <a:pt x="419" y="1"/>
                  <a:pt x="427" y="1"/>
                  <a:pt x="436" y="1"/>
                </a:cubicBezTo>
                <a:close/>
                <a:moveTo>
                  <a:pt x="0" y="74"/>
                </a:moveTo>
                <a:cubicBezTo>
                  <a:pt x="0" y="0"/>
                  <a:pt x="0" y="0"/>
                  <a:pt x="0" y="0"/>
                </a:cubicBezTo>
                <a:cubicBezTo>
                  <a:pt x="19" y="0"/>
                  <a:pt x="19" y="0"/>
                  <a:pt x="19" y="0"/>
                </a:cubicBezTo>
                <a:cubicBezTo>
                  <a:pt x="19" y="29"/>
                  <a:pt x="19" y="29"/>
                  <a:pt x="19" y="29"/>
                </a:cubicBezTo>
                <a:cubicBezTo>
                  <a:pt x="55" y="29"/>
                  <a:pt x="55" y="29"/>
                  <a:pt x="55" y="29"/>
                </a:cubicBezTo>
                <a:cubicBezTo>
                  <a:pt x="55" y="0"/>
                  <a:pt x="55" y="0"/>
                  <a:pt x="55" y="0"/>
                </a:cubicBezTo>
                <a:cubicBezTo>
                  <a:pt x="74" y="0"/>
                  <a:pt x="74" y="0"/>
                  <a:pt x="74" y="0"/>
                </a:cubicBezTo>
                <a:cubicBezTo>
                  <a:pt x="74" y="74"/>
                  <a:pt x="74" y="74"/>
                  <a:pt x="74" y="74"/>
                </a:cubicBezTo>
                <a:cubicBezTo>
                  <a:pt x="55" y="74"/>
                  <a:pt x="55" y="74"/>
                  <a:pt x="55" y="74"/>
                </a:cubicBezTo>
                <a:cubicBezTo>
                  <a:pt x="55" y="42"/>
                  <a:pt x="55" y="42"/>
                  <a:pt x="55" y="42"/>
                </a:cubicBezTo>
                <a:cubicBezTo>
                  <a:pt x="19" y="42"/>
                  <a:pt x="19" y="42"/>
                  <a:pt x="19" y="42"/>
                </a:cubicBezTo>
                <a:cubicBezTo>
                  <a:pt x="19" y="74"/>
                  <a:pt x="19" y="74"/>
                  <a:pt x="19" y="74"/>
                </a:cubicBezTo>
                <a:lnTo>
                  <a:pt x="0" y="74"/>
                </a:lnTo>
                <a:close/>
                <a:moveTo>
                  <a:pt x="94" y="0"/>
                </a:moveTo>
                <a:cubicBezTo>
                  <a:pt x="113" y="0"/>
                  <a:pt x="113" y="0"/>
                  <a:pt x="113" y="0"/>
                </a:cubicBezTo>
                <a:cubicBezTo>
                  <a:pt x="113" y="40"/>
                  <a:pt x="113" y="40"/>
                  <a:pt x="113" y="40"/>
                </a:cubicBezTo>
                <a:cubicBezTo>
                  <a:pt x="113" y="46"/>
                  <a:pt x="113" y="51"/>
                  <a:pt x="113" y="52"/>
                </a:cubicBezTo>
                <a:cubicBezTo>
                  <a:pt x="114" y="56"/>
                  <a:pt x="116" y="58"/>
                  <a:pt x="119" y="60"/>
                </a:cubicBezTo>
                <a:cubicBezTo>
                  <a:pt x="122" y="62"/>
                  <a:pt x="126" y="63"/>
                  <a:pt x="131" y="63"/>
                </a:cubicBezTo>
                <a:cubicBezTo>
                  <a:pt x="136" y="63"/>
                  <a:pt x="140" y="62"/>
                  <a:pt x="143" y="60"/>
                </a:cubicBezTo>
                <a:cubicBezTo>
                  <a:pt x="146" y="58"/>
                  <a:pt x="147" y="56"/>
                  <a:pt x="148" y="54"/>
                </a:cubicBezTo>
                <a:cubicBezTo>
                  <a:pt x="148" y="51"/>
                  <a:pt x="149" y="47"/>
                  <a:pt x="149" y="41"/>
                </a:cubicBezTo>
                <a:cubicBezTo>
                  <a:pt x="149" y="0"/>
                  <a:pt x="149" y="0"/>
                  <a:pt x="149" y="0"/>
                </a:cubicBezTo>
                <a:cubicBezTo>
                  <a:pt x="172" y="0"/>
                  <a:pt x="172" y="0"/>
                  <a:pt x="172" y="0"/>
                </a:cubicBezTo>
                <a:cubicBezTo>
                  <a:pt x="172" y="39"/>
                  <a:pt x="172" y="39"/>
                  <a:pt x="172" y="39"/>
                </a:cubicBezTo>
                <a:cubicBezTo>
                  <a:pt x="172" y="48"/>
                  <a:pt x="171" y="54"/>
                  <a:pt x="170" y="58"/>
                </a:cubicBezTo>
                <a:cubicBezTo>
                  <a:pt x="169" y="61"/>
                  <a:pt x="163" y="65"/>
                  <a:pt x="160" y="67"/>
                </a:cubicBezTo>
                <a:cubicBezTo>
                  <a:pt x="158" y="70"/>
                  <a:pt x="154" y="72"/>
                  <a:pt x="149" y="73"/>
                </a:cubicBezTo>
                <a:cubicBezTo>
                  <a:pt x="145" y="75"/>
                  <a:pt x="139" y="75"/>
                  <a:pt x="132" y="75"/>
                </a:cubicBezTo>
                <a:cubicBezTo>
                  <a:pt x="123" y="75"/>
                  <a:pt x="116" y="75"/>
                  <a:pt x="112" y="73"/>
                </a:cubicBezTo>
                <a:cubicBezTo>
                  <a:pt x="107" y="71"/>
                  <a:pt x="104" y="69"/>
                  <a:pt x="101" y="67"/>
                </a:cubicBezTo>
                <a:cubicBezTo>
                  <a:pt x="99" y="64"/>
                  <a:pt x="97" y="61"/>
                  <a:pt x="96" y="58"/>
                </a:cubicBezTo>
                <a:cubicBezTo>
                  <a:pt x="95" y="54"/>
                  <a:pt x="94" y="48"/>
                  <a:pt x="94" y="39"/>
                </a:cubicBezTo>
                <a:lnTo>
                  <a:pt x="94" y="0"/>
                </a:lnTo>
                <a:close/>
                <a:moveTo>
                  <a:pt x="267" y="74"/>
                </a:moveTo>
                <a:cubicBezTo>
                  <a:pt x="247" y="74"/>
                  <a:pt x="247" y="74"/>
                  <a:pt x="247" y="74"/>
                </a:cubicBezTo>
                <a:cubicBezTo>
                  <a:pt x="239" y="57"/>
                  <a:pt x="239" y="57"/>
                  <a:pt x="239" y="57"/>
                </a:cubicBezTo>
                <a:cubicBezTo>
                  <a:pt x="202" y="57"/>
                  <a:pt x="202" y="57"/>
                  <a:pt x="202" y="57"/>
                </a:cubicBezTo>
                <a:cubicBezTo>
                  <a:pt x="195" y="74"/>
                  <a:pt x="195" y="74"/>
                  <a:pt x="195" y="74"/>
                </a:cubicBezTo>
                <a:cubicBezTo>
                  <a:pt x="175" y="74"/>
                  <a:pt x="175" y="74"/>
                  <a:pt x="175" y="74"/>
                </a:cubicBezTo>
                <a:cubicBezTo>
                  <a:pt x="211" y="0"/>
                  <a:pt x="211" y="0"/>
                  <a:pt x="211" y="0"/>
                </a:cubicBezTo>
                <a:cubicBezTo>
                  <a:pt x="230" y="0"/>
                  <a:pt x="230" y="0"/>
                  <a:pt x="230" y="0"/>
                </a:cubicBezTo>
                <a:lnTo>
                  <a:pt x="267" y="74"/>
                </a:lnTo>
                <a:close/>
                <a:moveTo>
                  <a:pt x="233" y="45"/>
                </a:moveTo>
                <a:cubicBezTo>
                  <a:pt x="220" y="17"/>
                  <a:pt x="220" y="17"/>
                  <a:pt x="220" y="17"/>
                </a:cubicBezTo>
                <a:cubicBezTo>
                  <a:pt x="208" y="45"/>
                  <a:pt x="208" y="45"/>
                  <a:pt x="208" y="45"/>
                </a:cubicBezTo>
                <a:lnTo>
                  <a:pt x="233" y="45"/>
                </a:lnTo>
                <a:close/>
                <a:moveTo>
                  <a:pt x="284" y="74"/>
                </a:moveTo>
                <a:cubicBezTo>
                  <a:pt x="262" y="0"/>
                  <a:pt x="262" y="0"/>
                  <a:pt x="262" y="0"/>
                </a:cubicBezTo>
                <a:cubicBezTo>
                  <a:pt x="281" y="0"/>
                  <a:pt x="281" y="0"/>
                  <a:pt x="281" y="0"/>
                </a:cubicBezTo>
                <a:cubicBezTo>
                  <a:pt x="295" y="51"/>
                  <a:pt x="295" y="51"/>
                  <a:pt x="295" y="51"/>
                </a:cubicBezTo>
                <a:cubicBezTo>
                  <a:pt x="312" y="0"/>
                  <a:pt x="312" y="0"/>
                  <a:pt x="312" y="0"/>
                </a:cubicBezTo>
                <a:cubicBezTo>
                  <a:pt x="334" y="0"/>
                  <a:pt x="334" y="0"/>
                  <a:pt x="334" y="0"/>
                </a:cubicBezTo>
                <a:cubicBezTo>
                  <a:pt x="350" y="52"/>
                  <a:pt x="350" y="52"/>
                  <a:pt x="350" y="52"/>
                </a:cubicBezTo>
                <a:cubicBezTo>
                  <a:pt x="364" y="0"/>
                  <a:pt x="364" y="0"/>
                  <a:pt x="364" y="0"/>
                </a:cubicBezTo>
                <a:cubicBezTo>
                  <a:pt x="383" y="0"/>
                  <a:pt x="383" y="0"/>
                  <a:pt x="383" y="0"/>
                </a:cubicBezTo>
                <a:cubicBezTo>
                  <a:pt x="360" y="74"/>
                  <a:pt x="360" y="74"/>
                  <a:pt x="360" y="74"/>
                </a:cubicBezTo>
                <a:cubicBezTo>
                  <a:pt x="341" y="74"/>
                  <a:pt x="341" y="74"/>
                  <a:pt x="341" y="74"/>
                </a:cubicBezTo>
                <a:cubicBezTo>
                  <a:pt x="322" y="19"/>
                  <a:pt x="322" y="19"/>
                  <a:pt x="322" y="19"/>
                </a:cubicBezTo>
                <a:cubicBezTo>
                  <a:pt x="304" y="74"/>
                  <a:pt x="304" y="74"/>
                  <a:pt x="304" y="74"/>
                </a:cubicBezTo>
                <a:lnTo>
                  <a:pt x="284" y="74"/>
                </a:lnTo>
                <a:close/>
                <a:moveTo>
                  <a:pt x="486" y="74"/>
                </a:moveTo>
                <a:cubicBezTo>
                  <a:pt x="486" y="0"/>
                  <a:pt x="486" y="0"/>
                  <a:pt x="486" y="0"/>
                </a:cubicBezTo>
                <a:cubicBezTo>
                  <a:pt x="505" y="0"/>
                  <a:pt x="505" y="0"/>
                  <a:pt x="505" y="0"/>
                </a:cubicBezTo>
                <a:cubicBezTo>
                  <a:pt x="505" y="74"/>
                  <a:pt x="505" y="74"/>
                  <a:pt x="505" y="74"/>
                </a:cubicBezTo>
                <a:lnTo>
                  <a:pt x="486" y="7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21"/>
          <p:cNvSpPr>
            <a:spLocks noEditPoints="1"/>
          </p:cNvSpPr>
          <p:nvPr/>
        </p:nvSpPr>
        <p:spPr bwMode="auto">
          <a:xfrm>
            <a:off x="597476" y="1474170"/>
            <a:ext cx="4093564" cy="3138299"/>
          </a:xfrm>
          <a:custGeom>
            <a:avLst/>
            <a:gdLst>
              <a:gd name="T0" fmla="*/ 273 w 576"/>
              <a:gd name="T1" fmla="*/ 317 h 441"/>
              <a:gd name="T2" fmla="*/ 275 w 576"/>
              <a:gd name="T3" fmla="*/ 102 h 441"/>
              <a:gd name="T4" fmla="*/ 247 w 576"/>
              <a:gd name="T5" fmla="*/ 2 h 441"/>
              <a:gd name="T6" fmla="*/ 174 w 576"/>
              <a:gd name="T7" fmla="*/ 38 h 441"/>
              <a:gd name="T8" fmla="*/ 180 w 576"/>
              <a:gd name="T9" fmla="*/ 166 h 441"/>
              <a:gd name="T10" fmla="*/ 268 w 576"/>
              <a:gd name="T11" fmla="*/ 318 h 441"/>
              <a:gd name="T12" fmla="*/ 273 w 576"/>
              <a:gd name="T13" fmla="*/ 317 h 441"/>
              <a:gd name="T14" fmla="*/ 249 w 576"/>
              <a:gd name="T15" fmla="*/ 335 h 441"/>
              <a:gd name="T16" fmla="*/ 175 w 576"/>
              <a:gd name="T17" fmla="*/ 197 h 441"/>
              <a:gd name="T18" fmla="*/ 92 w 576"/>
              <a:gd name="T19" fmla="*/ 81 h 441"/>
              <a:gd name="T20" fmla="*/ 47 w 576"/>
              <a:gd name="T21" fmla="*/ 157 h 441"/>
              <a:gd name="T22" fmla="*/ 102 w 576"/>
              <a:gd name="T23" fmla="*/ 250 h 441"/>
              <a:gd name="T24" fmla="*/ 249 w 576"/>
              <a:gd name="T25" fmla="*/ 335 h 441"/>
              <a:gd name="T26" fmla="*/ 236 w 576"/>
              <a:gd name="T27" fmla="*/ 356 h 441"/>
              <a:gd name="T28" fmla="*/ 110 w 576"/>
              <a:gd name="T29" fmla="*/ 278 h 441"/>
              <a:gd name="T30" fmla="*/ 12 w 576"/>
              <a:gd name="T31" fmla="*/ 225 h 441"/>
              <a:gd name="T32" fmla="*/ 20 w 576"/>
              <a:gd name="T33" fmla="*/ 308 h 441"/>
              <a:gd name="T34" fmla="*/ 97 w 576"/>
              <a:gd name="T35" fmla="*/ 357 h 441"/>
              <a:gd name="T36" fmla="*/ 236 w 576"/>
              <a:gd name="T37" fmla="*/ 356 h 441"/>
              <a:gd name="T38" fmla="*/ 234 w 576"/>
              <a:gd name="T39" fmla="*/ 371 h 441"/>
              <a:gd name="T40" fmla="*/ 58 w 576"/>
              <a:gd name="T41" fmla="*/ 375 h 441"/>
              <a:gd name="T42" fmla="*/ 106 w 576"/>
              <a:gd name="T43" fmla="*/ 426 h 441"/>
              <a:gd name="T44" fmla="*/ 198 w 576"/>
              <a:gd name="T45" fmla="*/ 399 h 441"/>
              <a:gd name="T46" fmla="*/ 234 w 576"/>
              <a:gd name="T47" fmla="*/ 371 h 441"/>
              <a:gd name="T48" fmla="*/ 302 w 576"/>
              <a:gd name="T49" fmla="*/ 317 h 441"/>
              <a:gd name="T50" fmla="*/ 300 w 576"/>
              <a:gd name="T51" fmla="*/ 102 h 441"/>
              <a:gd name="T52" fmla="*/ 328 w 576"/>
              <a:gd name="T53" fmla="*/ 2 h 441"/>
              <a:gd name="T54" fmla="*/ 401 w 576"/>
              <a:gd name="T55" fmla="*/ 38 h 441"/>
              <a:gd name="T56" fmla="*/ 395 w 576"/>
              <a:gd name="T57" fmla="*/ 166 h 441"/>
              <a:gd name="T58" fmla="*/ 307 w 576"/>
              <a:gd name="T59" fmla="*/ 318 h 441"/>
              <a:gd name="T60" fmla="*/ 302 w 576"/>
              <a:gd name="T61" fmla="*/ 317 h 441"/>
              <a:gd name="T62" fmla="*/ 326 w 576"/>
              <a:gd name="T63" fmla="*/ 335 h 441"/>
              <a:gd name="T64" fmla="*/ 400 w 576"/>
              <a:gd name="T65" fmla="*/ 197 h 441"/>
              <a:gd name="T66" fmla="*/ 483 w 576"/>
              <a:gd name="T67" fmla="*/ 81 h 441"/>
              <a:gd name="T68" fmla="*/ 528 w 576"/>
              <a:gd name="T69" fmla="*/ 157 h 441"/>
              <a:gd name="T70" fmla="*/ 473 w 576"/>
              <a:gd name="T71" fmla="*/ 250 h 441"/>
              <a:gd name="T72" fmla="*/ 326 w 576"/>
              <a:gd name="T73" fmla="*/ 335 h 441"/>
              <a:gd name="T74" fmla="*/ 339 w 576"/>
              <a:gd name="T75" fmla="*/ 356 h 441"/>
              <a:gd name="T76" fmla="*/ 465 w 576"/>
              <a:gd name="T77" fmla="*/ 278 h 441"/>
              <a:gd name="T78" fmla="*/ 563 w 576"/>
              <a:gd name="T79" fmla="*/ 225 h 441"/>
              <a:gd name="T80" fmla="*/ 555 w 576"/>
              <a:gd name="T81" fmla="*/ 308 h 441"/>
              <a:gd name="T82" fmla="*/ 478 w 576"/>
              <a:gd name="T83" fmla="*/ 357 h 441"/>
              <a:gd name="T84" fmla="*/ 339 w 576"/>
              <a:gd name="T85" fmla="*/ 356 h 441"/>
              <a:gd name="T86" fmla="*/ 341 w 576"/>
              <a:gd name="T87" fmla="*/ 371 h 441"/>
              <a:gd name="T88" fmla="*/ 517 w 576"/>
              <a:gd name="T89" fmla="*/ 375 h 441"/>
              <a:gd name="T90" fmla="*/ 469 w 576"/>
              <a:gd name="T91" fmla="*/ 426 h 441"/>
              <a:gd name="T92" fmla="*/ 377 w 576"/>
              <a:gd name="T93" fmla="*/ 399 h 441"/>
              <a:gd name="T94" fmla="*/ 341 w 576"/>
              <a:gd name="T95" fmla="*/ 371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6" h="441">
                <a:moveTo>
                  <a:pt x="273" y="317"/>
                </a:moveTo>
                <a:cubicBezTo>
                  <a:pt x="274" y="315"/>
                  <a:pt x="282" y="144"/>
                  <a:pt x="275" y="102"/>
                </a:cubicBezTo>
                <a:cubicBezTo>
                  <a:pt x="269" y="60"/>
                  <a:pt x="250" y="6"/>
                  <a:pt x="247" y="2"/>
                </a:cubicBezTo>
                <a:cubicBezTo>
                  <a:pt x="247" y="2"/>
                  <a:pt x="202" y="0"/>
                  <a:pt x="174" y="38"/>
                </a:cubicBezTo>
                <a:cubicBezTo>
                  <a:pt x="145" y="77"/>
                  <a:pt x="166" y="136"/>
                  <a:pt x="180" y="166"/>
                </a:cubicBezTo>
                <a:cubicBezTo>
                  <a:pt x="193" y="196"/>
                  <a:pt x="265" y="316"/>
                  <a:pt x="268" y="318"/>
                </a:cubicBezTo>
                <a:cubicBezTo>
                  <a:pt x="270" y="321"/>
                  <a:pt x="273" y="320"/>
                  <a:pt x="273" y="317"/>
                </a:cubicBezTo>
                <a:close/>
                <a:moveTo>
                  <a:pt x="249" y="335"/>
                </a:moveTo>
                <a:cubicBezTo>
                  <a:pt x="251" y="330"/>
                  <a:pt x="209" y="253"/>
                  <a:pt x="175" y="197"/>
                </a:cubicBezTo>
                <a:cubicBezTo>
                  <a:pt x="141" y="141"/>
                  <a:pt x="97" y="81"/>
                  <a:pt x="92" y="81"/>
                </a:cubicBezTo>
                <a:cubicBezTo>
                  <a:pt x="87" y="82"/>
                  <a:pt x="50" y="120"/>
                  <a:pt x="47" y="157"/>
                </a:cubicBezTo>
                <a:cubicBezTo>
                  <a:pt x="44" y="195"/>
                  <a:pt x="59" y="220"/>
                  <a:pt x="102" y="250"/>
                </a:cubicBezTo>
                <a:cubicBezTo>
                  <a:pt x="145" y="281"/>
                  <a:pt x="247" y="340"/>
                  <a:pt x="249" y="335"/>
                </a:cubicBezTo>
                <a:close/>
                <a:moveTo>
                  <a:pt x="236" y="356"/>
                </a:moveTo>
                <a:cubicBezTo>
                  <a:pt x="236" y="354"/>
                  <a:pt x="142" y="294"/>
                  <a:pt x="110" y="278"/>
                </a:cubicBezTo>
                <a:cubicBezTo>
                  <a:pt x="79" y="262"/>
                  <a:pt x="14" y="224"/>
                  <a:pt x="12" y="225"/>
                </a:cubicBezTo>
                <a:cubicBezTo>
                  <a:pt x="9" y="225"/>
                  <a:pt x="0" y="272"/>
                  <a:pt x="20" y="308"/>
                </a:cubicBezTo>
                <a:cubicBezTo>
                  <a:pt x="40" y="343"/>
                  <a:pt x="79" y="354"/>
                  <a:pt x="97" y="357"/>
                </a:cubicBezTo>
                <a:cubicBezTo>
                  <a:pt x="118" y="360"/>
                  <a:pt x="237" y="358"/>
                  <a:pt x="236" y="356"/>
                </a:cubicBezTo>
                <a:close/>
                <a:moveTo>
                  <a:pt x="234" y="371"/>
                </a:moveTo>
                <a:cubicBezTo>
                  <a:pt x="58" y="375"/>
                  <a:pt x="58" y="375"/>
                  <a:pt x="58" y="375"/>
                </a:cubicBezTo>
                <a:cubicBezTo>
                  <a:pt x="58" y="375"/>
                  <a:pt x="75" y="412"/>
                  <a:pt x="106" y="426"/>
                </a:cubicBezTo>
                <a:cubicBezTo>
                  <a:pt x="137" y="441"/>
                  <a:pt x="185" y="408"/>
                  <a:pt x="198" y="399"/>
                </a:cubicBezTo>
                <a:cubicBezTo>
                  <a:pt x="211" y="389"/>
                  <a:pt x="234" y="371"/>
                  <a:pt x="234" y="371"/>
                </a:cubicBezTo>
                <a:close/>
                <a:moveTo>
                  <a:pt x="302" y="317"/>
                </a:moveTo>
                <a:cubicBezTo>
                  <a:pt x="301" y="315"/>
                  <a:pt x="293" y="144"/>
                  <a:pt x="300" y="102"/>
                </a:cubicBezTo>
                <a:cubicBezTo>
                  <a:pt x="306" y="60"/>
                  <a:pt x="325" y="6"/>
                  <a:pt x="328" y="2"/>
                </a:cubicBezTo>
                <a:cubicBezTo>
                  <a:pt x="328" y="2"/>
                  <a:pt x="373" y="0"/>
                  <a:pt x="401" y="38"/>
                </a:cubicBezTo>
                <a:cubicBezTo>
                  <a:pt x="430" y="77"/>
                  <a:pt x="409" y="136"/>
                  <a:pt x="395" y="166"/>
                </a:cubicBezTo>
                <a:cubicBezTo>
                  <a:pt x="382" y="196"/>
                  <a:pt x="310" y="316"/>
                  <a:pt x="307" y="318"/>
                </a:cubicBezTo>
                <a:cubicBezTo>
                  <a:pt x="305" y="321"/>
                  <a:pt x="302" y="320"/>
                  <a:pt x="302" y="317"/>
                </a:cubicBezTo>
                <a:close/>
                <a:moveTo>
                  <a:pt x="326" y="335"/>
                </a:moveTo>
                <a:cubicBezTo>
                  <a:pt x="324" y="330"/>
                  <a:pt x="366" y="253"/>
                  <a:pt x="400" y="197"/>
                </a:cubicBezTo>
                <a:cubicBezTo>
                  <a:pt x="434" y="141"/>
                  <a:pt x="478" y="81"/>
                  <a:pt x="483" y="81"/>
                </a:cubicBezTo>
                <a:cubicBezTo>
                  <a:pt x="488" y="82"/>
                  <a:pt x="525" y="120"/>
                  <a:pt x="528" y="157"/>
                </a:cubicBezTo>
                <a:cubicBezTo>
                  <a:pt x="531" y="195"/>
                  <a:pt x="516" y="220"/>
                  <a:pt x="473" y="250"/>
                </a:cubicBezTo>
                <a:cubicBezTo>
                  <a:pt x="430" y="281"/>
                  <a:pt x="328" y="340"/>
                  <a:pt x="326" y="335"/>
                </a:cubicBezTo>
                <a:close/>
                <a:moveTo>
                  <a:pt x="339" y="356"/>
                </a:moveTo>
                <a:cubicBezTo>
                  <a:pt x="339" y="354"/>
                  <a:pt x="433" y="294"/>
                  <a:pt x="465" y="278"/>
                </a:cubicBezTo>
                <a:cubicBezTo>
                  <a:pt x="496" y="262"/>
                  <a:pt x="561" y="224"/>
                  <a:pt x="563" y="225"/>
                </a:cubicBezTo>
                <a:cubicBezTo>
                  <a:pt x="566" y="225"/>
                  <a:pt x="576" y="272"/>
                  <a:pt x="555" y="308"/>
                </a:cubicBezTo>
                <a:cubicBezTo>
                  <a:pt x="535" y="343"/>
                  <a:pt x="496" y="354"/>
                  <a:pt x="478" y="357"/>
                </a:cubicBezTo>
                <a:cubicBezTo>
                  <a:pt x="457" y="360"/>
                  <a:pt x="338" y="358"/>
                  <a:pt x="339" y="356"/>
                </a:cubicBezTo>
                <a:close/>
                <a:moveTo>
                  <a:pt x="341" y="371"/>
                </a:moveTo>
                <a:cubicBezTo>
                  <a:pt x="517" y="375"/>
                  <a:pt x="517" y="375"/>
                  <a:pt x="517" y="375"/>
                </a:cubicBezTo>
                <a:cubicBezTo>
                  <a:pt x="517" y="375"/>
                  <a:pt x="500" y="412"/>
                  <a:pt x="469" y="426"/>
                </a:cubicBezTo>
                <a:cubicBezTo>
                  <a:pt x="438" y="441"/>
                  <a:pt x="390" y="408"/>
                  <a:pt x="377" y="399"/>
                </a:cubicBezTo>
                <a:cubicBezTo>
                  <a:pt x="364" y="389"/>
                  <a:pt x="341" y="371"/>
                  <a:pt x="341" y="37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 name="Rectangle 1"/>
          <p:cNvSpPr/>
          <p:nvPr/>
        </p:nvSpPr>
        <p:spPr>
          <a:xfrm>
            <a:off x="5475890" y="3189519"/>
            <a:ext cx="6096000" cy="1446550"/>
          </a:xfrm>
          <a:prstGeom prst="rect">
            <a:avLst/>
          </a:prstGeom>
        </p:spPr>
        <p:txBody>
          <a:bodyPr>
            <a:spAutoFit/>
          </a:bodyPr>
          <a:lstStyle/>
          <a:p>
            <a:pPr algn="ctr"/>
            <a:r>
              <a:rPr lang="en-US" sz="4400" b="1" dirty="0">
                <a:solidFill>
                  <a:schemeClr val="bg1">
                    <a:lumMod val="95000"/>
                  </a:schemeClr>
                </a:solidFill>
                <a:effectLst>
                  <a:outerShdw blurRad="38100" dist="38100" dir="2700000" algn="tl">
                    <a:srgbClr val="000000">
                      <a:alpha val="43137"/>
                    </a:srgbClr>
                  </a:outerShdw>
                </a:effectLst>
                <a:latin typeface="Halvetica"/>
              </a:rPr>
              <a:t>What is </a:t>
            </a:r>
            <a:r>
              <a:rPr lang="en-US" sz="4400" b="1" dirty="0" smtClean="0">
                <a:solidFill>
                  <a:schemeClr val="bg1">
                    <a:lumMod val="95000"/>
                  </a:schemeClr>
                </a:solidFill>
                <a:effectLst>
                  <a:outerShdw blurRad="38100" dist="38100" dir="2700000" algn="tl">
                    <a:srgbClr val="000000">
                      <a:alpha val="43137"/>
                    </a:srgbClr>
                  </a:outerShdw>
                </a:effectLst>
                <a:latin typeface="Halvetica"/>
              </a:rPr>
              <a:t>Huawei</a:t>
            </a:r>
            <a:r>
              <a:rPr lang="en-US" sz="4400" b="1" dirty="0" smtClean="0">
                <a:solidFill>
                  <a:schemeClr val="bg1"/>
                </a:solidFill>
                <a:effectLst>
                  <a:outerShdw blurRad="38100" dist="38100" dir="2700000" algn="tl">
                    <a:srgbClr val="000000">
                      <a:alpha val="43137"/>
                    </a:srgbClr>
                  </a:outerShdw>
                </a:effectLst>
                <a:latin typeface="Halvetica"/>
              </a:rPr>
              <a:t>?</a:t>
            </a:r>
          </a:p>
          <a:p>
            <a:pPr algn="ctr"/>
            <a:endParaRPr lang="en-US" sz="4400" b="1" dirty="0">
              <a:solidFill>
                <a:schemeClr val="bg1">
                  <a:lumMod val="95000"/>
                </a:schemeClr>
              </a:solidFill>
              <a:effectLst>
                <a:outerShdw blurRad="38100" dist="38100" dir="2700000" algn="tl">
                  <a:srgbClr val="000000">
                    <a:alpha val="43137"/>
                  </a:srgbClr>
                </a:outerShdw>
              </a:effectLst>
              <a:latin typeface="Halvetica"/>
            </a:endParaRPr>
          </a:p>
        </p:txBody>
      </p:sp>
    </p:spTree>
    <p:extLst>
      <p:ext uri="{BB962C8B-B14F-4D97-AF65-F5344CB8AC3E}">
        <p14:creationId xmlns:p14="http://schemas.microsoft.com/office/powerpoint/2010/main" val="2607107993"/>
      </p:ext>
    </p:extLst>
  </p:cSld>
  <p:clrMapOvr>
    <a:masterClrMapping/>
  </p:clrMapOvr>
  <mc:AlternateContent xmlns:mc="http://schemas.openxmlformats.org/markup-compatibility/2006">
    <mc:Choice xmlns:p14="http://schemas.microsoft.com/office/powerpoint/2010/main" Requires="p14">
      <p:transition spd="slow" p14:dur="3075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93099" y="676208"/>
            <a:ext cx="6949440" cy="5850867"/>
          </a:xfrm>
          <a:prstGeom prst="rect">
            <a:avLst/>
          </a:prstGeom>
        </p:spPr>
      </p:pic>
      <p:pic>
        <p:nvPicPr>
          <p:cNvPr id="39" name="图片 38"/>
          <p:cNvPicPr>
            <a:picLocks noChangeAspect="1"/>
          </p:cNvPicPr>
          <p:nvPr/>
        </p:nvPicPr>
        <p:blipFill rotWithShape="1">
          <a:blip r:embed="rId3"/>
          <a:srcRect l="11834" t="11570" r="8449" b="23996"/>
          <a:stretch/>
        </p:blipFill>
        <p:spPr>
          <a:xfrm>
            <a:off x="769179" y="1455602"/>
            <a:ext cx="2528479" cy="3033628"/>
          </a:xfrm>
          <a:prstGeom prst="rect">
            <a:avLst/>
          </a:prstGeom>
          <a:ln>
            <a:solidFill>
              <a:schemeClr val="bg1">
                <a:lumMod val="85000"/>
              </a:schemeClr>
            </a:solidFill>
          </a:ln>
        </p:spPr>
      </p:pic>
      <p:pic>
        <p:nvPicPr>
          <p:cNvPr id="26" name="图片 25"/>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93099" y="679955"/>
            <a:ext cx="6949440" cy="5850867"/>
          </a:xfrm>
          <a:prstGeom prst="rect">
            <a:avLst/>
          </a:prstGeom>
        </p:spPr>
      </p:pic>
      <p:pic>
        <p:nvPicPr>
          <p:cNvPr id="23" name="图片 22"/>
          <p:cNvPicPr>
            <a:picLocks noChangeAspect="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99186" y="680827"/>
            <a:ext cx="6949440" cy="5850867"/>
          </a:xfrm>
          <a:prstGeom prst="rect">
            <a:avLst/>
          </a:prstGeom>
        </p:spPr>
      </p:pic>
      <p:pic>
        <p:nvPicPr>
          <p:cNvPr id="24" name="图片 23"/>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97041" y="683813"/>
            <a:ext cx="6949440" cy="5850867"/>
          </a:xfrm>
          <a:prstGeom prst="rect">
            <a:avLst/>
          </a:prstGeom>
        </p:spPr>
      </p:pic>
      <p:sp>
        <p:nvSpPr>
          <p:cNvPr id="34" name="矩形 33"/>
          <p:cNvSpPr/>
          <p:nvPr/>
        </p:nvSpPr>
        <p:spPr>
          <a:xfrm>
            <a:off x="6260502" y="1026869"/>
            <a:ext cx="5763164" cy="4046060"/>
          </a:xfrm>
          <a:prstGeom prst="rect">
            <a:avLst/>
          </a:prstGeom>
          <a:solidFill>
            <a:schemeClr val="bg1"/>
          </a:solidFill>
          <a:ln w="3175">
            <a:solidFill>
              <a:srgbClr val="00BFD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31"/>
          <p:cNvSpPr txBox="1"/>
          <p:nvPr/>
        </p:nvSpPr>
        <p:spPr>
          <a:xfrm>
            <a:off x="6555495" y="1592317"/>
            <a:ext cx="5047926" cy="3323987"/>
          </a:xfrm>
          <a:prstGeom prst="rect">
            <a:avLst/>
          </a:prstGeom>
          <a:noFill/>
        </p:spPr>
        <p:txBody>
          <a:bodyPr wrap="square" rtlCol="0">
            <a:spAutoFit/>
          </a:bodyPr>
          <a:lstStyle/>
          <a:p>
            <a:pPr>
              <a:lnSpc>
                <a:spcPct val="150000"/>
              </a:lnSpc>
            </a:pPr>
            <a:r>
              <a:rPr lang="en-US" altLang="zh-CN" sz="1400" b="1"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The </a:t>
            </a:r>
            <a:r>
              <a:rPr lang="en-US" altLang="zh-CN" sz="14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company was founded in 1987 by Ren Zhengfei, a former Deputy Regimental Chief in the People's Liberation Army. Initially focused on manufacturing phone switches, Huawei has expanded its business to include building telecommunications networks, providing operational and consulting services and equipment to enterprises inside and outside of China, and manufacturing communications devices for the consumer market. Huawei has over 194,000 employees as of December 2019</a:t>
            </a:r>
            <a:r>
              <a:rPr lang="en-US" altLang="zh-CN" sz="1400" b="1"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a:t>
            </a:r>
            <a:endParaRPr lang="en-US" altLang="zh-CN" sz="14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27" name="组合 26"/>
          <p:cNvGrpSpPr/>
          <p:nvPr/>
        </p:nvGrpSpPr>
        <p:grpSpPr>
          <a:xfrm>
            <a:off x="6490134" y="4794012"/>
            <a:ext cx="700238" cy="1033086"/>
            <a:chOff x="4561623" y="1473135"/>
            <a:chExt cx="646823" cy="954281"/>
          </a:xfrm>
        </p:grpSpPr>
        <p:sp>
          <p:nvSpPr>
            <p:cNvPr id="28" name="椭圆 27"/>
            <p:cNvSpPr/>
            <p:nvPr/>
          </p:nvSpPr>
          <p:spPr>
            <a:xfrm>
              <a:off x="4640306" y="2226480"/>
              <a:ext cx="490529" cy="200936"/>
            </a:xfrm>
            <a:prstGeom prst="ellipse">
              <a:avLst/>
            </a:prstGeom>
            <a:solidFill>
              <a:srgbClr val="00BF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29" name="椭圆 28"/>
            <p:cNvSpPr/>
            <p:nvPr/>
          </p:nvSpPr>
          <p:spPr>
            <a:xfrm>
              <a:off x="4694335" y="2224031"/>
              <a:ext cx="382472" cy="1566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30" name="椭圆 1"/>
            <p:cNvSpPr/>
            <p:nvPr/>
          </p:nvSpPr>
          <p:spPr>
            <a:xfrm>
              <a:off x="4561623" y="1473135"/>
              <a:ext cx="646823" cy="900123"/>
            </a:xfrm>
            <a:custGeom>
              <a:avLst/>
              <a:gdLst>
                <a:gd name="connsiteX0" fmla="*/ 0 w 2152915"/>
                <a:gd name="connsiteY0" fmla="*/ 1076458 h 2152915"/>
                <a:gd name="connsiteX1" fmla="*/ 1076458 w 2152915"/>
                <a:gd name="connsiteY1" fmla="*/ 0 h 2152915"/>
                <a:gd name="connsiteX2" fmla="*/ 2152916 w 2152915"/>
                <a:gd name="connsiteY2" fmla="*/ 1076458 h 2152915"/>
                <a:gd name="connsiteX3" fmla="*/ 1076458 w 2152915"/>
                <a:gd name="connsiteY3" fmla="*/ 2152916 h 2152915"/>
                <a:gd name="connsiteX4" fmla="*/ 0 w 2152915"/>
                <a:gd name="connsiteY4" fmla="*/ 1076458 h 2152915"/>
                <a:gd name="connsiteX0" fmla="*/ 0 w 2152916"/>
                <a:gd name="connsiteY0" fmla="*/ 1076458 h 2152916"/>
                <a:gd name="connsiteX1" fmla="*/ 1076458 w 2152916"/>
                <a:gd name="connsiteY1" fmla="*/ 0 h 2152916"/>
                <a:gd name="connsiteX2" fmla="*/ 2152916 w 2152916"/>
                <a:gd name="connsiteY2" fmla="*/ 1076458 h 2152916"/>
                <a:gd name="connsiteX3" fmla="*/ 1076458 w 2152916"/>
                <a:gd name="connsiteY3" fmla="*/ 2152916 h 2152916"/>
                <a:gd name="connsiteX4" fmla="*/ 0 w 2152916"/>
                <a:gd name="connsiteY4" fmla="*/ 1076458 h 2152916"/>
                <a:gd name="connsiteX0" fmla="*/ 0 w 2152916"/>
                <a:gd name="connsiteY0" fmla="*/ 1076458 h 2152916"/>
                <a:gd name="connsiteX1" fmla="*/ 1076458 w 2152916"/>
                <a:gd name="connsiteY1" fmla="*/ 0 h 2152916"/>
                <a:gd name="connsiteX2" fmla="*/ 2152916 w 2152916"/>
                <a:gd name="connsiteY2" fmla="*/ 1076458 h 2152916"/>
                <a:gd name="connsiteX3" fmla="*/ 1076458 w 2152916"/>
                <a:gd name="connsiteY3" fmla="*/ 2152916 h 2152916"/>
                <a:gd name="connsiteX4" fmla="*/ 0 w 2152916"/>
                <a:gd name="connsiteY4" fmla="*/ 1076458 h 2152916"/>
                <a:gd name="connsiteX0" fmla="*/ 24 w 2152940"/>
                <a:gd name="connsiteY0" fmla="*/ 1076458 h 2806059"/>
                <a:gd name="connsiteX1" fmla="*/ 1076482 w 2152940"/>
                <a:gd name="connsiteY1" fmla="*/ 0 h 2806059"/>
                <a:gd name="connsiteX2" fmla="*/ 2152940 w 2152940"/>
                <a:gd name="connsiteY2" fmla="*/ 1076458 h 2806059"/>
                <a:gd name="connsiteX3" fmla="*/ 1047454 w 2152940"/>
                <a:gd name="connsiteY3" fmla="*/ 2806059 h 2806059"/>
                <a:gd name="connsiteX4" fmla="*/ 24 w 2152940"/>
                <a:gd name="connsiteY4" fmla="*/ 1076458 h 2806059"/>
                <a:gd name="connsiteX0" fmla="*/ 0 w 2152916"/>
                <a:gd name="connsiteY0" fmla="*/ 1076458 h 2806059"/>
                <a:gd name="connsiteX1" fmla="*/ 1076458 w 2152916"/>
                <a:gd name="connsiteY1" fmla="*/ 0 h 2806059"/>
                <a:gd name="connsiteX2" fmla="*/ 2152916 w 2152916"/>
                <a:gd name="connsiteY2" fmla="*/ 1076458 h 2806059"/>
                <a:gd name="connsiteX3" fmla="*/ 1047430 w 2152916"/>
                <a:gd name="connsiteY3" fmla="*/ 2806059 h 2806059"/>
                <a:gd name="connsiteX4" fmla="*/ 0 w 2152916"/>
                <a:gd name="connsiteY4" fmla="*/ 1076458 h 2806059"/>
                <a:gd name="connsiteX0" fmla="*/ 0 w 2152916"/>
                <a:gd name="connsiteY0" fmla="*/ 1076458 h 2806059"/>
                <a:gd name="connsiteX1" fmla="*/ 1076458 w 2152916"/>
                <a:gd name="connsiteY1" fmla="*/ 0 h 2806059"/>
                <a:gd name="connsiteX2" fmla="*/ 2152916 w 2152916"/>
                <a:gd name="connsiteY2" fmla="*/ 1076458 h 2806059"/>
                <a:gd name="connsiteX3" fmla="*/ 1047430 w 2152916"/>
                <a:gd name="connsiteY3" fmla="*/ 2806059 h 2806059"/>
                <a:gd name="connsiteX4" fmla="*/ 0 w 2152916"/>
                <a:gd name="connsiteY4" fmla="*/ 1076458 h 2806059"/>
                <a:gd name="connsiteX0" fmla="*/ 25 w 2152941"/>
                <a:gd name="connsiteY0" fmla="*/ 1076458 h 2806059"/>
                <a:gd name="connsiteX1" fmla="*/ 1076483 w 2152941"/>
                <a:gd name="connsiteY1" fmla="*/ 0 h 2806059"/>
                <a:gd name="connsiteX2" fmla="*/ 2152941 w 2152941"/>
                <a:gd name="connsiteY2" fmla="*/ 1076458 h 2806059"/>
                <a:gd name="connsiteX3" fmla="*/ 1047455 w 2152941"/>
                <a:gd name="connsiteY3" fmla="*/ 2806059 h 2806059"/>
                <a:gd name="connsiteX4" fmla="*/ 25 w 2152941"/>
                <a:gd name="connsiteY4" fmla="*/ 1076458 h 2806059"/>
                <a:gd name="connsiteX0" fmla="*/ 1 w 2152917"/>
                <a:gd name="connsiteY0" fmla="*/ 1076458 h 2810273"/>
                <a:gd name="connsiteX1" fmla="*/ 1076459 w 2152917"/>
                <a:gd name="connsiteY1" fmla="*/ 0 h 2810273"/>
                <a:gd name="connsiteX2" fmla="*/ 2152917 w 2152917"/>
                <a:gd name="connsiteY2" fmla="*/ 1076458 h 2810273"/>
                <a:gd name="connsiteX3" fmla="*/ 1076928 w 2152917"/>
                <a:gd name="connsiteY3" fmla="*/ 2810273 h 2810273"/>
                <a:gd name="connsiteX4" fmla="*/ 1 w 2152917"/>
                <a:gd name="connsiteY4" fmla="*/ 1076458 h 2810273"/>
                <a:gd name="connsiteX0" fmla="*/ 1 w 2152917"/>
                <a:gd name="connsiteY0" fmla="*/ 1076458 h 2810273"/>
                <a:gd name="connsiteX1" fmla="*/ 1076459 w 2152917"/>
                <a:gd name="connsiteY1" fmla="*/ 0 h 2810273"/>
                <a:gd name="connsiteX2" fmla="*/ 2152917 w 2152917"/>
                <a:gd name="connsiteY2" fmla="*/ 1076458 h 2810273"/>
                <a:gd name="connsiteX3" fmla="*/ 1076928 w 2152917"/>
                <a:gd name="connsiteY3" fmla="*/ 2810273 h 2810273"/>
                <a:gd name="connsiteX4" fmla="*/ 1 w 2152917"/>
                <a:gd name="connsiteY4" fmla="*/ 1076458 h 2810273"/>
                <a:gd name="connsiteX0" fmla="*/ 1 w 2152917"/>
                <a:gd name="connsiteY0" fmla="*/ 1076458 h 2810273"/>
                <a:gd name="connsiteX1" fmla="*/ 1076459 w 2152917"/>
                <a:gd name="connsiteY1" fmla="*/ 0 h 2810273"/>
                <a:gd name="connsiteX2" fmla="*/ 2152917 w 2152917"/>
                <a:gd name="connsiteY2" fmla="*/ 1076458 h 2810273"/>
                <a:gd name="connsiteX3" fmla="*/ 1076928 w 2152917"/>
                <a:gd name="connsiteY3" fmla="*/ 2810273 h 2810273"/>
                <a:gd name="connsiteX4" fmla="*/ 1 w 2152917"/>
                <a:gd name="connsiteY4" fmla="*/ 1076458 h 2810273"/>
                <a:gd name="connsiteX0" fmla="*/ 1 w 2152917"/>
                <a:gd name="connsiteY0" fmla="*/ 1076458 h 2810273"/>
                <a:gd name="connsiteX1" fmla="*/ 1076459 w 2152917"/>
                <a:gd name="connsiteY1" fmla="*/ 0 h 2810273"/>
                <a:gd name="connsiteX2" fmla="*/ 2152917 w 2152917"/>
                <a:gd name="connsiteY2" fmla="*/ 1076458 h 2810273"/>
                <a:gd name="connsiteX3" fmla="*/ 1076928 w 2152917"/>
                <a:gd name="connsiteY3" fmla="*/ 2810273 h 2810273"/>
                <a:gd name="connsiteX4" fmla="*/ 1 w 2152917"/>
                <a:gd name="connsiteY4" fmla="*/ 1076458 h 2810273"/>
                <a:gd name="connsiteX0" fmla="*/ 1 w 2152917"/>
                <a:gd name="connsiteY0" fmla="*/ 1076458 h 2810273"/>
                <a:gd name="connsiteX1" fmla="*/ 1076459 w 2152917"/>
                <a:gd name="connsiteY1" fmla="*/ 0 h 2810273"/>
                <a:gd name="connsiteX2" fmla="*/ 2152917 w 2152917"/>
                <a:gd name="connsiteY2" fmla="*/ 1076458 h 2810273"/>
                <a:gd name="connsiteX3" fmla="*/ 1076928 w 2152917"/>
                <a:gd name="connsiteY3" fmla="*/ 2810273 h 2810273"/>
                <a:gd name="connsiteX4" fmla="*/ 1 w 2152917"/>
                <a:gd name="connsiteY4" fmla="*/ 1076458 h 2810273"/>
                <a:gd name="connsiteX0" fmla="*/ 1 w 2152917"/>
                <a:gd name="connsiteY0" fmla="*/ 1076458 h 2810273"/>
                <a:gd name="connsiteX1" fmla="*/ 1076459 w 2152917"/>
                <a:gd name="connsiteY1" fmla="*/ 0 h 2810273"/>
                <a:gd name="connsiteX2" fmla="*/ 2152917 w 2152917"/>
                <a:gd name="connsiteY2" fmla="*/ 1076458 h 2810273"/>
                <a:gd name="connsiteX3" fmla="*/ 1076928 w 2152917"/>
                <a:gd name="connsiteY3" fmla="*/ 2810273 h 2810273"/>
                <a:gd name="connsiteX4" fmla="*/ 1 w 2152917"/>
                <a:gd name="connsiteY4" fmla="*/ 1076458 h 2810273"/>
                <a:gd name="connsiteX0" fmla="*/ 1 w 2152917"/>
                <a:gd name="connsiteY0" fmla="*/ 1076458 h 2810273"/>
                <a:gd name="connsiteX1" fmla="*/ 1076459 w 2152917"/>
                <a:gd name="connsiteY1" fmla="*/ 0 h 2810273"/>
                <a:gd name="connsiteX2" fmla="*/ 2152917 w 2152917"/>
                <a:gd name="connsiteY2" fmla="*/ 1076458 h 2810273"/>
                <a:gd name="connsiteX3" fmla="*/ 1076928 w 2152917"/>
                <a:gd name="connsiteY3" fmla="*/ 2810273 h 2810273"/>
                <a:gd name="connsiteX4" fmla="*/ 1 w 2152917"/>
                <a:gd name="connsiteY4" fmla="*/ 1076458 h 2810273"/>
                <a:gd name="connsiteX0" fmla="*/ 1 w 2152917"/>
                <a:gd name="connsiteY0" fmla="*/ 1076458 h 2810273"/>
                <a:gd name="connsiteX1" fmla="*/ 1076459 w 2152917"/>
                <a:gd name="connsiteY1" fmla="*/ 0 h 2810273"/>
                <a:gd name="connsiteX2" fmla="*/ 2152917 w 2152917"/>
                <a:gd name="connsiteY2" fmla="*/ 1076458 h 2810273"/>
                <a:gd name="connsiteX3" fmla="*/ 1076928 w 2152917"/>
                <a:gd name="connsiteY3" fmla="*/ 2810273 h 2810273"/>
                <a:gd name="connsiteX4" fmla="*/ 1 w 2152917"/>
                <a:gd name="connsiteY4" fmla="*/ 1076458 h 2810273"/>
                <a:gd name="connsiteX0" fmla="*/ 1 w 2152917"/>
                <a:gd name="connsiteY0" fmla="*/ 1076458 h 2810273"/>
                <a:gd name="connsiteX1" fmla="*/ 1076459 w 2152917"/>
                <a:gd name="connsiteY1" fmla="*/ 0 h 2810273"/>
                <a:gd name="connsiteX2" fmla="*/ 2152917 w 2152917"/>
                <a:gd name="connsiteY2" fmla="*/ 1076458 h 2810273"/>
                <a:gd name="connsiteX3" fmla="*/ 1076928 w 2152917"/>
                <a:gd name="connsiteY3" fmla="*/ 2810273 h 2810273"/>
                <a:gd name="connsiteX4" fmla="*/ 1 w 2152917"/>
                <a:gd name="connsiteY4" fmla="*/ 1076458 h 2810273"/>
                <a:gd name="connsiteX0" fmla="*/ 1 w 2152917"/>
                <a:gd name="connsiteY0" fmla="*/ 1076458 h 2810273"/>
                <a:gd name="connsiteX1" fmla="*/ 1076459 w 2152917"/>
                <a:gd name="connsiteY1" fmla="*/ 0 h 2810273"/>
                <a:gd name="connsiteX2" fmla="*/ 2152917 w 2152917"/>
                <a:gd name="connsiteY2" fmla="*/ 1076458 h 2810273"/>
                <a:gd name="connsiteX3" fmla="*/ 1076928 w 2152917"/>
                <a:gd name="connsiteY3" fmla="*/ 2810273 h 2810273"/>
                <a:gd name="connsiteX4" fmla="*/ 1 w 2152917"/>
                <a:gd name="connsiteY4" fmla="*/ 1076458 h 2810273"/>
                <a:gd name="connsiteX0" fmla="*/ 1 w 2152917"/>
                <a:gd name="connsiteY0" fmla="*/ 1076458 h 2810273"/>
                <a:gd name="connsiteX1" fmla="*/ 1076459 w 2152917"/>
                <a:gd name="connsiteY1" fmla="*/ 0 h 2810273"/>
                <a:gd name="connsiteX2" fmla="*/ 2152917 w 2152917"/>
                <a:gd name="connsiteY2" fmla="*/ 1076458 h 2810273"/>
                <a:gd name="connsiteX3" fmla="*/ 1076928 w 2152917"/>
                <a:gd name="connsiteY3" fmla="*/ 2810273 h 2810273"/>
                <a:gd name="connsiteX4" fmla="*/ 1 w 2152917"/>
                <a:gd name="connsiteY4" fmla="*/ 1076458 h 2810273"/>
                <a:gd name="connsiteX0" fmla="*/ 1 w 2152917"/>
                <a:gd name="connsiteY0" fmla="*/ 1076458 h 2810273"/>
                <a:gd name="connsiteX1" fmla="*/ 1076459 w 2152917"/>
                <a:gd name="connsiteY1" fmla="*/ 0 h 2810273"/>
                <a:gd name="connsiteX2" fmla="*/ 2152917 w 2152917"/>
                <a:gd name="connsiteY2" fmla="*/ 1076458 h 2810273"/>
                <a:gd name="connsiteX3" fmla="*/ 1076928 w 2152917"/>
                <a:gd name="connsiteY3" fmla="*/ 2810273 h 2810273"/>
                <a:gd name="connsiteX4" fmla="*/ 1 w 2152917"/>
                <a:gd name="connsiteY4" fmla="*/ 1076458 h 2810273"/>
                <a:gd name="connsiteX0" fmla="*/ 1 w 2152917"/>
                <a:gd name="connsiteY0" fmla="*/ 1076458 h 2810273"/>
                <a:gd name="connsiteX1" fmla="*/ 1076459 w 2152917"/>
                <a:gd name="connsiteY1" fmla="*/ 0 h 2810273"/>
                <a:gd name="connsiteX2" fmla="*/ 2152917 w 2152917"/>
                <a:gd name="connsiteY2" fmla="*/ 1076458 h 2810273"/>
                <a:gd name="connsiteX3" fmla="*/ 1076928 w 2152917"/>
                <a:gd name="connsiteY3" fmla="*/ 2810273 h 2810273"/>
                <a:gd name="connsiteX4" fmla="*/ 1 w 2152917"/>
                <a:gd name="connsiteY4" fmla="*/ 1076458 h 2810273"/>
                <a:gd name="connsiteX0" fmla="*/ 1 w 2152917"/>
                <a:gd name="connsiteY0" fmla="*/ 1076458 h 2810273"/>
                <a:gd name="connsiteX1" fmla="*/ 1076459 w 2152917"/>
                <a:gd name="connsiteY1" fmla="*/ 0 h 2810273"/>
                <a:gd name="connsiteX2" fmla="*/ 2152917 w 2152917"/>
                <a:gd name="connsiteY2" fmla="*/ 1076458 h 2810273"/>
                <a:gd name="connsiteX3" fmla="*/ 1076928 w 2152917"/>
                <a:gd name="connsiteY3" fmla="*/ 2810273 h 2810273"/>
                <a:gd name="connsiteX4" fmla="*/ 1 w 2152917"/>
                <a:gd name="connsiteY4" fmla="*/ 1076458 h 2810273"/>
                <a:gd name="connsiteX0" fmla="*/ 1 w 2152917"/>
                <a:gd name="connsiteY0" fmla="*/ 1076458 h 2810273"/>
                <a:gd name="connsiteX1" fmla="*/ 1076459 w 2152917"/>
                <a:gd name="connsiteY1" fmla="*/ 0 h 2810273"/>
                <a:gd name="connsiteX2" fmla="*/ 2152917 w 2152917"/>
                <a:gd name="connsiteY2" fmla="*/ 1076458 h 2810273"/>
                <a:gd name="connsiteX3" fmla="*/ 1076928 w 2152917"/>
                <a:gd name="connsiteY3" fmla="*/ 2810273 h 2810273"/>
                <a:gd name="connsiteX4" fmla="*/ 1 w 2152917"/>
                <a:gd name="connsiteY4" fmla="*/ 1076458 h 2810273"/>
                <a:gd name="connsiteX0" fmla="*/ 1 w 2152917"/>
                <a:gd name="connsiteY0" fmla="*/ 1076458 h 2810273"/>
                <a:gd name="connsiteX1" fmla="*/ 1076459 w 2152917"/>
                <a:gd name="connsiteY1" fmla="*/ 0 h 2810273"/>
                <a:gd name="connsiteX2" fmla="*/ 2152917 w 2152917"/>
                <a:gd name="connsiteY2" fmla="*/ 1076458 h 2810273"/>
                <a:gd name="connsiteX3" fmla="*/ 1076928 w 2152917"/>
                <a:gd name="connsiteY3" fmla="*/ 2810273 h 2810273"/>
                <a:gd name="connsiteX4" fmla="*/ 1 w 2152917"/>
                <a:gd name="connsiteY4" fmla="*/ 1076458 h 2810273"/>
                <a:gd name="connsiteX0" fmla="*/ 1 w 2152917"/>
                <a:gd name="connsiteY0" fmla="*/ 1076458 h 2810273"/>
                <a:gd name="connsiteX1" fmla="*/ 1076459 w 2152917"/>
                <a:gd name="connsiteY1" fmla="*/ 0 h 2810273"/>
                <a:gd name="connsiteX2" fmla="*/ 2152917 w 2152917"/>
                <a:gd name="connsiteY2" fmla="*/ 1076458 h 2810273"/>
                <a:gd name="connsiteX3" fmla="*/ 1076928 w 2152917"/>
                <a:gd name="connsiteY3" fmla="*/ 2810273 h 2810273"/>
                <a:gd name="connsiteX4" fmla="*/ 1 w 2152917"/>
                <a:gd name="connsiteY4" fmla="*/ 1076458 h 2810273"/>
                <a:gd name="connsiteX0" fmla="*/ 1 w 2152917"/>
                <a:gd name="connsiteY0" fmla="*/ 1076458 h 2810273"/>
                <a:gd name="connsiteX1" fmla="*/ 1076459 w 2152917"/>
                <a:gd name="connsiteY1" fmla="*/ 0 h 2810273"/>
                <a:gd name="connsiteX2" fmla="*/ 2152917 w 2152917"/>
                <a:gd name="connsiteY2" fmla="*/ 1076458 h 2810273"/>
                <a:gd name="connsiteX3" fmla="*/ 1076928 w 2152917"/>
                <a:gd name="connsiteY3" fmla="*/ 2810273 h 2810273"/>
                <a:gd name="connsiteX4" fmla="*/ 1 w 2152917"/>
                <a:gd name="connsiteY4" fmla="*/ 1076458 h 2810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2917" h="2810273">
                  <a:moveTo>
                    <a:pt x="1" y="1076458"/>
                  </a:moveTo>
                  <a:cubicBezTo>
                    <a:pt x="-77" y="608079"/>
                    <a:pt x="481948" y="0"/>
                    <a:pt x="1076459" y="0"/>
                  </a:cubicBezTo>
                  <a:cubicBezTo>
                    <a:pt x="1670970" y="0"/>
                    <a:pt x="2152917" y="481947"/>
                    <a:pt x="2152917" y="1076458"/>
                  </a:cubicBezTo>
                  <a:cubicBezTo>
                    <a:pt x="1599264" y="1803083"/>
                    <a:pt x="1511726" y="1883786"/>
                    <a:pt x="1076928" y="2810273"/>
                  </a:cubicBezTo>
                  <a:cubicBezTo>
                    <a:pt x="696402" y="1904148"/>
                    <a:pt x="601016" y="1782721"/>
                    <a:pt x="1" y="1076458"/>
                  </a:cubicBezTo>
                  <a:close/>
                </a:path>
              </a:pathLst>
            </a:custGeom>
            <a:solidFill>
              <a:srgbClr val="00BF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31" name="椭圆 30"/>
            <p:cNvSpPr/>
            <p:nvPr/>
          </p:nvSpPr>
          <p:spPr>
            <a:xfrm>
              <a:off x="4703771" y="1585266"/>
              <a:ext cx="362527" cy="3625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32" name="TextBox 26"/>
            <p:cNvSpPr txBox="1"/>
            <p:nvPr/>
          </p:nvSpPr>
          <p:spPr>
            <a:xfrm>
              <a:off x="4703771" y="1603013"/>
              <a:ext cx="170639" cy="227439"/>
            </a:xfrm>
            <a:prstGeom prst="rect">
              <a:avLst/>
            </a:prstGeom>
            <a:noFill/>
          </p:spPr>
          <p:txBody>
            <a:bodyPr wrap="none" rtlCol="0">
              <a:spAutoFit/>
            </a:bodyPr>
            <a:lstStyle/>
            <a:p>
              <a:endParaRPr lang="zh-CN" altLang="en-US" sz="1000" dirty="0" smtClean="0">
                <a:solidFill>
                  <a:srgbClr val="00BFD1">
                    <a:alpha val="93000"/>
                  </a:srgbClr>
                </a:solidFill>
                <a:latin typeface="方正中倩简体" pitchFamily="65" charset="-122"/>
                <a:ea typeface="方正中倩简体" pitchFamily="65" charset="-122"/>
              </a:endParaRPr>
            </a:p>
          </p:txBody>
        </p:sp>
      </p:grpSp>
    </p:spTree>
    <p:extLst>
      <p:ext uri="{BB962C8B-B14F-4D97-AF65-F5344CB8AC3E}">
        <p14:creationId xmlns:p14="http://schemas.microsoft.com/office/powerpoint/2010/main" val="3533839377"/>
      </p:ext>
    </p:extLst>
  </p:cSld>
  <p:clrMapOvr>
    <a:masterClrMapping/>
  </p:clrMapOvr>
  <mc:AlternateContent xmlns:mc="http://schemas.openxmlformats.org/markup-compatibility/2006">
    <mc:Choice xmlns:p14="http://schemas.microsoft.com/office/powerpoint/2010/main" Requires="p14">
      <p:transition spd="slow" p14:dur="3075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378889" y="896550"/>
            <a:ext cx="10899138" cy="523220"/>
          </a:xfrm>
          <a:prstGeom prst="rect">
            <a:avLst/>
          </a:prstGeom>
        </p:spPr>
        <p:txBody>
          <a:bodyPr wrap="none">
            <a:spAutoFit/>
          </a:bodyPr>
          <a:lstStyle/>
          <a:p>
            <a:r>
              <a:rPr lang="en-US" altLang="zh-CN" sz="2000" b="1" i="1" dirty="0">
                <a:solidFill>
                  <a:schemeClr val="bg1"/>
                </a:solidFill>
                <a:effectLst>
                  <a:outerShdw blurRad="38100" dist="38100" dir="2700000" algn="tl">
                    <a:srgbClr val="000000">
                      <a:alpha val="43137"/>
                    </a:srgbClr>
                  </a:outerShdw>
                </a:effectLst>
                <a:latin typeface="Halvetica"/>
                <a:ea typeface="微软雅黑" panose="020B0503020204020204" pitchFamily="34" charset="-122"/>
              </a:rPr>
              <a:t>Huawei is the world's leading provider of information and communications solutions in</a:t>
            </a:r>
            <a:r>
              <a:rPr lang="en-US" altLang="zh-CN" sz="2800" b="1" i="1" dirty="0">
                <a:solidFill>
                  <a:schemeClr val="bg1"/>
                </a:solidFill>
                <a:effectLst>
                  <a:outerShdw blurRad="38100" dist="38100" dir="2700000" algn="tl">
                    <a:srgbClr val="000000">
                      <a:alpha val="43137"/>
                    </a:srgbClr>
                  </a:outerShdw>
                </a:effectLst>
                <a:latin typeface="Halvetica"/>
                <a:ea typeface="微软雅黑" panose="020B0503020204020204" pitchFamily="34" charset="-122"/>
              </a:rPr>
              <a:t>:</a:t>
            </a:r>
            <a:endParaRPr lang="en-US" altLang="zh-CN" sz="2800" b="1" i="1" dirty="0">
              <a:solidFill>
                <a:schemeClr val="bg1"/>
              </a:solidFill>
              <a:effectLst>
                <a:outerShdw blurRad="38100" dist="38100" dir="2700000" algn="tl">
                  <a:srgbClr val="000000">
                    <a:alpha val="43137"/>
                  </a:srgbClr>
                </a:outerShdw>
              </a:effectLst>
              <a:latin typeface="Halvetica"/>
              <a:ea typeface="微软雅黑" panose="020B0503020204020204" pitchFamily="34" charset="-122"/>
            </a:endParaRPr>
          </a:p>
        </p:txBody>
      </p:sp>
      <p:grpSp>
        <p:nvGrpSpPr>
          <p:cNvPr id="43" name="组合 42"/>
          <p:cNvGrpSpPr/>
          <p:nvPr/>
        </p:nvGrpSpPr>
        <p:grpSpPr>
          <a:xfrm>
            <a:off x="2886356" y="2367163"/>
            <a:ext cx="1589832" cy="1396414"/>
            <a:chOff x="-4402137" y="2022475"/>
            <a:chExt cx="2792412" cy="2452688"/>
          </a:xfrm>
          <a:solidFill>
            <a:schemeClr val="bg1"/>
          </a:solidFill>
        </p:grpSpPr>
        <p:sp>
          <p:nvSpPr>
            <p:cNvPr id="32" name="Freeform 5"/>
            <p:cNvSpPr>
              <a:spLocks/>
            </p:cNvSpPr>
            <p:nvPr/>
          </p:nvSpPr>
          <p:spPr bwMode="auto">
            <a:xfrm>
              <a:off x="-4402137" y="2022475"/>
              <a:ext cx="1828800" cy="2452688"/>
            </a:xfrm>
            <a:custGeom>
              <a:avLst/>
              <a:gdLst>
                <a:gd name="T0" fmla="*/ 134 w 165"/>
                <a:gd name="T1" fmla="*/ 201 h 221"/>
                <a:gd name="T2" fmla="*/ 133 w 165"/>
                <a:gd name="T3" fmla="*/ 199 h 221"/>
                <a:gd name="T4" fmla="*/ 133 w 165"/>
                <a:gd name="T5" fmla="*/ 198 h 221"/>
                <a:gd name="T6" fmla="*/ 131 w 165"/>
                <a:gd name="T7" fmla="*/ 183 h 221"/>
                <a:gd name="T8" fmla="*/ 165 w 165"/>
                <a:gd name="T9" fmla="*/ 120 h 221"/>
                <a:gd name="T10" fmla="*/ 121 w 165"/>
                <a:gd name="T11" fmla="*/ 86 h 221"/>
                <a:gd name="T12" fmla="*/ 107 w 165"/>
                <a:gd name="T13" fmla="*/ 82 h 221"/>
                <a:gd name="T14" fmla="*/ 120 w 165"/>
                <a:gd name="T15" fmla="*/ 76 h 221"/>
                <a:gd name="T16" fmla="*/ 144 w 165"/>
                <a:gd name="T17" fmla="*/ 41 h 221"/>
                <a:gd name="T18" fmla="*/ 91 w 165"/>
                <a:gd name="T19" fmla="*/ 0 h 221"/>
                <a:gd name="T20" fmla="*/ 37 w 165"/>
                <a:gd name="T21" fmla="*/ 41 h 221"/>
                <a:gd name="T22" fmla="*/ 61 w 165"/>
                <a:gd name="T23" fmla="*/ 76 h 221"/>
                <a:gd name="T24" fmla="*/ 74 w 165"/>
                <a:gd name="T25" fmla="*/ 82 h 221"/>
                <a:gd name="T26" fmla="*/ 60 w 165"/>
                <a:gd name="T27" fmla="*/ 86 h 221"/>
                <a:gd name="T28" fmla="*/ 0 w 165"/>
                <a:gd name="T29" fmla="*/ 169 h 221"/>
                <a:gd name="T30" fmla="*/ 2 w 165"/>
                <a:gd name="T31" fmla="*/ 185 h 221"/>
                <a:gd name="T32" fmla="*/ 91 w 165"/>
                <a:gd name="T33" fmla="*/ 221 h 221"/>
                <a:gd name="T34" fmla="*/ 144 w 165"/>
                <a:gd name="T35" fmla="*/ 210 h 221"/>
                <a:gd name="T36" fmla="*/ 134 w 165"/>
                <a:gd name="T37" fmla="*/ 20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 h="221">
                  <a:moveTo>
                    <a:pt x="134" y="201"/>
                  </a:moveTo>
                  <a:cubicBezTo>
                    <a:pt x="133" y="199"/>
                    <a:pt x="133" y="199"/>
                    <a:pt x="133" y="199"/>
                  </a:cubicBezTo>
                  <a:cubicBezTo>
                    <a:pt x="133" y="198"/>
                    <a:pt x="133" y="198"/>
                    <a:pt x="133" y="198"/>
                  </a:cubicBezTo>
                  <a:cubicBezTo>
                    <a:pt x="132" y="193"/>
                    <a:pt x="131" y="188"/>
                    <a:pt x="131" y="183"/>
                  </a:cubicBezTo>
                  <a:cubicBezTo>
                    <a:pt x="131" y="157"/>
                    <a:pt x="145" y="134"/>
                    <a:pt x="165" y="120"/>
                  </a:cubicBezTo>
                  <a:cubicBezTo>
                    <a:pt x="155" y="105"/>
                    <a:pt x="139" y="93"/>
                    <a:pt x="121" y="86"/>
                  </a:cubicBezTo>
                  <a:cubicBezTo>
                    <a:pt x="107" y="82"/>
                    <a:pt x="107" y="82"/>
                    <a:pt x="107" y="82"/>
                  </a:cubicBezTo>
                  <a:cubicBezTo>
                    <a:pt x="120" y="76"/>
                    <a:pt x="120" y="76"/>
                    <a:pt x="120" y="76"/>
                  </a:cubicBezTo>
                  <a:cubicBezTo>
                    <a:pt x="135" y="68"/>
                    <a:pt x="144" y="55"/>
                    <a:pt x="144" y="41"/>
                  </a:cubicBezTo>
                  <a:cubicBezTo>
                    <a:pt x="144" y="19"/>
                    <a:pt x="121" y="0"/>
                    <a:pt x="91" y="0"/>
                  </a:cubicBezTo>
                  <a:cubicBezTo>
                    <a:pt x="61" y="0"/>
                    <a:pt x="37" y="19"/>
                    <a:pt x="37" y="41"/>
                  </a:cubicBezTo>
                  <a:cubicBezTo>
                    <a:pt x="37" y="55"/>
                    <a:pt x="47" y="68"/>
                    <a:pt x="61" y="76"/>
                  </a:cubicBezTo>
                  <a:cubicBezTo>
                    <a:pt x="74" y="82"/>
                    <a:pt x="74" y="82"/>
                    <a:pt x="74" y="82"/>
                  </a:cubicBezTo>
                  <a:cubicBezTo>
                    <a:pt x="60" y="86"/>
                    <a:pt x="60" y="86"/>
                    <a:pt x="60" y="86"/>
                  </a:cubicBezTo>
                  <a:cubicBezTo>
                    <a:pt x="26" y="98"/>
                    <a:pt x="0" y="131"/>
                    <a:pt x="0" y="169"/>
                  </a:cubicBezTo>
                  <a:cubicBezTo>
                    <a:pt x="0" y="174"/>
                    <a:pt x="1" y="179"/>
                    <a:pt x="2" y="185"/>
                  </a:cubicBezTo>
                  <a:cubicBezTo>
                    <a:pt x="24" y="207"/>
                    <a:pt x="55" y="221"/>
                    <a:pt x="91" y="221"/>
                  </a:cubicBezTo>
                  <a:cubicBezTo>
                    <a:pt x="110" y="221"/>
                    <a:pt x="128" y="217"/>
                    <a:pt x="144" y="210"/>
                  </a:cubicBezTo>
                  <a:cubicBezTo>
                    <a:pt x="140" y="207"/>
                    <a:pt x="137" y="204"/>
                    <a:pt x="13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6"/>
            <p:cNvSpPr>
              <a:spLocks/>
            </p:cNvSpPr>
            <p:nvPr/>
          </p:nvSpPr>
          <p:spPr bwMode="auto">
            <a:xfrm>
              <a:off x="-3082925" y="2622550"/>
              <a:ext cx="1473200" cy="1830388"/>
            </a:xfrm>
            <a:custGeom>
              <a:avLst/>
              <a:gdLst>
                <a:gd name="T0" fmla="*/ 89 w 133"/>
                <a:gd name="T1" fmla="*/ 66 h 165"/>
                <a:gd name="T2" fmla="*/ 76 w 133"/>
                <a:gd name="T3" fmla="*/ 61 h 165"/>
                <a:gd name="T4" fmla="*/ 88 w 133"/>
                <a:gd name="T5" fmla="*/ 55 h 165"/>
                <a:gd name="T6" fmla="*/ 106 w 133"/>
                <a:gd name="T7" fmla="*/ 30 h 165"/>
                <a:gd name="T8" fmla="*/ 67 w 133"/>
                <a:gd name="T9" fmla="*/ 0 h 165"/>
                <a:gd name="T10" fmla="*/ 28 w 133"/>
                <a:gd name="T11" fmla="*/ 30 h 165"/>
                <a:gd name="T12" fmla="*/ 46 w 133"/>
                <a:gd name="T13" fmla="*/ 55 h 165"/>
                <a:gd name="T14" fmla="*/ 58 w 133"/>
                <a:gd name="T15" fmla="*/ 61 h 165"/>
                <a:gd name="T16" fmla="*/ 45 w 133"/>
                <a:gd name="T17" fmla="*/ 66 h 165"/>
                <a:gd name="T18" fmla="*/ 39 w 133"/>
                <a:gd name="T19" fmla="*/ 68 h 165"/>
                <a:gd name="T20" fmla="*/ 33 w 133"/>
                <a:gd name="T21" fmla="*/ 71 h 165"/>
                <a:gd name="T22" fmla="*/ 27 w 133"/>
                <a:gd name="T23" fmla="*/ 75 h 165"/>
                <a:gd name="T24" fmla="*/ 0 w 133"/>
                <a:gd name="T25" fmla="*/ 127 h 165"/>
                <a:gd name="T26" fmla="*/ 1 w 133"/>
                <a:gd name="T27" fmla="*/ 138 h 165"/>
                <a:gd name="T28" fmla="*/ 11 w 133"/>
                <a:gd name="T29" fmla="*/ 146 h 165"/>
                <a:gd name="T30" fmla="*/ 17 w 133"/>
                <a:gd name="T31" fmla="*/ 150 h 165"/>
                <a:gd name="T32" fmla="*/ 23 w 133"/>
                <a:gd name="T33" fmla="*/ 154 h 165"/>
                <a:gd name="T34" fmla="*/ 67 w 133"/>
                <a:gd name="T35" fmla="*/ 165 h 165"/>
                <a:gd name="T36" fmla="*/ 132 w 133"/>
                <a:gd name="T37" fmla="*/ 138 h 165"/>
                <a:gd name="T38" fmla="*/ 133 w 133"/>
                <a:gd name="T39" fmla="*/ 127 h 165"/>
                <a:gd name="T40" fmla="*/ 89 w 133"/>
                <a:gd name="T41" fmla="*/ 66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3" h="165">
                  <a:moveTo>
                    <a:pt x="89" y="66"/>
                  </a:moveTo>
                  <a:cubicBezTo>
                    <a:pt x="76" y="61"/>
                    <a:pt x="76" y="61"/>
                    <a:pt x="76" y="61"/>
                  </a:cubicBezTo>
                  <a:cubicBezTo>
                    <a:pt x="88" y="55"/>
                    <a:pt x="88" y="55"/>
                    <a:pt x="88" y="55"/>
                  </a:cubicBezTo>
                  <a:cubicBezTo>
                    <a:pt x="99" y="49"/>
                    <a:pt x="106" y="40"/>
                    <a:pt x="106" y="30"/>
                  </a:cubicBezTo>
                  <a:cubicBezTo>
                    <a:pt x="106" y="14"/>
                    <a:pt x="89" y="0"/>
                    <a:pt x="67" y="0"/>
                  </a:cubicBezTo>
                  <a:cubicBezTo>
                    <a:pt x="45" y="0"/>
                    <a:pt x="28" y="14"/>
                    <a:pt x="28" y="30"/>
                  </a:cubicBezTo>
                  <a:cubicBezTo>
                    <a:pt x="28" y="40"/>
                    <a:pt x="35" y="49"/>
                    <a:pt x="46" y="55"/>
                  </a:cubicBezTo>
                  <a:cubicBezTo>
                    <a:pt x="58" y="61"/>
                    <a:pt x="58" y="61"/>
                    <a:pt x="58" y="61"/>
                  </a:cubicBezTo>
                  <a:cubicBezTo>
                    <a:pt x="45" y="66"/>
                    <a:pt x="45" y="66"/>
                    <a:pt x="45" y="66"/>
                  </a:cubicBezTo>
                  <a:cubicBezTo>
                    <a:pt x="43" y="66"/>
                    <a:pt x="41" y="67"/>
                    <a:pt x="39" y="68"/>
                  </a:cubicBezTo>
                  <a:cubicBezTo>
                    <a:pt x="37" y="69"/>
                    <a:pt x="35" y="70"/>
                    <a:pt x="33" y="71"/>
                  </a:cubicBezTo>
                  <a:cubicBezTo>
                    <a:pt x="31" y="72"/>
                    <a:pt x="29" y="74"/>
                    <a:pt x="27" y="75"/>
                  </a:cubicBezTo>
                  <a:cubicBezTo>
                    <a:pt x="11" y="87"/>
                    <a:pt x="0" y="105"/>
                    <a:pt x="0" y="127"/>
                  </a:cubicBezTo>
                  <a:cubicBezTo>
                    <a:pt x="0" y="130"/>
                    <a:pt x="1" y="134"/>
                    <a:pt x="1" y="138"/>
                  </a:cubicBezTo>
                  <a:cubicBezTo>
                    <a:pt x="4" y="141"/>
                    <a:pt x="8" y="144"/>
                    <a:pt x="11" y="146"/>
                  </a:cubicBezTo>
                  <a:cubicBezTo>
                    <a:pt x="13" y="148"/>
                    <a:pt x="15" y="149"/>
                    <a:pt x="17" y="150"/>
                  </a:cubicBezTo>
                  <a:cubicBezTo>
                    <a:pt x="19" y="152"/>
                    <a:pt x="21" y="153"/>
                    <a:pt x="23" y="154"/>
                  </a:cubicBezTo>
                  <a:cubicBezTo>
                    <a:pt x="36" y="161"/>
                    <a:pt x="51" y="165"/>
                    <a:pt x="67" y="165"/>
                  </a:cubicBezTo>
                  <a:cubicBezTo>
                    <a:pt x="93" y="165"/>
                    <a:pt x="116" y="154"/>
                    <a:pt x="132" y="138"/>
                  </a:cubicBezTo>
                  <a:cubicBezTo>
                    <a:pt x="133" y="134"/>
                    <a:pt x="133" y="130"/>
                    <a:pt x="133" y="127"/>
                  </a:cubicBezTo>
                  <a:cubicBezTo>
                    <a:pt x="133" y="98"/>
                    <a:pt x="115" y="74"/>
                    <a:pt x="89"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6" name="Freeform 10"/>
          <p:cNvSpPr>
            <a:spLocks noEditPoints="1"/>
          </p:cNvSpPr>
          <p:nvPr/>
        </p:nvSpPr>
        <p:spPr bwMode="auto">
          <a:xfrm>
            <a:off x="5491361" y="2328181"/>
            <a:ext cx="1038338" cy="1474378"/>
          </a:xfrm>
          <a:custGeom>
            <a:avLst/>
            <a:gdLst>
              <a:gd name="T0" fmla="*/ 185 w 277"/>
              <a:gd name="T1" fmla="*/ 147 h 395"/>
              <a:gd name="T2" fmla="*/ 225 w 277"/>
              <a:gd name="T3" fmla="*/ 80 h 395"/>
              <a:gd name="T4" fmla="*/ 138 w 277"/>
              <a:gd name="T5" fmla="*/ 0 h 395"/>
              <a:gd name="T6" fmla="*/ 52 w 277"/>
              <a:gd name="T7" fmla="*/ 80 h 395"/>
              <a:gd name="T8" fmla="*/ 91 w 277"/>
              <a:gd name="T9" fmla="*/ 147 h 395"/>
              <a:gd name="T10" fmla="*/ 0 w 277"/>
              <a:gd name="T11" fmla="*/ 296 h 395"/>
              <a:gd name="T12" fmla="*/ 2 w 277"/>
              <a:gd name="T13" fmla="*/ 327 h 395"/>
              <a:gd name="T14" fmla="*/ 138 w 277"/>
              <a:gd name="T15" fmla="*/ 395 h 395"/>
              <a:gd name="T16" fmla="*/ 274 w 277"/>
              <a:gd name="T17" fmla="*/ 327 h 395"/>
              <a:gd name="T18" fmla="*/ 277 w 277"/>
              <a:gd name="T19" fmla="*/ 296 h 395"/>
              <a:gd name="T20" fmla="*/ 185 w 277"/>
              <a:gd name="T21" fmla="*/ 147 h 395"/>
              <a:gd name="T22" fmla="*/ 222 w 277"/>
              <a:gd name="T23" fmla="*/ 204 h 395"/>
              <a:gd name="T24" fmla="*/ 137 w 277"/>
              <a:gd name="T25" fmla="*/ 335 h 395"/>
              <a:gd name="T26" fmla="*/ 126 w 277"/>
              <a:gd name="T27" fmla="*/ 342 h 395"/>
              <a:gd name="T28" fmla="*/ 125 w 277"/>
              <a:gd name="T29" fmla="*/ 342 h 395"/>
              <a:gd name="T30" fmla="*/ 114 w 277"/>
              <a:gd name="T31" fmla="*/ 336 h 395"/>
              <a:gd name="T32" fmla="*/ 53 w 277"/>
              <a:gd name="T33" fmla="*/ 257 h 395"/>
              <a:gd name="T34" fmla="*/ 52 w 277"/>
              <a:gd name="T35" fmla="*/ 255 h 395"/>
              <a:gd name="T36" fmla="*/ 88 w 277"/>
              <a:gd name="T37" fmla="*/ 255 h 395"/>
              <a:gd name="T38" fmla="*/ 124 w 277"/>
              <a:gd name="T39" fmla="*/ 303 h 395"/>
              <a:gd name="T40" fmla="*/ 198 w 277"/>
              <a:gd name="T41" fmla="*/ 189 h 395"/>
              <a:gd name="T42" fmla="*/ 218 w 277"/>
              <a:gd name="T43" fmla="*/ 185 h 395"/>
              <a:gd name="T44" fmla="*/ 222 w 277"/>
              <a:gd name="T45" fmla="*/ 204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77" h="395">
                <a:moveTo>
                  <a:pt x="185" y="147"/>
                </a:moveTo>
                <a:cubicBezTo>
                  <a:pt x="209" y="133"/>
                  <a:pt x="225" y="108"/>
                  <a:pt x="225" y="80"/>
                </a:cubicBezTo>
                <a:cubicBezTo>
                  <a:pt x="225" y="36"/>
                  <a:pt x="186" y="0"/>
                  <a:pt x="138" y="0"/>
                </a:cubicBezTo>
                <a:cubicBezTo>
                  <a:pt x="91" y="0"/>
                  <a:pt x="52" y="36"/>
                  <a:pt x="52" y="80"/>
                </a:cubicBezTo>
                <a:cubicBezTo>
                  <a:pt x="52" y="108"/>
                  <a:pt x="68" y="133"/>
                  <a:pt x="91" y="147"/>
                </a:cubicBezTo>
                <a:cubicBezTo>
                  <a:pt x="38" y="169"/>
                  <a:pt x="0" y="227"/>
                  <a:pt x="0" y="296"/>
                </a:cubicBezTo>
                <a:cubicBezTo>
                  <a:pt x="0" y="306"/>
                  <a:pt x="1" y="317"/>
                  <a:pt x="2" y="327"/>
                </a:cubicBezTo>
                <a:cubicBezTo>
                  <a:pt x="35" y="368"/>
                  <a:pt x="84" y="395"/>
                  <a:pt x="138" y="395"/>
                </a:cubicBezTo>
                <a:cubicBezTo>
                  <a:pt x="193" y="395"/>
                  <a:pt x="241" y="368"/>
                  <a:pt x="274" y="327"/>
                </a:cubicBezTo>
                <a:cubicBezTo>
                  <a:pt x="276" y="317"/>
                  <a:pt x="277" y="306"/>
                  <a:pt x="277" y="296"/>
                </a:cubicBezTo>
                <a:cubicBezTo>
                  <a:pt x="277" y="227"/>
                  <a:pt x="239" y="169"/>
                  <a:pt x="185" y="147"/>
                </a:cubicBezTo>
                <a:close/>
                <a:moveTo>
                  <a:pt x="222" y="204"/>
                </a:moveTo>
                <a:cubicBezTo>
                  <a:pt x="137" y="335"/>
                  <a:pt x="137" y="335"/>
                  <a:pt x="137" y="335"/>
                </a:cubicBezTo>
                <a:cubicBezTo>
                  <a:pt x="134" y="339"/>
                  <a:pt x="130" y="342"/>
                  <a:pt x="126" y="342"/>
                </a:cubicBezTo>
                <a:cubicBezTo>
                  <a:pt x="125" y="342"/>
                  <a:pt x="125" y="342"/>
                  <a:pt x="125" y="342"/>
                </a:cubicBezTo>
                <a:cubicBezTo>
                  <a:pt x="121" y="342"/>
                  <a:pt x="116" y="340"/>
                  <a:pt x="114" y="336"/>
                </a:cubicBezTo>
                <a:cubicBezTo>
                  <a:pt x="53" y="257"/>
                  <a:pt x="53" y="257"/>
                  <a:pt x="53" y="257"/>
                </a:cubicBezTo>
                <a:cubicBezTo>
                  <a:pt x="52" y="255"/>
                  <a:pt x="52" y="255"/>
                  <a:pt x="52" y="255"/>
                </a:cubicBezTo>
                <a:cubicBezTo>
                  <a:pt x="88" y="255"/>
                  <a:pt x="88" y="255"/>
                  <a:pt x="88" y="255"/>
                </a:cubicBezTo>
                <a:cubicBezTo>
                  <a:pt x="124" y="303"/>
                  <a:pt x="124" y="303"/>
                  <a:pt x="124" y="303"/>
                </a:cubicBezTo>
                <a:cubicBezTo>
                  <a:pt x="198" y="189"/>
                  <a:pt x="198" y="189"/>
                  <a:pt x="198" y="189"/>
                </a:cubicBezTo>
                <a:cubicBezTo>
                  <a:pt x="202" y="182"/>
                  <a:pt x="211" y="180"/>
                  <a:pt x="218" y="185"/>
                </a:cubicBezTo>
                <a:cubicBezTo>
                  <a:pt x="224" y="189"/>
                  <a:pt x="226" y="198"/>
                  <a:pt x="222" y="20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14"/>
          <p:cNvSpPr>
            <a:spLocks noEditPoints="1"/>
          </p:cNvSpPr>
          <p:nvPr/>
        </p:nvSpPr>
        <p:spPr bwMode="auto">
          <a:xfrm>
            <a:off x="823122" y="2411858"/>
            <a:ext cx="1048061" cy="1307024"/>
          </a:xfrm>
          <a:custGeom>
            <a:avLst/>
            <a:gdLst>
              <a:gd name="T0" fmla="*/ 500 w 612"/>
              <a:gd name="T1" fmla="*/ 479 h 765"/>
              <a:gd name="T2" fmla="*/ 440 w 612"/>
              <a:gd name="T3" fmla="*/ 93 h 765"/>
              <a:gd name="T4" fmla="*/ 192 w 612"/>
              <a:gd name="T5" fmla="*/ 150 h 765"/>
              <a:gd name="T6" fmla="*/ 152 w 612"/>
              <a:gd name="T7" fmla="*/ 189 h 765"/>
              <a:gd name="T8" fmla="*/ 152 w 612"/>
              <a:gd name="T9" fmla="*/ 521 h 765"/>
              <a:gd name="T10" fmla="*/ 286 w 612"/>
              <a:gd name="T11" fmla="*/ 612 h 765"/>
              <a:gd name="T12" fmla="*/ 271 w 612"/>
              <a:gd name="T13" fmla="*/ 746 h 765"/>
              <a:gd name="T14" fmla="*/ 578 w 612"/>
              <a:gd name="T15" fmla="*/ 765 h 765"/>
              <a:gd name="T16" fmla="*/ 185 w 612"/>
              <a:gd name="T17" fmla="*/ 175 h 765"/>
              <a:gd name="T18" fmla="*/ 166 w 612"/>
              <a:gd name="T19" fmla="*/ 175 h 765"/>
              <a:gd name="T20" fmla="*/ 189 w 612"/>
              <a:gd name="T21" fmla="*/ 166 h 765"/>
              <a:gd name="T22" fmla="*/ 450 w 612"/>
              <a:gd name="T23" fmla="*/ 497 h 765"/>
              <a:gd name="T24" fmla="*/ 381 w 612"/>
              <a:gd name="T25" fmla="*/ 535 h 765"/>
              <a:gd name="T26" fmla="*/ 426 w 612"/>
              <a:gd name="T27" fmla="*/ 495 h 765"/>
              <a:gd name="T28" fmla="*/ 452 w 612"/>
              <a:gd name="T29" fmla="*/ 475 h 765"/>
              <a:gd name="T30" fmla="*/ 201 w 612"/>
              <a:gd name="T31" fmla="*/ 274 h 765"/>
              <a:gd name="T32" fmla="*/ 256 w 612"/>
              <a:gd name="T33" fmla="*/ 480 h 765"/>
              <a:gd name="T34" fmla="*/ 245 w 612"/>
              <a:gd name="T35" fmla="*/ 365 h 765"/>
              <a:gd name="T36" fmla="*/ 213 w 612"/>
              <a:gd name="T37" fmla="*/ 243 h 765"/>
              <a:gd name="T38" fmla="*/ 203 w 612"/>
              <a:gd name="T39" fmla="*/ 207 h 765"/>
              <a:gd name="T40" fmla="*/ 225 w 612"/>
              <a:gd name="T41" fmla="*/ 229 h 765"/>
              <a:gd name="T42" fmla="*/ 331 w 612"/>
              <a:gd name="T43" fmla="*/ 335 h 765"/>
              <a:gd name="T44" fmla="*/ 245 w 612"/>
              <a:gd name="T45" fmla="*/ 223 h 765"/>
              <a:gd name="T46" fmla="*/ 220 w 612"/>
              <a:gd name="T47" fmla="*/ 197 h 765"/>
              <a:gd name="T48" fmla="*/ 244 w 612"/>
              <a:gd name="T49" fmla="*/ 201 h 765"/>
              <a:gd name="T50" fmla="*/ 355 w 612"/>
              <a:gd name="T51" fmla="*/ 231 h 765"/>
              <a:gd name="T52" fmla="*/ 489 w 612"/>
              <a:gd name="T53" fmla="*/ 247 h 765"/>
              <a:gd name="T54" fmla="*/ 283 w 612"/>
              <a:gd name="T55" fmla="*/ 192 h 765"/>
              <a:gd name="T56" fmla="*/ 495 w 612"/>
              <a:gd name="T57" fmla="*/ 205 h 765"/>
              <a:gd name="T58" fmla="*/ 219 w 612"/>
              <a:gd name="T59" fmla="*/ 487 h 765"/>
              <a:gd name="T60" fmla="*/ 277 w 612"/>
              <a:gd name="T61" fmla="*/ 539 h 765"/>
              <a:gd name="T62" fmla="*/ 132 w 612"/>
              <a:gd name="T63" fmla="*/ 419 h 765"/>
              <a:gd name="T64" fmla="*/ 229 w 612"/>
              <a:gd name="T65" fmla="*/ 509 h 765"/>
              <a:gd name="T66" fmla="*/ 379 w 612"/>
              <a:gd name="T67" fmla="*/ 470 h 765"/>
              <a:gd name="T68" fmla="*/ 517 w 612"/>
              <a:gd name="T69" fmla="*/ 212 h 765"/>
              <a:gd name="T70" fmla="*/ 283 w 612"/>
              <a:gd name="T71" fmla="*/ 169 h 765"/>
              <a:gd name="T72" fmla="*/ 561 w 612"/>
              <a:gd name="T73" fmla="*/ 239 h 765"/>
              <a:gd name="T74" fmla="*/ 425 w 612"/>
              <a:gd name="T75" fmla="*/ 472 h 765"/>
              <a:gd name="T76" fmla="*/ 338 w 612"/>
              <a:gd name="T77" fmla="*/ 523 h 765"/>
              <a:gd name="T78" fmla="*/ 250 w 612"/>
              <a:gd name="T79" fmla="*/ 718 h 765"/>
              <a:gd name="T80" fmla="*/ 363 w 612"/>
              <a:gd name="T81" fmla="*/ 566 h 765"/>
              <a:gd name="T82" fmla="*/ 402 w 612"/>
              <a:gd name="T83" fmla="*/ 746 h 765"/>
              <a:gd name="T84" fmla="*/ 292 w 612"/>
              <a:gd name="T85" fmla="*/ 728 h 765"/>
              <a:gd name="T86" fmla="*/ 444 w 612"/>
              <a:gd name="T87" fmla="*/ 524 h 765"/>
              <a:gd name="T88" fmla="*/ 539 w 612"/>
              <a:gd name="T89" fmla="*/ 641 h 765"/>
              <a:gd name="T90" fmla="*/ 115 w 612"/>
              <a:gd name="T91" fmla="*/ 110 h 765"/>
              <a:gd name="T92" fmla="*/ 168 w 612"/>
              <a:gd name="T93" fmla="*/ 80 h 765"/>
              <a:gd name="T94" fmla="*/ 94 w 612"/>
              <a:gd name="T95" fmla="*/ 171 h 765"/>
              <a:gd name="T96" fmla="*/ 48 w 612"/>
              <a:gd name="T97" fmla="*/ 48 h 765"/>
              <a:gd name="T98" fmla="*/ 156 w 612"/>
              <a:gd name="T99" fmla="*/ 4 h 765"/>
              <a:gd name="T100" fmla="*/ 14 w 612"/>
              <a:gd name="T101" fmla="*/ 165 h 765"/>
              <a:gd name="T102" fmla="*/ 82 w 612"/>
              <a:gd name="T103" fmla="*/ 81 h 765"/>
              <a:gd name="T104" fmla="*/ 134 w 612"/>
              <a:gd name="T105" fmla="*/ 41 h 765"/>
              <a:gd name="T106" fmla="*/ 57 w 612"/>
              <a:gd name="T107" fmla="*/ 166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12" h="765">
                <a:moveTo>
                  <a:pt x="606" y="718"/>
                </a:moveTo>
                <a:cubicBezTo>
                  <a:pt x="556" y="632"/>
                  <a:pt x="556" y="632"/>
                  <a:pt x="556" y="632"/>
                </a:cubicBezTo>
                <a:cubicBezTo>
                  <a:pt x="545" y="613"/>
                  <a:pt x="528" y="584"/>
                  <a:pt x="518" y="566"/>
                </a:cubicBezTo>
                <a:cubicBezTo>
                  <a:pt x="479" y="498"/>
                  <a:pt x="479" y="498"/>
                  <a:pt x="479" y="498"/>
                </a:cubicBezTo>
                <a:cubicBezTo>
                  <a:pt x="486" y="492"/>
                  <a:pt x="493" y="486"/>
                  <a:pt x="500" y="479"/>
                </a:cubicBezTo>
                <a:cubicBezTo>
                  <a:pt x="555" y="424"/>
                  <a:pt x="586" y="357"/>
                  <a:pt x="586" y="299"/>
                </a:cubicBezTo>
                <a:cubicBezTo>
                  <a:pt x="586" y="283"/>
                  <a:pt x="584" y="268"/>
                  <a:pt x="579" y="254"/>
                </a:cubicBezTo>
                <a:cubicBezTo>
                  <a:pt x="579" y="247"/>
                  <a:pt x="580" y="240"/>
                  <a:pt x="580" y="233"/>
                </a:cubicBezTo>
                <a:cubicBezTo>
                  <a:pt x="580" y="193"/>
                  <a:pt x="568" y="157"/>
                  <a:pt x="542" y="131"/>
                </a:cubicBezTo>
                <a:cubicBezTo>
                  <a:pt x="515" y="105"/>
                  <a:pt x="479" y="93"/>
                  <a:pt x="440" y="93"/>
                </a:cubicBezTo>
                <a:cubicBezTo>
                  <a:pt x="376" y="93"/>
                  <a:pt x="303" y="124"/>
                  <a:pt x="239" y="180"/>
                </a:cubicBezTo>
                <a:cubicBezTo>
                  <a:pt x="207" y="171"/>
                  <a:pt x="207" y="171"/>
                  <a:pt x="207" y="171"/>
                </a:cubicBezTo>
                <a:cubicBezTo>
                  <a:pt x="208" y="166"/>
                  <a:pt x="208" y="166"/>
                  <a:pt x="208" y="166"/>
                </a:cubicBezTo>
                <a:cubicBezTo>
                  <a:pt x="208" y="158"/>
                  <a:pt x="205" y="149"/>
                  <a:pt x="198" y="143"/>
                </a:cubicBezTo>
                <a:cubicBezTo>
                  <a:pt x="192" y="150"/>
                  <a:pt x="192" y="150"/>
                  <a:pt x="192" y="150"/>
                </a:cubicBezTo>
                <a:cubicBezTo>
                  <a:pt x="198" y="143"/>
                  <a:pt x="198" y="143"/>
                  <a:pt x="198" y="143"/>
                </a:cubicBezTo>
                <a:cubicBezTo>
                  <a:pt x="192" y="137"/>
                  <a:pt x="184" y="133"/>
                  <a:pt x="175" y="133"/>
                </a:cubicBezTo>
                <a:cubicBezTo>
                  <a:pt x="167" y="133"/>
                  <a:pt x="159" y="137"/>
                  <a:pt x="152" y="143"/>
                </a:cubicBezTo>
                <a:cubicBezTo>
                  <a:pt x="146" y="149"/>
                  <a:pt x="143" y="158"/>
                  <a:pt x="143" y="166"/>
                </a:cubicBezTo>
                <a:cubicBezTo>
                  <a:pt x="143" y="174"/>
                  <a:pt x="146" y="183"/>
                  <a:pt x="152" y="189"/>
                </a:cubicBezTo>
                <a:cubicBezTo>
                  <a:pt x="159" y="195"/>
                  <a:pt x="167" y="198"/>
                  <a:pt x="175" y="198"/>
                </a:cubicBezTo>
                <a:cubicBezTo>
                  <a:pt x="181" y="198"/>
                  <a:pt x="181" y="198"/>
                  <a:pt x="181" y="198"/>
                </a:cubicBezTo>
                <a:cubicBezTo>
                  <a:pt x="190" y="231"/>
                  <a:pt x="190" y="231"/>
                  <a:pt x="190" y="231"/>
                </a:cubicBezTo>
                <a:cubicBezTo>
                  <a:pt x="140" y="292"/>
                  <a:pt x="114" y="360"/>
                  <a:pt x="113" y="419"/>
                </a:cubicBezTo>
                <a:cubicBezTo>
                  <a:pt x="113" y="459"/>
                  <a:pt x="126" y="495"/>
                  <a:pt x="152" y="521"/>
                </a:cubicBezTo>
                <a:cubicBezTo>
                  <a:pt x="178" y="547"/>
                  <a:pt x="214" y="559"/>
                  <a:pt x="253" y="559"/>
                </a:cubicBezTo>
                <a:cubicBezTo>
                  <a:pt x="253" y="559"/>
                  <a:pt x="253" y="559"/>
                  <a:pt x="253" y="559"/>
                </a:cubicBezTo>
                <a:cubicBezTo>
                  <a:pt x="260" y="559"/>
                  <a:pt x="267" y="559"/>
                  <a:pt x="275" y="558"/>
                </a:cubicBezTo>
                <a:cubicBezTo>
                  <a:pt x="287" y="562"/>
                  <a:pt x="300" y="565"/>
                  <a:pt x="313" y="565"/>
                </a:cubicBezTo>
                <a:cubicBezTo>
                  <a:pt x="304" y="581"/>
                  <a:pt x="293" y="599"/>
                  <a:pt x="286" y="612"/>
                </a:cubicBezTo>
                <a:cubicBezTo>
                  <a:pt x="236" y="698"/>
                  <a:pt x="236" y="698"/>
                  <a:pt x="236" y="698"/>
                </a:cubicBezTo>
                <a:cubicBezTo>
                  <a:pt x="233" y="705"/>
                  <a:pt x="231" y="711"/>
                  <a:pt x="231" y="718"/>
                </a:cubicBezTo>
                <a:cubicBezTo>
                  <a:pt x="230" y="726"/>
                  <a:pt x="234" y="734"/>
                  <a:pt x="240" y="739"/>
                </a:cubicBezTo>
                <a:cubicBezTo>
                  <a:pt x="246" y="744"/>
                  <a:pt x="255" y="746"/>
                  <a:pt x="264" y="746"/>
                </a:cubicBezTo>
                <a:cubicBezTo>
                  <a:pt x="271" y="746"/>
                  <a:pt x="271" y="746"/>
                  <a:pt x="271" y="746"/>
                </a:cubicBezTo>
                <a:cubicBezTo>
                  <a:pt x="273" y="751"/>
                  <a:pt x="275" y="755"/>
                  <a:pt x="279" y="758"/>
                </a:cubicBezTo>
                <a:cubicBezTo>
                  <a:pt x="286" y="763"/>
                  <a:pt x="294" y="765"/>
                  <a:pt x="303" y="765"/>
                </a:cubicBezTo>
                <a:cubicBezTo>
                  <a:pt x="402" y="765"/>
                  <a:pt x="402" y="765"/>
                  <a:pt x="402" y="765"/>
                </a:cubicBezTo>
                <a:cubicBezTo>
                  <a:pt x="423" y="765"/>
                  <a:pt x="458" y="765"/>
                  <a:pt x="479" y="765"/>
                </a:cubicBezTo>
                <a:cubicBezTo>
                  <a:pt x="578" y="765"/>
                  <a:pt x="578" y="765"/>
                  <a:pt x="578" y="765"/>
                </a:cubicBezTo>
                <a:cubicBezTo>
                  <a:pt x="587" y="765"/>
                  <a:pt x="596" y="763"/>
                  <a:pt x="602" y="758"/>
                </a:cubicBezTo>
                <a:cubicBezTo>
                  <a:pt x="608" y="753"/>
                  <a:pt x="612" y="745"/>
                  <a:pt x="611" y="737"/>
                </a:cubicBezTo>
                <a:cubicBezTo>
                  <a:pt x="611" y="731"/>
                  <a:pt x="609" y="724"/>
                  <a:pt x="606" y="718"/>
                </a:cubicBezTo>
                <a:close/>
                <a:moveTo>
                  <a:pt x="189" y="166"/>
                </a:moveTo>
                <a:cubicBezTo>
                  <a:pt x="185" y="175"/>
                  <a:pt x="185" y="175"/>
                  <a:pt x="185" y="175"/>
                </a:cubicBezTo>
                <a:cubicBezTo>
                  <a:pt x="185" y="175"/>
                  <a:pt x="185" y="175"/>
                  <a:pt x="185" y="175"/>
                </a:cubicBezTo>
                <a:cubicBezTo>
                  <a:pt x="185" y="175"/>
                  <a:pt x="185" y="175"/>
                  <a:pt x="185" y="175"/>
                </a:cubicBezTo>
                <a:cubicBezTo>
                  <a:pt x="176" y="179"/>
                  <a:pt x="176" y="179"/>
                  <a:pt x="176" y="179"/>
                </a:cubicBezTo>
                <a:cubicBezTo>
                  <a:pt x="175" y="179"/>
                  <a:pt x="175" y="179"/>
                  <a:pt x="175" y="179"/>
                </a:cubicBezTo>
                <a:cubicBezTo>
                  <a:pt x="166" y="175"/>
                  <a:pt x="166" y="175"/>
                  <a:pt x="166" y="175"/>
                </a:cubicBezTo>
                <a:cubicBezTo>
                  <a:pt x="162" y="166"/>
                  <a:pt x="162" y="166"/>
                  <a:pt x="162" y="166"/>
                </a:cubicBezTo>
                <a:cubicBezTo>
                  <a:pt x="166" y="156"/>
                  <a:pt x="166" y="156"/>
                  <a:pt x="166" y="156"/>
                </a:cubicBezTo>
                <a:cubicBezTo>
                  <a:pt x="175" y="153"/>
                  <a:pt x="175" y="153"/>
                  <a:pt x="175" y="153"/>
                </a:cubicBezTo>
                <a:cubicBezTo>
                  <a:pt x="185" y="156"/>
                  <a:pt x="185" y="156"/>
                  <a:pt x="185" y="156"/>
                </a:cubicBezTo>
                <a:cubicBezTo>
                  <a:pt x="189" y="166"/>
                  <a:pt x="189" y="166"/>
                  <a:pt x="189" y="166"/>
                </a:cubicBezTo>
                <a:close/>
                <a:moveTo>
                  <a:pt x="486" y="466"/>
                </a:moveTo>
                <a:cubicBezTo>
                  <a:pt x="481" y="471"/>
                  <a:pt x="475" y="477"/>
                  <a:pt x="469" y="482"/>
                </a:cubicBezTo>
                <a:cubicBezTo>
                  <a:pt x="462" y="488"/>
                  <a:pt x="462" y="488"/>
                  <a:pt x="462" y="488"/>
                </a:cubicBezTo>
                <a:cubicBezTo>
                  <a:pt x="454" y="494"/>
                  <a:pt x="454" y="494"/>
                  <a:pt x="454" y="494"/>
                </a:cubicBezTo>
                <a:cubicBezTo>
                  <a:pt x="450" y="497"/>
                  <a:pt x="450" y="497"/>
                  <a:pt x="450" y="497"/>
                </a:cubicBezTo>
                <a:cubicBezTo>
                  <a:pt x="443" y="502"/>
                  <a:pt x="443" y="502"/>
                  <a:pt x="443" y="502"/>
                </a:cubicBezTo>
                <a:cubicBezTo>
                  <a:pt x="435" y="508"/>
                  <a:pt x="435" y="508"/>
                  <a:pt x="435" y="508"/>
                </a:cubicBezTo>
                <a:cubicBezTo>
                  <a:pt x="427" y="513"/>
                  <a:pt x="419" y="518"/>
                  <a:pt x="411" y="522"/>
                </a:cubicBezTo>
                <a:cubicBezTo>
                  <a:pt x="406" y="524"/>
                  <a:pt x="401" y="527"/>
                  <a:pt x="396" y="529"/>
                </a:cubicBezTo>
                <a:cubicBezTo>
                  <a:pt x="391" y="531"/>
                  <a:pt x="386" y="533"/>
                  <a:pt x="381" y="535"/>
                </a:cubicBezTo>
                <a:cubicBezTo>
                  <a:pt x="370" y="539"/>
                  <a:pt x="359" y="542"/>
                  <a:pt x="348" y="544"/>
                </a:cubicBezTo>
                <a:cubicBezTo>
                  <a:pt x="351" y="538"/>
                  <a:pt x="351" y="538"/>
                  <a:pt x="351" y="538"/>
                </a:cubicBezTo>
                <a:cubicBezTo>
                  <a:pt x="364" y="532"/>
                  <a:pt x="377" y="526"/>
                  <a:pt x="391" y="518"/>
                </a:cubicBezTo>
                <a:cubicBezTo>
                  <a:pt x="396" y="515"/>
                  <a:pt x="402" y="511"/>
                  <a:pt x="408" y="508"/>
                </a:cubicBezTo>
                <a:cubicBezTo>
                  <a:pt x="414" y="504"/>
                  <a:pt x="420" y="499"/>
                  <a:pt x="426" y="495"/>
                </a:cubicBezTo>
                <a:cubicBezTo>
                  <a:pt x="427" y="494"/>
                  <a:pt x="427" y="494"/>
                  <a:pt x="427" y="494"/>
                </a:cubicBezTo>
                <a:cubicBezTo>
                  <a:pt x="435" y="489"/>
                  <a:pt x="435" y="489"/>
                  <a:pt x="435" y="489"/>
                </a:cubicBezTo>
                <a:cubicBezTo>
                  <a:pt x="442" y="483"/>
                  <a:pt x="442" y="483"/>
                  <a:pt x="442" y="483"/>
                </a:cubicBezTo>
                <a:cubicBezTo>
                  <a:pt x="444" y="481"/>
                  <a:pt x="444" y="481"/>
                  <a:pt x="444" y="481"/>
                </a:cubicBezTo>
                <a:cubicBezTo>
                  <a:pt x="452" y="475"/>
                  <a:pt x="452" y="475"/>
                  <a:pt x="452" y="475"/>
                </a:cubicBezTo>
                <a:cubicBezTo>
                  <a:pt x="459" y="468"/>
                  <a:pt x="459" y="468"/>
                  <a:pt x="459" y="468"/>
                </a:cubicBezTo>
                <a:cubicBezTo>
                  <a:pt x="464" y="463"/>
                  <a:pt x="469" y="459"/>
                  <a:pt x="474" y="454"/>
                </a:cubicBezTo>
                <a:cubicBezTo>
                  <a:pt x="519" y="409"/>
                  <a:pt x="550" y="358"/>
                  <a:pt x="567" y="309"/>
                </a:cubicBezTo>
                <a:cubicBezTo>
                  <a:pt x="563" y="358"/>
                  <a:pt x="536" y="417"/>
                  <a:pt x="486" y="466"/>
                </a:cubicBezTo>
                <a:close/>
                <a:moveTo>
                  <a:pt x="201" y="274"/>
                </a:moveTo>
                <a:cubicBezTo>
                  <a:pt x="216" y="329"/>
                  <a:pt x="216" y="329"/>
                  <a:pt x="216" y="329"/>
                </a:cubicBezTo>
                <a:cubicBezTo>
                  <a:pt x="225" y="363"/>
                  <a:pt x="225" y="363"/>
                  <a:pt x="225" y="363"/>
                </a:cubicBezTo>
                <a:cubicBezTo>
                  <a:pt x="229" y="378"/>
                  <a:pt x="229" y="378"/>
                  <a:pt x="229" y="378"/>
                </a:cubicBezTo>
                <a:cubicBezTo>
                  <a:pt x="233" y="394"/>
                  <a:pt x="233" y="394"/>
                  <a:pt x="233" y="394"/>
                </a:cubicBezTo>
                <a:cubicBezTo>
                  <a:pt x="256" y="480"/>
                  <a:pt x="256" y="480"/>
                  <a:pt x="256" y="480"/>
                </a:cubicBezTo>
                <a:cubicBezTo>
                  <a:pt x="266" y="477"/>
                  <a:pt x="266" y="477"/>
                  <a:pt x="266" y="477"/>
                </a:cubicBezTo>
                <a:cubicBezTo>
                  <a:pt x="266" y="477"/>
                  <a:pt x="266" y="477"/>
                  <a:pt x="266" y="477"/>
                </a:cubicBezTo>
                <a:cubicBezTo>
                  <a:pt x="275" y="475"/>
                  <a:pt x="275" y="475"/>
                  <a:pt x="275" y="475"/>
                </a:cubicBezTo>
                <a:cubicBezTo>
                  <a:pt x="273" y="469"/>
                  <a:pt x="273" y="469"/>
                  <a:pt x="273" y="469"/>
                </a:cubicBezTo>
                <a:cubicBezTo>
                  <a:pt x="245" y="365"/>
                  <a:pt x="245" y="365"/>
                  <a:pt x="245" y="365"/>
                </a:cubicBezTo>
                <a:cubicBezTo>
                  <a:pt x="242" y="351"/>
                  <a:pt x="242" y="351"/>
                  <a:pt x="242" y="351"/>
                </a:cubicBezTo>
                <a:cubicBezTo>
                  <a:pt x="238" y="338"/>
                  <a:pt x="238" y="338"/>
                  <a:pt x="238" y="338"/>
                </a:cubicBezTo>
                <a:cubicBezTo>
                  <a:pt x="234" y="324"/>
                  <a:pt x="234" y="324"/>
                  <a:pt x="234" y="324"/>
                </a:cubicBezTo>
                <a:cubicBezTo>
                  <a:pt x="216" y="255"/>
                  <a:pt x="216" y="255"/>
                  <a:pt x="216" y="255"/>
                </a:cubicBezTo>
                <a:cubicBezTo>
                  <a:pt x="213" y="243"/>
                  <a:pt x="213" y="243"/>
                  <a:pt x="213" y="243"/>
                </a:cubicBezTo>
                <a:cubicBezTo>
                  <a:pt x="211" y="236"/>
                  <a:pt x="211" y="236"/>
                  <a:pt x="211" y="236"/>
                </a:cubicBezTo>
                <a:cubicBezTo>
                  <a:pt x="210" y="232"/>
                  <a:pt x="210" y="232"/>
                  <a:pt x="210" y="232"/>
                </a:cubicBezTo>
                <a:cubicBezTo>
                  <a:pt x="208" y="225"/>
                  <a:pt x="208" y="225"/>
                  <a:pt x="208" y="225"/>
                </a:cubicBezTo>
                <a:cubicBezTo>
                  <a:pt x="205" y="214"/>
                  <a:pt x="205" y="214"/>
                  <a:pt x="205" y="214"/>
                </a:cubicBezTo>
                <a:cubicBezTo>
                  <a:pt x="203" y="207"/>
                  <a:pt x="203" y="207"/>
                  <a:pt x="203" y="207"/>
                </a:cubicBezTo>
                <a:cubicBezTo>
                  <a:pt x="207" y="211"/>
                  <a:pt x="207" y="211"/>
                  <a:pt x="207" y="211"/>
                </a:cubicBezTo>
                <a:cubicBezTo>
                  <a:pt x="214" y="218"/>
                  <a:pt x="214" y="218"/>
                  <a:pt x="214" y="218"/>
                </a:cubicBezTo>
                <a:cubicBezTo>
                  <a:pt x="219" y="223"/>
                  <a:pt x="219" y="223"/>
                  <a:pt x="219" y="223"/>
                </a:cubicBezTo>
                <a:cubicBezTo>
                  <a:pt x="220" y="225"/>
                  <a:pt x="220" y="225"/>
                  <a:pt x="220" y="225"/>
                </a:cubicBezTo>
                <a:cubicBezTo>
                  <a:pt x="225" y="229"/>
                  <a:pt x="225" y="229"/>
                  <a:pt x="225" y="229"/>
                </a:cubicBezTo>
                <a:cubicBezTo>
                  <a:pt x="232" y="236"/>
                  <a:pt x="232" y="236"/>
                  <a:pt x="232" y="236"/>
                </a:cubicBezTo>
                <a:cubicBezTo>
                  <a:pt x="278" y="282"/>
                  <a:pt x="278" y="282"/>
                  <a:pt x="278" y="282"/>
                </a:cubicBezTo>
                <a:cubicBezTo>
                  <a:pt x="285" y="289"/>
                  <a:pt x="285" y="289"/>
                  <a:pt x="285" y="289"/>
                </a:cubicBezTo>
                <a:cubicBezTo>
                  <a:pt x="292" y="296"/>
                  <a:pt x="292" y="296"/>
                  <a:pt x="292" y="296"/>
                </a:cubicBezTo>
                <a:cubicBezTo>
                  <a:pt x="331" y="335"/>
                  <a:pt x="331" y="335"/>
                  <a:pt x="331" y="335"/>
                </a:cubicBezTo>
                <a:cubicBezTo>
                  <a:pt x="344" y="321"/>
                  <a:pt x="344" y="321"/>
                  <a:pt x="344" y="321"/>
                </a:cubicBezTo>
                <a:cubicBezTo>
                  <a:pt x="305" y="282"/>
                  <a:pt x="305" y="282"/>
                  <a:pt x="305" y="282"/>
                </a:cubicBezTo>
                <a:cubicBezTo>
                  <a:pt x="298" y="275"/>
                  <a:pt x="298" y="275"/>
                  <a:pt x="298" y="275"/>
                </a:cubicBezTo>
                <a:cubicBezTo>
                  <a:pt x="292" y="269"/>
                  <a:pt x="292" y="269"/>
                  <a:pt x="292" y="269"/>
                </a:cubicBezTo>
                <a:cubicBezTo>
                  <a:pt x="245" y="223"/>
                  <a:pt x="245" y="223"/>
                  <a:pt x="245" y="223"/>
                </a:cubicBezTo>
                <a:cubicBezTo>
                  <a:pt x="239" y="216"/>
                  <a:pt x="239" y="216"/>
                  <a:pt x="239" y="216"/>
                </a:cubicBezTo>
                <a:cubicBezTo>
                  <a:pt x="234" y="211"/>
                  <a:pt x="234" y="211"/>
                  <a:pt x="234" y="211"/>
                </a:cubicBezTo>
                <a:cubicBezTo>
                  <a:pt x="232" y="209"/>
                  <a:pt x="232" y="209"/>
                  <a:pt x="232" y="209"/>
                </a:cubicBezTo>
                <a:cubicBezTo>
                  <a:pt x="227" y="204"/>
                  <a:pt x="227" y="204"/>
                  <a:pt x="227" y="204"/>
                </a:cubicBezTo>
                <a:cubicBezTo>
                  <a:pt x="220" y="197"/>
                  <a:pt x="220" y="197"/>
                  <a:pt x="220" y="197"/>
                </a:cubicBezTo>
                <a:cubicBezTo>
                  <a:pt x="217" y="194"/>
                  <a:pt x="217" y="194"/>
                  <a:pt x="217" y="194"/>
                </a:cubicBezTo>
                <a:cubicBezTo>
                  <a:pt x="222" y="195"/>
                  <a:pt x="222" y="195"/>
                  <a:pt x="222" y="195"/>
                </a:cubicBezTo>
                <a:cubicBezTo>
                  <a:pt x="233" y="198"/>
                  <a:pt x="233" y="198"/>
                  <a:pt x="233" y="198"/>
                </a:cubicBezTo>
                <a:cubicBezTo>
                  <a:pt x="242" y="200"/>
                  <a:pt x="242" y="200"/>
                  <a:pt x="242" y="200"/>
                </a:cubicBezTo>
                <a:cubicBezTo>
                  <a:pt x="244" y="201"/>
                  <a:pt x="244" y="201"/>
                  <a:pt x="244" y="201"/>
                </a:cubicBezTo>
                <a:cubicBezTo>
                  <a:pt x="253" y="203"/>
                  <a:pt x="253" y="203"/>
                  <a:pt x="253" y="203"/>
                </a:cubicBezTo>
                <a:cubicBezTo>
                  <a:pt x="264" y="206"/>
                  <a:pt x="264" y="206"/>
                  <a:pt x="264" y="206"/>
                </a:cubicBezTo>
                <a:cubicBezTo>
                  <a:pt x="333" y="225"/>
                  <a:pt x="333" y="225"/>
                  <a:pt x="333" y="225"/>
                </a:cubicBezTo>
                <a:cubicBezTo>
                  <a:pt x="342" y="227"/>
                  <a:pt x="342" y="227"/>
                  <a:pt x="342" y="227"/>
                </a:cubicBezTo>
                <a:cubicBezTo>
                  <a:pt x="355" y="231"/>
                  <a:pt x="355" y="231"/>
                  <a:pt x="355" y="231"/>
                </a:cubicBezTo>
                <a:cubicBezTo>
                  <a:pt x="367" y="234"/>
                  <a:pt x="367" y="234"/>
                  <a:pt x="367" y="234"/>
                </a:cubicBezTo>
                <a:cubicBezTo>
                  <a:pt x="479" y="264"/>
                  <a:pt x="479" y="264"/>
                  <a:pt x="479" y="264"/>
                </a:cubicBezTo>
                <a:cubicBezTo>
                  <a:pt x="484" y="265"/>
                  <a:pt x="484" y="265"/>
                  <a:pt x="484" y="265"/>
                </a:cubicBezTo>
                <a:cubicBezTo>
                  <a:pt x="487" y="256"/>
                  <a:pt x="487" y="256"/>
                  <a:pt x="487" y="256"/>
                </a:cubicBezTo>
                <a:cubicBezTo>
                  <a:pt x="489" y="247"/>
                  <a:pt x="489" y="247"/>
                  <a:pt x="489" y="247"/>
                </a:cubicBezTo>
                <a:cubicBezTo>
                  <a:pt x="393" y="221"/>
                  <a:pt x="393" y="221"/>
                  <a:pt x="393" y="221"/>
                </a:cubicBezTo>
                <a:cubicBezTo>
                  <a:pt x="379" y="217"/>
                  <a:pt x="379" y="217"/>
                  <a:pt x="379" y="217"/>
                </a:cubicBezTo>
                <a:cubicBezTo>
                  <a:pt x="365" y="214"/>
                  <a:pt x="365" y="214"/>
                  <a:pt x="365" y="214"/>
                </a:cubicBezTo>
                <a:cubicBezTo>
                  <a:pt x="338" y="206"/>
                  <a:pt x="338" y="206"/>
                  <a:pt x="338" y="206"/>
                </a:cubicBezTo>
                <a:cubicBezTo>
                  <a:pt x="283" y="192"/>
                  <a:pt x="283" y="192"/>
                  <a:pt x="283" y="192"/>
                </a:cubicBezTo>
                <a:cubicBezTo>
                  <a:pt x="325" y="163"/>
                  <a:pt x="368" y="148"/>
                  <a:pt x="406" y="148"/>
                </a:cubicBezTo>
                <a:cubicBezTo>
                  <a:pt x="434" y="149"/>
                  <a:pt x="458" y="157"/>
                  <a:pt x="476" y="174"/>
                </a:cubicBezTo>
                <a:cubicBezTo>
                  <a:pt x="484" y="184"/>
                  <a:pt x="484" y="184"/>
                  <a:pt x="484" y="184"/>
                </a:cubicBezTo>
                <a:cubicBezTo>
                  <a:pt x="491" y="195"/>
                  <a:pt x="491" y="195"/>
                  <a:pt x="491" y="195"/>
                </a:cubicBezTo>
                <a:cubicBezTo>
                  <a:pt x="495" y="205"/>
                  <a:pt x="495" y="205"/>
                  <a:pt x="495" y="205"/>
                </a:cubicBezTo>
                <a:cubicBezTo>
                  <a:pt x="500" y="217"/>
                  <a:pt x="502" y="230"/>
                  <a:pt x="502" y="245"/>
                </a:cubicBezTo>
                <a:cubicBezTo>
                  <a:pt x="502" y="296"/>
                  <a:pt x="474" y="359"/>
                  <a:pt x="421" y="412"/>
                </a:cubicBezTo>
                <a:cubicBezTo>
                  <a:pt x="369" y="464"/>
                  <a:pt x="305" y="492"/>
                  <a:pt x="254" y="492"/>
                </a:cubicBezTo>
                <a:cubicBezTo>
                  <a:pt x="246" y="492"/>
                  <a:pt x="238" y="491"/>
                  <a:pt x="230" y="490"/>
                </a:cubicBezTo>
                <a:cubicBezTo>
                  <a:pt x="219" y="487"/>
                  <a:pt x="219" y="487"/>
                  <a:pt x="219" y="487"/>
                </a:cubicBezTo>
                <a:cubicBezTo>
                  <a:pt x="208" y="483"/>
                  <a:pt x="208" y="483"/>
                  <a:pt x="208" y="483"/>
                </a:cubicBezTo>
                <a:cubicBezTo>
                  <a:pt x="199" y="478"/>
                  <a:pt x="191" y="473"/>
                  <a:pt x="184" y="466"/>
                </a:cubicBezTo>
                <a:cubicBezTo>
                  <a:pt x="167" y="449"/>
                  <a:pt x="158" y="425"/>
                  <a:pt x="158" y="396"/>
                </a:cubicBezTo>
                <a:cubicBezTo>
                  <a:pt x="158" y="359"/>
                  <a:pt x="173" y="315"/>
                  <a:pt x="201" y="274"/>
                </a:cubicBezTo>
                <a:close/>
                <a:moveTo>
                  <a:pt x="277" y="539"/>
                </a:moveTo>
                <a:cubicBezTo>
                  <a:pt x="271" y="539"/>
                  <a:pt x="265" y="540"/>
                  <a:pt x="259" y="540"/>
                </a:cubicBezTo>
                <a:cubicBezTo>
                  <a:pt x="253" y="540"/>
                  <a:pt x="253" y="540"/>
                  <a:pt x="253" y="540"/>
                </a:cubicBezTo>
                <a:cubicBezTo>
                  <a:pt x="242" y="540"/>
                  <a:pt x="242" y="540"/>
                  <a:pt x="242" y="540"/>
                </a:cubicBezTo>
                <a:cubicBezTo>
                  <a:pt x="211" y="538"/>
                  <a:pt x="185" y="527"/>
                  <a:pt x="165" y="508"/>
                </a:cubicBezTo>
                <a:cubicBezTo>
                  <a:pt x="143" y="486"/>
                  <a:pt x="133" y="455"/>
                  <a:pt x="132" y="419"/>
                </a:cubicBezTo>
                <a:cubicBezTo>
                  <a:pt x="132" y="395"/>
                  <a:pt x="137" y="369"/>
                  <a:pt x="147" y="342"/>
                </a:cubicBezTo>
                <a:cubicBezTo>
                  <a:pt x="142" y="360"/>
                  <a:pt x="139" y="379"/>
                  <a:pt x="139" y="396"/>
                </a:cubicBezTo>
                <a:cubicBezTo>
                  <a:pt x="139" y="428"/>
                  <a:pt x="149" y="458"/>
                  <a:pt x="171" y="480"/>
                </a:cubicBezTo>
                <a:cubicBezTo>
                  <a:pt x="183" y="492"/>
                  <a:pt x="199" y="501"/>
                  <a:pt x="216" y="506"/>
                </a:cubicBezTo>
                <a:cubicBezTo>
                  <a:pt x="220" y="507"/>
                  <a:pt x="224" y="508"/>
                  <a:pt x="229" y="509"/>
                </a:cubicBezTo>
                <a:cubicBezTo>
                  <a:pt x="241" y="511"/>
                  <a:pt x="241" y="511"/>
                  <a:pt x="241" y="511"/>
                </a:cubicBezTo>
                <a:cubicBezTo>
                  <a:pt x="245" y="511"/>
                  <a:pt x="250" y="511"/>
                  <a:pt x="254" y="511"/>
                </a:cubicBezTo>
                <a:cubicBezTo>
                  <a:pt x="254" y="511"/>
                  <a:pt x="254" y="511"/>
                  <a:pt x="254" y="511"/>
                </a:cubicBezTo>
                <a:cubicBezTo>
                  <a:pt x="289" y="511"/>
                  <a:pt x="326" y="500"/>
                  <a:pt x="362" y="480"/>
                </a:cubicBezTo>
                <a:cubicBezTo>
                  <a:pt x="368" y="477"/>
                  <a:pt x="374" y="473"/>
                  <a:pt x="379" y="470"/>
                </a:cubicBezTo>
                <a:cubicBezTo>
                  <a:pt x="388" y="464"/>
                  <a:pt x="397" y="458"/>
                  <a:pt x="405" y="451"/>
                </a:cubicBezTo>
                <a:cubicBezTo>
                  <a:pt x="414" y="444"/>
                  <a:pt x="414" y="444"/>
                  <a:pt x="414" y="444"/>
                </a:cubicBezTo>
                <a:cubicBezTo>
                  <a:pt x="421" y="438"/>
                  <a:pt x="428" y="432"/>
                  <a:pt x="435" y="425"/>
                </a:cubicBezTo>
                <a:cubicBezTo>
                  <a:pt x="490" y="370"/>
                  <a:pt x="521" y="302"/>
                  <a:pt x="521" y="245"/>
                </a:cubicBezTo>
                <a:cubicBezTo>
                  <a:pt x="521" y="233"/>
                  <a:pt x="520" y="223"/>
                  <a:pt x="517" y="212"/>
                </a:cubicBezTo>
                <a:cubicBezTo>
                  <a:pt x="514" y="201"/>
                  <a:pt x="514" y="201"/>
                  <a:pt x="514" y="201"/>
                </a:cubicBezTo>
                <a:cubicBezTo>
                  <a:pt x="509" y="189"/>
                  <a:pt x="509" y="189"/>
                  <a:pt x="509" y="189"/>
                </a:cubicBezTo>
                <a:cubicBezTo>
                  <a:pt x="504" y="179"/>
                  <a:pt x="498" y="169"/>
                  <a:pt x="489" y="161"/>
                </a:cubicBezTo>
                <a:cubicBezTo>
                  <a:pt x="468" y="139"/>
                  <a:pt x="438" y="129"/>
                  <a:pt x="406" y="129"/>
                </a:cubicBezTo>
                <a:cubicBezTo>
                  <a:pt x="367" y="129"/>
                  <a:pt x="324" y="143"/>
                  <a:pt x="283" y="169"/>
                </a:cubicBezTo>
                <a:cubicBezTo>
                  <a:pt x="335" y="132"/>
                  <a:pt x="392" y="112"/>
                  <a:pt x="440" y="112"/>
                </a:cubicBezTo>
                <a:cubicBezTo>
                  <a:pt x="476" y="112"/>
                  <a:pt x="506" y="123"/>
                  <a:pt x="528" y="145"/>
                </a:cubicBezTo>
                <a:cubicBezTo>
                  <a:pt x="548" y="164"/>
                  <a:pt x="558" y="191"/>
                  <a:pt x="560" y="222"/>
                </a:cubicBezTo>
                <a:cubicBezTo>
                  <a:pt x="561" y="233"/>
                  <a:pt x="561" y="233"/>
                  <a:pt x="561" y="233"/>
                </a:cubicBezTo>
                <a:cubicBezTo>
                  <a:pt x="561" y="239"/>
                  <a:pt x="561" y="239"/>
                  <a:pt x="561" y="239"/>
                </a:cubicBezTo>
                <a:cubicBezTo>
                  <a:pt x="560" y="245"/>
                  <a:pt x="560" y="251"/>
                  <a:pt x="559" y="257"/>
                </a:cubicBezTo>
                <a:cubicBezTo>
                  <a:pt x="552" y="315"/>
                  <a:pt x="518" y="383"/>
                  <a:pt x="461" y="440"/>
                </a:cubicBezTo>
                <a:cubicBezTo>
                  <a:pt x="453" y="448"/>
                  <a:pt x="446" y="454"/>
                  <a:pt x="438" y="461"/>
                </a:cubicBezTo>
                <a:cubicBezTo>
                  <a:pt x="432" y="466"/>
                  <a:pt x="432" y="466"/>
                  <a:pt x="432" y="466"/>
                </a:cubicBezTo>
                <a:cubicBezTo>
                  <a:pt x="425" y="472"/>
                  <a:pt x="425" y="472"/>
                  <a:pt x="425" y="472"/>
                </a:cubicBezTo>
                <a:cubicBezTo>
                  <a:pt x="417" y="478"/>
                  <a:pt x="417" y="478"/>
                  <a:pt x="417" y="478"/>
                </a:cubicBezTo>
                <a:cubicBezTo>
                  <a:pt x="412" y="482"/>
                  <a:pt x="412" y="482"/>
                  <a:pt x="412" y="482"/>
                </a:cubicBezTo>
                <a:cubicBezTo>
                  <a:pt x="397" y="492"/>
                  <a:pt x="382" y="501"/>
                  <a:pt x="368" y="509"/>
                </a:cubicBezTo>
                <a:cubicBezTo>
                  <a:pt x="362" y="512"/>
                  <a:pt x="357" y="514"/>
                  <a:pt x="352" y="517"/>
                </a:cubicBezTo>
                <a:cubicBezTo>
                  <a:pt x="347" y="519"/>
                  <a:pt x="343" y="521"/>
                  <a:pt x="338" y="523"/>
                </a:cubicBezTo>
                <a:cubicBezTo>
                  <a:pt x="317" y="531"/>
                  <a:pt x="297" y="536"/>
                  <a:pt x="277" y="539"/>
                </a:cubicBezTo>
                <a:close/>
                <a:moveTo>
                  <a:pt x="275" y="718"/>
                </a:moveTo>
                <a:cubicBezTo>
                  <a:pt x="271" y="727"/>
                  <a:pt x="271" y="727"/>
                  <a:pt x="271" y="727"/>
                </a:cubicBezTo>
                <a:cubicBezTo>
                  <a:pt x="264" y="727"/>
                  <a:pt x="264" y="727"/>
                  <a:pt x="264" y="727"/>
                </a:cubicBezTo>
                <a:cubicBezTo>
                  <a:pt x="252" y="726"/>
                  <a:pt x="250" y="723"/>
                  <a:pt x="250" y="718"/>
                </a:cubicBezTo>
                <a:cubicBezTo>
                  <a:pt x="253" y="708"/>
                  <a:pt x="253" y="708"/>
                  <a:pt x="253" y="708"/>
                </a:cubicBezTo>
                <a:cubicBezTo>
                  <a:pt x="303" y="622"/>
                  <a:pt x="303" y="622"/>
                  <a:pt x="303" y="622"/>
                </a:cubicBezTo>
                <a:cubicBezTo>
                  <a:pt x="312" y="606"/>
                  <a:pt x="325" y="583"/>
                  <a:pt x="336" y="565"/>
                </a:cubicBezTo>
                <a:cubicBezTo>
                  <a:pt x="346" y="564"/>
                  <a:pt x="356" y="562"/>
                  <a:pt x="367" y="559"/>
                </a:cubicBezTo>
                <a:cubicBezTo>
                  <a:pt x="363" y="566"/>
                  <a:pt x="363" y="566"/>
                  <a:pt x="363" y="566"/>
                </a:cubicBezTo>
                <a:cubicBezTo>
                  <a:pt x="353" y="584"/>
                  <a:pt x="336" y="613"/>
                  <a:pt x="325" y="632"/>
                </a:cubicBezTo>
                <a:lnTo>
                  <a:pt x="275" y="718"/>
                </a:lnTo>
                <a:close/>
                <a:moveTo>
                  <a:pt x="578" y="746"/>
                </a:moveTo>
                <a:cubicBezTo>
                  <a:pt x="479" y="746"/>
                  <a:pt x="479" y="746"/>
                  <a:pt x="479" y="746"/>
                </a:cubicBezTo>
                <a:cubicBezTo>
                  <a:pt x="458" y="746"/>
                  <a:pt x="423" y="746"/>
                  <a:pt x="402" y="746"/>
                </a:cubicBezTo>
                <a:cubicBezTo>
                  <a:pt x="303" y="746"/>
                  <a:pt x="303" y="746"/>
                  <a:pt x="303" y="746"/>
                </a:cubicBezTo>
                <a:cubicBezTo>
                  <a:pt x="298" y="746"/>
                  <a:pt x="298" y="746"/>
                  <a:pt x="298" y="746"/>
                </a:cubicBezTo>
                <a:cubicBezTo>
                  <a:pt x="290" y="745"/>
                  <a:pt x="289" y="742"/>
                  <a:pt x="289" y="737"/>
                </a:cubicBezTo>
                <a:cubicBezTo>
                  <a:pt x="289" y="736"/>
                  <a:pt x="289" y="736"/>
                  <a:pt x="289" y="736"/>
                </a:cubicBezTo>
                <a:cubicBezTo>
                  <a:pt x="292" y="728"/>
                  <a:pt x="292" y="728"/>
                  <a:pt x="292" y="728"/>
                </a:cubicBezTo>
                <a:cubicBezTo>
                  <a:pt x="292" y="727"/>
                  <a:pt x="292" y="727"/>
                  <a:pt x="292" y="727"/>
                </a:cubicBezTo>
                <a:cubicBezTo>
                  <a:pt x="342" y="641"/>
                  <a:pt x="342" y="641"/>
                  <a:pt x="342" y="641"/>
                </a:cubicBezTo>
                <a:cubicBezTo>
                  <a:pt x="352" y="623"/>
                  <a:pt x="369" y="593"/>
                  <a:pt x="380" y="575"/>
                </a:cubicBezTo>
                <a:cubicBezTo>
                  <a:pt x="394" y="550"/>
                  <a:pt x="394" y="550"/>
                  <a:pt x="394" y="550"/>
                </a:cubicBezTo>
                <a:cubicBezTo>
                  <a:pt x="411" y="543"/>
                  <a:pt x="428" y="535"/>
                  <a:pt x="444" y="524"/>
                </a:cubicBezTo>
                <a:cubicBezTo>
                  <a:pt x="452" y="519"/>
                  <a:pt x="452" y="519"/>
                  <a:pt x="452" y="519"/>
                </a:cubicBezTo>
                <a:cubicBezTo>
                  <a:pt x="460" y="514"/>
                  <a:pt x="460" y="514"/>
                  <a:pt x="460" y="514"/>
                </a:cubicBezTo>
                <a:cubicBezTo>
                  <a:pt x="464" y="510"/>
                  <a:pt x="464" y="510"/>
                  <a:pt x="464" y="510"/>
                </a:cubicBezTo>
                <a:cubicBezTo>
                  <a:pt x="501" y="575"/>
                  <a:pt x="501" y="575"/>
                  <a:pt x="501" y="575"/>
                </a:cubicBezTo>
                <a:cubicBezTo>
                  <a:pt x="512" y="593"/>
                  <a:pt x="529" y="623"/>
                  <a:pt x="539" y="641"/>
                </a:cubicBezTo>
                <a:cubicBezTo>
                  <a:pt x="589" y="728"/>
                  <a:pt x="589" y="728"/>
                  <a:pt x="589" y="728"/>
                </a:cubicBezTo>
                <a:cubicBezTo>
                  <a:pt x="592" y="737"/>
                  <a:pt x="592" y="737"/>
                  <a:pt x="592" y="737"/>
                </a:cubicBezTo>
                <a:cubicBezTo>
                  <a:pt x="592" y="742"/>
                  <a:pt x="590" y="745"/>
                  <a:pt x="578" y="746"/>
                </a:cubicBezTo>
                <a:close/>
                <a:moveTo>
                  <a:pt x="101" y="144"/>
                </a:moveTo>
                <a:cubicBezTo>
                  <a:pt x="101" y="131"/>
                  <a:pt x="105" y="119"/>
                  <a:pt x="115" y="110"/>
                </a:cubicBezTo>
                <a:cubicBezTo>
                  <a:pt x="124" y="101"/>
                  <a:pt x="136" y="96"/>
                  <a:pt x="149" y="96"/>
                </a:cubicBezTo>
                <a:cubicBezTo>
                  <a:pt x="153" y="96"/>
                  <a:pt x="158" y="97"/>
                  <a:pt x="163" y="98"/>
                </a:cubicBezTo>
                <a:cubicBezTo>
                  <a:pt x="168" y="100"/>
                  <a:pt x="173" y="96"/>
                  <a:pt x="175" y="91"/>
                </a:cubicBezTo>
                <a:cubicBezTo>
                  <a:pt x="176" y="86"/>
                  <a:pt x="173" y="81"/>
                  <a:pt x="168" y="80"/>
                </a:cubicBezTo>
                <a:cubicBezTo>
                  <a:pt x="168" y="80"/>
                  <a:pt x="168" y="80"/>
                  <a:pt x="168" y="80"/>
                </a:cubicBezTo>
                <a:cubicBezTo>
                  <a:pt x="161" y="78"/>
                  <a:pt x="155" y="77"/>
                  <a:pt x="149" y="77"/>
                </a:cubicBezTo>
                <a:cubicBezTo>
                  <a:pt x="131" y="77"/>
                  <a:pt x="114" y="84"/>
                  <a:pt x="101" y="97"/>
                </a:cubicBezTo>
                <a:cubicBezTo>
                  <a:pt x="88" y="109"/>
                  <a:pt x="82" y="127"/>
                  <a:pt x="82" y="144"/>
                </a:cubicBezTo>
                <a:cubicBezTo>
                  <a:pt x="82" y="151"/>
                  <a:pt x="83" y="157"/>
                  <a:pt x="84" y="164"/>
                </a:cubicBezTo>
                <a:cubicBezTo>
                  <a:pt x="94" y="171"/>
                  <a:pt x="94" y="171"/>
                  <a:pt x="94" y="171"/>
                </a:cubicBezTo>
                <a:cubicBezTo>
                  <a:pt x="96" y="171"/>
                  <a:pt x="96" y="171"/>
                  <a:pt x="96" y="171"/>
                </a:cubicBezTo>
                <a:cubicBezTo>
                  <a:pt x="101" y="169"/>
                  <a:pt x="104" y="164"/>
                  <a:pt x="103" y="159"/>
                </a:cubicBezTo>
                <a:cubicBezTo>
                  <a:pt x="101" y="154"/>
                  <a:pt x="101" y="149"/>
                  <a:pt x="101" y="144"/>
                </a:cubicBezTo>
                <a:close/>
                <a:moveTo>
                  <a:pt x="19" y="122"/>
                </a:moveTo>
                <a:cubicBezTo>
                  <a:pt x="19" y="94"/>
                  <a:pt x="29" y="68"/>
                  <a:pt x="48" y="48"/>
                </a:cubicBezTo>
                <a:cubicBezTo>
                  <a:pt x="68" y="28"/>
                  <a:pt x="94" y="19"/>
                  <a:pt x="122" y="19"/>
                </a:cubicBezTo>
                <a:cubicBezTo>
                  <a:pt x="132" y="19"/>
                  <a:pt x="142" y="20"/>
                  <a:pt x="152" y="22"/>
                </a:cubicBezTo>
                <a:cubicBezTo>
                  <a:pt x="157" y="24"/>
                  <a:pt x="162" y="21"/>
                  <a:pt x="163" y="16"/>
                </a:cubicBezTo>
                <a:cubicBezTo>
                  <a:pt x="165" y="11"/>
                  <a:pt x="161" y="5"/>
                  <a:pt x="156" y="4"/>
                </a:cubicBezTo>
                <a:cubicBezTo>
                  <a:pt x="156" y="4"/>
                  <a:pt x="156" y="4"/>
                  <a:pt x="156" y="4"/>
                </a:cubicBezTo>
                <a:cubicBezTo>
                  <a:pt x="145" y="1"/>
                  <a:pt x="133" y="0"/>
                  <a:pt x="122" y="0"/>
                </a:cubicBezTo>
                <a:cubicBezTo>
                  <a:pt x="90" y="0"/>
                  <a:pt x="58" y="11"/>
                  <a:pt x="35" y="34"/>
                </a:cubicBezTo>
                <a:cubicBezTo>
                  <a:pt x="11" y="58"/>
                  <a:pt x="0" y="89"/>
                  <a:pt x="0" y="122"/>
                </a:cubicBezTo>
                <a:cubicBezTo>
                  <a:pt x="0" y="134"/>
                  <a:pt x="1" y="146"/>
                  <a:pt x="4" y="158"/>
                </a:cubicBezTo>
                <a:cubicBezTo>
                  <a:pt x="14" y="165"/>
                  <a:pt x="14" y="165"/>
                  <a:pt x="14" y="165"/>
                </a:cubicBezTo>
                <a:cubicBezTo>
                  <a:pt x="16" y="164"/>
                  <a:pt x="16" y="164"/>
                  <a:pt x="16" y="164"/>
                </a:cubicBezTo>
                <a:cubicBezTo>
                  <a:pt x="21" y="163"/>
                  <a:pt x="24" y="158"/>
                  <a:pt x="23" y="153"/>
                </a:cubicBezTo>
                <a:cubicBezTo>
                  <a:pt x="20" y="142"/>
                  <a:pt x="19" y="132"/>
                  <a:pt x="19" y="122"/>
                </a:cubicBezTo>
                <a:close/>
                <a:moveTo>
                  <a:pt x="61" y="133"/>
                </a:moveTo>
                <a:cubicBezTo>
                  <a:pt x="61" y="113"/>
                  <a:pt x="68" y="94"/>
                  <a:pt x="82" y="81"/>
                </a:cubicBezTo>
                <a:cubicBezTo>
                  <a:pt x="96" y="67"/>
                  <a:pt x="114" y="60"/>
                  <a:pt x="134" y="60"/>
                </a:cubicBezTo>
                <a:cubicBezTo>
                  <a:pt x="141" y="60"/>
                  <a:pt x="148" y="61"/>
                  <a:pt x="155" y="63"/>
                </a:cubicBezTo>
                <a:cubicBezTo>
                  <a:pt x="160" y="64"/>
                  <a:pt x="165" y="61"/>
                  <a:pt x="166" y="56"/>
                </a:cubicBezTo>
                <a:cubicBezTo>
                  <a:pt x="168" y="51"/>
                  <a:pt x="165" y="46"/>
                  <a:pt x="160" y="44"/>
                </a:cubicBezTo>
                <a:cubicBezTo>
                  <a:pt x="151" y="42"/>
                  <a:pt x="142" y="41"/>
                  <a:pt x="134" y="41"/>
                </a:cubicBezTo>
                <a:cubicBezTo>
                  <a:pt x="110" y="41"/>
                  <a:pt x="86" y="49"/>
                  <a:pt x="68" y="67"/>
                </a:cubicBezTo>
                <a:cubicBezTo>
                  <a:pt x="51" y="85"/>
                  <a:pt x="42" y="109"/>
                  <a:pt x="42" y="133"/>
                </a:cubicBezTo>
                <a:cubicBezTo>
                  <a:pt x="42" y="142"/>
                  <a:pt x="43" y="151"/>
                  <a:pt x="45" y="160"/>
                </a:cubicBezTo>
                <a:cubicBezTo>
                  <a:pt x="55" y="167"/>
                  <a:pt x="55" y="167"/>
                  <a:pt x="55" y="167"/>
                </a:cubicBezTo>
                <a:cubicBezTo>
                  <a:pt x="57" y="166"/>
                  <a:pt x="57" y="166"/>
                  <a:pt x="57" y="166"/>
                </a:cubicBezTo>
                <a:cubicBezTo>
                  <a:pt x="62" y="165"/>
                  <a:pt x="65" y="160"/>
                  <a:pt x="64" y="155"/>
                </a:cubicBezTo>
                <a:cubicBezTo>
                  <a:pt x="62" y="147"/>
                  <a:pt x="61" y="140"/>
                  <a:pt x="61" y="13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18"/>
          <p:cNvSpPr>
            <a:spLocks/>
          </p:cNvSpPr>
          <p:nvPr/>
        </p:nvSpPr>
        <p:spPr bwMode="auto">
          <a:xfrm>
            <a:off x="7544872" y="2563906"/>
            <a:ext cx="1588565" cy="1002928"/>
          </a:xfrm>
          <a:custGeom>
            <a:avLst/>
            <a:gdLst>
              <a:gd name="T0" fmla="*/ 280 w 280"/>
              <a:gd name="T1" fmla="*/ 126 h 176"/>
              <a:gd name="T2" fmla="*/ 236 w 280"/>
              <a:gd name="T3" fmla="*/ 76 h 176"/>
              <a:gd name="T4" fmla="*/ 236 w 280"/>
              <a:gd name="T5" fmla="*/ 74 h 176"/>
              <a:gd name="T6" fmla="*/ 162 w 280"/>
              <a:gd name="T7" fmla="*/ 0 h 176"/>
              <a:gd name="T8" fmla="*/ 95 w 280"/>
              <a:gd name="T9" fmla="*/ 42 h 176"/>
              <a:gd name="T10" fmla="*/ 74 w 280"/>
              <a:gd name="T11" fmla="*/ 36 h 176"/>
              <a:gd name="T12" fmla="*/ 36 w 280"/>
              <a:gd name="T13" fmla="*/ 71 h 176"/>
              <a:gd name="T14" fmla="*/ 0 w 280"/>
              <a:gd name="T15" fmla="*/ 122 h 176"/>
              <a:gd name="T16" fmla="*/ 52 w 280"/>
              <a:gd name="T17" fmla="*/ 176 h 176"/>
              <a:gd name="T18" fmla="*/ 52 w 280"/>
              <a:gd name="T19" fmla="*/ 176 h 176"/>
              <a:gd name="T20" fmla="*/ 232 w 280"/>
              <a:gd name="T21" fmla="*/ 176 h 176"/>
              <a:gd name="T22" fmla="*/ 232 w 280"/>
              <a:gd name="T23" fmla="*/ 176 h 176"/>
              <a:gd name="T24" fmla="*/ 280 w 280"/>
              <a:gd name="T25" fmla="*/ 12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0" h="176">
                <a:moveTo>
                  <a:pt x="280" y="126"/>
                </a:moveTo>
                <a:cubicBezTo>
                  <a:pt x="280" y="100"/>
                  <a:pt x="261" y="79"/>
                  <a:pt x="236" y="76"/>
                </a:cubicBezTo>
                <a:cubicBezTo>
                  <a:pt x="236" y="76"/>
                  <a:pt x="236" y="75"/>
                  <a:pt x="236" y="74"/>
                </a:cubicBezTo>
                <a:cubicBezTo>
                  <a:pt x="236" y="33"/>
                  <a:pt x="203" y="0"/>
                  <a:pt x="162" y="0"/>
                </a:cubicBezTo>
                <a:cubicBezTo>
                  <a:pt x="133" y="0"/>
                  <a:pt x="107" y="17"/>
                  <a:pt x="95" y="42"/>
                </a:cubicBezTo>
                <a:cubicBezTo>
                  <a:pt x="89" y="38"/>
                  <a:pt x="82" y="36"/>
                  <a:pt x="74" y="36"/>
                </a:cubicBezTo>
                <a:cubicBezTo>
                  <a:pt x="54" y="36"/>
                  <a:pt x="38" y="51"/>
                  <a:pt x="36" y="71"/>
                </a:cubicBezTo>
                <a:cubicBezTo>
                  <a:pt x="15" y="78"/>
                  <a:pt x="0" y="98"/>
                  <a:pt x="0" y="122"/>
                </a:cubicBezTo>
                <a:cubicBezTo>
                  <a:pt x="0" y="151"/>
                  <a:pt x="23" y="175"/>
                  <a:pt x="52" y="176"/>
                </a:cubicBezTo>
                <a:cubicBezTo>
                  <a:pt x="52" y="176"/>
                  <a:pt x="52" y="176"/>
                  <a:pt x="52" y="176"/>
                </a:cubicBezTo>
                <a:cubicBezTo>
                  <a:pt x="232" y="176"/>
                  <a:pt x="232" y="176"/>
                  <a:pt x="232" y="176"/>
                </a:cubicBezTo>
                <a:cubicBezTo>
                  <a:pt x="232" y="176"/>
                  <a:pt x="232" y="176"/>
                  <a:pt x="232" y="176"/>
                </a:cubicBezTo>
                <a:cubicBezTo>
                  <a:pt x="259" y="175"/>
                  <a:pt x="280" y="153"/>
                  <a:pt x="280" y="12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4" name="文本框 43"/>
          <p:cNvSpPr txBox="1"/>
          <p:nvPr/>
        </p:nvSpPr>
        <p:spPr>
          <a:xfrm>
            <a:off x="321964" y="4300363"/>
            <a:ext cx="2507467" cy="692497"/>
          </a:xfrm>
          <a:prstGeom prst="rect">
            <a:avLst/>
          </a:prstGeom>
          <a:noFill/>
        </p:spPr>
        <p:txBody>
          <a:bodyPr wrap="square" rtlCol="0">
            <a:spAutoFit/>
          </a:bodyPr>
          <a:lstStyle/>
          <a:p>
            <a:r>
              <a:rPr lang="en-US" altLang="zh-CN" sz="1600" b="1" dirty="0">
                <a:solidFill>
                  <a:schemeClr val="bg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Telecommunications networks</a:t>
            </a:r>
          </a:p>
          <a:p>
            <a:endParaRPr lang="en-US" altLang="zh-CN" sz="700" b="1" dirty="0">
              <a:solidFill>
                <a:schemeClr val="bg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5" name="文本框 44"/>
          <p:cNvSpPr txBox="1"/>
          <p:nvPr/>
        </p:nvSpPr>
        <p:spPr>
          <a:xfrm>
            <a:off x="3131436" y="3665535"/>
            <a:ext cx="1780237" cy="1631216"/>
          </a:xfrm>
          <a:prstGeom prst="rect">
            <a:avLst/>
          </a:prstGeom>
          <a:noFill/>
        </p:spPr>
        <p:txBody>
          <a:bodyPr wrap="square" rtlCol="0">
            <a:spAutoFit/>
          </a:bodyPr>
          <a:lstStyle/>
          <a:p>
            <a:endParaRPr lang="en-US" altLang="zh-CN" sz="3600" b="1" dirty="0">
              <a:solidFill>
                <a:schemeClr val="bg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r>
              <a:rPr lang="en-US" altLang="zh-CN" sz="1600" b="1" dirty="0">
                <a:solidFill>
                  <a:schemeClr val="bg1">
                    <a:lumMod val="95000"/>
                  </a:schemeClr>
                </a:solidFill>
                <a:effectLst>
                  <a:outerShdw blurRad="38100" dist="38100" dir="2700000" algn="tl">
                    <a:srgbClr val="000000">
                      <a:alpha val="43137"/>
                    </a:srgbClr>
                  </a:outerShdw>
                </a:effectLst>
                <a:latin typeface="Microsoft YaHei" pitchFamily="34" charset="-122"/>
                <a:ea typeface="Microsoft YaHei" pitchFamily="34" charset="-122"/>
              </a:rPr>
              <a:t>Enterprise network</a:t>
            </a:r>
          </a:p>
          <a:p>
            <a:endParaRPr lang="en-US" altLang="zh-CN" sz="3200" dirty="0">
              <a:solidFill>
                <a:schemeClr val="bg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5302644" y="4271423"/>
            <a:ext cx="1200970" cy="830997"/>
          </a:xfrm>
          <a:prstGeom prst="rect">
            <a:avLst/>
          </a:prstGeom>
          <a:noFill/>
        </p:spPr>
        <p:txBody>
          <a:bodyPr wrap="none" rtlCol="0">
            <a:spAutoFit/>
          </a:bodyPr>
          <a:lstStyle/>
          <a:p>
            <a:r>
              <a:rPr lang="en-US" altLang="zh-CN" sz="1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consumer</a:t>
            </a:r>
          </a:p>
          <a:p>
            <a:endParaRPr lang="en-US" altLang="zh-CN" sz="3200" dirty="0">
              <a:solidFill>
                <a:schemeClr val="bg1"/>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7367573" y="4271423"/>
            <a:ext cx="1943161" cy="338554"/>
          </a:xfrm>
          <a:prstGeom prst="rect">
            <a:avLst/>
          </a:prstGeom>
          <a:noFill/>
        </p:spPr>
        <p:txBody>
          <a:bodyPr wrap="none" rtlCol="0">
            <a:spAutoFit/>
          </a:bodyPr>
          <a:lstStyle/>
          <a:p>
            <a:r>
              <a:rPr lang="en-US" altLang="zh-CN" sz="1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cloud </a:t>
            </a:r>
            <a:r>
              <a:rPr lang="en-US" altLang="zh-CN" sz="16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computing</a:t>
            </a:r>
            <a:endParaRPr lang="en-US" altLang="zh-CN" sz="1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8" name="文本框 47"/>
          <p:cNvSpPr txBox="1"/>
          <p:nvPr/>
        </p:nvSpPr>
        <p:spPr>
          <a:xfrm>
            <a:off x="10148609" y="2465206"/>
            <a:ext cx="1460656" cy="1200329"/>
          </a:xfrm>
          <a:prstGeom prst="rect">
            <a:avLst/>
          </a:prstGeom>
          <a:noFill/>
        </p:spPr>
        <p:txBody>
          <a:bodyPr wrap="none" rtlCol="0">
            <a:spAutoFit/>
          </a:bodyPr>
          <a:lstStyle/>
          <a:p>
            <a:r>
              <a:rPr lang="en-US" altLang="zh-CN" sz="7200" dirty="0" smtClean="0">
                <a:solidFill>
                  <a:schemeClr val="bg1"/>
                </a:solidFill>
              </a:rPr>
              <a:t>……</a:t>
            </a:r>
            <a:endParaRPr lang="zh-CN" altLang="en-US" sz="7200" dirty="0">
              <a:solidFill>
                <a:schemeClr val="bg1"/>
              </a:solidFill>
            </a:endParaRPr>
          </a:p>
        </p:txBody>
      </p:sp>
      <p:sp>
        <p:nvSpPr>
          <p:cNvPr id="49" name="文本框 48"/>
          <p:cNvSpPr txBox="1"/>
          <p:nvPr/>
        </p:nvSpPr>
        <p:spPr>
          <a:xfrm>
            <a:off x="10112907" y="3700199"/>
            <a:ext cx="1460656" cy="1200329"/>
          </a:xfrm>
          <a:prstGeom prst="rect">
            <a:avLst/>
          </a:prstGeom>
          <a:noFill/>
        </p:spPr>
        <p:txBody>
          <a:bodyPr wrap="none" rtlCol="0">
            <a:spAutoFit/>
          </a:bodyPr>
          <a:lstStyle/>
          <a:p>
            <a:r>
              <a:rPr lang="en-US" altLang="zh-CN" sz="7200" dirty="0" smtClean="0">
                <a:solidFill>
                  <a:schemeClr val="bg1"/>
                </a:solidFill>
              </a:rPr>
              <a:t>……</a:t>
            </a:r>
            <a:endParaRPr lang="zh-CN" altLang="en-US" sz="7200" dirty="0">
              <a:solidFill>
                <a:schemeClr val="bg1"/>
              </a:solidFill>
            </a:endParaRPr>
          </a:p>
        </p:txBody>
      </p:sp>
      <p:sp>
        <p:nvSpPr>
          <p:cNvPr id="50" name="矩形 49"/>
          <p:cNvSpPr/>
          <p:nvPr/>
        </p:nvSpPr>
        <p:spPr>
          <a:xfrm>
            <a:off x="3245885" y="5740266"/>
            <a:ext cx="5837817" cy="338554"/>
          </a:xfrm>
          <a:prstGeom prst="rect">
            <a:avLst/>
          </a:prstGeom>
        </p:spPr>
        <p:txBody>
          <a:bodyPr wrap="none">
            <a:spAutoFit/>
          </a:bodyPr>
          <a:lstStyle/>
          <a:p>
            <a:r>
              <a:rPr lang="en-US" sz="1600" b="1" dirty="0" smtClean="0">
                <a:solidFill>
                  <a:schemeClr val="bg1">
                    <a:lumMod val="95000"/>
                  </a:schemeClr>
                </a:solidFill>
                <a:effectLst>
                  <a:outerShdw blurRad="38100" dist="38100" dir="2700000" algn="tl">
                    <a:srgbClr val="000000">
                      <a:alpha val="43137"/>
                    </a:srgbClr>
                  </a:outerShdw>
                </a:effectLst>
                <a:latin typeface="Microsoft YaHei" pitchFamily="34" charset="-122"/>
                <a:ea typeface="Microsoft YaHei" pitchFamily="34" charset="-122"/>
              </a:rPr>
              <a:t>Huawei has built </a:t>
            </a:r>
            <a:r>
              <a:rPr lang="en-US" sz="1600" b="1" dirty="0">
                <a:solidFill>
                  <a:schemeClr val="bg1">
                    <a:lumMod val="95000"/>
                  </a:schemeClr>
                </a:solidFill>
                <a:effectLst>
                  <a:outerShdw blurRad="38100" dist="38100" dir="2700000" algn="tl">
                    <a:srgbClr val="000000">
                      <a:alpha val="43137"/>
                    </a:srgbClr>
                  </a:outerShdw>
                </a:effectLst>
                <a:latin typeface="Microsoft YaHei" pitchFamily="34" charset="-122"/>
                <a:ea typeface="Microsoft YaHei" pitchFamily="34" charset="-122"/>
              </a:rPr>
              <a:t>end-to-end cyber security framework</a:t>
            </a:r>
            <a:endParaRPr lang="zh-CN" altLang="en-US" sz="1600" b="1" dirty="0">
              <a:solidFill>
                <a:schemeClr val="bg1">
                  <a:lumMod val="95000"/>
                </a:schemeClr>
              </a:solidFill>
              <a:effectLst>
                <a:outerShdw blurRad="38100" dist="38100" dir="2700000" algn="tl">
                  <a:srgbClr val="000000">
                    <a:alpha val="43137"/>
                  </a:srgbClr>
                </a:outerShdw>
              </a:effectLst>
              <a:latin typeface="Microsoft YaHei" pitchFamily="34" charset="-122"/>
              <a:ea typeface="Microsoft YaHei" pitchFamily="34" charset="-122"/>
            </a:endParaRPr>
          </a:p>
        </p:txBody>
      </p:sp>
      <p:cxnSp>
        <p:nvCxnSpPr>
          <p:cNvPr id="52" name="直接连接符 51"/>
          <p:cNvCxnSpPr/>
          <p:nvPr/>
        </p:nvCxnSpPr>
        <p:spPr>
          <a:xfrm>
            <a:off x="3308949" y="6245613"/>
            <a:ext cx="6220819" cy="659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菱形 55"/>
          <p:cNvSpPr/>
          <p:nvPr/>
        </p:nvSpPr>
        <p:spPr>
          <a:xfrm flipH="1">
            <a:off x="2829431" y="5937009"/>
            <a:ext cx="604011" cy="604011"/>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流程图: 联系 56"/>
          <p:cNvSpPr/>
          <p:nvPr/>
        </p:nvSpPr>
        <p:spPr>
          <a:xfrm flipH="1">
            <a:off x="8967207" y="5950206"/>
            <a:ext cx="687054" cy="590814"/>
          </a:xfrm>
          <a:prstGeom prst="flowChartConnector">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15002542"/>
      </p:ext>
    </p:extLst>
  </p:cSld>
  <p:clrMapOvr>
    <a:masterClrMapping/>
  </p:clrMapOvr>
  <mc:AlternateContent xmlns:mc="http://schemas.openxmlformats.org/markup-compatibility/2006">
    <mc:Choice xmlns:p14="http://schemas.microsoft.com/office/powerpoint/2010/main" Requires="p14">
      <p:transition spd="slow" p14:dur="3075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2"/>
          <a:stretch>
            <a:fillRect/>
          </a:stretch>
        </p:blipFill>
        <p:spPr>
          <a:xfrm>
            <a:off x="646319" y="2290519"/>
            <a:ext cx="3784807" cy="3456315"/>
          </a:xfrm>
          <a:prstGeom prst="rect">
            <a:avLst/>
          </a:prstGeom>
        </p:spPr>
      </p:pic>
      <p:sp>
        <p:nvSpPr>
          <p:cNvPr id="26" name="椭圆 25"/>
          <p:cNvSpPr/>
          <p:nvPr/>
        </p:nvSpPr>
        <p:spPr>
          <a:xfrm>
            <a:off x="1376672" y="5825355"/>
            <a:ext cx="2324100" cy="236538"/>
          </a:xfrm>
          <a:prstGeom prst="ellipse">
            <a:avLst/>
          </a:prstGeom>
          <a:gradFill flip="none" rotWithShape="1">
            <a:gsLst>
              <a:gs pos="0">
                <a:srgbClr val="0073AB"/>
              </a:gs>
              <a:gs pos="100000">
                <a:srgbClr val="29A7E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肘形连接符 27"/>
          <p:cNvCxnSpPr/>
          <p:nvPr/>
        </p:nvCxnSpPr>
        <p:spPr>
          <a:xfrm flipV="1">
            <a:off x="2893830" y="2567754"/>
            <a:ext cx="2698077" cy="575917"/>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774037" y="3680122"/>
            <a:ext cx="7555402" cy="677108"/>
          </a:xfrm>
          <a:prstGeom prst="rect">
            <a:avLst/>
          </a:prstGeom>
        </p:spPr>
        <p:txBody>
          <a:bodyPr wrap="none">
            <a:spAutoFit/>
          </a:bodyPr>
          <a:lstStyle/>
          <a:p>
            <a:r>
              <a:rPr lang="en-US" altLang="zh-CN" sz="24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Has served </a:t>
            </a:r>
            <a:r>
              <a:rPr lang="en-US" altLang="zh-CN"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one-third of the world's population.</a:t>
            </a:r>
          </a:p>
          <a:p>
            <a:endParaRPr lang="en-US" altLang="zh-CN" sz="1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Rectangle 1"/>
          <p:cNvSpPr/>
          <p:nvPr/>
        </p:nvSpPr>
        <p:spPr>
          <a:xfrm>
            <a:off x="5591907" y="1782924"/>
            <a:ext cx="6096000" cy="1569660"/>
          </a:xfrm>
          <a:prstGeom prst="rect">
            <a:avLst/>
          </a:prstGeom>
        </p:spPr>
        <p:txBody>
          <a:bodyPr>
            <a:spAutoFit/>
          </a:bodyPr>
          <a:lstStyle/>
          <a:p>
            <a:endParaRPr lang="en-US" sz="2400" b="1" i="1" dirty="0">
              <a:solidFill>
                <a:schemeClr val="bg1">
                  <a:lumMod val="95000"/>
                </a:schemeClr>
              </a:solidFill>
              <a:effectLst>
                <a:outerShdw blurRad="38100" dist="38100" dir="2700000" algn="tl">
                  <a:srgbClr val="000000">
                    <a:alpha val="43137"/>
                  </a:srgbClr>
                </a:outerShdw>
              </a:effectLst>
              <a:latin typeface="Halvetica"/>
            </a:endParaRPr>
          </a:p>
          <a:p>
            <a:r>
              <a:rPr lang="en-US" sz="2400" b="1" i="1" dirty="0">
                <a:solidFill>
                  <a:schemeClr val="bg1">
                    <a:lumMod val="95000"/>
                  </a:schemeClr>
                </a:solidFill>
                <a:effectLst>
                  <a:outerShdw blurRad="38100" dist="38100" dir="2700000" algn="tl">
                    <a:srgbClr val="000000">
                      <a:alpha val="43137"/>
                    </a:srgbClr>
                  </a:outerShdw>
                </a:effectLst>
                <a:latin typeface="Halvetica"/>
              </a:rPr>
              <a:t>Products and solutions have been used in more than 140 countries</a:t>
            </a:r>
          </a:p>
          <a:p>
            <a:endParaRPr lang="en-US" sz="2400" b="1" i="1" dirty="0">
              <a:solidFill>
                <a:schemeClr val="bg1">
                  <a:lumMod val="95000"/>
                </a:schemeClr>
              </a:solidFill>
              <a:effectLst>
                <a:outerShdw blurRad="38100" dist="38100" dir="2700000" algn="tl">
                  <a:srgbClr val="000000">
                    <a:alpha val="43137"/>
                  </a:srgbClr>
                </a:outerShdw>
              </a:effectLst>
              <a:latin typeface="Halvetica"/>
            </a:endParaRPr>
          </a:p>
        </p:txBody>
      </p:sp>
    </p:spTree>
    <p:extLst>
      <p:ext uri="{BB962C8B-B14F-4D97-AF65-F5344CB8AC3E}">
        <p14:creationId xmlns:p14="http://schemas.microsoft.com/office/powerpoint/2010/main" val="908892445"/>
      </p:ext>
    </p:extLst>
  </p:cSld>
  <p:clrMapOvr>
    <a:masterClrMapping/>
  </p:clrMapOvr>
  <mc:AlternateContent xmlns:mc="http://schemas.openxmlformats.org/markup-compatibility/2006">
    <mc:Choice xmlns:p14="http://schemas.microsoft.com/office/powerpoint/2010/main" Requires="p14">
      <p:transition spd="slow" p14:dur="3075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2006201" y="1544146"/>
            <a:ext cx="708750" cy="979790"/>
            <a:chOff x="2432466" y="2896497"/>
            <a:chExt cx="853608" cy="1215069"/>
          </a:xfrm>
        </p:grpSpPr>
        <p:sp>
          <p:nvSpPr>
            <p:cNvPr id="6" name="立方体 5"/>
            <p:cNvSpPr/>
            <p:nvPr/>
          </p:nvSpPr>
          <p:spPr>
            <a:xfrm>
              <a:off x="2486503" y="2896497"/>
              <a:ext cx="799571" cy="799570"/>
            </a:xfrm>
            <a:prstGeom prst="cube">
              <a:avLst/>
            </a:prstGeom>
            <a:solidFill>
              <a:srgbClr val="29A7E1">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2432466" y="3280569"/>
              <a:ext cx="184731" cy="830997"/>
            </a:xfrm>
            <a:prstGeom prst="rect">
              <a:avLst/>
            </a:prstGeom>
            <a:noFill/>
            <a:scene3d>
              <a:camera prst="orthographicFront">
                <a:rot lat="518977" lon="21322850" rev="0"/>
              </a:camera>
              <a:lightRig rig="threePt" dir="t"/>
            </a:scene3d>
          </p:spPr>
          <p:txBody>
            <a:bodyPr wrap="none" rtlCol="0">
              <a:spAutoFit/>
            </a:bodyPr>
            <a:lstStyle/>
            <a:p>
              <a:endParaRPr lang="zh-CN" altLang="en-US" sz="4800" dirty="0">
                <a:solidFill>
                  <a:schemeClr val="bg1"/>
                </a:solidFill>
                <a:latin typeface="微软雅黑" panose="020B0503020204020204" pitchFamily="34" charset="-122"/>
                <a:ea typeface="微软雅黑" panose="020B0503020204020204" pitchFamily="34" charset="-122"/>
              </a:endParaRPr>
            </a:p>
          </p:txBody>
        </p:sp>
      </p:grpSp>
      <p:sp>
        <p:nvSpPr>
          <p:cNvPr id="8" name="Rectangle 7"/>
          <p:cNvSpPr/>
          <p:nvPr/>
        </p:nvSpPr>
        <p:spPr>
          <a:xfrm>
            <a:off x="3048000" y="1426891"/>
            <a:ext cx="6096000" cy="4647426"/>
          </a:xfrm>
          <a:prstGeom prst="rect">
            <a:avLst/>
          </a:prstGeom>
        </p:spPr>
        <p:txBody>
          <a:bodyPr>
            <a:spAutoFit/>
          </a:bodyPr>
          <a:lstStyle/>
          <a:p>
            <a:r>
              <a:rPr lang="en-US" sz="2800" b="1" i="1" dirty="0">
                <a:solidFill>
                  <a:schemeClr val="bg1">
                    <a:lumMod val="95000"/>
                  </a:schemeClr>
                </a:solidFill>
                <a:effectLst>
                  <a:outerShdw blurRad="38100" dist="38100" dir="2700000" algn="tl">
                    <a:srgbClr val="000000">
                      <a:alpha val="43137"/>
                    </a:srgbClr>
                  </a:outerShdw>
                </a:effectLst>
                <a:latin typeface="Halvetica"/>
              </a:rPr>
              <a:t>How Huawei grew to dominate the world</a:t>
            </a:r>
            <a:r>
              <a:rPr lang="en-US" sz="2800" b="1" i="1" dirty="0" smtClean="0">
                <a:solidFill>
                  <a:schemeClr val="bg1">
                    <a:lumMod val="95000"/>
                  </a:schemeClr>
                </a:solidFill>
                <a:effectLst>
                  <a:outerShdw blurRad="38100" dist="38100" dir="2700000" algn="tl">
                    <a:srgbClr val="000000">
                      <a:alpha val="43137"/>
                    </a:srgbClr>
                  </a:outerShdw>
                </a:effectLst>
                <a:latin typeface="Halvetica"/>
              </a:rPr>
              <a:t>?</a:t>
            </a:r>
            <a:endParaRPr lang="en-US" sz="2800" b="1" i="1" dirty="0">
              <a:solidFill>
                <a:schemeClr val="bg1">
                  <a:lumMod val="95000"/>
                </a:schemeClr>
              </a:solidFill>
              <a:effectLst>
                <a:outerShdw blurRad="38100" dist="38100" dir="2700000" algn="tl">
                  <a:srgbClr val="000000">
                    <a:alpha val="43137"/>
                  </a:srgbClr>
                </a:outerShdw>
              </a:effectLst>
              <a:latin typeface="Halvetica"/>
            </a:endParaRPr>
          </a:p>
          <a:p>
            <a:r>
              <a:rPr lang="en-US" sz="2000" b="1" dirty="0">
                <a:solidFill>
                  <a:schemeClr val="bg1">
                    <a:lumMod val="85000"/>
                  </a:schemeClr>
                </a:solidFill>
                <a:effectLst>
                  <a:outerShdw blurRad="38100" dist="38100" dir="2700000" algn="tl">
                    <a:srgbClr val="000000">
                      <a:alpha val="43137"/>
                    </a:srgbClr>
                  </a:outerShdw>
                </a:effectLst>
                <a:latin typeface="Halvetica"/>
              </a:rPr>
              <a:t>Huawei has vastly more resources than its competitors for costly new product development. In fact, in new fifth-generation (5G) wireless technology, Huawei is setting the standard for product leadership because it made massive investments in the technology very early.</a:t>
            </a:r>
          </a:p>
          <a:p>
            <a:r>
              <a:rPr lang="en-US" sz="2000" b="1" dirty="0">
                <a:solidFill>
                  <a:schemeClr val="bg1">
                    <a:lumMod val="85000"/>
                  </a:schemeClr>
                </a:solidFill>
                <a:effectLst>
                  <a:outerShdw blurRad="38100" dist="38100" dir="2700000" algn="tl">
                    <a:srgbClr val="000000">
                      <a:alpha val="43137"/>
                    </a:srgbClr>
                  </a:outerShdw>
                </a:effectLst>
                <a:latin typeface="Halvetica"/>
              </a:rPr>
              <a:t>The company has also expanded into the consumer market. It </a:t>
            </a:r>
            <a:r>
              <a:rPr lang="en-US" sz="2000" b="1" dirty="0" smtClean="0">
                <a:solidFill>
                  <a:schemeClr val="bg1">
                    <a:lumMod val="85000"/>
                  </a:schemeClr>
                </a:solidFill>
                <a:effectLst>
                  <a:outerShdw blurRad="38100" dist="38100" dir="2700000" algn="tl">
                    <a:srgbClr val="000000">
                      <a:alpha val="43137"/>
                    </a:srgbClr>
                  </a:outerShdw>
                </a:effectLst>
                <a:latin typeface="Halvetica"/>
              </a:rPr>
              <a:t>became </a:t>
            </a:r>
            <a:r>
              <a:rPr lang="en-US" sz="2000" b="1" dirty="0">
                <a:solidFill>
                  <a:schemeClr val="bg1">
                    <a:lumMod val="85000"/>
                  </a:schemeClr>
                </a:solidFill>
                <a:effectLst>
                  <a:outerShdw blurRad="38100" dist="38100" dir="2700000" algn="tl">
                    <a:srgbClr val="000000">
                      <a:alpha val="43137"/>
                    </a:srgbClr>
                  </a:outerShdw>
                </a:effectLst>
                <a:latin typeface="Halvetica"/>
              </a:rPr>
              <a:t>the second-largest vendor of </a:t>
            </a:r>
            <a:r>
              <a:rPr lang="en-US" sz="2000" b="1" dirty="0" smtClean="0">
                <a:solidFill>
                  <a:schemeClr val="bg1">
                    <a:lumMod val="85000"/>
                  </a:schemeClr>
                </a:solidFill>
                <a:effectLst>
                  <a:outerShdw blurRad="38100" dist="38100" dir="2700000" algn="tl">
                    <a:srgbClr val="000000">
                      <a:alpha val="43137"/>
                    </a:srgbClr>
                  </a:outerShdw>
                </a:effectLst>
                <a:latin typeface="Halvetica"/>
              </a:rPr>
              <a:t>smartphones back in 2018 </a:t>
            </a:r>
            <a:r>
              <a:rPr lang="en-US" sz="2000" b="1" dirty="0">
                <a:solidFill>
                  <a:schemeClr val="bg1">
                    <a:lumMod val="85000"/>
                  </a:schemeClr>
                </a:solidFill>
                <a:effectLst>
                  <a:outerShdw blurRad="38100" dist="38100" dir="2700000" algn="tl">
                    <a:srgbClr val="000000">
                      <a:alpha val="43137"/>
                    </a:srgbClr>
                  </a:outerShdw>
                </a:effectLst>
                <a:latin typeface="Halvetica"/>
              </a:rPr>
              <a:t>and is developing its own chips to offer proprietary products.</a:t>
            </a:r>
          </a:p>
        </p:txBody>
      </p:sp>
    </p:spTree>
    <p:extLst>
      <p:ext uri="{BB962C8B-B14F-4D97-AF65-F5344CB8AC3E}">
        <p14:creationId xmlns:p14="http://schemas.microsoft.com/office/powerpoint/2010/main" val="908581644"/>
      </p:ext>
    </p:extLst>
  </p:cSld>
  <p:clrMapOvr>
    <a:masterClrMapping/>
  </p:clrMapOvr>
  <mc:AlternateContent xmlns:mc="http://schemas.openxmlformats.org/markup-compatibility/2006">
    <mc:Choice xmlns:p14="http://schemas.microsoft.com/office/powerpoint/2010/main" Requires="p14">
      <p:transition spd="slow" p14:dur="3075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 name="组合 111"/>
          <p:cNvGrpSpPr/>
          <p:nvPr/>
        </p:nvGrpSpPr>
        <p:grpSpPr>
          <a:xfrm>
            <a:off x="2656936" y="2854175"/>
            <a:ext cx="756937" cy="1333837"/>
            <a:chOff x="3416044" y="1183176"/>
            <a:chExt cx="1850624" cy="3261079"/>
          </a:xfrm>
        </p:grpSpPr>
        <p:sp>
          <p:nvSpPr>
            <p:cNvPr id="138" name="任意多边形 137"/>
            <p:cNvSpPr/>
            <p:nvPr/>
          </p:nvSpPr>
          <p:spPr>
            <a:xfrm rot="1769489" flipH="1">
              <a:off x="3934540" y="1183176"/>
              <a:ext cx="800799" cy="1426531"/>
            </a:xfrm>
            <a:custGeom>
              <a:avLst/>
              <a:gdLst>
                <a:gd name="connsiteX0" fmla="*/ 799235 w 800799"/>
                <a:gd name="connsiteY0" fmla="*/ 0 h 1426531"/>
                <a:gd name="connsiteX1" fmla="*/ 0 w 800799"/>
                <a:gd name="connsiteY1" fmla="*/ 478752 h 1426531"/>
                <a:gd name="connsiteX2" fmla="*/ 0 w 800799"/>
                <a:gd name="connsiteY2" fmla="*/ 1426531 h 1426531"/>
                <a:gd name="connsiteX3" fmla="*/ 800799 w 800799"/>
                <a:gd name="connsiteY3" fmla="*/ 945038 h 1426531"/>
                <a:gd name="connsiteX4" fmla="*/ 799235 w 800799"/>
                <a:gd name="connsiteY4" fmla="*/ 0 h 1426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799" h="1426531">
                  <a:moveTo>
                    <a:pt x="799235" y="0"/>
                  </a:moveTo>
                  <a:lnTo>
                    <a:pt x="0" y="478752"/>
                  </a:lnTo>
                  <a:lnTo>
                    <a:pt x="0" y="1426531"/>
                  </a:lnTo>
                  <a:lnTo>
                    <a:pt x="800799" y="945038"/>
                  </a:lnTo>
                  <a:lnTo>
                    <a:pt x="79923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任意多边形 138"/>
            <p:cNvSpPr/>
            <p:nvPr/>
          </p:nvSpPr>
          <p:spPr>
            <a:xfrm rot="1769489" flipH="1">
              <a:off x="4441158" y="2088969"/>
              <a:ext cx="825510" cy="1443385"/>
            </a:xfrm>
            <a:custGeom>
              <a:avLst/>
              <a:gdLst>
                <a:gd name="connsiteX0" fmla="*/ 825510 w 825510"/>
                <a:gd name="connsiteY0" fmla="*/ 0 h 1443385"/>
                <a:gd name="connsiteX1" fmla="*/ 0 w 825510"/>
                <a:gd name="connsiteY1" fmla="*/ 494492 h 1443385"/>
                <a:gd name="connsiteX2" fmla="*/ 1572 w 825510"/>
                <a:gd name="connsiteY2" fmla="*/ 1443385 h 1443385"/>
                <a:gd name="connsiteX3" fmla="*/ 825510 w 825510"/>
                <a:gd name="connsiteY3" fmla="*/ 947979 h 1443385"/>
                <a:gd name="connsiteX4" fmla="*/ 825510 w 825510"/>
                <a:gd name="connsiteY4" fmla="*/ 0 h 14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510" h="1443385">
                  <a:moveTo>
                    <a:pt x="825510" y="0"/>
                  </a:moveTo>
                  <a:lnTo>
                    <a:pt x="0" y="494492"/>
                  </a:lnTo>
                  <a:lnTo>
                    <a:pt x="1572" y="1443385"/>
                  </a:lnTo>
                  <a:lnTo>
                    <a:pt x="825510" y="947979"/>
                  </a:lnTo>
                  <a:lnTo>
                    <a:pt x="82551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任意多边形 139"/>
            <p:cNvSpPr/>
            <p:nvPr/>
          </p:nvSpPr>
          <p:spPr>
            <a:xfrm rot="1769489" flipH="1">
              <a:off x="3416044" y="2095075"/>
              <a:ext cx="802541" cy="1429628"/>
            </a:xfrm>
            <a:custGeom>
              <a:avLst/>
              <a:gdLst>
                <a:gd name="connsiteX0" fmla="*/ 800970 w 802541"/>
                <a:gd name="connsiteY0" fmla="*/ 0 h 1429628"/>
                <a:gd name="connsiteX1" fmla="*/ 0 w 802541"/>
                <a:gd name="connsiteY1" fmla="*/ 481595 h 1429628"/>
                <a:gd name="connsiteX2" fmla="*/ 0 w 802541"/>
                <a:gd name="connsiteY2" fmla="*/ 1429628 h 1429628"/>
                <a:gd name="connsiteX3" fmla="*/ 802541 w 802541"/>
                <a:gd name="connsiteY3" fmla="*/ 948895 h 1429628"/>
                <a:gd name="connsiteX4" fmla="*/ 800970 w 802541"/>
                <a:gd name="connsiteY4" fmla="*/ 0 h 1429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1" h="1429628">
                  <a:moveTo>
                    <a:pt x="800970" y="0"/>
                  </a:moveTo>
                  <a:lnTo>
                    <a:pt x="0" y="481595"/>
                  </a:lnTo>
                  <a:lnTo>
                    <a:pt x="0" y="1429628"/>
                  </a:lnTo>
                  <a:lnTo>
                    <a:pt x="802541" y="948895"/>
                  </a:lnTo>
                  <a:lnTo>
                    <a:pt x="80097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任意多边形 140"/>
            <p:cNvSpPr/>
            <p:nvPr/>
          </p:nvSpPr>
          <p:spPr>
            <a:xfrm rot="1769489" flipH="1">
              <a:off x="3924417" y="3003913"/>
              <a:ext cx="823767" cy="1440342"/>
            </a:xfrm>
            <a:custGeom>
              <a:avLst/>
              <a:gdLst>
                <a:gd name="connsiteX0" fmla="*/ 823767 w 823767"/>
                <a:gd name="connsiteY0" fmla="*/ 0 h 1440342"/>
                <a:gd name="connsiteX1" fmla="*/ 0 w 823767"/>
                <a:gd name="connsiteY1" fmla="*/ 495302 h 1440342"/>
                <a:gd name="connsiteX2" fmla="*/ 1565 w 823767"/>
                <a:gd name="connsiteY2" fmla="*/ 1440342 h 1440342"/>
                <a:gd name="connsiteX3" fmla="*/ 823767 w 823767"/>
                <a:gd name="connsiteY3" fmla="*/ 947832 h 1440342"/>
                <a:gd name="connsiteX4" fmla="*/ 823767 w 823767"/>
                <a:gd name="connsiteY4" fmla="*/ 0 h 1440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767" h="1440342">
                  <a:moveTo>
                    <a:pt x="823767" y="0"/>
                  </a:moveTo>
                  <a:lnTo>
                    <a:pt x="0" y="495302"/>
                  </a:lnTo>
                  <a:lnTo>
                    <a:pt x="1565" y="1440342"/>
                  </a:lnTo>
                  <a:lnTo>
                    <a:pt x="823767" y="947832"/>
                  </a:lnTo>
                  <a:lnTo>
                    <a:pt x="82376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8" name="组合 157"/>
          <p:cNvGrpSpPr/>
          <p:nvPr/>
        </p:nvGrpSpPr>
        <p:grpSpPr>
          <a:xfrm>
            <a:off x="3079465" y="3586481"/>
            <a:ext cx="782688" cy="684538"/>
            <a:chOff x="6566107" y="2790500"/>
            <a:chExt cx="782688" cy="684538"/>
          </a:xfrm>
          <a:solidFill>
            <a:schemeClr val="bg1">
              <a:lumMod val="95000"/>
              <a:alpha val="20000"/>
            </a:schemeClr>
          </a:solidFill>
        </p:grpSpPr>
        <p:sp>
          <p:nvSpPr>
            <p:cNvPr id="146" name="任意多边形 145"/>
            <p:cNvSpPr/>
            <p:nvPr/>
          </p:nvSpPr>
          <p:spPr>
            <a:xfrm rot="5369489" flipH="1">
              <a:off x="7018483" y="3142622"/>
              <a:ext cx="306863" cy="353761"/>
            </a:xfrm>
            <a:custGeom>
              <a:avLst/>
              <a:gdLst>
                <a:gd name="connsiteX0" fmla="*/ 306863 w 306863"/>
                <a:gd name="connsiteY0" fmla="*/ 169607 h 353761"/>
                <a:gd name="connsiteX1" fmla="*/ 0 w 306863"/>
                <a:gd name="connsiteY1" fmla="*/ 0 h 353761"/>
                <a:gd name="connsiteX2" fmla="*/ 586 w 306863"/>
                <a:gd name="connsiteY2" fmla="*/ 353761 h 353761"/>
              </a:gdLst>
              <a:ahLst/>
              <a:cxnLst>
                <a:cxn ang="0">
                  <a:pos x="connsiteX0" y="connsiteY0"/>
                </a:cxn>
                <a:cxn ang="0">
                  <a:pos x="connsiteX1" y="connsiteY1"/>
                </a:cxn>
                <a:cxn ang="0">
                  <a:pos x="connsiteX2" y="connsiteY2"/>
                </a:cxn>
              </a:cxnLst>
              <a:rect l="l" t="t" r="r" b="b"/>
              <a:pathLst>
                <a:path w="306863" h="353761">
                  <a:moveTo>
                    <a:pt x="306863" y="169607"/>
                  </a:moveTo>
                  <a:lnTo>
                    <a:pt x="0" y="0"/>
                  </a:lnTo>
                  <a:lnTo>
                    <a:pt x="586" y="3537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任意多边形 144"/>
            <p:cNvSpPr/>
            <p:nvPr/>
          </p:nvSpPr>
          <p:spPr>
            <a:xfrm rot="5369489" flipH="1">
              <a:off x="6809617" y="2766952"/>
              <a:ext cx="310409" cy="357506"/>
            </a:xfrm>
            <a:custGeom>
              <a:avLst/>
              <a:gdLst>
                <a:gd name="connsiteX0" fmla="*/ 310409 w 310409"/>
                <a:gd name="connsiteY0" fmla="*/ 171567 h 357506"/>
                <a:gd name="connsiteX1" fmla="*/ 0 w 310409"/>
                <a:gd name="connsiteY1" fmla="*/ 0 h 357506"/>
                <a:gd name="connsiteX2" fmla="*/ 0 w 310409"/>
                <a:gd name="connsiteY2" fmla="*/ 357506 h 357506"/>
              </a:gdLst>
              <a:ahLst/>
              <a:cxnLst>
                <a:cxn ang="0">
                  <a:pos x="connsiteX0" y="connsiteY0"/>
                </a:cxn>
                <a:cxn ang="0">
                  <a:pos x="connsiteX1" y="connsiteY1"/>
                </a:cxn>
                <a:cxn ang="0">
                  <a:pos x="connsiteX2" y="connsiteY2"/>
                </a:cxn>
              </a:cxnLst>
              <a:rect l="l" t="t" r="r" b="b"/>
              <a:pathLst>
                <a:path w="310409" h="357506">
                  <a:moveTo>
                    <a:pt x="310409" y="171567"/>
                  </a:moveTo>
                  <a:lnTo>
                    <a:pt x="0" y="0"/>
                  </a:lnTo>
                  <a:lnTo>
                    <a:pt x="0" y="3575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任意多边形 136"/>
            <p:cNvSpPr/>
            <p:nvPr/>
          </p:nvSpPr>
          <p:spPr>
            <a:xfrm rot="5369489" flipH="1">
              <a:off x="6692201" y="3012009"/>
              <a:ext cx="336935" cy="589124"/>
            </a:xfrm>
            <a:custGeom>
              <a:avLst/>
              <a:gdLst>
                <a:gd name="connsiteX0" fmla="*/ 823767 w 823767"/>
                <a:gd name="connsiteY0" fmla="*/ 0 h 1440342"/>
                <a:gd name="connsiteX1" fmla="*/ 0 w 823767"/>
                <a:gd name="connsiteY1" fmla="*/ 495302 h 1440342"/>
                <a:gd name="connsiteX2" fmla="*/ 1565 w 823767"/>
                <a:gd name="connsiteY2" fmla="*/ 1440342 h 1440342"/>
                <a:gd name="connsiteX3" fmla="*/ 823767 w 823767"/>
                <a:gd name="connsiteY3" fmla="*/ 947832 h 1440342"/>
                <a:gd name="connsiteX4" fmla="*/ 823767 w 823767"/>
                <a:gd name="connsiteY4" fmla="*/ 0 h 1440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767" h="1440342">
                  <a:moveTo>
                    <a:pt x="823767" y="0"/>
                  </a:moveTo>
                  <a:lnTo>
                    <a:pt x="0" y="495302"/>
                  </a:lnTo>
                  <a:lnTo>
                    <a:pt x="1565" y="1440342"/>
                  </a:lnTo>
                  <a:lnTo>
                    <a:pt x="823767" y="947832"/>
                  </a:lnTo>
                  <a:lnTo>
                    <a:pt x="823767"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4" name="组合 113"/>
          <p:cNvGrpSpPr/>
          <p:nvPr/>
        </p:nvGrpSpPr>
        <p:grpSpPr>
          <a:xfrm rot="3600000">
            <a:off x="1999234" y="4016147"/>
            <a:ext cx="756937" cy="1333837"/>
            <a:chOff x="3416044" y="1183176"/>
            <a:chExt cx="1850624" cy="3261079"/>
          </a:xfrm>
        </p:grpSpPr>
        <p:sp>
          <p:nvSpPr>
            <p:cNvPr id="130" name="任意多边形 129"/>
            <p:cNvSpPr/>
            <p:nvPr/>
          </p:nvSpPr>
          <p:spPr>
            <a:xfrm rot="1769489" flipH="1">
              <a:off x="3934540" y="1183176"/>
              <a:ext cx="800799" cy="1426531"/>
            </a:xfrm>
            <a:custGeom>
              <a:avLst/>
              <a:gdLst>
                <a:gd name="connsiteX0" fmla="*/ 799235 w 800799"/>
                <a:gd name="connsiteY0" fmla="*/ 0 h 1426531"/>
                <a:gd name="connsiteX1" fmla="*/ 0 w 800799"/>
                <a:gd name="connsiteY1" fmla="*/ 478752 h 1426531"/>
                <a:gd name="connsiteX2" fmla="*/ 0 w 800799"/>
                <a:gd name="connsiteY2" fmla="*/ 1426531 h 1426531"/>
                <a:gd name="connsiteX3" fmla="*/ 800799 w 800799"/>
                <a:gd name="connsiteY3" fmla="*/ 945038 h 1426531"/>
                <a:gd name="connsiteX4" fmla="*/ 799235 w 800799"/>
                <a:gd name="connsiteY4" fmla="*/ 0 h 1426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799" h="1426531">
                  <a:moveTo>
                    <a:pt x="799235" y="0"/>
                  </a:moveTo>
                  <a:lnTo>
                    <a:pt x="0" y="478752"/>
                  </a:lnTo>
                  <a:lnTo>
                    <a:pt x="0" y="1426531"/>
                  </a:lnTo>
                  <a:lnTo>
                    <a:pt x="800799" y="945038"/>
                  </a:lnTo>
                  <a:lnTo>
                    <a:pt x="79923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任意多边形 130"/>
            <p:cNvSpPr/>
            <p:nvPr/>
          </p:nvSpPr>
          <p:spPr>
            <a:xfrm rot="1769489" flipH="1">
              <a:off x="4441158" y="2088969"/>
              <a:ext cx="825510" cy="1443385"/>
            </a:xfrm>
            <a:custGeom>
              <a:avLst/>
              <a:gdLst>
                <a:gd name="connsiteX0" fmla="*/ 825510 w 825510"/>
                <a:gd name="connsiteY0" fmla="*/ 0 h 1443385"/>
                <a:gd name="connsiteX1" fmla="*/ 0 w 825510"/>
                <a:gd name="connsiteY1" fmla="*/ 494492 h 1443385"/>
                <a:gd name="connsiteX2" fmla="*/ 1572 w 825510"/>
                <a:gd name="connsiteY2" fmla="*/ 1443385 h 1443385"/>
                <a:gd name="connsiteX3" fmla="*/ 825510 w 825510"/>
                <a:gd name="connsiteY3" fmla="*/ 947979 h 1443385"/>
                <a:gd name="connsiteX4" fmla="*/ 825510 w 825510"/>
                <a:gd name="connsiteY4" fmla="*/ 0 h 14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510" h="1443385">
                  <a:moveTo>
                    <a:pt x="825510" y="0"/>
                  </a:moveTo>
                  <a:lnTo>
                    <a:pt x="0" y="494492"/>
                  </a:lnTo>
                  <a:lnTo>
                    <a:pt x="1572" y="1443385"/>
                  </a:lnTo>
                  <a:lnTo>
                    <a:pt x="825510" y="947979"/>
                  </a:lnTo>
                  <a:lnTo>
                    <a:pt x="82551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任意多边形 131"/>
            <p:cNvSpPr/>
            <p:nvPr/>
          </p:nvSpPr>
          <p:spPr>
            <a:xfrm rot="1769489" flipH="1">
              <a:off x="3416044" y="2095075"/>
              <a:ext cx="802541" cy="1429628"/>
            </a:xfrm>
            <a:custGeom>
              <a:avLst/>
              <a:gdLst>
                <a:gd name="connsiteX0" fmla="*/ 800970 w 802541"/>
                <a:gd name="connsiteY0" fmla="*/ 0 h 1429628"/>
                <a:gd name="connsiteX1" fmla="*/ 0 w 802541"/>
                <a:gd name="connsiteY1" fmla="*/ 481595 h 1429628"/>
                <a:gd name="connsiteX2" fmla="*/ 0 w 802541"/>
                <a:gd name="connsiteY2" fmla="*/ 1429628 h 1429628"/>
                <a:gd name="connsiteX3" fmla="*/ 802541 w 802541"/>
                <a:gd name="connsiteY3" fmla="*/ 948895 h 1429628"/>
                <a:gd name="connsiteX4" fmla="*/ 800970 w 802541"/>
                <a:gd name="connsiteY4" fmla="*/ 0 h 1429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1" h="1429628">
                  <a:moveTo>
                    <a:pt x="800970" y="0"/>
                  </a:moveTo>
                  <a:lnTo>
                    <a:pt x="0" y="481595"/>
                  </a:lnTo>
                  <a:lnTo>
                    <a:pt x="0" y="1429628"/>
                  </a:lnTo>
                  <a:lnTo>
                    <a:pt x="802541" y="948895"/>
                  </a:lnTo>
                  <a:lnTo>
                    <a:pt x="80097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任意多边形 132"/>
            <p:cNvSpPr/>
            <p:nvPr/>
          </p:nvSpPr>
          <p:spPr>
            <a:xfrm rot="1769489" flipH="1">
              <a:off x="3924417" y="3003913"/>
              <a:ext cx="823767" cy="1440342"/>
            </a:xfrm>
            <a:custGeom>
              <a:avLst/>
              <a:gdLst>
                <a:gd name="connsiteX0" fmla="*/ 823767 w 823767"/>
                <a:gd name="connsiteY0" fmla="*/ 0 h 1440342"/>
                <a:gd name="connsiteX1" fmla="*/ 0 w 823767"/>
                <a:gd name="connsiteY1" fmla="*/ 495302 h 1440342"/>
                <a:gd name="connsiteX2" fmla="*/ 1565 w 823767"/>
                <a:gd name="connsiteY2" fmla="*/ 1440342 h 1440342"/>
                <a:gd name="connsiteX3" fmla="*/ 823767 w 823767"/>
                <a:gd name="connsiteY3" fmla="*/ 947832 h 1440342"/>
                <a:gd name="connsiteX4" fmla="*/ 823767 w 823767"/>
                <a:gd name="connsiteY4" fmla="*/ 0 h 1440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767" h="1440342">
                  <a:moveTo>
                    <a:pt x="823767" y="0"/>
                  </a:moveTo>
                  <a:lnTo>
                    <a:pt x="0" y="495302"/>
                  </a:lnTo>
                  <a:lnTo>
                    <a:pt x="1565" y="1440342"/>
                  </a:lnTo>
                  <a:lnTo>
                    <a:pt x="823767" y="947832"/>
                  </a:lnTo>
                  <a:lnTo>
                    <a:pt x="82376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9" name="组合 158"/>
          <p:cNvGrpSpPr/>
          <p:nvPr/>
        </p:nvGrpSpPr>
        <p:grpSpPr>
          <a:xfrm>
            <a:off x="2220709" y="3583605"/>
            <a:ext cx="770122" cy="687590"/>
            <a:chOff x="5707351" y="2787624"/>
            <a:chExt cx="770122" cy="687590"/>
          </a:xfrm>
          <a:solidFill>
            <a:schemeClr val="bg1">
              <a:lumMod val="95000"/>
              <a:alpha val="20000"/>
            </a:schemeClr>
          </a:solidFill>
        </p:grpSpPr>
        <p:sp>
          <p:nvSpPr>
            <p:cNvPr id="150" name="任意多边形 149"/>
            <p:cNvSpPr/>
            <p:nvPr/>
          </p:nvSpPr>
          <p:spPr>
            <a:xfrm rot="16230511">
              <a:off x="5730975" y="3155627"/>
              <a:ext cx="293891" cy="341140"/>
            </a:xfrm>
            <a:custGeom>
              <a:avLst/>
              <a:gdLst>
                <a:gd name="connsiteX0" fmla="*/ 293891 w 293891"/>
                <a:gd name="connsiteY0" fmla="*/ 164773 h 341140"/>
                <a:gd name="connsiteX1" fmla="*/ 565 w 293891"/>
                <a:gd name="connsiteY1" fmla="*/ 341140 h 341140"/>
                <a:gd name="connsiteX2" fmla="*/ 0 w 293891"/>
                <a:gd name="connsiteY2" fmla="*/ 0 h 341140"/>
              </a:gdLst>
              <a:ahLst/>
              <a:cxnLst>
                <a:cxn ang="0">
                  <a:pos x="connsiteX0" y="connsiteY0"/>
                </a:cxn>
                <a:cxn ang="0">
                  <a:pos x="connsiteX1" y="connsiteY1"/>
                </a:cxn>
                <a:cxn ang="0">
                  <a:pos x="connsiteX2" y="connsiteY2"/>
                </a:cxn>
              </a:cxnLst>
              <a:rect l="l" t="t" r="r" b="b"/>
              <a:pathLst>
                <a:path w="293891" h="341140">
                  <a:moveTo>
                    <a:pt x="293891" y="164773"/>
                  </a:moveTo>
                  <a:lnTo>
                    <a:pt x="565" y="34114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任意多边形 148"/>
            <p:cNvSpPr/>
            <p:nvPr/>
          </p:nvSpPr>
          <p:spPr>
            <a:xfrm rot="16230511">
              <a:off x="5919064" y="2762600"/>
              <a:ext cx="313435" cy="363484"/>
            </a:xfrm>
            <a:custGeom>
              <a:avLst/>
              <a:gdLst>
                <a:gd name="connsiteX0" fmla="*/ 313435 w 313435"/>
                <a:gd name="connsiteY0" fmla="*/ 175732 h 363484"/>
                <a:gd name="connsiteX1" fmla="*/ 0 w 313435"/>
                <a:gd name="connsiteY1" fmla="*/ 363484 h 363484"/>
                <a:gd name="connsiteX2" fmla="*/ 0 w 313435"/>
                <a:gd name="connsiteY2" fmla="*/ 0 h 363484"/>
              </a:gdLst>
              <a:ahLst/>
              <a:cxnLst>
                <a:cxn ang="0">
                  <a:pos x="connsiteX0" y="connsiteY0"/>
                </a:cxn>
                <a:cxn ang="0">
                  <a:pos x="connsiteX1" y="connsiteY1"/>
                </a:cxn>
                <a:cxn ang="0">
                  <a:pos x="connsiteX2" y="connsiteY2"/>
                </a:cxn>
              </a:cxnLst>
              <a:rect l="l" t="t" r="r" b="b"/>
              <a:pathLst>
                <a:path w="313435" h="363484">
                  <a:moveTo>
                    <a:pt x="313435" y="175732"/>
                  </a:moveTo>
                  <a:lnTo>
                    <a:pt x="0" y="363484"/>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任意多边形 128"/>
            <p:cNvSpPr/>
            <p:nvPr/>
          </p:nvSpPr>
          <p:spPr>
            <a:xfrm rot="16230511">
              <a:off x="6014443" y="3012185"/>
              <a:ext cx="336935" cy="589124"/>
            </a:xfrm>
            <a:custGeom>
              <a:avLst/>
              <a:gdLst>
                <a:gd name="connsiteX0" fmla="*/ 823767 w 823767"/>
                <a:gd name="connsiteY0" fmla="*/ 0 h 1440342"/>
                <a:gd name="connsiteX1" fmla="*/ 0 w 823767"/>
                <a:gd name="connsiteY1" fmla="*/ 495302 h 1440342"/>
                <a:gd name="connsiteX2" fmla="*/ 1565 w 823767"/>
                <a:gd name="connsiteY2" fmla="*/ 1440342 h 1440342"/>
                <a:gd name="connsiteX3" fmla="*/ 823767 w 823767"/>
                <a:gd name="connsiteY3" fmla="*/ 947832 h 1440342"/>
                <a:gd name="connsiteX4" fmla="*/ 823767 w 823767"/>
                <a:gd name="connsiteY4" fmla="*/ 0 h 1440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767" h="1440342">
                  <a:moveTo>
                    <a:pt x="823767" y="0"/>
                  </a:moveTo>
                  <a:lnTo>
                    <a:pt x="0" y="495302"/>
                  </a:lnTo>
                  <a:lnTo>
                    <a:pt x="1565" y="1440342"/>
                  </a:lnTo>
                  <a:lnTo>
                    <a:pt x="823767" y="947832"/>
                  </a:lnTo>
                  <a:lnTo>
                    <a:pt x="823767"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6" name="组合 115"/>
          <p:cNvGrpSpPr/>
          <p:nvPr/>
        </p:nvGrpSpPr>
        <p:grpSpPr>
          <a:xfrm rot="18000000" flipH="1">
            <a:off x="3313965" y="4019081"/>
            <a:ext cx="756937" cy="1333837"/>
            <a:chOff x="3416044" y="1183176"/>
            <a:chExt cx="1850624" cy="3261079"/>
          </a:xfrm>
        </p:grpSpPr>
        <p:sp>
          <p:nvSpPr>
            <p:cNvPr id="122" name="任意多边形 121"/>
            <p:cNvSpPr/>
            <p:nvPr/>
          </p:nvSpPr>
          <p:spPr>
            <a:xfrm rot="1769489" flipH="1">
              <a:off x="3934540" y="1183176"/>
              <a:ext cx="800799" cy="1426531"/>
            </a:xfrm>
            <a:custGeom>
              <a:avLst/>
              <a:gdLst>
                <a:gd name="connsiteX0" fmla="*/ 799235 w 800799"/>
                <a:gd name="connsiteY0" fmla="*/ 0 h 1426531"/>
                <a:gd name="connsiteX1" fmla="*/ 0 w 800799"/>
                <a:gd name="connsiteY1" fmla="*/ 478752 h 1426531"/>
                <a:gd name="connsiteX2" fmla="*/ 0 w 800799"/>
                <a:gd name="connsiteY2" fmla="*/ 1426531 h 1426531"/>
                <a:gd name="connsiteX3" fmla="*/ 800799 w 800799"/>
                <a:gd name="connsiteY3" fmla="*/ 945038 h 1426531"/>
                <a:gd name="connsiteX4" fmla="*/ 799235 w 800799"/>
                <a:gd name="connsiteY4" fmla="*/ 0 h 1426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799" h="1426531">
                  <a:moveTo>
                    <a:pt x="799235" y="0"/>
                  </a:moveTo>
                  <a:lnTo>
                    <a:pt x="0" y="478752"/>
                  </a:lnTo>
                  <a:lnTo>
                    <a:pt x="0" y="1426531"/>
                  </a:lnTo>
                  <a:lnTo>
                    <a:pt x="800799" y="945038"/>
                  </a:lnTo>
                  <a:lnTo>
                    <a:pt x="79923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任意多边形 122"/>
            <p:cNvSpPr/>
            <p:nvPr/>
          </p:nvSpPr>
          <p:spPr>
            <a:xfrm rot="1769489" flipH="1">
              <a:off x="4441158" y="2088969"/>
              <a:ext cx="825510" cy="1443385"/>
            </a:xfrm>
            <a:custGeom>
              <a:avLst/>
              <a:gdLst>
                <a:gd name="connsiteX0" fmla="*/ 825510 w 825510"/>
                <a:gd name="connsiteY0" fmla="*/ 0 h 1443385"/>
                <a:gd name="connsiteX1" fmla="*/ 0 w 825510"/>
                <a:gd name="connsiteY1" fmla="*/ 494492 h 1443385"/>
                <a:gd name="connsiteX2" fmla="*/ 1572 w 825510"/>
                <a:gd name="connsiteY2" fmla="*/ 1443385 h 1443385"/>
                <a:gd name="connsiteX3" fmla="*/ 825510 w 825510"/>
                <a:gd name="connsiteY3" fmla="*/ 947979 h 1443385"/>
                <a:gd name="connsiteX4" fmla="*/ 825510 w 825510"/>
                <a:gd name="connsiteY4" fmla="*/ 0 h 14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510" h="1443385">
                  <a:moveTo>
                    <a:pt x="825510" y="0"/>
                  </a:moveTo>
                  <a:lnTo>
                    <a:pt x="0" y="494492"/>
                  </a:lnTo>
                  <a:lnTo>
                    <a:pt x="1572" y="1443385"/>
                  </a:lnTo>
                  <a:lnTo>
                    <a:pt x="825510" y="947979"/>
                  </a:lnTo>
                  <a:lnTo>
                    <a:pt x="82551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任意多边形 123"/>
            <p:cNvSpPr/>
            <p:nvPr/>
          </p:nvSpPr>
          <p:spPr>
            <a:xfrm rot="1769489" flipH="1">
              <a:off x="3416044" y="2095075"/>
              <a:ext cx="802541" cy="1429628"/>
            </a:xfrm>
            <a:custGeom>
              <a:avLst/>
              <a:gdLst>
                <a:gd name="connsiteX0" fmla="*/ 800970 w 802541"/>
                <a:gd name="connsiteY0" fmla="*/ 0 h 1429628"/>
                <a:gd name="connsiteX1" fmla="*/ 0 w 802541"/>
                <a:gd name="connsiteY1" fmla="*/ 481595 h 1429628"/>
                <a:gd name="connsiteX2" fmla="*/ 0 w 802541"/>
                <a:gd name="connsiteY2" fmla="*/ 1429628 h 1429628"/>
                <a:gd name="connsiteX3" fmla="*/ 802541 w 802541"/>
                <a:gd name="connsiteY3" fmla="*/ 948895 h 1429628"/>
                <a:gd name="connsiteX4" fmla="*/ 800970 w 802541"/>
                <a:gd name="connsiteY4" fmla="*/ 0 h 1429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1" h="1429628">
                  <a:moveTo>
                    <a:pt x="800970" y="0"/>
                  </a:moveTo>
                  <a:lnTo>
                    <a:pt x="0" y="481595"/>
                  </a:lnTo>
                  <a:lnTo>
                    <a:pt x="0" y="1429628"/>
                  </a:lnTo>
                  <a:lnTo>
                    <a:pt x="802541" y="948895"/>
                  </a:lnTo>
                  <a:lnTo>
                    <a:pt x="80097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任意多边形 124"/>
            <p:cNvSpPr/>
            <p:nvPr/>
          </p:nvSpPr>
          <p:spPr>
            <a:xfrm rot="1769489" flipH="1">
              <a:off x="3924417" y="3003913"/>
              <a:ext cx="823767" cy="1440342"/>
            </a:xfrm>
            <a:custGeom>
              <a:avLst/>
              <a:gdLst>
                <a:gd name="connsiteX0" fmla="*/ 823767 w 823767"/>
                <a:gd name="connsiteY0" fmla="*/ 0 h 1440342"/>
                <a:gd name="connsiteX1" fmla="*/ 0 w 823767"/>
                <a:gd name="connsiteY1" fmla="*/ 495302 h 1440342"/>
                <a:gd name="connsiteX2" fmla="*/ 1565 w 823767"/>
                <a:gd name="connsiteY2" fmla="*/ 1440342 h 1440342"/>
                <a:gd name="connsiteX3" fmla="*/ 823767 w 823767"/>
                <a:gd name="connsiteY3" fmla="*/ 947832 h 1440342"/>
                <a:gd name="connsiteX4" fmla="*/ 823767 w 823767"/>
                <a:gd name="connsiteY4" fmla="*/ 0 h 1440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767" h="1440342">
                  <a:moveTo>
                    <a:pt x="823767" y="0"/>
                  </a:moveTo>
                  <a:lnTo>
                    <a:pt x="0" y="495302"/>
                  </a:lnTo>
                  <a:lnTo>
                    <a:pt x="1565" y="1440342"/>
                  </a:lnTo>
                  <a:lnTo>
                    <a:pt x="823767" y="947832"/>
                  </a:lnTo>
                  <a:lnTo>
                    <a:pt x="82376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7" name="组合 156"/>
          <p:cNvGrpSpPr/>
          <p:nvPr/>
        </p:nvGrpSpPr>
        <p:grpSpPr>
          <a:xfrm>
            <a:off x="2721930" y="4415250"/>
            <a:ext cx="710841" cy="714645"/>
            <a:chOff x="6208572" y="3619269"/>
            <a:chExt cx="710841" cy="714645"/>
          </a:xfrm>
          <a:solidFill>
            <a:schemeClr val="bg1">
              <a:lumMod val="95000"/>
              <a:alpha val="20000"/>
            </a:schemeClr>
          </a:solidFill>
        </p:grpSpPr>
        <p:sp>
          <p:nvSpPr>
            <p:cNvPr id="118" name="任意多边形 117"/>
            <p:cNvSpPr/>
            <p:nvPr/>
          </p:nvSpPr>
          <p:spPr>
            <a:xfrm rot="1769489" flipH="1">
              <a:off x="6356054" y="3619269"/>
              <a:ext cx="327541" cy="583476"/>
            </a:xfrm>
            <a:custGeom>
              <a:avLst/>
              <a:gdLst>
                <a:gd name="connsiteX0" fmla="*/ 799235 w 800799"/>
                <a:gd name="connsiteY0" fmla="*/ 0 h 1426531"/>
                <a:gd name="connsiteX1" fmla="*/ 0 w 800799"/>
                <a:gd name="connsiteY1" fmla="*/ 478752 h 1426531"/>
                <a:gd name="connsiteX2" fmla="*/ 0 w 800799"/>
                <a:gd name="connsiteY2" fmla="*/ 1426531 h 1426531"/>
                <a:gd name="connsiteX3" fmla="*/ 800799 w 800799"/>
                <a:gd name="connsiteY3" fmla="*/ 945038 h 1426531"/>
                <a:gd name="connsiteX4" fmla="*/ 799235 w 800799"/>
                <a:gd name="connsiteY4" fmla="*/ 0 h 1426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799" h="1426531">
                  <a:moveTo>
                    <a:pt x="799235" y="0"/>
                  </a:moveTo>
                  <a:lnTo>
                    <a:pt x="0" y="478752"/>
                  </a:lnTo>
                  <a:lnTo>
                    <a:pt x="0" y="1426531"/>
                  </a:lnTo>
                  <a:lnTo>
                    <a:pt x="800799" y="945038"/>
                  </a:lnTo>
                  <a:lnTo>
                    <a:pt x="79923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任意多边形 155"/>
            <p:cNvSpPr/>
            <p:nvPr/>
          </p:nvSpPr>
          <p:spPr>
            <a:xfrm rot="1769489" flipH="1">
              <a:off x="6628072" y="3994622"/>
              <a:ext cx="291341" cy="339292"/>
            </a:xfrm>
            <a:custGeom>
              <a:avLst/>
              <a:gdLst>
                <a:gd name="connsiteX0" fmla="*/ 291341 w 291341"/>
                <a:gd name="connsiteY0" fmla="*/ 0 h 339292"/>
                <a:gd name="connsiteX1" fmla="*/ 0 w 291341"/>
                <a:gd name="connsiteY1" fmla="*/ 174517 h 339292"/>
                <a:gd name="connsiteX2" fmla="*/ 291341 w 291341"/>
                <a:gd name="connsiteY2" fmla="*/ 339292 h 339292"/>
              </a:gdLst>
              <a:ahLst/>
              <a:cxnLst>
                <a:cxn ang="0">
                  <a:pos x="connsiteX0" y="connsiteY0"/>
                </a:cxn>
                <a:cxn ang="0">
                  <a:pos x="connsiteX1" y="connsiteY1"/>
                </a:cxn>
                <a:cxn ang="0">
                  <a:pos x="connsiteX2" y="connsiteY2"/>
                </a:cxn>
              </a:cxnLst>
              <a:rect l="l" t="t" r="r" b="b"/>
              <a:pathLst>
                <a:path w="291341" h="339292">
                  <a:moveTo>
                    <a:pt x="291341" y="0"/>
                  </a:moveTo>
                  <a:lnTo>
                    <a:pt x="0" y="174517"/>
                  </a:lnTo>
                  <a:lnTo>
                    <a:pt x="291341" y="3392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任意多边形 154"/>
            <p:cNvSpPr/>
            <p:nvPr/>
          </p:nvSpPr>
          <p:spPr>
            <a:xfrm rot="1769489" flipH="1">
              <a:off x="6208572" y="3998226"/>
              <a:ext cx="286268" cy="333697"/>
            </a:xfrm>
            <a:custGeom>
              <a:avLst/>
              <a:gdLst>
                <a:gd name="connsiteX0" fmla="*/ 285715 w 286268"/>
                <a:gd name="connsiteY0" fmla="*/ 0 h 333697"/>
                <a:gd name="connsiteX1" fmla="*/ 0 w 286268"/>
                <a:gd name="connsiteY1" fmla="*/ 171791 h 333697"/>
                <a:gd name="connsiteX2" fmla="*/ 286268 w 286268"/>
                <a:gd name="connsiteY2" fmla="*/ 333697 h 333697"/>
              </a:gdLst>
              <a:ahLst/>
              <a:cxnLst>
                <a:cxn ang="0">
                  <a:pos x="connsiteX0" y="connsiteY0"/>
                </a:cxn>
                <a:cxn ang="0">
                  <a:pos x="connsiteX1" y="connsiteY1"/>
                </a:cxn>
                <a:cxn ang="0">
                  <a:pos x="connsiteX2" y="connsiteY2"/>
                </a:cxn>
              </a:cxnLst>
              <a:rect l="l" t="t" r="r" b="b"/>
              <a:pathLst>
                <a:path w="286268" h="333697">
                  <a:moveTo>
                    <a:pt x="285715" y="0"/>
                  </a:moveTo>
                  <a:lnTo>
                    <a:pt x="0" y="171791"/>
                  </a:lnTo>
                  <a:lnTo>
                    <a:pt x="286268" y="33369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9" name="任意多边形 198"/>
          <p:cNvSpPr/>
          <p:nvPr/>
        </p:nvSpPr>
        <p:spPr>
          <a:xfrm>
            <a:off x="6042212" y="1630527"/>
            <a:ext cx="6149788" cy="3948081"/>
          </a:xfrm>
          <a:custGeom>
            <a:avLst/>
            <a:gdLst>
              <a:gd name="connsiteX0" fmla="*/ 0 w 6149788"/>
              <a:gd name="connsiteY0" fmla="*/ 0 h 3948081"/>
              <a:gd name="connsiteX1" fmla="*/ 306785 w 6149788"/>
              <a:gd name="connsiteY1" fmla="*/ 0 h 3948081"/>
              <a:gd name="connsiteX2" fmla="*/ 559209 w 6149788"/>
              <a:gd name="connsiteY2" fmla="*/ 453444 h 3948081"/>
              <a:gd name="connsiteX3" fmla="*/ 811633 w 6149788"/>
              <a:gd name="connsiteY3" fmla="*/ 0 h 3948081"/>
              <a:gd name="connsiteX4" fmla="*/ 6149788 w 6149788"/>
              <a:gd name="connsiteY4" fmla="*/ 0 h 3948081"/>
              <a:gd name="connsiteX5" fmla="*/ 6149788 w 6149788"/>
              <a:gd name="connsiteY5" fmla="*/ 3948081 h 3948081"/>
              <a:gd name="connsiteX6" fmla="*/ 0 w 6149788"/>
              <a:gd name="connsiteY6" fmla="*/ 3948081 h 3948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49788" h="3948081">
                <a:moveTo>
                  <a:pt x="0" y="0"/>
                </a:moveTo>
                <a:lnTo>
                  <a:pt x="306785" y="0"/>
                </a:lnTo>
                <a:lnTo>
                  <a:pt x="559209" y="453444"/>
                </a:lnTo>
                <a:lnTo>
                  <a:pt x="811633" y="0"/>
                </a:lnTo>
                <a:lnTo>
                  <a:pt x="6149788" y="0"/>
                </a:lnTo>
                <a:lnTo>
                  <a:pt x="6149788" y="3948081"/>
                </a:lnTo>
                <a:lnTo>
                  <a:pt x="0" y="3948081"/>
                </a:lnTo>
                <a:close/>
              </a:path>
            </a:pathLst>
          </a:custGeom>
          <a:solidFill>
            <a:srgbClr val="0073AB">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effectLst>
                  <a:outerShdw blurRad="38100" dist="38100" dir="2700000" algn="tl">
                    <a:srgbClr val="000000">
                      <a:alpha val="43137"/>
                    </a:srgbClr>
                  </a:outerShdw>
                </a:effectLst>
                <a:latin typeface="Halvetica"/>
              </a:rPr>
              <a:t> </a:t>
            </a:r>
            <a:r>
              <a:rPr lang="en-US" altLang="zh-CN" sz="2000" b="1" dirty="0" smtClean="0">
                <a:effectLst>
                  <a:outerShdw blurRad="38100" dist="38100" dir="2700000" algn="tl">
                    <a:srgbClr val="000000">
                      <a:alpha val="43137"/>
                    </a:srgbClr>
                  </a:outerShdw>
                </a:effectLst>
                <a:latin typeface="Halvetica"/>
              </a:rPr>
              <a:t>         What </a:t>
            </a:r>
            <a:r>
              <a:rPr lang="en-US" altLang="zh-CN" sz="2000" b="1" dirty="0">
                <a:effectLst>
                  <a:outerShdw blurRad="38100" dist="38100" dir="2700000" algn="tl">
                    <a:srgbClr val="000000">
                      <a:alpha val="43137"/>
                    </a:srgbClr>
                  </a:outerShdw>
                </a:effectLst>
                <a:latin typeface="Halvetica"/>
              </a:rPr>
              <a:t>advantages </a:t>
            </a:r>
            <a:r>
              <a:rPr lang="en-US" altLang="zh-CN" sz="2000" b="1" dirty="0" smtClean="0">
                <a:effectLst>
                  <a:outerShdw blurRad="38100" dist="38100" dir="2700000" algn="tl">
                    <a:srgbClr val="000000">
                      <a:alpha val="43137"/>
                    </a:srgbClr>
                  </a:outerShdw>
                </a:effectLst>
                <a:latin typeface="Halvetica"/>
              </a:rPr>
              <a:t>does  </a:t>
            </a:r>
            <a:r>
              <a:rPr lang="en-US" altLang="zh-CN" sz="2000" b="1" dirty="0">
                <a:effectLst>
                  <a:outerShdw blurRad="38100" dist="38100" dir="2700000" algn="tl">
                    <a:srgbClr val="000000">
                      <a:alpha val="43137"/>
                    </a:srgbClr>
                  </a:outerShdw>
                </a:effectLst>
                <a:latin typeface="Halvetica"/>
              </a:rPr>
              <a:t>Huawei products have over other comparable products</a:t>
            </a:r>
            <a:r>
              <a:rPr lang="en-US" altLang="zh-CN" sz="2000" b="1" dirty="0" smtClean="0">
                <a:effectLst>
                  <a:outerShdw blurRad="38100" dist="38100" dir="2700000" algn="tl">
                    <a:srgbClr val="000000">
                      <a:alpha val="43137"/>
                    </a:srgbClr>
                  </a:outerShdw>
                </a:effectLst>
                <a:latin typeface="Halvetica"/>
              </a:rPr>
              <a:t>?</a:t>
            </a:r>
          </a:p>
          <a:p>
            <a:pPr algn="ctr"/>
            <a:endParaRPr lang="en-US" altLang="zh-CN" sz="2000" b="1" dirty="0" smtClean="0">
              <a:effectLst>
                <a:outerShdw blurRad="38100" dist="38100" dir="2700000" algn="tl">
                  <a:srgbClr val="000000">
                    <a:alpha val="43137"/>
                  </a:srgbClr>
                </a:outerShdw>
              </a:effectLst>
              <a:latin typeface="Halvetica"/>
            </a:endParaRPr>
          </a:p>
          <a:p>
            <a:r>
              <a:rPr lang="en-US" altLang="zh-CN" sz="1600" b="1" dirty="0">
                <a:effectLst>
                  <a:outerShdw blurRad="38100" dist="38100" dir="2700000" algn="tl">
                    <a:srgbClr val="000000">
                      <a:alpha val="43137"/>
                    </a:srgbClr>
                  </a:outerShdw>
                </a:effectLst>
                <a:latin typeface="Halvetica"/>
              </a:rPr>
              <a:t>As for Huawei’s products, they are setting new standards and uniqueness in so many ways such as the Mate 10 Series that we recently launched, which incarnates a series of firsts:</a:t>
            </a:r>
          </a:p>
          <a:p>
            <a:pPr marL="285750" indent="-285750">
              <a:buFont typeface="Arial" pitchFamily="34" charset="0"/>
              <a:buChar char="•"/>
            </a:pPr>
            <a:r>
              <a:rPr lang="en-US" altLang="zh-CN" sz="1600" b="1" dirty="0" smtClean="0">
                <a:effectLst>
                  <a:outerShdw blurRad="38100" dist="38100" dir="2700000" algn="tl">
                    <a:srgbClr val="000000">
                      <a:alpha val="43137"/>
                    </a:srgbClr>
                  </a:outerShdw>
                </a:effectLst>
                <a:latin typeface="Halvetica"/>
              </a:rPr>
              <a:t>The </a:t>
            </a:r>
            <a:r>
              <a:rPr lang="en-US" altLang="zh-CN" sz="1600" b="1" dirty="0">
                <a:effectLst>
                  <a:outerShdw blurRad="38100" dist="38100" dir="2700000" algn="tl">
                    <a:srgbClr val="000000">
                      <a:alpha val="43137"/>
                    </a:srgbClr>
                  </a:outerShdw>
                </a:effectLst>
                <a:latin typeface="Halvetica"/>
              </a:rPr>
              <a:t>World’s First AI Processor Inside a Smartphone</a:t>
            </a:r>
          </a:p>
          <a:p>
            <a:pPr marL="285750" indent="-285750">
              <a:buFont typeface="Arial" pitchFamily="34" charset="0"/>
              <a:buChar char="•"/>
            </a:pPr>
            <a:r>
              <a:rPr lang="en-US" altLang="zh-CN" sz="1600" b="1" dirty="0" smtClean="0">
                <a:effectLst>
                  <a:outerShdw blurRad="38100" dist="38100" dir="2700000" algn="tl">
                    <a:srgbClr val="000000">
                      <a:alpha val="43137"/>
                    </a:srgbClr>
                  </a:outerShdw>
                </a:effectLst>
                <a:latin typeface="Halvetica"/>
              </a:rPr>
              <a:t>The </a:t>
            </a:r>
            <a:r>
              <a:rPr lang="en-US" altLang="zh-CN" sz="1600" b="1" dirty="0">
                <a:effectLst>
                  <a:outerShdw blurRad="38100" dist="38100" dir="2700000" algn="tl">
                    <a:srgbClr val="000000">
                      <a:alpha val="43137"/>
                    </a:srgbClr>
                  </a:outerShdw>
                </a:effectLst>
                <a:latin typeface="Halvetica"/>
              </a:rPr>
              <a:t>World’s First AI-Powered Photography Technology</a:t>
            </a:r>
          </a:p>
          <a:p>
            <a:pPr marL="285750" indent="-285750">
              <a:buFont typeface="Arial" pitchFamily="34" charset="0"/>
              <a:buChar char="•"/>
            </a:pPr>
            <a:r>
              <a:rPr lang="en-US" altLang="zh-CN" sz="1600" b="1" dirty="0" smtClean="0">
                <a:effectLst>
                  <a:outerShdw blurRad="38100" dist="38100" dir="2700000" algn="tl">
                    <a:srgbClr val="000000">
                      <a:alpha val="43137"/>
                    </a:srgbClr>
                  </a:outerShdw>
                </a:effectLst>
                <a:latin typeface="Halvetica"/>
              </a:rPr>
              <a:t>The </a:t>
            </a:r>
            <a:r>
              <a:rPr lang="en-US" altLang="zh-CN" sz="1600" b="1" dirty="0">
                <a:effectLst>
                  <a:outerShdw blurRad="38100" dist="38100" dir="2700000" algn="tl">
                    <a:srgbClr val="000000">
                      <a:alpha val="43137"/>
                    </a:srgbClr>
                  </a:outerShdw>
                </a:effectLst>
                <a:latin typeface="Halvetica"/>
              </a:rPr>
              <a:t>World’s Longest Battery Life</a:t>
            </a:r>
          </a:p>
          <a:p>
            <a:pPr marL="285750" indent="-285750">
              <a:buFont typeface="Arial" pitchFamily="34" charset="0"/>
              <a:buChar char="•"/>
            </a:pPr>
            <a:r>
              <a:rPr lang="en-US" altLang="zh-CN" sz="1600" b="1" dirty="0" smtClean="0">
                <a:effectLst>
                  <a:outerShdw blurRad="38100" dist="38100" dir="2700000" algn="tl">
                    <a:srgbClr val="000000">
                      <a:alpha val="43137"/>
                    </a:srgbClr>
                  </a:outerShdw>
                </a:effectLst>
                <a:latin typeface="Halvetica"/>
              </a:rPr>
              <a:t>The </a:t>
            </a:r>
            <a:r>
              <a:rPr lang="en-US" altLang="zh-CN" sz="1600" b="1" dirty="0">
                <a:effectLst>
                  <a:outerShdw blurRad="38100" dist="38100" dir="2700000" algn="tl">
                    <a:srgbClr val="000000">
                      <a:alpha val="43137"/>
                    </a:srgbClr>
                  </a:outerShdw>
                </a:effectLst>
                <a:latin typeface="Halvetica"/>
              </a:rPr>
              <a:t>World’s First TÜV Safety Certified Charging Technology</a:t>
            </a:r>
          </a:p>
          <a:p>
            <a:pPr marL="285750" indent="-285750">
              <a:buFont typeface="Arial" pitchFamily="34" charset="0"/>
              <a:buChar char="•"/>
            </a:pPr>
            <a:r>
              <a:rPr lang="en-US" altLang="zh-CN" sz="1600" b="1" dirty="0" smtClean="0">
                <a:effectLst>
                  <a:outerShdw blurRad="38100" dist="38100" dir="2700000" algn="tl">
                    <a:srgbClr val="000000">
                      <a:alpha val="43137"/>
                    </a:srgbClr>
                  </a:outerShdw>
                </a:effectLst>
                <a:latin typeface="Halvetica"/>
              </a:rPr>
              <a:t>The </a:t>
            </a:r>
            <a:r>
              <a:rPr lang="en-US" altLang="zh-CN" sz="1600" b="1" dirty="0">
                <a:effectLst>
                  <a:outerShdw blurRad="38100" dist="38100" dir="2700000" algn="tl">
                    <a:srgbClr val="000000">
                      <a:alpha val="43137"/>
                    </a:srgbClr>
                  </a:outerShdw>
                </a:effectLst>
                <a:latin typeface="Halvetica"/>
              </a:rPr>
              <a:t>World’s Fastest 4.5G Experience</a:t>
            </a:r>
          </a:p>
          <a:p>
            <a:pPr marL="342900" indent="-342900" algn="ctr">
              <a:buFont typeface="Arial" pitchFamily="34" charset="0"/>
              <a:buChar char="•"/>
            </a:pPr>
            <a:endParaRPr lang="en-US" altLang="zh-CN" sz="2000" b="1" dirty="0">
              <a:effectLst>
                <a:outerShdw blurRad="38100" dist="38100" dir="2700000" algn="tl">
                  <a:srgbClr val="000000">
                    <a:alpha val="43137"/>
                  </a:srgbClr>
                </a:outerShdw>
              </a:effectLst>
            </a:endParaRPr>
          </a:p>
          <a:p>
            <a:pPr algn="ctr"/>
            <a:endParaRPr lang="zh-CN" altLang="en-US" sz="1600" b="1" dirty="0">
              <a:effectLst>
                <a:outerShdw blurRad="38100" dist="38100" dir="2700000" algn="tl">
                  <a:srgbClr val="000000">
                    <a:alpha val="43137"/>
                  </a:srgbClr>
                </a:outerShdw>
              </a:effectLst>
            </a:endParaRPr>
          </a:p>
        </p:txBody>
      </p:sp>
      <p:grpSp>
        <p:nvGrpSpPr>
          <p:cNvPr id="171" name="组合 170"/>
          <p:cNvGrpSpPr/>
          <p:nvPr/>
        </p:nvGrpSpPr>
        <p:grpSpPr>
          <a:xfrm>
            <a:off x="6362154" y="1184933"/>
            <a:ext cx="481878" cy="849141"/>
            <a:chOff x="3416044" y="1183176"/>
            <a:chExt cx="1850624" cy="3261079"/>
          </a:xfrm>
        </p:grpSpPr>
        <p:sp>
          <p:nvSpPr>
            <p:cNvPr id="194" name="任意多边形 193"/>
            <p:cNvSpPr/>
            <p:nvPr/>
          </p:nvSpPr>
          <p:spPr>
            <a:xfrm rot="1769489" flipH="1">
              <a:off x="3934540" y="1183176"/>
              <a:ext cx="800799" cy="1426531"/>
            </a:xfrm>
            <a:custGeom>
              <a:avLst/>
              <a:gdLst>
                <a:gd name="connsiteX0" fmla="*/ 799235 w 800799"/>
                <a:gd name="connsiteY0" fmla="*/ 0 h 1426531"/>
                <a:gd name="connsiteX1" fmla="*/ 0 w 800799"/>
                <a:gd name="connsiteY1" fmla="*/ 478752 h 1426531"/>
                <a:gd name="connsiteX2" fmla="*/ 0 w 800799"/>
                <a:gd name="connsiteY2" fmla="*/ 1426531 h 1426531"/>
                <a:gd name="connsiteX3" fmla="*/ 800799 w 800799"/>
                <a:gd name="connsiteY3" fmla="*/ 945038 h 1426531"/>
                <a:gd name="connsiteX4" fmla="*/ 799235 w 800799"/>
                <a:gd name="connsiteY4" fmla="*/ 0 h 1426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799" h="1426531">
                  <a:moveTo>
                    <a:pt x="799235" y="0"/>
                  </a:moveTo>
                  <a:lnTo>
                    <a:pt x="0" y="478752"/>
                  </a:lnTo>
                  <a:lnTo>
                    <a:pt x="0" y="1426531"/>
                  </a:lnTo>
                  <a:lnTo>
                    <a:pt x="800799" y="945038"/>
                  </a:lnTo>
                  <a:lnTo>
                    <a:pt x="79923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任意多边形 194"/>
            <p:cNvSpPr/>
            <p:nvPr/>
          </p:nvSpPr>
          <p:spPr>
            <a:xfrm rot="1769489" flipH="1">
              <a:off x="4441158" y="2088969"/>
              <a:ext cx="825510" cy="1443385"/>
            </a:xfrm>
            <a:custGeom>
              <a:avLst/>
              <a:gdLst>
                <a:gd name="connsiteX0" fmla="*/ 825510 w 825510"/>
                <a:gd name="connsiteY0" fmla="*/ 0 h 1443385"/>
                <a:gd name="connsiteX1" fmla="*/ 0 w 825510"/>
                <a:gd name="connsiteY1" fmla="*/ 494492 h 1443385"/>
                <a:gd name="connsiteX2" fmla="*/ 1572 w 825510"/>
                <a:gd name="connsiteY2" fmla="*/ 1443385 h 1443385"/>
                <a:gd name="connsiteX3" fmla="*/ 825510 w 825510"/>
                <a:gd name="connsiteY3" fmla="*/ 947979 h 1443385"/>
                <a:gd name="connsiteX4" fmla="*/ 825510 w 825510"/>
                <a:gd name="connsiteY4" fmla="*/ 0 h 14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510" h="1443385">
                  <a:moveTo>
                    <a:pt x="825510" y="0"/>
                  </a:moveTo>
                  <a:lnTo>
                    <a:pt x="0" y="494492"/>
                  </a:lnTo>
                  <a:lnTo>
                    <a:pt x="1572" y="1443385"/>
                  </a:lnTo>
                  <a:lnTo>
                    <a:pt x="825510" y="947979"/>
                  </a:lnTo>
                  <a:lnTo>
                    <a:pt x="82551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任意多边形 195"/>
            <p:cNvSpPr/>
            <p:nvPr/>
          </p:nvSpPr>
          <p:spPr>
            <a:xfrm rot="1769489" flipH="1">
              <a:off x="3416044" y="2095075"/>
              <a:ext cx="802541" cy="1429628"/>
            </a:xfrm>
            <a:custGeom>
              <a:avLst/>
              <a:gdLst>
                <a:gd name="connsiteX0" fmla="*/ 800970 w 802541"/>
                <a:gd name="connsiteY0" fmla="*/ 0 h 1429628"/>
                <a:gd name="connsiteX1" fmla="*/ 0 w 802541"/>
                <a:gd name="connsiteY1" fmla="*/ 481595 h 1429628"/>
                <a:gd name="connsiteX2" fmla="*/ 0 w 802541"/>
                <a:gd name="connsiteY2" fmla="*/ 1429628 h 1429628"/>
                <a:gd name="connsiteX3" fmla="*/ 802541 w 802541"/>
                <a:gd name="connsiteY3" fmla="*/ 948895 h 1429628"/>
                <a:gd name="connsiteX4" fmla="*/ 800970 w 802541"/>
                <a:gd name="connsiteY4" fmla="*/ 0 h 1429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1" h="1429628">
                  <a:moveTo>
                    <a:pt x="800970" y="0"/>
                  </a:moveTo>
                  <a:lnTo>
                    <a:pt x="0" y="481595"/>
                  </a:lnTo>
                  <a:lnTo>
                    <a:pt x="0" y="1429628"/>
                  </a:lnTo>
                  <a:lnTo>
                    <a:pt x="802541" y="948895"/>
                  </a:lnTo>
                  <a:lnTo>
                    <a:pt x="80097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任意多边形 196"/>
            <p:cNvSpPr/>
            <p:nvPr/>
          </p:nvSpPr>
          <p:spPr>
            <a:xfrm rot="1769489" flipH="1">
              <a:off x="3924417" y="3003913"/>
              <a:ext cx="823767" cy="1440342"/>
            </a:xfrm>
            <a:custGeom>
              <a:avLst/>
              <a:gdLst>
                <a:gd name="connsiteX0" fmla="*/ 823767 w 823767"/>
                <a:gd name="connsiteY0" fmla="*/ 0 h 1440342"/>
                <a:gd name="connsiteX1" fmla="*/ 0 w 823767"/>
                <a:gd name="connsiteY1" fmla="*/ 495302 h 1440342"/>
                <a:gd name="connsiteX2" fmla="*/ 1565 w 823767"/>
                <a:gd name="connsiteY2" fmla="*/ 1440342 h 1440342"/>
                <a:gd name="connsiteX3" fmla="*/ 823767 w 823767"/>
                <a:gd name="connsiteY3" fmla="*/ 947832 h 1440342"/>
                <a:gd name="connsiteX4" fmla="*/ 823767 w 823767"/>
                <a:gd name="connsiteY4" fmla="*/ 0 h 1440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767" h="1440342">
                  <a:moveTo>
                    <a:pt x="823767" y="0"/>
                  </a:moveTo>
                  <a:lnTo>
                    <a:pt x="0" y="495302"/>
                  </a:lnTo>
                  <a:lnTo>
                    <a:pt x="1565" y="1440342"/>
                  </a:lnTo>
                  <a:lnTo>
                    <a:pt x="823767" y="947832"/>
                  </a:lnTo>
                  <a:lnTo>
                    <a:pt x="82376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Rectangle 1"/>
          <p:cNvSpPr/>
          <p:nvPr/>
        </p:nvSpPr>
        <p:spPr>
          <a:xfrm>
            <a:off x="1221196" y="1370657"/>
            <a:ext cx="2642312" cy="523220"/>
          </a:xfrm>
          <a:prstGeom prst="rect">
            <a:avLst/>
          </a:prstGeom>
        </p:spPr>
        <p:txBody>
          <a:bodyPr wrap="square">
            <a:spAutoFit/>
          </a:bodyPr>
          <a:lstStyle/>
          <a:p>
            <a:r>
              <a:rPr lang="en-US" sz="2800" b="1" i="1" dirty="0" smtClean="0">
                <a:solidFill>
                  <a:schemeClr val="bg1"/>
                </a:solidFill>
                <a:effectLst>
                  <a:outerShdw blurRad="38100" dist="38100" dir="2700000" algn="tl">
                    <a:srgbClr val="000000">
                      <a:alpha val="43137"/>
                    </a:srgbClr>
                  </a:outerShdw>
                </a:effectLst>
                <a:latin typeface="Halvetica"/>
                <a:ea typeface="Microsoft YaHei" pitchFamily="34" charset="-122"/>
              </a:rPr>
              <a:t>Innovations</a:t>
            </a:r>
            <a:endParaRPr lang="en-US" sz="2800" b="1" i="1" dirty="0">
              <a:solidFill>
                <a:schemeClr val="bg1"/>
              </a:solidFill>
              <a:effectLst>
                <a:outerShdw blurRad="38100" dist="38100" dir="2700000" algn="tl">
                  <a:srgbClr val="000000">
                    <a:alpha val="43137"/>
                  </a:srgbClr>
                </a:outerShdw>
              </a:effectLst>
              <a:latin typeface="Halvetica"/>
              <a:ea typeface="Microsoft YaHei" pitchFamily="34" charset="-122"/>
            </a:endParaRPr>
          </a:p>
        </p:txBody>
      </p:sp>
    </p:spTree>
    <p:extLst>
      <p:ext uri="{BB962C8B-B14F-4D97-AF65-F5344CB8AC3E}">
        <p14:creationId xmlns:p14="http://schemas.microsoft.com/office/powerpoint/2010/main" val="774120014"/>
      </p:ext>
    </p:extLst>
  </p:cSld>
  <p:clrMapOvr>
    <a:masterClrMapping/>
  </p:clrMapOvr>
  <mc:AlternateContent xmlns:mc="http://schemas.openxmlformats.org/markup-compatibility/2006">
    <mc:Choice xmlns:p14="http://schemas.microsoft.com/office/powerpoint/2010/main" Requires="p14">
      <p:transition spd="slow" p14:dur="3075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1661</TotalTime>
  <Words>2005</Words>
  <Application>Microsoft Office PowerPoint</Application>
  <PresentationFormat>Custom</PresentationFormat>
  <Paragraphs>136</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What is Innovation in Entrepreneurship?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wangjie</dc:creator>
  <cp:lastModifiedBy>Abrar - [2010]</cp:lastModifiedBy>
  <cp:revision>129</cp:revision>
  <dcterms:created xsi:type="dcterms:W3CDTF">2014-07-07T02:56:36Z</dcterms:created>
  <dcterms:modified xsi:type="dcterms:W3CDTF">2021-09-25T13:54:41Z</dcterms:modified>
</cp:coreProperties>
</file>