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[Students' Course Evaluation Questionnaire.xlsx]Sheet2!PivotTable1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Students’ Course </a:t>
            </a:r>
            <a:r>
              <a:rPr lang="en-US" dirty="0" err="1" smtClean="0"/>
              <a:t>Eval</a:t>
            </a:r>
            <a:r>
              <a:rPr lang="en-US" dirty="0" smtClean="0"/>
              <a:t> viz. Google Forms to all Departmental Responses</a:t>
            </a:r>
          </a:p>
          <a:p>
            <a:pPr>
              <a:defRPr/>
            </a:pPr>
            <a:r>
              <a:rPr lang="en-US" dirty="0" smtClean="0"/>
              <a:t>Mean Values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spPr>
          <a:solidFill>
            <a:schemeClr val="accent1">
              <a:lumMod val="40000"/>
              <a:lumOff val="60000"/>
            </a:schemeClr>
          </a:solidFill>
        </c:spPr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spPr>
          <a:ln w="25400">
            <a:noFill/>
          </a:ln>
        </c:spPr>
        <c:marker>
          <c:symbol val="none"/>
        </c:marker>
      </c:pivotFmt>
      <c:pivotFmt>
        <c:idx val="39"/>
        <c:spPr>
          <a:ln w="25400">
            <a:noFill/>
          </a:ln>
        </c:spPr>
        <c:marker>
          <c:symbol val="none"/>
        </c:marker>
      </c:pivotFmt>
      <c:pivotFmt>
        <c:idx val="40"/>
        <c:spPr>
          <a:ln w="25400">
            <a:noFill/>
          </a:ln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1024879243035797"/>
          <c:y val="0.14325386410032079"/>
          <c:w val="0.56878806233136947"/>
          <c:h val="0.70543526025361125"/>
        </c:manualLayout>
      </c:layout>
      <c:radarChart>
        <c:radarStyle val="fill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Total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Sheet2!$C$2:$C$38</c:f>
              <c:strCache>
                <c:ptCount val="36"/>
                <c:pt idx="0">
                  <c:v>Organic chemistry</c:v>
                </c:pt>
                <c:pt idx="1">
                  <c:v>Communication Design </c:v>
                </c:pt>
                <c:pt idx="2">
                  <c:v>Fresh water biology and Fisheries</c:v>
                </c:pt>
                <c:pt idx="3">
                  <c:v>Physical Education</c:v>
                </c:pt>
                <c:pt idx="4">
                  <c:v>Communication design</c:v>
                </c:pt>
                <c:pt idx="5">
                  <c:v>MLT</c:v>
                </c:pt>
                <c:pt idx="6">
                  <c:v>SDSC</c:v>
                </c:pt>
                <c:pt idx="7">
                  <c:v>Geology</c:v>
                </c:pt>
                <c:pt idx="8">
                  <c:v>IICT</c:v>
                </c:pt>
                <c:pt idx="9">
                  <c:v>Pharmacy</c:v>
                </c:pt>
                <c:pt idx="10">
                  <c:v>Plant Sciences</c:v>
                </c:pt>
                <c:pt idx="11">
                  <c:v>Env. Sci.</c:v>
                </c:pt>
                <c:pt idx="12">
                  <c:v>Sindhi</c:v>
                </c:pt>
                <c:pt idx="13">
                  <c:v>Psychology</c:v>
                </c:pt>
                <c:pt idx="14">
                  <c:v>IR</c:v>
                </c:pt>
                <c:pt idx="15">
                  <c:v>English</c:v>
                </c:pt>
                <c:pt idx="16">
                  <c:v>NCEAC</c:v>
                </c:pt>
                <c:pt idx="17">
                  <c:v>General History</c:v>
                </c:pt>
                <c:pt idx="18">
                  <c:v>Physics</c:v>
                </c:pt>
                <c:pt idx="19">
                  <c:v>Commerce</c:v>
                </c:pt>
                <c:pt idx="20">
                  <c:v>IBA</c:v>
                </c:pt>
                <c:pt idx="21">
                  <c:v>IBA old campus</c:v>
                </c:pt>
                <c:pt idx="22">
                  <c:v>CRIMINOLOGY</c:v>
                </c:pt>
                <c:pt idx="23">
                  <c:v>Economics</c:v>
                </c:pt>
                <c:pt idx="24">
                  <c:v>Biochemistry</c:v>
                </c:pt>
                <c:pt idx="25">
                  <c:v>Genetics</c:v>
                </c:pt>
                <c:pt idx="26">
                  <c:v>IMCS</c:v>
                </c:pt>
                <c:pt idx="27">
                  <c:v>PUBLIC ADMINISTRATION</c:v>
                </c:pt>
                <c:pt idx="28">
                  <c:v>Pakistan Studies</c:v>
                </c:pt>
                <c:pt idx="29">
                  <c:v>Chemistry</c:v>
                </c:pt>
                <c:pt idx="30">
                  <c:v>physiology</c:v>
                </c:pt>
                <c:pt idx="31">
                  <c:v>Statistics</c:v>
                </c:pt>
                <c:pt idx="32">
                  <c:v>Biotechnology</c:v>
                </c:pt>
                <c:pt idx="33">
                  <c:v>Media and Communication Studies</c:v>
                </c:pt>
                <c:pt idx="34">
                  <c:v>Software Engineering</c:v>
                </c:pt>
                <c:pt idx="35">
                  <c:v>B.Ed</c:v>
                </c:pt>
              </c:strCache>
            </c:strRef>
          </c:cat>
          <c:val>
            <c:numRef>
              <c:f>Sheet2!$D$2:$D$38</c:f>
              <c:numCache>
                <c:formatCode>General</c:formatCode>
                <c:ptCount val="36"/>
                <c:pt idx="0">
                  <c:v>4.8</c:v>
                </c:pt>
                <c:pt idx="1">
                  <c:v>4.7857142857142856</c:v>
                </c:pt>
                <c:pt idx="2">
                  <c:v>4.75</c:v>
                </c:pt>
                <c:pt idx="3">
                  <c:v>4.6785714285714288</c:v>
                </c:pt>
                <c:pt idx="4">
                  <c:v>4.6428571428571432</c:v>
                </c:pt>
                <c:pt idx="5">
                  <c:v>4.6428571428571432</c:v>
                </c:pt>
                <c:pt idx="6">
                  <c:v>4.5999999999999996</c:v>
                </c:pt>
                <c:pt idx="7">
                  <c:v>4.5178571428571432</c:v>
                </c:pt>
                <c:pt idx="8">
                  <c:v>4.453333333333334</c:v>
                </c:pt>
                <c:pt idx="9">
                  <c:v>4.3928571428571432</c:v>
                </c:pt>
                <c:pt idx="10">
                  <c:v>4.3928571428571432</c:v>
                </c:pt>
                <c:pt idx="11">
                  <c:v>4.3928571428571423</c:v>
                </c:pt>
                <c:pt idx="12">
                  <c:v>4.3571428571428568</c:v>
                </c:pt>
                <c:pt idx="13">
                  <c:v>4.3571428571428568</c:v>
                </c:pt>
                <c:pt idx="14">
                  <c:v>4.3571428571428568</c:v>
                </c:pt>
                <c:pt idx="15">
                  <c:v>4.2875457875457874</c:v>
                </c:pt>
                <c:pt idx="16">
                  <c:v>4.2857142857142856</c:v>
                </c:pt>
                <c:pt idx="17">
                  <c:v>4.2592592592592595</c:v>
                </c:pt>
                <c:pt idx="18">
                  <c:v>4.25</c:v>
                </c:pt>
                <c:pt idx="19">
                  <c:v>4.2082352941176477</c:v>
                </c:pt>
                <c:pt idx="20">
                  <c:v>4.1946981449633967</c:v>
                </c:pt>
                <c:pt idx="21">
                  <c:v>4.1785714285714288</c:v>
                </c:pt>
                <c:pt idx="22">
                  <c:v>4.1607142857142856</c:v>
                </c:pt>
                <c:pt idx="23">
                  <c:v>4.1534283000949666</c:v>
                </c:pt>
                <c:pt idx="24">
                  <c:v>4.1071428571428568</c:v>
                </c:pt>
                <c:pt idx="25">
                  <c:v>4.04</c:v>
                </c:pt>
                <c:pt idx="26">
                  <c:v>4.0078573689684802</c:v>
                </c:pt>
                <c:pt idx="27">
                  <c:v>4</c:v>
                </c:pt>
                <c:pt idx="28">
                  <c:v>3.9464285714285712</c:v>
                </c:pt>
                <c:pt idx="29">
                  <c:v>3.8951719576719577</c:v>
                </c:pt>
                <c:pt idx="30">
                  <c:v>3.76</c:v>
                </c:pt>
                <c:pt idx="31">
                  <c:v>3.5357142857142856</c:v>
                </c:pt>
                <c:pt idx="32">
                  <c:v>2.8888888888888888</c:v>
                </c:pt>
                <c:pt idx="33">
                  <c:v>2.8214285714285716</c:v>
                </c:pt>
                <c:pt idx="34">
                  <c:v>2.7307692307692308</c:v>
                </c:pt>
                <c:pt idx="35">
                  <c:v>2.4615384615384617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302656"/>
        <c:axId val="59304192"/>
      </c:radarChart>
      <c:catAx>
        <c:axId val="5930265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59304192"/>
        <c:crosses val="autoZero"/>
        <c:auto val="1"/>
        <c:lblAlgn val="ctr"/>
        <c:lblOffset val="100"/>
        <c:noMultiLvlLbl val="0"/>
      </c:catAx>
      <c:valAx>
        <c:axId val="5930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9302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pivotSource>
    <c:name>[Chart in Microsoft PowerPoint]Sheet3!PivotTable2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Faculty Evaluation –Mean Values</a:t>
            </a:r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radarChart>
        <c:radarStyle val="fill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Sheet3!$C$2:$C$33</c:f>
              <c:strCache>
                <c:ptCount val="31"/>
                <c:pt idx="0">
                  <c:v>Communication design</c:v>
                </c:pt>
                <c:pt idx="1">
                  <c:v>NCEAC</c:v>
                </c:pt>
                <c:pt idx="2">
                  <c:v>Fresh water biology and Fisheries</c:v>
                </c:pt>
                <c:pt idx="3">
                  <c:v>Geology</c:v>
                </c:pt>
                <c:pt idx="4">
                  <c:v>IR</c:v>
                </c:pt>
                <c:pt idx="5">
                  <c:v>Communication Design </c:v>
                </c:pt>
                <c:pt idx="6">
                  <c:v>Pharmacy</c:v>
                </c:pt>
                <c:pt idx="7">
                  <c:v>Physical Education</c:v>
                </c:pt>
                <c:pt idx="8">
                  <c:v>Env. Sci.</c:v>
                </c:pt>
                <c:pt idx="9">
                  <c:v>Psychology</c:v>
                </c:pt>
                <c:pt idx="10">
                  <c:v>CRIMINOLOGY</c:v>
                </c:pt>
                <c:pt idx="11">
                  <c:v>Plant Sciences</c:v>
                </c:pt>
                <c:pt idx="12">
                  <c:v>General History</c:v>
                </c:pt>
                <c:pt idx="13">
                  <c:v>Economics</c:v>
                </c:pt>
                <c:pt idx="14">
                  <c:v>Physics</c:v>
                </c:pt>
                <c:pt idx="15">
                  <c:v>IBA old campus</c:v>
                </c:pt>
                <c:pt idx="16">
                  <c:v>IBA</c:v>
                </c:pt>
                <c:pt idx="17">
                  <c:v>English</c:v>
                </c:pt>
                <c:pt idx="18">
                  <c:v>MLT</c:v>
                </c:pt>
                <c:pt idx="19">
                  <c:v>IBA </c:v>
                </c:pt>
                <c:pt idx="20">
                  <c:v>Biochemistry</c:v>
                </c:pt>
                <c:pt idx="21">
                  <c:v>Chemistry</c:v>
                </c:pt>
                <c:pt idx="22">
                  <c:v>Pakistan Studies</c:v>
                </c:pt>
                <c:pt idx="23">
                  <c:v>Sindhi</c:v>
                </c:pt>
                <c:pt idx="24">
                  <c:v>PUBLIC ADMINISTRATION</c:v>
                </c:pt>
                <c:pt idx="25">
                  <c:v>IMCS</c:v>
                </c:pt>
                <c:pt idx="26">
                  <c:v>Statistics</c:v>
                </c:pt>
                <c:pt idx="27">
                  <c:v>Software Engineering</c:v>
                </c:pt>
                <c:pt idx="28">
                  <c:v>B.Ed</c:v>
                </c:pt>
                <c:pt idx="29">
                  <c:v>Media and Communication Studies</c:v>
                </c:pt>
                <c:pt idx="30">
                  <c:v>Biotechnology</c:v>
                </c:pt>
              </c:strCache>
            </c:strRef>
          </c:cat>
          <c:val>
            <c:numRef>
              <c:f>Sheet3!$D$2:$D$33</c:f>
              <c:numCache>
                <c:formatCode>General</c:formatCode>
                <c:ptCount val="31"/>
                <c:pt idx="0">
                  <c:v>4.8666666666666663</c:v>
                </c:pt>
                <c:pt idx="1">
                  <c:v>4.8666666666666663</c:v>
                </c:pt>
                <c:pt idx="2">
                  <c:v>4.8666666666666663</c:v>
                </c:pt>
                <c:pt idx="3">
                  <c:v>4.8</c:v>
                </c:pt>
                <c:pt idx="4">
                  <c:v>4.7333333333333334</c:v>
                </c:pt>
                <c:pt idx="5">
                  <c:v>4.5999999999999996</c:v>
                </c:pt>
                <c:pt idx="6">
                  <c:v>4.5333333333333332</c:v>
                </c:pt>
                <c:pt idx="7">
                  <c:v>4.5333333333333332</c:v>
                </c:pt>
                <c:pt idx="8">
                  <c:v>4.5</c:v>
                </c:pt>
                <c:pt idx="9">
                  <c:v>4.4615384615384617</c:v>
                </c:pt>
                <c:pt idx="10">
                  <c:v>4.3333333333333339</c:v>
                </c:pt>
                <c:pt idx="11">
                  <c:v>4.333333333333333</c:v>
                </c:pt>
                <c:pt idx="12">
                  <c:v>4.333333333333333</c:v>
                </c:pt>
                <c:pt idx="13">
                  <c:v>4.2746031746031745</c:v>
                </c:pt>
                <c:pt idx="14">
                  <c:v>4.2666666666666666</c:v>
                </c:pt>
                <c:pt idx="15">
                  <c:v>4.2666666666666666</c:v>
                </c:pt>
                <c:pt idx="16">
                  <c:v>4.25</c:v>
                </c:pt>
                <c:pt idx="17">
                  <c:v>4.196825396825397</c:v>
                </c:pt>
                <c:pt idx="18">
                  <c:v>4.1333333333333337</c:v>
                </c:pt>
                <c:pt idx="19">
                  <c:v>4.0666666666666664</c:v>
                </c:pt>
                <c:pt idx="20">
                  <c:v>4.0666666666666664</c:v>
                </c:pt>
                <c:pt idx="21">
                  <c:v>4.0333333333333332</c:v>
                </c:pt>
                <c:pt idx="22">
                  <c:v>4.0333333333333332</c:v>
                </c:pt>
                <c:pt idx="23">
                  <c:v>4</c:v>
                </c:pt>
                <c:pt idx="24">
                  <c:v>3.9666666666666668</c:v>
                </c:pt>
                <c:pt idx="25">
                  <c:v>3.9219373219373219</c:v>
                </c:pt>
                <c:pt idx="26">
                  <c:v>3.7333333333333334</c:v>
                </c:pt>
                <c:pt idx="27">
                  <c:v>3</c:v>
                </c:pt>
                <c:pt idx="28">
                  <c:v>2.8</c:v>
                </c:pt>
                <c:pt idx="29">
                  <c:v>2.6666666666666665</c:v>
                </c:pt>
                <c:pt idx="30">
                  <c:v>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30496"/>
        <c:axId val="25132032"/>
      </c:radarChart>
      <c:catAx>
        <c:axId val="251304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25132032"/>
        <c:crosses val="autoZero"/>
        <c:auto val="1"/>
        <c:lblAlgn val="ctr"/>
        <c:lblOffset val="100"/>
        <c:noMultiLvlLbl val="0"/>
      </c:catAx>
      <c:valAx>
        <c:axId val="25132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130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2525-CB87-4974-B751-91B5A4610B7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0DF9-91E8-4648-8037-D2827053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13092"/>
              </p:ext>
            </p:extLst>
          </p:nvPr>
        </p:nvGraphicFramePr>
        <p:xfrm>
          <a:off x="76200" y="0"/>
          <a:ext cx="9067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8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6508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281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</dc:creator>
  <cp:lastModifiedBy>Abid</cp:lastModifiedBy>
  <cp:revision>4</cp:revision>
  <dcterms:created xsi:type="dcterms:W3CDTF">2017-08-06T18:36:22Z</dcterms:created>
  <dcterms:modified xsi:type="dcterms:W3CDTF">2017-09-15T05:31:55Z</dcterms:modified>
</cp:coreProperties>
</file>