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67" r:id="rId3"/>
    <p:sldId id="316" r:id="rId4"/>
    <p:sldId id="268" r:id="rId5"/>
    <p:sldId id="317" r:id="rId6"/>
    <p:sldId id="269" r:id="rId7"/>
    <p:sldId id="318" r:id="rId8"/>
    <p:sldId id="270" r:id="rId9"/>
    <p:sldId id="319" r:id="rId10"/>
    <p:sldId id="271" r:id="rId11"/>
    <p:sldId id="320" r:id="rId12"/>
    <p:sldId id="272" r:id="rId13"/>
    <p:sldId id="321" r:id="rId14"/>
    <p:sldId id="273" r:id="rId15"/>
    <p:sldId id="322" r:id="rId16"/>
    <p:sldId id="274" r:id="rId17"/>
    <p:sldId id="323" r:id="rId18"/>
    <p:sldId id="275" r:id="rId19"/>
    <p:sldId id="324" r:id="rId20"/>
    <p:sldId id="276" r:id="rId21"/>
    <p:sldId id="325" r:id="rId22"/>
    <p:sldId id="326" r:id="rId23"/>
    <p:sldId id="277" r:id="rId24"/>
    <p:sldId id="327" r:id="rId25"/>
    <p:sldId id="328" r:id="rId26"/>
    <p:sldId id="278" r:id="rId27"/>
    <p:sldId id="329" r:id="rId28"/>
    <p:sldId id="330" r:id="rId29"/>
    <p:sldId id="279" r:id="rId30"/>
    <p:sldId id="331" r:id="rId31"/>
    <p:sldId id="332" r:id="rId32"/>
    <p:sldId id="280" r:id="rId33"/>
    <p:sldId id="333" r:id="rId34"/>
    <p:sldId id="334" r:id="rId35"/>
    <p:sldId id="281" r:id="rId36"/>
    <p:sldId id="282" r:id="rId37"/>
    <p:sldId id="335" r:id="rId38"/>
    <p:sldId id="283" r:id="rId39"/>
    <p:sldId id="336" r:id="rId40"/>
    <p:sldId id="284" r:id="rId41"/>
    <p:sldId id="337" r:id="rId42"/>
    <p:sldId id="338" r:id="rId43"/>
    <p:sldId id="339" r:id="rId44"/>
    <p:sldId id="340" r:id="rId45"/>
    <p:sldId id="285" r:id="rId46"/>
    <p:sldId id="341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2485" y="378917"/>
            <a:ext cx="8479028" cy="1031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30419" y="6550675"/>
            <a:ext cx="2328545" cy="48895"/>
          </a:xfrm>
          <a:custGeom>
            <a:avLst/>
            <a:gdLst/>
            <a:ahLst/>
            <a:cxnLst/>
            <a:rect l="l" t="t" r="r" b="b"/>
            <a:pathLst>
              <a:path w="2328545" h="48895">
                <a:moveTo>
                  <a:pt x="2328545" y="0"/>
                </a:moveTo>
                <a:lnTo>
                  <a:pt x="0" y="0"/>
                </a:lnTo>
                <a:lnTo>
                  <a:pt x="0" y="48663"/>
                </a:lnTo>
                <a:lnTo>
                  <a:pt x="2328545" y="48663"/>
                </a:lnTo>
                <a:lnTo>
                  <a:pt x="2328545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907910" y="6550673"/>
            <a:ext cx="2236470" cy="45720"/>
          </a:xfrm>
          <a:custGeom>
            <a:avLst/>
            <a:gdLst/>
            <a:ahLst/>
            <a:cxnLst/>
            <a:rect l="l" t="t" r="r" b="b"/>
            <a:pathLst>
              <a:path w="2236470" h="45720">
                <a:moveTo>
                  <a:pt x="2236089" y="0"/>
                </a:moveTo>
                <a:lnTo>
                  <a:pt x="0" y="0"/>
                </a:lnTo>
                <a:lnTo>
                  <a:pt x="0" y="45718"/>
                </a:lnTo>
                <a:lnTo>
                  <a:pt x="2236089" y="45718"/>
                </a:lnTo>
                <a:lnTo>
                  <a:pt x="2236089" y="0"/>
                </a:lnTo>
                <a:close/>
              </a:path>
            </a:pathLst>
          </a:custGeom>
          <a:solidFill>
            <a:srgbClr val="E2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83942" y="6550675"/>
            <a:ext cx="2580640" cy="48895"/>
          </a:xfrm>
          <a:custGeom>
            <a:avLst/>
            <a:gdLst/>
            <a:ahLst/>
            <a:cxnLst/>
            <a:rect l="l" t="t" r="r" b="b"/>
            <a:pathLst>
              <a:path w="2580640" h="48895">
                <a:moveTo>
                  <a:pt x="2580639" y="0"/>
                </a:moveTo>
                <a:lnTo>
                  <a:pt x="0" y="0"/>
                </a:lnTo>
                <a:lnTo>
                  <a:pt x="0" y="48663"/>
                </a:lnTo>
                <a:lnTo>
                  <a:pt x="2580639" y="48663"/>
                </a:lnTo>
                <a:lnTo>
                  <a:pt x="2580639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0836" y="0"/>
            <a:ext cx="2193163" cy="69265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495800" y="6553201"/>
            <a:ext cx="2328545" cy="45720"/>
          </a:xfrm>
          <a:custGeom>
            <a:avLst/>
            <a:gdLst/>
            <a:ahLst/>
            <a:cxnLst/>
            <a:rect l="l" t="t" r="r" b="b"/>
            <a:pathLst>
              <a:path w="2328545" h="45720">
                <a:moveTo>
                  <a:pt x="2328545" y="0"/>
                </a:moveTo>
                <a:lnTo>
                  <a:pt x="0" y="0"/>
                </a:lnTo>
                <a:lnTo>
                  <a:pt x="0" y="45718"/>
                </a:lnTo>
                <a:lnTo>
                  <a:pt x="2328545" y="45718"/>
                </a:lnTo>
                <a:lnTo>
                  <a:pt x="2328545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133600" y="6553201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20">
                <a:moveTo>
                  <a:pt x="2362200" y="0"/>
                </a:moveTo>
                <a:lnTo>
                  <a:pt x="0" y="0"/>
                </a:lnTo>
                <a:lnTo>
                  <a:pt x="0" y="45718"/>
                </a:lnTo>
                <a:lnTo>
                  <a:pt x="2362200" y="45718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15454" y="6553201"/>
            <a:ext cx="2328545" cy="45720"/>
          </a:xfrm>
          <a:custGeom>
            <a:avLst/>
            <a:gdLst/>
            <a:ahLst/>
            <a:cxnLst/>
            <a:rect l="l" t="t" r="r" b="b"/>
            <a:pathLst>
              <a:path w="2328545" h="45720">
                <a:moveTo>
                  <a:pt x="2328545" y="0"/>
                </a:moveTo>
                <a:lnTo>
                  <a:pt x="0" y="0"/>
                </a:lnTo>
                <a:lnTo>
                  <a:pt x="0" y="45718"/>
                </a:lnTo>
                <a:lnTo>
                  <a:pt x="2328545" y="45718"/>
                </a:lnTo>
                <a:lnTo>
                  <a:pt x="23285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362200" y="1295401"/>
            <a:ext cx="2328545" cy="45720"/>
          </a:xfrm>
          <a:custGeom>
            <a:avLst/>
            <a:gdLst/>
            <a:ahLst/>
            <a:cxnLst/>
            <a:rect l="l" t="t" r="r" b="b"/>
            <a:pathLst>
              <a:path w="2328545" h="45719">
                <a:moveTo>
                  <a:pt x="2328545" y="0"/>
                </a:moveTo>
                <a:lnTo>
                  <a:pt x="0" y="0"/>
                </a:lnTo>
                <a:lnTo>
                  <a:pt x="0" y="45718"/>
                </a:lnTo>
                <a:lnTo>
                  <a:pt x="2328545" y="45718"/>
                </a:lnTo>
                <a:lnTo>
                  <a:pt x="2328545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295401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19">
                <a:moveTo>
                  <a:pt x="2362200" y="0"/>
                </a:moveTo>
                <a:lnTo>
                  <a:pt x="0" y="0"/>
                </a:lnTo>
                <a:lnTo>
                  <a:pt x="0" y="45718"/>
                </a:lnTo>
                <a:lnTo>
                  <a:pt x="2362200" y="45718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681854" y="1295401"/>
            <a:ext cx="2328545" cy="45720"/>
          </a:xfrm>
          <a:custGeom>
            <a:avLst/>
            <a:gdLst/>
            <a:ahLst/>
            <a:cxnLst/>
            <a:rect l="l" t="t" r="r" b="b"/>
            <a:pathLst>
              <a:path w="2328545" h="45719">
                <a:moveTo>
                  <a:pt x="2328545" y="0"/>
                </a:moveTo>
                <a:lnTo>
                  <a:pt x="0" y="0"/>
                </a:lnTo>
                <a:lnTo>
                  <a:pt x="0" y="45718"/>
                </a:lnTo>
                <a:lnTo>
                  <a:pt x="2328545" y="45718"/>
                </a:lnTo>
                <a:lnTo>
                  <a:pt x="23285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30419" y="6550675"/>
            <a:ext cx="2328545" cy="48895"/>
          </a:xfrm>
          <a:custGeom>
            <a:avLst/>
            <a:gdLst/>
            <a:ahLst/>
            <a:cxnLst/>
            <a:rect l="l" t="t" r="r" b="b"/>
            <a:pathLst>
              <a:path w="2328545" h="48895">
                <a:moveTo>
                  <a:pt x="2328545" y="0"/>
                </a:moveTo>
                <a:lnTo>
                  <a:pt x="0" y="0"/>
                </a:lnTo>
                <a:lnTo>
                  <a:pt x="0" y="48663"/>
                </a:lnTo>
                <a:lnTo>
                  <a:pt x="2328545" y="48663"/>
                </a:lnTo>
                <a:lnTo>
                  <a:pt x="2328545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907910" y="6550673"/>
            <a:ext cx="2236470" cy="45720"/>
          </a:xfrm>
          <a:custGeom>
            <a:avLst/>
            <a:gdLst/>
            <a:ahLst/>
            <a:cxnLst/>
            <a:rect l="l" t="t" r="r" b="b"/>
            <a:pathLst>
              <a:path w="2236470" h="45720">
                <a:moveTo>
                  <a:pt x="2236089" y="0"/>
                </a:moveTo>
                <a:lnTo>
                  <a:pt x="0" y="0"/>
                </a:lnTo>
                <a:lnTo>
                  <a:pt x="0" y="45718"/>
                </a:lnTo>
                <a:lnTo>
                  <a:pt x="2236089" y="45718"/>
                </a:lnTo>
                <a:lnTo>
                  <a:pt x="2236089" y="0"/>
                </a:lnTo>
                <a:close/>
              </a:path>
            </a:pathLst>
          </a:custGeom>
          <a:solidFill>
            <a:srgbClr val="E2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83942" y="6550675"/>
            <a:ext cx="2580640" cy="48895"/>
          </a:xfrm>
          <a:custGeom>
            <a:avLst/>
            <a:gdLst/>
            <a:ahLst/>
            <a:cxnLst/>
            <a:rect l="l" t="t" r="r" b="b"/>
            <a:pathLst>
              <a:path w="2580640" h="48895">
                <a:moveTo>
                  <a:pt x="2580639" y="0"/>
                </a:moveTo>
                <a:lnTo>
                  <a:pt x="0" y="0"/>
                </a:lnTo>
                <a:lnTo>
                  <a:pt x="0" y="48663"/>
                </a:lnTo>
                <a:lnTo>
                  <a:pt x="2580639" y="48663"/>
                </a:lnTo>
                <a:lnTo>
                  <a:pt x="2580639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95800" y="6558115"/>
            <a:ext cx="2328545" cy="45720"/>
          </a:xfrm>
          <a:custGeom>
            <a:avLst/>
            <a:gdLst/>
            <a:ahLst/>
            <a:cxnLst/>
            <a:rect l="l" t="t" r="r" b="b"/>
            <a:pathLst>
              <a:path w="2328545" h="45720">
                <a:moveTo>
                  <a:pt x="2328545" y="0"/>
                </a:moveTo>
                <a:lnTo>
                  <a:pt x="0" y="0"/>
                </a:lnTo>
                <a:lnTo>
                  <a:pt x="0" y="45718"/>
                </a:lnTo>
                <a:lnTo>
                  <a:pt x="2328545" y="45718"/>
                </a:lnTo>
                <a:lnTo>
                  <a:pt x="2328545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33599" y="6558115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20">
                <a:moveTo>
                  <a:pt x="2362200" y="0"/>
                </a:moveTo>
                <a:lnTo>
                  <a:pt x="0" y="0"/>
                </a:lnTo>
                <a:lnTo>
                  <a:pt x="0" y="45718"/>
                </a:lnTo>
                <a:lnTo>
                  <a:pt x="2362200" y="45718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815454" y="6558115"/>
            <a:ext cx="2328545" cy="45720"/>
          </a:xfrm>
          <a:custGeom>
            <a:avLst/>
            <a:gdLst/>
            <a:ahLst/>
            <a:cxnLst/>
            <a:rect l="l" t="t" r="r" b="b"/>
            <a:pathLst>
              <a:path w="2328545" h="45720">
                <a:moveTo>
                  <a:pt x="2328545" y="0"/>
                </a:moveTo>
                <a:lnTo>
                  <a:pt x="0" y="0"/>
                </a:lnTo>
                <a:lnTo>
                  <a:pt x="0" y="45718"/>
                </a:lnTo>
                <a:lnTo>
                  <a:pt x="2328545" y="45718"/>
                </a:lnTo>
                <a:lnTo>
                  <a:pt x="23285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29400" y="0"/>
            <a:ext cx="2193163" cy="69265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2362200" y="1295401"/>
            <a:ext cx="2328545" cy="45720"/>
          </a:xfrm>
          <a:custGeom>
            <a:avLst/>
            <a:gdLst/>
            <a:ahLst/>
            <a:cxnLst/>
            <a:rect l="l" t="t" r="r" b="b"/>
            <a:pathLst>
              <a:path w="2328545" h="45719">
                <a:moveTo>
                  <a:pt x="2328545" y="0"/>
                </a:moveTo>
                <a:lnTo>
                  <a:pt x="0" y="0"/>
                </a:lnTo>
                <a:lnTo>
                  <a:pt x="0" y="45718"/>
                </a:lnTo>
                <a:lnTo>
                  <a:pt x="2328545" y="45718"/>
                </a:lnTo>
                <a:lnTo>
                  <a:pt x="2328545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295401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19">
                <a:moveTo>
                  <a:pt x="2362200" y="0"/>
                </a:moveTo>
                <a:lnTo>
                  <a:pt x="0" y="0"/>
                </a:lnTo>
                <a:lnTo>
                  <a:pt x="0" y="45718"/>
                </a:lnTo>
                <a:lnTo>
                  <a:pt x="2362200" y="45718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681854" y="1295401"/>
            <a:ext cx="2328545" cy="45720"/>
          </a:xfrm>
          <a:custGeom>
            <a:avLst/>
            <a:gdLst/>
            <a:ahLst/>
            <a:cxnLst/>
            <a:rect l="l" t="t" r="r" b="b"/>
            <a:pathLst>
              <a:path w="2328545" h="45719">
                <a:moveTo>
                  <a:pt x="2328545" y="0"/>
                </a:moveTo>
                <a:lnTo>
                  <a:pt x="0" y="0"/>
                </a:lnTo>
                <a:lnTo>
                  <a:pt x="0" y="45718"/>
                </a:lnTo>
                <a:lnTo>
                  <a:pt x="2328545" y="45718"/>
                </a:lnTo>
                <a:lnTo>
                  <a:pt x="23285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150367"/>
            <a:ext cx="6093460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9950" y="2948940"/>
            <a:ext cx="8312150" cy="3655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85842" y="6639430"/>
            <a:ext cx="447802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3518" y="6191005"/>
            <a:ext cx="259715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29152"/>
            <a:ext cx="8680322" cy="544892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spcBef>
                <a:spcPts val="770"/>
              </a:spcBef>
              <a:buClr>
                <a:srgbClr val="3333B3"/>
              </a:buClr>
              <a:buAutoNum type="arabicPeriod"/>
              <a:tabLst>
                <a:tab pos="367030" algn="l"/>
              </a:tabLst>
            </a:pPr>
            <a:r>
              <a:rPr sz="2800" spc="-10" dirty="0">
                <a:latin typeface="Times New Roman"/>
                <a:cs typeface="Times New Roman"/>
              </a:rPr>
              <a:t>MATLAB/SIMULINK.</a:t>
            </a:r>
            <a:endParaRPr lang="en-US" sz="2800" spc="-10" dirty="0"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MATLAB (Matrix Laboratory):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high-level language and environment used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numerical computation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 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development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Especially popular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telecommunications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systems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well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has powerful toolboxes for specialized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Simulink: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add-on to MATLAB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provides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environment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modeling, simulating, and analyzing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dynamic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control systems, signal processing, communications, and embedded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 diagrams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simulation instead of traditional coding.</a:t>
            </a:r>
            <a:endParaRPr lang="en-US" sz="3600" dirty="0">
              <a:latin typeface="Times New Roman"/>
              <a:cs typeface="Times New Roman"/>
            </a:endParaRPr>
          </a:p>
          <a:p>
            <a:pPr marL="367030" indent="-354330">
              <a:lnSpc>
                <a:spcPct val="100000"/>
              </a:lnSpc>
              <a:spcBef>
                <a:spcPts val="675"/>
              </a:spcBef>
              <a:buClr>
                <a:srgbClr val="3333B3"/>
              </a:buClr>
              <a:buAutoNum type="arabicPeriod"/>
              <a:tabLst>
                <a:tab pos="367030" algn="l"/>
              </a:tabLst>
            </a:pPr>
            <a:r>
              <a:rPr sz="2800" dirty="0">
                <a:latin typeface="Times New Roman"/>
                <a:cs typeface="Times New Roman"/>
              </a:rPr>
              <a:t>Python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NumPy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Package.</a:t>
            </a:r>
            <a:endParaRPr lang="en-US" sz="2800" spc="-10" dirty="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NumPy (Numerical Python):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 core scientific library in Python for </a:t>
            </a:r>
            <a:r>
              <a:rPr lang="en-IN" sz="1600" b="1" dirty="0"/>
              <a:t>efficient numerical computations</a:t>
            </a:r>
            <a:r>
              <a:rPr lang="en-IN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Provides powerful </a:t>
            </a:r>
            <a:r>
              <a:rPr lang="en-IN" sz="1600" b="1" dirty="0"/>
              <a:t>multi-dimensional arrays (</a:t>
            </a:r>
            <a:r>
              <a:rPr lang="en-IN" sz="1600" b="1" dirty="0" err="1"/>
              <a:t>ndarrays</a:t>
            </a:r>
            <a:r>
              <a:rPr lang="en-IN" sz="1600" b="1" dirty="0"/>
              <a:t>)</a:t>
            </a:r>
            <a:r>
              <a:rPr lang="en-IN" sz="1600" dirty="0"/>
              <a:t>, </a:t>
            </a:r>
            <a:r>
              <a:rPr lang="en-IN" sz="1600" b="1" dirty="0"/>
              <a:t>mathematical functions</a:t>
            </a:r>
            <a:r>
              <a:rPr lang="en-IN" sz="1600" dirty="0"/>
              <a:t>, </a:t>
            </a:r>
            <a:r>
              <a:rPr lang="en-IN" sz="1600" b="1" dirty="0"/>
              <a:t>linear algebra</a:t>
            </a:r>
            <a:r>
              <a:rPr lang="en-IN" sz="1600" dirty="0"/>
              <a:t>, and </a:t>
            </a:r>
            <a:r>
              <a:rPr lang="en-IN" sz="1600" b="1" dirty="0"/>
              <a:t>Fourier transforms</a:t>
            </a:r>
            <a:r>
              <a:rPr lang="en-IN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It’s the foundation for many other Python libraries like SciPy, Pandas, and TensorFlow.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Known for being </a:t>
            </a:r>
            <a:r>
              <a:rPr lang="en-IN" sz="1600" b="1" dirty="0"/>
              <a:t>fast</a:t>
            </a:r>
            <a:r>
              <a:rPr lang="en-IN" sz="1600" dirty="0"/>
              <a:t>, </a:t>
            </a:r>
            <a:r>
              <a:rPr lang="en-IN" sz="1600" b="1" dirty="0"/>
              <a:t>open-source</a:t>
            </a:r>
            <a:r>
              <a:rPr lang="en-IN" sz="1600" dirty="0"/>
              <a:t>, and </a:t>
            </a:r>
            <a:r>
              <a:rPr lang="en-IN" sz="1600" b="1" dirty="0"/>
              <a:t>easy to integrate</a:t>
            </a:r>
            <a:r>
              <a:rPr lang="en-IN" sz="1600" dirty="0"/>
              <a:t> with C/C++ code.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  <a:buClr>
                <a:srgbClr val="3333B3"/>
              </a:buClr>
              <a:tabLst>
                <a:tab pos="36703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20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latin typeface="Times New Roman"/>
                <a:cs typeface="Times New Roman"/>
              </a:rPr>
              <a:t>Programming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spc="-135" dirty="0">
                <a:latin typeface="Times New Roman"/>
                <a:cs typeface="Times New Roman"/>
              </a:rPr>
              <a:t>Language: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4C2976-EBCC-597B-5E19-37D1B4839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6507"/>
            <a:ext cx="8268970" cy="463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8620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Wireless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oldest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communication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drums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cables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Wireless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Maxwell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Hertz,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laid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understanding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transmission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electromagnetic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waves.</a:t>
            </a:r>
            <a:endParaRPr sz="2400">
              <a:latin typeface="Times New Roman"/>
              <a:cs typeface="Times New Roman"/>
            </a:endParaRPr>
          </a:p>
          <a:p>
            <a:pPr marL="355600" marR="155575" indent="-342900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1898,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Marconi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well-publicized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demonstration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Wight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English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Channel.</a:t>
            </a:r>
            <a:endParaRPr sz="2400">
              <a:latin typeface="Times New Roman"/>
              <a:cs typeface="Times New Roman"/>
            </a:endParaRPr>
          </a:p>
          <a:p>
            <a:pPr marL="355600" marR="78105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noteworthy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Tesla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important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endeavor,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Marconi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widely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inventor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communications,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6159160"/>
            <a:ext cx="394652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receiving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Nobel prize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1909.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8918" y="6191005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16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i="1" spc="-110" dirty="0">
                <a:latin typeface="Arial"/>
                <a:cs typeface="Arial"/>
              </a:rPr>
              <a:t>How</a:t>
            </a:r>
            <a:r>
              <a:rPr b="0" i="1" spc="-305" dirty="0">
                <a:latin typeface="Arial"/>
                <a:cs typeface="Arial"/>
              </a:rPr>
              <a:t> </a:t>
            </a:r>
            <a:r>
              <a:rPr b="0" i="1" spc="-90" dirty="0">
                <a:latin typeface="Arial"/>
                <a:cs typeface="Arial"/>
              </a:rPr>
              <a:t>It</a:t>
            </a:r>
            <a:r>
              <a:rPr b="0" i="1" spc="-409" dirty="0">
                <a:latin typeface="Arial"/>
                <a:cs typeface="Arial"/>
              </a:rPr>
              <a:t> </a:t>
            </a:r>
            <a:r>
              <a:rPr b="0" i="1" dirty="0">
                <a:latin typeface="Arial"/>
                <a:cs typeface="Arial"/>
              </a:rPr>
              <a:t>A</a:t>
            </a:r>
            <a:r>
              <a:rPr b="0" i="1" spc="-500" dirty="0">
                <a:latin typeface="Arial"/>
                <a:cs typeface="Arial"/>
              </a:rPr>
              <a:t> </a:t>
            </a:r>
            <a:r>
              <a:rPr i="1" spc="-200" dirty="0">
                <a:latin typeface="Arial"/>
                <a:cs typeface="Arial"/>
              </a:rPr>
              <a:t>l</a:t>
            </a:r>
            <a:r>
              <a:rPr i="1" spc="-290" dirty="0">
                <a:latin typeface="Arial"/>
                <a:cs typeface="Arial"/>
              </a:rPr>
              <a:t> </a:t>
            </a:r>
            <a:r>
              <a:rPr b="0" i="1" spc="-130" dirty="0">
                <a:latin typeface="Arial"/>
                <a:cs typeface="Arial"/>
              </a:rPr>
              <a:t>Started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EF1C6-9141-B906-8CE5-4985DA534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FB20DE-506F-415B-44AF-9F969876D2F0}"/>
              </a:ext>
            </a:extLst>
          </p:cNvPr>
          <p:cNvSpPr txBox="1"/>
          <p:nvPr/>
        </p:nvSpPr>
        <p:spPr>
          <a:xfrm>
            <a:off x="0" y="1371600"/>
            <a:ext cx="9063862" cy="4734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Forms of Wireless Communication: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forms included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shouts, drum signals, and smoke signals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did not rely on wires.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Scientific Foundation: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Wireless communication became feasible only after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 of James Clerk Maxwell and Heinrich Hertz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who established the principles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electromagnetic wave transmission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Marconi's Contribution (1898):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Guglielmo Marconi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conducted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famous demonstration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wireless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transmitted signals from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boat to the Isle of Wight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English Channel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Tesla vs. Marconi Controversy: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Nikola Tesla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made earlier advancements in wireless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Marconi's superior public relations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efforts led to him being recognized as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 of wireless communication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Marconi received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Nobel Prize in 1909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his contributions.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700" marR="38862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tabLst>
                <a:tab pos="355600" algn="l"/>
              </a:tabLst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D8F763E-912E-2292-B2B5-460B2F40B7ED}"/>
              </a:ext>
            </a:extLst>
          </p:cNvPr>
          <p:cNvSpPr txBox="1"/>
          <p:nvPr/>
        </p:nvSpPr>
        <p:spPr>
          <a:xfrm>
            <a:off x="8868918" y="6191005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16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8DBFAF2-B0AD-8744-6C93-067AA973AA0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85BC1ED-720F-463A-3E69-535A39947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i="1" spc="-110" dirty="0">
                <a:latin typeface="Arial"/>
                <a:cs typeface="Arial"/>
              </a:rPr>
              <a:t>How</a:t>
            </a:r>
            <a:r>
              <a:rPr b="0" i="1" spc="-305" dirty="0">
                <a:latin typeface="Arial"/>
                <a:cs typeface="Arial"/>
              </a:rPr>
              <a:t> </a:t>
            </a:r>
            <a:r>
              <a:rPr b="0" i="1" spc="-90" dirty="0">
                <a:latin typeface="Arial"/>
                <a:cs typeface="Arial"/>
              </a:rPr>
              <a:t>It</a:t>
            </a:r>
            <a:r>
              <a:rPr b="0" i="1" spc="-409" dirty="0">
                <a:latin typeface="Arial"/>
                <a:cs typeface="Arial"/>
              </a:rPr>
              <a:t> </a:t>
            </a:r>
            <a:r>
              <a:rPr b="0" i="1" dirty="0">
                <a:latin typeface="Arial"/>
                <a:cs typeface="Arial"/>
              </a:rPr>
              <a:t>A</a:t>
            </a:r>
            <a:r>
              <a:rPr b="0" i="1" spc="-500" dirty="0">
                <a:latin typeface="Arial"/>
                <a:cs typeface="Arial"/>
              </a:rPr>
              <a:t> </a:t>
            </a:r>
            <a:r>
              <a:rPr i="1" spc="-200" dirty="0">
                <a:latin typeface="Arial"/>
                <a:cs typeface="Arial"/>
              </a:rPr>
              <a:t>l</a:t>
            </a:r>
            <a:r>
              <a:rPr i="1" spc="-290" dirty="0">
                <a:latin typeface="Arial"/>
                <a:cs typeface="Arial"/>
              </a:rPr>
              <a:t> </a:t>
            </a:r>
            <a:r>
              <a:rPr b="0" i="1" spc="-130" dirty="0">
                <a:latin typeface="Arial"/>
                <a:cs typeface="Arial"/>
              </a:rPr>
              <a:t>Started</a:t>
            </a:r>
          </a:p>
        </p:txBody>
      </p:sp>
    </p:spTree>
    <p:extLst>
      <p:ext uri="{BB962C8B-B14F-4D97-AF65-F5344CB8AC3E}">
        <p14:creationId xmlns:p14="http://schemas.microsoft.com/office/powerpoint/2010/main" val="391284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3355"/>
            <a:ext cx="4102735" cy="35375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Broadcast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Paging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Cellular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Telephony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Trunking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Radio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Cordless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Telephony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Local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Personal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Wireless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Types</a:t>
            </a:r>
            <a:r>
              <a:rPr spc="-254" dirty="0"/>
              <a:t> </a:t>
            </a:r>
            <a:r>
              <a:rPr spc="-95" dirty="0"/>
              <a:t>of</a:t>
            </a:r>
            <a:r>
              <a:rPr spc="-265" dirty="0"/>
              <a:t> </a:t>
            </a:r>
            <a:r>
              <a:rPr spc="-130" dirty="0"/>
              <a:t>Services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B9A0A-64EF-8D56-A038-A50C8934E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26CC30-4669-D9F8-9428-4F1B798F0899}"/>
              </a:ext>
            </a:extLst>
          </p:cNvPr>
          <p:cNvSpPr txBox="1"/>
          <p:nvPr/>
        </p:nvSpPr>
        <p:spPr>
          <a:xfrm>
            <a:off x="40767" y="1295400"/>
            <a:ext cx="9038221" cy="540853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>
              <a:buNone/>
            </a:pPr>
            <a:r>
              <a:rPr lang="en-US" sz="1700" b="1" dirty="0"/>
              <a:t>Types of Wireless Communication Services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Broadcast:</a:t>
            </a:r>
            <a:endParaRPr lang="en-US" sz="1700" dirty="0"/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Used for radio and television transmission to a wide audience.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Paging:</a:t>
            </a:r>
            <a:endParaRPr lang="en-US" sz="1700" dirty="0"/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One-way communication used for sending short messages or alerts to a receiver.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Cellular Telephony:</a:t>
            </a:r>
            <a:endParaRPr lang="en-US" sz="1700" dirty="0"/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Mobile phone networks that provide voice, SMS, and data services.</a:t>
            </a:r>
          </a:p>
          <a:p>
            <a:pPr>
              <a:buFont typeface="+mj-lt"/>
              <a:buAutoNum type="arabicPeriod"/>
            </a:pPr>
            <a:r>
              <a:rPr lang="en-US" sz="1700" b="1" dirty="0" err="1"/>
              <a:t>Trunking</a:t>
            </a:r>
            <a:r>
              <a:rPr lang="en-US" sz="1700" b="1" dirty="0"/>
              <a:t> Radio:</a:t>
            </a:r>
            <a:endParaRPr lang="en-US" sz="1700" dirty="0"/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A specialized two-way radio system used for emergency services and public safety.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Cordless Telephony:</a:t>
            </a:r>
            <a:endParaRPr lang="en-US" sz="1700" dirty="0"/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Short-range wireless telephony systems, such as landline phones with cordless handsets.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Wireless Local Area Networks (WLAN):</a:t>
            </a:r>
            <a:endParaRPr lang="en-US" sz="1700" dirty="0"/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Enables internet and network access within a limited area (e.g., Wi-Fi).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Personal Area Networks (PAN):</a:t>
            </a:r>
            <a:endParaRPr lang="en-US" sz="1700" dirty="0"/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Short-range communication for personal devices (e.g., Bluetooth, Zigbee).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Fixed Wireless Access:</a:t>
            </a:r>
            <a:endParaRPr lang="en-US" sz="1700" dirty="0"/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Provides broadband internet using wireless technology as an alternative to fiber or cable connections.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  <a:buClr>
                <a:srgbClr val="0F1141"/>
              </a:buClr>
              <a:tabLst>
                <a:tab pos="354965" algn="l"/>
              </a:tabLst>
            </a:pP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79E67CE-4EFF-3B9B-7FF2-794A68DA382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244F311-6F70-9531-BEE5-0FC28A156F1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519B4DA-CC13-A79F-A1AC-45F94683BC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Types</a:t>
            </a:r>
            <a:r>
              <a:rPr spc="-254" dirty="0"/>
              <a:t> </a:t>
            </a:r>
            <a:r>
              <a:rPr spc="-95" dirty="0"/>
              <a:t>of</a:t>
            </a:r>
            <a:r>
              <a:rPr spc="-265" dirty="0"/>
              <a:t> </a:t>
            </a:r>
            <a:r>
              <a:rPr spc="-13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08844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3355"/>
            <a:ext cx="7668259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243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broadcast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radio. </a:t>
            </a:r>
            <a:r>
              <a:rPr sz="2400" dirty="0">
                <a:latin typeface="Times New Roman"/>
                <a:cs typeface="Times New Roman"/>
              </a:rPr>
              <a:t>Four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properties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differentiate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broadcast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radio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unidirectional,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i.e.,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direction only.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transmitted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 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receivers.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transmitted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continuously.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TV</a:t>
            </a:r>
            <a:endParaRPr sz="2400">
              <a:latin typeface="Times New Roman"/>
              <a:cs typeface="Times New Roman"/>
            </a:endParaRPr>
          </a:p>
          <a:p>
            <a:pPr marL="12700" marR="3935095" indent="76200">
              <a:lnSpc>
                <a:spcPct val="120000"/>
              </a:lnSpc>
            </a:pP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radio,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transmitters </a:t>
            </a:r>
            <a:r>
              <a:rPr sz="2400" dirty="0">
                <a:latin typeface="Times New Roman"/>
                <a:cs typeface="Times New Roman"/>
              </a:rPr>
              <a:t>send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Broadcast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4029075"/>
            <a:ext cx="4619625" cy="2828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C1878-9228-AF0C-F1B7-E998A7C8D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E2A828A-DF4E-F6CE-08A7-FB88CBF12AEC}"/>
              </a:ext>
            </a:extLst>
          </p:cNvPr>
          <p:cNvSpPr txBox="1"/>
          <p:nvPr/>
        </p:nvSpPr>
        <p:spPr>
          <a:xfrm>
            <a:off x="40767" y="1443355"/>
            <a:ext cx="9023095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sz="2400" b="1" dirty="0"/>
              <a:t>Broadcast Communication</a:t>
            </a:r>
          </a:p>
          <a:p>
            <a:pPr>
              <a:buNone/>
            </a:pPr>
            <a:r>
              <a:rPr lang="en-US" sz="2400" dirty="0"/>
              <a:t>Broadcast communication is the first wireless communication service, primarily used for radio and television transmissions.</a:t>
            </a:r>
          </a:p>
          <a:p>
            <a:pPr>
              <a:buNone/>
            </a:pPr>
            <a:r>
              <a:rPr lang="en-US" sz="2400" b="1" dirty="0"/>
              <a:t>Key Properties of Broadcast Radio: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Unidirectional Transmission:</a:t>
            </a:r>
            <a:r>
              <a:rPr lang="en-US" sz="2400" dirty="0"/>
              <a:t> Information flows in one direction, from the transmitter to the receiver.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Same Information for All Receivers:</a:t>
            </a:r>
            <a:r>
              <a:rPr lang="en-US" sz="2400" dirty="0"/>
              <a:t> Every receiver within range gets the same content.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Continuous Transmission:</a:t>
            </a:r>
            <a:r>
              <a:rPr lang="en-US" sz="2400" dirty="0"/>
              <a:t> The broadcast signal is transmitted without interruption.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Multiple Transmitters:</a:t>
            </a:r>
            <a:r>
              <a:rPr lang="en-US" sz="2400" dirty="0"/>
              <a:t> In cases like TV and radio, multiple transmitters send the same information to cover a larger area.</a:t>
            </a:r>
          </a:p>
          <a:p>
            <a:r>
              <a:rPr lang="en-US" sz="2400" dirty="0"/>
              <a:t>This makes broadcast communication ideal for mass media services like AM/FM radio and television.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368F2A1-886E-A7DD-0139-397238A6F7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Broadcast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8199968-CAC2-DE5A-064F-B86891D4490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C913294-60F0-1A85-7DDD-B09536DF1B9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  <p:extLst>
      <p:ext uri="{BB962C8B-B14F-4D97-AF65-F5344CB8AC3E}">
        <p14:creationId xmlns:p14="http://schemas.microsoft.com/office/powerpoint/2010/main" val="400465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3355"/>
            <a:ext cx="7837805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903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Similar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broadcast,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unidirectional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following </a:t>
            </a:r>
            <a:r>
              <a:rPr sz="2400" dirty="0">
                <a:latin typeface="Times New Roman"/>
                <a:cs typeface="Times New Roman"/>
              </a:rPr>
              <a:t>properties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characterize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them:</a:t>
            </a:r>
            <a:endParaRPr sz="240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1115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cannot</a:t>
            </a:r>
            <a:r>
              <a:rPr sz="2400" spc="-10" dirty="0">
                <a:latin typeface="Times New Roman"/>
                <a:cs typeface="Times New Roman"/>
              </a:rPr>
              <a:t> transmit.</a:t>
            </a:r>
            <a:endParaRPr sz="2400">
              <a:latin typeface="Times New Roman"/>
              <a:cs typeface="Times New Roman"/>
            </a:endParaRPr>
          </a:p>
          <a:p>
            <a:pPr marL="311150" marR="5080" indent="-29845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intended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by,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single 	user.</a:t>
            </a:r>
            <a:endParaRPr sz="2400">
              <a:latin typeface="Times New Roman"/>
              <a:cs typeface="Times New Roman"/>
            </a:endParaRPr>
          </a:p>
          <a:p>
            <a:pPr marL="12700" marR="4277995" indent="298450">
              <a:lnSpc>
                <a:spcPct val="120000"/>
              </a:lnSpc>
              <a:spcBef>
                <a:spcPts val="5"/>
              </a:spcBef>
              <a:buAutoNum type="arabicPeriod"/>
              <a:tabLst>
                <a:tab pos="31115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amount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transmitted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small.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1449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Paging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3733784"/>
            <a:ext cx="4191000" cy="30339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F2A20-2F5C-CE3D-5A1F-70B453F76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6F46A4F-E14B-8991-7FB0-AF5F556B055D}"/>
              </a:ext>
            </a:extLst>
          </p:cNvPr>
          <p:cNvSpPr txBox="1"/>
          <p:nvPr/>
        </p:nvSpPr>
        <p:spPr>
          <a:xfrm>
            <a:off x="383540" y="1443355"/>
            <a:ext cx="7837805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sz="2400" dirty="0"/>
              <a:t>Paging systems are a type of unidirectional wireless communication, similar to broadcast but designed for individual users.</a:t>
            </a:r>
          </a:p>
          <a:p>
            <a:pPr>
              <a:buNone/>
            </a:pPr>
            <a:r>
              <a:rPr lang="en-US" sz="2400" b="1" dirty="0"/>
              <a:t>Key Properties of Paging Systems: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Receive-Only Communication:</a:t>
            </a:r>
            <a:r>
              <a:rPr lang="en-US" sz="2400" dirty="0"/>
              <a:t> The user can only receive information but cannot transmit back.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Single-User Targeting:</a:t>
            </a:r>
            <a:r>
              <a:rPr lang="en-US" sz="2400" dirty="0"/>
              <a:t> Unlike broadcast, paging messages are sent to specific individuals.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Small Data Transmission:</a:t>
            </a:r>
            <a:r>
              <a:rPr lang="en-US" sz="2400" dirty="0"/>
              <a:t> The transmitted information is minimal, often just a short message or alert.</a:t>
            </a:r>
          </a:p>
          <a:p>
            <a:r>
              <a:rPr lang="en-US" sz="2400" dirty="0"/>
              <a:t>Paging was widely used before mobile phones became common, especially in emergency services and business communications.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A28BDEA-1D87-D053-B236-E18E089BB6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1449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Paging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B4210F-9A81-7537-57DB-74DA20F483B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FBBB015-182E-6920-9B67-847250741F4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  <p:extLst>
      <p:ext uri="{BB962C8B-B14F-4D97-AF65-F5344CB8AC3E}">
        <p14:creationId xmlns:p14="http://schemas.microsoft.com/office/powerpoint/2010/main" val="375815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3942" y="6550673"/>
            <a:ext cx="7060565" cy="53340"/>
            <a:chOff x="2083942" y="6550673"/>
            <a:chExt cx="7060565" cy="53340"/>
          </a:xfrm>
        </p:grpSpPr>
        <p:sp>
          <p:nvSpPr>
            <p:cNvPr id="3" name="object 3"/>
            <p:cNvSpPr/>
            <p:nvPr/>
          </p:nvSpPr>
          <p:spPr>
            <a:xfrm>
              <a:off x="4630419" y="6550675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5">
                  <a:moveTo>
                    <a:pt x="2328545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328545" y="48663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7910" y="6550673"/>
              <a:ext cx="2236470" cy="45720"/>
            </a:xfrm>
            <a:custGeom>
              <a:avLst/>
              <a:gdLst/>
              <a:ahLst/>
              <a:cxnLst/>
              <a:rect l="l" t="t" r="r" b="b"/>
              <a:pathLst>
                <a:path w="2236470" h="45720">
                  <a:moveTo>
                    <a:pt x="2236089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236089" y="45718"/>
                  </a:lnTo>
                  <a:lnTo>
                    <a:pt x="2236089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3942" y="6550675"/>
              <a:ext cx="2580640" cy="48895"/>
            </a:xfrm>
            <a:custGeom>
              <a:avLst/>
              <a:gdLst/>
              <a:ahLst/>
              <a:cxnLst/>
              <a:rect l="l" t="t" r="r" b="b"/>
              <a:pathLst>
                <a:path w="2580640" h="48895">
                  <a:moveTo>
                    <a:pt x="2580639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580639" y="48663"/>
                  </a:lnTo>
                  <a:lnTo>
                    <a:pt x="2580639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5800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599" y="6558115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5454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3163" cy="69265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1295401"/>
            <a:ext cx="7010400" cy="45720"/>
            <a:chOff x="0" y="1295401"/>
            <a:chExt cx="7010400" cy="45720"/>
          </a:xfrm>
        </p:grpSpPr>
        <p:sp>
          <p:nvSpPr>
            <p:cNvPr id="11" name="object 11"/>
            <p:cNvSpPr/>
            <p:nvPr/>
          </p:nvSpPr>
          <p:spPr>
            <a:xfrm>
              <a:off x="2362200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29540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1854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3540" y="1443355"/>
            <a:ext cx="785050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Cellular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telephony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economically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important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communications.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flow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bidirectional.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Cellular</a:t>
            </a:r>
            <a:r>
              <a:rPr spc="-180" dirty="0"/>
              <a:t> </a:t>
            </a:r>
            <a:r>
              <a:rPr spc="-170" dirty="0"/>
              <a:t>Telephony</a:t>
            </a: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2971800"/>
            <a:ext cx="7757414" cy="3447737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D5E479-6F3D-7511-9AD7-51D801F7F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C7C13AB2-D02E-D8C0-54E4-97E951C049C0}"/>
              </a:ext>
            </a:extLst>
          </p:cNvPr>
          <p:cNvGrpSpPr/>
          <p:nvPr/>
        </p:nvGrpSpPr>
        <p:grpSpPr>
          <a:xfrm>
            <a:off x="2083942" y="6550673"/>
            <a:ext cx="7060565" cy="53340"/>
            <a:chOff x="2083942" y="6550673"/>
            <a:chExt cx="7060565" cy="5334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D80B2AFB-E570-0E7E-DA1E-84C63B82B153}"/>
                </a:ext>
              </a:extLst>
            </p:cNvPr>
            <p:cNvSpPr/>
            <p:nvPr/>
          </p:nvSpPr>
          <p:spPr>
            <a:xfrm>
              <a:off x="4630419" y="6550675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5">
                  <a:moveTo>
                    <a:pt x="2328545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328545" y="48663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8E8FE8-5595-3522-8F9A-E71B5C42DC49}"/>
                </a:ext>
              </a:extLst>
            </p:cNvPr>
            <p:cNvSpPr/>
            <p:nvPr/>
          </p:nvSpPr>
          <p:spPr>
            <a:xfrm>
              <a:off x="6907910" y="6550673"/>
              <a:ext cx="2236470" cy="45720"/>
            </a:xfrm>
            <a:custGeom>
              <a:avLst/>
              <a:gdLst/>
              <a:ahLst/>
              <a:cxnLst/>
              <a:rect l="l" t="t" r="r" b="b"/>
              <a:pathLst>
                <a:path w="2236470" h="45720">
                  <a:moveTo>
                    <a:pt x="2236089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236089" y="45718"/>
                  </a:lnTo>
                  <a:lnTo>
                    <a:pt x="2236089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18C1C96-DEE1-B601-00F0-573B5D89A8AC}"/>
                </a:ext>
              </a:extLst>
            </p:cNvPr>
            <p:cNvSpPr/>
            <p:nvPr/>
          </p:nvSpPr>
          <p:spPr>
            <a:xfrm>
              <a:off x="2083942" y="6550675"/>
              <a:ext cx="2580640" cy="48895"/>
            </a:xfrm>
            <a:custGeom>
              <a:avLst/>
              <a:gdLst/>
              <a:ahLst/>
              <a:cxnLst/>
              <a:rect l="l" t="t" r="r" b="b"/>
              <a:pathLst>
                <a:path w="2580640" h="48895">
                  <a:moveTo>
                    <a:pt x="2580639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580639" y="48663"/>
                  </a:lnTo>
                  <a:lnTo>
                    <a:pt x="2580639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B855DC5B-7737-521B-1A3E-8D1246C2638E}"/>
                </a:ext>
              </a:extLst>
            </p:cNvPr>
            <p:cNvSpPr/>
            <p:nvPr/>
          </p:nvSpPr>
          <p:spPr>
            <a:xfrm>
              <a:off x="4495800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4E4931A-8773-2E15-4B7A-4F781505E492}"/>
                </a:ext>
              </a:extLst>
            </p:cNvPr>
            <p:cNvSpPr/>
            <p:nvPr/>
          </p:nvSpPr>
          <p:spPr>
            <a:xfrm>
              <a:off x="2133599" y="6558115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F446BE1-DCE3-915B-3FE3-27BCE2461C13}"/>
                </a:ext>
              </a:extLst>
            </p:cNvPr>
            <p:cNvSpPr/>
            <p:nvPr/>
          </p:nvSpPr>
          <p:spPr>
            <a:xfrm>
              <a:off x="6815454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>
            <a:extLst>
              <a:ext uri="{FF2B5EF4-FFF2-40B4-BE49-F238E27FC236}">
                <a16:creationId xmlns:a16="http://schemas.microsoft.com/office/drawing/2014/main" id="{38F5B2AD-9C30-D982-2C1C-B446C79C646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3163" cy="692658"/>
          </a:xfrm>
          <a:prstGeom prst="rect">
            <a:avLst/>
          </a:prstGeom>
        </p:spPr>
      </p:pic>
      <p:grpSp>
        <p:nvGrpSpPr>
          <p:cNvPr id="10" name="object 10">
            <a:extLst>
              <a:ext uri="{FF2B5EF4-FFF2-40B4-BE49-F238E27FC236}">
                <a16:creationId xmlns:a16="http://schemas.microsoft.com/office/drawing/2014/main" id="{5D71C160-DC89-0B02-BDBB-608119FC43D1}"/>
              </a:ext>
            </a:extLst>
          </p:cNvPr>
          <p:cNvGrpSpPr/>
          <p:nvPr/>
        </p:nvGrpSpPr>
        <p:grpSpPr>
          <a:xfrm>
            <a:off x="0" y="1295401"/>
            <a:ext cx="7010400" cy="45720"/>
            <a:chOff x="0" y="1295401"/>
            <a:chExt cx="7010400" cy="45720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E7CC1BA-1DCA-E7B2-13C2-9B1473BAF4E8}"/>
                </a:ext>
              </a:extLst>
            </p:cNvPr>
            <p:cNvSpPr/>
            <p:nvPr/>
          </p:nvSpPr>
          <p:spPr>
            <a:xfrm>
              <a:off x="2362200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F309738-E0B3-B6FB-45B2-1E76B62B6E69}"/>
                </a:ext>
              </a:extLst>
            </p:cNvPr>
            <p:cNvSpPr/>
            <p:nvPr/>
          </p:nvSpPr>
          <p:spPr>
            <a:xfrm>
              <a:off x="0" y="129540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B215E36E-0123-23CA-E3B6-7D8C92DE7A1E}"/>
                </a:ext>
              </a:extLst>
            </p:cNvPr>
            <p:cNvSpPr/>
            <p:nvPr/>
          </p:nvSpPr>
          <p:spPr>
            <a:xfrm>
              <a:off x="4681854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DD297D4E-1FCF-ED83-7680-7BE447FC4D95}"/>
              </a:ext>
            </a:extLst>
          </p:cNvPr>
          <p:cNvSpPr txBox="1"/>
          <p:nvPr/>
        </p:nvSpPr>
        <p:spPr>
          <a:xfrm>
            <a:off x="80138" y="1443355"/>
            <a:ext cx="8983724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dirty="0"/>
              <a:t>Cellular telephony is the most economically significant form of wireless communication. It allows </a:t>
            </a:r>
            <a:r>
              <a:rPr lang="en-US" b="1" dirty="0"/>
              <a:t>bidirectional</a:t>
            </a:r>
            <a:r>
              <a:rPr lang="en-US" dirty="0"/>
              <a:t> information flow, meaning users can both </a:t>
            </a:r>
            <a:r>
              <a:rPr lang="en-US" b="1" dirty="0"/>
              <a:t>transmit and receive</a:t>
            </a:r>
            <a:r>
              <a:rPr lang="en-US" dirty="0"/>
              <a:t> data simultaneously.</a:t>
            </a:r>
          </a:p>
          <a:p>
            <a:pPr>
              <a:buNone/>
            </a:pPr>
            <a:r>
              <a:rPr lang="en-US" b="1" dirty="0"/>
              <a:t>Key Features of Cellular Telephony: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Two-Way Communication:</a:t>
            </a:r>
            <a:r>
              <a:rPr lang="en-US" dirty="0"/>
              <a:t> Users can talk and listen at the same time.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Cell-Based Infrastructure:</a:t>
            </a:r>
            <a:r>
              <a:rPr lang="en-US" dirty="0"/>
              <a:t> Divides areas into "cells," each served by a </a:t>
            </a:r>
            <a:r>
              <a:rPr lang="en-US" b="1" dirty="0"/>
              <a:t>Base Station (BS)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Mobile Switching Center (MSC):</a:t>
            </a:r>
            <a:r>
              <a:rPr lang="en-US" dirty="0"/>
              <a:t> Manages connections between mobile users and the </a:t>
            </a:r>
            <a:r>
              <a:rPr lang="en-US" b="1" dirty="0"/>
              <a:t>Public Switched Telephone Network (PSTN)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Mobility Support:</a:t>
            </a:r>
            <a:r>
              <a:rPr lang="en-US" dirty="0"/>
              <a:t> Enables communication even while moving (e.g., in a car).</a:t>
            </a:r>
          </a:p>
          <a:p>
            <a:r>
              <a:rPr lang="en-US" dirty="0"/>
              <a:t>This system forms the backbone of modern mobile networks, enabling voice calls, SMS, and internet access.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3A0C943-A8F6-103E-2E41-DBEA248DA4F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Cellular</a:t>
            </a:r>
            <a:r>
              <a:rPr spc="-180" dirty="0"/>
              <a:t> </a:t>
            </a:r>
            <a:r>
              <a:rPr spc="-170" dirty="0"/>
              <a:t>Telephony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AE3B079-054F-120C-A6FA-C01A57E9055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A1A2867-8D0B-FFD5-4809-D3A3090A0AC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  <p:extLst>
      <p:ext uri="{BB962C8B-B14F-4D97-AF65-F5344CB8AC3E}">
        <p14:creationId xmlns:p14="http://schemas.microsoft.com/office/powerpoint/2010/main" val="179056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6507"/>
            <a:ext cx="8067675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8770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Wireless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associated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cellular telephony,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biggest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market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segment,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had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impact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everyday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lives.</a:t>
            </a:r>
            <a:endParaRPr sz="2400">
              <a:latin typeface="Times New Roman"/>
              <a:cs typeface="Times New Roman"/>
            </a:endParaRPr>
          </a:p>
          <a:p>
            <a:pPr marL="355600" marR="139700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significant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habits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mobility</a:t>
            </a:r>
            <a:endParaRPr sz="2400">
              <a:latin typeface="Times New Roman"/>
              <a:cs typeface="Times New Roman"/>
            </a:endParaRPr>
          </a:p>
          <a:p>
            <a:pPr marL="355600" marR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workers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answering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emails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coffee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become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everyday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occurrence.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besides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widely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publicized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less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obvious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developed,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starting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10" dirty="0">
                <a:latin typeface="Times New Roman"/>
                <a:cs typeface="Times New Roman"/>
              </a:rPr>
              <a:t> lives.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3355"/>
            <a:ext cx="727011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Trunking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radio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important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cellular </a:t>
            </a:r>
            <a:r>
              <a:rPr sz="2400" dirty="0">
                <a:latin typeface="Times New Roman"/>
                <a:cs typeface="Times New Roman"/>
              </a:rPr>
              <a:t>phones,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wireless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switched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telephone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(PSTN); </a:t>
            </a:r>
            <a:r>
              <a:rPr sz="2400" dirty="0">
                <a:latin typeface="Times New Roman"/>
                <a:cs typeface="Times New Roman"/>
              </a:rPr>
              <a:t>therefore,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groups.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Obvious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police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departments, </a:t>
            </a:r>
            <a:r>
              <a:rPr sz="2400" dirty="0">
                <a:latin typeface="Times New Roman"/>
                <a:cs typeface="Times New Roman"/>
              </a:rPr>
              <a:t>fire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departments,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taxis,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similar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closed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calls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Call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priorities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Relay</a:t>
            </a:r>
            <a:r>
              <a:rPr sz="2400" spc="-10" dirty="0">
                <a:latin typeface="Times New Roman"/>
                <a:cs typeface="Times New Roman"/>
              </a:rPr>
              <a:t> networks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Trunking</a:t>
            </a:r>
            <a:r>
              <a:rPr spc="-204" dirty="0"/>
              <a:t> </a:t>
            </a:r>
            <a:r>
              <a:rPr spc="-120" dirty="0"/>
              <a:t>Radio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0631A-54F1-7ED8-C261-EC5D31437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B1D7CA-797D-B334-7BF4-90851B316FBF}"/>
              </a:ext>
            </a:extLst>
          </p:cNvPr>
          <p:cNvSpPr txBox="1"/>
          <p:nvPr/>
        </p:nvSpPr>
        <p:spPr>
          <a:xfrm>
            <a:off x="80138" y="1443355"/>
            <a:ext cx="8983724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sz="1600" dirty="0" err="1"/>
              <a:t>Trunking</a:t>
            </a:r>
            <a:r>
              <a:rPr lang="en-US" sz="1600" dirty="0"/>
              <a:t> radio systems are a specialized form of wireless communication used primarily in public safety and critical communication sectors. Unlike traditional cellular networks, </a:t>
            </a:r>
            <a:r>
              <a:rPr lang="en-US" sz="1600" dirty="0" err="1"/>
              <a:t>trunking</a:t>
            </a:r>
            <a:r>
              <a:rPr lang="en-US" sz="1600" dirty="0"/>
              <a:t> radio does not connect to the Public Switched Telephone Network (PSTN), making it an independent communication system for closed user groups.</a:t>
            </a:r>
          </a:p>
          <a:p>
            <a:pPr>
              <a:buNone/>
            </a:pPr>
            <a:r>
              <a:rPr lang="en-US" sz="1600" b="1" dirty="0"/>
              <a:t>Key Features of </a:t>
            </a:r>
            <a:r>
              <a:rPr lang="en-US" sz="1600" b="1" dirty="0" err="1"/>
              <a:t>Trunking</a:t>
            </a:r>
            <a:r>
              <a:rPr lang="en-US" sz="1600" b="1" dirty="0"/>
              <a:t> Radio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Efficient Channel Utilization</a:t>
            </a:r>
            <a:r>
              <a:rPr lang="en-US" sz="1600" dirty="0"/>
              <a:t> – Uses a pool of radio channels dynamically assigned to users as needed, ensuring optimal frequency usage.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Closed User Groups</a:t>
            </a:r>
            <a:r>
              <a:rPr lang="en-US" sz="1600" dirty="0"/>
              <a:t> – Designed for organizations like police, fire departments, and emergency services that require secure and dedicated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No PSTN Dependency</a:t>
            </a:r>
            <a:r>
              <a:rPr lang="en-US" sz="1600" dirty="0"/>
              <a:t> – Works independently of public telephone networks, enhancing security and reliability.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Fast Call Setup</a:t>
            </a:r>
            <a:r>
              <a:rPr lang="en-US" sz="1600" dirty="0"/>
              <a:t> – Offers near-instantaneous connectivity without the delays of conventional mobile networks.</a:t>
            </a:r>
          </a:p>
          <a:p>
            <a:pPr>
              <a:buNone/>
            </a:pPr>
            <a:r>
              <a:rPr lang="en-US" sz="1600" b="1" dirty="0"/>
              <a:t>Operations in </a:t>
            </a:r>
            <a:r>
              <a:rPr lang="en-US" sz="1600" b="1" dirty="0" err="1"/>
              <a:t>Trunking</a:t>
            </a:r>
            <a:r>
              <a:rPr lang="en-US" sz="1600" b="1" dirty="0"/>
              <a:t> Radio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Group Calls</a:t>
            </a:r>
            <a:r>
              <a:rPr lang="en-US" sz="1600" dirty="0"/>
              <a:t> – Enables communication among multiple users in a closed group, useful for emergency and coordinated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Call Priorities</a:t>
            </a:r>
            <a:r>
              <a:rPr lang="en-US" sz="1600" dirty="0"/>
              <a:t> – Ensures priority access to channels for high-importance users, such as emergency responders.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Relay Networks</a:t>
            </a:r>
            <a:r>
              <a:rPr lang="en-US" sz="1600" dirty="0"/>
              <a:t> – Extends communication range using relay stations to cover large geographical areas.</a:t>
            </a:r>
          </a:p>
          <a:p>
            <a:endParaRPr lang="en-US" sz="16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59E4DFE-E930-6F7C-C26A-B313C60FAF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1FC8887-274E-F03F-1E77-6D35A0297EF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8515CA3-1CEB-0B40-8C9F-EC3231EB21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Trunking</a:t>
            </a:r>
            <a:r>
              <a:rPr spc="-204" dirty="0"/>
              <a:t> </a:t>
            </a:r>
            <a:r>
              <a:rPr spc="-120" dirty="0"/>
              <a:t>Radio</a:t>
            </a:r>
          </a:p>
        </p:txBody>
      </p:sp>
    </p:spTree>
    <p:extLst>
      <p:ext uri="{BB962C8B-B14F-4D97-AF65-F5344CB8AC3E}">
        <p14:creationId xmlns:p14="http://schemas.microsoft.com/office/powerpoint/2010/main" val="580971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A04C0-EBBF-B6D8-1E4E-AC75A0E64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4CE7872-840C-0CF1-5951-8CB162CA6D71}"/>
              </a:ext>
            </a:extLst>
          </p:cNvPr>
          <p:cNvSpPr txBox="1"/>
          <p:nvPr/>
        </p:nvSpPr>
        <p:spPr>
          <a:xfrm>
            <a:off x="80138" y="1443355"/>
            <a:ext cx="8983724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sz="1600" b="1" dirty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Public Safety</a:t>
            </a:r>
            <a:r>
              <a:rPr lang="en-US" sz="1600" dirty="0"/>
              <a:t> – Used by police, fire, and medical emergency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Transportation</a:t>
            </a:r>
            <a:r>
              <a:rPr lang="en-US" sz="1600" dirty="0"/>
              <a:t> – Taxis, railways, and aviation for seamless coordination.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Industrial Use</a:t>
            </a:r>
            <a:r>
              <a:rPr lang="en-US" sz="1600" dirty="0"/>
              <a:t> – Factories, power plants, and military applications for secure communication.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In the </a:t>
            </a:r>
            <a:r>
              <a:rPr lang="en-US" sz="1600" b="1" dirty="0"/>
              <a:t>Wireless and Mobile Communication</a:t>
            </a:r>
            <a:r>
              <a:rPr lang="en-US" sz="1600" dirty="0"/>
              <a:t> course, </a:t>
            </a:r>
            <a:r>
              <a:rPr lang="en-US" sz="1600" dirty="0" err="1"/>
              <a:t>trunking</a:t>
            </a:r>
            <a:r>
              <a:rPr lang="en-US" sz="1600" dirty="0"/>
              <a:t> radio is studied as an alternative to cellular systems, focusing on </a:t>
            </a:r>
            <a:r>
              <a:rPr lang="en-US" sz="1600" b="1" dirty="0"/>
              <a:t>resource allocation</a:t>
            </a:r>
            <a:r>
              <a:rPr lang="en-US" sz="1600" dirty="0"/>
              <a:t>, </a:t>
            </a:r>
            <a:r>
              <a:rPr lang="en-US" sz="1600" b="1" dirty="0"/>
              <a:t>spectrum efficiency</a:t>
            </a:r>
            <a:r>
              <a:rPr lang="en-US" sz="1600" dirty="0"/>
              <a:t>, and </a:t>
            </a:r>
            <a:r>
              <a:rPr lang="en-US" sz="1600" b="1" dirty="0"/>
              <a:t>reliability in mission-critical environments</a:t>
            </a:r>
            <a:r>
              <a:rPr lang="en-US" sz="1600" dirty="0"/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02EDFED-E70D-A82D-168B-0628ECCA6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CF1CD4C-1B20-BBAA-5FFF-866FC5EF02E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416FC3C-D3B6-32B3-FD5A-2153EC4333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Trunking</a:t>
            </a:r>
            <a:r>
              <a:rPr spc="-204" dirty="0"/>
              <a:t> </a:t>
            </a:r>
            <a:r>
              <a:rPr spc="-120" dirty="0"/>
              <a:t>Radio</a:t>
            </a:r>
          </a:p>
        </p:txBody>
      </p:sp>
    </p:spTree>
    <p:extLst>
      <p:ext uri="{BB962C8B-B14F-4D97-AF65-F5344CB8AC3E}">
        <p14:creationId xmlns:p14="http://schemas.microsoft.com/office/powerpoint/2010/main" val="1567418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0" y="228600"/>
            <a:ext cx="9048750" cy="6591300"/>
            <a:chOff x="95250" y="228600"/>
            <a:chExt cx="9048750" cy="6591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0" y="228600"/>
              <a:ext cx="4099814" cy="304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0" y="3276598"/>
              <a:ext cx="4953000" cy="3543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5CC2E-5090-A8B6-AB3A-FFF58AC3A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09089862-C215-25F7-38B4-F409E1EF5F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BD36A03-8C2E-944F-7F84-A5E11EB89C8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390A9-DC14-721B-A8B2-885DA9B64AFE}"/>
              </a:ext>
            </a:extLst>
          </p:cNvPr>
          <p:cNvSpPr txBox="1"/>
          <p:nvPr/>
        </p:nvSpPr>
        <p:spPr>
          <a:xfrm>
            <a:off x="0" y="1371600"/>
            <a:ext cx="906386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Cordless phones and wireless Private Automatic Branch Exchange (PABX) systems are fundamental concepts in </a:t>
            </a:r>
            <a:r>
              <a:rPr lang="en-US" sz="1400" b="1" dirty="0"/>
              <a:t>Wireless and Mobile Communication</a:t>
            </a:r>
            <a:r>
              <a:rPr lang="en-US" sz="1400" dirty="0"/>
              <a:t>, dealing with short-range communication within a specific area.</a:t>
            </a:r>
          </a:p>
          <a:p>
            <a:pPr>
              <a:buNone/>
            </a:pPr>
            <a:r>
              <a:rPr lang="en-US" sz="1400" b="1" dirty="0"/>
              <a:t>1. Cordless Phone</a:t>
            </a:r>
          </a:p>
          <a:p>
            <a:pPr>
              <a:buNone/>
            </a:pPr>
            <a:r>
              <a:rPr lang="en-US" sz="1400" dirty="0"/>
              <a:t>A </a:t>
            </a:r>
            <a:r>
              <a:rPr lang="en-US" sz="1400" b="1" dirty="0"/>
              <a:t>cordless phone</a:t>
            </a:r>
            <a:r>
              <a:rPr lang="en-US" sz="1400" dirty="0"/>
              <a:t> consists of a base station (</a:t>
            </a:r>
            <a:r>
              <a:rPr lang="en-US" sz="1400" b="1" dirty="0"/>
              <a:t>BS</a:t>
            </a:r>
            <a:r>
              <a:rPr lang="en-US" sz="1400" dirty="0"/>
              <a:t>) connected to the </a:t>
            </a:r>
            <a:r>
              <a:rPr lang="en-US" sz="1400" b="1" dirty="0"/>
              <a:t>Public Switched Telephone Network (PSTN)</a:t>
            </a:r>
            <a:r>
              <a:rPr lang="en-US" sz="1400" dirty="0"/>
              <a:t> and a wireless handset.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Principle</a:t>
            </a:r>
            <a:r>
              <a:rPr lang="en-US" sz="1400" dirty="0"/>
              <a:t>: The BS acts as an interface between the PSTN and the cordless handset, enabling wireless communication within a limited range (typically within a home or office).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Technology</a:t>
            </a:r>
            <a:r>
              <a:rPr lang="en-US" sz="1400" dirty="0"/>
              <a:t>: Operates on radio frequencies (e.g., DECT – Digital Enhanced Cordless Telecommunications).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Limitations</a:t>
            </a:r>
            <a:r>
              <a:rPr lang="en-US" sz="1400" dirty="0"/>
              <a:t>: Works only within a small radius (typically 50–300 meters) and does not support mobility beyond the BS coverage.</a:t>
            </a:r>
          </a:p>
          <a:p>
            <a:pPr>
              <a:buNone/>
            </a:pPr>
            <a:r>
              <a:rPr lang="en-US" sz="1400" b="1" dirty="0"/>
              <a:t>2. Wireless PABX (Private Automatic Branch Exchange)</a:t>
            </a:r>
          </a:p>
          <a:p>
            <a:pPr>
              <a:buNone/>
            </a:pPr>
            <a:r>
              <a:rPr lang="en-US" sz="1400" dirty="0"/>
              <a:t>A </a:t>
            </a:r>
            <a:r>
              <a:rPr lang="en-US" sz="1400" b="1" dirty="0"/>
              <a:t>wireless PABX</a:t>
            </a:r>
            <a:r>
              <a:rPr lang="en-US" sz="1400" dirty="0"/>
              <a:t> extends the concept of a cordless phone by integrating multiple handsets within an organization's internal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Principle</a:t>
            </a:r>
            <a:r>
              <a:rPr lang="en-US" sz="1400" dirty="0"/>
              <a:t>: The </a:t>
            </a:r>
            <a:r>
              <a:rPr lang="en-US" sz="1400" b="1" dirty="0"/>
              <a:t>PABX system</a:t>
            </a:r>
            <a:r>
              <a:rPr lang="en-US" sz="1400" dirty="0"/>
              <a:t> connects to the </a:t>
            </a:r>
            <a:r>
              <a:rPr lang="en-US" sz="1400" b="1" dirty="0"/>
              <a:t>PSTN</a:t>
            </a:r>
            <a:r>
              <a:rPr lang="en-US" sz="1400" dirty="0"/>
              <a:t> and manages multiple internal wireless extensions, allowing internal and external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Features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Supports multiple users within an enterprise.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Facilitates both </a:t>
            </a:r>
            <a:r>
              <a:rPr lang="en-US" sz="1400" b="1" dirty="0"/>
              <a:t>internal (intercom) and external</a:t>
            </a:r>
            <a:r>
              <a:rPr lang="en-US" sz="1400" dirty="0"/>
              <a:t> calls without wired connections.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Provides mobility within an office building or campus.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Advantages over Cordless Phones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Supports multiple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Covers a larger area using multiple base stations.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Reduces wiring costs and enhances mobility.</a:t>
            </a:r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04465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82929-9AEA-8F7C-5939-C299A87B7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04C00196-2E10-1212-94FB-4EA995B9578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3942ED2-0518-A528-C164-958AFE9828F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6519E-DF56-C224-4620-412F50559F0F}"/>
              </a:ext>
            </a:extLst>
          </p:cNvPr>
          <p:cNvSpPr txBox="1"/>
          <p:nvPr/>
        </p:nvSpPr>
        <p:spPr>
          <a:xfrm>
            <a:off x="0" y="1371600"/>
            <a:ext cx="9063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Applications in Wireless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Cordless Phones</a:t>
            </a:r>
            <a:r>
              <a:rPr lang="en-US" sz="1400" dirty="0"/>
              <a:t>: Used in homes and small offices for landline communication with limited mobility.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Wireless PABX</a:t>
            </a:r>
            <a:r>
              <a:rPr lang="en-US" sz="1400" dirty="0"/>
              <a:t>: Used in large offices, industries, and corporate buildings for efficient internal and external communication.</a:t>
            </a:r>
          </a:p>
          <a:p>
            <a:r>
              <a:rPr lang="en-US" sz="1400" dirty="0"/>
              <a:t>In </a:t>
            </a:r>
            <a:r>
              <a:rPr lang="en-US" sz="1400" b="1" dirty="0"/>
              <a:t>Wireless and Mobile Communication</a:t>
            </a:r>
            <a:r>
              <a:rPr lang="en-US" sz="1400" dirty="0"/>
              <a:t>, these systems are studied under </a:t>
            </a:r>
            <a:r>
              <a:rPr lang="en-US" sz="1400" b="1" dirty="0"/>
              <a:t>short-range wireless communication</a:t>
            </a:r>
            <a:r>
              <a:rPr lang="en-US" sz="1400" dirty="0"/>
              <a:t>, focusing on frequency allocation, mobility support, and spectrum efficiency.</a:t>
            </a:r>
          </a:p>
        </p:txBody>
      </p:sp>
    </p:spTree>
    <p:extLst>
      <p:ext uri="{BB962C8B-B14F-4D97-AF65-F5344CB8AC3E}">
        <p14:creationId xmlns:p14="http://schemas.microsoft.com/office/powerpoint/2010/main" val="4222492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6507"/>
            <a:ext cx="802830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0014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functionality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Wireless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Local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(WLANs)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similar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cordless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phones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single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landline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major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cordless </a:t>
            </a:r>
            <a:r>
              <a:rPr sz="2400" dirty="0">
                <a:latin typeface="Times New Roman"/>
                <a:cs typeface="Times New Roman"/>
              </a:rPr>
              <a:t>phones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rate.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cordless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phones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25" dirty="0">
                <a:latin typeface="Times New Roman"/>
                <a:cs typeface="Times New Roman"/>
              </a:rPr>
              <a:t> to </a:t>
            </a:r>
            <a:r>
              <a:rPr sz="2400" dirty="0">
                <a:latin typeface="Times New Roman"/>
                <a:cs typeface="Times New Roman"/>
              </a:rPr>
              <a:t>transmit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(digitized)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speech,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64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Kbit/s,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connected.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Wireless</a:t>
            </a:r>
            <a:r>
              <a:rPr spc="-225" dirty="0"/>
              <a:t> </a:t>
            </a:r>
            <a:r>
              <a:rPr spc="-135" dirty="0"/>
              <a:t>Local</a:t>
            </a:r>
            <a:r>
              <a:rPr spc="-385" dirty="0"/>
              <a:t> </a:t>
            </a:r>
            <a:r>
              <a:rPr spc="-125" dirty="0"/>
              <a:t>Area</a:t>
            </a:r>
            <a:r>
              <a:rPr spc="-250" dirty="0"/>
              <a:t> </a:t>
            </a:r>
            <a:r>
              <a:rPr spc="-130" dirty="0"/>
              <a:t>Networks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12280-CFA9-65C0-5E97-74E58CC6A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E9BC8B-3D48-F7F5-4C2C-0A5F6C32613F}"/>
              </a:ext>
            </a:extLst>
          </p:cNvPr>
          <p:cNvSpPr txBox="1"/>
          <p:nvPr/>
        </p:nvSpPr>
        <p:spPr>
          <a:xfrm>
            <a:off x="80138" y="1516507"/>
            <a:ext cx="8983724" cy="5288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014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tabLst>
                <a:tab pos="355600" algn="l"/>
              </a:tabLst>
            </a:pPr>
            <a:r>
              <a:rPr lang="en-US" dirty="0"/>
              <a:t>Wireless Local Area Networks (</a:t>
            </a:r>
            <a:r>
              <a:rPr lang="en-US" b="1" dirty="0"/>
              <a:t>WLANs</a:t>
            </a:r>
            <a:r>
              <a:rPr lang="en-US" dirty="0"/>
              <a:t>) provide high-speed wireless connectivity within a limited geographical area, such as homes, offices, and campuses. They operate similarly to cordless phones by connecting mobile devices to a fixed communication network, but with a much higher data rate.</a:t>
            </a:r>
          </a:p>
          <a:p>
            <a:pPr>
              <a:buNone/>
            </a:pPr>
            <a:r>
              <a:rPr lang="en-US" b="1" dirty="0"/>
              <a:t>Key Characteristics of WLANs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Functionality Similar to Cordless Phones</a:t>
            </a:r>
            <a:r>
              <a:rPr lang="en-US" dirty="0"/>
              <a:t>: Like cordless phones, WLANs allow devices to communicate wirelessly with a central access point, which connects to a wired network (such as the internet or a local server).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Data Rate Requirement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Cordless phones primarily transmit </a:t>
            </a:r>
            <a:r>
              <a:rPr lang="en-US" b="1" dirty="0"/>
              <a:t>digitized speech</a:t>
            </a:r>
            <a:r>
              <a:rPr lang="en-US" dirty="0"/>
              <a:t> at a low data rate (≤64 Kbit/s).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WLANs must support high-speed data transmission to match internet speeds, typically in the range of </a:t>
            </a:r>
            <a:r>
              <a:rPr lang="en-US" b="1" dirty="0"/>
              <a:t>Mbps to Gbps</a:t>
            </a:r>
            <a:r>
              <a:rPr lang="en-US" dirty="0"/>
              <a:t> (e.g., Wi-Fi standards like IEEE 802.11ac, 802.11ax).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Operates on Unlicensed Frequency Bands</a:t>
            </a:r>
            <a:r>
              <a:rPr lang="en-US" dirty="0"/>
              <a:t>: Uses ISM bands (2.4 GHz, 5 GHz, and 6 GHz) for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Supports Multiple Devices</a:t>
            </a:r>
            <a:r>
              <a:rPr lang="en-US" dirty="0"/>
              <a:t>: Unlike cordless phones, which usually support only one handset, WLANs allow multiple users to connect simultaneously.</a:t>
            </a:r>
          </a:p>
          <a:p>
            <a:pPr marL="12700" marR="120014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tabLst>
                <a:tab pos="355600" algn="l"/>
              </a:tabLst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0AA966-6656-DB47-819F-33B53FF7F19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F76EA21-E2AA-6BFE-0F30-0895E73CF41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6C02EC4-B9B9-E3DE-9EDE-A5361919E2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Wireless</a:t>
            </a:r>
            <a:r>
              <a:rPr spc="-225" dirty="0"/>
              <a:t> </a:t>
            </a:r>
            <a:r>
              <a:rPr spc="-135" dirty="0"/>
              <a:t>Local</a:t>
            </a:r>
            <a:r>
              <a:rPr spc="-385" dirty="0"/>
              <a:t> </a:t>
            </a:r>
            <a:r>
              <a:rPr spc="-125" dirty="0"/>
              <a:t>Area</a:t>
            </a:r>
            <a:r>
              <a:rPr spc="-250" dirty="0"/>
              <a:t> </a:t>
            </a:r>
            <a:r>
              <a:rPr spc="-130" dirty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566377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6C3AE-CC33-A3C8-DFCA-3BC97BDD2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8F010388-83B7-5557-D6D9-5AE010DE8CE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ADA4F0D-C698-F381-425F-DC39005C85F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184CE4F-FAD2-98C8-04CD-7E9705F37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Wireless</a:t>
            </a:r>
            <a:r>
              <a:rPr spc="-225" dirty="0"/>
              <a:t> </a:t>
            </a:r>
            <a:r>
              <a:rPr spc="-135" dirty="0"/>
              <a:t>Local</a:t>
            </a:r>
            <a:r>
              <a:rPr spc="-385" dirty="0"/>
              <a:t> </a:t>
            </a:r>
            <a:r>
              <a:rPr spc="-125" dirty="0"/>
              <a:t>Area</a:t>
            </a:r>
            <a:r>
              <a:rPr spc="-250" dirty="0"/>
              <a:t> </a:t>
            </a:r>
            <a:r>
              <a:rPr spc="-130" dirty="0"/>
              <a:t>Networks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A5A9B7-FA28-5AE9-7136-688301AE9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80893"/>
              </p:ext>
            </p:extLst>
          </p:nvPr>
        </p:nvGraphicFramePr>
        <p:xfrm>
          <a:off x="152400" y="1396999"/>
          <a:ext cx="8691117" cy="187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7039">
                  <a:extLst>
                    <a:ext uri="{9D8B030D-6E8A-4147-A177-3AD203B41FA5}">
                      <a16:colId xmlns:a16="http://schemas.microsoft.com/office/drawing/2014/main" val="141148413"/>
                    </a:ext>
                  </a:extLst>
                </a:gridCol>
                <a:gridCol w="2897039">
                  <a:extLst>
                    <a:ext uri="{9D8B030D-6E8A-4147-A177-3AD203B41FA5}">
                      <a16:colId xmlns:a16="http://schemas.microsoft.com/office/drawing/2014/main" val="1938338005"/>
                    </a:ext>
                  </a:extLst>
                </a:gridCol>
                <a:gridCol w="2897039">
                  <a:extLst>
                    <a:ext uri="{9D8B030D-6E8A-4147-A177-3AD203B41FA5}">
                      <a16:colId xmlns:a16="http://schemas.microsoft.com/office/drawing/2014/main" val="3677047803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lvl="0"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WLANs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Cordless Phones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36082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Wireless internet access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Voice communication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03371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IN" dirty="0"/>
                        <a:t>Data Rate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Mbps to Gbps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≤64 Kbit/s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77631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IN" dirty="0"/>
                        <a:t>Coverage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30–100 meters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50–300 meters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4112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IN" dirty="0"/>
                        <a:t>Network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Connects to the internet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Connects to PSTN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6001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23FD8F-2775-4FB2-5278-AC5DF23DE19F}"/>
              </a:ext>
            </a:extLst>
          </p:cNvPr>
          <p:cNvSpPr txBox="1"/>
          <p:nvPr/>
        </p:nvSpPr>
        <p:spPr>
          <a:xfrm>
            <a:off x="152400" y="3429000"/>
            <a:ext cx="89114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Applications of WLANs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Home and Office Networks</a:t>
            </a:r>
            <a:r>
              <a:rPr lang="en-US" dirty="0"/>
              <a:t> – Provides seamless internet access to multiple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Public Wi-Fi Hotspots</a:t>
            </a:r>
            <a:r>
              <a:rPr lang="en-US" dirty="0"/>
              <a:t> – Used in airports, cafes, and shopping malls.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Enterprise Networks</a:t>
            </a:r>
            <a:r>
              <a:rPr lang="en-US" dirty="0"/>
              <a:t> – Supports internal communications and cloud-based applications.</a:t>
            </a:r>
          </a:p>
          <a:p>
            <a:r>
              <a:rPr lang="en-US" dirty="0"/>
              <a:t>In </a:t>
            </a:r>
            <a:r>
              <a:rPr lang="en-US" b="1" dirty="0"/>
              <a:t>Wireless and Mobile Communication</a:t>
            </a:r>
            <a:r>
              <a:rPr lang="en-US" dirty="0"/>
              <a:t>, WLANs are studied under </a:t>
            </a:r>
            <a:r>
              <a:rPr lang="en-US" b="1" dirty="0"/>
              <a:t>wireless networking protocols, data transmission rates, frequency spectrum utilization, and security mechanisms</a:t>
            </a:r>
            <a:r>
              <a:rPr lang="en-US" dirty="0"/>
              <a:t> like encryption (WPA2, WPA3).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50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6507"/>
            <a:ext cx="767524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7480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When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coverage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becomes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smaller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WLANs,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speak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Personal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(PANs).</a:t>
            </a:r>
            <a:endParaRPr sz="2400">
              <a:latin typeface="Times New Roman"/>
              <a:cs typeface="Times New Roman"/>
            </a:endParaRPr>
          </a:p>
          <a:p>
            <a:pPr marL="355600" marR="994410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intended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cable </a:t>
            </a:r>
            <a:r>
              <a:rPr sz="2400" dirty="0">
                <a:latin typeface="Times New Roman"/>
                <a:cs typeface="Times New Roman"/>
              </a:rPr>
              <a:t>replacement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duties.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Bluetooth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allow </a:t>
            </a:r>
            <a:r>
              <a:rPr sz="2400" dirty="0">
                <a:latin typeface="Times New Roman"/>
                <a:cs typeface="Times New Roman"/>
              </a:rPr>
              <a:t>connecting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hands-</a:t>
            </a:r>
            <a:r>
              <a:rPr sz="2400" dirty="0">
                <a:latin typeface="Times New Roman"/>
                <a:cs typeface="Times New Roman"/>
              </a:rPr>
              <a:t>free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headset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phone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cable;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distance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 devices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20" dirty="0">
                <a:latin typeface="Times New Roman"/>
                <a:cs typeface="Times New Roman"/>
              </a:rPr>
              <a:t>less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meter.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Personal</a:t>
            </a:r>
            <a:r>
              <a:rPr spc="-385" dirty="0"/>
              <a:t> </a:t>
            </a:r>
            <a:r>
              <a:rPr spc="-125" dirty="0"/>
              <a:t>Area</a:t>
            </a:r>
            <a:r>
              <a:rPr spc="-245" dirty="0"/>
              <a:t> </a:t>
            </a:r>
            <a:r>
              <a:rPr spc="-130" dirty="0"/>
              <a:t>Networks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D06D8-E048-658E-57ED-AAE02D565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03FB060-B794-B188-5973-667EEBC23EDD}"/>
              </a:ext>
            </a:extLst>
          </p:cNvPr>
          <p:cNvSpPr txBox="1"/>
          <p:nvPr/>
        </p:nvSpPr>
        <p:spPr>
          <a:xfrm>
            <a:off x="383540" y="1516507"/>
            <a:ext cx="8067675" cy="433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sz="2000" dirty="0"/>
              <a:t>Wireless communication plays a crucial role in modern society, particularly in the field of </a:t>
            </a:r>
            <a:r>
              <a:rPr lang="en-US" sz="2000" b="1" dirty="0"/>
              <a:t>cellular telephony</a:t>
            </a:r>
            <a:r>
              <a:rPr lang="en-US" sz="2000" dirty="0"/>
              <a:t>, which represents the largest market segment. This technology has significantly impacted everyday life by enabling seamless communication across vast distances.</a:t>
            </a:r>
          </a:p>
          <a:p>
            <a:pPr>
              <a:buNone/>
            </a:pPr>
            <a:r>
              <a:rPr lang="en-US" sz="2000" dirty="0"/>
              <a:t>In recent years, </a:t>
            </a:r>
            <a:r>
              <a:rPr lang="en-US" sz="2000" b="1" dirty="0"/>
              <a:t>wireless computer networks</a:t>
            </a:r>
            <a:r>
              <a:rPr lang="en-US" sz="2000" dirty="0"/>
              <a:t> have transformed workplace mobility. Employees can now work remotely, access emails, and communicate efficiently from any location, such as coffee shops, without being restricted to a fixed workstation.</a:t>
            </a:r>
          </a:p>
          <a:p>
            <a:r>
              <a:rPr lang="en-US" sz="2000" dirty="0"/>
              <a:t>Beyond widely known applications like mobile phones and internet connectivity, wireless communication has also enabled </a:t>
            </a:r>
            <a:r>
              <a:rPr lang="en-US" sz="2000" b="1" dirty="0"/>
              <a:t>less obvious but impactful innovations</a:t>
            </a:r>
            <a:r>
              <a:rPr lang="en-US" sz="2000" dirty="0"/>
              <a:t>. These emerging applications continue to evolve, influencing various aspects of daily life and industries.</a:t>
            </a:r>
          </a:p>
          <a:p>
            <a:pPr marL="355600" marR="318770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B3BB629-80B4-7F86-39AA-C3CDDB0ED66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DF2EB79-6D01-1A15-26E3-76ACA1FAF1D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3A9917A-4199-3C81-F782-68B3C672EF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81686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A4366-61CC-DFBA-28E6-74984AC3B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B7B6582-BE6E-961C-1037-F123B1A0CD69}"/>
              </a:ext>
            </a:extLst>
          </p:cNvPr>
          <p:cNvSpPr txBox="1"/>
          <p:nvPr/>
        </p:nvSpPr>
        <p:spPr>
          <a:xfrm>
            <a:off x="383540" y="1516507"/>
            <a:ext cx="7675245" cy="519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7480">
              <a:spcBef>
                <a:spcPts val="100"/>
              </a:spcBef>
              <a:buClr>
                <a:srgbClr val="0F1141"/>
              </a:buClr>
              <a:tabLst>
                <a:tab pos="355600" algn="l"/>
              </a:tabLst>
            </a:pPr>
            <a:r>
              <a:rPr lang="en-US" sz="1600" dirty="0"/>
              <a:t>Personal Area Networks (</a:t>
            </a:r>
            <a:r>
              <a:rPr lang="en-US" sz="1600" b="1" dirty="0"/>
              <a:t>PANs</a:t>
            </a:r>
            <a:r>
              <a:rPr lang="en-US" sz="1600" dirty="0"/>
              <a:t>) are the smallest type of wireless networks, designed for short-range communication between personal devices.</a:t>
            </a:r>
          </a:p>
          <a:p>
            <a:pPr>
              <a:buNone/>
            </a:pPr>
            <a:r>
              <a:rPr lang="en-US" sz="1600" b="1" dirty="0"/>
              <a:t>Characteristics of PANs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Smaller Coverage Area</a:t>
            </a:r>
            <a:r>
              <a:rPr lang="en-US" sz="1600" dirty="0"/>
              <a:t>: Covers a few meters (typically </a:t>
            </a:r>
            <a:r>
              <a:rPr lang="en-US" sz="1600" b="1" dirty="0"/>
              <a:t>1–10 meters</a:t>
            </a:r>
            <a:r>
              <a:rPr lang="en-US" sz="1600" dirty="0"/>
              <a:t>), much smaller than </a:t>
            </a:r>
            <a:r>
              <a:rPr lang="en-US" sz="1600" b="1" dirty="0"/>
              <a:t>WLANs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Purpose</a:t>
            </a:r>
            <a:r>
              <a:rPr lang="en-US" sz="1600" dirty="0"/>
              <a:t>: Primarily used for </a:t>
            </a:r>
            <a:r>
              <a:rPr lang="en-US" sz="1600" b="1" dirty="0"/>
              <a:t>cable replacement</a:t>
            </a:r>
            <a:r>
              <a:rPr lang="en-US" sz="1600" dirty="0"/>
              <a:t>, enabling </a:t>
            </a:r>
            <a:r>
              <a:rPr lang="en-US" sz="1600" b="1" dirty="0"/>
              <a:t>wireless communication between personal devices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Technology Used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Bluetooth</a:t>
            </a:r>
            <a:r>
              <a:rPr lang="en-US" sz="1600" dirty="0"/>
              <a:t> (e.g., hands-free headsets, wireless keyboards, and smartwatches).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Infrared (IR)</a:t>
            </a:r>
            <a:r>
              <a:rPr lang="en-US" sz="1600" dirty="0"/>
              <a:t> (e.g., TV remotes, old file transfer systems).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Zigbee</a:t>
            </a:r>
            <a:r>
              <a:rPr lang="en-US" sz="1600" dirty="0"/>
              <a:t> (used in IoT devices for low-power, short-range communication).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Low Power Consumption</a:t>
            </a:r>
            <a:r>
              <a:rPr lang="en-US" sz="1600" dirty="0"/>
              <a:t>: Optimized for </a:t>
            </a:r>
            <a:r>
              <a:rPr lang="en-US" sz="1600" b="1" dirty="0"/>
              <a:t>low-energy</a:t>
            </a:r>
            <a:r>
              <a:rPr lang="en-US" sz="1600" dirty="0"/>
              <a:t> communication between devices.</a:t>
            </a:r>
          </a:p>
          <a:p>
            <a:pPr>
              <a:buNone/>
            </a:pPr>
            <a:r>
              <a:rPr lang="en-US" sz="1600" b="1" dirty="0"/>
              <a:t>Example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Wireless Accessories</a:t>
            </a:r>
            <a:r>
              <a:rPr lang="en-US" sz="1600" dirty="0"/>
              <a:t>: Connecting Bluetooth headsets, speakers, keyboards, and mice.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IoT Devices</a:t>
            </a:r>
            <a:r>
              <a:rPr lang="en-US" sz="1600" dirty="0"/>
              <a:t>: Smart home automation (e.g., smart bulbs, fitness bands).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File Transfer</a:t>
            </a:r>
            <a:r>
              <a:rPr lang="en-US" sz="1600" dirty="0"/>
              <a:t>: Using Bluetooth to transfer files between mobile phones.</a:t>
            </a:r>
          </a:p>
          <a:p>
            <a:endParaRPr lang="en-US" sz="1600" dirty="0"/>
          </a:p>
          <a:p>
            <a:pPr marL="12700" marR="15748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tabLst>
                <a:tab pos="355600" algn="l"/>
              </a:tabLst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A693730-2287-2D87-9ECB-A438418473F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D28057A-027C-E9D2-5840-C38AA693787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60F7CA2-55A2-AB2F-004D-1A0931F559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Personal</a:t>
            </a:r>
            <a:r>
              <a:rPr spc="-385" dirty="0"/>
              <a:t> </a:t>
            </a:r>
            <a:r>
              <a:rPr spc="-125" dirty="0"/>
              <a:t>Area</a:t>
            </a:r>
            <a:r>
              <a:rPr spc="-245" dirty="0"/>
              <a:t> </a:t>
            </a:r>
            <a:r>
              <a:rPr spc="-130" dirty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066827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6F807-68C3-5720-24F2-146D3712F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F626C6D-0234-A66B-7411-F706DA2062B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484C42F-9A24-3EB1-C32F-D9330887BC3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17130F2-260F-CE57-EF62-1F4D89681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Personal</a:t>
            </a:r>
            <a:r>
              <a:rPr spc="-385" dirty="0"/>
              <a:t> </a:t>
            </a:r>
            <a:r>
              <a:rPr spc="-125" dirty="0"/>
              <a:t>Area</a:t>
            </a:r>
            <a:r>
              <a:rPr spc="-245" dirty="0"/>
              <a:t> </a:t>
            </a:r>
            <a:r>
              <a:rPr spc="-130" dirty="0"/>
              <a:t>Networks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CE3270-D201-6989-9188-20175180E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49108"/>
              </p:ext>
            </p:extLst>
          </p:nvPr>
        </p:nvGraphicFramePr>
        <p:xfrm>
          <a:off x="304800" y="1325880"/>
          <a:ext cx="8312151" cy="2103120"/>
        </p:xfrm>
        <a:graphic>
          <a:graphicData uri="http://schemas.openxmlformats.org/drawingml/2006/table">
            <a:tbl>
              <a:tblPr/>
              <a:tblGrid>
                <a:gridCol w="2770717">
                  <a:extLst>
                    <a:ext uri="{9D8B030D-6E8A-4147-A177-3AD203B41FA5}">
                      <a16:colId xmlns:a16="http://schemas.microsoft.com/office/drawing/2014/main" val="859626564"/>
                    </a:ext>
                  </a:extLst>
                </a:gridCol>
                <a:gridCol w="2770717">
                  <a:extLst>
                    <a:ext uri="{9D8B030D-6E8A-4147-A177-3AD203B41FA5}">
                      <a16:colId xmlns:a16="http://schemas.microsoft.com/office/drawing/2014/main" val="1697444547"/>
                    </a:ext>
                  </a:extLst>
                </a:gridCol>
                <a:gridCol w="2770717">
                  <a:extLst>
                    <a:ext uri="{9D8B030D-6E8A-4147-A177-3AD203B41FA5}">
                      <a16:colId xmlns:a16="http://schemas.microsoft.com/office/drawing/2014/main" val="335017568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WLANs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1226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Coverage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1–10 meters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30–100 meters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747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Technology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Bluetooth, Zigbee, 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Wi-Fi (IEEE 802.11)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634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b="1"/>
                        <a:t>Purpose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Personal device connectivity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Internet access for multiple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492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Speed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Kbps to Mbps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Mbps to Gbps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595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33C85B-30E9-260D-2168-A00B95381E48}"/>
              </a:ext>
            </a:extLst>
          </p:cNvPr>
          <p:cNvSpPr txBox="1"/>
          <p:nvPr/>
        </p:nvSpPr>
        <p:spPr>
          <a:xfrm>
            <a:off x="304800" y="3810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PANs are crucial in </a:t>
            </a:r>
            <a:r>
              <a:rPr lang="en-US" b="1" dirty="0"/>
              <a:t>short-range communication protocols</a:t>
            </a:r>
            <a:r>
              <a:rPr lang="en-US" dirty="0"/>
              <a:t> and </a:t>
            </a:r>
            <a:r>
              <a:rPr lang="en-US" b="1" dirty="0"/>
              <a:t>low-power wireless networks</a:t>
            </a:r>
            <a:r>
              <a:rPr lang="en-US" dirty="0"/>
              <a:t>, especially in </a:t>
            </a:r>
            <a:r>
              <a:rPr lang="en-US" b="1" dirty="0"/>
              <a:t>wearable technology, IoT, and smart devices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684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6507"/>
            <a:ext cx="8008620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derivative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cordless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phones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WLANs,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essentially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replacing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dedicated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public </a:t>
            </a:r>
            <a:r>
              <a:rPr sz="2400" dirty="0">
                <a:latin typeface="Times New Roman"/>
                <a:cs typeface="Times New Roman"/>
              </a:rPr>
              <a:t>landline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cordless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</a:t>
            </a:r>
            <a:endParaRPr sz="24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romanLcParenBoth"/>
              <a:tabLst>
                <a:tab pos="527685" algn="l"/>
              </a:tabLst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AutoNum type="romanLcParenBoth"/>
              <a:tabLst>
                <a:tab pos="52768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almost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always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4550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Fixed</a:t>
            </a:r>
            <a:r>
              <a:rPr spc="-229" dirty="0"/>
              <a:t> </a:t>
            </a:r>
            <a:r>
              <a:rPr spc="-150" dirty="0"/>
              <a:t>Wireless</a:t>
            </a:r>
            <a:r>
              <a:rPr spc="-360" dirty="0"/>
              <a:t> </a:t>
            </a:r>
            <a:r>
              <a:rPr spc="-114" dirty="0"/>
              <a:t>Access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41DDD-1451-FEB0-9418-DEA40C338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06A2D6-E9DC-5E35-1EFA-54B314AF3D28}"/>
              </a:ext>
            </a:extLst>
          </p:cNvPr>
          <p:cNvSpPr txBox="1"/>
          <p:nvPr/>
        </p:nvSpPr>
        <p:spPr>
          <a:xfrm>
            <a:off x="383540" y="1516507"/>
            <a:ext cx="800862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buClr>
                <a:srgbClr val="0F1141"/>
              </a:buClr>
              <a:tabLst>
                <a:tab pos="355600" algn="l"/>
              </a:tabLst>
            </a:pPr>
            <a:r>
              <a:rPr lang="en-US" sz="1600" dirty="0"/>
              <a:t>Fixed Wireless Access (</a:t>
            </a:r>
            <a:r>
              <a:rPr lang="en-US" sz="1600" b="1" dirty="0"/>
              <a:t>FWA</a:t>
            </a:r>
            <a:r>
              <a:rPr lang="en-US" sz="1600" dirty="0"/>
              <a:t>) is a technology that provides </a:t>
            </a:r>
            <a:r>
              <a:rPr lang="en-US" sz="1600" b="1" dirty="0"/>
              <a:t>wireless broadband connectivity</a:t>
            </a:r>
            <a:r>
              <a:rPr lang="en-US" sz="1600" dirty="0"/>
              <a:t> to homes and businesses without requiring a </a:t>
            </a:r>
            <a:r>
              <a:rPr lang="en-US" sz="1600" b="1" dirty="0"/>
              <a:t>physical cable connection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b="1" dirty="0"/>
              <a:t>Key Characteristics of Fixed Wireless Access (FWA)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Alternative to Wired Networks</a:t>
            </a:r>
            <a:r>
              <a:rPr lang="en-US" sz="1600" dirty="0"/>
              <a:t>: Functions as a replacement for </a:t>
            </a:r>
            <a:r>
              <a:rPr lang="en-US" sz="1600" b="1" dirty="0"/>
              <a:t>DSL, fiber, or cable broadband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No Mobility</a:t>
            </a:r>
            <a:r>
              <a:rPr lang="en-US" sz="1600" dirty="0"/>
              <a:t>: Unlike mobile networks, </a:t>
            </a:r>
            <a:r>
              <a:rPr lang="en-US" sz="1600" b="1" dirty="0"/>
              <a:t>FWA devices remain stationary</a:t>
            </a:r>
            <a:r>
              <a:rPr lang="en-US" sz="1600" dirty="0"/>
              <a:t> at a fixed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Base Station (BS) Serves Multiple Users</a:t>
            </a:r>
            <a:r>
              <a:rPr lang="en-US" sz="1600" dirty="0"/>
              <a:t>: One </a:t>
            </a:r>
            <a:r>
              <a:rPr lang="en-US" sz="1600" b="1" dirty="0"/>
              <a:t>BS</a:t>
            </a:r>
            <a:r>
              <a:rPr lang="en-US" sz="1600" dirty="0"/>
              <a:t> can connect several homes, offices, or businesses.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High-Speed Internet</a:t>
            </a:r>
            <a:r>
              <a:rPr lang="en-US" sz="1600" dirty="0"/>
              <a:t>: Often delivers </a:t>
            </a:r>
            <a:r>
              <a:rPr lang="en-US" sz="1600" b="1" dirty="0"/>
              <a:t>broadband speeds comparable to fiber or DSL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Uses Licensed &amp; Unlicensed Spectrum</a:t>
            </a:r>
            <a:r>
              <a:rPr lang="en-US" sz="1600" dirty="0"/>
              <a:t>: Operates on frequencies like </a:t>
            </a:r>
            <a:r>
              <a:rPr lang="en-US" sz="1600" b="1" dirty="0"/>
              <a:t>4G LTE, 5G, WiMAX, and </a:t>
            </a:r>
            <a:r>
              <a:rPr lang="en-US" sz="1600" b="1" dirty="0" err="1"/>
              <a:t>mmWave</a:t>
            </a:r>
            <a:r>
              <a:rPr lang="en-US" sz="1600" b="1" dirty="0"/>
              <a:t> bands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b="1" dirty="0"/>
              <a:t>Examples of Fixed Wireless Access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5G Home Internet Services</a:t>
            </a:r>
            <a:r>
              <a:rPr lang="en-US" sz="1600" dirty="0"/>
              <a:t> (e.g., Verizon 5G Home, T-Mobile 5G Home).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Rural Internet Providers</a:t>
            </a:r>
            <a:r>
              <a:rPr lang="en-US" sz="1600" dirty="0"/>
              <a:t> using FWA to bridge the digital divide.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Enterprise Networks</a:t>
            </a:r>
            <a:r>
              <a:rPr lang="en-US" sz="1600" dirty="0"/>
              <a:t> using FWA for </a:t>
            </a:r>
            <a:r>
              <a:rPr lang="en-US" sz="1600" b="1" dirty="0"/>
              <a:t>backup internet connections</a:t>
            </a:r>
            <a:r>
              <a:rPr lang="en-US" sz="1600" dirty="0"/>
              <a:t>.</a:t>
            </a:r>
          </a:p>
          <a:p>
            <a:r>
              <a:rPr lang="en-US" sz="1600" dirty="0"/>
              <a:t>Fixed Wireless Access is a crucial technology in </a:t>
            </a:r>
            <a:r>
              <a:rPr lang="en-US" sz="1600" b="1" dirty="0"/>
              <a:t>next-generation broadband</a:t>
            </a:r>
            <a:r>
              <a:rPr lang="en-US" sz="1600" dirty="0"/>
              <a:t> and is a </a:t>
            </a:r>
            <a:r>
              <a:rPr lang="en-US" sz="1600" b="1" dirty="0"/>
              <a:t>key enabler of 5G networks</a:t>
            </a:r>
            <a:r>
              <a:rPr lang="en-US" sz="1600" dirty="0"/>
              <a:t>. 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BB8F901-CC5B-A80A-B682-9629C232A1F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71AA18A-E8EF-E19C-0452-FE8C8AC0F09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3118AA3-1ED7-8E75-C358-5A0C08516E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4550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Fixed</a:t>
            </a:r>
            <a:r>
              <a:rPr spc="-229" dirty="0"/>
              <a:t> </a:t>
            </a:r>
            <a:r>
              <a:rPr spc="-150" dirty="0"/>
              <a:t>Wireless</a:t>
            </a:r>
            <a:r>
              <a:rPr spc="-360" dirty="0"/>
              <a:t> </a:t>
            </a:r>
            <a:r>
              <a:rPr spc="-114" dirty="0"/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950335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3FF6B-CB40-B6EB-34A5-2CCFAC668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86B3D55E-EC5B-8F12-BC9C-7941B92CF3F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720ED4B-B2D5-E594-A642-0A3CDB13604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2C07C72-B8BB-28EF-A60A-39648179C5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4550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Fixed</a:t>
            </a:r>
            <a:r>
              <a:rPr spc="-229" dirty="0"/>
              <a:t> </a:t>
            </a:r>
            <a:r>
              <a:rPr spc="-150" dirty="0"/>
              <a:t>Wireless</a:t>
            </a:r>
            <a:r>
              <a:rPr spc="-360" dirty="0"/>
              <a:t> </a:t>
            </a:r>
            <a:r>
              <a:rPr spc="-114" dirty="0"/>
              <a:t>Access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13F25C-D65A-2D2E-546B-99E9AA17B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41880"/>
              </p:ext>
            </p:extLst>
          </p:nvPr>
        </p:nvGraphicFramePr>
        <p:xfrm>
          <a:off x="231774" y="1454162"/>
          <a:ext cx="8312151" cy="2651760"/>
        </p:xfrm>
        <a:graphic>
          <a:graphicData uri="http://schemas.openxmlformats.org/drawingml/2006/table">
            <a:tbl>
              <a:tblPr/>
              <a:tblGrid>
                <a:gridCol w="2770717">
                  <a:extLst>
                    <a:ext uri="{9D8B030D-6E8A-4147-A177-3AD203B41FA5}">
                      <a16:colId xmlns:a16="http://schemas.microsoft.com/office/drawing/2014/main" val="1577994560"/>
                    </a:ext>
                  </a:extLst>
                </a:gridCol>
                <a:gridCol w="2770717">
                  <a:extLst>
                    <a:ext uri="{9D8B030D-6E8A-4147-A177-3AD203B41FA5}">
                      <a16:colId xmlns:a16="http://schemas.microsoft.com/office/drawing/2014/main" val="3610633441"/>
                    </a:ext>
                  </a:extLst>
                </a:gridCol>
                <a:gridCol w="2770717">
                  <a:extLst>
                    <a:ext uri="{9D8B030D-6E8A-4147-A177-3AD203B41FA5}">
                      <a16:colId xmlns:a16="http://schemas.microsoft.com/office/drawing/2014/main" val="3721787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Fixed Wireless Access (FWA)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Cordless 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0257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b="1"/>
                        <a:t>Mobility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No (Stationary devices)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 (Limited mobility within range)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4203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Usage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Broadband internet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Voice communication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9184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Base Station Role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Serves multiple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Usually serves a single user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9671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b="1"/>
                        <a:t>Technology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4G, 5G, WiMAX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Analog/Digital cordless telephony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32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713DEDF-B6DF-34EA-700E-4AE7228E2A56}"/>
              </a:ext>
            </a:extLst>
          </p:cNvPr>
          <p:cNvSpPr txBox="1"/>
          <p:nvPr/>
        </p:nvSpPr>
        <p:spPr>
          <a:xfrm>
            <a:off x="228600" y="42672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Advantages of FWA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Faster Deployment</a:t>
            </a:r>
            <a:r>
              <a:rPr lang="en-US" dirty="0"/>
              <a:t>: No need for physical cables, reducing installation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Cost-Effective</a:t>
            </a:r>
            <a:r>
              <a:rPr lang="en-US" dirty="0"/>
              <a:t>: Eliminates expensive fiber/cable laying.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Ideal for Rural &amp; Remote Areas</a:t>
            </a:r>
            <a:r>
              <a:rPr lang="en-US" dirty="0"/>
              <a:t>: Provides connectivity where </a:t>
            </a:r>
            <a:r>
              <a:rPr lang="en-US" b="1" dirty="0"/>
              <a:t>fiber or DSL is unavailable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Supports High Bandwidth Applications</a:t>
            </a:r>
            <a:r>
              <a:rPr lang="en-US" dirty="0"/>
              <a:t>: Enables </a:t>
            </a:r>
            <a:r>
              <a:rPr lang="en-US" b="1" dirty="0"/>
              <a:t>HD streaming, gaming, and remote work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370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3355"/>
            <a:ext cx="3836670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20" dirty="0">
                <a:latin typeface="Times New Roman"/>
                <a:cs typeface="Times New Roman"/>
              </a:rPr>
              <a:t>Rate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 of</a:t>
            </a:r>
            <a:r>
              <a:rPr sz="2400" spc="-10" dirty="0">
                <a:latin typeface="Times New Roman"/>
                <a:cs typeface="Times New Roman"/>
              </a:rPr>
              <a:t> Users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Mobility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Energy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Consumption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Spectrum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Requirements</a:t>
            </a:r>
            <a:r>
              <a:rPr spc="-190" dirty="0"/>
              <a:t> </a:t>
            </a:r>
            <a:r>
              <a:rPr spc="-120" dirty="0"/>
              <a:t>for</a:t>
            </a:r>
            <a:r>
              <a:rPr spc="-245" dirty="0"/>
              <a:t> </a:t>
            </a:r>
            <a:r>
              <a:rPr spc="-120" dirty="0"/>
              <a:t>the</a:t>
            </a:r>
            <a:r>
              <a:rPr spc="-229" dirty="0"/>
              <a:t> </a:t>
            </a:r>
            <a:r>
              <a:rPr spc="-125" dirty="0"/>
              <a:t>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68918" y="617656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26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2948940"/>
          <a:ext cx="8229600" cy="3655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5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application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83820" algn="r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888888"/>
                          </a:solidFill>
                          <a:latin typeface="Arial MT"/>
                          <a:cs typeface="Arial MT"/>
                        </a:rPr>
                        <a:t>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Sensor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networks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Kbit/s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5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Speech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communications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 and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64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Kbit/s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Elementary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services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Kbit/s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4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peripherals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similar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devices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1Mbit/s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5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High-speed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services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0.5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Mbit/s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5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Personal</a:t>
                      </a:r>
                      <a:r>
                        <a:rPr sz="20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Networks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Mbit/s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3163" cy="69265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95401"/>
            <a:ext cx="7010400" cy="45720"/>
            <a:chOff x="0" y="1295401"/>
            <a:chExt cx="7010400" cy="45720"/>
          </a:xfrm>
        </p:grpSpPr>
        <p:sp>
          <p:nvSpPr>
            <p:cNvPr id="5" name="object 5"/>
            <p:cNvSpPr/>
            <p:nvPr/>
          </p:nvSpPr>
          <p:spPr>
            <a:xfrm>
              <a:off x="2362200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9540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81854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540" y="1443355"/>
            <a:ext cx="686562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per </a:t>
            </a:r>
            <a:r>
              <a:rPr sz="2400" dirty="0">
                <a:latin typeface="Times New Roman"/>
                <a:cs typeface="Times New Roman"/>
              </a:rPr>
              <a:t>second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several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gigabits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 second,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1981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Data</a:t>
            </a:r>
            <a:r>
              <a:rPr spc="-275" dirty="0"/>
              <a:t> </a:t>
            </a:r>
            <a:r>
              <a:rPr spc="-100" dirty="0"/>
              <a:t>Rate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13350F-DAEC-20A4-2C64-B10CF4D4E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373BCCE6-A562-1FA0-AD2E-7F79AA9857D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3163" cy="692658"/>
          </a:xfrm>
          <a:prstGeom prst="rect">
            <a:avLst/>
          </a:prstGeom>
        </p:spPr>
      </p:pic>
      <p:grpSp>
        <p:nvGrpSpPr>
          <p:cNvPr id="4" name="object 4">
            <a:extLst>
              <a:ext uri="{FF2B5EF4-FFF2-40B4-BE49-F238E27FC236}">
                <a16:creationId xmlns:a16="http://schemas.microsoft.com/office/drawing/2014/main" id="{468ADA88-4104-30AD-ABFC-FD82BE7B12D6}"/>
              </a:ext>
            </a:extLst>
          </p:cNvPr>
          <p:cNvGrpSpPr/>
          <p:nvPr/>
        </p:nvGrpSpPr>
        <p:grpSpPr>
          <a:xfrm>
            <a:off x="0" y="1295401"/>
            <a:ext cx="7010400" cy="45720"/>
            <a:chOff x="0" y="1295401"/>
            <a:chExt cx="7010400" cy="4572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DDCF8C1-C29E-71ED-CF15-826C1538BBB1}"/>
                </a:ext>
              </a:extLst>
            </p:cNvPr>
            <p:cNvSpPr/>
            <p:nvPr/>
          </p:nvSpPr>
          <p:spPr>
            <a:xfrm>
              <a:off x="2362200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AA1B954-5182-70F2-10E2-E7544BAD52BC}"/>
                </a:ext>
              </a:extLst>
            </p:cNvPr>
            <p:cNvSpPr/>
            <p:nvPr/>
          </p:nvSpPr>
          <p:spPr>
            <a:xfrm>
              <a:off x="0" y="129540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9E02C00-FF30-EDC8-02AE-A706954541A1}"/>
                </a:ext>
              </a:extLst>
            </p:cNvPr>
            <p:cNvSpPr/>
            <p:nvPr/>
          </p:nvSpPr>
          <p:spPr>
            <a:xfrm>
              <a:off x="4681854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14F24CB0-729F-F2A4-74AF-5BD42EF441E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5C4536D-EF0C-FD7A-3F25-4554974FE2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1981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Data</a:t>
            </a:r>
            <a:r>
              <a:rPr spc="-275" dirty="0"/>
              <a:t> </a:t>
            </a:r>
            <a:r>
              <a:rPr spc="-100" dirty="0"/>
              <a:t>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169C8-9761-366F-3E7F-BC5C0AB89922}"/>
              </a:ext>
            </a:extLst>
          </p:cNvPr>
          <p:cNvSpPr txBox="1"/>
          <p:nvPr/>
        </p:nvSpPr>
        <p:spPr>
          <a:xfrm>
            <a:off x="152400" y="1341121"/>
            <a:ext cx="8670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data rate</a:t>
            </a:r>
            <a:r>
              <a:rPr lang="en-US" dirty="0"/>
              <a:t> in wireless communication varies based on the application, ranging from </a:t>
            </a:r>
            <a:r>
              <a:rPr lang="en-US" b="1" dirty="0"/>
              <a:t>a few bits per second</a:t>
            </a:r>
            <a:r>
              <a:rPr lang="en-US" dirty="0"/>
              <a:t> to </a:t>
            </a:r>
            <a:r>
              <a:rPr lang="en-US" b="1" dirty="0"/>
              <a:t>several gigabits per second</a:t>
            </a:r>
          </a:p>
          <a:p>
            <a:pPr>
              <a:buNone/>
            </a:pPr>
            <a:r>
              <a:rPr lang="en-US" b="1" dirty="0"/>
              <a:t>Key 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 data rates</a:t>
            </a:r>
            <a:r>
              <a:rPr lang="en-US" dirty="0"/>
              <a:t> are used in </a:t>
            </a:r>
            <a:r>
              <a:rPr lang="en-US" b="1" dirty="0"/>
              <a:t>sensor networks</a:t>
            </a:r>
            <a:r>
              <a:rPr lang="en-US" dirty="0"/>
              <a:t> and </a:t>
            </a:r>
            <a:r>
              <a:rPr lang="en-US" b="1" dirty="0"/>
              <a:t>speech communication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Medium data rates</a:t>
            </a:r>
            <a:r>
              <a:rPr lang="en-US" dirty="0"/>
              <a:t> support </a:t>
            </a:r>
            <a:r>
              <a:rPr lang="en-US" b="1" dirty="0"/>
              <a:t>elementary data services</a:t>
            </a:r>
            <a:r>
              <a:rPr lang="en-US" dirty="0"/>
              <a:t> and </a:t>
            </a:r>
            <a:r>
              <a:rPr lang="en-US" b="1" dirty="0"/>
              <a:t>computer peripherals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High-speed applications</a:t>
            </a:r>
            <a:r>
              <a:rPr lang="en-US" dirty="0"/>
              <a:t> like </a:t>
            </a:r>
            <a:r>
              <a:rPr lang="en-US" b="1" dirty="0"/>
              <a:t>Wi-Fi, mobile networks, and PANs</a:t>
            </a:r>
            <a:r>
              <a:rPr lang="en-US" dirty="0"/>
              <a:t> require much higher data rates.</a:t>
            </a:r>
          </a:p>
          <a:p>
            <a:endParaRPr lang="en-US" dirty="0"/>
          </a:p>
          <a:p>
            <a:r>
              <a:rPr lang="en-US" dirty="0"/>
              <a:t>The choice of data rate depends on the </a:t>
            </a:r>
            <a:r>
              <a:rPr lang="en-US" b="1" dirty="0"/>
              <a:t>network type, application requirements, and technology used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265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3163" cy="69265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295401"/>
            <a:ext cx="7010400" cy="45720"/>
            <a:chOff x="0" y="1295401"/>
            <a:chExt cx="7010400" cy="45720"/>
          </a:xfrm>
        </p:grpSpPr>
        <p:sp>
          <p:nvSpPr>
            <p:cNvPr id="4" name="object 4"/>
            <p:cNvSpPr/>
            <p:nvPr/>
          </p:nvSpPr>
          <p:spPr>
            <a:xfrm>
              <a:off x="2362200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29540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1854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4939" y="1244854"/>
            <a:ext cx="8041005" cy="2659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distinction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 here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distance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transmitter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receiver.</a:t>
            </a:r>
            <a:endParaRPr sz="2400">
              <a:latin typeface="Times New Roman"/>
              <a:cs typeface="Times New Roman"/>
            </a:endParaRPr>
          </a:p>
          <a:p>
            <a:pPr marL="12700" marR="277495" algn="just">
              <a:lnSpc>
                <a:spcPct val="12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coverage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almost</a:t>
            </a:r>
            <a:r>
              <a:rPr sz="2400" spc="-10" dirty="0">
                <a:latin typeface="Times New Roman"/>
                <a:cs typeface="Times New Roman"/>
              </a:rPr>
              <a:t> independent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combining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big</a:t>
            </a:r>
            <a:r>
              <a:rPr sz="2400" spc="-10" dirty="0">
                <a:latin typeface="Times New Roman"/>
                <a:cs typeface="Times New Roman"/>
              </a:rPr>
              <a:t> network.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51050" y="3575050"/>
          <a:ext cx="7086600" cy="307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network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Range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46710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888888"/>
                          </a:solidFill>
                          <a:latin typeface="Arial MT"/>
                          <a:cs typeface="Arial MT"/>
                        </a:rPr>
                        <a:t>28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Body</a:t>
                      </a:r>
                      <a:r>
                        <a:rPr sz="20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(BANs)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1meter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Personal</a:t>
                      </a:r>
                      <a:r>
                        <a:rPr sz="20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Networks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meter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WLANs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meter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Cellular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km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Satellite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1,000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km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radius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855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sz="20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wireless</a:t>
                      </a:r>
                      <a:r>
                        <a:rPr sz="2000" i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200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services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marR="4248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and several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tens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kilometers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5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57150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5714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Range</a:t>
            </a:r>
            <a:r>
              <a:rPr spc="-254" dirty="0"/>
              <a:t> </a:t>
            </a:r>
            <a:r>
              <a:rPr spc="-114" dirty="0"/>
              <a:t>and</a:t>
            </a:r>
            <a:r>
              <a:rPr spc="-260" dirty="0"/>
              <a:t> </a:t>
            </a:r>
            <a:r>
              <a:rPr spc="-140" dirty="0"/>
              <a:t>Number</a:t>
            </a:r>
            <a:r>
              <a:rPr spc="-250" dirty="0"/>
              <a:t> </a:t>
            </a:r>
            <a:r>
              <a:rPr spc="-95" dirty="0"/>
              <a:t>of</a:t>
            </a:r>
            <a:r>
              <a:rPr spc="-265" dirty="0"/>
              <a:t> </a:t>
            </a:r>
            <a:r>
              <a:rPr spc="-105" dirty="0"/>
              <a:t>Users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B22319-0A89-2907-4E66-090A938F2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CE1FC102-BCC7-EC9F-F422-E0FEDC2543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3163" cy="692658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8DE7817B-3F05-0C06-9274-B406E6511AFB}"/>
              </a:ext>
            </a:extLst>
          </p:cNvPr>
          <p:cNvGrpSpPr/>
          <p:nvPr/>
        </p:nvGrpSpPr>
        <p:grpSpPr>
          <a:xfrm>
            <a:off x="0" y="1295401"/>
            <a:ext cx="7010400" cy="45720"/>
            <a:chOff x="0" y="1295401"/>
            <a:chExt cx="7010400" cy="4572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C3596E8-C673-693A-4196-53DA92A4920F}"/>
                </a:ext>
              </a:extLst>
            </p:cNvPr>
            <p:cNvSpPr/>
            <p:nvPr/>
          </p:nvSpPr>
          <p:spPr>
            <a:xfrm>
              <a:off x="2362200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733C3B3-5D88-AE24-2B8D-BBCB2B9B76F6}"/>
                </a:ext>
              </a:extLst>
            </p:cNvPr>
            <p:cNvSpPr/>
            <p:nvPr/>
          </p:nvSpPr>
          <p:spPr>
            <a:xfrm>
              <a:off x="0" y="129540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48154C01-5C30-5072-1DDC-FC5F01050DA5}"/>
                </a:ext>
              </a:extLst>
            </p:cNvPr>
            <p:cNvSpPr/>
            <p:nvPr/>
          </p:nvSpPr>
          <p:spPr>
            <a:xfrm>
              <a:off x="4681854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8E629449-1BC6-E653-0507-72DE6239A1F3}"/>
              </a:ext>
            </a:extLst>
          </p:cNvPr>
          <p:cNvSpPr txBox="1"/>
          <p:nvPr/>
        </p:nvSpPr>
        <p:spPr>
          <a:xfrm>
            <a:off x="154939" y="1244854"/>
            <a:ext cx="8041005" cy="4372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lang="en-US" dirty="0"/>
              <a:t>The </a:t>
            </a:r>
            <a:r>
              <a:rPr lang="en-US" b="1" dirty="0"/>
              <a:t>range</a:t>
            </a:r>
            <a:r>
              <a:rPr lang="en-US" dirty="0"/>
              <a:t> of a wireless network refers to the </a:t>
            </a:r>
            <a:r>
              <a:rPr lang="en-US" b="1" dirty="0"/>
              <a:t>distance between the transmitter and receiver</a:t>
            </a:r>
            <a:r>
              <a:rPr lang="en-US" dirty="0"/>
              <a:t>, while the </a:t>
            </a:r>
            <a:r>
              <a:rPr lang="en-US" b="1" dirty="0"/>
              <a:t>number of users</a:t>
            </a:r>
            <a:r>
              <a:rPr lang="en-US" dirty="0"/>
              <a:t> depends on the network type and capacity.</a:t>
            </a:r>
          </a:p>
          <a:p>
            <a:pPr>
              <a:buNone/>
            </a:pPr>
            <a:r>
              <a:rPr lang="en-US" b="1" dirty="0"/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Short-range networks</a:t>
            </a:r>
            <a:r>
              <a:rPr lang="en-US" dirty="0"/>
              <a:t> (BANs, PANs) are suitable for </a:t>
            </a:r>
            <a:r>
              <a:rPr lang="en-US" b="1" dirty="0"/>
              <a:t>wearables and Bluetooth devices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Medium-range networks</a:t>
            </a:r>
            <a:r>
              <a:rPr lang="en-US" dirty="0"/>
              <a:t> (WLANs, Fixed Wireless) cater to </a:t>
            </a:r>
            <a:r>
              <a:rPr lang="en-US" b="1" dirty="0"/>
              <a:t>homes, offices, and urban setups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Long-range networks</a:t>
            </a:r>
            <a:r>
              <a:rPr lang="en-US" dirty="0"/>
              <a:t> (Cellular, Satellite) serve </a:t>
            </a:r>
            <a:r>
              <a:rPr lang="en-US" b="1" dirty="0"/>
              <a:t>large areas, including rural and remote regions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Network coverage can be expanded</a:t>
            </a:r>
            <a:r>
              <a:rPr lang="en-US" dirty="0"/>
              <a:t> by using multiple </a:t>
            </a:r>
            <a:r>
              <a:rPr lang="en-US" b="1" dirty="0"/>
              <a:t>Base Stations (BSs)</a:t>
            </a:r>
            <a:r>
              <a:rPr lang="en-US" dirty="0"/>
              <a:t> to form a larger network.</a:t>
            </a:r>
          </a:p>
          <a:p>
            <a:r>
              <a:rPr lang="en-US" dirty="0"/>
              <a:t>Choosing the right network depends on </a:t>
            </a:r>
            <a:r>
              <a:rPr lang="en-US" b="1" dirty="0"/>
              <a:t>range, user capacity, and application requirements</a:t>
            </a:r>
            <a:r>
              <a:rPr lang="en-US" dirty="0"/>
              <a:t>.</a:t>
            </a:r>
          </a:p>
          <a:p>
            <a:pPr marL="12700" marR="5080">
              <a:lnSpc>
                <a:spcPct val="120100"/>
              </a:lnSpc>
              <a:spcBef>
                <a:spcPts val="95"/>
              </a:spcBef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0FB2C0C-FECB-4CDE-6DA7-FF308001A19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5BD3D7E-1FD2-87C9-D977-42B6A8B4EB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5714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Range</a:t>
            </a:r>
            <a:r>
              <a:rPr spc="-254" dirty="0"/>
              <a:t> </a:t>
            </a:r>
            <a:r>
              <a:rPr spc="-114" dirty="0"/>
              <a:t>and</a:t>
            </a:r>
            <a:r>
              <a:rPr spc="-260" dirty="0"/>
              <a:t> </a:t>
            </a:r>
            <a:r>
              <a:rPr spc="-140" dirty="0"/>
              <a:t>Number</a:t>
            </a:r>
            <a:r>
              <a:rPr spc="-250" dirty="0"/>
              <a:t> </a:t>
            </a:r>
            <a:r>
              <a:rPr spc="-95" dirty="0"/>
              <a:t>of</a:t>
            </a:r>
            <a:r>
              <a:rPr spc="-265" dirty="0"/>
              <a:t> </a:t>
            </a:r>
            <a:r>
              <a:rPr spc="-105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61260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6507"/>
            <a:ext cx="7665720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510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This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variety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new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applications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causes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technical </a:t>
            </a:r>
            <a:r>
              <a:rPr lang="en-US" sz="2400" dirty="0">
                <a:latin typeface="Times New Roman"/>
                <a:cs typeface="Times New Roman"/>
              </a:rPr>
              <a:t>challenges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wireless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engineers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become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bigger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with </a:t>
            </a:r>
            <a:r>
              <a:rPr lang="en-US" sz="2400" dirty="0">
                <a:latin typeface="Times New Roman"/>
                <a:cs typeface="Times New Roman"/>
              </a:rPr>
              <a:t>each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day.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172085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lang="en-US" sz="2400" spc="-30" dirty="0">
                <a:latin typeface="Times New Roman"/>
                <a:cs typeface="Times New Roman"/>
              </a:rPr>
              <a:t>To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give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overview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solution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methods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current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as </a:t>
            </a:r>
            <a:r>
              <a:rPr lang="en-US" sz="2400" dirty="0">
                <a:latin typeface="Times New Roman"/>
                <a:cs typeface="Times New Roman"/>
              </a:rPr>
              <a:t>well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future</a:t>
            </a:r>
            <a:r>
              <a:rPr lang="en-US" sz="2400" spc="-10" dirty="0">
                <a:latin typeface="Times New Roman"/>
                <a:cs typeface="Times New Roman"/>
              </a:rPr>
              <a:t> challenges.</a:t>
            </a:r>
            <a:endParaRPr lang="en-US"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There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two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paths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developing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new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technical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solutions:</a:t>
            </a:r>
            <a:endParaRPr lang="en-US"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Engineering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Market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Driven.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first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case,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engineers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come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up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with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brilliant </a:t>
            </a:r>
            <a:r>
              <a:rPr lang="en-US" sz="2400" dirty="0">
                <a:latin typeface="Times New Roman"/>
                <a:cs typeface="Times New Roman"/>
              </a:rPr>
              <a:t>scientific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idea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–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without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having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immediate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application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in </a:t>
            </a:r>
            <a:r>
              <a:rPr lang="en-US" sz="2400" spc="-10" dirty="0">
                <a:latin typeface="Times New Roman"/>
                <a:cs typeface="Times New Roman"/>
              </a:rPr>
              <a:t>mind.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380" cy="6603835"/>
            <a:chOff x="0" y="0"/>
            <a:chExt cx="9144380" cy="6603835"/>
          </a:xfrm>
        </p:grpSpPr>
        <p:sp>
          <p:nvSpPr>
            <p:cNvPr id="3" name="object 3"/>
            <p:cNvSpPr/>
            <p:nvPr/>
          </p:nvSpPr>
          <p:spPr>
            <a:xfrm>
              <a:off x="4630420" y="6550675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5">
                  <a:moveTo>
                    <a:pt x="2328545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328545" y="48663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7910" y="6550673"/>
              <a:ext cx="2236470" cy="45720"/>
            </a:xfrm>
            <a:custGeom>
              <a:avLst/>
              <a:gdLst/>
              <a:ahLst/>
              <a:cxnLst/>
              <a:rect l="l" t="t" r="r" b="b"/>
              <a:pathLst>
                <a:path w="2236470" h="45720">
                  <a:moveTo>
                    <a:pt x="2236089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236089" y="45718"/>
                  </a:lnTo>
                  <a:lnTo>
                    <a:pt x="2236089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3942" y="6550675"/>
              <a:ext cx="2580640" cy="48895"/>
            </a:xfrm>
            <a:custGeom>
              <a:avLst/>
              <a:gdLst/>
              <a:ahLst/>
              <a:cxnLst/>
              <a:rect l="l" t="t" r="r" b="b"/>
              <a:pathLst>
                <a:path w="2580640" h="48895">
                  <a:moveTo>
                    <a:pt x="2580639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580639" y="48663"/>
                  </a:lnTo>
                  <a:lnTo>
                    <a:pt x="2580639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400" y="0"/>
              <a:ext cx="2193163" cy="69265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95800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3600" y="6558115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5455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62200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29540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1854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609561"/>
              <a:ext cx="7924800" cy="599224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868918" y="617656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29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54922A3-EF1D-DF0A-2F53-E93D93830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FF6BAB82-B73B-C363-F677-C600C8C59D19}"/>
              </a:ext>
            </a:extLst>
          </p:cNvPr>
          <p:cNvGrpSpPr/>
          <p:nvPr/>
        </p:nvGrpSpPr>
        <p:grpSpPr>
          <a:xfrm>
            <a:off x="0" y="0"/>
            <a:ext cx="9144380" cy="6603835"/>
            <a:chOff x="0" y="0"/>
            <a:chExt cx="9144380" cy="660383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962ACF2-720D-8FEE-9E61-CFE74BD13C7C}"/>
                </a:ext>
              </a:extLst>
            </p:cNvPr>
            <p:cNvSpPr/>
            <p:nvPr/>
          </p:nvSpPr>
          <p:spPr>
            <a:xfrm>
              <a:off x="4630420" y="6550675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5">
                  <a:moveTo>
                    <a:pt x="2328545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328545" y="48663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C8F9566-4F2B-B71F-C846-8AC0FEACDB9B}"/>
                </a:ext>
              </a:extLst>
            </p:cNvPr>
            <p:cNvSpPr/>
            <p:nvPr/>
          </p:nvSpPr>
          <p:spPr>
            <a:xfrm>
              <a:off x="6907910" y="6550673"/>
              <a:ext cx="2236470" cy="45720"/>
            </a:xfrm>
            <a:custGeom>
              <a:avLst/>
              <a:gdLst/>
              <a:ahLst/>
              <a:cxnLst/>
              <a:rect l="l" t="t" r="r" b="b"/>
              <a:pathLst>
                <a:path w="2236470" h="45720">
                  <a:moveTo>
                    <a:pt x="2236089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236089" y="45718"/>
                  </a:lnTo>
                  <a:lnTo>
                    <a:pt x="2236089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3831F4C-7BAA-4799-DC83-1F19D956E909}"/>
                </a:ext>
              </a:extLst>
            </p:cNvPr>
            <p:cNvSpPr/>
            <p:nvPr/>
          </p:nvSpPr>
          <p:spPr>
            <a:xfrm>
              <a:off x="2083942" y="6550675"/>
              <a:ext cx="2580640" cy="48895"/>
            </a:xfrm>
            <a:custGeom>
              <a:avLst/>
              <a:gdLst/>
              <a:ahLst/>
              <a:cxnLst/>
              <a:rect l="l" t="t" r="r" b="b"/>
              <a:pathLst>
                <a:path w="2580640" h="48895">
                  <a:moveTo>
                    <a:pt x="2580639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580639" y="48663"/>
                  </a:lnTo>
                  <a:lnTo>
                    <a:pt x="2580639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97A36024-1C96-B2F5-0264-82317BB402D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400" y="0"/>
              <a:ext cx="2193163" cy="692658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C209F50-3DA9-BA9E-250E-1B33B4612D08}"/>
                </a:ext>
              </a:extLst>
            </p:cNvPr>
            <p:cNvSpPr/>
            <p:nvPr/>
          </p:nvSpPr>
          <p:spPr>
            <a:xfrm>
              <a:off x="4495800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02A5F5F-466C-1340-73A1-0A6E9BD5FF58}"/>
                </a:ext>
              </a:extLst>
            </p:cNvPr>
            <p:cNvSpPr/>
            <p:nvPr/>
          </p:nvSpPr>
          <p:spPr>
            <a:xfrm>
              <a:off x="2133600" y="6558115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3AE3A1A6-D590-127C-E066-1722E5BA8779}"/>
                </a:ext>
              </a:extLst>
            </p:cNvPr>
            <p:cNvSpPr/>
            <p:nvPr/>
          </p:nvSpPr>
          <p:spPr>
            <a:xfrm>
              <a:off x="6815455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0B01E512-B7BB-0747-5857-26781CFE6C11}"/>
                </a:ext>
              </a:extLst>
            </p:cNvPr>
            <p:cNvSpPr/>
            <p:nvPr/>
          </p:nvSpPr>
          <p:spPr>
            <a:xfrm>
              <a:off x="2362200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B3D27B24-002F-5B18-3B2B-490091979CF9}"/>
                </a:ext>
              </a:extLst>
            </p:cNvPr>
            <p:cNvSpPr/>
            <p:nvPr/>
          </p:nvSpPr>
          <p:spPr>
            <a:xfrm>
              <a:off x="0" y="129540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7EE446C7-971E-0160-B29B-E20ADDA9B258}"/>
                </a:ext>
              </a:extLst>
            </p:cNvPr>
            <p:cNvSpPr/>
            <p:nvPr/>
          </p:nvSpPr>
          <p:spPr>
            <a:xfrm>
              <a:off x="4681854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AD0F3063-F54C-3C61-D64D-81D11656D503}"/>
              </a:ext>
            </a:extLst>
          </p:cNvPr>
          <p:cNvSpPr txBox="1"/>
          <p:nvPr/>
        </p:nvSpPr>
        <p:spPr>
          <a:xfrm>
            <a:off x="8868918" y="617656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29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BAA5944-E493-C0B0-82F9-E5EBAC44D9B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0BEDC6-719A-5B5C-0299-C26BDE31D701}"/>
              </a:ext>
            </a:extLst>
          </p:cNvPr>
          <p:cNvSpPr txBox="1"/>
          <p:nvPr/>
        </p:nvSpPr>
        <p:spPr>
          <a:xfrm>
            <a:off x="76200" y="1341121"/>
            <a:ext cx="89876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Data Rate vs. Range for Wireless Networks</a:t>
            </a:r>
          </a:p>
          <a:p>
            <a:pPr>
              <a:buNone/>
            </a:pPr>
            <a:r>
              <a:rPr lang="en-US" dirty="0"/>
              <a:t>The figure illustrates the </a:t>
            </a:r>
            <a:r>
              <a:rPr lang="en-US" b="1" dirty="0"/>
              <a:t>relationship between data rate and range</a:t>
            </a:r>
            <a:r>
              <a:rPr lang="en-US" dirty="0"/>
              <a:t> for various wireless technologies.</a:t>
            </a:r>
          </a:p>
          <a:p>
            <a:pPr>
              <a:buNone/>
            </a:pPr>
            <a:r>
              <a:rPr lang="en-US" b="1" dirty="0"/>
              <a:t>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Higher data rates</a:t>
            </a:r>
            <a:r>
              <a:rPr lang="en-US" dirty="0"/>
              <a:t> are typically achieved in </a:t>
            </a:r>
            <a:r>
              <a:rPr lang="en-US" b="1" dirty="0"/>
              <a:t>short-range networks</a:t>
            </a:r>
            <a:r>
              <a:rPr lang="en-US" dirty="0"/>
              <a:t>, like PANs and WLANs.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Long-range networks</a:t>
            </a:r>
            <a:r>
              <a:rPr lang="en-US" dirty="0"/>
              <a:t> (Satellite, Cellular) provide wider coverage but offer lower data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Fixed wireless networks</a:t>
            </a:r>
            <a:r>
              <a:rPr lang="en-US" dirty="0"/>
              <a:t> strike a balance between range and data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Cellular networks (2G, 3G, etc.)</a:t>
            </a:r>
            <a:r>
              <a:rPr lang="en-US" dirty="0"/>
              <a:t> expand their range but sacrifice speed.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178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FBA6393-0A81-EE9B-CE42-CC9F9BC39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942F5A0B-A30C-6B2F-8054-FBC4618430B3}"/>
              </a:ext>
            </a:extLst>
          </p:cNvPr>
          <p:cNvGrpSpPr/>
          <p:nvPr/>
        </p:nvGrpSpPr>
        <p:grpSpPr>
          <a:xfrm>
            <a:off x="0" y="0"/>
            <a:ext cx="9144380" cy="6603835"/>
            <a:chOff x="0" y="0"/>
            <a:chExt cx="9144380" cy="660383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D3BE40A-08EF-AE2F-40A6-F6CB8CD1B9E1}"/>
                </a:ext>
              </a:extLst>
            </p:cNvPr>
            <p:cNvSpPr/>
            <p:nvPr/>
          </p:nvSpPr>
          <p:spPr>
            <a:xfrm>
              <a:off x="4630420" y="6550675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5">
                  <a:moveTo>
                    <a:pt x="2328545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328545" y="48663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AB230C8-2257-820A-4A79-1F57B41B078E}"/>
                </a:ext>
              </a:extLst>
            </p:cNvPr>
            <p:cNvSpPr/>
            <p:nvPr/>
          </p:nvSpPr>
          <p:spPr>
            <a:xfrm>
              <a:off x="6907910" y="6550673"/>
              <a:ext cx="2236470" cy="45720"/>
            </a:xfrm>
            <a:custGeom>
              <a:avLst/>
              <a:gdLst/>
              <a:ahLst/>
              <a:cxnLst/>
              <a:rect l="l" t="t" r="r" b="b"/>
              <a:pathLst>
                <a:path w="2236470" h="45720">
                  <a:moveTo>
                    <a:pt x="2236089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236089" y="45718"/>
                  </a:lnTo>
                  <a:lnTo>
                    <a:pt x="2236089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8B886DC-EF99-9AB1-7545-4BCDFF20420C}"/>
                </a:ext>
              </a:extLst>
            </p:cNvPr>
            <p:cNvSpPr/>
            <p:nvPr/>
          </p:nvSpPr>
          <p:spPr>
            <a:xfrm>
              <a:off x="2083942" y="6550675"/>
              <a:ext cx="2580640" cy="48895"/>
            </a:xfrm>
            <a:custGeom>
              <a:avLst/>
              <a:gdLst/>
              <a:ahLst/>
              <a:cxnLst/>
              <a:rect l="l" t="t" r="r" b="b"/>
              <a:pathLst>
                <a:path w="2580640" h="48895">
                  <a:moveTo>
                    <a:pt x="2580639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580639" y="48663"/>
                  </a:lnTo>
                  <a:lnTo>
                    <a:pt x="2580639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AFF7D6A4-CC07-5BF9-9498-3988FD8015C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400" y="0"/>
              <a:ext cx="2193163" cy="692658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9D8F2EB-4D3A-46D9-6418-5D9BAB0B1116}"/>
                </a:ext>
              </a:extLst>
            </p:cNvPr>
            <p:cNvSpPr/>
            <p:nvPr/>
          </p:nvSpPr>
          <p:spPr>
            <a:xfrm>
              <a:off x="4495800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DE0CFCD-5B7E-61D5-F05E-08D3B8BDC8D5}"/>
                </a:ext>
              </a:extLst>
            </p:cNvPr>
            <p:cNvSpPr/>
            <p:nvPr/>
          </p:nvSpPr>
          <p:spPr>
            <a:xfrm>
              <a:off x="2133600" y="6558115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07882729-582A-259D-D417-5A927535047C}"/>
                </a:ext>
              </a:extLst>
            </p:cNvPr>
            <p:cNvSpPr/>
            <p:nvPr/>
          </p:nvSpPr>
          <p:spPr>
            <a:xfrm>
              <a:off x="6815455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6817545A-1EEE-A697-7100-74C5C83C4E85}"/>
                </a:ext>
              </a:extLst>
            </p:cNvPr>
            <p:cNvSpPr/>
            <p:nvPr/>
          </p:nvSpPr>
          <p:spPr>
            <a:xfrm>
              <a:off x="2362200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2B31B85-88BE-C433-05A0-404B41E2EAC3}"/>
                </a:ext>
              </a:extLst>
            </p:cNvPr>
            <p:cNvSpPr/>
            <p:nvPr/>
          </p:nvSpPr>
          <p:spPr>
            <a:xfrm>
              <a:off x="0" y="129540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E6284F5E-31E4-5621-27A5-4D01CF3C5576}"/>
                </a:ext>
              </a:extLst>
            </p:cNvPr>
            <p:cNvSpPr/>
            <p:nvPr/>
          </p:nvSpPr>
          <p:spPr>
            <a:xfrm>
              <a:off x="4681854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EDB002B0-42CB-DC79-FE86-451A03A37637}"/>
              </a:ext>
            </a:extLst>
          </p:cNvPr>
          <p:cNvSpPr txBox="1"/>
          <p:nvPr/>
        </p:nvSpPr>
        <p:spPr>
          <a:xfrm>
            <a:off x="8868918" y="617656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29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7A5577D-F577-DDA8-C3D7-394D9FDA581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48C14F6-3295-21DE-5CC6-10389476B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68495"/>
              </p:ext>
            </p:extLst>
          </p:nvPr>
        </p:nvGraphicFramePr>
        <p:xfrm>
          <a:off x="1524000" y="1397000"/>
          <a:ext cx="6096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855729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35340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669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Technology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65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PAN(Bluetooth/Infrared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~1-10m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10Mbit/s-1Gbit/s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61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WLAN (Wi-Fi)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~100m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1-100 Mbit/s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54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Cordless Phones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~10m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 kbit/s – 100 kbit/s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4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2G Cellular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~1-10km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kbit/s – 100 kbit/s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17397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IN" dirty="0"/>
                        <a:t>3G Cellular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~1-10km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Mbit/s – 10 Mbit/s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99028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2A78F96-6859-0D4F-BA49-F7535BBA9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90612"/>
              </p:ext>
            </p:extLst>
          </p:nvPr>
        </p:nvGraphicFramePr>
        <p:xfrm>
          <a:off x="1524000" y="4693951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384469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729705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1288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Fixed Wireless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~1-10km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</a:rPr>
                        <a:t>Mbits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/s-100Mbits/s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45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Satellite Phones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&gt;100km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 kbit/s – 100 kbit/s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49325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EC8064-0E0D-4034-04D2-5F92B24591AE}"/>
              </a:ext>
            </a:extLst>
          </p:cNvPr>
          <p:cNvSpPr txBox="1"/>
          <p:nvPr/>
        </p:nvSpPr>
        <p:spPr>
          <a:xfrm>
            <a:off x="321437" y="381000"/>
            <a:ext cx="51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Rate vs. Range Trends: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333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DA56465-222F-21E7-ECE1-A68CFABEB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08BA6C93-EDB4-8B6A-E4EB-63F49ED9C2C8}"/>
              </a:ext>
            </a:extLst>
          </p:cNvPr>
          <p:cNvGrpSpPr/>
          <p:nvPr/>
        </p:nvGrpSpPr>
        <p:grpSpPr>
          <a:xfrm>
            <a:off x="0" y="0"/>
            <a:ext cx="9144380" cy="6603835"/>
            <a:chOff x="0" y="0"/>
            <a:chExt cx="9144380" cy="660383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A0A5B6A-B75F-99ED-5A1C-BA0294EC71B7}"/>
                </a:ext>
              </a:extLst>
            </p:cNvPr>
            <p:cNvSpPr/>
            <p:nvPr/>
          </p:nvSpPr>
          <p:spPr>
            <a:xfrm>
              <a:off x="4630420" y="6550675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5">
                  <a:moveTo>
                    <a:pt x="2328545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328545" y="48663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18599F3-0694-69EF-6A41-B39E42EFCC98}"/>
                </a:ext>
              </a:extLst>
            </p:cNvPr>
            <p:cNvSpPr/>
            <p:nvPr/>
          </p:nvSpPr>
          <p:spPr>
            <a:xfrm>
              <a:off x="6907910" y="6550673"/>
              <a:ext cx="2236470" cy="45720"/>
            </a:xfrm>
            <a:custGeom>
              <a:avLst/>
              <a:gdLst/>
              <a:ahLst/>
              <a:cxnLst/>
              <a:rect l="l" t="t" r="r" b="b"/>
              <a:pathLst>
                <a:path w="2236470" h="45720">
                  <a:moveTo>
                    <a:pt x="2236089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236089" y="45718"/>
                  </a:lnTo>
                  <a:lnTo>
                    <a:pt x="2236089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A90D8D3-0A8D-B596-F035-0DF290F40B00}"/>
                </a:ext>
              </a:extLst>
            </p:cNvPr>
            <p:cNvSpPr/>
            <p:nvPr/>
          </p:nvSpPr>
          <p:spPr>
            <a:xfrm>
              <a:off x="2083942" y="6550675"/>
              <a:ext cx="2580640" cy="48895"/>
            </a:xfrm>
            <a:custGeom>
              <a:avLst/>
              <a:gdLst/>
              <a:ahLst/>
              <a:cxnLst/>
              <a:rect l="l" t="t" r="r" b="b"/>
              <a:pathLst>
                <a:path w="2580640" h="48895">
                  <a:moveTo>
                    <a:pt x="2580639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580639" y="48663"/>
                  </a:lnTo>
                  <a:lnTo>
                    <a:pt x="2580639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A6BCE691-FEC1-2D68-AA9F-A7ECAF2E028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400" y="0"/>
              <a:ext cx="2193163" cy="692658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DFDE84D-7653-E0DD-3612-F2F9E86F8B71}"/>
                </a:ext>
              </a:extLst>
            </p:cNvPr>
            <p:cNvSpPr/>
            <p:nvPr/>
          </p:nvSpPr>
          <p:spPr>
            <a:xfrm>
              <a:off x="4495800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8FF2B642-1ACF-C9B5-3A23-03A0CA6991E9}"/>
                </a:ext>
              </a:extLst>
            </p:cNvPr>
            <p:cNvSpPr/>
            <p:nvPr/>
          </p:nvSpPr>
          <p:spPr>
            <a:xfrm>
              <a:off x="2133600" y="6558115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261201E-8AAD-D51B-6B7A-11F067B56A32}"/>
                </a:ext>
              </a:extLst>
            </p:cNvPr>
            <p:cNvSpPr/>
            <p:nvPr/>
          </p:nvSpPr>
          <p:spPr>
            <a:xfrm>
              <a:off x="6815455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17C9F7F-B077-7DB5-2C0B-D722805AF0D3}"/>
                </a:ext>
              </a:extLst>
            </p:cNvPr>
            <p:cNvSpPr/>
            <p:nvPr/>
          </p:nvSpPr>
          <p:spPr>
            <a:xfrm>
              <a:off x="2362200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82AD18D-407E-A0B1-300E-740A48790BEF}"/>
                </a:ext>
              </a:extLst>
            </p:cNvPr>
            <p:cNvSpPr/>
            <p:nvPr/>
          </p:nvSpPr>
          <p:spPr>
            <a:xfrm>
              <a:off x="0" y="129540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3FA5C21E-4ACE-91BD-F52F-A755515ED527}"/>
                </a:ext>
              </a:extLst>
            </p:cNvPr>
            <p:cNvSpPr/>
            <p:nvPr/>
          </p:nvSpPr>
          <p:spPr>
            <a:xfrm>
              <a:off x="4681854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2B0F639F-46CF-64D7-B152-9B59DBC3540A}"/>
              </a:ext>
            </a:extLst>
          </p:cNvPr>
          <p:cNvSpPr txBox="1"/>
          <p:nvPr/>
        </p:nvSpPr>
        <p:spPr>
          <a:xfrm>
            <a:off x="8868918" y="617656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29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A424ADF-61B4-C583-6D67-D9696060351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6AFCD1-DF1D-B00B-FF84-46B7F8CDBEA5}"/>
              </a:ext>
            </a:extLst>
          </p:cNvPr>
          <p:cNvSpPr txBox="1"/>
          <p:nvPr/>
        </p:nvSpPr>
        <p:spPr>
          <a:xfrm>
            <a:off x="381000" y="1524000"/>
            <a:ext cx="8441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Key Takeaways:</a:t>
            </a:r>
          </a:p>
          <a:p>
            <a:pPr>
              <a:buNone/>
            </a:pPr>
            <a:r>
              <a:rPr lang="en-US" b="1" dirty="0"/>
              <a:t>Short-range technologies</a:t>
            </a:r>
            <a:r>
              <a:rPr lang="en-US" dirty="0"/>
              <a:t> (PAN, WLAN) prioritize </a:t>
            </a:r>
            <a:r>
              <a:rPr lang="en-US" b="1" dirty="0"/>
              <a:t>speed over range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Cellular and fixed wireless</a:t>
            </a:r>
            <a:r>
              <a:rPr lang="en-US" dirty="0"/>
              <a:t> networks balance </a:t>
            </a:r>
            <a:r>
              <a:rPr lang="en-US" b="1" dirty="0"/>
              <a:t>coverage and data rates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Satellite networks</a:t>
            </a:r>
            <a:r>
              <a:rPr lang="en-US" dirty="0"/>
              <a:t> focus on </a:t>
            </a:r>
            <a:r>
              <a:rPr lang="en-US" b="1" dirty="0"/>
              <a:t>global coverage</a:t>
            </a:r>
            <a:r>
              <a:rPr lang="en-US" dirty="0"/>
              <a:t> but with </a:t>
            </a:r>
            <a:r>
              <a:rPr lang="en-US" b="1" dirty="0"/>
              <a:t>low data rates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trade-off between </a:t>
            </a:r>
            <a:r>
              <a:rPr lang="en-US" b="1" dirty="0"/>
              <a:t>range and speed</a:t>
            </a:r>
            <a:r>
              <a:rPr lang="en-US" dirty="0"/>
              <a:t> is a key factor in choosing the right wireless technology for different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880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6AC5A-BC56-8B79-7E4C-5E05D6E84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0A0B5EF-5089-6EDA-5533-88CC545D6C65}"/>
              </a:ext>
            </a:extLst>
          </p:cNvPr>
          <p:cNvSpPr txBox="1"/>
          <p:nvPr/>
        </p:nvSpPr>
        <p:spPr>
          <a:xfrm>
            <a:off x="78739" y="1364107"/>
            <a:ext cx="8058784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Wireless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mobility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allow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users.</a:t>
            </a:r>
            <a:endParaRPr sz="2400">
              <a:latin typeface="Times New Roman"/>
              <a:cs typeface="Times New Roman"/>
            </a:endParaRPr>
          </a:p>
          <a:p>
            <a:pPr marL="12700" marR="4382770" indent="342265">
              <a:lnSpc>
                <a:spcPct val="120000"/>
              </a:lnSpc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ability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move </a:t>
            </a:r>
            <a:r>
              <a:rPr sz="2400" spc="-10" dirty="0">
                <a:latin typeface="Times New Roman"/>
                <a:cs typeface="Times New Roman"/>
              </a:rPr>
              <a:t>around </a:t>
            </a: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user.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71725DD-4D52-DB74-DB64-F57933851B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Mobility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2963D37-6B76-8823-988C-71126BD71B7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2057387"/>
            <a:ext cx="5257800" cy="395158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7E82281-0A70-20D9-D743-EE1745A03ED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2A2930D-087F-8525-2717-19992B201BA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  <p:extLst>
      <p:ext uri="{BB962C8B-B14F-4D97-AF65-F5344CB8AC3E}">
        <p14:creationId xmlns:p14="http://schemas.microsoft.com/office/powerpoint/2010/main" val="2234428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64107"/>
            <a:ext cx="8058784" cy="4716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sz="1600" dirty="0"/>
              <a:t>Wireless networks </a:t>
            </a:r>
            <a:r>
              <a:rPr lang="en-US" sz="1600" b="1" dirty="0"/>
              <a:t>differ in their mobility support</a:t>
            </a:r>
            <a:r>
              <a:rPr lang="en-US" sz="1600" dirty="0"/>
              <a:t>, allowing users to move around while communicating. Mobility is a crucial factor for </a:t>
            </a:r>
            <a:r>
              <a:rPr lang="en-US" sz="1600" b="1" dirty="0"/>
              <a:t>wireless communication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b="1" dirty="0"/>
              <a:t>Key Observations from the Graph: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Higher mobility networks</a:t>
            </a:r>
            <a:r>
              <a:rPr lang="en-US" sz="1600" dirty="0"/>
              <a:t> (e.g., Cellular &amp; Satellite) allow users to move freely across large distances.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Low mobility networks</a:t>
            </a:r>
            <a:r>
              <a:rPr lang="en-US" sz="1600" dirty="0"/>
              <a:t> (e.g., WLAN, PAN) are better for stationary or nomadic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High-speed mobility (e.g., planes, high-speed trains)</a:t>
            </a:r>
            <a:r>
              <a:rPr lang="en-US" sz="1600" dirty="0"/>
              <a:t> sacrifices data rate for connectivity.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tabLst>
                <a:tab pos="355600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600" b="1" dirty="0"/>
              <a:t>Key Takeaways:</a:t>
            </a:r>
          </a:p>
          <a:p>
            <a:pPr>
              <a:buNone/>
            </a:pPr>
            <a:r>
              <a:rPr lang="en-US" sz="1600" b="1" dirty="0"/>
              <a:t>Wired networks (PSTN)</a:t>
            </a:r>
            <a:r>
              <a:rPr lang="en-US" sz="1600" dirty="0"/>
              <a:t> support only </a:t>
            </a:r>
            <a:r>
              <a:rPr lang="en-US" sz="1600" b="1" dirty="0"/>
              <a:t>stationary</a:t>
            </a:r>
            <a:r>
              <a:rPr lang="en-US" sz="1600" dirty="0"/>
              <a:t> users.</a:t>
            </a:r>
            <a:br>
              <a:rPr lang="en-US" sz="1600" dirty="0"/>
            </a:br>
            <a:r>
              <a:rPr lang="en-US" sz="1600" b="1" dirty="0"/>
              <a:t>Wi-Fi and PAN</a:t>
            </a:r>
            <a:r>
              <a:rPr lang="en-US" sz="1600" dirty="0"/>
              <a:t> allow movement but work best for </a:t>
            </a:r>
            <a:r>
              <a:rPr lang="en-US" sz="1600" b="1" dirty="0"/>
              <a:t>nomadic or pedestrian users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b="1" dirty="0"/>
              <a:t>Cellular networks (2G, 3G, 4G, 5G)</a:t>
            </a:r>
            <a:r>
              <a:rPr lang="en-US" sz="1600" dirty="0"/>
              <a:t> enable </a:t>
            </a:r>
            <a:r>
              <a:rPr lang="en-US" sz="1600" b="1" dirty="0"/>
              <a:t>vehicular and high-speed mobility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b="1" dirty="0"/>
              <a:t>Satellite phones</a:t>
            </a:r>
            <a:r>
              <a:rPr lang="en-US" sz="1600" dirty="0"/>
              <a:t> are ideal for extreme mobility (e.g., </a:t>
            </a:r>
            <a:r>
              <a:rPr lang="en-US" sz="1600" b="1" dirty="0"/>
              <a:t>planes, remote areas</a:t>
            </a:r>
            <a:r>
              <a:rPr lang="en-US" sz="1600" dirty="0"/>
              <a:t>) but offer lower speeds.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/>
              <a:t>Mobility plays a crucial role in choosing the right wireless technology based on user movement needs.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tabLst>
                <a:tab pos="355600" algn="l"/>
              </a:tabLst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Mobility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47F1F-9D27-1D1C-EA83-85247F6A6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4031D25-DA4F-016E-0E8F-6194F89B9F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Mobility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3A0D624-8CD1-A090-B2FD-272ADA58C8E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3D17CBA-39BD-CF62-0470-80C34AEC15B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5BF075-0EA9-F6A8-8C95-A78B53C6A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92584"/>
              </p:ext>
            </p:extLst>
          </p:nvPr>
        </p:nvGraphicFramePr>
        <p:xfrm>
          <a:off x="152400" y="2057400"/>
          <a:ext cx="8207164" cy="3566160"/>
        </p:xfrm>
        <a:graphic>
          <a:graphicData uri="http://schemas.openxmlformats.org/drawingml/2006/table">
            <a:tbl>
              <a:tblPr/>
              <a:tblGrid>
                <a:gridCol w="2665730">
                  <a:extLst>
                    <a:ext uri="{9D8B030D-6E8A-4147-A177-3AD203B41FA5}">
                      <a16:colId xmlns:a16="http://schemas.microsoft.com/office/drawing/2014/main" val="3783366230"/>
                    </a:ext>
                  </a:extLst>
                </a:gridCol>
                <a:gridCol w="2770717">
                  <a:extLst>
                    <a:ext uri="{9D8B030D-6E8A-4147-A177-3AD203B41FA5}">
                      <a16:colId xmlns:a16="http://schemas.microsoft.com/office/drawing/2014/main" val="454438355"/>
                    </a:ext>
                  </a:extLst>
                </a:gridCol>
                <a:gridCol w="2770717">
                  <a:extLst>
                    <a:ext uri="{9D8B030D-6E8A-4147-A177-3AD203B41FA5}">
                      <a16:colId xmlns:a16="http://schemas.microsoft.com/office/drawing/2014/main" val="11535436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Technology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Mobility Support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Data Rate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664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PSTN (Fixed line)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Stationary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~10 kbit/s – 1 Mbit/s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6881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Cordless Phones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Nomadic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~10 kbit/s – 100 kbit/s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619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WLAN (Wi-Fi)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Pedestrian, Nomadic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 – 100 Mbit/s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6087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PAN (Bluetooth, Infrared)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Pedestrian, Nomadic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 Mbit/s – 1 Gbit/s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215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2G Cellular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Vehicular, Nomadic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 kbit/s – 100 kbit/s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1704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3G Cellular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Vehicular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 Mbit/s – 10 Mbit/s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2074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b="1"/>
                        <a:t>4G Cellular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Vehicular, High-speed trains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 Mbit/s – 1 Gbit/s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631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Satellite Phones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Planes, High-speed trains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~10 kbit/s – 100 kbit/s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4814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9A0D83-7FD9-6D1A-D8BF-1A43F5B7839F}"/>
              </a:ext>
            </a:extLst>
          </p:cNvPr>
          <p:cNvSpPr txBox="1"/>
          <p:nvPr/>
        </p:nvSpPr>
        <p:spPr>
          <a:xfrm>
            <a:off x="228600" y="1524000"/>
            <a:ext cx="510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Rate vs. Mobility Trends: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756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3355"/>
            <a:ext cx="8067675" cy="40169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Energy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consumption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critical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aspect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devices.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rechargeable)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batteries,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they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communication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supply.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Rechargeable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batteries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batteries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Power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mains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endParaRPr lang="en-IN" sz="240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tabLst>
                <a:tab pos="354965" algn="l"/>
              </a:tabLst>
            </a:pPr>
            <a:r>
              <a:rPr lang="en-IN" sz="2400" spc="-10">
                <a:latin typeface="Times New Roman"/>
                <a:cs typeface="Times New Roman"/>
              </a:rPr>
              <a:t>47 - Remains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Energy</a:t>
            </a:r>
            <a:r>
              <a:rPr spc="-240" dirty="0"/>
              <a:t> </a:t>
            </a:r>
            <a:r>
              <a:rPr spc="-140" dirty="0"/>
              <a:t>Consumption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3355"/>
            <a:ext cx="7705090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Spectrum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exclusive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shared </a:t>
            </a:r>
            <a:r>
              <a:rPr sz="2400" dirty="0">
                <a:latin typeface="Times New Roman"/>
                <a:cs typeface="Times New Roman"/>
              </a:rPr>
              <a:t>basis.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determines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degree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access </a:t>
            </a:r>
            <a:r>
              <a:rPr sz="2400" dirty="0">
                <a:latin typeface="Times New Roman"/>
                <a:cs typeface="Times New Roman"/>
              </a:rPr>
              <a:t>scheme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interference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resistance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provide: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Spectrum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dedicated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operator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Spectrum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Spectrum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dedicated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free</a:t>
            </a:r>
            <a:r>
              <a:rPr sz="2400" spc="-10" dirty="0">
                <a:latin typeface="Times New Roman"/>
                <a:cs typeface="Times New Roman"/>
              </a:rPr>
              <a:t> spectrum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Adaptive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spectral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33864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Use</a:t>
            </a:r>
            <a:r>
              <a:rPr spc="-290" dirty="0"/>
              <a:t> </a:t>
            </a:r>
            <a:r>
              <a:rPr spc="-95" dirty="0"/>
              <a:t>of</a:t>
            </a:r>
            <a:r>
              <a:rPr spc="-280" dirty="0"/>
              <a:t> </a:t>
            </a:r>
            <a:r>
              <a:rPr spc="-130" dirty="0"/>
              <a:t>Spectrum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3355"/>
            <a:ext cx="7630159" cy="3244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i="1" dirty="0">
                <a:latin typeface="Times New Roman"/>
                <a:cs typeface="Times New Roman"/>
              </a:rPr>
              <a:t>Simplex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systems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e.g.,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broadcast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pagers.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Semi-</a:t>
            </a:r>
            <a:r>
              <a:rPr sz="2400" i="1" dirty="0">
                <a:latin typeface="Times New Roman"/>
                <a:cs typeface="Times New Roman"/>
              </a:rPr>
              <a:t>duplex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systems</a:t>
            </a:r>
            <a:r>
              <a:rPr sz="2400" i="1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e.g.,</a:t>
            </a:r>
            <a:r>
              <a:rPr sz="2400" spc="-25" dirty="0">
                <a:latin typeface="Times New Roman"/>
                <a:cs typeface="Times New Roman"/>
              </a:rPr>
              <a:t>Walkie-</a:t>
            </a:r>
            <a:r>
              <a:rPr sz="2400" spc="-10" dirty="0">
                <a:latin typeface="Times New Roman"/>
                <a:cs typeface="Times New Roman"/>
              </a:rPr>
              <a:t>talkies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i="1" dirty="0">
                <a:latin typeface="Times New Roman"/>
                <a:cs typeface="Times New Roman"/>
              </a:rPr>
              <a:t>Full-duplex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systems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e.g.,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cellphones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cordless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phones.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FDD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uses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two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separate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frequencies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for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uplink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(from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the </a:t>
            </a:r>
            <a:r>
              <a:rPr sz="2400" i="1" dirty="0">
                <a:latin typeface="Times New Roman"/>
                <a:cs typeface="Times New Roman"/>
              </a:rPr>
              <a:t>mobile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BS)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downlink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(from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BS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the </a:t>
            </a:r>
            <a:r>
              <a:rPr sz="2400" i="1" spc="-10" dirty="0">
                <a:latin typeface="Times New Roman"/>
                <a:cs typeface="Times New Roman"/>
              </a:rPr>
              <a:t>mobile).</a:t>
            </a:r>
            <a:endParaRPr sz="2400">
              <a:latin typeface="Times New Roman"/>
              <a:cs typeface="Times New Roman"/>
            </a:endParaRPr>
          </a:p>
          <a:p>
            <a:pPr marL="355600" marR="19050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TDD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uses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single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frequency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transmit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signals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both</a:t>
            </a:r>
            <a:r>
              <a:rPr sz="2400" i="1" spc="-25" dirty="0">
                <a:latin typeface="Times New Roman"/>
                <a:cs typeface="Times New Roman"/>
              </a:rPr>
              <a:t> the </a:t>
            </a:r>
            <a:r>
              <a:rPr sz="2400" i="1" dirty="0">
                <a:latin typeface="Times New Roman"/>
                <a:cs typeface="Times New Roman"/>
              </a:rPr>
              <a:t>downlink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 uplink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directions.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50367"/>
            <a:ext cx="4685665" cy="10318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19"/>
              </a:spcBef>
            </a:pPr>
            <a:r>
              <a:rPr b="0" i="1" spc="-150" dirty="0">
                <a:latin typeface="Arial"/>
                <a:cs typeface="Arial"/>
              </a:rPr>
              <a:t>Direction</a:t>
            </a:r>
            <a:r>
              <a:rPr b="0" i="1" spc="-240" dirty="0">
                <a:latin typeface="Arial"/>
                <a:cs typeface="Arial"/>
              </a:rPr>
              <a:t> </a:t>
            </a:r>
            <a:r>
              <a:rPr b="0" i="1" spc="-85" dirty="0">
                <a:latin typeface="Arial"/>
                <a:cs typeface="Arial"/>
              </a:rPr>
              <a:t>of</a:t>
            </a:r>
            <a:r>
              <a:rPr b="0" i="1" spc="-270" dirty="0">
                <a:latin typeface="Arial"/>
                <a:cs typeface="Arial"/>
              </a:rPr>
              <a:t> </a:t>
            </a:r>
            <a:r>
              <a:rPr b="0" i="1" spc="-165" dirty="0">
                <a:latin typeface="Arial"/>
                <a:cs typeface="Arial"/>
              </a:rPr>
              <a:t>Transmission </a:t>
            </a:r>
            <a:r>
              <a:rPr b="0" i="1" spc="-130" dirty="0">
                <a:latin typeface="Arial"/>
                <a:cs typeface="Arial"/>
              </a:rPr>
              <a:t>(</a:t>
            </a:r>
            <a:r>
              <a:rPr b="0" spc="-130" dirty="0">
                <a:latin typeface="Arial MT"/>
                <a:cs typeface="Arial MT"/>
              </a:rPr>
              <a:t>The</a:t>
            </a:r>
            <a:r>
              <a:rPr b="0" spc="-254" dirty="0">
                <a:latin typeface="Arial MT"/>
                <a:cs typeface="Arial MT"/>
              </a:rPr>
              <a:t> </a:t>
            </a:r>
            <a:r>
              <a:rPr b="0" spc="-140" dirty="0">
                <a:latin typeface="Arial MT"/>
                <a:cs typeface="Arial MT"/>
              </a:rPr>
              <a:t>duplex</a:t>
            </a:r>
            <a:r>
              <a:rPr b="0" spc="-245" dirty="0">
                <a:latin typeface="Arial MT"/>
                <a:cs typeface="Arial MT"/>
              </a:rPr>
              <a:t> </a:t>
            </a:r>
            <a:r>
              <a:rPr b="0" spc="-145" dirty="0">
                <a:latin typeface="Arial MT"/>
                <a:cs typeface="Arial MT"/>
              </a:rPr>
              <a:t>concept</a:t>
            </a:r>
            <a:r>
              <a:rPr b="0" spc="-240" dirty="0">
                <a:latin typeface="Arial MT"/>
                <a:cs typeface="Arial MT"/>
              </a:rPr>
              <a:t> </a:t>
            </a:r>
            <a:r>
              <a:rPr spc="-50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744499" y="4392294"/>
            <a:ext cx="3848100" cy="2019300"/>
          </a:xfrm>
          <a:custGeom>
            <a:avLst/>
            <a:gdLst/>
            <a:ahLst/>
            <a:cxnLst/>
            <a:rect l="l" t="t" r="r" b="b"/>
            <a:pathLst>
              <a:path w="3848100" h="2019300">
                <a:moveTo>
                  <a:pt x="3848074" y="1981200"/>
                </a:moveTo>
                <a:lnTo>
                  <a:pt x="3835400" y="1974862"/>
                </a:lnTo>
                <a:lnTo>
                  <a:pt x="3771874" y="1943100"/>
                </a:lnTo>
                <a:lnTo>
                  <a:pt x="3771874" y="1974862"/>
                </a:lnTo>
                <a:lnTo>
                  <a:pt x="44450" y="1974862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750" y="76200"/>
                </a:lnTo>
                <a:lnTo>
                  <a:pt x="31750" y="1981212"/>
                </a:lnTo>
                <a:lnTo>
                  <a:pt x="38100" y="1981212"/>
                </a:lnTo>
                <a:lnTo>
                  <a:pt x="38100" y="1987562"/>
                </a:lnTo>
                <a:lnTo>
                  <a:pt x="3771874" y="1987562"/>
                </a:lnTo>
                <a:lnTo>
                  <a:pt x="3771874" y="2019300"/>
                </a:lnTo>
                <a:lnTo>
                  <a:pt x="3835349" y="1987562"/>
                </a:lnTo>
                <a:lnTo>
                  <a:pt x="3848074" y="19812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2599" y="4773282"/>
            <a:ext cx="3581400" cy="369570"/>
          </a:xfrm>
          <a:prstGeom prst="rect">
            <a:avLst/>
          </a:prstGeom>
          <a:solidFill>
            <a:srgbClr val="DCE6F1"/>
          </a:solidFill>
          <a:ln w="9525">
            <a:solidFill>
              <a:srgbClr val="7E7E7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Base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Station(Tx),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Mobile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Station(Rx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655" y="5857608"/>
            <a:ext cx="3581400" cy="369570"/>
          </a:xfrm>
          <a:prstGeom prst="rect">
            <a:avLst/>
          </a:prstGeom>
          <a:solidFill>
            <a:srgbClr val="FBD4B5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Mobile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(tx),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station(Rx)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529" y="4756429"/>
            <a:ext cx="254000" cy="15398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Frequency(Mhz)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48300" y="4419600"/>
            <a:ext cx="3695700" cy="1987550"/>
          </a:xfrm>
          <a:custGeom>
            <a:avLst/>
            <a:gdLst/>
            <a:ahLst/>
            <a:cxnLst/>
            <a:rect l="l" t="t" r="r" b="b"/>
            <a:pathLst>
              <a:path w="3695700" h="1987550">
                <a:moveTo>
                  <a:pt x="3695700" y="1974850"/>
                </a:moveTo>
                <a:lnTo>
                  <a:pt x="44450" y="197485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750" y="76200"/>
                </a:lnTo>
                <a:lnTo>
                  <a:pt x="31750" y="1981200"/>
                </a:lnTo>
                <a:lnTo>
                  <a:pt x="38100" y="1981200"/>
                </a:lnTo>
                <a:lnTo>
                  <a:pt x="38100" y="1987550"/>
                </a:lnTo>
                <a:lnTo>
                  <a:pt x="3695700" y="1987550"/>
                </a:lnTo>
                <a:lnTo>
                  <a:pt x="3695700" y="19748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00319" y="5145925"/>
            <a:ext cx="1606550" cy="1200785"/>
          </a:xfrm>
          <a:prstGeom prst="rect">
            <a:avLst/>
          </a:prstGeom>
          <a:solidFill>
            <a:srgbClr val="DCE6F1"/>
          </a:solidFill>
          <a:ln w="9525">
            <a:solidFill>
              <a:srgbClr val="7E7E7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 marR="457200">
              <a:lnSpc>
                <a:spcPct val="100000"/>
              </a:lnSpc>
              <a:spcBef>
                <a:spcPts val="245"/>
              </a:spcBef>
            </a:pPr>
            <a:r>
              <a:rPr sz="1800" spc="-20" dirty="0">
                <a:latin typeface="Calibri"/>
                <a:cs typeface="Calibri"/>
              </a:rPr>
              <a:t>Base Station(Tx), </a:t>
            </a:r>
            <a:r>
              <a:rPr sz="1800" spc="-10" dirty="0">
                <a:latin typeface="Calibri"/>
                <a:cs typeface="Calibri"/>
              </a:rPr>
              <a:t>Mobile Station(Rx)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2157222" y="6565036"/>
            <a:ext cx="9486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Time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(ms)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5842" y="6592163"/>
            <a:ext cx="44780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0"/>
              </a:lnSpc>
            </a:pPr>
            <a:r>
              <a:rPr sz="1100" b="1" dirty="0">
                <a:solidFill>
                  <a:srgbClr val="0F1141"/>
                </a:solidFill>
                <a:latin typeface="Arial"/>
                <a:cs typeface="Arial"/>
              </a:rPr>
              <a:t>BITS </a:t>
            </a:r>
            <a:r>
              <a:rPr sz="1100" dirty="0">
                <a:solidFill>
                  <a:srgbClr val="0F1141"/>
                </a:solidFill>
                <a:latin typeface="Arial MT"/>
                <a:cs typeface="Arial MT"/>
              </a:rPr>
              <a:t>Pilani,</a:t>
            </a:r>
            <a:r>
              <a:rPr sz="1100" spc="30" dirty="0">
                <a:solidFill>
                  <a:srgbClr val="0F11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1"/>
                </a:solidFill>
                <a:latin typeface="Arial MT"/>
                <a:cs typeface="Arial MT"/>
              </a:rPr>
              <a:t>Deemed</a:t>
            </a:r>
            <a:r>
              <a:rPr sz="1100" spc="-10" dirty="0">
                <a:solidFill>
                  <a:srgbClr val="0F11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1"/>
                </a:solidFill>
                <a:latin typeface="Arial MT"/>
                <a:cs typeface="Arial MT"/>
              </a:rPr>
              <a:t>to</a:t>
            </a:r>
            <a:r>
              <a:rPr sz="1100" spc="-15" dirty="0">
                <a:solidFill>
                  <a:srgbClr val="0F11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1"/>
                </a:solidFill>
                <a:latin typeface="Arial MT"/>
                <a:cs typeface="Arial MT"/>
              </a:rPr>
              <a:t>be</a:t>
            </a:r>
            <a:r>
              <a:rPr sz="1100" spc="-5" dirty="0">
                <a:solidFill>
                  <a:srgbClr val="0F114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F1141"/>
                </a:solidFill>
                <a:latin typeface="Arial MT"/>
                <a:cs typeface="Arial MT"/>
              </a:rPr>
              <a:t>U</a:t>
            </a:r>
            <a:r>
              <a:rPr sz="1100" spc="-15" dirty="0">
                <a:solidFill>
                  <a:srgbClr val="0F1141"/>
                </a:solidFill>
                <a:latin typeface="Arial MT"/>
                <a:cs typeface="Arial MT"/>
              </a:rPr>
              <a:t>n</a:t>
            </a:r>
            <a:r>
              <a:rPr sz="1100" spc="-20" dirty="0">
                <a:solidFill>
                  <a:srgbClr val="0F1141"/>
                </a:solidFill>
                <a:latin typeface="Arial MT"/>
                <a:cs typeface="Arial MT"/>
              </a:rPr>
              <a:t>iv</a:t>
            </a:r>
            <a:r>
              <a:rPr sz="1100" spc="-5" dirty="0">
                <a:solidFill>
                  <a:srgbClr val="0F1141"/>
                </a:solidFill>
                <a:latin typeface="Arial MT"/>
                <a:cs typeface="Arial MT"/>
              </a:rPr>
              <a:t>ersit</a:t>
            </a:r>
            <a:r>
              <a:rPr sz="1100" spc="-225" dirty="0">
                <a:solidFill>
                  <a:srgbClr val="0F1141"/>
                </a:solidFill>
                <a:latin typeface="Arial MT"/>
                <a:cs typeface="Arial MT"/>
              </a:rPr>
              <a:t>y</a:t>
            </a:r>
            <a:r>
              <a:rPr sz="1800" spc="-340" dirty="0">
                <a:latin typeface="Calibri"/>
                <a:cs typeface="Calibri"/>
              </a:rPr>
              <a:t>T</a:t>
            </a:r>
            <a:r>
              <a:rPr sz="1100" spc="-285" dirty="0">
                <a:solidFill>
                  <a:srgbClr val="0F1141"/>
                </a:solidFill>
                <a:latin typeface="Arial MT"/>
                <a:cs typeface="Arial MT"/>
              </a:rPr>
              <a:t>u</a:t>
            </a:r>
            <a:r>
              <a:rPr sz="1800" spc="-140" dirty="0">
                <a:latin typeface="Calibri"/>
                <a:cs typeface="Calibri"/>
              </a:rPr>
              <a:t>i</a:t>
            </a:r>
            <a:r>
              <a:rPr sz="1100" spc="-495" dirty="0">
                <a:solidFill>
                  <a:srgbClr val="0F1141"/>
                </a:solidFill>
                <a:latin typeface="Arial MT"/>
                <a:cs typeface="Arial MT"/>
              </a:rPr>
              <a:t>n</a:t>
            </a:r>
            <a:r>
              <a:rPr sz="1800" spc="-960" dirty="0">
                <a:latin typeface="Calibri"/>
                <a:cs typeface="Calibri"/>
              </a:rPr>
              <a:t>m</a:t>
            </a:r>
            <a:r>
              <a:rPr sz="1100" spc="-10" dirty="0">
                <a:solidFill>
                  <a:srgbClr val="0F1141"/>
                </a:solidFill>
                <a:latin typeface="Arial MT"/>
                <a:cs typeface="Arial MT"/>
              </a:rPr>
              <a:t>d</a:t>
            </a:r>
            <a:r>
              <a:rPr sz="1100" spc="-280" dirty="0">
                <a:solidFill>
                  <a:srgbClr val="0F1141"/>
                </a:solidFill>
                <a:latin typeface="Arial MT"/>
                <a:cs typeface="Arial MT"/>
              </a:rPr>
              <a:t>e</a:t>
            </a:r>
            <a:r>
              <a:rPr sz="1800" spc="-645" dirty="0">
                <a:latin typeface="Calibri"/>
                <a:cs typeface="Calibri"/>
              </a:rPr>
              <a:t>e</a:t>
            </a:r>
            <a:r>
              <a:rPr sz="1100" spc="-5" dirty="0">
                <a:solidFill>
                  <a:srgbClr val="0F1141"/>
                </a:solidFill>
                <a:latin typeface="Arial MT"/>
                <a:cs typeface="Arial MT"/>
              </a:rPr>
              <a:t>r</a:t>
            </a:r>
            <a:r>
              <a:rPr sz="1100" spc="-10" dirty="0">
                <a:solidFill>
                  <a:srgbClr val="0F1141"/>
                </a:solidFill>
                <a:latin typeface="Arial MT"/>
                <a:cs typeface="Arial MT"/>
              </a:rPr>
              <a:t> </a:t>
            </a:r>
            <a:r>
              <a:rPr sz="1100" spc="-375" dirty="0">
                <a:solidFill>
                  <a:srgbClr val="0F1141"/>
                </a:solidFill>
                <a:latin typeface="Arial MT"/>
                <a:cs typeface="Arial MT"/>
              </a:rPr>
              <a:t>S</a:t>
            </a:r>
            <a:r>
              <a:rPr sz="1800" spc="-210" dirty="0">
                <a:latin typeface="Calibri"/>
                <a:cs typeface="Calibri"/>
              </a:rPr>
              <a:t>(</a:t>
            </a:r>
            <a:r>
              <a:rPr sz="1100" spc="-434" dirty="0">
                <a:solidFill>
                  <a:srgbClr val="0F1141"/>
                </a:solidFill>
                <a:latin typeface="Arial MT"/>
                <a:cs typeface="Arial MT"/>
              </a:rPr>
              <a:t>e</a:t>
            </a:r>
            <a:r>
              <a:rPr sz="1800" spc="-1030" dirty="0">
                <a:latin typeface="Calibri"/>
                <a:cs typeface="Calibri"/>
              </a:rPr>
              <a:t>m</a:t>
            </a:r>
            <a:r>
              <a:rPr sz="1100" spc="-15" dirty="0">
                <a:solidFill>
                  <a:srgbClr val="0F1141"/>
                </a:solidFill>
                <a:latin typeface="Arial MT"/>
                <a:cs typeface="Arial MT"/>
              </a:rPr>
              <a:t>ct</a:t>
            </a:r>
            <a:r>
              <a:rPr sz="1100" spc="-105" dirty="0">
                <a:solidFill>
                  <a:srgbClr val="0F1141"/>
                </a:solidFill>
                <a:latin typeface="Arial MT"/>
                <a:cs typeface="Arial MT"/>
              </a:rPr>
              <a:t>i</a:t>
            </a:r>
            <a:r>
              <a:rPr sz="1800" spc="-630" dirty="0">
                <a:latin typeface="Calibri"/>
                <a:cs typeface="Calibri"/>
              </a:rPr>
              <a:t>s</a:t>
            </a:r>
            <a:r>
              <a:rPr sz="1100" spc="-15" dirty="0">
                <a:solidFill>
                  <a:srgbClr val="0F1141"/>
                </a:solidFill>
                <a:latin typeface="Arial MT"/>
                <a:cs typeface="Arial MT"/>
              </a:rPr>
              <a:t>o</a:t>
            </a:r>
            <a:r>
              <a:rPr sz="1100" spc="-615" dirty="0">
                <a:solidFill>
                  <a:srgbClr val="0F1141"/>
                </a:solidFill>
                <a:latin typeface="Arial MT"/>
                <a:cs typeface="Arial MT"/>
              </a:rPr>
              <a:t>n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F1141"/>
                </a:solidFill>
                <a:latin typeface="Arial MT"/>
                <a:cs typeface="Arial MT"/>
              </a:rPr>
              <a:t>3</a:t>
            </a:r>
            <a:r>
              <a:rPr sz="1100" spc="-5" dirty="0">
                <a:solidFill>
                  <a:srgbClr val="0F11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1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0F11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1"/>
                </a:solidFill>
                <a:latin typeface="Arial MT"/>
                <a:cs typeface="Arial MT"/>
              </a:rPr>
              <a:t>UGC</a:t>
            </a:r>
            <a:r>
              <a:rPr sz="1100" spc="-10" dirty="0">
                <a:solidFill>
                  <a:srgbClr val="0F114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1"/>
                </a:solidFill>
                <a:latin typeface="Arial MT"/>
                <a:cs typeface="Arial MT"/>
              </a:rPr>
              <a:t>Act,</a:t>
            </a:r>
            <a:r>
              <a:rPr sz="1100" spc="-10" dirty="0">
                <a:solidFill>
                  <a:srgbClr val="0F114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F1141"/>
                </a:solidFill>
                <a:latin typeface="Arial MT"/>
                <a:cs typeface="Arial MT"/>
              </a:rPr>
              <a:t>1956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6018" y="5145925"/>
            <a:ext cx="1524000" cy="1200785"/>
          </a:xfrm>
          <a:prstGeom prst="rect">
            <a:avLst/>
          </a:prstGeom>
          <a:solidFill>
            <a:srgbClr val="FBD4B5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 marR="36576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Mobile station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(tx), </a:t>
            </a:r>
            <a:r>
              <a:rPr sz="1800" spc="-20" dirty="0">
                <a:latin typeface="Calibri"/>
                <a:cs typeface="Calibri"/>
              </a:rPr>
              <a:t>Base </a:t>
            </a:r>
            <a:r>
              <a:rPr sz="1800" spc="-10" dirty="0">
                <a:latin typeface="Calibri"/>
                <a:cs typeface="Calibri"/>
              </a:rPr>
              <a:t>station(Rx)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8117" y="4783480"/>
            <a:ext cx="254000" cy="15398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Frequency(Mhz)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EE266-38F7-1ED4-6562-FA5F97FBC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C44C26-EA80-3D32-B40F-E1979DB75F5C}"/>
              </a:ext>
            </a:extLst>
          </p:cNvPr>
          <p:cNvSpPr txBox="1"/>
          <p:nvPr/>
        </p:nvSpPr>
        <p:spPr>
          <a:xfrm>
            <a:off x="40767" y="1371600"/>
            <a:ext cx="9062466" cy="499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sz="1700" b="1" dirty="0"/>
              <a:t>Technical Challenges and Solution Approaches in Wireless Communication</a:t>
            </a:r>
          </a:p>
          <a:p>
            <a:pPr>
              <a:buNone/>
            </a:pPr>
            <a:r>
              <a:rPr lang="en-US" sz="1700" dirty="0"/>
              <a:t>The continuous evolution of wireless communication has led to </a:t>
            </a:r>
            <a:r>
              <a:rPr lang="en-US" sz="1700" b="1" dirty="0"/>
              <a:t>various new applications</a:t>
            </a:r>
            <a:r>
              <a:rPr lang="en-US" sz="1700" dirty="0"/>
              <a:t>, which in turn pose </a:t>
            </a:r>
            <a:r>
              <a:rPr lang="en-US" sz="1700" b="1" dirty="0"/>
              <a:t>increasing technical challenges</a:t>
            </a:r>
            <a:r>
              <a:rPr lang="en-US" sz="1700" dirty="0"/>
              <a:t> for wireless engineers. These challenges require innovative solutions to keep up with the growing demands of wireless technology.</a:t>
            </a:r>
          </a:p>
          <a:p>
            <a:pPr>
              <a:buNone/>
            </a:pPr>
            <a:r>
              <a:rPr lang="en-US" sz="1700" dirty="0"/>
              <a:t>To address </a:t>
            </a:r>
            <a:r>
              <a:rPr lang="en-US" sz="1700" b="1" dirty="0"/>
              <a:t>current and future</a:t>
            </a:r>
            <a:r>
              <a:rPr lang="en-US" sz="1700" dirty="0"/>
              <a:t> challenges, solution methods can be classified into </a:t>
            </a:r>
            <a:r>
              <a:rPr lang="en-US" sz="1700" b="1" dirty="0"/>
              <a:t>two approaches</a:t>
            </a:r>
            <a:r>
              <a:rPr lang="en-US" sz="1700" dirty="0"/>
              <a:t>: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Engineering-Driven Approach:</a:t>
            </a:r>
            <a:endParaRPr lang="en-US" sz="1700" dirty="0"/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Engineers develop </a:t>
            </a:r>
            <a:r>
              <a:rPr lang="en-US" sz="1700" b="1" dirty="0"/>
              <a:t>new scientific ideas</a:t>
            </a:r>
            <a:r>
              <a:rPr lang="en-US" sz="1700" dirty="0"/>
              <a:t> without initially considering their immediate application.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This method focuses on </a:t>
            </a:r>
            <a:r>
              <a:rPr lang="en-US" sz="1700" b="1" dirty="0"/>
              <a:t>pure research and innovation</a:t>
            </a:r>
            <a:r>
              <a:rPr lang="en-US" sz="1700" dirty="0"/>
              <a:t>, which may later be adapted for practical use.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Market-Driven Approach:</a:t>
            </a:r>
            <a:endParaRPr lang="en-US" sz="1700" dirty="0"/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Solutions are developed based on the </a:t>
            </a:r>
            <a:r>
              <a:rPr lang="en-US" sz="1700" b="1" dirty="0"/>
              <a:t>current market demands and consumer needs</a:t>
            </a:r>
            <a:r>
              <a:rPr lang="en-US" sz="17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Engineers work on refining and optimizing existing technologies to meet industry requirements.</a:t>
            </a:r>
          </a:p>
          <a:p>
            <a:r>
              <a:rPr lang="en-US" sz="1700" dirty="0"/>
              <a:t>Both approaches play a crucial role in shaping the future of </a:t>
            </a:r>
            <a:r>
              <a:rPr lang="en-US" sz="1700" b="1" dirty="0"/>
              <a:t>wireless communication</a:t>
            </a:r>
            <a:r>
              <a:rPr lang="en-US" sz="1700" dirty="0"/>
              <a:t> by balancing theoretical advancements with real-world applications.</a:t>
            </a:r>
          </a:p>
          <a:p>
            <a:pPr marL="355600" marR="16510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BB700E2-A0A6-3ABD-51B9-718159DBB94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087ACC9-7BD1-9EA1-7437-7DBA4415F9E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  <p:extLst>
      <p:ext uri="{BB962C8B-B14F-4D97-AF65-F5344CB8AC3E}">
        <p14:creationId xmlns:p14="http://schemas.microsoft.com/office/powerpoint/2010/main" val="1200176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19"/>
              </a:spcBef>
            </a:pPr>
            <a:r>
              <a:rPr spc="-155" dirty="0"/>
              <a:t>Wireless</a:t>
            </a:r>
            <a:r>
              <a:rPr spc="-195" dirty="0"/>
              <a:t> </a:t>
            </a:r>
            <a:r>
              <a:rPr spc="-150" dirty="0"/>
              <a:t>communication </a:t>
            </a:r>
            <a:r>
              <a:rPr spc="-2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135" y="2057463"/>
            <a:ext cx="1531620" cy="584835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600" b="1" spc="-10" dirty="0">
                <a:latin typeface="Calibri"/>
                <a:cs typeface="Calibri"/>
              </a:rPr>
              <a:t>Information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alibri"/>
                <a:cs typeface="Calibri"/>
              </a:rPr>
              <a:t>be</a:t>
            </a:r>
            <a:r>
              <a:rPr sz="1600" b="1" spc="-10" dirty="0">
                <a:latin typeface="Calibri"/>
                <a:cs typeface="Calibri"/>
              </a:rPr>
              <a:t> transmitted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2461" y="2141334"/>
            <a:ext cx="1545590" cy="36957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coding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4642" y="2141334"/>
            <a:ext cx="1545590" cy="36957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Modulator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8490" y="2131275"/>
            <a:ext cx="1545590" cy="38354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Transmitter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4101" y="1450200"/>
            <a:ext cx="1325880" cy="36957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Antenna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2971" y="3932161"/>
            <a:ext cx="1169670" cy="36957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Antenna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2714" y="2294763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267815" y="30479"/>
                </a:moveTo>
                <a:lnTo>
                  <a:pt x="205867" y="30479"/>
                </a:lnTo>
                <a:lnTo>
                  <a:pt x="207010" y="43179"/>
                </a:lnTo>
                <a:lnTo>
                  <a:pt x="194351" y="44295"/>
                </a:lnTo>
                <a:lnTo>
                  <a:pt x="197104" y="75946"/>
                </a:lnTo>
                <a:lnTo>
                  <a:pt x="269748" y="31241"/>
                </a:lnTo>
                <a:lnTo>
                  <a:pt x="267815" y="30479"/>
                </a:lnTo>
                <a:close/>
              </a:path>
              <a:path w="269875" h="76200">
                <a:moveTo>
                  <a:pt x="193247" y="31593"/>
                </a:moveTo>
                <a:lnTo>
                  <a:pt x="0" y="48640"/>
                </a:lnTo>
                <a:lnTo>
                  <a:pt x="1016" y="61340"/>
                </a:lnTo>
                <a:lnTo>
                  <a:pt x="194351" y="44295"/>
                </a:lnTo>
                <a:lnTo>
                  <a:pt x="193247" y="31593"/>
                </a:lnTo>
                <a:close/>
              </a:path>
              <a:path w="269875" h="76200">
                <a:moveTo>
                  <a:pt x="205867" y="30479"/>
                </a:moveTo>
                <a:lnTo>
                  <a:pt x="193247" y="31593"/>
                </a:lnTo>
                <a:lnTo>
                  <a:pt x="194254" y="43179"/>
                </a:lnTo>
                <a:lnTo>
                  <a:pt x="194351" y="44295"/>
                </a:lnTo>
                <a:lnTo>
                  <a:pt x="207010" y="43179"/>
                </a:lnTo>
                <a:lnTo>
                  <a:pt x="205967" y="31593"/>
                </a:lnTo>
                <a:lnTo>
                  <a:pt x="205867" y="30479"/>
                </a:lnTo>
                <a:close/>
              </a:path>
              <a:path w="269875" h="76200">
                <a:moveTo>
                  <a:pt x="190500" y="0"/>
                </a:moveTo>
                <a:lnTo>
                  <a:pt x="193150" y="30479"/>
                </a:lnTo>
                <a:lnTo>
                  <a:pt x="193247" y="31593"/>
                </a:lnTo>
                <a:lnTo>
                  <a:pt x="205867" y="30479"/>
                </a:lnTo>
                <a:lnTo>
                  <a:pt x="267815" y="30479"/>
                </a:lnTo>
                <a:lnTo>
                  <a:pt x="19050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9852" y="2285619"/>
            <a:ext cx="278765" cy="76200"/>
          </a:xfrm>
          <a:custGeom>
            <a:avLst/>
            <a:gdLst/>
            <a:ahLst/>
            <a:cxnLst/>
            <a:rect l="l" t="t" r="r" b="b"/>
            <a:pathLst>
              <a:path w="278764" h="76200">
                <a:moveTo>
                  <a:pt x="266916" y="31622"/>
                </a:moveTo>
                <a:lnTo>
                  <a:pt x="215137" y="31622"/>
                </a:lnTo>
                <a:lnTo>
                  <a:pt x="215264" y="44322"/>
                </a:lnTo>
                <a:lnTo>
                  <a:pt x="202575" y="44465"/>
                </a:lnTo>
                <a:lnTo>
                  <a:pt x="202946" y="76200"/>
                </a:lnTo>
                <a:lnTo>
                  <a:pt x="278638" y="37337"/>
                </a:lnTo>
                <a:lnTo>
                  <a:pt x="266916" y="31622"/>
                </a:lnTo>
                <a:close/>
              </a:path>
              <a:path w="278764" h="76200">
                <a:moveTo>
                  <a:pt x="202427" y="31765"/>
                </a:moveTo>
                <a:lnTo>
                  <a:pt x="0" y="34035"/>
                </a:lnTo>
                <a:lnTo>
                  <a:pt x="126" y="46735"/>
                </a:lnTo>
                <a:lnTo>
                  <a:pt x="202575" y="44465"/>
                </a:lnTo>
                <a:lnTo>
                  <a:pt x="202454" y="34035"/>
                </a:lnTo>
                <a:lnTo>
                  <a:pt x="202427" y="31765"/>
                </a:lnTo>
                <a:close/>
              </a:path>
              <a:path w="278764" h="76200">
                <a:moveTo>
                  <a:pt x="215137" y="31622"/>
                </a:moveTo>
                <a:lnTo>
                  <a:pt x="202427" y="31765"/>
                </a:lnTo>
                <a:lnTo>
                  <a:pt x="202454" y="34035"/>
                </a:lnTo>
                <a:lnTo>
                  <a:pt x="202575" y="44465"/>
                </a:lnTo>
                <a:lnTo>
                  <a:pt x="215264" y="44322"/>
                </a:lnTo>
                <a:lnTo>
                  <a:pt x="215137" y="31622"/>
                </a:lnTo>
                <a:close/>
              </a:path>
              <a:path w="278764" h="76200">
                <a:moveTo>
                  <a:pt x="202057" y="0"/>
                </a:moveTo>
                <a:lnTo>
                  <a:pt x="202425" y="31622"/>
                </a:lnTo>
                <a:lnTo>
                  <a:pt x="202427" y="31765"/>
                </a:lnTo>
                <a:lnTo>
                  <a:pt x="215137" y="31622"/>
                </a:lnTo>
                <a:lnTo>
                  <a:pt x="266916" y="31622"/>
                </a:lnTo>
                <a:lnTo>
                  <a:pt x="20205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7671" y="2287904"/>
            <a:ext cx="156971" cy="762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157339" y="4301490"/>
            <a:ext cx="1153795" cy="379095"/>
            <a:chOff x="7157339" y="4301490"/>
            <a:chExt cx="1153795" cy="379095"/>
          </a:xfrm>
        </p:grpSpPr>
        <p:sp>
          <p:nvSpPr>
            <p:cNvPr id="13" name="object 13"/>
            <p:cNvSpPr/>
            <p:nvPr/>
          </p:nvSpPr>
          <p:spPr>
            <a:xfrm>
              <a:off x="7157339" y="4604385"/>
              <a:ext cx="1138555" cy="76200"/>
            </a:xfrm>
            <a:custGeom>
              <a:avLst/>
              <a:gdLst/>
              <a:ahLst/>
              <a:cxnLst/>
              <a:rect l="l" t="t" r="r" b="b"/>
              <a:pathLst>
                <a:path w="1138554" h="76200">
                  <a:moveTo>
                    <a:pt x="76580" y="0"/>
                  </a:moveTo>
                  <a:lnTo>
                    <a:pt x="0" y="37464"/>
                  </a:lnTo>
                  <a:lnTo>
                    <a:pt x="75818" y="76200"/>
                  </a:lnTo>
                  <a:lnTo>
                    <a:pt x="76034" y="54609"/>
                  </a:lnTo>
                  <a:lnTo>
                    <a:pt x="76135" y="44570"/>
                  </a:lnTo>
                  <a:lnTo>
                    <a:pt x="63371" y="44570"/>
                  </a:lnTo>
                  <a:lnTo>
                    <a:pt x="63442" y="37464"/>
                  </a:lnTo>
                  <a:lnTo>
                    <a:pt x="63498" y="31870"/>
                  </a:lnTo>
                  <a:lnTo>
                    <a:pt x="76262" y="31870"/>
                  </a:lnTo>
                  <a:lnTo>
                    <a:pt x="76580" y="0"/>
                  </a:lnTo>
                  <a:close/>
                </a:path>
                <a:path w="1138554" h="76200">
                  <a:moveTo>
                    <a:pt x="76262" y="31870"/>
                  </a:moveTo>
                  <a:lnTo>
                    <a:pt x="76135" y="44570"/>
                  </a:lnTo>
                  <a:lnTo>
                    <a:pt x="1138174" y="54609"/>
                  </a:lnTo>
                  <a:lnTo>
                    <a:pt x="1138301" y="41909"/>
                  </a:lnTo>
                  <a:lnTo>
                    <a:pt x="76262" y="31870"/>
                  </a:lnTo>
                  <a:close/>
                </a:path>
                <a:path w="1138554" h="76200">
                  <a:moveTo>
                    <a:pt x="76262" y="31870"/>
                  </a:moveTo>
                  <a:lnTo>
                    <a:pt x="63498" y="31870"/>
                  </a:lnTo>
                  <a:lnTo>
                    <a:pt x="63442" y="37464"/>
                  </a:lnTo>
                  <a:lnTo>
                    <a:pt x="63371" y="44570"/>
                  </a:lnTo>
                  <a:lnTo>
                    <a:pt x="76135" y="44570"/>
                  </a:lnTo>
                  <a:lnTo>
                    <a:pt x="76262" y="3187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5800" y="4301490"/>
              <a:ext cx="0" cy="351155"/>
            </a:xfrm>
            <a:custGeom>
              <a:avLst/>
              <a:gdLst/>
              <a:ahLst/>
              <a:cxnLst/>
              <a:rect l="l" t="t" r="r" b="b"/>
              <a:pathLst>
                <a:path h="351154">
                  <a:moveTo>
                    <a:pt x="0" y="0"/>
                  </a:moveTo>
                  <a:lnTo>
                    <a:pt x="0" y="351155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11495" y="4361776"/>
            <a:ext cx="1545590" cy="38354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Receiver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9952" y="4375772"/>
            <a:ext cx="1545590" cy="36957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DeModulator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25288" y="4520946"/>
            <a:ext cx="386715" cy="76200"/>
          </a:xfrm>
          <a:custGeom>
            <a:avLst/>
            <a:gdLst/>
            <a:ahLst/>
            <a:cxnLst/>
            <a:rect l="l" t="t" r="r" b="b"/>
            <a:pathLst>
              <a:path w="386714" h="76200">
                <a:moveTo>
                  <a:pt x="75437" y="0"/>
                </a:moveTo>
                <a:lnTo>
                  <a:pt x="0" y="39496"/>
                </a:lnTo>
                <a:lnTo>
                  <a:pt x="76835" y="76199"/>
                </a:lnTo>
                <a:lnTo>
                  <a:pt x="76257" y="44703"/>
                </a:lnTo>
                <a:lnTo>
                  <a:pt x="63500" y="44703"/>
                </a:lnTo>
                <a:lnTo>
                  <a:pt x="63373" y="32003"/>
                </a:lnTo>
                <a:lnTo>
                  <a:pt x="76020" y="31775"/>
                </a:lnTo>
                <a:lnTo>
                  <a:pt x="75437" y="0"/>
                </a:lnTo>
                <a:close/>
              </a:path>
              <a:path w="386714" h="76200">
                <a:moveTo>
                  <a:pt x="76020" y="31775"/>
                </a:moveTo>
                <a:lnTo>
                  <a:pt x="63373" y="32003"/>
                </a:lnTo>
                <a:lnTo>
                  <a:pt x="63500" y="44703"/>
                </a:lnTo>
                <a:lnTo>
                  <a:pt x="76253" y="44473"/>
                </a:lnTo>
                <a:lnTo>
                  <a:pt x="76150" y="38861"/>
                </a:lnTo>
                <a:lnTo>
                  <a:pt x="76024" y="32003"/>
                </a:lnTo>
                <a:lnTo>
                  <a:pt x="76020" y="31775"/>
                </a:lnTo>
                <a:close/>
              </a:path>
              <a:path w="386714" h="76200">
                <a:moveTo>
                  <a:pt x="76253" y="44473"/>
                </a:moveTo>
                <a:lnTo>
                  <a:pt x="63500" y="44703"/>
                </a:lnTo>
                <a:lnTo>
                  <a:pt x="76257" y="44703"/>
                </a:lnTo>
                <a:lnTo>
                  <a:pt x="76253" y="44473"/>
                </a:lnTo>
                <a:close/>
              </a:path>
              <a:path w="386714" h="76200">
                <a:moveTo>
                  <a:pt x="386079" y="26161"/>
                </a:moveTo>
                <a:lnTo>
                  <a:pt x="76020" y="31775"/>
                </a:lnTo>
                <a:lnTo>
                  <a:pt x="76024" y="32003"/>
                </a:lnTo>
                <a:lnTo>
                  <a:pt x="76150" y="38861"/>
                </a:lnTo>
                <a:lnTo>
                  <a:pt x="76253" y="44473"/>
                </a:lnTo>
                <a:lnTo>
                  <a:pt x="386334" y="38861"/>
                </a:lnTo>
                <a:lnTo>
                  <a:pt x="386196" y="32003"/>
                </a:lnTo>
                <a:lnTo>
                  <a:pt x="386079" y="2616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3466" y="4375772"/>
            <a:ext cx="1545590" cy="36957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decoding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68802" y="4520565"/>
            <a:ext cx="311150" cy="76200"/>
          </a:xfrm>
          <a:custGeom>
            <a:avLst/>
            <a:gdLst/>
            <a:ahLst/>
            <a:cxnLst/>
            <a:rect l="l" t="t" r="r" b="b"/>
            <a:pathLst>
              <a:path w="311150" h="76200">
                <a:moveTo>
                  <a:pt x="75311" y="0"/>
                </a:moveTo>
                <a:lnTo>
                  <a:pt x="0" y="39878"/>
                </a:lnTo>
                <a:lnTo>
                  <a:pt x="76962" y="76200"/>
                </a:lnTo>
                <a:lnTo>
                  <a:pt x="76279" y="44704"/>
                </a:lnTo>
                <a:lnTo>
                  <a:pt x="63626" y="44704"/>
                </a:lnTo>
                <a:lnTo>
                  <a:pt x="63246" y="32004"/>
                </a:lnTo>
                <a:lnTo>
                  <a:pt x="75998" y="31722"/>
                </a:lnTo>
                <a:lnTo>
                  <a:pt x="75311" y="0"/>
                </a:lnTo>
                <a:close/>
              </a:path>
              <a:path w="311150" h="76200">
                <a:moveTo>
                  <a:pt x="75998" y="31722"/>
                </a:moveTo>
                <a:lnTo>
                  <a:pt x="63246" y="32004"/>
                </a:lnTo>
                <a:lnTo>
                  <a:pt x="63618" y="44424"/>
                </a:lnTo>
                <a:lnTo>
                  <a:pt x="63626" y="44704"/>
                </a:lnTo>
                <a:lnTo>
                  <a:pt x="76273" y="44424"/>
                </a:lnTo>
                <a:lnTo>
                  <a:pt x="76004" y="32004"/>
                </a:lnTo>
                <a:lnTo>
                  <a:pt x="75998" y="31722"/>
                </a:lnTo>
                <a:close/>
              </a:path>
              <a:path w="311150" h="76200">
                <a:moveTo>
                  <a:pt x="76273" y="44424"/>
                </a:moveTo>
                <a:lnTo>
                  <a:pt x="63626" y="44704"/>
                </a:lnTo>
                <a:lnTo>
                  <a:pt x="76279" y="44704"/>
                </a:lnTo>
                <a:lnTo>
                  <a:pt x="76273" y="44424"/>
                </a:lnTo>
                <a:close/>
              </a:path>
              <a:path w="311150" h="76200">
                <a:moveTo>
                  <a:pt x="310642" y="26543"/>
                </a:moveTo>
                <a:lnTo>
                  <a:pt x="75998" y="31722"/>
                </a:lnTo>
                <a:lnTo>
                  <a:pt x="76161" y="39243"/>
                </a:lnTo>
                <a:lnTo>
                  <a:pt x="76273" y="44424"/>
                </a:lnTo>
                <a:lnTo>
                  <a:pt x="310896" y="39243"/>
                </a:lnTo>
                <a:lnTo>
                  <a:pt x="310751" y="32004"/>
                </a:lnTo>
                <a:lnTo>
                  <a:pt x="310642" y="2654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7875" y="4261040"/>
            <a:ext cx="1241425" cy="584835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600" b="1" spc="-10" dirty="0">
                <a:latin typeface="Calibri"/>
                <a:cs typeface="Calibri"/>
              </a:rPr>
              <a:t>Information</a:t>
            </a:r>
            <a:endParaRPr sz="16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Received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38605" y="4517135"/>
            <a:ext cx="285115" cy="76200"/>
          </a:xfrm>
          <a:custGeom>
            <a:avLst/>
            <a:gdLst/>
            <a:ahLst/>
            <a:cxnLst/>
            <a:rect l="l" t="t" r="r" b="b"/>
            <a:pathLst>
              <a:path w="285114" h="76200">
                <a:moveTo>
                  <a:pt x="77215" y="0"/>
                </a:moveTo>
                <a:lnTo>
                  <a:pt x="0" y="36321"/>
                </a:lnTo>
                <a:lnTo>
                  <a:pt x="75310" y="76200"/>
                </a:lnTo>
                <a:lnTo>
                  <a:pt x="76103" y="44510"/>
                </a:lnTo>
                <a:lnTo>
                  <a:pt x="63372" y="44195"/>
                </a:lnTo>
                <a:lnTo>
                  <a:pt x="63517" y="36956"/>
                </a:lnTo>
                <a:lnTo>
                  <a:pt x="63626" y="31495"/>
                </a:lnTo>
                <a:lnTo>
                  <a:pt x="76428" y="31495"/>
                </a:lnTo>
                <a:lnTo>
                  <a:pt x="77215" y="0"/>
                </a:lnTo>
                <a:close/>
              </a:path>
              <a:path w="285114" h="76200">
                <a:moveTo>
                  <a:pt x="76420" y="31811"/>
                </a:moveTo>
                <a:lnTo>
                  <a:pt x="76111" y="44195"/>
                </a:lnTo>
                <a:lnTo>
                  <a:pt x="76103" y="44510"/>
                </a:lnTo>
                <a:lnTo>
                  <a:pt x="284733" y="49656"/>
                </a:lnTo>
                <a:lnTo>
                  <a:pt x="284988" y="36956"/>
                </a:lnTo>
                <a:lnTo>
                  <a:pt x="76420" y="31811"/>
                </a:lnTo>
                <a:close/>
              </a:path>
              <a:path w="285114" h="76200">
                <a:moveTo>
                  <a:pt x="63626" y="31495"/>
                </a:moveTo>
                <a:lnTo>
                  <a:pt x="63372" y="44195"/>
                </a:lnTo>
                <a:lnTo>
                  <a:pt x="76103" y="44510"/>
                </a:lnTo>
                <a:lnTo>
                  <a:pt x="76292" y="36956"/>
                </a:lnTo>
                <a:lnTo>
                  <a:pt x="76307" y="36321"/>
                </a:lnTo>
                <a:lnTo>
                  <a:pt x="76420" y="31811"/>
                </a:lnTo>
                <a:lnTo>
                  <a:pt x="63626" y="31495"/>
                </a:lnTo>
                <a:close/>
              </a:path>
              <a:path w="285114" h="76200">
                <a:moveTo>
                  <a:pt x="76428" y="31495"/>
                </a:moveTo>
                <a:lnTo>
                  <a:pt x="63626" y="31495"/>
                </a:lnTo>
                <a:lnTo>
                  <a:pt x="76420" y="31811"/>
                </a:lnTo>
                <a:lnTo>
                  <a:pt x="76428" y="3149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07305" y="2510663"/>
            <a:ext cx="76200" cy="448309"/>
          </a:xfrm>
          <a:custGeom>
            <a:avLst/>
            <a:gdLst/>
            <a:ahLst/>
            <a:cxnLst/>
            <a:rect l="l" t="t" r="r" b="b"/>
            <a:pathLst>
              <a:path w="76200" h="448310">
                <a:moveTo>
                  <a:pt x="31677" y="76030"/>
                </a:moveTo>
                <a:lnTo>
                  <a:pt x="22098" y="447548"/>
                </a:lnTo>
                <a:lnTo>
                  <a:pt x="34798" y="447801"/>
                </a:lnTo>
                <a:lnTo>
                  <a:pt x="44353" y="77215"/>
                </a:lnTo>
                <a:lnTo>
                  <a:pt x="44375" y="76369"/>
                </a:lnTo>
                <a:lnTo>
                  <a:pt x="31677" y="76030"/>
                </a:lnTo>
                <a:close/>
              </a:path>
              <a:path w="76200" h="448310">
                <a:moveTo>
                  <a:pt x="69606" y="63373"/>
                </a:moveTo>
                <a:lnTo>
                  <a:pt x="32004" y="63373"/>
                </a:lnTo>
                <a:lnTo>
                  <a:pt x="44704" y="63626"/>
                </a:lnTo>
                <a:lnTo>
                  <a:pt x="44406" y="75184"/>
                </a:lnTo>
                <a:lnTo>
                  <a:pt x="44375" y="76369"/>
                </a:lnTo>
                <a:lnTo>
                  <a:pt x="76073" y="77215"/>
                </a:lnTo>
                <a:lnTo>
                  <a:pt x="69725" y="63626"/>
                </a:lnTo>
                <a:lnTo>
                  <a:pt x="69606" y="63373"/>
                </a:lnTo>
                <a:close/>
              </a:path>
              <a:path w="76200" h="448310">
                <a:moveTo>
                  <a:pt x="32004" y="63373"/>
                </a:moveTo>
                <a:lnTo>
                  <a:pt x="31699" y="75184"/>
                </a:lnTo>
                <a:lnTo>
                  <a:pt x="31677" y="76030"/>
                </a:lnTo>
                <a:lnTo>
                  <a:pt x="44375" y="76369"/>
                </a:lnTo>
                <a:lnTo>
                  <a:pt x="44704" y="63626"/>
                </a:lnTo>
                <a:lnTo>
                  <a:pt x="32004" y="63373"/>
                </a:lnTo>
                <a:close/>
              </a:path>
              <a:path w="76200" h="448310">
                <a:moveTo>
                  <a:pt x="40005" y="0"/>
                </a:moveTo>
                <a:lnTo>
                  <a:pt x="0" y="75184"/>
                </a:lnTo>
                <a:lnTo>
                  <a:pt x="31677" y="76030"/>
                </a:lnTo>
                <a:lnTo>
                  <a:pt x="31997" y="63626"/>
                </a:lnTo>
                <a:lnTo>
                  <a:pt x="32004" y="63373"/>
                </a:lnTo>
                <a:lnTo>
                  <a:pt x="69606" y="63373"/>
                </a:lnTo>
                <a:lnTo>
                  <a:pt x="4000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7234237" y="1895094"/>
            <a:ext cx="489584" cy="403225"/>
            <a:chOff x="7234237" y="1895094"/>
            <a:chExt cx="489584" cy="403225"/>
          </a:xfrm>
        </p:grpSpPr>
        <p:sp>
          <p:nvSpPr>
            <p:cNvPr id="24" name="object 24"/>
            <p:cNvSpPr/>
            <p:nvPr/>
          </p:nvSpPr>
          <p:spPr>
            <a:xfrm>
              <a:off x="7647177" y="1895094"/>
              <a:ext cx="76200" cy="397510"/>
            </a:xfrm>
            <a:custGeom>
              <a:avLst/>
              <a:gdLst/>
              <a:ahLst/>
              <a:cxnLst/>
              <a:rect l="l" t="t" r="r" b="b"/>
              <a:pathLst>
                <a:path w="76200" h="397510">
                  <a:moveTo>
                    <a:pt x="31790" y="76031"/>
                  </a:moveTo>
                  <a:lnTo>
                    <a:pt x="23241" y="397128"/>
                  </a:lnTo>
                  <a:lnTo>
                    <a:pt x="35814" y="397509"/>
                  </a:lnTo>
                  <a:lnTo>
                    <a:pt x="44464" y="77215"/>
                  </a:lnTo>
                  <a:lnTo>
                    <a:pt x="44486" y="76370"/>
                  </a:lnTo>
                  <a:lnTo>
                    <a:pt x="31790" y="76031"/>
                  </a:lnTo>
                  <a:close/>
                </a:path>
                <a:path w="76200" h="397510">
                  <a:moveTo>
                    <a:pt x="69674" y="63245"/>
                  </a:moveTo>
                  <a:lnTo>
                    <a:pt x="32130" y="63245"/>
                  </a:lnTo>
                  <a:lnTo>
                    <a:pt x="44830" y="63626"/>
                  </a:lnTo>
                  <a:lnTo>
                    <a:pt x="44518" y="75183"/>
                  </a:lnTo>
                  <a:lnTo>
                    <a:pt x="44486" y="76370"/>
                  </a:lnTo>
                  <a:lnTo>
                    <a:pt x="76200" y="77215"/>
                  </a:lnTo>
                  <a:lnTo>
                    <a:pt x="69674" y="63245"/>
                  </a:lnTo>
                  <a:close/>
                </a:path>
                <a:path w="76200" h="397510">
                  <a:moveTo>
                    <a:pt x="32130" y="63245"/>
                  </a:moveTo>
                  <a:lnTo>
                    <a:pt x="31813" y="75183"/>
                  </a:lnTo>
                  <a:lnTo>
                    <a:pt x="31790" y="76031"/>
                  </a:lnTo>
                  <a:lnTo>
                    <a:pt x="44486" y="76370"/>
                  </a:lnTo>
                  <a:lnTo>
                    <a:pt x="44830" y="63626"/>
                  </a:lnTo>
                  <a:lnTo>
                    <a:pt x="32130" y="63245"/>
                  </a:lnTo>
                  <a:close/>
                </a:path>
                <a:path w="76200" h="397510">
                  <a:moveTo>
                    <a:pt x="40131" y="0"/>
                  </a:moveTo>
                  <a:lnTo>
                    <a:pt x="0" y="75183"/>
                  </a:lnTo>
                  <a:lnTo>
                    <a:pt x="31790" y="76031"/>
                  </a:lnTo>
                  <a:lnTo>
                    <a:pt x="32120" y="63626"/>
                  </a:lnTo>
                  <a:lnTo>
                    <a:pt x="32130" y="63245"/>
                  </a:lnTo>
                  <a:lnTo>
                    <a:pt x="69674" y="63245"/>
                  </a:lnTo>
                  <a:lnTo>
                    <a:pt x="40131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39000" y="2286000"/>
              <a:ext cx="433070" cy="6985"/>
            </a:xfrm>
            <a:custGeom>
              <a:avLst/>
              <a:gdLst/>
              <a:ahLst/>
              <a:cxnLst/>
              <a:rect l="l" t="t" r="r" b="b"/>
              <a:pathLst>
                <a:path w="433070" h="6985">
                  <a:moveTo>
                    <a:pt x="0" y="0"/>
                  </a:moveTo>
                  <a:lnTo>
                    <a:pt x="432561" y="6985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74642" y="2951340"/>
            <a:ext cx="1545590" cy="36957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carrier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09289" y="5193271"/>
            <a:ext cx="1545590" cy="36957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carrier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74896" y="4745609"/>
            <a:ext cx="76200" cy="448309"/>
          </a:xfrm>
          <a:custGeom>
            <a:avLst/>
            <a:gdLst/>
            <a:ahLst/>
            <a:cxnLst/>
            <a:rect l="l" t="t" r="r" b="b"/>
            <a:pathLst>
              <a:path w="76200" h="448310">
                <a:moveTo>
                  <a:pt x="31804" y="76032"/>
                </a:moveTo>
                <a:lnTo>
                  <a:pt x="22225" y="447548"/>
                </a:lnTo>
                <a:lnTo>
                  <a:pt x="34925" y="447802"/>
                </a:lnTo>
                <a:lnTo>
                  <a:pt x="44480" y="77216"/>
                </a:lnTo>
                <a:lnTo>
                  <a:pt x="44502" y="76370"/>
                </a:lnTo>
                <a:lnTo>
                  <a:pt x="31804" y="76032"/>
                </a:lnTo>
                <a:close/>
              </a:path>
              <a:path w="76200" h="448310">
                <a:moveTo>
                  <a:pt x="69733" y="63373"/>
                </a:moveTo>
                <a:lnTo>
                  <a:pt x="32130" y="63373"/>
                </a:lnTo>
                <a:lnTo>
                  <a:pt x="44830" y="63627"/>
                </a:lnTo>
                <a:lnTo>
                  <a:pt x="44533" y="75184"/>
                </a:lnTo>
                <a:lnTo>
                  <a:pt x="44502" y="76370"/>
                </a:lnTo>
                <a:lnTo>
                  <a:pt x="76200" y="77216"/>
                </a:lnTo>
                <a:lnTo>
                  <a:pt x="69852" y="63627"/>
                </a:lnTo>
                <a:lnTo>
                  <a:pt x="69733" y="63373"/>
                </a:lnTo>
                <a:close/>
              </a:path>
              <a:path w="76200" h="448310">
                <a:moveTo>
                  <a:pt x="32130" y="63373"/>
                </a:moveTo>
                <a:lnTo>
                  <a:pt x="31826" y="75184"/>
                </a:lnTo>
                <a:lnTo>
                  <a:pt x="31804" y="76032"/>
                </a:lnTo>
                <a:lnTo>
                  <a:pt x="44502" y="76370"/>
                </a:lnTo>
                <a:lnTo>
                  <a:pt x="44830" y="63627"/>
                </a:lnTo>
                <a:lnTo>
                  <a:pt x="32130" y="63373"/>
                </a:lnTo>
                <a:close/>
              </a:path>
              <a:path w="76200" h="448310">
                <a:moveTo>
                  <a:pt x="40131" y="0"/>
                </a:moveTo>
                <a:lnTo>
                  <a:pt x="0" y="75184"/>
                </a:lnTo>
                <a:lnTo>
                  <a:pt x="31804" y="76032"/>
                </a:lnTo>
                <a:lnTo>
                  <a:pt x="32124" y="63627"/>
                </a:lnTo>
                <a:lnTo>
                  <a:pt x="32130" y="63373"/>
                </a:lnTo>
                <a:lnTo>
                  <a:pt x="69733" y="63373"/>
                </a:lnTo>
                <a:lnTo>
                  <a:pt x="4013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95401"/>
            <a:ext cx="9144000" cy="5308600"/>
            <a:chOff x="0" y="1295401"/>
            <a:chExt cx="9144000" cy="5308600"/>
          </a:xfrm>
        </p:grpSpPr>
        <p:sp>
          <p:nvSpPr>
            <p:cNvPr id="3" name="object 3"/>
            <p:cNvSpPr/>
            <p:nvPr/>
          </p:nvSpPr>
          <p:spPr>
            <a:xfrm>
              <a:off x="4630420" y="6550675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5">
                  <a:moveTo>
                    <a:pt x="2328545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328545" y="48663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7910" y="6550673"/>
              <a:ext cx="2236470" cy="45720"/>
            </a:xfrm>
            <a:custGeom>
              <a:avLst/>
              <a:gdLst/>
              <a:ahLst/>
              <a:cxnLst/>
              <a:rect l="l" t="t" r="r" b="b"/>
              <a:pathLst>
                <a:path w="2236470" h="45720">
                  <a:moveTo>
                    <a:pt x="2236089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236089" y="45718"/>
                  </a:lnTo>
                  <a:lnTo>
                    <a:pt x="2236089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3942" y="6550675"/>
              <a:ext cx="2580640" cy="48895"/>
            </a:xfrm>
            <a:custGeom>
              <a:avLst/>
              <a:gdLst/>
              <a:ahLst/>
              <a:cxnLst/>
              <a:rect l="l" t="t" r="r" b="b"/>
              <a:pathLst>
                <a:path w="2580640" h="48895">
                  <a:moveTo>
                    <a:pt x="2580639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580639" y="48663"/>
                  </a:lnTo>
                  <a:lnTo>
                    <a:pt x="2580639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5800" y="6558116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600" y="6558116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5455" y="6558116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2200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29540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1854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366900"/>
              <a:ext cx="8077200" cy="5196713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400" y="0"/>
            <a:ext cx="2193163" cy="692658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8" y="1371600"/>
            <a:ext cx="9067801" cy="502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95800" y="6550673"/>
            <a:ext cx="4648200" cy="53340"/>
            <a:chOff x="4495800" y="6550673"/>
            <a:chExt cx="4648200" cy="53340"/>
          </a:xfrm>
        </p:grpSpPr>
        <p:sp>
          <p:nvSpPr>
            <p:cNvPr id="3" name="object 3"/>
            <p:cNvSpPr/>
            <p:nvPr/>
          </p:nvSpPr>
          <p:spPr>
            <a:xfrm>
              <a:off x="4630420" y="6550675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5">
                  <a:moveTo>
                    <a:pt x="2328545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328545" y="48663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7910" y="6550673"/>
              <a:ext cx="2236470" cy="45720"/>
            </a:xfrm>
            <a:custGeom>
              <a:avLst/>
              <a:gdLst/>
              <a:ahLst/>
              <a:cxnLst/>
              <a:rect l="l" t="t" r="r" b="b"/>
              <a:pathLst>
                <a:path w="2236470" h="45720">
                  <a:moveTo>
                    <a:pt x="2236089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236089" y="45718"/>
                  </a:lnTo>
                  <a:lnTo>
                    <a:pt x="2236089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5800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15454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3163" cy="69265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1295401"/>
            <a:ext cx="7010400" cy="45720"/>
            <a:chOff x="0" y="1295401"/>
            <a:chExt cx="7010400" cy="45720"/>
          </a:xfrm>
        </p:grpSpPr>
        <p:sp>
          <p:nvSpPr>
            <p:cNvPr id="9" name="object 9"/>
            <p:cNvSpPr/>
            <p:nvPr/>
          </p:nvSpPr>
          <p:spPr>
            <a:xfrm>
              <a:off x="2362200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29540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1854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3540" y="1516507"/>
            <a:ext cx="7346315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Goal: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could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basic service</a:t>
            </a:r>
            <a:endParaRPr sz="2400">
              <a:latin typeface="Times New Roman"/>
              <a:cs typeface="Times New Roman"/>
            </a:endParaRPr>
          </a:p>
          <a:p>
            <a:pPr marL="12700" marR="4159250" algn="just">
              <a:lnSpc>
                <a:spcPct val="120000"/>
              </a:lnSpc>
            </a:pP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frame: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1980s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US </a:t>
            </a:r>
            <a:r>
              <a:rPr sz="2400" spc="-10" dirty="0">
                <a:latin typeface="Times New Roman"/>
                <a:cs typeface="Times New Roman"/>
              </a:rPr>
              <a:t>Technology: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FDMA/FDD </a:t>
            </a:r>
            <a:r>
              <a:rPr sz="2400" dirty="0">
                <a:latin typeface="Times New Roman"/>
                <a:cs typeface="Times New Roman"/>
              </a:rPr>
              <a:t>Speed:</a:t>
            </a:r>
            <a:r>
              <a:rPr sz="2400" spc="-10" dirty="0">
                <a:latin typeface="Times New Roman"/>
                <a:cs typeface="Times New Roman"/>
              </a:rPr>
              <a:t> 2.4Kbps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934706" y="1516507"/>
            <a:ext cx="68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F81BC"/>
                </a:solidFill>
                <a:latin typeface="Times New Roman"/>
                <a:cs typeface="Times New Roman"/>
              </a:rPr>
              <a:t>voice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3565081"/>
            <a:ext cx="839216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Times New Roman"/>
                <a:cs typeface="Times New Roman"/>
              </a:rPr>
              <a:t>1G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Analogue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circuit-switched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FDMA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800–900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MHz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frequency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bands.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4809105"/>
            <a:ext cx="6897370" cy="178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Times New Roman"/>
                <a:cs typeface="Times New Roman"/>
              </a:rPr>
              <a:t>Example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Systems:</a:t>
            </a:r>
            <a:endParaRPr sz="24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Analogue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(AMPS-USA)</a:t>
            </a:r>
            <a:endParaRPr sz="24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35" dirty="0">
                <a:latin typeface="Times New Roman"/>
                <a:cs typeface="Times New Roman"/>
              </a:rPr>
              <a:t>Total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(TACS-</a:t>
            </a:r>
            <a:r>
              <a:rPr sz="2400" spc="-25" dirty="0">
                <a:latin typeface="Times New Roman"/>
                <a:cs typeface="Times New Roman"/>
              </a:rPr>
              <a:t>UK)</a:t>
            </a:r>
            <a:endParaRPr sz="24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Nordic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FBAF17"/>
                  </a:solidFill>
                </a:uFill>
                <a:latin typeface="Times New Roman"/>
                <a:cs typeface="Times New Roman"/>
              </a:rPr>
              <a:t>Mobile</a:t>
            </a:r>
            <a:r>
              <a:rPr sz="2400" u="heavy" spc="-70" dirty="0">
                <a:uFill>
                  <a:solidFill>
                    <a:srgbClr val="FBAF1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FBAF17"/>
                  </a:solidFill>
                </a:uFill>
                <a:latin typeface="Times New Roman"/>
                <a:cs typeface="Times New Roman"/>
              </a:rPr>
              <a:t>Telephone</a:t>
            </a:r>
            <a:r>
              <a:rPr sz="2400" u="heavy" spc="-50" dirty="0">
                <a:uFill>
                  <a:solidFill>
                    <a:srgbClr val="FBAF1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60" dirty="0">
                <a:uFill>
                  <a:solidFill>
                    <a:srgbClr val="FBAF17"/>
                  </a:solidFill>
                </a:uFill>
                <a:latin typeface="Times New Roman"/>
                <a:cs typeface="Times New Roman"/>
              </a:rPr>
              <a:t>(N</a:t>
            </a:r>
            <a:r>
              <a:rPr sz="2400" spc="-60" dirty="0">
                <a:latin typeface="Times New Roman"/>
                <a:cs typeface="Times New Roman"/>
              </a:rPr>
              <a:t>MT-</a:t>
            </a:r>
            <a:r>
              <a:rPr sz="2400" spc="-10" dirty="0">
                <a:latin typeface="Times New Roman"/>
                <a:cs typeface="Times New Roman"/>
              </a:rPr>
              <a:t>Europe)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4160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Cellular</a:t>
            </a:r>
            <a:r>
              <a:rPr spc="-180" dirty="0"/>
              <a:t> </a:t>
            </a:r>
            <a:r>
              <a:rPr spc="-150" dirty="0"/>
              <a:t>Network-</a:t>
            </a:r>
            <a:r>
              <a:rPr spc="-195" dirty="0"/>
              <a:t> </a:t>
            </a:r>
            <a:r>
              <a:rPr spc="-25" dirty="0"/>
              <a:t>1G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868918" y="617656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37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443354"/>
            <a:ext cx="80181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Times New Roman"/>
                <a:cs typeface="Times New Roman"/>
              </a:rPr>
              <a:t>In</a:t>
            </a:r>
            <a:r>
              <a:rPr sz="2400" b="0" spc="-15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AMPS,</a:t>
            </a:r>
            <a:r>
              <a:rPr sz="2400" b="0" spc="-2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two</a:t>
            </a:r>
            <a:r>
              <a:rPr sz="2400" b="0" spc="-3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Times New Roman"/>
                <a:cs typeface="Times New Roman"/>
              </a:rPr>
              <a:t>25-</a:t>
            </a:r>
            <a:r>
              <a:rPr sz="2400" b="0" dirty="0">
                <a:latin typeface="Times New Roman"/>
                <a:cs typeface="Times New Roman"/>
              </a:rPr>
              <a:t>MHz</a:t>
            </a:r>
            <a:r>
              <a:rPr sz="2400" b="0" spc="-2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bands</a:t>
            </a:r>
            <a:r>
              <a:rPr sz="2400" b="0" spc="-3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are</a:t>
            </a:r>
            <a:r>
              <a:rPr sz="2400" b="0" spc="-4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allocated.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One</a:t>
            </a:r>
            <a:r>
              <a:rPr sz="2400" b="0" spc="-2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25-MHz</a:t>
            </a:r>
            <a:r>
              <a:rPr sz="2400" b="0" spc="-2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band</a:t>
            </a:r>
            <a:r>
              <a:rPr sz="2400" b="0" spc="-30" dirty="0">
                <a:latin typeface="Times New Roman"/>
                <a:cs typeface="Times New Roman"/>
              </a:rPr>
              <a:t> </a:t>
            </a:r>
            <a:r>
              <a:rPr sz="2400" b="0" spc="-25" dirty="0">
                <a:latin typeface="Times New Roman"/>
                <a:cs typeface="Times New Roman"/>
              </a:rPr>
              <a:t>is </a:t>
            </a:r>
            <a:r>
              <a:rPr sz="2400" b="0" dirty="0">
                <a:latin typeface="Times New Roman"/>
                <a:cs typeface="Times New Roman"/>
              </a:rPr>
              <a:t>for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communication</a:t>
            </a:r>
            <a:r>
              <a:rPr sz="2400" b="0" spc="-2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from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BS</a:t>
            </a:r>
            <a:r>
              <a:rPr sz="2400" b="0" spc="-2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to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mobile</a:t>
            </a:r>
            <a:r>
              <a:rPr sz="2400" b="0" spc="-2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unit</a:t>
            </a:r>
            <a:r>
              <a:rPr sz="2400" b="0" spc="-3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and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the</a:t>
            </a:r>
            <a:r>
              <a:rPr sz="2400" b="0" spc="-3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other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spc="-25" dirty="0">
                <a:latin typeface="Times New Roman"/>
                <a:cs typeface="Times New Roman"/>
              </a:rPr>
              <a:t>for </a:t>
            </a:r>
            <a:r>
              <a:rPr sz="2400" b="0" dirty="0">
                <a:latin typeface="Times New Roman"/>
                <a:cs typeface="Times New Roman"/>
              </a:rPr>
              <a:t>communication</a:t>
            </a:r>
            <a:r>
              <a:rPr sz="2400" b="0" spc="-4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from</a:t>
            </a:r>
            <a:r>
              <a:rPr sz="2400" b="0" spc="-3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mobile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unit</a:t>
            </a:r>
            <a:r>
              <a:rPr sz="2400" b="0" spc="-3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to</a:t>
            </a:r>
            <a:r>
              <a:rPr sz="2400" b="0" spc="-25" dirty="0">
                <a:latin typeface="Times New Roman"/>
                <a:cs typeface="Times New Roman"/>
              </a:rPr>
              <a:t> BS.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2833496"/>
            <a:ext cx="653351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limitations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1G: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Supports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speech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Low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traffic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capacity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Unreliable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handover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Long-</a:t>
            </a:r>
            <a:r>
              <a:rPr sz="2400" dirty="0">
                <a:latin typeface="Times New Roman"/>
                <a:cs typeface="Times New Roman"/>
              </a:rPr>
              <a:t>call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setup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 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frequent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drops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Inefficient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bandwidth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battery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life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Poor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only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6177788"/>
            <a:ext cx="69494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Char char="•"/>
              <a:tabLst>
                <a:tab pos="354965" algn="l"/>
              </a:tabLst>
            </a:pP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first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handheld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device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Motorola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Company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which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was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available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1984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6360667"/>
            <a:ext cx="1254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1G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network.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8918" y="617656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38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2419350"/>
            <a:ext cx="1066800" cy="2971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3355"/>
            <a:ext cx="7764780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54305" indent="-457200">
              <a:lnSpc>
                <a:spcPct val="12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Goal: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F81BC"/>
                </a:solidFill>
                <a:latin typeface="Times New Roman"/>
                <a:cs typeface="Times New Roman"/>
              </a:rPr>
              <a:t>Digital</a:t>
            </a:r>
            <a:r>
              <a:rPr sz="2400" spc="-3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improved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Frame: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Launched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Finland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1991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2G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speech,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FAX,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WAP </a:t>
            </a:r>
            <a:r>
              <a:rPr sz="2400" spc="-10" dirty="0"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frequency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GSM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890–960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MHz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1710–1880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MHz.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(890–915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MHz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uplink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BS,</a:t>
            </a:r>
            <a:r>
              <a:rPr sz="2400" spc="-20" dirty="0">
                <a:latin typeface="Times New Roman"/>
                <a:cs typeface="Times New Roman"/>
              </a:rPr>
              <a:t> 935–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960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MHz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downlink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MS)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digital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signals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4034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Cellular</a:t>
            </a:r>
            <a:r>
              <a:rPr spc="-105" dirty="0"/>
              <a:t> </a:t>
            </a:r>
            <a:r>
              <a:rPr spc="-170" dirty="0"/>
              <a:t>Network-</a:t>
            </a:r>
            <a:r>
              <a:rPr spc="-65" dirty="0"/>
              <a:t>2G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443354"/>
            <a:ext cx="7573645" cy="105029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69900" marR="5080" indent="-457200">
              <a:lnSpc>
                <a:spcPts val="2300"/>
              </a:lnSpc>
              <a:spcBef>
                <a:spcPts val="660"/>
              </a:spcBef>
            </a:pPr>
            <a:r>
              <a:rPr sz="2400" b="0" dirty="0">
                <a:latin typeface="Times New Roman"/>
                <a:cs typeface="Times New Roman"/>
              </a:rPr>
              <a:t>Digital</a:t>
            </a:r>
            <a:r>
              <a:rPr sz="2400" b="0" spc="-4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modulation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formats</a:t>
            </a:r>
            <a:r>
              <a:rPr sz="2400" b="0" spc="-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were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introduced</a:t>
            </a:r>
            <a:r>
              <a:rPr sz="2400" b="0" spc="-4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in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this</a:t>
            </a:r>
            <a:r>
              <a:rPr sz="2400" b="0" spc="-3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Times New Roman"/>
                <a:cs typeface="Times New Roman"/>
              </a:rPr>
              <a:t>generation </a:t>
            </a:r>
            <a:r>
              <a:rPr sz="2400" b="0" dirty="0">
                <a:latin typeface="Times New Roman"/>
                <a:cs typeface="Times New Roman"/>
              </a:rPr>
              <a:t>with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the</a:t>
            </a:r>
            <a:r>
              <a:rPr sz="2400" b="0" spc="-2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main</a:t>
            </a:r>
            <a:r>
              <a:rPr sz="2400" b="0" spc="-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technology</a:t>
            </a:r>
            <a:r>
              <a:rPr sz="2400" b="0" spc="-5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as</a:t>
            </a:r>
            <a:r>
              <a:rPr sz="2400" b="0" spc="-5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Times New Roman"/>
                <a:cs typeface="Times New Roman"/>
              </a:rPr>
              <a:t>TDMA/FDD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0" dirty="0">
                <a:latin typeface="Times New Roman"/>
                <a:cs typeface="Times New Roman"/>
              </a:rPr>
              <a:t>Data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Speed: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upto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Times New Roman"/>
                <a:cs typeface="Times New Roman"/>
              </a:rPr>
              <a:t>64kbps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2467736"/>
            <a:ext cx="7084695" cy="312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picture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10" dirty="0">
                <a:latin typeface="Times New Roman"/>
                <a:cs typeface="Times New Roman"/>
              </a:rPr>
              <a:t> included. </a:t>
            </a:r>
            <a:r>
              <a:rPr sz="2400" dirty="0">
                <a:latin typeface="Times New Roman"/>
                <a:cs typeface="Times New Roman"/>
              </a:rPr>
              <a:t>Example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Systems:</a:t>
            </a:r>
            <a:endParaRPr sz="2400">
              <a:latin typeface="Times New Roman"/>
              <a:cs typeface="Times New Roman"/>
            </a:endParaRPr>
          </a:p>
          <a:p>
            <a:pPr marL="755015" marR="38100" indent="-285750">
              <a:lnSpc>
                <a:spcPts val="2310"/>
              </a:lnSpc>
              <a:spcBef>
                <a:spcPts val="55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Global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(GSM) 	</a:t>
            </a:r>
            <a:r>
              <a:rPr sz="2400" spc="-20" dirty="0">
                <a:latin typeface="Times New Roman"/>
                <a:cs typeface="Times New Roman"/>
              </a:rPr>
              <a:t>(TDMA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FDMA)</a:t>
            </a:r>
            <a:endParaRPr sz="24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20" dirty="0">
                <a:latin typeface="Times New Roman"/>
                <a:cs typeface="Times New Roman"/>
              </a:rPr>
              <a:t>IS-</a:t>
            </a:r>
            <a:r>
              <a:rPr sz="2400" dirty="0">
                <a:latin typeface="Times New Roman"/>
                <a:cs typeface="Times New Roman"/>
              </a:rPr>
              <a:t>95(Interim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(CDMA)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3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Ericsson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GH218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which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was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introduced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1994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operated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networks.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3875" y="3171825"/>
            <a:ext cx="895350" cy="26003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3355"/>
            <a:ext cx="8065134" cy="28790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following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are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limitations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2G: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9.6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kbps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28.8</a:t>
            </a:r>
            <a:r>
              <a:rPr sz="2400" spc="-10" dirty="0">
                <a:latin typeface="Times New Roman"/>
                <a:cs typeface="Times New Roman"/>
              </a:rPr>
              <a:t> kbps.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Circuit-switched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dedicated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session.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causes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bandwidth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resources.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spc="-20" dirty="0">
                <a:latin typeface="Times New Roman"/>
                <a:cs typeface="Times New Roman"/>
              </a:rPr>
              <a:t>Too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globally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(e.g.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GSM,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CDMA,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PDC,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6507"/>
            <a:ext cx="7959090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4040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  <a:tab pos="4236085" algn="l"/>
              </a:tabLst>
            </a:pPr>
            <a:r>
              <a:rPr sz="2400" dirty="0">
                <a:latin typeface="Times New Roman"/>
                <a:cs typeface="Times New Roman"/>
              </a:rPr>
              <a:t>Goal: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Times New Roman"/>
                <a:cs typeface="Times New Roman"/>
              </a:rPr>
              <a:t>transition</a:t>
            </a:r>
            <a:r>
              <a:rPr sz="2400" dirty="0">
                <a:solidFill>
                  <a:srgbClr val="4F81BC"/>
                </a:solidFill>
                <a:latin typeface="Times New Roman"/>
                <a:cs typeface="Times New Roman"/>
              </a:rPr>
              <a:t>	from</a:t>
            </a:r>
            <a:r>
              <a:rPr sz="2400" spc="-2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F81BC"/>
                </a:solidFill>
                <a:latin typeface="Times New Roman"/>
                <a:cs typeface="Times New Roman"/>
              </a:rPr>
              <a:t>2G</a:t>
            </a:r>
            <a:r>
              <a:rPr sz="2400" spc="-1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F81BC"/>
                </a:solidFill>
                <a:latin typeface="Times New Roman"/>
                <a:cs typeface="Times New Roman"/>
              </a:rPr>
              <a:t>to</a:t>
            </a:r>
            <a:r>
              <a:rPr sz="2400" spc="-25" dirty="0">
                <a:solidFill>
                  <a:srgbClr val="4F81BC"/>
                </a:solidFill>
                <a:latin typeface="Times New Roman"/>
                <a:cs typeface="Times New Roman"/>
              </a:rPr>
              <a:t> 3G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frame: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2000-</a:t>
            </a:r>
            <a:r>
              <a:rPr sz="2400" spc="-20" dirty="0">
                <a:latin typeface="Times New Roman"/>
                <a:cs typeface="Times New Roman"/>
              </a:rPr>
              <a:t>2002</a:t>
            </a:r>
            <a:endParaRPr sz="2400">
              <a:latin typeface="Times New Roman"/>
              <a:cs typeface="Times New Roman"/>
            </a:endParaRPr>
          </a:p>
          <a:p>
            <a:pPr marL="355600" marR="43180" indent="-342900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mobile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technology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using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GPRS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standard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has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been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termed </a:t>
            </a:r>
            <a:r>
              <a:rPr sz="2400" i="1" dirty="0">
                <a:latin typeface="Times New Roman"/>
                <a:cs typeface="Times New Roman"/>
              </a:rPr>
              <a:t>as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2.5G.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2.5G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1998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GPRS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enhanced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GSM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evolution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(EDGE).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45" dirty="0">
                <a:latin typeface="Arial MT"/>
                <a:cs typeface="Arial MT"/>
              </a:rPr>
              <a:t>Interim</a:t>
            </a:r>
            <a:r>
              <a:rPr b="0" spc="-229" dirty="0">
                <a:latin typeface="Arial MT"/>
                <a:cs typeface="Arial MT"/>
              </a:rPr>
              <a:t> </a:t>
            </a:r>
            <a:r>
              <a:rPr b="0" spc="-150" dirty="0">
                <a:latin typeface="Arial MT"/>
                <a:cs typeface="Arial MT"/>
              </a:rPr>
              <a:t>generation</a:t>
            </a:r>
            <a:r>
              <a:rPr b="0" spc="-225" dirty="0">
                <a:latin typeface="Arial MT"/>
                <a:cs typeface="Arial MT"/>
              </a:rPr>
              <a:t> </a:t>
            </a:r>
            <a:r>
              <a:rPr b="0" spc="-135" dirty="0">
                <a:latin typeface="Arial MT"/>
                <a:cs typeface="Arial MT"/>
              </a:rPr>
              <a:t>(2.5G</a:t>
            </a:r>
            <a:r>
              <a:rPr b="0" spc="-245" dirty="0">
                <a:latin typeface="Arial MT"/>
                <a:cs typeface="Arial MT"/>
              </a:rPr>
              <a:t> </a:t>
            </a:r>
            <a:r>
              <a:rPr spc="-50" dirty="0"/>
              <a:t>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79930"/>
            <a:ext cx="7932420" cy="39763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900" marR="5080" indent="-457200">
              <a:lnSpc>
                <a:spcPct val="90000"/>
              </a:lnSpc>
              <a:spcBef>
                <a:spcPts val="385"/>
              </a:spcBef>
              <a:buClr>
                <a:srgbClr val="0F1141"/>
              </a:buClr>
              <a:buFont typeface="Arial MT"/>
              <a:buChar char="•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aim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10" dirty="0">
                <a:latin typeface="Times New Roman"/>
                <a:cs typeface="Times New Roman"/>
              </a:rPr>
              <a:t>person-to-</a:t>
            </a:r>
            <a:r>
              <a:rPr sz="2400" dirty="0">
                <a:latin typeface="Times New Roman"/>
                <a:cs typeface="Times New Roman"/>
              </a:rPr>
              <a:t>person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(global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roaming)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medium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guaranteed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service.</a:t>
            </a:r>
            <a:endParaRPr sz="2400">
              <a:latin typeface="Times New Roman"/>
              <a:cs typeface="Times New Roman"/>
            </a:endParaRPr>
          </a:p>
          <a:p>
            <a:pPr marL="469900" marR="222250" indent="-457200">
              <a:lnSpc>
                <a:spcPts val="2590"/>
              </a:lnSpc>
              <a:spcBef>
                <a:spcPts val="615"/>
              </a:spcBef>
              <a:buClr>
                <a:srgbClr val="0F1141"/>
              </a:buClr>
              <a:buFont typeface="Arial MT"/>
              <a:buChar char="•"/>
              <a:tabLst>
                <a:tab pos="469900" algn="l"/>
              </a:tabLst>
            </a:pPr>
            <a:r>
              <a:rPr sz="2400" spc="-10" dirty="0">
                <a:latin typeface="Times New Roman"/>
                <a:cs typeface="Times New Roman"/>
              </a:rPr>
              <a:t>high-</a:t>
            </a:r>
            <a:r>
              <a:rPr sz="2400" dirty="0">
                <a:latin typeface="Times New Roman"/>
                <a:cs typeface="Times New Roman"/>
              </a:rPr>
              <a:t>speed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video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simultaneous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transmission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ts val="2735"/>
              </a:lnSpc>
              <a:spcBef>
                <a:spcPts val="254"/>
              </a:spcBef>
              <a:buClr>
                <a:srgbClr val="0F1141"/>
              </a:buClr>
              <a:buFont typeface="Arial MT"/>
              <a:buChar char="•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multimedia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facilities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2.5G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735"/>
              </a:lnSpc>
            </a:pPr>
            <a:r>
              <a:rPr sz="2400" spc="-10" dirty="0">
                <a:latin typeface="Times New Roman"/>
                <a:cs typeface="Times New Roman"/>
              </a:rPr>
              <a:t>phones.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290"/>
              </a:spcBef>
              <a:buClr>
                <a:srgbClr val="0F1141"/>
              </a:buClr>
              <a:buFont typeface="Arial MT"/>
              <a:buChar char="•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3G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frequency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1710–2170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MHz.</a:t>
            </a:r>
            <a:endParaRPr sz="2400">
              <a:latin typeface="Times New Roman"/>
              <a:cs typeface="Times New Roman"/>
            </a:endParaRPr>
          </a:p>
          <a:p>
            <a:pPr marL="469900" marR="520065" indent="-457200">
              <a:lnSpc>
                <a:spcPts val="2590"/>
              </a:lnSpc>
              <a:spcBef>
                <a:spcPts val="615"/>
              </a:spcBef>
              <a:buClr>
                <a:srgbClr val="0F1141"/>
              </a:buClr>
              <a:buFont typeface="Arial MT"/>
              <a:buChar char="•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transmission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348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Kbps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moving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vehicle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Mbps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stationary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10" dirty="0">
                <a:latin typeface="Times New Roman"/>
                <a:cs typeface="Times New Roman"/>
              </a:rPr>
              <a:t> users.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4147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Cellular</a:t>
            </a:r>
            <a:r>
              <a:rPr spc="-180" dirty="0"/>
              <a:t> </a:t>
            </a:r>
            <a:r>
              <a:rPr spc="-150" dirty="0"/>
              <a:t>Network-</a:t>
            </a:r>
            <a:r>
              <a:rPr spc="-195" dirty="0"/>
              <a:t> </a:t>
            </a:r>
            <a:r>
              <a:rPr spc="-65" dirty="0"/>
              <a:t>3G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6507"/>
            <a:ext cx="780605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355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progresses,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market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enabled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idea.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market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demands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product </a:t>
            </a:r>
            <a:r>
              <a:rPr sz="2400" dirty="0">
                <a:latin typeface="Times New Roman"/>
                <a:cs typeface="Times New Roman"/>
              </a:rPr>
              <a:t>and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engineers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technical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fulfills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demand.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6507"/>
            <a:ext cx="791400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Examples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universal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mobile </a:t>
            </a:r>
            <a:r>
              <a:rPr sz="2400" dirty="0">
                <a:latin typeface="Times New Roman"/>
                <a:cs typeface="Times New Roman"/>
              </a:rPr>
              <a:t>telecommunication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(UMTS)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international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mobile </a:t>
            </a:r>
            <a:r>
              <a:rPr sz="2400" dirty="0">
                <a:latin typeface="Times New Roman"/>
                <a:cs typeface="Times New Roman"/>
              </a:rPr>
              <a:t>telecommunications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2,000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MHz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(IMT-</a:t>
            </a:r>
            <a:r>
              <a:rPr sz="2400" spc="-10" dirty="0">
                <a:latin typeface="Times New Roman"/>
                <a:cs typeface="Times New Roman"/>
              </a:rPr>
              <a:t>2000).</a:t>
            </a:r>
            <a:endParaRPr sz="2400">
              <a:latin typeface="Times New Roman"/>
              <a:cs typeface="Times New Roman"/>
            </a:endParaRPr>
          </a:p>
          <a:p>
            <a:pPr marL="355600" marR="299720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UMTS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rates,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10" dirty="0">
                <a:latin typeface="Times New Roman"/>
                <a:cs typeface="Times New Roman"/>
              </a:rPr>
              <a:t> circumstances:</a:t>
            </a:r>
            <a:endParaRPr sz="2400">
              <a:latin typeface="Times New Roman"/>
              <a:cs typeface="Times New Roman"/>
            </a:endParaRPr>
          </a:p>
          <a:p>
            <a:pPr marL="927100" marR="2661285">
              <a:lnSpc>
                <a:spcPts val="3460"/>
              </a:lnSpc>
              <a:spcBef>
                <a:spcPts val="210"/>
              </a:spcBef>
            </a:pPr>
            <a:r>
              <a:rPr sz="2400" dirty="0">
                <a:latin typeface="Times New Roman"/>
                <a:cs typeface="Times New Roman"/>
              </a:rPr>
              <a:t>up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144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kbps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moving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vehicles </a:t>
            </a:r>
            <a:r>
              <a:rPr sz="2400" dirty="0">
                <a:latin typeface="Times New Roman"/>
                <a:cs typeface="Times New Roman"/>
              </a:rPr>
              <a:t>384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kbps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pedestrians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Mbps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indoor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stationary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2616835">
              <a:lnSpc>
                <a:spcPct val="120000"/>
              </a:lnSpc>
            </a:pPr>
            <a:r>
              <a:rPr sz="2400" dirty="0">
                <a:latin typeface="Times New Roman"/>
                <a:cs typeface="Times New Roman"/>
              </a:rPr>
              <a:t>LG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U8110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introduced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2004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3G </a:t>
            </a:r>
            <a:r>
              <a:rPr sz="2400" spc="-10" dirty="0"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3648075"/>
            <a:ext cx="2476500" cy="2828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3355"/>
            <a:ext cx="7385684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drawbacks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High bandwidth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requirement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High spectrum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licensing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fees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Expense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bulk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phones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Lack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Lack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network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coverage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still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countries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95800" y="6550673"/>
            <a:ext cx="4648200" cy="53340"/>
            <a:chOff x="4495800" y="6550673"/>
            <a:chExt cx="4648200" cy="53340"/>
          </a:xfrm>
        </p:grpSpPr>
        <p:sp>
          <p:nvSpPr>
            <p:cNvPr id="3" name="object 3"/>
            <p:cNvSpPr/>
            <p:nvPr/>
          </p:nvSpPr>
          <p:spPr>
            <a:xfrm>
              <a:off x="4630420" y="6550675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5">
                  <a:moveTo>
                    <a:pt x="2328545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328545" y="48663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7910" y="6550673"/>
              <a:ext cx="2236470" cy="45720"/>
            </a:xfrm>
            <a:custGeom>
              <a:avLst/>
              <a:gdLst/>
              <a:ahLst/>
              <a:cxnLst/>
              <a:rect l="l" t="t" r="r" b="b"/>
              <a:pathLst>
                <a:path w="2236470" h="45720">
                  <a:moveTo>
                    <a:pt x="2236089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236089" y="45718"/>
                  </a:lnTo>
                  <a:lnTo>
                    <a:pt x="2236089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5800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15454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193163" cy="69265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1295401"/>
            <a:ext cx="7010400" cy="45720"/>
            <a:chOff x="0" y="1295401"/>
            <a:chExt cx="7010400" cy="45720"/>
          </a:xfrm>
        </p:grpSpPr>
        <p:sp>
          <p:nvSpPr>
            <p:cNvPr id="9" name="object 9"/>
            <p:cNvSpPr/>
            <p:nvPr/>
          </p:nvSpPr>
          <p:spPr>
            <a:xfrm>
              <a:off x="2362200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29540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1854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3540" y="1443355"/>
            <a:ext cx="8054340" cy="15621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Goal: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mobility,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rate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Frequency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Band: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 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Ghz.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Download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Mbps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moving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1GPS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stationary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3540" y="3016377"/>
            <a:ext cx="8139430" cy="3574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9436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modulation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proposed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cellular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phones.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415"/>
              </a:lnSpc>
            </a:pPr>
            <a:r>
              <a:rPr sz="2400" spc="-30" dirty="0">
                <a:latin typeface="Times New Roman"/>
                <a:cs typeface="Times New Roman"/>
              </a:rPr>
              <a:t>Variable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spreading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factor-</a:t>
            </a:r>
            <a:r>
              <a:rPr sz="2400" dirty="0">
                <a:latin typeface="Times New Roman"/>
                <a:cs typeface="Times New Roman"/>
              </a:rPr>
              <a:t>orthogonal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frequency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division multiplexing</a:t>
            </a:r>
            <a:r>
              <a:rPr sz="2400" spc="-20" dirty="0">
                <a:latin typeface="Times New Roman"/>
                <a:cs typeface="Times New Roman"/>
              </a:rPr>
              <a:t> (VSF-</a:t>
            </a:r>
            <a:r>
              <a:rPr sz="2400" spc="-10" dirty="0">
                <a:latin typeface="Times New Roman"/>
                <a:cs typeface="Times New Roman"/>
              </a:rPr>
              <a:t>OFCDM).</a:t>
            </a:r>
            <a:endParaRPr sz="2400">
              <a:latin typeface="Times New Roman"/>
              <a:cs typeface="Times New Roman"/>
            </a:endParaRPr>
          </a:p>
          <a:p>
            <a:pPr marL="927100" marR="467359">
              <a:lnSpc>
                <a:spcPts val="2590"/>
              </a:lnSpc>
              <a:spcBef>
                <a:spcPts val="615"/>
              </a:spcBef>
            </a:pPr>
            <a:r>
              <a:rPr sz="2400" spc="-30" dirty="0">
                <a:latin typeface="Times New Roman"/>
                <a:cs typeface="Times New Roman"/>
              </a:rPr>
              <a:t>Variable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spreading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code-division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access </a:t>
            </a:r>
            <a:r>
              <a:rPr sz="2400" dirty="0">
                <a:latin typeface="Times New Roman"/>
                <a:cs typeface="Times New Roman"/>
              </a:rPr>
              <a:t>(VSF-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CDMA).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55"/>
              </a:lnSpc>
            </a:pPr>
            <a:r>
              <a:rPr sz="2400" spc="-50" dirty="0">
                <a:latin typeface="Times New Roman"/>
                <a:cs typeface="Times New Roman"/>
              </a:rPr>
              <a:t>LTE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(Long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Term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Evolution)</a:t>
            </a:r>
            <a:endParaRPr sz="24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290"/>
              </a:spcBef>
              <a:buFont typeface="Wingdings"/>
              <a:buChar char="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Orthogonal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Frequency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Division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Multiplexing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(OFDM)</a:t>
            </a:r>
            <a:endParaRPr sz="2400">
              <a:latin typeface="Times New Roman"/>
              <a:cs typeface="Times New Roman"/>
            </a:endParaRPr>
          </a:p>
          <a:p>
            <a:pPr marL="756285" marR="941069" indent="-287020">
              <a:lnSpc>
                <a:spcPts val="2590"/>
              </a:lnSpc>
              <a:spcBef>
                <a:spcPts val="620"/>
              </a:spcBef>
              <a:buFont typeface="Wingdings"/>
              <a:buChar char=""/>
              <a:tabLst>
                <a:tab pos="756285" algn="l"/>
                <a:tab pos="4280535" algn="l"/>
              </a:tabLst>
            </a:pP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Multi-input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Multi-output(MIMO)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enhanced through</a:t>
            </a:r>
            <a:r>
              <a:rPr sz="2400" u="heavy" spc="-10" dirty="0">
                <a:uFill>
                  <a:solidFill>
                    <a:srgbClr val="FBAF17"/>
                  </a:solidFill>
                </a:uFill>
                <a:latin typeface="Times New Roman"/>
                <a:cs typeface="Times New Roman"/>
              </a:rPr>
              <a:t>put</a:t>
            </a:r>
            <a:r>
              <a:rPr sz="2400" u="heavy" dirty="0">
                <a:uFill>
                  <a:solidFill>
                    <a:srgbClr val="FBAF17"/>
                  </a:solidFill>
                </a:uFill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4147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Cellular</a:t>
            </a:r>
            <a:r>
              <a:rPr spc="-180" dirty="0"/>
              <a:t> </a:t>
            </a:r>
            <a:r>
              <a:rPr spc="-150" dirty="0"/>
              <a:t>Network-</a:t>
            </a:r>
            <a:r>
              <a:rPr spc="-195" dirty="0"/>
              <a:t> </a:t>
            </a:r>
            <a:r>
              <a:rPr spc="-65" dirty="0"/>
              <a:t>4G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68918" y="617656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46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6507"/>
            <a:ext cx="8012430" cy="426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42595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interactive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multimedia,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voice,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streaming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video, </a:t>
            </a:r>
            <a:r>
              <a:rPr sz="2400" dirty="0">
                <a:latin typeface="Times New Roman"/>
                <a:cs typeface="Times New Roman"/>
              </a:rPr>
              <a:t>Internet,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 broadband</a:t>
            </a:r>
            <a:r>
              <a:rPr sz="2400" spc="-10" dirty="0">
                <a:latin typeface="Times New Roman"/>
                <a:cs typeface="Times New Roman"/>
              </a:rPr>
              <a:t> services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Fully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IP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capacity,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cost‐per‐bit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Global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portability,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scalable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Seamless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switching,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variety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scheduling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call‐admission‐control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techniques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spectral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efficiency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Interoperability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standards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switched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29787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Features</a:t>
            </a:r>
            <a:r>
              <a:rPr spc="-245" dirty="0"/>
              <a:t> </a:t>
            </a:r>
            <a:r>
              <a:rPr spc="-95" dirty="0"/>
              <a:t>of</a:t>
            </a:r>
            <a:r>
              <a:rPr spc="-265" dirty="0"/>
              <a:t> </a:t>
            </a:r>
            <a:r>
              <a:rPr spc="-25" dirty="0"/>
              <a:t>4G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3355"/>
            <a:ext cx="8007984" cy="33915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Affordable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capacity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 </a:t>
            </a:r>
            <a:r>
              <a:rPr sz="2400" spc="-20" dirty="0">
                <a:latin typeface="Times New Roman"/>
                <a:cs typeface="Times New Roman"/>
              </a:rPr>
              <a:t>bit.</a:t>
            </a:r>
            <a:endParaRPr sz="2400">
              <a:latin typeface="Times New Roman"/>
              <a:cs typeface="Times New Roman"/>
            </a:endParaRPr>
          </a:p>
          <a:p>
            <a:pPr marL="355600" marR="361950" indent="-342900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interactive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multimedia,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streaming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video, </a:t>
            </a:r>
            <a:r>
              <a:rPr sz="2400" dirty="0">
                <a:latin typeface="Times New Roman"/>
                <a:cs typeface="Times New Roman"/>
              </a:rPr>
              <a:t>Internet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 broadband</a:t>
            </a:r>
            <a:r>
              <a:rPr sz="2400" spc="-10" dirty="0">
                <a:latin typeface="Times New Roman"/>
                <a:cs typeface="Times New Roman"/>
              </a:rPr>
              <a:t> services.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Global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portability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10" dirty="0">
                <a:latin typeface="Times New Roman"/>
                <a:cs typeface="Times New Roman"/>
              </a:rPr>
              <a:t> services </a:t>
            </a:r>
            <a:r>
              <a:rPr sz="2400" dirty="0">
                <a:latin typeface="Times New Roman"/>
                <a:cs typeface="Times New Roman"/>
              </a:rPr>
              <a:t>and variety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provided.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spectral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efficiency.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seamless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protocol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air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interfaces.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78917"/>
            <a:ext cx="36264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Advantages</a:t>
            </a:r>
            <a:r>
              <a:rPr spc="-220" dirty="0"/>
              <a:t> </a:t>
            </a:r>
            <a:r>
              <a:rPr spc="-95" dirty="0"/>
              <a:t>of</a:t>
            </a:r>
            <a:r>
              <a:rPr spc="-254" dirty="0"/>
              <a:t> </a:t>
            </a:r>
            <a:r>
              <a:rPr spc="-35" dirty="0"/>
              <a:t>4G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63" y="1461525"/>
            <a:ext cx="8882172" cy="4524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3355"/>
            <a:ext cx="8048625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Handoff: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crucial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component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cellular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handoffs.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Handoff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transferring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active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moves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one cell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other.</a:t>
            </a:r>
            <a:endParaRPr sz="2400">
              <a:latin typeface="Times New Roman"/>
              <a:cs typeface="Times New Roman"/>
            </a:endParaRPr>
          </a:p>
          <a:p>
            <a:pPr marL="12700" marR="4683125">
              <a:lnSpc>
                <a:spcPts val="3460"/>
              </a:lnSpc>
              <a:spcBef>
                <a:spcPts val="204"/>
              </a:spcBef>
            </a:pPr>
            <a:r>
              <a:rPr sz="2400" dirty="0">
                <a:latin typeface="Times New Roman"/>
                <a:cs typeface="Times New Roman"/>
              </a:rPr>
              <a:t>Handoff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involves </a:t>
            </a:r>
            <a:r>
              <a:rPr sz="2400" dirty="0">
                <a:latin typeface="Times New Roman"/>
                <a:cs typeface="Times New Roman"/>
              </a:rPr>
              <a:t>identifying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latin typeface="Times New Roman"/>
                <a:cs typeface="Times New Roman"/>
              </a:rPr>
              <a:t>allocation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associated.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2900" y="3018612"/>
            <a:ext cx="3933825" cy="3419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1446402"/>
            <a:ext cx="7853045" cy="30607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Arial MT"/>
                <a:cs typeface="Arial MT"/>
              </a:rPr>
              <a:t>Handoff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–</a:t>
            </a:r>
            <a:endParaRPr sz="2400">
              <a:latin typeface="Arial MT"/>
              <a:cs typeface="Arial MT"/>
            </a:endParaRPr>
          </a:p>
          <a:p>
            <a:pPr marL="3930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high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priority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over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initiation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requests</a:t>
            </a:r>
            <a:endParaRPr sz="2400">
              <a:latin typeface="Arial MT"/>
              <a:cs typeface="Arial MT"/>
            </a:endParaRPr>
          </a:p>
          <a:p>
            <a:pPr marL="3930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successfully</a:t>
            </a:r>
            <a:endParaRPr sz="2400">
              <a:latin typeface="Arial MT"/>
              <a:cs typeface="Arial MT"/>
            </a:endParaRPr>
          </a:p>
          <a:p>
            <a:pPr marL="3930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Char char="•"/>
              <a:tabLst>
                <a:tab pos="393065" algn="l"/>
              </a:tabLst>
            </a:pPr>
            <a:r>
              <a:rPr sz="2400" spc="-10" dirty="0">
                <a:latin typeface="Arial MT"/>
                <a:cs typeface="Arial MT"/>
              </a:rPr>
              <a:t>Infrequently</a:t>
            </a:r>
            <a:endParaRPr sz="2400">
              <a:latin typeface="Arial MT"/>
              <a:cs typeface="Arial MT"/>
            </a:endParaRPr>
          </a:p>
          <a:p>
            <a:pPr marL="3930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be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imperceptible.</a:t>
            </a:r>
            <a:endParaRPr sz="2400">
              <a:latin typeface="Arial MT"/>
              <a:cs typeface="Arial MT"/>
            </a:endParaRPr>
          </a:p>
          <a:p>
            <a:pPr marL="3930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margin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Cambria Math"/>
                <a:cs typeface="Cambria Math"/>
              </a:rPr>
              <a:t>∆=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spc="-30" dirty="0">
                <a:latin typeface="Cambria Math"/>
                <a:cs typeface="Cambria Math"/>
              </a:rPr>
              <a:t>𝑃</a:t>
            </a:r>
            <a:r>
              <a:rPr sz="2625" spc="-44" baseline="-15873" dirty="0">
                <a:latin typeface="Cambria Math"/>
                <a:cs typeface="Cambria Math"/>
              </a:rPr>
              <a:t>𝑟</a:t>
            </a:r>
            <a:r>
              <a:rPr sz="2625" spc="22" baseline="-15873" dirty="0">
                <a:latin typeface="Cambria Math"/>
                <a:cs typeface="Cambria Math"/>
              </a:rPr>
              <a:t> </a:t>
            </a:r>
            <a:r>
              <a:rPr sz="2625" spc="150" baseline="-15873" dirty="0">
                <a:latin typeface="Cambria Math"/>
                <a:cs typeface="Cambria Math"/>
              </a:rPr>
              <a:t>ℎ𝑎𝑛𝑑𝑜𝑓𝑓</a:t>
            </a:r>
            <a:r>
              <a:rPr sz="2625" spc="38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35" dirty="0">
                <a:latin typeface="Cambria Math"/>
                <a:cs typeface="Cambria Math"/>
              </a:rPr>
              <a:t> 𝑃</a:t>
            </a:r>
            <a:r>
              <a:rPr sz="2625" spc="-52" baseline="-15873" dirty="0">
                <a:latin typeface="Cambria Math"/>
                <a:cs typeface="Cambria Math"/>
              </a:rPr>
              <a:t>𝑟</a:t>
            </a:r>
            <a:r>
              <a:rPr sz="2625" spc="15" baseline="-15873" dirty="0">
                <a:latin typeface="Cambria Math"/>
                <a:cs typeface="Cambria Math"/>
              </a:rPr>
              <a:t> </a:t>
            </a:r>
            <a:r>
              <a:rPr sz="2625" spc="179" baseline="-15873" dirty="0">
                <a:latin typeface="Cambria Math"/>
                <a:cs typeface="Cambria Math"/>
              </a:rPr>
              <a:t>𝑚𝑖𝑛𝑖𝑚𝑢𝑚</a:t>
            </a:r>
            <a:r>
              <a:rPr sz="2625" spc="-15" baseline="-15873" dirty="0">
                <a:latin typeface="Cambria Math"/>
                <a:cs typeface="Cambria Math"/>
              </a:rPr>
              <a:t> </a:t>
            </a:r>
            <a:r>
              <a:rPr sz="2625" spc="120" baseline="-15873" dirty="0">
                <a:latin typeface="Cambria Math"/>
                <a:cs typeface="Cambria Math"/>
              </a:rPr>
              <a:t>𝑢𝑠𝑎𝑏𝑙𝑒</a:t>
            </a:r>
            <a:r>
              <a:rPr sz="2625" spc="38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Arial MT"/>
                <a:cs typeface="Arial MT"/>
              </a:rPr>
              <a:t>cannot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be</a:t>
            </a:r>
            <a:endParaRPr sz="24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latin typeface="Arial MT"/>
                <a:cs typeface="Arial MT"/>
              </a:rPr>
              <a:t>too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large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small.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705600"/>
            <a:chOff x="0" y="0"/>
            <a:chExt cx="9144000" cy="6705600"/>
          </a:xfrm>
        </p:grpSpPr>
        <p:sp>
          <p:nvSpPr>
            <p:cNvPr id="3" name="object 3"/>
            <p:cNvSpPr/>
            <p:nvPr/>
          </p:nvSpPr>
          <p:spPr>
            <a:xfrm>
              <a:off x="4630420" y="6550675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5">
                  <a:moveTo>
                    <a:pt x="2328545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328545" y="48663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7910" y="6550673"/>
              <a:ext cx="2236470" cy="45720"/>
            </a:xfrm>
            <a:custGeom>
              <a:avLst/>
              <a:gdLst/>
              <a:ahLst/>
              <a:cxnLst/>
              <a:rect l="l" t="t" r="r" b="b"/>
              <a:pathLst>
                <a:path w="2236470" h="45720">
                  <a:moveTo>
                    <a:pt x="2236089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236089" y="45718"/>
                  </a:lnTo>
                  <a:lnTo>
                    <a:pt x="2236089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3942" y="6550675"/>
              <a:ext cx="2580640" cy="48895"/>
            </a:xfrm>
            <a:custGeom>
              <a:avLst/>
              <a:gdLst/>
              <a:ahLst/>
              <a:cxnLst/>
              <a:rect l="l" t="t" r="r" b="b"/>
              <a:pathLst>
                <a:path w="2580640" h="48895">
                  <a:moveTo>
                    <a:pt x="2580639" y="0"/>
                  </a:moveTo>
                  <a:lnTo>
                    <a:pt x="0" y="0"/>
                  </a:lnTo>
                  <a:lnTo>
                    <a:pt x="0" y="48663"/>
                  </a:lnTo>
                  <a:lnTo>
                    <a:pt x="2580639" y="48663"/>
                  </a:lnTo>
                  <a:lnTo>
                    <a:pt x="2580639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400" y="0"/>
              <a:ext cx="2193163" cy="69265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95800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3600" y="6558115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5455" y="6558115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20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62200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29540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62200" y="4571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1854" y="1295401"/>
              <a:ext cx="2328545" cy="45720"/>
            </a:xfrm>
            <a:custGeom>
              <a:avLst/>
              <a:gdLst/>
              <a:ahLst/>
              <a:cxnLst/>
              <a:rect l="l" t="t" r="r" b="b"/>
              <a:pathLst>
                <a:path w="2328545" h="45719">
                  <a:moveTo>
                    <a:pt x="232854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2328545" y="45718"/>
                  </a:lnTo>
                  <a:lnTo>
                    <a:pt x="23285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0"/>
              <a:ext cx="6814566" cy="670560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6507"/>
            <a:ext cx="783463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deciding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handoff,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important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drop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measured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momentary fading.</a:t>
            </a:r>
            <a:endParaRPr sz="2400">
              <a:latin typeface="Times New Roman"/>
              <a:cs typeface="Times New Roman"/>
            </a:endParaRPr>
          </a:p>
          <a:p>
            <a:pPr marL="355600" marR="664845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vehicle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useful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handoff decisions.</a:t>
            </a:r>
            <a:endParaRPr sz="2400">
              <a:latin typeface="Times New Roman"/>
              <a:cs typeface="Times New Roman"/>
            </a:endParaRPr>
          </a:p>
          <a:p>
            <a:pPr marL="355600" marR="238125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Dwell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 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maintained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cell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 </a:t>
            </a:r>
            <a:r>
              <a:rPr sz="2400" spc="-10" dirty="0">
                <a:latin typeface="Times New Roman"/>
                <a:cs typeface="Times New Roman"/>
              </a:rPr>
              <a:t>handoff.</a:t>
            </a:r>
            <a:endParaRPr sz="2400">
              <a:latin typeface="Times New Roman"/>
              <a:cs typeface="Times New Roman"/>
            </a:endParaRPr>
          </a:p>
          <a:p>
            <a:pPr marL="355600" marR="585470" indent="-342900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statistics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dwell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 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important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practical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handoff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algorithm.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97435-EC3D-4A3B-438E-319AF18F2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E835404-D19D-8085-5637-492E1998C0B7}"/>
              </a:ext>
            </a:extLst>
          </p:cNvPr>
          <p:cNvSpPr txBox="1"/>
          <p:nvPr/>
        </p:nvSpPr>
        <p:spPr>
          <a:xfrm>
            <a:off x="383540" y="1516507"/>
            <a:ext cx="7806055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b="1" dirty="0"/>
              <a:t>Market-Driven vs. Engineering-Driven Approach in Wireless Communication</a:t>
            </a:r>
          </a:p>
          <a:p>
            <a:pPr>
              <a:buNone/>
            </a:pPr>
            <a:r>
              <a:rPr lang="en-US" dirty="0"/>
              <a:t>In wireless communication, technological advancements arise from two primary approaches: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Engineering-Driven Approach: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Engineers develop innovative </a:t>
            </a:r>
            <a:r>
              <a:rPr lang="en-US" b="1" dirty="0"/>
              <a:t>scientific ideas</a:t>
            </a:r>
            <a:r>
              <a:rPr lang="en-US" dirty="0"/>
              <a:t> without immediate application.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Over time, </a:t>
            </a:r>
            <a:r>
              <a:rPr lang="en-US" b="1" dirty="0"/>
              <a:t>markets identify practical applications</a:t>
            </a:r>
            <a:r>
              <a:rPr lang="en-US" dirty="0"/>
              <a:t> for these innovations, leading to new products and solutions.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Market-Driven Approach: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market has </a:t>
            </a:r>
            <a:r>
              <a:rPr lang="en-US" b="1" dirty="0"/>
              <a:t>specific demands</a:t>
            </a:r>
            <a:r>
              <a:rPr lang="en-US" dirty="0"/>
              <a:t> for products and services.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Engineers work towards </a:t>
            </a:r>
            <a:r>
              <a:rPr lang="en-US" b="1" dirty="0"/>
              <a:t>developing solutions</a:t>
            </a:r>
            <a:r>
              <a:rPr lang="en-US" dirty="0"/>
              <a:t> that fulfill these demands, ensuring that technology aligns with industry needs.</a:t>
            </a:r>
          </a:p>
          <a:p>
            <a:r>
              <a:rPr lang="en-US" dirty="0"/>
              <a:t>Both approaches play a significant role in technological evolution, as some breakthroughs originate from research, while others are driven by market needs.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1A5D87B-10B8-AF51-0117-1A8DEF8230D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BEDECE2-3C82-CB84-65F5-109275D0293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  <p:extLst>
      <p:ext uri="{BB962C8B-B14F-4D97-AF65-F5344CB8AC3E}">
        <p14:creationId xmlns:p14="http://schemas.microsoft.com/office/powerpoint/2010/main" val="41906799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6507"/>
            <a:ext cx="7847330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analog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cellular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receiver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handoff.</a:t>
            </a:r>
            <a:endParaRPr sz="2400">
              <a:latin typeface="Times New Roman"/>
              <a:cs typeface="Times New Roman"/>
            </a:endParaRPr>
          </a:p>
          <a:p>
            <a:pPr marL="355600" marR="353060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handoff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decisions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mobile </a:t>
            </a:r>
            <a:r>
              <a:rPr sz="2400" dirty="0">
                <a:latin typeface="Times New Roman"/>
                <a:cs typeface="Times New Roman"/>
              </a:rPr>
              <a:t>assisted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–mobile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assisted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handoff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(MAHO).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Intersystem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handoff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–different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cellular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–roamer.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6507"/>
            <a:ext cx="770255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7475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Guard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channel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dynamic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channel </a:t>
            </a:r>
            <a:r>
              <a:rPr sz="2400" dirty="0">
                <a:latin typeface="Times New Roman"/>
                <a:cs typeface="Times New Roman"/>
              </a:rPr>
              <a:t>assignment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strategies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spectrum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utilization.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Queuing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handoff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–possible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finite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interval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handoff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threshold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call- </a:t>
            </a:r>
            <a:r>
              <a:rPr sz="2400" dirty="0">
                <a:latin typeface="Times New Roman"/>
                <a:cs typeface="Times New Roman"/>
              </a:rPr>
              <a:t>terminated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Prioritizing</a:t>
            </a:r>
            <a:r>
              <a:rPr spc="-140" dirty="0"/>
              <a:t> </a:t>
            </a:r>
            <a:r>
              <a:rPr spc="-130" dirty="0"/>
              <a:t>Handoffs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6507"/>
            <a:ext cx="73615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Several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handoff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schemes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simultaneous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traffic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 </a:t>
            </a:r>
            <a:r>
              <a:rPr sz="2400" spc="-50" dirty="0">
                <a:latin typeface="Times New Roman"/>
                <a:cs typeface="Times New Roman"/>
              </a:rPr>
              <a:t>– </a:t>
            </a:r>
            <a:r>
              <a:rPr sz="2400" dirty="0">
                <a:latin typeface="Times New Roman"/>
                <a:cs typeface="Times New Roman"/>
              </a:rPr>
              <a:t>minimizing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handoff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intervention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MSC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50367"/>
            <a:ext cx="3474085" cy="10318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19"/>
              </a:spcBef>
            </a:pPr>
            <a:r>
              <a:rPr spc="-150" dirty="0"/>
              <a:t>Practical</a:t>
            </a:r>
            <a:r>
              <a:rPr spc="-195" dirty="0"/>
              <a:t> </a:t>
            </a:r>
            <a:r>
              <a:rPr spc="-140" dirty="0"/>
              <a:t>Handoff </a:t>
            </a:r>
            <a:r>
              <a:rPr spc="-85" dirty="0"/>
              <a:t>Considerations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140" y="1518031"/>
            <a:ext cx="8560435" cy="411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266065" indent="-3429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1.2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dBm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(10</a:t>
            </a:r>
            <a:r>
              <a:rPr sz="1950" baseline="25641" dirty="0">
                <a:latin typeface="Times New Roman"/>
                <a:cs typeface="Times New Roman"/>
              </a:rPr>
              <a:t>-3</a:t>
            </a:r>
            <a:r>
              <a:rPr sz="1950" spc="165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50Ω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load;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10W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spc="-20" dirty="0">
                <a:latin typeface="Times New Roman"/>
                <a:cs typeface="Times New Roman"/>
              </a:rPr>
              <a:t>dBm.</a:t>
            </a:r>
            <a:endParaRPr sz="200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1.5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simulcasting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usually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dominant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arriving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receiver.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dominant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arrives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from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transmitter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closest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receiver.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Explain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FM capture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effect </a:t>
            </a:r>
            <a:r>
              <a:rPr sz="2000" dirty="0">
                <a:latin typeface="Times New Roman"/>
                <a:cs typeface="Times New Roman"/>
              </a:rPr>
              <a:t>could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reception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receiver.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Could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capture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effect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help </a:t>
            </a:r>
            <a:r>
              <a:rPr sz="2000" dirty="0">
                <a:latin typeface="Times New Roman"/>
                <a:cs typeface="Times New Roman"/>
              </a:rPr>
              <a:t>cellular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radio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systems?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Explain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how</a:t>
            </a:r>
            <a:endParaRPr sz="2000">
              <a:latin typeface="Times New Roman"/>
              <a:cs typeface="Times New Roman"/>
            </a:endParaRPr>
          </a:p>
          <a:p>
            <a:pPr marL="381000" marR="48260" indent="-342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1.9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Assume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I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Amp-</a:t>
            </a:r>
            <a:r>
              <a:rPr sz="2000" dirty="0">
                <a:latin typeface="Times New Roman"/>
                <a:cs typeface="Times New Roman"/>
              </a:rPr>
              <a:t>hour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battery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cellular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telephone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(often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cellular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subscriber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unit).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assume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cellular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telephone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draws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35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mAin </a:t>
            </a:r>
            <a:r>
              <a:rPr sz="2000" dirty="0">
                <a:latin typeface="Times New Roman"/>
                <a:cs typeface="Times New Roman"/>
              </a:rPr>
              <a:t>idle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250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during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would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(i.e.,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battery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life)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leaves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continually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3-minute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day?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 hours?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hour?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maximum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talk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cellular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phone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example?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8448" y="378917"/>
            <a:ext cx="2817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HOME</a:t>
            </a:r>
            <a:r>
              <a:rPr spc="-285" dirty="0"/>
              <a:t> </a:t>
            </a:r>
            <a:r>
              <a:rPr spc="-110" dirty="0"/>
              <a:t>WORK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6507"/>
            <a:ext cx="80549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1.16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Discuss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similarities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differences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50" dirty="0">
                <a:latin typeface="Times New Roman"/>
                <a:cs typeface="Times New Roman"/>
              </a:rPr>
              <a:t> a </a:t>
            </a:r>
            <a:r>
              <a:rPr sz="2400" dirty="0">
                <a:latin typeface="Times New Roman"/>
                <a:cs typeface="Times New Roman"/>
              </a:rPr>
              <a:t>conventional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cellular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radio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space-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(satellite) </a:t>
            </a:r>
            <a:r>
              <a:rPr sz="2400" dirty="0">
                <a:latin typeface="Times New Roman"/>
                <a:cs typeface="Times New Roman"/>
              </a:rPr>
              <a:t>cellular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radio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advantages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disadvantages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system?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larger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frequency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allocation?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Why?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impact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subscriber?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84631"/>
            <a:ext cx="8063230" cy="5086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5400" lvl="1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5600" algn="l"/>
                <a:tab pos="393065" algn="l"/>
              </a:tabLst>
            </a:pP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In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your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place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work,</a:t>
            </a:r>
            <a:r>
              <a:rPr sz="2000" spc="-3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how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many</a:t>
            </a:r>
            <a:r>
              <a:rPr sz="2000" spc="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modern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wireless</a:t>
            </a:r>
            <a:r>
              <a:rPr sz="2000" spc="-4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21F1F"/>
                </a:solidFill>
                <a:latin typeface="Times New Roman"/>
                <a:cs typeface="Times New Roman"/>
              </a:rPr>
              <a:t>communications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networks</a:t>
            </a:r>
            <a:r>
              <a:rPr sz="2000" spc="-5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available</a:t>
            </a:r>
            <a:r>
              <a:rPr sz="20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you?</a:t>
            </a:r>
            <a:r>
              <a:rPr sz="2000" spc="-1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Identify</a:t>
            </a:r>
            <a:r>
              <a:rPr sz="2000" spc="-4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types</a:t>
            </a:r>
            <a:r>
              <a:rPr sz="20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services,</a:t>
            </a:r>
            <a:r>
              <a:rPr sz="2000" spc="-3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types 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of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technologies,</a:t>
            </a:r>
            <a:r>
              <a:rPr sz="2000" spc="-6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commercial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names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service</a:t>
            </a:r>
            <a:r>
              <a:rPr sz="2000" spc="-3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providers,</a:t>
            </a:r>
            <a:r>
              <a:rPr sz="2000" spc="-5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commercial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names</a:t>
            </a:r>
            <a:r>
              <a:rPr sz="20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equipment</a:t>
            </a:r>
            <a:r>
              <a:rPr sz="2000" spc="-5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manufacturers</a:t>
            </a:r>
            <a:r>
              <a:rPr sz="2000" spc="-6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that</a:t>
            </a:r>
            <a:r>
              <a:rPr sz="20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offer</a:t>
            </a:r>
            <a:r>
              <a:rPr sz="2000" spc="-5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these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21F1F"/>
                </a:solidFill>
                <a:latin typeface="Times New Roman"/>
                <a:cs typeface="Times New Roman"/>
              </a:rPr>
              <a:t>wireless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access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21F1F"/>
                </a:solidFill>
                <a:latin typeface="Times New Roman"/>
                <a:cs typeface="Times New Roman"/>
              </a:rPr>
              <a:t>capabilities.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60"/>
              </a:spcBef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5600" marR="5080" lvl="1" indent="-342900">
              <a:lnSpc>
                <a:spcPct val="100000"/>
              </a:lnSpc>
              <a:buAutoNum type="arabicPeriod"/>
              <a:tabLst>
                <a:tab pos="355600" algn="l"/>
                <a:tab pos="393065" algn="l"/>
              </a:tabLst>
            </a:pP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	In</a:t>
            </a:r>
            <a:r>
              <a:rPr sz="20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your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home,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how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many modern</a:t>
            </a:r>
            <a:r>
              <a:rPr sz="20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wireless</a:t>
            </a:r>
            <a:r>
              <a:rPr sz="2000" spc="-5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communications</a:t>
            </a:r>
            <a:r>
              <a:rPr sz="20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networks</a:t>
            </a:r>
            <a:r>
              <a:rPr sz="2000" spc="-5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are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available</a:t>
            </a:r>
            <a:r>
              <a:rPr sz="20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to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you?</a:t>
            </a:r>
            <a:r>
              <a:rPr sz="2000" spc="-1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Identify</a:t>
            </a:r>
            <a:r>
              <a:rPr sz="2000" spc="-4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types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services,</a:t>
            </a:r>
            <a:r>
              <a:rPr sz="2000" spc="-4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types</a:t>
            </a:r>
            <a:r>
              <a:rPr sz="2000" spc="-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21F1F"/>
                </a:solidFill>
                <a:latin typeface="Times New Roman"/>
                <a:cs typeface="Times New Roman"/>
              </a:rPr>
              <a:t>technologies,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commercial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names</a:t>
            </a:r>
            <a:r>
              <a:rPr sz="20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service</a:t>
            </a:r>
            <a:r>
              <a:rPr sz="2000" spc="-4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providers,</a:t>
            </a:r>
            <a:r>
              <a:rPr sz="2000" spc="-5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commercial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21F1F"/>
                </a:solidFill>
                <a:latin typeface="Times New Roman"/>
                <a:cs typeface="Times New Roman"/>
              </a:rPr>
              <a:t>names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of</a:t>
            </a:r>
            <a:r>
              <a:rPr sz="2000" spc="-4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equipment</a:t>
            </a:r>
            <a:r>
              <a:rPr sz="2000" spc="-3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manufacturers</a:t>
            </a:r>
            <a:r>
              <a:rPr sz="2000" spc="-5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that</a:t>
            </a:r>
            <a:r>
              <a:rPr sz="20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offer</a:t>
            </a:r>
            <a:r>
              <a:rPr sz="2000" spc="-4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these</a:t>
            </a:r>
            <a:r>
              <a:rPr sz="20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wireless</a:t>
            </a:r>
            <a:r>
              <a:rPr sz="2000" spc="-5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access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21F1F"/>
                </a:solidFill>
                <a:latin typeface="Times New Roman"/>
                <a:cs typeface="Times New Roman"/>
              </a:rPr>
              <a:t>capabilities.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186055" indent="-342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2.8</a:t>
            </a:r>
            <a:r>
              <a:rPr sz="2000" spc="-3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How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would</a:t>
            </a:r>
            <a:r>
              <a:rPr sz="2000" spc="-5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multicarrier</a:t>
            </a:r>
            <a:r>
              <a:rPr sz="2000" spc="-5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transmissions</a:t>
            </a:r>
            <a:r>
              <a:rPr sz="2000" spc="-6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impact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an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operator’s</a:t>
            </a:r>
            <a:r>
              <a:rPr sz="2000" spc="-6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approach</a:t>
            </a:r>
            <a:r>
              <a:rPr sz="2000" spc="-6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allocating</a:t>
            </a:r>
            <a:r>
              <a:rPr sz="2000" spc="-5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resources</a:t>
            </a:r>
            <a:r>
              <a:rPr sz="2000" spc="-4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accommodate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growing</a:t>
            </a:r>
            <a:r>
              <a:rPr sz="2000" spc="-4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subscriber</a:t>
            </a:r>
            <a:r>
              <a:rPr sz="2000" spc="-5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database</a:t>
            </a:r>
            <a:r>
              <a:rPr sz="2000" spc="-4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that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increasingly</a:t>
            </a:r>
            <a:r>
              <a:rPr sz="2000" spc="-5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desires</a:t>
            </a:r>
            <a:r>
              <a:rPr sz="2000" spc="-4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connectivity</a:t>
            </a:r>
            <a:r>
              <a:rPr sz="2000" spc="-5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over</a:t>
            </a:r>
            <a:r>
              <a:rPr sz="2000" spc="-4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voice?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How</a:t>
            </a:r>
            <a:r>
              <a:rPr sz="20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would</a:t>
            </a:r>
            <a:r>
              <a:rPr sz="2000" spc="-3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21F1F"/>
                </a:solidFill>
                <a:latin typeface="Times New Roman"/>
                <a:cs typeface="Times New Roman"/>
              </a:rPr>
              <a:t>heavy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HSCSD</a:t>
            </a:r>
            <a:r>
              <a:rPr sz="2000" spc="-3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usage</a:t>
            </a:r>
            <a:r>
              <a:rPr sz="2000" spc="-4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impact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a</a:t>
            </a:r>
            <a:r>
              <a:rPr sz="20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cellular</a:t>
            </a:r>
            <a:r>
              <a:rPr sz="2000" spc="-4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carrier’s</a:t>
            </a:r>
            <a:r>
              <a:rPr sz="2000" spc="-6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strategy</a:t>
            </a:r>
            <a:r>
              <a:rPr sz="2000" spc="-5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in</a:t>
            </a:r>
            <a:r>
              <a:rPr sz="20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allocating</a:t>
            </a:r>
            <a:r>
              <a:rPr sz="2000" spc="-5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channels</a:t>
            </a:r>
            <a:r>
              <a:rPr sz="2000" spc="-5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base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stations</a:t>
            </a:r>
            <a:r>
              <a:rPr sz="2000" spc="-4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cellular</a:t>
            </a:r>
            <a:r>
              <a:rPr sz="20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network?</a:t>
            </a:r>
            <a:r>
              <a:rPr sz="2000" spc="-3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How</a:t>
            </a:r>
            <a:r>
              <a:rPr sz="2000" spc="-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would</a:t>
            </a:r>
            <a:r>
              <a:rPr sz="2000" spc="-3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rapid</a:t>
            </a:r>
            <a:r>
              <a:rPr sz="2000" spc="-4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adoption</a:t>
            </a:r>
            <a:r>
              <a:rPr sz="2000" spc="-4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21F1F"/>
                </a:solidFill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6072912"/>
            <a:ext cx="738949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2000" spc="-50" dirty="0">
                <a:solidFill>
                  <a:srgbClr val="221F1F"/>
                </a:solidFill>
                <a:latin typeface="Times New Roman"/>
                <a:cs typeface="Times New Roman"/>
              </a:rPr>
              <a:t>Voice</a:t>
            </a:r>
            <a:r>
              <a:rPr sz="2000" spc="-4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over</a:t>
            </a:r>
            <a:r>
              <a:rPr sz="2000" spc="-3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Internet</a:t>
            </a:r>
            <a:r>
              <a:rPr sz="2000" spc="-5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Protocol</a:t>
            </a:r>
            <a:r>
              <a:rPr sz="2000" spc="-5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21F1F"/>
                </a:solidFill>
                <a:latin typeface="Times New Roman"/>
                <a:cs typeface="Times New Roman"/>
              </a:rPr>
              <a:t>(VoIP)</a:t>
            </a:r>
            <a:r>
              <a:rPr sz="2000" spc="-5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impact</a:t>
            </a:r>
            <a:r>
              <a:rPr sz="2000" spc="-1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cellular</a:t>
            </a:r>
            <a:r>
              <a:rPr sz="2000" spc="-5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21F1F"/>
                </a:solidFill>
                <a:latin typeface="Times New Roman"/>
                <a:cs typeface="Times New Roman"/>
              </a:rPr>
              <a:t>congestion?</a:t>
            </a:r>
            <a:r>
              <a:rPr sz="2000" spc="-35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21F1F"/>
                </a:solidFill>
                <a:latin typeface="Times New Roman"/>
                <a:cs typeface="Times New Roman"/>
              </a:rPr>
              <a:t>Explain.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667" y="1556727"/>
            <a:ext cx="5184521" cy="45365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514934"/>
            <a:ext cx="3596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0" dirty="0"/>
              <a:t>IMP</a:t>
            </a:r>
            <a:r>
              <a:rPr sz="4000" spc="-370" dirty="0"/>
              <a:t> </a:t>
            </a:r>
            <a:r>
              <a:rPr sz="4000" spc="-130" dirty="0"/>
              <a:t>Note</a:t>
            </a:r>
            <a:r>
              <a:rPr sz="4000" spc="-275" dirty="0"/>
              <a:t> </a:t>
            </a:r>
            <a:r>
              <a:rPr sz="4000" spc="-85" dirty="0"/>
              <a:t>to</a:t>
            </a:r>
            <a:r>
              <a:rPr sz="4000" spc="-300" dirty="0"/>
              <a:t> </a:t>
            </a:r>
            <a:r>
              <a:rPr sz="4000" spc="-80" dirty="0"/>
              <a:t>Self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49650"/>
            <a:ext cx="7858125" cy="441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3060" indent="-340360" algn="just">
              <a:lnSpc>
                <a:spcPct val="100000"/>
              </a:lnSpc>
              <a:spcBef>
                <a:spcPts val="675"/>
              </a:spcBef>
              <a:buClr>
                <a:srgbClr val="0F1141"/>
              </a:buClr>
              <a:buFont typeface="Arial MT"/>
              <a:buChar char="•"/>
              <a:tabLst>
                <a:tab pos="353060" algn="l"/>
              </a:tabLst>
            </a:pPr>
            <a:r>
              <a:rPr sz="2400" dirty="0">
                <a:latin typeface="Times New Roman"/>
                <a:cs typeface="Times New Roman"/>
              </a:rPr>
              <a:t>Market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Demands.</a:t>
            </a:r>
            <a:endParaRPr sz="2400">
              <a:latin typeface="Times New Roman"/>
              <a:cs typeface="Times New Roman"/>
            </a:endParaRPr>
          </a:p>
          <a:p>
            <a:pPr marL="353060" marR="5080" indent="-340360" algn="just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spc="-65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brief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history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communications, 	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feeling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science,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	</a:t>
            </a:r>
            <a:r>
              <a:rPr sz="2400" dirty="0">
                <a:latin typeface="Times New Roman"/>
                <a:cs typeface="Times New Roman"/>
              </a:rPr>
              <a:t>market,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10" dirty="0">
                <a:latin typeface="Times New Roman"/>
                <a:cs typeface="Times New Roman"/>
              </a:rPr>
              <a:t> years.</a:t>
            </a:r>
            <a:endParaRPr sz="2400">
              <a:latin typeface="Times New Roman"/>
              <a:cs typeface="Times New Roman"/>
            </a:endParaRPr>
          </a:p>
          <a:p>
            <a:pPr marL="355600" marR="822960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constitute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majority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market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today.</a:t>
            </a:r>
            <a:endParaRPr sz="2400">
              <a:latin typeface="Times New Roman"/>
              <a:cs typeface="Times New Roman"/>
            </a:endParaRPr>
          </a:p>
          <a:p>
            <a:pPr marL="355600" marR="370205" indent="-342900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demands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energy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consumption, mobility,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interaction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engineering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behavioral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induced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5972928"/>
            <a:ext cx="125920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society.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63045-2319-F436-44DD-4198A1B81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9812C343-A3B5-8432-F525-8AA2066381A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257A139-758F-DB67-8C7D-4D919BA102B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5" dirty="0"/>
              <a:t> </a:t>
            </a:r>
            <a:r>
              <a:rPr dirty="0"/>
              <a:t>Deemed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University</a:t>
            </a:r>
            <a:r>
              <a:rPr spc="-10" dirty="0"/>
              <a:t> </a:t>
            </a:r>
            <a:r>
              <a:rPr dirty="0"/>
              <a:t>under</a:t>
            </a:r>
            <a:r>
              <a:rPr spc="-35" dirty="0"/>
              <a:t> </a:t>
            </a:r>
            <a:r>
              <a:rPr dirty="0"/>
              <a:t>Section</a:t>
            </a:r>
            <a:r>
              <a:rPr spc="-3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UGC</a:t>
            </a:r>
            <a:r>
              <a:rPr spc="-35" dirty="0"/>
              <a:t> </a:t>
            </a:r>
            <a:r>
              <a:rPr dirty="0"/>
              <a:t>Act,</a:t>
            </a:r>
            <a:r>
              <a:rPr spc="-40" dirty="0"/>
              <a:t> </a:t>
            </a:r>
            <a:r>
              <a:rPr spc="-20" dirty="0"/>
              <a:t>1956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ACEBE-B611-71EF-59C9-213BA6AC3813}"/>
              </a:ext>
            </a:extLst>
          </p:cNvPr>
          <p:cNvSpPr txBox="1"/>
          <p:nvPr/>
        </p:nvSpPr>
        <p:spPr>
          <a:xfrm>
            <a:off x="0" y="1371600"/>
            <a:ext cx="910323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700" b="1" dirty="0"/>
              <a:t>Market Demands in Wireless Communication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Historical Development:</a:t>
            </a:r>
            <a:endParaRPr lang="en-US" sz="1700" dirty="0"/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Wireless communication has evolved significantly over the past </a:t>
            </a:r>
            <a:r>
              <a:rPr lang="en-US" sz="1700" b="1" dirty="0"/>
              <a:t>100 years</a:t>
            </a:r>
            <a:r>
              <a:rPr lang="en-US" sz="17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Both </a:t>
            </a:r>
            <a:r>
              <a:rPr lang="en-US" sz="1700" b="1" dirty="0"/>
              <a:t>scientific advancements</a:t>
            </a:r>
            <a:r>
              <a:rPr lang="en-US" sz="1700" dirty="0"/>
              <a:t> and </a:t>
            </a:r>
            <a:r>
              <a:rPr lang="en-US" sz="1700" b="1" dirty="0"/>
              <a:t>market growth</a:t>
            </a:r>
            <a:r>
              <a:rPr lang="en-US" sz="1700" dirty="0"/>
              <a:t> have contributed to its development.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Types of Wireless Services:</a:t>
            </a:r>
            <a:endParaRPr lang="en-US" sz="1700" dirty="0"/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The modern wireless market consists of various services, each designed to meet specific demands.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Service-Specific Demands:</a:t>
            </a:r>
            <a:endParaRPr lang="en-US" sz="1700" dirty="0"/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Key factors influencing wireless services include: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700" b="1" dirty="0"/>
              <a:t>Data Rate</a:t>
            </a:r>
            <a:r>
              <a:rPr lang="en-US" sz="1700" dirty="0"/>
              <a:t> (speed of communication)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700" b="1" dirty="0"/>
              <a:t>Range</a:t>
            </a:r>
            <a:r>
              <a:rPr lang="en-US" sz="1700" dirty="0"/>
              <a:t> (coverage area)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700" b="1" dirty="0"/>
              <a:t>Number of Users</a:t>
            </a:r>
            <a:r>
              <a:rPr lang="en-US" sz="1700" dirty="0"/>
              <a:t> (network capacity)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700" b="1" dirty="0"/>
              <a:t>Energy Consumption</a:t>
            </a:r>
            <a:r>
              <a:rPr lang="en-US" sz="1700" dirty="0"/>
              <a:t> (battery efficiency)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700" b="1" dirty="0"/>
              <a:t>Mobility</a:t>
            </a:r>
            <a:r>
              <a:rPr lang="en-US" sz="1700" dirty="0"/>
              <a:t> (support for movement and handovers)</a:t>
            </a:r>
          </a:p>
          <a:p>
            <a:pPr>
              <a:buNone/>
            </a:pPr>
            <a:r>
              <a:rPr lang="en-US" sz="1700" b="1" dirty="0"/>
              <a:t>4.Impact on Society: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Wireless technology influences both </a:t>
            </a:r>
            <a:r>
              <a:rPr lang="en-US" sz="1700" b="1" dirty="0"/>
              <a:t>engineering advancements</a:t>
            </a:r>
            <a:r>
              <a:rPr lang="en-US" sz="1700" dirty="0"/>
              <a:t> and </a:t>
            </a:r>
            <a:r>
              <a:rPr lang="en-US" sz="1700" b="1" dirty="0"/>
              <a:t>human behavior</a:t>
            </a:r>
            <a:r>
              <a:rPr lang="en-US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The increasing use of wireless devices has led to changes in communication habits, work culture, and social interactions.</a:t>
            </a:r>
          </a:p>
          <a:p>
            <a:pPr marL="914400" lvl="2"/>
            <a:endParaRPr lang="en-US" sz="1700" dirty="0"/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01246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7597</Words>
  <Application>Microsoft Office PowerPoint</Application>
  <PresentationFormat>On-screen Show (4:3)</PresentationFormat>
  <Paragraphs>801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Arial MT</vt:lpstr>
      <vt:lpstr>Calibri</vt:lpstr>
      <vt:lpstr>Cambria Math</vt:lpstr>
      <vt:lpstr>Times New Roman</vt:lpstr>
      <vt:lpstr>Wingdings</vt:lpstr>
      <vt:lpstr>Office Theme</vt:lpstr>
      <vt:lpstr>Programming Language: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It A l Started</vt:lpstr>
      <vt:lpstr>How It A l Started</vt:lpstr>
      <vt:lpstr>Types of Services</vt:lpstr>
      <vt:lpstr>Types of Services</vt:lpstr>
      <vt:lpstr>Broadcast</vt:lpstr>
      <vt:lpstr>Broadcast</vt:lpstr>
      <vt:lpstr>Paging</vt:lpstr>
      <vt:lpstr>Paging</vt:lpstr>
      <vt:lpstr>Cellular Telephony</vt:lpstr>
      <vt:lpstr>Cellular Telephony</vt:lpstr>
      <vt:lpstr>Trunking Radio</vt:lpstr>
      <vt:lpstr>Trunking Radio</vt:lpstr>
      <vt:lpstr>Trunking Radio</vt:lpstr>
      <vt:lpstr>PowerPoint Presentation</vt:lpstr>
      <vt:lpstr>PowerPoint Presentation</vt:lpstr>
      <vt:lpstr>PowerPoint Presentation</vt:lpstr>
      <vt:lpstr>Wireless Local Area Networks</vt:lpstr>
      <vt:lpstr>Wireless Local Area Networks</vt:lpstr>
      <vt:lpstr>Wireless Local Area Networks</vt:lpstr>
      <vt:lpstr>Personal Area Networks</vt:lpstr>
      <vt:lpstr>Personal Area Networks</vt:lpstr>
      <vt:lpstr>Personal Area Networks</vt:lpstr>
      <vt:lpstr>Fixed Wireless Access</vt:lpstr>
      <vt:lpstr>Fixed Wireless Access</vt:lpstr>
      <vt:lpstr>Fixed Wireless Access</vt:lpstr>
      <vt:lpstr>Requirements for the Services</vt:lpstr>
      <vt:lpstr>Data Rate</vt:lpstr>
      <vt:lpstr>Data Rate</vt:lpstr>
      <vt:lpstr>Range and Number of Users</vt:lpstr>
      <vt:lpstr>Range and Number of Users</vt:lpstr>
      <vt:lpstr>PowerPoint Presentation</vt:lpstr>
      <vt:lpstr>PowerPoint Presentation</vt:lpstr>
      <vt:lpstr>PowerPoint Presentation</vt:lpstr>
      <vt:lpstr>PowerPoint Presentation</vt:lpstr>
      <vt:lpstr>Mobility</vt:lpstr>
      <vt:lpstr>Mobility</vt:lpstr>
      <vt:lpstr>Mobility</vt:lpstr>
      <vt:lpstr>Energy Consumption</vt:lpstr>
      <vt:lpstr>Use of Spectrum</vt:lpstr>
      <vt:lpstr>Direction of Transmission (The duplex concept )</vt:lpstr>
      <vt:lpstr>Wireless communication systems</vt:lpstr>
      <vt:lpstr>PowerPoint Presentation</vt:lpstr>
      <vt:lpstr>PowerPoint Presentation</vt:lpstr>
      <vt:lpstr>Cellular Network- 1G</vt:lpstr>
      <vt:lpstr>In AMPS, two 25-MHz bands are allocated. One 25-MHz band is for communication from BS to mobile unit and the other for communication from mobile unit to BS.</vt:lpstr>
      <vt:lpstr>Cellular Network-2G</vt:lpstr>
      <vt:lpstr>Digital modulation formats were introduced in this generation with the main technology as TDMA/FDD Data Speed: upto 64kbps</vt:lpstr>
      <vt:lpstr>PowerPoint Presentation</vt:lpstr>
      <vt:lpstr>Interim generation (2.5G )</vt:lpstr>
      <vt:lpstr>Cellular Network- 3G</vt:lpstr>
      <vt:lpstr>PowerPoint Presentation</vt:lpstr>
      <vt:lpstr>PowerPoint Presentation</vt:lpstr>
      <vt:lpstr>Cellular Network- 4G</vt:lpstr>
      <vt:lpstr>Features of 4G</vt:lpstr>
      <vt:lpstr>Advantages of 4G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Prioritizing Handoffs</vt:lpstr>
      <vt:lpstr>Practical Handoff Considerations</vt:lpstr>
      <vt:lpstr>HOME WORK</vt:lpstr>
      <vt:lpstr>PowerPoint Presentation</vt:lpstr>
      <vt:lpstr>PowerPoint Presentation</vt:lpstr>
      <vt:lpstr>IMP Note to 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Abid AK</cp:lastModifiedBy>
  <cp:revision>1</cp:revision>
  <dcterms:created xsi:type="dcterms:W3CDTF">2025-04-04T07:32:37Z</dcterms:created>
  <dcterms:modified xsi:type="dcterms:W3CDTF">2025-04-04T08:10:52Z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2025-04-04T00:00:00Z</vt:filetime>
  </property>
  <property fmtid="{D5CDD505-2E9C-101B-9397-08002B2CF9AE}" pid="5" name="Producer">
    <vt:lpwstr>Microsoft® PowerPoint® 2010</vt:lpwstr>
  </property>
</Properties>
</file>