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67" r:id="rId3"/>
    <p:sldId id="316" r:id="rId4"/>
    <p:sldId id="268" r:id="rId5"/>
    <p:sldId id="317" r:id="rId6"/>
    <p:sldId id="269" r:id="rId7"/>
    <p:sldId id="318" r:id="rId8"/>
    <p:sldId id="270" r:id="rId9"/>
    <p:sldId id="319" r:id="rId10"/>
    <p:sldId id="271" r:id="rId11"/>
    <p:sldId id="320" r:id="rId12"/>
    <p:sldId id="272" r:id="rId13"/>
    <p:sldId id="321" r:id="rId14"/>
    <p:sldId id="273" r:id="rId15"/>
    <p:sldId id="322" r:id="rId16"/>
    <p:sldId id="274" r:id="rId17"/>
    <p:sldId id="323" r:id="rId18"/>
    <p:sldId id="275" r:id="rId19"/>
    <p:sldId id="324" r:id="rId20"/>
    <p:sldId id="276" r:id="rId21"/>
    <p:sldId id="325" r:id="rId22"/>
    <p:sldId id="326" r:id="rId23"/>
    <p:sldId id="277" r:id="rId24"/>
    <p:sldId id="327" r:id="rId25"/>
    <p:sldId id="328" r:id="rId26"/>
    <p:sldId id="278" r:id="rId27"/>
    <p:sldId id="329" r:id="rId28"/>
    <p:sldId id="330" r:id="rId29"/>
    <p:sldId id="279" r:id="rId30"/>
    <p:sldId id="331" r:id="rId31"/>
    <p:sldId id="332" r:id="rId32"/>
    <p:sldId id="280" r:id="rId33"/>
    <p:sldId id="333" r:id="rId34"/>
    <p:sldId id="334" r:id="rId35"/>
    <p:sldId id="281" r:id="rId36"/>
    <p:sldId id="282" r:id="rId37"/>
    <p:sldId id="335" r:id="rId38"/>
    <p:sldId id="283" r:id="rId39"/>
    <p:sldId id="336" r:id="rId40"/>
    <p:sldId id="284" r:id="rId41"/>
    <p:sldId id="337" r:id="rId42"/>
    <p:sldId id="338" r:id="rId43"/>
    <p:sldId id="339" r:id="rId44"/>
    <p:sldId id="340" r:id="rId45"/>
    <p:sldId id="285" r:id="rId46"/>
    <p:sldId id="341" r:id="rId47"/>
    <p:sldId id="286" r:id="rId48"/>
    <p:sldId id="342" r:id="rId49"/>
    <p:sldId id="287" r:id="rId50"/>
    <p:sldId id="343" r:id="rId51"/>
    <p:sldId id="288" r:id="rId52"/>
    <p:sldId id="344" r:id="rId53"/>
    <p:sldId id="345" r:id="rId54"/>
    <p:sldId id="289" r:id="rId55"/>
    <p:sldId id="346" r:id="rId56"/>
    <p:sldId id="347" r:id="rId57"/>
    <p:sldId id="290" r:id="rId58"/>
    <p:sldId id="348" r:id="rId59"/>
    <p:sldId id="349" r:id="rId60"/>
    <p:sldId id="291" r:id="rId61"/>
    <p:sldId id="350" r:id="rId62"/>
    <p:sldId id="351" r:id="rId63"/>
    <p:sldId id="352"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53" r:id="rId79"/>
    <p:sldId id="354" r:id="rId80"/>
    <p:sldId id="306" r:id="rId81"/>
    <p:sldId id="355" r:id="rId82"/>
    <p:sldId id="356" r:id="rId83"/>
    <p:sldId id="357" r:id="rId84"/>
    <p:sldId id="307" r:id="rId85"/>
    <p:sldId id="308" r:id="rId86"/>
    <p:sldId id="358" r:id="rId87"/>
    <p:sldId id="359" r:id="rId88"/>
    <p:sldId id="309" r:id="rId89"/>
    <p:sldId id="360" r:id="rId90"/>
    <p:sldId id="310" r:id="rId91"/>
    <p:sldId id="361" r:id="rId92"/>
    <p:sldId id="311" r:id="rId93"/>
    <p:sldId id="312" r:id="rId94"/>
    <p:sldId id="313" r:id="rId95"/>
    <p:sldId id="314" r:id="rId9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71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2485" y="378917"/>
            <a:ext cx="8479028" cy="1031331"/>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30419"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17" name="bg object 17"/>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18" name="bg object 18"/>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6950836" y="0"/>
            <a:ext cx="2193163" cy="692658"/>
          </a:xfrm>
          <a:prstGeom prst="rect">
            <a:avLst/>
          </a:prstGeom>
        </p:spPr>
      </p:pic>
      <p:sp>
        <p:nvSpPr>
          <p:cNvPr id="20" name="bg object 20"/>
          <p:cNvSpPr/>
          <p:nvPr/>
        </p:nvSpPr>
        <p:spPr>
          <a:xfrm>
            <a:off x="4495800" y="6553201"/>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21" name="bg object 21"/>
          <p:cNvSpPr/>
          <p:nvPr/>
        </p:nvSpPr>
        <p:spPr>
          <a:xfrm>
            <a:off x="2133600" y="6553201"/>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22" name="bg object 22"/>
          <p:cNvSpPr/>
          <p:nvPr/>
        </p:nvSpPr>
        <p:spPr>
          <a:xfrm>
            <a:off x="6815454" y="6553201"/>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23" name="bg object 23"/>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24" name="bg object 24"/>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25" name="bg object 25"/>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30419"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17" name="bg object 17"/>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18" name="bg object 18"/>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19" name="bg object 19"/>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20" name="bg object 20"/>
          <p:cNvSpPr/>
          <p:nvPr/>
        </p:nvSpPr>
        <p:spPr>
          <a:xfrm>
            <a:off x="2133599"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21" name="bg object 21"/>
          <p:cNvSpPr/>
          <p:nvPr/>
        </p:nvSpPr>
        <p:spPr>
          <a:xfrm>
            <a:off x="6815454"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pic>
        <p:nvPicPr>
          <p:cNvPr id="22" name="bg object 22"/>
          <p:cNvPicPr/>
          <p:nvPr/>
        </p:nvPicPr>
        <p:blipFill>
          <a:blip r:embed="rId7" cstate="print"/>
          <a:stretch>
            <a:fillRect/>
          </a:stretch>
        </p:blipFill>
        <p:spPr>
          <a:xfrm>
            <a:off x="6629400" y="0"/>
            <a:ext cx="2193163" cy="692658"/>
          </a:xfrm>
          <a:prstGeom prst="rect">
            <a:avLst/>
          </a:prstGeom>
        </p:spPr>
      </p:pic>
      <p:sp>
        <p:nvSpPr>
          <p:cNvPr id="23" name="bg object 23"/>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24" name="bg object 24"/>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25" name="bg object 25"/>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383540" y="150367"/>
            <a:ext cx="6093460" cy="1031875"/>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869950" y="2948940"/>
            <a:ext cx="8312150" cy="36556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585842" y="6639430"/>
            <a:ext cx="4478020" cy="182245"/>
          </a:xfrm>
          <a:prstGeom prst="rect">
            <a:avLst/>
          </a:prstGeom>
        </p:spPr>
        <p:txBody>
          <a:bodyPr wrap="square" lIns="0" tIns="0" rIns="0" bIns="0">
            <a:spAutoFit/>
          </a:bodyPr>
          <a:lstStyle>
            <a:lvl1pPr>
              <a:defRPr sz="1100" b="0" i="0">
                <a:solidFill>
                  <a:srgbClr val="0F1141"/>
                </a:solidFill>
                <a:latin typeface="Arial MT"/>
                <a:cs typeface="Arial MT"/>
              </a:defRPr>
            </a:lvl1p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a:xfrm>
            <a:off x="8843518" y="6191005"/>
            <a:ext cx="259715" cy="196214"/>
          </a:xfrm>
          <a:prstGeom prst="rect">
            <a:avLst/>
          </a:prstGeom>
        </p:spPr>
        <p:txBody>
          <a:bodyPr wrap="square" lIns="0" tIns="0" rIns="0" bIns="0">
            <a:spAutoFit/>
          </a:bodyPr>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29152"/>
            <a:ext cx="8680322" cy="5448928"/>
          </a:xfrm>
          <a:prstGeom prst="rect">
            <a:avLst/>
          </a:prstGeom>
        </p:spPr>
        <p:txBody>
          <a:bodyPr vert="horz" wrap="square" lIns="0" tIns="97790" rIns="0" bIns="0" rtlCol="0">
            <a:spAutoFit/>
          </a:bodyPr>
          <a:lstStyle/>
          <a:p>
            <a:pPr marL="367030" indent="-354330">
              <a:lnSpc>
                <a:spcPct val="100000"/>
              </a:lnSpc>
              <a:spcBef>
                <a:spcPts val="770"/>
              </a:spcBef>
              <a:buClr>
                <a:srgbClr val="3333B3"/>
              </a:buClr>
              <a:buAutoNum type="arabicPeriod"/>
              <a:tabLst>
                <a:tab pos="367030" algn="l"/>
              </a:tabLst>
            </a:pPr>
            <a:r>
              <a:rPr sz="2800" spc="-10" dirty="0">
                <a:latin typeface="Times New Roman"/>
                <a:cs typeface="Times New Roman"/>
              </a:rPr>
              <a:t>MATLAB/SIMULINK.</a:t>
            </a:r>
            <a:endParaRPr lang="en-US" sz="2800" spc="-10" dirty="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MATLAB (Matrix Laboratory):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high-level language and environment used for </a:t>
            </a:r>
            <a:r>
              <a:rPr kumimoji="0" lang="en-US" altLang="en-US" sz="1600" b="1" i="0" u="none" strike="noStrike" cap="none" normalizeH="0" baseline="0" dirty="0">
                <a:ln>
                  <a:noFill/>
                </a:ln>
                <a:solidFill>
                  <a:schemeClr val="tx1"/>
                </a:solidFill>
                <a:effectLst/>
                <a:latin typeface="Arial" panose="020B0604020202020204" pitchFamily="34" charset="0"/>
              </a:rPr>
              <a:t>numerical computation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signal processing</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algorithm development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Especially popular in </a:t>
            </a:r>
            <a:r>
              <a:rPr kumimoji="0" lang="en-US" altLang="en-US" sz="1600" b="1" i="0" u="none" strike="noStrike" cap="none" normalizeH="0" baseline="0" dirty="0">
                <a:ln>
                  <a:noFill/>
                </a:ln>
                <a:solidFill>
                  <a:schemeClr val="tx1"/>
                </a:solidFill>
                <a:effectLst/>
                <a:latin typeface="Arial" panose="020B0604020202020204" pitchFamily="34" charset="0"/>
              </a:rPr>
              <a:t>engineering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telecommunications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control systems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Works well with </a:t>
            </a:r>
            <a:r>
              <a:rPr kumimoji="0" lang="en-US" altLang="en-US" sz="1600" b="1" i="0" u="none" strike="noStrike" cap="none" normalizeH="0" baseline="0" dirty="0">
                <a:ln>
                  <a:noFill/>
                </a:ln>
                <a:solidFill>
                  <a:schemeClr val="tx1"/>
                </a:solidFill>
                <a:effectLst/>
                <a:latin typeface="Arial" panose="020B0604020202020204" pitchFamily="34" charset="0"/>
              </a:rPr>
              <a:t>matrices</a:t>
            </a:r>
            <a:r>
              <a:rPr kumimoji="0" lang="en-US" altLang="en-US" sz="1600" b="0" i="0" u="none" strike="noStrike" cap="none" normalizeH="0" baseline="0" dirty="0">
                <a:ln>
                  <a:noFill/>
                </a:ln>
                <a:solidFill>
                  <a:schemeClr val="tx1"/>
                </a:solidFill>
                <a:effectLst/>
                <a:latin typeface="Arial" panose="020B0604020202020204" pitchFamily="34" charset="0"/>
              </a:rPr>
              <a:t>, and has powerful toolboxes for specialized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Simulink:</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 </a:t>
            </a:r>
            <a:r>
              <a:rPr kumimoji="0" lang="en-US" altLang="en-US" sz="1600" b="1" i="0" u="none" strike="noStrike" cap="none" normalizeH="0" baseline="0" dirty="0">
                <a:ln>
                  <a:noFill/>
                </a:ln>
                <a:solidFill>
                  <a:schemeClr val="tx1"/>
                </a:solidFill>
                <a:effectLst/>
                <a:latin typeface="Arial" panose="020B0604020202020204" pitchFamily="34" charset="0"/>
              </a:rPr>
              <a:t>add-on to MATLAB</a:t>
            </a:r>
            <a:r>
              <a:rPr kumimoji="0" lang="en-US" altLang="en-US" sz="1600" b="0" i="0" u="none" strike="noStrike" cap="none" normalizeH="0" baseline="0" dirty="0">
                <a:ln>
                  <a:noFill/>
                </a:ln>
                <a:solidFill>
                  <a:schemeClr val="tx1"/>
                </a:solidFill>
                <a:effectLst/>
                <a:latin typeface="Arial" panose="020B0604020202020204" pitchFamily="34" charset="0"/>
              </a:rPr>
              <a:t> that provides a </a:t>
            </a:r>
            <a:r>
              <a:rPr kumimoji="0" lang="en-US" altLang="en-US" sz="1600" b="1" i="0" u="none" strike="noStrike" cap="none" normalizeH="0" baseline="0" dirty="0">
                <a:ln>
                  <a:noFill/>
                </a:ln>
                <a:solidFill>
                  <a:schemeClr val="tx1"/>
                </a:solidFill>
                <a:effectLst/>
                <a:latin typeface="Arial" panose="020B0604020202020204" pitchFamily="34" charset="0"/>
              </a:rPr>
              <a:t>graphical environment</a:t>
            </a:r>
            <a:r>
              <a:rPr kumimoji="0" lang="en-US" altLang="en-US" sz="1600" b="0" i="0" u="none" strike="noStrike" cap="none" normalizeH="0" baseline="0" dirty="0">
                <a:ln>
                  <a:noFill/>
                </a:ln>
                <a:solidFill>
                  <a:schemeClr val="tx1"/>
                </a:solidFill>
                <a:effectLst/>
                <a:latin typeface="Arial" panose="020B0604020202020204" pitchFamily="34" charset="0"/>
              </a:rPr>
              <a:t> for </a:t>
            </a:r>
            <a:r>
              <a:rPr kumimoji="0" lang="en-US" altLang="en-US" sz="1600" b="1" i="0" u="none" strike="noStrike" cap="none" normalizeH="0" baseline="0" dirty="0">
                <a:ln>
                  <a:noFill/>
                </a:ln>
                <a:solidFill>
                  <a:schemeClr val="tx1"/>
                </a:solidFill>
                <a:effectLst/>
                <a:latin typeface="Arial" panose="020B0604020202020204" pitchFamily="34" charset="0"/>
              </a:rPr>
              <a:t>modeling, simulating, and analyzing</a:t>
            </a:r>
            <a:r>
              <a:rPr kumimoji="0" lang="en-US" altLang="en-US" sz="1600" b="0" i="0" u="none" strike="noStrike" cap="none" normalizeH="0" baseline="0" dirty="0">
                <a:ln>
                  <a:noFill/>
                </a:ln>
                <a:solidFill>
                  <a:schemeClr val="tx1"/>
                </a:solidFill>
                <a:effectLst/>
                <a:latin typeface="Arial" panose="020B0604020202020204" pitchFamily="34" charset="0"/>
              </a:rPr>
              <a:t> dynamic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Ideal for control systems, signal processing, communications, and embedded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Uses </a:t>
            </a:r>
            <a:r>
              <a:rPr kumimoji="0" lang="en-US" altLang="en-US" sz="1600" b="1" i="0" u="none" strike="noStrike" cap="none" normalizeH="0" baseline="0" dirty="0">
                <a:ln>
                  <a:noFill/>
                </a:ln>
                <a:solidFill>
                  <a:schemeClr val="tx1"/>
                </a:solidFill>
                <a:effectLst/>
                <a:latin typeface="Arial" panose="020B0604020202020204" pitchFamily="34" charset="0"/>
              </a:rPr>
              <a:t>block diagrams</a:t>
            </a:r>
            <a:r>
              <a:rPr kumimoji="0" lang="en-US" altLang="en-US" sz="1600" b="0" i="0" u="none" strike="noStrike" cap="none" normalizeH="0" baseline="0" dirty="0">
                <a:ln>
                  <a:noFill/>
                </a:ln>
                <a:solidFill>
                  <a:schemeClr val="tx1"/>
                </a:solidFill>
                <a:effectLst/>
                <a:latin typeface="Arial" panose="020B0604020202020204" pitchFamily="34" charset="0"/>
              </a:rPr>
              <a:t> for simulation instead of traditional coding.</a:t>
            </a:r>
            <a:endParaRPr lang="en-US" sz="3600" dirty="0">
              <a:latin typeface="Times New Roman"/>
              <a:cs typeface="Times New Roman"/>
            </a:endParaRPr>
          </a:p>
          <a:p>
            <a:pPr marL="367030" indent="-354330">
              <a:lnSpc>
                <a:spcPct val="100000"/>
              </a:lnSpc>
              <a:spcBef>
                <a:spcPts val="675"/>
              </a:spcBef>
              <a:buClr>
                <a:srgbClr val="3333B3"/>
              </a:buClr>
              <a:buAutoNum type="arabicPeriod"/>
              <a:tabLst>
                <a:tab pos="367030" algn="l"/>
              </a:tabLst>
            </a:pPr>
            <a:r>
              <a:rPr sz="2800" dirty="0">
                <a:latin typeface="Times New Roman"/>
                <a:cs typeface="Times New Roman"/>
              </a:rPr>
              <a:t>Python</a:t>
            </a:r>
            <a:r>
              <a:rPr sz="2800" spc="-55" dirty="0">
                <a:latin typeface="Times New Roman"/>
                <a:cs typeface="Times New Roman"/>
              </a:rPr>
              <a:t> </a:t>
            </a:r>
            <a:r>
              <a:rPr sz="2800" dirty="0">
                <a:latin typeface="Times New Roman"/>
                <a:cs typeface="Times New Roman"/>
              </a:rPr>
              <a:t>-</a:t>
            </a:r>
            <a:r>
              <a:rPr sz="2800" spc="-40" dirty="0">
                <a:latin typeface="Times New Roman"/>
                <a:cs typeface="Times New Roman"/>
              </a:rPr>
              <a:t> </a:t>
            </a:r>
            <a:r>
              <a:rPr sz="2800" dirty="0">
                <a:latin typeface="Times New Roman"/>
                <a:cs typeface="Times New Roman"/>
              </a:rPr>
              <a:t>NumPy</a:t>
            </a:r>
            <a:r>
              <a:rPr sz="2800" spc="-40" dirty="0">
                <a:latin typeface="Times New Roman"/>
                <a:cs typeface="Times New Roman"/>
              </a:rPr>
              <a:t> </a:t>
            </a:r>
            <a:r>
              <a:rPr sz="2800" spc="-10" dirty="0">
                <a:latin typeface="Times New Roman"/>
                <a:cs typeface="Times New Roman"/>
              </a:rPr>
              <a:t>Package.</a:t>
            </a:r>
            <a:endParaRPr lang="en-US" sz="2800" spc="-10" dirty="0">
              <a:latin typeface="Times New Roman"/>
              <a:cs typeface="Times New Roman"/>
            </a:endParaRPr>
          </a:p>
          <a:p>
            <a:pPr>
              <a:buFont typeface="Arial" panose="020B0604020202020204" pitchFamily="34" charset="0"/>
              <a:buChar char="•"/>
            </a:pPr>
            <a:r>
              <a:rPr lang="en-IN" sz="1600" b="1" dirty="0"/>
              <a:t>NumPy (Numerical Python):</a:t>
            </a:r>
            <a:endParaRPr lang="en-IN" sz="1600" dirty="0"/>
          </a:p>
          <a:p>
            <a:pPr marL="742950" lvl="1" indent="-285750">
              <a:buFont typeface="Arial" panose="020B0604020202020204" pitchFamily="34" charset="0"/>
              <a:buChar char="•"/>
            </a:pPr>
            <a:r>
              <a:rPr lang="en-IN" sz="1600" dirty="0"/>
              <a:t>A core scientific library in Python for </a:t>
            </a:r>
            <a:r>
              <a:rPr lang="en-IN" sz="1600" b="1" dirty="0"/>
              <a:t>efficient numerical computations</a:t>
            </a:r>
            <a:r>
              <a:rPr lang="en-IN" sz="1600" dirty="0"/>
              <a:t>.</a:t>
            </a:r>
          </a:p>
          <a:p>
            <a:pPr marL="742950" lvl="1" indent="-285750">
              <a:buFont typeface="Arial" panose="020B0604020202020204" pitchFamily="34" charset="0"/>
              <a:buChar char="•"/>
            </a:pPr>
            <a:r>
              <a:rPr lang="en-IN" sz="1600" dirty="0"/>
              <a:t>Provides powerful </a:t>
            </a:r>
            <a:r>
              <a:rPr lang="en-IN" sz="1600" b="1" dirty="0"/>
              <a:t>multi-dimensional arrays (</a:t>
            </a:r>
            <a:r>
              <a:rPr lang="en-IN" sz="1600" b="1" dirty="0" err="1"/>
              <a:t>ndarrays</a:t>
            </a:r>
            <a:r>
              <a:rPr lang="en-IN" sz="1600" b="1" dirty="0"/>
              <a:t>)</a:t>
            </a:r>
            <a:r>
              <a:rPr lang="en-IN" sz="1600" dirty="0"/>
              <a:t>, </a:t>
            </a:r>
            <a:r>
              <a:rPr lang="en-IN" sz="1600" b="1" dirty="0"/>
              <a:t>mathematical functions</a:t>
            </a:r>
            <a:r>
              <a:rPr lang="en-IN" sz="1600" dirty="0"/>
              <a:t>, </a:t>
            </a:r>
            <a:r>
              <a:rPr lang="en-IN" sz="1600" b="1" dirty="0"/>
              <a:t>linear algebra</a:t>
            </a:r>
            <a:r>
              <a:rPr lang="en-IN" sz="1600" dirty="0"/>
              <a:t>, and </a:t>
            </a:r>
            <a:r>
              <a:rPr lang="en-IN" sz="1600" b="1" dirty="0"/>
              <a:t>Fourier transforms</a:t>
            </a:r>
            <a:r>
              <a:rPr lang="en-IN" sz="1600" dirty="0"/>
              <a:t>.</a:t>
            </a:r>
          </a:p>
          <a:p>
            <a:pPr marL="742950" lvl="1" indent="-285750">
              <a:buFont typeface="Arial" panose="020B0604020202020204" pitchFamily="34" charset="0"/>
              <a:buChar char="•"/>
            </a:pPr>
            <a:r>
              <a:rPr lang="en-IN" sz="1600" dirty="0"/>
              <a:t>It’s the foundation for many other Python libraries like SciPy, Pandas, and TensorFlow.</a:t>
            </a:r>
          </a:p>
          <a:p>
            <a:pPr marL="742950" lvl="1" indent="-285750">
              <a:buFont typeface="Arial" panose="020B0604020202020204" pitchFamily="34" charset="0"/>
              <a:buChar char="•"/>
            </a:pPr>
            <a:r>
              <a:rPr lang="en-IN" sz="1600" dirty="0"/>
              <a:t>Known for being </a:t>
            </a:r>
            <a:r>
              <a:rPr lang="en-IN" sz="1600" b="1" dirty="0"/>
              <a:t>fast</a:t>
            </a:r>
            <a:r>
              <a:rPr lang="en-IN" sz="1600" dirty="0"/>
              <a:t>, </a:t>
            </a:r>
            <a:r>
              <a:rPr lang="en-IN" sz="1600" b="1" dirty="0"/>
              <a:t>open-source</a:t>
            </a:r>
            <a:r>
              <a:rPr lang="en-IN" sz="1600" dirty="0"/>
              <a:t>, and </a:t>
            </a:r>
            <a:r>
              <a:rPr lang="en-IN" sz="1600" b="1" dirty="0"/>
              <a:t>easy to integrate</a:t>
            </a:r>
            <a:r>
              <a:rPr lang="en-IN" sz="1600" dirty="0"/>
              <a:t> with C/C++ code.</a:t>
            </a:r>
          </a:p>
          <a:p>
            <a:pPr marL="12700">
              <a:lnSpc>
                <a:spcPct val="100000"/>
              </a:lnSpc>
              <a:spcBef>
                <a:spcPts val="675"/>
              </a:spcBef>
              <a:buClr>
                <a:srgbClr val="3333B3"/>
              </a:buClr>
              <a:tabLst>
                <a:tab pos="367030" algn="l"/>
              </a:tabLst>
            </a:pPr>
            <a:endParaRPr sz="24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38201" rIns="0" bIns="0" rtlCol="0">
            <a:spAutoFit/>
          </a:bodyPr>
          <a:lstStyle/>
          <a:p>
            <a:pPr marL="12700">
              <a:lnSpc>
                <a:spcPct val="100000"/>
              </a:lnSpc>
              <a:spcBef>
                <a:spcPts val="100"/>
              </a:spcBef>
            </a:pPr>
            <a:r>
              <a:rPr spc="-160" dirty="0">
                <a:latin typeface="Times New Roman"/>
                <a:cs typeface="Times New Roman"/>
              </a:rPr>
              <a:t>Programming</a:t>
            </a:r>
            <a:r>
              <a:rPr spc="-170" dirty="0">
                <a:latin typeface="Times New Roman"/>
                <a:cs typeface="Times New Roman"/>
              </a:rPr>
              <a:t> </a:t>
            </a:r>
            <a:r>
              <a:rPr spc="-135" dirty="0">
                <a:latin typeface="Times New Roman"/>
                <a:cs typeface="Times New Roman"/>
              </a:rPr>
              <a:t>Language:</a:t>
            </a:r>
          </a:p>
        </p:txBody>
      </p:sp>
      <p:sp>
        <p:nvSpPr>
          <p:cNvPr id="6" name="Rectangle 1">
            <a:extLst>
              <a:ext uri="{FF2B5EF4-FFF2-40B4-BE49-F238E27FC236}">
                <a16:creationId xmlns:a16="http://schemas.microsoft.com/office/drawing/2014/main" id="{B84C2976-EBCC-597B-5E19-37D1B483904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268970" cy="4634865"/>
          </a:xfrm>
          <a:prstGeom prst="rect">
            <a:avLst/>
          </a:prstGeom>
        </p:spPr>
        <p:txBody>
          <a:bodyPr vert="horz" wrap="square" lIns="0" tIns="12700" rIns="0" bIns="0" rtlCol="0">
            <a:spAutoFit/>
          </a:bodyPr>
          <a:lstStyle/>
          <a:p>
            <a:pPr marL="355600" marR="388620" indent="-342900">
              <a:lnSpc>
                <a:spcPct val="100000"/>
              </a:lnSpc>
              <a:spcBef>
                <a:spcPts val="100"/>
              </a:spcBef>
              <a:buClr>
                <a:srgbClr val="0F1141"/>
              </a:buClr>
              <a:buFont typeface="Arial MT"/>
              <a:buChar char="•"/>
              <a:tabLst>
                <a:tab pos="355600" algn="l"/>
              </a:tabLst>
            </a:pPr>
            <a:r>
              <a:rPr sz="2400" spc="-10" dirty="0">
                <a:latin typeface="Times New Roman"/>
                <a:cs typeface="Times New Roman"/>
              </a:rPr>
              <a:t>Wireless</a:t>
            </a:r>
            <a:r>
              <a:rPr sz="2400" spc="-30" dirty="0">
                <a:latin typeface="Times New Roman"/>
                <a:cs typeface="Times New Roman"/>
              </a:rPr>
              <a:t> </a:t>
            </a:r>
            <a:r>
              <a:rPr sz="2400" dirty="0">
                <a:latin typeface="Times New Roman"/>
                <a:cs typeface="Times New Roman"/>
              </a:rPr>
              <a:t>communication</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oldest</a:t>
            </a:r>
            <a:r>
              <a:rPr sz="2400" spc="-35" dirty="0">
                <a:latin typeface="Times New Roman"/>
                <a:cs typeface="Times New Roman"/>
              </a:rPr>
              <a:t> </a:t>
            </a:r>
            <a:r>
              <a:rPr sz="2400" dirty="0">
                <a:latin typeface="Times New Roman"/>
                <a:cs typeface="Times New Roman"/>
              </a:rPr>
              <a:t>form</a:t>
            </a:r>
            <a:r>
              <a:rPr sz="2400" spc="-3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spc="-10" dirty="0">
                <a:latin typeface="Times New Roman"/>
                <a:cs typeface="Times New Roman"/>
              </a:rPr>
              <a:t>communication </a:t>
            </a:r>
            <a:r>
              <a:rPr sz="2400" dirty="0">
                <a:latin typeface="Times New Roman"/>
                <a:cs typeface="Times New Roman"/>
              </a:rPr>
              <a:t>like</a:t>
            </a:r>
            <a:r>
              <a:rPr sz="2400" spc="-40" dirty="0">
                <a:latin typeface="Times New Roman"/>
                <a:cs typeface="Times New Roman"/>
              </a:rPr>
              <a:t> </a:t>
            </a:r>
            <a:r>
              <a:rPr sz="2400" dirty="0">
                <a:latin typeface="Times New Roman"/>
                <a:cs typeface="Times New Roman"/>
              </a:rPr>
              <a:t>shouts</a:t>
            </a:r>
            <a:r>
              <a:rPr sz="2400" spc="-2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drums</a:t>
            </a:r>
            <a:r>
              <a:rPr sz="2400" spc="-5" dirty="0">
                <a:latin typeface="Times New Roman"/>
                <a:cs typeface="Times New Roman"/>
              </a:rPr>
              <a:t> </a:t>
            </a:r>
            <a:r>
              <a:rPr sz="2400" dirty="0">
                <a:latin typeface="Times New Roman"/>
                <a:cs typeface="Times New Roman"/>
              </a:rPr>
              <a:t>did</a:t>
            </a:r>
            <a:r>
              <a:rPr sz="2400" spc="-2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require</a:t>
            </a:r>
            <a:r>
              <a:rPr sz="2400" spc="-35" dirty="0">
                <a:latin typeface="Times New Roman"/>
                <a:cs typeface="Times New Roman"/>
              </a:rPr>
              <a:t> </a:t>
            </a:r>
            <a:r>
              <a:rPr sz="2400" dirty="0">
                <a:latin typeface="Times New Roman"/>
                <a:cs typeface="Times New Roman"/>
              </a:rPr>
              <a:t>any</a:t>
            </a:r>
            <a:r>
              <a:rPr sz="2400" spc="-15" dirty="0">
                <a:latin typeface="Times New Roman"/>
                <a:cs typeface="Times New Roman"/>
              </a:rPr>
              <a:t> </a:t>
            </a:r>
            <a:r>
              <a:rPr sz="2400" dirty="0">
                <a:latin typeface="Times New Roman"/>
                <a:cs typeface="Times New Roman"/>
              </a:rPr>
              <a:t>wires</a:t>
            </a:r>
            <a:r>
              <a:rPr sz="2400" spc="-15" dirty="0">
                <a:latin typeface="Times New Roman"/>
                <a:cs typeface="Times New Roman"/>
              </a:rPr>
              <a:t> </a:t>
            </a:r>
            <a:r>
              <a:rPr sz="2400" dirty="0">
                <a:latin typeface="Times New Roman"/>
                <a:cs typeface="Times New Roman"/>
              </a:rPr>
              <a:t>or</a:t>
            </a:r>
            <a:r>
              <a:rPr sz="2400" spc="-10" dirty="0">
                <a:latin typeface="Times New Roman"/>
                <a:cs typeface="Times New Roman"/>
              </a:rPr>
              <a:t> </a:t>
            </a:r>
            <a:r>
              <a:rPr sz="2400" dirty="0">
                <a:latin typeface="Times New Roman"/>
                <a:cs typeface="Times New Roman"/>
              </a:rPr>
              <a:t>cables</a:t>
            </a:r>
            <a:r>
              <a:rPr sz="2400" spc="-35" dirty="0">
                <a:latin typeface="Times New Roman"/>
                <a:cs typeface="Times New Roman"/>
              </a:rPr>
              <a:t> </a:t>
            </a:r>
            <a:r>
              <a:rPr sz="2400" spc="-25" dirty="0">
                <a:latin typeface="Times New Roman"/>
                <a:cs typeface="Times New Roman"/>
              </a:rPr>
              <a:t>to </a:t>
            </a:r>
            <a:r>
              <a:rPr sz="2400" spc="-10" dirty="0">
                <a:latin typeface="Times New Roman"/>
                <a:cs typeface="Times New Roman"/>
              </a:rPr>
              <a:t>function.</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spc="-10" dirty="0">
                <a:latin typeface="Times New Roman"/>
                <a:cs typeface="Times New Roman"/>
              </a:rPr>
              <a:t>Wireless</a:t>
            </a:r>
            <a:r>
              <a:rPr sz="2400" spc="-40" dirty="0">
                <a:latin typeface="Times New Roman"/>
                <a:cs typeface="Times New Roman"/>
              </a:rPr>
              <a:t> </a:t>
            </a:r>
            <a:r>
              <a:rPr sz="2400" dirty="0">
                <a:latin typeface="Times New Roman"/>
                <a:cs typeface="Times New Roman"/>
              </a:rPr>
              <a:t>communications</a:t>
            </a:r>
            <a:r>
              <a:rPr sz="2400" spc="-25" dirty="0">
                <a:latin typeface="Times New Roman"/>
                <a:cs typeface="Times New Roman"/>
              </a:rPr>
              <a:t> </a:t>
            </a:r>
            <a:r>
              <a:rPr sz="2400" dirty="0">
                <a:latin typeface="Times New Roman"/>
                <a:cs typeface="Times New Roman"/>
              </a:rPr>
              <a:t>started</a:t>
            </a:r>
            <a:r>
              <a:rPr sz="2400" spc="-65" dirty="0">
                <a:latin typeface="Times New Roman"/>
                <a:cs typeface="Times New Roman"/>
              </a:rPr>
              <a:t> </a:t>
            </a:r>
            <a:r>
              <a:rPr sz="2400" dirty="0">
                <a:latin typeface="Times New Roman"/>
                <a:cs typeface="Times New Roman"/>
              </a:rPr>
              <a:t>only</a:t>
            </a:r>
            <a:r>
              <a:rPr sz="2400" spc="-25" dirty="0">
                <a:latin typeface="Times New Roman"/>
                <a:cs typeface="Times New Roman"/>
              </a:rPr>
              <a:t> </a:t>
            </a:r>
            <a:r>
              <a:rPr sz="2400" dirty="0">
                <a:latin typeface="Times New Roman"/>
                <a:cs typeface="Times New Roman"/>
              </a:rPr>
              <a:t>with</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work</a:t>
            </a:r>
            <a:r>
              <a:rPr sz="2400" spc="-20"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spc="-10" dirty="0">
                <a:latin typeface="Times New Roman"/>
                <a:cs typeface="Times New Roman"/>
              </a:rPr>
              <a:t>Maxwell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Hertz,</a:t>
            </a:r>
            <a:r>
              <a:rPr sz="2400" spc="-35" dirty="0">
                <a:latin typeface="Times New Roman"/>
                <a:cs typeface="Times New Roman"/>
              </a:rPr>
              <a:t> </a:t>
            </a:r>
            <a:r>
              <a:rPr sz="2400" dirty="0">
                <a:latin typeface="Times New Roman"/>
                <a:cs typeface="Times New Roman"/>
              </a:rPr>
              <a:t>who</a:t>
            </a:r>
            <a:r>
              <a:rPr sz="2400" spc="-10" dirty="0">
                <a:latin typeface="Times New Roman"/>
                <a:cs typeface="Times New Roman"/>
              </a:rPr>
              <a:t> </a:t>
            </a:r>
            <a:r>
              <a:rPr sz="2400" dirty="0">
                <a:latin typeface="Times New Roman"/>
                <a:cs typeface="Times New Roman"/>
              </a:rPr>
              <a:t>laid</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basis</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understanding</a:t>
            </a:r>
            <a:r>
              <a:rPr sz="2400" spc="-4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transmission</a:t>
            </a:r>
            <a:r>
              <a:rPr sz="2400" spc="-4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electromagnetic</a:t>
            </a:r>
            <a:r>
              <a:rPr sz="2400" spc="-65" dirty="0">
                <a:latin typeface="Times New Roman"/>
                <a:cs typeface="Times New Roman"/>
              </a:rPr>
              <a:t> </a:t>
            </a:r>
            <a:r>
              <a:rPr sz="2400" spc="-10" dirty="0">
                <a:latin typeface="Times New Roman"/>
                <a:cs typeface="Times New Roman"/>
              </a:rPr>
              <a:t>waves.</a:t>
            </a:r>
            <a:endParaRPr sz="2400">
              <a:latin typeface="Times New Roman"/>
              <a:cs typeface="Times New Roman"/>
            </a:endParaRPr>
          </a:p>
          <a:p>
            <a:pPr marL="355600" marR="155575" indent="-342900">
              <a:lnSpc>
                <a:spcPct val="100000"/>
              </a:lnSpc>
              <a:spcBef>
                <a:spcPts val="580"/>
              </a:spcBef>
              <a:buClr>
                <a:srgbClr val="0F1141"/>
              </a:buClr>
              <a:buFont typeface="Arial MT"/>
              <a:buChar char="•"/>
              <a:tabLst>
                <a:tab pos="355600" algn="l"/>
              </a:tabLst>
            </a:pP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1898,</a:t>
            </a:r>
            <a:r>
              <a:rPr sz="2400" spc="-10" dirty="0">
                <a:latin typeface="Times New Roman"/>
                <a:cs typeface="Times New Roman"/>
              </a:rPr>
              <a:t> </a:t>
            </a:r>
            <a:r>
              <a:rPr sz="2400" dirty="0">
                <a:latin typeface="Times New Roman"/>
                <a:cs typeface="Times New Roman"/>
              </a:rPr>
              <a:t>Marconi</a:t>
            </a:r>
            <a:r>
              <a:rPr sz="2400" spc="-30"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made</a:t>
            </a:r>
            <a:r>
              <a:rPr sz="2400" spc="-10" dirty="0">
                <a:latin typeface="Times New Roman"/>
                <a:cs typeface="Times New Roman"/>
              </a:rPr>
              <a:t> </a:t>
            </a:r>
            <a:r>
              <a:rPr sz="2400" dirty="0">
                <a:latin typeface="Times New Roman"/>
                <a:cs typeface="Times New Roman"/>
              </a:rPr>
              <a:t>his</a:t>
            </a:r>
            <a:r>
              <a:rPr sz="2400" spc="-20" dirty="0">
                <a:latin typeface="Times New Roman"/>
                <a:cs typeface="Times New Roman"/>
              </a:rPr>
              <a:t> </a:t>
            </a:r>
            <a:r>
              <a:rPr sz="2400" dirty="0">
                <a:latin typeface="Times New Roman"/>
                <a:cs typeface="Times New Roman"/>
              </a:rPr>
              <a:t>well-publicized</a:t>
            </a:r>
            <a:r>
              <a:rPr sz="2400" spc="-50" dirty="0">
                <a:latin typeface="Times New Roman"/>
                <a:cs typeface="Times New Roman"/>
              </a:rPr>
              <a:t> </a:t>
            </a:r>
            <a:r>
              <a:rPr sz="2400" dirty="0">
                <a:latin typeface="Times New Roman"/>
                <a:cs typeface="Times New Roman"/>
              </a:rPr>
              <a:t>demonstration</a:t>
            </a:r>
            <a:r>
              <a:rPr sz="2400" spc="-35" dirty="0">
                <a:latin typeface="Times New Roman"/>
                <a:cs typeface="Times New Roman"/>
              </a:rPr>
              <a:t> </a:t>
            </a:r>
            <a:r>
              <a:rPr sz="2400" spc="-25" dirty="0">
                <a:latin typeface="Times New Roman"/>
                <a:cs typeface="Times New Roman"/>
              </a:rPr>
              <a:t>of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communications</a:t>
            </a:r>
            <a:r>
              <a:rPr sz="2400" spc="-20" dirty="0">
                <a:latin typeface="Times New Roman"/>
                <a:cs typeface="Times New Roman"/>
              </a:rPr>
              <a:t> </a:t>
            </a:r>
            <a:r>
              <a:rPr sz="2400" dirty="0">
                <a:latin typeface="Times New Roman"/>
                <a:cs typeface="Times New Roman"/>
              </a:rPr>
              <a:t>from</a:t>
            </a:r>
            <a:r>
              <a:rPr sz="2400" spc="-20"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boat</a:t>
            </a:r>
            <a:r>
              <a:rPr sz="2400" spc="-30"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Isle</a:t>
            </a:r>
            <a:r>
              <a:rPr sz="2400" spc="-40" dirty="0">
                <a:latin typeface="Times New Roman"/>
                <a:cs typeface="Times New Roman"/>
              </a:rPr>
              <a:t> </a:t>
            </a:r>
            <a:r>
              <a:rPr sz="2400" dirty="0">
                <a:latin typeface="Times New Roman"/>
                <a:cs typeface="Times New Roman"/>
              </a:rPr>
              <a:t>of</a:t>
            </a:r>
            <a:r>
              <a:rPr sz="2400" spc="-65" dirty="0">
                <a:latin typeface="Times New Roman"/>
                <a:cs typeface="Times New Roman"/>
              </a:rPr>
              <a:t> </a:t>
            </a:r>
            <a:r>
              <a:rPr sz="2400" dirty="0">
                <a:latin typeface="Times New Roman"/>
                <a:cs typeface="Times New Roman"/>
              </a:rPr>
              <a:t>Wight</a:t>
            </a:r>
            <a:r>
              <a:rPr sz="2400" spc="-2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English</a:t>
            </a:r>
            <a:r>
              <a:rPr sz="2400" spc="-50" dirty="0">
                <a:latin typeface="Times New Roman"/>
                <a:cs typeface="Times New Roman"/>
              </a:rPr>
              <a:t> </a:t>
            </a:r>
            <a:r>
              <a:rPr sz="2400" spc="-10" dirty="0">
                <a:latin typeface="Times New Roman"/>
                <a:cs typeface="Times New Roman"/>
              </a:rPr>
              <a:t>Channel.</a:t>
            </a:r>
            <a:endParaRPr sz="2400">
              <a:latin typeface="Times New Roman"/>
              <a:cs typeface="Times New Roman"/>
            </a:endParaRPr>
          </a:p>
          <a:p>
            <a:pPr marL="355600" marR="78105" indent="-342900">
              <a:lnSpc>
                <a:spcPct val="100000"/>
              </a:lnSpc>
              <a:spcBef>
                <a:spcPts val="575"/>
              </a:spcBef>
              <a:buClr>
                <a:srgbClr val="0F1141"/>
              </a:buClr>
              <a:buFont typeface="Arial MT"/>
              <a:buChar char="•"/>
              <a:tabLst>
                <a:tab pos="355600" algn="l"/>
              </a:tabLst>
            </a:pPr>
            <a:r>
              <a:rPr sz="2400" dirty="0">
                <a:latin typeface="Times New Roman"/>
                <a:cs typeface="Times New Roman"/>
              </a:rPr>
              <a:t>It</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noteworthy</a:t>
            </a:r>
            <a:r>
              <a:rPr sz="2400" spc="-10"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dirty="0">
                <a:latin typeface="Times New Roman"/>
                <a:cs typeface="Times New Roman"/>
              </a:rPr>
              <a:t>while</a:t>
            </a:r>
            <a:r>
              <a:rPr sz="2400" spc="-60" dirty="0">
                <a:latin typeface="Times New Roman"/>
                <a:cs typeface="Times New Roman"/>
              </a:rPr>
              <a:t> </a:t>
            </a:r>
            <a:r>
              <a:rPr sz="2400" spc="-20" dirty="0">
                <a:latin typeface="Times New Roman"/>
                <a:cs typeface="Times New Roman"/>
              </a:rPr>
              <a:t>Tesla</a:t>
            </a:r>
            <a:r>
              <a:rPr sz="2400" spc="-35" dirty="0">
                <a:latin typeface="Times New Roman"/>
                <a:cs typeface="Times New Roman"/>
              </a:rPr>
              <a:t> </a:t>
            </a:r>
            <a:r>
              <a:rPr sz="2400" dirty="0">
                <a:latin typeface="Times New Roman"/>
                <a:cs typeface="Times New Roman"/>
              </a:rPr>
              <a:t>was</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first</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succeed</a:t>
            </a:r>
            <a:r>
              <a:rPr sz="2400" spc="-1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spc="-20" dirty="0">
                <a:latin typeface="Times New Roman"/>
                <a:cs typeface="Times New Roman"/>
              </a:rPr>
              <a:t>this </a:t>
            </a:r>
            <a:r>
              <a:rPr sz="2400" dirty="0">
                <a:latin typeface="Times New Roman"/>
                <a:cs typeface="Times New Roman"/>
              </a:rPr>
              <a:t>important</a:t>
            </a:r>
            <a:r>
              <a:rPr sz="2400" spc="-35" dirty="0">
                <a:latin typeface="Times New Roman"/>
                <a:cs typeface="Times New Roman"/>
              </a:rPr>
              <a:t> </a:t>
            </a:r>
            <a:r>
              <a:rPr sz="2400" spc="-10" dirty="0">
                <a:latin typeface="Times New Roman"/>
                <a:cs typeface="Times New Roman"/>
              </a:rPr>
              <a:t>endeavor,</a:t>
            </a:r>
            <a:r>
              <a:rPr sz="2400" spc="-35" dirty="0">
                <a:latin typeface="Times New Roman"/>
                <a:cs typeface="Times New Roman"/>
              </a:rPr>
              <a:t> </a:t>
            </a:r>
            <a:r>
              <a:rPr sz="2400" dirty="0">
                <a:latin typeface="Times New Roman"/>
                <a:cs typeface="Times New Roman"/>
              </a:rPr>
              <a:t>Marconi</a:t>
            </a:r>
            <a:r>
              <a:rPr sz="2400" spc="-30" dirty="0">
                <a:latin typeface="Times New Roman"/>
                <a:cs typeface="Times New Roman"/>
              </a:rPr>
              <a:t> </a:t>
            </a:r>
            <a:r>
              <a:rPr sz="2400" dirty="0">
                <a:latin typeface="Times New Roman"/>
                <a:cs typeface="Times New Roman"/>
              </a:rPr>
              <a:t>had</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better</a:t>
            </a:r>
            <a:r>
              <a:rPr sz="2400" spc="-45" dirty="0">
                <a:latin typeface="Times New Roman"/>
                <a:cs typeface="Times New Roman"/>
              </a:rPr>
              <a:t> </a:t>
            </a:r>
            <a:r>
              <a:rPr sz="2400" dirty="0">
                <a:latin typeface="Times New Roman"/>
                <a:cs typeface="Times New Roman"/>
              </a:rPr>
              <a:t>public</a:t>
            </a:r>
            <a:r>
              <a:rPr sz="2400" spc="-35" dirty="0">
                <a:latin typeface="Times New Roman"/>
                <a:cs typeface="Times New Roman"/>
              </a:rPr>
              <a:t> </a:t>
            </a:r>
            <a:r>
              <a:rPr sz="2400" dirty="0">
                <a:latin typeface="Times New Roman"/>
                <a:cs typeface="Times New Roman"/>
              </a:rPr>
              <a:t>relations,</a:t>
            </a:r>
            <a:r>
              <a:rPr sz="2400" spc="-50" dirty="0">
                <a:latin typeface="Times New Roman"/>
                <a:cs typeface="Times New Roman"/>
              </a:rPr>
              <a:t> </a:t>
            </a:r>
            <a:r>
              <a:rPr sz="2400" spc="-25" dirty="0">
                <a:latin typeface="Times New Roman"/>
                <a:cs typeface="Times New Roman"/>
              </a:rPr>
              <a:t>and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widely</a:t>
            </a:r>
            <a:r>
              <a:rPr sz="2400" spc="-20" dirty="0">
                <a:latin typeface="Times New Roman"/>
                <a:cs typeface="Times New Roman"/>
              </a:rPr>
              <a:t> </a:t>
            </a:r>
            <a:r>
              <a:rPr sz="2400" dirty="0">
                <a:latin typeface="Times New Roman"/>
                <a:cs typeface="Times New Roman"/>
              </a:rPr>
              <a:t>cited</a:t>
            </a:r>
            <a:r>
              <a:rPr sz="2400" spc="-3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inventor</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wireless</a:t>
            </a:r>
            <a:r>
              <a:rPr sz="2400" spc="-20" dirty="0">
                <a:latin typeface="Times New Roman"/>
                <a:cs typeface="Times New Roman"/>
              </a:rPr>
              <a:t> </a:t>
            </a:r>
            <a:r>
              <a:rPr sz="2400" spc="-10" dirty="0">
                <a:latin typeface="Times New Roman"/>
                <a:cs typeface="Times New Roman"/>
              </a:rPr>
              <a:t>communications,</a:t>
            </a:r>
            <a:endParaRPr sz="2400">
              <a:latin typeface="Times New Roman"/>
              <a:cs typeface="Times New Roman"/>
            </a:endParaRPr>
          </a:p>
        </p:txBody>
      </p:sp>
      <p:sp>
        <p:nvSpPr>
          <p:cNvPr id="4" name="object 4"/>
          <p:cNvSpPr txBox="1"/>
          <p:nvPr/>
        </p:nvSpPr>
        <p:spPr>
          <a:xfrm>
            <a:off x="726440" y="6159160"/>
            <a:ext cx="3946525" cy="363220"/>
          </a:xfrm>
          <a:prstGeom prst="rect">
            <a:avLst/>
          </a:prstGeom>
        </p:spPr>
        <p:txBody>
          <a:bodyPr vert="horz" wrap="square" lIns="0" tIns="0" rIns="0" bIns="0" rtlCol="0">
            <a:spAutoFit/>
          </a:bodyPr>
          <a:lstStyle/>
          <a:p>
            <a:pPr marL="12700">
              <a:lnSpc>
                <a:spcPts val="2720"/>
              </a:lnSpc>
            </a:pPr>
            <a:r>
              <a:rPr sz="2400" dirty="0">
                <a:latin typeface="Times New Roman"/>
                <a:cs typeface="Times New Roman"/>
              </a:rPr>
              <a:t>receiving</a:t>
            </a:r>
            <a:r>
              <a:rPr sz="2400" spc="-4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Nobel prize</a:t>
            </a:r>
            <a:r>
              <a:rPr sz="2400" spc="-30" dirty="0">
                <a:latin typeface="Times New Roman"/>
                <a:cs typeface="Times New Roman"/>
              </a:rPr>
              <a:t> </a:t>
            </a:r>
            <a:r>
              <a:rPr sz="2400" dirty="0">
                <a:latin typeface="Times New Roman"/>
                <a:cs typeface="Times New Roman"/>
              </a:rPr>
              <a:t>in</a:t>
            </a:r>
            <a:r>
              <a:rPr sz="2400" spc="-10" dirty="0">
                <a:latin typeface="Times New Roman"/>
                <a:cs typeface="Times New Roman"/>
              </a:rPr>
              <a:t> 1909.</a:t>
            </a:r>
            <a:endParaRPr sz="2400">
              <a:latin typeface="Times New Roman"/>
              <a:cs typeface="Times New Roman"/>
            </a:endParaRPr>
          </a:p>
        </p:txBody>
      </p:sp>
      <p:sp>
        <p:nvSpPr>
          <p:cNvPr id="5" name="object 5"/>
          <p:cNvSpPr txBox="1"/>
          <p:nvPr/>
        </p:nvSpPr>
        <p:spPr>
          <a:xfrm>
            <a:off x="8868918" y="6191005"/>
            <a:ext cx="196215" cy="196215"/>
          </a:xfrm>
          <a:prstGeom prst="rect">
            <a:avLst/>
          </a:prstGeom>
        </p:spPr>
        <p:txBody>
          <a:bodyPr vert="horz" wrap="square" lIns="0" tIns="0" rIns="0" bIns="0" rtlCol="0">
            <a:spAutoFit/>
          </a:bodyPr>
          <a:lstStyle/>
          <a:p>
            <a:pPr marL="12700">
              <a:lnSpc>
                <a:spcPts val="1425"/>
              </a:lnSpc>
            </a:pPr>
            <a:r>
              <a:rPr sz="1200" spc="-25" dirty="0">
                <a:solidFill>
                  <a:srgbClr val="888888"/>
                </a:solidFill>
                <a:latin typeface="Arial MT"/>
                <a:cs typeface="Arial MT"/>
              </a:rPr>
              <a:t>16</a:t>
            </a:r>
            <a:endParaRPr sz="1200">
              <a:latin typeface="Arial MT"/>
              <a:cs typeface="Arial M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b="0" i="1" spc="-110" dirty="0">
                <a:latin typeface="Arial"/>
                <a:cs typeface="Arial"/>
              </a:rPr>
              <a:t>How</a:t>
            </a:r>
            <a:r>
              <a:rPr b="0" i="1" spc="-305" dirty="0">
                <a:latin typeface="Arial"/>
                <a:cs typeface="Arial"/>
              </a:rPr>
              <a:t> </a:t>
            </a:r>
            <a:r>
              <a:rPr b="0" i="1" spc="-90" dirty="0">
                <a:latin typeface="Arial"/>
                <a:cs typeface="Arial"/>
              </a:rPr>
              <a:t>It</a:t>
            </a:r>
            <a:r>
              <a:rPr b="0" i="1" spc="-409" dirty="0">
                <a:latin typeface="Arial"/>
                <a:cs typeface="Arial"/>
              </a:rPr>
              <a:t> </a:t>
            </a:r>
            <a:r>
              <a:rPr b="0" i="1" dirty="0">
                <a:latin typeface="Arial"/>
                <a:cs typeface="Arial"/>
              </a:rPr>
              <a:t>A</a:t>
            </a:r>
            <a:r>
              <a:rPr b="0" i="1" spc="-500" dirty="0">
                <a:latin typeface="Arial"/>
                <a:cs typeface="Arial"/>
              </a:rPr>
              <a:t> </a:t>
            </a:r>
            <a:r>
              <a:rPr i="1" spc="-200" dirty="0">
                <a:latin typeface="Arial"/>
                <a:cs typeface="Arial"/>
              </a:rPr>
              <a:t>l</a:t>
            </a:r>
            <a:r>
              <a:rPr i="1" spc="-290" dirty="0">
                <a:latin typeface="Arial"/>
                <a:cs typeface="Arial"/>
              </a:rPr>
              <a:t> </a:t>
            </a:r>
            <a:r>
              <a:rPr b="0" i="1" spc="-130" dirty="0">
                <a:latin typeface="Arial"/>
                <a:cs typeface="Arial"/>
              </a:rPr>
              <a:t>Started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EF1C6-9141-B906-8CE5-4985DA534FB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0FB20DE-506F-415B-44AF-9F969876D2F0}"/>
              </a:ext>
            </a:extLst>
          </p:cNvPr>
          <p:cNvSpPr txBox="1"/>
          <p:nvPr/>
        </p:nvSpPr>
        <p:spPr>
          <a:xfrm>
            <a:off x="0" y="1371600"/>
            <a:ext cx="9063862" cy="4734629"/>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Early Forms of Wireless Communication: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1" i="0" u="none" strike="noStrike" cap="none" normalizeH="0" baseline="0" dirty="0">
                <a:ln>
                  <a:noFill/>
                </a:ln>
                <a:solidFill>
                  <a:schemeClr val="tx1"/>
                </a:solidFill>
                <a:effectLst/>
                <a:latin typeface="Arial" panose="020B0604020202020204" pitchFamily="34" charset="0"/>
              </a:rPr>
              <a:t>oldest</a:t>
            </a:r>
            <a:r>
              <a:rPr kumimoji="0" lang="en-US" altLang="en-US" b="0" i="0" u="none" strike="noStrike" cap="none" normalizeH="0" baseline="0" dirty="0">
                <a:ln>
                  <a:noFill/>
                </a:ln>
                <a:solidFill>
                  <a:schemeClr val="tx1"/>
                </a:solidFill>
                <a:effectLst/>
                <a:latin typeface="Arial" panose="020B0604020202020204" pitchFamily="34" charset="0"/>
              </a:rPr>
              <a:t> forms included </a:t>
            </a:r>
            <a:r>
              <a:rPr kumimoji="0" lang="en-US" altLang="en-US" b="1" i="0" u="none" strike="noStrike" cap="none" normalizeH="0" baseline="0" dirty="0">
                <a:ln>
                  <a:noFill/>
                </a:ln>
                <a:solidFill>
                  <a:schemeClr val="tx1"/>
                </a:solidFill>
                <a:effectLst/>
                <a:latin typeface="Arial" panose="020B0604020202020204" pitchFamily="34" charset="0"/>
              </a:rPr>
              <a:t>shouts, drum signals, and smoke signals</a:t>
            </a:r>
            <a:r>
              <a:rPr kumimoji="0" lang="en-US" altLang="en-US" b="0" i="0" u="none" strike="noStrike" cap="none" normalizeH="0" baseline="0" dirty="0">
                <a:ln>
                  <a:noFill/>
                </a:ln>
                <a:solidFill>
                  <a:schemeClr val="tx1"/>
                </a:solidFill>
                <a:effectLst/>
                <a:latin typeface="Arial" panose="020B0604020202020204" pitchFamily="34" charset="0"/>
              </a:rPr>
              <a:t>, which did not rely on wires.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Scientific Foundation: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Wireless communication became feasible only after the </a:t>
            </a:r>
            <a:r>
              <a:rPr kumimoji="0" lang="en-US" altLang="en-US" b="1" i="0" u="none" strike="noStrike" cap="none" normalizeH="0" baseline="0" dirty="0">
                <a:ln>
                  <a:noFill/>
                </a:ln>
                <a:solidFill>
                  <a:schemeClr val="tx1"/>
                </a:solidFill>
                <a:effectLst/>
                <a:latin typeface="Arial" panose="020B0604020202020204" pitchFamily="34" charset="0"/>
              </a:rPr>
              <a:t>work of James Clerk Maxwell and Heinrich Hertz</a:t>
            </a:r>
            <a:r>
              <a:rPr kumimoji="0" lang="en-US" altLang="en-US" b="0" i="0" u="none" strike="noStrike" cap="none" normalizeH="0" baseline="0" dirty="0">
                <a:ln>
                  <a:noFill/>
                </a:ln>
                <a:solidFill>
                  <a:schemeClr val="tx1"/>
                </a:solidFill>
                <a:effectLst/>
                <a:latin typeface="Arial" panose="020B0604020202020204" pitchFamily="34" charset="0"/>
              </a:rPr>
              <a:t>, who established the principles of </a:t>
            </a:r>
            <a:r>
              <a:rPr kumimoji="0" lang="en-US" altLang="en-US" b="1" i="0" u="none" strike="noStrike" cap="none" normalizeH="0" baseline="0" dirty="0">
                <a:ln>
                  <a:noFill/>
                </a:ln>
                <a:solidFill>
                  <a:schemeClr val="tx1"/>
                </a:solidFill>
                <a:effectLst/>
                <a:latin typeface="Arial" panose="020B0604020202020204" pitchFamily="34" charset="0"/>
              </a:rPr>
              <a:t>electromagnetic wave transmission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Marconi's Contribution (1898):</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Guglielmo Marconi</a:t>
            </a:r>
            <a:r>
              <a:rPr kumimoji="0" lang="en-US" altLang="en-US" b="0" i="0" u="none" strike="noStrike" cap="none" normalizeH="0" baseline="0" dirty="0">
                <a:ln>
                  <a:noFill/>
                </a:ln>
                <a:solidFill>
                  <a:schemeClr val="tx1"/>
                </a:solidFill>
                <a:effectLst/>
                <a:latin typeface="Arial" panose="020B0604020202020204" pitchFamily="34" charset="0"/>
              </a:rPr>
              <a:t> conducted a </a:t>
            </a:r>
            <a:r>
              <a:rPr kumimoji="0" lang="en-US" altLang="en-US" b="1" i="0" u="none" strike="noStrike" cap="none" normalizeH="0" baseline="0" dirty="0">
                <a:ln>
                  <a:noFill/>
                </a:ln>
                <a:solidFill>
                  <a:schemeClr val="tx1"/>
                </a:solidFill>
                <a:effectLst/>
                <a:latin typeface="Arial" panose="020B0604020202020204" pitchFamily="34" charset="0"/>
              </a:rPr>
              <a:t>famous demonstration</a:t>
            </a:r>
            <a:r>
              <a:rPr kumimoji="0" lang="en-US" altLang="en-US" b="0" i="0" u="none" strike="noStrike" cap="none" normalizeH="0" baseline="0" dirty="0">
                <a:ln>
                  <a:noFill/>
                </a:ln>
                <a:solidFill>
                  <a:schemeClr val="tx1"/>
                </a:solidFill>
                <a:effectLst/>
                <a:latin typeface="Arial" panose="020B0604020202020204" pitchFamily="34" charset="0"/>
              </a:rPr>
              <a:t> of wireless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He transmitted signals from a </a:t>
            </a:r>
            <a:r>
              <a:rPr kumimoji="0" lang="en-US" altLang="en-US" b="1" i="0" u="none" strike="noStrike" cap="none" normalizeH="0" baseline="0" dirty="0">
                <a:ln>
                  <a:noFill/>
                </a:ln>
                <a:solidFill>
                  <a:schemeClr val="tx1"/>
                </a:solidFill>
                <a:effectLst/>
                <a:latin typeface="Arial" panose="020B0604020202020204" pitchFamily="34" charset="0"/>
              </a:rPr>
              <a:t>boat to the Isle of Wight</a:t>
            </a:r>
            <a:r>
              <a:rPr kumimoji="0" lang="en-US" altLang="en-US" b="0" i="0" u="none" strike="noStrike" cap="none" normalizeH="0" baseline="0" dirty="0">
                <a:ln>
                  <a:noFill/>
                </a:ln>
                <a:solidFill>
                  <a:schemeClr val="tx1"/>
                </a:solidFill>
                <a:effectLst/>
                <a:latin typeface="Arial" panose="020B0604020202020204" pitchFamily="34" charset="0"/>
              </a:rPr>
              <a:t> in the </a:t>
            </a:r>
            <a:r>
              <a:rPr kumimoji="0" lang="en-US" altLang="en-US" b="1" i="0" u="none" strike="noStrike" cap="none" normalizeH="0" baseline="0" dirty="0">
                <a:ln>
                  <a:noFill/>
                </a:ln>
                <a:solidFill>
                  <a:schemeClr val="tx1"/>
                </a:solidFill>
                <a:effectLst/>
                <a:latin typeface="Arial" panose="020B0604020202020204" pitchFamily="34" charset="0"/>
              </a:rPr>
              <a:t>English Channel</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Tesla vs. Marconi Controversy: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Nikola Tesla</a:t>
            </a:r>
            <a:r>
              <a:rPr kumimoji="0" lang="en-US" altLang="en-US" b="0" i="0" u="none" strike="noStrike" cap="none" normalizeH="0" baseline="0" dirty="0">
                <a:ln>
                  <a:noFill/>
                </a:ln>
                <a:solidFill>
                  <a:schemeClr val="tx1"/>
                </a:solidFill>
                <a:effectLst/>
                <a:latin typeface="Arial" panose="020B0604020202020204" pitchFamily="34" charset="0"/>
              </a:rPr>
              <a:t> made earlier advancements in wireless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However, </a:t>
            </a:r>
            <a:r>
              <a:rPr kumimoji="0" lang="en-US" altLang="en-US" b="1" i="0" u="none" strike="noStrike" cap="none" normalizeH="0" baseline="0" dirty="0">
                <a:ln>
                  <a:noFill/>
                </a:ln>
                <a:solidFill>
                  <a:schemeClr val="tx1"/>
                </a:solidFill>
                <a:effectLst/>
                <a:latin typeface="Arial" panose="020B0604020202020204" pitchFamily="34" charset="0"/>
              </a:rPr>
              <a:t>Marconi's superior public relations</a:t>
            </a:r>
            <a:r>
              <a:rPr kumimoji="0" lang="en-US" altLang="en-US" b="0" i="0" u="none" strike="noStrike" cap="none" normalizeH="0" baseline="0" dirty="0">
                <a:ln>
                  <a:noFill/>
                </a:ln>
                <a:solidFill>
                  <a:schemeClr val="tx1"/>
                </a:solidFill>
                <a:effectLst/>
                <a:latin typeface="Arial" panose="020B0604020202020204" pitchFamily="34" charset="0"/>
              </a:rPr>
              <a:t> efforts led to him being recognized as the </a:t>
            </a:r>
            <a:r>
              <a:rPr kumimoji="0" lang="en-US" altLang="en-US" b="1" i="0" u="none" strike="noStrike" cap="none" normalizeH="0" baseline="0" dirty="0">
                <a:ln>
                  <a:noFill/>
                </a:ln>
                <a:solidFill>
                  <a:schemeClr val="tx1"/>
                </a:solidFill>
                <a:effectLst/>
                <a:latin typeface="Arial" panose="020B0604020202020204" pitchFamily="34" charset="0"/>
              </a:rPr>
              <a:t>inventor of wireless communication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Marconi received the </a:t>
            </a:r>
            <a:r>
              <a:rPr kumimoji="0" lang="en-US" altLang="en-US" b="1" i="0" u="none" strike="noStrike" cap="none" normalizeH="0" baseline="0" dirty="0">
                <a:ln>
                  <a:noFill/>
                </a:ln>
                <a:solidFill>
                  <a:schemeClr val="tx1"/>
                </a:solidFill>
                <a:effectLst/>
                <a:latin typeface="Arial" panose="020B0604020202020204" pitchFamily="34" charset="0"/>
              </a:rPr>
              <a:t>Nobel Prize in 1909</a:t>
            </a:r>
            <a:r>
              <a:rPr kumimoji="0" lang="en-US" altLang="en-US" b="0" i="0" u="none" strike="noStrike" cap="none" normalizeH="0" baseline="0" dirty="0">
                <a:ln>
                  <a:noFill/>
                </a:ln>
                <a:solidFill>
                  <a:schemeClr val="tx1"/>
                </a:solidFill>
                <a:effectLst/>
                <a:latin typeface="Arial" panose="020B0604020202020204" pitchFamily="34" charset="0"/>
              </a:rPr>
              <a:t> for his contributions.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12700" marR="388620">
              <a:lnSpc>
                <a:spcPct val="100000"/>
              </a:lnSpc>
              <a:spcBef>
                <a:spcPts val="100"/>
              </a:spcBef>
              <a:buClr>
                <a:srgbClr val="0F1141"/>
              </a:buClr>
              <a:tabLst>
                <a:tab pos="355600" algn="l"/>
              </a:tabLst>
            </a:pPr>
            <a:endParaRPr dirty="0">
              <a:latin typeface="Times New Roman"/>
              <a:cs typeface="Times New Roman"/>
            </a:endParaRPr>
          </a:p>
        </p:txBody>
      </p:sp>
      <p:sp>
        <p:nvSpPr>
          <p:cNvPr id="5" name="object 5">
            <a:extLst>
              <a:ext uri="{FF2B5EF4-FFF2-40B4-BE49-F238E27FC236}">
                <a16:creationId xmlns:a16="http://schemas.microsoft.com/office/drawing/2014/main" id="{0D8F763E-912E-2292-B2B5-460B2F40B7ED}"/>
              </a:ext>
            </a:extLst>
          </p:cNvPr>
          <p:cNvSpPr txBox="1"/>
          <p:nvPr/>
        </p:nvSpPr>
        <p:spPr>
          <a:xfrm>
            <a:off x="8868918" y="6191005"/>
            <a:ext cx="196215" cy="196215"/>
          </a:xfrm>
          <a:prstGeom prst="rect">
            <a:avLst/>
          </a:prstGeom>
        </p:spPr>
        <p:txBody>
          <a:bodyPr vert="horz" wrap="square" lIns="0" tIns="0" rIns="0" bIns="0" rtlCol="0">
            <a:spAutoFit/>
          </a:bodyPr>
          <a:lstStyle/>
          <a:p>
            <a:pPr marL="12700">
              <a:lnSpc>
                <a:spcPts val="1425"/>
              </a:lnSpc>
            </a:pPr>
            <a:r>
              <a:rPr sz="1200" spc="-25" dirty="0">
                <a:solidFill>
                  <a:srgbClr val="888888"/>
                </a:solidFill>
                <a:latin typeface="Arial MT"/>
                <a:cs typeface="Arial MT"/>
              </a:rPr>
              <a:t>16</a:t>
            </a:r>
            <a:endParaRPr sz="1200">
              <a:latin typeface="Arial MT"/>
              <a:cs typeface="Arial MT"/>
            </a:endParaRPr>
          </a:p>
        </p:txBody>
      </p:sp>
      <p:sp>
        <p:nvSpPr>
          <p:cNvPr id="6" name="object 6">
            <a:extLst>
              <a:ext uri="{FF2B5EF4-FFF2-40B4-BE49-F238E27FC236}">
                <a16:creationId xmlns:a16="http://schemas.microsoft.com/office/drawing/2014/main" id="{A8DBFAF2-B0AD-8744-6C93-067AA973AA0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F85BC1ED-720F-463A-3E69-535A399472EB}"/>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b="0" i="1" spc="-110" dirty="0">
                <a:latin typeface="Arial"/>
                <a:cs typeface="Arial"/>
              </a:rPr>
              <a:t>How</a:t>
            </a:r>
            <a:r>
              <a:rPr b="0" i="1" spc="-305" dirty="0">
                <a:latin typeface="Arial"/>
                <a:cs typeface="Arial"/>
              </a:rPr>
              <a:t> </a:t>
            </a:r>
            <a:r>
              <a:rPr b="0" i="1" spc="-90" dirty="0">
                <a:latin typeface="Arial"/>
                <a:cs typeface="Arial"/>
              </a:rPr>
              <a:t>It</a:t>
            </a:r>
            <a:r>
              <a:rPr b="0" i="1" spc="-409" dirty="0">
                <a:latin typeface="Arial"/>
                <a:cs typeface="Arial"/>
              </a:rPr>
              <a:t> </a:t>
            </a:r>
            <a:r>
              <a:rPr b="0" i="1" dirty="0">
                <a:latin typeface="Arial"/>
                <a:cs typeface="Arial"/>
              </a:rPr>
              <a:t>A</a:t>
            </a:r>
            <a:r>
              <a:rPr b="0" i="1" spc="-500" dirty="0">
                <a:latin typeface="Arial"/>
                <a:cs typeface="Arial"/>
              </a:rPr>
              <a:t> </a:t>
            </a:r>
            <a:r>
              <a:rPr i="1" spc="-200" dirty="0">
                <a:latin typeface="Arial"/>
                <a:cs typeface="Arial"/>
              </a:rPr>
              <a:t>l</a:t>
            </a:r>
            <a:r>
              <a:rPr i="1" spc="-290" dirty="0">
                <a:latin typeface="Arial"/>
                <a:cs typeface="Arial"/>
              </a:rPr>
              <a:t> </a:t>
            </a:r>
            <a:r>
              <a:rPr b="0" i="1" spc="-130" dirty="0">
                <a:latin typeface="Arial"/>
                <a:cs typeface="Arial"/>
              </a:rPr>
              <a:t>Started</a:t>
            </a:r>
          </a:p>
        </p:txBody>
      </p:sp>
    </p:spTree>
    <p:extLst>
      <p:ext uri="{BB962C8B-B14F-4D97-AF65-F5344CB8AC3E}">
        <p14:creationId xmlns:p14="http://schemas.microsoft.com/office/powerpoint/2010/main" val="391284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4102735" cy="3537585"/>
          </a:xfrm>
          <a:prstGeom prst="rect">
            <a:avLst/>
          </a:prstGeom>
        </p:spPr>
        <p:txBody>
          <a:bodyPr vert="horz" wrap="square" lIns="0" tIns="85725" rIns="0" bIns="0" rtlCol="0">
            <a:spAutoFit/>
          </a:bodyPr>
          <a:lstStyle/>
          <a:p>
            <a:pPr marL="354965" indent="-342265">
              <a:lnSpc>
                <a:spcPct val="100000"/>
              </a:lnSpc>
              <a:spcBef>
                <a:spcPts val="675"/>
              </a:spcBef>
              <a:buClr>
                <a:srgbClr val="0F1141"/>
              </a:buClr>
              <a:buFont typeface="Arial MT"/>
              <a:buChar char="•"/>
              <a:tabLst>
                <a:tab pos="354965" algn="l"/>
              </a:tabLst>
            </a:pPr>
            <a:r>
              <a:rPr sz="2400" spc="-10" dirty="0">
                <a:latin typeface="Times New Roman"/>
                <a:cs typeface="Times New Roman"/>
              </a:rPr>
              <a:t>Broadcast</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spc="-10" dirty="0">
                <a:latin typeface="Times New Roman"/>
                <a:cs typeface="Times New Roman"/>
              </a:rPr>
              <a:t>Paging</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Cellular</a:t>
            </a:r>
            <a:r>
              <a:rPr sz="2400" spc="-90" dirty="0">
                <a:latin typeface="Times New Roman"/>
                <a:cs typeface="Times New Roman"/>
              </a:rPr>
              <a:t> </a:t>
            </a:r>
            <a:r>
              <a:rPr sz="2400" spc="-10" dirty="0">
                <a:latin typeface="Times New Roman"/>
                <a:cs typeface="Times New Roman"/>
              </a:rPr>
              <a:t>Telephony</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Trunking</a:t>
            </a:r>
            <a:r>
              <a:rPr sz="2400" spc="-95" dirty="0">
                <a:latin typeface="Times New Roman"/>
                <a:cs typeface="Times New Roman"/>
              </a:rPr>
              <a:t> </a:t>
            </a:r>
            <a:r>
              <a:rPr sz="2400" spc="-10" dirty="0">
                <a:latin typeface="Times New Roman"/>
                <a:cs typeface="Times New Roman"/>
              </a:rPr>
              <a:t>Radio</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Cordless</a:t>
            </a:r>
            <a:r>
              <a:rPr sz="2400" spc="-80" dirty="0">
                <a:latin typeface="Times New Roman"/>
                <a:cs typeface="Times New Roman"/>
              </a:rPr>
              <a:t> </a:t>
            </a:r>
            <a:r>
              <a:rPr sz="2400" spc="-10" dirty="0">
                <a:latin typeface="Times New Roman"/>
                <a:cs typeface="Times New Roman"/>
              </a:rPr>
              <a:t>Telephony</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Wireless</a:t>
            </a:r>
            <a:r>
              <a:rPr sz="2400" spc="-100" dirty="0">
                <a:latin typeface="Times New Roman"/>
                <a:cs typeface="Times New Roman"/>
              </a:rPr>
              <a:t> </a:t>
            </a:r>
            <a:r>
              <a:rPr sz="2400" dirty="0">
                <a:latin typeface="Times New Roman"/>
                <a:cs typeface="Times New Roman"/>
              </a:rPr>
              <a:t>Local</a:t>
            </a:r>
            <a:r>
              <a:rPr sz="2400" spc="-155" dirty="0">
                <a:latin typeface="Times New Roman"/>
                <a:cs typeface="Times New Roman"/>
              </a:rPr>
              <a:t> </a:t>
            </a:r>
            <a:r>
              <a:rPr sz="2400" dirty="0">
                <a:latin typeface="Times New Roman"/>
                <a:cs typeface="Times New Roman"/>
              </a:rPr>
              <a:t>Area</a:t>
            </a:r>
            <a:r>
              <a:rPr sz="2400" spc="-50" dirty="0">
                <a:latin typeface="Times New Roman"/>
                <a:cs typeface="Times New Roman"/>
              </a:rPr>
              <a:t> </a:t>
            </a:r>
            <a:r>
              <a:rPr sz="2400" spc="-10" dirty="0">
                <a:latin typeface="Times New Roman"/>
                <a:cs typeface="Times New Roman"/>
              </a:rPr>
              <a:t>Networks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spc="-10" dirty="0">
                <a:latin typeface="Times New Roman"/>
                <a:cs typeface="Times New Roman"/>
              </a:rPr>
              <a:t>Personal</a:t>
            </a:r>
            <a:r>
              <a:rPr sz="2400" spc="-140" dirty="0">
                <a:latin typeface="Times New Roman"/>
                <a:cs typeface="Times New Roman"/>
              </a:rPr>
              <a:t> </a:t>
            </a:r>
            <a:r>
              <a:rPr sz="2400" dirty="0">
                <a:latin typeface="Times New Roman"/>
                <a:cs typeface="Times New Roman"/>
              </a:rPr>
              <a:t>Area</a:t>
            </a:r>
            <a:r>
              <a:rPr sz="2400" spc="20" dirty="0">
                <a:latin typeface="Times New Roman"/>
                <a:cs typeface="Times New Roman"/>
              </a:rPr>
              <a:t> </a:t>
            </a:r>
            <a:r>
              <a:rPr sz="2400" spc="-10" dirty="0">
                <a:latin typeface="Times New Roman"/>
                <a:cs typeface="Times New Roman"/>
              </a:rPr>
              <a:t>Networks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Fixed</a:t>
            </a:r>
            <a:r>
              <a:rPr sz="2400" spc="-20" dirty="0">
                <a:latin typeface="Times New Roman"/>
                <a:cs typeface="Times New Roman"/>
              </a:rPr>
              <a:t> </a:t>
            </a:r>
            <a:r>
              <a:rPr sz="2400" spc="-25" dirty="0">
                <a:latin typeface="Times New Roman"/>
                <a:cs typeface="Times New Roman"/>
              </a:rPr>
              <a:t>Wireless</a:t>
            </a:r>
            <a:r>
              <a:rPr sz="2400" spc="-120" dirty="0">
                <a:latin typeface="Times New Roman"/>
                <a:cs typeface="Times New Roman"/>
              </a:rPr>
              <a:t> </a:t>
            </a:r>
            <a:r>
              <a:rPr sz="2400" spc="-10" dirty="0">
                <a:latin typeface="Times New Roman"/>
                <a:cs typeface="Times New Roman"/>
              </a:rPr>
              <a:t>Access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90" dirty="0"/>
              <a:t>Types</a:t>
            </a:r>
            <a:r>
              <a:rPr spc="-254" dirty="0"/>
              <a:t> </a:t>
            </a:r>
            <a:r>
              <a:rPr spc="-95" dirty="0"/>
              <a:t>of</a:t>
            </a:r>
            <a:r>
              <a:rPr spc="-265" dirty="0"/>
              <a:t> </a:t>
            </a:r>
            <a:r>
              <a:rPr spc="-130" dirty="0"/>
              <a:t>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9A0A-64EF-8D56-A038-A50C8934E93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26CC30-4669-D9F8-9428-4F1B798F0899}"/>
              </a:ext>
            </a:extLst>
          </p:cNvPr>
          <p:cNvSpPr txBox="1"/>
          <p:nvPr/>
        </p:nvSpPr>
        <p:spPr>
          <a:xfrm>
            <a:off x="40767" y="1295400"/>
            <a:ext cx="9038221" cy="5408532"/>
          </a:xfrm>
          <a:prstGeom prst="rect">
            <a:avLst/>
          </a:prstGeom>
        </p:spPr>
        <p:txBody>
          <a:bodyPr vert="horz" wrap="square" lIns="0" tIns="85725" rIns="0" bIns="0" rtlCol="0">
            <a:spAutoFit/>
          </a:bodyPr>
          <a:lstStyle/>
          <a:p>
            <a:pPr>
              <a:buNone/>
            </a:pPr>
            <a:r>
              <a:rPr lang="en-US" sz="1700" b="1" dirty="0"/>
              <a:t>Types of Wireless Communication Services</a:t>
            </a:r>
          </a:p>
          <a:p>
            <a:pPr>
              <a:buFont typeface="+mj-lt"/>
              <a:buAutoNum type="arabicPeriod"/>
            </a:pPr>
            <a:r>
              <a:rPr lang="en-US" sz="1700" b="1" dirty="0"/>
              <a:t>Broadcast:</a:t>
            </a:r>
            <a:endParaRPr lang="en-US" sz="1700" dirty="0"/>
          </a:p>
          <a:p>
            <a:pPr marL="742950" lvl="1" indent="-285750">
              <a:buFont typeface="+mj-lt"/>
              <a:buAutoNum type="arabicPeriod"/>
            </a:pPr>
            <a:r>
              <a:rPr lang="en-US" sz="1700" dirty="0"/>
              <a:t>Used for radio and television transmission to a wide audience.</a:t>
            </a:r>
          </a:p>
          <a:p>
            <a:pPr>
              <a:buFont typeface="+mj-lt"/>
              <a:buAutoNum type="arabicPeriod"/>
            </a:pPr>
            <a:r>
              <a:rPr lang="en-US" sz="1700" b="1" dirty="0"/>
              <a:t>Paging:</a:t>
            </a:r>
            <a:endParaRPr lang="en-US" sz="1700" dirty="0"/>
          </a:p>
          <a:p>
            <a:pPr marL="742950" lvl="1" indent="-285750">
              <a:buFont typeface="+mj-lt"/>
              <a:buAutoNum type="arabicPeriod"/>
            </a:pPr>
            <a:r>
              <a:rPr lang="en-US" sz="1700" dirty="0"/>
              <a:t>One-way communication used for sending short messages or alerts to a receiver.</a:t>
            </a:r>
          </a:p>
          <a:p>
            <a:pPr>
              <a:buFont typeface="+mj-lt"/>
              <a:buAutoNum type="arabicPeriod"/>
            </a:pPr>
            <a:r>
              <a:rPr lang="en-US" sz="1700" b="1" dirty="0"/>
              <a:t>Cellular Telephony:</a:t>
            </a:r>
            <a:endParaRPr lang="en-US" sz="1700" dirty="0"/>
          </a:p>
          <a:p>
            <a:pPr marL="742950" lvl="1" indent="-285750">
              <a:buFont typeface="+mj-lt"/>
              <a:buAutoNum type="arabicPeriod"/>
            </a:pPr>
            <a:r>
              <a:rPr lang="en-US" sz="1700" dirty="0"/>
              <a:t>Mobile phone networks that provide voice, SMS, and data services.</a:t>
            </a:r>
          </a:p>
          <a:p>
            <a:pPr>
              <a:buFont typeface="+mj-lt"/>
              <a:buAutoNum type="arabicPeriod"/>
            </a:pPr>
            <a:r>
              <a:rPr lang="en-US" sz="1700" b="1" dirty="0" err="1"/>
              <a:t>Trunking</a:t>
            </a:r>
            <a:r>
              <a:rPr lang="en-US" sz="1700" b="1" dirty="0"/>
              <a:t> Radio:</a:t>
            </a:r>
            <a:endParaRPr lang="en-US" sz="1700" dirty="0"/>
          </a:p>
          <a:p>
            <a:pPr marL="742950" lvl="1" indent="-285750">
              <a:buFont typeface="+mj-lt"/>
              <a:buAutoNum type="arabicPeriod"/>
            </a:pPr>
            <a:r>
              <a:rPr lang="en-US" sz="1700" dirty="0"/>
              <a:t>A specialized two-way radio system used for emergency services and public safety.</a:t>
            </a:r>
          </a:p>
          <a:p>
            <a:pPr>
              <a:buFont typeface="+mj-lt"/>
              <a:buAutoNum type="arabicPeriod"/>
            </a:pPr>
            <a:r>
              <a:rPr lang="en-US" sz="1700" b="1" dirty="0"/>
              <a:t>Cordless Telephony:</a:t>
            </a:r>
            <a:endParaRPr lang="en-US" sz="1700" dirty="0"/>
          </a:p>
          <a:p>
            <a:pPr marL="742950" lvl="1" indent="-285750">
              <a:buFont typeface="+mj-lt"/>
              <a:buAutoNum type="arabicPeriod"/>
            </a:pPr>
            <a:r>
              <a:rPr lang="en-US" sz="1700" dirty="0"/>
              <a:t>Short-range wireless telephony systems, such as landline phones with cordless handsets.</a:t>
            </a:r>
          </a:p>
          <a:p>
            <a:pPr>
              <a:buFont typeface="+mj-lt"/>
              <a:buAutoNum type="arabicPeriod"/>
            </a:pPr>
            <a:r>
              <a:rPr lang="en-US" sz="1700" b="1" dirty="0"/>
              <a:t>Wireless Local Area Networks (WLAN):</a:t>
            </a:r>
            <a:endParaRPr lang="en-US" sz="1700" dirty="0"/>
          </a:p>
          <a:p>
            <a:pPr marL="742950" lvl="1" indent="-285750">
              <a:buFont typeface="+mj-lt"/>
              <a:buAutoNum type="arabicPeriod"/>
            </a:pPr>
            <a:r>
              <a:rPr lang="en-US" sz="1700" dirty="0"/>
              <a:t>Enables internet and network access within a limited area (e.g., Wi-Fi).</a:t>
            </a:r>
          </a:p>
          <a:p>
            <a:pPr>
              <a:buFont typeface="+mj-lt"/>
              <a:buAutoNum type="arabicPeriod"/>
            </a:pPr>
            <a:r>
              <a:rPr lang="en-US" sz="1700" b="1" dirty="0"/>
              <a:t>Personal Area Networks (PAN):</a:t>
            </a:r>
            <a:endParaRPr lang="en-US" sz="1700" dirty="0"/>
          </a:p>
          <a:p>
            <a:pPr marL="742950" lvl="1" indent="-285750">
              <a:buFont typeface="+mj-lt"/>
              <a:buAutoNum type="arabicPeriod"/>
            </a:pPr>
            <a:r>
              <a:rPr lang="en-US" sz="1700" dirty="0"/>
              <a:t>Short-range communication for personal devices (e.g., Bluetooth, Zigbee).</a:t>
            </a:r>
          </a:p>
          <a:p>
            <a:pPr>
              <a:buFont typeface="+mj-lt"/>
              <a:buAutoNum type="arabicPeriod"/>
            </a:pPr>
            <a:r>
              <a:rPr lang="en-US" sz="1700" b="1" dirty="0"/>
              <a:t>Fixed Wireless Access:</a:t>
            </a:r>
            <a:endParaRPr lang="en-US" sz="1700" dirty="0"/>
          </a:p>
          <a:p>
            <a:pPr marL="742950" lvl="1" indent="-285750">
              <a:buFont typeface="+mj-lt"/>
              <a:buAutoNum type="arabicPeriod"/>
            </a:pPr>
            <a:r>
              <a:rPr lang="en-US" sz="1700" dirty="0"/>
              <a:t>Provides broadband internet using wireless technology as an alternative to fiber or cable connections.</a:t>
            </a:r>
          </a:p>
          <a:p>
            <a:pPr marL="12700">
              <a:lnSpc>
                <a:spcPct val="100000"/>
              </a:lnSpc>
              <a:spcBef>
                <a:spcPts val="675"/>
              </a:spcBef>
              <a:buClr>
                <a:srgbClr val="0F1141"/>
              </a:buClr>
              <a:tabLst>
                <a:tab pos="354965" algn="l"/>
              </a:tabLst>
            </a:pPr>
            <a:endParaRPr sz="1700" dirty="0">
              <a:latin typeface="Times New Roman"/>
              <a:cs typeface="Times New Roman"/>
            </a:endParaRPr>
          </a:p>
        </p:txBody>
      </p:sp>
      <p:sp>
        <p:nvSpPr>
          <p:cNvPr id="4" name="object 4">
            <a:extLst>
              <a:ext uri="{FF2B5EF4-FFF2-40B4-BE49-F238E27FC236}">
                <a16:creationId xmlns:a16="http://schemas.microsoft.com/office/drawing/2014/main" id="{679E67CE-4EFF-3B9B-7FF2-794A68DA382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13</a:t>
            </a:fld>
            <a:endParaRPr spc="-25" dirty="0"/>
          </a:p>
        </p:txBody>
      </p:sp>
      <p:sp>
        <p:nvSpPr>
          <p:cNvPr id="5" name="object 5">
            <a:extLst>
              <a:ext uri="{FF2B5EF4-FFF2-40B4-BE49-F238E27FC236}">
                <a16:creationId xmlns:a16="http://schemas.microsoft.com/office/drawing/2014/main" id="{E244F311-6F70-9531-BEE5-0FC28A156F11}"/>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3519B4DA-CC13-A79F-A1AC-45F94683BC27}"/>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90" dirty="0"/>
              <a:t>Types</a:t>
            </a:r>
            <a:r>
              <a:rPr spc="-254" dirty="0"/>
              <a:t> </a:t>
            </a:r>
            <a:r>
              <a:rPr spc="-95" dirty="0"/>
              <a:t>of</a:t>
            </a:r>
            <a:r>
              <a:rPr spc="-265" dirty="0"/>
              <a:t> </a:t>
            </a:r>
            <a:r>
              <a:rPr spc="-130" dirty="0"/>
              <a:t>Services</a:t>
            </a:r>
          </a:p>
        </p:txBody>
      </p:sp>
    </p:spTree>
    <p:extLst>
      <p:ext uri="{BB962C8B-B14F-4D97-AF65-F5344CB8AC3E}">
        <p14:creationId xmlns:p14="http://schemas.microsoft.com/office/powerpoint/2010/main" val="208844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668259" cy="3903345"/>
          </a:xfrm>
          <a:prstGeom prst="rect">
            <a:avLst/>
          </a:prstGeom>
        </p:spPr>
        <p:txBody>
          <a:bodyPr vert="horz" wrap="square" lIns="0" tIns="12700" rIns="0" bIns="0" rtlCol="0">
            <a:spAutoFit/>
          </a:bodyPr>
          <a:lstStyle/>
          <a:p>
            <a:pPr marL="12700" marR="2024380">
              <a:lnSpc>
                <a:spcPct val="120000"/>
              </a:lnSpc>
              <a:spcBef>
                <a:spcPts val="100"/>
              </a:spcBef>
            </a:pP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first</a:t>
            </a:r>
            <a:r>
              <a:rPr sz="2400" spc="-20" dirty="0">
                <a:latin typeface="Times New Roman"/>
                <a:cs typeface="Times New Roman"/>
              </a:rPr>
              <a:t> </a:t>
            </a:r>
            <a:r>
              <a:rPr sz="2400" dirty="0">
                <a:latin typeface="Times New Roman"/>
                <a:cs typeface="Times New Roman"/>
              </a:rPr>
              <a:t>wireless</a:t>
            </a:r>
            <a:r>
              <a:rPr sz="2400" spc="-20" dirty="0">
                <a:latin typeface="Times New Roman"/>
                <a:cs typeface="Times New Roman"/>
              </a:rPr>
              <a:t> </a:t>
            </a:r>
            <a:r>
              <a:rPr sz="2400" dirty="0">
                <a:latin typeface="Times New Roman"/>
                <a:cs typeface="Times New Roman"/>
              </a:rPr>
              <a:t>service</a:t>
            </a:r>
            <a:r>
              <a:rPr sz="2400" spc="-50" dirty="0">
                <a:latin typeface="Times New Roman"/>
                <a:cs typeface="Times New Roman"/>
              </a:rPr>
              <a:t> </a:t>
            </a:r>
            <a:r>
              <a:rPr sz="2400" dirty="0">
                <a:latin typeface="Times New Roman"/>
                <a:cs typeface="Times New Roman"/>
              </a:rPr>
              <a:t>was</a:t>
            </a:r>
            <a:r>
              <a:rPr sz="2400" spc="-10" dirty="0">
                <a:latin typeface="Times New Roman"/>
                <a:cs typeface="Times New Roman"/>
              </a:rPr>
              <a:t> </a:t>
            </a:r>
            <a:r>
              <a:rPr sz="2400" dirty="0">
                <a:latin typeface="Times New Roman"/>
                <a:cs typeface="Times New Roman"/>
              </a:rPr>
              <a:t>broadcast</a:t>
            </a:r>
            <a:r>
              <a:rPr sz="2400" spc="-45" dirty="0">
                <a:latin typeface="Times New Roman"/>
                <a:cs typeface="Times New Roman"/>
              </a:rPr>
              <a:t> </a:t>
            </a:r>
            <a:r>
              <a:rPr sz="2400" spc="-10" dirty="0">
                <a:latin typeface="Times New Roman"/>
                <a:cs typeface="Times New Roman"/>
              </a:rPr>
              <a:t>radio. </a:t>
            </a:r>
            <a:r>
              <a:rPr sz="2400" dirty="0">
                <a:latin typeface="Times New Roman"/>
                <a:cs typeface="Times New Roman"/>
              </a:rPr>
              <a:t>Four</a:t>
            </a:r>
            <a:r>
              <a:rPr sz="2400" spc="-40" dirty="0">
                <a:latin typeface="Times New Roman"/>
                <a:cs typeface="Times New Roman"/>
              </a:rPr>
              <a:t> </a:t>
            </a:r>
            <a:r>
              <a:rPr sz="2400" dirty="0">
                <a:latin typeface="Times New Roman"/>
                <a:cs typeface="Times New Roman"/>
              </a:rPr>
              <a:t>properties</a:t>
            </a:r>
            <a:r>
              <a:rPr sz="2400" spc="-65" dirty="0">
                <a:latin typeface="Times New Roman"/>
                <a:cs typeface="Times New Roman"/>
              </a:rPr>
              <a:t> </a:t>
            </a:r>
            <a:r>
              <a:rPr sz="2400" dirty="0">
                <a:latin typeface="Times New Roman"/>
                <a:cs typeface="Times New Roman"/>
              </a:rPr>
              <a:t>differentiate</a:t>
            </a:r>
            <a:r>
              <a:rPr sz="2400" spc="-80" dirty="0">
                <a:latin typeface="Times New Roman"/>
                <a:cs typeface="Times New Roman"/>
              </a:rPr>
              <a:t> </a:t>
            </a:r>
            <a:r>
              <a:rPr sz="2400" dirty="0">
                <a:latin typeface="Times New Roman"/>
                <a:cs typeface="Times New Roman"/>
              </a:rPr>
              <a:t>broadcast</a:t>
            </a:r>
            <a:r>
              <a:rPr sz="2400" spc="-55" dirty="0">
                <a:latin typeface="Times New Roman"/>
                <a:cs typeface="Times New Roman"/>
              </a:rPr>
              <a:t> </a:t>
            </a:r>
            <a:r>
              <a:rPr sz="2400" spc="-10" dirty="0">
                <a:latin typeface="Times New Roman"/>
                <a:cs typeface="Times New Roman"/>
              </a:rPr>
              <a:t>radio</a:t>
            </a:r>
            <a:endParaRPr sz="2400">
              <a:latin typeface="Times New Roman"/>
              <a:cs typeface="Times New Roman"/>
            </a:endParaRPr>
          </a:p>
          <a:p>
            <a:pPr marL="469900" marR="5080" indent="-457200">
              <a:lnSpc>
                <a:spcPct val="100000"/>
              </a:lnSpc>
              <a:spcBef>
                <a:spcPts val="575"/>
              </a:spcBef>
              <a:buClr>
                <a:srgbClr val="0F1141"/>
              </a:buClr>
              <a:buAutoNum type="arabicPeriod"/>
              <a:tabLst>
                <a:tab pos="46990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information</a:t>
            </a:r>
            <a:r>
              <a:rPr sz="2400" spc="-1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sent</a:t>
            </a:r>
            <a:r>
              <a:rPr sz="2400" spc="-5" dirty="0">
                <a:latin typeface="Times New Roman"/>
                <a:cs typeface="Times New Roman"/>
              </a:rPr>
              <a:t> </a:t>
            </a:r>
            <a:r>
              <a:rPr sz="2400" dirty="0">
                <a:latin typeface="Times New Roman"/>
                <a:cs typeface="Times New Roman"/>
              </a:rPr>
              <a:t>unidirectional,</a:t>
            </a:r>
            <a:r>
              <a:rPr sz="2400" spc="-40" dirty="0">
                <a:latin typeface="Times New Roman"/>
                <a:cs typeface="Times New Roman"/>
              </a:rPr>
              <a:t> </a:t>
            </a:r>
            <a:r>
              <a:rPr sz="2400" dirty="0">
                <a:latin typeface="Times New Roman"/>
                <a:cs typeface="Times New Roman"/>
              </a:rPr>
              <a:t>i.e.,</a:t>
            </a:r>
            <a:r>
              <a:rPr sz="2400" spc="-2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one</a:t>
            </a:r>
            <a:r>
              <a:rPr sz="2400" spc="-10" dirty="0">
                <a:latin typeface="Times New Roman"/>
                <a:cs typeface="Times New Roman"/>
              </a:rPr>
              <a:t> direction only.</a:t>
            </a:r>
            <a:endParaRPr sz="2400">
              <a:latin typeface="Times New Roman"/>
              <a:cs typeface="Times New Roman"/>
            </a:endParaRPr>
          </a:p>
          <a:p>
            <a:pPr marL="469265" indent="-456565">
              <a:lnSpc>
                <a:spcPct val="100000"/>
              </a:lnSpc>
              <a:spcBef>
                <a:spcPts val="575"/>
              </a:spcBef>
              <a:buClr>
                <a:srgbClr val="0F1141"/>
              </a:buClr>
              <a:buAutoNum type="arabicPeriod"/>
              <a:tabLst>
                <a:tab pos="469265" algn="l"/>
              </a:tabLst>
            </a:pP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information</a:t>
            </a:r>
            <a:r>
              <a:rPr sz="2400" spc="-20" dirty="0">
                <a:latin typeface="Times New Roman"/>
                <a:cs typeface="Times New Roman"/>
              </a:rPr>
              <a:t> </a:t>
            </a:r>
            <a:r>
              <a:rPr sz="2400" dirty="0">
                <a:latin typeface="Times New Roman"/>
                <a:cs typeface="Times New Roman"/>
              </a:rPr>
              <a:t>transmitted</a:t>
            </a:r>
            <a:r>
              <a:rPr sz="2400" spc="-5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same for</a:t>
            </a:r>
            <a:r>
              <a:rPr sz="2400" spc="-10" dirty="0">
                <a:latin typeface="Times New Roman"/>
                <a:cs typeface="Times New Roman"/>
              </a:rPr>
              <a:t> </a:t>
            </a:r>
            <a:r>
              <a:rPr sz="2400" dirty="0">
                <a:latin typeface="Times New Roman"/>
                <a:cs typeface="Times New Roman"/>
              </a:rPr>
              <a:t>all</a:t>
            </a:r>
            <a:r>
              <a:rPr sz="2400" spc="-30" dirty="0">
                <a:latin typeface="Times New Roman"/>
                <a:cs typeface="Times New Roman"/>
              </a:rPr>
              <a:t> </a:t>
            </a:r>
            <a:r>
              <a:rPr sz="2400" spc="-10" dirty="0">
                <a:latin typeface="Times New Roman"/>
                <a:cs typeface="Times New Roman"/>
              </a:rPr>
              <a:t>receivers.</a:t>
            </a:r>
            <a:endParaRPr sz="2400">
              <a:latin typeface="Times New Roman"/>
              <a:cs typeface="Times New Roman"/>
            </a:endParaRPr>
          </a:p>
          <a:p>
            <a:pPr marL="469265" indent="-456565">
              <a:lnSpc>
                <a:spcPct val="100000"/>
              </a:lnSpc>
              <a:spcBef>
                <a:spcPts val="580"/>
              </a:spcBef>
              <a:buClr>
                <a:srgbClr val="0F1141"/>
              </a:buClr>
              <a:buAutoNum type="arabicPeriod"/>
              <a:tabLst>
                <a:tab pos="469265" algn="l"/>
              </a:tabLst>
            </a:pPr>
            <a:r>
              <a:rPr sz="2400" dirty="0">
                <a:latin typeface="Times New Roman"/>
                <a:cs typeface="Times New Roman"/>
              </a:rPr>
              <a:t>The</a:t>
            </a:r>
            <a:r>
              <a:rPr sz="2400" spc="-40" dirty="0">
                <a:latin typeface="Times New Roman"/>
                <a:cs typeface="Times New Roman"/>
              </a:rPr>
              <a:t> </a:t>
            </a:r>
            <a:r>
              <a:rPr sz="2400" dirty="0">
                <a:latin typeface="Times New Roman"/>
                <a:cs typeface="Times New Roman"/>
              </a:rPr>
              <a:t>information</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transmitted</a:t>
            </a:r>
            <a:r>
              <a:rPr sz="2400" spc="-40" dirty="0">
                <a:latin typeface="Times New Roman"/>
                <a:cs typeface="Times New Roman"/>
              </a:rPr>
              <a:t> </a:t>
            </a:r>
            <a:r>
              <a:rPr sz="2400" spc="-10" dirty="0">
                <a:latin typeface="Times New Roman"/>
                <a:cs typeface="Times New Roman"/>
              </a:rPr>
              <a:t>continuously.</a:t>
            </a:r>
            <a:endParaRPr sz="2400">
              <a:latin typeface="Times New Roman"/>
              <a:cs typeface="Times New Roman"/>
            </a:endParaRPr>
          </a:p>
          <a:p>
            <a:pPr marL="469265" indent="-456565">
              <a:lnSpc>
                <a:spcPct val="100000"/>
              </a:lnSpc>
              <a:spcBef>
                <a:spcPts val="575"/>
              </a:spcBef>
              <a:buClr>
                <a:srgbClr val="0F1141"/>
              </a:buClr>
              <a:buAutoNum type="arabicPeriod"/>
              <a:tabLst>
                <a:tab pos="469265" algn="l"/>
              </a:tabLst>
            </a:pP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many</a:t>
            </a:r>
            <a:r>
              <a:rPr sz="2400" spc="-15" dirty="0">
                <a:latin typeface="Times New Roman"/>
                <a:cs typeface="Times New Roman"/>
              </a:rPr>
              <a:t> </a:t>
            </a:r>
            <a:r>
              <a:rPr sz="2400" dirty="0">
                <a:latin typeface="Times New Roman"/>
                <a:cs typeface="Times New Roman"/>
              </a:rPr>
              <a:t>cases</a:t>
            </a:r>
            <a:r>
              <a:rPr sz="2400" spc="-15" dirty="0">
                <a:latin typeface="Times New Roman"/>
                <a:cs typeface="Times New Roman"/>
              </a:rPr>
              <a:t> </a:t>
            </a:r>
            <a:r>
              <a:rPr sz="2400" dirty="0">
                <a:latin typeface="Times New Roman"/>
                <a:cs typeface="Times New Roman"/>
              </a:rPr>
              <a:t>like</a:t>
            </a:r>
            <a:r>
              <a:rPr sz="2400" spc="-75" dirty="0">
                <a:latin typeface="Times New Roman"/>
                <a:cs typeface="Times New Roman"/>
              </a:rPr>
              <a:t> </a:t>
            </a:r>
            <a:r>
              <a:rPr sz="2400" spc="-25" dirty="0">
                <a:latin typeface="Times New Roman"/>
                <a:cs typeface="Times New Roman"/>
              </a:rPr>
              <a:t>TV</a:t>
            </a:r>
            <a:endParaRPr sz="2400">
              <a:latin typeface="Times New Roman"/>
              <a:cs typeface="Times New Roman"/>
            </a:endParaRPr>
          </a:p>
          <a:p>
            <a:pPr marL="12700" marR="3935095" indent="76200">
              <a:lnSpc>
                <a:spcPct val="120000"/>
              </a:lnSpc>
            </a:pP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radio,</a:t>
            </a:r>
            <a:r>
              <a:rPr sz="2400" spc="-35" dirty="0">
                <a:latin typeface="Times New Roman"/>
                <a:cs typeface="Times New Roman"/>
              </a:rPr>
              <a:t> </a:t>
            </a:r>
            <a:r>
              <a:rPr sz="2400" dirty="0">
                <a:latin typeface="Times New Roman"/>
                <a:cs typeface="Times New Roman"/>
              </a:rPr>
              <a:t>multiple</a:t>
            </a:r>
            <a:r>
              <a:rPr sz="2400" spc="-35" dirty="0">
                <a:latin typeface="Times New Roman"/>
                <a:cs typeface="Times New Roman"/>
              </a:rPr>
              <a:t> </a:t>
            </a:r>
            <a:r>
              <a:rPr sz="2400" spc="-10" dirty="0">
                <a:latin typeface="Times New Roman"/>
                <a:cs typeface="Times New Roman"/>
              </a:rPr>
              <a:t>transmitters </a:t>
            </a:r>
            <a:r>
              <a:rPr sz="2400" dirty="0">
                <a:latin typeface="Times New Roman"/>
                <a:cs typeface="Times New Roman"/>
              </a:rPr>
              <a:t>send</a:t>
            </a:r>
            <a:r>
              <a:rPr sz="2400" spc="-20"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same</a:t>
            </a:r>
            <a:r>
              <a:rPr sz="2400" spc="-5" dirty="0">
                <a:latin typeface="Times New Roman"/>
                <a:cs typeface="Times New Roman"/>
              </a:rPr>
              <a:t> </a:t>
            </a:r>
            <a:r>
              <a:rPr sz="2400" spc="-10" dirty="0">
                <a:latin typeface="Times New Roman"/>
                <a:cs typeface="Times New Roman"/>
              </a:rPr>
              <a:t>information</a:t>
            </a:r>
            <a:endParaRPr sz="24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Broadcast</a:t>
            </a:r>
          </a:p>
        </p:txBody>
      </p:sp>
      <p:pic>
        <p:nvPicPr>
          <p:cNvPr id="4" name="object 4"/>
          <p:cNvPicPr/>
          <p:nvPr/>
        </p:nvPicPr>
        <p:blipFill>
          <a:blip r:embed="rId2" cstate="print"/>
          <a:stretch>
            <a:fillRect/>
          </a:stretch>
        </p:blipFill>
        <p:spPr>
          <a:xfrm>
            <a:off x="4495800" y="4029075"/>
            <a:ext cx="4619625" cy="282892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14</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C1878-9228-AF0C-F1B7-E998A7C8D2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2A828A-DF4E-F6CE-08A7-FB88CBF12AEC}"/>
              </a:ext>
            </a:extLst>
          </p:cNvPr>
          <p:cNvSpPr txBox="1"/>
          <p:nvPr/>
        </p:nvSpPr>
        <p:spPr>
          <a:xfrm>
            <a:off x="40767" y="1443355"/>
            <a:ext cx="9023095" cy="5183470"/>
          </a:xfrm>
          <a:prstGeom prst="rect">
            <a:avLst/>
          </a:prstGeom>
        </p:spPr>
        <p:txBody>
          <a:bodyPr vert="horz" wrap="square" lIns="0" tIns="12700" rIns="0" bIns="0" rtlCol="0">
            <a:spAutoFit/>
          </a:bodyPr>
          <a:lstStyle/>
          <a:p>
            <a:pPr>
              <a:buNone/>
            </a:pPr>
            <a:r>
              <a:rPr lang="en-US" sz="2400" b="1" dirty="0"/>
              <a:t>Broadcast Communication</a:t>
            </a:r>
          </a:p>
          <a:p>
            <a:pPr>
              <a:buNone/>
            </a:pPr>
            <a:r>
              <a:rPr lang="en-US" sz="2400" dirty="0"/>
              <a:t>Broadcast communication is the first wireless communication service, primarily used for radio and television transmissions.</a:t>
            </a:r>
          </a:p>
          <a:p>
            <a:pPr>
              <a:buNone/>
            </a:pPr>
            <a:r>
              <a:rPr lang="en-US" sz="2400" b="1" dirty="0"/>
              <a:t>Key Properties of Broadcast Radio:</a:t>
            </a:r>
          </a:p>
          <a:p>
            <a:pPr>
              <a:buFont typeface="+mj-lt"/>
              <a:buAutoNum type="arabicPeriod"/>
            </a:pPr>
            <a:r>
              <a:rPr lang="en-US" sz="2400" b="1" dirty="0"/>
              <a:t>Unidirectional Transmission:</a:t>
            </a:r>
            <a:r>
              <a:rPr lang="en-US" sz="2400" dirty="0"/>
              <a:t> Information flows in one direction, from the transmitter to the receiver.</a:t>
            </a:r>
          </a:p>
          <a:p>
            <a:pPr>
              <a:buFont typeface="+mj-lt"/>
              <a:buAutoNum type="arabicPeriod"/>
            </a:pPr>
            <a:r>
              <a:rPr lang="en-US" sz="2400" b="1" dirty="0"/>
              <a:t>Same Information for All Receivers:</a:t>
            </a:r>
            <a:r>
              <a:rPr lang="en-US" sz="2400" dirty="0"/>
              <a:t> Every receiver within range gets the same content.</a:t>
            </a:r>
          </a:p>
          <a:p>
            <a:pPr>
              <a:buFont typeface="+mj-lt"/>
              <a:buAutoNum type="arabicPeriod"/>
            </a:pPr>
            <a:r>
              <a:rPr lang="en-US" sz="2400" b="1" dirty="0"/>
              <a:t>Continuous Transmission:</a:t>
            </a:r>
            <a:r>
              <a:rPr lang="en-US" sz="2400" dirty="0"/>
              <a:t> The broadcast signal is transmitted without interruption.</a:t>
            </a:r>
          </a:p>
          <a:p>
            <a:pPr>
              <a:buFont typeface="+mj-lt"/>
              <a:buAutoNum type="arabicPeriod"/>
            </a:pPr>
            <a:r>
              <a:rPr lang="en-US" sz="2400" b="1" dirty="0"/>
              <a:t>Multiple Transmitters:</a:t>
            </a:r>
            <a:r>
              <a:rPr lang="en-US" sz="2400" dirty="0"/>
              <a:t> In cases like TV and radio, multiple transmitters send the same information to cover a larger area.</a:t>
            </a:r>
          </a:p>
          <a:p>
            <a:r>
              <a:rPr lang="en-US" sz="2400" dirty="0"/>
              <a:t>This makes broadcast communication ideal for mass media services like AM/FM radio and television.</a:t>
            </a:r>
          </a:p>
        </p:txBody>
      </p:sp>
      <p:sp>
        <p:nvSpPr>
          <p:cNvPr id="3" name="object 3">
            <a:extLst>
              <a:ext uri="{FF2B5EF4-FFF2-40B4-BE49-F238E27FC236}">
                <a16:creationId xmlns:a16="http://schemas.microsoft.com/office/drawing/2014/main" id="{4368F2A1-886E-A7DD-0139-397238A6F78B}"/>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Broadcast</a:t>
            </a:r>
          </a:p>
        </p:txBody>
      </p:sp>
      <p:sp>
        <p:nvSpPr>
          <p:cNvPr id="5" name="object 5">
            <a:extLst>
              <a:ext uri="{FF2B5EF4-FFF2-40B4-BE49-F238E27FC236}">
                <a16:creationId xmlns:a16="http://schemas.microsoft.com/office/drawing/2014/main" id="{78199968-CAC2-DE5A-064F-B86891D4490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15</a:t>
            </a:fld>
            <a:endParaRPr spc="-25" dirty="0"/>
          </a:p>
        </p:txBody>
      </p:sp>
      <p:sp>
        <p:nvSpPr>
          <p:cNvPr id="6" name="object 6">
            <a:extLst>
              <a:ext uri="{FF2B5EF4-FFF2-40B4-BE49-F238E27FC236}">
                <a16:creationId xmlns:a16="http://schemas.microsoft.com/office/drawing/2014/main" id="{AC913294-60F0-1A85-7DDD-B09536DF1B9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400465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837805" cy="3464560"/>
          </a:xfrm>
          <a:prstGeom prst="rect">
            <a:avLst/>
          </a:prstGeom>
        </p:spPr>
        <p:txBody>
          <a:bodyPr vert="horz" wrap="square" lIns="0" tIns="12700" rIns="0" bIns="0" rtlCol="0">
            <a:spAutoFit/>
          </a:bodyPr>
          <a:lstStyle/>
          <a:p>
            <a:pPr marL="12700" marR="1129030">
              <a:lnSpc>
                <a:spcPct val="120000"/>
              </a:lnSpc>
              <a:spcBef>
                <a:spcPts val="100"/>
              </a:spcBef>
            </a:pPr>
            <a:r>
              <a:rPr sz="2400" dirty="0">
                <a:latin typeface="Times New Roman"/>
                <a:cs typeface="Times New Roman"/>
              </a:rPr>
              <a:t>Similar</a:t>
            </a:r>
            <a:r>
              <a:rPr sz="2400" spc="-3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broadcast,</a:t>
            </a:r>
            <a:r>
              <a:rPr sz="2400" spc="-35" dirty="0">
                <a:latin typeface="Times New Roman"/>
                <a:cs typeface="Times New Roman"/>
              </a:rPr>
              <a:t> </a:t>
            </a:r>
            <a:r>
              <a:rPr sz="2400" dirty="0">
                <a:latin typeface="Times New Roman"/>
                <a:cs typeface="Times New Roman"/>
              </a:rPr>
              <a:t>paging</a:t>
            </a:r>
            <a:r>
              <a:rPr sz="2400" spc="-10" dirty="0">
                <a:latin typeface="Times New Roman"/>
                <a:cs typeface="Times New Roman"/>
              </a:rPr>
              <a:t> </a:t>
            </a:r>
            <a:r>
              <a:rPr sz="2400" dirty="0">
                <a:latin typeface="Times New Roman"/>
                <a:cs typeface="Times New Roman"/>
              </a:rPr>
              <a:t>systems</a:t>
            </a:r>
            <a:r>
              <a:rPr sz="2400" spc="-10"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spc="-10" dirty="0">
                <a:latin typeface="Times New Roman"/>
                <a:cs typeface="Times New Roman"/>
              </a:rPr>
              <a:t>unidirectional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communications</a:t>
            </a:r>
            <a:r>
              <a:rPr sz="2400" spc="-25" dirty="0">
                <a:latin typeface="Times New Roman"/>
                <a:cs typeface="Times New Roman"/>
              </a:rPr>
              <a:t> </a:t>
            </a:r>
            <a:r>
              <a:rPr sz="2400" dirty="0">
                <a:latin typeface="Times New Roman"/>
                <a:cs typeface="Times New Roman"/>
              </a:rPr>
              <a:t>systems.</a:t>
            </a:r>
            <a:r>
              <a:rPr sz="2400" spc="-5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spc="-10" dirty="0">
                <a:latin typeface="Times New Roman"/>
                <a:cs typeface="Times New Roman"/>
              </a:rPr>
              <a:t>following </a:t>
            </a:r>
            <a:r>
              <a:rPr sz="2400" dirty="0">
                <a:latin typeface="Times New Roman"/>
                <a:cs typeface="Times New Roman"/>
              </a:rPr>
              <a:t>properties</a:t>
            </a:r>
            <a:r>
              <a:rPr sz="2400" spc="-40" dirty="0">
                <a:latin typeface="Times New Roman"/>
                <a:cs typeface="Times New Roman"/>
              </a:rPr>
              <a:t> </a:t>
            </a:r>
            <a:r>
              <a:rPr sz="2400" dirty="0">
                <a:latin typeface="Times New Roman"/>
                <a:cs typeface="Times New Roman"/>
              </a:rPr>
              <a:t>characterize</a:t>
            </a:r>
            <a:r>
              <a:rPr sz="2400" spc="-40" dirty="0">
                <a:latin typeface="Times New Roman"/>
                <a:cs typeface="Times New Roman"/>
              </a:rPr>
              <a:t> </a:t>
            </a:r>
            <a:r>
              <a:rPr sz="2400" spc="-10" dirty="0">
                <a:latin typeface="Times New Roman"/>
                <a:cs typeface="Times New Roman"/>
              </a:rPr>
              <a:t>them:</a:t>
            </a:r>
            <a:endParaRPr sz="2400">
              <a:latin typeface="Times New Roman"/>
              <a:cs typeface="Times New Roman"/>
            </a:endParaRPr>
          </a:p>
          <a:p>
            <a:pPr marL="311150" indent="-298450">
              <a:lnSpc>
                <a:spcPct val="100000"/>
              </a:lnSpc>
              <a:spcBef>
                <a:spcPts val="575"/>
              </a:spcBef>
              <a:buAutoNum type="arabicPeriod"/>
              <a:tabLst>
                <a:tab pos="31115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user</a:t>
            </a:r>
            <a:r>
              <a:rPr sz="2400" spc="-10"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only</a:t>
            </a:r>
            <a:r>
              <a:rPr sz="2400" spc="-20" dirty="0">
                <a:latin typeface="Times New Roman"/>
                <a:cs typeface="Times New Roman"/>
              </a:rPr>
              <a:t> </a:t>
            </a:r>
            <a:r>
              <a:rPr sz="2400" dirty="0">
                <a:latin typeface="Times New Roman"/>
                <a:cs typeface="Times New Roman"/>
              </a:rPr>
              <a:t>receive</a:t>
            </a:r>
            <a:r>
              <a:rPr sz="2400" spc="-40" dirty="0">
                <a:latin typeface="Times New Roman"/>
                <a:cs typeface="Times New Roman"/>
              </a:rPr>
              <a:t> </a:t>
            </a:r>
            <a:r>
              <a:rPr sz="2400" dirty="0">
                <a:latin typeface="Times New Roman"/>
                <a:cs typeface="Times New Roman"/>
              </a:rPr>
              <a:t>information,</a:t>
            </a:r>
            <a:r>
              <a:rPr sz="2400" spc="-20" dirty="0">
                <a:latin typeface="Times New Roman"/>
                <a:cs typeface="Times New Roman"/>
              </a:rPr>
              <a:t> </a:t>
            </a:r>
            <a:r>
              <a:rPr sz="2400" dirty="0">
                <a:latin typeface="Times New Roman"/>
                <a:cs typeface="Times New Roman"/>
              </a:rPr>
              <a:t>but</a:t>
            </a:r>
            <a:r>
              <a:rPr sz="2400" spc="-15" dirty="0">
                <a:latin typeface="Times New Roman"/>
                <a:cs typeface="Times New Roman"/>
              </a:rPr>
              <a:t> </a:t>
            </a:r>
            <a:r>
              <a:rPr sz="2400" dirty="0">
                <a:latin typeface="Times New Roman"/>
                <a:cs typeface="Times New Roman"/>
              </a:rPr>
              <a:t>cannot</a:t>
            </a:r>
            <a:r>
              <a:rPr sz="2400" spc="-10" dirty="0">
                <a:latin typeface="Times New Roman"/>
                <a:cs typeface="Times New Roman"/>
              </a:rPr>
              <a:t> transmit.</a:t>
            </a:r>
            <a:endParaRPr sz="2400">
              <a:latin typeface="Times New Roman"/>
              <a:cs typeface="Times New Roman"/>
            </a:endParaRPr>
          </a:p>
          <a:p>
            <a:pPr marL="311150" marR="5080" indent="-298450">
              <a:lnSpc>
                <a:spcPct val="100000"/>
              </a:lnSpc>
              <a:spcBef>
                <a:spcPts val="575"/>
              </a:spcBef>
              <a:buAutoNum type="arabicPeriod"/>
              <a:tabLst>
                <a:tab pos="35560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information</a:t>
            </a:r>
            <a:r>
              <a:rPr sz="2400" spc="-2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intended</a:t>
            </a:r>
            <a:r>
              <a:rPr sz="2400" spc="-50"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received</a:t>
            </a:r>
            <a:r>
              <a:rPr sz="2400" spc="-55" dirty="0">
                <a:latin typeface="Times New Roman"/>
                <a:cs typeface="Times New Roman"/>
              </a:rPr>
              <a:t> </a:t>
            </a:r>
            <a:r>
              <a:rPr sz="2400" spc="-10" dirty="0">
                <a:latin typeface="Times New Roman"/>
                <a:cs typeface="Times New Roman"/>
              </a:rPr>
              <a:t>by,</a:t>
            </a:r>
            <a:r>
              <a:rPr sz="2400" spc="-15" dirty="0">
                <a:latin typeface="Times New Roman"/>
                <a:cs typeface="Times New Roman"/>
              </a:rPr>
              <a:t> </a:t>
            </a:r>
            <a:r>
              <a:rPr sz="2400" dirty="0">
                <a:latin typeface="Times New Roman"/>
                <a:cs typeface="Times New Roman"/>
              </a:rPr>
              <a:t>only</a:t>
            </a:r>
            <a:r>
              <a:rPr sz="2400" spc="-2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single 	user.</a:t>
            </a:r>
            <a:endParaRPr sz="2400">
              <a:latin typeface="Times New Roman"/>
              <a:cs typeface="Times New Roman"/>
            </a:endParaRPr>
          </a:p>
          <a:p>
            <a:pPr marL="12700" marR="4277995" indent="298450">
              <a:lnSpc>
                <a:spcPct val="120000"/>
              </a:lnSpc>
              <a:spcBef>
                <a:spcPts val="5"/>
              </a:spcBef>
              <a:buAutoNum type="arabicPeriod"/>
              <a:tabLst>
                <a:tab pos="311150" algn="l"/>
              </a:tabLst>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amount</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transmitted </a:t>
            </a:r>
            <a:r>
              <a:rPr sz="2400" dirty="0">
                <a:latin typeface="Times New Roman"/>
                <a:cs typeface="Times New Roman"/>
              </a:rPr>
              <a:t>information</a:t>
            </a:r>
            <a:r>
              <a:rPr sz="2400" spc="-2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very</a:t>
            </a:r>
            <a:r>
              <a:rPr sz="2400" spc="-15" dirty="0">
                <a:latin typeface="Times New Roman"/>
                <a:cs typeface="Times New Roman"/>
              </a:rPr>
              <a:t> </a:t>
            </a:r>
            <a:r>
              <a:rPr sz="2400" spc="-10" dirty="0">
                <a:latin typeface="Times New Roman"/>
                <a:cs typeface="Times New Roman"/>
              </a:rPr>
              <a:t>small.</a:t>
            </a:r>
            <a:endParaRPr sz="2400">
              <a:latin typeface="Times New Roman"/>
              <a:cs typeface="Times New Roman"/>
            </a:endParaRPr>
          </a:p>
        </p:txBody>
      </p:sp>
      <p:sp>
        <p:nvSpPr>
          <p:cNvPr id="3" name="object 3"/>
          <p:cNvSpPr txBox="1">
            <a:spLocks noGrp="1"/>
          </p:cNvSpPr>
          <p:nvPr>
            <p:ph type="title"/>
          </p:nvPr>
        </p:nvSpPr>
        <p:spPr>
          <a:xfrm>
            <a:off x="383540" y="378917"/>
            <a:ext cx="1449070" cy="574675"/>
          </a:xfrm>
          <a:prstGeom prst="rect">
            <a:avLst/>
          </a:prstGeom>
        </p:spPr>
        <p:txBody>
          <a:bodyPr vert="horz" wrap="square" lIns="0" tIns="12700" rIns="0" bIns="0" rtlCol="0">
            <a:spAutoFit/>
          </a:bodyPr>
          <a:lstStyle/>
          <a:p>
            <a:pPr marL="12700">
              <a:lnSpc>
                <a:spcPct val="100000"/>
              </a:lnSpc>
              <a:spcBef>
                <a:spcPts val="100"/>
              </a:spcBef>
            </a:pPr>
            <a:r>
              <a:rPr spc="-130" dirty="0"/>
              <a:t>Paging</a:t>
            </a:r>
          </a:p>
        </p:txBody>
      </p:sp>
      <p:pic>
        <p:nvPicPr>
          <p:cNvPr id="4" name="object 4"/>
          <p:cNvPicPr/>
          <p:nvPr/>
        </p:nvPicPr>
        <p:blipFill>
          <a:blip r:embed="rId2" cstate="print"/>
          <a:stretch>
            <a:fillRect/>
          </a:stretch>
        </p:blipFill>
        <p:spPr>
          <a:xfrm>
            <a:off x="4191000" y="3733784"/>
            <a:ext cx="4191000" cy="3033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16</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F2A20-2F5C-CE3D-5A1F-70B453F760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6F46A4F-E14B-8991-7FB0-AF5F556B055D}"/>
              </a:ext>
            </a:extLst>
          </p:cNvPr>
          <p:cNvSpPr txBox="1"/>
          <p:nvPr/>
        </p:nvSpPr>
        <p:spPr>
          <a:xfrm>
            <a:off x="383540" y="1443355"/>
            <a:ext cx="7837805" cy="4814138"/>
          </a:xfrm>
          <a:prstGeom prst="rect">
            <a:avLst/>
          </a:prstGeom>
        </p:spPr>
        <p:txBody>
          <a:bodyPr vert="horz" wrap="square" lIns="0" tIns="12700" rIns="0" bIns="0" rtlCol="0">
            <a:spAutoFit/>
          </a:bodyPr>
          <a:lstStyle/>
          <a:p>
            <a:pPr>
              <a:buNone/>
            </a:pPr>
            <a:r>
              <a:rPr lang="en-US" sz="2400" dirty="0"/>
              <a:t>Paging systems are a type of unidirectional wireless communication, similar to broadcast but designed for individual users.</a:t>
            </a:r>
          </a:p>
          <a:p>
            <a:pPr>
              <a:buNone/>
            </a:pPr>
            <a:r>
              <a:rPr lang="en-US" sz="2400" b="1" dirty="0"/>
              <a:t>Key Properties of Paging Systems:</a:t>
            </a:r>
          </a:p>
          <a:p>
            <a:pPr>
              <a:buFont typeface="+mj-lt"/>
              <a:buAutoNum type="arabicPeriod"/>
            </a:pPr>
            <a:r>
              <a:rPr lang="en-US" sz="2400" b="1" dirty="0"/>
              <a:t>Receive-Only Communication:</a:t>
            </a:r>
            <a:r>
              <a:rPr lang="en-US" sz="2400" dirty="0"/>
              <a:t> The user can only receive information but cannot transmit back.</a:t>
            </a:r>
          </a:p>
          <a:p>
            <a:pPr>
              <a:buFont typeface="+mj-lt"/>
              <a:buAutoNum type="arabicPeriod"/>
            </a:pPr>
            <a:r>
              <a:rPr lang="en-US" sz="2400" b="1" dirty="0"/>
              <a:t>Single-User Targeting:</a:t>
            </a:r>
            <a:r>
              <a:rPr lang="en-US" sz="2400" dirty="0"/>
              <a:t> Unlike broadcast, paging messages are sent to specific individuals.</a:t>
            </a:r>
          </a:p>
          <a:p>
            <a:pPr>
              <a:buFont typeface="+mj-lt"/>
              <a:buAutoNum type="arabicPeriod"/>
            </a:pPr>
            <a:r>
              <a:rPr lang="en-US" sz="2400" b="1" dirty="0"/>
              <a:t>Small Data Transmission:</a:t>
            </a:r>
            <a:r>
              <a:rPr lang="en-US" sz="2400" dirty="0"/>
              <a:t> The transmitted information is minimal, often just a short message or alert.</a:t>
            </a:r>
          </a:p>
          <a:p>
            <a:r>
              <a:rPr lang="en-US" sz="2400" dirty="0"/>
              <a:t>Paging was widely used before mobile phones became common, especially in emergency services and business communications.</a:t>
            </a:r>
          </a:p>
        </p:txBody>
      </p:sp>
      <p:sp>
        <p:nvSpPr>
          <p:cNvPr id="3" name="object 3">
            <a:extLst>
              <a:ext uri="{FF2B5EF4-FFF2-40B4-BE49-F238E27FC236}">
                <a16:creationId xmlns:a16="http://schemas.microsoft.com/office/drawing/2014/main" id="{CA28BDEA-1D87-D053-B236-E18E089BB6F8}"/>
              </a:ext>
            </a:extLst>
          </p:cNvPr>
          <p:cNvSpPr txBox="1">
            <a:spLocks noGrp="1"/>
          </p:cNvSpPr>
          <p:nvPr>
            <p:ph type="title"/>
          </p:nvPr>
        </p:nvSpPr>
        <p:spPr>
          <a:xfrm>
            <a:off x="383540" y="378917"/>
            <a:ext cx="1449070" cy="574675"/>
          </a:xfrm>
          <a:prstGeom prst="rect">
            <a:avLst/>
          </a:prstGeom>
        </p:spPr>
        <p:txBody>
          <a:bodyPr vert="horz" wrap="square" lIns="0" tIns="12700" rIns="0" bIns="0" rtlCol="0">
            <a:spAutoFit/>
          </a:bodyPr>
          <a:lstStyle/>
          <a:p>
            <a:pPr marL="12700">
              <a:lnSpc>
                <a:spcPct val="100000"/>
              </a:lnSpc>
              <a:spcBef>
                <a:spcPts val="100"/>
              </a:spcBef>
            </a:pPr>
            <a:r>
              <a:rPr spc="-130" dirty="0"/>
              <a:t>Paging</a:t>
            </a:r>
          </a:p>
        </p:txBody>
      </p:sp>
      <p:sp>
        <p:nvSpPr>
          <p:cNvPr id="5" name="object 5">
            <a:extLst>
              <a:ext uri="{FF2B5EF4-FFF2-40B4-BE49-F238E27FC236}">
                <a16:creationId xmlns:a16="http://schemas.microsoft.com/office/drawing/2014/main" id="{0BB4210F-9A81-7537-57DB-74DA20F483B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
        <p:nvSpPr>
          <p:cNvPr id="6" name="object 6">
            <a:extLst>
              <a:ext uri="{FF2B5EF4-FFF2-40B4-BE49-F238E27FC236}">
                <a16:creationId xmlns:a16="http://schemas.microsoft.com/office/drawing/2014/main" id="{3FBBB015-182E-6920-9B67-847250741F4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375815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083942" y="6550673"/>
            <a:ext cx="7060565" cy="53340"/>
            <a:chOff x="2083942" y="6550673"/>
            <a:chExt cx="7060565" cy="53340"/>
          </a:xfrm>
        </p:grpSpPr>
        <p:sp>
          <p:nvSpPr>
            <p:cNvPr id="3" name="object 3"/>
            <p:cNvSpPr/>
            <p:nvPr/>
          </p:nvSpPr>
          <p:spPr>
            <a:xfrm>
              <a:off x="4630419"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6" name="object 6"/>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7" name="object 7"/>
            <p:cNvSpPr/>
            <p:nvPr/>
          </p:nvSpPr>
          <p:spPr>
            <a:xfrm>
              <a:off x="2133599"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8" name="object 8"/>
            <p:cNvSpPr/>
            <p:nvPr/>
          </p:nvSpPr>
          <p:spPr>
            <a:xfrm>
              <a:off x="6815454"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9" name="object 9"/>
          <p:cNvPicPr/>
          <p:nvPr/>
        </p:nvPicPr>
        <p:blipFill>
          <a:blip r:embed="rId2" cstate="print"/>
          <a:stretch>
            <a:fillRect/>
          </a:stretch>
        </p:blipFill>
        <p:spPr>
          <a:xfrm>
            <a:off x="6629400" y="0"/>
            <a:ext cx="2193163" cy="692658"/>
          </a:xfrm>
          <a:prstGeom prst="rect">
            <a:avLst/>
          </a:prstGeom>
        </p:spPr>
      </p:pic>
      <p:grpSp>
        <p:nvGrpSpPr>
          <p:cNvPr id="10" name="object 10"/>
          <p:cNvGrpSpPr/>
          <p:nvPr/>
        </p:nvGrpSpPr>
        <p:grpSpPr>
          <a:xfrm>
            <a:off x="0" y="1295401"/>
            <a:ext cx="7010400" cy="45720"/>
            <a:chOff x="0" y="1295401"/>
            <a:chExt cx="7010400" cy="45720"/>
          </a:xfrm>
        </p:grpSpPr>
        <p:sp>
          <p:nvSpPr>
            <p:cNvPr id="11" name="object 11"/>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2" name="object 12"/>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3" name="object 13"/>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p:cNvSpPr txBox="1"/>
          <p:nvPr/>
        </p:nvSpPr>
        <p:spPr>
          <a:xfrm>
            <a:off x="383540" y="1443355"/>
            <a:ext cx="7850505" cy="1342390"/>
          </a:xfrm>
          <a:prstGeom prst="rect">
            <a:avLst/>
          </a:prstGeom>
        </p:spPr>
        <p:txBody>
          <a:bodyPr vert="horz" wrap="square" lIns="0" tIns="12700" rIns="0" bIns="0" rtlCol="0">
            <a:spAutoFit/>
          </a:bodyPr>
          <a:lstStyle/>
          <a:p>
            <a:pPr marL="12700" marR="5080">
              <a:lnSpc>
                <a:spcPct val="120000"/>
              </a:lnSpc>
              <a:spcBef>
                <a:spcPts val="100"/>
              </a:spcBef>
            </a:pPr>
            <a:r>
              <a:rPr sz="2400" dirty="0">
                <a:latin typeface="Times New Roman"/>
                <a:cs typeface="Times New Roman"/>
              </a:rPr>
              <a:t>Cellular</a:t>
            </a:r>
            <a:r>
              <a:rPr sz="2400" spc="-45" dirty="0">
                <a:latin typeface="Times New Roman"/>
                <a:cs typeface="Times New Roman"/>
              </a:rPr>
              <a:t> </a:t>
            </a:r>
            <a:r>
              <a:rPr sz="2400" dirty="0">
                <a:latin typeface="Times New Roman"/>
                <a:cs typeface="Times New Roman"/>
              </a:rPr>
              <a:t>telephony</a:t>
            </a:r>
            <a:r>
              <a:rPr sz="2400" spc="-4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economically</a:t>
            </a:r>
            <a:r>
              <a:rPr sz="2400" spc="-40" dirty="0">
                <a:latin typeface="Times New Roman"/>
                <a:cs typeface="Times New Roman"/>
              </a:rPr>
              <a:t> </a:t>
            </a:r>
            <a:r>
              <a:rPr sz="2400" dirty="0">
                <a:latin typeface="Times New Roman"/>
                <a:cs typeface="Times New Roman"/>
              </a:rPr>
              <a:t>most</a:t>
            </a:r>
            <a:r>
              <a:rPr sz="2400" spc="5" dirty="0">
                <a:latin typeface="Times New Roman"/>
                <a:cs typeface="Times New Roman"/>
              </a:rPr>
              <a:t> </a:t>
            </a:r>
            <a:r>
              <a:rPr sz="2400" dirty="0">
                <a:latin typeface="Times New Roman"/>
                <a:cs typeface="Times New Roman"/>
              </a:rPr>
              <a:t>important</a:t>
            </a:r>
            <a:r>
              <a:rPr sz="2400" spc="-25" dirty="0">
                <a:latin typeface="Times New Roman"/>
                <a:cs typeface="Times New Roman"/>
              </a:rPr>
              <a:t> </a:t>
            </a:r>
            <a:r>
              <a:rPr sz="2400" dirty="0">
                <a:latin typeface="Times New Roman"/>
                <a:cs typeface="Times New Roman"/>
              </a:rPr>
              <a:t>form</a:t>
            </a:r>
            <a:r>
              <a:rPr sz="2400" spc="-20" dirty="0">
                <a:latin typeface="Times New Roman"/>
                <a:cs typeface="Times New Roman"/>
              </a:rPr>
              <a:t> </a:t>
            </a:r>
            <a:r>
              <a:rPr sz="2400" spc="-25" dirty="0">
                <a:latin typeface="Times New Roman"/>
                <a:cs typeface="Times New Roman"/>
              </a:rPr>
              <a:t>of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communications.</a:t>
            </a:r>
            <a:r>
              <a:rPr sz="2400" spc="-7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information</a:t>
            </a:r>
            <a:r>
              <a:rPr sz="2400" spc="-30" dirty="0">
                <a:latin typeface="Times New Roman"/>
                <a:cs typeface="Times New Roman"/>
              </a:rPr>
              <a:t> </a:t>
            </a:r>
            <a:r>
              <a:rPr sz="2400" dirty="0">
                <a:latin typeface="Times New Roman"/>
                <a:cs typeface="Times New Roman"/>
              </a:rPr>
              <a:t>flow</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10" dirty="0">
                <a:latin typeface="Times New Roman"/>
                <a:cs typeface="Times New Roman"/>
              </a:rPr>
              <a:t>bidirectional. </a:t>
            </a:r>
            <a:r>
              <a:rPr sz="2400" dirty="0">
                <a:latin typeface="Times New Roman"/>
                <a:cs typeface="Times New Roman"/>
              </a:rPr>
              <a:t>A</a:t>
            </a:r>
            <a:r>
              <a:rPr sz="2400" spc="-140" dirty="0">
                <a:latin typeface="Times New Roman"/>
                <a:cs typeface="Times New Roman"/>
              </a:rPr>
              <a:t> </a:t>
            </a:r>
            <a:r>
              <a:rPr sz="2400" dirty="0">
                <a:latin typeface="Times New Roman"/>
                <a:cs typeface="Times New Roman"/>
              </a:rPr>
              <a:t>user</a:t>
            </a:r>
            <a:r>
              <a:rPr sz="2400" spc="-20"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transmit</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receive</a:t>
            </a:r>
            <a:r>
              <a:rPr sz="2400" spc="-50" dirty="0">
                <a:latin typeface="Times New Roman"/>
                <a:cs typeface="Times New Roman"/>
              </a:rPr>
              <a:t> </a:t>
            </a:r>
            <a:r>
              <a:rPr sz="2400" dirty="0">
                <a:latin typeface="Times New Roman"/>
                <a:cs typeface="Times New Roman"/>
              </a:rPr>
              <a:t>information</a:t>
            </a:r>
            <a:r>
              <a:rPr sz="2400" spc="-20" dirty="0">
                <a:latin typeface="Times New Roman"/>
                <a:cs typeface="Times New Roman"/>
              </a:rPr>
              <a:t> </a:t>
            </a:r>
            <a:r>
              <a:rPr sz="2400" dirty="0">
                <a:latin typeface="Times New Roman"/>
                <a:cs typeface="Times New Roman"/>
              </a:rPr>
              <a:t>at</a:t>
            </a:r>
            <a:r>
              <a:rPr sz="2400" spc="-3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same</a:t>
            </a:r>
            <a:r>
              <a:rPr sz="2400" spc="-5" dirty="0">
                <a:latin typeface="Times New Roman"/>
                <a:cs typeface="Times New Roman"/>
              </a:rPr>
              <a:t> </a:t>
            </a:r>
            <a:r>
              <a:rPr sz="2400" spc="-10" dirty="0">
                <a:latin typeface="Times New Roman"/>
                <a:cs typeface="Times New Roman"/>
              </a:rPr>
              <a:t>time.</a:t>
            </a:r>
            <a:endParaRPr sz="2400">
              <a:latin typeface="Times New Roman"/>
              <a:cs typeface="Times New Roman"/>
            </a:endParaRPr>
          </a:p>
        </p:txBody>
      </p:sp>
      <p:sp>
        <p:nvSpPr>
          <p:cNvPr id="15" name="object 15"/>
          <p:cNvSpPr txBox="1">
            <a:spLocks noGrp="1"/>
          </p:cNvSpPr>
          <p:nvPr>
            <p:ph type="ctrTitle"/>
          </p:nvPr>
        </p:nvSpPr>
        <p:spPr>
          <a:prstGeom prst="rect">
            <a:avLst/>
          </a:prstGeom>
        </p:spPr>
        <p:txBody>
          <a:bodyPr vert="horz" wrap="square" lIns="0" tIns="12700" rIns="0" bIns="0" rtlCol="0">
            <a:spAutoFit/>
          </a:bodyPr>
          <a:lstStyle/>
          <a:p>
            <a:pPr marL="63500">
              <a:lnSpc>
                <a:spcPct val="100000"/>
              </a:lnSpc>
              <a:spcBef>
                <a:spcPts val="100"/>
              </a:spcBef>
            </a:pPr>
            <a:r>
              <a:rPr spc="-150" dirty="0"/>
              <a:t>Cellular</a:t>
            </a:r>
            <a:r>
              <a:rPr spc="-180" dirty="0"/>
              <a:t> </a:t>
            </a:r>
            <a:r>
              <a:rPr spc="-170" dirty="0"/>
              <a:t>Telephony</a:t>
            </a:r>
          </a:p>
        </p:txBody>
      </p:sp>
      <p:pic>
        <p:nvPicPr>
          <p:cNvPr id="16" name="object 16"/>
          <p:cNvPicPr/>
          <p:nvPr/>
        </p:nvPicPr>
        <p:blipFill>
          <a:blip r:embed="rId3" cstate="print"/>
          <a:stretch>
            <a:fillRect/>
          </a:stretch>
        </p:blipFill>
        <p:spPr>
          <a:xfrm>
            <a:off x="1066800" y="2971800"/>
            <a:ext cx="7757414" cy="3447737"/>
          </a:xfrm>
          <a:prstGeom prst="rect">
            <a:avLst/>
          </a:prstGeom>
        </p:spPr>
      </p:pic>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FD5E479-6F3D-7511-9AD7-51D801F7F74F}"/>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7C13AB2-D02E-D8C0-54E4-97E951C049C0}"/>
              </a:ext>
            </a:extLst>
          </p:cNvPr>
          <p:cNvGrpSpPr/>
          <p:nvPr/>
        </p:nvGrpSpPr>
        <p:grpSpPr>
          <a:xfrm>
            <a:off x="2083942" y="6550673"/>
            <a:ext cx="7060565" cy="53340"/>
            <a:chOff x="2083942" y="6550673"/>
            <a:chExt cx="7060565" cy="53340"/>
          </a:xfrm>
        </p:grpSpPr>
        <p:sp>
          <p:nvSpPr>
            <p:cNvPr id="3" name="object 3">
              <a:extLst>
                <a:ext uri="{FF2B5EF4-FFF2-40B4-BE49-F238E27FC236}">
                  <a16:creationId xmlns:a16="http://schemas.microsoft.com/office/drawing/2014/main" id="{D80B2AFB-E570-0E7E-DA1E-84C63B82B153}"/>
                </a:ext>
              </a:extLst>
            </p:cNvPr>
            <p:cNvSpPr/>
            <p:nvPr/>
          </p:nvSpPr>
          <p:spPr>
            <a:xfrm>
              <a:off x="4630419"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E58E8FE8-5595-3522-8F9A-E71B5C42DC49}"/>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A18C1C96-DEE1-B601-00F0-573B5D89A8AC}"/>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6" name="object 6">
              <a:extLst>
                <a:ext uri="{FF2B5EF4-FFF2-40B4-BE49-F238E27FC236}">
                  <a16:creationId xmlns:a16="http://schemas.microsoft.com/office/drawing/2014/main" id="{B855DC5B-7737-521B-1A3E-8D1246C2638E}"/>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7" name="object 7">
              <a:extLst>
                <a:ext uri="{FF2B5EF4-FFF2-40B4-BE49-F238E27FC236}">
                  <a16:creationId xmlns:a16="http://schemas.microsoft.com/office/drawing/2014/main" id="{74E4931A-8773-2E15-4B7A-4F781505E492}"/>
                </a:ext>
              </a:extLst>
            </p:cNvPr>
            <p:cNvSpPr/>
            <p:nvPr/>
          </p:nvSpPr>
          <p:spPr>
            <a:xfrm>
              <a:off x="2133599"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8" name="object 8">
              <a:extLst>
                <a:ext uri="{FF2B5EF4-FFF2-40B4-BE49-F238E27FC236}">
                  <a16:creationId xmlns:a16="http://schemas.microsoft.com/office/drawing/2014/main" id="{EF446BE1-DCE3-915B-3FE3-27BCE2461C13}"/>
                </a:ext>
              </a:extLst>
            </p:cNvPr>
            <p:cNvSpPr/>
            <p:nvPr/>
          </p:nvSpPr>
          <p:spPr>
            <a:xfrm>
              <a:off x="6815454"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9" name="object 9">
            <a:extLst>
              <a:ext uri="{FF2B5EF4-FFF2-40B4-BE49-F238E27FC236}">
                <a16:creationId xmlns:a16="http://schemas.microsoft.com/office/drawing/2014/main" id="{38F5B2AD-9C30-D982-2C1C-B446C79C6461}"/>
              </a:ext>
            </a:extLst>
          </p:cNvPr>
          <p:cNvPicPr/>
          <p:nvPr/>
        </p:nvPicPr>
        <p:blipFill>
          <a:blip r:embed="rId2" cstate="print"/>
          <a:stretch>
            <a:fillRect/>
          </a:stretch>
        </p:blipFill>
        <p:spPr>
          <a:xfrm>
            <a:off x="6629400" y="0"/>
            <a:ext cx="2193163" cy="692658"/>
          </a:xfrm>
          <a:prstGeom prst="rect">
            <a:avLst/>
          </a:prstGeom>
        </p:spPr>
      </p:pic>
      <p:grpSp>
        <p:nvGrpSpPr>
          <p:cNvPr id="10" name="object 10">
            <a:extLst>
              <a:ext uri="{FF2B5EF4-FFF2-40B4-BE49-F238E27FC236}">
                <a16:creationId xmlns:a16="http://schemas.microsoft.com/office/drawing/2014/main" id="{5D71C160-DC89-0B02-BDBB-608119FC43D1}"/>
              </a:ext>
            </a:extLst>
          </p:cNvPr>
          <p:cNvGrpSpPr/>
          <p:nvPr/>
        </p:nvGrpSpPr>
        <p:grpSpPr>
          <a:xfrm>
            <a:off x="0" y="1295401"/>
            <a:ext cx="7010400" cy="45720"/>
            <a:chOff x="0" y="1295401"/>
            <a:chExt cx="7010400" cy="45720"/>
          </a:xfrm>
        </p:grpSpPr>
        <p:sp>
          <p:nvSpPr>
            <p:cNvPr id="11" name="object 11">
              <a:extLst>
                <a:ext uri="{FF2B5EF4-FFF2-40B4-BE49-F238E27FC236}">
                  <a16:creationId xmlns:a16="http://schemas.microsoft.com/office/drawing/2014/main" id="{EE7CC1BA-1DCA-E7B2-13C2-9B1473BAF4E8}"/>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2" name="object 12">
              <a:extLst>
                <a:ext uri="{FF2B5EF4-FFF2-40B4-BE49-F238E27FC236}">
                  <a16:creationId xmlns:a16="http://schemas.microsoft.com/office/drawing/2014/main" id="{BF309738-E0B3-B6FB-45B2-1E76B62B6E69}"/>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3" name="object 13">
              <a:extLst>
                <a:ext uri="{FF2B5EF4-FFF2-40B4-BE49-F238E27FC236}">
                  <a16:creationId xmlns:a16="http://schemas.microsoft.com/office/drawing/2014/main" id="{B215E36E-0123-23CA-E3B6-7D8C92DE7A1E}"/>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DD297D4E-1FCF-ED83-7680-7BE447FC4D95}"/>
              </a:ext>
            </a:extLst>
          </p:cNvPr>
          <p:cNvSpPr txBox="1"/>
          <p:nvPr/>
        </p:nvSpPr>
        <p:spPr>
          <a:xfrm>
            <a:off x="80138" y="1443355"/>
            <a:ext cx="8983724" cy="3336811"/>
          </a:xfrm>
          <a:prstGeom prst="rect">
            <a:avLst/>
          </a:prstGeom>
        </p:spPr>
        <p:txBody>
          <a:bodyPr vert="horz" wrap="square" lIns="0" tIns="12700" rIns="0" bIns="0" rtlCol="0">
            <a:spAutoFit/>
          </a:bodyPr>
          <a:lstStyle/>
          <a:p>
            <a:pPr>
              <a:buNone/>
            </a:pPr>
            <a:r>
              <a:rPr lang="en-US" dirty="0"/>
              <a:t>Cellular telephony is the most economically significant form of wireless communication. It allows </a:t>
            </a:r>
            <a:r>
              <a:rPr lang="en-US" b="1" dirty="0"/>
              <a:t>bidirectional</a:t>
            </a:r>
            <a:r>
              <a:rPr lang="en-US" dirty="0"/>
              <a:t> information flow, meaning users can both </a:t>
            </a:r>
            <a:r>
              <a:rPr lang="en-US" b="1" dirty="0"/>
              <a:t>transmit and receive</a:t>
            </a:r>
            <a:r>
              <a:rPr lang="en-US" dirty="0"/>
              <a:t> data simultaneously.</a:t>
            </a:r>
          </a:p>
          <a:p>
            <a:pPr>
              <a:buNone/>
            </a:pPr>
            <a:r>
              <a:rPr lang="en-US" b="1" dirty="0"/>
              <a:t>Key Features of Cellular Telephony:</a:t>
            </a:r>
          </a:p>
          <a:p>
            <a:pPr>
              <a:buFont typeface="+mj-lt"/>
              <a:buAutoNum type="arabicPeriod"/>
            </a:pPr>
            <a:r>
              <a:rPr lang="en-US" b="1" dirty="0"/>
              <a:t>Two-Way Communication:</a:t>
            </a:r>
            <a:r>
              <a:rPr lang="en-US" dirty="0"/>
              <a:t> Users can talk and listen at the same time.</a:t>
            </a:r>
          </a:p>
          <a:p>
            <a:pPr>
              <a:buFont typeface="+mj-lt"/>
              <a:buAutoNum type="arabicPeriod"/>
            </a:pPr>
            <a:r>
              <a:rPr lang="en-US" b="1" dirty="0"/>
              <a:t>Cell-Based Infrastructure:</a:t>
            </a:r>
            <a:r>
              <a:rPr lang="en-US" dirty="0"/>
              <a:t> Divides areas into "cells," each served by a </a:t>
            </a:r>
            <a:r>
              <a:rPr lang="en-US" b="1" dirty="0"/>
              <a:t>Base Station (BS)</a:t>
            </a:r>
            <a:r>
              <a:rPr lang="en-US" dirty="0"/>
              <a:t>.</a:t>
            </a:r>
          </a:p>
          <a:p>
            <a:pPr>
              <a:buFont typeface="+mj-lt"/>
              <a:buAutoNum type="arabicPeriod"/>
            </a:pPr>
            <a:r>
              <a:rPr lang="en-US" b="1" dirty="0"/>
              <a:t>Mobile Switching Center (MSC):</a:t>
            </a:r>
            <a:r>
              <a:rPr lang="en-US" dirty="0"/>
              <a:t> Manages connections between mobile users and the </a:t>
            </a:r>
            <a:r>
              <a:rPr lang="en-US" b="1" dirty="0"/>
              <a:t>Public Switched Telephone Network (PSTN)</a:t>
            </a:r>
            <a:r>
              <a:rPr lang="en-US" dirty="0"/>
              <a:t>.</a:t>
            </a:r>
          </a:p>
          <a:p>
            <a:pPr>
              <a:buFont typeface="+mj-lt"/>
              <a:buAutoNum type="arabicPeriod"/>
            </a:pPr>
            <a:r>
              <a:rPr lang="en-US" b="1" dirty="0"/>
              <a:t>Mobility Support:</a:t>
            </a:r>
            <a:r>
              <a:rPr lang="en-US" dirty="0"/>
              <a:t> Enables communication even while moving (e.g., in a car).</a:t>
            </a:r>
          </a:p>
          <a:p>
            <a:r>
              <a:rPr lang="en-US" dirty="0"/>
              <a:t>This system forms the backbone of modern mobile networks, enabling voice calls, SMS, and internet access.</a:t>
            </a:r>
          </a:p>
        </p:txBody>
      </p:sp>
      <p:sp>
        <p:nvSpPr>
          <p:cNvPr id="15" name="object 15">
            <a:extLst>
              <a:ext uri="{FF2B5EF4-FFF2-40B4-BE49-F238E27FC236}">
                <a16:creationId xmlns:a16="http://schemas.microsoft.com/office/drawing/2014/main" id="{E3A0C943-A8F6-103E-2E41-DBEA248DA4F7}"/>
              </a:ext>
            </a:extLst>
          </p:cNvPr>
          <p:cNvSpPr txBox="1">
            <a:spLocks noGrp="1"/>
          </p:cNvSpPr>
          <p:nvPr>
            <p:ph type="ctrTitle"/>
          </p:nvPr>
        </p:nvSpPr>
        <p:spPr>
          <a:prstGeom prst="rect">
            <a:avLst/>
          </a:prstGeom>
        </p:spPr>
        <p:txBody>
          <a:bodyPr vert="horz" wrap="square" lIns="0" tIns="12700" rIns="0" bIns="0" rtlCol="0">
            <a:spAutoFit/>
          </a:bodyPr>
          <a:lstStyle/>
          <a:p>
            <a:pPr marL="63500">
              <a:lnSpc>
                <a:spcPct val="100000"/>
              </a:lnSpc>
              <a:spcBef>
                <a:spcPts val="100"/>
              </a:spcBef>
            </a:pPr>
            <a:r>
              <a:rPr spc="-150" dirty="0"/>
              <a:t>Cellular</a:t>
            </a:r>
            <a:r>
              <a:rPr spc="-180" dirty="0"/>
              <a:t> </a:t>
            </a:r>
            <a:r>
              <a:rPr spc="-170" dirty="0"/>
              <a:t>Telephony</a:t>
            </a:r>
          </a:p>
        </p:txBody>
      </p:sp>
      <p:sp>
        <p:nvSpPr>
          <p:cNvPr id="17" name="object 17">
            <a:extLst>
              <a:ext uri="{FF2B5EF4-FFF2-40B4-BE49-F238E27FC236}">
                <a16:creationId xmlns:a16="http://schemas.microsoft.com/office/drawing/2014/main" id="{4AE3B079-054F-120C-A6FA-C01A57E9055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sp>
        <p:nvSpPr>
          <p:cNvPr id="18" name="object 18">
            <a:extLst>
              <a:ext uri="{FF2B5EF4-FFF2-40B4-BE49-F238E27FC236}">
                <a16:creationId xmlns:a16="http://schemas.microsoft.com/office/drawing/2014/main" id="{5A1A2867-8D0B-FFD5-4809-D3A3090A0AC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179056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067675" cy="3830320"/>
          </a:xfrm>
          <a:prstGeom prst="rect">
            <a:avLst/>
          </a:prstGeom>
        </p:spPr>
        <p:txBody>
          <a:bodyPr vert="horz" wrap="square" lIns="0" tIns="12700" rIns="0" bIns="0" rtlCol="0">
            <a:spAutoFit/>
          </a:bodyPr>
          <a:lstStyle/>
          <a:p>
            <a:pPr marL="355600" marR="318770" indent="-342900">
              <a:lnSpc>
                <a:spcPct val="100000"/>
              </a:lnSpc>
              <a:spcBef>
                <a:spcPts val="100"/>
              </a:spcBef>
              <a:buClr>
                <a:srgbClr val="0F1141"/>
              </a:buClr>
              <a:buFont typeface="Arial MT"/>
              <a:buChar char="•"/>
              <a:tabLst>
                <a:tab pos="355600" algn="l"/>
              </a:tabLst>
            </a:pPr>
            <a:r>
              <a:rPr sz="2400" spc="-10" dirty="0">
                <a:latin typeface="Times New Roman"/>
                <a:cs typeface="Times New Roman"/>
              </a:rPr>
              <a:t>Wireless</a:t>
            </a:r>
            <a:r>
              <a:rPr sz="2400" spc="-40" dirty="0">
                <a:latin typeface="Times New Roman"/>
                <a:cs typeface="Times New Roman"/>
              </a:rPr>
              <a:t> </a:t>
            </a:r>
            <a:r>
              <a:rPr sz="2400" dirty="0">
                <a:latin typeface="Times New Roman"/>
                <a:cs typeface="Times New Roman"/>
              </a:rPr>
              <a:t>communications</a:t>
            </a:r>
            <a:r>
              <a:rPr sz="2400" spc="-30" dirty="0">
                <a:latin typeface="Times New Roman"/>
                <a:cs typeface="Times New Roman"/>
              </a:rPr>
              <a:t> </a:t>
            </a:r>
            <a:r>
              <a:rPr sz="2400" dirty="0">
                <a:latin typeface="Times New Roman"/>
                <a:cs typeface="Times New Roman"/>
              </a:rPr>
              <a:t>has</a:t>
            </a:r>
            <a:r>
              <a:rPr sz="2400" spc="-40" dirty="0">
                <a:latin typeface="Times New Roman"/>
                <a:cs typeface="Times New Roman"/>
              </a:rPr>
              <a:t> </a:t>
            </a:r>
            <a:r>
              <a:rPr sz="2400" dirty="0">
                <a:latin typeface="Times New Roman"/>
                <a:cs typeface="Times New Roman"/>
              </a:rPr>
              <a:t>been</a:t>
            </a:r>
            <a:r>
              <a:rPr sz="2400" spc="-30" dirty="0">
                <a:latin typeface="Times New Roman"/>
                <a:cs typeface="Times New Roman"/>
              </a:rPr>
              <a:t> </a:t>
            </a:r>
            <a:r>
              <a:rPr sz="2400" dirty="0">
                <a:latin typeface="Times New Roman"/>
                <a:cs typeface="Times New Roman"/>
              </a:rPr>
              <a:t>associated</a:t>
            </a:r>
            <a:r>
              <a:rPr sz="2400" spc="-6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cellular telephony,</a:t>
            </a:r>
            <a:r>
              <a:rPr sz="2400" spc="-55" dirty="0">
                <a:latin typeface="Times New Roman"/>
                <a:cs typeface="Times New Roman"/>
              </a:rPr>
              <a:t> </a:t>
            </a:r>
            <a:r>
              <a:rPr sz="2400" dirty="0">
                <a:latin typeface="Times New Roman"/>
                <a:cs typeface="Times New Roman"/>
              </a:rPr>
              <a:t>as</a:t>
            </a:r>
            <a:r>
              <a:rPr sz="2400" spc="-15"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biggest</a:t>
            </a:r>
            <a:r>
              <a:rPr sz="2400" spc="-35" dirty="0">
                <a:latin typeface="Times New Roman"/>
                <a:cs typeface="Times New Roman"/>
              </a:rPr>
              <a:t> </a:t>
            </a:r>
            <a:r>
              <a:rPr sz="2400" dirty="0">
                <a:latin typeface="Times New Roman"/>
                <a:cs typeface="Times New Roman"/>
              </a:rPr>
              <a:t>market</a:t>
            </a:r>
            <a:r>
              <a:rPr sz="2400" spc="-25" dirty="0">
                <a:latin typeface="Times New Roman"/>
                <a:cs typeface="Times New Roman"/>
              </a:rPr>
              <a:t> </a:t>
            </a:r>
            <a:r>
              <a:rPr sz="2400" dirty="0">
                <a:latin typeface="Times New Roman"/>
                <a:cs typeface="Times New Roman"/>
              </a:rPr>
              <a:t>segment,</a:t>
            </a:r>
            <a:r>
              <a:rPr sz="2400" spc="-1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has</a:t>
            </a:r>
            <a:r>
              <a:rPr sz="2400" spc="-15" dirty="0">
                <a:latin typeface="Times New Roman"/>
                <a:cs typeface="Times New Roman"/>
              </a:rPr>
              <a:t> </a:t>
            </a:r>
            <a:r>
              <a:rPr sz="2400" spc="-25" dirty="0">
                <a:latin typeface="Times New Roman"/>
                <a:cs typeface="Times New Roman"/>
              </a:rPr>
              <a:t>had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highest</a:t>
            </a:r>
            <a:r>
              <a:rPr sz="2400" spc="-20" dirty="0">
                <a:latin typeface="Times New Roman"/>
                <a:cs typeface="Times New Roman"/>
              </a:rPr>
              <a:t> </a:t>
            </a:r>
            <a:r>
              <a:rPr sz="2400" dirty="0">
                <a:latin typeface="Times New Roman"/>
                <a:cs typeface="Times New Roman"/>
              </a:rPr>
              <a:t>impact</a:t>
            </a:r>
            <a:r>
              <a:rPr sz="2400" spc="-5" dirty="0">
                <a:latin typeface="Times New Roman"/>
                <a:cs typeface="Times New Roman"/>
              </a:rPr>
              <a:t> </a:t>
            </a:r>
            <a:r>
              <a:rPr sz="2400" dirty="0">
                <a:latin typeface="Times New Roman"/>
                <a:cs typeface="Times New Roman"/>
              </a:rPr>
              <a:t>on everyday</a:t>
            </a:r>
            <a:r>
              <a:rPr sz="2400" spc="-25" dirty="0">
                <a:latin typeface="Times New Roman"/>
                <a:cs typeface="Times New Roman"/>
              </a:rPr>
              <a:t> </a:t>
            </a:r>
            <a:r>
              <a:rPr sz="2400" spc="-10" dirty="0">
                <a:latin typeface="Times New Roman"/>
                <a:cs typeface="Times New Roman"/>
              </a:rPr>
              <a:t>lives.</a:t>
            </a:r>
            <a:endParaRPr sz="2400">
              <a:latin typeface="Times New Roman"/>
              <a:cs typeface="Times New Roman"/>
            </a:endParaRPr>
          </a:p>
          <a:p>
            <a:pPr marL="355600" marR="139700" indent="-342900">
              <a:lnSpc>
                <a:spcPct val="100000"/>
              </a:lnSpc>
              <a:spcBef>
                <a:spcPts val="575"/>
              </a:spcBef>
              <a:buClr>
                <a:srgbClr val="0F1141"/>
              </a:buClr>
              <a:buFont typeface="Arial MT"/>
              <a:buChar char="•"/>
              <a:tabLst>
                <a:tab pos="355600" algn="l"/>
              </a:tabLst>
            </a:pP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recent</a:t>
            </a:r>
            <a:r>
              <a:rPr sz="2400" spc="-60" dirty="0">
                <a:latin typeface="Times New Roman"/>
                <a:cs typeface="Times New Roman"/>
              </a:rPr>
              <a:t> </a:t>
            </a:r>
            <a:r>
              <a:rPr sz="2400" dirty="0">
                <a:latin typeface="Times New Roman"/>
                <a:cs typeface="Times New Roman"/>
              </a:rPr>
              <a:t>times,</a:t>
            </a:r>
            <a:r>
              <a:rPr sz="2400" spc="-25" dirty="0">
                <a:latin typeface="Times New Roman"/>
                <a:cs typeface="Times New Roman"/>
              </a:rPr>
              <a:t> </a:t>
            </a:r>
            <a:r>
              <a:rPr sz="2400" dirty="0">
                <a:latin typeface="Times New Roman"/>
                <a:cs typeface="Times New Roman"/>
              </a:rPr>
              <a:t>wireless</a:t>
            </a:r>
            <a:r>
              <a:rPr sz="2400" spc="-35" dirty="0">
                <a:latin typeface="Times New Roman"/>
                <a:cs typeface="Times New Roman"/>
              </a:rPr>
              <a:t> </a:t>
            </a:r>
            <a:r>
              <a:rPr sz="2400" dirty="0">
                <a:latin typeface="Times New Roman"/>
                <a:cs typeface="Times New Roman"/>
              </a:rPr>
              <a:t>computer</a:t>
            </a:r>
            <a:r>
              <a:rPr sz="2400" spc="-25" dirty="0">
                <a:latin typeface="Times New Roman"/>
                <a:cs typeface="Times New Roman"/>
              </a:rPr>
              <a:t> </a:t>
            </a:r>
            <a:r>
              <a:rPr sz="2400" dirty="0">
                <a:latin typeface="Times New Roman"/>
                <a:cs typeface="Times New Roman"/>
              </a:rPr>
              <a:t>networks</a:t>
            </a:r>
            <a:r>
              <a:rPr sz="2400" spc="-40" dirty="0">
                <a:latin typeface="Times New Roman"/>
                <a:cs typeface="Times New Roman"/>
              </a:rPr>
              <a:t> </a:t>
            </a:r>
            <a:r>
              <a:rPr sz="2400" dirty="0">
                <a:latin typeface="Times New Roman"/>
                <a:cs typeface="Times New Roman"/>
              </a:rPr>
              <a:t>have</a:t>
            </a:r>
            <a:r>
              <a:rPr sz="2400" spc="-35" dirty="0">
                <a:latin typeface="Times New Roman"/>
                <a:cs typeface="Times New Roman"/>
              </a:rPr>
              <a:t> </a:t>
            </a:r>
            <a:r>
              <a:rPr sz="2400" dirty="0">
                <a:latin typeface="Times New Roman"/>
                <a:cs typeface="Times New Roman"/>
              </a:rPr>
              <a:t>also</a:t>
            </a:r>
            <a:r>
              <a:rPr sz="2400" spc="-35" dirty="0">
                <a:latin typeface="Times New Roman"/>
                <a:cs typeface="Times New Roman"/>
              </a:rPr>
              <a:t> </a:t>
            </a:r>
            <a:r>
              <a:rPr sz="2400" dirty="0">
                <a:latin typeface="Times New Roman"/>
                <a:cs typeface="Times New Roman"/>
              </a:rPr>
              <a:t>led</a:t>
            </a:r>
            <a:r>
              <a:rPr sz="2400" spc="-40"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spc="-50" dirty="0">
                <a:latin typeface="Times New Roman"/>
                <a:cs typeface="Times New Roman"/>
              </a:rPr>
              <a:t>a </a:t>
            </a:r>
            <a:r>
              <a:rPr sz="2400" dirty="0">
                <a:latin typeface="Times New Roman"/>
                <a:cs typeface="Times New Roman"/>
              </a:rPr>
              <a:t>significant</a:t>
            </a:r>
            <a:r>
              <a:rPr sz="2400" spc="-45" dirty="0">
                <a:latin typeface="Times New Roman"/>
                <a:cs typeface="Times New Roman"/>
              </a:rPr>
              <a:t> </a:t>
            </a:r>
            <a:r>
              <a:rPr sz="2400" dirty="0">
                <a:latin typeface="Times New Roman"/>
                <a:cs typeface="Times New Roman"/>
              </a:rPr>
              <a:t>change</a:t>
            </a:r>
            <a:r>
              <a:rPr sz="2400" spc="-3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working</a:t>
            </a:r>
            <a:r>
              <a:rPr sz="2400" spc="-20" dirty="0">
                <a:latin typeface="Times New Roman"/>
                <a:cs typeface="Times New Roman"/>
              </a:rPr>
              <a:t> </a:t>
            </a:r>
            <a:r>
              <a:rPr sz="2400" dirty="0">
                <a:latin typeface="Times New Roman"/>
                <a:cs typeface="Times New Roman"/>
              </a:rPr>
              <a:t>habits</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mobility</a:t>
            </a:r>
            <a:endParaRPr sz="2400">
              <a:latin typeface="Times New Roman"/>
              <a:cs typeface="Times New Roman"/>
            </a:endParaRPr>
          </a:p>
          <a:p>
            <a:pPr marL="355600" marR="88900">
              <a:lnSpc>
                <a:spcPct val="100000"/>
              </a:lnSpc>
            </a:pP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workers</a:t>
            </a:r>
            <a:r>
              <a:rPr sz="2400" spc="-3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answering</a:t>
            </a:r>
            <a:r>
              <a:rPr sz="2400" spc="-40" dirty="0">
                <a:latin typeface="Times New Roman"/>
                <a:cs typeface="Times New Roman"/>
              </a:rPr>
              <a:t> </a:t>
            </a:r>
            <a:r>
              <a:rPr sz="2400" dirty="0">
                <a:latin typeface="Times New Roman"/>
                <a:cs typeface="Times New Roman"/>
              </a:rPr>
              <a:t>emails</a:t>
            </a:r>
            <a:r>
              <a:rPr sz="2400" spc="-30" dirty="0">
                <a:latin typeface="Times New Roman"/>
                <a:cs typeface="Times New Roman"/>
              </a:rPr>
              <a:t> </a:t>
            </a:r>
            <a:r>
              <a:rPr sz="2400" dirty="0">
                <a:latin typeface="Times New Roman"/>
                <a:cs typeface="Times New Roman"/>
              </a:rPr>
              <a:t>in</a:t>
            </a:r>
            <a:r>
              <a:rPr sz="2400" spc="-4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coffee</a:t>
            </a:r>
            <a:r>
              <a:rPr sz="2400" spc="-35" dirty="0">
                <a:latin typeface="Times New Roman"/>
                <a:cs typeface="Times New Roman"/>
              </a:rPr>
              <a:t> </a:t>
            </a:r>
            <a:r>
              <a:rPr sz="2400" dirty="0">
                <a:latin typeface="Times New Roman"/>
                <a:cs typeface="Times New Roman"/>
              </a:rPr>
              <a:t>shop</a:t>
            </a:r>
            <a:r>
              <a:rPr sz="2400" spc="-30" dirty="0">
                <a:latin typeface="Times New Roman"/>
                <a:cs typeface="Times New Roman"/>
              </a:rPr>
              <a:t> </a:t>
            </a:r>
            <a:r>
              <a:rPr sz="2400" dirty="0">
                <a:latin typeface="Times New Roman"/>
                <a:cs typeface="Times New Roman"/>
              </a:rPr>
              <a:t>has</a:t>
            </a:r>
            <a:r>
              <a:rPr sz="2400" spc="-30" dirty="0">
                <a:latin typeface="Times New Roman"/>
                <a:cs typeface="Times New Roman"/>
              </a:rPr>
              <a:t> </a:t>
            </a:r>
            <a:r>
              <a:rPr sz="2400" dirty="0">
                <a:latin typeface="Times New Roman"/>
                <a:cs typeface="Times New Roman"/>
              </a:rPr>
              <a:t>become</a:t>
            </a:r>
            <a:r>
              <a:rPr sz="2400" spc="-30" dirty="0">
                <a:latin typeface="Times New Roman"/>
                <a:cs typeface="Times New Roman"/>
              </a:rPr>
              <a:t> </a:t>
            </a:r>
            <a:r>
              <a:rPr sz="2400" spc="-25" dirty="0">
                <a:latin typeface="Times New Roman"/>
                <a:cs typeface="Times New Roman"/>
              </a:rPr>
              <a:t>an </a:t>
            </a:r>
            <a:r>
              <a:rPr sz="2400" dirty="0">
                <a:latin typeface="Times New Roman"/>
                <a:cs typeface="Times New Roman"/>
              </a:rPr>
              <a:t>everyday</a:t>
            </a:r>
            <a:r>
              <a:rPr sz="2400" spc="-20" dirty="0">
                <a:latin typeface="Times New Roman"/>
                <a:cs typeface="Times New Roman"/>
              </a:rPr>
              <a:t> </a:t>
            </a:r>
            <a:r>
              <a:rPr sz="2400" spc="-10" dirty="0">
                <a:latin typeface="Times New Roman"/>
                <a:cs typeface="Times New Roman"/>
              </a:rPr>
              <a:t>occurrence.</a:t>
            </a:r>
            <a:endParaRPr sz="2400">
              <a:latin typeface="Times New Roman"/>
              <a:cs typeface="Times New Roman"/>
            </a:endParaRPr>
          </a:p>
          <a:p>
            <a:pPr marL="355600" marR="5080" indent="-342900">
              <a:lnSpc>
                <a:spcPct val="100000"/>
              </a:lnSpc>
              <a:spcBef>
                <a:spcPts val="580"/>
              </a:spcBef>
              <a:buClr>
                <a:srgbClr val="0F1141"/>
              </a:buClr>
              <a:buFont typeface="Arial MT"/>
              <a:buChar char="•"/>
              <a:tabLst>
                <a:tab pos="355600" algn="l"/>
              </a:tabLst>
            </a:pP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besides</a:t>
            </a:r>
            <a:r>
              <a:rPr sz="2400" spc="-30" dirty="0">
                <a:latin typeface="Times New Roman"/>
                <a:cs typeface="Times New Roman"/>
              </a:rPr>
              <a:t> </a:t>
            </a:r>
            <a:r>
              <a:rPr sz="2400" dirty="0">
                <a:latin typeface="Times New Roman"/>
                <a:cs typeface="Times New Roman"/>
              </a:rPr>
              <a:t>these</a:t>
            </a:r>
            <a:r>
              <a:rPr sz="2400" spc="-25" dirty="0">
                <a:latin typeface="Times New Roman"/>
                <a:cs typeface="Times New Roman"/>
              </a:rPr>
              <a:t> </a:t>
            </a:r>
            <a:r>
              <a:rPr sz="2400" dirty="0">
                <a:latin typeface="Times New Roman"/>
                <a:cs typeface="Times New Roman"/>
              </a:rPr>
              <a:t>widely</a:t>
            </a:r>
            <a:r>
              <a:rPr sz="2400" spc="-40" dirty="0">
                <a:latin typeface="Times New Roman"/>
                <a:cs typeface="Times New Roman"/>
              </a:rPr>
              <a:t> </a:t>
            </a:r>
            <a:r>
              <a:rPr sz="2400" dirty="0">
                <a:latin typeface="Times New Roman"/>
                <a:cs typeface="Times New Roman"/>
              </a:rPr>
              <a:t>publicized</a:t>
            </a:r>
            <a:r>
              <a:rPr sz="2400" spc="-50" dirty="0">
                <a:latin typeface="Times New Roman"/>
                <a:cs typeface="Times New Roman"/>
              </a:rPr>
              <a:t> </a:t>
            </a:r>
            <a:r>
              <a:rPr sz="2400" dirty="0">
                <a:latin typeface="Times New Roman"/>
                <a:cs typeface="Times New Roman"/>
              </a:rPr>
              <a:t>cases,</a:t>
            </a:r>
            <a:r>
              <a:rPr sz="2400" spc="-3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large</a:t>
            </a:r>
            <a:r>
              <a:rPr sz="2400" spc="-40" dirty="0">
                <a:latin typeface="Times New Roman"/>
                <a:cs typeface="Times New Roman"/>
              </a:rPr>
              <a:t> </a:t>
            </a:r>
            <a:r>
              <a:rPr sz="2400" dirty="0">
                <a:latin typeface="Times New Roman"/>
                <a:cs typeface="Times New Roman"/>
              </a:rPr>
              <a:t>number</a:t>
            </a:r>
            <a:r>
              <a:rPr sz="2400" spc="-5" dirty="0">
                <a:latin typeface="Times New Roman"/>
                <a:cs typeface="Times New Roman"/>
              </a:rPr>
              <a:t> </a:t>
            </a:r>
            <a:r>
              <a:rPr sz="2400" spc="-25" dirty="0">
                <a:latin typeface="Times New Roman"/>
                <a:cs typeface="Times New Roman"/>
              </a:rPr>
              <a:t>of </a:t>
            </a:r>
            <a:r>
              <a:rPr sz="2400" dirty="0">
                <a:latin typeface="Times New Roman"/>
                <a:cs typeface="Times New Roman"/>
              </a:rPr>
              <a:t>less</a:t>
            </a:r>
            <a:r>
              <a:rPr sz="2400" spc="-20" dirty="0">
                <a:latin typeface="Times New Roman"/>
                <a:cs typeface="Times New Roman"/>
              </a:rPr>
              <a:t> </a:t>
            </a:r>
            <a:r>
              <a:rPr sz="2400" dirty="0">
                <a:latin typeface="Times New Roman"/>
                <a:cs typeface="Times New Roman"/>
              </a:rPr>
              <a:t>obvious</a:t>
            </a:r>
            <a:r>
              <a:rPr sz="2400" spc="-15" dirty="0">
                <a:latin typeface="Times New Roman"/>
                <a:cs typeface="Times New Roman"/>
              </a:rPr>
              <a:t> </a:t>
            </a:r>
            <a:r>
              <a:rPr sz="2400" dirty="0">
                <a:latin typeface="Times New Roman"/>
                <a:cs typeface="Times New Roman"/>
              </a:rPr>
              <a:t>applications</a:t>
            </a:r>
            <a:r>
              <a:rPr sz="2400" spc="-40" dirty="0">
                <a:latin typeface="Times New Roman"/>
                <a:cs typeface="Times New Roman"/>
              </a:rPr>
              <a:t> </a:t>
            </a:r>
            <a:r>
              <a:rPr sz="2400" dirty="0">
                <a:latin typeface="Times New Roman"/>
                <a:cs typeface="Times New Roman"/>
              </a:rPr>
              <a:t>have</a:t>
            </a:r>
            <a:r>
              <a:rPr sz="2400" spc="-15" dirty="0">
                <a:latin typeface="Times New Roman"/>
                <a:cs typeface="Times New Roman"/>
              </a:rPr>
              <a:t> </a:t>
            </a:r>
            <a:r>
              <a:rPr sz="2400" dirty="0">
                <a:latin typeface="Times New Roman"/>
                <a:cs typeface="Times New Roman"/>
              </a:rPr>
              <a:t>been</a:t>
            </a:r>
            <a:r>
              <a:rPr sz="2400" spc="-15" dirty="0">
                <a:latin typeface="Times New Roman"/>
                <a:cs typeface="Times New Roman"/>
              </a:rPr>
              <a:t> </a:t>
            </a:r>
            <a:r>
              <a:rPr sz="2400" dirty="0">
                <a:latin typeface="Times New Roman"/>
                <a:cs typeface="Times New Roman"/>
              </a:rPr>
              <a:t>developed,</a:t>
            </a:r>
            <a:r>
              <a:rPr sz="2400" spc="-3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spc="-10" dirty="0">
                <a:latin typeface="Times New Roman"/>
                <a:cs typeface="Times New Roman"/>
              </a:rPr>
              <a:t>starting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change</a:t>
            </a:r>
            <a:r>
              <a:rPr sz="2400" spc="-20" dirty="0">
                <a:latin typeface="Times New Roman"/>
                <a:cs typeface="Times New Roman"/>
              </a:rPr>
              <a:t> </a:t>
            </a:r>
            <a:r>
              <a:rPr sz="2400" dirty="0">
                <a:latin typeface="Times New Roman"/>
                <a:cs typeface="Times New Roman"/>
              </a:rPr>
              <a:t>our</a:t>
            </a:r>
            <a:r>
              <a:rPr sz="2400" spc="-10" dirty="0">
                <a:latin typeface="Times New Roman"/>
                <a:cs typeface="Times New Roman"/>
              </a:rPr>
              <a:t> lives.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5"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270115" cy="4415790"/>
          </a:xfrm>
          <a:prstGeom prst="rect">
            <a:avLst/>
          </a:prstGeom>
        </p:spPr>
        <p:txBody>
          <a:bodyPr vert="horz" wrap="square" lIns="0" tIns="12700" rIns="0" bIns="0" rtlCol="0">
            <a:spAutoFit/>
          </a:bodyPr>
          <a:lstStyle/>
          <a:p>
            <a:pPr marL="12700" marR="5080">
              <a:lnSpc>
                <a:spcPct val="120000"/>
              </a:lnSpc>
              <a:spcBef>
                <a:spcPts val="100"/>
              </a:spcBef>
            </a:pPr>
            <a:r>
              <a:rPr sz="2400" dirty="0">
                <a:latin typeface="Times New Roman"/>
                <a:cs typeface="Times New Roman"/>
              </a:rPr>
              <a:t>Trunking</a:t>
            </a:r>
            <a:r>
              <a:rPr sz="2400" spc="-35" dirty="0">
                <a:latin typeface="Times New Roman"/>
                <a:cs typeface="Times New Roman"/>
              </a:rPr>
              <a:t> </a:t>
            </a:r>
            <a:r>
              <a:rPr sz="2400" dirty="0">
                <a:latin typeface="Times New Roman"/>
                <a:cs typeface="Times New Roman"/>
              </a:rPr>
              <a:t>radio</a:t>
            </a:r>
            <a:r>
              <a:rPr sz="2400" spc="-40" dirty="0">
                <a:latin typeface="Times New Roman"/>
                <a:cs typeface="Times New Roman"/>
              </a:rPr>
              <a:t> </a:t>
            </a:r>
            <a:r>
              <a:rPr sz="2400" dirty="0">
                <a:latin typeface="Times New Roman"/>
                <a:cs typeface="Times New Roman"/>
              </a:rPr>
              <a:t>systems</a:t>
            </a:r>
            <a:r>
              <a:rPr sz="2400" spc="-25" dirty="0">
                <a:latin typeface="Times New Roman"/>
                <a:cs typeface="Times New Roman"/>
              </a:rPr>
              <a:t>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an</a:t>
            </a:r>
            <a:r>
              <a:rPr sz="2400" spc="-25" dirty="0">
                <a:latin typeface="Times New Roman"/>
                <a:cs typeface="Times New Roman"/>
              </a:rPr>
              <a:t> </a:t>
            </a:r>
            <a:r>
              <a:rPr sz="2400" dirty="0">
                <a:latin typeface="Times New Roman"/>
                <a:cs typeface="Times New Roman"/>
              </a:rPr>
              <a:t>important</a:t>
            </a:r>
            <a:r>
              <a:rPr sz="2400" spc="-40" dirty="0">
                <a:latin typeface="Times New Roman"/>
                <a:cs typeface="Times New Roman"/>
              </a:rPr>
              <a:t> </a:t>
            </a:r>
            <a:r>
              <a:rPr sz="2400" dirty="0">
                <a:latin typeface="Times New Roman"/>
                <a:cs typeface="Times New Roman"/>
              </a:rPr>
              <a:t>variant</a:t>
            </a:r>
            <a:r>
              <a:rPr sz="2400" spc="-5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spc="-10" dirty="0">
                <a:latin typeface="Times New Roman"/>
                <a:cs typeface="Times New Roman"/>
              </a:rPr>
              <a:t>cellular </a:t>
            </a:r>
            <a:r>
              <a:rPr sz="2400" dirty="0">
                <a:latin typeface="Times New Roman"/>
                <a:cs typeface="Times New Roman"/>
              </a:rPr>
              <a:t>phones,</a:t>
            </a:r>
            <a:r>
              <a:rPr sz="2400" spc="-15" dirty="0">
                <a:latin typeface="Times New Roman"/>
                <a:cs typeface="Times New Roman"/>
              </a:rPr>
              <a:t> </a:t>
            </a:r>
            <a:r>
              <a:rPr sz="2400" dirty="0">
                <a:latin typeface="Times New Roman"/>
                <a:cs typeface="Times New Roman"/>
              </a:rPr>
              <a:t>where</a:t>
            </a:r>
            <a:r>
              <a:rPr sz="2400" spc="-25" dirty="0">
                <a:latin typeface="Times New Roman"/>
                <a:cs typeface="Times New Roman"/>
              </a:rPr>
              <a:t> </a:t>
            </a:r>
            <a:r>
              <a:rPr sz="2400" dirty="0">
                <a:latin typeface="Times New Roman"/>
                <a:cs typeface="Times New Roman"/>
              </a:rPr>
              <a:t>there</a:t>
            </a:r>
            <a:r>
              <a:rPr sz="2400" spc="-3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a:t>
            </a:r>
            <a:r>
              <a:rPr sz="2400" spc="-15" dirty="0">
                <a:latin typeface="Times New Roman"/>
                <a:cs typeface="Times New Roman"/>
              </a:rPr>
              <a:t> </a:t>
            </a:r>
            <a:r>
              <a:rPr sz="2400" dirty="0">
                <a:latin typeface="Times New Roman"/>
                <a:cs typeface="Times New Roman"/>
              </a:rPr>
              <a:t>connection</a:t>
            </a:r>
            <a:r>
              <a:rPr sz="2400" spc="-55" dirty="0">
                <a:latin typeface="Times New Roman"/>
                <a:cs typeface="Times New Roman"/>
              </a:rPr>
              <a:t> </a:t>
            </a:r>
            <a:r>
              <a:rPr sz="2400" dirty="0">
                <a:latin typeface="Times New Roman"/>
                <a:cs typeface="Times New Roman"/>
              </a:rPr>
              <a:t>between</a:t>
            </a:r>
            <a:r>
              <a:rPr sz="2400" spc="-4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wireless </a:t>
            </a:r>
            <a:r>
              <a:rPr sz="2400" dirty="0">
                <a:latin typeface="Times New Roman"/>
                <a:cs typeface="Times New Roman"/>
              </a:rPr>
              <a:t>system</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public</a:t>
            </a:r>
            <a:r>
              <a:rPr sz="2400" spc="-45" dirty="0">
                <a:latin typeface="Times New Roman"/>
                <a:cs typeface="Times New Roman"/>
              </a:rPr>
              <a:t> </a:t>
            </a:r>
            <a:r>
              <a:rPr sz="2400" dirty="0">
                <a:latin typeface="Times New Roman"/>
                <a:cs typeface="Times New Roman"/>
              </a:rPr>
              <a:t>switched</a:t>
            </a:r>
            <a:r>
              <a:rPr sz="2400" spc="-20" dirty="0">
                <a:latin typeface="Times New Roman"/>
                <a:cs typeface="Times New Roman"/>
              </a:rPr>
              <a:t> </a:t>
            </a:r>
            <a:r>
              <a:rPr sz="2400" dirty="0">
                <a:latin typeface="Times New Roman"/>
                <a:cs typeface="Times New Roman"/>
              </a:rPr>
              <a:t>telephone</a:t>
            </a:r>
            <a:r>
              <a:rPr sz="2400" spc="-45" dirty="0">
                <a:latin typeface="Times New Roman"/>
                <a:cs typeface="Times New Roman"/>
              </a:rPr>
              <a:t> </a:t>
            </a:r>
            <a:r>
              <a:rPr sz="2400" dirty="0">
                <a:latin typeface="Times New Roman"/>
                <a:cs typeface="Times New Roman"/>
              </a:rPr>
              <a:t>network</a:t>
            </a:r>
            <a:r>
              <a:rPr sz="2400" spc="-25" dirty="0">
                <a:latin typeface="Times New Roman"/>
                <a:cs typeface="Times New Roman"/>
              </a:rPr>
              <a:t> </a:t>
            </a:r>
            <a:r>
              <a:rPr sz="2400" spc="-10" dirty="0">
                <a:latin typeface="Times New Roman"/>
                <a:cs typeface="Times New Roman"/>
              </a:rPr>
              <a:t>(PSTN); </a:t>
            </a:r>
            <a:r>
              <a:rPr sz="2400" dirty="0">
                <a:latin typeface="Times New Roman"/>
                <a:cs typeface="Times New Roman"/>
              </a:rPr>
              <a:t>therefore,</a:t>
            </a:r>
            <a:r>
              <a:rPr sz="2400" spc="-40"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allows</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communications</a:t>
            </a:r>
            <a:r>
              <a:rPr sz="2400" spc="-15" dirty="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closed</a:t>
            </a:r>
            <a:r>
              <a:rPr sz="2400" spc="-25" dirty="0">
                <a:latin typeface="Times New Roman"/>
                <a:cs typeface="Times New Roman"/>
              </a:rPr>
              <a:t> </a:t>
            </a:r>
            <a:r>
              <a:rPr sz="2400" spc="-20" dirty="0">
                <a:latin typeface="Times New Roman"/>
                <a:cs typeface="Times New Roman"/>
              </a:rPr>
              <a:t>user </a:t>
            </a:r>
            <a:r>
              <a:rPr sz="2400" dirty="0">
                <a:latin typeface="Times New Roman"/>
                <a:cs typeface="Times New Roman"/>
              </a:rPr>
              <a:t>groups.</a:t>
            </a:r>
            <a:r>
              <a:rPr sz="2400" spc="-40" dirty="0">
                <a:latin typeface="Times New Roman"/>
                <a:cs typeface="Times New Roman"/>
              </a:rPr>
              <a:t> </a:t>
            </a:r>
            <a:r>
              <a:rPr sz="2400" dirty="0">
                <a:latin typeface="Times New Roman"/>
                <a:cs typeface="Times New Roman"/>
              </a:rPr>
              <a:t>Obvious</a:t>
            </a:r>
            <a:r>
              <a:rPr sz="2400" spc="-40" dirty="0">
                <a:latin typeface="Times New Roman"/>
                <a:cs typeface="Times New Roman"/>
              </a:rPr>
              <a:t> </a:t>
            </a:r>
            <a:r>
              <a:rPr sz="2400" dirty="0">
                <a:latin typeface="Times New Roman"/>
                <a:cs typeface="Times New Roman"/>
              </a:rPr>
              <a:t>applications</a:t>
            </a:r>
            <a:r>
              <a:rPr sz="2400" spc="-60" dirty="0">
                <a:latin typeface="Times New Roman"/>
                <a:cs typeface="Times New Roman"/>
              </a:rPr>
              <a:t> </a:t>
            </a:r>
            <a:r>
              <a:rPr sz="2400" dirty="0">
                <a:latin typeface="Times New Roman"/>
                <a:cs typeface="Times New Roman"/>
              </a:rPr>
              <a:t>include</a:t>
            </a:r>
            <a:r>
              <a:rPr sz="2400" spc="-70" dirty="0">
                <a:latin typeface="Times New Roman"/>
                <a:cs typeface="Times New Roman"/>
              </a:rPr>
              <a:t> </a:t>
            </a:r>
            <a:r>
              <a:rPr sz="2400" dirty="0">
                <a:latin typeface="Times New Roman"/>
                <a:cs typeface="Times New Roman"/>
              </a:rPr>
              <a:t>police</a:t>
            </a:r>
            <a:r>
              <a:rPr sz="2400" spc="-60" dirty="0">
                <a:latin typeface="Times New Roman"/>
                <a:cs typeface="Times New Roman"/>
              </a:rPr>
              <a:t> </a:t>
            </a:r>
            <a:r>
              <a:rPr sz="2400" spc="-10" dirty="0">
                <a:latin typeface="Times New Roman"/>
                <a:cs typeface="Times New Roman"/>
              </a:rPr>
              <a:t>departments, </a:t>
            </a:r>
            <a:r>
              <a:rPr sz="2400" dirty="0">
                <a:latin typeface="Times New Roman"/>
                <a:cs typeface="Times New Roman"/>
              </a:rPr>
              <a:t>fire</a:t>
            </a:r>
            <a:r>
              <a:rPr sz="2400" spc="-25" dirty="0">
                <a:latin typeface="Times New Roman"/>
                <a:cs typeface="Times New Roman"/>
              </a:rPr>
              <a:t> </a:t>
            </a:r>
            <a:r>
              <a:rPr sz="2400" dirty="0">
                <a:latin typeface="Times New Roman"/>
                <a:cs typeface="Times New Roman"/>
              </a:rPr>
              <a:t>departments,</a:t>
            </a:r>
            <a:r>
              <a:rPr sz="2400" spc="-30" dirty="0">
                <a:latin typeface="Times New Roman"/>
                <a:cs typeface="Times New Roman"/>
              </a:rPr>
              <a:t> </a:t>
            </a:r>
            <a:r>
              <a:rPr sz="2400" dirty="0">
                <a:latin typeface="Times New Roman"/>
                <a:cs typeface="Times New Roman"/>
              </a:rPr>
              <a:t>taxis,</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similar</a:t>
            </a:r>
            <a:r>
              <a:rPr sz="2400" spc="-30" dirty="0">
                <a:latin typeface="Times New Roman"/>
                <a:cs typeface="Times New Roman"/>
              </a:rPr>
              <a:t> </a:t>
            </a:r>
            <a:r>
              <a:rPr sz="2400" dirty="0">
                <a:latin typeface="Times New Roman"/>
                <a:cs typeface="Times New Roman"/>
              </a:rPr>
              <a:t>services.</a:t>
            </a:r>
            <a:r>
              <a:rPr sz="2400" spc="-8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10" dirty="0">
                <a:latin typeface="Times New Roman"/>
                <a:cs typeface="Times New Roman"/>
              </a:rPr>
              <a:t>closed </a:t>
            </a:r>
            <a:r>
              <a:rPr sz="2400" dirty="0">
                <a:latin typeface="Times New Roman"/>
                <a:cs typeface="Times New Roman"/>
              </a:rPr>
              <a:t>user</a:t>
            </a:r>
            <a:r>
              <a:rPr sz="2400" spc="-40" dirty="0">
                <a:latin typeface="Times New Roman"/>
                <a:cs typeface="Times New Roman"/>
              </a:rPr>
              <a:t> </a:t>
            </a:r>
            <a:r>
              <a:rPr sz="2400" dirty="0">
                <a:latin typeface="Times New Roman"/>
                <a:cs typeface="Times New Roman"/>
              </a:rPr>
              <a:t>group</a:t>
            </a:r>
            <a:r>
              <a:rPr sz="2400" spc="-35" dirty="0">
                <a:latin typeface="Times New Roman"/>
                <a:cs typeface="Times New Roman"/>
              </a:rPr>
              <a:t> </a:t>
            </a:r>
            <a:r>
              <a:rPr sz="2400" dirty="0">
                <a:latin typeface="Times New Roman"/>
                <a:cs typeface="Times New Roman"/>
              </a:rPr>
              <a:t>allows</a:t>
            </a:r>
            <a:r>
              <a:rPr sz="2400" spc="-45" dirty="0">
                <a:latin typeface="Times New Roman"/>
                <a:cs typeface="Times New Roman"/>
              </a:rPr>
              <a:t> </a:t>
            </a:r>
            <a:r>
              <a:rPr sz="2400" dirty="0">
                <a:latin typeface="Times New Roman"/>
                <a:cs typeface="Times New Roman"/>
              </a:rPr>
              <a:t>following</a:t>
            </a:r>
            <a:r>
              <a:rPr sz="2400" spc="-40" dirty="0">
                <a:latin typeface="Times New Roman"/>
                <a:cs typeface="Times New Roman"/>
              </a:rPr>
              <a:t> </a:t>
            </a:r>
            <a:r>
              <a:rPr sz="2400" spc="-10" dirty="0">
                <a:latin typeface="Times New Roman"/>
                <a:cs typeface="Times New Roman"/>
              </a:rPr>
              <a:t>operations</a:t>
            </a:r>
            <a:endParaRPr sz="2400">
              <a:latin typeface="Times New Roman"/>
              <a:cs typeface="Times New Roman"/>
            </a:endParaRPr>
          </a:p>
          <a:p>
            <a:pPr marL="317500" indent="-304800">
              <a:lnSpc>
                <a:spcPct val="100000"/>
              </a:lnSpc>
              <a:spcBef>
                <a:spcPts val="575"/>
              </a:spcBef>
              <a:buAutoNum type="arabicPeriod"/>
              <a:tabLst>
                <a:tab pos="317500" algn="l"/>
              </a:tabLst>
            </a:pPr>
            <a:r>
              <a:rPr sz="2400" dirty="0">
                <a:latin typeface="Times New Roman"/>
                <a:cs typeface="Times New Roman"/>
              </a:rPr>
              <a:t>Group</a:t>
            </a:r>
            <a:r>
              <a:rPr sz="2400" spc="-65" dirty="0">
                <a:latin typeface="Times New Roman"/>
                <a:cs typeface="Times New Roman"/>
              </a:rPr>
              <a:t> </a:t>
            </a:r>
            <a:r>
              <a:rPr sz="2400" spc="-10" dirty="0">
                <a:latin typeface="Times New Roman"/>
                <a:cs typeface="Times New Roman"/>
              </a:rPr>
              <a:t>calls</a:t>
            </a:r>
            <a:endParaRPr sz="2400">
              <a:latin typeface="Times New Roman"/>
              <a:cs typeface="Times New Roman"/>
            </a:endParaRPr>
          </a:p>
          <a:p>
            <a:pPr marL="317500" indent="-304800">
              <a:lnSpc>
                <a:spcPct val="100000"/>
              </a:lnSpc>
              <a:spcBef>
                <a:spcPts val="575"/>
              </a:spcBef>
              <a:buAutoNum type="arabicPeriod"/>
              <a:tabLst>
                <a:tab pos="317500" algn="l"/>
              </a:tabLst>
            </a:pPr>
            <a:r>
              <a:rPr sz="2400" dirty="0">
                <a:latin typeface="Times New Roman"/>
                <a:cs typeface="Times New Roman"/>
              </a:rPr>
              <a:t>Call</a:t>
            </a:r>
            <a:r>
              <a:rPr sz="2400" spc="-20" dirty="0">
                <a:latin typeface="Times New Roman"/>
                <a:cs typeface="Times New Roman"/>
              </a:rPr>
              <a:t> </a:t>
            </a:r>
            <a:r>
              <a:rPr sz="2400" spc="-10" dirty="0">
                <a:latin typeface="Times New Roman"/>
                <a:cs typeface="Times New Roman"/>
              </a:rPr>
              <a:t>priorities</a:t>
            </a:r>
            <a:endParaRPr sz="2400">
              <a:latin typeface="Times New Roman"/>
              <a:cs typeface="Times New Roman"/>
            </a:endParaRPr>
          </a:p>
          <a:p>
            <a:pPr marL="317500" indent="-304800">
              <a:lnSpc>
                <a:spcPct val="100000"/>
              </a:lnSpc>
              <a:spcBef>
                <a:spcPts val="580"/>
              </a:spcBef>
              <a:buAutoNum type="arabicPeriod"/>
              <a:tabLst>
                <a:tab pos="317500" algn="l"/>
              </a:tabLst>
            </a:pPr>
            <a:r>
              <a:rPr sz="2400" dirty="0">
                <a:latin typeface="Times New Roman"/>
                <a:cs typeface="Times New Roman"/>
              </a:rPr>
              <a:t>Relay</a:t>
            </a:r>
            <a:r>
              <a:rPr sz="2400" spc="-10" dirty="0">
                <a:latin typeface="Times New Roman"/>
                <a:cs typeface="Times New Roman"/>
              </a:rPr>
              <a:t> networks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70" dirty="0"/>
              <a:t>Trunking</a:t>
            </a:r>
            <a:r>
              <a:rPr spc="-204" dirty="0"/>
              <a:t> </a:t>
            </a:r>
            <a:r>
              <a:rPr spc="-120" dirty="0"/>
              <a:t>Radio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0631A-54F1-7ED8-C261-EC5D314379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BB1D7CA-797D-B334-7BF4-90851B316FBF}"/>
              </a:ext>
            </a:extLst>
          </p:cNvPr>
          <p:cNvSpPr txBox="1"/>
          <p:nvPr/>
        </p:nvSpPr>
        <p:spPr>
          <a:xfrm>
            <a:off x="80138" y="1443355"/>
            <a:ext cx="8983724" cy="5183470"/>
          </a:xfrm>
          <a:prstGeom prst="rect">
            <a:avLst/>
          </a:prstGeom>
        </p:spPr>
        <p:txBody>
          <a:bodyPr vert="horz" wrap="square" lIns="0" tIns="12700" rIns="0" bIns="0" rtlCol="0">
            <a:spAutoFit/>
          </a:bodyPr>
          <a:lstStyle/>
          <a:p>
            <a:pPr>
              <a:buNone/>
            </a:pPr>
            <a:r>
              <a:rPr lang="en-US" sz="1600" dirty="0" err="1"/>
              <a:t>Trunking</a:t>
            </a:r>
            <a:r>
              <a:rPr lang="en-US" sz="1600" dirty="0"/>
              <a:t> radio systems are a specialized form of wireless communication used primarily in public safety and critical communication sectors. Unlike traditional cellular networks, </a:t>
            </a:r>
            <a:r>
              <a:rPr lang="en-US" sz="1600" dirty="0" err="1"/>
              <a:t>trunking</a:t>
            </a:r>
            <a:r>
              <a:rPr lang="en-US" sz="1600" dirty="0"/>
              <a:t> radio does not connect to the Public Switched Telephone Network (PSTN), making it an independent communication system for closed user groups.</a:t>
            </a:r>
          </a:p>
          <a:p>
            <a:pPr>
              <a:buNone/>
            </a:pPr>
            <a:r>
              <a:rPr lang="en-US" sz="1600" b="1" dirty="0"/>
              <a:t>Key Features of </a:t>
            </a:r>
            <a:r>
              <a:rPr lang="en-US" sz="1600" b="1" dirty="0" err="1"/>
              <a:t>Trunking</a:t>
            </a:r>
            <a:r>
              <a:rPr lang="en-US" sz="1600" b="1" dirty="0"/>
              <a:t> Radio</a:t>
            </a:r>
          </a:p>
          <a:p>
            <a:pPr>
              <a:buFont typeface="+mj-lt"/>
              <a:buAutoNum type="arabicPeriod"/>
            </a:pPr>
            <a:r>
              <a:rPr lang="en-US" sz="1600" b="1" dirty="0"/>
              <a:t>Efficient Channel Utilization</a:t>
            </a:r>
            <a:r>
              <a:rPr lang="en-US" sz="1600" dirty="0"/>
              <a:t> – Uses a pool of radio channels dynamically assigned to users as needed, ensuring optimal frequency usage.</a:t>
            </a:r>
          </a:p>
          <a:p>
            <a:pPr>
              <a:buFont typeface="+mj-lt"/>
              <a:buAutoNum type="arabicPeriod"/>
            </a:pPr>
            <a:r>
              <a:rPr lang="en-US" sz="1600" b="1" dirty="0"/>
              <a:t>Closed User Groups</a:t>
            </a:r>
            <a:r>
              <a:rPr lang="en-US" sz="1600" dirty="0"/>
              <a:t> – Designed for organizations like police, fire departments, and emergency services that require secure and dedicated communication.</a:t>
            </a:r>
          </a:p>
          <a:p>
            <a:pPr>
              <a:buFont typeface="+mj-lt"/>
              <a:buAutoNum type="arabicPeriod"/>
            </a:pPr>
            <a:r>
              <a:rPr lang="en-US" sz="1600" b="1" dirty="0"/>
              <a:t>No PSTN Dependency</a:t>
            </a:r>
            <a:r>
              <a:rPr lang="en-US" sz="1600" dirty="0"/>
              <a:t> – Works independently of public telephone networks, enhancing security and reliability.</a:t>
            </a:r>
          </a:p>
          <a:p>
            <a:pPr>
              <a:buFont typeface="+mj-lt"/>
              <a:buAutoNum type="arabicPeriod"/>
            </a:pPr>
            <a:r>
              <a:rPr lang="en-US" sz="1600" b="1" dirty="0"/>
              <a:t>Fast Call Setup</a:t>
            </a:r>
            <a:r>
              <a:rPr lang="en-US" sz="1600" dirty="0"/>
              <a:t> – Offers near-instantaneous connectivity without the delays of conventional mobile networks.</a:t>
            </a:r>
          </a:p>
          <a:p>
            <a:pPr>
              <a:buNone/>
            </a:pPr>
            <a:r>
              <a:rPr lang="en-US" sz="1600" b="1" dirty="0"/>
              <a:t>Operations in </a:t>
            </a:r>
            <a:r>
              <a:rPr lang="en-US" sz="1600" b="1" dirty="0" err="1"/>
              <a:t>Trunking</a:t>
            </a:r>
            <a:r>
              <a:rPr lang="en-US" sz="1600" b="1" dirty="0"/>
              <a:t> Radio</a:t>
            </a:r>
          </a:p>
          <a:p>
            <a:pPr>
              <a:buFont typeface="Arial" panose="020B0604020202020204" pitchFamily="34" charset="0"/>
              <a:buChar char="•"/>
            </a:pPr>
            <a:r>
              <a:rPr lang="en-US" sz="1600" b="1" dirty="0"/>
              <a:t>Group Calls</a:t>
            </a:r>
            <a:r>
              <a:rPr lang="en-US" sz="1600" dirty="0"/>
              <a:t> – Enables communication among multiple users in a closed group, useful for emergency and coordinated operations.</a:t>
            </a:r>
          </a:p>
          <a:p>
            <a:pPr>
              <a:buFont typeface="Arial" panose="020B0604020202020204" pitchFamily="34" charset="0"/>
              <a:buChar char="•"/>
            </a:pPr>
            <a:r>
              <a:rPr lang="en-US" sz="1600" b="1" dirty="0"/>
              <a:t>Call Priorities</a:t>
            </a:r>
            <a:r>
              <a:rPr lang="en-US" sz="1600" dirty="0"/>
              <a:t> – Ensures priority access to channels for high-importance users, such as emergency responders.</a:t>
            </a:r>
          </a:p>
          <a:p>
            <a:pPr>
              <a:buFont typeface="Arial" panose="020B0604020202020204" pitchFamily="34" charset="0"/>
              <a:buChar char="•"/>
            </a:pPr>
            <a:r>
              <a:rPr lang="en-US" sz="1600" b="1" dirty="0"/>
              <a:t>Relay Networks</a:t>
            </a:r>
            <a:r>
              <a:rPr lang="en-US" sz="1600" dirty="0"/>
              <a:t> – Extends communication range using relay stations to cover large geographical areas.</a:t>
            </a:r>
          </a:p>
          <a:p>
            <a:endParaRPr lang="en-US" sz="1600" dirty="0"/>
          </a:p>
        </p:txBody>
      </p:sp>
      <p:sp>
        <p:nvSpPr>
          <p:cNvPr id="4" name="object 4">
            <a:extLst>
              <a:ext uri="{FF2B5EF4-FFF2-40B4-BE49-F238E27FC236}">
                <a16:creationId xmlns:a16="http://schemas.microsoft.com/office/drawing/2014/main" id="{E59E4DFE-E930-6F7C-C26A-B313C60FAFB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sp>
        <p:nvSpPr>
          <p:cNvPr id="5" name="object 5">
            <a:extLst>
              <a:ext uri="{FF2B5EF4-FFF2-40B4-BE49-F238E27FC236}">
                <a16:creationId xmlns:a16="http://schemas.microsoft.com/office/drawing/2014/main" id="{B1FC8887-274E-F03F-1E77-6D35A0297EF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E8515CA3-1CEB-0B40-8C9F-EC3231EB21D5}"/>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70" dirty="0"/>
              <a:t>Trunking</a:t>
            </a:r>
            <a:r>
              <a:rPr spc="-204" dirty="0"/>
              <a:t> </a:t>
            </a:r>
            <a:r>
              <a:rPr spc="-120" dirty="0"/>
              <a:t>Radio</a:t>
            </a:r>
          </a:p>
        </p:txBody>
      </p:sp>
    </p:spTree>
    <p:extLst>
      <p:ext uri="{BB962C8B-B14F-4D97-AF65-F5344CB8AC3E}">
        <p14:creationId xmlns:p14="http://schemas.microsoft.com/office/powerpoint/2010/main" val="580971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A04C0-EBBF-B6D8-1E4E-AC75A0E643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CE7872-840C-0CF1-5951-8CB162CA6D71}"/>
              </a:ext>
            </a:extLst>
          </p:cNvPr>
          <p:cNvSpPr txBox="1"/>
          <p:nvPr/>
        </p:nvSpPr>
        <p:spPr>
          <a:xfrm>
            <a:off x="80138" y="1443355"/>
            <a:ext cx="8983724" cy="2228815"/>
          </a:xfrm>
          <a:prstGeom prst="rect">
            <a:avLst/>
          </a:prstGeom>
        </p:spPr>
        <p:txBody>
          <a:bodyPr vert="horz" wrap="square" lIns="0" tIns="12700" rIns="0" bIns="0" rtlCol="0">
            <a:spAutoFit/>
          </a:bodyPr>
          <a:lstStyle/>
          <a:p>
            <a:pPr>
              <a:buNone/>
            </a:pPr>
            <a:r>
              <a:rPr lang="en-US" sz="1600" b="1" dirty="0"/>
              <a:t>Applications</a:t>
            </a:r>
          </a:p>
          <a:p>
            <a:pPr>
              <a:buFont typeface="Arial" panose="020B0604020202020204" pitchFamily="34" charset="0"/>
              <a:buChar char="•"/>
            </a:pPr>
            <a:r>
              <a:rPr lang="en-US" sz="1600" b="1" dirty="0"/>
              <a:t>Public Safety</a:t>
            </a:r>
            <a:r>
              <a:rPr lang="en-US" sz="1600" dirty="0"/>
              <a:t> – Used by police, fire, and medical emergency services.</a:t>
            </a:r>
          </a:p>
          <a:p>
            <a:pPr>
              <a:buFont typeface="Arial" panose="020B0604020202020204" pitchFamily="34" charset="0"/>
              <a:buChar char="•"/>
            </a:pPr>
            <a:r>
              <a:rPr lang="en-US" sz="1600" b="1" dirty="0"/>
              <a:t>Transportation</a:t>
            </a:r>
            <a:r>
              <a:rPr lang="en-US" sz="1600" dirty="0"/>
              <a:t> – Taxis, railways, and aviation for seamless coordination.</a:t>
            </a:r>
          </a:p>
          <a:p>
            <a:pPr>
              <a:buFont typeface="Arial" panose="020B0604020202020204" pitchFamily="34" charset="0"/>
              <a:buChar char="•"/>
            </a:pPr>
            <a:r>
              <a:rPr lang="en-US" sz="1600" b="1" dirty="0"/>
              <a:t>Industrial Use</a:t>
            </a:r>
            <a:r>
              <a:rPr lang="en-US" sz="1600" dirty="0"/>
              <a:t> – Factories, power plants, and military applications for secure communication.</a:t>
            </a:r>
          </a:p>
          <a:p>
            <a:pPr>
              <a:buFont typeface="Arial" panose="020B0604020202020204" pitchFamily="34" charset="0"/>
              <a:buChar char="•"/>
            </a:pPr>
            <a:endParaRPr lang="en-US" sz="1600" dirty="0"/>
          </a:p>
          <a:p>
            <a:endParaRPr lang="en-US" sz="1600" dirty="0"/>
          </a:p>
          <a:p>
            <a:r>
              <a:rPr lang="en-US" sz="1600" dirty="0"/>
              <a:t>In the </a:t>
            </a:r>
            <a:r>
              <a:rPr lang="en-US" sz="1600" b="1" dirty="0"/>
              <a:t>Wireless and Mobile Communication</a:t>
            </a:r>
            <a:r>
              <a:rPr lang="en-US" sz="1600" dirty="0"/>
              <a:t> course, </a:t>
            </a:r>
            <a:r>
              <a:rPr lang="en-US" sz="1600" dirty="0" err="1"/>
              <a:t>trunking</a:t>
            </a:r>
            <a:r>
              <a:rPr lang="en-US" sz="1600" dirty="0"/>
              <a:t> radio is studied as an alternative to cellular systems, focusing on </a:t>
            </a:r>
            <a:r>
              <a:rPr lang="en-US" sz="1600" b="1" dirty="0"/>
              <a:t>resource allocation</a:t>
            </a:r>
            <a:r>
              <a:rPr lang="en-US" sz="1600" dirty="0"/>
              <a:t>, </a:t>
            </a:r>
            <a:r>
              <a:rPr lang="en-US" sz="1600" b="1" dirty="0"/>
              <a:t>spectrum efficiency</a:t>
            </a:r>
            <a:r>
              <a:rPr lang="en-US" sz="1600" dirty="0"/>
              <a:t>, and </a:t>
            </a:r>
            <a:r>
              <a:rPr lang="en-US" sz="1600" b="1" dirty="0"/>
              <a:t>reliability in mission-critical environments</a:t>
            </a:r>
            <a:r>
              <a:rPr lang="en-US" sz="1600" dirty="0"/>
              <a:t>.</a:t>
            </a:r>
          </a:p>
        </p:txBody>
      </p:sp>
      <p:sp>
        <p:nvSpPr>
          <p:cNvPr id="4" name="object 4">
            <a:extLst>
              <a:ext uri="{FF2B5EF4-FFF2-40B4-BE49-F238E27FC236}">
                <a16:creationId xmlns:a16="http://schemas.microsoft.com/office/drawing/2014/main" id="{B02EDFED-E70D-A82D-168B-0628ECCA6D9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sp>
        <p:nvSpPr>
          <p:cNvPr id="5" name="object 5">
            <a:extLst>
              <a:ext uri="{FF2B5EF4-FFF2-40B4-BE49-F238E27FC236}">
                <a16:creationId xmlns:a16="http://schemas.microsoft.com/office/drawing/2014/main" id="{FCF1CD4C-1B20-BBAA-5FFF-866FC5EF02E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8416FC3C-D3B6-32B3-FD5A-2153EC43338B}"/>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70" dirty="0"/>
              <a:t>Trunking</a:t>
            </a:r>
            <a:r>
              <a:rPr spc="-204" dirty="0"/>
              <a:t> </a:t>
            </a:r>
            <a:r>
              <a:rPr spc="-120" dirty="0"/>
              <a:t>Radio</a:t>
            </a:r>
          </a:p>
        </p:txBody>
      </p:sp>
    </p:spTree>
    <p:extLst>
      <p:ext uri="{BB962C8B-B14F-4D97-AF65-F5344CB8AC3E}">
        <p14:creationId xmlns:p14="http://schemas.microsoft.com/office/powerpoint/2010/main" val="156741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 y="228600"/>
            <a:ext cx="9048750" cy="6591300"/>
            <a:chOff x="95250" y="228600"/>
            <a:chExt cx="9048750" cy="6591300"/>
          </a:xfrm>
        </p:grpSpPr>
        <p:pic>
          <p:nvPicPr>
            <p:cNvPr id="3" name="object 3"/>
            <p:cNvPicPr/>
            <p:nvPr/>
          </p:nvPicPr>
          <p:blipFill>
            <a:blip r:embed="rId2" cstate="print"/>
            <a:stretch>
              <a:fillRect/>
            </a:stretch>
          </p:blipFill>
          <p:spPr>
            <a:xfrm>
              <a:off x="95250" y="228600"/>
              <a:ext cx="4099814" cy="3048000"/>
            </a:xfrm>
            <a:prstGeom prst="rect">
              <a:avLst/>
            </a:prstGeom>
          </p:spPr>
        </p:pic>
        <p:pic>
          <p:nvPicPr>
            <p:cNvPr id="4" name="object 4"/>
            <p:cNvPicPr/>
            <p:nvPr/>
          </p:nvPicPr>
          <p:blipFill>
            <a:blip r:embed="rId3" cstate="print"/>
            <a:stretch>
              <a:fillRect/>
            </a:stretch>
          </p:blipFill>
          <p:spPr>
            <a:xfrm>
              <a:off x="4191000" y="3276598"/>
              <a:ext cx="4953000" cy="3543300"/>
            </a:xfrm>
            <a:prstGeom prst="rect">
              <a:avLst/>
            </a:prstGeom>
          </p:spPr>
        </p:pic>
      </p:gr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5CC2E-5090-A8B6-AB3A-FFF58AC3A155}"/>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09089862-C215-25F7-38B4-F409E1EF5F6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24</a:t>
            </a:fld>
            <a:endParaRPr spc="-25" dirty="0"/>
          </a:p>
        </p:txBody>
      </p:sp>
      <p:sp>
        <p:nvSpPr>
          <p:cNvPr id="6" name="object 6">
            <a:extLst>
              <a:ext uri="{FF2B5EF4-FFF2-40B4-BE49-F238E27FC236}">
                <a16:creationId xmlns:a16="http://schemas.microsoft.com/office/drawing/2014/main" id="{9BD36A03-8C2E-944F-7F84-A5E11EB89C8A}"/>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7" name="TextBox 6">
            <a:extLst>
              <a:ext uri="{FF2B5EF4-FFF2-40B4-BE49-F238E27FC236}">
                <a16:creationId xmlns:a16="http://schemas.microsoft.com/office/drawing/2014/main" id="{1BA390A9-DC14-721B-A8B2-885DA9B64AFE}"/>
              </a:ext>
            </a:extLst>
          </p:cNvPr>
          <p:cNvSpPr txBox="1"/>
          <p:nvPr/>
        </p:nvSpPr>
        <p:spPr>
          <a:xfrm>
            <a:off x="0" y="1371600"/>
            <a:ext cx="9063862" cy="5478423"/>
          </a:xfrm>
          <a:prstGeom prst="rect">
            <a:avLst/>
          </a:prstGeom>
          <a:noFill/>
        </p:spPr>
        <p:txBody>
          <a:bodyPr wrap="square" rtlCol="0">
            <a:spAutoFit/>
          </a:bodyPr>
          <a:lstStyle/>
          <a:p>
            <a:r>
              <a:rPr lang="en-US" sz="1400" dirty="0"/>
              <a:t>Cordless phones and wireless Private Automatic Branch Exchange (PABX) systems are fundamental concepts in </a:t>
            </a:r>
            <a:r>
              <a:rPr lang="en-US" sz="1400" b="1" dirty="0"/>
              <a:t>Wireless and Mobile Communication</a:t>
            </a:r>
            <a:r>
              <a:rPr lang="en-US" sz="1400" dirty="0"/>
              <a:t>, dealing with short-range communication within a specific area.</a:t>
            </a:r>
          </a:p>
          <a:p>
            <a:pPr>
              <a:buNone/>
            </a:pPr>
            <a:r>
              <a:rPr lang="en-US" sz="1400" b="1" dirty="0"/>
              <a:t>1. Cordless Phone</a:t>
            </a:r>
          </a:p>
          <a:p>
            <a:pPr>
              <a:buNone/>
            </a:pPr>
            <a:r>
              <a:rPr lang="en-US" sz="1400" dirty="0"/>
              <a:t>A </a:t>
            </a:r>
            <a:r>
              <a:rPr lang="en-US" sz="1400" b="1" dirty="0"/>
              <a:t>cordless phone</a:t>
            </a:r>
            <a:r>
              <a:rPr lang="en-US" sz="1400" dirty="0"/>
              <a:t> consists of a base station (</a:t>
            </a:r>
            <a:r>
              <a:rPr lang="en-US" sz="1400" b="1" dirty="0"/>
              <a:t>BS</a:t>
            </a:r>
            <a:r>
              <a:rPr lang="en-US" sz="1400" dirty="0"/>
              <a:t>) connected to the </a:t>
            </a:r>
            <a:r>
              <a:rPr lang="en-US" sz="1400" b="1" dirty="0"/>
              <a:t>Public Switched Telephone Network (PSTN)</a:t>
            </a:r>
            <a:r>
              <a:rPr lang="en-US" sz="1400" dirty="0"/>
              <a:t> and a wireless handset.</a:t>
            </a:r>
          </a:p>
          <a:p>
            <a:pPr>
              <a:buFont typeface="Arial" panose="020B0604020202020204" pitchFamily="34" charset="0"/>
              <a:buChar char="•"/>
            </a:pPr>
            <a:r>
              <a:rPr lang="en-US" sz="1400" b="1" dirty="0"/>
              <a:t>Principle</a:t>
            </a:r>
            <a:r>
              <a:rPr lang="en-US" sz="1400" dirty="0"/>
              <a:t>: The BS acts as an interface between the PSTN and the cordless handset, enabling wireless communication within a limited range (typically within a home or office).</a:t>
            </a:r>
          </a:p>
          <a:p>
            <a:pPr>
              <a:buFont typeface="Arial" panose="020B0604020202020204" pitchFamily="34" charset="0"/>
              <a:buChar char="•"/>
            </a:pPr>
            <a:r>
              <a:rPr lang="en-US" sz="1400" b="1" dirty="0"/>
              <a:t>Technology</a:t>
            </a:r>
            <a:r>
              <a:rPr lang="en-US" sz="1400" dirty="0"/>
              <a:t>: Operates on radio frequencies (e.g., DECT – Digital Enhanced Cordless Telecommunications).</a:t>
            </a:r>
          </a:p>
          <a:p>
            <a:pPr>
              <a:buFont typeface="Arial" panose="020B0604020202020204" pitchFamily="34" charset="0"/>
              <a:buChar char="•"/>
            </a:pPr>
            <a:r>
              <a:rPr lang="en-US" sz="1400" b="1" dirty="0"/>
              <a:t>Limitations</a:t>
            </a:r>
            <a:r>
              <a:rPr lang="en-US" sz="1400" dirty="0"/>
              <a:t>: Works only within a small radius (typically 50–300 meters) and does not support mobility beyond the BS coverage.</a:t>
            </a:r>
          </a:p>
          <a:p>
            <a:pPr>
              <a:buNone/>
            </a:pPr>
            <a:r>
              <a:rPr lang="en-US" sz="1400" b="1" dirty="0"/>
              <a:t>2. Wireless PABX (Private Automatic Branch Exchange)</a:t>
            </a:r>
          </a:p>
          <a:p>
            <a:pPr>
              <a:buNone/>
            </a:pPr>
            <a:r>
              <a:rPr lang="en-US" sz="1400" dirty="0"/>
              <a:t>A </a:t>
            </a:r>
            <a:r>
              <a:rPr lang="en-US" sz="1400" b="1" dirty="0"/>
              <a:t>wireless PABX</a:t>
            </a:r>
            <a:r>
              <a:rPr lang="en-US" sz="1400" dirty="0"/>
              <a:t> extends the concept of a cordless phone by integrating multiple handsets within an organization's internal network.</a:t>
            </a:r>
          </a:p>
          <a:p>
            <a:pPr>
              <a:buFont typeface="Arial" panose="020B0604020202020204" pitchFamily="34" charset="0"/>
              <a:buChar char="•"/>
            </a:pPr>
            <a:r>
              <a:rPr lang="en-US" sz="1400" b="1" dirty="0"/>
              <a:t>Principle</a:t>
            </a:r>
            <a:r>
              <a:rPr lang="en-US" sz="1400" dirty="0"/>
              <a:t>: The </a:t>
            </a:r>
            <a:r>
              <a:rPr lang="en-US" sz="1400" b="1" dirty="0"/>
              <a:t>PABX system</a:t>
            </a:r>
            <a:r>
              <a:rPr lang="en-US" sz="1400" dirty="0"/>
              <a:t> connects to the </a:t>
            </a:r>
            <a:r>
              <a:rPr lang="en-US" sz="1400" b="1" dirty="0"/>
              <a:t>PSTN</a:t>
            </a:r>
            <a:r>
              <a:rPr lang="en-US" sz="1400" dirty="0"/>
              <a:t> and manages multiple internal wireless extensions, allowing internal and external communication.</a:t>
            </a:r>
          </a:p>
          <a:p>
            <a:pPr>
              <a:buFont typeface="Arial" panose="020B0604020202020204" pitchFamily="34" charset="0"/>
              <a:buChar char="•"/>
            </a:pPr>
            <a:r>
              <a:rPr lang="en-US" sz="1400" b="1" dirty="0"/>
              <a:t>Features</a:t>
            </a:r>
            <a:r>
              <a:rPr lang="en-US" sz="1400" dirty="0"/>
              <a:t>:</a:t>
            </a:r>
          </a:p>
          <a:p>
            <a:pPr marL="742950" lvl="1" indent="-285750">
              <a:buFont typeface="Arial" panose="020B0604020202020204" pitchFamily="34" charset="0"/>
              <a:buChar char="•"/>
            </a:pPr>
            <a:r>
              <a:rPr lang="en-US" sz="1400" dirty="0"/>
              <a:t>Supports multiple users within an enterprise.</a:t>
            </a:r>
          </a:p>
          <a:p>
            <a:pPr marL="742950" lvl="1" indent="-285750">
              <a:buFont typeface="Arial" panose="020B0604020202020204" pitchFamily="34" charset="0"/>
              <a:buChar char="•"/>
            </a:pPr>
            <a:r>
              <a:rPr lang="en-US" sz="1400" dirty="0"/>
              <a:t>Facilitates both </a:t>
            </a:r>
            <a:r>
              <a:rPr lang="en-US" sz="1400" b="1" dirty="0"/>
              <a:t>internal (intercom) and external</a:t>
            </a:r>
            <a:r>
              <a:rPr lang="en-US" sz="1400" dirty="0"/>
              <a:t> calls without wired connections.</a:t>
            </a:r>
          </a:p>
          <a:p>
            <a:pPr marL="742950" lvl="1" indent="-285750">
              <a:buFont typeface="Arial" panose="020B0604020202020204" pitchFamily="34" charset="0"/>
              <a:buChar char="•"/>
            </a:pPr>
            <a:r>
              <a:rPr lang="en-US" sz="1400" dirty="0"/>
              <a:t>Provides mobility within an office building or campus.</a:t>
            </a:r>
          </a:p>
          <a:p>
            <a:pPr>
              <a:buFont typeface="Arial" panose="020B0604020202020204" pitchFamily="34" charset="0"/>
              <a:buChar char="•"/>
            </a:pPr>
            <a:r>
              <a:rPr lang="en-US" sz="1400" b="1" dirty="0"/>
              <a:t>Advantages over Cordless Phones</a:t>
            </a:r>
            <a:r>
              <a:rPr lang="en-US" sz="1400" dirty="0"/>
              <a:t>:</a:t>
            </a:r>
          </a:p>
          <a:p>
            <a:pPr marL="742950" lvl="1" indent="-285750">
              <a:buFont typeface="Arial" panose="020B0604020202020204" pitchFamily="34" charset="0"/>
              <a:buChar char="•"/>
            </a:pPr>
            <a:r>
              <a:rPr lang="en-US" sz="1400" dirty="0"/>
              <a:t>Supports multiple users.</a:t>
            </a:r>
          </a:p>
          <a:p>
            <a:pPr marL="742950" lvl="1" indent="-285750">
              <a:buFont typeface="Arial" panose="020B0604020202020204" pitchFamily="34" charset="0"/>
              <a:buChar char="•"/>
            </a:pPr>
            <a:r>
              <a:rPr lang="en-US" sz="1400" dirty="0"/>
              <a:t>Covers a larger area using multiple base stations.</a:t>
            </a:r>
          </a:p>
          <a:p>
            <a:pPr marL="742950" lvl="1" indent="-285750">
              <a:buFont typeface="Arial" panose="020B0604020202020204" pitchFamily="34" charset="0"/>
              <a:buChar char="•"/>
            </a:pPr>
            <a:r>
              <a:rPr lang="en-US" sz="1400" dirty="0"/>
              <a:t>Reduces wiring costs and enhances mobility.</a:t>
            </a:r>
          </a:p>
          <a:p>
            <a:endParaRPr lang="en-US" sz="1400" dirty="0"/>
          </a:p>
          <a:p>
            <a:endParaRPr lang="en-IN" sz="1400" dirty="0"/>
          </a:p>
        </p:txBody>
      </p:sp>
    </p:spTree>
    <p:extLst>
      <p:ext uri="{BB962C8B-B14F-4D97-AF65-F5344CB8AC3E}">
        <p14:creationId xmlns:p14="http://schemas.microsoft.com/office/powerpoint/2010/main" val="270446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2929-9AEA-8F7C-5939-C299A87B7B43}"/>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04C00196-2E10-1212-94FB-4EA995B9578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6" name="object 6">
            <a:extLst>
              <a:ext uri="{FF2B5EF4-FFF2-40B4-BE49-F238E27FC236}">
                <a16:creationId xmlns:a16="http://schemas.microsoft.com/office/drawing/2014/main" id="{23942ED2-0518-A528-C164-958AFE9828F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7" name="TextBox 6">
            <a:extLst>
              <a:ext uri="{FF2B5EF4-FFF2-40B4-BE49-F238E27FC236}">
                <a16:creationId xmlns:a16="http://schemas.microsoft.com/office/drawing/2014/main" id="{9B86519E-DF56-C224-4620-412F50559F0F}"/>
              </a:ext>
            </a:extLst>
          </p:cNvPr>
          <p:cNvSpPr txBox="1"/>
          <p:nvPr/>
        </p:nvSpPr>
        <p:spPr>
          <a:xfrm>
            <a:off x="0" y="1371600"/>
            <a:ext cx="9063862" cy="1384995"/>
          </a:xfrm>
          <a:prstGeom prst="rect">
            <a:avLst/>
          </a:prstGeom>
          <a:noFill/>
        </p:spPr>
        <p:txBody>
          <a:bodyPr wrap="square" rtlCol="0">
            <a:spAutoFit/>
          </a:bodyPr>
          <a:lstStyle/>
          <a:p>
            <a:pPr>
              <a:buNone/>
            </a:pPr>
            <a:r>
              <a:rPr lang="en-US" sz="1400" b="1" dirty="0"/>
              <a:t>Applications in Wireless Communication</a:t>
            </a:r>
          </a:p>
          <a:p>
            <a:pPr>
              <a:buFont typeface="Arial" panose="020B0604020202020204" pitchFamily="34" charset="0"/>
              <a:buChar char="•"/>
            </a:pPr>
            <a:r>
              <a:rPr lang="en-US" sz="1400" b="1" dirty="0"/>
              <a:t>Cordless Phones</a:t>
            </a:r>
            <a:r>
              <a:rPr lang="en-US" sz="1400" dirty="0"/>
              <a:t>: Used in homes and small offices for landline communication with limited mobility.</a:t>
            </a:r>
          </a:p>
          <a:p>
            <a:pPr>
              <a:buFont typeface="Arial" panose="020B0604020202020204" pitchFamily="34" charset="0"/>
              <a:buChar char="•"/>
            </a:pPr>
            <a:r>
              <a:rPr lang="en-US" sz="1400" b="1" dirty="0"/>
              <a:t>Wireless PABX</a:t>
            </a:r>
            <a:r>
              <a:rPr lang="en-US" sz="1400" dirty="0"/>
              <a:t>: Used in large offices, industries, and corporate buildings for efficient internal and external communication.</a:t>
            </a:r>
          </a:p>
          <a:p>
            <a:r>
              <a:rPr lang="en-US" sz="1400" dirty="0"/>
              <a:t>In </a:t>
            </a:r>
            <a:r>
              <a:rPr lang="en-US" sz="1400" b="1" dirty="0"/>
              <a:t>Wireless and Mobile Communication</a:t>
            </a:r>
            <a:r>
              <a:rPr lang="en-US" sz="1400" dirty="0"/>
              <a:t>, these systems are studied under </a:t>
            </a:r>
            <a:r>
              <a:rPr lang="en-US" sz="1400" b="1" dirty="0"/>
              <a:t>short-range wireless communication</a:t>
            </a:r>
            <a:r>
              <a:rPr lang="en-US" sz="1400" dirty="0"/>
              <a:t>, focusing on frequency allocation, mobility support, and spectrum efficiency.</a:t>
            </a:r>
          </a:p>
        </p:txBody>
      </p:sp>
    </p:spTree>
    <p:extLst>
      <p:ext uri="{BB962C8B-B14F-4D97-AF65-F5344CB8AC3E}">
        <p14:creationId xmlns:p14="http://schemas.microsoft.com/office/powerpoint/2010/main" val="422249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028305" cy="3025775"/>
          </a:xfrm>
          <a:prstGeom prst="rect">
            <a:avLst/>
          </a:prstGeom>
        </p:spPr>
        <p:txBody>
          <a:bodyPr vert="horz" wrap="square" lIns="0" tIns="12700" rIns="0" bIns="0" rtlCol="0">
            <a:spAutoFit/>
          </a:bodyPr>
          <a:lstStyle/>
          <a:p>
            <a:pPr marL="355600" marR="120014" indent="-342900">
              <a:lnSpc>
                <a:spcPct val="100000"/>
              </a:lnSpc>
              <a:spcBef>
                <a:spcPts val="100"/>
              </a:spcBef>
              <a:buClr>
                <a:srgbClr val="0F1141"/>
              </a:buClr>
              <a:buFont typeface="Arial MT"/>
              <a:buChar char="•"/>
              <a:tabLst>
                <a:tab pos="355600" algn="l"/>
              </a:tabLst>
            </a:pP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functionality</a:t>
            </a:r>
            <a:r>
              <a:rPr sz="2400" spc="-65" dirty="0">
                <a:latin typeface="Times New Roman"/>
                <a:cs typeface="Times New Roman"/>
              </a:rPr>
              <a:t> </a:t>
            </a:r>
            <a:r>
              <a:rPr sz="2400" dirty="0">
                <a:latin typeface="Times New Roman"/>
                <a:cs typeface="Times New Roman"/>
              </a:rPr>
              <a:t>of</a:t>
            </a:r>
            <a:r>
              <a:rPr sz="2400" spc="-65" dirty="0">
                <a:latin typeface="Times New Roman"/>
                <a:cs typeface="Times New Roman"/>
              </a:rPr>
              <a:t> </a:t>
            </a:r>
            <a:r>
              <a:rPr sz="2400" spc="-10" dirty="0">
                <a:latin typeface="Times New Roman"/>
                <a:cs typeface="Times New Roman"/>
              </a:rPr>
              <a:t>Wireless</a:t>
            </a:r>
            <a:r>
              <a:rPr sz="2400" spc="-35" dirty="0">
                <a:latin typeface="Times New Roman"/>
                <a:cs typeface="Times New Roman"/>
              </a:rPr>
              <a:t> </a:t>
            </a:r>
            <a:r>
              <a:rPr sz="2400" dirty="0">
                <a:latin typeface="Times New Roman"/>
                <a:cs typeface="Times New Roman"/>
              </a:rPr>
              <a:t>Local</a:t>
            </a:r>
            <a:r>
              <a:rPr sz="2400" spc="-155" dirty="0">
                <a:latin typeface="Times New Roman"/>
                <a:cs typeface="Times New Roman"/>
              </a:rPr>
              <a:t> </a:t>
            </a:r>
            <a:r>
              <a:rPr sz="2400" dirty="0">
                <a:latin typeface="Times New Roman"/>
                <a:cs typeface="Times New Roman"/>
              </a:rPr>
              <a:t>Area</a:t>
            </a:r>
            <a:r>
              <a:rPr sz="2400" spc="-20" dirty="0">
                <a:latin typeface="Times New Roman"/>
                <a:cs typeface="Times New Roman"/>
              </a:rPr>
              <a:t> </a:t>
            </a:r>
            <a:r>
              <a:rPr sz="2400" dirty="0">
                <a:latin typeface="Times New Roman"/>
                <a:cs typeface="Times New Roman"/>
              </a:rPr>
              <a:t>Networks</a:t>
            </a:r>
            <a:r>
              <a:rPr sz="2400" spc="-25" dirty="0">
                <a:latin typeface="Times New Roman"/>
                <a:cs typeface="Times New Roman"/>
              </a:rPr>
              <a:t> </a:t>
            </a:r>
            <a:r>
              <a:rPr sz="2400" spc="-10" dirty="0">
                <a:latin typeface="Times New Roman"/>
                <a:cs typeface="Times New Roman"/>
              </a:rPr>
              <a:t>(WLANs)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very</a:t>
            </a:r>
            <a:r>
              <a:rPr sz="2400" spc="-10" dirty="0">
                <a:latin typeface="Times New Roman"/>
                <a:cs typeface="Times New Roman"/>
              </a:rPr>
              <a:t> </a:t>
            </a:r>
            <a:r>
              <a:rPr sz="2400" dirty="0">
                <a:latin typeface="Times New Roman"/>
                <a:cs typeface="Times New Roman"/>
              </a:rPr>
              <a:t>similar</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cordless</a:t>
            </a:r>
            <a:r>
              <a:rPr sz="2400" spc="-30" dirty="0">
                <a:latin typeface="Times New Roman"/>
                <a:cs typeface="Times New Roman"/>
              </a:rPr>
              <a:t> </a:t>
            </a:r>
            <a:r>
              <a:rPr sz="2400" dirty="0">
                <a:latin typeface="Times New Roman"/>
                <a:cs typeface="Times New Roman"/>
              </a:rPr>
              <a:t>phones</a:t>
            </a:r>
            <a:r>
              <a:rPr sz="2400" spc="-20" dirty="0">
                <a:latin typeface="Times New Roman"/>
                <a:cs typeface="Times New Roman"/>
              </a:rPr>
              <a:t> </a:t>
            </a:r>
            <a:r>
              <a:rPr sz="2400" dirty="0">
                <a:latin typeface="Times New Roman"/>
                <a:cs typeface="Times New Roman"/>
              </a:rPr>
              <a:t>connecting</a:t>
            </a:r>
            <a:r>
              <a:rPr sz="2400" spc="-55" dirty="0">
                <a:latin typeface="Times New Roman"/>
                <a:cs typeface="Times New Roman"/>
              </a:rPr>
              <a:t> </a:t>
            </a:r>
            <a:r>
              <a:rPr sz="2400" dirty="0">
                <a:latin typeface="Times New Roman"/>
                <a:cs typeface="Times New Roman"/>
              </a:rPr>
              <a:t>a</a:t>
            </a:r>
            <a:r>
              <a:rPr sz="2400" spc="-10" dirty="0">
                <a:latin typeface="Times New Roman"/>
                <a:cs typeface="Times New Roman"/>
              </a:rPr>
              <a:t> single </a:t>
            </a:r>
            <a:r>
              <a:rPr sz="2400" dirty="0">
                <a:latin typeface="Times New Roman"/>
                <a:cs typeface="Times New Roman"/>
              </a:rPr>
              <a:t>mobile</a:t>
            </a:r>
            <a:r>
              <a:rPr sz="2400" spc="-30" dirty="0">
                <a:latin typeface="Times New Roman"/>
                <a:cs typeface="Times New Roman"/>
              </a:rPr>
              <a:t> </a:t>
            </a:r>
            <a:r>
              <a:rPr sz="2400" dirty="0">
                <a:latin typeface="Times New Roman"/>
                <a:cs typeface="Times New Roman"/>
              </a:rPr>
              <a:t>user</a:t>
            </a:r>
            <a:r>
              <a:rPr sz="2400" spc="-10" dirty="0">
                <a:latin typeface="Times New Roman"/>
                <a:cs typeface="Times New Roman"/>
              </a:rPr>
              <a:t> </a:t>
            </a:r>
            <a:r>
              <a:rPr sz="2400" dirty="0">
                <a:latin typeface="Times New Roman"/>
                <a:cs typeface="Times New Roman"/>
              </a:rPr>
              <a:t>device</a:t>
            </a:r>
            <a:r>
              <a:rPr sz="2400" spc="-3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public</a:t>
            </a:r>
            <a:r>
              <a:rPr sz="2400" spc="-30" dirty="0">
                <a:latin typeface="Times New Roman"/>
                <a:cs typeface="Times New Roman"/>
              </a:rPr>
              <a:t> </a:t>
            </a:r>
            <a:r>
              <a:rPr sz="2400" dirty="0">
                <a:latin typeface="Times New Roman"/>
                <a:cs typeface="Times New Roman"/>
              </a:rPr>
              <a:t>landline</a:t>
            </a:r>
            <a:r>
              <a:rPr sz="2400" spc="-40" dirty="0">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dirty="0">
                <a:latin typeface="Times New Roman"/>
                <a:cs typeface="Times New Roman"/>
              </a:rPr>
              <a:t>A</a:t>
            </a:r>
            <a:r>
              <a:rPr sz="2400" spc="-150" dirty="0">
                <a:latin typeface="Times New Roman"/>
                <a:cs typeface="Times New Roman"/>
              </a:rPr>
              <a:t> </a:t>
            </a:r>
            <a:r>
              <a:rPr sz="2400" dirty="0">
                <a:latin typeface="Times New Roman"/>
                <a:cs typeface="Times New Roman"/>
              </a:rPr>
              <a:t>major</a:t>
            </a:r>
            <a:r>
              <a:rPr sz="2400" spc="-45" dirty="0">
                <a:latin typeface="Times New Roman"/>
                <a:cs typeface="Times New Roman"/>
              </a:rPr>
              <a:t> </a:t>
            </a:r>
            <a:r>
              <a:rPr sz="2400" dirty="0">
                <a:latin typeface="Times New Roman"/>
                <a:cs typeface="Times New Roman"/>
              </a:rPr>
              <a:t>difference</a:t>
            </a:r>
            <a:r>
              <a:rPr sz="2400" spc="-40" dirty="0">
                <a:latin typeface="Times New Roman"/>
                <a:cs typeface="Times New Roman"/>
              </a:rPr>
              <a:t> </a:t>
            </a:r>
            <a:r>
              <a:rPr sz="2400" dirty="0">
                <a:latin typeface="Times New Roman"/>
                <a:cs typeface="Times New Roman"/>
              </a:rPr>
              <a:t>between</a:t>
            </a:r>
            <a:r>
              <a:rPr sz="2400" spc="-45" dirty="0">
                <a:latin typeface="Times New Roman"/>
                <a:cs typeface="Times New Roman"/>
              </a:rPr>
              <a:t> </a:t>
            </a:r>
            <a:r>
              <a:rPr sz="2400" dirty="0">
                <a:latin typeface="Times New Roman"/>
                <a:cs typeface="Times New Roman"/>
              </a:rPr>
              <a:t>wireless</a:t>
            </a:r>
            <a:r>
              <a:rPr sz="2400" spc="-50" dirty="0">
                <a:latin typeface="Times New Roman"/>
                <a:cs typeface="Times New Roman"/>
              </a:rPr>
              <a:t> </a:t>
            </a:r>
            <a:r>
              <a:rPr sz="2400" dirty="0">
                <a:latin typeface="Times New Roman"/>
                <a:cs typeface="Times New Roman"/>
              </a:rPr>
              <a:t>LANs</a:t>
            </a:r>
            <a:r>
              <a:rPr sz="2400" spc="-1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spc="-10" dirty="0">
                <a:latin typeface="Times New Roman"/>
                <a:cs typeface="Times New Roman"/>
              </a:rPr>
              <a:t>cordless </a:t>
            </a:r>
            <a:r>
              <a:rPr sz="2400" dirty="0">
                <a:latin typeface="Times New Roman"/>
                <a:cs typeface="Times New Roman"/>
              </a:rPr>
              <a:t>phones</a:t>
            </a:r>
            <a:r>
              <a:rPr sz="2400" spc="-20"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required</a:t>
            </a:r>
            <a:r>
              <a:rPr sz="2400" spc="-50"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dirty="0">
                <a:latin typeface="Times New Roman"/>
                <a:cs typeface="Times New Roman"/>
              </a:rPr>
              <a:t>rate.</a:t>
            </a:r>
            <a:r>
              <a:rPr sz="2400" spc="-90" dirty="0">
                <a:latin typeface="Times New Roman"/>
                <a:cs typeface="Times New Roman"/>
              </a:rPr>
              <a:t> </a:t>
            </a:r>
            <a:r>
              <a:rPr sz="2400" dirty="0">
                <a:latin typeface="Times New Roman"/>
                <a:cs typeface="Times New Roman"/>
              </a:rPr>
              <a:t>While</a:t>
            </a:r>
            <a:r>
              <a:rPr sz="2400" spc="-15" dirty="0">
                <a:latin typeface="Times New Roman"/>
                <a:cs typeface="Times New Roman"/>
              </a:rPr>
              <a:t> </a:t>
            </a:r>
            <a:r>
              <a:rPr sz="2400" dirty="0">
                <a:latin typeface="Times New Roman"/>
                <a:cs typeface="Times New Roman"/>
              </a:rPr>
              <a:t>cordless</a:t>
            </a:r>
            <a:r>
              <a:rPr sz="2400" spc="-35" dirty="0">
                <a:latin typeface="Times New Roman"/>
                <a:cs typeface="Times New Roman"/>
              </a:rPr>
              <a:t> </a:t>
            </a:r>
            <a:r>
              <a:rPr sz="2400" dirty="0">
                <a:latin typeface="Times New Roman"/>
                <a:cs typeface="Times New Roman"/>
              </a:rPr>
              <a:t>phones</a:t>
            </a:r>
            <a:r>
              <a:rPr sz="2400" spc="-30" dirty="0">
                <a:latin typeface="Times New Roman"/>
                <a:cs typeface="Times New Roman"/>
              </a:rPr>
              <a:t> </a:t>
            </a:r>
            <a:r>
              <a:rPr sz="2400" dirty="0">
                <a:latin typeface="Times New Roman"/>
                <a:cs typeface="Times New Roman"/>
              </a:rPr>
              <a:t>need</a:t>
            </a:r>
            <a:r>
              <a:rPr sz="2400" spc="-25" dirty="0">
                <a:latin typeface="Times New Roman"/>
                <a:cs typeface="Times New Roman"/>
              </a:rPr>
              <a:t> to </a:t>
            </a:r>
            <a:r>
              <a:rPr sz="2400" dirty="0">
                <a:latin typeface="Times New Roman"/>
                <a:cs typeface="Times New Roman"/>
              </a:rPr>
              <a:t>transmit</a:t>
            </a:r>
            <a:r>
              <a:rPr sz="2400" spc="-25" dirty="0">
                <a:latin typeface="Times New Roman"/>
                <a:cs typeface="Times New Roman"/>
              </a:rPr>
              <a:t> </a:t>
            </a:r>
            <a:r>
              <a:rPr sz="2400" dirty="0">
                <a:latin typeface="Times New Roman"/>
                <a:cs typeface="Times New Roman"/>
              </a:rPr>
              <a:t>(digitized)</a:t>
            </a:r>
            <a:r>
              <a:rPr sz="2400" spc="-55" dirty="0">
                <a:latin typeface="Times New Roman"/>
                <a:cs typeface="Times New Roman"/>
              </a:rPr>
              <a:t> </a:t>
            </a:r>
            <a:r>
              <a:rPr sz="2400" dirty="0">
                <a:latin typeface="Times New Roman"/>
                <a:cs typeface="Times New Roman"/>
              </a:rPr>
              <a:t>speech,</a:t>
            </a:r>
            <a:r>
              <a:rPr sz="2400" spc="-15" dirty="0">
                <a:latin typeface="Times New Roman"/>
                <a:cs typeface="Times New Roman"/>
              </a:rPr>
              <a:t> </a:t>
            </a:r>
            <a:r>
              <a:rPr sz="2400" dirty="0">
                <a:latin typeface="Times New Roman"/>
                <a:cs typeface="Times New Roman"/>
              </a:rPr>
              <a:t>which</a:t>
            </a:r>
            <a:r>
              <a:rPr sz="2400" spc="-5" dirty="0">
                <a:latin typeface="Times New Roman"/>
                <a:cs typeface="Times New Roman"/>
              </a:rPr>
              <a:t> </a:t>
            </a:r>
            <a:r>
              <a:rPr sz="2400" dirty="0">
                <a:latin typeface="Times New Roman"/>
                <a:cs typeface="Times New Roman"/>
              </a:rPr>
              <a:t>requires</a:t>
            </a:r>
            <a:r>
              <a:rPr sz="2400" spc="-40" dirty="0">
                <a:latin typeface="Times New Roman"/>
                <a:cs typeface="Times New Roman"/>
              </a:rPr>
              <a:t> </a:t>
            </a:r>
            <a:r>
              <a:rPr sz="2400" dirty="0">
                <a:latin typeface="Times New Roman"/>
                <a:cs typeface="Times New Roman"/>
              </a:rPr>
              <a:t>at</a:t>
            </a:r>
            <a:r>
              <a:rPr sz="2400" spc="-15" dirty="0">
                <a:latin typeface="Times New Roman"/>
                <a:cs typeface="Times New Roman"/>
              </a:rPr>
              <a:t> </a:t>
            </a:r>
            <a:r>
              <a:rPr sz="2400" dirty="0">
                <a:latin typeface="Times New Roman"/>
                <a:cs typeface="Times New Roman"/>
              </a:rPr>
              <a:t>most</a:t>
            </a:r>
            <a:r>
              <a:rPr sz="2400" spc="10" dirty="0">
                <a:latin typeface="Times New Roman"/>
                <a:cs typeface="Times New Roman"/>
              </a:rPr>
              <a:t> </a:t>
            </a:r>
            <a:r>
              <a:rPr sz="2400" dirty="0">
                <a:latin typeface="Times New Roman"/>
                <a:cs typeface="Times New Roman"/>
              </a:rPr>
              <a:t>64</a:t>
            </a:r>
            <a:r>
              <a:rPr sz="2400" spc="-5" dirty="0">
                <a:latin typeface="Times New Roman"/>
                <a:cs typeface="Times New Roman"/>
              </a:rPr>
              <a:t> </a:t>
            </a:r>
            <a:r>
              <a:rPr sz="2400" spc="-10" dirty="0">
                <a:latin typeface="Times New Roman"/>
                <a:cs typeface="Times New Roman"/>
              </a:rPr>
              <a:t>Kbit/s, </a:t>
            </a:r>
            <a:r>
              <a:rPr sz="2400" dirty="0">
                <a:latin typeface="Times New Roman"/>
                <a:cs typeface="Times New Roman"/>
              </a:rPr>
              <a:t>wireless</a:t>
            </a:r>
            <a:r>
              <a:rPr sz="2400" spc="-35" dirty="0">
                <a:latin typeface="Times New Roman"/>
                <a:cs typeface="Times New Roman"/>
              </a:rPr>
              <a:t> </a:t>
            </a:r>
            <a:r>
              <a:rPr sz="2400" dirty="0">
                <a:latin typeface="Times New Roman"/>
                <a:cs typeface="Times New Roman"/>
              </a:rPr>
              <a:t>LANs</a:t>
            </a:r>
            <a:r>
              <a:rPr sz="2400" spc="10" dirty="0">
                <a:latin typeface="Times New Roman"/>
                <a:cs typeface="Times New Roman"/>
              </a:rPr>
              <a:t> </a:t>
            </a:r>
            <a:r>
              <a:rPr sz="2400" dirty="0">
                <a:latin typeface="Times New Roman"/>
                <a:cs typeface="Times New Roman"/>
              </a:rPr>
              <a:t>should</a:t>
            </a:r>
            <a:r>
              <a:rPr sz="2400" spc="-25"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dirty="0">
                <a:latin typeface="Times New Roman"/>
                <a:cs typeface="Times New Roman"/>
              </a:rPr>
              <a:t>at</a:t>
            </a:r>
            <a:r>
              <a:rPr sz="2400" spc="-35" dirty="0">
                <a:latin typeface="Times New Roman"/>
                <a:cs typeface="Times New Roman"/>
              </a:rPr>
              <a:t> </a:t>
            </a:r>
            <a:r>
              <a:rPr sz="2400" dirty="0">
                <a:latin typeface="Times New Roman"/>
                <a:cs typeface="Times New Roman"/>
              </a:rPr>
              <a:t>least</a:t>
            </a:r>
            <a:r>
              <a:rPr sz="2400" spc="-30"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fast</a:t>
            </a:r>
            <a:r>
              <a:rPr sz="2400" spc="-20" dirty="0">
                <a:latin typeface="Times New Roman"/>
                <a:cs typeface="Times New Roman"/>
              </a:rPr>
              <a:t> </a:t>
            </a:r>
            <a:r>
              <a:rPr sz="2400" dirty="0">
                <a:latin typeface="Times New Roman"/>
                <a:cs typeface="Times New Roman"/>
              </a:rPr>
              <a:t>as</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Internet</a:t>
            </a:r>
            <a:r>
              <a:rPr sz="2400" spc="-45" dirty="0">
                <a:latin typeface="Times New Roman"/>
                <a:cs typeface="Times New Roman"/>
              </a:rPr>
              <a:t> </a:t>
            </a:r>
            <a:r>
              <a:rPr sz="2400" spc="-20" dirty="0">
                <a:latin typeface="Times New Roman"/>
                <a:cs typeface="Times New Roman"/>
              </a:rPr>
              <a:t>that </a:t>
            </a:r>
            <a:r>
              <a:rPr sz="2400" dirty="0">
                <a:latin typeface="Times New Roman"/>
                <a:cs typeface="Times New Roman"/>
              </a:rPr>
              <a:t>they</a:t>
            </a:r>
            <a:r>
              <a:rPr sz="2400" spc="-15"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connected.</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0" dirty="0"/>
              <a:t>Wireless</a:t>
            </a:r>
            <a:r>
              <a:rPr spc="-225" dirty="0"/>
              <a:t> </a:t>
            </a:r>
            <a:r>
              <a:rPr spc="-135" dirty="0"/>
              <a:t>Local</a:t>
            </a:r>
            <a:r>
              <a:rPr spc="-385" dirty="0"/>
              <a:t> </a:t>
            </a:r>
            <a:r>
              <a:rPr spc="-125" dirty="0"/>
              <a:t>Area</a:t>
            </a:r>
            <a:r>
              <a:rPr spc="-250" dirty="0"/>
              <a:t> </a:t>
            </a:r>
            <a:r>
              <a:rPr spc="-130" dirty="0"/>
              <a:t>Networks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12280-CFA9-65C0-5E97-74E58CC6A1C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E9BC8B-3D48-F7F5-4C2C-0A5F6C32613F}"/>
              </a:ext>
            </a:extLst>
          </p:cNvPr>
          <p:cNvSpPr txBox="1"/>
          <p:nvPr/>
        </p:nvSpPr>
        <p:spPr>
          <a:xfrm>
            <a:off x="80138" y="1516507"/>
            <a:ext cx="8983724" cy="5288627"/>
          </a:xfrm>
          <a:prstGeom prst="rect">
            <a:avLst/>
          </a:prstGeom>
        </p:spPr>
        <p:txBody>
          <a:bodyPr vert="horz" wrap="square" lIns="0" tIns="12700" rIns="0" bIns="0" rtlCol="0">
            <a:spAutoFit/>
          </a:bodyPr>
          <a:lstStyle/>
          <a:p>
            <a:pPr marL="12700" marR="120014">
              <a:lnSpc>
                <a:spcPct val="100000"/>
              </a:lnSpc>
              <a:spcBef>
                <a:spcPts val="100"/>
              </a:spcBef>
              <a:buClr>
                <a:srgbClr val="0F1141"/>
              </a:buClr>
              <a:tabLst>
                <a:tab pos="355600" algn="l"/>
              </a:tabLst>
            </a:pPr>
            <a:r>
              <a:rPr lang="en-US" dirty="0"/>
              <a:t>Wireless Local Area Networks (</a:t>
            </a:r>
            <a:r>
              <a:rPr lang="en-US" b="1" dirty="0"/>
              <a:t>WLANs</a:t>
            </a:r>
            <a:r>
              <a:rPr lang="en-US" dirty="0"/>
              <a:t>) provide high-speed wireless connectivity within a limited geographical area, such as homes, offices, and campuses. They operate similarly to cordless phones by connecting mobile devices to a fixed communication network, but with a much higher data rate.</a:t>
            </a:r>
          </a:p>
          <a:p>
            <a:pPr>
              <a:buNone/>
            </a:pPr>
            <a:r>
              <a:rPr lang="en-US" b="1" dirty="0"/>
              <a:t>Key Characteristics of WLANs</a:t>
            </a:r>
          </a:p>
          <a:p>
            <a:pPr>
              <a:buFont typeface="Arial" panose="020B0604020202020204" pitchFamily="34" charset="0"/>
              <a:buChar char="•"/>
            </a:pPr>
            <a:r>
              <a:rPr lang="en-US" b="1" dirty="0"/>
              <a:t>Functionality Similar to Cordless Phones</a:t>
            </a:r>
            <a:r>
              <a:rPr lang="en-US" dirty="0"/>
              <a:t>: Like cordless phones, WLANs allow devices to communicate wirelessly with a central access point, which connects to a wired network (such as the internet or a local server).</a:t>
            </a:r>
          </a:p>
          <a:p>
            <a:pPr>
              <a:buFont typeface="Arial" panose="020B0604020202020204" pitchFamily="34" charset="0"/>
              <a:buChar char="•"/>
            </a:pPr>
            <a:r>
              <a:rPr lang="en-US" b="1" dirty="0"/>
              <a:t>High Data Rate Requirement</a:t>
            </a:r>
            <a:r>
              <a:rPr lang="en-US" dirty="0"/>
              <a:t>:</a:t>
            </a:r>
          </a:p>
          <a:p>
            <a:pPr marL="742950" lvl="1" indent="-285750">
              <a:buFont typeface="Arial" panose="020B0604020202020204" pitchFamily="34" charset="0"/>
              <a:buChar char="•"/>
            </a:pPr>
            <a:r>
              <a:rPr lang="en-US" dirty="0"/>
              <a:t>Cordless phones primarily transmit </a:t>
            </a:r>
            <a:r>
              <a:rPr lang="en-US" b="1" dirty="0"/>
              <a:t>digitized speech</a:t>
            </a:r>
            <a:r>
              <a:rPr lang="en-US" dirty="0"/>
              <a:t> at a low data rate (≤64 Kbit/s).</a:t>
            </a:r>
          </a:p>
          <a:p>
            <a:pPr marL="742950" lvl="1" indent="-285750">
              <a:buFont typeface="Arial" panose="020B0604020202020204" pitchFamily="34" charset="0"/>
              <a:buChar char="•"/>
            </a:pPr>
            <a:r>
              <a:rPr lang="en-US" dirty="0"/>
              <a:t>WLANs must support high-speed data transmission to match internet speeds, typically in the range of </a:t>
            </a:r>
            <a:r>
              <a:rPr lang="en-US" b="1" dirty="0"/>
              <a:t>Mbps to Gbps</a:t>
            </a:r>
            <a:r>
              <a:rPr lang="en-US" dirty="0"/>
              <a:t> (e.g., Wi-Fi standards like IEEE 802.11ac, 802.11ax).</a:t>
            </a:r>
          </a:p>
          <a:p>
            <a:pPr>
              <a:buFont typeface="Arial" panose="020B0604020202020204" pitchFamily="34" charset="0"/>
              <a:buChar char="•"/>
            </a:pPr>
            <a:r>
              <a:rPr lang="en-US" b="1" dirty="0"/>
              <a:t>Operates on Unlicensed Frequency Bands</a:t>
            </a:r>
            <a:r>
              <a:rPr lang="en-US" dirty="0"/>
              <a:t>: Uses ISM bands (2.4 GHz, 5 GHz, and 6 GHz) for communication.</a:t>
            </a:r>
          </a:p>
          <a:p>
            <a:pPr>
              <a:buFont typeface="Arial" panose="020B0604020202020204" pitchFamily="34" charset="0"/>
              <a:buChar char="•"/>
            </a:pPr>
            <a:r>
              <a:rPr lang="en-US" b="1" dirty="0"/>
              <a:t>Supports Multiple Devices</a:t>
            </a:r>
            <a:r>
              <a:rPr lang="en-US" dirty="0"/>
              <a:t>: Unlike cordless phones, which usually support only one handset, WLANs allow multiple users to connect simultaneously.</a:t>
            </a:r>
          </a:p>
          <a:p>
            <a:pPr marL="12700" marR="120014">
              <a:lnSpc>
                <a:spcPct val="100000"/>
              </a:lnSpc>
              <a:spcBef>
                <a:spcPts val="100"/>
              </a:spcBef>
              <a:buClr>
                <a:srgbClr val="0F1141"/>
              </a:buClr>
              <a:tabLst>
                <a:tab pos="355600" algn="l"/>
              </a:tabLst>
            </a:pPr>
            <a:endParaRPr dirty="0">
              <a:latin typeface="Times New Roman"/>
              <a:cs typeface="Times New Roman"/>
            </a:endParaRPr>
          </a:p>
        </p:txBody>
      </p:sp>
      <p:sp>
        <p:nvSpPr>
          <p:cNvPr id="4" name="object 4">
            <a:extLst>
              <a:ext uri="{FF2B5EF4-FFF2-40B4-BE49-F238E27FC236}">
                <a16:creationId xmlns:a16="http://schemas.microsoft.com/office/drawing/2014/main" id="{1D0AA966-6656-DB47-819F-33B53FF7F19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27</a:t>
            </a:fld>
            <a:endParaRPr spc="-25" dirty="0"/>
          </a:p>
        </p:txBody>
      </p:sp>
      <p:sp>
        <p:nvSpPr>
          <p:cNvPr id="5" name="object 5">
            <a:extLst>
              <a:ext uri="{FF2B5EF4-FFF2-40B4-BE49-F238E27FC236}">
                <a16:creationId xmlns:a16="http://schemas.microsoft.com/office/drawing/2014/main" id="{4F76EA21-E2AA-6BFE-0F30-0895E73CF41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66C02EC4-B9B9-E3DE-9EDE-A5361919E261}"/>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0" dirty="0"/>
              <a:t>Wireless</a:t>
            </a:r>
            <a:r>
              <a:rPr spc="-225" dirty="0"/>
              <a:t> </a:t>
            </a:r>
            <a:r>
              <a:rPr spc="-135" dirty="0"/>
              <a:t>Local</a:t>
            </a:r>
            <a:r>
              <a:rPr spc="-385" dirty="0"/>
              <a:t> </a:t>
            </a:r>
            <a:r>
              <a:rPr spc="-125" dirty="0"/>
              <a:t>Area</a:t>
            </a:r>
            <a:r>
              <a:rPr spc="-250" dirty="0"/>
              <a:t> </a:t>
            </a:r>
            <a:r>
              <a:rPr spc="-130" dirty="0"/>
              <a:t>Networks</a:t>
            </a:r>
          </a:p>
        </p:txBody>
      </p:sp>
    </p:spTree>
    <p:extLst>
      <p:ext uri="{BB962C8B-B14F-4D97-AF65-F5344CB8AC3E}">
        <p14:creationId xmlns:p14="http://schemas.microsoft.com/office/powerpoint/2010/main" val="256637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6C3AE-CC33-A3C8-DFCA-3BC97BDD266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F010388-83B7-5557-D6D9-5AE010DE8CEB}"/>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28</a:t>
            </a:fld>
            <a:endParaRPr spc="-25" dirty="0"/>
          </a:p>
        </p:txBody>
      </p:sp>
      <p:sp>
        <p:nvSpPr>
          <p:cNvPr id="5" name="object 5">
            <a:extLst>
              <a:ext uri="{FF2B5EF4-FFF2-40B4-BE49-F238E27FC236}">
                <a16:creationId xmlns:a16="http://schemas.microsoft.com/office/drawing/2014/main" id="{6ADA4F0D-C698-F381-425F-DC39005C85F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5184CE4F-FAD2-98C8-04CD-7E9705F37C6A}"/>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0" dirty="0"/>
              <a:t>Wireless</a:t>
            </a:r>
            <a:r>
              <a:rPr spc="-225" dirty="0"/>
              <a:t> </a:t>
            </a:r>
            <a:r>
              <a:rPr spc="-135" dirty="0"/>
              <a:t>Local</a:t>
            </a:r>
            <a:r>
              <a:rPr spc="-385" dirty="0"/>
              <a:t> </a:t>
            </a:r>
            <a:r>
              <a:rPr spc="-125" dirty="0"/>
              <a:t>Area</a:t>
            </a:r>
            <a:r>
              <a:rPr spc="-250" dirty="0"/>
              <a:t> </a:t>
            </a:r>
            <a:r>
              <a:rPr spc="-130" dirty="0"/>
              <a:t>Networks</a:t>
            </a:r>
          </a:p>
        </p:txBody>
      </p:sp>
      <p:graphicFrame>
        <p:nvGraphicFramePr>
          <p:cNvPr id="6" name="Table 5">
            <a:extLst>
              <a:ext uri="{FF2B5EF4-FFF2-40B4-BE49-F238E27FC236}">
                <a16:creationId xmlns:a16="http://schemas.microsoft.com/office/drawing/2014/main" id="{51A5A9B7-FA28-5AE9-7136-688301AE9122}"/>
              </a:ext>
            </a:extLst>
          </p:cNvPr>
          <p:cNvGraphicFramePr>
            <a:graphicFrameLocks noGrp="1"/>
          </p:cNvGraphicFramePr>
          <p:nvPr>
            <p:extLst>
              <p:ext uri="{D42A27DB-BD31-4B8C-83A1-F6EECF244321}">
                <p14:modId xmlns:p14="http://schemas.microsoft.com/office/powerpoint/2010/main" val="1878880893"/>
              </p:ext>
            </p:extLst>
          </p:nvPr>
        </p:nvGraphicFramePr>
        <p:xfrm>
          <a:off x="152400" y="1396999"/>
          <a:ext cx="8691117" cy="1879600"/>
        </p:xfrm>
        <a:graphic>
          <a:graphicData uri="http://schemas.openxmlformats.org/drawingml/2006/table">
            <a:tbl>
              <a:tblPr firstRow="1" bandRow="1">
                <a:tableStyleId>{073A0DAA-6AF3-43AB-8588-CEC1D06C72B9}</a:tableStyleId>
              </a:tblPr>
              <a:tblGrid>
                <a:gridCol w="2897039">
                  <a:extLst>
                    <a:ext uri="{9D8B030D-6E8A-4147-A177-3AD203B41FA5}">
                      <a16:colId xmlns:a16="http://schemas.microsoft.com/office/drawing/2014/main" val="141148413"/>
                    </a:ext>
                  </a:extLst>
                </a:gridCol>
                <a:gridCol w="2897039">
                  <a:extLst>
                    <a:ext uri="{9D8B030D-6E8A-4147-A177-3AD203B41FA5}">
                      <a16:colId xmlns:a16="http://schemas.microsoft.com/office/drawing/2014/main" val="1938338005"/>
                    </a:ext>
                  </a:extLst>
                </a:gridCol>
                <a:gridCol w="2897039">
                  <a:extLst>
                    <a:ext uri="{9D8B030D-6E8A-4147-A177-3AD203B41FA5}">
                      <a16:colId xmlns:a16="http://schemas.microsoft.com/office/drawing/2014/main" val="3677047803"/>
                    </a:ext>
                  </a:extLst>
                </a:gridCol>
              </a:tblGrid>
              <a:tr h="375920">
                <a:tc>
                  <a:txBody>
                    <a:bodyPr/>
                    <a:lstStyle/>
                    <a:p>
                      <a:pPr lvl="0" algn="ctr"/>
                      <a:r>
                        <a:rPr lang="en-IN" dirty="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rPr>
                        <a:t>WLANs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Cordless Phones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360825"/>
                  </a:ext>
                </a:extLst>
              </a:tr>
              <a:tr h="375920">
                <a:tc>
                  <a:txBody>
                    <a:bodyPr/>
                    <a:lstStyle/>
                    <a:p>
                      <a:r>
                        <a:rPr lang="en-IN" dirty="0"/>
                        <a:t>Purpose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Wireless internet access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Voice communication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1033713"/>
                  </a:ext>
                </a:extLst>
              </a:tr>
              <a:tr h="375920">
                <a:tc>
                  <a:txBody>
                    <a:bodyPr/>
                    <a:lstStyle/>
                    <a:p>
                      <a:r>
                        <a:rPr lang="en-IN" dirty="0"/>
                        <a:t>Data Rate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Mbps to Gbps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≤64 Kbit/s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776311"/>
                  </a:ext>
                </a:extLst>
              </a:tr>
              <a:tr h="375920">
                <a:tc>
                  <a:txBody>
                    <a:bodyPr/>
                    <a:lstStyle/>
                    <a:p>
                      <a:r>
                        <a:rPr lang="en-IN" dirty="0"/>
                        <a:t>Coverage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30–100 meters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50–300 meters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341128"/>
                  </a:ext>
                </a:extLst>
              </a:tr>
              <a:tr h="375920">
                <a:tc>
                  <a:txBody>
                    <a:bodyPr/>
                    <a:lstStyle/>
                    <a:p>
                      <a:r>
                        <a:rPr lang="en-IN" dirty="0"/>
                        <a:t>Network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Connects to the internet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Connects to PSTN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4600196"/>
                  </a:ext>
                </a:extLst>
              </a:tr>
            </a:tbl>
          </a:graphicData>
        </a:graphic>
      </p:graphicFrame>
      <p:sp>
        <p:nvSpPr>
          <p:cNvPr id="7" name="TextBox 6">
            <a:extLst>
              <a:ext uri="{FF2B5EF4-FFF2-40B4-BE49-F238E27FC236}">
                <a16:creationId xmlns:a16="http://schemas.microsoft.com/office/drawing/2014/main" id="{3D23FD8F-2775-4FB2-5278-AC5DF23DE19F}"/>
              </a:ext>
            </a:extLst>
          </p:cNvPr>
          <p:cNvSpPr txBox="1"/>
          <p:nvPr/>
        </p:nvSpPr>
        <p:spPr>
          <a:xfrm>
            <a:off x="152400" y="3429000"/>
            <a:ext cx="8911462" cy="2585323"/>
          </a:xfrm>
          <a:prstGeom prst="rect">
            <a:avLst/>
          </a:prstGeom>
          <a:noFill/>
        </p:spPr>
        <p:txBody>
          <a:bodyPr wrap="square" rtlCol="0">
            <a:spAutoFit/>
          </a:bodyPr>
          <a:lstStyle/>
          <a:p>
            <a:pPr>
              <a:buNone/>
            </a:pPr>
            <a:r>
              <a:rPr lang="en-US" b="1" dirty="0"/>
              <a:t>Applications of WLANs</a:t>
            </a:r>
          </a:p>
          <a:p>
            <a:pPr>
              <a:buFont typeface="Arial" panose="020B0604020202020204" pitchFamily="34" charset="0"/>
              <a:buChar char="•"/>
            </a:pPr>
            <a:r>
              <a:rPr lang="en-US" b="1" dirty="0"/>
              <a:t>Home and Office Networks</a:t>
            </a:r>
            <a:r>
              <a:rPr lang="en-US" dirty="0"/>
              <a:t> – Provides seamless internet access to multiple users.</a:t>
            </a:r>
          </a:p>
          <a:p>
            <a:pPr>
              <a:buFont typeface="Arial" panose="020B0604020202020204" pitchFamily="34" charset="0"/>
              <a:buChar char="•"/>
            </a:pPr>
            <a:r>
              <a:rPr lang="en-US" b="1" dirty="0"/>
              <a:t>Public Wi-Fi Hotspots</a:t>
            </a:r>
            <a:r>
              <a:rPr lang="en-US" dirty="0"/>
              <a:t> – Used in airports, cafes, and shopping malls.</a:t>
            </a:r>
          </a:p>
          <a:p>
            <a:pPr>
              <a:buFont typeface="Arial" panose="020B0604020202020204" pitchFamily="34" charset="0"/>
              <a:buChar char="•"/>
            </a:pPr>
            <a:r>
              <a:rPr lang="en-US" b="1" dirty="0"/>
              <a:t>Enterprise Networks</a:t>
            </a:r>
            <a:r>
              <a:rPr lang="en-US" dirty="0"/>
              <a:t> – Supports internal communications and cloud-based applications.</a:t>
            </a:r>
          </a:p>
          <a:p>
            <a:r>
              <a:rPr lang="en-US" dirty="0"/>
              <a:t>In </a:t>
            </a:r>
            <a:r>
              <a:rPr lang="en-US" b="1" dirty="0"/>
              <a:t>Wireless and Mobile Communication</a:t>
            </a:r>
            <a:r>
              <a:rPr lang="en-US" dirty="0"/>
              <a:t>, WLANs are studied under </a:t>
            </a:r>
            <a:r>
              <a:rPr lang="en-US" b="1" dirty="0"/>
              <a:t>wireless networking protocols, data transmission rates, frequency spectrum utilization, and security mechanisms</a:t>
            </a:r>
            <a:r>
              <a:rPr lang="en-US" dirty="0"/>
              <a:t> like encryption (WPA2, WPA3).</a:t>
            </a:r>
          </a:p>
          <a:p>
            <a:endParaRPr lang="en-IN" dirty="0"/>
          </a:p>
        </p:txBody>
      </p:sp>
    </p:spTree>
    <p:extLst>
      <p:ext uri="{BB962C8B-B14F-4D97-AF65-F5344CB8AC3E}">
        <p14:creationId xmlns:p14="http://schemas.microsoft.com/office/powerpoint/2010/main" val="953507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675245" cy="3757295"/>
          </a:xfrm>
          <a:prstGeom prst="rect">
            <a:avLst/>
          </a:prstGeom>
        </p:spPr>
        <p:txBody>
          <a:bodyPr vert="horz" wrap="square" lIns="0" tIns="12700" rIns="0" bIns="0" rtlCol="0">
            <a:spAutoFit/>
          </a:bodyPr>
          <a:lstStyle/>
          <a:p>
            <a:pPr marL="355600" marR="1574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When the</a:t>
            </a:r>
            <a:r>
              <a:rPr sz="2400" spc="-20" dirty="0">
                <a:latin typeface="Times New Roman"/>
                <a:cs typeface="Times New Roman"/>
              </a:rPr>
              <a:t> </a:t>
            </a:r>
            <a:r>
              <a:rPr sz="2400" dirty="0">
                <a:latin typeface="Times New Roman"/>
                <a:cs typeface="Times New Roman"/>
              </a:rPr>
              <a:t>coverage</a:t>
            </a:r>
            <a:r>
              <a:rPr sz="2400" spc="-30" dirty="0">
                <a:latin typeface="Times New Roman"/>
                <a:cs typeface="Times New Roman"/>
              </a:rPr>
              <a:t> </a:t>
            </a:r>
            <a:r>
              <a:rPr sz="2400" dirty="0">
                <a:latin typeface="Times New Roman"/>
                <a:cs typeface="Times New Roman"/>
              </a:rPr>
              <a:t>area</a:t>
            </a:r>
            <a:r>
              <a:rPr sz="2400" spc="-30" dirty="0">
                <a:latin typeface="Times New Roman"/>
                <a:cs typeface="Times New Roman"/>
              </a:rPr>
              <a:t> </a:t>
            </a:r>
            <a:r>
              <a:rPr sz="2400" dirty="0">
                <a:latin typeface="Times New Roman"/>
                <a:cs typeface="Times New Roman"/>
              </a:rPr>
              <a:t>becomes</a:t>
            </a:r>
            <a:r>
              <a:rPr sz="2400" spc="-10" dirty="0">
                <a:latin typeface="Times New Roman"/>
                <a:cs typeface="Times New Roman"/>
              </a:rPr>
              <a:t> </a:t>
            </a:r>
            <a:r>
              <a:rPr sz="2400" dirty="0">
                <a:latin typeface="Times New Roman"/>
                <a:cs typeface="Times New Roman"/>
              </a:rPr>
              <a:t>even</a:t>
            </a:r>
            <a:r>
              <a:rPr sz="2400" spc="-20" dirty="0">
                <a:latin typeface="Times New Roman"/>
                <a:cs typeface="Times New Roman"/>
              </a:rPr>
              <a:t> </a:t>
            </a:r>
            <a:r>
              <a:rPr sz="2400" dirty="0">
                <a:latin typeface="Times New Roman"/>
                <a:cs typeface="Times New Roman"/>
              </a:rPr>
              <a:t>smaller</a:t>
            </a:r>
            <a:r>
              <a:rPr sz="2400" spc="-5" dirty="0">
                <a:latin typeface="Times New Roman"/>
                <a:cs typeface="Times New Roman"/>
              </a:rPr>
              <a:t> </a:t>
            </a:r>
            <a:r>
              <a:rPr sz="2400" dirty="0">
                <a:latin typeface="Times New Roman"/>
                <a:cs typeface="Times New Roman"/>
              </a:rPr>
              <a:t>than</a:t>
            </a:r>
            <a:r>
              <a:rPr sz="2400" spc="-35"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spc="-25" dirty="0">
                <a:latin typeface="Times New Roman"/>
                <a:cs typeface="Times New Roman"/>
              </a:rPr>
              <a:t>of </a:t>
            </a:r>
            <a:r>
              <a:rPr sz="2400" dirty="0">
                <a:latin typeface="Times New Roman"/>
                <a:cs typeface="Times New Roman"/>
              </a:rPr>
              <a:t>WLANs,</a:t>
            </a:r>
            <a:r>
              <a:rPr sz="2400" spc="-20" dirty="0">
                <a:latin typeface="Times New Roman"/>
                <a:cs typeface="Times New Roman"/>
              </a:rPr>
              <a:t> </a:t>
            </a:r>
            <a:r>
              <a:rPr sz="2400" dirty="0">
                <a:latin typeface="Times New Roman"/>
                <a:cs typeface="Times New Roman"/>
              </a:rPr>
              <a:t>we</a:t>
            </a:r>
            <a:r>
              <a:rPr sz="2400" spc="-35" dirty="0">
                <a:latin typeface="Times New Roman"/>
                <a:cs typeface="Times New Roman"/>
              </a:rPr>
              <a:t> </a:t>
            </a:r>
            <a:r>
              <a:rPr sz="2400" dirty="0">
                <a:latin typeface="Times New Roman"/>
                <a:cs typeface="Times New Roman"/>
              </a:rPr>
              <a:t>speak</a:t>
            </a:r>
            <a:r>
              <a:rPr sz="2400" spc="-35"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Personal</a:t>
            </a:r>
            <a:r>
              <a:rPr sz="2400" spc="-150" dirty="0">
                <a:latin typeface="Times New Roman"/>
                <a:cs typeface="Times New Roman"/>
              </a:rPr>
              <a:t> </a:t>
            </a:r>
            <a:r>
              <a:rPr sz="2400" dirty="0">
                <a:latin typeface="Times New Roman"/>
                <a:cs typeface="Times New Roman"/>
              </a:rPr>
              <a:t>Area</a:t>
            </a:r>
            <a:r>
              <a:rPr sz="2400" spc="-45" dirty="0">
                <a:latin typeface="Times New Roman"/>
                <a:cs typeface="Times New Roman"/>
              </a:rPr>
              <a:t> </a:t>
            </a:r>
            <a:r>
              <a:rPr sz="2400" dirty="0">
                <a:latin typeface="Times New Roman"/>
                <a:cs typeface="Times New Roman"/>
              </a:rPr>
              <a:t>Networks</a:t>
            </a:r>
            <a:r>
              <a:rPr sz="2400" spc="-30" dirty="0">
                <a:latin typeface="Times New Roman"/>
                <a:cs typeface="Times New Roman"/>
              </a:rPr>
              <a:t> </a:t>
            </a:r>
            <a:r>
              <a:rPr sz="2400" spc="-10" dirty="0">
                <a:latin typeface="Times New Roman"/>
                <a:cs typeface="Times New Roman"/>
              </a:rPr>
              <a:t>(PANs).</a:t>
            </a:r>
            <a:endParaRPr sz="2400">
              <a:latin typeface="Times New Roman"/>
              <a:cs typeface="Times New Roman"/>
            </a:endParaRPr>
          </a:p>
          <a:p>
            <a:pPr marL="355600" marR="994410" indent="-342900">
              <a:lnSpc>
                <a:spcPct val="100000"/>
              </a:lnSpc>
              <a:spcBef>
                <a:spcPts val="575"/>
              </a:spcBef>
              <a:buClr>
                <a:srgbClr val="0F1141"/>
              </a:buClr>
              <a:buFont typeface="Arial MT"/>
              <a:buChar char="•"/>
              <a:tabLst>
                <a:tab pos="355600" algn="l"/>
              </a:tabLst>
            </a:pP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networks</a:t>
            </a:r>
            <a:r>
              <a:rPr sz="2400" spc="-25" dirty="0">
                <a:latin typeface="Times New Roman"/>
                <a:cs typeface="Times New Roman"/>
              </a:rPr>
              <a:t>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mostly</a:t>
            </a:r>
            <a:r>
              <a:rPr sz="2400" spc="-20" dirty="0">
                <a:latin typeface="Times New Roman"/>
                <a:cs typeface="Times New Roman"/>
              </a:rPr>
              <a:t> </a:t>
            </a:r>
            <a:r>
              <a:rPr sz="2400" dirty="0">
                <a:latin typeface="Times New Roman"/>
                <a:cs typeface="Times New Roman"/>
              </a:rPr>
              <a:t>intended</a:t>
            </a:r>
            <a:r>
              <a:rPr sz="2400" spc="-5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simple</a:t>
            </a:r>
            <a:r>
              <a:rPr sz="2400" spc="-30" dirty="0">
                <a:latin typeface="Times New Roman"/>
                <a:cs typeface="Times New Roman"/>
              </a:rPr>
              <a:t> </a:t>
            </a:r>
            <a:r>
              <a:rPr sz="2400" spc="-10" dirty="0">
                <a:latin typeface="Times New Roman"/>
                <a:cs typeface="Times New Roman"/>
              </a:rPr>
              <a:t>cable </a:t>
            </a:r>
            <a:r>
              <a:rPr sz="2400" dirty="0">
                <a:latin typeface="Times New Roman"/>
                <a:cs typeface="Times New Roman"/>
              </a:rPr>
              <a:t>replacement</a:t>
            </a:r>
            <a:r>
              <a:rPr sz="2400" spc="-50" dirty="0">
                <a:latin typeface="Times New Roman"/>
                <a:cs typeface="Times New Roman"/>
              </a:rPr>
              <a:t> </a:t>
            </a:r>
            <a:r>
              <a:rPr sz="2400" spc="-10" dirty="0">
                <a:latin typeface="Times New Roman"/>
                <a:cs typeface="Times New Roman"/>
              </a:rPr>
              <a:t>duties.</a:t>
            </a:r>
            <a:endParaRPr sz="2400">
              <a:latin typeface="Times New Roman"/>
              <a:cs typeface="Times New Roman"/>
            </a:endParaRPr>
          </a:p>
          <a:p>
            <a:pPr>
              <a:lnSpc>
                <a:spcPct val="100000"/>
              </a:lnSpc>
              <a:spcBef>
                <a:spcPts val="700"/>
              </a:spcBef>
            </a:pPr>
            <a:endParaRPr sz="2400">
              <a:latin typeface="Times New Roman"/>
              <a:cs typeface="Times New Roman"/>
            </a:endParaRPr>
          </a:p>
          <a:p>
            <a:pPr marL="12700" marR="5080">
              <a:lnSpc>
                <a:spcPct val="120000"/>
              </a:lnSpc>
            </a:pP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example,</a:t>
            </a:r>
            <a:r>
              <a:rPr sz="2400" spc="-20" dirty="0">
                <a:latin typeface="Times New Roman"/>
                <a:cs typeface="Times New Roman"/>
              </a:rPr>
              <a:t> </a:t>
            </a:r>
            <a:r>
              <a:rPr sz="2400" dirty="0">
                <a:latin typeface="Times New Roman"/>
                <a:cs typeface="Times New Roman"/>
              </a:rPr>
              <a:t>devices</a:t>
            </a:r>
            <a:r>
              <a:rPr sz="2400" spc="-30" dirty="0">
                <a:latin typeface="Times New Roman"/>
                <a:cs typeface="Times New Roman"/>
              </a:rPr>
              <a:t> </a:t>
            </a:r>
            <a:r>
              <a:rPr sz="2400" dirty="0">
                <a:latin typeface="Times New Roman"/>
                <a:cs typeface="Times New Roman"/>
              </a:rPr>
              <a:t>following</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Bluetooth</a:t>
            </a:r>
            <a:r>
              <a:rPr sz="2400" spc="-45" dirty="0">
                <a:latin typeface="Times New Roman"/>
                <a:cs typeface="Times New Roman"/>
              </a:rPr>
              <a:t> </a:t>
            </a:r>
            <a:r>
              <a:rPr sz="2400" dirty="0">
                <a:latin typeface="Times New Roman"/>
                <a:cs typeface="Times New Roman"/>
              </a:rPr>
              <a:t>standard</a:t>
            </a:r>
            <a:r>
              <a:rPr sz="2400" spc="-20" dirty="0">
                <a:latin typeface="Times New Roman"/>
                <a:cs typeface="Times New Roman"/>
              </a:rPr>
              <a:t> </a:t>
            </a:r>
            <a:r>
              <a:rPr sz="2400" spc="-10" dirty="0">
                <a:latin typeface="Times New Roman"/>
                <a:cs typeface="Times New Roman"/>
              </a:rPr>
              <a:t>allow </a:t>
            </a:r>
            <a:r>
              <a:rPr sz="2400" dirty="0">
                <a:latin typeface="Times New Roman"/>
                <a:cs typeface="Times New Roman"/>
              </a:rPr>
              <a:t>connecting</a:t>
            </a:r>
            <a:r>
              <a:rPr sz="2400" spc="-40" dirty="0">
                <a:latin typeface="Times New Roman"/>
                <a:cs typeface="Times New Roman"/>
              </a:rPr>
              <a:t> </a:t>
            </a:r>
            <a:r>
              <a:rPr sz="2400" dirty="0">
                <a:latin typeface="Times New Roman"/>
                <a:cs typeface="Times New Roman"/>
              </a:rPr>
              <a:t>a </a:t>
            </a:r>
            <a:r>
              <a:rPr sz="2400" spc="-10" dirty="0">
                <a:latin typeface="Times New Roman"/>
                <a:cs typeface="Times New Roman"/>
              </a:rPr>
              <a:t>hands-</a:t>
            </a:r>
            <a:r>
              <a:rPr sz="2400" dirty="0">
                <a:latin typeface="Times New Roman"/>
                <a:cs typeface="Times New Roman"/>
              </a:rPr>
              <a:t>free</a:t>
            </a:r>
            <a:r>
              <a:rPr sz="2400" spc="-20" dirty="0">
                <a:latin typeface="Times New Roman"/>
                <a:cs typeface="Times New Roman"/>
              </a:rPr>
              <a:t> </a:t>
            </a:r>
            <a:r>
              <a:rPr sz="2400" dirty="0">
                <a:latin typeface="Times New Roman"/>
                <a:cs typeface="Times New Roman"/>
              </a:rPr>
              <a:t>headset</a:t>
            </a:r>
            <a:r>
              <a:rPr sz="2400" spc="-2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phone</a:t>
            </a:r>
            <a:r>
              <a:rPr sz="2400" spc="5"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requiring</a:t>
            </a:r>
            <a:r>
              <a:rPr sz="2400" spc="-30" dirty="0">
                <a:latin typeface="Times New Roman"/>
                <a:cs typeface="Times New Roman"/>
              </a:rPr>
              <a:t> </a:t>
            </a:r>
            <a:r>
              <a:rPr sz="2400" spc="-50" dirty="0">
                <a:latin typeface="Times New Roman"/>
                <a:cs typeface="Times New Roman"/>
              </a:rPr>
              <a:t>a </a:t>
            </a:r>
            <a:r>
              <a:rPr sz="2400" dirty="0">
                <a:latin typeface="Times New Roman"/>
                <a:cs typeface="Times New Roman"/>
              </a:rPr>
              <a:t>cable;</a:t>
            </a:r>
            <a:r>
              <a:rPr sz="2400" spc="-5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dirty="0">
                <a:latin typeface="Times New Roman"/>
                <a:cs typeface="Times New Roman"/>
              </a:rPr>
              <a:t>case,</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distance</a:t>
            </a:r>
            <a:r>
              <a:rPr sz="2400" spc="-35" dirty="0">
                <a:latin typeface="Times New Roman"/>
                <a:cs typeface="Times New Roman"/>
              </a:rPr>
              <a:t> </a:t>
            </a:r>
            <a:r>
              <a:rPr sz="2400" dirty="0">
                <a:latin typeface="Times New Roman"/>
                <a:cs typeface="Times New Roman"/>
              </a:rPr>
              <a:t>between</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two devices</a:t>
            </a:r>
            <a:r>
              <a:rPr sz="2400" spc="-20" dirty="0">
                <a:latin typeface="Times New Roman"/>
                <a:cs typeface="Times New Roman"/>
              </a:rPr>
              <a:t> </a:t>
            </a:r>
            <a:r>
              <a:rPr sz="2400" dirty="0">
                <a:latin typeface="Times New Roman"/>
                <a:cs typeface="Times New Roman"/>
              </a:rPr>
              <a:t>is </a:t>
            </a:r>
            <a:r>
              <a:rPr sz="2400" spc="-20" dirty="0">
                <a:latin typeface="Times New Roman"/>
                <a:cs typeface="Times New Roman"/>
              </a:rPr>
              <a:t>less </a:t>
            </a:r>
            <a:r>
              <a:rPr sz="2400" dirty="0">
                <a:latin typeface="Times New Roman"/>
                <a:cs typeface="Times New Roman"/>
              </a:rPr>
              <a:t>than</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meter.</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5" dirty="0"/>
              <a:t>Personal</a:t>
            </a:r>
            <a:r>
              <a:rPr spc="-385" dirty="0"/>
              <a:t> </a:t>
            </a:r>
            <a:r>
              <a:rPr spc="-125" dirty="0"/>
              <a:t>Area</a:t>
            </a:r>
            <a:r>
              <a:rPr spc="-245" dirty="0"/>
              <a:t> </a:t>
            </a:r>
            <a:r>
              <a:rPr spc="-130" dirty="0"/>
              <a:t>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D06D8-E048-658E-57ED-AAE02D5659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3FB060-B794-B188-5973-667EEBC23EDD}"/>
              </a:ext>
            </a:extLst>
          </p:cNvPr>
          <p:cNvSpPr txBox="1"/>
          <p:nvPr/>
        </p:nvSpPr>
        <p:spPr>
          <a:xfrm>
            <a:off x="383540" y="1516507"/>
            <a:ext cx="8067675" cy="4334520"/>
          </a:xfrm>
          <a:prstGeom prst="rect">
            <a:avLst/>
          </a:prstGeom>
        </p:spPr>
        <p:txBody>
          <a:bodyPr vert="horz" wrap="square" lIns="0" tIns="12700" rIns="0" bIns="0" rtlCol="0">
            <a:spAutoFit/>
          </a:bodyPr>
          <a:lstStyle/>
          <a:p>
            <a:pPr>
              <a:buNone/>
            </a:pPr>
            <a:r>
              <a:rPr lang="en-US" sz="2000" dirty="0"/>
              <a:t>Wireless communication plays a crucial role in modern society, particularly in the field of </a:t>
            </a:r>
            <a:r>
              <a:rPr lang="en-US" sz="2000" b="1" dirty="0"/>
              <a:t>cellular telephony</a:t>
            </a:r>
            <a:r>
              <a:rPr lang="en-US" sz="2000" dirty="0"/>
              <a:t>, which represents the largest market segment. This technology has significantly impacted everyday life by enabling seamless communication across vast distances.</a:t>
            </a:r>
          </a:p>
          <a:p>
            <a:pPr>
              <a:buNone/>
            </a:pPr>
            <a:r>
              <a:rPr lang="en-US" sz="2000" dirty="0"/>
              <a:t>In recent years, </a:t>
            </a:r>
            <a:r>
              <a:rPr lang="en-US" sz="2000" b="1" dirty="0"/>
              <a:t>wireless computer networks</a:t>
            </a:r>
            <a:r>
              <a:rPr lang="en-US" sz="2000" dirty="0"/>
              <a:t> have transformed workplace mobility. Employees can now work remotely, access emails, and communicate efficiently from any location, such as coffee shops, without being restricted to a fixed workstation.</a:t>
            </a:r>
          </a:p>
          <a:p>
            <a:r>
              <a:rPr lang="en-US" sz="2000" dirty="0"/>
              <a:t>Beyond widely known applications like mobile phones and internet connectivity, wireless communication has also enabled </a:t>
            </a:r>
            <a:r>
              <a:rPr lang="en-US" sz="2000" b="1" dirty="0"/>
              <a:t>less obvious but impactful innovations</a:t>
            </a:r>
            <a:r>
              <a:rPr lang="en-US" sz="2000" dirty="0"/>
              <a:t>. These emerging applications continue to evolve, influencing various aspects of daily life and industries.</a:t>
            </a:r>
          </a:p>
          <a:p>
            <a:pPr marL="355600" marR="318770" indent="-342900">
              <a:lnSpc>
                <a:spcPct val="100000"/>
              </a:lnSpc>
              <a:spcBef>
                <a:spcPts val="100"/>
              </a:spcBef>
              <a:buClr>
                <a:srgbClr val="0F1141"/>
              </a:buClr>
              <a:buFont typeface="Arial MT"/>
              <a:buChar char="•"/>
              <a:tabLst>
                <a:tab pos="355600" algn="l"/>
              </a:tabLst>
            </a:pPr>
            <a:endParaRPr sz="2000" dirty="0">
              <a:latin typeface="Times New Roman"/>
              <a:cs typeface="Times New Roman"/>
            </a:endParaRPr>
          </a:p>
        </p:txBody>
      </p:sp>
      <p:sp>
        <p:nvSpPr>
          <p:cNvPr id="4" name="object 4">
            <a:extLst>
              <a:ext uri="{FF2B5EF4-FFF2-40B4-BE49-F238E27FC236}">
                <a16:creationId xmlns:a16="http://schemas.microsoft.com/office/drawing/2014/main" id="{BB3BB629-80B4-7F86-39AA-C3CDDB0ED66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a:t>
            </a:fld>
            <a:endParaRPr spc="-25" dirty="0"/>
          </a:p>
        </p:txBody>
      </p:sp>
      <p:sp>
        <p:nvSpPr>
          <p:cNvPr id="5" name="object 5">
            <a:extLst>
              <a:ext uri="{FF2B5EF4-FFF2-40B4-BE49-F238E27FC236}">
                <a16:creationId xmlns:a16="http://schemas.microsoft.com/office/drawing/2014/main" id="{7DF2EB79-6D01-1A15-26E3-76ACA1FAF1D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43A9917A-4199-3C81-F782-68B3C672EFEF}"/>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5" dirty="0"/>
              <a:t>Introduction</a:t>
            </a:r>
          </a:p>
        </p:txBody>
      </p:sp>
    </p:spTree>
    <p:extLst>
      <p:ext uri="{BB962C8B-B14F-4D97-AF65-F5344CB8AC3E}">
        <p14:creationId xmlns:p14="http://schemas.microsoft.com/office/powerpoint/2010/main" val="781686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A4366-61CC-DFBA-28E6-74984AC3B6F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7B6582-BE6E-961C-1037-F123B1A0CD69}"/>
              </a:ext>
            </a:extLst>
          </p:cNvPr>
          <p:cNvSpPr txBox="1"/>
          <p:nvPr/>
        </p:nvSpPr>
        <p:spPr>
          <a:xfrm>
            <a:off x="383540" y="1516507"/>
            <a:ext cx="7675245" cy="5196294"/>
          </a:xfrm>
          <a:prstGeom prst="rect">
            <a:avLst/>
          </a:prstGeom>
        </p:spPr>
        <p:txBody>
          <a:bodyPr vert="horz" wrap="square" lIns="0" tIns="12700" rIns="0" bIns="0" rtlCol="0">
            <a:spAutoFit/>
          </a:bodyPr>
          <a:lstStyle/>
          <a:p>
            <a:pPr marL="12700" marR="157480">
              <a:spcBef>
                <a:spcPts val="100"/>
              </a:spcBef>
              <a:buClr>
                <a:srgbClr val="0F1141"/>
              </a:buClr>
              <a:tabLst>
                <a:tab pos="355600" algn="l"/>
              </a:tabLst>
            </a:pPr>
            <a:r>
              <a:rPr lang="en-US" sz="1600" dirty="0"/>
              <a:t>Personal Area Networks (</a:t>
            </a:r>
            <a:r>
              <a:rPr lang="en-US" sz="1600" b="1" dirty="0"/>
              <a:t>PANs</a:t>
            </a:r>
            <a:r>
              <a:rPr lang="en-US" sz="1600" dirty="0"/>
              <a:t>) are the smallest type of wireless networks, designed for short-range communication between personal devices.</a:t>
            </a:r>
          </a:p>
          <a:p>
            <a:pPr>
              <a:buNone/>
            </a:pPr>
            <a:r>
              <a:rPr lang="en-US" sz="1600" b="1" dirty="0"/>
              <a:t>Characteristics of PANs</a:t>
            </a:r>
          </a:p>
          <a:p>
            <a:pPr>
              <a:buFont typeface="Arial" panose="020B0604020202020204" pitchFamily="34" charset="0"/>
              <a:buChar char="•"/>
            </a:pPr>
            <a:r>
              <a:rPr lang="en-US" sz="1600" b="1" dirty="0"/>
              <a:t>Smaller Coverage Area</a:t>
            </a:r>
            <a:r>
              <a:rPr lang="en-US" sz="1600" dirty="0"/>
              <a:t>: Covers a few meters (typically </a:t>
            </a:r>
            <a:r>
              <a:rPr lang="en-US" sz="1600" b="1" dirty="0"/>
              <a:t>1–10 meters</a:t>
            </a:r>
            <a:r>
              <a:rPr lang="en-US" sz="1600" dirty="0"/>
              <a:t>), much smaller than </a:t>
            </a:r>
            <a:r>
              <a:rPr lang="en-US" sz="1600" b="1" dirty="0"/>
              <a:t>WLANs</a:t>
            </a:r>
            <a:r>
              <a:rPr lang="en-US" sz="1600" dirty="0"/>
              <a:t>.</a:t>
            </a:r>
          </a:p>
          <a:p>
            <a:pPr>
              <a:buFont typeface="Arial" panose="020B0604020202020204" pitchFamily="34" charset="0"/>
              <a:buChar char="•"/>
            </a:pPr>
            <a:r>
              <a:rPr lang="en-US" sz="1600" b="1" dirty="0"/>
              <a:t>Purpose</a:t>
            </a:r>
            <a:r>
              <a:rPr lang="en-US" sz="1600" dirty="0"/>
              <a:t>: Primarily used for </a:t>
            </a:r>
            <a:r>
              <a:rPr lang="en-US" sz="1600" b="1" dirty="0"/>
              <a:t>cable replacement</a:t>
            </a:r>
            <a:r>
              <a:rPr lang="en-US" sz="1600" dirty="0"/>
              <a:t>, enabling </a:t>
            </a:r>
            <a:r>
              <a:rPr lang="en-US" sz="1600" b="1" dirty="0"/>
              <a:t>wireless communication between personal devices</a:t>
            </a:r>
            <a:r>
              <a:rPr lang="en-US" sz="1600" dirty="0"/>
              <a:t>.</a:t>
            </a:r>
          </a:p>
          <a:p>
            <a:pPr>
              <a:buFont typeface="Arial" panose="020B0604020202020204" pitchFamily="34" charset="0"/>
              <a:buChar char="•"/>
            </a:pPr>
            <a:r>
              <a:rPr lang="en-US" sz="1600" b="1" dirty="0"/>
              <a:t>Technology Used</a:t>
            </a:r>
            <a:r>
              <a:rPr lang="en-US" sz="1600" dirty="0"/>
              <a:t>:</a:t>
            </a:r>
          </a:p>
          <a:p>
            <a:pPr marL="742950" lvl="1" indent="-285750">
              <a:buFont typeface="Arial" panose="020B0604020202020204" pitchFamily="34" charset="0"/>
              <a:buChar char="•"/>
            </a:pPr>
            <a:r>
              <a:rPr lang="en-US" sz="1600" b="1" dirty="0"/>
              <a:t>Bluetooth</a:t>
            </a:r>
            <a:r>
              <a:rPr lang="en-US" sz="1600" dirty="0"/>
              <a:t> (e.g., hands-free headsets, wireless keyboards, and smartwatches).</a:t>
            </a:r>
          </a:p>
          <a:p>
            <a:pPr marL="742950" lvl="1" indent="-285750">
              <a:buFont typeface="Arial" panose="020B0604020202020204" pitchFamily="34" charset="0"/>
              <a:buChar char="•"/>
            </a:pPr>
            <a:r>
              <a:rPr lang="en-US" sz="1600" b="1" dirty="0"/>
              <a:t>Infrared (IR)</a:t>
            </a:r>
            <a:r>
              <a:rPr lang="en-US" sz="1600" dirty="0"/>
              <a:t> (e.g., TV remotes, old file transfer systems).</a:t>
            </a:r>
          </a:p>
          <a:p>
            <a:pPr marL="742950" lvl="1" indent="-285750">
              <a:buFont typeface="Arial" panose="020B0604020202020204" pitchFamily="34" charset="0"/>
              <a:buChar char="•"/>
            </a:pPr>
            <a:r>
              <a:rPr lang="en-US" sz="1600" b="1" dirty="0"/>
              <a:t>Zigbee</a:t>
            </a:r>
            <a:r>
              <a:rPr lang="en-US" sz="1600" dirty="0"/>
              <a:t> (used in IoT devices for low-power, short-range communication).</a:t>
            </a:r>
          </a:p>
          <a:p>
            <a:pPr>
              <a:buFont typeface="Arial" panose="020B0604020202020204" pitchFamily="34" charset="0"/>
              <a:buChar char="•"/>
            </a:pPr>
            <a:r>
              <a:rPr lang="en-US" sz="1600" b="1" dirty="0"/>
              <a:t>Low Power Consumption</a:t>
            </a:r>
            <a:r>
              <a:rPr lang="en-US" sz="1600" dirty="0"/>
              <a:t>: Optimized for </a:t>
            </a:r>
            <a:r>
              <a:rPr lang="en-US" sz="1600" b="1" dirty="0"/>
              <a:t>low-energy</a:t>
            </a:r>
            <a:r>
              <a:rPr lang="en-US" sz="1600" dirty="0"/>
              <a:t> communication between devices.</a:t>
            </a:r>
          </a:p>
          <a:p>
            <a:pPr>
              <a:buNone/>
            </a:pPr>
            <a:r>
              <a:rPr lang="en-US" sz="1600" b="1" dirty="0"/>
              <a:t>Example Applications</a:t>
            </a:r>
          </a:p>
          <a:p>
            <a:pPr>
              <a:buFont typeface="Arial" panose="020B0604020202020204" pitchFamily="34" charset="0"/>
              <a:buChar char="•"/>
            </a:pPr>
            <a:r>
              <a:rPr lang="en-US" sz="1600" b="1" dirty="0"/>
              <a:t>Wireless Accessories</a:t>
            </a:r>
            <a:r>
              <a:rPr lang="en-US" sz="1600" dirty="0"/>
              <a:t>: Connecting Bluetooth headsets, speakers, keyboards, and mice.</a:t>
            </a:r>
          </a:p>
          <a:p>
            <a:pPr>
              <a:buFont typeface="Arial" panose="020B0604020202020204" pitchFamily="34" charset="0"/>
              <a:buChar char="•"/>
            </a:pPr>
            <a:r>
              <a:rPr lang="en-US" sz="1600" b="1" dirty="0"/>
              <a:t>IoT Devices</a:t>
            </a:r>
            <a:r>
              <a:rPr lang="en-US" sz="1600" dirty="0"/>
              <a:t>: Smart home automation (e.g., smart bulbs, fitness bands).</a:t>
            </a:r>
          </a:p>
          <a:p>
            <a:pPr>
              <a:buFont typeface="Arial" panose="020B0604020202020204" pitchFamily="34" charset="0"/>
              <a:buChar char="•"/>
            </a:pPr>
            <a:r>
              <a:rPr lang="en-US" sz="1600" b="1" dirty="0"/>
              <a:t>File Transfer</a:t>
            </a:r>
            <a:r>
              <a:rPr lang="en-US" sz="1600" dirty="0"/>
              <a:t>: Using Bluetooth to transfer files between mobile phones.</a:t>
            </a:r>
          </a:p>
          <a:p>
            <a:endParaRPr lang="en-US" sz="1600" dirty="0"/>
          </a:p>
          <a:p>
            <a:pPr marL="12700" marR="157480">
              <a:lnSpc>
                <a:spcPct val="100000"/>
              </a:lnSpc>
              <a:spcBef>
                <a:spcPts val="100"/>
              </a:spcBef>
              <a:buClr>
                <a:srgbClr val="0F1141"/>
              </a:buClr>
              <a:tabLst>
                <a:tab pos="355600" algn="l"/>
              </a:tabLst>
            </a:pPr>
            <a:endParaRPr sz="1600" dirty="0">
              <a:latin typeface="Times New Roman"/>
              <a:cs typeface="Times New Roman"/>
            </a:endParaRPr>
          </a:p>
        </p:txBody>
      </p:sp>
      <p:sp>
        <p:nvSpPr>
          <p:cNvPr id="4" name="object 4">
            <a:extLst>
              <a:ext uri="{FF2B5EF4-FFF2-40B4-BE49-F238E27FC236}">
                <a16:creationId xmlns:a16="http://schemas.microsoft.com/office/drawing/2014/main" id="{AA693730-2287-2D87-9ECB-A438418473F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5" name="object 5">
            <a:extLst>
              <a:ext uri="{FF2B5EF4-FFF2-40B4-BE49-F238E27FC236}">
                <a16:creationId xmlns:a16="http://schemas.microsoft.com/office/drawing/2014/main" id="{7D28057A-027C-E9D2-5840-C38AA693787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260F7CA2-55A2-AB2F-004D-1A0931F559CF}"/>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5" dirty="0"/>
              <a:t>Personal</a:t>
            </a:r>
            <a:r>
              <a:rPr spc="-385" dirty="0"/>
              <a:t> </a:t>
            </a:r>
            <a:r>
              <a:rPr spc="-125" dirty="0"/>
              <a:t>Area</a:t>
            </a:r>
            <a:r>
              <a:rPr spc="-245" dirty="0"/>
              <a:t> </a:t>
            </a:r>
            <a:r>
              <a:rPr spc="-130" dirty="0"/>
              <a:t>Networks</a:t>
            </a:r>
          </a:p>
        </p:txBody>
      </p:sp>
    </p:spTree>
    <p:extLst>
      <p:ext uri="{BB962C8B-B14F-4D97-AF65-F5344CB8AC3E}">
        <p14:creationId xmlns:p14="http://schemas.microsoft.com/office/powerpoint/2010/main" val="206682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6F807-68C3-5720-24F2-146D3712F31F}"/>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F626C6D-0234-A66B-7411-F706DA2062B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5" name="object 5">
            <a:extLst>
              <a:ext uri="{FF2B5EF4-FFF2-40B4-BE49-F238E27FC236}">
                <a16:creationId xmlns:a16="http://schemas.microsoft.com/office/drawing/2014/main" id="{6484C42F-9A24-3EB1-C32F-D9330887BC3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717130F2-260F-CE57-EF62-1F4D89681090}"/>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5" dirty="0"/>
              <a:t>Personal</a:t>
            </a:r>
            <a:r>
              <a:rPr spc="-385" dirty="0"/>
              <a:t> </a:t>
            </a:r>
            <a:r>
              <a:rPr spc="-125" dirty="0"/>
              <a:t>Area</a:t>
            </a:r>
            <a:r>
              <a:rPr spc="-245" dirty="0"/>
              <a:t> </a:t>
            </a:r>
            <a:r>
              <a:rPr spc="-130" dirty="0"/>
              <a:t>Networks</a:t>
            </a:r>
          </a:p>
        </p:txBody>
      </p:sp>
      <p:graphicFrame>
        <p:nvGraphicFramePr>
          <p:cNvPr id="6" name="Table 5">
            <a:extLst>
              <a:ext uri="{FF2B5EF4-FFF2-40B4-BE49-F238E27FC236}">
                <a16:creationId xmlns:a16="http://schemas.microsoft.com/office/drawing/2014/main" id="{43CE3270-D201-6989-9188-20175180E9DB}"/>
              </a:ext>
            </a:extLst>
          </p:cNvPr>
          <p:cNvGraphicFramePr>
            <a:graphicFrameLocks noGrp="1"/>
          </p:cNvGraphicFramePr>
          <p:nvPr>
            <p:extLst>
              <p:ext uri="{D42A27DB-BD31-4B8C-83A1-F6EECF244321}">
                <p14:modId xmlns:p14="http://schemas.microsoft.com/office/powerpoint/2010/main" val="4104649108"/>
              </p:ext>
            </p:extLst>
          </p:nvPr>
        </p:nvGraphicFramePr>
        <p:xfrm>
          <a:off x="304800" y="1325880"/>
          <a:ext cx="8312151" cy="2103120"/>
        </p:xfrm>
        <a:graphic>
          <a:graphicData uri="http://schemas.openxmlformats.org/drawingml/2006/table">
            <a:tbl>
              <a:tblPr/>
              <a:tblGrid>
                <a:gridCol w="2770717">
                  <a:extLst>
                    <a:ext uri="{9D8B030D-6E8A-4147-A177-3AD203B41FA5}">
                      <a16:colId xmlns:a16="http://schemas.microsoft.com/office/drawing/2014/main" val="859626564"/>
                    </a:ext>
                  </a:extLst>
                </a:gridCol>
                <a:gridCol w="2770717">
                  <a:extLst>
                    <a:ext uri="{9D8B030D-6E8A-4147-A177-3AD203B41FA5}">
                      <a16:colId xmlns:a16="http://schemas.microsoft.com/office/drawing/2014/main" val="1697444547"/>
                    </a:ext>
                  </a:extLst>
                </a:gridCol>
                <a:gridCol w="2770717">
                  <a:extLst>
                    <a:ext uri="{9D8B030D-6E8A-4147-A177-3AD203B41FA5}">
                      <a16:colId xmlns:a16="http://schemas.microsoft.com/office/drawing/2014/main" val="3350175687"/>
                    </a:ext>
                  </a:extLst>
                </a:gridCol>
              </a:tblGrid>
              <a:tr h="365760">
                <a:tc>
                  <a:txBody>
                    <a:bodyPr/>
                    <a:lstStyle/>
                    <a:p>
                      <a:r>
                        <a:rPr lang="en-IN" sz="1800"/>
                        <a:t>Feature</a:t>
                      </a:r>
                    </a:p>
                  </a:txBody>
                  <a:tcPr anchor="ctr">
                    <a:lnL>
                      <a:noFill/>
                    </a:lnL>
                    <a:lnR>
                      <a:noFill/>
                    </a:lnR>
                    <a:lnT>
                      <a:noFill/>
                    </a:lnT>
                    <a:lnB>
                      <a:noFill/>
                    </a:lnB>
                    <a:noFill/>
                  </a:tcPr>
                </a:tc>
                <a:tc>
                  <a:txBody>
                    <a:bodyPr/>
                    <a:lstStyle/>
                    <a:p>
                      <a:r>
                        <a:rPr lang="en-IN" sz="1800"/>
                        <a:t>PANs</a:t>
                      </a:r>
                    </a:p>
                  </a:txBody>
                  <a:tcPr anchor="ctr">
                    <a:lnL>
                      <a:noFill/>
                    </a:lnL>
                    <a:lnR>
                      <a:noFill/>
                    </a:lnR>
                    <a:lnT>
                      <a:noFill/>
                    </a:lnT>
                    <a:lnB>
                      <a:noFill/>
                    </a:lnB>
                    <a:noFill/>
                  </a:tcPr>
                </a:tc>
                <a:tc>
                  <a:txBody>
                    <a:bodyPr/>
                    <a:lstStyle/>
                    <a:p>
                      <a:r>
                        <a:rPr lang="en-IN" sz="1800"/>
                        <a:t>WLANs</a:t>
                      </a:r>
                    </a:p>
                  </a:txBody>
                  <a:tcPr anchor="ctr">
                    <a:lnL>
                      <a:noFill/>
                    </a:lnL>
                    <a:lnR>
                      <a:noFill/>
                    </a:lnR>
                    <a:lnT>
                      <a:noFill/>
                    </a:lnT>
                    <a:lnB>
                      <a:noFill/>
                    </a:lnB>
                    <a:noFill/>
                  </a:tcPr>
                </a:tc>
                <a:extLst>
                  <a:ext uri="{0D108BD9-81ED-4DB2-BD59-A6C34878D82A}">
                    <a16:rowId xmlns:a16="http://schemas.microsoft.com/office/drawing/2014/main" val="1589122632"/>
                  </a:ext>
                </a:extLst>
              </a:tr>
              <a:tr h="365760">
                <a:tc>
                  <a:txBody>
                    <a:bodyPr/>
                    <a:lstStyle/>
                    <a:p>
                      <a:r>
                        <a:rPr lang="en-IN" sz="1800" b="1"/>
                        <a:t>Coverage</a:t>
                      </a:r>
                      <a:endParaRPr lang="en-IN" sz="1800"/>
                    </a:p>
                  </a:txBody>
                  <a:tcPr anchor="ctr">
                    <a:lnL>
                      <a:noFill/>
                    </a:lnL>
                    <a:lnR>
                      <a:noFill/>
                    </a:lnR>
                    <a:lnT>
                      <a:noFill/>
                    </a:lnT>
                    <a:lnB>
                      <a:noFill/>
                    </a:lnB>
                    <a:noFill/>
                  </a:tcPr>
                </a:tc>
                <a:tc>
                  <a:txBody>
                    <a:bodyPr/>
                    <a:lstStyle/>
                    <a:p>
                      <a:r>
                        <a:rPr lang="en-IN" sz="1800"/>
                        <a:t>1–10 meters</a:t>
                      </a:r>
                    </a:p>
                  </a:txBody>
                  <a:tcPr anchor="ctr">
                    <a:lnL>
                      <a:noFill/>
                    </a:lnL>
                    <a:lnR>
                      <a:noFill/>
                    </a:lnR>
                    <a:lnT>
                      <a:noFill/>
                    </a:lnT>
                    <a:lnB>
                      <a:noFill/>
                    </a:lnB>
                    <a:noFill/>
                  </a:tcPr>
                </a:tc>
                <a:tc>
                  <a:txBody>
                    <a:bodyPr/>
                    <a:lstStyle/>
                    <a:p>
                      <a:r>
                        <a:rPr lang="en-IN" sz="1800"/>
                        <a:t>30–100 meters</a:t>
                      </a:r>
                    </a:p>
                  </a:txBody>
                  <a:tcPr anchor="ctr">
                    <a:lnL>
                      <a:noFill/>
                    </a:lnL>
                    <a:lnR>
                      <a:noFill/>
                    </a:lnR>
                    <a:lnT>
                      <a:noFill/>
                    </a:lnT>
                    <a:lnB>
                      <a:noFill/>
                    </a:lnB>
                    <a:noFill/>
                  </a:tcPr>
                </a:tc>
                <a:extLst>
                  <a:ext uri="{0D108BD9-81ED-4DB2-BD59-A6C34878D82A}">
                    <a16:rowId xmlns:a16="http://schemas.microsoft.com/office/drawing/2014/main" val="758747286"/>
                  </a:ext>
                </a:extLst>
              </a:tr>
              <a:tr h="365760">
                <a:tc>
                  <a:txBody>
                    <a:bodyPr/>
                    <a:lstStyle/>
                    <a:p>
                      <a:r>
                        <a:rPr lang="en-IN" sz="1800" b="1"/>
                        <a:t>Technology</a:t>
                      </a:r>
                      <a:endParaRPr lang="en-IN" sz="1800"/>
                    </a:p>
                  </a:txBody>
                  <a:tcPr anchor="ctr">
                    <a:lnL>
                      <a:noFill/>
                    </a:lnL>
                    <a:lnR>
                      <a:noFill/>
                    </a:lnR>
                    <a:lnT>
                      <a:noFill/>
                    </a:lnT>
                    <a:lnB>
                      <a:noFill/>
                    </a:lnB>
                    <a:noFill/>
                  </a:tcPr>
                </a:tc>
                <a:tc>
                  <a:txBody>
                    <a:bodyPr/>
                    <a:lstStyle/>
                    <a:p>
                      <a:r>
                        <a:rPr lang="en-IN" sz="1800"/>
                        <a:t>Bluetooth, Zigbee, IR</a:t>
                      </a:r>
                    </a:p>
                  </a:txBody>
                  <a:tcPr anchor="ctr">
                    <a:lnL>
                      <a:noFill/>
                    </a:lnL>
                    <a:lnR>
                      <a:noFill/>
                    </a:lnR>
                    <a:lnT>
                      <a:noFill/>
                    </a:lnT>
                    <a:lnB>
                      <a:noFill/>
                    </a:lnB>
                    <a:noFill/>
                  </a:tcPr>
                </a:tc>
                <a:tc>
                  <a:txBody>
                    <a:bodyPr/>
                    <a:lstStyle/>
                    <a:p>
                      <a:r>
                        <a:rPr lang="en-IN" sz="1800"/>
                        <a:t>Wi-Fi (IEEE 802.11)</a:t>
                      </a:r>
                    </a:p>
                  </a:txBody>
                  <a:tcPr anchor="ctr">
                    <a:lnL>
                      <a:noFill/>
                    </a:lnL>
                    <a:lnR>
                      <a:noFill/>
                    </a:lnR>
                    <a:lnT>
                      <a:noFill/>
                    </a:lnT>
                    <a:lnB>
                      <a:noFill/>
                    </a:lnB>
                    <a:noFill/>
                  </a:tcPr>
                </a:tc>
                <a:extLst>
                  <a:ext uri="{0D108BD9-81ED-4DB2-BD59-A6C34878D82A}">
                    <a16:rowId xmlns:a16="http://schemas.microsoft.com/office/drawing/2014/main" val="564063452"/>
                  </a:ext>
                </a:extLst>
              </a:tr>
              <a:tr h="640080">
                <a:tc>
                  <a:txBody>
                    <a:bodyPr/>
                    <a:lstStyle/>
                    <a:p>
                      <a:r>
                        <a:rPr lang="en-IN" sz="1800" b="1"/>
                        <a:t>Purpose</a:t>
                      </a:r>
                      <a:endParaRPr lang="en-IN" sz="1800"/>
                    </a:p>
                  </a:txBody>
                  <a:tcPr anchor="ctr">
                    <a:lnL>
                      <a:noFill/>
                    </a:lnL>
                    <a:lnR>
                      <a:noFill/>
                    </a:lnR>
                    <a:lnT>
                      <a:noFill/>
                    </a:lnT>
                    <a:lnB>
                      <a:noFill/>
                    </a:lnB>
                    <a:noFill/>
                  </a:tcPr>
                </a:tc>
                <a:tc>
                  <a:txBody>
                    <a:bodyPr/>
                    <a:lstStyle/>
                    <a:p>
                      <a:r>
                        <a:rPr lang="en-IN" sz="1800"/>
                        <a:t>Personal device connectivity</a:t>
                      </a:r>
                    </a:p>
                  </a:txBody>
                  <a:tcPr anchor="ctr">
                    <a:lnL>
                      <a:noFill/>
                    </a:lnL>
                    <a:lnR>
                      <a:noFill/>
                    </a:lnR>
                    <a:lnT>
                      <a:noFill/>
                    </a:lnT>
                    <a:lnB>
                      <a:noFill/>
                    </a:lnB>
                    <a:noFill/>
                  </a:tcPr>
                </a:tc>
                <a:tc>
                  <a:txBody>
                    <a:bodyPr/>
                    <a:lstStyle/>
                    <a:p>
                      <a:r>
                        <a:rPr lang="en-US" sz="1800"/>
                        <a:t>Internet access for multiple users</a:t>
                      </a:r>
                    </a:p>
                  </a:txBody>
                  <a:tcPr anchor="ctr">
                    <a:lnL>
                      <a:noFill/>
                    </a:lnL>
                    <a:lnR>
                      <a:noFill/>
                    </a:lnR>
                    <a:lnT>
                      <a:noFill/>
                    </a:lnT>
                    <a:lnB>
                      <a:noFill/>
                    </a:lnB>
                    <a:noFill/>
                  </a:tcPr>
                </a:tc>
                <a:extLst>
                  <a:ext uri="{0D108BD9-81ED-4DB2-BD59-A6C34878D82A}">
                    <a16:rowId xmlns:a16="http://schemas.microsoft.com/office/drawing/2014/main" val="299749248"/>
                  </a:ext>
                </a:extLst>
              </a:tr>
              <a:tr h="365760">
                <a:tc>
                  <a:txBody>
                    <a:bodyPr/>
                    <a:lstStyle/>
                    <a:p>
                      <a:r>
                        <a:rPr lang="en-IN" sz="1800" b="1"/>
                        <a:t>Speed</a:t>
                      </a:r>
                      <a:endParaRPr lang="en-IN" sz="1800"/>
                    </a:p>
                  </a:txBody>
                  <a:tcPr anchor="ctr">
                    <a:lnL>
                      <a:noFill/>
                    </a:lnL>
                    <a:lnR>
                      <a:noFill/>
                    </a:lnR>
                    <a:lnT>
                      <a:noFill/>
                    </a:lnT>
                    <a:lnB>
                      <a:noFill/>
                    </a:lnB>
                    <a:noFill/>
                  </a:tcPr>
                </a:tc>
                <a:tc>
                  <a:txBody>
                    <a:bodyPr/>
                    <a:lstStyle/>
                    <a:p>
                      <a:r>
                        <a:rPr lang="en-IN" sz="1800"/>
                        <a:t>Kbps to Mbps</a:t>
                      </a:r>
                    </a:p>
                  </a:txBody>
                  <a:tcPr anchor="ctr">
                    <a:lnL>
                      <a:noFill/>
                    </a:lnL>
                    <a:lnR>
                      <a:noFill/>
                    </a:lnR>
                    <a:lnT>
                      <a:noFill/>
                    </a:lnT>
                    <a:lnB>
                      <a:noFill/>
                    </a:lnB>
                    <a:noFill/>
                  </a:tcPr>
                </a:tc>
                <a:tc>
                  <a:txBody>
                    <a:bodyPr/>
                    <a:lstStyle/>
                    <a:p>
                      <a:r>
                        <a:rPr lang="en-IN" sz="1800" dirty="0"/>
                        <a:t>Mbps to Gbps</a:t>
                      </a:r>
                    </a:p>
                  </a:txBody>
                  <a:tcPr anchor="ctr">
                    <a:lnL>
                      <a:noFill/>
                    </a:lnL>
                    <a:lnR>
                      <a:noFill/>
                    </a:lnR>
                    <a:lnT>
                      <a:noFill/>
                    </a:lnT>
                    <a:lnB>
                      <a:noFill/>
                    </a:lnB>
                    <a:noFill/>
                  </a:tcPr>
                </a:tc>
                <a:extLst>
                  <a:ext uri="{0D108BD9-81ED-4DB2-BD59-A6C34878D82A}">
                    <a16:rowId xmlns:a16="http://schemas.microsoft.com/office/drawing/2014/main" val="179059560"/>
                  </a:ext>
                </a:extLst>
              </a:tr>
            </a:tbl>
          </a:graphicData>
        </a:graphic>
      </p:graphicFrame>
      <p:sp>
        <p:nvSpPr>
          <p:cNvPr id="7" name="TextBox 6">
            <a:extLst>
              <a:ext uri="{FF2B5EF4-FFF2-40B4-BE49-F238E27FC236}">
                <a16:creationId xmlns:a16="http://schemas.microsoft.com/office/drawing/2014/main" id="{0733C85B-30E9-260D-2168-A00B95381E48}"/>
              </a:ext>
            </a:extLst>
          </p:cNvPr>
          <p:cNvSpPr txBox="1"/>
          <p:nvPr/>
        </p:nvSpPr>
        <p:spPr>
          <a:xfrm>
            <a:off x="304800" y="3810000"/>
            <a:ext cx="7620000" cy="923330"/>
          </a:xfrm>
          <a:prstGeom prst="rect">
            <a:avLst/>
          </a:prstGeom>
          <a:noFill/>
        </p:spPr>
        <p:txBody>
          <a:bodyPr wrap="square" rtlCol="0">
            <a:spAutoFit/>
          </a:bodyPr>
          <a:lstStyle/>
          <a:p>
            <a:r>
              <a:rPr lang="en-US" dirty="0"/>
              <a:t>PANs are crucial in </a:t>
            </a:r>
            <a:r>
              <a:rPr lang="en-US" b="1" dirty="0"/>
              <a:t>short-range communication protocols</a:t>
            </a:r>
            <a:r>
              <a:rPr lang="en-US" dirty="0"/>
              <a:t> and </a:t>
            </a:r>
            <a:r>
              <a:rPr lang="en-US" b="1" dirty="0"/>
              <a:t>low-power wireless networks</a:t>
            </a:r>
            <a:r>
              <a:rPr lang="en-US" dirty="0"/>
              <a:t>, especially in </a:t>
            </a:r>
            <a:r>
              <a:rPr lang="en-US" b="1" dirty="0"/>
              <a:t>wearable technology, IoT, and smart devices</a:t>
            </a:r>
            <a:r>
              <a:rPr lang="en-US" dirty="0"/>
              <a:t>.</a:t>
            </a:r>
            <a:endParaRPr lang="en-IN" dirty="0"/>
          </a:p>
        </p:txBody>
      </p:sp>
    </p:spTree>
    <p:extLst>
      <p:ext uri="{BB962C8B-B14F-4D97-AF65-F5344CB8AC3E}">
        <p14:creationId xmlns:p14="http://schemas.microsoft.com/office/powerpoint/2010/main" val="1611684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008620" cy="3244850"/>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Fixed</a:t>
            </a:r>
            <a:r>
              <a:rPr sz="2400" spc="-25" dirty="0">
                <a:latin typeface="Times New Roman"/>
                <a:cs typeface="Times New Roman"/>
              </a:rPr>
              <a:t> </a:t>
            </a:r>
            <a:r>
              <a:rPr sz="2400" dirty="0">
                <a:latin typeface="Times New Roman"/>
                <a:cs typeface="Times New Roman"/>
              </a:rPr>
              <a:t>wireless</a:t>
            </a:r>
            <a:r>
              <a:rPr sz="2400" spc="-40" dirty="0">
                <a:latin typeface="Times New Roman"/>
                <a:cs typeface="Times New Roman"/>
              </a:rPr>
              <a:t> </a:t>
            </a:r>
            <a:r>
              <a:rPr sz="2400" dirty="0">
                <a:latin typeface="Times New Roman"/>
                <a:cs typeface="Times New Roman"/>
              </a:rPr>
              <a:t>access</a:t>
            </a:r>
            <a:r>
              <a:rPr sz="2400" spc="-30" dirty="0">
                <a:latin typeface="Times New Roman"/>
                <a:cs typeface="Times New Roman"/>
              </a:rPr>
              <a:t> </a:t>
            </a:r>
            <a:r>
              <a:rPr sz="2400" dirty="0">
                <a:latin typeface="Times New Roman"/>
                <a:cs typeface="Times New Roman"/>
              </a:rPr>
              <a:t>systems</a:t>
            </a:r>
            <a:r>
              <a:rPr sz="2400" spc="-20" dirty="0">
                <a:latin typeface="Times New Roman"/>
                <a:cs typeface="Times New Roman"/>
              </a:rPr>
              <a:t> </a:t>
            </a:r>
            <a:r>
              <a:rPr sz="2400" dirty="0">
                <a:latin typeface="Times New Roman"/>
                <a:cs typeface="Times New Roman"/>
              </a:rPr>
              <a:t>can</a:t>
            </a:r>
            <a:r>
              <a:rPr sz="2400" spc="-35" dirty="0">
                <a:latin typeface="Times New Roman"/>
                <a:cs typeface="Times New Roman"/>
              </a:rPr>
              <a:t> </a:t>
            </a:r>
            <a:r>
              <a:rPr sz="2400" dirty="0">
                <a:latin typeface="Times New Roman"/>
                <a:cs typeface="Times New Roman"/>
              </a:rPr>
              <a:t>also</a:t>
            </a:r>
            <a:r>
              <a:rPr sz="2400" spc="-30"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considered</a:t>
            </a:r>
            <a:r>
              <a:rPr sz="2400" spc="-55"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spc="-50" dirty="0">
                <a:latin typeface="Times New Roman"/>
                <a:cs typeface="Times New Roman"/>
              </a:rPr>
              <a:t>a </a:t>
            </a:r>
            <a:r>
              <a:rPr sz="2400" dirty="0">
                <a:latin typeface="Times New Roman"/>
                <a:cs typeface="Times New Roman"/>
              </a:rPr>
              <a:t>derivative</a:t>
            </a:r>
            <a:r>
              <a:rPr sz="2400" spc="-80" dirty="0">
                <a:latin typeface="Times New Roman"/>
                <a:cs typeface="Times New Roman"/>
              </a:rPr>
              <a:t> </a:t>
            </a:r>
            <a:r>
              <a:rPr sz="2400" dirty="0">
                <a:latin typeface="Times New Roman"/>
                <a:cs typeface="Times New Roman"/>
              </a:rPr>
              <a:t>of</a:t>
            </a:r>
            <a:r>
              <a:rPr sz="2400" spc="-40" dirty="0">
                <a:latin typeface="Times New Roman"/>
                <a:cs typeface="Times New Roman"/>
              </a:rPr>
              <a:t> </a:t>
            </a:r>
            <a:r>
              <a:rPr sz="2400" dirty="0">
                <a:latin typeface="Times New Roman"/>
                <a:cs typeface="Times New Roman"/>
              </a:rPr>
              <a:t>cordless</a:t>
            </a:r>
            <a:r>
              <a:rPr sz="2400" spc="-60" dirty="0">
                <a:latin typeface="Times New Roman"/>
                <a:cs typeface="Times New Roman"/>
              </a:rPr>
              <a:t> </a:t>
            </a:r>
            <a:r>
              <a:rPr sz="2400" dirty="0">
                <a:latin typeface="Times New Roman"/>
                <a:cs typeface="Times New Roman"/>
              </a:rPr>
              <a:t>phones</a:t>
            </a:r>
            <a:r>
              <a:rPr sz="2400" spc="-50" dirty="0">
                <a:latin typeface="Times New Roman"/>
                <a:cs typeface="Times New Roman"/>
              </a:rPr>
              <a:t> </a:t>
            </a:r>
            <a:r>
              <a:rPr sz="2400" dirty="0">
                <a:latin typeface="Times New Roman"/>
                <a:cs typeface="Times New Roman"/>
              </a:rPr>
              <a:t>or</a:t>
            </a:r>
            <a:r>
              <a:rPr sz="2400" spc="-75" dirty="0">
                <a:latin typeface="Times New Roman"/>
                <a:cs typeface="Times New Roman"/>
              </a:rPr>
              <a:t> </a:t>
            </a:r>
            <a:r>
              <a:rPr sz="2400" dirty="0">
                <a:latin typeface="Times New Roman"/>
                <a:cs typeface="Times New Roman"/>
              </a:rPr>
              <a:t>WLANs,</a:t>
            </a:r>
            <a:r>
              <a:rPr sz="2400" spc="-5" dirty="0">
                <a:latin typeface="Times New Roman"/>
                <a:cs typeface="Times New Roman"/>
              </a:rPr>
              <a:t> </a:t>
            </a:r>
            <a:r>
              <a:rPr sz="2400" dirty="0">
                <a:latin typeface="Times New Roman"/>
                <a:cs typeface="Times New Roman"/>
              </a:rPr>
              <a:t>essentially</a:t>
            </a:r>
            <a:r>
              <a:rPr sz="2400" spc="-80" dirty="0">
                <a:latin typeface="Times New Roman"/>
                <a:cs typeface="Times New Roman"/>
              </a:rPr>
              <a:t> </a:t>
            </a:r>
            <a:r>
              <a:rPr sz="2400" spc="-10" dirty="0">
                <a:latin typeface="Times New Roman"/>
                <a:cs typeface="Times New Roman"/>
              </a:rPr>
              <a:t>replacing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dedicated</a:t>
            </a:r>
            <a:r>
              <a:rPr sz="2400" spc="-45" dirty="0">
                <a:latin typeface="Times New Roman"/>
                <a:cs typeface="Times New Roman"/>
              </a:rPr>
              <a:t> </a:t>
            </a:r>
            <a:r>
              <a:rPr sz="2400" dirty="0">
                <a:latin typeface="Times New Roman"/>
                <a:cs typeface="Times New Roman"/>
              </a:rPr>
              <a:t>cable</a:t>
            </a:r>
            <a:r>
              <a:rPr sz="2400" spc="-25" dirty="0">
                <a:latin typeface="Times New Roman"/>
                <a:cs typeface="Times New Roman"/>
              </a:rPr>
              <a:t> </a:t>
            </a:r>
            <a:r>
              <a:rPr sz="2400" dirty="0">
                <a:latin typeface="Times New Roman"/>
                <a:cs typeface="Times New Roman"/>
              </a:rPr>
              <a:t>connection</a:t>
            </a:r>
            <a:r>
              <a:rPr sz="2400" spc="-45" dirty="0">
                <a:latin typeface="Times New Roman"/>
                <a:cs typeface="Times New Roman"/>
              </a:rPr>
              <a:t> </a:t>
            </a:r>
            <a:r>
              <a:rPr sz="2400" dirty="0">
                <a:latin typeface="Times New Roman"/>
                <a:cs typeface="Times New Roman"/>
              </a:rPr>
              <a:t>between</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user and</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public </a:t>
            </a:r>
            <a:r>
              <a:rPr sz="2400" dirty="0">
                <a:latin typeface="Times New Roman"/>
                <a:cs typeface="Times New Roman"/>
              </a:rPr>
              <a:t>landline</a:t>
            </a:r>
            <a:r>
              <a:rPr sz="2400" spc="-30" dirty="0">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a:lnSpc>
                <a:spcPct val="100000"/>
              </a:lnSpc>
              <a:spcBef>
                <a:spcPts val="1270"/>
              </a:spcBef>
            </a:pPr>
            <a:endParaRPr sz="2400">
              <a:latin typeface="Times New Roman"/>
              <a:cs typeface="Times New Roman"/>
            </a:endParaRPr>
          </a:p>
          <a:p>
            <a:pPr marL="12700">
              <a:lnSpc>
                <a:spcPct val="100000"/>
              </a:lnSpc>
              <a:spcBef>
                <a:spcPts val="5"/>
              </a:spcBef>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main</a:t>
            </a:r>
            <a:r>
              <a:rPr sz="2400" spc="-15" dirty="0">
                <a:latin typeface="Times New Roman"/>
                <a:cs typeface="Times New Roman"/>
              </a:rPr>
              <a:t> </a:t>
            </a:r>
            <a:r>
              <a:rPr sz="2400" dirty="0">
                <a:latin typeface="Times New Roman"/>
                <a:cs typeface="Times New Roman"/>
              </a:rPr>
              <a:t>difference</a:t>
            </a:r>
            <a:r>
              <a:rPr sz="2400" spc="-25" dirty="0">
                <a:latin typeface="Times New Roman"/>
                <a:cs typeface="Times New Roman"/>
              </a:rPr>
              <a:t> </a:t>
            </a:r>
            <a:r>
              <a:rPr sz="2400" dirty="0">
                <a:latin typeface="Times New Roman"/>
                <a:cs typeface="Times New Roman"/>
              </a:rPr>
              <a:t>from</a:t>
            </a:r>
            <a:r>
              <a:rPr sz="2400" spc="-15" dirty="0">
                <a:latin typeface="Times New Roman"/>
                <a:cs typeface="Times New Roman"/>
              </a:rPr>
              <a:t> </a:t>
            </a:r>
            <a:r>
              <a:rPr sz="2400" dirty="0">
                <a:latin typeface="Times New Roman"/>
                <a:cs typeface="Times New Roman"/>
              </a:rPr>
              <a:t>a</a:t>
            </a:r>
            <a:r>
              <a:rPr sz="2400" spc="-25" dirty="0">
                <a:latin typeface="Times New Roman"/>
                <a:cs typeface="Times New Roman"/>
              </a:rPr>
              <a:t> </a:t>
            </a:r>
            <a:r>
              <a:rPr sz="2400" dirty="0">
                <a:latin typeface="Times New Roman"/>
                <a:cs typeface="Times New Roman"/>
              </a:rPr>
              <a:t>cordless</a:t>
            </a:r>
            <a:r>
              <a:rPr sz="2400" spc="-35" dirty="0">
                <a:latin typeface="Times New Roman"/>
                <a:cs typeface="Times New Roman"/>
              </a:rPr>
              <a:t> </a:t>
            </a:r>
            <a:r>
              <a:rPr sz="2400" dirty="0">
                <a:latin typeface="Times New Roman"/>
                <a:cs typeface="Times New Roman"/>
              </a:rPr>
              <a:t>system</a:t>
            </a:r>
            <a:r>
              <a:rPr sz="2400" spc="-3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spc="-20" dirty="0">
                <a:latin typeface="Times New Roman"/>
                <a:cs typeface="Times New Roman"/>
              </a:rPr>
              <a:t>that</a:t>
            </a:r>
            <a:endParaRPr sz="2400">
              <a:latin typeface="Times New Roman"/>
              <a:cs typeface="Times New Roman"/>
            </a:endParaRPr>
          </a:p>
          <a:p>
            <a:pPr marL="527685" indent="-514984">
              <a:lnSpc>
                <a:spcPct val="100000"/>
              </a:lnSpc>
              <a:spcBef>
                <a:spcPts val="575"/>
              </a:spcBef>
              <a:buClr>
                <a:srgbClr val="0F1141"/>
              </a:buClr>
              <a:buAutoNum type="romanLcParenBoth"/>
              <a:tabLst>
                <a:tab pos="527685" algn="l"/>
              </a:tabLst>
            </a:pPr>
            <a:r>
              <a:rPr sz="2400" dirty="0">
                <a:latin typeface="Times New Roman"/>
                <a:cs typeface="Times New Roman"/>
              </a:rPr>
              <a:t>there</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a:t>
            </a:r>
            <a:r>
              <a:rPr sz="2400" spc="-10" dirty="0">
                <a:latin typeface="Times New Roman"/>
                <a:cs typeface="Times New Roman"/>
              </a:rPr>
              <a:t> </a:t>
            </a:r>
            <a:r>
              <a:rPr sz="2400" dirty="0">
                <a:latin typeface="Times New Roman"/>
                <a:cs typeface="Times New Roman"/>
              </a:rPr>
              <a:t>mobility</a:t>
            </a:r>
            <a:r>
              <a:rPr sz="2400" spc="-3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user</a:t>
            </a:r>
            <a:r>
              <a:rPr sz="2400" spc="-15" dirty="0">
                <a:latin typeface="Times New Roman"/>
                <a:cs typeface="Times New Roman"/>
              </a:rPr>
              <a:t> </a:t>
            </a:r>
            <a:r>
              <a:rPr sz="2400" dirty="0">
                <a:latin typeface="Times New Roman"/>
                <a:cs typeface="Times New Roman"/>
              </a:rPr>
              <a:t>devices</a:t>
            </a:r>
            <a:r>
              <a:rPr sz="2400" spc="-30" dirty="0">
                <a:latin typeface="Times New Roman"/>
                <a:cs typeface="Times New Roman"/>
              </a:rPr>
              <a:t> </a:t>
            </a:r>
            <a:r>
              <a:rPr sz="2400" spc="-25" dirty="0">
                <a:latin typeface="Times New Roman"/>
                <a:cs typeface="Times New Roman"/>
              </a:rPr>
              <a:t>and</a:t>
            </a:r>
            <a:endParaRPr sz="2400">
              <a:latin typeface="Times New Roman"/>
              <a:cs typeface="Times New Roman"/>
            </a:endParaRPr>
          </a:p>
          <a:p>
            <a:pPr marL="527685" indent="-514984">
              <a:lnSpc>
                <a:spcPct val="100000"/>
              </a:lnSpc>
              <a:spcBef>
                <a:spcPts val="580"/>
              </a:spcBef>
              <a:buClr>
                <a:srgbClr val="0F1141"/>
              </a:buClr>
              <a:buAutoNum type="romanLcParenBoth"/>
              <a:tabLst>
                <a:tab pos="527685" algn="l"/>
              </a:tabLst>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BS</a:t>
            </a:r>
            <a:r>
              <a:rPr sz="2400" spc="-20" dirty="0">
                <a:latin typeface="Times New Roman"/>
                <a:cs typeface="Times New Roman"/>
              </a:rPr>
              <a:t> </a:t>
            </a:r>
            <a:r>
              <a:rPr sz="2400" dirty="0">
                <a:latin typeface="Times New Roman"/>
                <a:cs typeface="Times New Roman"/>
              </a:rPr>
              <a:t>almost</a:t>
            </a:r>
            <a:r>
              <a:rPr sz="2400" spc="-20" dirty="0">
                <a:latin typeface="Times New Roman"/>
                <a:cs typeface="Times New Roman"/>
              </a:rPr>
              <a:t> </a:t>
            </a:r>
            <a:r>
              <a:rPr sz="2400" dirty="0">
                <a:latin typeface="Times New Roman"/>
                <a:cs typeface="Times New Roman"/>
              </a:rPr>
              <a:t>always</a:t>
            </a:r>
            <a:r>
              <a:rPr sz="2400" spc="-30" dirty="0">
                <a:latin typeface="Times New Roman"/>
                <a:cs typeface="Times New Roman"/>
              </a:rPr>
              <a:t> </a:t>
            </a:r>
            <a:r>
              <a:rPr sz="2400" dirty="0">
                <a:latin typeface="Times New Roman"/>
                <a:cs typeface="Times New Roman"/>
              </a:rPr>
              <a:t>serves</a:t>
            </a:r>
            <a:r>
              <a:rPr sz="2400" spc="-20" dirty="0">
                <a:latin typeface="Times New Roman"/>
                <a:cs typeface="Times New Roman"/>
              </a:rPr>
              <a:t> </a:t>
            </a:r>
            <a:r>
              <a:rPr sz="2400" dirty="0">
                <a:latin typeface="Times New Roman"/>
                <a:cs typeface="Times New Roman"/>
              </a:rPr>
              <a:t>multiple</a:t>
            </a:r>
            <a:r>
              <a:rPr sz="2400" spc="-45" dirty="0">
                <a:latin typeface="Times New Roman"/>
                <a:cs typeface="Times New Roman"/>
              </a:rPr>
              <a:t> </a:t>
            </a:r>
            <a:r>
              <a:rPr sz="2400" spc="-10" dirty="0">
                <a:latin typeface="Times New Roman"/>
                <a:cs typeface="Times New Roman"/>
              </a:rPr>
              <a:t>users.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4550410" cy="574675"/>
          </a:xfrm>
          <a:prstGeom prst="rect">
            <a:avLst/>
          </a:prstGeom>
        </p:spPr>
        <p:txBody>
          <a:bodyPr vert="horz" wrap="square" lIns="0" tIns="12700" rIns="0" bIns="0" rtlCol="0">
            <a:spAutoFit/>
          </a:bodyPr>
          <a:lstStyle/>
          <a:p>
            <a:pPr marL="12700">
              <a:lnSpc>
                <a:spcPct val="100000"/>
              </a:lnSpc>
              <a:spcBef>
                <a:spcPts val="100"/>
              </a:spcBef>
            </a:pPr>
            <a:r>
              <a:rPr spc="-135" dirty="0"/>
              <a:t>Fixed</a:t>
            </a:r>
            <a:r>
              <a:rPr spc="-229" dirty="0"/>
              <a:t> </a:t>
            </a:r>
            <a:r>
              <a:rPr spc="-150" dirty="0"/>
              <a:t>Wireless</a:t>
            </a:r>
            <a:r>
              <a:rPr spc="-360" dirty="0"/>
              <a:t> </a:t>
            </a:r>
            <a:r>
              <a:rPr spc="-114" dirty="0"/>
              <a:t>Access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41DDD-1451-FEB0-9418-DEA40C33840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06A2D6-E9DC-5E35-1EFA-54B314AF3D28}"/>
              </a:ext>
            </a:extLst>
          </p:cNvPr>
          <p:cNvSpPr txBox="1"/>
          <p:nvPr/>
        </p:nvSpPr>
        <p:spPr>
          <a:xfrm>
            <a:off x="383540" y="1516507"/>
            <a:ext cx="8008620" cy="4444807"/>
          </a:xfrm>
          <a:prstGeom prst="rect">
            <a:avLst/>
          </a:prstGeom>
        </p:spPr>
        <p:txBody>
          <a:bodyPr vert="horz" wrap="square" lIns="0" tIns="12700" rIns="0" bIns="0" rtlCol="0">
            <a:spAutoFit/>
          </a:bodyPr>
          <a:lstStyle/>
          <a:p>
            <a:pPr marL="12700" marR="5080">
              <a:spcBef>
                <a:spcPts val="100"/>
              </a:spcBef>
              <a:buClr>
                <a:srgbClr val="0F1141"/>
              </a:buClr>
              <a:tabLst>
                <a:tab pos="355600" algn="l"/>
              </a:tabLst>
            </a:pPr>
            <a:r>
              <a:rPr lang="en-US" sz="1600" dirty="0"/>
              <a:t>Fixed Wireless Access (</a:t>
            </a:r>
            <a:r>
              <a:rPr lang="en-US" sz="1600" b="1" dirty="0"/>
              <a:t>FWA</a:t>
            </a:r>
            <a:r>
              <a:rPr lang="en-US" sz="1600" dirty="0"/>
              <a:t>) is a technology that provides </a:t>
            </a:r>
            <a:r>
              <a:rPr lang="en-US" sz="1600" b="1" dirty="0"/>
              <a:t>wireless broadband connectivity</a:t>
            </a:r>
            <a:r>
              <a:rPr lang="en-US" sz="1600" dirty="0"/>
              <a:t> to homes and businesses without requiring a </a:t>
            </a:r>
            <a:r>
              <a:rPr lang="en-US" sz="1600" b="1" dirty="0"/>
              <a:t>physical cable connection</a:t>
            </a:r>
            <a:r>
              <a:rPr lang="en-US" sz="1600" dirty="0"/>
              <a:t>.</a:t>
            </a:r>
          </a:p>
          <a:p>
            <a:pPr>
              <a:buNone/>
            </a:pPr>
            <a:r>
              <a:rPr lang="en-US" sz="1600" b="1" dirty="0"/>
              <a:t>Key Characteristics of Fixed Wireless Access (FWA)</a:t>
            </a:r>
          </a:p>
          <a:p>
            <a:pPr>
              <a:buFont typeface="Arial" panose="020B0604020202020204" pitchFamily="34" charset="0"/>
              <a:buChar char="•"/>
            </a:pPr>
            <a:r>
              <a:rPr lang="en-US" sz="1600" b="1" dirty="0"/>
              <a:t>Alternative to Wired Networks</a:t>
            </a:r>
            <a:r>
              <a:rPr lang="en-US" sz="1600" dirty="0"/>
              <a:t>: Functions as a replacement for </a:t>
            </a:r>
            <a:r>
              <a:rPr lang="en-US" sz="1600" b="1" dirty="0"/>
              <a:t>DSL, fiber, or cable broadband</a:t>
            </a:r>
            <a:r>
              <a:rPr lang="en-US" sz="1600" dirty="0"/>
              <a:t>.</a:t>
            </a:r>
          </a:p>
          <a:p>
            <a:pPr>
              <a:buFont typeface="Arial" panose="020B0604020202020204" pitchFamily="34" charset="0"/>
              <a:buChar char="•"/>
            </a:pPr>
            <a:r>
              <a:rPr lang="en-US" sz="1600" b="1" dirty="0"/>
              <a:t>No Mobility</a:t>
            </a:r>
            <a:r>
              <a:rPr lang="en-US" sz="1600" dirty="0"/>
              <a:t>: Unlike mobile networks, </a:t>
            </a:r>
            <a:r>
              <a:rPr lang="en-US" sz="1600" b="1" dirty="0"/>
              <a:t>FWA devices remain stationary</a:t>
            </a:r>
            <a:r>
              <a:rPr lang="en-US" sz="1600" dirty="0"/>
              <a:t> at a fixed location.</a:t>
            </a:r>
          </a:p>
          <a:p>
            <a:pPr>
              <a:buFont typeface="Arial" panose="020B0604020202020204" pitchFamily="34" charset="0"/>
              <a:buChar char="•"/>
            </a:pPr>
            <a:r>
              <a:rPr lang="en-US" sz="1600" b="1" dirty="0"/>
              <a:t>Base Station (BS) Serves Multiple Users</a:t>
            </a:r>
            <a:r>
              <a:rPr lang="en-US" sz="1600" dirty="0"/>
              <a:t>: One </a:t>
            </a:r>
            <a:r>
              <a:rPr lang="en-US" sz="1600" b="1" dirty="0"/>
              <a:t>BS</a:t>
            </a:r>
            <a:r>
              <a:rPr lang="en-US" sz="1600" dirty="0"/>
              <a:t> can connect several homes, offices, or businesses.</a:t>
            </a:r>
          </a:p>
          <a:p>
            <a:pPr>
              <a:buFont typeface="Arial" panose="020B0604020202020204" pitchFamily="34" charset="0"/>
              <a:buChar char="•"/>
            </a:pPr>
            <a:r>
              <a:rPr lang="en-US" sz="1600" b="1" dirty="0"/>
              <a:t>High-Speed Internet</a:t>
            </a:r>
            <a:r>
              <a:rPr lang="en-US" sz="1600" dirty="0"/>
              <a:t>: Often delivers </a:t>
            </a:r>
            <a:r>
              <a:rPr lang="en-US" sz="1600" b="1" dirty="0"/>
              <a:t>broadband speeds comparable to fiber or DSL</a:t>
            </a:r>
            <a:r>
              <a:rPr lang="en-US" sz="1600" dirty="0"/>
              <a:t>.</a:t>
            </a:r>
          </a:p>
          <a:p>
            <a:pPr>
              <a:buFont typeface="Arial" panose="020B0604020202020204" pitchFamily="34" charset="0"/>
              <a:buChar char="•"/>
            </a:pPr>
            <a:r>
              <a:rPr lang="en-US" sz="1600" b="1" dirty="0"/>
              <a:t>Uses Licensed &amp; Unlicensed Spectrum</a:t>
            </a:r>
            <a:r>
              <a:rPr lang="en-US" sz="1600" dirty="0"/>
              <a:t>: Operates on frequencies like </a:t>
            </a:r>
            <a:r>
              <a:rPr lang="en-US" sz="1600" b="1" dirty="0"/>
              <a:t>4G LTE, 5G, WiMAX, and </a:t>
            </a:r>
            <a:r>
              <a:rPr lang="en-US" sz="1600" b="1" dirty="0" err="1"/>
              <a:t>mmWave</a:t>
            </a:r>
            <a:r>
              <a:rPr lang="en-US" sz="1600" b="1" dirty="0"/>
              <a:t> bands</a:t>
            </a:r>
            <a:r>
              <a:rPr lang="en-US" sz="1600" dirty="0"/>
              <a:t>.</a:t>
            </a:r>
          </a:p>
          <a:p>
            <a:pPr>
              <a:buNone/>
            </a:pPr>
            <a:r>
              <a:rPr lang="en-US" sz="1600" b="1" dirty="0"/>
              <a:t>Examples of Fixed Wireless Access Usage</a:t>
            </a:r>
          </a:p>
          <a:p>
            <a:pPr>
              <a:buFont typeface="Arial" panose="020B0604020202020204" pitchFamily="34" charset="0"/>
              <a:buChar char="•"/>
            </a:pPr>
            <a:r>
              <a:rPr lang="en-US" sz="1600" b="1" dirty="0"/>
              <a:t>5G Home Internet Services</a:t>
            </a:r>
            <a:r>
              <a:rPr lang="en-US" sz="1600" dirty="0"/>
              <a:t> (e.g., Verizon 5G Home, T-Mobile 5G Home).</a:t>
            </a:r>
          </a:p>
          <a:p>
            <a:pPr>
              <a:buFont typeface="Arial" panose="020B0604020202020204" pitchFamily="34" charset="0"/>
              <a:buChar char="•"/>
            </a:pPr>
            <a:r>
              <a:rPr lang="en-US" sz="1600" b="1" dirty="0"/>
              <a:t>Rural Internet Providers</a:t>
            </a:r>
            <a:r>
              <a:rPr lang="en-US" sz="1600" dirty="0"/>
              <a:t> using FWA to bridge the digital divide.</a:t>
            </a:r>
          </a:p>
          <a:p>
            <a:pPr>
              <a:buFont typeface="Arial" panose="020B0604020202020204" pitchFamily="34" charset="0"/>
              <a:buChar char="•"/>
            </a:pPr>
            <a:r>
              <a:rPr lang="en-US" sz="1600" b="1" dirty="0"/>
              <a:t>Enterprise Networks</a:t>
            </a:r>
            <a:r>
              <a:rPr lang="en-US" sz="1600" dirty="0"/>
              <a:t> using FWA for </a:t>
            </a:r>
            <a:r>
              <a:rPr lang="en-US" sz="1600" b="1" dirty="0"/>
              <a:t>backup internet connections</a:t>
            </a:r>
            <a:r>
              <a:rPr lang="en-US" sz="1600" dirty="0"/>
              <a:t>.</a:t>
            </a:r>
          </a:p>
          <a:p>
            <a:r>
              <a:rPr lang="en-US" sz="1600" dirty="0"/>
              <a:t>Fixed Wireless Access is a crucial technology in </a:t>
            </a:r>
            <a:r>
              <a:rPr lang="en-US" sz="1600" b="1" dirty="0"/>
              <a:t>next-generation broadband</a:t>
            </a:r>
            <a:r>
              <a:rPr lang="en-US" sz="1600" dirty="0"/>
              <a:t> and is a </a:t>
            </a:r>
            <a:r>
              <a:rPr lang="en-US" sz="1600" b="1" dirty="0"/>
              <a:t>key enabler of 5G networks</a:t>
            </a:r>
            <a:r>
              <a:rPr lang="en-US" sz="1600" dirty="0"/>
              <a:t>. </a:t>
            </a:r>
          </a:p>
        </p:txBody>
      </p:sp>
      <p:sp>
        <p:nvSpPr>
          <p:cNvPr id="4" name="object 4">
            <a:extLst>
              <a:ext uri="{FF2B5EF4-FFF2-40B4-BE49-F238E27FC236}">
                <a16:creationId xmlns:a16="http://schemas.microsoft.com/office/drawing/2014/main" id="{3BB8F901-CC5B-A80A-B682-9629C232A1F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
        <p:nvSpPr>
          <p:cNvPr id="5" name="object 5">
            <a:extLst>
              <a:ext uri="{FF2B5EF4-FFF2-40B4-BE49-F238E27FC236}">
                <a16:creationId xmlns:a16="http://schemas.microsoft.com/office/drawing/2014/main" id="{371AA18A-E8EF-E19C-0452-FE8C8AC0F09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23118AA3-1ED7-8E75-C358-5A0C08516E6E}"/>
              </a:ext>
            </a:extLst>
          </p:cNvPr>
          <p:cNvSpPr txBox="1">
            <a:spLocks noGrp="1"/>
          </p:cNvSpPr>
          <p:nvPr>
            <p:ph type="title"/>
          </p:nvPr>
        </p:nvSpPr>
        <p:spPr>
          <a:xfrm>
            <a:off x="383540" y="378917"/>
            <a:ext cx="4550410" cy="574675"/>
          </a:xfrm>
          <a:prstGeom prst="rect">
            <a:avLst/>
          </a:prstGeom>
        </p:spPr>
        <p:txBody>
          <a:bodyPr vert="horz" wrap="square" lIns="0" tIns="12700" rIns="0" bIns="0" rtlCol="0">
            <a:spAutoFit/>
          </a:bodyPr>
          <a:lstStyle/>
          <a:p>
            <a:pPr marL="12700">
              <a:lnSpc>
                <a:spcPct val="100000"/>
              </a:lnSpc>
              <a:spcBef>
                <a:spcPts val="100"/>
              </a:spcBef>
            </a:pPr>
            <a:r>
              <a:rPr spc="-135" dirty="0"/>
              <a:t>Fixed</a:t>
            </a:r>
            <a:r>
              <a:rPr spc="-229" dirty="0"/>
              <a:t> </a:t>
            </a:r>
            <a:r>
              <a:rPr spc="-150" dirty="0"/>
              <a:t>Wireless</a:t>
            </a:r>
            <a:r>
              <a:rPr spc="-360" dirty="0"/>
              <a:t> </a:t>
            </a:r>
            <a:r>
              <a:rPr spc="-114" dirty="0"/>
              <a:t>Access</a:t>
            </a:r>
          </a:p>
        </p:txBody>
      </p:sp>
    </p:spTree>
    <p:extLst>
      <p:ext uri="{BB962C8B-B14F-4D97-AF65-F5344CB8AC3E}">
        <p14:creationId xmlns:p14="http://schemas.microsoft.com/office/powerpoint/2010/main" val="950335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3FF6B-CB40-B6EB-34A5-2CCFAC6683DF}"/>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6B3D55E-EC5B-8F12-BC9C-7941B92CF3F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
        <p:nvSpPr>
          <p:cNvPr id="5" name="object 5">
            <a:extLst>
              <a:ext uri="{FF2B5EF4-FFF2-40B4-BE49-F238E27FC236}">
                <a16:creationId xmlns:a16="http://schemas.microsoft.com/office/drawing/2014/main" id="{1720ED4B-B2D5-E594-A642-0A3CDB13604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02C07C72-B8BB-28EF-A60A-39648179C549}"/>
              </a:ext>
            </a:extLst>
          </p:cNvPr>
          <p:cNvSpPr txBox="1">
            <a:spLocks noGrp="1"/>
          </p:cNvSpPr>
          <p:nvPr>
            <p:ph type="title"/>
          </p:nvPr>
        </p:nvSpPr>
        <p:spPr>
          <a:xfrm>
            <a:off x="383540" y="378917"/>
            <a:ext cx="4550410" cy="574675"/>
          </a:xfrm>
          <a:prstGeom prst="rect">
            <a:avLst/>
          </a:prstGeom>
        </p:spPr>
        <p:txBody>
          <a:bodyPr vert="horz" wrap="square" lIns="0" tIns="12700" rIns="0" bIns="0" rtlCol="0">
            <a:spAutoFit/>
          </a:bodyPr>
          <a:lstStyle/>
          <a:p>
            <a:pPr marL="12700">
              <a:lnSpc>
                <a:spcPct val="100000"/>
              </a:lnSpc>
              <a:spcBef>
                <a:spcPts val="100"/>
              </a:spcBef>
            </a:pPr>
            <a:r>
              <a:rPr spc="-135" dirty="0"/>
              <a:t>Fixed</a:t>
            </a:r>
            <a:r>
              <a:rPr spc="-229" dirty="0"/>
              <a:t> </a:t>
            </a:r>
            <a:r>
              <a:rPr spc="-150" dirty="0"/>
              <a:t>Wireless</a:t>
            </a:r>
            <a:r>
              <a:rPr spc="-360" dirty="0"/>
              <a:t> </a:t>
            </a:r>
            <a:r>
              <a:rPr spc="-114" dirty="0"/>
              <a:t>Access</a:t>
            </a:r>
          </a:p>
        </p:txBody>
      </p:sp>
      <p:graphicFrame>
        <p:nvGraphicFramePr>
          <p:cNvPr id="6" name="Table 5">
            <a:extLst>
              <a:ext uri="{FF2B5EF4-FFF2-40B4-BE49-F238E27FC236}">
                <a16:creationId xmlns:a16="http://schemas.microsoft.com/office/drawing/2014/main" id="{8413F25C-D65A-2D2E-546B-99E9AA17B8F0}"/>
              </a:ext>
            </a:extLst>
          </p:cNvPr>
          <p:cNvGraphicFramePr>
            <a:graphicFrameLocks noGrp="1"/>
          </p:cNvGraphicFramePr>
          <p:nvPr>
            <p:extLst>
              <p:ext uri="{D42A27DB-BD31-4B8C-83A1-F6EECF244321}">
                <p14:modId xmlns:p14="http://schemas.microsoft.com/office/powerpoint/2010/main" val="1081941880"/>
              </p:ext>
            </p:extLst>
          </p:nvPr>
        </p:nvGraphicFramePr>
        <p:xfrm>
          <a:off x="231774" y="1454162"/>
          <a:ext cx="8312151" cy="2651760"/>
        </p:xfrm>
        <a:graphic>
          <a:graphicData uri="http://schemas.openxmlformats.org/drawingml/2006/table">
            <a:tbl>
              <a:tblPr/>
              <a:tblGrid>
                <a:gridCol w="2770717">
                  <a:extLst>
                    <a:ext uri="{9D8B030D-6E8A-4147-A177-3AD203B41FA5}">
                      <a16:colId xmlns:a16="http://schemas.microsoft.com/office/drawing/2014/main" val="1577994560"/>
                    </a:ext>
                  </a:extLst>
                </a:gridCol>
                <a:gridCol w="2770717">
                  <a:extLst>
                    <a:ext uri="{9D8B030D-6E8A-4147-A177-3AD203B41FA5}">
                      <a16:colId xmlns:a16="http://schemas.microsoft.com/office/drawing/2014/main" val="3610633441"/>
                    </a:ext>
                  </a:extLst>
                </a:gridCol>
                <a:gridCol w="2770717">
                  <a:extLst>
                    <a:ext uri="{9D8B030D-6E8A-4147-A177-3AD203B41FA5}">
                      <a16:colId xmlns:a16="http://schemas.microsoft.com/office/drawing/2014/main" val="372178700"/>
                    </a:ext>
                  </a:extLst>
                </a:gridCol>
              </a:tblGrid>
              <a:tr h="640080">
                <a:tc>
                  <a:txBody>
                    <a:bodyPr/>
                    <a:lstStyle/>
                    <a:p>
                      <a:r>
                        <a:rPr lang="en-IN" sz="1800"/>
                        <a:t>Feature</a:t>
                      </a:r>
                    </a:p>
                  </a:txBody>
                  <a:tcPr anchor="ctr">
                    <a:lnL>
                      <a:noFill/>
                    </a:lnL>
                    <a:lnR>
                      <a:noFill/>
                    </a:lnR>
                    <a:lnT>
                      <a:noFill/>
                    </a:lnT>
                    <a:lnB>
                      <a:noFill/>
                    </a:lnB>
                    <a:noFill/>
                  </a:tcPr>
                </a:tc>
                <a:tc>
                  <a:txBody>
                    <a:bodyPr/>
                    <a:lstStyle/>
                    <a:p>
                      <a:r>
                        <a:rPr lang="en-IN" sz="1800"/>
                        <a:t>Fixed Wireless Access (FWA)</a:t>
                      </a:r>
                    </a:p>
                  </a:txBody>
                  <a:tcPr anchor="ctr">
                    <a:lnL>
                      <a:noFill/>
                    </a:lnL>
                    <a:lnR>
                      <a:noFill/>
                    </a:lnR>
                    <a:lnT>
                      <a:noFill/>
                    </a:lnT>
                    <a:lnB>
                      <a:noFill/>
                    </a:lnB>
                    <a:noFill/>
                  </a:tcPr>
                </a:tc>
                <a:tc>
                  <a:txBody>
                    <a:bodyPr/>
                    <a:lstStyle/>
                    <a:p>
                      <a:r>
                        <a:rPr lang="en-IN" sz="1800"/>
                        <a:t>Cordless System</a:t>
                      </a:r>
                    </a:p>
                  </a:txBody>
                  <a:tcPr anchor="ctr">
                    <a:lnL>
                      <a:noFill/>
                    </a:lnL>
                    <a:lnR>
                      <a:noFill/>
                    </a:lnR>
                    <a:lnT>
                      <a:noFill/>
                    </a:lnT>
                    <a:lnB>
                      <a:noFill/>
                    </a:lnB>
                    <a:noFill/>
                  </a:tcPr>
                </a:tc>
                <a:extLst>
                  <a:ext uri="{0D108BD9-81ED-4DB2-BD59-A6C34878D82A}">
                    <a16:rowId xmlns:a16="http://schemas.microsoft.com/office/drawing/2014/main" val="3625025703"/>
                  </a:ext>
                </a:extLst>
              </a:tr>
              <a:tr h="640080">
                <a:tc>
                  <a:txBody>
                    <a:bodyPr/>
                    <a:lstStyle/>
                    <a:p>
                      <a:r>
                        <a:rPr lang="en-IN" sz="1800" b="1"/>
                        <a:t>Mobility</a:t>
                      </a:r>
                      <a:endParaRPr lang="en-IN" sz="1800"/>
                    </a:p>
                  </a:txBody>
                  <a:tcPr anchor="ctr">
                    <a:lnL>
                      <a:noFill/>
                    </a:lnL>
                    <a:lnR>
                      <a:noFill/>
                    </a:lnR>
                    <a:lnT>
                      <a:noFill/>
                    </a:lnT>
                    <a:lnB>
                      <a:noFill/>
                    </a:lnB>
                    <a:noFill/>
                  </a:tcPr>
                </a:tc>
                <a:tc>
                  <a:txBody>
                    <a:bodyPr/>
                    <a:lstStyle/>
                    <a:p>
                      <a:r>
                        <a:rPr lang="en-IN" sz="1800"/>
                        <a:t>No (Stationary devices)</a:t>
                      </a:r>
                    </a:p>
                  </a:txBody>
                  <a:tcPr anchor="ctr">
                    <a:lnL>
                      <a:noFill/>
                    </a:lnL>
                    <a:lnR>
                      <a:noFill/>
                    </a:lnR>
                    <a:lnT>
                      <a:noFill/>
                    </a:lnT>
                    <a:lnB>
                      <a:noFill/>
                    </a:lnB>
                    <a:noFill/>
                  </a:tcPr>
                </a:tc>
                <a:tc>
                  <a:txBody>
                    <a:bodyPr/>
                    <a:lstStyle/>
                    <a:p>
                      <a:r>
                        <a:rPr lang="en-US" sz="1800"/>
                        <a:t>Yes (Limited mobility within range)</a:t>
                      </a:r>
                    </a:p>
                  </a:txBody>
                  <a:tcPr anchor="ctr">
                    <a:lnL>
                      <a:noFill/>
                    </a:lnL>
                    <a:lnR>
                      <a:noFill/>
                    </a:lnR>
                    <a:lnT>
                      <a:noFill/>
                    </a:lnT>
                    <a:lnB>
                      <a:noFill/>
                    </a:lnB>
                    <a:noFill/>
                  </a:tcPr>
                </a:tc>
                <a:extLst>
                  <a:ext uri="{0D108BD9-81ED-4DB2-BD59-A6C34878D82A}">
                    <a16:rowId xmlns:a16="http://schemas.microsoft.com/office/drawing/2014/main" val="2945420389"/>
                  </a:ext>
                </a:extLst>
              </a:tr>
              <a:tr h="365760">
                <a:tc>
                  <a:txBody>
                    <a:bodyPr/>
                    <a:lstStyle/>
                    <a:p>
                      <a:r>
                        <a:rPr lang="en-IN" sz="1800" b="1"/>
                        <a:t>Usage</a:t>
                      </a:r>
                      <a:endParaRPr lang="en-IN" sz="1800"/>
                    </a:p>
                  </a:txBody>
                  <a:tcPr anchor="ctr">
                    <a:lnL>
                      <a:noFill/>
                    </a:lnL>
                    <a:lnR>
                      <a:noFill/>
                    </a:lnR>
                    <a:lnT>
                      <a:noFill/>
                    </a:lnT>
                    <a:lnB>
                      <a:noFill/>
                    </a:lnB>
                    <a:noFill/>
                  </a:tcPr>
                </a:tc>
                <a:tc>
                  <a:txBody>
                    <a:bodyPr/>
                    <a:lstStyle/>
                    <a:p>
                      <a:r>
                        <a:rPr lang="en-IN" sz="1800"/>
                        <a:t>Broadband internet</a:t>
                      </a:r>
                    </a:p>
                  </a:txBody>
                  <a:tcPr anchor="ctr">
                    <a:lnL>
                      <a:noFill/>
                    </a:lnL>
                    <a:lnR>
                      <a:noFill/>
                    </a:lnR>
                    <a:lnT>
                      <a:noFill/>
                    </a:lnT>
                    <a:lnB>
                      <a:noFill/>
                    </a:lnB>
                    <a:noFill/>
                  </a:tcPr>
                </a:tc>
                <a:tc>
                  <a:txBody>
                    <a:bodyPr/>
                    <a:lstStyle/>
                    <a:p>
                      <a:r>
                        <a:rPr lang="en-IN" sz="1800"/>
                        <a:t>Voice communication</a:t>
                      </a:r>
                    </a:p>
                  </a:txBody>
                  <a:tcPr anchor="ctr">
                    <a:lnL>
                      <a:noFill/>
                    </a:lnL>
                    <a:lnR>
                      <a:noFill/>
                    </a:lnR>
                    <a:lnT>
                      <a:noFill/>
                    </a:lnT>
                    <a:lnB>
                      <a:noFill/>
                    </a:lnB>
                    <a:noFill/>
                  </a:tcPr>
                </a:tc>
                <a:extLst>
                  <a:ext uri="{0D108BD9-81ED-4DB2-BD59-A6C34878D82A}">
                    <a16:rowId xmlns:a16="http://schemas.microsoft.com/office/drawing/2014/main" val="2491918413"/>
                  </a:ext>
                </a:extLst>
              </a:tr>
              <a:tr h="365760">
                <a:tc>
                  <a:txBody>
                    <a:bodyPr/>
                    <a:lstStyle/>
                    <a:p>
                      <a:r>
                        <a:rPr lang="en-IN" sz="1800" b="1"/>
                        <a:t>Base Station Role</a:t>
                      </a:r>
                      <a:endParaRPr lang="en-IN" sz="1800"/>
                    </a:p>
                  </a:txBody>
                  <a:tcPr anchor="ctr">
                    <a:lnL>
                      <a:noFill/>
                    </a:lnL>
                    <a:lnR>
                      <a:noFill/>
                    </a:lnR>
                    <a:lnT>
                      <a:noFill/>
                    </a:lnT>
                    <a:lnB>
                      <a:noFill/>
                    </a:lnB>
                    <a:noFill/>
                  </a:tcPr>
                </a:tc>
                <a:tc>
                  <a:txBody>
                    <a:bodyPr/>
                    <a:lstStyle/>
                    <a:p>
                      <a:r>
                        <a:rPr lang="en-IN" sz="1800"/>
                        <a:t>Serves multiple users</a:t>
                      </a:r>
                    </a:p>
                  </a:txBody>
                  <a:tcPr anchor="ctr">
                    <a:lnL>
                      <a:noFill/>
                    </a:lnL>
                    <a:lnR>
                      <a:noFill/>
                    </a:lnR>
                    <a:lnT>
                      <a:noFill/>
                    </a:lnT>
                    <a:lnB>
                      <a:noFill/>
                    </a:lnB>
                    <a:noFill/>
                  </a:tcPr>
                </a:tc>
                <a:tc>
                  <a:txBody>
                    <a:bodyPr/>
                    <a:lstStyle/>
                    <a:p>
                      <a:r>
                        <a:rPr lang="en-US" sz="1800"/>
                        <a:t>Usually serves a single user</a:t>
                      </a:r>
                    </a:p>
                  </a:txBody>
                  <a:tcPr anchor="ctr">
                    <a:lnL>
                      <a:noFill/>
                    </a:lnL>
                    <a:lnR>
                      <a:noFill/>
                    </a:lnR>
                    <a:lnT>
                      <a:noFill/>
                    </a:lnT>
                    <a:lnB>
                      <a:noFill/>
                    </a:lnB>
                    <a:noFill/>
                  </a:tcPr>
                </a:tc>
                <a:extLst>
                  <a:ext uri="{0D108BD9-81ED-4DB2-BD59-A6C34878D82A}">
                    <a16:rowId xmlns:a16="http://schemas.microsoft.com/office/drawing/2014/main" val="2606967170"/>
                  </a:ext>
                </a:extLst>
              </a:tr>
              <a:tr h="640080">
                <a:tc>
                  <a:txBody>
                    <a:bodyPr/>
                    <a:lstStyle/>
                    <a:p>
                      <a:r>
                        <a:rPr lang="en-IN" sz="1800" b="1"/>
                        <a:t>Technology</a:t>
                      </a:r>
                      <a:endParaRPr lang="en-IN" sz="1800"/>
                    </a:p>
                  </a:txBody>
                  <a:tcPr anchor="ctr">
                    <a:lnL>
                      <a:noFill/>
                    </a:lnL>
                    <a:lnR>
                      <a:noFill/>
                    </a:lnR>
                    <a:lnT>
                      <a:noFill/>
                    </a:lnT>
                    <a:lnB>
                      <a:noFill/>
                    </a:lnB>
                    <a:noFill/>
                  </a:tcPr>
                </a:tc>
                <a:tc>
                  <a:txBody>
                    <a:bodyPr/>
                    <a:lstStyle/>
                    <a:p>
                      <a:r>
                        <a:rPr lang="en-IN" sz="1800"/>
                        <a:t>4G, 5G, WiMAX</a:t>
                      </a:r>
                    </a:p>
                  </a:txBody>
                  <a:tcPr anchor="ctr">
                    <a:lnL>
                      <a:noFill/>
                    </a:lnL>
                    <a:lnR>
                      <a:noFill/>
                    </a:lnR>
                    <a:lnT>
                      <a:noFill/>
                    </a:lnT>
                    <a:lnB>
                      <a:noFill/>
                    </a:lnB>
                    <a:noFill/>
                  </a:tcPr>
                </a:tc>
                <a:tc>
                  <a:txBody>
                    <a:bodyPr/>
                    <a:lstStyle/>
                    <a:p>
                      <a:r>
                        <a:rPr lang="en-IN" sz="1800" dirty="0"/>
                        <a:t>Analog/Digital cordless telephony</a:t>
                      </a:r>
                    </a:p>
                  </a:txBody>
                  <a:tcPr anchor="ctr">
                    <a:lnL>
                      <a:noFill/>
                    </a:lnL>
                    <a:lnR>
                      <a:noFill/>
                    </a:lnR>
                    <a:lnT>
                      <a:noFill/>
                    </a:lnT>
                    <a:lnB>
                      <a:noFill/>
                    </a:lnB>
                    <a:noFill/>
                  </a:tcPr>
                </a:tc>
                <a:extLst>
                  <a:ext uri="{0D108BD9-81ED-4DB2-BD59-A6C34878D82A}">
                    <a16:rowId xmlns:a16="http://schemas.microsoft.com/office/drawing/2014/main" val="3251324347"/>
                  </a:ext>
                </a:extLst>
              </a:tr>
            </a:tbl>
          </a:graphicData>
        </a:graphic>
      </p:graphicFrame>
      <p:sp>
        <p:nvSpPr>
          <p:cNvPr id="7" name="TextBox 6">
            <a:extLst>
              <a:ext uri="{FF2B5EF4-FFF2-40B4-BE49-F238E27FC236}">
                <a16:creationId xmlns:a16="http://schemas.microsoft.com/office/drawing/2014/main" id="{A713DEDF-B6DF-34EA-700E-4AE7228E2A56}"/>
              </a:ext>
            </a:extLst>
          </p:cNvPr>
          <p:cNvSpPr txBox="1"/>
          <p:nvPr/>
        </p:nvSpPr>
        <p:spPr>
          <a:xfrm>
            <a:off x="228600" y="4267200"/>
            <a:ext cx="8686800" cy="2308324"/>
          </a:xfrm>
          <a:prstGeom prst="rect">
            <a:avLst/>
          </a:prstGeom>
          <a:noFill/>
        </p:spPr>
        <p:txBody>
          <a:bodyPr wrap="square" rtlCol="0">
            <a:spAutoFit/>
          </a:bodyPr>
          <a:lstStyle/>
          <a:p>
            <a:pPr>
              <a:buNone/>
            </a:pPr>
            <a:r>
              <a:rPr lang="en-US" b="1" dirty="0"/>
              <a:t>Advantages of FWA</a:t>
            </a:r>
          </a:p>
          <a:p>
            <a:pPr>
              <a:buFont typeface="Arial" panose="020B0604020202020204" pitchFamily="34" charset="0"/>
              <a:buChar char="•"/>
            </a:pPr>
            <a:r>
              <a:rPr lang="en-US" b="1" dirty="0"/>
              <a:t>Faster Deployment</a:t>
            </a:r>
            <a:r>
              <a:rPr lang="en-US" dirty="0"/>
              <a:t>: No need for physical cables, reducing installation time.</a:t>
            </a:r>
          </a:p>
          <a:p>
            <a:pPr>
              <a:buFont typeface="Arial" panose="020B0604020202020204" pitchFamily="34" charset="0"/>
              <a:buChar char="•"/>
            </a:pPr>
            <a:r>
              <a:rPr lang="en-US" b="1" dirty="0"/>
              <a:t>Cost-Effective</a:t>
            </a:r>
            <a:r>
              <a:rPr lang="en-US" dirty="0"/>
              <a:t>: Eliminates expensive fiber/cable laying.</a:t>
            </a:r>
          </a:p>
          <a:p>
            <a:pPr>
              <a:buFont typeface="Arial" panose="020B0604020202020204" pitchFamily="34" charset="0"/>
              <a:buChar char="•"/>
            </a:pPr>
            <a:r>
              <a:rPr lang="en-US" b="1" dirty="0"/>
              <a:t>Ideal for Rural &amp; Remote Areas</a:t>
            </a:r>
            <a:r>
              <a:rPr lang="en-US" dirty="0"/>
              <a:t>: Provides connectivity where </a:t>
            </a:r>
            <a:r>
              <a:rPr lang="en-US" b="1" dirty="0"/>
              <a:t>fiber or DSL is unavailable</a:t>
            </a:r>
            <a:r>
              <a:rPr lang="en-US" dirty="0"/>
              <a:t>.</a:t>
            </a:r>
          </a:p>
          <a:p>
            <a:pPr>
              <a:buFont typeface="Arial" panose="020B0604020202020204" pitchFamily="34" charset="0"/>
              <a:buChar char="•"/>
            </a:pPr>
            <a:r>
              <a:rPr lang="en-US" b="1" dirty="0"/>
              <a:t>Supports High Bandwidth Applications</a:t>
            </a:r>
            <a:r>
              <a:rPr lang="en-US" dirty="0"/>
              <a:t>: Enables </a:t>
            </a:r>
            <a:r>
              <a:rPr lang="en-US" b="1" dirty="0"/>
              <a:t>HD streaming, gaming, and remote work</a:t>
            </a:r>
            <a:r>
              <a:rPr lang="en-US" dirty="0"/>
              <a:t>.</a:t>
            </a:r>
          </a:p>
          <a:p>
            <a:endParaRPr lang="en-IN" dirty="0"/>
          </a:p>
        </p:txBody>
      </p:sp>
    </p:spTree>
    <p:extLst>
      <p:ext uri="{BB962C8B-B14F-4D97-AF65-F5344CB8AC3E}">
        <p14:creationId xmlns:p14="http://schemas.microsoft.com/office/powerpoint/2010/main" val="571370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3836670" cy="2220595"/>
          </a:xfrm>
          <a:prstGeom prst="rect">
            <a:avLst/>
          </a:prstGeom>
        </p:spPr>
        <p:txBody>
          <a:bodyPr vert="horz" wrap="square" lIns="0" tIns="85725" rIns="0" bIns="0" rtlCol="0">
            <a:spAutoFit/>
          </a:bodyPr>
          <a:lstStyle/>
          <a:p>
            <a:pPr marL="354965" indent="-342265">
              <a:lnSpc>
                <a:spcPct val="100000"/>
              </a:lnSpc>
              <a:spcBef>
                <a:spcPts val="675"/>
              </a:spcBef>
              <a:buClr>
                <a:srgbClr val="0F1141"/>
              </a:buClr>
              <a:buFont typeface="Arial MT"/>
              <a:buChar char="•"/>
              <a:tabLst>
                <a:tab pos="354965" algn="l"/>
              </a:tabLst>
            </a:pPr>
            <a:r>
              <a:rPr sz="2400" dirty="0">
                <a:latin typeface="Times New Roman"/>
                <a:cs typeface="Times New Roman"/>
              </a:rPr>
              <a:t>Data </a:t>
            </a:r>
            <a:r>
              <a:rPr sz="2400" spc="-20" dirty="0">
                <a:latin typeface="Times New Roman"/>
                <a:cs typeface="Times New Roman"/>
              </a:rPr>
              <a:t>Rate</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Range</a:t>
            </a:r>
            <a:r>
              <a:rPr sz="2400" spc="-3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Number of</a:t>
            </a:r>
            <a:r>
              <a:rPr sz="2400" spc="-10" dirty="0">
                <a:latin typeface="Times New Roman"/>
                <a:cs typeface="Times New Roman"/>
              </a:rPr>
              <a:t> Users</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spc="-10" dirty="0">
                <a:latin typeface="Times New Roman"/>
                <a:cs typeface="Times New Roman"/>
              </a:rPr>
              <a:t>Mobility</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Energy</a:t>
            </a:r>
            <a:r>
              <a:rPr sz="2400" spc="-60" dirty="0">
                <a:latin typeface="Times New Roman"/>
                <a:cs typeface="Times New Roman"/>
              </a:rPr>
              <a:t> </a:t>
            </a:r>
            <a:r>
              <a:rPr sz="2400" spc="-10" dirty="0">
                <a:latin typeface="Times New Roman"/>
                <a:cs typeface="Times New Roman"/>
              </a:rPr>
              <a:t>Consumption</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Use</a:t>
            </a:r>
            <a:r>
              <a:rPr sz="2400" spc="-30" dirty="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spc="-10" dirty="0">
                <a:latin typeface="Times New Roman"/>
                <a:cs typeface="Times New Roman"/>
              </a:rPr>
              <a:t>Spectrum</a:t>
            </a:r>
            <a:endParaRPr sz="2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5" dirty="0"/>
              <a:t>Requirements</a:t>
            </a:r>
            <a:r>
              <a:rPr spc="-190" dirty="0"/>
              <a:t> </a:t>
            </a:r>
            <a:r>
              <a:rPr spc="-120" dirty="0"/>
              <a:t>for</a:t>
            </a:r>
            <a:r>
              <a:rPr spc="-245" dirty="0"/>
              <a:t> </a:t>
            </a:r>
            <a:r>
              <a:rPr spc="-120" dirty="0"/>
              <a:t>the</a:t>
            </a:r>
            <a:r>
              <a:rPr spc="-229" dirty="0"/>
              <a:t> </a:t>
            </a:r>
            <a:r>
              <a:rPr spc="-125" dirty="0"/>
              <a:t>Services</a:t>
            </a:r>
          </a:p>
        </p:txBody>
      </p:sp>
      <p:sp>
        <p:nvSpPr>
          <p:cNvPr id="4" name="object 4"/>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26</a:t>
            </a:r>
            <a:endParaRPr sz="12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08050" y="2948940"/>
          <a:ext cx="8229600" cy="3655689"/>
        </p:xfrm>
        <a:graphic>
          <a:graphicData uri="http://schemas.openxmlformats.org/drawingml/2006/table">
            <a:tbl>
              <a:tblPr firstRow="1" bandRow="1">
                <a:tableStyleId>{2D5ABB26-0587-4C30-8999-92F81FD0307C}</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70534">
                <a:tc>
                  <a:txBody>
                    <a:bodyPr/>
                    <a:lstStyle/>
                    <a:p>
                      <a:pPr marL="91440">
                        <a:lnSpc>
                          <a:spcPct val="100000"/>
                        </a:lnSpc>
                        <a:spcBef>
                          <a:spcPts val="295"/>
                        </a:spcBef>
                      </a:pPr>
                      <a:r>
                        <a:rPr sz="2000" b="1" spc="-20" dirty="0">
                          <a:solidFill>
                            <a:srgbClr val="FFFFFF"/>
                          </a:solidFill>
                          <a:latin typeface="Times New Roman"/>
                          <a:cs typeface="Times New Roman"/>
                        </a:rPr>
                        <a:t>Type</a:t>
                      </a:r>
                      <a:r>
                        <a:rPr sz="2000" b="1" spc="-5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55" dirty="0">
                          <a:solidFill>
                            <a:srgbClr val="FFFFFF"/>
                          </a:solidFill>
                          <a:latin typeface="Times New Roman"/>
                          <a:cs typeface="Times New Roman"/>
                        </a:rPr>
                        <a:t> </a:t>
                      </a:r>
                      <a:r>
                        <a:rPr sz="2000" b="1" spc="-10" dirty="0">
                          <a:solidFill>
                            <a:srgbClr val="FFFFFF"/>
                          </a:solidFill>
                          <a:latin typeface="Times New Roman"/>
                          <a:cs typeface="Times New Roman"/>
                        </a:rPr>
                        <a:t>application</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95"/>
                        </a:spcBef>
                      </a:pPr>
                      <a:r>
                        <a:rPr sz="2000" b="1" dirty="0">
                          <a:solidFill>
                            <a:srgbClr val="FFFFFF"/>
                          </a:solidFill>
                          <a:latin typeface="Times New Roman"/>
                          <a:cs typeface="Times New Roman"/>
                        </a:rPr>
                        <a:t>Data</a:t>
                      </a:r>
                      <a:r>
                        <a:rPr sz="2000" b="1" spc="-40" dirty="0">
                          <a:solidFill>
                            <a:srgbClr val="FFFFFF"/>
                          </a:solidFill>
                          <a:latin typeface="Times New Roman"/>
                          <a:cs typeface="Times New Roman"/>
                        </a:rPr>
                        <a:t> </a:t>
                      </a:r>
                      <a:r>
                        <a:rPr sz="2000" b="1" spc="-20" dirty="0">
                          <a:solidFill>
                            <a:srgbClr val="FFFFFF"/>
                          </a:solidFill>
                          <a:latin typeface="Times New Roman"/>
                          <a:cs typeface="Times New Roman"/>
                        </a:rPr>
                        <a:t>rate</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rowSpan="7">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495"/>
                        </a:spcBef>
                      </a:pPr>
                      <a:endParaRPr sz="1200">
                        <a:latin typeface="Times New Roman"/>
                        <a:cs typeface="Times New Roman"/>
                      </a:endParaRPr>
                    </a:p>
                    <a:p>
                      <a:pPr marR="83820" algn="r">
                        <a:lnSpc>
                          <a:spcPct val="100000"/>
                        </a:lnSpc>
                      </a:pPr>
                      <a:r>
                        <a:rPr sz="1200" spc="-25" dirty="0">
                          <a:solidFill>
                            <a:srgbClr val="888888"/>
                          </a:solidFill>
                          <a:latin typeface="Arial MT"/>
                          <a:cs typeface="Arial MT"/>
                        </a:rPr>
                        <a:t>27</a:t>
                      </a:r>
                      <a:endParaRPr sz="1200">
                        <a:latin typeface="Arial MT"/>
                        <a:cs typeface="Arial MT"/>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0"/>
                  </a:ext>
                </a:extLst>
              </a:tr>
              <a:tr h="470534">
                <a:tc>
                  <a:txBody>
                    <a:bodyPr/>
                    <a:lstStyle/>
                    <a:p>
                      <a:pPr marL="91440">
                        <a:lnSpc>
                          <a:spcPct val="100000"/>
                        </a:lnSpc>
                        <a:spcBef>
                          <a:spcPts val="295"/>
                        </a:spcBef>
                      </a:pPr>
                      <a:r>
                        <a:rPr sz="2000" dirty="0">
                          <a:latin typeface="Times New Roman"/>
                          <a:cs typeface="Times New Roman"/>
                        </a:rPr>
                        <a:t>Sensor</a:t>
                      </a:r>
                      <a:r>
                        <a:rPr sz="2000" spc="-25" dirty="0">
                          <a:latin typeface="Times New Roman"/>
                          <a:cs typeface="Times New Roman"/>
                        </a:rPr>
                        <a:t> </a:t>
                      </a:r>
                      <a:r>
                        <a:rPr sz="2000" spc="-10" dirty="0">
                          <a:latin typeface="Times New Roman"/>
                          <a:cs typeface="Times New Roman"/>
                        </a:rPr>
                        <a:t>networks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95"/>
                        </a:spcBef>
                      </a:pPr>
                      <a:r>
                        <a:rPr sz="2000" dirty="0">
                          <a:latin typeface="Times New Roman"/>
                          <a:cs typeface="Times New Roman"/>
                        </a:rPr>
                        <a:t>1</a:t>
                      </a:r>
                      <a:r>
                        <a:rPr sz="2000" spc="-10" dirty="0">
                          <a:latin typeface="Times New Roman"/>
                          <a:cs typeface="Times New Roman"/>
                        </a:rPr>
                        <a:t> Kbit/s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1"/>
                  </a:ext>
                </a:extLst>
              </a:tr>
              <a:tr h="470534">
                <a:tc>
                  <a:txBody>
                    <a:bodyPr/>
                    <a:lstStyle/>
                    <a:p>
                      <a:pPr marL="91440">
                        <a:lnSpc>
                          <a:spcPct val="100000"/>
                        </a:lnSpc>
                        <a:spcBef>
                          <a:spcPts val="300"/>
                        </a:spcBef>
                      </a:pPr>
                      <a:r>
                        <a:rPr sz="2000" dirty="0">
                          <a:latin typeface="Times New Roman"/>
                          <a:cs typeface="Times New Roman"/>
                        </a:rPr>
                        <a:t>Speech</a:t>
                      </a:r>
                      <a:r>
                        <a:rPr sz="2000" spc="-15" dirty="0">
                          <a:latin typeface="Times New Roman"/>
                          <a:cs typeface="Times New Roman"/>
                        </a:rPr>
                        <a:t> </a:t>
                      </a:r>
                      <a:r>
                        <a:rPr sz="2000" spc="-10" dirty="0">
                          <a:latin typeface="Times New Roman"/>
                          <a:cs typeface="Times New Roman"/>
                        </a:rPr>
                        <a:t>communications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0"/>
                        </a:spcBef>
                      </a:pPr>
                      <a:r>
                        <a:rPr sz="2000" dirty="0">
                          <a:latin typeface="Times New Roman"/>
                          <a:cs typeface="Times New Roman"/>
                        </a:rPr>
                        <a:t>5 and</a:t>
                      </a:r>
                      <a:r>
                        <a:rPr sz="2000" spc="-15" dirty="0">
                          <a:latin typeface="Times New Roman"/>
                          <a:cs typeface="Times New Roman"/>
                        </a:rPr>
                        <a:t> </a:t>
                      </a:r>
                      <a:r>
                        <a:rPr sz="2000" dirty="0">
                          <a:latin typeface="Times New Roman"/>
                          <a:cs typeface="Times New Roman"/>
                        </a:rPr>
                        <a:t>64 </a:t>
                      </a:r>
                      <a:r>
                        <a:rPr sz="2000" spc="-10" dirty="0">
                          <a:latin typeface="Times New Roman"/>
                          <a:cs typeface="Times New Roman"/>
                        </a:rPr>
                        <a:t>Kbit/s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2"/>
                  </a:ext>
                </a:extLst>
              </a:tr>
              <a:tr h="470534">
                <a:tc>
                  <a:txBody>
                    <a:bodyPr/>
                    <a:lstStyle/>
                    <a:p>
                      <a:pPr marL="91440">
                        <a:lnSpc>
                          <a:spcPct val="100000"/>
                        </a:lnSpc>
                        <a:spcBef>
                          <a:spcPts val="300"/>
                        </a:spcBef>
                      </a:pPr>
                      <a:r>
                        <a:rPr sz="2000" dirty="0">
                          <a:latin typeface="Times New Roman"/>
                          <a:cs typeface="Times New Roman"/>
                        </a:rPr>
                        <a:t>Elementary</a:t>
                      </a:r>
                      <a:r>
                        <a:rPr sz="2000" spc="-35" dirty="0">
                          <a:latin typeface="Times New Roman"/>
                          <a:cs typeface="Times New Roman"/>
                        </a:rPr>
                        <a:t> </a:t>
                      </a:r>
                      <a:r>
                        <a:rPr sz="2000" dirty="0">
                          <a:latin typeface="Times New Roman"/>
                          <a:cs typeface="Times New Roman"/>
                        </a:rPr>
                        <a:t>data</a:t>
                      </a:r>
                      <a:r>
                        <a:rPr sz="2000" spc="-30" dirty="0">
                          <a:latin typeface="Times New Roman"/>
                          <a:cs typeface="Times New Roman"/>
                        </a:rPr>
                        <a:t> </a:t>
                      </a:r>
                      <a:r>
                        <a:rPr sz="2000" spc="-10" dirty="0">
                          <a:latin typeface="Times New Roman"/>
                          <a:cs typeface="Times New Roman"/>
                        </a:rPr>
                        <a:t>services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300"/>
                        </a:spcBef>
                      </a:pPr>
                      <a:r>
                        <a:rPr sz="2000" dirty="0">
                          <a:latin typeface="Times New Roman"/>
                          <a:cs typeface="Times New Roman"/>
                        </a:rPr>
                        <a:t>10</a:t>
                      </a:r>
                      <a:r>
                        <a:rPr sz="2000" spc="-1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100</a:t>
                      </a:r>
                      <a:r>
                        <a:rPr sz="2000" spc="-25" dirty="0">
                          <a:latin typeface="Times New Roman"/>
                          <a:cs typeface="Times New Roman"/>
                        </a:rPr>
                        <a:t> </a:t>
                      </a:r>
                      <a:r>
                        <a:rPr sz="2000" spc="-10" dirty="0">
                          <a:latin typeface="Times New Roman"/>
                          <a:cs typeface="Times New Roman"/>
                        </a:rPr>
                        <a:t>Kbit/s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3"/>
                  </a:ext>
                </a:extLst>
              </a:tr>
              <a:tr h="832485">
                <a:tc>
                  <a:txBody>
                    <a:bodyPr/>
                    <a:lstStyle/>
                    <a:p>
                      <a:pPr marL="91440">
                        <a:lnSpc>
                          <a:spcPct val="100000"/>
                        </a:lnSpc>
                        <a:spcBef>
                          <a:spcPts val="300"/>
                        </a:spcBef>
                      </a:pPr>
                      <a:r>
                        <a:rPr sz="2000" dirty="0">
                          <a:latin typeface="Times New Roman"/>
                          <a:cs typeface="Times New Roman"/>
                        </a:rPr>
                        <a:t>Computer</a:t>
                      </a:r>
                      <a:r>
                        <a:rPr sz="2000" spc="-50" dirty="0">
                          <a:latin typeface="Times New Roman"/>
                          <a:cs typeface="Times New Roman"/>
                        </a:rPr>
                        <a:t> </a:t>
                      </a:r>
                      <a:r>
                        <a:rPr sz="2000" dirty="0">
                          <a:latin typeface="Times New Roman"/>
                          <a:cs typeface="Times New Roman"/>
                        </a:rPr>
                        <a:t>peripherals</a:t>
                      </a:r>
                      <a:r>
                        <a:rPr sz="2000" spc="-60" dirty="0">
                          <a:latin typeface="Times New Roman"/>
                          <a:cs typeface="Times New Roman"/>
                        </a:rPr>
                        <a:t> </a:t>
                      </a:r>
                      <a:r>
                        <a:rPr sz="2000" spc="-25" dirty="0">
                          <a:latin typeface="Times New Roman"/>
                          <a:cs typeface="Times New Roman"/>
                        </a:rPr>
                        <a:t>and</a:t>
                      </a:r>
                      <a:endParaRPr sz="2000">
                        <a:latin typeface="Times New Roman"/>
                        <a:cs typeface="Times New Roman"/>
                      </a:endParaRPr>
                    </a:p>
                    <a:p>
                      <a:pPr marL="91440">
                        <a:lnSpc>
                          <a:spcPct val="100000"/>
                        </a:lnSpc>
                      </a:pPr>
                      <a:r>
                        <a:rPr sz="2000" dirty="0">
                          <a:latin typeface="Times New Roman"/>
                          <a:cs typeface="Times New Roman"/>
                        </a:rPr>
                        <a:t>similar</a:t>
                      </a:r>
                      <a:r>
                        <a:rPr sz="2000" spc="-35" dirty="0">
                          <a:latin typeface="Times New Roman"/>
                          <a:cs typeface="Times New Roman"/>
                        </a:rPr>
                        <a:t> </a:t>
                      </a:r>
                      <a:r>
                        <a:rPr sz="2000" spc="-10" dirty="0">
                          <a:latin typeface="Times New Roman"/>
                          <a:cs typeface="Times New Roman"/>
                        </a:rPr>
                        <a:t>devices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0"/>
                        </a:spcBef>
                      </a:pPr>
                      <a:r>
                        <a:rPr sz="2000" spc="-10" dirty="0">
                          <a:latin typeface="Times New Roman"/>
                          <a:cs typeface="Times New Roman"/>
                        </a:rPr>
                        <a:t>1Mbit/s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4"/>
                  </a:ext>
                </a:extLst>
              </a:tr>
              <a:tr h="470534">
                <a:tc>
                  <a:txBody>
                    <a:bodyPr/>
                    <a:lstStyle/>
                    <a:p>
                      <a:pPr marL="91440">
                        <a:lnSpc>
                          <a:spcPct val="100000"/>
                        </a:lnSpc>
                        <a:spcBef>
                          <a:spcPts val="300"/>
                        </a:spcBef>
                      </a:pPr>
                      <a:r>
                        <a:rPr sz="2000" dirty="0">
                          <a:latin typeface="Times New Roman"/>
                          <a:cs typeface="Times New Roman"/>
                        </a:rPr>
                        <a:t>High-speed</a:t>
                      </a:r>
                      <a:r>
                        <a:rPr sz="2000" spc="-40"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spc="-10" dirty="0">
                          <a:latin typeface="Times New Roman"/>
                          <a:cs typeface="Times New Roman"/>
                        </a:rPr>
                        <a:t>services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300"/>
                        </a:spcBef>
                      </a:pPr>
                      <a:r>
                        <a:rPr sz="2000" dirty="0">
                          <a:latin typeface="Times New Roman"/>
                          <a:cs typeface="Times New Roman"/>
                        </a:rPr>
                        <a:t>0.5</a:t>
                      </a:r>
                      <a:r>
                        <a:rPr sz="2000" spc="-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100</a:t>
                      </a:r>
                      <a:r>
                        <a:rPr sz="2000" spc="-25" dirty="0">
                          <a:latin typeface="Times New Roman"/>
                          <a:cs typeface="Times New Roman"/>
                        </a:rPr>
                        <a:t> </a:t>
                      </a:r>
                      <a:r>
                        <a:rPr sz="2000" spc="-10" dirty="0">
                          <a:latin typeface="Times New Roman"/>
                          <a:cs typeface="Times New Roman"/>
                        </a:rPr>
                        <a:t>Mbit/s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5"/>
                  </a:ext>
                </a:extLst>
              </a:tr>
              <a:tr h="470534">
                <a:tc>
                  <a:txBody>
                    <a:bodyPr/>
                    <a:lstStyle/>
                    <a:p>
                      <a:pPr marL="91440">
                        <a:lnSpc>
                          <a:spcPct val="100000"/>
                        </a:lnSpc>
                        <a:spcBef>
                          <a:spcPts val="300"/>
                        </a:spcBef>
                      </a:pPr>
                      <a:r>
                        <a:rPr sz="2000" dirty="0">
                          <a:latin typeface="Times New Roman"/>
                          <a:cs typeface="Times New Roman"/>
                        </a:rPr>
                        <a:t>Personal</a:t>
                      </a:r>
                      <a:r>
                        <a:rPr sz="2000" spc="-165" dirty="0">
                          <a:latin typeface="Times New Roman"/>
                          <a:cs typeface="Times New Roman"/>
                        </a:rPr>
                        <a:t> </a:t>
                      </a:r>
                      <a:r>
                        <a:rPr sz="2000" dirty="0">
                          <a:latin typeface="Times New Roman"/>
                          <a:cs typeface="Times New Roman"/>
                        </a:rPr>
                        <a:t>Area</a:t>
                      </a:r>
                      <a:r>
                        <a:rPr sz="2000" spc="-5" dirty="0">
                          <a:latin typeface="Times New Roman"/>
                          <a:cs typeface="Times New Roman"/>
                        </a:rPr>
                        <a:t> </a:t>
                      </a:r>
                      <a:r>
                        <a:rPr sz="2000" spc="-10" dirty="0">
                          <a:latin typeface="Times New Roman"/>
                          <a:cs typeface="Times New Roman"/>
                        </a:rPr>
                        <a:t>Networks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0"/>
                        </a:spcBef>
                      </a:pPr>
                      <a:r>
                        <a:rPr sz="2000" dirty="0">
                          <a:latin typeface="Times New Roman"/>
                          <a:cs typeface="Times New Roman"/>
                        </a:rPr>
                        <a:t>100</a:t>
                      </a:r>
                      <a:r>
                        <a:rPr sz="2000" spc="-10" dirty="0">
                          <a:latin typeface="Times New Roman"/>
                          <a:cs typeface="Times New Roman"/>
                        </a:rPr>
                        <a:t> Mbit/s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6"/>
                  </a:ext>
                </a:extLst>
              </a:tr>
            </a:tbl>
          </a:graphicData>
        </a:graphic>
      </p:graphicFrame>
      <p:pic>
        <p:nvPicPr>
          <p:cNvPr id="3" name="object 3"/>
          <p:cNvPicPr/>
          <p:nvPr/>
        </p:nvPicPr>
        <p:blipFill>
          <a:blip r:embed="rId2" cstate="print"/>
          <a:stretch>
            <a:fillRect/>
          </a:stretch>
        </p:blipFill>
        <p:spPr>
          <a:xfrm>
            <a:off x="6629400" y="0"/>
            <a:ext cx="2193163" cy="692658"/>
          </a:xfrm>
          <a:prstGeom prst="rect">
            <a:avLst/>
          </a:prstGeom>
        </p:spPr>
      </p:pic>
      <p:grpSp>
        <p:nvGrpSpPr>
          <p:cNvPr id="4" name="object 4"/>
          <p:cNvGrpSpPr/>
          <p:nvPr/>
        </p:nvGrpSpPr>
        <p:grpSpPr>
          <a:xfrm>
            <a:off x="0" y="1295401"/>
            <a:ext cx="7010400" cy="45720"/>
            <a:chOff x="0" y="1295401"/>
            <a:chExt cx="7010400" cy="45720"/>
          </a:xfrm>
        </p:grpSpPr>
        <p:sp>
          <p:nvSpPr>
            <p:cNvPr id="5" name="object 5"/>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6" name="object 6"/>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7" name="object 7"/>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8" name="object 8"/>
          <p:cNvSpPr txBox="1"/>
          <p:nvPr/>
        </p:nvSpPr>
        <p:spPr>
          <a:xfrm>
            <a:off x="383540" y="1443355"/>
            <a:ext cx="6865620" cy="1342390"/>
          </a:xfrm>
          <a:prstGeom prst="rect">
            <a:avLst/>
          </a:prstGeom>
        </p:spPr>
        <p:txBody>
          <a:bodyPr vert="horz" wrap="square" lIns="0" tIns="12700" rIns="0" bIns="0" rtlCol="0">
            <a:spAutoFit/>
          </a:bodyPr>
          <a:lstStyle/>
          <a:p>
            <a:pPr marL="12700" marR="5080" algn="just">
              <a:lnSpc>
                <a:spcPct val="120000"/>
              </a:lnSpc>
              <a:spcBef>
                <a:spcPts val="100"/>
              </a:spcBef>
            </a:pP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rates</a:t>
            </a:r>
            <a:r>
              <a:rPr sz="2400" spc="-4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wireless</a:t>
            </a:r>
            <a:r>
              <a:rPr sz="2400" spc="-40" dirty="0">
                <a:latin typeface="Times New Roman"/>
                <a:cs typeface="Times New Roman"/>
              </a:rPr>
              <a:t> </a:t>
            </a:r>
            <a:r>
              <a:rPr sz="2400" dirty="0">
                <a:latin typeface="Times New Roman"/>
                <a:cs typeface="Times New Roman"/>
              </a:rPr>
              <a:t>services</a:t>
            </a:r>
            <a:r>
              <a:rPr sz="2400" spc="-55" dirty="0">
                <a:latin typeface="Times New Roman"/>
                <a:cs typeface="Times New Roman"/>
              </a:rPr>
              <a:t> </a:t>
            </a:r>
            <a:r>
              <a:rPr sz="2400" dirty="0">
                <a:latin typeface="Times New Roman"/>
                <a:cs typeface="Times New Roman"/>
              </a:rPr>
              <a:t>ranges</a:t>
            </a:r>
            <a:r>
              <a:rPr sz="2400" spc="-30" dirty="0">
                <a:latin typeface="Times New Roman"/>
                <a:cs typeface="Times New Roman"/>
              </a:rPr>
              <a:t> </a:t>
            </a:r>
            <a:r>
              <a:rPr sz="2400" dirty="0">
                <a:latin typeface="Times New Roman"/>
                <a:cs typeface="Times New Roman"/>
              </a:rPr>
              <a:t>from</a:t>
            </a:r>
            <a:r>
              <a:rPr sz="2400" spc="-20" dirty="0">
                <a:latin typeface="Times New Roman"/>
                <a:cs typeface="Times New Roman"/>
              </a:rPr>
              <a:t> </a:t>
            </a:r>
            <a:r>
              <a:rPr sz="2400" dirty="0">
                <a:latin typeface="Times New Roman"/>
                <a:cs typeface="Times New Roman"/>
              </a:rPr>
              <a:t>few</a:t>
            </a:r>
            <a:r>
              <a:rPr sz="2400" spc="-20" dirty="0">
                <a:latin typeface="Times New Roman"/>
                <a:cs typeface="Times New Roman"/>
              </a:rPr>
              <a:t> </a:t>
            </a:r>
            <a:r>
              <a:rPr sz="2400" dirty="0">
                <a:latin typeface="Times New Roman"/>
                <a:cs typeface="Times New Roman"/>
              </a:rPr>
              <a:t>bits</a:t>
            </a:r>
            <a:r>
              <a:rPr sz="2400" spc="-45" dirty="0">
                <a:latin typeface="Times New Roman"/>
                <a:cs typeface="Times New Roman"/>
              </a:rPr>
              <a:t> </a:t>
            </a:r>
            <a:r>
              <a:rPr sz="2400" spc="-25" dirty="0">
                <a:latin typeface="Times New Roman"/>
                <a:cs typeface="Times New Roman"/>
              </a:rPr>
              <a:t>per </a:t>
            </a:r>
            <a:r>
              <a:rPr sz="2400" dirty="0">
                <a:latin typeface="Times New Roman"/>
                <a:cs typeface="Times New Roman"/>
              </a:rPr>
              <a:t>second</a:t>
            </a:r>
            <a:r>
              <a:rPr sz="2400" spc="-1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several</a:t>
            </a:r>
            <a:r>
              <a:rPr sz="2400" spc="-20" dirty="0">
                <a:latin typeface="Times New Roman"/>
                <a:cs typeface="Times New Roman"/>
              </a:rPr>
              <a:t> </a:t>
            </a:r>
            <a:r>
              <a:rPr sz="2400" dirty="0">
                <a:latin typeface="Times New Roman"/>
                <a:cs typeface="Times New Roman"/>
              </a:rPr>
              <a:t>gigabits</a:t>
            </a:r>
            <a:r>
              <a:rPr sz="2400" spc="-35" dirty="0">
                <a:latin typeface="Times New Roman"/>
                <a:cs typeface="Times New Roman"/>
              </a:rPr>
              <a:t> </a:t>
            </a:r>
            <a:r>
              <a:rPr sz="2400" dirty="0">
                <a:latin typeface="Times New Roman"/>
                <a:cs typeface="Times New Roman"/>
              </a:rPr>
              <a:t>per second,</a:t>
            </a:r>
            <a:r>
              <a:rPr sz="2400" spc="-15" dirty="0">
                <a:latin typeface="Times New Roman"/>
                <a:cs typeface="Times New Roman"/>
              </a:rPr>
              <a:t> </a:t>
            </a:r>
            <a:r>
              <a:rPr sz="2400" dirty="0">
                <a:latin typeface="Times New Roman"/>
                <a:cs typeface="Times New Roman"/>
              </a:rPr>
              <a:t>depending</a:t>
            </a:r>
            <a:r>
              <a:rPr sz="2400" spc="-25" dirty="0">
                <a:latin typeface="Times New Roman"/>
                <a:cs typeface="Times New Roman"/>
              </a:rPr>
              <a:t> </a:t>
            </a:r>
            <a:r>
              <a:rPr sz="2400" dirty="0">
                <a:latin typeface="Times New Roman"/>
                <a:cs typeface="Times New Roman"/>
              </a:rPr>
              <a:t>on </a:t>
            </a:r>
            <a:r>
              <a:rPr sz="2400" spc="-25" dirty="0">
                <a:latin typeface="Times New Roman"/>
                <a:cs typeface="Times New Roman"/>
              </a:rPr>
              <a:t>the </a:t>
            </a:r>
            <a:r>
              <a:rPr sz="2400" spc="-10" dirty="0">
                <a:latin typeface="Times New Roman"/>
                <a:cs typeface="Times New Roman"/>
              </a:rPr>
              <a:t>application.</a:t>
            </a:r>
            <a:endParaRPr sz="24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9" name="object 9"/>
          <p:cNvSpPr txBox="1">
            <a:spLocks noGrp="1"/>
          </p:cNvSpPr>
          <p:nvPr>
            <p:ph type="title"/>
          </p:nvPr>
        </p:nvSpPr>
        <p:spPr>
          <a:xfrm>
            <a:off x="383540" y="378917"/>
            <a:ext cx="1981835" cy="574675"/>
          </a:xfrm>
          <a:prstGeom prst="rect">
            <a:avLst/>
          </a:prstGeom>
        </p:spPr>
        <p:txBody>
          <a:bodyPr vert="horz" wrap="square" lIns="0" tIns="12700" rIns="0" bIns="0" rtlCol="0">
            <a:spAutoFit/>
          </a:bodyPr>
          <a:lstStyle/>
          <a:p>
            <a:pPr marL="12700">
              <a:lnSpc>
                <a:spcPct val="100000"/>
              </a:lnSpc>
              <a:spcBef>
                <a:spcPts val="100"/>
              </a:spcBef>
            </a:pPr>
            <a:r>
              <a:rPr spc="-125" dirty="0"/>
              <a:t>Data</a:t>
            </a:r>
            <a:r>
              <a:rPr spc="-275" dirty="0"/>
              <a:t> </a:t>
            </a:r>
            <a:r>
              <a:rPr spc="-100" dirty="0"/>
              <a:t>Rate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13350F-DAEC-20A4-2C64-B10CF4D4E947}"/>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73BCCE6-A562-1FA0-AD2E-7F79AA9857D2}"/>
              </a:ext>
            </a:extLst>
          </p:cNvPr>
          <p:cNvPicPr/>
          <p:nvPr/>
        </p:nvPicPr>
        <p:blipFill>
          <a:blip r:embed="rId2" cstate="print"/>
          <a:stretch>
            <a:fillRect/>
          </a:stretch>
        </p:blipFill>
        <p:spPr>
          <a:xfrm>
            <a:off x="6629400" y="0"/>
            <a:ext cx="2193163" cy="692658"/>
          </a:xfrm>
          <a:prstGeom prst="rect">
            <a:avLst/>
          </a:prstGeom>
        </p:spPr>
      </p:pic>
      <p:grpSp>
        <p:nvGrpSpPr>
          <p:cNvPr id="4" name="object 4">
            <a:extLst>
              <a:ext uri="{FF2B5EF4-FFF2-40B4-BE49-F238E27FC236}">
                <a16:creationId xmlns:a16="http://schemas.microsoft.com/office/drawing/2014/main" id="{468ADA88-4104-30AD-ABFC-FD82BE7B12D6}"/>
              </a:ext>
            </a:extLst>
          </p:cNvPr>
          <p:cNvGrpSpPr/>
          <p:nvPr/>
        </p:nvGrpSpPr>
        <p:grpSpPr>
          <a:xfrm>
            <a:off x="0" y="1295401"/>
            <a:ext cx="7010400" cy="45720"/>
            <a:chOff x="0" y="1295401"/>
            <a:chExt cx="7010400" cy="45720"/>
          </a:xfrm>
        </p:grpSpPr>
        <p:sp>
          <p:nvSpPr>
            <p:cNvPr id="5" name="object 5">
              <a:extLst>
                <a:ext uri="{FF2B5EF4-FFF2-40B4-BE49-F238E27FC236}">
                  <a16:creationId xmlns:a16="http://schemas.microsoft.com/office/drawing/2014/main" id="{7DDCF8C1-C29E-71ED-CF15-826C1538BBB1}"/>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6" name="object 6">
              <a:extLst>
                <a:ext uri="{FF2B5EF4-FFF2-40B4-BE49-F238E27FC236}">
                  <a16:creationId xmlns:a16="http://schemas.microsoft.com/office/drawing/2014/main" id="{7AA1B954-5182-70F2-10E2-E7544BAD52BC}"/>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7" name="object 7">
              <a:extLst>
                <a:ext uri="{FF2B5EF4-FFF2-40B4-BE49-F238E27FC236}">
                  <a16:creationId xmlns:a16="http://schemas.microsoft.com/office/drawing/2014/main" id="{89E02C00-FF30-EDC8-02AE-A706954541A1}"/>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14F24CB0-729F-F2A4-74AF-5BD42EF441E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9" name="object 9">
            <a:extLst>
              <a:ext uri="{FF2B5EF4-FFF2-40B4-BE49-F238E27FC236}">
                <a16:creationId xmlns:a16="http://schemas.microsoft.com/office/drawing/2014/main" id="{05C4536D-EF0C-FD7A-3F25-4554974FE2ED}"/>
              </a:ext>
            </a:extLst>
          </p:cNvPr>
          <p:cNvSpPr txBox="1">
            <a:spLocks noGrp="1"/>
          </p:cNvSpPr>
          <p:nvPr>
            <p:ph type="title"/>
          </p:nvPr>
        </p:nvSpPr>
        <p:spPr>
          <a:xfrm>
            <a:off x="383540" y="378917"/>
            <a:ext cx="1981835" cy="574675"/>
          </a:xfrm>
          <a:prstGeom prst="rect">
            <a:avLst/>
          </a:prstGeom>
        </p:spPr>
        <p:txBody>
          <a:bodyPr vert="horz" wrap="square" lIns="0" tIns="12700" rIns="0" bIns="0" rtlCol="0">
            <a:spAutoFit/>
          </a:bodyPr>
          <a:lstStyle/>
          <a:p>
            <a:pPr marL="12700">
              <a:lnSpc>
                <a:spcPct val="100000"/>
              </a:lnSpc>
              <a:spcBef>
                <a:spcPts val="100"/>
              </a:spcBef>
            </a:pPr>
            <a:r>
              <a:rPr spc="-125" dirty="0"/>
              <a:t>Data</a:t>
            </a:r>
            <a:r>
              <a:rPr spc="-275" dirty="0"/>
              <a:t> </a:t>
            </a:r>
            <a:r>
              <a:rPr spc="-100" dirty="0"/>
              <a:t>Rate</a:t>
            </a:r>
          </a:p>
        </p:txBody>
      </p:sp>
      <p:sp>
        <p:nvSpPr>
          <p:cNvPr id="11" name="TextBox 10">
            <a:extLst>
              <a:ext uri="{FF2B5EF4-FFF2-40B4-BE49-F238E27FC236}">
                <a16:creationId xmlns:a16="http://schemas.microsoft.com/office/drawing/2014/main" id="{915169C8-9761-366F-3E7F-BC5C0AB89922}"/>
              </a:ext>
            </a:extLst>
          </p:cNvPr>
          <p:cNvSpPr txBox="1"/>
          <p:nvPr/>
        </p:nvSpPr>
        <p:spPr>
          <a:xfrm>
            <a:off x="152400" y="1341121"/>
            <a:ext cx="8670163" cy="3416320"/>
          </a:xfrm>
          <a:prstGeom prst="rect">
            <a:avLst/>
          </a:prstGeom>
          <a:noFill/>
        </p:spPr>
        <p:txBody>
          <a:bodyPr wrap="square" rtlCol="0">
            <a:spAutoFit/>
          </a:bodyPr>
          <a:lstStyle/>
          <a:p>
            <a:r>
              <a:rPr lang="en-US" dirty="0"/>
              <a:t>The </a:t>
            </a:r>
            <a:r>
              <a:rPr lang="en-US" b="1" dirty="0"/>
              <a:t>data rate</a:t>
            </a:r>
            <a:r>
              <a:rPr lang="en-US" dirty="0"/>
              <a:t> in wireless communication varies based on the application, ranging from </a:t>
            </a:r>
            <a:r>
              <a:rPr lang="en-US" b="1" dirty="0"/>
              <a:t>a few bits per second</a:t>
            </a:r>
            <a:r>
              <a:rPr lang="en-US" dirty="0"/>
              <a:t> to </a:t>
            </a:r>
            <a:r>
              <a:rPr lang="en-US" b="1" dirty="0"/>
              <a:t>several gigabits per second</a:t>
            </a:r>
          </a:p>
          <a:p>
            <a:pPr>
              <a:buNone/>
            </a:pPr>
            <a:r>
              <a:rPr lang="en-US" b="1" dirty="0"/>
              <a:t>Key Observations:</a:t>
            </a:r>
          </a:p>
          <a:p>
            <a:pPr>
              <a:buFont typeface="Arial" panose="020B0604020202020204" pitchFamily="34" charset="0"/>
              <a:buChar char="•"/>
            </a:pPr>
            <a:r>
              <a:rPr lang="en-US" b="1" dirty="0"/>
              <a:t>Low data rates</a:t>
            </a:r>
            <a:r>
              <a:rPr lang="en-US" dirty="0"/>
              <a:t> are used in </a:t>
            </a:r>
            <a:r>
              <a:rPr lang="en-US" b="1" dirty="0"/>
              <a:t>sensor networks</a:t>
            </a:r>
            <a:r>
              <a:rPr lang="en-US" dirty="0"/>
              <a:t> and </a:t>
            </a:r>
            <a:r>
              <a:rPr lang="en-US" b="1" dirty="0"/>
              <a:t>speech communication</a:t>
            </a:r>
            <a:r>
              <a:rPr lang="en-US" dirty="0"/>
              <a:t>.</a:t>
            </a:r>
          </a:p>
          <a:p>
            <a:pPr>
              <a:buFont typeface="Arial" panose="020B0604020202020204" pitchFamily="34" charset="0"/>
              <a:buChar char="•"/>
            </a:pPr>
            <a:r>
              <a:rPr lang="en-US" b="1" dirty="0"/>
              <a:t>Medium data rates</a:t>
            </a:r>
            <a:r>
              <a:rPr lang="en-US" dirty="0"/>
              <a:t> support </a:t>
            </a:r>
            <a:r>
              <a:rPr lang="en-US" b="1" dirty="0"/>
              <a:t>elementary data services</a:t>
            </a:r>
            <a:r>
              <a:rPr lang="en-US" dirty="0"/>
              <a:t> and </a:t>
            </a:r>
            <a:r>
              <a:rPr lang="en-US" b="1" dirty="0"/>
              <a:t>computer peripherals</a:t>
            </a:r>
            <a:r>
              <a:rPr lang="en-US" dirty="0"/>
              <a:t>.</a:t>
            </a:r>
          </a:p>
          <a:p>
            <a:pPr>
              <a:buFont typeface="Arial" panose="020B0604020202020204" pitchFamily="34" charset="0"/>
              <a:buChar char="•"/>
            </a:pPr>
            <a:r>
              <a:rPr lang="en-US" b="1" dirty="0"/>
              <a:t>High-speed applications</a:t>
            </a:r>
            <a:r>
              <a:rPr lang="en-US" dirty="0"/>
              <a:t> like </a:t>
            </a:r>
            <a:r>
              <a:rPr lang="en-US" b="1" dirty="0"/>
              <a:t>Wi-Fi, mobile networks, and PANs</a:t>
            </a:r>
            <a:r>
              <a:rPr lang="en-US" dirty="0"/>
              <a:t> require much higher data rates.</a:t>
            </a:r>
          </a:p>
          <a:p>
            <a:endParaRPr lang="en-US" dirty="0"/>
          </a:p>
          <a:p>
            <a:r>
              <a:rPr lang="en-US" dirty="0"/>
              <a:t>The choice of data rate depends on the </a:t>
            </a:r>
            <a:r>
              <a:rPr lang="en-US" b="1" dirty="0"/>
              <a:t>network type, application requirements, and technology used</a:t>
            </a:r>
            <a:r>
              <a:rPr lang="en-US" dirty="0"/>
              <a:t>.</a:t>
            </a:r>
          </a:p>
          <a:p>
            <a:endParaRPr lang="en-IN" dirty="0"/>
          </a:p>
        </p:txBody>
      </p:sp>
    </p:spTree>
    <p:extLst>
      <p:ext uri="{BB962C8B-B14F-4D97-AF65-F5344CB8AC3E}">
        <p14:creationId xmlns:p14="http://schemas.microsoft.com/office/powerpoint/2010/main" val="4178265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29400" y="0"/>
            <a:ext cx="2193163" cy="692658"/>
          </a:xfrm>
          <a:prstGeom prst="rect">
            <a:avLst/>
          </a:prstGeom>
        </p:spPr>
      </p:pic>
      <p:grpSp>
        <p:nvGrpSpPr>
          <p:cNvPr id="3" name="object 3"/>
          <p:cNvGrpSpPr/>
          <p:nvPr/>
        </p:nvGrpSpPr>
        <p:grpSpPr>
          <a:xfrm>
            <a:off x="0" y="1295401"/>
            <a:ext cx="7010400" cy="45720"/>
            <a:chOff x="0" y="1295401"/>
            <a:chExt cx="7010400" cy="45720"/>
          </a:xfrm>
        </p:grpSpPr>
        <p:sp>
          <p:nvSpPr>
            <p:cNvPr id="4" name="object 4"/>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5" name="object 5"/>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6" name="object 6"/>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7" name="object 7"/>
          <p:cNvSpPr txBox="1"/>
          <p:nvPr/>
        </p:nvSpPr>
        <p:spPr>
          <a:xfrm>
            <a:off x="154939" y="1244854"/>
            <a:ext cx="8041005" cy="2659380"/>
          </a:xfrm>
          <a:prstGeom prst="rect">
            <a:avLst/>
          </a:prstGeom>
        </p:spPr>
        <p:txBody>
          <a:bodyPr vert="horz" wrap="square" lIns="0" tIns="12065" rIns="0" bIns="0" rtlCol="0">
            <a:spAutoFit/>
          </a:bodyPr>
          <a:lstStyle/>
          <a:p>
            <a:pPr marL="12700" marR="5080">
              <a:lnSpc>
                <a:spcPct val="120100"/>
              </a:lnSpc>
              <a:spcBef>
                <a:spcPts val="95"/>
              </a:spcBef>
            </a:pP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distinction</a:t>
            </a:r>
            <a:r>
              <a:rPr sz="2400" spc="-55" dirty="0">
                <a:latin typeface="Times New Roman"/>
                <a:cs typeface="Times New Roman"/>
              </a:rPr>
              <a:t> </a:t>
            </a:r>
            <a:r>
              <a:rPr sz="2400" dirty="0">
                <a:latin typeface="Times New Roman"/>
                <a:cs typeface="Times New Roman"/>
              </a:rPr>
              <a:t>among</a:t>
            </a:r>
            <a:r>
              <a:rPr sz="2400" spc="-1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different</a:t>
            </a:r>
            <a:r>
              <a:rPr sz="2400" spc="-25" dirty="0">
                <a:latin typeface="Times New Roman"/>
                <a:cs typeface="Times New Roman"/>
              </a:rPr>
              <a:t> </a:t>
            </a:r>
            <a:r>
              <a:rPr sz="2400" dirty="0">
                <a:latin typeface="Times New Roman"/>
                <a:cs typeface="Times New Roman"/>
              </a:rPr>
              <a:t>networks</a:t>
            </a:r>
            <a:r>
              <a:rPr sz="2400" spc="-15"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range</a:t>
            </a:r>
            <a:r>
              <a:rPr sz="2400" spc="-40" dirty="0">
                <a:latin typeface="Times New Roman"/>
                <a:cs typeface="Times New Roman"/>
              </a:rPr>
              <a:t> </a:t>
            </a:r>
            <a:r>
              <a:rPr sz="2400" spc="-25" dirty="0">
                <a:latin typeface="Times New Roman"/>
                <a:cs typeface="Times New Roman"/>
              </a:rPr>
              <a:t>and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number</a:t>
            </a:r>
            <a:r>
              <a:rPr sz="2400" spc="-1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users</a:t>
            </a:r>
            <a:r>
              <a:rPr sz="2400" spc="-20"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they</a:t>
            </a:r>
            <a:r>
              <a:rPr sz="2400" spc="-25" dirty="0">
                <a:latin typeface="Times New Roman"/>
                <a:cs typeface="Times New Roman"/>
              </a:rPr>
              <a:t> </a:t>
            </a:r>
            <a:r>
              <a:rPr sz="2400" dirty="0">
                <a:latin typeface="Times New Roman"/>
                <a:cs typeface="Times New Roman"/>
              </a:rPr>
              <a:t>serve.</a:t>
            </a:r>
            <a:r>
              <a:rPr sz="2400" spc="-25"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range,</a:t>
            </a:r>
            <a:r>
              <a:rPr sz="2400" spc="-20" dirty="0">
                <a:latin typeface="Times New Roman"/>
                <a:cs typeface="Times New Roman"/>
              </a:rPr>
              <a:t> </a:t>
            </a:r>
            <a:r>
              <a:rPr sz="2400" dirty="0">
                <a:latin typeface="Times New Roman"/>
                <a:cs typeface="Times New Roman"/>
              </a:rPr>
              <a:t>we</a:t>
            </a:r>
            <a:r>
              <a:rPr sz="2400" spc="-15" dirty="0">
                <a:latin typeface="Times New Roman"/>
                <a:cs typeface="Times New Roman"/>
              </a:rPr>
              <a:t> </a:t>
            </a:r>
            <a:r>
              <a:rPr sz="2400" dirty="0">
                <a:latin typeface="Times New Roman"/>
                <a:cs typeface="Times New Roman"/>
              </a:rPr>
              <a:t>mean here</a:t>
            </a:r>
            <a:r>
              <a:rPr sz="2400" spc="-40" dirty="0">
                <a:latin typeface="Times New Roman"/>
                <a:cs typeface="Times New Roman"/>
              </a:rPr>
              <a:t> </a:t>
            </a:r>
            <a:r>
              <a:rPr sz="2400" spc="-25" dirty="0">
                <a:latin typeface="Times New Roman"/>
                <a:cs typeface="Times New Roman"/>
              </a:rPr>
              <a:t>the </a:t>
            </a:r>
            <a:r>
              <a:rPr sz="2400" dirty="0">
                <a:latin typeface="Times New Roman"/>
                <a:cs typeface="Times New Roman"/>
              </a:rPr>
              <a:t>distance</a:t>
            </a:r>
            <a:r>
              <a:rPr sz="2400" spc="-40" dirty="0">
                <a:latin typeface="Times New Roman"/>
                <a:cs typeface="Times New Roman"/>
              </a:rPr>
              <a:t> </a:t>
            </a:r>
            <a:r>
              <a:rPr sz="2400" dirty="0">
                <a:latin typeface="Times New Roman"/>
                <a:cs typeface="Times New Roman"/>
              </a:rPr>
              <a:t>between</a:t>
            </a:r>
            <a:r>
              <a:rPr sz="2400" spc="-20" dirty="0">
                <a:latin typeface="Times New Roman"/>
                <a:cs typeface="Times New Roman"/>
              </a:rPr>
              <a:t> </a:t>
            </a:r>
            <a:r>
              <a:rPr sz="2400" dirty="0">
                <a:latin typeface="Times New Roman"/>
                <a:cs typeface="Times New Roman"/>
              </a:rPr>
              <a:t>transmitter</a:t>
            </a:r>
            <a:r>
              <a:rPr sz="2400" spc="-45" dirty="0">
                <a:latin typeface="Times New Roman"/>
                <a:cs typeface="Times New Roman"/>
              </a:rPr>
              <a:t> </a:t>
            </a:r>
            <a:r>
              <a:rPr sz="2400" dirty="0">
                <a:latin typeface="Times New Roman"/>
                <a:cs typeface="Times New Roman"/>
              </a:rPr>
              <a:t>and </a:t>
            </a:r>
            <a:r>
              <a:rPr sz="2400" spc="-10" dirty="0">
                <a:latin typeface="Times New Roman"/>
                <a:cs typeface="Times New Roman"/>
              </a:rPr>
              <a:t>receiver.</a:t>
            </a:r>
            <a:endParaRPr sz="2400">
              <a:latin typeface="Times New Roman"/>
              <a:cs typeface="Times New Roman"/>
            </a:endParaRPr>
          </a:p>
          <a:p>
            <a:pPr marL="12700" marR="277495" algn="just">
              <a:lnSpc>
                <a:spcPct val="120000"/>
              </a:lnSpc>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coverage</a:t>
            </a:r>
            <a:r>
              <a:rPr sz="2400" spc="-30" dirty="0">
                <a:latin typeface="Times New Roman"/>
                <a:cs typeface="Times New Roman"/>
              </a:rPr>
              <a:t> </a:t>
            </a:r>
            <a:r>
              <a:rPr sz="2400" dirty="0">
                <a:latin typeface="Times New Roman"/>
                <a:cs typeface="Times New Roman"/>
              </a:rPr>
              <a:t>area</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dirty="0">
                <a:latin typeface="Times New Roman"/>
                <a:cs typeface="Times New Roman"/>
              </a:rPr>
              <a:t>can</a:t>
            </a:r>
            <a:r>
              <a:rPr sz="2400" spc="-20" dirty="0">
                <a:latin typeface="Times New Roman"/>
                <a:cs typeface="Times New Roman"/>
              </a:rPr>
              <a:t>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made</a:t>
            </a:r>
            <a:r>
              <a:rPr sz="2400" spc="-10" dirty="0">
                <a:latin typeface="Times New Roman"/>
                <a:cs typeface="Times New Roman"/>
              </a:rPr>
              <a:t> </a:t>
            </a:r>
            <a:r>
              <a:rPr sz="2400" dirty="0">
                <a:latin typeface="Times New Roman"/>
                <a:cs typeface="Times New Roman"/>
              </a:rPr>
              <a:t>almost</a:t>
            </a:r>
            <a:r>
              <a:rPr sz="2400" spc="-10" dirty="0">
                <a:latin typeface="Times New Roman"/>
                <a:cs typeface="Times New Roman"/>
              </a:rPr>
              <a:t> independent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range</a:t>
            </a:r>
            <a:r>
              <a:rPr sz="2400" spc="-25"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just</a:t>
            </a:r>
            <a:r>
              <a:rPr sz="2400" spc="-25" dirty="0">
                <a:latin typeface="Times New Roman"/>
                <a:cs typeface="Times New Roman"/>
              </a:rPr>
              <a:t> </a:t>
            </a:r>
            <a:r>
              <a:rPr sz="2400" dirty="0">
                <a:latin typeface="Times New Roman"/>
                <a:cs typeface="Times New Roman"/>
              </a:rPr>
              <a:t>combining</a:t>
            </a:r>
            <a:r>
              <a:rPr sz="2400" spc="-30"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larger</a:t>
            </a:r>
            <a:r>
              <a:rPr sz="2400" spc="-35" dirty="0">
                <a:latin typeface="Times New Roman"/>
                <a:cs typeface="Times New Roman"/>
              </a:rPr>
              <a:t> </a:t>
            </a:r>
            <a:r>
              <a:rPr sz="2400" dirty="0">
                <a:latin typeface="Times New Roman"/>
                <a:cs typeface="Times New Roman"/>
              </a:rPr>
              <a:t>number</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BSs</a:t>
            </a:r>
            <a:r>
              <a:rPr sz="2400" spc="-15" dirty="0">
                <a:latin typeface="Times New Roman"/>
                <a:cs typeface="Times New Roman"/>
              </a:rPr>
              <a:t> </a:t>
            </a:r>
            <a:r>
              <a:rPr sz="2400" dirty="0">
                <a:latin typeface="Times New Roman"/>
                <a:cs typeface="Times New Roman"/>
              </a:rPr>
              <a:t>into</a:t>
            </a:r>
            <a:r>
              <a:rPr sz="2400" spc="-30" dirty="0">
                <a:latin typeface="Times New Roman"/>
                <a:cs typeface="Times New Roman"/>
              </a:rPr>
              <a:t> </a:t>
            </a:r>
            <a:r>
              <a:rPr sz="2400" spc="-25" dirty="0">
                <a:latin typeface="Times New Roman"/>
                <a:cs typeface="Times New Roman"/>
              </a:rPr>
              <a:t>one </a:t>
            </a:r>
            <a:r>
              <a:rPr sz="2400" dirty="0">
                <a:latin typeface="Times New Roman"/>
                <a:cs typeface="Times New Roman"/>
              </a:rPr>
              <a:t>big</a:t>
            </a:r>
            <a:r>
              <a:rPr sz="2400" spc="-10" dirty="0">
                <a:latin typeface="Times New Roman"/>
                <a:cs typeface="Times New Roman"/>
              </a:rPr>
              <a:t> network.</a:t>
            </a:r>
            <a:endParaRPr sz="2400">
              <a:latin typeface="Times New Roman"/>
              <a:cs typeface="Times New Roman"/>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8" name="object 8"/>
          <p:cNvGraphicFramePr>
            <a:graphicFrameLocks noGrp="1"/>
          </p:cNvGraphicFramePr>
          <p:nvPr/>
        </p:nvGraphicFramePr>
        <p:xfrm>
          <a:off x="2051050" y="3575050"/>
          <a:ext cx="7086600" cy="3075940"/>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95605">
                <a:tc>
                  <a:txBody>
                    <a:bodyPr/>
                    <a:lstStyle/>
                    <a:p>
                      <a:pPr marL="91440">
                        <a:lnSpc>
                          <a:spcPct val="100000"/>
                        </a:lnSpc>
                        <a:spcBef>
                          <a:spcPts val="295"/>
                        </a:spcBef>
                      </a:pPr>
                      <a:r>
                        <a:rPr sz="2000" b="1" spc="-20" dirty="0">
                          <a:solidFill>
                            <a:srgbClr val="FFFFFF"/>
                          </a:solidFill>
                          <a:latin typeface="Times New Roman"/>
                          <a:cs typeface="Times New Roman"/>
                        </a:rPr>
                        <a:t>Type</a:t>
                      </a:r>
                      <a:r>
                        <a:rPr sz="2000" b="1" spc="-50" dirty="0">
                          <a:solidFill>
                            <a:srgbClr val="FFFFFF"/>
                          </a:solidFill>
                          <a:latin typeface="Times New Roman"/>
                          <a:cs typeface="Times New Roman"/>
                        </a:rPr>
                        <a:t> </a:t>
                      </a:r>
                      <a:r>
                        <a:rPr sz="2000" b="1" dirty="0">
                          <a:solidFill>
                            <a:srgbClr val="FFFFFF"/>
                          </a:solidFill>
                          <a:latin typeface="Times New Roman"/>
                          <a:cs typeface="Times New Roman"/>
                        </a:rPr>
                        <a:t>of</a:t>
                      </a:r>
                      <a:r>
                        <a:rPr sz="2000" b="1" spc="-55" dirty="0">
                          <a:solidFill>
                            <a:srgbClr val="FFFFFF"/>
                          </a:solidFill>
                          <a:latin typeface="Times New Roman"/>
                          <a:cs typeface="Times New Roman"/>
                        </a:rPr>
                        <a:t> </a:t>
                      </a:r>
                      <a:r>
                        <a:rPr sz="2000" b="1" spc="-10" dirty="0">
                          <a:solidFill>
                            <a:srgbClr val="FFFFFF"/>
                          </a:solidFill>
                          <a:latin typeface="Times New Roman"/>
                          <a:cs typeface="Times New Roman"/>
                        </a:rPr>
                        <a:t>network</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95"/>
                        </a:spcBef>
                      </a:pPr>
                      <a:r>
                        <a:rPr sz="2000" b="1" spc="-10" dirty="0">
                          <a:solidFill>
                            <a:srgbClr val="FFFFFF"/>
                          </a:solidFill>
                          <a:latin typeface="Times New Roman"/>
                          <a:cs typeface="Times New Roman"/>
                        </a:rPr>
                        <a:t>Range</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rowSpan="7">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1215"/>
                        </a:spcBef>
                      </a:pPr>
                      <a:endParaRPr sz="1200">
                        <a:latin typeface="Times New Roman"/>
                        <a:cs typeface="Times New Roman"/>
                      </a:endParaRPr>
                    </a:p>
                    <a:p>
                      <a:pPr marL="346710">
                        <a:lnSpc>
                          <a:spcPct val="100000"/>
                        </a:lnSpc>
                      </a:pPr>
                      <a:r>
                        <a:rPr sz="1200" spc="-25" dirty="0">
                          <a:solidFill>
                            <a:srgbClr val="888888"/>
                          </a:solidFill>
                          <a:latin typeface="Arial MT"/>
                          <a:cs typeface="Arial MT"/>
                        </a:rPr>
                        <a:t>28</a:t>
                      </a:r>
                      <a:endParaRPr sz="1200">
                        <a:latin typeface="Arial MT"/>
                        <a:cs typeface="Arial MT"/>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0"/>
                  </a:ext>
                </a:extLst>
              </a:tr>
              <a:tr h="396240">
                <a:tc>
                  <a:txBody>
                    <a:bodyPr/>
                    <a:lstStyle/>
                    <a:p>
                      <a:pPr marL="91440">
                        <a:lnSpc>
                          <a:spcPct val="100000"/>
                        </a:lnSpc>
                        <a:spcBef>
                          <a:spcPts val="300"/>
                        </a:spcBef>
                      </a:pPr>
                      <a:r>
                        <a:rPr sz="2000" dirty="0">
                          <a:latin typeface="Times New Roman"/>
                          <a:cs typeface="Times New Roman"/>
                        </a:rPr>
                        <a:t>Body</a:t>
                      </a:r>
                      <a:r>
                        <a:rPr sz="2000" spc="-120" dirty="0">
                          <a:latin typeface="Times New Roman"/>
                          <a:cs typeface="Times New Roman"/>
                        </a:rPr>
                        <a:t> </a:t>
                      </a:r>
                      <a:r>
                        <a:rPr sz="2000" dirty="0">
                          <a:latin typeface="Times New Roman"/>
                          <a:cs typeface="Times New Roman"/>
                        </a:rPr>
                        <a:t>Area</a:t>
                      </a:r>
                      <a:r>
                        <a:rPr sz="2000" spc="-10" dirty="0">
                          <a:latin typeface="Times New Roman"/>
                          <a:cs typeface="Times New Roman"/>
                        </a:rPr>
                        <a:t> </a:t>
                      </a:r>
                      <a:r>
                        <a:rPr sz="2000" dirty="0">
                          <a:latin typeface="Times New Roman"/>
                          <a:cs typeface="Times New Roman"/>
                        </a:rPr>
                        <a:t>Networks</a:t>
                      </a:r>
                      <a:r>
                        <a:rPr sz="2000" spc="-35" dirty="0">
                          <a:latin typeface="Times New Roman"/>
                          <a:cs typeface="Times New Roman"/>
                        </a:rPr>
                        <a:t> </a:t>
                      </a:r>
                      <a:r>
                        <a:rPr sz="2000" spc="-10" dirty="0">
                          <a:latin typeface="Times New Roman"/>
                          <a:cs typeface="Times New Roman"/>
                        </a:rPr>
                        <a:t>(BANs)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300"/>
                        </a:spcBef>
                      </a:pPr>
                      <a:r>
                        <a:rPr sz="2000" spc="-10" dirty="0">
                          <a:latin typeface="Times New Roman"/>
                          <a:cs typeface="Times New Roman"/>
                        </a:rPr>
                        <a:t>1meter</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1"/>
                  </a:ext>
                </a:extLst>
              </a:tr>
              <a:tr h="395605">
                <a:tc>
                  <a:txBody>
                    <a:bodyPr/>
                    <a:lstStyle/>
                    <a:p>
                      <a:pPr marL="91440">
                        <a:lnSpc>
                          <a:spcPct val="100000"/>
                        </a:lnSpc>
                        <a:spcBef>
                          <a:spcPts val="295"/>
                        </a:spcBef>
                      </a:pPr>
                      <a:r>
                        <a:rPr sz="2000" dirty="0">
                          <a:latin typeface="Times New Roman"/>
                          <a:cs typeface="Times New Roman"/>
                        </a:rPr>
                        <a:t>Personal</a:t>
                      </a:r>
                      <a:r>
                        <a:rPr sz="2000" spc="-150" dirty="0">
                          <a:latin typeface="Times New Roman"/>
                          <a:cs typeface="Times New Roman"/>
                        </a:rPr>
                        <a:t> </a:t>
                      </a:r>
                      <a:r>
                        <a:rPr sz="2000" dirty="0">
                          <a:latin typeface="Times New Roman"/>
                          <a:cs typeface="Times New Roman"/>
                        </a:rPr>
                        <a:t>Area</a:t>
                      </a:r>
                      <a:r>
                        <a:rPr sz="2000" spc="-5" dirty="0">
                          <a:latin typeface="Times New Roman"/>
                          <a:cs typeface="Times New Roman"/>
                        </a:rPr>
                        <a:t> </a:t>
                      </a:r>
                      <a:r>
                        <a:rPr sz="2000" spc="-10" dirty="0">
                          <a:latin typeface="Times New Roman"/>
                          <a:cs typeface="Times New Roman"/>
                        </a:rPr>
                        <a:t>Networks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295"/>
                        </a:spcBef>
                      </a:pPr>
                      <a:r>
                        <a:rPr sz="2000" dirty="0">
                          <a:latin typeface="Times New Roman"/>
                          <a:cs typeface="Times New Roman"/>
                        </a:rPr>
                        <a:t>10</a:t>
                      </a:r>
                      <a:r>
                        <a:rPr sz="2000" spc="-10" dirty="0">
                          <a:latin typeface="Times New Roman"/>
                          <a:cs typeface="Times New Roman"/>
                        </a:rPr>
                        <a:t> </a:t>
                      </a:r>
                      <a:r>
                        <a:rPr sz="2000" spc="-20" dirty="0">
                          <a:latin typeface="Times New Roman"/>
                          <a:cs typeface="Times New Roman"/>
                        </a:rPr>
                        <a:t>meter</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2"/>
                  </a:ext>
                </a:extLst>
              </a:tr>
              <a:tr h="396240">
                <a:tc>
                  <a:txBody>
                    <a:bodyPr/>
                    <a:lstStyle/>
                    <a:p>
                      <a:pPr marL="91440">
                        <a:lnSpc>
                          <a:spcPct val="100000"/>
                        </a:lnSpc>
                        <a:spcBef>
                          <a:spcPts val="295"/>
                        </a:spcBef>
                      </a:pPr>
                      <a:r>
                        <a:rPr sz="2000" spc="-10" dirty="0">
                          <a:latin typeface="Times New Roman"/>
                          <a:cs typeface="Times New Roman"/>
                        </a:rPr>
                        <a:t>WLANs</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295"/>
                        </a:spcBef>
                      </a:pPr>
                      <a:r>
                        <a:rPr sz="2000" dirty="0">
                          <a:latin typeface="Times New Roman"/>
                          <a:cs typeface="Times New Roman"/>
                        </a:rPr>
                        <a:t>up</a:t>
                      </a:r>
                      <a:r>
                        <a:rPr sz="2000" spc="-2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100</a:t>
                      </a:r>
                      <a:r>
                        <a:rPr sz="2000" spc="-10" dirty="0">
                          <a:latin typeface="Times New Roman"/>
                          <a:cs typeface="Times New Roman"/>
                        </a:rPr>
                        <a:t> </a:t>
                      </a:r>
                      <a:r>
                        <a:rPr sz="2000" spc="-20" dirty="0">
                          <a:latin typeface="Times New Roman"/>
                          <a:cs typeface="Times New Roman"/>
                        </a:rPr>
                        <a:t>meter</a:t>
                      </a:r>
                      <a:endParaRPr sz="2000">
                        <a:latin typeface="Times New Roman"/>
                        <a:cs typeface="Times New Roman"/>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3"/>
                  </a:ext>
                </a:extLst>
              </a:tr>
              <a:tr h="395605">
                <a:tc>
                  <a:txBody>
                    <a:bodyPr/>
                    <a:lstStyle/>
                    <a:p>
                      <a:pPr marL="91440">
                        <a:lnSpc>
                          <a:spcPct val="100000"/>
                        </a:lnSpc>
                        <a:spcBef>
                          <a:spcPts val="300"/>
                        </a:spcBef>
                      </a:pPr>
                      <a:r>
                        <a:rPr sz="2000" dirty="0">
                          <a:latin typeface="Times New Roman"/>
                          <a:cs typeface="Times New Roman"/>
                        </a:rPr>
                        <a:t>Cellular</a:t>
                      </a:r>
                      <a:r>
                        <a:rPr sz="2000" spc="-50" dirty="0">
                          <a:latin typeface="Times New Roman"/>
                          <a:cs typeface="Times New Roman"/>
                        </a:rPr>
                        <a:t> </a:t>
                      </a:r>
                      <a:r>
                        <a:rPr sz="2000" spc="-10" dirty="0">
                          <a:latin typeface="Times New Roman"/>
                          <a:cs typeface="Times New Roman"/>
                        </a:rPr>
                        <a:t>systems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0"/>
                        </a:spcBef>
                      </a:pPr>
                      <a:r>
                        <a:rPr sz="2000" dirty="0">
                          <a:latin typeface="Times New Roman"/>
                          <a:cs typeface="Times New Roman"/>
                        </a:rPr>
                        <a:t>10</a:t>
                      </a:r>
                      <a:r>
                        <a:rPr sz="2000" spc="-15" dirty="0">
                          <a:latin typeface="Times New Roman"/>
                          <a:cs typeface="Times New Roman"/>
                        </a:rPr>
                        <a:t> </a:t>
                      </a:r>
                      <a:r>
                        <a:rPr sz="2000" dirty="0">
                          <a:latin typeface="Times New Roman"/>
                          <a:cs typeface="Times New Roman"/>
                        </a:rPr>
                        <a:t>or</a:t>
                      </a:r>
                      <a:r>
                        <a:rPr sz="2000" spc="-5" dirty="0">
                          <a:latin typeface="Times New Roman"/>
                          <a:cs typeface="Times New Roman"/>
                        </a:rPr>
                        <a:t> </a:t>
                      </a:r>
                      <a:r>
                        <a:rPr sz="2000" dirty="0">
                          <a:latin typeface="Times New Roman"/>
                          <a:cs typeface="Times New Roman"/>
                        </a:rPr>
                        <a:t>even</a:t>
                      </a:r>
                      <a:r>
                        <a:rPr sz="2000" spc="-20" dirty="0">
                          <a:latin typeface="Times New Roman"/>
                          <a:cs typeface="Times New Roman"/>
                        </a:rPr>
                        <a:t> </a:t>
                      </a:r>
                      <a:r>
                        <a:rPr sz="2000" dirty="0">
                          <a:latin typeface="Times New Roman"/>
                          <a:cs typeface="Times New Roman"/>
                        </a:rPr>
                        <a:t>30</a:t>
                      </a:r>
                      <a:r>
                        <a:rPr sz="2000" spc="-15" dirty="0">
                          <a:latin typeface="Times New Roman"/>
                          <a:cs typeface="Times New Roman"/>
                        </a:rPr>
                        <a:t> </a:t>
                      </a:r>
                      <a:r>
                        <a:rPr sz="2000" spc="-35" dirty="0">
                          <a:latin typeface="Times New Roman"/>
                          <a:cs typeface="Times New Roman"/>
                        </a:rPr>
                        <a:t>km</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4"/>
                  </a:ext>
                </a:extLst>
              </a:tr>
              <a:tr h="396240">
                <a:tc>
                  <a:txBody>
                    <a:bodyPr/>
                    <a:lstStyle/>
                    <a:p>
                      <a:pPr marL="91440">
                        <a:lnSpc>
                          <a:spcPct val="100000"/>
                        </a:lnSpc>
                        <a:spcBef>
                          <a:spcPts val="300"/>
                        </a:spcBef>
                      </a:pPr>
                      <a:r>
                        <a:rPr sz="2000" dirty="0">
                          <a:latin typeface="Times New Roman"/>
                          <a:cs typeface="Times New Roman"/>
                        </a:rPr>
                        <a:t>Satellite</a:t>
                      </a:r>
                      <a:r>
                        <a:rPr sz="2000" spc="-35" dirty="0">
                          <a:latin typeface="Times New Roman"/>
                          <a:cs typeface="Times New Roman"/>
                        </a:rPr>
                        <a:t> </a:t>
                      </a:r>
                      <a:r>
                        <a:rPr sz="2000" spc="-10" dirty="0">
                          <a:latin typeface="Times New Roman"/>
                          <a:cs typeface="Times New Roman"/>
                        </a:rPr>
                        <a:t>systems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92075">
                        <a:lnSpc>
                          <a:spcPct val="100000"/>
                        </a:lnSpc>
                        <a:spcBef>
                          <a:spcPts val="300"/>
                        </a:spcBef>
                      </a:pPr>
                      <a:r>
                        <a:rPr sz="2000" dirty="0">
                          <a:latin typeface="Times New Roman"/>
                          <a:cs typeface="Times New Roman"/>
                        </a:rPr>
                        <a:t>1,000</a:t>
                      </a:r>
                      <a:r>
                        <a:rPr sz="2000" spc="-25" dirty="0">
                          <a:latin typeface="Times New Roman"/>
                          <a:cs typeface="Times New Roman"/>
                        </a:rPr>
                        <a:t> </a:t>
                      </a:r>
                      <a:r>
                        <a:rPr sz="2000" dirty="0">
                          <a:latin typeface="Times New Roman"/>
                          <a:cs typeface="Times New Roman"/>
                        </a:rPr>
                        <a:t>km</a:t>
                      </a:r>
                      <a:r>
                        <a:rPr sz="2000" spc="-10" dirty="0">
                          <a:latin typeface="Times New Roman"/>
                          <a:cs typeface="Times New Roman"/>
                        </a:rPr>
                        <a:t> radius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5"/>
                  </a:ext>
                </a:extLst>
              </a:tr>
              <a:tr h="617855">
                <a:tc rowSpan="2">
                  <a:txBody>
                    <a:bodyPr/>
                    <a:lstStyle/>
                    <a:p>
                      <a:pPr marL="91440">
                        <a:lnSpc>
                          <a:spcPct val="100000"/>
                        </a:lnSpc>
                        <a:spcBef>
                          <a:spcPts val="300"/>
                        </a:spcBef>
                      </a:pPr>
                      <a:r>
                        <a:rPr sz="2000" i="1" dirty="0">
                          <a:latin typeface="Times New Roman"/>
                          <a:cs typeface="Times New Roman"/>
                        </a:rPr>
                        <a:t>Fixed</a:t>
                      </a:r>
                      <a:r>
                        <a:rPr sz="2000" i="1" spc="-15" dirty="0">
                          <a:latin typeface="Times New Roman"/>
                          <a:cs typeface="Times New Roman"/>
                        </a:rPr>
                        <a:t> </a:t>
                      </a:r>
                      <a:r>
                        <a:rPr sz="2000" i="1" spc="-10" dirty="0">
                          <a:latin typeface="Times New Roman"/>
                          <a:cs typeface="Times New Roman"/>
                        </a:rPr>
                        <a:t>wireless</a:t>
                      </a:r>
                      <a:r>
                        <a:rPr sz="2000" i="1" spc="-40" dirty="0">
                          <a:latin typeface="Times New Roman"/>
                          <a:cs typeface="Times New Roman"/>
                        </a:rPr>
                        <a:t> </a:t>
                      </a:r>
                      <a:r>
                        <a:rPr sz="2000" i="1" dirty="0">
                          <a:latin typeface="Times New Roman"/>
                          <a:cs typeface="Times New Roman"/>
                        </a:rPr>
                        <a:t>access</a:t>
                      </a:r>
                      <a:r>
                        <a:rPr sz="2000" i="1" spc="-35" dirty="0">
                          <a:latin typeface="Times New Roman"/>
                          <a:cs typeface="Times New Roman"/>
                        </a:rPr>
                        <a:t> </a:t>
                      </a:r>
                      <a:r>
                        <a:rPr sz="2000" i="1" spc="-10" dirty="0">
                          <a:latin typeface="Times New Roman"/>
                          <a:cs typeface="Times New Roman"/>
                        </a:rPr>
                        <a:t>services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rowSpan="2">
                  <a:txBody>
                    <a:bodyPr/>
                    <a:lstStyle/>
                    <a:p>
                      <a:pPr marL="92075" marR="424815">
                        <a:lnSpc>
                          <a:spcPct val="100000"/>
                        </a:lnSpc>
                        <a:spcBef>
                          <a:spcPts val="300"/>
                        </a:spcBef>
                      </a:pPr>
                      <a:r>
                        <a:rPr sz="2000" dirty="0">
                          <a:latin typeface="Times New Roman"/>
                          <a:cs typeface="Times New Roman"/>
                        </a:rPr>
                        <a:t>100</a:t>
                      </a:r>
                      <a:r>
                        <a:rPr sz="2000" spc="-15" dirty="0">
                          <a:latin typeface="Times New Roman"/>
                          <a:cs typeface="Times New Roman"/>
                        </a:rPr>
                        <a:t> </a:t>
                      </a:r>
                      <a:r>
                        <a:rPr sz="2000" dirty="0">
                          <a:latin typeface="Times New Roman"/>
                          <a:cs typeface="Times New Roman"/>
                        </a:rPr>
                        <a:t>m</a:t>
                      </a:r>
                      <a:r>
                        <a:rPr sz="2000" spc="-25" dirty="0">
                          <a:latin typeface="Times New Roman"/>
                          <a:cs typeface="Times New Roman"/>
                        </a:rPr>
                        <a:t> </a:t>
                      </a:r>
                      <a:r>
                        <a:rPr sz="2000" dirty="0">
                          <a:latin typeface="Times New Roman"/>
                          <a:cs typeface="Times New Roman"/>
                        </a:rPr>
                        <a:t>and several</a:t>
                      </a:r>
                      <a:r>
                        <a:rPr sz="2000" spc="-40" dirty="0">
                          <a:latin typeface="Times New Roman"/>
                          <a:cs typeface="Times New Roman"/>
                        </a:rPr>
                        <a:t> </a:t>
                      </a:r>
                      <a:r>
                        <a:rPr sz="2000" dirty="0">
                          <a:latin typeface="Times New Roman"/>
                          <a:cs typeface="Times New Roman"/>
                        </a:rPr>
                        <a:t>tens </a:t>
                      </a:r>
                      <a:r>
                        <a:rPr sz="2000" spc="-25" dirty="0">
                          <a:latin typeface="Times New Roman"/>
                          <a:cs typeface="Times New Roman"/>
                        </a:rPr>
                        <a:t>of </a:t>
                      </a:r>
                      <a:r>
                        <a:rPr sz="2000" spc="-10" dirty="0">
                          <a:latin typeface="Times New Roman"/>
                          <a:cs typeface="Times New Roman"/>
                        </a:rPr>
                        <a:t>kilometers</a:t>
                      </a:r>
                      <a:endParaRPr sz="2000">
                        <a:latin typeface="Times New Roman"/>
                        <a:cs typeface="Times New Roman"/>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0" marB="0">
                    <a:lnL w="12700">
                      <a:solidFill>
                        <a:srgbClr val="FFFFFF"/>
                      </a:solidFill>
                      <a:prstDash val="solid"/>
                    </a:lnL>
                    <a:lnB w="57150">
                      <a:solidFill>
                        <a:srgbClr val="FF0000"/>
                      </a:solidFill>
                      <a:prstDash val="solid"/>
                    </a:lnB>
                  </a:tcPr>
                </a:tc>
                <a:extLst>
                  <a:ext uri="{0D108BD9-81ED-4DB2-BD59-A6C34878D82A}">
                    <a16:rowId xmlns:a16="http://schemas.microsoft.com/office/drawing/2014/main" val="10006"/>
                  </a:ext>
                </a:extLst>
              </a:tr>
              <a:tr h="82550">
                <a:tc vMerge="1">
                  <a:txBody>
                    <a:bodyPr/>
                    <a:lstStyle/>
                    <a:p>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vMerge="1">
                  <a:txBody>
                    <a:bodyPr/>
                    <a:lstStyle/>
                    <a:p>
                      <a:endParaRPr/>
                    </a:p>
                  </a:txBody>
                  <a:tcPr marL="0" marR="0" marT="381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T w="57150">
                      <a:solidFill>
                        <a:srgbClr val="FF0000"/>
                      </a:solidFill>
                      <a:prstDash val="solid"/>
                    </a:lnT>
                  </a:tcPr>
                </a:tc>
                <a:extLst>
                  <a:ext uri="{0D108BD9-81ED-4DB2-BD59-A6C34878D82A}">
                    <a16:rowId xmlns:a16="http://schemas.microsoft.com/office/drawing/2014/main" val="10007"/>
                  </a:ext>
                </a:extLst>
              </a:tr>
            </a:tbl>
          </a:graphicData>
        </a:graphic>
      </p:graphicFrame>
      <p:sp>
        <p:nvSpPr>
          <p:cNvPr id="9" name="object 9"/>
          <p:cNvSpPr txBox="1">
            <a:spLocks noGrp="1"/>
          </p:cNvSpPr>
          <p:nvPr>
            <p:ph type="title"/>
          </p:nvPr>
        </p:nvSpPr>
        <p:spPr>
          <a:xfrm>
            <a:off x="383540" y="378917"/>
            <a:ext cx="5714365" cy="574675"/>
          </a:xfrm>
          <a:prstGeom prst="rect">
            <a:avLst/>
          </a:prstGeom>
        </p:spPr>
        <p:txBody>
          <a:bodyPr vert="horz" wrap="square" lIns="0" tIns="12700" rIns="0" bIns="0" rtlCol="0">
            <a:spAutoFit/>
          </a:bodyPr>
          <a:lstStyle/>
          <a:p>
            <a:pPr marL="12700">
              <a:lnSpc>
                <a:spcPct val="100000"/>
              </a:lnSpc>
              <a:spcBef>
                <a:spcPts val="100"/>
              </a:spcBef>
            </a:pPr>
            <a:r>
              <a:rPr spc="-135" dirty="0"/>
              <a:t>Range</a:t>
            </a:r>
            <a:r>
              <a:rPr spc="-254" dirty="0"/>
              <a:t> </a:t>
            </a:r>
            <a:r>
              <a:rPr spc="-114" dirty="0"/>
              <a:t>and</a:t>
            </a:r>
            <a:r>
              <a:rPr spc="-260" dirty="0"/>
              <a:t> </a:t>
            </a:r>
            <a:r>
              <a:rPr spc="-140" dirty="0"/>
              <a:t>Number</a:t>
            </a:r>
            <a:r>
              <a:rPr spc="-250" dirty="0"/>
              <a:t> </a:t>
            </a:r>
            <a:r>
              <a:rPr spc="-95" dirty="0"/>
              <a:t>of</a:t>
            </a:r>
            <a:r>
              <a:rPr spc="-265" dirty="0"/>
              <a:t> </a:t>
            </a:r>
            <a:r>
              <a:rPr spc="-105" dirty="0"/>
              <a:t>Users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AB22319-0A89-2907-4E66-090A938F2C2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E1FC102-BCC7-EC9F-F422-E0FEDC254321}"/>
              </a:ext>
            </a:extLst>
          </p:cNvPr>
          <p:cNvPicPr/>
          <p:nvPr/>
        </p:nvPicPr>
        <p:blipFill>
          <a:blip r:embed="rId2" cstate="print"/>
          <a:stretch>
            <a:fillRect/>
          </a:stretch>
        </p:blipFill>
        <p:spPr>
          <a:xfrm>
            <a:off x="6629400" y="0"/>
            <a:ext cx="2193163" cy="692658"/>
          </a:xfrm>
          <a:prstGeom prst="rect">
            <a:avLst/>
          </a:prstGeom>
        </p:spPr>
      </p:pic>
      <p:grpSp>
        <p:nvGrpSpPr>
          <p:cNvPr id="3" name="object 3">
            <a:extLst>
              <a:ext uri="{FF2B5EF4-FFF2-40B4-BE49-F238E27FC236}">
                <a16:creationId xmlns:a16="http://schemas.microsoft.com/office/drawing/2014/main" id="{8DE7817B-3F05-0C06-9274-B406E6511AFB}"/>
              </a:ext>
            </a:extLst>
          </p:cNvPr>
          <p:cNvGrpSpPr/>
          <p:nvPr/>
        </p:nvGrpSpPr>
        <p:grpSpPr>
          <a:xfrm>
            <a:off x="0" y="1295401"/>
            <a:ext cx="7010400" cy="45720"/>
            <a:chOff x="0" y="1295401"/>
            <a:chExt cx="7010400" cy="45720"/>
          </a:xfrm>
        </p:grpSpPr>
        <p:sp>
          <p:nvSpPr>
            <p:cNvPr id="4" name="object 4">
              <a:extLst>
                <a:ext uri="{FF2B5EF4-FFF2-40B4-BE49-F238E27FC236}">
                  <a16:creationId xmlns:a16="http://schemas.microsoft.com/office/drawing/2014/main" id="{EC3596E8-C673-693A-4196-53DA92A4920F}"/>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5" name="object 5">
              <a:extLst>
                <a:ext uri="{FF2B5EF4-FFF2-40B4-BE49-F238E27FC236}">
                  <a16:creationId xmlns:a16="http://schemas.microsoft.com/office/drawing/2014/main" id="{2733C3B3-5D88-AE24-2B8D-BBCB2B9B76F6}"/>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6" name="object 6">
              <a:extLst>
                <a:ext uri="{FF2B5EF4-FFF2-40B4-BE49-F238E27FC236}">
                  <a16:creationId xmlns:a16="http://schemas.microsoft.com/office/drawing/2014/main" id="{48154C01-5C30-5072-1DDC-FC5F01050DA5}"/>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7" name="object 7">
            <a:extLst>
              <a:ext uri="{FF2B5EF4-FFF2-40B4-BE49-F238E27FC236}">
                <a16:creationId xmlns:a16="http://schemas.microsoft.com/office/drawing/2014/main" id="{8E629449-1BC6-E653-0507-72DE6239A1F3}"/>
              </a:ext>
            </a:extLst>
          </p:cNvPr>
          <p:cNvSpPr txBox="1"/>
          <p:nvPr/>
        </p:nvSpPr>
        <p:spPr>
          <a:xfrm>
            <a:off x="154939" y="1244854"/>
            <a:ext cx="8041005" cy="4372607"/>
          </a:xfrm>
          <a:prstGeom prst="rect">
            <a:avLst/>
          </a:prstGeom>
        </p:spPr>
        <p:txBody>
          <a:bodyPr vert="horz" wrap="square" lIns="0" tIns="12065" rIns="0" bIns="0" rtlCol="0">
            <a:spAutoFit/>
          </a:bodyPr>
          <a:lstStyle/>
          <a:p>
            <a:pPr marL="12700" marR="5080">
              <a:lnSpc>
                <a:spcPct val="120100"/>
              </a:lnSpc>
              <a:spcBef>
                <a:spcPts val="95"/>
              </a:spcBef>
            </a:pPr>
            <a:r>
              <a:rPr lang="en-US" dirty="0"/>
              <a:t>The </a:t>
            </a:r>
            <a:r>
              <a:rPr lang="en-US" b="1" dirty="0"/>
              <a:t>range</a:t>
            </a:r>
            <a:r>
              <a:rPr lang="en-US" dirty="0"/>
              <a:t> of a wireless network refers to the </a:t>
            </a:r>
            <a:r>
              <a:rPr lang="en-US" b="1" dirty="0"/>
              <a:t>distance between the transmitter and receiver</a:t>
            </a:r>
            <a:r>
              <a:rPr lang="en-US" dirty="0"/>
              <a:t>, while the </a:t>
            </a:r>
            <a:r>
              <a:rPr lang="en-US" b="1" dirty="0"/>
              <a:t>number of users</a:t>
            </a:r>
            <a:r>
              <a:rPr lang="en-US" dirty="0"/>
              <a:t> depends on the network type and capacity.</a:t>
            </a:r>
          </a:p>
          <a:p>
            <a:pPr>
              <a:buNone/>
            </a:pPr>
            <a:r>
              <a:rPr lang="en-US" b="1" dirty="0"/>
              <a:t>Key Insights:</a:t>
            </a:r>
          </a:p>
          <a:p>
            <a:pPr>
              <a:buFont typeface="Arial" panose="020B0604020202020204" pitchFamily="34" charset="0"/>
              <a:buChar char="•"/>
            </a:pPr>
            <a:r>
              <a:rPr lang="en-US" b="1" dirty="0"/>
              <a:t>Short-range networks</a:t>
            </a:r>
            <a:r>
              <a:rPr lang="en-US" dirty="0"/>
              <a:t> (BANs, PANs) are suitable for </a:t>
            </a:r>
            <a:r>
              <a:rPr lang="en-US" b="1" dirty="0"/>
              <a:t>wearables and Bluetooth devices</a:t>
            </a:r>
            <a:r>
              <a:rPr lang="en-US" dirty="0"/>
              <a:t>.</a:t>
            </a:r>
          </a:p>
          <a:p>
            <a:pPr>
              <a:buFont typeface="Arial" panose="020B0604020202020204" pitchFamily="34" charset="0"/>
              <a:buChar char="•"/>
            </a:pPr>
            <a:r>
              <a:rPr lang="en-US" b="1" dirty="0"/>
              <a:t>Medium-range networks</a:t>
            </a:r>
            <a:r>
              <a:rPr lang="en-US" dirty="0"/>
              <a:t> (WLANs, Fixed Wireless) cater to </a:t>
            </a:r>
            <a:r>
              <a:rPr lang="en-US" b="1" dirty="0"/>
              <a:t>homes, offices, and urban setups</a:t>
            </a:r>
            <a:r>
              <a:rPr lang="en-US" dirty="0"/>
              <a:t>.</a:t>
            </a:r>
          </a:p>
          <a:p>
            <a:pPr>
              <a:buFont typeface="Arial" panose="020B0604020202020204" pitchFamily="34" charset="0"/>
              <a:buChar char="•"/>
            </a:pPr>
            <a:r>
              <a:rPr lang="en-US" b="1" dirty="0"/>
              <a:t>Long-range networks</a:t>
            </a:r>
            <a:r>
              <a:rPr lang="en-US" dirty="0"/>
              <a:t> (Cellular, Satellite) serve </a:t>
            </a:r>
            <a:r>
              <a:rPr lang="en-US" b="1" dirty="0"/>
              <a:t>large areas, including rural and remote regions</a:t>
            </a:r>
            <a:r>
              <a:rPr lang="en-US" dirty="0"/>
              <a:t>.</a:t>
            </a:r>
          </a:p>
          <a:p>
            <a:pPr>
              <a:buFont typeface="Arial" panose="020B0604020202020204" pitchFamily="34" charset="0"/>
              <a:buChar char="•"/>
            </a:pPr>
            <a:r>
              <a:rPr lang="en-US" b="1" dirty="0"/>
              <a:t>Network coverage can be expanded</a:t>
            </a:r>
            <a:r>
              <a:rPr lang="en-US" dirty="0"/>
              <a:t> by using multiple </a:t>
            </a:r>
            <a:r>
              <a:rPr lang="en-US" b="1" dirty="0"/>
              <a:t>Base Stations (BSs)</a:t>
            </a:r>
            <a:r>
              <a:rPr lang="en-US" dirty="0"/>
              <a:t> to form a larger network.</a:t>
            </a:r>
          </a:p>
          <a:p>
            <a:r>
              <a:rPr lang="en-US" dirty="0"/>
              <a:t>Choosing the right network depends on </a:t>
            </a:r>
            <a:r>
              <a:rPr lang="en-US" b="1" dirty="0"/>
              <a:t>range, user capacity, and application requirements</a:t>
            </a:r>
            <a:r>
              <a:rPr lang="en-US" dirty="0"/>
              <a:t>.</a:t>
            </a:r>
          </a:p>
          <a:p>
            <a:pPr marL="12700" marR="5080">
              <a:lnSpc>
                <a:spcPct val="120100"/>
              </a:lnSpc>
              <a:spcBef>
                <a:spcPts val="95"/>
              </a:spcBef>
            </a:pPr>
            <a:endParaRPr dirty="0">
              <a:latin typeface="Times New Roman"/>
              <a:cs typeface="Times New Roman"/>
            </a:endParaRPr>
          </a:p>
        </p:txBody>
      </p:sp>
      <p:sp>
        <p:nvSpPr>
          <p:cNvPr id="10" name="object 10">
            <a:extLst>
              <a:ext uri="{FF2B5EF4-FFF2-40B4-BE49-F238E27FC236}">
                <a16:creationId xmlns:a16="http://schemas.microsoft.com/office/drawing/2014/main" id="{50FB2C0C-FECB-4CDE-6DA7-FF308001A19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9" name="object 9">
            <a:extLst>
              <a:ext uri="{FF2B5EF4-FFF2-40B4-BE49-F238E27FC236}">
                <a16:creationId xmlns:a16="http://schemas.microsoft.com/office/drawing/2014/main" id="{35BD3D7E-1FD2-87C9-D977-42B6A8B4EB79}"/>
              </a:ext>
            </a:extLst>
          </p:cNvPr>
          <p:cNvSpPr txBox="1">
            <a:spLocks noGrp="1"/>
          </p:cNvSpPr>
          <p:nvPr>
            <p:ph type="title"/>
          </p:nvPr>
        </p:nvSpPr>
        <p:spPr>
          <a:xfrm>
            <a:off x="383540" y="378917"/>
            <a:ext cx="5714365" cy="574675"/>
          </a:xfrm>
          <a:prstGeom prst="rect">
            <a:avLst/>
          </a:prstGeom>
        </p:spPr>
        <p:txBody>
          <a:bodyPr vert="horz" wrap="square" lIns="0" tIns="12700" rIns="0" bIns="0" rtlCol="0">
            <a:spAutoFit/>
          </a:bodyPr>
          <a:lstStyle/>
          <a:p>
            <a:pPr marL="12700">
              <a:lnSpc>
                <a:spcPct val="100000"/>
              </a:lnSpc>
              <a:spcBef>
                <a:spcPts val="100"/>
              </a:spcBef>
            </a:pPr>
            <a:r>
              <a:rPr spc="-135" dirty="0"/>
              <a:t>Range</a:t>
            </a:r>
            <a:r>
              <a:rPr spc="-254" dirty="0"/>
              <a:t> </a:t>
            </a:r>
            <a:r>
              <a:rPr spc="-114" dirty="0"/>
              <a:t>and</a:t>
            </a:r>
            <a:r>
              <a:rPr spc="-260" dirty="0"/>
              <a:t> </a:t>
            </a:r>
            <a:r>
              <a:rPr spc="-140" dirty="0"/>
              <a:t>Number</a:t>
            </a:r>
            <a:r>
              <a:rPr spc="-250" dirty="0"/>
              <a:t> </a:t>
            </a:r>
            <a:r>
              <a:rPr spc="-95" dirty="0"/>
              <a:t>of</a:t>
            </a:r>
            <a:r>
              <a:rPr spc="-265" dirty="0"/>
              <a:t> </a:t>
            </a:r>
            <a:r>
              <a:rPr spc="-105" dirty="0"/>
              <a:t>Users</a:t>
            </a:r>
          </a:p>
        </p:txBody>
      </p:sp>
    </p:spTree>
    <p:extLst>
      <p:ext uri="{BB962C8B-B14F-4D97-AF65-F5344CB8AC3E}">
        <p14:creationId xmlns:p14="http://schemas.microsoft.com/office/powerpoint/2010/main" val="161260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665720" cy="3977004"/>
          </a:xfrm>
          <a:prstGeom prst="rect">
            <a:avLst/>
          </a:prstGeom>
        </p:spPr>
        <p:txBody>
          <a:bodyPr vert="horz" wrap="square" lIns="0" tIns="12700" rIns="0" bIns="0" rtlCol="0">
            <a:spAutoFit/>
          </a:bodyPr>
          <a:lstStyle/>
          <a:p>
            <a:pPr marL="355600" marR="16510" indent="-342900">
              <a:lnSpc>
                <a:spcPct val="100000"/>
              </a:lnSpc>
              <a:spcBef>
                <a:spcPts val="100"/>
              </a:spcBef>
              <a:buClr>
                <a:srgbClr val="0F1141"/>
              </a:buClr>
              <a:buFont typeface="Arial MT"/>
              <a:buChar char="•"/>
              <a:tabLst>
                <a:tab pos="355600" algn="l"/>
              </a:tabLst>
            </a:pPr>
            <a:r>
              <a:rPr lang="en-US" sz="2400" dirty="0">
                <a:latin typeface="Times New Roman"/>
                <a:cs typeface="Times New Roman"/>
              </a:rPr>
              <a:t>This</a:t>
            </a:r>
            <a:r>
              <a:rPr lang="en-US" sz="2400" spc="-25" dirty="0">
                <a:latin typeface="Times New Roman"/>
                <a:cs typeface="Times New Roman"/>
              </a:rPr>
              <a:t> </a:t>
            </a:r>
            <a:r>
              <a:rPr lang="en-US" sz="2400" dirty="0">
                <a:latin typeface="Times New Roman"/>
                <a:cs typeface="Times New Roman"/>
              </a:rPr>
              <a:t>variety</a:t>
            </a:r>
            <a:r>
              <a:rPr lang="en-US" sz="2400" spc="-5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new</a:t>
            </a:r>
            <a:r>
              <a:rPr lang="en-US" sz="2400" spc="-15" dirty="0">
                <a:latin typeface="Times New Roman"/>
                <a:cs typeface="Times New Roman"/>
              </a:rPr>
              <a:t> </a:t>
            </a:r>
            <a:r>
              <a:rPr lang="en-US" sz="2400" dirty="0">
                <a:latin typeface="Times New Roman"/>
                <a:cs typeface="Times New Roman"/>
              </a:rPr>
              <a:t>applications</a:t>
            </a:r>
            <a:r>
              <a:rPr lang="en-US" sz="2400" spc="-50" dirty="0">
                <a:latin typeface="Times New Roman"/>
                <a:cs typeface="Times New Roman"/>
              </a:rPr>
              <a:t> </a:t>
            </a:r>
            <a:r>
              <a:rPr lang="en-US" sz="2400" dirty="0">
                <a:latin typeface="Times New Roman"/>
                <a:cs typeface="Times New Roman"/>
              </a:rPr>
              <a:t>causes</a:t>
            </a:r>
            <a:r>
              <a:rPr lang="en-US" sz="2400" spc="-15" dirty="0">
                <a:latin typeface="Times New Roman"/>
                <a:cs typeface="Times New Roman"/>
              </a:rPr>
              <a:t> </a:t>
            </a:r>
            <a:r>
              <a:rPr lang="en-US" sz="2400" dirty="0">
                <a:latin typeface="Times New Roman"/>
                <a:cs typeface="Times New Roman"/>
              </a:rPr>
              <a:t>the</a:t>
            </a:r>
            <a:r>
              <a:rPr lang="en-US" sz="2400" spc="-30" dirty="0">
                <a:latin typeface="Times New Roman"/>
                <a:cs typeface="Times New Roman"/>
              </a:rPr>
              <a:t> </a:t>
            </a:r>
            <a:r>
              <a:rPr lang="en-US" sz="2400" spc="-10" dirty="0">
                <a:latin typeface="Times New Roman"/>
                <a:cs typeface="Times New Roman"/>
              </a:rPr>
              <a:t>technical </a:t>
            </a:r>
            <a:r>
              <a:rPr lang="en-US" sz="2400" dirty="0">
                <a:latin typeface="Times New Roman"/>
                <a:cs typeface="Times New Roman"/>
              </a:rPr>
              <a:t>challenges</a:t>
            </a:r>
            <a:r>
              <a:rPr lang="en-US" sz="2400" spc="-5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wireless</a:t>
            </a:r>
            <a:r>
              <a:rPr lang="en-US" sz="2400" spc="-40" dirty="0">
                <a:latin typeface="Times New Roman"/>
                <a:cs typeface="Times New Roman"/>
              </a:rPr>
              <a:t> </a:t>
            </a:r>
            <a:r>
              <a:rPr lang="en-US" sz="2400" dirty="0">
                <a:latin typeface="Times New Roman"/>
                <a:cs typeface="Times New Roman"/>
              </a:rPr>
              <a:t>engineers</a:t>
            </a:r>
            <a:r>
              <a:rPr lang="en-US" sz="2400" spc="-40" dirty="0">
                <a:latin typeface="Times New Roman"/>
                <a:cs typeface="Times New Roman"/>
              </a:rPr>
              <a:t> </a:t>
            </a:r>
            <a:r>
              <a:rPr lang="en-US" sz="2400" dirty="0">
                <a:latin typeface="Times New Roman"/>
                <a:cs typeface="Times New Roman"/>
              </a:rPr>
              <a:t>to</a:t>
            </a:r>
            <a:r>
              <a:rPr lang="en-US" sz="2400" spc="-30" dirty="0">
                <a:latin typeface="Times New Roman"/>
                <a:cs typeface="Times New Roman"/>
              </a:rPr>
              <a:t> </a:t>
            </a:r>
            <a:r>
              <a:rPr lang="en-US" sz="2400" dirty="0">
                <a:latin typeface="Times New Roman"/>
                <a:cs typeface="Times New Roman"/>
              </a:rPr>
              <a:t>become</a:t>
            </a:r>
            <a:r>
              <a:rPr lang="en-US" sz="2400" spc="-20" dirty="0">
                <a:latin typeface="Times New Roman"/>
                <a:cs typeface="Times New Roman"/>
              </a:rPr>
              <a:t> </a:t>
            </a:r>
            <a:r>
              <a:rPr lang="en-US" sz="2400" dirty="0">
                <a:latin typeface="Times New Roman"/>
                <a:cs typeface="Times New Roman"/>
              </a:rPr>
              <a:t>bigger</a:t>
            </a:r>
            <a:r>
              <a:rPr lang="en-US" sz="2400" spc="-35" dirty="0">
                <a:latin typeface="Times New Roman"/>
                <a:cs typeface="Times New Roman"/>
              </a:rPr>
              <a:t> </a:t>
            </a:r>
            <a:r>
              <a:rPr lang="en-US" sz="2400" spc="-20" dirty="0">
                <a:latin typeface="Times New Roman"/>
                <a:cs typeface="Times New Roman"/>
              </a:rPr>
              <a:t>with </a:t>
            </a:r>
            <a:r>
              <a:rPr lang="en-US" sz="2400" dirty="0">
                <a:latin typeface="Times New Roman"/>
                <a:cs typeface="Times New Roman"/>
              </a:rPr>
              <a:t>each</a:t>
            </a:r>
            <a:r>
              <a:rPr lang="en-US" sz="2400" spc="-25" dirty="0">
                <a:latin typeface="Times New Roman"/>
                <a:cs typeface="Times New Roman"/>
              </a:rPr>
              <a:t> </a:t>
            </a:r>
            <a:r>
              <a:rPr lang="en-US" sz="2400" spc="-20" dirty="0">
                <a:latin typeface="Times New Roman"/>
                <a:cs typeface="Times New Roman"/>
              </a:rPr>
              <a:t>day.</a:t>
            </a:r>
            <a:endParaRPr lang="en-US" sz="2400" dirty="0">
              <a:latin typeface="Times New Roman"/>
              <a:cs typeface="Times New Roman"/>
            </a:endParaRPr>
          </a:p>
          <a:p>
            <a:pPr marL="355600" marR="172085" indent="-342900">
              <a:lnSpc>
                <a:spcPct val="100000"/>
              </a:lnSpc>
              <a:spcBef>
                <a:spcPts val="575"/>
              </a:spcBef>
              <a:buClr>
                <a:srgbClr val="0F1141"/>
              </a:buClr>
              <a:buFont typeface="Arial MT"/>
              <a:buChar char="•"/>
              <a:tabLst>
                <a:tab pos="355600" algn="l"/>
              </a:tabLst>
            </a:pPr>
            <a:r>
              <a:rPr lang="en-US" sz="2400" spc="-30" dirty="0">
                <a:latin typeface="Times New Roman"/>
                <a:cs typeface="Times New Roman"/>
              </a:rPr>
              <a:t>To</a:t>
            </a:r>
            <a:r>
              <a:rPr lang="en-US" sz="2400" spc="-25" dirty="0">
                <a:latin typeface="Times New Roman"/>
                <a:cs typeface="Times New Roman"/>
              </a:rPr>
              <a:t> </a:t>
            </a:r>
            <a:r>
              <a:rPr lang="en-US" sz="2400" dirty="0">
                <a:latin typeface="Times New Roman"/>
                <a:cs typeface="Times New Roman"/>
              </a:rPr>
              <a:t>give</a:t>
            </a:r>
            <a:r>
              <a:rPr lang="en-US" sz="2400" spc="-35" dirty="0">
                <a:latin typeface="Times New Roman"/>
                <a:cs typeface="Times New Roman"/>
              </a:rPr>
              <a:t> </a:t>
            </a:r>
            <a:r>
              <a:rPr lang="en-US" sz="2400" dirty="0">
                <a:latin typeface="Times New Roman"/>
                <a:cs typeface="Times New Roman"/>
              </a:rPr>
              <a:t>an</a:t>
            </a:r>
            <a:r>
              <a:rPr lang="en-US" sz="2400" spc="-35" dirty="0">
                <a:latin typeface="Times New Roman"/>
                <a:cs typeface="Times New Roman"/>
              </a:rPr>
              <a:t> </a:t>
            </a:r>
            <a:r>
              <a:rPr lang="en-US" sz="2400" dirty="0">
                <a:latin typeface="Times New Roman"/>
                <a:cs typeface="Times New Roman"/>
              </a:rPr>
              <a:t>overview</a:t>
            </a:r>
            <a:r>
              <a:rPr lang="en-US" sz="2400" spc="-45" dirty="0">
                <a:latin typeface="Times New Roman"/>
                <a:cs typeface="Times New Roman"/>
              </a:rPr>
              <a:t> </a:t>
            </a:r>
            <a:r>
              <a:rPr lang="en-US" sz="2400" dirty="0">
                <a:latin typeface="Times New Roman"/>
                <a:cs typeface="Times New Roman"/>
              </a:rPr>
              <a:t>of</a:t>
            </a:r>
            <a:r>
              <a:rPr lang="en-US" sz="2400" spc="-25"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solution</a:t>
            </a:r>
            <a:r>
              <a:rPr lang="en-US" sz="2400" spc="-45" dirty="0">
                <a:latin typeface="Times New Roman"/>
                <a:cs typeface="Times New Roman"/>
              </a:rPr>
              <a:t> </a:t>
            </a:r>
            <a:r>
              <a:rPr lang="en-US" sz="2400" dirty="0">
                <a:latin typeface="Times New Roman"/>
                <a:cs typeface="Times New Roman"/>
              </a:rPr>
              <a:t>methods</a:t>
            </a:r>
            <a:r>
              <a:rPr lang="en-US" sz="2400" spc="-2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dirty="0">
                <a:latin typeface="Times New Roman"/>
                <a:cs typeface="Times New Roman"/>
              </a:rPr>
              <a:t>current</a:t>
            </a:r>
            <a:r>
              <a:rPr lang="en-US" sz="2400" spc="-60" dirty="0">
                <a:latin typeface="Times New Roman"/>
                <a:cs typeface="Times New Roman"/>
              </a:rPr>
              <a:t> </a:t>
            </a:r>
            <a:r>
              <a:rPr lang="en-US" sz="2400" spc="-25" dirty="0">
                <a:latin typeface="Times New Roman"/>
                <a:cs typeface="Times New Roman"/>
              </a:rPr>
              <a:t>as </a:t>
            </a:r>
            <a:r>
              <a:rPr lang="en-US" sz="2400" dirty="0">
                <a:latin typeface="Times New Roman"/>
                <a:cs typeface="Times New Roman"/>
              </a:rPr>
              <a:t>well</a:t>
            </a:r>
            <a:r>
              <a:rPr lang="en-US" sz="2400" spc="-25" dirty="0">
                <a:latin typeface="Times New Roman"/>
                <a:cs typeface="Times New Roman"/>
              </a:rPr>
              <a:t> </a:t>
            </a:r>
            <a:r>
              <a:rPr lang="en-US" sz="2400" dirty="0">
                <a:latin typeface="Times New Roman"/>
                <a:cs typeface="Times New Roman"/>
              </a:rPr>
              <a:t>as</a:t>
            </a:r>
            <a:r>
              <a:rPr lang="en-US" sz="2400" spc="-15" dirty="0">
                <a:latin typeface="Times New Roman"/>
                <a:cs typeface="Times New Roman"/>
              </a:rPr>
              <a:t> </a:t>
            </a:r>
            <a:r>
              <a:rPr lang="en-US" sz="2400" dirty="0">
                <a:latin typeface="Times New Roman"/>
                <a:cs typeface="Times New Roman"/>
              </a:rPr>
              <a:t>future</a:t>
            </a:r>
            <a:r>
              <a:rPr lang="en-US" sz="2400" spc="-10" dirty="0">
                <a:latin typeface="Times New Roman"/>
                <a:cs typeface="Times New Roman"/>
              </a:rPr>
              <a:t> challenges.</a:t>
            </a:r>
            <a:endParaRPr lang="en-US" sz="2400" dirty="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lang="en-US" sz="2400" dirty="0">
                <a:latin typeface="Times New Roman"/>
                <a:cs typeface="Times New Roman"/>
              </a:rPr>
              <a:t>There</a:t>
            </a:r>
            <a:r>
              <a:rPr lang="en-US" sz="2400" spc="-15" dirty="0">
                <a:latin typeface="Times New Roman"/>
                <a:cs typeface="Times New Roman"/>
              </a:rPr>
              <a:t> </a:t>
            </a:r>
            <a:r>
              <a:rPr lang="en-US" sz="2400" dirty="0">
                <a:latin typeface="Times New Roman"/>
                <a:cs typeface="Times New Roman"/>
              </a:rPr>
              <a:t>are</a:t>
            </a:r>
            <a:r>
              <a:rPr lang="en-US" sz="2400" spc="-30" dirty="0">
                <a:latin typeface="Times New Roman"/>
                <a:cs typeface="Times New Roman"/>
              </a:rPr>
              <a:t> </a:t>
            </a:r>
            <a:r>
              <a:rPr lang="en-US" sz="2400" dirty="0">
                <a:latin typeface="Times New Roman"/>
                <a:cs typeface="Times New Roman"/>
              </a:rPr>
              <a:t>two</a:t>
            </a:r>
            <a:r>
              <a:rPr lang="en-US" sz="2400" spc="-5" dirty="0">
                <a:latin typeface="Times New Roman"/>
                <a:cs typeface="Times New Roman"/>
              </a:rPr>
              <a:t> </a:t>
            </a:r>
            <a:r>
              <a:rPr lang="en-US" sz="2400" dirty="0">
                <a:latin typeface="Times New Roman"/>
                <a:cs typeface="Times New Roman"/>
              </a:rPr>
              <a:t>paths</a:t>
            </a:r>
            <a:r>
              <a:rPr lang="en-US" sz="2400" spc="-10" dirty="0">
                <a:latin typeface="Times New Roman"/>
                <a:cs typeface="Times New Roman"/>
              </a:rPr>
              <a:t> </a:t>
            </a:r>
            <a:r>
              <a:rPr lang="en-US" sz="2400" dirty="0">
                <a:latin typeface="Times New Roman"/>
                <a:cs typeface="Times New Roman"/>
              </a:rPr>
              <a:t>to</a:t>
            </a:r>
            <a:r>
              <a:rPr lang="en-US" sz="2400" spc="-15" dirty="0">
                <a:latin typeface="Times New Roman"/>
                <a:cs typeface="Times New Roman"/>
              </a:rPr>
              <a:t> </a:t>
            </a:r>
            <a:r>
              <a:rPr lang="en-US" sz="2400" dirty="0">
                <a:latin typeface="Times New Roman"/>
                <a:cs typeface="Times New Roman"/>
              </a:rPr>
              <a:t>developing</a:t>
            </a:r>
            <a:r>
              <a:rPr lang="en-US" sz="2400" spc="-25" dirty="0">
                <a:latin typeface="Times New Roman"/>
                <a:cs typeface="Times New Roman"/>
              </a:rPr>
              <a:t> </a:t>
            </a:r>
            <a:r>
              <a:rPr lang="en-US" sz="2400" dirty="0">
                <a:latin typeface="Times New Roman"/>
                <a:cs typeface="Times New Roman"/>
              </a:rPr>
              <a:t>new</a:t>
            </a:r>
            <a:r>
              <a:rPr lang="en-US" sz="2400" spc="-5" dirty="0">
                <a:latin typeface="Times New Roman"/>
                <a:cs typeface="Times New Roman"/>
              </a:rPr>
              <a:t> </a:t>
            </a:r>
            <a:r>
              <a:rPr lang="en-US" sz="2400" dirty="0">
                <a:latin typeface="Times New Roman"/>
                <a:cs typeface="Times New Roman"/>
              </a:rPr>
              <a:t>technical</a:t>
            </a:r>
            <a:r>
              <a:rPr lang="en-US" sz="2400" spc="-45" dirty="0">
                <a:latin typeface="Times New Roman"/>
                <a:cs typeface="Times New Roman"/>
              </a:rPr>
              <a:t> </a:t>
            </a:r>
            <a:r>
              <a:rPr lang="en-US" sz="2400" spc="-10" dirty="0">
                <a:latin typeface="Times New Roman"/>
                <a:cs typeface="Times New Roman"/>
              </a:rPr>
              <a:t>solutions:</a:t>
            </a:r>
            <a:endParaRPr lang="en-US" sz="2400" dirty="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lang="en-US" sz="2400" dirty="0">
                <a:latin typeface="Times New Roman"/>
                <a:cs typeface="Times New Roman"/>
              </a:rPr>
              <a:t>Engineering</a:t>
            </a:r>
            <a:r>
              <a:rPr lang="en-US" sz="2400" spc="-45" dirty="0">
                <a:latin typeface="Times New Roman"/>
                <a:cs typeface="Times New Roman"/>
              </a:rPr>
              <a:t> </a:t>
            </a:r>
            <a:r>
              <a:rPr lang="en-US" sz="2400" dirty="0">
                <a:latin typeface="Times New Roman"/>
                <a:cs typeface="Times New Roman"/>
              </a:rPr>
              <a:t>Driven</a:t>
            </a:r>
            <a:r>
              <a:rPr lang="en-US" sz="2400" spc="-20"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Market</a:t>
            </a:r>
            <a:r>
              <a:rPr lang="en-US" sz="2400" spc="-25" dirty="0">
                <a:latin typeface="Times New Roman"/>
                <a:cs typeface="Times New Roman"/>
              </a:rPr>
              <a:t> </a:t>
            </a:r>
            <a:r>
              <a:rPr lang="en-US" sz="2400" spc="-10" dirty="0">
                <a:latin typeface="Times New Roman"/>
                <a:cs typeface="Times New Roman"/>
              </a:rPr>
              <a:t>Driven.</a:t>
            </a:r>
            <a:endParaRPr lang="en-US" sz="2400" dirty="0">
              <a:latin typeface="Times New Roman"/>
              <a:cs typeface="Times New Roman"/>
            </a:endParaRPr>
          </a:p>
          <a:p>
            <a:pPr marL="355600" marR="5080" indent="-342900">
              <a:lnSpc>
                <a:spcPct val="100000"/>
              </a:lnSpc>
              <a:spcBef>
                <a:spcPts val="580"/>
              </a:spcBef>
              <a:buClr>
                <a:srgbClr val="0F1141"/>
              </a:buClr>
              <a:buFont typeface="Arial MT"/>
              <a:buChar char="•"/>
              <a:tabLst>
                <a:tab pos="355600" algn="l"/>
              </a:tabLst>
            </a:pPr>
            <a:r>
              <a:rPr lang="en-US" sz="2400" dirty="0">
                <a:latin typeface="Times New Roman"/>
                <a:cs typeface="Times New Roman"/>
              </a:rPr>
              <a:t>In</a:t>
            </a:r>
            <a:r>
              <a:rPr lang="en-US" sz="2400" spc="-5" dirty="0">
                <a:latin typeface="Times New Roman"/>
                <a:cs typeface="Times New Roman"/>
              </a:rPr>
              <a:t> </a:t>
            </a:r>
            <a:r>
              <a:rPr lang="en-US" sz="2400" dirty="0">
                <a:latin typeface="Times New Roman"/>
                <a:cs typeface="Times New Roman"/>
              </a:rPr>
              <a:t>the</a:t>
            </a:r>
            <a:r>
              <a:rPr lang="en-US" sz="2400" spc="-30" dirty="0">
                <a:latin typeface="Times New Roman"/>
                <a:cs typeface="Times New Roman"/>
              </a:rPr>
              <a:t> </a:t>
            </a:r>
            <a:r>
              <a:rPr lang="en-US" sz="2400" dirty="0">
                <a:latin typeface="Times New Roman"/>
                <a:cs typeface="Times New Roman"/>
              </a:rPr>
              <a:t>first</a:t>
            </a:r>
            <a:r>
              <a:rPr lang="en-US" sz="2400" spc="-10" dirty="0">
                <a:latin typeface="Times New Roman"/>
                <a:cs typeface="Times New Roman"/>
              </a:rPr>
              <a:t> </a:t>
            </a:r>
            <a:r>
              <a:rPr lang="en-US" sz="2400" dirty="0">
                <a:latin typeface="Times New Roman"/>
                <a:cs typeface="Times New Roman"/>
              </a:rPr>
              <a:t>case,</a:t>
            </a:r>
            <a:r>
              <a:rPr lang="en-US" sz="2400" spc="-15"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engineers</a:t>
            </a:r>
            <a:r>
              <a:rPr lang="en-US" sz="2400" spc="-40" dirty="0">
                <a:latin typeface="Times New Roman"/>
                <a:cs typeface="Times New Roman"/>
              </a:rPr>
              <a:t> </a:t>
            </a:r>
            <a:r>
              <a:rPr lang="en-US" sz="2400" dirty="0">
                <a:latin typeface="Times New Roman"/>
                <a:cs typeface="Times New Roman"/>
              </a:rPr>
              <a:t>come</a:t>
            </a:r>
            <a:r>
              <a:rPr lang="en-US" sz="2400" spc="5" dirty="0">
                <a:latin typeface="Times New Roman"/>
                <a:cs typeface="Times New Roman"/>
              </a:rPr>
              <a:t> </a:t>
            </a:r>
            <a:r>
              <a:rPr lang="en-US" sz="2400" dirty="0">
                <a:latin typeface="Times New Roman"/>
                <a:cs typeface="Times New Roman"/>
              </a:rPr>
              <a:t>up</a:t>
            </a:r>
            <a:r>
              <a:rPr lang="en-US" sz="2400" spc="-5" dirty="0">
                <a:latin typeface="Times New Roman"/>
                <a:cs typeface="Times New Roman"/>
              </a:rPr>
              <a:t> </a:t>
            </a:r>
            <a:r>
              <a:rPr lang="en-US" sz="2400" dirty="0">
                <a:latin typeface="Times New Roman"/>
                <a:cs typeface="Times New Roman"/>
              </a:rPr>
              <a:t>with</a:t>
            </a:r>
            <a:r>
              <a:rPr lang="en-US" sz="2400" spc="-5" dirty="0">
                <a:latin typeface="Times New Roman"/>
                <a:cs typeface="Times New Roman"/>
              </a:rPr>
              <a:t> </a:t>
            </a:r>
            <a:r>
              <a:rPr lang="en-US" sz="2400" dirty="0">
                <a:latin typeface="Times New Roman"/>
                <a:cs typeface="Times New Roman"/>
              </a:rPr>
              <a:t>a</a:t>
            </a:r>
            <a:r>
              <a:rPr lang="en-US" sz="2400" spc="-20" dirty="0">
                <a:latin typeface="Times New Roman"/>
                <a:cs typeface="Times New Roman"/>
              </a:rPr>
              <a:t> </a:t>
            </a:r>
            <a:r>
              <a:rPr lang="en-US" sz="2400" spc="-10" dirty="0">
                <a:latin typeface="Times New Roman"/>
                <a:cs typeface="Times New Roman"/>
              </a:rPr>
              <a:t>brilliant </a:t>
            </a:r>
            <a:r>
              <a:rPr lang="en-US" sz="2400" dirty="0">
                <a:latin typeface="Times New Roman"/>
                <a:cs typeface="Times New Roman"/>
              </a:rPr>
              <a:t>scientific</a:t>
            </a:r>
            <a:r>
              <a:rPr lang="en-US" sz="2400" spc="-55" dirty="0">
                <a:latin typeface="Times New Roman"/>
                <a:cs typeface="Times New Roman"/>
              </a:rPr>
              <a:t> </a:t>
            </a:r>
            <a:r>
              <a:rPr lang="en-US" sz="2400" dirty="0">
                <a:latin typeface="Times New Roman"/>
                <a:cs typeface="Times New Roman"/>
              </a:rPr>
              <a:t>idea</a:t>
            </a:r>
            <a:r>
              <a:rPr lang="en-US" sz="2400" spc="-5" dirty="0">
                <a:latin typeface="Times New Roman"/>
                <a:cs typeface="Times New Roman"/>
              </a:rPr>
              <a:t> </a:t>
            </a:r>
            <a:r>
              <a:rPr lang="en-US" sz="2400" dirty="0">
                <a:latin typeface="Times New Roman"/>
                <a:cs typeface="Times New Roman"/>
              </a:rPr>
              <a:t>–</a:t>
            </a:r>
            <a:r>
              <a:rPr lang="en-US" sz="2400" spc="-5" dirty="0">
                <a:latin typeface="Times New Roman"/>
                <a:cs typeface="Times New Roman"/>
              </a:rPr>
              <a:t> </a:t>
            </a:r>
            <a:r>
              <a:rPr lang="en-US" sz="2400" dirty="0">
                <a:latin typeface="Times New Roman"/>
                <a:cs typeface="Times New Roman"/>
              </a:rPr>
              <a:t>without</a:t>
            </a:r>
            <a:r>
              <a:rPr lang="en-US" sz="2400" spc="-25" dirty="0">
                <a:latin typeface="Times New Roman"/>
                <a:cs typeface="Times New Roman"/>
              </a:rPr>
              <a:t> </a:t>
            </a:r>
            <a:r>
              <a:rPr lang="en-US" sz="2400" dirty="0">
                <a:latin typeface="Times New Roman"/>
                <a:cs typeface="Times New Roman"/>
              </a:rPr>
              <a:t>having</a:t>
            </a:r>
            <a:r>
              <a:rPr lang="en-US" sz="2400" spc="-5" dirty="0">
                <a:latin typeface="Times New Roman"/>
                <a:cs typeface="Times New Roman"/>
              </a:rPr>
              <a:t> </a:t>
            </a:r>
            <a:r>
              <a:rPr lang="en-US" sz="2400" dirty="0">
                <a:latin typeface="Times New Roman"/>
                <a:cs typeface="Times New Roman"/>
              </a:rPr>
              <a:t>an</a:t>
            </a:r>
            <a:r>
              <a:rPr lang="en-US" sz="2400" spc="-20" dirty="0">
                <a:latin typeface="Times New Roman"/>
                <a:cs typeface="Times New Roman"/>
              </a:rPr>
              <a:t> </a:t>
            </a:r>
            <a:r>
              <a:rPr lang="en-US" sz="2400" dirty="0">
                <a:latin typeface="Times New Roman"/>
                <a:cs typeface="Times New Roman"/>
              </a:rPr>
              <a:t>immediate</a:t>
            </a:r>
            <a:r>
              <a:rPr lang="en-US" sz="2400" spc="-15" dirty="0">
                <a:latin typeface="Times New Roman"/>
                <a:cs typeface="Times New Roman"/>
              </a:rPr>
              <a:t> </a:t>
            </a:r>
            <a:r>
              <a:rPr lang="en-US" sz="2400" dirty="0">
                <a:latin typeface="Times New Roman"/>
                <a:cs typeface="Times New Roman"/>
              </a:rPr>
              <a:t>application</a:t>
            </a:r>
            <a:r>
              <a:rPr lang="en-US" sz="2400" spc="-45" dirty="0">
                <a:latin typeface="Times New Roman"/>
                <a:cs typeface="Times New Roman"/>
              </a:rPr>
              <a:t> </a:t>
            </a:r>
            <a:r>
              <a:rPr lang="en-US" sz="2400" spc="-25" dirty="0">
                <a:latin typeface="Times New Roman"/>
                <a:cs typeface="Times New Roman"/>
              </a:rPr>
              <a:t>in </a:t>
            </a:r>
            <a:r>
              <a:rPr lang="en-US" sz="2400" spc="-10" dirty="0">
                <a:latin typeface="Times New Roman"/>
                <a:cs typeface="Times New Roman"/>
              </a:rPr>
              <a:t>mind.</a:t>
            </a:r>
            <a:endParaRPr lang="en-US" sz="2400" dirty="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380" cy="6603835"/>
            <a:chOff x="0" y="0"/>
            <a:chExt cx="9144380" cy="6603835"/>
          </a:xfrm>
        </p:grpSpPr>
        <p:sp>
          <p:nvSpPr>
            <p:cNvPr id="3" name="object 3"/>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p:cNvPicPr/>
            <p:nvPr/>
          </p:nvPicPr>
          <p:blipFill>
            <a:blip r:embed="rId2" cstate="print"/>
            <a:stretch>
              <a:fillRect/>
            </a:stretch>
          </p:blipFill>
          <p:spPr>
            <a:xfrm>
              <a:off x="6629400" y="0"/>
              <a:ext cx="2193163" cy="692658"/>
            </a:xfrm>
            <a:prstGeom prst="rect">
              <a:avLst/>
            </a:prstGeom>
          </p:spPr>
        </p:pic>
        <p:sp>
          <p:nvSpPr>
            <p:cNvPr id="7" name="object 7"/>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533400" y="609561"/>
              <a:ext cx="7924800" cy="5992241"/>
            </a:xfrm>
            <a:prstGeom prst="rect">
              <a:avLst/>
            </a:prstGeom>
          </p:spPr>
        </p:pic>
      </p:grpSp>
      <p:sp>
        <p:nvSpPr>
          <p:cNvPr id="14" name="object 14"/>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29</a:t>
            </a:r>
            <a:endParaRPr sz="120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54922A3-EF1D-DF0A-2F53-E93D9383037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FF6BAB82-B73B-C363-F677-C600C8C59D19}"/>
              </a:ext>
            </a:extLst>
          </p:cNvPr>
          <p:cNvGrpSpPr/>
          <p:nvPr/>
        </p:nvGrpSpPr>
        <p:grpSpPr>
          <a:xfrm>
            <a:off x="0" y="0"/>
            <a:ext cx="9144380" cy="6603835"/>
            <a:chOff x="0" y="0"/>
            <a:chExt cx="9144380" cy="6603835"/>
          </a:xfrm>
        </p:grpSpPr>
        <p:sp>
          <p:nvSpPr>
            <p:cNvPr id="3" name="object 3">
              <a:extLst>
                <a:ext uri="{FF2B5EF4-FFF2-40B4-BE49-F238E27FC236}">
                  <a16:creationId xmlns:a16="http://schemas.microsoft.com/office/drawing/2014/main" id="{7962ACF2-720D-8FEE-9E61-CFE74BD13C7C}"/>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CC8F9566-4F2B-B71F-C846-8AC0FEACDB9B}"/>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63831F4C-7BAA-4799-DC83-1F19D956E909}"/>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a:extLst>
                <a:ext uri="{FF2B5EF4-FFF2-40B4-BE49-F238E27FC236}">
                  <a16:creationId xmlns:a16="http://schemas.microsoft.com/office/drawing/2014/main" id="{97A36024-1C96-B2F5-0264-82317BB402D2}"/>
                </a:ext>
              </a:extLst>
            </p:cNvPr>
            <p:cNvPicPr/>
            <p:nvPr/>
          </p:nvPicPr>
          <p:blipFill>
            <a:blip r:embed="rId2" cstate="print"/>
            <a:stretch>
              <a:fillRect/>
            </a:stretch>
          </p:blipFill>
          <p:spPr>
            <a:xfrm>
              <a:off x="6629400" y="0"/>
              <a:ext cx="2193163" cy="692658"/>
            </a:xfrm>
            <a:prstGeom prst="rect">
              <a:avLst/>
            </a:prstGeom>
          </p:spPr>
        </p:pic>
        <p:sp>
          <p:nvSpPr>
            <p:cNvPr id="7" name="object 7">
              <a:extLst>
                <a:ext uri="{FF2B5EF4-FFF2-40B4-BE49-F238E27FC236}">
                  <a16:creationId xmlns:a16="http://schemas.microsoft.com/office/drawing/2014/main" id="{7C209F50-3DA9-BA9E-250E-1B33B4612D08}"/>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a:extLst>
                <a:ext uri="{FF2B5EF4-FFF2-40B4-BE49-F238E27FC236}">
                  <a16:creationId xmlns:a16="http://schemas.microsoft.com/office/drawing/2014/main" id="{102A5F5F-466C-1340-73A1-0A6E9BD5FF58}"/>
                </a:ext>
              </a:extLst>
            </p:cNvPr>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a:extLst>
                <a:ext uri="{FF2B5EF4-FFF2-40B4-BE49-F238E27FC236}">
                  <a16:creationId xmlns:a16="http://schemas.microsoft.com/office/drawing/2014/main" id="{3AE3A1A6-D590-127C-E066-1722E5BA8779}"/>
                </a:ext>
              </a:extLst>
            </p:cNvPr>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a:extLst>
                <a:ext uri="{FF2B5EF4-FFF2-40B4-BE49-F238E27FC236}">
                  <a16:creationId xmlns:a16="http://schemas.microsoft.com/office/drawing/2014/main" id="{0B01E512-B7BB-0747-5857-26781CFE6C11}"/>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a:extLst>
                <a:ext uri="{FF2B5EF4-FFF2-40B4-BE49-F238E27FC236}">
                  <a16:creationId xmlns:a16="http://schemas.microsoft.com/office/drawing/2014/main" id="{B3D27B24-002F-5B18-3B2B-490091979CF9}"/>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a:extLst>
                <a:ext uri="{FF2B5EF4-FFF2-40B4-BE49-F238E27FC236}">
                  <a16:creationId xmlns:a16="http://schemas.microsoft.com/office/drawing/2014/main" id="{7EE446C7-971E-0160-B29B-E20ADDA9B258}"/>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AD0F3063-F54C-3C61-D64D-81D11656D503}"/>
              </a:ext>
            </a:extLst>
          </p:cNvPr>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29</a:t>
            </a:r>
            <a:endParaRPr sz="1200">
              <a:latin typeface="Arial MT"/>
              <a:cs typeface="Arial MT"/>
            </a:endParaRPr>
          </a:p>
        </p:txBody>
      </p:sp>
      <p:sp>
        <p:nvSpPr>
          <p:cNvPr id="15" name="object 15">
            <a:extLst>
              <a:ext uri="{FF2B5EF4-FFF2-40B4-BE49-F238E27FC236}">
                <a16:creationId xmlns:a16="http://schemas.microsoft.com/office/drawing/2014/main" id="{4BAA5944-E493-C0B0-82F9-E5EBAC44D9B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6" name="TextBox 15">
            <a:extLst>
              <a:ext uri="{FF2B5EF4-FFF2-40B4-BE49-F238E27FC236}">
                <a16:creationId xmlns:a16="http://schemas.microsoft.com/office/drawing/2014/main" id="{CE0BEDC6-719A-5B5C-0299-C26BDE31D701}"/>
              </a:ext>
            </a:extLst>
          </p:cNvPr>
          <p:cNvSpPr txBox="1"/>
          <p:nvPr/>
        </p:nvSpPr>
        <p:spPr>
          <a:xfrm>
            <a:off x="76200" y="1341121"/>
            <a:ext cx="8987662" cy="3139321"/>
          </a:xfrm>
          <a:prstGeom prst="rect">
            <a:avLst/>
          </a:prstGeom>
          <a:noFill/>
        </p:spPr>
        <p:txBody>
          <a:bodyPr wrap="square" rtlCol="0">
            <a:spAutoFit/>
          </a:bodyPr>
          <a:lstStyle/>
          <a:p>
            <a:pPr>
              <a:buNone/>
            </a:pPr>
            <a:r>
              <a:rPr lang="en-US" b="1" dirty="0"/>
              <a:t>Data Rate vs. Range for Wireless Networks</a:t>
            </a:r>
          </a:p>
          <a:p>
            <a:pPr>
              <a:buNone/>
            </a:pPr>
            <a:r>
              <a:rPr lang="en-US" dirty="0"/>
              <a:t>The figure illustrates the </a:t>
            </a:r>
            <a:r>
              <a:rPr lang="en-US" b="1" dirty="0"/>
              <a:t>relationship between data rate and range</a:t>
            </a:r>
            <a:r>
              <a:rPr lang="en-US" dirty="0"/>
              <a:t> for various wireless technologies.</a:t>
            </a:r>
          </a:p>
          <a:p>
            <a:pPr>
              <a:buNone/>
            </a:pPr>
            <a:r>
              <a:rPr lang="en-US" b="1" dirty="0"/>
              <a:t>Observations:</a:t>
            </a:r>
          </a:p>
          <a:p>
            <a:pPr>
              <a:buFont typeface="Arial" panose="020B0604020202020204" pitchFamily="34" charset="0"/>
              <a:buChar char="•"/>
            </a:pPr>
            <a:r>
              <a:rPr lang="en-US" b="1" dirty="0"/>
              <a:t>Higher data rates</a:t>
            </a:r>
            <a:r>
              <a:rPr lang="en-US" dirty="0"/>
              <a:t> are typically achieved in </a:t>
            </a:r>
            <a:r>
              <a:rPr lang="en-US" b="1" dirty="0"/>
              <a:t>short-range networks</a:t>
            </a:r>
            <a:r>
              <a:rPr lang="en-US" dirty="0"/>
              <a:t>, like PANs and WLANs.</a:t>
            </a:r>
          </a:p>
          <a:p>
            <a:pPr>
              <a:buFont typeface="Arial" panose="020B0604020202020204" pitchFamily="34" charset="0"/>
              <a:buChar char="•"/>
            </a:pPr>
            <a:r>
              <a:rPr lang="en-US" b="1" dirty="0"/>
              <a:t>Long-range networks</a:t>
            </a:r>
            <a:r>
              <a:rPr lang="en-US" dirty="0"/>
              <a:t> (Satellite, Cellular) provide wider coverage but offer lower data rates.</a:t>
            </a:r>
          </a:p>
          <a:p>
            <a:pPr>
              <a:buFont typeface="Arial" panose="020B0604020202020204" pitchFamily="34" charset="0"/>
              <a:buChar char="•"/>
            </a:pPr>
            <a:r>
              <a:rPr lang="en-US" b="1" dirty="0"/>
              <a:t>Fixed wireless networks</a:t>
            </a:r>
            <a:r>
              <a:rPr lang="en-US" dirty="0"/>
              <a:t> strike a balance between range and data rate.</a:t>
            </a:r>
          </a:p>
          <a:p>
            <a:pPr>
              <a:buFont typeface="Arial" panose="020B0604020202020204" pitchFamily="34" charset="0"/>
              <a:buChar char="•"/>
            </a:pPr>
            <a:r>
              <a:rPr lang="en-US" b="1" dirty="0"/>
              <a:t>Cellular networks (2G, 3G, etc.)</a:t>
            </a:r>
            <a:r>
              <a:rPr lang="en-US" dirty="0"/>
              <a:t> expand their range but sacrifice speed.</a:t>
            </a:r>
          </a:p>
          <a:p>
            <a:endParaRPr lang="en-IN" dirty="0"/>
          </a:p>
        </p:txBody>
      </p:sp>
    </p:spTree>
    <p:extLst>
      <p:ext uri="{BB962C8B-B14F-4D97-AF65-F5344CB8AC3E}">
        <p14:creationId xmlns:p14="http://schemas.microsoft.com/office/powerpoint/2010/main" val="1921178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FBA6393-0A81-EE9B-CE42-CC9F9BC39737}"/>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42F5A0B-A30C-6B2F-8054-FBC4618430B3}"/>
              </a:ext>
            </a:extLst>
          </p:cNvPr>
          <p:cNvGrpSpPr/>
          <p:nvPr/>
        </p:nvGrpSpPr>
        <p:grpSpPr>
          <a:xfrm>
            <a:off x="0" y="0"/>
            <a:ext cx="9144380" cy="6603835"/>
            <a:chOff x="0" y="0"/>
            <a:chExt cx="9144380" cy="6603835"/>
          </a:xfrm>
        </p:grpSpPr>
        <p:sp>
          <p:nvSpPr>
            <p:cNvPr id="3" name="object 3">
              <a:extLst>
                <a:ext uri="{FF2B5EF4-FFF2-40B4-BE49-F238E27FC236}">
                  <a16:creationId xmlns:a16="http://schemas.microsoft.com/office/drawing/2014/main" id="{5D3BE40A-08EF-AE2F-40A6-F6CB8CD1B9E1}"/>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8AB230C8-2257-820A-4A79-1F57B41B078E}"/>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F8B886DC-EF99-9AB1-7545-4BCDFF20420C}"/>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a:extLst>
                <a:ext uri="{FF2B5EF4-FFF2-40B4-BE49-F238E27FC236}">
                  <a16:creationId xmlns:a16="http://schemas.microsoft.com/office/drawing/2014/main" id="{AFF7D6A4-CC07-5BF9-9498-3988FD8015C4}"/>
                </a:ext>
              </a:extLst>
            </p:cNvPr>
            <p:cNvPicPr/>
            <p:nvPr/>
          </p:nvPicPr>
          <p:blipFill>
            <a:blip r:embed="rId2" cstate="print"/>
            <a:stretch>
              <a:fillRect/>
            </a:stretch>
          </p:blipFill>
          <p:spPr>
            <a:xfrm>
              <a:off x="6629400" y="0"/>
              <a:ext cx="2193163" cy="692658"/>
            </a:xfrm>
            <a:prstGeom prst="rect">
              <a:avLst/>
            </a:prstGeom>
          </p:spPr>
        </p:pic>
        <p:sp>
          <p:nvSpPr>
            <p:cNvPr id="7" name="object 7">
              <a:extLst>
                <a:ext uri="{FF2B5EF4-FFF2-40B4-BE49-F238E27FC236}">
                  <a16:creationId xmlns:a16="http://schemas.microsoft.com/office/drawing/2014/main" id="{09D8F2EB-4D3A-46D9-6418-5D9BAB0B1116}"/>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a:extLst>
                <a:ext uri="{FF2B5EF4-FFF2-40B4-BE49-F238E27FC236}">
                  <a16:creationId xmlns:a16="http://schemas.microsoft.com/office/drawing/2014/main" id="{6DE0CFCD-5B7E-61D5-F05E-08D3B8BDC8D5}"/>
                </a:ext>
              </a:extLst>
            </p:cNvPr>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a:extLst>
                <a:ext uri="{FF2B5EF4-FFF2-40B4-BE49-F238E27FC236}">
                  <a16:creationId xmlns:a16="http://schemas.microsoft.com/office/drawing/2014/main" id="{07882729-582A-259D-D417-5A927535047C}"/>
                </a:ext>
              </a:extLst>
            </p:cNvPr>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a:extLst>
                <a:ext uri="{FF2B5EF4-FFF2-40B4-BE49-F238E27FC236}">
                  <a16:creationId xmlns:a16="http://schemas.microsoft.com/office/drawing/2014/main" id="{6817545A-1EEE-A697-7100-74C5C83C4E85}"/>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a:extLst>
                <a:ext uri="{FF2B5EF4-FFF2-40B4-BE49-F238E27FC236}">
                  <a16:creationId xmlns:a16="http://schemas.microsoft.com/office/drawing/2014/main" id="{22B31B85-88BE-C433-05A0-404B41E2EAC3}"/>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a:extLst>
                <a:ext uri="{FF2B5EF4-FFF2-40B4-BE49-F238E27FC236}">
                  <a16:creationId xmlns:a16="http://schemas.microsoft.com/office/drawing/2014/main" id="{E6284F5E-31E4-5621-27A5-4D01CF3C5576}"/>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EDB002B0-42CB-DC79-FE86-451A03A37637}"/>
              </a:ext>
            </a:extLst>
          </p:cNvPr>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29</a:t>
            </a:r>
            <a:endParaRPr sz="1200">
              <a:latin typeface="Arial MT"/>
              <a:cs typeface="Arial MT"/>
            </a:endParaRPr>
          </a:p>
        </p:txBody>
      </p:sp>
      <p:sp>
        <p:nvSpPr>
          <p:cNvPr id="15" name="object 15">
            <a:extLst>
              <a:ext uri="{FF2B5EF4-FFF2-40B4-BE49-F238E27FC236}">
                <a16:creationId xmlns:a16="http://schemas.microsoft.com/office/drawing/2014/main" id="{E7A5577D-F577-DDA8-C3D7-394D9FDA581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33" name="Table 32">
            <a:extLst>
              <a:ext uri="{FF2B5EF4-FFF2-40B4-BE49-F238E27FC236}">
                <a16:creationId xmlns:a16="http://schemas.microsoft.com/office/drawing/2014/main" id="{648C14F6-3295-21DE-5CC6-10389476B669}"/>
              </a:ext>
            </a:extLst>
          </p:cNvPr>
          <p:cNvGraphicFramePr>
            <a:graphicFrameLocks noGrp="1"/>
          </p:cNvGraphicFramePr>
          <p:nvPr>
            <p:extLst>
              <p:ext uri="{D42A27DB-BD31-4B8C-83A1-F6EECF244321}">
                <p14:modId xmlns:p14="http://schemas.microsoft.com/office/powerpoint/2010/main" val="1901968495"/>
              </p:ext>
            </p:extLst>
          </p:nvPr>
        </p:nvGraphicFramePr>
        <p:xfrm>
          <a:off x="1524000" y="1397000"/>
          <a:ext cx="6096000" cy="3302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85572921"/>
                    </a:ext>
                  </a:extLst>
                </a:gridCol>
                <a:gridCol w="2032000">
                  <a:extLst>
                    <a:ext uri="{9D8B030D-6E8A-4147-A177-3AD203B41FA5}">
                      <a16:colId xmlns:a16="http://schemas.microsoft.com/office/drawing/2014/main" val="513534099"/>
                    </a:ext>
                  </a:extLst>
                </a:gridCol>
                <a:gridCol w="2032000">
                  <a:extLst>
                    <a:ext uri="{9D8B030D-6E8A-4147-A177-3AD203B41FA5}">
                      <a16:colId xmlns:a16="http://schemas.microsoft.com/office/drawing/2014/main" val="1586697777"/>
                    </a:ext>
                  </a:extLst>
                </a:gridCol>
              </a:tblGrid>
              <a:tr h="370840">
                <a:tc>
                  <a:txBody>
                    <a:bodyPr/>
                    <a:lstStyle/>
                    <a:p>
                      <a:r>
                        <a:rPr lang="en-US" dirty="0">
                          <a:solidFill>
                            <a:schemeClr val="tx1"/>
                          </a:solidFill>
                        </a:rPr>
                        <a:t>Technology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Range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Data Rate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658075"/>
                  </a:ext>
                </a:extLst>
              </a:tr>
              <a:tr h="370840">
                <a:tc>
                  <a:txBody>
                    <a:bodyPr/>
                    <a:lstStyle/>
                    <a:p>
                      <a:r>
                        <a:rPr lang="en-US" dirty="0">
                          <a:solidFill>
                            <a:schemeClr val="tx1"/>
                          </a:solidFill>
                        </a:rPr>
                        <a:t>PAN(Bluetooth/Infrared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~1-10m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10Mbit/s-1Gbit/s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3617676"/>
                  </a:ext>
                </a:extLst>
              </a:tr>
              <a:tr h="370840">
                <a:tc>
                  <a:txBody>
                    <a:bodyPr/>
                    <a:lstStyle/>
                    <a:p>
                      <a:r>
                        <a:rPr lang="en-IN" dirty="0"/>
                        <a:t>WLAN (Wi-Fi)</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~100m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1-100 Mbit/s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4545282"/>
                  </a:ext>
                </a:extLst>
              </a:tr>
              <a:tr h="370840">
                <a:tc>
                  <a:txBody>
                    <a:bodyPr/>
                    <a:lstStyle/>
                    <a:p>
                      <a:r>
                        <a:rPr lang="en-IN" dirty="0"/>
                        <a:t>Cordless Phones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~10m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 kbit/s – 100 kbit/s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3746334"/>
                  </a:ext>
                </a:extLst>
              </a:tr>
              <a:tr h="370840">
                <a:tc>
                  <a:txBody>
                    <a:bodyPr/>
                    <a:lstStyle/>
                    <a:p>
                      <a:r>
                        <a:rPr lang="en-IN" dirty="0"/>
                        <a:t>2G Cellular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~1-10km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 kbit/s – 100 kbit/s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0173974"/>
                  </a:ext>
                </a:extLst>
              </a:tr>
              <a:tr h="406400">
                <a:tc>
                  <a:txBody>
                    <a:bodyPr/>
                    <a:lstStyle/>
                    <a:p>
                      <a:r>
                        <a:rPr lang="en-IN" dirty="0"/>
                        <a:t>3G Cellular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~1-10km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 Mbit/s – 10 Mbit/s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8990288"/>
                  </a:ext>
                </a:extLst>
              </a:tr>
            </a:tbl>
          </a:graphicData>
        </a:graphic>
      </p:graphicFrame>
      <p:graphicFrame>
        <p:nvGraphicFramePr>
          <p:cNvPr id="35" name="Table 34">
            <a:extLst>
              <a:ext uri="{FF2B5EF4-FFF2-40B4-BE49-F238E27FC236}">
                <a16:creationId xmlns:a16="http://schemas.microsoft.com/office/drawing/2014/main" id="{F2A78F96-6859-0D4F-BA49-F7535BBA9486}"/>
              </a:ext>
            </a:extLst>
          </p:cNvPr>
          <p:cNvGraphicFramePr>
            <a:graphicFrameLocks noGrp="1"/>
          </p:cNvGraphicFramePr>
          <p:nvPr>
            <p:extLst>
              <p:ext uri="{D42A27DB-BD31-4B8C-83A1-F6EECF244321}">
                <p14:modId xmlns:p14="http://schemas.microsoft.com/office/powerpoint/2010/main" val="2331290612"/>
              </p:ext>
            </p:extLst>
          </p:nvPr>
        </p:nvGraphicFramePr>
        <p:xfrm>
          <a:off x="1524000" y="4693951"/>
          <a:ext cx="6096000" cy="1280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8446966"/>
                    </a:ext>
                  </a:extLst>
                </a:gridCol>
                <a:gridCol w="2032000">
                  <a:extLst>
                    <a:ext uri="{9D8B030D-6E8A-4147-A177-3AD203B41FA5}">
                      <a16:colId xmlns:a16="http://schemas.microsoft.com/office/drawing/2014/main" val="2472970557"/>
                    </a:ext>
                  </a:extLst>
                </a:gridCol>
                <a:gridCol w="2032000">
                  <a:extLst>
                    <a:ext uri="{9D8B030D-6E8A-4147-A177-3AD203B41FA5}">
                      <a16:colId xmlns:a16="http://schemas.microsoft.com/office/drawing/2014/main" val="2781288353"/>
                    </a:ext>
                  </a:extLst>
                </a:gridCol>
              </a:tblGrid>
              <a:tr h="370840">
                <a:tc>
                  <a:txBody>
                    <a:bodyPr/>
                    <a:lstStyle/>
                    <a:p>
                      <a:r>
                        <a:rPr lang="en-IN" b="0" dirty="0">
                          <a:solidFill>
                            <a:schemeClr val="tx1"/>
                          </a:solidFill>
                        </a:rPr>
                        <a:t>Fixed Wireless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a:solidFill>
                            <a:schemeClr val="tx1"/>
                          </a:solidFill>
                        </a:rPr>
                        <a:t>~1-10km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r>
                        <a:rPr lang="en-IN" b="0" dirty="0">
                          <a:solidFill>
                            <a:schemeClr val="tx1"/>
                          </a:solidFill>
                        </a:rPr>
                        <a:t>0 </a:t>
                      </a:r>
                      <a:r>
                        <a:rPr lang="en-IN" b="0" dirty="0" err="1">
                          <a:solidFill>
                            <a:schemeClr val="tx1"/>
                          </a:solidFill>
                        </a:rPr>
                        <a:t>Mbits</a:t>
                      </a:r>
                      <a:r>
                        <a:rPr lang="en-IN" b="0" dirty="0">
                          <a:solidFill>
                            <a:schemeClr val="tx1"/>
                          </a:solidFill>
                        </a:rPr>
                        <a:t>/s-100Mbits/s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8456755"/>
                  </a:ext>
                </a:extLst>
              </a:tr>
              <a:tr h="370840">
                <a:tc>
                  <a:txBody>
                    <a:bodyPr/>
                    <a:lstStyle/>
                    <a:p>
                      <a:r>
                        <a:rPr lang="en-IN" dirty="0"/>
                        <a:t>Satellite Phones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&gt;100km</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 kbit/s – 100 kbit/s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2493257"/>
                  </a:ext>
                </a:extLst>
              </a:tr>
            </a:tbl>
          </a:graphicData>
        </a:graphic>
      </p:graphicFrame>
      <p:sp>
        <p:nvSpPr>
          <p:cNvPr id="36" name="TextBox 35">
            <a:extLst>
              <a:ext uri="{FF2B5EF4-FFF2-40B4-BE49-F238E27FC236}">
                <a16:creationId xmlns:a16="http://schemas.microsoft.com/office/drawing/2014/main" id="{0AEC8064-0E0D-4034-04D2-5F92B24591AE}"/>
              </a:ext>
            </a:extLst>
          </p:cNvPr>
          <p:cNvSpPr txBox="1"/>
          <p:nvPr/>
        </p:nvSpPr>
        <p:spPr>
          <a:xfrm>
            <a:off x="321437" y="381000"/>
            <a:ext cx="5164963" cy="369332"/>
          </a:xfrm>
          <a:prstGeom prst="rect">
            <a:avLst/>
          </a:prstGeom>
          <a:noFill/>
        </p:spPr>
        <p:txBody>
          <a:bodyPr wrap="square" rtlCol="0">
            <a:spAutoFit/>
          </a:bodyPr>
          <a:lstStyle/>
          <a:p>
            <a:r>
              <a:rPr lang="en-US" dirty="0"/>
              <a:t>Data Rate vs. Range Trends:</a:t>
            </a:r>
            <a:endParaRPr lang="en-IN" dirty="0"/>
          </a:p>
        </p:txBody>
      </p:sp>
    </p:spTree>
    <p:extLst>
      <p:ext uri="{BB962C8B-B14F-4D97-AF65-F5344CB8AC3E}">
        <p14:creationId xmlns:p14="http://schemas.microsoft.com/office/powerpoint/2010/main" val="1506333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DA56465-222F-21E7-ECE1-A68CFABEBE3E}"/>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08BA6C93-EDB4-8B6A-E4EB-63F49ED9C2C8}"/>
              </a:ext>
            </a:extLst>
          </p:cNvPr>
          <p:cNvGrpSpPr/>
          <p:nvPr/>
        </p:nvGrpSpPr>
        <p:grpSpPr>
          <a:xfrm>
            <a:off x="0" y="0"/>
            <a:ext cx="9144380" cy="6603835"/>
            <a:chOff x="0" y="0"/>
            <a:chExt cx="9144380" cy="6603835"/>
          </a:xfrm>
        </p:grpSpPr>
        <p:sp>
          <p:nvSpPr>
            <p:cNvPr id="3" name="object 3">
              <a:extLst>
                <a:ext uri="{FF2B5EF4-FFF2-40B4-BE49-F238E27FC236}">
                  <a16:creationId xmlns:a16="http://schemas.microsoft.com/office/drawing/2014/main" id="{2A0A5B6A-B75F-99ED-5A1C-BA0294EC71B7}"/>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018599F3-0694-69EF-6A41-B39E42EFCC98}"/>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7A90D8D3-0A8D-B596-F035-0DF290F40B00}"/>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a:extLst>
                <a:ext uri="{FF2B5EF4-FFF2-40B4-BE49-F238E27FC236}">
                  <a16:creationId xmlns:a16="http://schemas.microsoft.com/office/drawing/2014/main" id="{A6BCE691-FEC1-2D68-AA9F-A7ECAF2E0289}"/>
                </a:ext>
              </a:extLst>
            </p:cNvPr>
            <p:cNvPicPr/>
            <p:nvPr/>
          </p:nvPicPr>
          <p:blipFill>
            <a:blip r:embed="rId2" cstate="print"/>
            <a:stretch>
              <a:fillRect/>
            </a:stretch>
          </p:blipFill>
          <p:spPr>
            <a:xfrm>
              <a:off x="6629400" y="0"/>
              <a:ext cx="2193163" cy="692658"/>
            </a:xfrm>
            <a:prstGeom prst="rect">
              <a:avLst/>
            </a:prstGeom>
          </p:spPr>
        </p:pic>
        <p:sp>
          <p:nvSpPr>
            <p:cNvPr id="7" name="object 7">
              <a:extLst>
                <a:ext uri="{FF2B5EF4-FFF2-40B4-BE49-F238E27FC236}">
                  <a16:creationId xmlns:a16="http://schemas.microsoft.com/office/drawing/2014/main" id="{0DFDE84D-7653-E0DD-3612-F2F9E86F8B71}"/>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a:extLst>
                <a:ext uri="{FF2B5EF4-FFF2-40B4-BE49-F238E27FC236}">
                  <a16:creationId xmlns:a16="http://schemas.microsoft.com/office/drawing/2014/main" id="{8FF2B642-1ACF-C9B5-3A23-03A0CA6991E9}"/>
                </a:ext>
              </a:extLst>
            </p:cNvPr>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a:extLst>
                <a:ext uri="{FF2B5EF4-FFF2-40B4-BE49-F238E27FC236}">
                  <a16:creationId xmlns:a16="http://schemas.microsoft.com/office/drawing/2014/main" id="{9261201E-8AAD-D51B-6B7A-11F067B56A32}"/>
                </a:ext>
              </a:extLst>
            </p:cNvPr>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a:extLst>
                <a:ext uri="{FF2B5EF4-FFF2-40B4-BE49-F238E27FC236}">
                  <a16:creationId xmlns:a16="http://schemas.microsoft.com/office/drawing/2014/main" id="{B17C9F7F-B077-7DB5-2C0B-D722805AF0D3}"/>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a:extLst>
                <a:ext uri="{FF2B5EF4-FFF2-40B4-BE49-F238E27FC236}">
                  <a16:creationId xmlns:a16="http://schemas.microsoft.com/office/drawing/2014/main" id="{282AD18D-407E-A0B1-300E-740A48790BEF}"/>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a:extLst>
                <a:ext uri="{FF2B5EF4-FFF2-40B4-BE49-F238E27FC236}">
                  <a16:creationId xmlns:a16="http://schemas.microsoft.com/office/drawing/2014/main" id="{3FA5C21E-4ACE-91BD-F52F-A755515ED527}"/>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2B0F639F-46CF-64D7-B152-9B59DBC3540A}"/>
              </a:ext>
            </a:extLst>
          </p:cNvPr>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29</a:t>
            </a:r>
            <a:endParaRPr sz="1200">
              <a:latin typeface="Arial MT"/>
              <a:cs typeface="Arial MT"/>
            </a:endParaRPr>
          </a:p>
        </p:txBody>
      </p:sp>
      <p:sp>
        <p:nvSpPr>
          <p:cNvPr id="15" name="object 15">
            <a:extLst>
              <a:ext uri="{FF2B5EF4-FFF2-40B4-BE49-F238E27FC236}">
                <a16:creationId xmlns:a16="http://schemas.microsoft.com/office/drawing/2014/main" id="{9A424ADF-61B4-C583-6D67-D969606035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3" name="TextBox 12">
            <a:extLst>
              <a:ext uri="{FF2B5EF4-FFF2-40B4-BE49-F238E27FC236}">
                <a16:creationId xmlns:a16="http://schemas.microsoft.com/office/drawing/2014/main" id="{FF6AFCD1-DF1D-B00B-FF84-46B7F8CDBEA5}"/>
              </a:ext>
            </a:extLst>
          </p:cNvPr>
          <p:cNvSpPr txBox="1"/>
          <p:nvPr/>
        </p:nvSpPr>
        <p:spPr>
          <a:xfrm>
            <a:off x="381000" y="1524000"/>
            <a:ext cx="8441563" cy="2585323"/>
          </a:xfrm>
          <a:prstGeom prst="rect">
            <a:avLst/>
          </a:prstGeom>
          <a:noFill/>
        </p:spPr>
        <p:txBody>
          <a:bodyPr wrap="square" rtlCol="0">
            <a:spAutoFit/>
          </a:bodyPr>
          <a:lstStyle/>
          <a:p>
            <a:pPr>
              <a:buNone/>
            </a:pPr>
            <a:r>
              <a:rPr lang="en-US" b="1" dirty="0"/>
              <a:t>Key Takeaways:</a:t>
            </a:r>
          </a:p>
          <a:p>
            <a:pPr>
              <a:buNone/>
            </a:pPr>
            <a:r>
              <a:rPr lang="en-US" b="1" dirty="0"/>
              <a:t>Short-range technologies</a:t>
            </a:r>
            <a:r>
              <a:rPr lang="en-US" dirty="0"/>
              <a:t> (PAN, WLAN) prioritize </a:t>
            </a:r>
            <a:r>
              <a:rPr lang="en-US" b="1" dirty="0"/>
              <a:t>speed over range</a:t>
            </a:r>
            <a:r>
              <a:rPr lang="en-US" dirty="0"/>
              <a:t>.</a:t>
            </a:r>
            <a:br>
              <a:rPr lang="en-US" dirty="0"/>
            </a:br>
            <a:r>
              <a:rPr lang="en-US" b="1" dirty="0"/>
              <a:t>Cellular and fixed wireless</a:t>
            </a:r>
            <a:r>
              <a:rPr lang="en-US" dirty="0"/>
              <a:t> networks balance </a:t>
            </a:r>
            <a:r>
              <a:rPr lang="en-US" b="1" dirty="0"/>
              <a:t>coverage and data rates</a:t>
            </a:r>
            <a:r>
              <a:rPr lang="en-US" dirty="0"/>
              <a:t>.</a:t>
            </a:r>
            <a:br>
              <a:rPr lang="en-US" dirty="0"/>
            </a:br>
            <a:r>
              <a:rPr lang="en-US" b="1" dirty="0"/>
              <a:t>Satellite networks</a:t>
            </a:r>
            <a:r>
              <a:rPr lang="en-US" dirty="0"/>
              <a:t> focus on </a:t>
            </a:r>
            <a:r>
              <a:rPr lang="en-US" b="1" dirty="0"/>
              <a:t>global coverage</a:t>
            </a:r>
            <a:r>
              <a:rPr lang="en-US" dirty="0"/>
              <a:t> but with </a:t>
            </a:r>
            <a:r>
              <a:rPr lang="en-US" b="1" dirty="0"/>
              <a:t>low data rates</a:t>
            </a:r>
            <a:r>
              <a:rPr lang="en-US" dirty="0"/>
              <a:t>.</a:t>
            </a:r>
          </a:p>
          <a:p>
            <a:endParaRPr lang="en-US" dirty="0"/>
          </a:p>
          <a:p>
            <a:endParaRPr lang="en-US" dirty="0"/>
          </a:p>
          <a:p>
            <a:r>
              <a:rPr lang="en-US" dirty="0"/>
              <a:t>This trade-off between </a:t>
            </a:r>
            <a:r>
              <a:rPr lang="en-US" b="1" dirty="0"/>
              <a:t>range and speed</a:t>
            </a:r>
            <a:r>
              <a:rPr lang="en-US" dirty="0"/>
              <a:t> is a key factor in choosing the right wireless technology for different applications.</a:t>
            </a:r>
          </a:p>
          <a:p>
            <a:endParaRPr lang="en-IN" dirty="0"/>
          </a:p>
        </p:txBody>
      </p:sp>
    </p:spTree>
    <p:extLst>
      <p:ext uri="{BB962C8B-B14F-4D97-AF65-F5344CB8AC3E}">
        <p14:creationId xmlns:p14="http://schemas.microsoft.com/office/powerpoint/2010/main" val="2083880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6AC5A-BC56-8B79-7E4C-5E05D6E84D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0A0B5EF-5089-6EDA-5533-88CC545D6C65}"/>
              </a:ext>
            </a:extLst>
          </p:cNvPr>
          <p:cNvSpPr txBox="1"/>
          <p:nvPr/>
        </p:nvSpPr>
        <p:spPr>
          <a:xfrm>
            <a:off x="78739" y="1364107"/>
            <a:ext cx="8058784" cy="2952115"/>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spc="-10" dirty="0">
                <a:latin typeface="Times New Roman"/>
                <a:cs typeface="Times New Roman"/>
              </a:rPr>
              <a:t>Wireless</a:t>
            </a:r>
            <a:r>
              <a:rPr sz="2400" spc="-35" dirty="0">
                <a:latin typeface="Times New Roman"/>
                <a:cs typeface="Times New Roman"/>
              </a:rPr>
              <a:t> </a:t>
            </a:r>
            <a:r>
              <a:rPr sz="2400" dirty="0">
                <a:latin typeface="Times New Roman"/>
                <a:cs typeface="Times New Roman"/>
              </a:rPr>
              <a:t>systems</a:t>
            </a:r>
            <a:r>
              <a:rPr sz="2400" spc="-25" dirty="0">
                <a:latin typeface="Times New Roman"/>
                <a:cs typeface="Times New Roman"/>
              </a:rPr>
              <a:t> </a:t>
            </a:r>
            <a:r>
              <a:rPr sz="2400" dirty="0">
                <a:latin typeface="Times New Roman"/>
                <a:cs typeface="Times New Roman"/>
              </a:rPr>
              <a:t>also</a:t>
            </a:r>
            <a:r>
              <a:rPr sz="2400" spc="-35" dirty="0">
                <a:latin typeface="Times New Roman"/>
                <a:cs typeface="Times New Roman"/>
              </a:rPr>
              <a:t> </a:t>
            </a:r>
            <a:r>
              <a:rPr sz="2400" dirty="0">
                <a:latin typeface="Times New Roman"/>
                <a:cs typeface="Times New Roman"/>
              </a:rPr>
              <a:t>differ</a:t>
            </a:r>
            <a:r>
              <a:rPr sz="2400" spc="-2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mobility</a:t>
            </a:r>
            <a:r>
              <a:rPr sz="2400" spc="-50" dirty="0">
                <a:latin typeface="Times New Roman"/>
                <a:cs typeface="Times New Roman"/>
              </a:rPr>
              <a:t> </a:t>
            </a:r>
            <a:r>
              <a:rPr sz="2400" dirty="0">
                <a:latin typeface="Times New Roman"/>
                <a:cs typeface="Times New Roman"/>
              </a:rPr>
              <a:t>that</a:t>
            </a:r>
            <a:r>
              <a:rPr sz="2400" spc="-40" dirty="0">
                <a:latin typeface="Times New Roman"/>
                <a:cs typeface="Times New Roman"/>
              </a:rPr>
              <a:t> </a:t>
            </a:r>
            <a:r>
              <a:rPr sz="2400" dirty="0">
                <a:latin typeface="Times New Roman"/>
                <a:cs typeface="Times New Roman"/>
              </a:rPr>
              <a:t>they</a:t>
            </a:r>
            <a:r>
              <a:rPr sz="2400" spc="-40" dirty="0">
                <a:latin typeface="Times New Roman"/>
                <a:cs typeface="Times New Roman"/>
              </a:rPr>
              <a:t> </a:t>
            </a:r>
            <a:r>
              <a:rPr sz="2400" dirty="0">
                <a:latin typeface="Times New Roman"/>
                <a:cs typeface="Times New Roman"/>
              </a:rPr>
              <a:t>have</a:t>
            </a:r>
            <a:r>
              <a:rPr sz="2400" spc="-35"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spc="-10" dirty="0">
                <a:latin typeface="Times New Roman"/>
                <a:cs typeface="Times New Roman"/>
              </a:rPr>
              <a:t>allow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10" dirty="0">
                <a:latin typeface="Times New Roman"/>
                <a:cs typeface="Times New Roman"/>
              </a:rPr>
              <a:t>users.</a:t>
            </a:r>
            <a:endParaRPr sz="2400">
              <a:latin typeface="Times New Roman"/>
              <a:cs typeface="Times New Roman"/>
            </a:endParaRPr>
          </a:p>
          <a:p>
            <a:pPr marL="12700" marR="4382770" indent="342265">
              <a:lnSpc>
                <a:spcPct val="120000"/>
              </a:lnSpc>
              <a:buClr>
                <a:srgbClr val="0F1141"/>
              </a:buClr>
              <a:buFont typeface="Arial MT"/>
              <a:buChar char="•"/>
              <a:tabLst>
                <a:tab pos="354965" algn="l"/>
              </a:tabLst>
            </a:pP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ability</a:t>
            </a:r>
            <a:r>
              <a:rPr sz="2400" spc="-4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move </a:t>
            </a:r>
            <a:r>
              <a:rPr sz="2400" spc="-10" dirty="0">
                <a:latin typeface="Times New Roman"/>
                <a:cs typeface="Times New Roman"/>
              </a:rPr>
              <a:t>around </a:t>
            </a:r>
            <a:r>
              <a:rPr sz="2400" dirty="0">
                <a:latin typeface="Times New Roman"/>
                <a:cs typeface="Times New Roman"/>
              </a:rPr>
              <a:t>while</a:t>
            </a:r>
            <a:r>
              <a:rPr sz="2400" spc="-20" dirty="0">
                <a:latin typeface="Times New Roman"/>
                <a:cs typeface="Times New Roman"/>
              </a:rPr>
              <a:t> </a:t>
            </a:r>
            <a:r>
              <a:rPr sz="2400" dirty="0">
                <a:latin typeface="Times New Roman"/>
                <a:cs typeface="Times New Roman"/>
              </a:rPr>
              <a:t>communicating</a:t>
            </a:r>
            <a:r>
              <a:rPr sz="2400" spc="-3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spc="-25" dirty="0">
                <a:latin typeface="Times New Roman"/>
                <a:cs typeface="Times New Roman"/>
              </a:rPr>
              <a:t>one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main</a:t>
            </a:r>
            <a:r>
              <a:rPr sz="2400" spc="-15" dirty="0">
                <a:latin typeface="Times New Roman"/>
                <a:cs typeface="Times New Roman"/>
              </a:rPr>
              <a:t> </a:t>
            </a:r>
            <a:r>
              <a:rPr sz="2400" dirty="0">
                <a:latin typeface="Times New Roman"/>
                <a:cs typeface="Times New Roman"/>
              </a:rPr>
              <a:t>factors</a:t>
            </a:r>
            <a:r>
              <a:rPr sz="2400" spc="-20" dirty="0">
                <a:latin typeface="Times New Roman"/>
                <a:cs typeface="Times New Roman"/>
              </a:rPr>
              <a:t> </a:t>
            </a:r>
            <a:r>
              <a:rPr sz="2400" spc="-25" dirty="0">
                <a:latin typeface="Times New Roman"/>
                <a:cs typeface="Times New Roman"/>
              </a:rPr>
              <a:t>of</a:t>
            </a:r>
            <a:r>
              <a:rPr sz="2400" spc="600" dirty="0">
                <a:latin typeface="Times New Roman"/>
                <a:cs typeface="Times New Roman"/>
              </a:rPr>
              <a:t> </a:t>
            </a:r>
            <a:r>
              <a:rPr sz="2400" dirty="0">
                <a:latin typeface="Times New Roman"/>
                <a:cs typeface="Times New Roman"/>
              </a:rPr>
              <a:t>wireless</a:t>
            </a:r>
            <a:r>
              <a:rPr sz="2400" spc="-40" dirty="0">
                <a:latin typeface="Times New Roman"/>
                <a:cs typeface="Times New Roman"/>
              </a:rPr>
              <a:t> </a:t>
            </a:r>
            <a:r>
              <a:rPr sz="2400" spc="-10" dirty="0">
                <a:latin typeface="Times New Roman"/>
                <a:cs typeface="Times New Roman"/>
              </a:rPr>
              <a:t>communication</a:t>
            </a:r>
            <a:endParaRPr sz="2400">
              <a:latin typeface="Times New Roman"/>
              <a:cs typeface="Times New Roman"/>
            </a:endParaRPr>
          </a:p>
          <a:p>
            <a:pPr marL="88265">
              <a:lnSpc>
                <a:spcPct val="100000"/>
              </a:lnSpc>
              <a:spcBef>
                <a:spcPts val="580"/>
              </a:spcBef>
            </a:pP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20" dirty="0">
                <a:latin typeface="Times New Roman"/>
                <a:cs typeface="Times New Roman"/>
              </a:rPr>
              <a:t>user.</a:t>
            </a:r>
            <a:endParaRPr sz="2400">
              <a:latin typeface="Times New Roman"/>
              <a:cs typeface="Times New Roman"/>
            </a:endParaRPr>
          </a:p>
        </p:txBody>
      </p:sp>
      <p:sp>
        <p:nvSpPr>
          <p:cNvPr id="3" name="object 3">
            <a:extLst>
              <a:ext uri="{FF2B5EF4-FFF2-40B4-BE49-F238E27FC236}">
                <a16:creationId xmlns:a16="http://schemas.microsoft.com/office/drawing/2014/main" id="{571725DD-4D52-DB74-DB64-F57933851BFD}"/>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Mobility</a:t>
            </a:r>
          </a:p>
        </p:txBody>
      </p:sp>
      <p:pic>
        <p:nvPicPr>
          <p:cNvPr id="4" name="object 4">
            <a:extLst>
              <a:ext uri="{FF2B5EF4-FFF2-40B4-BE49-F238E27FC236}">
                <a16:creationId xmlns:a16="http://schemas.microsoft.com/office/drawing/2014/main" id="{D2963D37-6B76-8823-988C-71126BD71B7E}"/>
              </a:ext>
            </a:extLst>
          </p:cNvPr>
          <p:cNvPicPr/>
          <p:nvPr/>
        </p:nvPicPr>
        <p:blipFill>
          <a:blip r:embed="rId2" cstate="print"/>
          <a:stretch>
            <a:fillRect/>
          </a:stretch>
        </p:blipFill>
        <p:spPr>
          <a:xfrm>
            <a:off x="3810000" y="2057387"/>
            <a:ext cx="5257800" cy="3951580"/>
          </a:xfrm>
          <a:prstGeom prst="rect">
            <a:avLst/>
          </a:prstGeom>
        </p:spPr>
      </p:pic>
      <p:sp>
        <p:nvSpPr>
          <p:cNvPr id="5" name="object 5">
            <a:extLst>
              <a:ext uri="{FF2B5EF4-FFF2-40B4-BE49-F238E27FC236}">
                <a16:creationId xmlns:a16="http://schemas.microsoft.com/office/drawing/2014/main" id="{D7E82281-0A70-20D9-D743-EE1745A03ED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44</a:t>
            </a:fld>
            <a:endParaRPr spc="-25" dirty="0"/>
          </a:p>
        </p:txBody>
      </p:sp>
      <p:sp>
        <p:nvSpPr>
          <p:cNvPr id="6" name="object 6">
            <a:extLst>
              <a:ext uri="{FF2B5EF4-FFF2-40B4-BE49-F238E27FC236}">
                <a16:creationId xmlns:a16="http://schemas.microsoft.com/office/drawing/2014/main" id="{02A2930D-087F-8525-2717-19992B201BA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2234428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364107"/>
            <a:ext cx="8058784" cy="4716676"/>
          </a:xfrm>
          <a:prstGeom prst="rect">
            <a:avLst/>
          </a:prstGeom>
        </p:spPr>
        <p:txBody>
          <a:bodyPr vert="horz" wrap="square" lIns="0" tIns="12700" rIns="0" bIns="0" rtlCol="0">
            <a:spAutoFit/>
          </a:bodyPr>
          <a:lstStyle/>
          <a:p>
            <a:pPr>
              <a:buNone/>
            </a:pPr>
            <a:r>
              <a:rPr lang="en-US" sz="1600" dirty="0"/>
              <a:t>Wireless networks </a:t>
            </a:r>
            <a:r>
              <a:rPr lang="en-US" sz="1600" b="1" dirty="0"/>
              <a:t>differ in their mobility support</a:t>
            </a:r>
            <a:r>
              <a:rPr lang="en-US" sz="1600" dirty="0"/>
              <a:t>, allowing users to move around while communicating. Mobility is a crucial factor for </a:t>
            </a:r>
            <a:r>
              <a:rPr lang="en-US" sz="1600" b="1" dirty="0"/>
              <a:t>wireless communication</a:t>
            </a:r>
            <a:r>
              <a:rPr lang="en-US" sz="1600" dirty="0"/>
              <a:t>.</a:t>
            </a:r>
          </a:p>
          <a:p>
            <a:pPr>
              <a:buNone/>
            </a:pPr>
            <a:r>
              <a:rPr lang="en-US" sz="1600" b="1" dirty="0"/>
              <a:t>Key Observations from the Graph:</a:t>
            </a:r>
          </a:p>
          <a:p>
            <a:pPr>
              <a:buFont typeface="Arial" panose="020B0604020202020204" pitchFamily="34" charset="0"/>
              <a:buChar char="•"/>
            </a:pPr>
            <a:r>
              <a:rPr lang="en-US" sz="1600" b="1" dirty="0"/>
              <a:t>Higher mobility networks</a:t>
            </a:r>
            <a:r>
              <a:rPr lang="en-US" sz="1600" dirty="0"/>
              <a:t> (e.g., Cellular &amp; Satellite) allow users to move freely across large distances.</a:t>
            </a:r>
          </a:p>
          <a:p>
            <a:pPr>
              <a:buFont typeface="Arial" panose="020B0604020202020204" pitchFamily="34" charset="0"/>
              <a:buChar char="•"/>
            </a:pPr>
            <a:r>
              <a:rPr lang="en-US" sz="1600" b="1" dirty="0"/>
              <a:t>Low mobility networks</a:t>
            </a:r>
            <a:r>
              <a:rPr lang="en-US" sz="1600" dirty="0"/>
              <a:t> (e.g., WLAN, PAN) are better for stationary or nomadic users.</a:t>
            </a:r>
          </a:p>
          <a:p>
            <a:pPr>
              <a:buFont typeface="Arial" panose="020B0604020202020204" pitchFamily="34" charset="0"/>
              <a:buChar char="•"/>
            </a:pPr>
            <a:r>
              <a:rPr lang="en-US" sz="1600" b="1" dirty="0"/>
              <a:t>High-speed mobility (e.g., planes, high-speed trains)</a:t>
            </a:r>
            <a:r>
              <a:rPr lang="en-US" sz="1600" dirty="0"/>
              <a:t> sacrifices data rate for connectivity.</a:t>
            </a:r>
          </a:p>
          <a:p>
            <a:pPr marL="12700" marR="5080">
              <a:lnSpc>
                <a:spcPct val="100000"/>
              </a:lnSpc>
              <a:spcBef>
                <a:spcPts val="100"/>
              </a:spcBef>
              <a:buClr>
                <a:srgbClr val="0F1141"/>
              </a:buClr>
              <a:tabLst>
                <a:tab pos="355600" algn="l"/>
              </a:tabLst>
            </a:pPr>
            <a:endParaRPr lang="en-US" sz="1600" dirty="0">
              <a:latin typeface="Times New Roman"/>
              <a:cs typeface="Times New Roman"/>
            </a:endParaRPr>
          </a:p>
          <a:p>
            <a:pPr>
              <a:buNone/>
            </a:pPr>
            <a:r>
              <a:rPr lang="en-US" sz="1600" b="1" dirty="0"/>
              <a:t>Key Takeaways:</a:t>
            </a:r>
          </a:p>
          <a:p>
            <a:pPr>
              <a:buNone/>
            </a:pPr>
            <a:r>
              <a:rPr lang="en-US" sz="1600" b="1" dirty="0"/>
              <a:t>Wired networks (PSTN)</a:t>
            </a:r>
            <a:r>
              <a:rPr lang="en-US" sz="1600" dirty="0"/>
              <a:t> support only </a:t>
            </a:r>
            <a:r>
              <a:rPr lang="en-US" sz="1600" b="1" dirty="0"/>
              <a:t>stationary</a:t>
            </a:r>
            <a:r>
              <a:rPr lang="en-US" sz="1600" dirty="0"/>
              <a:t> users.</a:t>
            </a:r>
            <a:br>
              <a:rPr lang="en-US" sz="1600" dirty="0"/>
            </a:br>
            <a:r>
              <a:rPr lang="en-US" sz="1600" b="1" dirty="0"/>
              <a:t>Wi-Fi and PAN</a:t>
            </a:r>
            <a:r>
              <a:rPr lang="en-US" sz="1600" dirty="0"/>
              <a:t> allow movement but work best for </a:t>
            </a:r>
            <a:r>
              <a:rPr lang="en-US" sz="1600" b="1" dirty="0"/>
              <a:t>nomadic or pedestrian users</a:t>
            </a:r>
            <a:r>
              <a:rPr lang="en-US" sz="1600" dirty="0"/>
              <a:t>.</a:t>
            </a:r>
            <a:br>
              <a:rPr lang="en-US" sz="1600" dirty="0"/>
            </a:br>
            <a:r>
              <a:rPr lang="en-US" sz="1600" b="1" dirty="0"/>
              <a:t>Cellular networks (2G, 3G, 4G, 5G)</a:t>
            </a:r>
            <a:r>
              <a:rPr lang="en-US" sz="1600" dirty="0"/>
              <a:t> enable </a:t>
            </a:r>
            <a:r>
              <a:rPr lang="en-US" sz="1600" b="1" dirty="0"/>
              <a:t>vehicular and high-speed mobility</a:t>
            </a:r>
            <a:r>
              <a:rPr lang="en-US" sz="1600" dirty="0"/>
              <a:t>.</a:t>
            </a:r>
            <a:br>
              <a:rPr lang="en-US" sz="1600" dirty="0"/>
            </a:br>
            <a:r>
              <a:rPr lang="en-US" sz="1600" b="1" dirty="0"/>
              <a:t>Satellite phones</a:t>
            </a:r>
            <a:r>
              <a:rPr lang="en-US" sz="1600" dirty="0"/>
              <a:t> are ideal for extreme mobility (e.g., </a:t>
            </a:r>
            <a:r>
              <a:rPr lang="en-US" sz="1600" b="1" dirty="0"/>
              <a:t>planes, remote areas</a:t>
            </a:r>
            <a:r>
              <a:rPr lang="en-US" sz="1600" dirty="0"/>
              <a:t>) but offer lower speeds.</a:t>
            </a:r>
          </a:p>
          <a:p>
            <a:pPr>
              <a:buNone/>
            </a:pPr>
            <a:endParaRPr lang="en-US" sz="1600" dirty="0"/>
          </a:p>
          <a:p>
            <a:r>
              <a:rPr lang="en-US" sz="1600" dirty="0"/>
              <a:t>Mobility plays a crucial role in choosing the right wireless technology based on user movement needs.</a:t>
            </a:r>
          </a:p>
          <a:p>
            <a:pPr marL="12700" marR="5080">
              <a:lnSpc>
                <a:spcPct val="100000"/>
              </a:lnSpc>
              <a:spcBef>
                <a:spcPts val="100"/>
              </a:spcBef>
              <a:buClr>
                <a:srgbClr val="0F1141"/>
              </a:buClr>
              <a:tabLst>
                <a:tab pos="355600" algn="l"/>
              </a:tabLst>
            </a:pPr>
            <a:endParaRPr sz="1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Mobility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45</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47F1F-9D27-1D1C-EA83-85247F6A666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4031D25-DA4F-016E-0E8F-6194F89B9FBF}"/>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Mobility</a:t>
            </a:r>
          </a:p>
        </p:txBody>
      </p:sp>
      <p:sp>
        <p:nvSpPr>
          <p:cNvPr id="5" name="object 5">
            <a:extLst>
              <a:ext uri="{FF2B5EF4-FFF2-40B4-BE49-F238E27FC236}">
                <a16:creationId xmlns:a16="http://schemas.microsoft.com/office/drawing/2014/main" id="{73A0D624-8CD1-A090-B2FD-272ADA58C8E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46</a:t>
            </a:fld>
            <a:endParaRPr spc="-25" dirty="0"/>
          </a:p>
        </p:txBody>
      </p:sp>
      <p:sp>
        <p:nvSpPr>
          <p:cNvPr id="6" name="object 6">
            <a:extLst>
              <a:ext uri="{FF2B5EF4-FFF2-40B4-BE49-F238E27FC236}">
                <a16:creationId xmlns:a16="http://schemas.microsoft.com/office/drawing/2014/main" id="{33D17CBA-39BD-CF62-0470-80C34AEC15B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4" name="Table 3">
            <a:extLst>
              <a:ext uri="{FF2B5EF4-FFF2-40B4-BE49-F238E27FC236}">
                <a16:creationId xmlns:a16="http://schemas.microsoft.com/office/drawing/2014/main" id="{4C5BF075-0EA9-F6A8-8C95-A78B53C6A6B9}"/>
              </a:ext>
            </a:extLst>
          </p:cNvPr>
          <p:cNvGraphicFramePr>
            <a:graphicFrameLocks noGrp="1"/>
          </p:cNvGraphicFramePr>
          <p:nvPr>
            <p:extLst>
              <p:ext uri="{D42A27DB-BD31-4B8C-83A1-F6EECF244321}">
                <p14:modId xmlns:p14="http://schemas.microsoft.com/office/powerpoint/2010/main" val="1984892584"/>
              </p:ext>
            </p:extLst>
          </p:nvPr>
        </p:nvGraphicFramePr>
        <p:xfrm>
          <a:off x="152400" y="2057400"/>
          <a:ext cx="8207164" cy="3566160"/>
        </p:xfrm>
        <a:graphic>
          <a:graphicData uri="http://schemas.openxmlformats.org/drawingml/2006/table">
            <a:tbl>
              <a:tblPr/>
              <a:tblGrid>
                <a:gridCol w="2665730">
                  <a:extLst>
                    <a:ext uri="{9D8B030D-6E8A-4147-A177-3AD203B41FA5}">
                      <a16:colId xmlns:a16="http://schemas.microsoft.com/office/drawing/2014/main" val="3783366230"/>
                    </a:ext>
                  </a:extLst>
                </a:gridCol>
                <a:gridCol w="2770717">
                  <a:extLst>
                    <a:ext uri="{9D8B030D-6E8A-4147-A177-3AD203B41FA5}">
                      <a16:colId xmlns:a16="http://schemas.microsoft.com/office/drawing/2014/main" val="454438355"/>
                    </a:ext>
                  </a:extLst>
                </a:gridCol>
                <a:gridCol w="2770717">
                  <a:extLst>
                    <a:ext uri="{9D8B030D-6E8A-4147-A177-3AD203B41FA5}">
                      <a16:colId xmlns:a16="http://schemas.microsoft.com/office/drawing/2014/main" val="1153543642"/>
                    </a:ext>
                  </a:extLst>
                </a:gridCol>
              </a:tblGrid>
              <a:tr h="365760">
                <a:tc>
                  <a:txBody>
                    <a:bodyPr/>
                    <a:lstStyle/>
                    <a:p>
                      <a:r>
                        <a:rPr lang="en-IN" sz="1800" b="1"/>
                        <a:t>Technology</a:t>
                      </a:r>
                      <a:endParaRPr lang="en-IN" sz="1800"/>
                    </a:p>
                  </a:txBody>
                  <a:tcPr anchor="ctr">
                    <a:lnL>
                      <a:noFill/>
                    </a:lnL>
                    <a:lnR>
                      <a:noFill/>
                    </a:lnR>
                    <a:lnT>
                      <a:noFill/>
                    </a:lnT>
                    <a:lnB>
                      <a:noFill/>
                    </a:lnB>
                    <a:noFill/>
                  </a:tcPr>
                </a:tc>
                <a:tc>
                  <a:txBody>
                    <a:bodyPr/>
                    <a:lstStyle/>
                    <a:p>
                      <a:r>
                        <a:rPr lang="en-IN" sz="1800" b="1"/>
                        <a:t>Mobility Support</a:t>
                      </a:r>
                      <a:endParaRPr lang="en-IN" sz="1800"/>
                    </a:p>
                  </a:txBody>
                  <a:tcPr anchor="ctr">
                    <a:lnL>
                      <a:noFill/>
                    </a:lnL>
                    <a:lnR>
                      <a:noFill/>
                    </a:lnR>
                    <a:lnT>
                      <a:noFill/>
                    </a:lnT>
                    <a:lnB>
                      <a:noFill/>
                    </a:lnB>
                    <a:noFill/>
                  </a:tcPr>
                </a:tc>
                <a:tc>
                  <a:txBody>
                    <a:bodyPr/>
                    <a:lstStyle/>
                    <a:p>
                      <a:r>
                        <a:rPr lang="en-IN" sz="1800" b="1"/>
                        <a:t>Data Rate</a:t>
                      </a:r>
                      <a:endParaRPr lang="en-IN" sz="1800"/>
                    </a:p>
                  </a:txBody>
                  <a:tcPr anchor="ctr">
                    <a:lnL>
                      <a:noFill/>
                    </a:lnL>
                    <a:lnR>
                      <a:noFill/>
                    </a:lnR>
                    <a:lnT>
                      <a:noFill/>
                    </a:lnT>
                    <a:lnB>
                      <a:noFill/>
                    </a:lnB>
                    <a:noFill/>
                  </a:tcPr>
                </a:tc>
                <a:extLst>
                  <a:ext uri="{0D108BD9-81ED-4DB2-BD59-A6C34878D82A}">
                    <a16:rowId xmlns:a16="http://schemas.microsoft.com/office/drawing/2014/main" val="3711664012"/>
                  </a:ext>
                </a:extLst>
              </a:tr>
              <a:tr h="365760">
                <a:tc>
                  <a:txBody>
                    <a:bodyPr/>
                    <a:lstStyle/>
                    <a:p>
                      <a:r>
                        <a:rPr lang="en-IN" sz="1800" b="1"/>
                        <a:t>PSTN (Fixed line)</a:t>
                      </a:r>
                      <a:endParaRPr lang="en-IN" sz="1800"/>
                    </a:p>
                  </a:txBody>
                  <a:tcPr anchor="ctr">
                    <a:lnL>
                      <a:noFill/>
                    </a:lnL>
                    <a:lnR>
                      <a:noFill/>
                    </a:lnR>
                    <a:lnT>
                      <a:noFill/>
                    </a:lnT>
                    <a:lnB>
                      <a:noFill/>
                    </a:lnB>
                    <a:noFill/>
                  </a:tcPr>
                </a:tc>
                <a:tc>
                  <a:txBody>
                    <a:bodyPr/>
                    <a:lstStyle/>
                    <a:p>
                      <a:r>
                        <a:rPr lang="en-IN" sz="1800"/>
                        <a:t>Stationary only</a:t>
                      </a:r>
                    </a:p>
                  </a:txBody>
                  <a:tcPr anchor="ctr">
                    <a:lnL>
                      <a:noFill/>
                    </a:lnL>
                    <a:lnR>
                      <a:noFill/>
                    </a:lnR>
                    <a:lnT>
                      <a:noFill/>
                    </a:lnT>
                    <a:lnB>
                      <a:noFill/>
                    </a:lnB>
                    <a:noFill/>
                  </a:tcPr>
                </a:tc>
                <a:tc>
                  <a:txBody>
                    <a:bodyPr/>
                    <a:lstStyle/>
                    <a:p>
                      <a:r>
                        <a:rPr lang="en-US" sz="1800"/>
                        <a:t>~10 kbit/s – 1 Mbit/s</a:t>
                      </a:r>
                    </a:p>
                  </a:txBody>
                  <a:tcPr anchor="ctr">
                    <a:lnL>
                      <a:noFill/>
                    </a:lnL>
                    <a:lnR>
                      <a:noFill/>
                    </a:lnR>
                    <a:lnT>
                      <a:noFill/>
                    </a:lnT>
                    <a:lnB>
                      <a:noFill/>
                    </a:lnB>
                    <a:noFill/>
                  </a:tcPr>
                </a:tc>
                <a:extLst>
                  <a:ext uri="{0D108BD9-81ED-4DB2-BD59-A6C34878D82A}">
                    <a16:rowId xmlns:a16="http://schemas.microsoft.com/office/drawing/2014/main" val="3989688194"/>
                  </a:ext>
                </a:extLst>
              </a:tr>
              <a:tr h="365760">
                <a:tc>
                  <a:txBody>
                    <a:bodyPr/>
                    <a:lstStyle/>
                    <a:p>
                      <a:r>
                        <a:rPr lang="en-IN" sz="1800" b="1"/>
                        <a:t>Cordless Phones</a:t>
                      </a:r>
                      <a:endParaRPr lang="en-IN" sz="1800"/>
                    </a:p>
                  </a:txBody>
                  <a:tcPr anchor="ctr">
                    <a:lnL>
                      <a:noFill/>
                    </a:lnL>
                    <a:lnR>
                      <a:noFill/>
                    </a:lnR>
                    <a:lnT>
                      <a:noFill/>
                    </a:lnT>
                    <a:lnB>
                      <a:noFill/>
                    </a:lnB>
                    <a:noFill/>
                  </a:tcPr>
                </a:tc>
                <a:tc>
                  <a:txBody>
                    <a:bodyPr/>
                    <a:lstStyle/>
                    <a:p>
                      <a:r>
                        <a:rPr lang="en-IN" sz="1800"/>
                        <a:t>Nomadic</a:t>
                      </a:r>
                    </a:p>
                  </a:txBody>
                  <a:tcPr anchor="ctr">
                    <a:lnL>
                      <a:noFill/>
                    </a:lnL>
                    <a:lnR>
                      <a:noFill/>
                    </a:lnR>
                    <a:lnT>
                      <a:noFill/>
                    </a:lnT>
                    <a:lnB>
                      <a:noFill/>
                    </a:lnB>
                    <a:noFill/>
                  </a:tcPr>
                </a:tc>
                <a:tc>
                  <a:txBody>
                    <a:bodyPr/>
                    <a:lstStyle/>
                    <a:p>
                      <a:r>
                        <a:rPr lang="en-US" sz="1800"/>
                        <a:t>~10 kbit/s – 100 kbit/s</a:t>
                      </a:r>
                    </a:p>
                  </a:txBody>
                  <a:tcPr anchor="ctr">
                    <a:lnL>
                      <a:noFill/>
                    </a:lnL>
                    <a:lnR>
                      <a:noFill/>
                    </a:lnR>
                    <a:lnT>
                      <a:noFill/>
                    </a:lnT>
                    <a:lnB>
                      <a:noFill/>
                    </a:lnB>
                    <a:noFill/>
                  </a:tcPr>
                </a:tc>
                <a:extLst>
                  <a:ext uri="{0D108BD9-81ED-4DB2-BD59-A6C34878D82A}">
                    <a16:rowId xmlns:a16="http://schemas.microsoft.com/office/drawing/2014/main" val="4273161984"/>
                  </a:ext>
                </a:extLst>
              </a:tr>
              <a:tr h="365760">
                <a:tc>
                  <a:txBody>
                    <a:bodyPr/>
                    <a:lstStyle/>
                    <a:p>
                      <a:r>
                        <a:rPr lang="en-IN" sz="1800" b="1"/>
                        <a:t>WLAN (Wi-Fi)</a:t>
                      </a:r>
                      <a:endParaRPr lang="en-IN" sz="1800"/>
                    </a:p>
                  </a:txBody>
                  <a:tcPr anchor="ctr">
                    <a:lnL>
                      <a:noFill/>
                    </a:lnL>
                    <a:lnR>
                      <a:noFill/>
                    </a:lnR>
                    <a:lnT>
                      <a:noFill/>
                    </a:lnT>
                    <a:lnB>
                      <a:noFill/>
                    </a:lnB>
                    <a:noFill/>
                  </a:tcPr>
                </a:tc>
                <a:tc>
                  <a:txBody>
                    <a:bodyPr/>
                    <a:lstStyle/>
                    <a:p>
                      <a:r>
                        <a:rPr lang="en-IN" sz="1800"/>
                        <a:t>Pedestrian, Nomadic</a:t>
                      </a:r>
                    </a:p>
                  </a:txBody>
                  <a:tcPr anchor="ctr">
                    <a:lnL>
                      <a:noFill/>
                    </a:lnL>
                    <a:lnR>
                      <a:noFill/>
                    </a:lnR>
                    <a:lnT>
                      <a:noFill/>
                    </a:lnT>
                    <a:lnB>
                      <a:noFill/>
                    </a:lnB>
                    <a:noFill/>
                  </a:tcPr>
                </a:tc>
                <a:tc>
                  <a:txBody>
                    <a:bodyPr/>
                    <a:lstStyle/>
                    <a:p>
                      <a:r>
                        <a:rPr lang="en-IN" sz="1800"/>
                        <a:t>1 – 100 Mbit/s</a:t>
                      </a:r>
                    </a:p>
                  </a:txBody>
                  <a:tcPr anchor="ctr">
                    <a:lnL>
                      <a:noFill/>
                    </a:lnL>
                    <a:lnR>
                      <a:noFill/>
                    </a:lnR>
                    <a:lnT>
                      <a:noFill/>
                    </a:lnT>
                    <a:lnB>
                      <a:noFill/>
                    </a:lnB>
                    <a:noFill/>
                  </a:tcPr>
                </a:tc>
                <a:extLst>
                  <a:ext uri="{0D108BD9-81ED-4DB2-BD59-A6C34878D82A}">
                    <a16:rowId xmlns:a16="http://schemas.microsoft.com/office/drawing/2014/main" val="3234608756"/>
                  </a:ext>
                </a:extLst>
              </a:tr>
              <a:tr h="365760">
                <a:tc>
                  <a:txBody>
                    <a:bodyPr/>
                    <a:lstStyle/>
                    <a:p>
                      <a:r>
                        <a:rPr lang="en-IN" sz="1800" b="1"/>
                        <a:t>PAN (Bluetooth, Infrared)</a:t>
                      </a:r>
                      <a:endParaRPr lang="en-IN" sz="1800"/>
                    </a:p>
                  </a:txBody>
                  <a:tcPr anchor="ctr">
                    <a:lnL>
                      <a:noFill/>
                    </a:lnL>
                    <a:lnR>
                      <a:noFill/>
                    </a:lnR>
                    <a:lnT>
                      <a:noFill/>
                    </a:lnT>
                    <a:lnB>
                      <a:noFill/>
                    </a:lnB>
                    <a:noFill/>
                  </a:tcPr>
                </a:tc>
                <a:tc>
                  <a:txBody>
                    <a:bodyPr/>
                    <a:lstStyle/>
                    <a:p>
                      <a:r>
                        <a:rPr lang="en-IN" sz="1800"/>
                        <a:t>Pedestrian, Nomadic</a:t>
                      </a:r>
                    </a:p>
                  </a:txBody>
                  <a:tcPr anchor="ctr">
                    <a:lnL>
                      <a:noFill/>
                    </a:lnL>
                    <a:lnR>
                      <a:noFill/>
                    </a:lnR>
                    <a:lnT>
                      <a:noFill/>
                    </a:lnT>
                    <a:lnB>
                      <a:noFill/>
                    </a:lnB>
                    <a:noFill/>
                  </a:tcPr>
                </a:tc>
                <a:tc>
                  <a:txBody>
                    <a:bodyPr/>
                    <a:lstStyle/>
                    <a:p>
                      <a:r>
                        <a:rPr lang="en-US" sz="1800"/>
                        <a:t>10 Mbit/s – 1 Gbit/s</a:t>
                      </a:r>
                    </a:p>
                  </a:txBody>
                  <a:tcPr anchor="ctr">
                    <a:lnL>
                      <a:noFill/>
                    </a:lnL>
                    <a:lnR>
                      <a:noFill/>
                    </a:lnR>
                    <a:lnT>
                      <a:noFill/>
                    </a:lnT>
                    <a:lnB>
                      <a:noFill/>
                    </a:lnB>
                    <a:noFill/>
                  </a:tcPr>
                </a:tc>
                <a:extLst>
                  <a:ext uri="{0D108BD9-81ED-4DB2-BD59-A6C34878D82A}">
                    <a16:rowId xmlns:a16="http://schemas.microsoft.com/office/drawing/2014/main" val="2838221533"/>
                  </a:ext>
                </a:extLst>
              </a:tr>
              <a:tr h="365760">
                <a:tc>
                  <a:txBody>
                    <a:bodyPr/>
                    <a:lstStyle/>
                    <a:p>
                      <a:r>
                        <a:rPr lang="en-IN" sz="1800" b="1"/>
                        <a:t>2G Cellular</a:t>
                      </a:r>
                      <a:endParaRPr lang="en-IN" sz="1800"/>
                    </a:p>
                  </a:txBody>
                  <a:tcPr anchor="ctr">
                    <a:lnL>
                      <a:noFill/>
                    </a:lnL>
                    <a:lnR>
                      <a:noFill/>
                    </a:lnR>
                    <a:lnT>
                      <a:noFill/>
                    </a:lnT>
                    <a:lnB>
                      <a:noFill/>
                    </a:lnB>
                    <a:noFill/>
                  </a:tcPr>
                </a:tc>
                <a:tc>
                  <a:txBody>
                    <a:bodyPr/>
                    <a:lstStyle/>
                    <a:p>
                      <a:r>
                        <a:rPr lang="en-IN" sz="1800"/>
                        <a:t>Vehicular, Nomadic</a:t>
                      </a:r>
                    </a:p>
                  </a:txBody>
                  <a:tcPr anchor="ctr">
                    <a:lnL>
                      <a:noFill/>
                    </a:lnL>
                    <a:lnR>
                      <a:noFill/>
                    </a:lnR>
                    <a:lnT>
                      <a:noFill/>
                    </a:lnT>
                    <a:lnB>
                      <a:noFill/>
                    </a:lnB>
                    <a:noFill/>
                  </a:tcPr>
                </a:tc>
                <a:tc>
                  <a:txBody>
                    <a:bodyPr/>
                    <a:lstStyle/>
                    <a:p>
                      <a:r>
                        <a:rPr lang="en-US" sz="1800"/>
                        <a:t>10 kbit/s – 100 kbit/s</a:t>
                      </a:r>
                    </a:p>
                  </a:txBody>
                  <a:tcPr anchor="ctr">
                    <a:lnL>
                      <a:noFill/>
                    </a:lnL>
                    <a:lnR>
                      <a:noFill/>
                    </a:lnR>
                    <a:lnT>
                      <a:noFill/>
                    </a:lnT>
                    <a:lnB>
                      <a:noFill/>
                    </a:lnB>
                    <a:noFill/>
                  </a:tcPr>
                </a:tc>
                <a:extLst>
                  <a:ext uri="{0D108BD9-81ED-4DB2-BD59-A6C34878D82A}">
                    <a16:rowId xmlns:a16="http://schemas.microsoft.com/office/drawing/2014/main" val="2778170488"/>
                  </a:ext>
                </a:extLst>
              </a:tr>
              <a:tr h="365760">
                <a:tc>
                  <a:txBody>
                    <a:bodyPr/>
                    <a:lstStyle/>
                    <a:p>
                      <a:r>
                        <a:rPr lang="en-IN" sz="1800" b="1"/>
                        <a:t>3G Cellular</a:t>
                      </a:r>
                      <a:endParaRPr lang="en-IN" sz="1800"/>
                    </a:p>
                  </a:txBody>
                  <a:tcPr anchor="ctr">
                    <a:lnL>
                      <a:noFill/>
                    </a:lnL>
                    <a:lnR>
                      <a:noFill/>
                    </a:lnR>
                    <a:lnT>
                      <a:noFill/>
                    </a:lnT>
                    <a:lnB>
                      <a:noFill/>
                    </a:lnB>
                    <a:noFill/>
                  </a:tcPr>
                </a:tc>
                <a:tc>
                  <a:txBody>
                    <a:bodyPr/>
                    <a:lstStyle/>
                    <a:p>
                      <a:r>
                        <a:rPr lang="en-IN" sz="1800"/>
                        <a:t>Vehicular</a:t>
                      </a:r>
                    </a:p>
                  </a:txBody>
                  <a:tcPr anchor="ctr">
                    <a:lnL>
                      <a:noFill/>
                    </a:lnL>
                    <a:lnR>
                      <a:noFill/>
                    </a:lnR>
                    <a:lnT>
                      <a:noFill/>
                    </a:lnT>
                    <a:lnB>
                      <a:noFill/>
                    </a:lnB>
                    <a:noFill/>
                  </a:tcPr>
                </a:tc>
                <a:tc>
                  <a:txBody>
                    <a:bodyPr/>
                    <a:lstStyle/>
                    <a:p>
                      <a:r>
                        <a:rPr lang="en-US" sz="1800"/>
                        <a:t>1 Mbit/s – 10 Mbit/s</a:t>
                      </a:r>
                    </a:p>
                  </a:txBody>
                  <a:tcPr anchor="ctr">
                    <a:lnL>
                      <a:noFill/>
                    </a:lnL>
                    <a:lnR>
                      <a:noFill/>
                    </a:lnR>
                    <a:lnT>
                      <a:noFill/>
                    </a:lnT>
                    <a:lnB>
                      <a:noFill/>
                    </a:lnB>
                    <a:noFill/>
                  </a:tcPr>
                </a:tc>
                <a:extLst>
                  <a:ext uri="{0D108BD9-81ED-4DB2-BD59-A6C34878D82A}">
                    <a16:rowId xmlns:a16="http://schemas.microsoft.com/office/drawing/2014/main" val="3316207439"/>
                  </a:ext>
                </a:extLst>
              </a:tr>
              <a:tr h="640080">
                <a:tc>
                  <a:txBody>
                    <a:bodyPr/>
                    <a:lstStyle/>
                    <a:p>
                      <a:r>
                        <a:rPr lang="en-IN" sz="1800" b="1"/>
                        <a:t>4G Cellular</a:t>
                      </a:r>
                      <a:endParaRPr lang="en-IN" sz="1800"/>
                    </a:p>
                  </a:txBody>
                  <a:tcPr anchor="ctr">
                    <a:lnL>
                      <a:noFill/>
                    </a:lnL>
                    <a:lnR>
                      <a:noFill/>
                    </a:lnR>
                    <a:lnT>
                      <a:noFill/>
                    </a:lnT>
                    <a:lnB>
                      <a:noFill/>
                    </a:lnB>
                    <a:noFill/>
                  </a:tcPr>
                </a:tc>
                <a:tc>
                  <a:txBody>
                    <a:bodyPr/>
                    <a:lstStyle/>
                    <a:p>
                      <a:r>
                        <a:rPr lang="en-IN" sz="1800"/>
                        <a:t>Vehicular, High-speed trains</a:t>
                      </a:r>
                    </a:p>
                  </a:txBody>
                  <a:tcPr anchor="ctr">
                    <a:lnL>
                      <a:noFill/>
                    </a:lnL>
                    <a:lnR>
                      <a:noFill/>
                    </a:lnR>
                    <a:lnT>
                      <a:noFill/>
                    </a:lnT>
                    <a:lnB>
                      <a:noFill/>
                    </a:lnB>
                    <a:noFill/>
                  </a:tcPr>
                </a:tc>
                <a:tc>
                  <a:txBody>
                    <a:bodyPr/>
                    <a:lstStyle/>
                    <a:p>
                      <a:r>
                        <a:rPr lang="en-US" sz="1800"/>
                        <a:t>10 Mbit/s – 1 Gbit/s</a:t>
                      </a:r>
                    </a:p>
                  </a:txBody>
                  <a:tcPr anchor="ctr">
                    <a:lnL>
                      <a:noFill/>
                    </a:lnL>
                    <a:lnR>
                      <a:noFill/>
                    </a:lnR>
                    <a:lnT>
                      <a:noFill/>
                    </a:lnT>
                    <a:lnB>
                      <a:noFill/>
                    </a:lnB>
                    <a:noFill/>
                  </a:tcPr>
                </a:tc>
                <a:extLst>
                  <a:ext uri="{0D108BD9-81ED-4DB2-BD59-A6C34878D82A}">
                    <a16:rowId xmlns:a16="http://schemas.microsoft.com/office/drawing/2014/main" val="420763100"/>
                  </a:ext>
                </a:extLst>
              </a:tr>
              <a:tr h="365760">
                <a:tc>
                  <a:txBody>
                    <a:bodyPr/>
                    <a:lstStyle/>
                    <a:p>
                      <a:r>
                        <a:rPr lang="en-IN" sz="1800" b="1"/>
                        <a:t>Satellite Phones</a:t>
                      </a:r>
                      <a:endParaRPr lang="en-IN" sz="1800"/>
                    </a:p>
                  </a:txBody>
                  <a:tcPr anchor="ctr">
                    <a:lnL>
                      <a:noFill/>
                    </a:lnL>
                    <a:lnR>
                      <a:noFill/>
                    </a:lnR>
                    <a:lnT>
                      <a:noFill/>
                    </a:lnT>
                    <a:lnB>
                      <a:noFill/>
                    </a:lnB>
                    <a:noFill/>
                  </a:tcPr>
                </a:tc>
                <a:tc>
                  <a:txBody>
                    <a:bodyPr/>
                    <a:lstStyle/>
                    <a:p>
                      <a:r>
                        <a:rPr lang="en-IN" sz="1800"/>
                        <a:t>Planes, High-speed trains</a:t>
                      </a:r>
                    </a:p>
                  </a:txBody>
                  <a:tcPr anchor="ctr">
                    <a:lnL>
                      <a:noFill/>
                    </a:lnL>
                    <a:lnR>
                      <a:noFill/>
                    </a:lnR>
                    <a:lnT>
                      <a:noFill/>
                    </a:lnT>
                    <a:lnB>
                      <a:noFill/>
                    </a:lnB>
                    <a:noFill/>
                  </a:tcPr>
                </a:tc>
                <a:tc>
                  <a:txBody>
                    <a:bodyPr/>
                    <a:lstStyle/>
                    <a:p>
                      <a:r>
                        <a:rPr lang="en-US" sz="1800" dirty="0"/>
                        <a:t>~10 kbit/s – 100 kbit/s</a:t>
                      </a:r>
                    </a:p>
                  </a:txBody>
                  <a:tcPr anchor="ctr">
                    <a:lnL>
                      <a:noFill/>
                    </a:lnL>
                    <a:lnR>
                      <a:noFill/>
                    </a:lnR>
                    <a:lnT>
                      <a:noFill/>
                    </a:lnT>
                    <a:lnB>
                      <a:noFill/>
                    </a:lnB>
                    <a:noFill/>
                  </a:tcPr>
                </a:tc>
                <a:extLst>
                  <a:ext uri="{0D108BD9-81ED-4DB2-BD59-A6C34878D82A}">
                    <a16:rowId xmlns:a16="http://schemas.microsoft.com/office/drawing/2014/main" val="1423481448"/>
                  </a:ext>
                </a:extLst>
              </a:tr>
            </a:tbl>
          </a:graphicData>
        </a:graphic>
      </p:graphicFrame>
      <p:sp>
        <p:nvSpPr>
          <p:cNvPr id="7" name="TextBox 6">
            <a:extLst>
              <a:ext uri="{FF2B5EF4-FFF2-40B4-BE49-F238E27FC236}">
                <a16:creationId xmlns:a16="http://schemas.microsoft.com/office/drawing/2014/main" id="{4D9A0D83-7FD9-6D1A-D8BF-1A43F5B7839F}"/>
              </a:ext>
            </a:extLst>
          </p:cNvPr>
          <p:cNvSpPr txBox="1"/>
          <p:nvPr/>
        </p:nvSpPr>
        <p:spPr>
          <a:xfrm>
            <a:off x="228600" y="1524000"/>
            <a:ext cx="5105400" cy="381000"/>
          </a:xfrm>
          <a:prstGeom prst="rect">
            <a:avLst/>
          </a:prstGeom>
          <a:noFill/>
        </p:spPr>
        <p:txBody>
          <a:bodyPr wrap="square" rtlCol="0">
            <a:spAutoFit/>
          </a:bodyPr>
          <a:lstStyle/>
          <a:p>
            <a:r>
              <a:rPr lang="en-US" dirty="0"/>
              <a:t>Data Rate vs. Mobility Trends:</a:t>
            </a:r>
            <a:endParaRPr lang="en-IN" dirty="0"/>
          </a:p>
        </p:txBody>
      </p:sp>
    </p:spTree>
    <p:extLst>
      <p:ext uri="{BB962C8B-B14F-4D97-AF65-F5344CB8AC3E}">
        <p14:creationId xmlns:p14="http://schemas.microsoft.com/office/powerpoint/2010/main" val="1068756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8067675" cy="3570721"/>
          </a:xfrm>
          <a:prstGeom prst="rect">
            <a:avLst/>
          </a:prstGeom>
        </p:spPr>
        <p:txBody>
          <a:bodyPr vert="horz" wrap="square" lIns="0" tIns="12700" rIns="0" bIns="0" rtlCol="0">
            <a:spAutoFit/>
          </a:bodyPr>
          <a:lstStyle/>
          <a:p>
            <a:pPr marL="12700" marR="5080">
              <a:lnSpc>
                <a:spcPct val="120000"/>
              </a:lnSpc>
              <a:spcBef>
                <a:spcPts val="100"/>
              </a:spcBef>
            </a:pPr>
            <a:r>
              <a:rPr sz="2400" dirty="0">
                <a:latin typeface="Times New Roman"/>
                <a:cs typeface="Times New Roman"/>
              </a:rPr>
              <a:t>Energy</a:t>
            </a:r>
            <a:r>
              <a:rPr sz="2400" spc="-30" dirty="0">
                <a:latin typeface="Times New Roman"/>
                <a:cs typeface="Times New Roman"/>
              </a:rPr>
              <a:t> </a:t>
            </a:r>
            <a:r>
              <a:rPr sz="2400" dirty="0">
                <a:latin typeface="Times New Roman"/>
                <a:cs typeface="Times New Roman"/>
              </a:rPr>
              <a:t>consumption</a:t>
            </a:r>
            <a:r>
              <a:rPr sz="2400" spc="-1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critical</a:t>
            </a:r>
            <a:r>
              <a:rPr sz="2400" spc="-60" dirty="0">
                <a:latin typeface="Times New Roman"/>
                <a:cs typeface="Times New Roman"/>
              </a:rPr>
              <a:t> </a:t>
            </a:r>
            <a:r>
              <a:rPr sz="2400" dirty="0">
                <a:latin typeface="Times New Roman"/>
                <a:cs typeface="Times New Roman"/>
              </a:rPr>
              <a:t>aspect</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wireless</a:t>
            </a:r>
            <a:r>
              <a:rPr sz="2400" spc="-20" dirty="0">
                <a:latin typeface="Times New Roman"/>
                <a:cs typeface="Times New Roman"/>
              </a:rPr>
              <a:t> </a:t>
            </a:r>
            <a:r>
              <a:rPr sz="2400" dirty="0">
                <a:latin typeface="Times New Roman"/>
                <a:cs typeface="Times New Roman"/>
              </a:rPr>
              <a:t>devices.</a:t>
            </a:r>
            <a:r>
              <a:rPr sz="2400" spc="-30" dirty="0">
                <a:latin typeface="Times New Roman"/>
                <a:cs typeface="Times New Roman"/>
              </a:rPr>
              <a:t> </a:t>
            </a:r>
            <a:r>
              <a:rPr sz="2400" spc="-20" dirty="0">
                <a:latin typeface="Times New Roman"/>
                <a:cs typeface="Times New Roman"/>
              </a:rPr>
              <a:t>Most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devices</a:t>
            </a:r>
            <a:r>
              <a:rPr sz="2400" spc="-45" dirty="0">
                <a:latin typeface="Times New Roman"/>
                <a:cs typeface="Times New Roman"/>
              </a:rPr>
              <a:t> </a:t>
            </a:r>
            <a:r>
              <a:rPr sz="2400" dirty="0">
                <a:latin typeface="Times New Roman"/>
                <a:cs typeface="Times New Roman"/>
              </a:rPr>
              <a:t>use</a:t>
            </a:r>
            <a:r>
              <a:rPr sz="2400" spc="-25" dirty="0">
                <a:latin typeface="Times New Roman"/>
                <a:cs typeface="Times New Roman"/>
              </a:rPr>
              <a:t> </a:t>
            </a:r>
            <a:r>
              <a:rPr sz="2400" dirty="0">
                <a:latin typeface="Times New Roman"/>
                <a:cs typeface="Times New Roman"/>
              </a:rPr>
              <a:t>(one</a:t>
            </a:r>
            <a:r>
              <a:rPr sz="2400" spc="-35" dirty="0">
                <a:latin typeface="Times New Roman"/>
                <a:cs typeface="Times New Roman"/>
              </a:rPr>
              <a:t> </a:t>
            </a:r>
            <a:r>
              <a:rPr sz="2400" dirty="0">
                <a:latin typeface="Times New Roman"/>
                <a:cs typeface="Times New Roman"/>
              </a:rPr>
              <a:t>way</a:t>
            </a:r>
            <a:r>
              <a:rPr sz="2400" spc="-25" dirty="0">
                <a:latin typeface="Times New Roman"/>
                <a:cs typeface="Times New Roman"/>
              </a:rPr>
              <a:t> </a:t>
            </a:r>
            <a:r>
              <a:rPr sz="2400" dirty="0">
                <a:latin typeface="Times New Roman"/>
                <a:cs typeface="Times New Roman"/>
              </a:rPr>
              <a:t>or</a:t>
            </a:r>
            <a:r>
              <a:rPr sz="2400" spc="-25" dirty="0">
                <a:latin typeface="Times New Roman"/>
                <a:cs typeface="Times New Roman"/>
              </a:rPr>
              <a:t> </a:t>
            </a:r>
            <a:r>
              <a:rPr sz="2400" dirty="0">
                <a:latin typeface="Times New Roman"/>
                <a:cs typeface="Times New Roman"/>
              </a:rPr>
              <a:t>rechargeable)</a:t>
            </a:r>
            <a:r>
              <a:rPr sz="2400" spc="-60" dirty="0">
                <a:latin typeface="Times New Roman"/>
                <a:cs typeface="Times New Roman"/>
              </a:rPr>
              <a:t> </a:t>
            </a:r>
            <a:r>
              <a:rPr sz="2400" dirty="0">
                <a:latin typeface="Times New Roman"/>
                <a:cs typeface="Times New Roman"/>
              </a:rPr>
              <a:t>batteries,</a:t>
            </a:r>
            <a:r>
              <a:rPr sz="2400" spc="-60" dirty="0">
                <a:latin typeface="Times New Roman"/>
                <a:cs typeface="Times New Roman"/>
              </a:rPr>
              <a:t> </a:t>
            </a:r>
            <a:r>
              <a:rPr sz="2400" dirty="0">
                <a:latin typeface="Times New Roman"/>
                <a:cs typeface="Times New Roman"/>
              </a:rPr>
              <a:t>as</a:t>
            </a:r>
            <a:r>
              <a:rPr sz="2400" spc="-25" dirty="0">
                <a:latin typeface="Times New Roman"/>
                <a:cs typeface="Times New Roman"/>
              </a:rPr>
              <a:t> </a:t>
            </a:r>
            <a:r>
              <a:rPr sz="2400" spc="-20" dirty="0">
                <a:latin typeface="Times New Roman"/>
                <a:cs typeface="Times New Roman"/>
              </a:rPr>
              <a:t>they </a:t>
            </a:r>
            <a:r>
              <a:rPr sz="2400" dirty="0">
                <a:latin typeface="Times New Roman"/>
                <a:cs typeface="Times New Roman"/>
              </a:rPr>
              <a:t>should</a:t>
            </a:r>
            <a:r>
              <a:rPr sz="2400" spc="-3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free</a:t>
            </a:r>
            <a:r>
              <a:rPr sz="2400" spc="-2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any</a:t>
            </a:r>
            <a:r>
              <a:rPr sz="2400" spc="-15" dirty="0">
                <a:latin typeface="Times New Roman"/>
                <a:cs typeface="Times New Roman"/>
              </a:rPr>
              <a:t> </a:t>
            </a:r>
            <a:r>
              <a:rPr sz="2400" dirty="0">
                <a:latin typeface="Times New Roman"/>
                <a:cs typeface="Times New Roman"/>
              </a:rPr>
              <a:t>wires</a:t>
            </a:r>
            <a:r>
              <a:rPr sz="2400" spc="-20" dirty="0">
                <a:latin typeface="Times New Roman"/>
                <a:cs typeface="Times New Roman"/>
              </a:rPr>
              <a:t> </a:t>
            </a:r>
            <a:r>
              <a:rPr sz="2400" dirty="0">
                <a:latin typeface="Times New Roman"/>
                <a:cs typeface="Times New Roman"/>
              </a:rPr>
              <a:t>both</a:t>
            </a:r>
            <a:r>
              <a:rPr sz="2400" spc="-3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ones</a:t>
            </a:r>
            <a:r>
              <a:rPr sz="2400" spc="-30" dirty="0">
                <a:latin typeface="Times New Roman"/>
                <a:cs typeface="Times New Roman"/>
              </a:rPr>
              <a:t> </a:t>
            </a:r>
            <a:r>
              <a:rPr sz="2400" dirty="0">
                <a:latin typeface="Times New Roman"/>
                <a:cs typeface="Times New Roman"/>
              </a:rPr>
              <a:t>used</a:t>
            </a:r>
            <a:r>
              <a:rPr sz="2400" spc="-1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spc="-10" dirty="0">
                <a:latin typeface="Times New Roman"/>
                <a:cs typeface="Times New Roman"/>
              </a:rPr>
              <a:t>communication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ones</a:t>
            </a:r>
            <a:r>
              <a:rPr sz="2400" spc="-20" dirty="0">
                <a:latin typeface="Times New Roman"/>
                <a:cs typeface="Times New Roman"/>
              </a:rPr>
              <a:t> </a:t>
            </a:r>
            <a:r>
              <a:rPr sz="2400" dirty="0">
                <a:latin typeface="Times New Roman"/>
                <a:cs typeface="Times New Roman"/>
              </a:rPr>
              <a:t>providing</a:t>
            </a:r>
            <a:r>
              <a:rPr sz="2400" spc="-4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spc="-10" dirty="0">
                <a:latin typeface="Times New Roman"/>
                <a:cs typeface="Times New Roman"/>
              </a:rPr>
              <a:t>supply.</a:t>
            </a:r>
            <a:endParaRPr sz="2400" dirty="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Rechargeable</a:t>
            </a:r>
            <a:r>
              <a:rPr sz="2400" spc="-75" dirty="0">
                <a:latin typeface="Times New Roman"/>
                <a:cs typeface="Times New Roman"/>
              </a:rPr>
              <a:t> </a:t>
            </a:r>
            <a:r>
              <a:rPr sz="2400" spc="-10" dirty="0">
                <a:latin typeface="Times New Roman"/>
                <a:cs typeface="Times New Roman"/>
              </a:rPr>
              <a:t>batteries</a:t>
            </a:r>
            <a:endParaRPr sz="2400" dirty="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One</a:t>
            </a:r>
            <a:r>
              <a:rPr sz="2400" spc="-20" dirty="0">
                <a:latin typeface="Times New Roman"/>
                <a:cs typeface="Times New Roman"/>
              </a:rPr>
              <a:t> </a:t>
            </a:r>
            <a:r>
              <a:rPr sz="2400" dirty="0">
                <a:latin typeface="Times New Roman"/>
                <a:cs typeface="Times New Roman"/>
              </a:rPr>
              <a:t>way</a:t>
            </a:r>
            <a:r>
              <a:rPr sz="2400" spc="-20" dirty="0">
                <a:latin typeface="Times New Roman"/>
                <a:cs typeface="Times New Roman"/>
              </a:rPr>
              <a:t> </a:t>
            </a:r>
            <a:r>
              <a:rPr sz="2400" spc="-10" dirty="0">
                <a:latin typeface="Times New Roman"/>
                <a:cs typeface="Times New Roman"/>
              </a:rPr>
              <a:t>batteries</a:t>
            </a:r>
            <a:endParaRPr sz="2400" dirty="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Power</a:t>
            </a:r>
            <a:r>
              <a:rPr sz="2400" spc="-65" dirty="0">
                <a:latin typeface="Times New Roman"/>
                <a:cs typeface="Times New Roman"/>
              </a:rPr>
              <a:t> </a:t>
            </a:r>
            <a:r>
              <a:rPr sz="2400" spc="-10" dirty="0">
                <a:latin typeface="Times New Roman"/>
                <a:cs typeface="Times New Roman"/>
              </a:rPr>
              <a:t>mains</a:t>
            </a:r>
            <a:endParaRPr lang="en-US" sz="2400" spc="-10" dirty="0">
              <a:latin typeface="Times New Roman"/>
              <a:cs typeface="Times New Roman"/>
            </a:endParaRPr>
          </a:p>
          <a:p>
            <a:pPr marL="12700">
              <a:lnSpc>
                <a:spcPct val="100000"/>
              </a:lnSpc>
              <a:spcBef>
                <a:spcPts val="575"/>
              </a:spcBef>
              <a:buClr>
                <a:srgbClr val="0F1141"/>
              </a:buClr>
              <a:tabLst>
                <a:tab pos="354965" algn="l"/>
              </a:tabLst>
            </a:pPr>
            <a:endParaRPr lang="en-IN" sz="2400" spc="-1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Energy</a:t>
            </a:r>
            <a:r>
              <a:rPr spc="-240" dirty="0"/>
              <a:t> </a:t>
            </a:r>
            <a:r>
              <a:rPr spc="-140" dirty="0"/>
              <a:t>Consumption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FD83A-C966-36B9-7ADE-8E2169E89A6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FCC42F2-DA51-A588-2F3A-C1E538BDD964}"/>
              </a:ext>
            </a:extLst>
          </p:cNvPr>
          <p:cNvSpPr txBox="1"/>
          <p:nvPr/>
        </p:nvSpPr>
        <p:spPr>
          <a:xfrm>
            <a:off x="76200" y="1443355"/>
            <a:ext cx="8987662" cy="4352474"/>
          </a:xfrm>
          <a:prstGeom prst="rect">
            <a:avLst/>
          </a:prstGeom>
        </p:spPr>
        <p:txBody>
          <a:bodyPr vert="horz" wrap="square" lIns="0" tIns="12700" rIns="0" bIns="0" rtlCol="0">
            <a:spAutoFit/>
          </a:bodyPr>
          <a:lstStyle/>
          <a:p>
            <a:pPr>
              <a:buNone/>
            </a:pPr>
            <a:r>
              <a:rPr lang="en-US" sz="1600" dirty="0"/>
              <a:t>Energy consumption is an important factor in the design and usage of wireless devices. Since these devices are expected to work without wired connections, they typically rely on batteries or alternative power sources. Efficient energy use ensures long operating time and reduced maintenance.</a:t>
            </a:r>
          </a:p>
          <a:p>
            <a:pPr>
              <a:buNone/>
            </a:pPr>
            <a:r>
              <a:rPr lang="en-US" sz="1600" dirty="0"/>
              <a:t>Wireless devices are powered using the following methods:</a:t>
            </a:r>
          </a:p>
          <a:p>
            <a:pPr>
              <a:buFont typeface="+mj-lt"/>
              <a:buAutoNum type="arabicPeriod"/>
            </a:pPr>
            <a:r>
              <a:rPr lang="en-US" sz="1600" b="1" dirty="0"/>
              <a:t>Rechargeable Batteries:</a:t>
            </a:r>
            <a:br>
              <a:rPr lang="en-US" sz="1600" dirty="0"/>
            </a:br>
            <a:r>
              <a:rPr lang="en-US" sz="1600" dirty="0"/>
              <a:t>These can be reused multiple times after charging. They are suitable for devices that need regular usage, like mobile phones and laptops.</a:t>
            </a:r>
          </a:p>
          <a:p>
            <a:pPr>
              <a:buFont typeface="+mj-lt"/>
              <a:buAutoNum type="arabicPeriod"/>
            </a:pPr>
            <a:r>
              <a:rPr lang="en-US" sz="1600" b="1" dirty="0"/>
              <a:t>One-way (Disposable) Batteries:</a:t>
            </a:r>
            <a:br>
              <a:rPr lang="en-US" sz="1600" dirty="0"/>
            </a:br>
            <a:r>
              <a:rPr lang="en-US" sz="1600" dirty="0"/>
              <a:t>These are non-rechargeable and must be replaced after use. They are used in low-power or infrequent-use devices like remote controls or some IoT sensors.</a:t>
            </a:r>
          </a:p>
          <a:p>
            <a:pPr>
              <a:buFont typeface="+mj-lt"/>
              <a:buAutoNum type="arabicPeriod"/>
            </a:pPr>
            <a:r>
              <a:rPr lang="en-US" sz="1600" b="1" dirty="0"/>
              <a:t>Power Mains:</a:t>
            </a:r>
            <a:br>
              <a:rPr lang="en-US" sz="1600" dirty="0"/>
            </a:br>
            <a:r>
              <a:rPr lang="en-US" sz="1600" dirty="0"/>
              <a:t>Some fixed-position wireless devices are connected directly to the power supply (mains electricity). These are less common in mobile environments but used in routers, base stations, etc.</a:t>
            </a:r>
          </a:p>
          <a:p>
            <a:pPr marL="12700">
              <a:lnSpc>
                <a:spcPct val="100000"/>
              </a:lnSpc>
              <a:spcBef>
                <a:spcPts val="575"/>
              </a:spcBef>
              <a:buClr>
                <a:srgbClr val="0F1141"/>
              </a:buClr>
              <a:tabLst>
                <a:tab pos="354965" algn="l"/>
              </a:tabLst>
            </a:pPr>
            <a:endParaRPr lang="en-IN" sz="1600" spc="-10" dirty="0">
              <a:latin typeface="Times New Roman"/>
              <a:cs typeface="Times New Roman"/>
            </a:endParaRPr>
          </a:p>
          <a:p>
            <a:pPr marL="12700">
              <a:lnSpc>
                <a:spcPct val="100000"/>
              </a:lnSpc>
              <a:spcBef>
                <a:spcPts val="575"/>
              </a:spcBef>
              <a:buClr>
                <a:srgbClr val="0F1141"/>
              </a:buClr>
              <a:tabLst>
                <a:tab pos="354965" algn="l"/>
              </a:tabLst>
            </a:pPr>
            <a:r>
              <a:rPr lang="en-US" sz="1600" dirty="0"/>
              <a:t>To maintain portability and usability, wireless devices must be designed to consume as little energy as possible while maintaining performance.</a:t>
            </a:r>
            <a:endParaRPr lang="en-IN" sz="1600" spc="-10" dirty="0">
              <a:latin typeface="Times New Roman"/>
              <a:cs typeface="Times New Roman"/>
            </a:endParaRPr>
          </a:p>
        </p:txBody>
      </p:sp>
      <p:sp>
        <p:nvSpPr>
          <p:cNvPr id="4" name="object 4">
            <a:extLst>
              <a:ext uri="{FF2B5EF4-FFF2-40B4-BE49-F238E27FC236}">
                <a16:creationId xmlns:a16="http://schemas.microsoft.com/office/drawing/2014/main" id="{F786729B-594E-8C79-16DD-F368EEEDFD9C}"/>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48</a:t>
            </a:fld>
            <a:endParaRPr spc="-25" dirty="0"/>
          </a:p>
        </p:txBody>
      </p:sp>
      <p:sp>
        <p:nvSpPr>
          <p:cNvPr id="5" name="object 5">
            <a:extLst>
              <a:ext uri="{FF2B5EF4-FFF2-40B4-BE49-F238E27FC236}">
                <a16:creationId xmlns:a16="http://schemas.microsoft.com/office/drawing/2014/main" id="{D6540A17-771F-05E3-05A5-A05886A6386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61956F3C-9B78-D1A3-50AC-7247DEE267EE}"/>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40" dirty="0"/>
              <a:t>Energy</a:t>
            </a:r>
            <a:r>
              <a:rPr spc="-240" dirty="0"/>
              <a:t> </a:t>
            </a:r>
            <a:r>
              <a:rPr spc="-140" dirty="0"/>
              <a:t>Consumption</a:t>
            </a:r>
          </a:p>
        </p:txBody>
      </p:sp>
    </p:spTree>
    <p:extLst>
      <p:ext uri="{BB962C8B-B14F-4D97-AF65-F5344CB8AC3E}">
        <p14:creationId xmlns:p14="http://schemas.microsoft.com/office/powerpoint/2010/main" val="1790935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705090" cy="3976370"/>
          </a:xfrm>
          <a:prstGeom prst="rect">
            <a:avLst/>
          </a:prstGeom>
        </p:spPr>
        <p:txBody>
          <a:bodyPr vert="horz" wrap="square" lIns="0" tIns="12700" rIns="0" bIns="0" rtlCol="0">
            <a:spAutoFit/>
          </a:bodyPr>
          <a:lstStyle/>
          <a:p>
            <a:pPr marL="12700" marR="5080">
              <a:lnSpc>
                <a:spcPct val="120000"/>
              </a:lnSpc>
              <a:spcBef>
                <a:spcPts val="100"/>
              </a:spcBef>
            </a:pPr>
            <a:r>
              <a:rPr sz="2400" dirty="0">
                <a:latin typeface="Times New Roman"/>
                <a:cs typeface="Times New Roman"/>
              </a:rPr>
              <a:t>Spectrum</a:t>
            </a:r>
            <a:r>
              <a:rPr sz="2400" spc="-20" dirty="0">
                <a:latin typeface="Times New Roman"/>
                <a:cs typeface="Times New Roman"/>
              </a:rPr>
              <a:t> </a:t>
            </a:r>
            <a:r>
              <a:rPr sz="2400" dirty="0">
                <a:latin typeface="Times New Roman"/>
                <a:cs typeface="Times New Roman"/>
              </a:rPr>
              <a:t>can</a:t>
            </a:r>
            <a:r>
              <a:rPr sz="2400" spc="-15" dirty="0">
                <a:latin typeface="Times New Roman"/>
                <a:cs typeface="Times New Roman"/>
              </a:rPr>
              <a:t> </a:t>
            </a:r>
            <a:r>
              <a:rPr sz="2400" dirty="0">
                <a:latin typeface="Times New Roman"/>
                <a:cs typeface="Times New Roman"/>
              </a:rPr>
              <a:t>be</a:t>
            </a:r>
            <a:r>
              <a:rPr sz="2400" spc="-15" dirty="0">
                <a:latin typeface="Times New Roman"/>
                <a:cs typeface="Times New Roman"/>
              </a:rPr>
              <a:t> </a:t>
            </a:r>
            <a:r>
              <a:rPr sz="2400" dirty="0">
                <a:latin typeface="Times New Roman"/>
                <a:cs typeface="Times New Roman"/>
              </a:rPr>
              <a:t>assigned</a:t>
            </a:r>
            <a:r>
              <a:rPr sz="2400" spc="-20"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an</a:t>
            </a:r>
            <a:r>
              <a:rPr sz="2400" spc="-15" dirty="0">
                <a:latin typeface="Times New Roman"/>
                <a:cs typeface="Times New Roman"/>
              </a:rPr>
              <a:t> </a:t>
            </a:r>
            <a:r>
              <a:rPr sz="2400" dirty="0">
                <a:latin typeface="Times New Roman"/>
                <a:cs typeface="Times New Roman"/>
              </a:rPr>
              <a:t>exclusive</a:t>
            </a:r>
            <a:r>
              <a:rPr sz="2400" spc="-25" dirty="0">
                <a:latin typeface="Times New Roman"/>
                <a:cs typeface="Times New Roman"/>
              </a:rPr>
              <a:t> </a:t>
            </a:r>
            <a:r>
              <a:rPr sz="2400" dirty="0">
                <a:latin typeface="Times New Roman"/>
                <a:cs typeface="Times New Roman"/>
              </a:rPr>
              <a:t>basis,</a:t>
            </a:r>
            <a:r>
              <a:rPr sz="2400" spc="-15"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10" dirty="0">
                <a:latin typeface="Times New Roman"/>
                <a:cs typeface="Times New Roman"/>
              </a:rPr>
              <a:t>shared </a:t>
            </a:r>
            <a:r>
              <a:rPr sz="2400" dirty="0">
                <a:latin typeface="Times New Roman"/>
                <a:cs typeface="Times New Roman"/>
              </a:rPr>
              <a:t>basis.</a:t>
            </a:r>
            <a:r>
              <a:rPr sz="2400" spc="-70"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determines</a:t>
            </a:r>
            <a:r>
              <a:rPr sz="2400" spc="-3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large</a:t>
            </a:r>
            <a:r>
              <a:rPr sz="2400" spc="-35" dirty="0">
                <a:latin typeface="Times New Roman"/>
                <a:cs typeface="Times New Roman"/>
              </a:rPr>
              <a:t> </a:t>
            </a:r>
            <a:r>
              <a:rPr sz="2400" dirty="0">
                <a:latin typeface="Times New Roman"/>
                <a:cs typeface="Times New Roman"/>
              </a:rPr>
              <a:t>degree</a:t>
            </a:r>
            <a:r>
              <a:rPr sz="2400" spc="-3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multiple</a:t>
            </a:r>
            <a:r>
              <a:rPr sz="2400" spc="-35" dirty="0">
                <a:latin typeface="Times New Roman"/>
                <a:cs typeface="Times New Roman"/>
              </a:rPr>
              <a:t> </a:t>
            </a:r>
            <a:r>
              <a:rPr sz="2400" spc="-10" dirty="0">
                <a:latin typeface="Times New Roman"/>
                <a:cs typeface="Times New Roman"/>
              </a:rPr>
              <a:t>access </a:t>
            </a:r>
            <a:r>
              <a:rPr sz="2400" dirty="0">
                <a:latin typeface="Times New Roman"/>
                <a:cs typeface="Times New Roman"/>
              </a:rPr>
              <a:t>scheme</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interference</a:t>
            </a:r>
            <a:r>
              <a:rPr sz="2400" spc="-55" dirty="0">
                <a:latin typeface="Times New Roman"/>
                <a:cs typeface="Times New Roman"/>
              </a:rPr>
              <a:t> </a:t>
            </a:r>
            <a:r>
              <a:rPr sz="2400" dirty="0">
                <a:latin typeface="Times New Roman"/>
                <a:cs typeface="Times New Roman"/>
              </a:rPr>
              <a:t>resistance</a:t>
            </a:r>
            <a:r>
              <a:rPr sz="2400" spc="-50"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system</a:t>
            </a:r>
            <a:r>
              <a:rPr sz="2400" spc="-30" dirty="0">
                <a:latin typeface="Times New Roman"/>
                <a:cs typeface="Times New Roman"/>
              </a:rPr>
              <a:t> </a:t>
            </a:r>
            <a:r>
              <a:rPr sz="2400" dirty="0">
                <a:latin typeface="Times New Roman"/>
                <a:cs typeface="Times New Roman"/>
              </a:rPr>
              <a:t>has</a:t>
            </a:r>
            <a:r>
              <a:rPr sz="2400" spc="-10" dirty="0">
                <a:latin typeface="Times New Roman"/>
                <a:cs typeface="Times New Roman"/>
              </a:rPr>
              <a:t> </a:t>
            </a:r>
            <a:r>
              <a:rPr sz="2400" spc="-25" dirty="0">
                <a:latin typeface="Times New Roman"/>
                <a:cs typeface="Times New Roman"/>
              </a:rPr>
              <a:t>to </a:t>
            </a:r>
            <a:r>
              <a:rPr sz="2400" spc="-10" dirty="0">
                <a:latin typeface="Times New Roman"/>
                <a:cs typeface="Times New Roman"/>
              </a:rPr>
              <a:t>provide:</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Spectrum</a:t>
            </a:r>
            <a:r>
              <a:rPr sz="2400" spc="-25" dirty="0">
                <a:latin typeface="Times New Roman"/>
                <a:cs typeface="Times New Roman"/>
              </a:rPr>
              <a:t> </a:t>
            </a:r>
            <a:r>
              <a:rPr sz="2400" dirty="0">
                <a:latin typeface="Times New Roman"/>
                <a:cs typeface="Times New Roman"/>
              </a:rPr>
              <a:t>dedicated</a:t>
            </a:r>
            <a:r>
              <a:rPr sz="2400" spc="-4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service</a:t>
            </a:r>
            <a:r>
              <a:rPr sz="2400" spc="-3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10" dirty="0">
                <a:latin typeface="Times New Roman"/>
                <a:cs typeface="Times New Roman"/>
              </a:rPr>
              <a:t>operator</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Spectrum</a:t>
            </a:r>
            <a:r>
              <a:rPr sz="2400" spc="-40" dirty="0">
                <a:latin typeface="Times New Roman"/>
                <a:cs typeface="Times New Roman"/>
              </a:rPr>
              <a:t> </a:t>
            </a:r>
            <a:r>
              <a:rPr sz="2400" dirty="0">
                <a:latin typeface="Times New Roman"/>
                <a:cs typeface="Times New Roman"/>
              </a:rPr>
              <a:t>allowing</a:t>
            </a:r>
            <a:r>
              <a:rPr sz="2400" spc="-45" dirty="0">
                <a:latin typeface="Times New Roman"/>
                <a:cs typeface="Times New Roman"/>
              </a:rPr>
              <a:t> </a:t>
            </a:r>
            <a:r>
              <a:rPr sz="2400" dirty="0">
                <a:latin typeface="Times New Roman"/>
                <a:cs typeface="Times New Roman"/>
              </a:rPr>
              <a:t>multiple</a:t>
            </a:r>
            <a:r>
              <a:rPr sz="2400" spc="-50" dirty="0">
                <a:latin typeface="Times New Roman"/>
                <a:cs typeface="Times New Roman"/>
              </a:rPr>
              <a:t> </a:t>
            </a:r>
            <a:r>
              <a:rPr sz="2400" spc="-10" dirty="0">
                <a:latin typeface="Times New Roman"/>
                <a:cs typeface="Times New Roman"/>
              </a:rPr>
              <a:t>operators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Spectrum</a:t>
            </a:r>
            <a:r>
              <a:rPr sz="2400" spc="-20" dirty="0">
                <a:latin typeface="Times New Roman"/>
                <a:cs typeface="Times New Roman"/>
              </a:rPr>
              <a:t> </a:t>
            </a:r>
            <a:r>
              <a:rPr sz="2400" dirty="0">
                <a:latin typeface="Times New Roman"/>
                <a:cs typeface="Times New Roman"/>
              </a:rPr>
              <a:t>dedicated</a:t>
            </a:r>
            <a:r>
              <a:rPr sz="2400" spc="-4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 </a:t>
            </a:r>
            <a:r>
              <a:rPr sz="2400" spc="-10" dirty="0">
                <a:latin typeface="Times New Roman"/>
                <a:cs typeface="Times New Roman"/>
              </a:rPr>
              <a:t>service</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free</a:t>
            </a:r>
            <a:r>
              <a:rPr sz="2400" spc="-10" dirty="0">
                <a:latin typeface="Times New Roman"/>
                <a:cs typeface="Times New Roman"/>
              </a:rPr>
              <a:t> spectrum</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Adaptive</a:t>
            </a:r>
            <a:r>
              <a:rPr sz="2400" spc="-25" dirty="0">
                <a:latin typeface="Times New Roman"/>
                <a:cs typeface="Times New Roman"/>
              </a:rPr>
              <a:t> </a:t>
            </a:r>
            <a:r>
              <a:rPr sz="2400" dirty="0">
                <a:latin typeface="Times New Roman"/>
                <a:cs typeface="Times New Roman"/>
              </a:rPr>
              <a:t>spectral</a:t>
            </a:r>
            <a:r>
              <a:rPr sz="2400" spc="-30" dirty="0">
                <a:latin typeface="Times New Roman"/>
                <a:cs typeface="Times New Roman"/>
              </a:rPr>
              <a:t> </a:t>
            </a:r>
            <a:r>
              <a:rPr sz="2400" spc="-10" dirty="0">
                <a:latin typeface="Times New Roman"/>
                <a:cs typeface="Times New Roman"/>
              </a:rPr>
              <a:t>usage</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3386454" cy="574675"/>
          </a:xfrm>
          <a:prstGeom prst="rect">
            <a:avLst/>
          </a:prstGeom>
        </p:spPr>
        <p:txBody>
          <a:bodyPr vert="horz" wrap="square" lIns="0" tIns="12700" rIns="0" bIns="0" rtlCol="0">
            <a:spAutoFit/>
          </a:bodyPr>
          <a:lstStyle/>
          <a:p>
            <a:pPr marL="12700">
              <a:lnSpc>
                <a:spcPct val="100000"/>
              </a:lnSpc>
              <a:spcBef>
                <a:spcPts val="100"/>
              </a:spcBef>
            </a:pPr>
            <a:r>
              <a:rPr spc="-110" dirty="0"/>
              <a:t>Use</a:t>
            </a:r>
            <a:r>
              <a:rPr spc="-290" dirty="0"/>
              <a:t> </a:t>
            </a:r>
            <a:r>
              <a:rPr spc="-95" dirty="0"/>
              <a:t>of</a:t>
            </a:r>
            <a:r>
              <a:rPr spc="-280" dirty="0"/>
              <a:t> </a:t>
            </a:r>
            <a:r>
              <a:rPr spc="-130" dirty="0"/>
              <a:t>Spectrum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E266-38F7-1ED4-6562-FA5F97FBC3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9C44C26-EA80-3D32-B40F-E1979DB75F5C}"/>
              </a:ext>
            </a:extLst>
          </p:cNvPr>
          <p:cNvSpPr txBox="1"/>
          <p:nvPr/>
        </p:nvSpPr>
        <p:spPr>
          <a:xfrm>
            <a:off x="40767" y="1371600"/>
            <a:ext cx="9062466" cy="4996240"/>
          </a:xfrm>
          <a:prstGeom prst="rect">
            <a:avLst/>
          </a:prstGeom>
        </p:spPr>
        <p:txBody>
          <a:bodyPr vert="horz" wrap="square" lIns="0" tIns="12700" rIns="0" bIns="0" rtlCol="0">
            <a:spAutoFit/>
          </a:bodyPr>
          <a:lstStyle/>
          <a:p>
            <a:pPr>
              <a:buNone/>
            </a:pPr>
            <a:r>
              <a:rPr lang="en-US" sz="1700" b="1" dirty="0"/>
              <a:t>Technical Challenges and Solution Approaches in Wireless Communication</a:t>
            </a:r>
          </a:p>
          <a:p>
            <a:pPr>
              <a:buNone/>
            </a:pPr>
            <a:r>
              <a:rPr lang="en-US" sz="1700" dirty="0"/>
              <a:t>The continuous evolution of wireless communication has led to </a:t>
            </a:r>
            <a:r>
              <a:rPr lang="en-US" sz="1700" b="1" dirty="0"/>
              <a:t>various new applications</a:t>
            </a:r>
            <a:r>
              <a:rPr lang="en-US" sz="1700" dirty="0"/>
              <a:t>, which in turn pose </a:t>
            </a:r>
            <a:r>
              <a:rPr lang="en-US" sz="1700" b="1" dirty="0"/>
              <a:t>increasing technical challenges</a:t>
            </a:r>
            <a:r>
              <a:rPr lang="en-US" sz="1700" dirty="0"/>
              <a:t> for wireless engineers. These challenges require innovative solutions to keep up with the growing demands of wireless technology.</a:t>
            </a:r>
          </a:p>
          <a:p>
            <a:pPr>
              <a:buNone/>
            </a:pPr>
            <a:r>
              <a:rPr lang="en-US" sz="1700" dirty="0"/>
              <a:t>To address </a:t>
            </a:r>
            <a:r>
              <a:rPr lang="en-US" sz="1700" b="1" dirty="0"/>
              <a:t>current and future</a:t>
            </a:r>
            <a:r>
              <a:rPr lang="en-US" sz="1700" dirty="0"/>
              <a:t> challenges, solution methods can be classified into </a:t>
            </a:r>
            <a:r>
              <a:rPr lang="en-US" sz="1700" b="1" dirty="0"/>
              <a:t>two approaches</a:t>
            </a:r>
            <a:r>
              <a:rPr lang="en-US" sz="1700" dirty="0"/>
              <a:t>:</a:t>
            </a:r>
          </a:p>
          <a:p>
            <a:pPr>
              <a:buFont typeface="+mj-lt"/>
              <a:buAutoNum type="arabicPeriod"/>
            </a:pPr>
            <a:r>
              <a:rPr lang="en-US" sz="1700" b="1" dirty="0"/>
              <a:t>Engineering-Driven Approach:</a:t>
            </a:r>
            <a:endParaRPr lang="en-US" sz="1700" dirty="0"/>
          </a:p>
          <a:p>
            <a:pPr marL="742950" lvl="1" indent="-285750">
              <a:buFont typeface="+mj-lt"/>
              <a:buAutoNum type="arabicPeriod"/>
            </a:pPr>
            <a:r>
              <a:rPr lang="en-US" sz="1700" dirty="0"/>
              <a:t>Engineers develop </a:t>
            </a:r>
            <a:r>
              <a:rPr lang="en-US" sz="1700" b="1" dirty="0"/>
              <a:t>new scientific ideas</a:t>
            </a:r>
            <a:r>
              <a:rPr lang="en-US" sz="1700" dirty="0"/>
              <a:t> without initially considering their immediate application.</a:t>
            </a:r>
          </a:p>
          <a:p>
            <a:pPr marL="742950" lvl="1" indent="-285750">
              <a:buFont typeface="+mj-lt"/>
              <a:buAutoNum type="arabicPeriod"/>
            </a:pPr>
            <a:r>
              <a:rPr lang="en-US" sz="1700" dirty="0"/>
              <a:t>This method focuses on </a:t>
            </a:r>
            <a:r>
              <a:rPr lang="en-US" sz="1700" b="1" dirty="0"/>
              <a:t>pure research and innovation</a:t>
            </a:r>
            <a:r>
              <a:rPr lang="en-US" sz="1700" dirty="0"/>
              <a:t>, which may later be adapted for practical use.</a:t>
            </a:r>
          </a:p>
          <a:p>
            <a:pPr>
              <a:buFont typeface="+mj-lt"/>
              <a:buAutoNum type="arabicPeriod"/>
            </a:pPr>
            <a:r>
              <a:rPr lang="en-US" sz="1700" b="1" dirty="0"/>
              <a:t>Market-Driven Approach:</a:t>
            </a:r>
            <a:endParaRPr lang="en-US" sz="1700" dirty="0"/>
          </a:p>
          <a:p>
            <a:pPr marL="742950" lvl="1" indent="-285750">
              <a:buFont typeface="+mj-lt"/>
              <a:buAutoNum type="arabicPeriod"/>
            </a:pPr>
            <a:r>
              <a:rPr lang="en-US" sz="1700" dirty="0"/>
              <a:t>Solutions are developed based on the </a:t>
            </a:r>
            <a:r>
              <a:rPr lang="en-US" sz="1700" b="1" dirty="0"/>
              <a:t>current market demands and consumer needs</a:t>
            </a:r>
            <a:r>
              <a:rPr lang="en-US" sz="1700" dirty="0"/>
              <a:t>.</a:t>
            </a:r>
          </a:p>
          <a:p>
            <a:pPr marL="742950" lvl="1" indent="-285750">
              <a:buFont typeface="+mj-lt"/>
              <a:buAutoNum type="arabicPeriod"/>
            </a:pPr>
            <a:r>
              <a:rPr lang="en-US" sz="1700" dirty="0"/>
              <a:t>Engineers work on refining and optimizing existing technologies to meet industry requirements.</a:t>
            </a:r>
          </a:p>
          <a:p>
            <a:r>
              <a:rPr lang="en-US" sz="1700" dirty="0"/>
              <a:t>Both approaches play a crucial role in shaping the future of </a:t>
            </a:r>
            <a:r>
              <a:rPr lang="en-US" sz="1700" b="1" dirty="0"/>
              <a:t>wireless communication</a:t>
            </a:r>
            <a:r>
              <a:rPr lang="en-US" sz="1700" dirty="0"/>
              <a:t> by balancing theoretical advancements with real-world applications.</a:t>
            </a:r>
          </a:p>
          <a:p>
            <a:pPr marL="355600" marR="16510" indent="-342900">
              <a:lnSpc>
                <a:spcPct val="100000"/>
              </a:lnSpc>
              <a:spcBef>
                <a:spcPts val="100"/>
              </a:spcBef>
              <a:buClr>
                <a:srgbClr val="0F1141"/>
              </a:buClr>
              <a:buFont typeface="Arial MT"/>
              <a:buChar char="•"/>
              <a:tabLst>
                <a:tab pos="355600" algn="l"/>
              </a:tabLst>
            </a:pPr>
            <a:endParaRPr lang="en-US" sz="1700" dirty="0">
              <a:latin typeface="Times New Roman"/>
              <a:cs typeface="Times New Roman"/>
            </a:endParaRPr>
          </a:p>
        </p:txBody>
      </p:sp>
      <p:sp>
        <p:nvSpPr>
          <p:cNvPr id="3" name="object 3">
            <a:extLst>
              <a:ext uri="{FF2B5EF4-FFF2-40B4-BE49-F238E27FC236}">
                <a16:creationId xmlns:a16="http://schemas.microsoft.com/office/drawing/2014/main" id="{BBB700E2-A0A6-3ABD-51B9-718159DBB94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a:t>
            </a:fld>
            <a:endParaRPr spc="-25" dirty="0"/>
          </a:p>
        </p:txBody>
      </p:sp>
      <p:sp>
        <p:nvSpPr>
          <p:cNvPr id="4" name="object 4">
            <a:extLst>
              <a:ext uri="{FF2B5EF4-FFF2-40B4-BE49-F238E27FC236}">
                <a16:creationId xmlns:a16="http://schemas.microsoft.com/office/drawing/2014/main" id="{1087ACC9-7BD1-9EA1-7437-7DBA4415F9E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1200176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25B8A-F9C0-3244-FDC8-7FA151BD53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675941-8CD4-8712-E055-BF5F47FF9C92}"/>
              </a:ext>
            </a:extLst>
          </p:cNvPr>
          <p:cNvSpPr txBox="1"/>
          <p:nvPr/>
        </p:nvSpPr>
        <p:spPr>
          <a:xfrm>
            <a:off x="76200" y="1443355"/>
            <a:ext cx="8987662" cy="5465984"/>
          </a:xfrm>
          <a:prstGeom prst="rect">
            <a:avLst/>
          </a:prstGeom>
        </p:spPr>
        <p:txBody>
          <a:bodyPr vert="horz" wrap="square" lIns="0" tIns="12700" rIns="0" bIns="0" rtlCol="0">
            <a:spAutoFit/>
          </a:bodyPr>
          <a:lstStyle/>
          <a:p>
            <a:pPr>
              <a:buNone/>
            </a:pPr>
            <a:r>
              <a:rPr lang="en-US" sz="1600" dirty="0"/>
              <a:t>Spectrum refers to the range of electromagnetic frequencies used for transmitting data in wireless communication. Efficient spectrum usage is vital to avoid interference and ensure seamless communication.</a:t>
            </a:r>
          </a:p>
          <a:p>
            <a:pPr>
              <a:buNone/>
            </a:pPr>
            <a:r>
              <a:rPr lang="en-US" sz="1600" dirty="0"/>
              <a:t>Spectrum can be allocated in two major ways:</a:t>
            </a:r>
          </a:p>
          <a:p>
            <a:pPr>
              <a:buFont typeface="Arial" panose="020B0604020202020204" pitchFamily="34" charset="0"/>
              <a:buChar char="•"/>
            </a:pPr>
            <a:r>
              <a:rPr lang="en-US" sz="1600" b="1" dirty="0"/>
              <a:t>Exclusively:</a:t>
            </a:r>
            <a:r>
              <a:rPr lang="en-US" sz="1600" dirty="0"/>
              <a:t> Only one operator or service has access.</a:t>
            </a:r>
          </a:p>
          <a:p>
            <a:pPr>
              <a:buFont typeface="Arial" panose="020B0604020202020204" pitchFamily="34" charset="0"/>
              <a:buChar char="•"/>
            </a:pPr>
            <a:r>
              <a:rPr lang="en-US" sz="1600" b="1" dirty="0"/>
              <a:t>Shared:</a:t>
            </a:r>
            <a:r>
              <a:rPr lang="en-US" sz="1600" dirty="0"/>
              <a:t> Multiple operators or services use the same spectrum.</a:t>
            </a:r>
          </a:p>
          <a:p>
            <a:pPr>
              <a:buNone/>
            </a:pPr>
            <a:r>
              <a:rPr lang="en-US" sz="1600" dirty="0"/>
              <a:t>The method of allocation impacts:</a:t>
            </a:r>
          </a:p>
          <a:p>
            <a:pPr>
              <a:buFont typeface="Arial" panose="020B0604020202020204" pitchFamily="34" charset="0"/>
              <a:buChar char="•"/>
            </a:pPr>
            <a:r>
              <a:rPr lang="en-US" sz="1600" dirty="0"/>
              <a:t>The </a:t>
            </a:r>
            <a:r>
              <a:rPr lang="en-US" sz="1600" b="1" dirty="0"/>
              <a:t>multiple access technique</a:t>
            </a:r>
            <a:r>
              <a:rPr lang="en-US" sz="1600" dirty="0"/>
              <a:t> used (e.g., TDMA, FDMA, CDMA).</a:t>
            </a:r>
          </a:p>
          <a:p>
            <a:pPr>
              <a:buFont typeface="Arial" panose="020B0604020202020204" pitchFamily="34" charset="0"/>
              <a:buChar char="•"/>
            </a:pPr>
            <a:r>
              <a:rPr lang="en-US" sz="1600" dirty="0"/>
              <a:t>The </a:t>
            </a:r>
            <a:r>
              <a:rPr lang="en-US" sz="1600" b="1" dirty="0"/>
              <a:t>interference resistance</a:t>
            </a:r>
            <a:r>
              <a:rPr lang="en-US" sz="1600" dirty="0"/>
              <a:t> and overall system performance.</a:t>
            </a:r>
          </a:p>
          <a:p>
            <a:pPr>
              <a:buNone/>
            </a:pPr>
            <a:r>
              <a:rPr lang="en-US" sz="1600" dirty="0"/>
              <a:t>Types of spectrum usage include:</a:t>
            </a:r>
          </a:p>
          <a:p>
            <a:pPr>
              <a:buFont typeface="+mj-lt"/>
              <a:buAutoNum type="arabicPeriod"/>
            </a:pPr>
            <a:r>
              <a:rPr lang="en-US" sz="1600" b="1" dirty="0"/>
              <a:t>Dedicated Spectrum for Service and Operator:</a:t>
            </a:r>
            <a:br>
              <a:rPr lang="en-US" sz="1600" dirty="0"/>
            </a:br>
            <a:r>
              <a:rPr lang="en-US" sz="1600" dirty="0"/>
              <a:t>Specific frequencies are assigned to a particular operator for a specific service.</a:t>
            </a:r>
          </a:p>
          <a:p>
            <a:pPr>
              <a:buFont typeface="+mj-lt"/>
              <a:buAutoNum type="arabicPeriod"/>
            </a:pPr>
            <a:r>
              <a:rPr lang="en-US" sz="1600" b="1" dirty="0"/>
              <a:t>Spectrum for Multiple Operators:</a:t>
            </a:r>
            <a:br>
              <a:rPr lang="en-US" sz="1600" dirty="0"/>
            </a:br>
            <a:r>
              <a:rPr lang="en-US" sz="1600" dirty="0"/>
              <a:t>Allows different operators to share the same frequency band with coordination.</a:t>
            </a:r>
          </a:p>
          <a:p>
            <a:pPr>
              <a:buFont typeface="+mj-lt"/>
              <a:buAutoNum type="arabicPeriod"/>
            </a:pPr>
            <a:r>
              <a:rPr lang="en-US" sz="1600" b="1" dirty="0"/>
              <a:t>Service-Specific Spectrum:</a:t>
            </a:r>
            <a:br>
              <a:rPr lang="en-US" sz="1600" dirty="0"/>
            </a:br>
            <a:r>
              <a:rPr lang="en-US" sz="1600" dirty="0"/>
              <a:t>Frequencies are assigned based on the type of service, like mobile, TV, or satellite.</a:t>
            </a:r>
          </a:p>
          <a:p>
            <a:pPr>
              <a:buFont typeface="+mj-lt"/>
              <a:buAutoNum type="arabicPeriod"/>
            </a:pPr>
            <a:r>
              <a:rPr lang="en-US" sz="1600" b="1" dirty="0"/>
              <a:t>Free (Unlicensed) Spectrum:</a:t>
            </a:r>
            <a:br>
              <a:rPr lang="en-US" sz="1600" dirty="0"/>
            </a:br>
            <a:r>
              <a:rPr lang="en-US" sz="1600" dirty="0"/>
              <a:t>Open to all users without exclusive licensing (e.g., Wi-Fi operates on 2.4 GHz and 5 GHz).</a:t>
            </a:r>
          </a:p>
          <a:p>
            <a:pPr>
              <a:buFont typeface="+mj-lt"/>
              <a:buAutoNum type="arabicPeriod"/>
            </a:pPr>
            <a:r>
              <a:rPr lang="en-US" sz="1600" b="1" dirty="0"/>
              <a:t>Adaptive Spectrum Usage:</a:t>
            </a:r>
            <a:br>
              <a:rPr lang="en-US" sz="1600" dirty="0"/>
            </a:br>
            <a:r>
              <a:rPr lang="en-US" sz="1600" dirty="0"/>
              <a:t>Systems dynamically select and utilize available spectrum based on current network conditions (used in cognitive radio networks).</a:t>
            </a:r>
          </a:p>
          <a:p>
            <a:pPr marL="12700" marR="5080">
              <a:lnSpc>
                <a:spcPct val="120000"/>
              </a:lnSpc>
              <a:spcBef>
                <a:spcPts val="100"/>
              </a:spcBef>
            </a:pPr>
            <a:endParaRPr sz="1600" dirty="0">
              <a:latin typeface="Times New Roman"/>
              <a:cs typeface="Times New Roman"/>
            </a:endParaRPr>
          </a:p>
        </p:txBody>
      </p:sp>
      <p:sp>
        <p:nvSpPr>
          <p:cNvPr id="4" name="object 4">
            <a:extLst>
              <a:ext uri="{FF2B5EF4-FFF2-40B4-BE49-F238E27FC236}">
                <a16:creationId xmlns:a16="http://schemas.microsoft.com/office/drawing/2014/main" id="{24A93AA5-428F-1F34-22F7-5BEAC8E5CD7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50</a:t>
            </a:fld>
            <a:endParaRPr spc="-25" dirty="0"/>
          </a:p>
        </p:txBody>
      </p:sp>
      <p:sp>
        <p:nvSpPr>
          <p:cNvPr id="5" name="object 5">
            <a:extLst>
              <a:ext uri="{FF2B5EF4-FFF2-40B4-BE49-F238E27FC236}">
                <a16:creationId xmlns:a16="http://schemas.microsoft.com/office/drawing/2014/main" id="{381CD2B0-603E-A5F0-FDE8-6FD0074775B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7C9D36F3-1BF2-4A07-AAD7-4175D12F4D63}"/>
              </a:ext>
            </a:extLst>
          </p:cNvPr>
          <p:cNvSpPr txBox="1">
            <a:spLocks noGrp="1"/>
          </p:cNvSpPr>
          <p:nvPr>
            <p:ph type="title"/>
          </p:nvPr>
        </p:nvSpPr>
        <p:spPr>
          <a:xfrm>
            <a:off x="383540" y="378917"/>
            <a:ext cx="3386454" cy="574675"/>
          </a:xfrm>
          <a:prstGeom prst="rect">
            <a:avLst/>
          </a:prstGeom>
        </p:spPr>
        <p:txBody>
          <a:bodyPr vert="horz" wrap="square" lIns="0" tIns="12700" rIns="0" bIns="0" rtlCol="0">
            <a:spAutoFit/>
          </a:bodyPr>
          <a:lstStyle/>
          <a:p>
            <a:pPr marL="12700">
              <a:lnSpc>
                <a:spcPct val="100000"/>
              </a:lnSpc>
              <a:spcBef>
                <a:spcPts val="100"/>
              </a:spcBef>
            </a:pPr>
            <a:r>
              <a:rPr spc="-110" dirty="0"/>
              <a:t>Use</a:t>
            </a:r>
            <a:r>
              <a:rPr spc="-290" dirty="0"/>
              <a:t> </a:t>
            </a:r>
            <a:r>
              <a:rPr spc="-95" dirty="0"/>
              <a:t>of</a:t>
            </a:r>
            <a:r>
              <a:rPr spc="-280" dirty="0"/>
              <a:t> </a:t>
            </a:r>
            <a:r>
              <a:rPr spc="-130" dirty="0"/>
              <a:t>Spectrum</a:t>
            </a:r>
          </a:p>
        </p:txBody>
      </p:sp>
    </p:spTree>
    <p:extLst>
      <p:ext uri="{BB962C8B-B14F-4D97-AF65-F5344CB8AC3E}">
        <p14:creationId xmlns:p14="http://schemas.microsoft.com/office/powerpoint/2010/main" val="1136791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630159" cy="3244850"/>
          </a:xfrm>
          <a:prstGeom prst="rect">
            <a:avLst/>
          </a:prstGeom>
        </p:spPr>
        <p:txBody>
          <a:bodyPr vert="horz" wrap="square" lIns="0" tIns="85725" rIns="0" bIns="0" rtlCol="0">
            <a:spAutoFit/>
          </a:bodyPr>
          <a:lstStyle/>
          <a:p>
            <a:pPr marL="354965" indent="-342265">
              <a:lnSpc>
                <a:spcPct val="100000"/>
              </a:lnSpc>
              <a:spcBef>
                <a:spcPts val="675"/>
              </a:spcBef>
              <a:buClr>
                <a:srgbClr val="0F1141"/>
              </a:buClr>
              <a:buFont typeface="Arial MT"/>
              <a:buChar char="•"/>
              <a:tabLst>
                <a:tab pos="354965" algn="l"/>
              </a:tabLst>
            </a:pPr>
            <a:r>
              <a:rPr sz="2400" i="1" dirty="0">
                <a:latin typeface="Times New Roman"/>
                <a:cs typeface="Times New Roman"/>
              </a:rPr>
              <a:t>Simplex</a:t>
            </a:r>
            <a:r>
              <a:rPr sz="2400" i="1" spc="-40" dirty="0">
                <a:latin typeface="Times New Roman"/>
                <a:cs typeface="Times New Roman"/>
              </a:rPr>
              <a:t> </a:t>
            </a:r>
            <a:r>
              <a:rPr sz="2400" i="1" dirty="0">
                <a:latin typeface="Times New Roman"/>
                <a:cs typeface="Times New Roman"/>
              </a:rPr>
              <a:t>systems</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e.g.,</a:t>
            </a:r>
            <a:r>
              <a:rPr sz="2400" spc="-25" dirty="0">
                <a:latin typeface="Times New Roman"/>
                <a:cs typeface="Times New Roman"/>
              </a:rPr>
              <a:t> </a:t>
            </a:r>
            <a:r>
              <a:rPr sz="2400" dirty="0">
                <a:latin typeface="Times New Roman"/>
                <a:cs typeface="Times New Roman"/>
              </a:rPr>
              <a:t>broadcast</a:t>
            </a:r>
            <a:r>
              <a:rPr sz="2400" spc="-35" dirty="0">
                <a:latin typeface="Times New Roman"/>
                <a:cs typeface="Times New Roman"/>
              </a:rPr>
              <a:t> </a:t>
            </a:r>
            <a:r>
              <a:rPr sz="2400" dirty="0">
                <a:latin typeface="Times New Roman"/>
                <a:cs typeface="Times New Roman"/>
              </a:rPr>
              <a:t>systems</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10" dirty="0">
                <a:latin typeface="Times New Roman"/>
                <a:cs typeface="Times New Roman"/>
              </a:rPr>
              <a:t>pagers.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i="1" spc="-10" dirty="0">
                <a:latin typeface="Times New Roman"/>
                <a:cs typeface="Times New Roman"/>
              </a:rPr>
              <a:t>Semi-</a:t>
            </a:r>
            <a:r>
              <a:rPr sz="2400" i="1" dirty="0">
                <a:latin typeface="Times New Roman"/>
                <a:cs typeface="Times New Roman"/>
              </a:rPr>
              <a:t>duplex</a:t>
            </a:r>
            <a:r>
              <a:rPr sz="2400" i="1" spc="10" dirty="0">
                <a:latin typeface="Times New Roman"/>
                <a:cs typeface="Times New Roman"/>
              </a:rPr>
              <a:t> </a:t>
            </a:r>
            <a:r>
              <a:rPr sz="2400" i="1" dirty="0">
                <a:latin typeface="Times New Roman"/>
                <a:cs typeface="Times New Roman"/>
              </a:rPr>
              <a:t>systems</a:t>
            </a:r>
            <a:r>
              <a:rPr sz="2400" i="1" spc="25" dirty="0">
                <a:latin typeface="Times New Roman"/>
                <a:cs typeface="Times New Roman"/>
              </a:rPr>
              <a:t> </a:t>
            </a:r>
            <a:r>
              <a:rPr sz="2400" dirty="0">
                <a:latin typeface="Times New Roman"/>
                <a:cs typeface="Times New Roman"/>
              </a:rPr>
              <a:t>–</a:t>
            </a:r>
            <a:r>
              <a:rPr sz="2400" spc="35" dirty="0">
                <a:latin typeface="Times New Roman"/>
                <a:cs typeface="Times New Roman"/>
              </a:rPr>
              <a:t> </a:t>
            </a:r>
            <a:r>
              <a:rPr sz="2400" i="1" spc="-25" dirty="0">
                <a:latin typeface="Times New Roman"/>
                <a:cs typeface="Times New Roman"/>
              </a:rPr>
              <a:t>e.g.,</a:t>
            </a:r>
            <a:r>
              <a:rPr sz="2400" spc="-25" dirty="0">
                <a:latin typeface="Times New Roman"/>
                <a:cs typeface="Times New Roman"/>
              </a:rPr>
              <a:t>Walkie-</a:t>
            </a:r>
            <a:r>
              <a:rPr sz="2400" spc="-10" dirty="0">
                <a:latin typeface="Times New Roman"/>
                <a:cs typeface="Times New Roman"/>
              </a:rPr>
              <a:t>talkies</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i="1" dirty="0">
                <a:latin typeface="Times New Roman"/>
                <a:cs typeface="Times New Roman"/>
              </a:rPr>
              <a:t>Full-duplex</a:t>
            </a:r>
            <a:r>
              <a:rPr sz="2400" i="1" spc="-50" dirty="0">
                <a:latin typeface="Times New Roman"/>
                <a:cs typeface="Times New Roman"/>
              </a:rPr>
              <a:t> </a:t>
            </a:r>
            <a:r>
              <a:rPr sz="2400" i="1" dirty="0">
                <a:latin typeface="Times New Roman"/>
                <a:cs typeface="Times New Roman"/>
              </a:rPr>
              <a:t>systems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e.g.,</a:t>
            </a:r>
            <a:r>
              <a:rPr sz="2400" spc="-15" dirty="0">
                <a:latin typeface="Times New Roman"/>
                <a:cs typeface="Times New Roman"/>
              </a:rPr>
              <a:t> </a:t>
            </a:r>
            <a:r>
              <a:rPr sz="2400" dirty="0">
                <a:latin typeface="Times New Roman"/>
                <a:cs typeface="Times New Roman"/>
              </a:rPr>
              <a:t>cellphones</a:t>
            </a:r>
            <a:r>
              <a:rPr sz="2400" spc="-4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cordless</a:t>
            </a:r>
            <a:r>
              <a:rPr sz="2400" spc="-25" dirty="0">
                <a:latin typeface="Times New Roman"/>
                <a:cs typeface="Times New Roman"/>
              </a:rPr>
              <a:t> </a:t>
            </a:r>
            <a:r>
              <a:rPr sz="2400" spc="-10" dirty="0">
                <a:latin typeface="Times New Roman"/>
                <a:cs typeface="Times New Roman"/>
              </a:rPr>
              <a:t>phones.</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b="1" i="1" dirty="0">
                <a:latin typeface="Times New Roman"/>
                <a:cs typeface="Times New Roman"/>
              </a:rPr>
              <a:t>FDD</a:t>
            </a:r>
            <a:r>
              <a:rPr sz="2400" b="1" i="1" spc="-20" dirty="0">
                <a:latin typeface="Times New Roman"/>
                <a:cs typeface="Times New Roman"/>
              </a:rPr>
              <a:t> </a:t>
            </a:r>
            <a:r>
              <a:rPr sz="2400" i="1" dirty="0">
                <a:latin typeface="Times New Roman"/>
                <a:cs typeface="Times New Roman"/>
              </a:rPr>
              <a:t>uses</a:t>
            </a:r>
            <a:r>
              <a:rPr sz="2400" i="1" spc="-40" dirty="0">
                <a:latin typeface="Times New Roman"/>
                <a:cs typeface="Times New Roman"/>
              </a:rPr>
              <a:t> </a:t>
            </a:r>
            <a:r>
              <a:rPr sz="2400" i="1" dirty="0">
                <a:latin typeface="Times New Roman"/>
                <a:cs typeface="Times New Roman"/>
              </a:rPr>
              <a:t>two</a:t>
            </a:r>
            <a:r>
              <a:rPr sz="2400" i="1" spc="-55" dirty="0">
                <a:latin typeface="Times New Roman"/>
                <a:cs typeface="Times New Roman"/>
              </a:rPr>
              <a:t> </a:t>
            </a:r>
            <a:r>
              <a:rPr sz="2400" i="1" dirty="0">
                <a:latin typeface="Times New Roman"/>
                <a:cs typeface="Times New Roman"/>
              </a:rPr>
              <a:t>separate</a:t>
            </a:r>
            <a:r>
              <a:rPr sz="2400" i="1" spc="-45" dirty="0">
                <a:latin typeface="Times New Roman"/>
                <a:cs typeface="Times New Roman"/>
              </a:rPr>
              <a:t> </a:t>
            </a:r>
            <a:r>
              <a:rPr sz="2400" i="1" dirty="0">
                <a:latin typeface="Times New Roman"/>
                <a:cs typeface="Times New Roman"/>
              </a:rPr>
              <a:t>frequencies</a:t>
            </a:r>
            <a:r>
              <a:rPr sz="2400" i="1" spc="-75" dirty="0">
                <a:latin typeface="Times New Roman"/>
                <a:cs typeface="Times New Roman"/>
              </a:rPr>
              <a:t> </a:t>
            </a:r>
            <a:r>
              <a:rPr sz="2400" i="1" dirty="0">
                <a:latin typeface="Times New Roman"/>
                <a:cs typeface="Times New Roman"/>
              </a:rPr>
              <a:t>for</a:t>
            </a:r>
            <a:r>
              <a:rPr sz="2400" i="1" spc="-40" dirty="0">
                <a:latin typeface="Times New Roman"/>
                <a:cs typeface="Times New Roman"/>
              </a:rPr>
              <a:t> </a:t>
            </a:r>
            <a:r>
              <a:rPr sz="2400" i="1" dirty="0">
                <a:latin typeface="Times New Roman"/>
                <a:cs typeface="Times New Roman"/>
              </a:rPr>
              <a:t>the</a:t>
            </a:r>
            <a:r>
              <a:rPr sz="2400" i="1" spc="-60" dirty="0">
                <a:latin typeface="Times New Roman"/>
                <a:cs typeface="Times New Roman"/>
              </a:rPr>
              <a:t> </a:t>
            </a:r>
            <a:r>
              <a:rPr sz="2400" i="1" dirty="0">
                <a:latin typeface="Times New Roman"/>
                <a:cs typeface="Times New Roman"/>
              </a:rPr>
              <a:t>uplink</a:t>
            </a:r>
            <a:r>
              <a:rPr sz="2400" i="1" spc="-65" dirty="0">
                <a:latin typeface="Times New Roman"/>
                <a:cs typeface="Times New Roman"/>
              </a:rPr>
              <a:t> </a:t>
            </a:r>
            <a:r>
              <a:rPr sz="2400" i="1" dirty="0">
                <a:latin typeface="Times New Roman"/>
                <a:cs typeface="Times New Roman"/>
              </a:rPr>
              <a:t>(from</a:t>
            </a:r>
            <a:r>
              <a:rPr sz="2400" i="1" spc="-35" dirty="0">
                <a:latin typeface="Times New Roman"/>
                <a:cs typeface="Times New Roman"/>
              </a:rPr>
              <a:t> </a:t>
            </a:r>
            <a:r>
              <a:rPr sz="2400" i="1" spc="-25" dirty="0">
                <a:latin typeface="Times New Roman"/>
                <a:cs typeface="Times New Roman"/>
              </a:rPr>
              <a:t>the </a:t>
            </a:r>
            <a:r>
              <a:rPr sz="2400" i="1" dirty="0">
                <a:latin typeface="Times New Roman"/>
                <a:cs typeface="Times New Roman"/>
              </a:rPr>
              <a:t>mobile</a:t>
            </a:r>
            <a:r>
              <a:rPr sz="2400" i="1" spc="-25" dirty="0">
                <a:latin typeface="Times New Roman"/>
                <a:cs typeface="Times New Roman"/>
              </a:rPr>
              <a:t> </a:t>
            </a:r>
            <a:r>
              <a:rPr sz="2400" i="1" dirty="0">
                <a:latin typeface="Times New Roman"/>
                <a:cs typeface="Times New Roman"/>
              </a:rPr>
              <a:t>to</a:t>
            </a:r>
            <a:r>
              <a:rPr sz="2400" i="1" spc="-20" dirty="0">
                <a:latin typeface="Times New Roman"/>
                <a:cs typeface="Times New Roman"/>
              </a:rPr>
              <a:t> </a:t>
            </a:r>
            <a:r>
              <a:rPr sz="2400" i="1" dirty="0">
                <a:latin typeface="Times New Roman"/>
                <a:cs typeface="Times New Roman"/>
              </a:rPr>
              <a:t>the</a:t>
            </a:r>
            <a:r>
              <a:rPr sz="2400" i="1" spc="-20" dirty="0">
                <a:latin typeface="Times New Roman"/>
                <a:cs typeface="Times New Roman"/>
              </a:rPr>
              <a:t> </a:t>
            </a:r>
            <a:r>
              <a:rPr sz="2400" i="1" dirty="0">
                <a:latin typeface="Times New Roman"/>
                <a:cs typeface="Times New Roman"/>
              </a:rPr>
              <a:t>BS)</a:t>
            </a:r>
            <a:r>
              <a:rPr sz="2400" i="1" spc="-25" dirty="0">
                <a:latin typeface="Times New Roman"/>
                <a:cs typeface="Times New Roman"/>
              </a:rPr>
              <a:t> </a:t>
            </a:r>
            <a:r>
              <a:rPr sz="2400" i="1" dirty="0">
                <a:latin typeface="Times New Roman"/>
                <a:cs typeface="Times New Roman"/>
              </a:rPr>
              <a:t>and</a:t>
            </a:r>
            <a:r>
              <a:rPr sz="2400" i="1" spc="-10" dirty="0">
                <a:latin typeface="Times New Roman"/>
                <a:cs typeface="Times New Roman"/>
              </a:rPr>
              <a:t> </a:t>
            </a:r>
            <a:r>
              <a:rPr sz="2400" i="1" dirty="0">
                <a:latin typeface="Times New Roman"/>
                <a:cs typeface="Times New Roman"/>
              </a:rPr>
              <a:t>the</a:t>
            </a:r>
            <a:r>
              <a:rPr sz="2400" i="1" spc="-20" dirty="0">
                <a:latin typeface="Times New Roman"/>
                <a:cs typeface="Times New Roman"/>
              </a:rPr>
              <a:t> </a:t>
            </a:r>
            <a:r>
              <a:rPr sz="2400" i="1" dirty="0">
                <a:latin typeface="Times New Roman"/>
                <a:cs typeface="Times New Roman"/>
              </a:rPr>
              <a:t>downlink</a:t>
            </a:r>
            <a:r>
              <a:rPr sz="2400" i="1" spc="-30" dirty="0">
                <a:latin typeface="Times New Roman"/>
                <a:cs typeface="Times New Roman"/>
              </a:rPr>
              <a:t> </a:t>
            </a:r>
            <a:r>
              <a:rPr sz="2400" i="1" dirty="0">
                <a:latin typeface="Times New Roman"/>
                <a:cs typeface="Times New Roman"/>
              </a:rPr>
              <a:t>(from</a:t>
            </a:r>
            <a:r>
              <a:rPr sz="2400" i="1" spc="-10" dirty="0">
                <a:latin typeface="Times New Roman"/>
                <a:cs typeface="Times New Roman"/>
              </a:rPr>
              <a:t> </a:t>
            </a:r>
            <a:r>
              <a:rPr sz="2400" i="1" dirty="0">
                <a:latin typeface="Times New Roman"/>
                <a:cs typeface="Times New Roman"/>
              </a:rPr>
              <a:t>the</a:t>
            </a:r>
            <a:r>
              <a:rPr sz="2400" i="1" spc="-30" dirty="0">
                <a:latin typeface="Times New Roman"/>
                <a:cs typeface="Times New Roman"/>
              </a:rPr>
              <a:t> </a:t>
            </a:r>
            <a:r>
              <a:rPr sz="2400" i="1" dirty="0">
                <a:latin typeface="Times New Roman"/>
                <a:cs typeface="Times New Roman"/>
              </a:rPr>
              <a:t>BS</a:t>
            </a:r>
            <a:r>
              <a:rPr sz="2400" i="1" spc="-10" dirty="0">
                <a:latin typeface="Times New Roman"/>
                <a:cs typeface="Times New Roman"/>
              </a:rPr>
              <a:t> </a:t>
            </a:r>
            <a:r>
              <a:rPr sz="2400" i="1" dirty="0">
                <a:latin typeface="Times New Roman"/>
                <a:cs typeface="Times New Roman"/>
              </a:rPr>
              <a:t>to</a:t>
            </a:r>
            <a:r>
              <a:rPr sz="2400" i="1" spc="-10" dirty="0">
                <a:latin typeface="Times New Roman"/>
                <a:cs typeface="Times New Roman"/>
              </a:rPr>
              <a:t> </a:t>
            </a:r>
            <a:r>
              <a:rPr sz="2400" i="1" spc="-25" dirty="0">
                <a:latin typeface="Times New Roman"/>
                <a:cs typeface="Times New Roman"/>
              </a:rPr>
              <a:t>the </a:t>
            </a:r>
            <a:r>
              <a:rPr sz="2400" i="1" spc="-10" dirty="0">
                <a:latin typeface="Times New Roman"/>
                <a:cs typeface="Times New Roman"/>
              </a:rPr>
              <a:t>mobile).</a:t>
            </a:r>
            <a:endParaRPr sz="2400">
              <a:latin typeface="Times New Roman"/>
              <a:cs typeface="Times New Roman"/>
            </a:endParaRPr>
          </a:p>
          <a:p>
            <a:pPr marL="355600" marR="19050">
              <a:lnSpc>
                <a:spcPct val="100000"/>
              </a:lnSpc>
            </a:pPr>
            <a:r>
              <a:rPr sz="2400" b="1" i="1" dirty="0">
                <a:latin typeface="Times New Roman"/>
                <a:cs typeface="Times New Roman"/>
              </a:rPr>
              <a:t>TDD</a:t>
            </a:r>
            <a:r>
              <a:rPr sz="2400" b="1" i="1" spc="-25" dirty="0">
                <a:latin typeface="Times New Roman"/>
                <a:cs typeface="Times New Roman"/>
              </a:rPr>
              <a:t> </a:t>
            </a:r>
            <a:r>
              <a:rPr sz="2400" i="1" dirty="0">
                <a:latin typeface="Times New Roman"/>
                <a:cs typeface="Times New Roman"/>
              </a:rPr>
              <a:t>uses</a:t>
            </a:r>
            <a:r>
              <a:rPr sz="2400" i="1" spc="-25" dirty="0">
                <a:latin typeface="Times New Roman"/>
                <a:cs typeface="Times New Roman"/>
              </a:rPr>
              <a:t> </a:t>
            </a:r>
            <a:r>
              <a:rPr sz="2400" i="1" dirty="0">
                <a:latin typeface="Times New Roman"/>
                <a:cs typeface="Times New Roman"/>
              </a:rPr>
              <a:t>a</a:t>
            </a:r>
            <a:r>
              <a:rPr sz="2400" i="1" spc="-25" dirty="0">
                <a:latin typeface="Times New Roman"/>
                <a:cs typeface="Times New Roman"/>
              </a:rPr>
              <a:t> </a:t>
            </a:r>
            <a:r>
              <a:rPr sz="2400" i="1" dirty="0">
                <a:latin typeface="Times New Roman"/>
                <a:cs typeface="Times New Roman"/>
              </a:rPr>
              <a:t>single</a:t>
            </a:r>
            <a:r>
              <a:rPr sz="2400" i="1" spc="-45" dirty="0">
                <a:latin typeface="Times New Roman"/>
                <a:cs typeface="Times New Roman"/>
              </a:rPr>
              <a:t> </a:t>
            </a:r>
            <a:r>
              <a:rPr sz="2400" i="1" dirty="0">
                <a:latin typeface="Times New Roman"/>
                <a:cs typeface="Times New Roman"/>
              </a:rPr>
              <a:t>frequency</a:t>
            </a:r>
            <a:r>
              <a:rPr sz="2400" i="1" spc="-55" dirty="0">
                <a:latin typeface="Times New Roman"/>
                <a:cs typeface="Times New Roman"/>
              </a:rPr>
              <a:t> </a:t>
            </a:r>
            <a:r>
              <a:rPr sz="2400" i="1" dirty="0">
                <a:latin typeface="Times New Roman"/>
                <a:cs typeface="Times New Roman"/>
              </a:rPr>
              <a:t>to</a:t>
            </a:r>
            <a:r>
              <a:rPr sz="2400" i="1" spc="-25" dirty="0">
                <a:latin typeface="Times New Roman"/>
                <a:cs typeface="Times New Roman"/>
              </a:rPr>
              <a:t> </a:t>
            </a:r>
            <a:r>
              <a:rPr sz="2400" i="1" dirty="0">
                <a:latin typeface="Times New Roman"/>
                <a:cs typeface="Times New Roman"/>
              </a:rPr>
              <a:t>transmit</a:t>
            </a:r>
            <a:r>
              <a:rPr sz="2400" i="1" spc="-45" dirty="0">
                <a:latin typeface="Times New Roman"/>
                <a:cs typeface="Times New Roman"/>
              </a:rPr>
              <a:t> </a:t>
            </a:r>
            <a:r>
              <a:rPr sz="2400" i="1" dirty="0">
                <a:latin typeface="Times New Roman"/>
                <a:cs typeface="Times New Roman"/>
              </a:rPr>
              <a:t>signals</a:t>
            </a:r>
            <a:r>
              <a:rPr sz="2400" i="1" spc="-25" dirty="0">
                <a:latin typeface="Times New Roman"/>
                <a:cs typeface="Times New Roman"/>
              </a:rPr>
              <a:t> </a:t>
            </a:r>
            <a:r>
              <a:rPr sz="2400" i="1" dirty="0">
                <a:latin typeface="Times New Roman"/>
                <a:cs typeface="Times New Roman"/>
              </a:rPr>
              <a:t>in</a:t>
            </a:r>
            <a:r>
              <a:rPr sz="2400" i="1" spc="-35" dirty="0">
                <a:latin typeface="Times New Roman"/>
                <a:cs typeface="Times New Roman"/>
              </a:rPr>
              <a:t> </a:t>
            </a:r>
            <a:r>
              <a:rPr sz="2400" i="1" dirty="0">
                <a:latin typeface="Times New Roman"/>
                <a:cs typeface="Times New Roman"/>
              </a:rPr>
              <a:t>both</a:t>
            </a:r>
            <a:r>
              <a:rPr sz="2400" i="1" spc="-25" dirty="0">
                <a:latin typeface="Times New Roman"/>
                <a:cs typeface="Times New Roman"/>
              </a:rPr>
              <a:t> the </a:t>
            </a:r>
            <a:r>
              <a:rPr sz="2400" i="1" dirty="0">
                <a:latin typeface="Times New Roman"/>
                <a:cs typeface="Times New Roman"/>
              </a:rPr>
              <a:t>downlink</a:t>
            </a:r>
            <a:r>
              <a:rPr sz="2400" i="1" spc="-20" dirty="0">
                <a:latin typeface="Times New Roman"/>
                <a:cs typeface="Times New Roman"/>
              </a:rPr>
              <a:t> </a:t>
            </a:r>
            <a:r>
              <a:rPr sz="2400" i="1" dirty="0">
                <a:latin typeface="Times New Roman"/>
                <a:cs typeface="Times New Roman"/>
              </a:rPr>
              <a:t>and uplink</a:t>
            </a:r>
            <a:r>
              <a:rPr sz="2400" i="1" spc="-20" dirty="0">
                <a:latin typeface="Times New Roman"/>
                <a:cs typeface="Times New Roman"/>
              </a:rPr>
              <a:t> </a:t>
            </a:r>
            <a:r>
              <a:rPr sz="2400" i="1" spc="-10" dirty="0">
                <a:latin typeface="Times New Roman"/>
                <a:cs typeface="Times New Roman"/>
              </a:rPr>
              <a:t>directions.</a:t>
            </a:r>
            <a:endParaRPr sz="2400">
              <a:latin typeface="Times New Roman"/>
              <a:cs typeface="Times New Roman"/>
            </a:endParaRPr>
          </a:p>
        </p:txBody>
      </p:sp>
      <p:sp>
        <p:nvSpPr>
          <p:cNvPr id="3" name="object 3"/>
          <p:cNvSpPr txBox="1">
            <a:spLocks noGrp="1"/>
          </p:cNvSpPr>
          <p:nvPr>
            <p:ph type="title"/>
          </p:nvPr>
        </p:nvSpPr>
        <p:spPr>
          <a:xfrm>
            <a:off x="383540" y="150367"/>
            <a:ext cx="4685665" cy="1031875"/>
          </a:xfrm>
          <a:prstGeom prst="rect">
            <a:avLst/>
          </a:prstGeom>
        </p:spPr>
        <p:txBody>
          <a:bodyPr vert="horz" wrap="square" lIns="0" tIns="104139" rIns="0" bIns="0" rtlCol="0">
            <a:spAutoFit/>
          </a:bodyPr>
          <a:lstStyle/>
          <a:p>
            <a:pPr marL="12700" marR="5080">
              <a:lnSpc>
                <a:spcPts val="3600"/>
              </a:lnSpc>
              <a:spcBef>
                <a:spcPts val="819"/>
              </a:spcBef>
            </a:pPr>
            <a:r>
              <a:rPr b="0" i="1" spc="-150" dirty="0">
                <a:latin typeface="Arial"/>
                <a:cs typeface="Arial"/>
              </a:rPr>
              <a:t>Direction</a:t>
            </a:r>
            <a:r>
              <a:rPr b="0" i="1" spc="-240" dirty="0">
                <a:latin typeface="Arial"/>
                <a:cs typeface="Arial"/>
              </a:rPr>
              <a:t> </a:t>
            </a:r>
            <a:r>
              <a:rPr b="0" i="1" spc="-85" dirty="0">
                <a:latin typeface="Arial"/>
                <a:cs typeface="Arial"/>
              </a:rPr>
              <a:t>of</a:t>
            </a:r>
            <a:r>
              <a:rPr b="0" i="1" spc="-270" dirty="0">
                <a:latin typeface="Arial"/>
                <a:cs typeface="Arial"/>
              </a:rPr>
              <a:t> </a:t>
            </a:r>
            <a:r>
              <a:rPr b="0" i="1" spc="-165" dirty="0">
                <a:latin typeface="Arial"/>
                <a:cs typeface="Arial"/>
              </a:rPr>
              <a:t>Transmission </a:t>
            </a:r>
            <a:r>
              <a:rPr b="0" i="1" spc="-130" dirty="0">
                <a:latin typeface="Arial"/>
                <a:cs typeface="Arial"/>
              </a:rPr>
              <a:t>(</a:t>
            </a:r>
            <a:r>
              <a:rPr b="0" spc="-130" dirty="0">
                <a:latin typeface="Arial MT"/>
                <a:cs typeface="Arial MT"/>
              </a:rPr>
              <a:t>The</a:t>
            </a:r>
            <a:r>
              <a:rPr b="0" spc="-254" dirty="0">
                <a:latin typeface="Arial MT"/>
                <a:cs typeface="Arial MT"/>
              </a:rPr>
              <a:t> </a:t>
            </a:r>
            <a:r>
              <a:rPr b="0" spc="-140" dirty="0">
                <a:latin typeface="Arial MT"/>
                <a:cs typeface="Arial MT"/>
              </a:rPr>
              <a:t>duplex</a:t>
            </a:r>
            <a:r>
              <a:rPr b="0" spc="-245" dirty="0">
                <a:latin typeface="Arial MT"/>
                <a:cs typeface="Arial MT"/>
              </a:rPr>
              <a:t> </a:t>
            </a:r>
            <a:r>
              <a:rPr b="0" spc="-145" dirty="0">
                <a:latin typeface="Arial MT"/>
                <a:cs typeface="Arial MT"/>
              </a:rPr>
              <a:t>concept</a:t>
            </a:r>
            <a:r>
              <a:rPr b="0" spc="-240" dirty="0">
                <a:latin typeface="Arial MT"/>
                <a:cs typeface="Arial MT"/>
              </a:rPr>
              <a:t> </a:t>
            </a:r>
            <a:r>
              <a:rPr spc="-50" dirty="0"/>
              <a:t>)</a:t>
            </a:r>
          </a:p>
        </p:txBody>
      </p:sp>
      <p:sp>
        <p:nvSpPr>
          <p:cNvPr id="4" name="object 4"/>
          <p:cNvSpPr/>
          <p:nvPr/>
        </p:nvSpPr>
        <p:spPr>
          <a:xfrm>
            <a:off x="744499" y="4392294"/>
            <a:ext cx="3848100" cy="2019300"/>
          </a:xfrm>
          <a:custGeom>
            <a:avLst/>
            <a:gdLst/>
            <a:ahLst/>
            <a:cxnLst/>
            <a:rect l="l" t="t" r="r" b="b"/>
            <a:pathLst>
              <a:path w="3848100" h="2019300">
                <a:moveTo>
                  <a:pt x="3848074" y="1981200"/>
                </a:moveTo>
                <a:lnTo>
                  <a:pt x="3835400" y="1974862"/>
                </a:lnTo>
                <a:lnTo>
                  <a:pt x="3771874" y="1943100"/>
                </a:lnTo>
                <a:lnTo>
                  <a:pt x="3771874" y="1974862"/>
                </a:lnTo>
                <a:lnTo>
                  <a:pt x="44450" y="1974862"/>
                </a:lnTo>
                <a:lnTo>
                  <a:pt x="44450" y="76200"/>
                </a:lnTo>
                <a:lnTo>
                  <a:pt x="76200" y="76200"/>
                </a:lnTo>
                <a:lnTo>
                  <a:pt x="69850" y="63500"/>
                </a:lnTo>
                <a:lnTo>
                  <a:pt x="38100" y="0"/>
                </a:lnTo>
                <a:lnTo>
                  <a:pt x="0" y="76200"/>
                </a:lnTo>
                <a:lnTo>
                  <a:pt x="31750" y="76200"/>
                </a:lnTo>
                <a:lnTo>
                  <a:pt x="31750" y="1981212"/>
                </a:lnTo>
                <a:lnTo>
                  <a:pt x="38100" y="1981212"/>
                </a:lnTo>
                <a:lnTo>
                  <a:pt x="38100" y="1987562"/>
                </a:lnTo>
                <a:lnTo>
                  <a:pt x="3771874" y="1987562"/>
                </a:lnTo>
                <a:lnTo>
                  <a:pt x="3771874" y="2019300"/>
                </a:lnTo>
                <a:lnTo>
                  <a:pt x="3835349" y="1987562"/>
                </a:lnTo>
                <a:lnTo>
                  <a:pt x="3848074" y="1981200"/>
                </a:lnTo>
                <a:close/>
              </a:path>
            </a:pathLst>
          </a:custGeom>
          <a:solidFill>
            <a:srgbClr val="497DBA"/>
          </a:solidFill>
        </p:spPr>
        <p:txBody>
          <a:bodyPr wrap="square" lIns="0" tIns="0" rIns="0" bIns="0" rtlCol="0"/>
          <a:lstStyle/>
          <a:p>
            <a:endParaRPr/>
          </a:p>
        </p:txBody>
      </p:sp>
      <p:sp>
        <p:nvSpPr>
          <p:cNvPr id="5" name="object 5"/>
          <p:cNvSpPr txBox="1"/>
          <p:nvPr/>
        </p:nvSpPr>
        <p:spPr>
          <a:xfrm>
            <a:off x="782599" y="4773282"/>
            <a:ext cx="3581400" cy="369570"/>
          </a:xfrm>
          <a:prstGeom prst="rect">
            <a:avLst/>
          </a:prstGeom>
          <a:solidFill>
            <a:srgbClr val="DCE6F1"/>
          </a:solidFill>
          <a:ln w="9525">
            <a:solidFill>
              <a:srgbClr val="7E7E7E"/>
            </a:solidFill>
          </a:ln>
        </p:spPr>
        <p:txBody>
          <a:bodyPr vert="horz" wrap="square" lIns="0" tIns="31750" rIns="0" bIns="0" rtlCol="0">
            <a:spAutoFit/>
          </a:bodyPr>
          <a:lstStyle/>
          <a:p>
            <a:pPr marL="91440">
              <a:lnSpc>
                <a:spcPct val="100000"/>
              </a:lnSpc>
              <a:spcBef>
                <a:spcPts val="250"/>
              </a:spcBef>
            </a:pPr>
            <a:r>
              <a:rPr sz="1800" dirty="0">
                <a:latin typeface="Calibri"/>
                <a:cs typeface="Calibri"/>
              </a:rPr>
              <a:t>Base</a:t>
            </a:r>
            <a:r>
              <a:rPr sz="1800" spc="-55" dirty="0">
                <a:latin typeface="Calibri"/>
                <a:cs typeface="Calibri"/>
              </a:rPr>
              <a:t> </a:t>
            </a:r>
            <a:r>
              <a:rPr sz="1800" spc="-10" dirty="0">
                <a:latin typeface="Calibri"/>
                <a:cs typeface="Calibri"/>
              </a:rPr>
              <a:t>Station(Tx),</a:t>
            </a:r>
            <a:r>
              <a:rPr sz="1800" spc="-40" dirty="0">
                <a:latin typeface="Calibri"/>
                <a:cs typeface="Calibri"/>
              </a:rPr>
              <a:t> </a:t>
            </a:r>
            <a:r>
              <a:rPr sz="1800" dirty="0">
                <a:latin typeface="Calibri"/>
                <a:cs typeface="Calibri"/>
              </a:rPr>
              <a:t>Mobile</a:t>
            </a:r>
            <a:r>
              <a:rPr sz="1800" spc="-25" dirty="0">
                <a:latin typeface="Calibri"/>
                <a:cs typeface="Calibri"/>
              </a:rPr>
              <a:t> </a:t>
            </a:r>
            <a:r>
              <a:rPr sz="1800" spc="-10" dirty="0">
                <a:latin typeface="Calibri"/>
                <a:cs typeface="Calibri"/>
              </a:rPr>
              <a:t>Station(Rx</a:t>
            </a:r>
            <a:endParaRPr sz="1800">
              <a:latin typeface="Calibri"/>
              <a:cs typeface="Calibri"/>
            </a:endParaRPr>
          </a:p>
        </p:txBody>
      </p:sp>
      <p:sp>
        <p:nvSpPr>
          <p:cNvPr id="6" name="object 6"/>
          <p:cNvSpPr txBox="1"/>
          <p:nvPr/>
        </p:nvSpPr>
        <p:spPr>
          <a:xfrm>
            <a:off x="799655" y="5857608"/>
            <a:ext cx="3581400" cy="369570"/>
          </a:xfrm>
          <a:prstGeom prst="rect">
            <a:avLst/>
          </a:prstGeom>
          <a:solidFill>
            <a:srgbClr val="FBD4B5"/>
          </a:solidFill>
        </p:spPr>
        <p:txBody>
          <a:bodyPr vert="horz" wrap="square" lIns="0" tIns="31750" rIns="0" bIns="0" rtlCol="0">
            <a:spAutoFit/>
          </a:bodyPr>
          <a:lstStyle/>
          <a:p>
            <a:pPr marL="91440">
              <a:lnSpc>
                <a:spcPct val="100000"/>
              </a:lnSpc>
              <a:spcBef>
                <a:spcPts val="250"/>
              </a:spcBef>
            </a:pPr>
            <a:r>
              <a:rPr sz="1800" dirty="0">
                <a:latin typeface="Calibri"/>
                <a:cs typeface="Calibri"/>
              </a:rPr>
              <a:t>Mobile</a:t>
            </a:r>
            <a:r>
              <a:rPr sz="1800" spc="-15" dirty="0">
                <a:latin typeface="Calibri"/>
                <a:cs typeface="Calibri"/>
              </a:rPr>
              <a:t> </a:t>
            </a:r>
            <a:r>
              <a:rPr sz="1800" spc="-10" dirty="0">
                <a:latin typeface="Calibri"/>
                <a:cs typeface="Calibri"/>
              </a:rPr>
              <a:t>station</a:t>
            </a:r>
            <a:r>
              <a:rPr sz="1800" spc="-35" dirty="0">
                <a:latin typeface="Calibri"/>
                <a:cs typeface="Calibri"/>
              </a:rPr>
              <a:t> </a:t>
            </a:r>
            <a:r>
              <a:rPr sz="1800" dirty="0">
                <a:latin typeface="Calibri"/>
                <a:cs typeface="Calibri"/>
              </a:rPr>
              <a:t>(tx),</a:t>
            </a:r>
            <a:r>
              <a:rPr sz="1800" spc="-25" dirty="0">
                <a:latin typeface="Calibri"/>
                <a:cs typeface="Calibri"/>
              </a:rPr>
              <a:t> </a:t>
            </a:r>
            <a:r>
              <a:rPr sz="1800" dirty="0">
                <a:latin typeface="Calibri"/>
                <a:cs typeface="Calibri"/>
              </a:rPr>
              <a:t>Base</a:t>
            </a:r>
            <a:r>
              <a:rPr sz="1800" spc="-40" dirty="0">
                <a:latin typeface="Calibri"/>
                <a:cs typeface="Calibri"/>
              </a:rPr>
              <a:t> </a:t>
            </a:r>
            <a:r>
              <a:rPr sz="1800" spc="-10" dirty="0">
                <a:latin typeface="Calibri"/>
                <a:cs typeface="Calibri"/>
              </a:rPr>
              <a:t>station(Rx)</a:t>
            </a:r>
            <a:endParaRPr sz="1800">
              <a:latin typeface="Calibri"/>
              <a:cs typeface="Calibri"/>
            </a:endParaRPr>
          </a:p>
        </p:txBody>
      </p:sp>
      <p:sp>
        <p:nvSpPr>
          <p:cNvPr id="7" name="object 7"/>
          <p:cNvSpPr txBox="1"/>
          <p:nvPr/>
        </p:nvSpPr>
        <p:spPr>
          <a:xfrm>
            <a:off x="303529" y="4756429"/>
            <a:ext cx="254000" cy="1539875"/>
          </a:xfrm>
          <a:prstGeom prst="rect">
            <a:avLst/>
          </a:prstGeom>
        </p:spPr>
        <p:txBody>
          <a:bodyPr vert="vert270" wrap="square" lIns="0" tIns="0" rIns="0" bIns="0" rtlCol="0">
            <a:spAutoFit/>
          </a:bodyPr>
          <a:lstStyle/>
          <a:p>
            <a:pPr marL="12700">
              <a:lnSpc>
                <a:spcPts val="1810"/>
              </a:lnSpc>
            </a:pPr>
            <a:r>
              <a:rPr sz="1800" spc="-10" dirty="0">
                <a:latin typeface="Calibri"/>
                <a:cs typeface="Calibri"/>
              </a:rPr>
              <a:t>Frequency(Mhz)</a:t>
            </a:r>
            <a:endParaRPr sz="1800">
              <a:latin typeface="Calibri"/>
              <a:cs typeface="Calibri"/>
            </a:endParaRPr>
          </a:p>
        </p:txBody>
      </p:sp>
      <p:sp>
        <p:nvSpPr>
          <p:cNvPr id="8" name="object 8"/>
          <p:cNvSpPr/>
          <p:nvPr/>
        </p:nvSpPr>
        <p:spPr>
          <a:xfrm>
            <a:off x="5448300" y="4419600"/>
            <a:ext cx="3695700" cy="1987550"/>
          </a:xfrm>
          <a:custGeom>
            <a:avLst/>
            <a:gdLst/>
            <a:ahLst/>
            <a:cxnLst/>
            <a:rect l="l" t="t" r="r" b="b"/>
            <a:pathLst>
              <a:path w="3695700" h="1987550">
                <a:moveTo>
                  <a:pt x="3695700" y="1974850"/>
                </a:moveTo>
                <a:lnTo>
                  <a:pt x="44450" y="1974850"/>
                </a:lnTo>
                <a:lnTo>
                  <a:pt x="44450" y="76200"/>
                </a:lnTo>
                <a:lnTo>
                  <a:pt x="76200" y="76200"/>
                </a:lnTo>
                <a:lnTo>
                  <a:pt x="69850" y="63500"/>
                </a:lnTo>
                <a:lnTo>
                  <a:pt x="38100" y="0"/>
                </a:lnTo>
                <a:lnTo>
                  <a:pt x="0" y="76200"/>
                </a:lnTo>
                <a:lnTo>
                  <a:pt x="31750" y="76200"/>
                </a:lnTo>
                <a:lnTo>
                  <a:pt x="31750" y="1981200"/>
                </a:lnTo>
                <a:lnTo>
                  <a:pt x="38100" y="1981200"/>
                </a:lnTo>
                <a:lnTo>
                  <a:pt x="38100" y="1987550"/>
                </a:lnTo>
                <a:lnTo>
                  <a:pt x="3695700" y="1987550"/>
                </a:lnTo>
                <a:lnTo>
                  <a:pt x="3695700" y="1974850"/>
                </a:lnTo>
                <a:close/>
              </a:path>
            </a:pathLst>
          </a:custGeom>
          <a:solidFill>
            <a:srgbClr val="497DBA"/>
          </a:solidFill>
        </p:spPr>
        <p:txBody>
          <a:bodyPr wrap="square" lIns="0" tIns="0" rIns="0" bIns="0" rtlCol="0"/>
          <a:lstStyle/>
          <a:p>
            <a:endParaRPr/>
          </a:p>
        </p:txBody>
      </p:sp>
      <p:sp>
        <p:nvSpPr>
          <p:cNvPr id="9" name="object 9"/>
          <p:cNvSpPr txBox="1"/>
          <p:nvPr/>
        </p:nvSpPr>
        <p:spPr>
          <a:xfrm>
            <a:off x="5600319" y="5145925"/>
            <a:ext cx="1606550" cy="1200785"/>
          </a:xfrm>
          <a:prstGeom prst="rect">
            <a:avLst/>
          </a:prstGeom>
          <a:solidFill>
            <a:srgbClr val="DCE6F1"/>
          </a:solidFill>
          <a:ln w="9525">
            <a:solidFill>
              <a:srgbClr val="7E7E7E"/>
            </a:solidFill>
          </a:ln>
        </p:spPr>
        <p:txBody>
          <a:bodyPr vert="horz" wrap="square" lIns="0" tIns="31115" rIns="0" bIns="0" rtlCol="0">
            <a:spAutoFit/>
          </a:bodyPr>
          <a:lstStyle/>
          <a:p>
            <a:pPr marL="92075" marR="457200">
              <a:lnSpc>
                <a:spcPct val="100000"/>
              </a:lnSpc>
              <a:spcBef>
                <a:spcPts val="245"/>
              </a:spcBef>
            </a:pPr>
            <a:r>
              <a:rPr sz="1800" spc="-20" dirty="0">
                <a:latin typeface="Calibri"/>
                <a:cs typeface="Calibri"/>
              </a:rPr>
              <a:t>Base Station(Tx), </a:t>
            </a:r>
            <a:r>
              <a:rPr sz="1800" spc="-10" dirty="0">
                <a:latin typeface="Calibri"/>
                <a:cs typeface="Calibri"/>
              </a:rPr>
              <a:t>Mobile Station(Rx)</a:t>
            </a:r>
            <a:endParaRPr sz="180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51</a:t>
            </a:fld>
            <a:endParaRPr spc="-25" dirty="0"/>
          </a:p>
        </p:txBody>
      </p:sp>
      <p:sp>
        <p:nvSpPr>
          <p:cNvPr id="13" name="object 13"/>
          <p:cNvSpPr txBox="1"/>
          <p:nvPr/>
        </p:nvSpPr>
        <p:spPr>
          <a:xfrm>
            <a:off x="2157222" y="6565036"/>
            <a:ext cx="948690" cy="254000"/>
          </a:xfrm>
          <a:prstGeom prst="rect">
            <a:avLst/>
          </a:prstGeom>
        </p:spPr>
        <p:txBody>
          <a:bodyPr vert="horz" wrap="square" lIns="0" tIns="0" rIns="0" bIns="0" rtlCol="0">
            <a:spAutoFit/>
          </a:bodyPr>
          <a:lstStyle/>
          <a:p>
            <a:pPr marL="12700">
              <a:lnSpc>
                <a:spcPts val="1810"/>
              </a:lnSpc>
            </a:pPr>
            <a:r>
              <a:rPr sz="1800" dirty="0">
                <a:latin typeface="Calibri"/>
                <a:cs typeface="Calibri"/>
              </a:rPr>
              <a:t>Time</a:t>
            </a:r>
            <a:r>
              <a:rPr sz="1800" spc="-30" dirty="0">
                <a:latin typeface="Calibri"/>
                <a:cs typeface="Calibri"/>
              </a:rPr>
              <a:t> </a:t>
            </a:r>
            <a:r>
              <a:rPr sz="1800" spc="-20" dirty="0">
                <a:latin typeface="Calibri"/>
                <a:cs typeface="Calibri"/>
              </a:rPr>
              <a:t>(ms)</a:t>
            </a:r>
            <a:endParaRPr sz="1800">
              <a:latin typeface="Calibri"/>
              <a:cs typeface="Calibri"/>
            </a:endParaRPr>
          </a:p>
        </p:txBody>
      </p:sp>
      <p:sp>
        <p:nvSpPr>
          <p:cNvPr id="14" name="object 14"/>
          <p:cNvSpPr txBox="1"/>
          <p:nvPr/>
        </p:nvSpPr>
        <p:spPr>
          <a:xfrm>
            <a:off x="4585842" y="6592163"/>
            <a:ext cx="4478020" cy="254000"/>
          </a:xfrm>
          <a:prstGeom prst="rect">
            <a:avLst/>
          </a:prstGeom>
        </p:spPr>
        <p:txBody>
          <a:bodyPr vert="horz" wrap="square" lIns="0" tIns="0" rIns="0" bIns="0" rtlCol="0">
            <a:spAutoFit/>
          </a:bodyPr>
          <a:lstStyle/>
          <a:p>
            <a:pPr marL="12700">
              <a:lnSpc>
                <a:spcPts val="1830"/>
              </a:lnSpc>
            </a:pPr>
            <a:r>
              <a:rPr sz="1100" b="1" dirty="0">
                <a:solidFill>
                  <a:srgbClr val="0F1141"/>
                </a:solidFill>
                <a:latin typeface="Arial"/>
                <a:cs typeface="Arial"/>
              </a:rPr>
              <a:t>BITS </a:t>
            </a:r>
            <a:r>
              <a:rPr sz="1100" dirty="0">
                <a:solidFill>
                  <a:srgbClr val="0F1141"/>
                </a:solidFill>
                <a:latin typeface="Arial MT"/>
                <a:cs typeface="Arial MT"/>
              </a:rPr>
              <a:t>Pilani,</a:t>
            </a:r>
            <a:r>
              <a:rPr sz="1100" spc="30" dirty="0">
                <a:solidFill>
                  <a:srgbClr val="0F1141"/>
                </a:solidFill>
                <a:latin typeface="Arial MT"/>
                <a:cs typeface="Arial MT"/>
              </a:rPr>
              <a:t> </a:t>
            </a:r>
            <a:r>
              <a:rPr sz="1100" dirty="0">
                <a:solidFill>
                  <a:srgbClr val="0F1141"/>
                </a:solidFill>
                <a:latin typeface="Arial MT"/>
                <a:cs typeface="Arial MT"/>
              </a:rPr>
              <a:t>Deemed</a:t>
            </a:r>
            <a:r>
              <a:rPr sz="1100" spc="-10" dirty="0">
                <a:solidFill>
                  <a:srgbClr val="0F1141"/>
                </a:solidFill>
                <a:latin typeface="Arial MT"/>
                <a:cs typeface="Arial MT"/>
              </a:rPr>
              <a:t> </a:t>
            </a:r>
            <a:r>
              <a:rPr sz="1100" dirty="0">
                <a:solidFill>
                  <a:srgbClr val="0F1141"/>
                </a:solidFill>
                <a:latin typeface="Arial MT"/>
                <a:cs typeface="Arial MT"/>
              </a:rPr>
              <a:t>to</a:t>
            </a:r>
            <a:r>
              <a:rPr sz="1100" spc="-15" dirty="0">
                <a:solidFill>
                  <a:srgbClr val="0F1141"/>
                </a:solidFill>
                <a:latin typeface="Arial MT"/>
                <a:cs typeface="Arial MT"/>
              </a:rPr>
              <a:t> </a:t>
            </a:r>
            <a:r>
              <a:rPr sz="1100" dirty="0">
                <a:solidFill>
                  <a:srgbClr val="0F1141"/>
                </a:solidFill>
                <a:latin typeface="Arial MT"/>
                <a:cs typeface="Arial MT"/>
              </a:rPr>
              <a:t>be</a:t>
            </a:r>
            <a:r>
              <a:rPr sz="1100" spc="-5" dirty="0">
                <a:solidFill>
                  <a:srgbClr val="0F1141"/>
                </a:solidFill>
                <a:latin typeface="Arial MT"/>
                <a:cs typeface="Arial MT"/>
              </a:rPr>
              <a:t> </a:t>
            </a:r>
            <a:r>
              <a:rPr sz="1100" spc="-20" dirty="0">
                <a:solidFill>
                  <a:srgbClr val="0F1141"/>
                </a:solidFill>
                <a:latin typeface="Arial MT"/>
                <a:cs typeface="Arial MT"/>
              </a:rPr>
              <a:t>U</a:t>
            </a:r>
            <a:r>
              <a:rPr sz="1100" spc="-15" dirty="0">
                <a:solidFill>
                  <a:srgbClr val="0F1141"/>
                </a:solidFill>
                <a:latin typeface="Arial MT"/>
                <a:cs typeface="Arial MT"/>
              </a:rPr>
              <a:t>n</a:t>
            </a:r>
            <a:r>
              <a:rPr sz="1100" spc="-20" dirty="0">
                <a:solidFill>
                  <a:srgbClr val="0F1141"/>
                </a:solidFill>
                <a:latin typeface="Arial MT"/>
                <a:cs typeface="Arial MT"/>
              </a:rPr>
              <a:t>iv</a:t>
            </a:r>
            <a:r>
              <a:rPr sz="1100" spc="-5" dirty="0">
                <a:solidFill>
                  <a:srgbClr val="0F1141"/>
                </a:solidFill>
                <a:latin typeface="Arial MT"/>
                <a:cs typeface="Arial MT"/>
              </a:rPr>
              <a:t>ersit</a:t>
            </a:r>
            <a:r>
              <a:rPr sz="1100" spc="-225" dirty="0">
                <a:solidFill>
                  <a:srgbClr val="0F1141"/>
                </a:solidFill>
                <a:latin typeface="Arial MT"/>
                <a:cs typeface="Arial MT"/>
              </a:rPr>
              <a:t>y</a:t>
            </a:r>
            <a:r>
              <a:rPr sz="1800" spc="-340" dirty="0">
                <a:latin typeface="Calibri"/>
                <a:cs typeface="Calibri"/>
              </a:rPr>
              <a:t>T</a:t>
            </a:r>
            <a:r>
              <a:rPr sz="1100" spc="-285" dirty="0">
                <a:solidFill>
                  <a:srgbClr val="0F1141"/>
                </a:solidFill>
                <a:latin typeface="Arial MT"/>
                <a:cs typeface="Arial MT"/>
              </a:rPr>
              <a:t>u</a:t>
            </a:r>
            <a:r>
              <a:rPr sz="1800" spc="-140" dirty="0">
                <a:latin typeface="Calibri"/>
                <a:cs typeface="Calibri"/>
              </a:rPr>
              <a:t>i</a:t>
            </a:r>
            <a:r>
              <a:rPr sz="1100" spc="-495" dirty="0">
                <a:solidFill>
                  <a:srgbClr val="0F1141"/>
                </a:solidFill>
                <a:latin typeface="Arial MT"/>
                <a:cs typeface="Arial MT"/>
              </a:rPr>
              <a:t>n</a:t>
            </a:r>
            <a:r>
              <a:rPr sz="1800" spc="-960" dirty="0">
                <a:latin typeface="Calibri"/>
                <a:cs typeface="Calibri"/>
              </a:rPr>
              <a:t>m</a:t>
            </a:r>
            <a:r>
              <a:rPr sz="1100" spc="-10" dirty="0">
                <a:solidFill>
                  <a:srgbClr val="0F1141"/>
                </a:solidFill>
                <a:latin typeface="Arial MT"/>
                <a:cs typeface="Arial MT"/>
              </a:rPr>
              <a:t>d</a:t>
            </a:r>
            <a:r>
              <a:rPr sz="1100" spc="-280" dirty="0">
                <a:solidFill>
                  <a:srgbClr val="0F1141"/>
                </a:solidFill>
                <a:latin typeface="Arial MT"/>
                <a:cs typeface="Arial MT"/>
              </a:rPr>
              <a:t>e</a:t>
            </a:r>
            <a:r>
              <a:rPr sz="1800" spc="-645" dirty="0">
                <a:latin typeface="Calibri"/>
                <a:cs typeface="Calibri"/>
              </a:rPr>
              <a:t>e</a:t>
            </a:r>
            <a:r>
              <a:rPr sz="1100" spc="-5" dirty="0">
                <a:solidFill>
                  <a:srgbClr val="0F1141"/>
                </a:solidFill>
                <a:latin typeface="Arial MT"/>
                <a:cs typeface="Arial MT"/>
              </a:rPr>
              <a:t>r</a:t>
            </a:r>
            <a:r>
              <a:rPr sz="1100" spc="-10" dirty="0">
                <a:solidFill>
                  <a:srgbClr val="0F1141"/>
                </a:solidFill>
                <a:latin typeface="Arial MT"/>
                <a:cs typeface="Arial MT"/>
              </a:rPr>
              <a:t> </a:t>
            </a:r>
            <a:r>
              <a:rPr sz="1100" spc="-375" dirty="0">
                <a:solidFill>
                  <a:srgbClr val="0F1141"/>
                </a:solidFill>
                <a:latin typeface="Arial MT"/>
                <a:cs typeface="Arial MT"/>
              </a:rPr>
              <a:t>S</a:t>
            </a:r>
            <a:r>
              <a:rPr sz="1800" spc="-210" dirty="0">
                <a:latin typeface="Calibri"/>
                <a:cs typeface="Calibri"/>
              </a:rPr>
              <a:t>(</a:t>
            </a:r>
            <a:r>
              <a:rPr sz="1100" spc="-434" dirty="0">
                <a:solidFill>
                  <a:srgbClr val="0F1141"/>
                </a:solidFill>
                <a:latin typeface="Arial MT"/>
                <a:cs typeface="Arial MT"/>
              </a:rPr>
              <a:t>e</a:t>
            </a:r>
            <a:r>
              <a:rPr sz="1800" spc="-1030" dirty="0">
                <a:latin typeface="Calibri"/>
                <a:cs typeface="Calibri"/>
              </a:rPr>
              <a:t>m</a:t>
            </a:r>
            <a:r>
              <a:rPr sz="1100" spc="-15" dirty="0">
                <a:solidFill>
                  <a:srgbClr val="0F1141"/>
                </a:solidFill>
                <a:latin typeface="Arial MT"/>
                <a:cs typeface="Arial MT"/>
              </a:rPr>
              <a:t>ct</a:t>
            </a:r>
            <a:r>
              <a:rPr sz="1100" spc="-105" dirty="0">
                <a:solidFill>
                  <a:srgbClr val="0F1141"/>
                </a:solidFill>
                <a:latin typeface="Arial MT"/>
                <a:cs typeface="Arial MT"/>
              </a:rPr>
              <a:t>i</a:t>
            </a:r>
            <a:r>
              <a:rPr sz="1800" spc="-630" dirty="0">
                <a:latin typeface="Calibri"/>
                <a:cs typeface="Calibri"/>
              </a:rPr>
              <a:t>s</a:t>
            </a:r>
            <a:r>
              <a:rPr sz="1100" spc="-15" dirty="0">
                <a:solidFill>
                  <a:srgbClr val="0F1141"/>
                </a:solidFill>
                <a:latin typeface="Arial MT"/>
                <a:cs typeface="Arial MT"/>
              </a:rPr>
              <a:t>o</a:t>
            </a:r>
            <a:r>
              <a:rPr sz="1100" spc="-615" dirty="0">
                <a:solidFill>
                  <a:srgbClr val="0F1141"/>
                </a:solidFill>
                <a:latin typeface="Arial MT"/>
                <a:cs typeface="Arial MT"/>
              </a:rPr>
              <a:t>n</a:t>
            </a:r>
            <a:r>
              <a:rPr sz="1800" spc="-10" dirty="0">
                <a:latin typeface="Calibri"/>
                <a:cs typeface="Calibri"/>
              </a:rPr>
              <a:t>)</a:t>
            </a:r>
            <a:r>
              <a:rPr sz="1800" spc="-50" dirty="0">
                <a:latin typeface="Calibri"/>
                <a:cs typeface="Calibri"/>
              </a:rPr>
              <a:t> </a:t>
            </a:r>
            <a:r>
              <a:rPr sz="1100" dirty="0">
                <a:solidFill>
                  <a:srgbClr val="0F1141"/>
                </a:solidFill>
                <a:latin typeface="Arial MT"/>
                <a:cs typeface="Arial MT"/>
              </a:rPr>
              <a:t>3</a:t>
            </a:r>
            <a:r>
              <a:rPr sz="1100" spc="-5" dirty="0">
                <a:solidFill>
                  <a:srgbClr val="0F1141"/>
                </a:solidFill>
                <a:latin typeface="Arial MT"/>
                <a:cs typeface="Arial MT"/>
              </a:rPr>
              <a:t> </a:t>
            </a:r>
            <a:r>
              <a:rPr sz="1100" dirty="0">
                <a:solidFill>
                  <a:srgbClr val="0F1141"/>
                </a:solidFill>
                <a:latin typeface="Arial MT"/>
                <a:cs typeface="Arial MT"/>
              </a:rPr>
              <a:t>of</a:t>
            </a:r>
            <a:r>
              <a:rPr sz="1100" spc="-15" dirty="0">
                <a:solidFill>
                  <a:srgbClr val="0F1141"/>
                </a:solidFill>
                <a:latin typeface="Arial MT"/>
                <a:cs typeface="Arial MT"/>
              </a:rPr>
              <a:t> </a:t>
            </a:r>
            <a:r>
              <a:rPr sz="1100" dirty="0">
                <a:solidFill>
                  <a:srgbClr val="0F1141"/>
                </a:solidFill>
                <a:latin typeface="Arial MT"/>
                <a:cs typeface="Arial MT"/>
              </a:rPr>
              <a:t>UGC</a:t>
            </a:r>
            <a:r>
              <a:rPr sz="1100" spc="-10" dirty="0">
                <a:solidFill>
                  <a:srgbClr val="0F1141"/>
                </a:solidFill>
                <a:latin typeface="Arial MT"/>
                <a:cs typeface="Arial MT"/>
              </a:rPr>
              <a:t> </a:t>
            </a:r>
            <a:r>
              <a:rPr sz="1100" dirty="0">
                <a:solidFill>
                  <a:srgbClr val="0F1141"/>
                </a:solidFill>
                <a:latin typeface="Arial MT"/>
                <a:cs typeface="Arial MT"/>
              </a:rPr>
              <a:t>Act,</a:t>
            </a:r>
            <a:r>
              <a:rPr sz="1100" spc="-10" dirty="0">
                <a:solidFill>
                  <a:srgbClr val="0F1141"/>
                </a:solidFill>
                <a:latin typeface="Arial MT"/>
                <a:cs typeface="Arial MT"/>
              </a:rPr>
              <a:t> </a:t>
            </a:r>
            <a:r>
              <a:rPr sz="1100" spc="-20" dirty="0">
                <a:solidFill>
                  <a:srgbClr val="0F1141"/>
                </a:solidFill>
                <a:latin typeface="Arial MT"/>
                <a:cs typeface="Arial MT"/>
              </a:rPr>
              <a:t>1956</a:t>
            </a:r>
            <a:endParaRPr sz="1100">
              <a:latin typeface="Arial MT"/>
              <a:cs typeface="Arial MT"/>
            </a:endParaRPr>
          </a:p>
        </p:txBody>
      </p:sp>
      <p:sp>
        <p:nvSpPr>
          <p:cNvPr id="10" name="object 10"/>
          <p:cNvSpPr txBox="1"/>
          <p:nvPr/>
        </p:nvSpPr>
        <p:spPr>
          <a:xfrm>
            <a:off x="7256018" y="5145925"/>
            <a:ext cx="1524000" cy="1200785"/>
          </a:xfrm>
          <a:prstGeom prst="rect">
            <a:avLst/>
          </a:prstGeom>
          <a:solidFill>
            <a:srgbClr val="FBD4B5"/>
          </a:solidFill>
        </p:spPr>
        <p:txBody>
          <a:bodyPr vert="horz" wrap="square" lIns="0" tIns="31115" rIns="0" bIns="0" rtlCol="0">
            <a:spAutoFit/>
          </a:bodyPr>
          <a:lstStyle/>
          <a:p>
            <a:pPr marL="92075" marR="365760">
              <a:lnSpc>
                <a:spcPct val="100000"/>
              </a:lnSpc>
              <a:spcBef>
                <a:spcPts val="245"/>
              </a:spcBef>
            </a:pPr>
            <a:r>
              <a:rPr sz="1800" spc="-10" dirty="0">
                <a:latin typeface="Calibri"/>
                <a:cs typeface="Calibri"/>
              </a:rPr>
              <a:t>Mobile station</a:t>
            </a:r>
            <a:r>
              <a:rPr sz="1800" spc="-40" dirty="0">
                <a:latin typeface="Calibri"/>
                <a:cs typeface="Calibri"/>
              </a:rPr>
              <a:t> </a:t>
            </a:r>
            <a:r>
              <a:rPr sz="1800" spc="-10" dirty="0">
                <a:latin typeface="Calibri"/>
                <a:cs typeface="Calibri"/>
              </a:rPr>
              <a:t>(tx), </a:t>
            </a:r>
            <a:r>
              <a:rPr sz="1800" spc="-20" dirty="0">
                <a:latin typeface="Calibri"/>
                <a:cs typeface="Calibri"/>
              </a:rPr>
              <a:t>Base </a:t>
            </a:r>
            <a:r>
              <a:rPr sz="1800" spc="-10" dirty="0">
                <a:latin typeface="Calibri"/>
                <a:cs typeface="Calibri"/>
              </a:rPr>
              <a:t>station(Rx)</a:t>
            </a:r>
            <a:endParaRPr sz="1800">
              <a:latin typeface="Calibri"/>
              <a:cs typeface="Calibri"/>
            </a:endParaRPr>
          </a:p>
        </p:txBody>
      </p:sp>
      <p:sp>
        <p:nvSpPr>
          <p:cNvPr id="11" name="object 11"/>
          <p:cNvSpPr txBox="1"/>
          <p:nvPr/>
        </p:nvSpPr>
        <p:spPr>
          <a:xfrm>
            <a:off x="5008117" y="4783480"/>
            <a:ext cx="254000" cy="1539875"/>
          </a:xfrm>
          <a:prstGeom prst="rect">
            <a:avLst/>
          </a:prstGeom>
        </p:spPr>
        <p:txBody>
          <a:bodyPr vert="vert270" wrap="square" lIns="0" tIns="0" rIns="0" bIns="0" rtlCol="0">
            <a:spAutoFit/>
          </a:bodyPr>
          <a:lstStyle/>
          <a:p>
            <a:pPr marL="12700">
              <a:lnSpc>
                <a:spcPts val="1810"/>
              </a:lnSpc>
            </a:pPr>
            <a:r>
              <a:rPr sz="1800" spc="-10" dirty="0">
                <a:latin typeface="Calibri"/>
                <a:cs typeface="Calibri"/>
              </a:rPr>
              <a:t>Frequency(Mhz)</a:t>
            </a:r>
            <a:endParaRPr sz="18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67527-93EF-6F61-0519-88508C80BB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730F25C-2D88-D061-EEC4-5794458CD41C}"/>
              </a:ext>
            </a:extLst>
          </p:cNvPr>
          <p:cNvSpPr txBox="1"/>
          <p:nvPr/>
        </p:nvSpPr>
        <p:spPr>
          <a:xfrm>
            <a:off x="383540" y="1443355"/>
            <a:ext cx="7630159" cy="3777316"/>
          </a:xfrm>
          <a:prstGeom prst="rect">
            <a:avLst/>
          </a:prstGeom>
        </p:spPr>
        <p:txBody>
          <a:bodyPr vert="horz" wrap="square" lIns="0" tIns="85725" rIns="0" bIns="0" rtlCol="0">
            <a:spAutoFit/>
          </a:bodyPr>
          <a:lstStyle/>
          <a:p>
            <a:pPr marL="12700">
              <a:lnSpc>
                <a:spcPct val="100000"/>
              </a:lnSpc>
              <a:spcBef>
                <a:spcPts val="675"/>
              </a:spcBef>
              <a:buClr>
                <a:srgbClr val="0F1141"/>
              </a:buClr>
              <a:tabLst>
                <a:tab pos="354965" algn="l"/>
              </a:tabLst>
            </a:pPr>
            <a:r>
              <a:rPr lang="en-US" dirty="0"/>
              <a:t>In wireless communication, data transmission can occur in different directions depending on the type of system. This concept is called </a:t>
            </a:r>
            <a:r>
              <a:rPr lang="en-US" b="1" dirty="0"/>
              <a:t>duplexing</a:t>
            </a:r>
            <a:r>
              <a:rPr lang="en-US" dirty="0"/>
              <a:t> and is categorized as:</a:t>
            </a:r>
          </a:p>
          <a:p>
            <a:pPr>
              <a:buNone/>
            </a:pPr>
            <a:r>
              <a:rPr lang="en-US" b="1" dirty="0"/>
              <a:t>1. Simplex Systems</a:t>
            </a:r>
          </a:p>
          <a:p>
            <a:pPr>
              <a:buFont typeface="Arial" panose="020B0604020202020204" pitchFamily="34" charset="0"/>
              <a:buChar char="•"/>
            </a:pPr>
            <a:r>
              <a:rPr lang="en-US" dirty="0"/>
              <a:t>Data flows in </a:t>
            </a:r>
            <a:r>
              <a:rPr lang="en-US" b="1" dirty="0"/>
              <a:t>only one direction</a:t>
            </a:r>
            <a:r>
              <a:rPr lang="en-US" dirty="0"/>
              <a:t>.</a:t>
            </a:r>
          </a:p>
          <a:p>
            <a:pPr>
              <a:buFont typeface="Arial" panose="020B0604020202020204" pitchFamily="34" charset="0"/>
              <a:buChar char="•"/>
            </a:pPr>
            <a:r>
              <a:rPr lang="en-US" b="1" dirty="0"/>
              <a:t>Example:</a:t>
            </a:r>
            <a:r>
              <a:rPr lang="en-US" dirty="0"/>
              <a:t> Radio broadcast, pagers.</a:t>
            </a:r>
          </a:p>
          <a:p>
            <a:pPr>
              <a:buNone/>
            </a:pPr>
            <a:r>
              <a:rPr lang="en-US" b="1" dirty="0"/>
              <a:t>2. Semi-Duplex Systems</a:t>
            </a:r>
          </a:p>
          <a:p>
            <a:pPr>
              <a:buFont typeface="Arial" panose="020B0604020202020204" pitchFamily="34" charset="0"/>
              <a:buChar char="•"/>
            </a:pPr>
            <a:r>
              <a:rPr lang="en-US" dirty="0"/>
              <a:t>Data flows in </a:t>
            </a:r>
            <a:r>
              <a:rPr lang="en-US" b="1" dirty="0"/>
              <a:t>both directions</a:t>
            </a:r>
            <a:r>
              <a:rPr lang="en-US" dirty="0"/>
              <a:t>, but </a:t>
            </a:r>
            <a:r>
              <a:rPr lang="en-US" b="1" dirty="0"/>
              <a:t>only one at a time</a:t>
            </a:r>
            <a:r>
              <a:rPr lang="en-US" dirty="0"/>
              <a:t>.</a:t>
            </a:r>
          </a:p>
          <a:p>
            <a:pPr>
              <a:buFont typeface="Arial" panose="020B0604020202020204" pitchFamily="34" charset="0"/>
              <a:buChar char="•"/>
            </a:pPr>
            <a:r>
              <a:rPr lang="en-US" b="1" dirty="0"/>
              <a:t>Example:</a:t>
            </a:r>
            <a:r>
              <a:rPr lang="en-US" dirty="0"/>
              <a:t> Walkie-talkies.</a:t>
            </a:r>
          </a:p>
          <a:p>
            <a:pPr>
              <a:buNone/>
            </a:pPr>
            <a:r>
              <a:rPr lang="en-US" b="1" dirty="0"/>
              <a:t>3. Full-Duplex Systems</a:t>
            </a:r>
          </a:p>
          <a:p>
            <a:pPr>
              <a:buFont typeface="Arial" panose="020B0604020202020204" pitchFamily="34" charset="0"/>
              <a:buChar char="•"/>
            </a:pPr>
            <a:r>
              <a:rPr lang="en-US" dirty="0"/>
              <a:t>Data flows in </a:t>
            </a:r>
            <a:r>
              <a:rPr lang="en-US" b="1" dirty="0"/>
              <a:t>both directions simultaneously</a:t>
            </a:r>
            <a:r>
              <a:rPr lang="en-US" dirty="0"/>
              <a:t>.</a:t>
            </a:r>
          </a:p>
          <a:p>
            <a:pPr>
              <a:buFont typeface="Arial" panose="020B0604020202020204" pitchFamily="34" charset="0"/>
              <a:buChar char="•"/>
            </a:pPr>
            <a:r>
              <a:rPr lang="en-US" b="1" dirty="0"/>
              <a:t>Example:</a:t>
            </a:r>
            <a:r>
              <a:rPr lang="en-US" dirty="0"/>
              <a:t> Mobile phones, cordless phones.</a:t>
            </a:r>
          </a:p>
          <a:p>
            <a:pPr marL="12700">
              <a:lnSpc>
                <a:spcPct val="100000"/>
              </a:lnSpc>
              <a:spcBef>
                <a:spcPts val="675"/>
              </a:spcBef>
              <a:buClr>
                <a:srgbClr val="0F1141"/>
              </a:buClr>
              <a:tabLst>
                <a:tab pos="354965" algn="l"/>
              </a:tabLst>
            </a:pPr>
            <a:endParaRPr lang="en-IN" dirty="0">
              <a:latin typeface="Times New Roman"/>
              <a:cs typeface="Times New Roman"/>
            </a:endParaRPr>
          </a:p>
        </p:txBody>
      </p:sp>
      <p:sp>
        <p:nvSpPr>
          <p:cNvPr id="3" name="object 3">
            <a:extLst>
              <a:ext uri="{FF2B5EF4-FFF2-40B4-BE49-F238E27FC236}">
                <a16:creationId xmlns:a16="http://schemas.microsoft.com/office/drawing/2014/main" id="{0C6F36F4-F360-447F-6A67-3E4809CAC2B8}"/>
              </a:ext>
            </a:extLst>
          </p:cNvPr>
          <p:cNvSpPr txBox="1">
            <a:spLocks noGrp="1"/>
          </p:cNvSpPr>
          <p:nvPr>
            <p:ph type="title"/>
          </p:nvPr>
        </p:nvSpPr>
        <p:spPr>
          <a:xfrm>
            <a:off x="383540" y="150367"/>
            <a:ext cx="4685665" cy="1031875"/>
          </a:xfrm>
          <a:prstGeom prst="rect">
            <a:avLst/>
          </a:prstGeom>
        </p:spPr>
        <p:txBody>
          <a:bodyPr vert="horz" wrap="square" lIns="0" tIns="104139" rIns="0" bIns="0" rtlCol="0">
            <a:spAutoFit/>
          </a:bodyPr>
          <a:lstStyle/>
          <a:p>
            <a:pPr marL="12700" marR="5080">
              <a:lnSpc>
                <a:spcPts val="3600"/>
              </a:lnSpc>
              <a:spcBef>
                <a:spcPts val="819"/>
              </a:spcBef>
            </a:pPr>
            <a:r>
              <a:rPr b="0" i="1" spc="-150" dirty="0">
                <a:latin typeface="Arial"/>
                <a:cs typeface="Arial"/>
              </a:rPr>
              <a:t>Direction</a:t>
            </a:r>
            <a:r>
              <a:rPr b="0" i="1" spc="-240" dirty="0">
                <a:latin typeface="Arial"/>
                <a:cs typeface="Arial"/>
              </a:rPr>
              <a:t> </a:t>
            </a:r>
            <a:r>
              <a:rPr b="0" i="1" spc="-85" dirty="0">
                <a:latin typeface="Arial"/>
                <a:cs typeface="Arial"/>
              </a:rPr>
              <a:t>of</a:t>
            </a:r>
            <a:r>
              <a:rPr b="0" i="1" spc="-270" dirty="0">
                <a:latin typeface="Arial"/>
                <a:cs typeface="Arial"/>
              </a:rPr>
              <a:t> </a:t>
            </a:r>
            <a:r>
              <a:rPr b="0" i="1" spc="-165" dirty="0">
                <a:latin typeface="Arial"/>
                <a:cs typeface="Arial"/>
              </a:rPr>
              <a:t>Transmission </a:t>
            </a:r>
            <a:r>
              <a:rPr b="0" i="1" spc="-130" dirty="0">
                <a:latin typeface="Arial"/>
                <a:cs typeface="Arial"/>
              </a:rPr>
              <a:t>(</a:t>
            </a:r>
            <a:r>
              <a:rPr b="0" spc="-130" dirty="0">
                <a:latin typeface="Arial MT"/>
                <a:cs typeface="Arial MT"/>
              </a:rPr>
              <a:t>The</a:t>
            </a:r>
            <a:r>
              <a:rPr b="0" spc="-254" dirty="0">
                <a:latin typeface="Arial MT"/>
                <a:cs typeface="Arial MT"/>
              </a:rPr>
              <a:t> </a:t>
            </a:r>
            <a:r>
              <a:rPr b="0" spc="-140" dirty="0">
                <a:latin typeface="Arial MT"/>
                <a:cs typeface="Arial MT"/>
              </a:rPr>
              <a:t>duplex</a:t>
            </a:r>
            <a:r>
              <a:rPr b="0" spc="-245" dirty="0">
                <a:latin typeface="Arial MT"/>
                <a:cs typeface="Arial MT"/>
              </a:rPr>
              <a:t> </a:t>
            </a:r>
            <a:r>
              <a:rPr b="0" spc="-145" dirty="0">
                <a:latin typeface="Arial MT"/>
                <a:cs typeface="Arial MT"/>
              </a:rPr>
              <a:t>concept</a:t>
            </a:r>
            <a:r>
              <a:rPr b="0" spc="-240" dirty="0">
                <a:latin typeface="Arial MT"/>
                <a:cs typeface="Arial MT"/>
              </a:rPr>
              <a:t> </a:t>
            </a:r>
            <a:r>
              <a:rPr spc="-50" dirty="0"/>
              <a:t>)</a:t>
            </a:r>
          </a:p>
        </p:txBody>
      </p:sp>
      <p:sp>
        <p:nvSpPr>
          <p:cNvPr id="12" name="object 12">
            <a:extLst>
              <a:ext uri="{FF2B5EF4-FFF2-40B4-BE49-F238E27FC236}">
                <a16:creationId xmlns:a16="http://schemas.microsoft.com/office/drawing/2014/main" id="{D8F6DA41-3314-9B35-C807-E22863737F9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52</a:t>
            </a:fld>
            <a:endParaRPr spc="-25" dirty="0"/>
          </a:p>
        </p:txBody>
      </p:sp>
      <p:sp>
        <p:nvSpPr>
          <p:cNvPr id="13" name="object 13">
            <a:extLst>
              <a:ext uri="{FF2B5EF4-FFF2-40B4-BE49-F238E27FC236}">
                <a16:creationId xmlns:a16="http://schemas.microsoft.com/office/drawing/2014/main" id="{9F460857-C967-11DD-FBCA-EBF433FAE974}"/>
              </a:ext>
            </a:extLst>
          </p:cNvPr>
          <p:cNvSpPr txBox="1"/>
          <p:nvPr/>
        </p:nvSpPr>
        <p:spPr>
          <a:xfrm>
            <a:off x="2157222" y="6565036"/>
            <a:ext cx="948690" cy="254000"/>
          </a:xfrm>
          <a:prstGeom prst="rect">
            <a:avLst/>
          </a:prstGeom>
        </p:spPr>
        <p:txBody>
          <a:bodyPr vert="horz" wrap="square" lIns="0" tIns="0" rIns="0" bIns="0" rtlCol="0">
            <a:spAutoFit/>
          </a:bodyPr>
          <a:lstStyle/>
          <a:p>
            <a:pPr marL="12700">
              <a:lnSpc>
                <a:spcPts val="1810"/>
              </a:lnSpc>
            </a:pPr>
            <a:r>
              <a:rPr sz="1800" dirty="0">
                <a:latin typeface="Calibri"/>
                <a:cs typeface="Calibri"/>
              </a:rPr>
              <a:t>Time</a:t>
            </a:r>
            <a:r>
              <a:rPr sz="1800" spc="-30" dirty="0">
                <a:latin typeface="Calibri"/>
                <a:cs typeface="Calibri"/>
              </a:rPr>
              <a:t> </a:t>
            </a:r>
            <a:r>
              <a:rPr sz="1800" spc="-20" dirty="0">
                <a:latin typeface="Calibri"/>
                <a:cs typeface="Calibri"/>
              </a:rPr>
              <a:t>(ms)</a:t>
            </a:r>
            <a:endParaRPr sz="1800">
              <a:latin typeface="Calibri"/>
              <a:cs typeface="Calibri"/>
            </a:endParaRPr>
          </a:p>
        </p:txBody>
      </p:sp>
      <p:sp>
        <p:nvSpPr>
          <p:cNvPr id="14" name="object 14">
            <a:extLst>
              <a:ext uri="{FF2B5EF4-FFF2-40B4-BE49-F238E27FC236}">
                <a16:creationId xmlns:a16="http://schemas.microsoft.com/office/drawing/2014/main" id="{CC95441A-1C1C-AF0A-AC11-1412D5AFE565}"/>
              </a:ext>
            </a:extLst>
          </p:cNvPr>
          <p:cNvSpPr txBox="1"/>
          <p:nvPr/>
        </p:nvSpPr>
        <p:spPr>
          <a:xfrm>
            <a:off x="4585842" y="6592163"/>
            <a:ext cx="4478020" cy="254000"/>
          </a:xfrm>
          <a:prstGeom prst="rect">
            <a:avLst/>
          </a:prstGeom>
        </p:spPr>
        <p:txBody>
          <a:bodyPr vert="horz" wrap="square" lIns="0" tIns="0" rIns="0" bIns="0" rtlCol="0">
            <a:spAutoFit/>
          </a:bodyPr>
          <a:lstStyle/>
          <a:p>
            <a:pPr marL="12700">
              <a:lnSpc>
                <a:spcPts val="1830"/>
              </a:lnSpc>
            </a:pPr>
            <a:r>
              <a:rPr sz="1100" b="1" dirty="0">
                <a:solidFill>
                  <a:srgbClr val="0F1141"/>
                </a:solidFill>
                <a:latin typeface="Arial"/>
                <a:cs typeface="Arial"/>
              </a:rPr>
              <a:t>BITS </a:t>
            </a:r>
            <a:r>
              <a:rPr sz="1100" dirty="0">
                <a:solidFill>
                  <a:srgbClr val="0F1141"/>
                </a:solidFill>
                <a:latin typeface="Arial MT"/>
                <a:cs typeface="Arial MT"/>
              </a:rPr>
              <a:t>Pilani,</a:t>
            </a:r>
            <a:r>
              <a:rPr sz="1100" spc="30" dirty="0">
                <a:solidFill>
                  <a:srgbClr val="0F1141"/>
                </a:solidFill>
                <a:latin typeface="Arial MT"/>
                <a:cs typeface="Arial MT"/>
              </a:rPr>
              <a:t> </a:t>
            </a:r>
            <a:r>
              <a:rPr sz="1100" dirty="0">
                <a:solidFill>
                  <a:srgbClr val="0F1141"/>
                </a:solidFill>
                <a:latin typeface="Arial MT"/>
                <a:cs typeface="Arial MT"/>
              </a:rPr>
              <a:t>Deemed</a:t>
            </a:r>
            <a:r>
              <a:rPr sz="1100" spc="-10" dirty="0">
                <a:solidFill>
                  <a:srgbClr val="0F1141"/>
                </a:solidFill>
                <a:latin typeface="Arial MT"/>
                <a:cs typeface="Arial MT"/>
              </a:rPr>
              <a:t> </a:t>
            </a:r>
            <a:r>
              <a:rPr sz="1100" dirty="0">
                <a:solidFill>
                  <a:srgbClr val="0F1141"/>
                </a:solidFill>
                <a:latin typeface="Arial MT"/>
                <a:cs typeface="Arial MT"/>
              </a:rPr>
              <a:t>to</a:t>
            </a:r>
            <a:r>
              <a:rPr sz="1100" spc="-15" dirty="0">
                <a:solidFill>
                  <a:srgbClr val="0F1141"/>
                </a:solidFill>
                <a:latin typeface="Arial MT"/>
                <a:cs typeface="Arial MT"/>
              </a:rPr>
              <a:t> </a:t>
            </a:r>
            <a:r>
              <a:rPr sz="1100" dirty="0">
                <a:solidFill>
                  <a:srgbClr val="0F1141"/>
                </a:solidFill>
                <a:latin typeface="Arial MT"/>
                <a:cs typeface="Arial MT"/>
              </a:rPr>
              <a:t>be</a:t>
            </a:r>
            <a:r>
              <a:rPr sz="1100" spc="-5" dirty="0">
                <a:solidFill>
                  <a:srgbClr val="0F1141"/>
                </a:solidFill>
                <a:latin typeface="Arial MT"/>
                <a:cs typeface="Arial MT"/>
              </a:rPr>
              <a:t> </a:t>
            </a:r>
            <a:r>
              <a:rPr sz="1100" spc="-20" dirty="0">
                <a:solidFill>
                  <a:srgbClr val="0F1141"/>
                </a:solidFill>
                <a:latin typeface="Arial MT"/>
                <a:cs typeface="Arial MT"/>
              </a:rPr>
              <a:t>U</a:t>
            </a:r>
            <a:r>
              <a:rPr sz="1100" spc="-15" dirty="0">
                <a:solidFill>
                  <a:srgbClr val="0F1141"/>
                </a:solidFill>
                <a:latin typeface="Arial MT"/>
                <a:cs typeface="Arial MT"/>
              </a:rPr>
              <a:t>n</a:t>
            </a:r>
            <a:r>
              <a:rPr sz="1100" spc="-20" dirty="0">
                <a:solidFill>
                  <a:srgbClr val="0F1141"/>
                </a:solidFill>
                <a:latin typeface="Arial MT"/>
                <a:cs typeface="Arial MT"/>
              </a:rPr>
              <a:t>iv</a:t>
            </a:r>
            <a:r>
              <a:rPr sz="1100" spc="-5" dirty="0">
                <a:solidFill>
                  <a:srgbClr val="0F1141"/>
                </a:solidFill>
                <a:latin typeface="Arial MT"/>
                <a:cs typeface="Arial MT"/>
              </a:rPr>
              <a:t>ersit</a:t>
            </a:r>
            <a:r>
              <a:rPr sz="1100" spc="-225" dirty="0">
                <a:solidFill>
                  <a:srgbClr val="0F1141"/>
                </a:solidFill>
                <a:latin typeface="Arial MT"/>
                <a:cs typeface="Arial MT"/>
              </a:rPr>
              <a:t>y</a:t>
            </a:r>
            <a:r>
              <a:rPr sz="1800" spc="-340" dirty="0">
                <a:latin typeface="Calibri"/>
                <a:cs typeface="Calibri"/>
              </a:rPr>
              <a:t>T</a:t>
            </a:r>
            <a:r>
              <a:rPr sz="1100" spc="-285" dirty="0">
                <a:solidFill>
                  <a:srgbClr val="0F1141"/>
                </a:solidFill>
                <a:latin typeface="Arial MT"/>
                <a:cs typeface="Arial MT"/>
              </a:rPr>
              <a:t>u</a:t>
            </a:r>
            <a:r>
              <a:rPr sz="1800" spc="-140" dirty="0">
                <a:latin typeface="Calibri"/>
                <a:cs typeface="Calibri"/>
              </a:rPr>
              <a:t>i</a:t>
            </a:r>
            <a:r>
              <a:rPr sz="1100" spc="-495" dirty="0">
                <a:solidFill>
                  <a:srgbClr val="0F1141"/>
                </a:solidFill>
                <a:latin typeface="Arial MT"/>
                <a:cs typeface="Arial MT"/>
              </a:rPr>
              <a:t>n</a:t>
            </a:r>
            <a:r>
              <a:rPr sz="1800" spc="-960" dirty="0">
                <a:latin typeface="Calibri"/>
                <a:cs typeface="Calibri"/>
              </a:rPr>
              <a:t>m</a:t>
            </a:r>
            <a:r>
              <a:rPr sz="1100" spc="-10" dirty="0">
                <a:solidFill>
                  <a:srgbClr val="0F1141"/>
                </a:solidFill>
                <a:latin typeface="Arial MT"/>
                <a:cs typeface="Arial MT"/>
              </a:rPr>
              <a:t>d</a:t>
            </a:r>
            <a:r>
              <a:rPr sz="1100" spc="-280" dirty="0">
                <a:solidFill>
                  <a:srgbClr val="0F1141"/>
                </a:solidFill>
                <a:latin typeface="Arial MT"/>
                <a:cs typeface="Arial MT"/>
              </a:rPr>
              <a:t>e</a:t>
            </a:r>
            <a:r>
              <a:rPr sz="1800" spc="-645" dirty="0">
                <a:latin typeface="Calibri"/>
                <a:cs typeface="Calibri"/>
              </a:rPr>
              <a:t>e</a:t>
            </a:r>
            <a:r>
              <a:rPr sz="1100" spc="-5" dirty="0">
                <a:solidFill>
                  <a:srgbClr val="0F1141"/>
                </a:solidFill>
                <a:latin typeface="Arial MT"/>
                <a:cs typeface="Arial MT"/>
              </a:rPr>
              <a:t>r</a:t>
            </a:r>
            <a:r>
              <a:rPr sz="1100" spc="-10" dirty="0">
                <a:solidFill>
                  <a:srgbClr val="0F1141"/>
                </a:solidFill>
                <a:latin typeface="Arial MT"/>
                <a:cs typeface="Arial MT"/>
              </a:rPr>
              <a:t> </a:t>
            </a:r>
            <a:r>
              <a:rPr sz="1100" spc="-375" dirty="0">
                <a:solidFill>
                  <a:srgbClr val="0F1141"/>
                </a:solidFill>
                <a:latin typeface="Arial MT"/>
                <a:cs typeface="Arial MT"/>
              </a:rPr>
              <a:t>S</a:t>
            </a:r>
            <a:r>
              <a:rPr sz="1800" spc="-210" dirty="0">
                <a:latin typeface="Calibri"/>
                <a:cs typeface="Calibri"/>
              </a:rPr>
              <a:t>(</a:t>
            </a:r>
            <a:r>
              <a:rPr sz="1100" spc="-434" dirty="0">
                <a:solidFill>
                  <a:srgbClr val="0F1141"/>
                </a:solidFill>
                <a:latin typeface="Arial MT"/>
                <a:cs typeface="Arial MT"/>
              </a:rPr>
              <a:t>e</a:t>
            </a:r>
            <a:r>
              <a:rPr sz="1800" spc="-1030" dirty="0">
                <a:latin typeface="Calibri"/>
                <a:cs typeface="Calibri"/>
              </a:rPr>
              <a:t>m</a:t>
            </a:r>
            <a:r>
              <a:rPr sz="1100" spc="-15" dirty="0">
                <a:solidFill>
                  <a:srgbClr val="0F1141"/>
                </a:solidFill>
                <a:latin typeface="Arial MT"/>
                <a:cs typeface="Arial MT"/>
              </a:rPr>
              <a:t>ct</a:t>
            </a:r>
            <a:r>
              <a:rPr sz="1100" spc="-105" dirty="0">
                <a:solidFill>
                  <a:srgbClr val="0F1141"/>
                </a:solidFill>
                <a:latin typeface="Arial MT"/>
                <a:cs typeface="Arial MT"/>
              </a:rPr>
              <a:t>i</a:t>
            </a:r>
            <a:r>
              <a:rPr sz="1800" spc="-630" dirty="0">
                <a:latin typeface="Calibri"/>
                <a:cs typeface="Calibri"/>
              </a:rPr>
              <a:t>s</a:t>
            </a:r>
            <a:r>
              <a:rPr sz="1100" spc="-15" dirty="0">
                <a:solidFill>
                  <a:srgbClr val="0F1141"/>
                </a:solidFill>
                <a:latin typeface="Arial MT"/>
                <a:cs typeface="Arial MT"/>
              </a:rPr>
              <a:t>o</a:t>
            </a:r>
            <a:r>
              <a:rPr sz="1100" spc="-615" dirty="0">
                <a:solidFill>
                  <a:srgbClr val="0F1141"/>
                </a:solidFill>
                <a:latin typeface="Arial MT"/>
                <a:cs typeface="Arial MT"/>
              </a:rPr>
              <a:t>n</a:t>
            </a:r>
            <a:r>
              <a:rPr sz="1800" spc="-10" dirty="0">
                <a:latin typeface="Calibri"/>
                <a:cs typeface="Calibri"/>
              </a:rPr>
              <a:t>)</a:t>
            </a:r>
            <a:r>
              <a:rPr sz="1800" spc="-50" dirty="0">
                <a:latin typeface="Calibri"/>
                <a:cs typeface="Calibri"/>
              </a:rPr>
              <a:t> </a:t>
            </a:r>
            <a:r>
              <a:rPr sz="1100" dirty="0">
                <a:solidFill>
                  <a:srgbClr val="0F1141"/>
                </a:solidFill>
                <a:latin typeface="Arial MT"/>
                <a:cs typeface="Arial MT"/>
              </a:rPr>
              <a:t>3</a:t>
            </a:r>
            <a:r>
              <a:rPr sz="1100" spc="-5" dirty="0">
                <a:solidFill>
                  <a:srgbClr val="0F1141"/>
                </a:solidFill>
                <a:latin typeface="Arial MT"/>
                <a:cs typeface="Arial MT"/>
              </a:rPr>
              <a:t> </a:t>
            </a:r>
            <a:r>
              <a:rPr sz="1100" dirty="0">
                <a:solidFill>
                  <a:srgbClr val="0F1141"/>
                </a:solidFill>
                <a:latin typeface="Arial MT"/>
                <a:cs typeface="Arial MT"/>
              </a:rPr>
              <a:t>of</a:t>
            </a:r>
            <a:r>
              <a:rPr sz="1100" spc="-15" dirty="0">
                <a:solidFill>
                  <a:srgbClr val="0F1141"/>
                </a:solidFill>
                <a:latin typeface="Arial MT"/>
                <a:cs typeface="Arial MT"/>
              </a:rPr>
              <a:t> </a:t>
            </a:r>
            <a:r>
              <a:rPr sz="1100" dirty="0">
                <a:solidFill>
                  <a:srgbClr val="0F1141"/>
                </a:solidFill>
                <a:latin typeface="Arial MT"/>
                <a:cs typeface="Arial MT"/>
              </a:rPr>
              <a:t>UGC</a:t>
            </a:r>
            <a:r>
              <a:rPr sz="1100" spc="-10" dirty="0">
                <a:solidFill>
                  <a:srgbClr val="0F1141"/>
                </a:solidFill>
                <a:latin typeface="Arial MT"/>
                <a:cs typeface="Arial MT"/>
              </a:rPr>
              <a:t> </a:t>
            </a:r>
            <a:r>
              <a:rPr sz="1100" dirty="0">
                <a:solidFill>
                  <a:srgbClr val="0F1141"/>
                </a:solidFill>
                <a:latin typeface="Arial MT"/>
                <a:cs typeface="Arial MT"/>
              </a:rPr>
              <a:t>Act,</a:t>
            </a:r>
            <a:r>
              <a:rPr sz="1100" spc="-10" dirty="0">
                <a:solidFill>
                  <a:srgbClr val="0F1141"/>
                </a:solidFill>
                <a:latin typeface="Arial MT"/>
                <a:cs typeface="Arial MT"/>
              </a:rPr>
              <a:t> </a:t>
            </a:r>
            <a:r>
              <a:rPr sz="1100" spc="-20" dirty="0">
                <a:solidFill>
                  <a:srgbClr val="0F1141"/>
                </a:solidFill>
                <a:latin typeface="Arial MT"/>
                <a:cs typeface="Arial MT"/>
              </a:rPr>
              <a:t>1956</a:t>
            </a:r>
            <a:endParaRPr sz="1100">
              <a:latin typeface="Arial MT"/>
              <a:cs typeface="Arial MT"/>
            </a:endParaRPr>
          </a:p>
        </p:txBody>
      </p:sp>
    </p:spTree>
    <p:extLst>
      <p:ext uri="{BB962C8B-B14F-4D97-AF65-F5344CB8AC3E}">
        <p14:creationId xmlns:p14="http://schemas.microsoft.com/office/powerpoint/2010/main" val="1538074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AF2F9-7E4A-0C25-F186-771DBCCC17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970809-7798-2872-B98B-7F7889996886}"/>
              </a:ext>
            </a:extLst>
          </p:cNvPr>
          <p:cNvSpPr txBox="1"/>
          <p:nvPr/>
        </p:nvSpPr>
        <p:spPr>
          <a:xfrm>
            <a:off x="80138" y="1443355"/>
            <a:ext cx="8835262" cy="4795544"/>
          </a:xfrm>
          <a:prstGeom prst="rect">
            <a:avLst/>
          </a:prstGeom>
        </p:spPr>
        <p:txBody>
          <a:bodyPr vert="horz" wrap="square" lIns="0" tIns="85725" rIns="0" bIns="0" rtlCol="0">
            <a:spAutoFit/>
          </a:bodyPr>
          <a:lstStyle/>
          <a:p>
            <a:pPr>
              <a:buNone/>
            </a:pPr>
            <a:r>
              <a:rPr lang="en-US" b="1" dirty="0"/>
              <a:t>Types of Duplexing Techniques</a:t>
            </a:r>
          </a:p>
          <a:p>
            <a:pPr>
              <a:buNone/>
            </a:pPr>
            <a:r>
              <a:rPr lang="en-US" b="1" dirty="0"/>
              <a:t>🔹 FDD (Frequency Division Duplex):</a:t>
            </a:r>
          </a:p>
          <a:p>
            <a:pPr>
              <a:buFont typeface="Arial" panose="020B0604020202020204" pitchFamily="34" charset="0"/>
              <a:buChar char="•"/>
            </a:pPr>
            <a:r>
              <a:rPr lang="en-US" dirty="0"/>
              <a:t>Uses </a:t>
            </a:r>
            <a:r>
              <a:rPr lang="en-US" b="1" dirty="0"/>
              <a:t>two separate frequencies</a:t>
            </a:r>
            <a:r>
              <a:rPr lang="en-US" dirty="0"/>
              <a:t>:</a:t>
            </a:r>
          </a:p>
          <a:p>
            <a:pPr marL="742950" lvl="1" indent="-285750">
              <a:buFont typeface="Arial" panose="020B0604020202020204" pitchFamily="34" charset="0"/>
              <a:buChar char="•"/>
            </a:pPr>
            <a:r>
              <a:rPr lang="en-US" dirty="0"/>
              <a:t>One for </a:t>
            </a:r>
            <a:r>
              <a:rPr lang="en-US" b="1" dirty="0"/>
              <a:t>uplink</a:t>
            </a:r>
            <a:r>
              <a:rPr lang="en-US" dirty="0"/>
              <a:t> (mobile to base station).</a:t>
            </a:r>
          </a:p>
          <a:p>
            <a:pPr marL="742950" lvl="1" indent="-285750">
              <a:buFont typeface="Arial" panose="020B0604020202020204" pitchFamily="34" charset="0"/>
              <a:buChar char="•"/>
            </a:pPr>
            <a:r>
              <a:rPr lang="en-US" dirty="0"/>
              <a:t>One for </a:t>
            </a:r>
            <a:r>
              <a:rPr lang="en-US" b="1" dirty="0"/>
              <a:t>downlink</a:t>
            </a:r>
            <a:r>
              <a:rPr lang="en-US" dirty="0"/>
              <a:t> (base station to mobile).</a:t>
            </a:r>
          </a:p>
          <a:p>
            <a:pPr>
              <a:buFont typeface="Arial" panose="020B0604020202020204" pitchFamily="34" charset="0"/>
              <a:buChar char="•"/>
            </a:pPr>
            <a:r>
              <a:rPr lang="en-US" dirty="0"/>
              <a:t>Allows </a:t>
            </a:r>
            <a:r>
              <a:rPr lang="en-US" b="1" dirty="0"/>
              <a:t>simultaneous transmission and reception</a:t>
            </a:r>
            <a:r>
              <a:rPr lang="en-US" dirty="0"/>
              <a:t>.</a:t>
            </a:r>
          </a:p>
          <a:p>
            <a:pPr>
              <a:buNone/>
            </a:pPr>
            <a:r>
              <a:rPr lang="en-US" b="1" dirty="0"/>
              <a:t>🔹 TDD (Time Division Duplex):</a:t>
            </a:r>
          </a:p>
          <a:p>
            <a:pPr>
              <a:buFont typeface="Arial" panose="020B0604020202020204" pitchFamily="34" charset="0"/>
              <a:buChar char="•"/>
            </a:pPr>
            <a:r>
              <a:rPr lang="en-US" dirty="0"/>
              <a:t>Uses a </a:t>
            </a:r>
            <a:r>
              <a:rPr lang="en-US" b="1" dirty="0"/>
              <a:t>single frequency</a:t>
            </a:r>
            <a:r>
              <a:rPr lang="en-US" dirty="0"/>
              <a:t>, but transmission is divided in </a:t>
            </a:r>
            <a:r>
              <a:rPr lang="en-US" b="1" dirty="0"/>
              <a:t>time slots</a:t>
            </a:r>
            <a:r>
              <a:rPr lang="en-US" dirty="0"/>
              <a:t>.</a:t>
            </a:r>
          </a:p>
          <a:p>
            <a:pPr>
              <a:buFont typeface="Arial" panose="020B0604020202020204" pitchFamily="34" charset="0"/>
              <a:buChar char="•"/>
            </a:pPr>
            <a:r>
              <a:rPr lang="en-US" dirty="0"/>
              <a:t>One time slot for </a:t>
            </a:r>
            <a:r>
              <a:rPr lang="en-US" b="1" dirty="0"/>
              <a:t>uplink</a:t>
            </a:r>
            <a:r>
              <a:rPr lang="en-US" dirty="0"/>
              <a:t>, another for </a:t>
            </a:r>
            <a:r>
              <a:rPr lang="en-US" b="1" dirty="0"/>
              <a:t>downlink</a:t>
            </a:r>
            <a:r>
              <a:rPr lang="en-US" dirty="0"/>
              <a:t>.</a:t>
            </a:r>
          </a:p>
          <a:p>
            <a:pPr>
              <a:buFont typeface="Arial" panose="020B0604020202020204" pitchFamily="34" charset="0"/>
              <a:buChar char="•"/>
            </a:pPr>
            <a:r>
              <a:rPr lang="en-US" dirty="0"/>
              <a:t>No simultaneous communication—alternates direction over time.</a:t>
            </a:r>
          </a:p>
          <a:p>
            <a:pPr>
              <a:buFont typeface="Arial" panose="020B0604020202020204" pitchFamily="34" charset="0"/>
              <a:buChar char="•"/>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a:t>
            </a:r>
            <a:r>
              <a:rPr kumimoji="0" lang="en-US" altLang="en-US" sz="1800" b="1" i="0" u="none" strike="noStrike" cap="none" normalizeH="0" baseline="0" dirty="0">
                <a:ln>
                  <a:noFill/>
                </a:ln>
                <a:solidFill>
                  <a:schemeClr val="tx1"/>
                </a:solidFill>
                <a:effectLst/>
                <a:latin typeface="Arial" panose="020B0604020202020204" pitchFamily="34" charset="0"/>
              </a:rPr>
              <a:t>FDD</a:t>
            </a:r>
            <a:r>
              <a:rPr kumimoji="0" lang="en-US" altLang="en-US" sz="1800" b="0" i="0" u="none" strike="noStrike" cap="none" normalizeH="0" baseline="0" dirty="0">
                <a:ln>
                  <a:noFill/>
                </a:ln>
                <a:solidFill>
                  <a:schemeClr val="tx1"/>
                </a:solidFill>
                <a:effectLst/>
                <a:latin typeface="Arial" panose="020B0604020202020204" pitchFamily="34" charset="0"/>
              </a:rPr>
              <a:t>, uplink and downlink happen </a:t>
            </a:r>
            <a:r>
              <a:rPr kumimoji="0" lang="en-US" altLang="en-US" sz="1800" b="1" i="0" u="none" strike="noStrike" cap="none" normalizeH="0" baseline="0" dirty="0">
                <a:ln>
                  <a:noFill/>
                </a:ln>
                <a:solidFill>
                  <a:schemeClr val="tx1"/>
                </a:solidFill>
                <a:effectLst/>
                <a:latin typeface="Arial" panose="020B0604020202020204" pitchFamily="34" charset="0"/>
              </a:rPr>
              <a:t>at the same time</a:t>
            </a:r>
            <a:r>
              <a:rPr kumimoji="0" lang="en-US" altLang="en-US" sz="1800" b="0" i="0" u="none" strike="noStrike" cap="none" normalizeH="0" baseline="0" dirty="0">
                <a:ln>
                  <a:noFill/>
                </a:ln>
                <a:solidFill>
                  <a:schemeClr val="tx1"/>
                </a:solidFill>
                <a:effectLst/>
                <a:latin typeface="Arial" panose="020B0604020202020204" pitchFamily="34" charset="0"/>
              </a:rPr>
              <a:t> but on </a:t>
            </a:r>
            <a:r>
              <a:rPr kumimoji="0" lang="en-US" altLang="en-US" sz="1800" b="1" i="0" u="none" strike="noStrike" cap="none" normalizeH="0" baseline="0" dirty="0">
                <a:ln>
                  <a:noFill/>
                </a:ln>
                <a:solidFill>
                  <a:schemeClr val="tx1"/>
                </a:solidFill>
                <a:effectLst/>
                <a:latin typeface="Arial" panose="020B0604020202020204" pitchFamily="34" charset="0"/>
              </a:rPr>
              <a:t>different frequencies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a:t>
            </a:r>
            <a:r>
              <a:rPr kumimoji="0" lang="en-US" altLang="en-US" sz="1800" b="1" i="0" u="none" strike="noStrike" cap="none" normalizeH="0" baseline="0" dirty="0">
                <a:ln>
                  <a:noFill/>
                </a:ln>
                <a:solidFill>
                  <a:schemeClr val="tx1"/>
                </a:solidFill>
                <a:effectLst/>
                <a:latin typeface="Arial" panose="020B0604020202020204" pitchFamily="34" charset="0"/>
              </a:rPr>
              <a:t>TDD</a:t>
            </a:r>
            <a:r>
              <a:rPr kumimoji="0" lang="en-US" altLang="en-US" sz="1800" b="0" i="0" u="none" strike="noStrike" cap="none" normalizeH="0" baseline="0" dirty="0">
                <a:ln>
                  <a:noFill/>
                </a:ln>
                <a:solidFill>
                  <a:schemeClr val="tx1"/>
                </a:solidFill>
                <a:effectLst/>
                <a:latin typeface="Arial" panose="020B0604020202020204" pitchFamily="34" charset="0"/>
              </a:rPr>
              <a:t>, the same frequency is used but </a:t>
            </a:r>
            <a:r>
              <a:rPr kumimoji="0" lang="en-US" altLang="en-US" sz="1800" b="1" i="0" u="none" strike="noStrike" cap="none" normalizeH="0" baseline="0" dirty="0">
                <a:ln>
                  <a:noFill/>
                </a:ln>
                <a:solidFill>
                  <a:schemeClr val="tx1"/>
                </a:solidFill>
                <a:effectLst/>
                <a:latin typeface="Arial" panose="020B0604020202020204" pitchFamily="34" charset="0"/>
              </a:rPr>
              <a:t>alternates over time</a:t>
            </a:r>
            <a:r>
              <a:rPr kumimoji="0" lang="en-US" altLang="en-US" sz="1800" b="0" i="0" u="none" strike="noStrike" cap="none" normalizeH="0" baseline="0" dirty="0">
                <a:ln>
                  <a:noFill/>
                </a:ln>
                <a:solidFill>
                  <a:schemeClr val="tx1"/>
                </a:solidFill>
                <a:effectLst/>
                <a:latin typeface="Arial" panose="020B0604020202020204" pitchFamily="34" charset="0"/>
              </a:rPr>
              <a:t> for uplink and downlink.</a:t>
            </a:r>
          </a:p>
          <a:p>
            <a:endParaRPr lang="en-US" dirty="0"/>
          </a:p>
          <a:p>
            <a:r>
              <a:rPr lang="en-US" dirty="0"/>
              <a:t>The choice of simplex, semi-duplex, or full-duplex depends on the application needs. FDD is suitable for continuous high-data services, while TDD is more flexible and cost-effective.</a:t>
            </a:r>
          </a:p>
        </p:txBody>
      </p:sp>
      <p:sp>
        <p:nvSpPr>
          <p:cNvPr id="3" name="object 3">
            <a:extLst>
              <a:ext uri="{FF2B5EF4-FFF2-40B4-BE49-F238E27FC236}">
                <a16:creationId xmlns:a16="http://schemas.microsoft.com/office/drawing/2014/main" id="{3B65F7FB-A4D5-CB2E-212C-990ED0CD840E}"/>
              </a:ext>
            </a:extLst>
          </p:cNvPr>
          <p:cNvSpPr txBox="1">
            <a:spLocks noGrp="1"/>
          </p:cNvSpPr>
          <p:nvPr>
            <p:ph type="title"/>
          </p:nvPr>
        </p:nvSpPr>
        <p:spPr>
          <a:xfrm>
            <a:off x="383540" y="150367"/>
            <a:ext cx="4685665" cy="1031875"/>
          </a:xfrm>
          <a:prstGeom prst="rect">
            <a:avLst/>
          </a:prstGeom>
        </p:spPr>
        <p:txBody>
          <a:bodyPr vert="horz" wrap="square" lIns="0" tIns="104139" rIns="0" bIns="0" rtlCol="0">
            <a:spAutoFit/>
          </a:bodyPr>
          <a:lstStyle/>
          <a:p>
            <a:pPr marL="12700" marR="5080">
              <a:lnSpc>
                <a:spcPts val="3600"/>
              </a:lnSpc>
              <a:spcBef>
                <a:spcPts val="819"/>
              </a:spcBef>
            </a:pPr>
            <a:r>
              <a:rPr b="0" i="1" spc="-150" dirty="0">
                <a:latin typeface="Arial"/>
                <a:cs typeface="Arial"/>
              </a:rPr>
              <a:t>Direction</a:t>
            </a:r>
            <a:r>
              <a:rPr b="0" i="1" spc="-240" dirty="0">
                <a:latin typeface="Arial"/>
                <a:cs typeface="Arial"/>
              </a:rPr>
              <a:t> </a:t>
            </a:r>
            <a:r>
              <a:rPr b="0" i="1" spc="-85" dirty="0">
                <a:latin typeface="Arial"/>
                <a:cs typeface="Arial"/>
              </a:rPr>
              <a:t>of</a:t>
            </a:r>
            <a:r>
              <a:rPr b="0" i="1" spc="-270" dirty="0">
                <a:latin typeface="Arial"/>
                <a:cs typeface="Arial"/>
              </a:rPr>
              <a:t> </a:t>
            </a:r>
            <a:r>
              <a:rPr b="0" i="1" spc="-165" dirty="0">
                <a:latin typeface="Arial"/>
                <a:cs typeface="Arial"/>
              </a:rPr>
              <a:t>Transmission </a:t>
            </a:r>
            <a:r>
              <a:rPr b="0" i="1" spc="-130" dirty="0">
                <a:latin typeface="Arial"/>
                <a:cs typeface="Arial"/>
              </a:rPr>
              <a:t>(</a:t>
            </a:r>
            <a:r>
              <a:rPr b="0" spc="-130" dirty="0">
                <a:latin typeface="Arial MT"/>
                <a:cs typeface="Arial MT"/>
              </a:rPr>
              <a:t>The</a:t>
            </a:r>
            <a:r>
              <a:rPr b="0" spc="-254" dirty="0">
                <a:latin typeface="Arial MT"/>
                <a:cs typeface="Arial MT"/>
              </a:rPr>
              <a:t> </a:t>
            </a:r>
            <a:r>
              <a:rPr b="0" spc="-140" dirty="0">
                <a:latin typeface="Arial MT"/>
                <a:cs typeface="Arial MT"/>
              </a:rPr>
              <a:t>duplex</a:t>
            </a:r>
            <a:r>
              <a:rPr b="0" spc="-245" dirty="0">
                <a:latin typeface="Arial MT"/>
                <a:cs typeface="Arial MT"/>
              </a:rPr>
              <a:t> </a:t>
            </a:r>
            <a:r>
              <a:rPr b="0" spc="-145" dirty="0">
                <a:latin typeface="Arial MT"/>
                <a:cs typeface="Arial MT"/>
              </a:rPr>
              <a:t>concept</a:t>
            </a:r>
            <a:r>
              <a:rPr b="0" spc="-240" dirty="0">
                <a:latin typeface="Arial MT"/>
                <a:cs typeface="Arial MT"/>
              </a:rPr>
              <a:t> </a:t>
            </a:r>
            <a:r>
              <a:rPr spc="-50" dirty="0"/>
              <a:t>)</a:t>
            </a:r>
          </a:p>
        </p:txBody>
      </p:sp>
      <p:sp>
        <p:nvSpPr>
          <p:cNvPr id="12" name="object 12">
            <a:extLst>
              <a:ext uri="{FF2B5EF4-FFF2-40B4-BE49-F238E27FC236}">
                <a16:creationId xmlns:a16="http://schemas.microsoft.com/office/drawing/2014/main" id="{114D2FD6-738B-371E-77AB-B71924E7F19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53</a:t>
            </a:fld>
            <a:endParaRPr spc="-25" dirty="0"/>
          </a:p>
        </p:txBody>
      </p:sp>
      <p:sp>
        <p:nvSpPr>
          <p:cNvPr id="13" name="object 13">
            <a:extLst>
              <a:ext uri="{FF2B5EF4-FFF2-40B4-BE49-F238E27FC236}">
                <a16:creationId xmlns:a16="http://schemas.microsoft.com/office/drawing/2014/main" id="{DD63F831-F75D-9FF7-E1F1-25B707028B2A}"/>
              </a:ext>
            </a:extLst>
          </p:cNvPr>
          <p:cNvSpPr txBox="1"/>
          <p:nvPr/>
        </p:nvSpPr>
        <p:spPr>
          <a:xfrm>
            <a:off x="2157222" y="6565036"/>
            <a:ext cx="948690" cy="254000"/>
          </a:xfrm>
          <a:prstGeom prst="rect">
            <a:avLst/>
          </a:prstGeom>
        </p:spPr>
        <p:txBody>
          <a:bodyPr vert="horz" wrap="square" lIns="0" tIns="0" rIns="0" bIns="0" rtlCol="0">
            <a:spAutoFit/>
          </a:bodyPr>
          <a:lstStyle/>
          <a:p>
            <a:pPr marL="12700">
              <a:lnSpc>
                <a:spcPts val="1810"/>
              </a:lnSpc>
            </a:pPr>
            <a:r>
              <a:rPr sz="1800" dirty="0">
                <a:latin typeface="Calibri"/>
                <a:cs typeface="Calibri"/>
              </a:rPr>
              <a:t>Time</a:t>
            </a:r>
            <a:r>
              <a:rPr sz="1800" spc="-30" dirty="0">
                <a:latin typeface="Calibri"/>
                <a:cs typeface="Calibri"/>
              </a:rPr>
              <a:t> </a:t>
            </a:r>
            <a:r>
              <a:rPr sz="1800" spc="-20" dirty="0">
                <a:latin typeface="Calibri"/>
                <a:cs typeface="Calibri"/>
              </a:rPr>
              <a:t>(ms)</a:t>
            </a:r>
            <a:endParaRPr sz="1800">
              <a:latin typeface="Calibri"/>
              <a:cs typeface="Calibri"/>
            </a:endParaRPr>
          </a:p>
        </p:txBody>
      </p:sp>
      <p:sp>
        <p:nvSpPr>
          <p:cNvPr id="14" name="object 14">
            <a:extLst>
              <a:ext uri="{FF2B5EF4-FFF2-40B4-BE49-F238E27FC236}">
                <a16:creationId xmlns:a16="http://schemas.microsoft.com/office/drawing/2014/main" id="{C8A8BA52-8401-B198-1599-314843F3FE4C}"/>
              </a:ext>
            </a:extLst>
          </p:cNvPr>
          <p:cNvSpPr txBox="1"/>
          <p:nvPr/>
        </p:nvSpPr>
        <p:spPr>
          <a:xfrm>
            <a:off x="4585842" y="6592163"/>
            <a:ext cx="4478020" cy="254000"/>
          </a:xfrm>
          <a:prstGeom prst="rect">
            <a:avLst/>
          </a:prstGeom>
        </p:spPr>
        <p:txBody>
          <a:bodyPr vert="horz" wrap="square" lIns="0" tIns="0" rIns="0" bIns="0" rtlCol="0">
            <a:spAutoFit/>
          </a:bodyPr>
          <a:lstStyle/>
          <a:p>
            <a:pPr marL="12700">
              <a:lnSpc>
                <a:spcPts val="1830"/>
              </a:lnSpc>
            </a:pPr>
            <a:r>
              <a:rPr sz="1100" b="1" dirty="0">
                <a:solidFill>
                  <a:srgbClr val="0F1141"/>
                </a:solidFill>
                <a:latin typeface="Arial"/>
                <a:cs typeface="Arial"/>
              </a:rPr>
              <a:t>BITS </a:t>
            </a:r>
            <a:r>
              <a:rPr sz="1100" dirty="0">
                <a:solidFill>
                  <a:srgbClr val="0F1141"/>
                </a:solidFill>
                <a:latin typeface="Arial MT"/>
                <a:cs typeface="Arial MT"/>
              </a:rPr>
              <a:t>Pilani,</a:t>
            </a:r>
            <a:r>
              <a:rPr sz="1100" spc="30" dirty="0">
                <a:solidFill>
                  <a:srgbClr val="0F1141"/>
                </a:solidFill>
                <a:latin typeface="Arial MT"/>
                <a:cs typeface="Arial MT"/>
              </a:rPr>
              <a:t> </a:t>
            </a:r>
            <a:r>
              <a:rPr sz="1100" dirty="0">
                <a:solidFill>
                  <a:srgbClr val="0F1141"/>
                </a:solidFill>
                <a:latin typeface="Arial MT"/>
                <a:cs typeface="Arial MT"/>
              </a:rPr>
              <a:t>Deemed</a:t>
            </a:r>
            <a:r>
              <a:rPr sz="1100" spc="-10" dirty="0">
                <a:solidFill>
                  <a:srgbClr val="0F1141"/>
                </a:solidFill>
                <a:latin typeface="Arial MT"/>
                <a:cs typeface="Arial MT"/>
              </a:rPr>
              <a:t> </a:t>
            </a:r>
            <a:r>
              <a:rPr sz="1100" dirty="0">
                <a:solidFill>
                  <a:srgbClr val="0F1141"/>
                </a:solidFill>
                <a:latin typeface="Arial MT"/>
                <a:cs typeface="Arial MT"/>
              </a:rPr>
              <a:t>to</a:t>
            </a:r>
            <a:r>
              <a:rPr sz="1100" spc="-15" dirty="0">
                <a:solidFill>
                  <a:srgbClr val="0F1141"/>
                </a:solidFill>
                <a:latin typeface="Arial MT"/>
                <a:cs typeface="Arial MT"/>
              </a:rPr>
              <a:t> </a:t>
            </a:r>
            <a:r>
              <a:rPr sz="1100" dirty="0">
                <a:solidFill>
                  <a:srgbClr val="0F1141"/>
                </a:solidFill>
                <a:latin typeface="Arial MT"/>
                <a:cs typeface="Arial MT"/>
              </a:rPr>
              <a:t>be</a:t>
            </a:r>
            <a:r>
              <a:rPr sz="1100" spc="-5" dirty="0">
                <a:solidFill>
                  <a:srgbClr val="0F1141"/>
                </a:solidFill>
                <a:latin typeface="Arial MT"/>
                <a:cs typeface="Arial MT"/>
              </a:rPr>
              <a:t> </a:t>
            </a:r>
            <a:r>
              <a:rPr sz="1100" spc="-20" dirty="0">
                <a:solidFill>
                  <a:srgbClr val="0F1141"/>
                </a:solidFill>
                <a:latin typeface="Arial MT"/>
                <a:cs typeface="Arial MT"/>
              </a:rPr>
              <a:t>U</a:t>
            </a:r>
            <a:r>
              <a:rPr sz="1100" spc="-15" dirty="0">
                <a:solidFill>
                  <a:srgbClr val="0F1141"/>
                </a:solidFill>
                <a:latin typeface="Arial MT"/>
                <a:cs typeface="Arial MT"/>
              </a:rPr>
              <a:t>n</a:t>
            </a:r>
            <a:r>
              <a:rPr sz="1100" spc="-20" dirty="0">
                <a:solidFill>
                  <a:srgbClr val="0F1141"/>
                </a:solidFill>
                <a:latin typeface="Arial MT"/>
                <a:cs typeface="Arial MT"/>
              </a:rPr>
              <a:t>iv</a:t>
            </a:r>
            <a:r>
              <a:rPr sz="1100" spc="-5" dirty="0">
                <a:solidFill>
                  <a:srgbClr val="0F1141"/>
                </a:solidFill>
                <a:latin typeface="Arial MT"/>
                <a:cs typeface="Arial MT"/>
              </a:rPr>
              <a:t>ersit</a:t>
            </a:r>
            <a:r>
              <a:rPr sz="1100" spc="-225" dirty="0">
                <a:solidFill>
                  <a:srgbClr val="0F1141"/>
                </a:solidFill>
                <a:latin typeface="Arial MT"/>
                <a:cs typeface="Arial MT"/>
              </a:rPr>
              <a:t>y</a:t>
            </a:r>
            <a:r>
              <a:rPr sz="1800" spc="-340" dirty="0">
                <a:latin typeface="Calibri"/>
                <a:cs typeface="Calibri"/>
              </a:rPr>
              <a:t>T</a:t>
            </a:r>
            <a:r>
              <a:rPr sz="1100" spc="-285" dirty="0">
                <a:solidFill>
                  <a:srgbClr val="0F1141"/>
                </a:solidFill>
                <a:latin typeface="Arial MT"/>
                <a:cs typeface="Arial MT"/>
              </a:rPr>
              <a:t>u</a:t>
            </a:r>
            <a:r>
              <a:rPr sz="1800" spc="-140" dirty="0">
                <a:latin typeface="Calibri"/>
                <a:cs typeface="Calibri"/>
              </a:rPr>
              <a:t>i</a:t>
            </a:r>
            <a:r>
              <a:rPr sz="1100" spc="-495" dirty="0">
                <a:solidFill>
                  <a:srgbClr val="0F1141"/>
                </a:solidFill>
                <a:latin typeface="Arial MT"/>
                <a:cs typeface="Arial MT"/>
              </a:rPr>
              <a:t>n</a:t>
            </a:r>
            <a:r>
              <a:rPr sz="1800" spc="-960" dirty="0">
                <a:latin typeface="Calibri"/>
                <a:cs typeface="Calibri"/>
              </a:rPr>
              <a:t>m</a:t>
            </a:r>
            <a:r>
              <a:rPr sz="1100" spc="-10" dirty="0">
                <a:solidFill>
                  <a:srgbClr val="0F1141"/>
                </a:solidFill>
                <a:latin typeface="Arial MT"/>
                <a:cs typeface="Arial MT"/>
              </a:rPr>
              <a:t>d</a:t>
            </a:r>
            <a:r>
              <a:rPr sz="1100" spc="-280" dirty="0">
                <a:solidFill>
                  <a:srgbClr val="0F1141"/>
                </a:solidFill>
                <a:latin typeface="Arial MT"/>
                <a:cs typeface="Arial MT"/>
              </a:rPr>
              <a:t>e</a:t>
            </a:r>
            <a:r>
              <a:rPr sz="1800" spc="-645" dirty="0">
                <a:latin typeface="Calibri"/>
                <a:cs typeface="Calibri"/>
              </a:rPr>
              <a:t>e</a:t>
            </a:r>
            <a:r>
              <a:rPr sz="1100" spc="-5" dirty="0">
                <a:solidFill>
                  <a:srgbClr val="0F1141"/>
                </a:solidFill>
                <a:latin typeface="Arial MT"/>
                <a:cs typeface="Arial MT"/>
              </a:rPr>
              <a:t>r</a:t>
            </a:r>
            <a:r>
              <a:rPr sz="1100" spc="-10" dirty="0">
                <a:solidFill>
                  <a:srgbClr val="0F1141"/>
                </a:solidFill>
                <a:latin typeface="Arial MT"/>
                <a:cs typeface="Arial MT"/>
              </a:rPr>
              <a:t> </a:t>
            </a:r>
            <a:r>
              <a:rPr sz="1100" spc="-375" dirty="0">
                <a:solidFill>
                  <a:srgbClr val="0F1141"/>
                </a:solidFill>
                <a:latin typeface="Arial MT"/>
                <a:cs typeface="Arial MT"/>
              </a:rPr>
              <a:t>S</a:t>
            </a:r>
            <a:r>
              <a:rPr sz="1800" spc="-210" dirty="0">
                <a:latin typeface="Calibri"/>
                <a:cs typeface="Calibri"/>
              </a:rPr>
              <a:t>(</a:t>
            </a:r>
            <a:r>
              <a:rPr sz="1100" spc="-434" dirty="0">
                <a:solidFill>
                  <a:srgbClr val="0F1141"/>
                </a:solidFill>
                <a:latin typeface="Arial MT"/>
                <a:cs typeface="Arial MT"/>
              </a:rPr>
              <a:t>e</a:t>
            </a:r>
            <a:r>
              <a:rPr sz="1800" spc="-1030" dirty="0">
                <a:latin typeface="Calibri"/>
                <a:cs typeface="Calibri"/>
              </a:rPr>
              <a:t>m</a:t>
            </a:r>
            <a:r>
              <a:rPr sz="1100" spc="-15" dirty="0">
                <a:solidFill>
                  <a:srgbClr val="0F1141"/>
                </a:solidFill>
                <a:latin typeface="Arial MT"/>
                <a:cs typeface="Arial MT"/>
              </a:rPr>
              <a:t>ct</a:t>
            </a:r>
            <a:r>
              <a:rPr sz="1100" spc="-105" dirty="0">
                <a:solidFill>
                  <a:srgbClr val="0F1141"/>
                </a:solidFill>
                <a:latin typeface="Arial MT"/>
                <a:cs typeface="Arial MT"/>
              </a:rPr>
              <a:t>i</a:t>
            </a:r>
            <a:r>
              <a:rPr sz="1800" spc="-630" dirty="0">
                <a:latin typeface="Calibri"/>
                <a:cs typeface="Calibri"/>
              </a:rPr>
              <a:t>s</a:t>
            </a:r>
            <a:r>
              <a:rPr sz="1100" spc="-15" dirty="0">
                <a:solidFill>
                  <a:srgbClr val="0F1141"/>
                </a:solidFill>
                <a:latin typeface="Arial MT"/>
                <a:cs typeface="Arial MT"/>
              </a:rPr>
              <a:t>o</a:t>
            </a:r>
            <a:r>
              <a:rPr sz="1100" spc="-615" dirty="0">
                <a:solidFill>
                  <a:srgbClr val="0F1141"/>
                </a:solidFill>
                <a:latin typeface="Arial MT"/>
                <a:cs typeface="Arial MT"/>
              </a:rPr>
              <a:t>n</a:t>
            </a:r>
            <a:r>
              <a:rPr sz="1800" spc="-10" dirty="0">
                <a:latin typeface="Calibri"/>
                <a:cs typeface="Calibri"/>
              </a:rPr>
              <a:t>)</a:t>
            </a:r>
            <a:r>
              <a:rPr sz="1800" spc="-50" dirty="0">
                <a:latin typeface="Calibri"/>
                <a:cs typeface="Calibri"/>
              </a:rPr>
              <a:t> </a:t>
            </a:r>
            <a:r>
              <a:rPr sz="1100" dirty="0">
                <a:solidFill>
                  <a:srgbClr val="0F1141"/>
                </a:solidFill>
                <a:latin typeface="Arial MT"/>
                <a:cs typeface="Arial MT"/>
              </a:rPr>
              <a:t>3</a:t>
            </a:r>
            <a:r>
              <a:rPr sz="1100" spc="-5" dirty="0">
                <a:solidFill>
                  <a:srgbClr val="0F1141"/>
                </a:solidFill>
                <a:latin typeface="Arial MT"/>
                <a:cs typeface="Arial MT"/>
              </a:rPr>
              <a:t> </a:t>
            </a:r>
            <a:r>
              <a:rPr sz="1100" dirty="0">
                <a:solidFill>
                  <a:srgbClr val="0F1141"/>
                </a:solidFill>
                <a:latin typeface="Arial MT"/>
                <a:cs typeface="Arial MT"/>
              </a:rPr>
              <a:t>of</a:t>
            </a:r>
            <a:r>
              <a:rPr sz="1100" spc="-15" dirty="0">
                <a:solidFill>
                  <a:srgbClr val="0F1141"/>
                </a:solidFill>
                <a:latin typeface="Arial MT"/>
                <a:cs typeface="Arial MT"/>
              </a:rPr>
              <a:t> </a:t>
            </a:r>
            <a:r>
              <a:rPr sz="1100" dirty="0">
                <a:solidFill>
                  <a:srgbClr val="0F1141"/>
                </a:solidFill>
                <a:latin typeface="Arial MT"/>
                <a:cs typeface="Arial MT"/>
              </a:rPr>
              <a:t>UGC</a:t>
            </a:r>
            <a:r>
              <a:rPr sz="1100" spc="-10" dirty="0">
                <a:solidFill>
                  <a:srgbClr val="0F1141"/>
                </a:solidFill>
                <a:latin typeface="Arial MT"/>
                <a:cs typeface="Arial MT"/>
              </a:rPr>
              <a:t> </a:t>
            </a:r>
            <a:r>
              <a:rPr sz="1100" dirty="0">
                <a:solidFill>
                  <a:srgbClr val="0F1141"/>
                </a:solidFill>
                <a:latin typeface="Arial MT"/>
                <a:cs typeface="Arial MT"/>
              </a:rPr>
              <a:t>Act,</a:t>
            </a:r>
            <a:r>
              <a:rPr sz="1100" spc="-10" dirty="0">
                <a:solidFill>
                  <a:srgbClr val="0F1141"/>
                </a:solidFill>
                <a:latin typeface="Arial MT"/>
                <a:cs typeface="Arial MT"/>
              </a:rPr>
              <a:t> </a:t>
            </a:r>
            <a:r>
              <a:rPr sz="1100" spc="-20" dirty="0">
                <a:solidFill>
                  <a:srgbClr val="0F1141"/>
                </a:solidFill>
                <a:latin typeface="Arial MT"/>
                <a:cs typeface="Arial MT"/>
              </a:rPr>
              <a:t>1956</a:t>
            </a:r>
            <a:endParaRPr sz="1100">
              <a:latin typeface="Arial MT"/>
              <a:cs typeface="Arial MT"/>
            </a:endParaRPr>
          </a:p>
        </p:txBody>
      </p:sp>
    </p:spTree>
    <p:extLst>
      <p:ext uri="{BB962C8B-B14F-4D97-AF65-F5344CB8AC3E}">
        <p14:creationId xmlns:p14="http://schemas.microsoft.com/office/powerpoint/2010/main" val="252909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12700" marR="5080">
              <a:lnSpc>
                <a:spcPts val="3600"/>
              </a:lnSpc>
              <a:spcBef>
                <a:spcPts val="819"/>
              </a:spcBef>
            </a:pPr>
            <a:r>
              <a:rPr spc="-155" dirty="0"/>
              <a:t>Wireless</a:t>
            </a:r>
            <a:r>
              <a:rPr spc="-195" dirty="0"/>
              <a:t> </a:t>
            </a:r>
            <a:r>
              <a:rPr spc="-150" dirty="0"/>
              <a:t>communication </a:t>
            </a:r>
            <a:r>
              <a:rPr spc="-25" dirty="0"/>
              <a:t>systems</a:t>
            </a:r>
          </a:p>
        </p:txBody>
      </p:sp>
      <p:sp>
        <p:nvSpPr>
          <p:cNvPr id="3" name="object 3"/>
          <p:cNvSpPr txBox="1"/>
          <p:nvPr/>
        </p:nvSpPr>
        <p:spPr>
          <a:xfrm>
            <a:off x="372135" y="2057463"/>
            <a:ext cx="1531620" cy="584835"/>
          </a:xfrm>
          <a:prstGeom prst="rect">
            <a:avLst/>
          </a:prstGeom>
          <a:solidFill>
            <a:srgbClr val="C5D9F0"/>
          </a:solidFill>
          <a:ln w="9525">
            <a:solidFill>
              <a:srgbClr val="000000"/>
            </a:solidFill>
          </a:ln>
        </p:spPr>
        <p:txBody>
          <a:bodyPr vert="horz" wrap="square" lIns="0" tIns="33020" rIns="0" bIns="0" rtlCol="0">
            <a:spAutoFit/>
          </a:bodyPr>
          <a:lstStyle/>
          <a:p>
            <a:pPr marL="91440">
              <a:lnSpc>
                <a:spcPct val="100000"/>
              </a:lnSpc>
              <a:spcBef>
                <a:spcPts val="260"/>
              </a:spcBef>
            </a:pPr>
            <a:r>
              <a:rPr sz="1600" b="1" spc="-10" dirty="0">
                <a:latin typeface="Calibri"/>
                <a:cs typeface="Calibri"/>
              </a:rPr>
              <a:t>Information</a:t>
            </a:r>
            <a:r>
              <a:rPr sz="1600" b="1" spc="10" dirty="0">
                <a:latin typeface="Calibri"/>
                <a:cs typeface="Calibri"/>
              </a:rPr>
              <a:t> </a:t>
            </a:r>
            <a:r>
              <a:rPr sz="1600" b="1" spc="-25" dirty="0">
                <a:latin typeface="Calibri"/>
                <a:cs typeface="Calibri"/>
              </a:rPr>
              <a:t>to</a:t>
            </a:r>
            <a:endParaRPr sz="1600">
              <a:latin typeface="Calibri"/>
              <a:cs typeface="Calibri"/>
            </a:endParaRPr>
          </a:p>
          <a:p>
            <a:pPr marL="91440">
              <a:lnSpc>
                <a:spcPct val="100000"/>
              </a:lnSpc>
              <a:spcBef>
                <a:spcPts val="5"/>
              </a:spcBef>
            </a:pPr>
            <a:r>
              <a:rPr sz="1600" b="1" dirty="0">
                <a:latin typeface="Calibri"/>
                <a:cs typeface="Calibri"/>
              </a:rPr>
              <a:t>be</a:t>
            </a:r>
            <a:r>
              <a:rPr sz="1600" b="1" spc="-10" dirty="0">
                <a:latin typeface="Calibri"/>
                <a:cs typeface="Calibri"/>
              </a:rPr>
              <a:t> transmitted</a:t>
            </a:r>
            <a:endParaRPr sz="1600">
              <a:latin typeface="Calibri"/>
              <a:cs typeface="Calibri"/>
            </a:endParaRPr>
          </a:p>
        </p:txBody>
      </p:sp>
      <p:sp>
        <p:nvSpPr>
          <p:cNvPr id="4" name="object 4"/>
          <p:cNvSpPr txBox="1"/>
          <p:nvPr/>
        </p:nvSpPr>
        <p:spPr>
          <a:xfrm>
            <a:off x="2172461" y="2141334"/>
            <a:ext cx="1545590" cy="369570"/>
          </a:xfrm>
          <a:prstGeom prst="rect">
            <a:avLst/>
          </a:prstGeom>
          <a:solidFill>
            <a:srgbClr val="C5D9F0"/>
          </a:solidFill>
          <a:ln w="9525">
            <a:solidFill>
              <a:srgbClr val="000000"/>
            </a:solidFill>
          </a:ln>
        </p:spPr>
        <p:txBody>
          <a:bodyPr vert="horz" wrap="square" lIns="0" tIns="31114" rIns="0" bIns="0" rtlCol="0">
            <a:spAutoFit/>
          </a:bodyPr>
          <a:lstStyle/>
          <a:p>
            <a:pPr marL="91440">
              <a:lnSpc>
                <a:spcPct val="100000"/>
              </a:lnSpc>
              <a:spcBef>
                <a:spcPts val="244"/>
              </a:spcBef>
            </a:pPr>
            <a:r>
              <a:rPr sz="1800" spc="-10" dirty="0">
                <a:latin typeface="Calibri"/>
                <a:cs typeface="Calibri"/>
              </a:rPr>
              <a:t>coding</a:t>
            </a:r>
            <a:endParaRPr sz="1800">
              <a:latin typeface="Calibri"/>
              <a:cs typeface="Calibri"/>
            </a:endParaRPr>
          </a:p>
        </p:txBody>
      </p:sp>
      <p:sp>
        <p:nvSpPr>
          <p:cNvPr id="5" name="object 5"/>
          <p:cNvSpPr txBox="1"/>
          <p:nvPr/>
        </p:nvSpPr>
        <p:spPr>
          <a:xfrm>
            <a:off x="3874642" y="2141334"/>
            <a:ext cx="1545590" cy="369570"/>
          </a:xfrm>
          <a:prstGeom prst="rect">
            <a:avLst/>
          </a:prstGeom>
          <a:solidFill>
            <a:srgbClr val="C5D9F0"/>
          </a:solidFill>
          <a:ln w="9525">
            <a:solidFill>
              <a:srgbClr val="000000"/>
            </a:solidFill>
          </a:ln>
        </p:spPr>
        <p:txBody>
          <a:bodyPr vert="horz" wrap="square" lIns="0" tIns="31114" rIns="0" bIns="0" rtlCol="0">
            <a:spAutoFit/>
          </a:bodyPr>
          <a:lstStyle/>
          <a:p>
            <a:pPr marL="92075">
              <a:lnSpc>
                <a:spcPct val="100000"/>
              </a:lnSpc>
              <a:spcBef>
                <a:spcPts val="244"/>
              </a:spcBef>
            </a:pPr>
            <a:r>
              <a:rPr sz="1800" spc="-10" dirty="0">
                <a:latin typeface="Calibri"/>
                <a:cs typeface="Calibri"/>
              </a:rPr>
              <a:t>Modulator</a:t>
            </a:r>
            <a:endParaRPr sz="1800">
              <a:latin typeface="Calibri"/>
              <a:cs typeface="Calibri"/>
            </a:endParaRPr>
          </a:p>
        </p:txBody>
      </p:sp>
      <p:sp>
        <p:nvSpPr>
          <p:cNvPr id="6" name="object 6"/>
          <p:cNvSpPr txBox="1"/>
          <p:nvPr/>
        </p:nvSpPr>
        <p:spPr>
          <a:xfrm>
            <a:off x="5698490" y="2131275"/>
            <a:ext cx="1545590" cy="383540"/>
          </a:xfrm>
          <a:prstGeom prst="rect">
            <a:avLst/>
          </a:prstGeom>
          <a:solidFill>
            <a:srgbClr val="C5D9F0"/>
          </a:solidFill>
          <a:ln w="9525">
            <a:solidFill>
              <a:srgbClr val="000000"/>
            </a:solidFill>
          </a:ln>
        </p:spPr>
        <p:txBody>
          <a:bodyPr vert="horz" wrap="square" lIns="0" tIns="31114" rIns="0" bIns="0" rtlCol="0">
            <a:spAutoFit/>
          </a:bodyPr>
          <a:lstStyle/>
          <a:p>
            <a:pPr marL="92075">
              <a:lnSpc>
                <a:spcPct val="100000"/>
              </a:lnSpc>
              <a:spcBef>
                <a:spcPts val="244"/>
              </a:spcBef>
            </a:pPr>
            <a:r>
              <a:rPr sz="1800" spc="-10" dirty="0">
                <a:latin typeface="Calibri"/>
                <a:cs typeface="Calibri"/>
              </a:rPr>
              <a:t>Transmitter</a:t>
            </a:r>
            <a:endParaRPr sz="1800">
              <a:latin typeface="Calibri"/>
              <a:cs typeface="Calibri"/>
            </a:endParaRPr>
          </a:p>
        </p:txBody>
      </p:sp>
      <p:sp>
        <p:nvSpPr>
          <p:cNvPr id="7" name="object 7"/>
          <p:cNvSpPr txBox="1"/>
          <p:nvPr/>
        </p:nvSpPr>
        <p:spPr>
          <a:xfrm>
            <a:off x="6904101" y="1450200"/>
            <a:ext cx="1325880" cy="369570"/>
          </a:xfrm>
          <a:prstGeom prst="rect">
            <a:avLst/>
          </a:prstGeom>
          <a:solidFill>
            <a:srgbClr val="C5D9F0"/>
          </a:solidFill>
          <a:ln w="9525">
            <a:solidFill>
              <a:srgbClr val="000000"/>
            </a:solidFill>
          </a:ln>
        </p:spPr>
        <p:txBody>
          <a:bodyPr vert="horz" wrap="square" lIns="0" tIns="30480" rIns="0" bIns="0" rtlCol="0">
            <a:spAutoFit/>
          </a:bodyPr>
          <a:lstStyle/>
          <a:p>
            <a:pPr marL="92075">
              <a:lnSpc>
                <a:spcPct val="100000"/>
              </a:lnSpc>
              <a:spcBef>
                <a:spcPts val="240"/>
              </a:spcBef>
            </a:pPr>
            <a:r>
              <a:rPr sz="1800" spc="-10" dirty="0">
                <a:latin typeface="Calibri"/>
                <a:cs typeface="Calibri"/>
              </a:rPr>
              <a:t>Antenna</a:t>
            </a:r>
            <a:endParaRPr sz="1800">
              <a:latin typeface="Calibri"/>
              <a:cs typeface="Calibri"/>
            </a:endParaRPr>
          </a:p>
        </p:txBody>
      </p:sp>
      <p:sp>
        <p:nvSpPr>
          <p:cNvPr id="8" name="object 8"/>
          <p:cNvSpPr txBox="1"/>
          <p:nvPr/>
        </p:nvSpPr>
        <p:spPr>
          <a:xfrm>
            <a:off x="7522971" y="3932161"/>
            <a:ext cx="1169670" cy="369570"/>
          </a:xfrm>
          <a:prstGeom prst="rect">
            <a:avLst/>
          </a:prstGeom>
          <a:solidFill>
            <a:srgbClr val="C5D9F0"/>
          </a:solidFill>
          <a:ln w="9525">
            <a:solidFill>
              <a:srgbClr val="000000"/>
            </a:solidFill>
          </a:ln>
        </p:spPr>
        <p:txBody>
          <a:bodyPr vert="horz" wrap="square" lIns="0" tIns="31115" rIns="0" bIns="0" rtlCol="0">
            <a:spAutoFit/>
          </a:bodyPr>
          <a:lstStyle/>
          <a:p>
            <a:pPr marL="92075">
              <a:lnSpc>
                <a:spcPct val="100000"/>
              </a:lnSpc>
              <a:spcBef>
                <a:spcPts val="245"/>
              </a:spcBef>
            </a:pPr>
            <a:r>
              <a:rPr sz="1800" spc="-10" dirty="0">
                <a:latin typeface="Calibri"/>
                <a:cs typeface="Calibri"/>
              </a:rPr>
              <a:t>Antenna</a:t>
            </a:r>
            <a:endParaRPr sz="1800">
              <a:latin typeface="Calibri"/>
              <a:cs typeface="Calibri"/>
            </a:endParaRPr>
          </a:p>
        </p:txBody>
      </p:sp>
      <p:sp>
        <p:nvSpPr>
          <p:cNvPr id="9" name="object 9"/>
          <p:cNvSpPr/>
          <p:nvPr/>
        </p:nvSpPr>
        <p:spPr>
          <a:xfrm>
            <a:off x="1902714" y="2294763"/>
            <a:ext cx="269875" cy="76200"/>
          </a:xfrm>
          <a:custGeom>
            <a:avLst/>
            <a:gdLst/>
            <a:ahLst/>
            <a:cxnLst/>
            <a:rect l="l" t="t" r="r" b="b"/>
            <a:pathLst>
              <a:path w="269875" h="76200">
                <a:moveTo>
                  <a:pt x="267815" y="30479"/>
                </a:moveTo>
                <a:lnTo>
                  <a:pt x="205867" y="30479"/>
                </a:lnTo>
                <a:lnTo>
                  <a:pt x="207010" y="43179"/>
                </a:lnTo>
                <a:lnTo>
                  <a:pt x="194351" y="44295"/>
                </a:lnTo>
                <a:lnTo>
                  <a:pt x="197104" y="75946"/>
                </a:lnTo>
                <a:lnTo>
                  <a:pt x="269748" y="31241"/>
                </a:lnTo>
                <a:lnTo>
                  <a:pt x="267815" y="30479"/>
                </a:lnTo>
                <a:close/>
              </a:path>
              <a:path w="269875" h="76200">
                <a:moveTo>
                  <a:pt x="193247" y="31593"/>
                </a:moveTo>
                <a:lnTo>
                  <a:pt x="0" y="48640"/>
                </a:lnTo>
                <a:lnTo>
                  <a:pt x="1016" y="61340"/>
                </a:lnTo>
                <a:lnTo>
                  <a:pt x="194351" y="44295"/>
                </a:lnTo>
                <a:lnTo>
                  <a:pt x="193247" y="31593"/>
                </a:lnTo>
                <a:close/>
              </a:path>
              <a:path w="269875" h="76200">
                <a:moveTo>
                  <a:pt x="205867" y="30479"/>
                </a:moveTo>
                <a:lnTo>
                  <a:pt x="193247" y="31593"/>
                </a:lnTo>
                <a:lnTo>
                  <a:pt x="194254" y="43179"/>
                </a:lnTo>
                <a:lnTo>
                  <a:pt x="194351" y="44295"/>
                </a:lnTo>
                <a:lnTo>
                  <a:pt x="207010" y="43179"/>
                </a:lnTo>
                <a:lnTo>
                  <a:pt x="205967" y="31593"/>
                </a:lnTo>
                <a:lnTo>
                  <a:pt x="205867" y="30479"/>
                </a:lnTo>
                <a:close/>
              </a:path>
              <a:path w="269875" h="76200">
                <a:moveTo>
                  <a:pt x="190500" y="0"/>
                </a:moveTo>
                <a:lnTo>
                  <a:pt x="193150" y="30479"/>
                </a:lnTo>
                <a:lnTo>
                  <a:pt x="193247" y="31593"/>
                </a:lnTo>
                <a:lnTo>
                  <a:pt x="205867" y="30479"/>
                </a:lnTo>
                <a:lnTo>
                  <a:pt x="267815" y="30479"/>
                </a:lnTo>
                <a:lnTo>
                  <a:pt x="190500" y="0"/>
                </a:lnTo>
                <a:close/>
              </a:path>
            </a:pathLst>
          </a:custGeom>
          <a:solidFill>
            <a:srgbClr val="497DBA"/>
          </a:solidFill>
        </p:spPr>
        <p:txBody>
          <a:bodyPr wrap="square" lIns="0" tIns="0" rIns="0" bIns="0" rtlCol="0"/>
          <a:lstStyle/>
          <a:p>
            <a:endParaRPr/>
          </a:p>
        </p:txBody>
      </p:sp>
      <p:sp>
        <p:nvSpPr>
          <p:cNvPr id="10" name="object 10"/>
          <p:cNvSpPr/>
          <p:nvPr/>
        </p:nvSpPr>
        <p:spPr>
          <a:xfrm>
            <a:off x="5419852" y="2285619"/>
            <a:ext cx="278765" cy="76200"/>
          </a:xfrm>
          <a:custGeom>
            <a:avLst/>
            <a:gdLst/>
            <a:ahLst/>
            <a:cxnLst/>
            <a:rect l="l" t="t" r="r" b="b"/>
            <a:pathLst>
              <a:path w="278764" h="76200">
                <a:moveTo>
                  <a:pt x="266916" y="31622"/>
                </a:moveTo>
                <a:lnTo>
                  <a:pt x="215137" y="31622"/>
                </a:lnTo>
                <a:lnTo>
                  <a:pt x="215264" y="44322"/>
                </a:lnTo>
                <a:lnTo>
                  <a:pt x="202575" y="44465"/>
                </a:lnTo>
                <a:lnTo>
                  <a:pt x="202946" y="76200"/>
                </a:lnTo>
                <a:lnTo>
                  <a:pt x="278638" y="37337"/>
                </a:lnTo>
                <a:lnTo>
                  <a:pt x="266916" y="31622"/>
                </a:lnTo>
                <a:close/>
              </a:path>
              <a:path w="278764" h="76200">
                <a:moveTo>
                  <a:pt x="202427" y="31765"/>
                </a:moveTo>
                <a:lnTo>
                  <a:pt x="0" y="34035"/>
                </a:lnTo>
                <a:lnTo>
                  <a:pt x="126" y="46735"/>
                </a:lnTo>
                <a:lnTo>
                  <a:pt x="202575" y="44465"/>
                </a:lnTo>
                <a:lnTo>
                  <a:pt x="202454" y="34035"/>
                </a:lnTo>
                <a:lnTo>
                  <a:pt x="202427" y="31765"/>
                </a:lnTo>
                <a:close/>
              </a:path>
              <a:path w="278764" h="76200">
                <a:moveTo>
                  <a:pt x="215137" y="31622"/>
                </a:moveTo>
                <a:lnTo>
                  <a:pt x="202427" y="31765"/>
                </a:lnTo>
                <a:lnTo>
                  <a:pt x="202454" y="34035"/>
                </a:lnTo>
                <a:lnTo>
                  <a:pt x="202575" y="44465"/>
                </a:lnTo>
                <a:lnTo>
                  <a:pt x="215264" y="44322"/>
                </a:lnTo>
                <a:lnTo>
                  <a:pt x="215137" y="31622"/>
                </a:lnTo>
                <a:close/>
              </a:path>
              <a:path w="278764" h="76200">
                <a:moveTo>
                  <a:pt x="202057" y="0"/>
                </a:moveTo>
                <a:lnTo>
                  <a:pt x="202425" y="31622"/>
                </a:lnTo>
                <a:lnTo>
                  <a:pt x="202427" y="31765"/>
                </a:lnTo>
                <a:lnTo>
                  <a:pt x="215137" y="31622"/>
                </a:lnTo>
                <a:lnTo>
                  <a:pt x="266916" y="31622"/>
                </a:lnTo>
                <a:lnTo>
                  <a:pt x="202057" y="0"/>
                </a:lnTo>
                <a:close/>
              </a:path>
            </a:pathLst>
          </a:custGeom>
          <a:solidFill>
            <a:srgbClr val="497DBA"/>
          </a:solidFill>
        </p:spPr>
        <p:txBody>
          <a:bodyPr wrap="square" lIns="0" tIns="0" rIns="0" bIns="0" rtlCol="0"/>
          <a:lstStyle/>
          <a:p>
            <a:endParaRPr/>
          </a:p>
        </p:txBody>
      </p:sp>
      <p:pic>
        <p:nvPicPr>
          <p:cNvPr id="11" name="object 11"/>
          <p:cNvPicPr/>
          <p:nvPr/>
        </p:nvPicPr>
        <p:blipFill>
          <a:blip r:embed="rId2" cstate="print"/>
          <a:stretch>
            <a:fillRect/>
          </a:stretch>
        </p:blipFill>
        <p:spPr>
          <a:xfrm>
            <a:off x="3717671" y="2287904"/>
            <a:ext cx="156971" cy="76200"/>
          </a:xfrm>
          <a:prstGeom prst="rect">
            <a:avLst/>
          </a:prstGeom>
        </p:spPr>
      </p:pic>
      <p:grpSp>
        <p:nvGrpSpPr>
          <p:cNvPr id="12" name="object 12"/>
          <p:cNvGrpSpPr/>
          <p:nvPr/>
        </p:nvGrpSpPr>
        <p:grpSpPr>
          <a:xfrm>
            <a:off x="7157339" y="4301490"/>
            <a:ext cx="1153795" cy="379095"/>
            <a:chOff x="7157339" y="4301490"/>
            <a:chExt cx="1153795" cy="379095"/>
          </a:xfrm>
        </p:grpSpPr>
        <p:sp>
          <p:nvSpPr>
            <p:cNvPr id="13" name="object 13"/>
            <p:cNvSpPr/>
            <p:nvPr/>
          </p:nvSpPr>
          <p:spPr>
            <a:xfrm>
              <a:off x="7157339" y="4604385"/>
              <a:ext cx="1138555" cy="76200"/>
            </a:xfrm>
            <a:custGeom>
              <a:avLst/>
              <a:gdLst/>
              <a:ahLst/>
              <a:cxnLst/>
              <a:rect l="l" t="t" r="r" b="b"/>
              <a:pathLst>
                <a:path w="1138554" h="76200">
                  <a:moveTo>
                    <a:pt x="76580" y="0"/>
                  </a:moveTo>
                  <a:lnTo>
                    <a:pt x="0" y="37464"/>
                  </a:lnTo>
                  <a:lnTo>
                    <a:pt x="75818" y="76200"/>
                  </a:lnTo>
                  <a:lnTo>
                    <a:pt x="76034" y="54609"/>
                  </a:lnTo>
                  <a:lnTo>
                    <a:pt x="76135" y="44570"/>
                  </a:lnTo>
                  <a:lnTo>
                    <a:pt x="63371" y="44570"/>
                  </a:lnTo>
                  <a:lnTo>
                    <a:pt x="63442" y="37464"/>
                  </a:lnTo>
                  <a:lnTo>
                    <a:pt x="63498" y="31870"/>
                  </a:lnTo>
                  <a:lnTo>
                    <a:pt x="76262" y="31870"/>
                  </a:lnTo>
                  <a:lnTo>
                    <a:pt x="76580" y="0"/>
                  </a:lnTo>
                  <a:close/>
                </a:path>
                <a:path w="1138554" h="76200">
                  <a:moveTo>
                    <a:pt x="76262" y="31870"/>
                  </a:moveTo>
                  <a:lnTo>
                    <a:pt x="76135" y="44570"/>
                  </a:lnTo>
                  <a:lnTo>
                    <a:pt x="1138174" y="54609"/>
                  </a:lnTo>
                  <a:lnTo>
                    <a:pt x="1138301" y="41909"/>
                  </a:lnTo>
                  <a:lnTo>
                    <a:pt x="76262" y="31870"/>
                  </a:lnTo>
                  <a:close/>
                </a:path>
                <a:path w="1138554" h="76200">
                  <a:moveTo>
                    <a:pt x="76262" y="31870"/>
                  </a:moveTo>
                  <a:lnTo>
                    <a:pt x="63498" y="31870"/>
                  </a:lnTo>
                  <a:lnTo>
                    <a:pt x="63442" y="37464"/>
                  </a:lnTo>
                  <a:lnTo>
                    <a:pt x="63371" y="44570"/>
                  </a:lnTo>
                  <a:lnTo>
                    <a:pt x="76135" y="44570"/>
                  </a:lnTo>
                  <a:lnTo>
                    <a:pt x="76262" y="31870"/>
                  </a:lnTo>
                  <a:close/>
                </a:path>
              </a:pathLst>
            </a:custGeom>
            <a:solidFill>
              <a:srgbClr val="497DBA"/>
            </a:solidFill>
          </p:spPr>
          <p:txBody>
            <a:bodyPr wrap="square" lIns="0" tIns="0" rIns="0" bIns="0" rtlCol="0"/>
            <a:lstStyle/>
            <a:p>
              <a:endParaRPr/>
            </a:p>
          </p:txBody>
        </p:sp>
        <p:sp>
          <p:nvSpPr>
            <p:cNvPr id="14" name="object 14"/>
            <p:cNvSpPr/>
            <p:nvPr/>
          </p:nvSpPr>
          <p:spPr>
            <a:xfrm>
              <a:off x="8305800" y="4301490"/>
              <a:ext cx="0" cy="351155"/>
            </a:xfrm>
            <a:custGeom>
              <a:avLst/>
              <a:gdLst/>
              <a:ahLst/>
              <a:cxnLst/>
              <a:rect l="l" t="t" r="r" b="b"/>
              <a:pathLst>
                <a:path h="351154">
                  <a:moveTo>
                    <a:pt x="0" y="0"/>
                  </a:moveTo>
                  <a:lnTo>
                    <a:pt x="0" y="351155"/>
                  </a:lnTo>
                </a:path>
              </a:pathLst>
            </a:custGeom>
            <a:ln w="9525">
              <a:solidFill>
                <a:srgbClr val="497DBA"/>
              </a:solidFill>
            </a:ln>
          </p:spPr>
          <p:txBody>
            <a:bodyPr wrap="square" lIns="0" tIns="0" rIns="0" bIns="0" rtlCol="0"/>
            <a:lstStyle/>
            <a:p>
              <a:endParaRPr/>
            </a:p>
          </p:txBody>
        </p:sp>
      </p:grpSp>
      <p:sp>
        <p:nvSpPr>
          <p:cNvPr id="15" name="object 15"/>
          <p:cNvSpPr txBox="1"/>
          <p:nvPr/>
        </p:nvSpPr>
        <p:spPr>
          <a:xfrm>
            <a:off x="5611495" y="4361776"/>
            <a:ext cx="1545590" cy="383540"/>
          </a:xfrm>
          <a:prstGeom prst="rect">
            <a:avLst/>
          </a:prstGeom>
          <a:solidFill>
            <a:srgbClr val="C5D9F0"/>
          </a:solidFill>
          <a:ln w="9525">
            <a:solidFill>
              <a:srgbClr val="000000"/>
            </a:solidFill>
          </a:ln>
        </p:spPr>
        <p:txBody>
          <a:bodyPr vert="horz" wrap="square" lIns="0" tIns="31115" rIns="0" bIns="0" rtlCol="0">
            <a:spAutoFit/>
          </a:bodyPr>
          <a:lstStyle/>
          <a:p>
            <a:pPr marL="92075">
              <a:lnSpc>
                <a:spcPct val="100000"/>
              </a:lnSpc>
              <a:spcBef>
                <a:spcPts val="245"/>
              </a:spcBef>
            </a:pPr>
            <a:r>
              <a:rPr sz="1800" spc="-10" dirty="0">
                <a:latin typeface="Calibri"/>
                <a:cs typeface="Calibri"/>
              </a:rPr>
              <a:t>Receiver</a:t>
            </a:r>
            <a:endParaRPr sz="1800">
              <a:latin typeface="Calibri"/>
              <a:cs typeface="Calibri"/>
            </a:endParaRPr>
          </a:p>
        </p:txBody>
      </p:sp>
      <p:sp>
        <p:nvSpPr>
          <p:cNvPr id="16" name="object 16"/>
          <p:cNvSpPr txBox="1"/>
          <p:nvPr/>
        </p:nvSpPr>
        <p:spPr>
          <a:xfrm>
            <a:off x="3679952" y="4375772"/>
            <a:ext cx="1545590" cy="369570"/>
          </a:xfrm>
          <a:prstGeom prst="rect">
            <a:avLst/>
          </a:prstGeom>
          <a:solidFill>
            <a:srgbClr val="C5D9F0"/>
          </a:solidFill>
          <a:ln w="9525">
            <a:solidFill>
              <a:srgbClr val="000000"/>
            </a:solidFill>
          </a:ln>
        </p:spPr>
        <p:txBody>
          <a:bodyPr vert="horz" wrap="square" lIns="0" tIns="31115" rIns="0" bIns="0" rtlCol="0">
            <a:spAutoFit/>
          </a:bodyPr>
          <a:lstStyle/>
          <a:p>
            <a:pPr marL="91440">
              <a:lnSpc>
                <a:spcPct val="100000"/>
              </a:lnSpc>
              <a:spcBef>
                <a:spcPts val="245"/>
              </a:spcBef>
            </a:pPr>
            <a:r>
              <a:rPr sz="1800" spc="-10" dirty="0">
                <a:latin typeface="Calibri"/>
                <a:cs typeface="Calibri"/>
              </a:rPr>
              <a:t>DeModulator</a:t>
            </a:r>
            <a:endParaRPr sz="1800">
              <a:latin typeface="Calibri"/>
              <a:cs typeface="Calibri"/>
            </a:endParaRPr>
          </a:p>
        </p:txBody>
      </p:sp>
      <p:sp>
        <p:nvSpPr>
          <p:cNvPr id="17" name="object 17"/>
          <p:cNvSpPr/>
          <p:nvPr/>
        </p:nvSpPr>
        <p:spPr>
          <a:xfrm>
            <a:off x="5225288" y="4520946"/>
            <a:ext cx="386715" cy="76200"/>
          </a:xfrm>
          <a:custGeom>
            <a:avLst/>
            <a:gdLst/>
            <a:ahLst/>
            <a:cxnLst/>
            <a:rect l="l" t="t" r="r" b="b"/>
            <a:pathLst>
              <a:path w="386714" h="76200">
                <a:moveTo>
                  <a:pt x="75437" y="0"/>
                </a:moveTo>
                <a:lnTo>
                  <a:pt x="0" y="39496"/>
                </a:lnTo>
                <a:lnTo>
                  <a:pt x="76835" y="76199"/>
                </a:lnTo>
                <a:lnTo>
                  <a:pt x="76257" y="44703"/>
                </a:lnTo>
                <a:lnTo>
                  <a:pt x="63500" y="44703"/>
                </a:lnTo>
                <a:lnTo>
                  <a:pt x="63373" y="32003"/>
                </a:lnTo>
                <a:lnTo>
                  <a:pt x="76020" y="31775"/>
                </a:lnTo>
                <a:lnTo>
                  <a:pt x="75437" y="0"/>
                </a:lnTo>
                <a:close/>
              </a:path>
              <a:path w="386714" h="76200">
                <a:moveTo>
                  <a:pt x="76020" y="31775"/>
                </a:moveTo>
                <a:lnTo>
                  <a:pt x="63373" y="32003"/>
                </a:lnTo>
                <a:lnTo>
                  <a:pt x="63500" y="44703"/>
                </a:lnTo>
                <a:lnTo>
                  <a:pt x="76253" y="44473"/>
                </a:lnTo>
                <a:lnTo>
                  <a:pt x="76150" y="38861"/>
                </a:lnTo>
                <a:lnTo>
                  <a:pt x="76024" y="32003"/>
                </a:lnTo>
                <a:lnTo>
                  <a:pt x="76020" y="31775"/>
                </a:lnTo>
                <a:close/>
              </a:path>
              <a:path w="386714" h="76200">
                <a:moveTo>
                  <a:pt x="76253" y="44473"/>
                </a:moveTo>
                <a:lnTo>
                  <a:pt x="63500" y="44703"/>
                </a:lnTo>
                <a:lnTo>
                  <a:pt x="76257" y="44703"/>
                </a:lnTo>
                <a:lnTo>
                  <a:pt x="76253" y="44473"/>
                </a:lnTo>
                <a:close/>
              </a:path>
              <a:path w="386714" h="76200">
                <a:moveTo>
                  <a:pt x="386079" y="26161"/>
                </a:moveTo>
                <a:lnTo>
                  <a:pt x="76020" y="31775"/>
                </a:lnTo>
                <a:lnTo>
                  <a:pt x="76024" y="32003"/>
                </a:lnTo>
                <a:lnTo>
                  <a:pt x="76150" y="38861"/>
                </a:lnTo>
                <a:lnTo>
                  <a:pt x="76253" y="44473"/>
                </a:lnTo>
                <a:lnTo>
                  <a:pt x="386334" y="38861"/>
                </a:lnTo>
                <a:lnTo>
                  <a:pt x="386196" y="32003"/>
                </a:lnTo>
                <a:lnTo>
                  <a:pt x="386079" y="26161"/>
                </a:lnTo>
                <a:close/>
              </a:path>
            </a:pathLst>
          </a:custGeom>
          <a:solidFill>
            <a:srgbClr val="497DBA"/>
          </a:solidFill>
        </p:spPr>
        <p:txBody>
          <a:bodyPr wrap="square" lIns="0" tIns="0" rIns="0" bIns="0" rtlCol="0"/>
          <a:lstStyle/>
          <a:p>
            <a:endParaRPr/>
          </a:p>
        </p:txBody>
      </p:sp>
      <p:sp>
        <p:nvSpPr>
          <p:cNvPr id="18" name="object 18"/>
          <p:cNvSpPr txBox="1"/>
          <p:nvPr/>
        </p:nvSpPr>
        <p:spPr>
          <a:xfrm>
            <a:off x="1823466" y="4375772"/>
            <a:ext cx="1545590" cy="369570"/>
          </a:xfrm>
          <a:prstGeom prst="rect">
            <a:avLst/>
          </a:prstGeom>
          <a:solidFill>
            <a:srgbClr val="C5D9F0"/>
          </a:solidFill>
          <a:ln w="9525">
            <a:solidFill>
              <a:srgbClr val="000000"/>
            </a:solidFill>
          </a:ln>
        </p:spPr>
        <p:txBody>
          <a:bodyPr vert="horz" wrap="square" lIns="0" tIns="31115" rIns="0" bIns="0" rtlCol="0">
            <a:spAutoFit/>
          </a:bodyPr>
          <a:lstStyle/>
          <a:p>
            <a:pPr marL="91440">
              <a:lnSpc>
                <a:spcPct val="100000"/>
              </a:lnSpc>
              <a:spcBef>
                <a:spcPts val="245"/>
              </a:spcBef>
            </a:pPr>
            <a:r>
              <a:rPr sz="1800" spc="-10" dirty="0">
                <a:latin typeface="Calibri"/>
                <a:cs typeface="Calibri"/>
              </a:rPr>
              <a:t>decoding</a:t>
            </a:r>
            <a:endParaRPr sz="1800">
              <a:latin typeface="Calibri"/>
              <a:cs typeface="Calibri"/>
            </a:endParaRPr>
          </a:p>
        </p:txBody>
      </p:sp>
      <p:sp>
        <p:nvSpPr>
          <p:cNvPr id="19" name="object 19"/>
          <p:cNvSpPr/>
          <p:nvPr/>
        </p:nvSpPr>
        <p:spPr>
          <a:xfrm>
            <a:off x="3368802" y="4520565"/>
            <a:ext cx="311150" cy="76200"/>
          </a:xfrm>
          <a:custGeom>
            <a:avLst/>
            <a:gdLst/>
            <a:ahLst/>
            <a:cxnLst/>
            <a:rect l="l" t="t" r="r" b="b"/>
            <a:pathLst>
              <a:path w="311150" h="76200">
                <a:moveTo>
                  <a:pt x="75311" y="0"/>
                </a:moveTo>
                <a:lnTo>
                  <a:pt x="0" y="39878"/>
                </a:lnTo>
                <a:lnTo>
                  <a:pt x="76962" y="76200"/>
                </a:lnTo>
                <a:lnTo>
                  <a:pt x="76279" y="44704"/>
                </a:lnTo>
                <a:lnTo>
                  <a:pt x="63626" y="44704"/>
                </a:lnTo>
                <a:lnTo>
                  <a:pt x="63246" y="32004"/>
                </a:lnTo>
                <a:lnTo>
                  <a:pt x="75998" y="31722"/>
                </a:lnTo>
                <a:lnTo>
                  <a:pt x="75311" y="0"/>
                </a:lnTo>
                <a:close/>
              </a:path>
              <a:path w="311150" h="76200">
                <a:moveTo>
                  <a:pt x="75998" y="31722"/>
                </a:moveTo>
                <a:lnTo>
                  <a:pt x="63246" y="32004"/>
                </a:lnTo>
                <a:lnTo>
                  <a:pt x="63618" y="44424"/>
                </a:lnTo>
                <a:lnTo>
                  <a:pt x="63626" y="44704"/>
                </a:lnTo>
                <a:lnTo>
                  <a:pt x="76273" y="44424"/>
                </a:lnTo>
                <a:lnTo>
                  <a:pt x="76004" y="32004"/>
                </a:lnTo>
                <a:lnTo>
                  <a:pt x="75998" y="31722"/>
                </a:lnTo>
                <a:close/>
              </a:path>
              <a:path w="311150" h="76200">
                <a:moveTo>
                  <a:pt x="76273" y="44424"/>
                </a:moveTo>
                <a:lnTo>
                  <a:pt x="63626" y="44704"/>
                </a:lnTo>
                <a:lnTo>
                  <a:pt x="76279" y="44704"/>
                </a:lnTo>
                <a:lnTo>
                  <a:pt x="76273" y="44424"/>
                </a:lnTo>
                <a:close/>
              </a:path>
              <a:path w="311150" h="76200">
                <a:moveTo>
                  <a:pt x="310642" y="26543"/>
                </a:moveTo>
                <a:lnTo>
                  <a:pt x="75998" y="31722"/>
                </a:lnTo>
                <a:lnTo>
                  <a:pt x="76161" y="39243"/>
                </a:lnTo>
                <a:lnTo>
                  <a:pt x="76273" y="44424"/>
                </a:lnTo>
                <a:lnTo>
                  <a:pt x="310896" y="39243"/>
                </a:lnTo>
                <a:lnTo>
                  <a:pt x="310751" y="32004"/>
                </a:lnTo>
                <a:lnTo>
                  <a:pt x="310642" y="26543"/>
                </a:lnTo>
                <a:close/>
              </a:path>
            </a:pathLst>
          </a:custGeom>
          <a:solidFill>
            <a:srgbClr val="497DBA"/>
          </a:solidFill>
        </p:spPr>
        <p:txBody>
          <a:bodyPr wrap="square" lIns="0" tIns="0" rIns="0" bIns="0" rtlCol="0"/>
          <a:lstStyle/>
          <a:p>
            <a:endParaRPr/>
          </a:p>
        </p:txBody>
      </p:sp>
      <p:sp>
        <p:nvSpPr>
          <p:cNvPr id="20" name="object 20"/>
          <p:cNvSpPr txBox="1"/>
          <p:nvPr/>
        </p:nvSpPr>
        <p:spPr>
          <a:xfrm>
            <a:off x="277875" y="4261040"/>
            <a:ext cx="1241425" cy="584835"/>
          </a:xfrm>
          <a:prstGeom prst="rect">
            <a:avLst/>
          </a:prstGeom>
          <a:solidFill>
            <a:srgbClr val="C5D9F0"/>
          </a:solidFill>
          <a:ln w="9525">
            <a:solidFill>
              <a:srgbClr val="000000"/>
            </a:solidFill>
          </a:ln>
        </p:spPr>
        <p:txBody>
          <a:bodyPr vert="horz" wrap="square" lIns="0" tIns="33655" rIns="0" bIns="0" rtlCol="0">
            <a:spAutoFit/>
          </a:bodyPr>
          <a:lstStyle/>
          <a:p>
            <a:pPr marL="91440">
              <a:lnSpc>
                <a:spcPct val="100000"/>
              </a:lnSpc>
              <a:spcBef>
                <a:spcPts val="265"/>
              </a:spcBef>
            </a:pPr>
            <a:r>
              <a:rPr sz="1600" b="1" spc="-10" dirty="0">
                <a:latin typeface="Calibri"/>
                <a:cs typeface="Calibri"/>
              </a:rPr>
              <a:t>Information</a:t>
            </a:r>
            <a:endParaRPr sz="1600">
              <a:latin typeface="Calibri"/>
              <a:cs typeface="Calibri"/>
            </a:endParaRPr>
          </a:p>
          <a:p>
            <a:pPr marL="91440">
              <a:lnSpc>
                <a:spcPct val="100000"/>
              </a:lnSpc>
            </a:pPr>
            <a:r>
              <a:rPr sz="1600" b="1" spc="-10" dirty="0">
                <a:latin typeface="Calibri"/>
                <a:cs typeface="Calibri"/>
              </a:rPr>
              <a:t>Received</a:t>
            </a:r>
            <a:endParaRPr sz="1600">
              <a:latin typeface="Calibri"/>
              <a:cs typeface="Calibri"/>
            </a:endParaRPr>
          </a:p>
        </p:txBody>
      </p:sp>
      <p:sp>
        <p:nvSpPr>
          <p:cNvPr id="21" name="object 21"/>
          <p:cNvSpPr/>
          <p:nvPr/>
        </p:nvSpPr>
        <p:spPr>
          <a:xfrm>
            <a:off x="1538605" y="4517135"/>
            <a:ext cx="285115" cy="76200"/>
          </a:xfrm>
          <a:custGeom>
            <a:avLst/>
            <a:gdLst/>
            <a:ahLst/>
            <a:cxnLst/>
            <a:rect l="l" t="t" r="r" b="b"/>
            <a:pathLst>
              <a:path w="285114" h="76200">
                <a:moveTo>
                  <a:pt x="77215" y="0"/>
                </a:moveTo>
                <a:lnTo>
                  <a:pt x="0" y="36321"/>
                </a:lnTo>
                <a:lnTo>
                  <a:pt x="75310" y="76200"/>
                </a:lnTo>
                <a:lnTo>
                  <a:pt x="76103" y="44510"/>
                </a:lnTo>
                <a:lnTo>
                  <a:pt x="63372" y="44195"/>
                </a:lnTo>
                <a:lnTo>
                  <a:pt x="63517" y="36956"/>
                </a:lnTo>
                <a:lnTo>
                  <a:pt x="63626" y="31495"/>
                </a:lnTo>
                <a:lnTo>
                  <a:pt x="76428" y="31495"/>
                </a:lnTo>
                <a:lnTo>
                  <a:pt x="77215" y="0"/>
                </a:lnTo>
                <a:close/>
              </a:path>
              <a:path w="285114" h="76200">
                <a:moveTo>
                  <a:pt x="76420" y="31811"/>
                </a:moveTo>
                <a:lnTo>
                  <a:pt x="76111" y="44195"/>
                </a:lnTo>
                <a:lnTo>
                  <a:pt x="76103" y="44510"/>
                </a:lnTo>
                <a:lnTo>
                  <a:pt x="284733" y="49656"/>
                </a:lnTo>
                <a:lnTo>
                  <a:pt x="284988" y="36956"/>
                </a:lnTo>
                <a:lnTo>
                  <a:pt x="76420" y="31811"/>
                </a:lnTo>
                <a:close/>
              </a:path>
              <a:path w="285114" h="76200">
                <a:moveTo>
                  <a:pt x="63626" y="31495"/>
                </a:moveTo>
                <a:lnTo>
                  <a:pt x="63372" y="44195"/>
                </a:lnTo>
                <a:lnTo>
                  <a:pt x="76103" y="44510"/>
                </a:lnTo>
                <a:lnTo>
                  <a:pt x="76292" y="36956"/>
                </a:lnTo>
                <a:lnTo>
                  <a:pt x="76307" y="36321"/>
                </a:lnTo>
                <a:lnTo>
                  <a:pt x="76420" y="31811"/>
                </a:lnTo>
                <a:lnTo>
                  <a:pt x="63626" y="31495"/>
                </a:lnTo>
                <a:close/>
              </a:path>
              <a:path w="285114" h="76200">
                <a:moveTo>
                  <a:pt x="76428" y="31495"/>
                </a:moveTo>
                <a:lnTo>
                  <a:pt x="63626" y="31495"/>
                </a:lnTo>
                <a:lnTo>
                  <a:pt x="76420" y="31811"/>
                </a:lnTo>
                <a:lnTo>
                  <a:pt x="76428" y="31495"/>
                </a:lnTo>
                <a:close/>
              </a:path>
            </a:pathLst>
          </a:custGeom>
          <a:solidFill>
            <a:srgbClr val="497DBA"/>
          </a:solidFill>
        </p:spPr>
        <p:txBody>
          <a:bodyPr wrap="square" lIns="0" tIns="0" rIns="0" bIns="0" rtlCol="0"/>
          <a:lstStyle/>
          <a:p>
            <a:endParaRPr/>
          </a:p>
        </p:txBody>
      </p:sp>
      <p:sp>
        <p:nvSpPr>
          <p:cNvPr id="22" name="object 22"/>
          <p:cNvSpPr/>
          <p:nvPr/>
        </p:nvSpPr>
        <p:spPr>
          <a:xfrm>
            <a:off x="4607305" y="2510663"/>
            <a:ext cx="76200" cy="448309"/>
          </a:xfrm>
          <a:custGeom>
            <a:avLst/>
            <a:gdLst/>
            <a:ahLst/>
            <a:cxnLst/>
            <a:rect l="l" t="t" r="r" b="b"/>
            <a:pathLst>
              <a:path w="76200" h="448310">
                <a:moveTo>
                  <a:pt x="31677" y="76030"/>
                </a:moveTo>
                <a:lnTo>
                  <a:pt x="22098" y="447548"/>
                </a:lnTo>
                <a:lnTo>
                  <a:pt x="34798" y="447801"/>
                </a:lnTo>
                <a:lnTo>
                  <a:pt x="44353" y="77215"/>
                </a:lnTo>
                <a:lnTo>
                  <a:pt x="44375" y="76369"/>
                </a:lnTo>
                <a:lnTo>
                  <a:pt x="31677" y="76030"/>
                </a:lnTo>
                <a:close/>
              </a:path>
              <a:path w="76200" h="448310">
                <a:moveTo>
                  <a:pt x="69606" y="63373"/>
                </a:moveTo>
                <a:lnTo>
                  <a:pt x="32004" y="63373"/>
                </a:lnTo>
                <a:lnTo>
                  <a:pt x="44704" y="63626"/>
                </a:lnTo>
                <a:lnTo>
                  <a:pt x="44406" y="75184"/>
                </a:lnTo>
                <a:lnTo>
                  <a:pt x="44375" y="76369"/>
                </a:lnTo>
                <a:lnTo>
                  <a:pt x="76073" y="77215"/>
                </a:lnTo>
                <a:lnTo>
                  <a:pt x="69725" y="63626"/>
                </a:lnTo>
                <a:lnTo>
                  <a:pt x="69606" y="63373"/>
                </a:lnTo>
                <a:close/>
              </a:path>
              <a:path w="76200" h="448310">
                <a:moveTo>
                  <a:pt x="32004" y="63373"/>
                </a:moveTo>
                <a:lnTo>
                  <a:pt x="31699" y="75184"/>
                </a:lnTo>
                <a:lnTo>
                  <a:pt x="31677" y="76030"/>
                </a:lnTo>
                <a:lnTo>
                  <a:pt x="44375" y="76369"/>
                </a:lnTo>
                <a:lnTo>
                  <a:pt x="44704" y="63626"/>
                </a:lnTo>
                <a:lnTo>
                  <a:pt x="32004" y="63373"/>
                </a:lnTo>
                <a:close/>
              </a:path>
              <a:path w="76200" h="448310">
                <a:moveTo>
                  <a:pt x="40005" y="0"/>
                </a:moveTo>
                <a:lnTo>
                  <a:pt x="0" y="75184"/>
                </a:lnTo>
                <a:lnTo>
                  <a:pt x="31677" y="76030"/>
                </a:lnTo>
                <a:lnTo>
                  <a:pt x="31997" y="63626"/>
                </a:lnTo>
                <a:lnTo>
                  <a:pt x="32004" y="63373"/>
                </a:lnTo>
                <a:lnTo>
                  <a:pt x="69606" y="63373"/>
                </a:lnTo>
                <a:lnTo>
                  <a:pt x="40005" y="0"/>
                </a:lnTo>
                <a:close/>
              </a:path>
            </a:pathLst>
          </a:custGeom>
          <a:solidFill>
            <a:srgbClr val="497DBA"/>
          </a:solidFill>
        </p:spPr>
        <p:txBody>
          <a:bodyPr wrap="square" lIns="0" tIns="0" rIns="0" bIns="0" rtlCol="0"/>
          <a:lstStyle/>
          <a:p>
            <a:endParaRPr/>
          </a:p>
        </p:txBody>
      </p:sp>
      <p:grpSp>
        <p:nvGrpSpPr>
          <p:cNvPr id="23" name="object 23"/>
          <p:cNvGrpSpPr/>
          <p:nvPr/>
        </p:nvGrpSpPr>
        <p:grpSpPr>
          <a:xfrm>
            <a:off x="7234237" y="1895094"/>
            <a:ext cx="489584" cy="403225"/>
            <a:chOff x="7234237" y="1895094"/>
            <a:chExt cx="489584" cy="403225"/>
          </a:xfrm>
        </p:grpSpPr>
        <p:sp>
          <p:nvSpPr>
            <p:cNvPr id="24" name="object 24"/>
            <p:cNvSpPr/>
            <p:nvPr/>
          </p:nvSpPr>
          <p:spPr>
            <a:xfrm>
              <a:off x="7647177" y="1895094"/>
              <a:ext cx="76200" cy="397510"/>
            </a:xfrm>
            <a:custGeom>
              <a:avLst/>
              <a:gdLst/>
              <a:ahLst/>
              <a:cxnLst/>
              <a:rect l="l" t="t" r="r" b="b"/>
              <a:pathLst>
                <a:path w="76200" h="397510">
                  <a:moveTo>
                    <a:pt x="31790" y="76031"/>
                  </a:moveTo>
                  <a:lnTo>
                    <a:pt x="23241" y="397128"/>
                  </a:lnTo>
                  <a:lnTo>
                    <a:pt x="35814" y="397509"/>
                  </a:lnTo>
                  <a:lnTo>
                    <a:pt x="44464" y="77215"/>
                  </a:lnTo>
                  <a:lnTo>
                    <a:pt x="44486" y="76370"/>
                  </a:lnTo>
                  <a:lnTo>
                    <a:pt x="31790" y="76031"/>
                  </a:lnTo>
                  <a:close/>
                </a:path>
                <a:path w="76200" h="397510">
                  <a:moveTo>
                    <a:pt x="69674" y="63245"/>
                  </a:moveTo>
                  <a:lnTo>
                    <a:pt x="32130" y="63245"/>
                  </a:lnTo>
                  <a:lnTo>
                    <a:pt x="44830" y="63626"/>
                  </a:lnTo>
                  <a:lnTo>
                    <a:pt x="44518" y="75183"/>
                  </a:lnTo>
                  <a:lnTo>
                    <a:pt x="44486" y="76370"/>
                  </a:lnTo>
                  <a:lnTo>
                    <a:pt x="76200" y="77215"/>
                  </a:lnTo>
                  <a:lnTo>
                    <a:pt x="69674" y="63245"/>
                  </a:lnTo>
                  <a:close/>
                </a:path>
                <a:path w="76200" h="397510">
                  <a:moveTo>
                    <a:pt x="32130" y="63245"/>
                  </a:moveTo>
                  <a:lnTo>
                    <a:pt x="31813" y="75183"/>
                  </a:lnTo>
                  <a:lnTo>
                    <a:pt x="31790" y="76031"/>
                  </a:lnTo>
                  <a:lnTo>
                    <a:pt x="44486" y="76370"/>
                  </a:lnTo>
                  <a:lnTo>
                    <a:pt x="44830" y="63626"/>
                  </a:lnTo>
                  <a:lnTo>
                    <a:pt x="32130" y="63245"/>
                  </a:lnTo>
                  <a:close/>
                </a:path>
                <a:path w="76200" h="397510">
                  <a:moveTo>
                    <a:pt x="40131" y="0"/>
                  </a:moveTo>
                  <a:lnTo>
                    <a:pt x="0" y="75183"/>
                  </a:lnTo>
                  <a:lnTo>
                    <a:pt x="31790" y="76031"/>
                  </a:lnTo>
                  <a:lnTo>
                    <a:pt x="32120" y="63626"/>
                  </a:lnTo>
                  <a:lnTo>
                    <a:pt x="32130" y="63245"/>
                  </a:lnTo>
                  <a:lnTo>
                    <a:pt x="69674" y="63245"/>
                  </a:lnTo>
                  <a:lnTo>
                    <a:pt x="40131" y="0"/>
                  </a:lnTo>
                  <a:close/>
                </a:path>
              </a:pathLst>
            </a:custGeom>
            <a:solidFill>
              <a:srgbClr val="497DBA"/>
            </a:solidFill>
          </p:spPr>
          <p:txBody>
            <a:bodyPr wrap="square" lIns="0" tIns="0" rIns="0" bIns="0" rtlCol="0"/>
            <a:lstStyle/>
            <a:p>
              <a:endParaRPr/>
            </a:p>
          </p:txBody>
        </p:sp>
        <p:sp>
          <p:nvSpPr>
            <p:cNvPr id="25" name="object 25"/>
            <p:cNvSpPr/>
            <p:nvPr/>
          </p:nvSpPr>
          <p:spPr>
            <a:xfrm>
              <a:off x="7239000" y="2286000"/>
              <a:ext cx="433070" cy="6985"/>
            </a:xfrm>
            <a:custGeom>
              <a:avLst/>
              <a:gdLst/>
              <a:ahLst/>
              <a:cxnLst/>
              <a:rect l="l" t="t" r="r" b="b"/>
              <a:pathLst>
                <a:path w="433070" h="6985">
                  <a:moveTo>
                    <a:pt x="0" y="0"/>
                  </a:moveTo>
                  <a:lnTo>
                    <a:pt x="432561" y="6985"/>
                  </a:lnTo>
                </a:path>
              </a:pathLst>
            </a:custGeom>
            <a:ln w="9525">
              <a:solidFill>
                <a:srgbClr val="497DBA"/>
              </a:solidFill>
            </a:ln>
          </p:spPr>
          <p:txBody>
            <a:bodyPr wrap="square" lIns="0" tIns="0" rIns="0" bIns="0" rtlCol="0"/>
            <a:lstStyle/>
            <a:p>
              <a:endParaRPr/>
            </a:p>
          </p:txBody>
        </p:sp>
      </p:grpSp>
      <p:sp>
        <p:nvSpPr>
          <p:cNvPr id="26" name="object 26"/>
          <p:cNvSpPr txBox="1"/>
          <p:nvPr/>
        </p:nvSpPr>
        <p:spPr>
          <a:xfrm>
            <a:off x="3874642" y="2951340"/>
            <a:ext cx="1545590" cy="369570"/>
          </a:xfrm>
          <a:prstGeom prst="rect">
            <a:avLst/>
          </a:prstGeom>
          <a:solidFill>
            <a:srgbClr val="C5D9F0"/>
          </a:solidFill>
          <a:ln w="9525">
            <a:solidFill>
              <a:srgbClr val="000000"/>
            </a:solidFill>
          </a:ln>
        </p:spPr>
        <p:txBody>
          <a:bodyPr vert="horz" wrap="square" lIns="0" tIns="31115" rIns="0" bIns="0" rtlCol="0">
            <a:spAutoFit/>
          </a:bodyPr>
          <a:lstStyle/>
          <a:p>
            <a:pPr marL="92075">
              <a:lnSpc>
                <a:spcPct val="100000"/>
              </a:lnSpc>
              <a:spcBef>
                <a:spcPts val="245"/>
              </a:spcBef>
            </a:pPr>
            <a:r>
              <a:rPr sz="1800" spc="-10" dirty="0">
                <a:latin typeface="Calibri"/>
                <a:cs typeface="Calibri"/>
              </a:rPr>
              <a:t>carrier</a:t>
            </a:r>
            <a:endParaRPr sz="1800">
              <a:latin typeface="Calibri"/>
              <a:cs typeface="Calibri"/>
            </a:endParaRPr>
          </a:p>
        </p:txBody>
      </p:sp>
      <p:sp>
        <p:nvSpPr>
          <p:cNvPr id="27" name="object 27"/>
          <p:cNvSpPr txBox="1"/>
          <p:nvPr/>
        </p:nvSpPr>
        <p:spPr>
          <a:xfrm>
            <a:off x="3709289" y="5193271"/>
            <a:ext cx="1545590" cy="369570"/>
          </a:xfrm>
          <a:prstGeom prst="rect">
            <a:avLst/>
          </a:prstGeom>
          <a:solidFill>
            <a:srgbClr val="C5D9F0"/>
          </a:solidFill>
          <a:ln w="9525">
            <a:solidFill>
              <a:srgbClr val="000000"/>
            </a:solidFill>
          </a:ln>
        </p:spPr>
        <p:txBody>
          <a:bodyPr vert="horz" wrap="square" lIns="0" tIns="31750" rIns="0" bIns="0" rtlCol="0">
            <a:spAutoFit/>
          </a:bodyPr>
          <a:lstStyle/>
          <a:p>
            <a:pPr marL="92075">
              <a:lnSpc>
                <a:spcPct val="100000"/>
              </a:lnSpc>
              <a:spcBef>
                <a:spcPts val="250"/>
              </a:spcBef>
            </a:pPr>
            <a:r>
              <a:rPr sz="1800" spc="-10" dirty="0">
                <a:latin typeface="Calibri"/>
                <a:cs typeface="Calibri"/>
              </a:rPr>
              <a:t>carrier</a:t>
            </a:r>
            <a:endParaRPr sz="1800">
              <a:latin typeface="Calibri"/>
              <a:cs typeface="Calibri"/>
            </a:endParaRPr>
          </a:p>
        </p:txBody>
      </p:sp>
      <p:sp>
        <p:nvSpPr>
          <p:cNvPr id="28" name="object 28"/>
          <p:cNvSpPr/>
          <p:nvPr/>
        </p:nvSpPr>
        <p:spPr>
          <a:xfrm>
            <a:off x="4374896" y="4745609"/>
            <a:ext cx="76200" cy="448309"/>
          </a:xfrm>
          <a:custGeom>
            <a:avLst/>
            <a:gdLst/>
            <a:ahLst/>
            <a:cxnLst/>
            <a:rect l="l" t="t" r="r" b="b"/>
            <a:pathLst>
              <a:path w="76200" h="448310">
                <a:moveTo>
                  <a:pt x="31804" y="76032"/>
                </a:moveTo>
                <a:lnTo>
                  <a:pt x="22225" y="447548"/>
                </a:lnTo>
                <a:lnTo>
                  <a:pt x="34925" y="447802"/>
                </a:lnTo>
                <a:lnTo>
                  <a:pt x="44480" y="77216"/>
                </a:lnTo>
                <a:lnTo>
                  <a:pt x="44502" y="76370"/>
                </a:lnTo>
                <a:lnTo>
                  <a:pt x="31804" y="76032"/>
                </a:lnTo>
                <a:close/>
              </a:path>
              <a:path w="76200" h="448310">
                <a:moveTo>
                  <a:pt x="69733" y="63373"/>
                </a:moveTo>
                <a:lnTo>
                  <a:pt x="32130" y="63373"/>
                </a:lnTo>
                <a:lnTo>
                  <a:pt x="44830" y="63627"/>
                </a:lnTo>
                <a:lnTo>
                  <a:pt x="44533" y="75184"/>
                </a:lnTo>
                <a:lnTo>
                  <a:pt x="44502" y="76370"/>
                </a:lnTo>
                <a:lnTo>
                  <a:pt x="76200" y="77216"/>
                </a:lnTo>
                <a:lnTo>
                  <a:pt x="69852" y="63627"/>
                </a:lnTo>
                <a:lnTo>
                  <a:pt x="69733" y="63373"/>
                </a:lnTo>
                <a:close/>
              </a:path>
              <a:path w="76200" h="448310">
                <a:moveTo>
                  <a:pt x="32130" y="63373"/>
                </a:moveTo>
                <a:lnTo>
                  <a:pt x="31826" y="75184"/>
                </a:lnTo>
                <a:lnTo>
                  <a:pt x="31804" y="76032"/>
                </a:lnTo>
                <a:lnTo>
                  <a:pt x="44502" y="76370"/>
                </a:lnTo>
                <a:lnTo>
                  <a:pt x="44830" y="63627"/>
                </a:lnTo>
                <a:lnTo>
                  <a:pt x="32130" y="63373"/>
                </a:lnTo>
                <a:close/>
              </a:path>
              <a:path w="76200" h="448310">
                <a:moveTo>
                  <a:pt x="40131" y="0"/>
                </a:moveTo>
                <a:lnTo>
                  <a:pt x="0" y="75184"/>
                </a:lnTo>
                <a:lnTo>
                  <a:pt x="31804" y="76032"/>
                </a:lnTo>
                <a:lnTo>
                  <a:pt x="32124" y="63627"/>
                </a:lnTo>
                <a:lnTo>
                  <a:pt x="32130" y="63373"/>
                </a:lnTo>
                <a:lnTo>
                  <a:pt x="69733" y="63373"/>
                </a:lnTo>
                <a:lnTo>
                  <a:pt x="40131" y="0"/>
                </a:lnTo>
                <a:close/>
              </a:path>
            </a:pathLst>
          </a:custGeom>
          <a:solidFill>
            <a:srgbClr val="497DBA"/>
          </a:solidFill>
        </p:spPr>
        <p:txBody>
          <a:bodyPr wrap="square" lIns="0" tIns="0" rIns="0" bIns="0" rtlCol="0"/>
          <a:lstStyle/>
          <a:p>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54</a:t>
            </a:fld>
            <a:endParaRPr spc="-25" dirty="0"/>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09BB4-BEA3-914A-256B-80CF151E8C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E18648-A74F-7972-DE42-6A123050A944}"/>
              </a:ext>
            </a:extLst>
          </p:cNvPr>
          <p:cNvSpPr txBox="1">
            <a:spLocks noGrp="1"/>
          </p:cNvSpPr>
          <p:nvPr>
            <p:ph type="title"/>
          </p:nvPr>
        </p:nvSpPr>
        <p:spPr>
          <a:prstGeom prst="rect">
            <a:avLst/>
          </a:prstGeom>
        </p:spPr>
        <p:txBody>
          <a:bodyPr vert="horz" wrap="square" lIns="0" tIns="104139" rIns="0" bIns="0" rtlCol="0">
            <a:spAutoFit/>
          </a:bodyPr>
          <a:lstStyle/>
          <a:p>
            <a:pPr marL="12700" marR="5080">
              <a:lnSpc>
                <a:spcPts val="3600"/>
              </a:lnSpc>
              <a:spcBef>
                <a:spcPts val="819"/>
              </a:spcBef>
            </a:pPr>
            <a:r>
              <a:rPr spc="-155" dirty="0"/>
              <a:t>Wireless</a:t>
            </a:r>
            <a:r>
              <a:rPr spc="-195" dirty="0"/>
              <a:t> </a:t>
            </a:r>
            <a:r>
              <a:rPr spc="-150" dirty="0"/>
              <a:t>communication </a:t>
            </a:r>
            <a:r>
              <a:rPr spc="-25" dirty="0"/>
              <a:t>systems</a:t>
            </a:r>
          </a:p>
        </p:txBody>
      </p:sp>
      <p:sp>
        <p:nvSpPr>
          <p:cNvPr id="29" name="object 29">
            <a:extLst>
              <a:ext uri="{FF2B5EF4-FFF2-40B4-BE49-F238E27FC236}">
                <a16:creationId xmlns:a16="http://schemas.microsoft.com/office/drawing/2014/main" id="{245E5889-B7DF-A153-FE71-4D16C0EE241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55</a:t>
            </a:fld>
            <a:endParaRPr spc="-25" dirty="0"/>
          </a:p>
        </p:txBody>
      </p:sp>
      <p:sp>
        <p:nvSpPr>
          <p:cNvPr id="30" name="object 30">
            <a:extLst>
              <a:ext uri="{FF2B5EF4-FFF2-40B4-BE49-F238E27FC236}">
                <a16:creationId xmlns:a16="http://schemas.microsoft.com/office/drawing/2014/main" id="{414668B9-CC3A-EE88-4551-87B1B9EE4AB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1" name="TextBox 30">
            <a:extLst>
              <a:ext uri="{FF2B5EF4-FFF2-40B4-BE49-F238E27FC236}">
                <a16:creationId xmlns:a16="http://schemas.microsoft.com/office/drawing/2014/main" id="{6B91FA34-82B8-35CB-7650-705CFDC6A2D0}"/>
              </a:ext>
            </a:extLst>
          </p:cNvPr>
          <p:cNvSpPr txBox="1"/>
          <p:nvPr/>
        </p:nvSpPr>
        <p:spPr>
          <a:xfrm>
            <a:off x="0" y="1371600"/>
            <a:ext cx="9063862" cy="4247317"/>
          </a:xfrm>
          <a:prstGeom prst="rect">
            <a:avLst/>
          </a:prstGeom>
          <a:noFill/>
        </p:spPr>
        <p:txBody>
          <a:bodyPr wrap="square" rtlCol="0">
            <a:spAutoFit/>
          </a:bodyPr>
          <a:lstStyle/>
          <a:p>
            <a:r>
              <a:rPr lang="en-US" dirty="0"/>
              <a:t>Wireless communication systems transfer data without physical connection using radio waves. The process involves two main stages: </a:t>
            </a:r>
            <a:r>
              <a:rPr lang="en-US" b="1" dirty="0"/>
              <a:t>Transmission</a:t>
            </a:r>
            <a:r>
              <a:rPr lang="en-US" dirty="0"/>
              <a:t> and </a:t>
            </a:r>
            <a:r>
              <a:rPr lang="en-US" b="1" dirty="0"/>
              <a:t>Reception</a:t>
            </a:r>
            <a:r>
              <a:rPr lang="en-US" dirty="0"/>
              <a:t>.</a:t>
            </a:r>
          </a:p>
          <a:p>
            <a:pPr>
              <a:buNone/>
            </a:pPr>
            <a:r>
              <a:rPr lang="en-US" b="1" dirty="0"/>
              <a:t>Transmission Chain (Transmitter Side):</a:t>
            </a:r>
          </a:p>
          <a:p>
            <a:pPr>
              <a:buFont typeface="+mj-lt"/>
              <a:buAutoNum type="arabicPeriod"/>
            </a:pPr>
            <a:r>
              <a:rPr lang="en-US" b="1" dirty="0"/>
              <a:t>Information to be transmitted:</a:t>
            </a:r>
            <a:endParaRPr lang="en-US" dirty="0"/>
          </a:p>
          <a:p>
            <a:pPr marL="742950" lvl="1" indent="-285750">
              <a:buFont typeface="+mj-lt"/>
              <a:buAutoNum type="arabicPeriod"/>
            </a:pPr>
            <a:r>
              <a:rPr lang="en-US" dirty="0"/>
              <a:t>Raw data or signal to be sent (e.g., voice, video, text).</a:t>
            </a:r>
          </a:p>
          <a:p>
            <a:pPr>
              <a:buFont typeface="+mj-lt"/>
              <a:buAutoNum type="arabicPeriod"/>
            </a:pPr>
            <a:r>
              <a:rPr lang="en-US" b="1" dirty="0"/>
              <a:t>Coding:</a:t>
            </a:r>
            <a:endParaRPr lang="en-US" dirty="0"/>
          </a:p>
          <a:p>
            <a:pPr marL="742950" lvl="1" indent="-285750">
              <a:buFont typeface="+mj-lt"/>
              <a:buAutoNum type="arabicPeriod"/>
            </a:pPr>
            <a:r>
              <a:rPr lang="en-US" dirty="0"/>
              <a:t>Adds redundancy for </a:t>
            </a:r>
            <a:r>
              <a:rPr lang="en-US" b="1" dirty="0"/>
              <a:t>error detection and correction</a:t>
            </a:r>
            <a:r>
              <a:rPr lang="en-US" dirty="0"/>
              <a:t>.</a:t>
            </a:r>
          </a:p>
          <a:p>
            <a:pPr>
              <a:buFont typeface="+mj-lt"/>
              <a:buAutoNum type="arabicPeriod"/>
            </a:pPr>
            <a:r>
              <a:rPr lang="en-US" b="1" dirty="0"/>
              <a:t>Modulator:</a:t>
            </a:r>
            <a:endParaRPr lang="en-US" dirty="0"/>
          </a:p>
          <a:p>
            <a:pPr marL="742950" lvl="1" indent="-285750">
              <a:buFont typeface="+mj-lt"/>
              <a:buAutoNum type="arabicPeriod"/>
            </a:pPr>
            <a:r>
              <a:rPr lang="en-US" dirty="0"/>
              <a:t>Combines the coded data with a </a:t>
            </a:r>
            <a:r>
              <a:rPr lang="en-US" b="1" dirty="0"/>
              <a:t>carrier signal</a:t>
            </a:r>
            <a:r>
              <a:rPr lang="en-US" dirty="0"/>
              <a:t> (high-frequency wave).</a:t>
            </a:r>
          </a:p>
          <a:p>
            <a:pPr marL="742950" lvl="1" indent="-285750">
              <a:buFont typeface="+mj-lt"/>
              <a:buAutoNum type="arabicPeriod"/>
            </a:pPr>
            <a:r>
              <a:rPr lang="en-US" dirty="0"/>
              <a:t>Converts baseband signals to radio frequencies.</a:t>
            </a:r>
          </a:p>
          <a:p>
            <a:pPr>
              <a:buFont typeface="+mj-lt"/>
              <a:buAutoNum type="arabicPeriod"/>
            </a:pPr>
            <a:r>
              <a:rPr lang="en-US" b="1" dirty="0"/>
              <a:t>Transmitter:</a:t>
            </a:r>
            <a:endParaRPr lang="en-US" dirty="0"/>
          </a:p>
          <a:p>
            <a:pPr marL="742950" lvl="1" indent="-285750">
              <a:buFont typeface="+mj-lt"/>
              <a:buAutoNum type="arabicPeriod"/>
            </a:pPr>
            <a:r>
              <a:rPr lang="en-US" dirty="0"/>
              <a:t>Amplifies the modulated signal and sends it to the </a:t>
            </a:r>
            <a:r>
              <a:rPr lang="en-US" b="1" dirty="0"/>
              <a:t>antenna</a:t>
            </a:r>
            <a:r>
              <a:rPr lang="en-US" dirty="0"/>
              <a:t>.</a:t>
            </a:r>
          </a:p>
          <a:p>
            <a:pPr>
              <a:buFont typeface="+mj-lt"/>
              <a:buAutoNum type="arabicPeriod"/>
            </a:pPr>
            <a:r>
              <a:rPr lang="en-US" b="1" dirty="0"/>
              <a:t>Antenna:</a:t>
            </a:r>
            <a:endParaRPr lang="en-US" dirty="0"/>
          </a:p>
          <a:p>
            <a:pPr marL="742950" lvl="1" indent="-285750">
              <a:buFont typeface="+mj-lt"/>
              <a:buAutoNum type="arabicPeriod"/>
            </a:pPr>
            <a:r>
              <a:rPr lang="en-US" dirty="0"/>
              <a:t>Converts electrical signal into electromagnetic waves and radiates it into the air.</a:t>
            </a:r>
          </a:p>
          <a:p>
            <a:endParaRPr lang="en-IN" dirty="0"/>
          </a:p>
        </p:txBody>
      </p:sp>
    </p:spTree>
    <p:extLst>
      <p:ext uri="{BB962C8B-B14F-4D97-AF65-F5344CB8AC3E}">
        <p14:creationId xmlns:p14="http://schemas.microsoft.com/office/powerpoint/2010/main" val="614315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2F2A2-36DE-730D-7D49-8D1AAD1E5DB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D6A2B0-1413-62EF-2787-1ABCFAC2FD4A}"/>
              </a:ext>
            </a:extLst>
          </p:cNvPr>
          <p:cNvSpPr txBox="1">
            <a:spLocks noGrp="1"/>
          </p:cNvSpPr>
          <p:nvPr>
            <p:ph type="title"/>
          </p:nvPr>
        </p:nvSpPr>
        <p:spPr>
          <a:prstGeom prst="rect">
            <a:avLst/>
          </a:prstGeom>
        </p:spPr>
        <p:txBody>
          <a:bodyPr vert="horz" wrap="square" lIns="0" tIns="104139" rIns="0" bIns="0" rtlCol="0">
            <a:spAutoFit/>
          </a:bodyPr>
          <a:lstStyle/>
          <a:p>
            <a:pPr marL="12700" marR="5080">
              <a:lnSpc>
                <a:spcPts val="3600"/>
              </a:lnSpc>
              <a:spcBef>
                <a:spcPts val="819"/>
              </a:spcBef>
            </a:pPr>
            <a:r>
              <a:rPr spc="-155" dirty="0"/>
              <a:t>Wireless</a:t>
            </a:r>
            <a:r>
              <a:rPr spc="-195" dirty="0"/>
              <a:t> </a:t>
            </a:r>
            <a:r>
              <a:rPr spc="-150" dirty="0"/>
              <a:t>communication </a:t>
            </a:r>
            <a:r>
              <a:rPr spc="-25" dirty="0"/>
              <a:t>systems</a:t>
            </a:r>
          </a:p>
        </p:txBody>
      </p:sp>
      <p:sp>
        <p:nvSpPr>
          <p:cNvPr id="29" name="object 29">
            <a:extLst>
              <a:ext uri="{FF2B5EF4-FFF2-40B4-BE49-F238E27FC236}">
                <a16:creationId xmlns:a16="http://schemas.microsoft.com/office/drawing/2014/main" id="{AE9F0FEF-43AB-EBC6-9417-666F5494EEF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56</a:t>
            </a:fld>
            <a:endParaRPr spc="-25" dirty="0"/>
          </a:p>
        </p:txBody>
      </p:sp>
      <p:sp>
        <p:nvSpPr>
          <p:cNvPr id="30" name="object 30">
            <a:extLst>
              <a:ext uri="{FF2B5EF4-FFF2-40B4-BE49-F238E27FC236}">
                <a16:creationId xmlns:a16="http://schemas.microsoft.com/office/drawing/2014/main" id="{DE503AB5-2093-E503-C7CD-3BA1025A203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1" name="TextBox 30">
            <a:extLst>
              <a:ext uri="{FF2B5EF4-FFF2-40B4-BE49-F238E27FC236}">
                <a16:creationId xmlns:a16="http://schemas.microsoft.com/office/drawing/2014/main" id="{F3199569-8EC1-2EA9-AC8E-9CC4F257E0D2}"/>
              </a:ext>
            </a:extLst>
          </p:cNvPr>
          <p:cNvSpPr txBox="1"/>
          <p:nvPr/>
        </p:nvSpPr>
        <p:spPr>
          <a:xfrm>
            <a:off x="0" y="1371600"/>
            <a:ext cx="9063862" cy="5632311"/>
          </a:xfrm>
          <a:prstGeom prst="rect">
            <a:avLst/>
          </a:prstGeom>
          <a:noFill/>
        </p:spPr>
        <p:txBody>
          <a:bodyPr wrap="square" rtlCol="0">
            <a:spAutoFit/>
          </a:bodyPr>
          <a:lstStyle/>
          <a:p>
            <a:pPr>
              <a:buNone/>
            </a:pPr>
            <a:r>
              <a:rPr lang="en-US" b="1" dirty="0"/>
              <a:t>Reception Chain (Receiver Side):</a:t>
            </a:r>
          </a:p>
          <a:p>
            <a:pPr>
              <a:buFont typeface="+mj-lt"/>
              <a:buAutoNum type="arabicPeriod" startAt="6"/>
            </a:pPr>
            <a:r>
              <a:rPr lang="en-US" b="1" dirty="0"/>
              <a:t>Antenna:</a:t>
            </a:r>
            <a:endParaRPr lang="en-US" dirty="0"/>
          </a:p>
          <a:p>
            <a:pPr marL="742950" lvl="1" indent="-285750">
              <a:buFont typeface="+mj-lt"/>
              <a:buAutoNum type="arabicPeriod" startAt="6"/>
            </a:pPr>
            <a:r>
              <a:rPr lang="en-US" dirty="0"/>
              <a:t>Captures the transmitted signal from the air.</a:t>
            </a:r>
          </a:p>
          <a:p>
            <a:pPr>
              <a:buFont typeface="+mj-lt"/>
              <a:buAutoNum type="arabicPeriod" startAt="6"/>
            </a:pPr>
            <a:r>
              <a:rPr lang="en-US" b="1" dirty="0"/>
              <a:t>Receiver:</a:t>
            </a:r>
            <a:endParaRPr lang="en-US" dirty="0"/>
          </a:p>
          <a:p>
            <a:pPr marL="742950" lvl="1" indent="-285750">
              <a:buFont typeface="+mj-lt"/>
              <a:buAutoNum type="arabicPeriod" startAt="6"/>
            </a:pPr>
            <a:r>
              <a:rPr lang="en-US" dirty="0"/>
              <a:t>Picks up and amplifies the incoming signal.</a:t>
            </a:r>
          </a:p>
          <a:p>
            <a:pPr>
              <a:buFont typeface="+mj-lt"/>
              <a:buAutoNum type="arabicPeriod" startAt="6"/>
            </a:pPr>
            <a:r>
              <a:rPr lang="en-US" b="1" dirty="0"/>
              <a:t>Demodulator:</a:t>
            </a:r>
            <a:endParaRPr lang="en-US" dirty="0"/>
          </a:p>
          <a:p>
            <a:pPr marL="742950" lvl="1" indent="-285750">
              <a:buFont typeface="+mj-lt"/>
              <a:buAutoNum type="arabicPeriod" startAt="6"/>
            </a:pPr>
            <a:r>
              <a:rPr lang="en-US" dirty="0"/>
              <a:t>Extracts the original data from the modulated signal using the </a:t>
            </a:r>
            <a:r>
              <a:rPr lang="en-US" b="1" dirty="0"/>
              <a:t>carrier</a:t>
            </a:r>
            <a:r>
              <a:rPr lang="en-US" dirty="0"/>
              <a:t>.</a:t>
            </a:r>
          </a:p>
          <a:p>
            <a:pPr>
              <a:buFont typeface="+mj-lt"/>
              <a:buAutoNum type="arabicPeriod" startAt="6"/>
            </a:pPr>
            <a:r>
              <a:rPr lang="en-US" b="1" dirty="0"/>
              <a:t>Decoding:</a:t>
            </a:r>
            <a:endParaRPr lang="en-US" dirty="0"/>
          </a:p>
          <a:p>
            <a:pPr marL="742950" lvl="1" indent="-285750">
              <a:buFont typeface="+mj-lt"/>
              <a:buAutoNum type="arabicPeriod" startAt="6"/>
            </a:pPr>
            <a:r>
              <a:rPr lang="en-US" dirty="0"/>
              <a:t>Removes redundancy and corrects any transmission errors.</a:t>
            </a:r>
          </a:p>
          <a:p>
            <a:pPr>
              <a:buFont typeface="+mj-lt"/>
              <a:buAutoNum type="arabicPeriod" startAt="6"/>
            </a:pPr>
            <a:r>
              <a:rPr lang="en-US" b="1" dirty="0"/>
              <a:t>Information Received:</a:t>
            </a:r>
            <a:endParaRPr lang="en-US" dirty="0"/>
          </a:p>
          <a:p>
            <a:pPr>
              <a:buFont typeface="Arial" panose="020B0604020202020204" pitchFamily="34" charset="0"/>
              <a:buChar char="•"/>
            </a:pPr>
            <a:r>
              <a:rPr lang="en-US" dirty="0"/>
              <a:t>Final recovered message, ideally identical to the original transmitted data.</a:t>
            </a:r>
          </a:p>
          <a:p>
            <a:pPr>
              <a:buFont typeface="Arial" panose="020B0604020202020204" pitchFamily="34" charset="0"/>
              <a:buChar char="•"/>
            </a:pPr>
            <a:endParaRPr lang="en-US" dirty="0"/>
          </a:p>
          <a:p>
            <a:endParaRPr lang="en-US" dirty="0"/>
          </a:p>
          <a:p>
            <a:endParaRPr lang="en-US" dirty="0"/>
          </a:p>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modulator/demodulator</a:t>
            </a:r>
            <a:r>
              <a:rPr kumimoji="0" lang="en-US" altLang="en-US" sz="1800" b="0" i="0" u="none" strike="noStrike" cap="none" normalizeH="0" baseline="0" dirty="0">
                <a:ln>
                  <a:noFill/>
                </a:ln>
                <a:solidFill>
                  <a:schemeClr val="tx1"/>
                </a:solidFill>
                <a:effectLst/>
                <a:latin typeface="Arial" panose="020B0604020202020204" pitchFamily="34" charset="0"/>
              </a:rPr>
              <a:t> handles signal transformation using a carrier.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Coding/decoding</a:t>
            </a:r>
            <a:r>
              <a:rPr kumimoji="0" lang="en-US" altLang="en-US" sz="1800" b="0" i="0" u="none" strike="noStrike" cap="none" normalizeH="0" baseline="0" dirty="0">
                <a:ln>
                  <a:noFill/>
                </a:ln>
                <a:solidFill>
                  <a:schemeClr val="tx1"/>
                </a:solidFill>
                <a:effectLst/>
                <a:latin typeface="Arial" panose="020B0604020202020204" pitchFamily="34" charset="0"/>
              </a:rPr>
              <a:t> ensures the reliability of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Antennas are essential for converting between electrical and electromagnetic signals.</a:t>
            </a:r>
          </a:p>
          <a:p>
            <a:endParaRPr lang="en-US" dirty="0"/>
          </a:p>
          <a:p>
            <a:endParaRPr lang="en-US" dirty="0"/>
          </a:p>
        </p:txBody>
      </p:sp>
    </p:spTree>
    <p:extLst>
      <p:ext uri="{BB962C8B-B14F-4D97-AF65-F5344CB8AC3E}">
        <p14:creationId xmlns:p14="http://schemas.microsoft.com/office/powerpoint/2010/main" val="3616452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95401"/>
            <a:ext cx="9144000" cy="5308600"/>
            <a:chOff x="0" y="1295401"/>
            <a:chExt cx="9144000" cy="5308600"/>
          </a:xfrm>
        </p:grpSpPr>
        <p:sp>
          <p:nvSpPr>
            <p:cNvPr id="3" name="object 3"/>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6" name="object 6"/>
            <p:cNvSpPr/>
            <p:nvPr/>
          </p:nvSpPr>
          <p:spPr>
            <a:xfrm>
              <a:off x="4495800"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7" name="object 7"/>
            <p:cNvSpPr/>
            <p:nvPr/>
          </p:nvSpPr>
          <p:spPr>
            <a:xfrm>
              <a:off x="2133600" y="6558116"/>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8" name="object 8"/>
            <p:cNvSpPr/>
            <p:nvPr/>
          </p:nvSpPr>
          <p:spPr>
            <a:xfrm>
              <a:off x="6815455"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9" name="object 9"/>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0" name="object 10"/>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1" name="object 11"/>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pic>
          <p:nvPicPr>
            <p:cNvPr id="12" name="object 12"/>
            <p:cNvPicPr/>
            <p:nvPr/>
          </p:nvPicPr>
          <p:blipFill>
            <a:blip r:embed="rId2" cstate="print"/>
            <a:stretch>
              <a:fillRect/>
            </a:stretch>
          </p:blipFill>
          <p:spPr>
            <a:xfrm>
              <a:off x="381000" y="1366900"/>
              <a:ext cx="8077200" cy="5196713"/>
            </a:xfrm>
            <a:prstGeom prst="rect">
              <a:avLst/>
            </a:prstGeom>
          </p:spPr>
        </p:pic>
      </p:grpSp>
      <p:pic>
        <p:nvPicPr>
          <p:cNvPr id="13" name="object 13"/>
          <p:cNvPicPr/>
          <p:nvPr/>
        </p:nvPicPr>
        <p:blipFill>
          <a:blip r:embed="rId3" cstate="print"/>
          <a:stretch>
            <a:fillRect/>
          </a:stretch>
        </p:blipFill>
        <p:spPr>
          <a:xfrm>
            <a:off x="6629400" y="0"/>
            <a:ext cx="2193163" cy="692658"/>
          </a:xfrm>
          <a:prstGeom prst="rect">
            <a:avLst/>
          </a:prstGeom>
        </p:spPr>
      </p:pic>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57</a:t>
            </a:fld>
            <a:endParaRPr spc="-25"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4B76AE4-5C7C-4279-2FD5-BB0F342D147C}"/>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61E5CC2-463C-896B-8191-AD495FD00948}"/>
              </a:ext>
            </a:extLst>
          </p:cNvPr>
          <p:cNvGrpSpPr/>
          <p:nvPr/>
        </p:nvGrpSpPr>
        <p:grpSpPr>
          <a:xfrm>
            <a:off x="0" y="1295401"/>
            <a:ext cx="9144380" cy="5308435"/>
            <a:chOff x="0" y="1295401"/>
            <a:chExt cx="9144380" cy="5308435"/>
          </a:xfrm>
        </p:grpSpPr>
        <p:sp>
          <p:nvSpPr>
            <p:cNvPr id="3" name="object 3">
              <a:extLst>
                <a:ext uri="{FF2B5EF4-FFF2-40B4-BE49-F238E27FC236}">
                  <a16:creationId xmlns:a16="http://schemas.microsoft.com/office/drawing/2014/main" id="{317C3EB5-4D86-81F4-DA34-C6B5934CA9C7}"/>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17C32CAE-1174-6EDC-D420-481A1A3F0157}"/>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356DD3F7-57F4-2429-1185-BA197EED4BC1}"/>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6" name="object 6">
              <a:extLst>
                <a:ext uri="{FF2B5EF4-FFF2-40B4-BE49-F238E27FC236}">
                  <a16:creationId xmlns:a16="http://schemas.microsoft.com/office/drawing/2014/main" id="{FE2FEAC0-EAD7-5761-95DF-50E66FC109DD}"/>
                </a:ext>
              </a:extLst>
            </p:cNvPr>
            <p:cNvSpPr/>
            <p:nvPr/>
          </p:nvSpPr>
          <p:spPr>
            <a:xfrm>
              <a:off x="4495800"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7" name="object 7">
              <a:extLst>
                <a:ext uri="{FF2B5EF4-FFF2-40B4-BE49-F238E27FC236}">
                  <a16:creationId xmlns:a16="http://schemas.microsoft.com/office/drawing/2014/main" id="{88EE7EDD-7C61-502B-2709-92956C02D62C}"/>
                </a:ext>
              </a:extLst>
            </p:cNvPr>
            <p:cNvSpPr/>
            <p:nvPr/>
          </p:nvSpPr>
          <p:spPr>
            <a:xfrm>
              <a:off x="2133600" y="6558116"/>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8" name="object 8">
              <a:extLst>
                <a:ext uri="{FF2B5EF4-FFF2-40B4-BE49-F238E27FC236}">
                  <a16:creationId xmlns:a16="http://schemas.microsoft.com/office/drawing/2014/main" id="{0218DF30-F742-8576-413A-75D863CC6740}"/>
                </a:ext>
              </a:extLst>
            </p:cNvPr>
            <p:cNvSpPr/>
            <p:nvPr/>
          </p:nvSpPr>
          <p:spPr>
            <a:xfrm>
              <a:off x="6815455"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9" name="object 9">
              <a:extLst>
                <a:ext uri="{FF2B5EF4-FFF2-40B4-BE49-F238E27FC236}">
                  <a16:creationId xmlns:a16="http://schemas.microsoft.com/office/drawing/2014/main" id="{DA2B8FD6-A175-2683-666C-F03806EBA190}"/>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0" name="object 10">
              <a:extLst>
                <a:ext uri="{FF2B5EF4-FFF2-40B4-BE49-F238E27FC236}">
                  <a16:creationId xmlns:a16="http://schemas.microsoft.com/office/drawing/2014/main" id="{B536C8C6-A842-A182-F667-D600CC1E7ED9}"/>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1" name="object 11">
              <a:extLst>
                <a:ext uri="{FF2B5EF4-FFF2-40B4-BE49-F238E27FC236}">
                  <a16:creationId xmlns:a16="http://schemas.microsoft.com/office/drawing/2014/main" id="{EAD914A2-71E3-2462-3553-21F11C6C3D1D}"/>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13" name="object 13">
            <a:extLst>
              <a:ext uri="{FF2B5EF4-FFF2-40B4-BE49-F238E27FC236}">
                <a16:creationId xmlns:a16="http://schemas.microsoft.com/office/drawing/2014/main" id="{0917BC4F-0F5F-C9E4-A08E-D19659F9874B}"/>
              </a:ext>
            </a:extLst>
          </p:cNvPr>
          <p:cNvPicPr/>
          <p:nvPr/>
        </p:nvPicPr>
        <p:blipFill>
          <a:blip r:embed="rId2" cstate="print"/>
          <a:stretch>
            <a:fillRect/>
          </a:stretch>
        </p:blipFill>
        <p:spPr>
          <a:xfrm>
            <a:off x="6629400" y="0"/>
            <a:ext cx="2193163" cy="692658"/>
          </a:xfrm>
          <a:prstGeom prst="rect">
            <a:avLst/>
          </a:prstGeom>
        </p:spPr>
      </p:pic>
      <p:sp>
        <p:nvSpPr>
          <p:cNvPr id="14" name="object 14">
            <a:extLst>
              <a:ext uri="{FF2B5EF4-FFF2-40B4-BE49-F238E27FC236}">
                <a16:creationId xmlns:a16="http://schemas.microsoft.com/office/drawing/2014/main" id="{244E56D0-F38D-2B2F-C2A6-210634F6816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58</a:t>
            </a:fld>
            <a:endParaRPr spc="-25" dirty="0"/>
          </a:p>
        </p:txBody>
      </p:sp>
      <p:sp>
        <p:nvSpPr>
          <p:cNvPr id="15" name="object 15">
            <a:extLst>
              <a:ext uri="{FF2B5EF4-FFF2-40B4-BE49-F238E27FC236}">
                <a16:creationId xmlns:a16="http://schemas.microsoft.com/office/drawing/2014/main" id="{97EAB27A-F767-07A1-00ED-FEB3B391EDC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6" name="TextBox 15">
            <a:extLst>
              <a:ext uri="{FF2B5EF4-FFF2-40B4-BE49-F238E27FC236}">
                <a16:creationId xmlns:a16="http://schemas.microsoft.com/office/drawing/2014/main" id="{FE9C3E70-A60D-5353-CEF5-8277B466A4D9}"/>
              </a:ext>
            </a:extLst>
          </p:cNvPr>
          <p:cNvSpPr txBox="1"/>
          <p:nvPr/>
        </p:nvSpPr>
        <p:spPr>
          <a:xfrm>
            <a:off x="0" y="1341121"/>
            <a:ext cx="9063862" cy="5355312"/>
          </a:xfrm>
          <a:prstGeom prst="rect">
            <a:avLst/>
          </a:prstGeom>
          <a:noFill/>
        </p:spPr>
        <p:txBody>
          <a:bodyPr wrap="square" rtlCol="0">
            <a:spAutoFit/>
          </a:bodyPr>
          <a:lstStyle/>
          <a:p>
            <a:pPr>
              <a:buNone/>
            </a:pPr>
            <a:r>
              <a:rPr lang="en-US" b="1" dirty="0"/>
              <a:t>(a) Early Mobile Radio System – Large Zone</a:t>
            </a:r>
          </a:p>
          <a:p>
            <a:pPr>
              <a:buFont typeface="Arial" panose="020B0604020202020204" pitchFamily="34" charset="0"/>
              <a:buChar char="•"/>
            </a:pPr>
            <a:r>
              <a:rPr lang="en-US" dirty="0"/>
              <a:t>Uses a </a:t>
            </a:r>
            <a:r>
              <a:rPr lang="en-US" b="1" dirty="0"/>
              <a:t>high-power transmitter</a:t>
            </a:r>
            <a:r>
              <a:rPr lang="en-US" dirty="0"/>
              <a:t> with a tall antenna tower.</a:t>
            </a:r>
          </a:p>
          <a:p>
            <a:pPr>
              <a:buFont typeface="Arial" panose="020B0604020202020204" pitchFamily="34" charset="0"/>
              <a:buChar char="•"/>
            </a:pPr>
            <a:r>
              <a:rPr lang="en-US" dirty="0"/>
              <a:t>Covers a </a:t>
            </a:r>
            <a:r>
              <a:rPr lang="en-US" b="1" dirty="0"/>
              <a:t>large area</a:t>
            </a:r>
            <a:r>
              <a:rPr lang="en-US" dirty="0"/>
              <a:t> using just </a:t>
            </a:r>
            <a:r>
              <a:rPr lang="en-US" b="1" dirty="0"/>
              <a:t>one base station</a:t>
            </a:r>
            <a:r>
              <a:rPr lang="en-US" dirty="0"/>
              <a:t>.</a:t>
            </a:r>
          </a:p>
          <a:p>
            <a:pPr>
              <a:buFont typeface="Arial" panose="020B0604020202020204" pitchFamily="34" charset="0"/>
              <a:buChar char="•"/>
            </a:pPr>
            <a:r>
              <a:rPr lang="en-US" dirty="0"/>
              <a:t>All users in the zone connect to the </a:t>
            </a:r>
            <a:r>
              <a:rPr lang="en-US" b="1" dirty="0"/>
              <a:t>same transmitter</a:t>
            </a:r>
            <a:r>
              <a:rPr lang="en-US" dirty="0"/>
              <a:t>.</a:t>
            </a:r>
          </a:p>
          <a:p>
            <a:pPr>
              <a:buFont typeface="Arial" panose="020B0604020202020204" pitchFamily="34" charset="0"/>
              <a:buChar char="•"/>
            </a:pPr>
            <a:r>
              <a:rPr lang="en-US" b="1" dirty="0"/>
              <a:t>Limitations:</a:t>
            </a:r>
            <a:endParaRPr lang="en-US" dirty="0"/>
          </a:p>
          <a:p>
            <a:pPr marL="742950" lvl="1" indent="-285750">
              <a:buFont typeface="Arial" panose="020B0604020202020204" pitchFamily="34" charset="0"/>
              <a:buChar char="•"/>
            </a:pPr>
            <a:r>
              <a:rPr lang="en-US" dirty="0"/>
              <a:t>Signal quality degrades with distance.</a:t>
            </a:r>
          </a:p>
          <a:p>
            <a:pPr marL="742950" lvl="1" indent="-285750">
              <a:buFont typeface="Arial" panose="020B0604020202020204" pitchFamily="34" charset="0"/>
              <a:buChar char="•"/>
            </a:pPr>
            <a:r>
              <a:rPr lang="en-US" dirty="0"/>
              <a:t>Supports fewer users due to spectrum limitations.</a:t>
            </a:r>
          </a:p>
          <a:p>
            <a:pPr marL="742950" lvl="1" indent="-285750">
              <a:buFont typeface="Arial" panose="020B0604020202020204" pitchFamily="34" charset="0"/>
              <a:buChar char="•"/>
            </a:pPr>
            <a:r>
              <a:rPr lang="en-US" dirty="0"/>
              <a:t>Harder to reuse frequencies efficiently.</a:t>
            </a:r>
          </a:p>
          <a:p>
            <a:pPr>
              <a:buNone/>
            </a:pPr>
            <a:r>
              <a:rPr lang="en-US" b="1" dirty="0"/>
              <a:t>(b) Cellular System – Small Zone</a:t>
            </a:r>
          </a:p>
          <a:p>
            <a:pPr>
              <a:buFont typeface="Arial" panose="020B0604020202020204" pitchFamily="34" charset="0"/>
              <a:buChar char="•"/>
            </a:pPr>
            <a:r>
              <a:rPr lang="en-US" dirty="0"/>
              <a:t>Entire area is divided into </a:t>
            </a:r>
            <a:r>
              <a:rPr lang="en-US" b="1" dirty="0"/>
              <a:t>multiple small zones (cells)</a:t>
            </a:r>
            <a:r>
              <a:rPr lang="en-US" dirty="0"/>
              <a:t>.</a:t>
            </a:r>
          </a:p>
          <a:p>
            <a:pPr>
              <a:buFont typeface="Arial" panose="020B0604020202020204" pitchFamily="34" charset="0"/>
              <a:buChar char="•"/>
            </a:pPr>
            <a:r>
              <a:rPr lang="en-US" dirty="0"/>
              <a:t>Each cell has a </a:t>
            </a:r>
            <a:r>
              <a:rPr lang="en-US" b="1" dirty="0"/>
              <a:t>Base Station (BS)</a:t>
            </a:r>
            <a:r>
              <a:rPr lang="en-US" dirty="0"/>
              <a:t> with a </a:t>
            </a:r>
            <a:r>
              <a:rPr lang="en-US" b="1" dirty="0"/>
              <a:t>low-power transmitter</a:t>
            </a:r>
            <a:r>
              <a:rPr lang="en-US" dirty="0"/>
              <a:t>.</a:t>
            </a:r>
          </a:p>
          <a:p>
            <a:pPr>
              <a:buFont typeface="Arial" panose="020B0604020202020204" pitchFamily="34" charset="0"/>
              <a:buChar char="•"/>
            </a:pPr>
            <a:r>
              <a:rPr lang="en-US" dirty="0"/>
              <a:t>Same overall coverage area as the large zone system.</a:t>
            </a:r>
          </a:p>
          <a:p>
            <a:pPr>
              <a:buFont typeface="Arial" panose="020B0604020202020204" pitchFamily="34" charset="0"/>
              <a:buChar char="•"/>
            </a:pPr>
            <a:r>
              <a:rPr lang="en-US" b="1" dirty="0"/>
              <a:t>Advantages:</a:t>
            </a:r>
            <a:endParaRPr lang="en-US" dirty="0"/>
          </a:p>
          <a:p>
            <a:pPr marL="742950" lvl="1" indent="-285750">
              <a:buFont typeface="Arial" panose="020B0604020202020204" pitchFamily="34" charset="0"/>
              <a:buChar char="•"/>
            </a:pPr>
            <a:r>
              <a:rPr lang="en-US" dirty="0"/>
              <a:t>Efficient </a:t>
            </a:r>
            <a:r>
              <a:rPr lang="en-US" b="1" dirty="0"/>
              <a:t>frequency reuse</a:t>
            </a:r>
            <a:r>
              <a:rPr lang="en-US" dirty="0"/>
              <a:t> (adjacent cells use different frequencies).</a:t>
            </a:r>
          </a:p>
          <a:p>
            <a:pPr marL="742950" lvl="1" indent="-285750">
              <a:buFont typeface="Arial" panose="020B0604020202020204" pitchFamily="34" charset="0"/>
              <a:buChar char="•"/>
            </a:pPr>
            <a:r>
              <a:rPr lang="en-US" dirty="0"/>
              <a:t>Supports </a:t>
            </a:r>
            <a:r>
              <a:rPr lang="en-US" b="1" dirty="0"/>
              <a:t>more users</a:t>
            </a:r>
            <a:r>
              <a:rPr lang="en-US" dirty="0"/>
              <a:t> within the same area.</a:t>
            </a:r>
          </a:p>
          <a:p>
            <a:pPr marL="742950" lvl="1" indent="-285750">
              <a:buFont typeface="Arial" panose="020B0604020202020204" pitchFamily="34" charset="0"/>
              <a:buChar char="•"/>
            </a:pPr>
            <a:r>
              <a:rPr lang="en-US" dirty="0"/>
              <a:t>Better </a:t>
            </a:r>
            <a:r>
              <a:rPr lang="en-US" b="1" dirty="0"/>
              <a:t>signal quality</a:t>
            </a:r>
            <a:r>
              <a:rPr lang="en-US" dirty="0"/>
              <a:t> and </a:t>
            </a:r>
            <a:r>
              <a:rPr lang="en-US" b="1" dirty="0"/>
              <a:t>call reliability</a:t>
            </a:r>
            <a:r>
              <a:rPr lang="en-US" dirty="0"/>
              <a:t>.</a:t>
            </a:r>
          </a:p>
          <a:p>
            <a:pPr marL="742950" lvl="1" indent="-285750">
              <a:buFont typeface="Arial" panose="020B0604020202020204" pitchFamily="34" charset="0"/>
              <a:buChar char="•"/>
            </a:pPr>
            <a:r>
              <a:rPr lang="en-US" dirty="0"/>
              <a:t>Allows </a:t>
            </a:r>
            <a:r>
              <a:rPr lang="en-US" b="1" dirty="0"/>
              <a:t>seamless handoff</a:t>
            </a:r>
            <a:r>
              <a:rPr lang="en-US" dirty="0"/>
              <a:t> of mobile users between cells.</a:t>
            </a:r>
          </a:p>
          <a:p>
            <a:pPr marL="457200" lvl="1"/>
            <a:endParaRPr lang="en-US" dirty="0"/>
          </a:p>
          <a:p>
            <a:endParaRPr lang="en-IN" dirty="0"/>
          </a:p>
        </p:txBody>
      </p:sp>
    </p:spTree>
    <p:extLst>
      <p:ext uri="{BB962C8B-B14F-4D97-AF65-F5344CB8AC3E}">
        <p14:creationId xmlns:p14="http://schemas.microsoft.com/office/powerpoint/2010/main" val="835140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348DDB-15F2-E296-FEF8-C4EEDB531FE2}"/>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37F2E72E-7BDD-6EB3-8DD6-62055FD0CD5F}"/>
              </a:ext>
            </a:extLst>
          </p:cNvPr>
          <p:cNvGrpSpPr/>
          <p:nvPr/>
        </p:nvGrpSpPr>
        <p:grpSpPr>
          <a:xfrm>
            <a:off x="0" y="1295401"/>
            <a:ext cx="9144380" cy="5308435"/>
            <a:chOff x="0" y="1295401"/>
            <a:chExt cx="9144380" cy="5308435"/>
          </a:xfrm>
        </p:grpSpPr>
        <p:sp>
          <p:nvSpPr>
            <p:cNvPr id="3" name="object 3">
              <a:extLst>
                <a:ext uri="{FF2B5EF4-FFF2-40B4-BE49-F238E27FC236}">
                  <a16:creationId xmlns:a16="http://schemas.microsoft.com/office/drawing/2014/main" id="{CDB55738-41A1-35AA-8BBF-D134F10C3601}"/>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E8D89E73-34D5-0A39-667F-E73DC0CC3D1B}"/>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E8017CC0-3664-75E9-9DBB-6B6A1E00688B}"/>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sp>
          <p:nvSpPr>
            <p:cNvPr id="6" name="object 6">
              <a:extLst>
                <a:ext uri="{FF2B5EF4-FFF2-40B4-BE49-F238E27FC236}">
                  <a16:creationId xmlns:a16="http://schemas.microsoft.com/office/drawing/2014/main" id="{6B835C2D-ECE1-597D-113C-3FCCF94CAA87}"/>
                </a:ext>
              </a:extLst>
            </p:cNvPr>
            <p:cNvSpPr/>
            <p:nvPr/>
          </p:nvSpPr>
          <p:spPr>
            <a:xfrm>
              <a:off x="4495800"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7" name="object 7">
              <a:extLst>
                <a:ext uri="{FF2B5EF4-FFF2-40B4-BE49-F238E27FC236}">
                  <a16:creationId xmlns:a16="http://schemas.microsoft.com/office/drawing/2014/main" id="{7395B9A3-75D5-902D-D7D3-B9452A857CA9}"/>
                </a:ext>
              </a:extLst>
            </p:cNvPr>
            <p:cNvSpPr/>
            <p:nvPr/>
          </p:nvSpPr>
          <p:spPr>
            <a:xfrm>
              <a:off x="2133600" y="6558116"/>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8" name="object 8">
              <a:extLst>
                <a:ext uri="{FF2B5EF4-FFF2-40B4-BE49-F238E27FC236}">
                  <a16:creationId xmlns:a16="http://schemas.microsoft.com/office/drawing/2014/main" id="{4F1BF5A9-32AB-3000-5C60-65098F5695A1}"/>
                </a:ext>
              </a:extLst>
            </p:cNvPr>
            <p:cNvSpPr/>
            <p:nvPr/>
          </p:nvSpPr>
          <p:spPr>
            <a:xfrm>
              <a:off x="6815455" y="6558116"/>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9" name="object 9">
              <a:extLst>
                <a:ext uri="{FF2B5EF4-FFF2-40B4-BE49-F238E27FC236}">
                  <a16:creationId xmlns:a16="http://schemas.microsoft.com/office/drawing/2014/main" id="{8E024E5F-597B-E55A-D8E7-9D71E38703D4}"/>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0" name="object 10">
              <a:extLst>
                <a:ext uri="{FF2B5EF4-FFF2-40B4-BE49-F238E27FC236}">
                  <a16:creationId xmlns:a16="http://schemas.microsoft.com/office/drawing/2014/main" id="{5BAA05E5-8871-7D69-9E40-366C5910F26E}"/>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1" name="object 11">
              <a:extLst>
                <a:ext uri="{FF2B5EF4-FFF2-40B4-BE49-F238E27FC236}">
                  <a16:creationId xmlns:a16="http://schemas.microsoft.com/office/drawing/2014/main" id="{98175E80-1512-CF8C-5135-0BD68D575F70}"/>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13" name="object 13">
            <a:extLst>
              <a:ext uri="{FF2B5EF4-FFF2-40B4-BE49-F238E27FC236}">
                <a16:creationId xmlns:a16="http://schemas.microsoft.com/office/drawing/2014/main" id="{55DA964F-3B27-0CF4-A550-46E227E64C45}"/>
              </a:ext>
            </a:extLst>
          </p:cNvPr>
          <p:cNvPicPr/>
          <p:nvPr/>
        </p:nvPicPr>
        <p:blipFill>
          <a:blip r:embed="rId2" cstate="print"/>
          <a:stretch>
            <a:fillRect/>
          </a:stretch>
        </p:blipFill>
        <p:spPr>
          <a:xfrm>
            <a:off x="6629400" y="0"/>
            <a:ext cx="2193163" cy="692658"/>
          </a:xfrm>
          <a:prstGeom prst="rect">
            <a:avLst/>
          </a:prstGeom>
        </p:spPr>
      </p:pic>
      <p:sp>
        <p:nvSpPr>
          <p:cNvPr id="14" name="object 14">
            <a:extLst>
              <a:ext uri="{FF2B5EF4-FFF2-40B4-BE49-F238E27FC236}">
                <a16:creationId xmlns:a16="http://schemas.microsoft.com/office/drawing/2014/main" id="{3BEEE2EA-CC28-0866-ABD0-6A8EE68AD74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59</a:t>
            </a:fld>
            <a:endParaRPr spc="-25" dirty="0"/>
          </a:p>
        </p:txBody>
      </p:sp>
      <p:sp>
        <p:nvSpPr>
          <p:cNvPr id="15" name="object 15">
            <a:extLst>
              <a:ext uri="{FF2B5EF4-FFF2-40B4-BE49-F238E27FC236}">
                <a16:creationId xmlns:a16="http://schemas.microsoft.com/office/drawing/2014/main" id="{C66F8552-598E-E27D-34F9-7BBDAE36E7E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12" name="Table 11">
            <a:extLst>
              <a:ext uri="{FF2B5EF4-FFF2-40B4-BE49-F238E27FC236}">
                <a16:creationId xmlns:a16="http://schemas.microsoft.com/office/drawing/2014/main" id="{EA179027-5FC2-A021-5936-802D6EDD1212}"/>
              </a:ext>
            </a:extLst>
          </p:cNvPr>
          <p:cNvGraphicFramePr>
            <a:graphicFrameLocks noGrp="1"/>
          </p:cNvGraphicFramePr>
          <p:nvPr>
            <p:extLst>
              <p:ext uri="{D42A27DB-BD31-4B8C-83A1-F6EECF244321}">
                <p14:modId xmlns:p14="http://schemas.microsoft.com/office/powerpoint/2010/main" val="1438409482"/>
              </p:ext>
            </p:extLst>
          </p:nvPr>
        </p:nvGraphicFramePr>
        <p:xfrm>
          <a:off x="152400" y="1427105"/>
          <a:ext cx="8312151" cy="2194560"/>
        </p:xfrm>
        <a:graphic>
          <a:graphicData uri="http://schemas.openxmlformats.org/drawingml/2006/table">
            <a:tbl>
              <a:tblPr/>
              <a:tblGrid>
                <a:gridCol w="2770717">
                  <a:extLst>
                    <a:ext uri="{9D8B030D-6E8A-4147-A177-3AD203B41FA5}">
                      <a16:colId xmlns:a16="http://schemas.microsoft.com/office/drawing/2014/main" val="3605298859"/>
                    </a:ext>
                  </a:extLst>
                </a:gridCol>
                <a:gridCol w="2770717">
                  <a:extLst>
                    <a:ext uri="{9D8B030D-6E8A-4147-A177-3AD203B41FA5}">
                      <a16:colId xmlns:a16="http://schemas.microsoft.com/office/drawing/2014/main" val="3115832647"/>
                    </a:ext>
                  </a:extLst>
                </a:gridCol>
                <a:gridCol w="2770717">
                  <a:extLst>
                    <a:ext uri="{9D8B030D-6E8A-4147-A177-3AD203B41FA5}">
                      <a16:colId xmlns:a16="http://schemas.microsoft.com/office/drawing/2014/main" val="2365047392"/>
                    </a:ext>
                  </a:extLst>
                </a:gridCol>
              </a:tblGrid>
              <a:tr h="365760">
                <a:tc>
                  <a:txBody>
                    <a:bodyPr/>
                    <a:lstStyle/>
                    <a:p>
                      <a:r>
                        <a:rPr lang="en-IN" sz="1800"/>
                        <a:t>Feature</a:t>
                      </a:r>
                    </a:p>
                  </a:txBody>
                  <a:tcPr anchor="ctr">
                    <a:lnL>
                      <a:noFill/>
                    </a:lnL>
                    <a:lnR>
                      <a:noFill/>
                    </a:lnR>
                    <a:lnT>
                      <a:noFill/>
                    </a:lnT>
                    <a:lnB>
                      <a:noFill/>
                    </a:lnB>
                    <a:noFill/>
                  </a:tcPr>
                </a:tc>
                <a:tc>
                  <a:txBody>
                    <a:bodyPr/>
                    <a:lstStyle/>
                    <a:p>
                      <a:r>
                        <a:rPr lang="en-IN" sz="1800"/>
                        <a:t>Early Mobile Radio</a:t>
                      </a:r>
                    </a:p>
                  </a:txBody>
                  <a:tcPr anchor="ctr">
                    <a:lnL>
                      <a:noFill/>
                    </a:lnL>
                    <a:lnR>
                      <a:noFill/>
                    </a:lnR>
                    <a:lnT>
                      <a:noFill/>
                    </a:lnT>
                    <a:lnB>
                      <a:noFill/>
                    </a:lnB>
                    <a:noFill/>
                  </a:tcPr>
                </a:tc>
                <a:tc>
                  <a:txBody>
                    <a:bodyPr/>
                    <a:lstStyle/>
                    <a:p>
                      <a:r>
                        <a:rPr lang="en-IN" sz="1800"/>
                        <a:t>Cellular System</a:t>
                      </a:r>
                    </a:p>
                  </a:txBody>
                  <a:tcPr anchor="ctr">
                    <a:lnL>
                      <a:noFill/>
                    </a:lnL>
                    <a:lnR>
                      <a:noFill/>
                    </a:lnR>
                    <a:lnT>
                      <a:noFill/>
                    </a:lnT>
                    <a:lnB>
                      <a:noFill/>
                    </a:lnB>
                    <a:noFill/>
                  </a:tcPr>
                </a:tc>
                <a:extLst>
                  <a:ext uri="{0D108BD9-81ED-4DB2-BD59-A6C34878D82A}">
                    <a16:rowId xmlns:a16="http://schemas.microsoft.com/office/drawing/2014/main" val="4087305905"/>
                  </a:ext>
                </a:extLst>
              </a:tr>
              <a:tr h="365760">
                <a:tc>
                  <a:txBody>
                    <a:bodyPr/>
                    <a:lstStyle/>
                    <a:p>
                      <a:r>
                        <a:rPr lang="en-IN" sz="1800"/>
                        <a:t>Coverage</a:t>
                      </a:r>
                    </a:p>
                  </a:txBody>
                  <a:tcPr anchor="ctr">
                    <a:lnL>
                      <a:noFill/>
                    </a:lnL>
                    <a:lnR>
                      <a:noFill/>
                    </a:lnR>
                    <a:lnT>
                      <a:noFill/>
                    </a:lnT>
                    <a:lnB>
                      <a:noFill/>
                    </a:lnB>
                    <a:noFill/>
                  </a:tcPr>
                </a:tc>
                <a:tc>
                  <a:txBody>
                    <a:bodyPr/>
                    <a:lstStyle/>
                    <a:p>
                      <a:r>
                        <a:rPr lang="en-IN" sz="1800"/>
                        <a:t>Single large zone</a:t>
                      </a:r>
                    </a:p>
                  </a:txBody>
                  <a:tcPr anchor="ctr">
                    <a:lnL>
                      <a:noFill/>
                    </a:lnL>
                    <a:lnR>
                      <a:noFill/>
                    </a:lnR>
                    <a:lnT>
                      <a:noFill/>
                    </a:lnT>
                    <a:lnB>
                      <a:noFill/>
                    </a:lnB>
                    <a:noFill/>
                  </a:tcPr>
                </a:tc>
                <a:tc>
                  <a:txBody>
                    <a:bodyPr/>
                    <a:lstStyle/>
                    <a:p>
                      <a:r>
                        <a:rPr lang="en-IN" sz="1800"/>
                        <a:t>Multiple small zones</a:t>
                      </a:r>
                    </a:p>
                  </a:txBody>
                  <a:tcPr anchor="ctr">
                    <a:lnL>
                      <a:noFill/>
                    </a:lnL>
                    <a:lnR>
                      <a:noFill/>
                    </a:lnR>
                    <a:lnT>
                      <a:noFill/>
                    </a:lnT>
                    <a:lnB>
                      <a:noFill/>
                    </a:lnB>
                    <a:noFill/>
                  </a:tcPr>
                </a:tc>
                <a:extLst>
                  <a:ext uri="{0D108BD9-81ED-4DB2-BD59-A6C34878D82A}">
                    <a16:rowId xmlns:a16="http://schemas.microsoft.com/office/drawing/2014/main" val="3827890030"/>
                  </a:ext>
                </a:extLst>
              </a:tr>
              <a:tr h="365760">
                <a:tc>
                  <a:txBody>
                    <a:bodyPr/>
                    <a:lstStyle/>
                    <a:p>
                      <a:r>
                        <a:rPr lang="en-IN" sz="1800"/>
                        <a:t>Power</a:t>
                      </a:r>
                    </a:p>
                  </a:txBody>
                  <a:tcPr anchor="ctr">
                    <a:lnL>
                      <a:noFill/>
                    </a:lnL>
                    <a:lnR>
                      <a:noFill/>
                    </a:lnR>
                    <a:lnT>
                      <a:noFill/>
                    </a:lnT>
                    <a:lnB>
                      <a:noFill/>
                    </a:lnB>
                    <a:noFill/>
                  </a:tcPr>
                </a:tc>
                <a:tc>
                  <a:txBody>
                    <a:bodyPr/>
                    <a:lstStyle/>
                    <a:p>
                      <a:r>
                        <a:rPr lang="en-IN" sz="1800"/>
                        <a:t>High</a:t>
                      </a:r>
                    </a:p>
                  </a:txBody>
                  <a:tcPr anchor="ctr">
                    <a:lnL>
                      <a:noFill/>
                    </a:lnL>
                    <a:lnR>
                      <a:noFill/>
                    </a:lnR>
                    <a:lnT>
                      <a:noFill/>
                    </a:lnT>
                    <a:lnB>
                      <a:noFill/>
                    </a:lnB>
                    <a:noFill/>
                  </a:tcPr>
                </a:tc>
                <a:tc>
                  <a:txBody>
                    <a:bodyPr/>
                    <a:lstStyle/>
                    <a:p>
                      <a:r>
                        <a:rPr lang="en-IN" sz="1800"/>
                        <a:t>Low</a:t>
                      </a:r>
                    </a:p>
                  </a:txBody>
                  <a:tcPr anchor="ctr">
                    <a:lnL>
                      <a:noFill/>
                    </a:lnL>
                    <a:lnR>
                      <a:noFill/>
                    </a:lnR>
                    <a:lnT>
                      <a:noFill/>
                    </a:lnT>
                    <a:lnB>
                      <a:noFill/>
                    </a:lnB>
                    <a:noFill/>
                  </a:tcPr>
                </a:tc>
                <a:extLst>
                  <a:ext uri="{0D108BD9-81ED-4DB2-BD59-A6C34878D82A}">
                    <a16:rowId xmlns:a16="http://schemas.microsoft.com/office/drawing/2014/main" val="3568366188"/>
                  </a:ext>
                </a:extLst>
              </a:tr>
              <a:tr h="365760">
                <a:tc>
                  <a:txBody>
                    <a:bodyPr/>
                    <a:lstStyle/>
                    <a:p>
                      <a:r>
                        <a:rPr lang="en-IN" sz="1800"/>
                        <a:t>Scalability</a:t>
                      </a:r>
                    </a:p>
                  </a:txBody>
                  <a:tcPr anchor="ctr">
                    <a:lnL>
                      <a:noFill/>
                    </a:lnL>
                    <a:lnR>
                      <a:noFill/>
                    </a:lnR>
                    <a:lnT>
                      <a:noFill/>
                    </a:lnT>
                    <a:lnB>
                      <a:noFill/>
                    </a:lnB>
                    <a:noFill/>
                  </a:tcPr>
                </a:tc>
                <a:tc>
                  <a:txBody>
                    <a:bodyPr/>
                    <a:lstStyle/>
                    <a:p>
                      <a:r>
                        <a:rPr lang="en-IN" sz="1800"/>
                        <a:t>Limited</a:t>
                      </a:r>
                    </a:p>
                  </a:txBody>
                  <a:tcPr anchor="ctr">
                    <a:lnL>
                      <a:noFill/>
                    </a:lnL>
                    <a:lnR>
                      <a:noFill/>
                    </a:lnR>
                    <a:lnT>
                      <a:noFill/>
                    </a:lnT>
                    <a:lnB>
                      <a:noFill/>
                    </a:lnB>
                    <a:noFill/>
                  </a:tcPr>
                </a:tc>
                <a:tc>
                  <a:txBody>
                    <a:bodyPr/>
                    <a:lstStyle/>
                    <a:p>
                      <a:r>
                        <a:rPr lang="en-IN" sz="1800"/>
                        <a:t>High</a:t>
                      </a:r>
                    </a:p>
                  </a:txBody>
                  <a:tcPr anchor="ctr">
                    <a:lnL>
                      <a:noFill/>
                    </a:lnL>
                    <a:lnR>
                      <a:noFill/>
                    </a:lnR>
                    <a:lnT>
                      <a:noFill/>
                    </a:lnT>
                    <a:lnB>
                      <a:noFill/>
                    </a:lnB>
                    <a:noFill/>
                  </a:tcPr>
                </a:tc>
                <a:extLst>
                  <a:ext uri="{0D108BD9-81ED-4DB2-BD59-A6C34878D82A}">
                    <a16:rowId xmlns:a16="http://schemas.microsoft.com/office/drawing/2014/main" val="806648805"/>
                  </a:ext>
                </a:extLst>
              </a:tr>
              <a:tr h="365760">
                <a:tc>
                  <a:txBody>
                    <a:bodyPr/>
                    <a:lstStyle/>
                    <a:p>
                      <a:r>
                        <a:rPr lang="en-IN" sz="1800"/>
                        <a:t>Frequency Reuse</a:t>
                      </a:r>
                    </a:p>
                  </a:txBody>
                  <a:tcPr anchor="ctr">
                    <a:lnL>
                      <a:noFill/>
                    </a:lnL>
                    <a:lnR>
                      <a:noFill/>
                    </a:lnR>
                    <a:lnT>
                      <a:noFill/>
                    </a:lnT>
                    <a:lnB>
                      <a:noFill/>
                    </a:lnB>
                    <a:noFill/>
                  </a:tcPr>
                </a:tc>
                <a:tc>
                  <a:txBody>
                    <a:bodyPr/>
                    <a:lstStyle/>
                    <a:p>
                      <a:r>
                        <a:rPr lang="en-IN" sz="1800"/>
                        <a:t>Poor</a:t>
                      </a:r>
                    </a:p>
                  </a:txBody>
                  <a:tcPr anchor="ctr">
                    <a:lnL>
                      <a:noFill/>
                    </a:lnL>
                    <a:lnR>
                      <a:noFill/>
                    </a:lnR>
                    <a:lnT>
                      <a:noFill/>
                    </a:lnT>
                    <a:lnB>
                      <a:noFill/>
                    </a:lnB>
                    <a:noFill/>
                  </a:tcPr>
                </a:tc>
                <a:tc>
                  <a:txBody>
                    <a:bodyPr/>
                    <a:lstStyle/>
                    <a:p>
                      <a:r>
                        <a:rPr lang="en-IN" sz="1800"/>
                        <a:t>Efficient</a:t>
                      </a:r>
                    </a:p>
                  </a:txBody>
                  <a:tcPr anchor="ctr">
                    <a:lnL>
                      <a:noFill/>
                    </a:lnL>
                    <a:lnR>
                      <a:noFill/>
                    </a:lnR>
                    <a:lnT>
                      <a:noFill/>
                    </a:lnT>
                    <a:lnB>
                      <a:noFill/>
                    </a:lnB>
                    <a:noFill/>
                  </a:tcPr>
                </a:tc>
                <a:extLst>
                  <a:ext uri="{0D108BD9-81ED-4DB2-BD59-A6C34878D82A}">
                    <a16:rowId xmlns:a16="http://schemas.microsoft.com/office/drawing/2014/main" val="565237373"/>
                  </a:ext>
                </a:extLst>
              </a:tr>
              <a:tr h="365760">
                <a:tc>
                  <a:txBody>
                    <a:bodyPr/>
                    <a:lstStyle/>
                    <a:p>
                      <a:r>
                        <a:rPr lang="en-IN" sz="1800"/>
                        <a:t>User Capacity</a:t>
                      </a:r>
                    </a:p>
                  </a:txBody>
                  <a:tcPr anchor="ctr">
                    <a:lnL>
                      <a:noFill/>
                    </a:lnL>
                    <a:lnR>
                      <a:noFill/>
                    </a:lnR>
                    <a:lnT>
                      <a:noFill/>
                    </a:lnT>
                    <a:lnB>
                      <a:noFill/>
                    </a:lnB>
                    <a:noFill/>
                  </a:tcPr>
                </a:tc>
                <a:tc>
                  <a:txBody>
                    <a:bodyPr/>
                    <a:lstStyle/>
                    <a:p>
                      <a:r>
                        <a:rPr lang="en-IN" sz="1800"/>
                        <a:t>Low</a:t>
                      </a:r>
                    </a:p>
                  </a:txBody>
                  <a:tcPr anchor="ctr">
                    <a:lnL>
                      <a:noFill/>
                    </a:lnL>
                    <a:lnR>
                      <a:noFill/>
                    </a:lnR>
                    <a:lnT>
                      <a:noFill/>
                    </a:lnT>
                    <a:lnB>
                      <a:noFill/>
                    </a:lnB>
                    <a:noFill/>
                  </a:tcPr>
                </a:tc>
                <a:tc>
                  <a:txBody>
                    <a:bodyPr/>
                    <a:lstStyle/>
                    <a:p>
                      <a:r>
                        <a:rPr lang="en-IN" sz="1800" dirty="0"/>
                        <a:t>High</a:t>
                      </a:r>
                    </a:p>
                  </a:txBody>
                  <a:tcPr anchor="ctr">
                    <a:lnL>
                      <a:noFill/>
                    </a:lnL>
                    <a:lnR>
                      <a:noFill/>
                    </a:lnR>
                    <a:lnT>
                      <a:noFill/>
                    </a:lnT>
                    <a:lnB>
                      <a:noFill/>
                    </a:lnB>
                    <a:noFill/>
                  </a:tcPr>
                </a:tc>
                <a:extLst>
                  <a:ext uri="{0D108BD9-81ED-4DB2-BD59-A6C34878D82A}">
                    <a16:rowId xmlns:a16="http://schemas.microsoft.com/office/drawing/2014/main" val="3706114777"/>
                  </a:ext>
                </a:extLst>
              </a:tr>
            </a:tbl>
          </a:graphicData>
        </a:graphic>
      </p:graphicFrame>
      <p:sp>
        <p:nvSpPr>
          <p:cNvPr id="18" name="TextBox 17">
            <a:extLst>
              <a:ext uri="{FF2B5EF4-FFF2-40B4-BE49-F238E27FC236}">
                <a16:creationId xmlns:a16="http://schemas.microsoft.com/office/drawing/2014/main" id="{93441297-37FB-009D-1F0C-A9434411980F}"/>
              </a:ext>
            </a:extLst>
          </p:cNvPr>
          <p:cNvSpPr txBox="1"/>
          <p:nvPr/>
        </p:nvSpPr>
        <p:spPr>
          <a:xfrm>
            <a:off x="160309" y="3894447"/>
            <a:ext cx="8662254" cy="646331"/>
          </a:xfrm>
          <a:prstGeom prst="rect">
            <a:avLst/>
          </a:prstGeom>
          <a:noFill/>
        </p:spPr>
        <p:txBody>
          <a:bodyPr wrap="square">
            <a:spAutoFit/>
          </a:bodyPr>
          <a:lstStyle/>
          <a:p>
            <a:r>
              <a:rPr lang="en-US" dirty="0"/>
              <a:t>The cellular concept revolutionized mobile communication by improving coverage, capacity, and spectral efficiency.</a:t>
            </a:r>
            <a:endParaRPr lang="en-IN" dirty="0"/>
          </a:p>
        </p:txBody>
      </p:sp>
    </p:spTree>
    <p:extLst>
      <p:ext uri="{BB962C8B-B14F-4D97-AF65-F5344CB8AC3E}">
        <p14:creationId xmlns:p14="http://schemas.microsoft.com/office/powerpoint/2010/main" val="104689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806055" cy="1927860"/>
          </a:xfrm>
          <a:prstGeom prst="rect">
            <a:avLst/>
          </a:prstGeom>
        </p:spPr>
        <p:txBody>
          <a:bodyPr vert="horz" wrap="square" lIns="0" tIns="12700" rIns="0" bIns="0" rtlCol="0">
            <a:spAutoFit/>
          </a:bodyPr>
          <a:lstStyle/>
          <a:p>
            <a:pPr marL="355600" marR="46355" indent="-342900">
              <a:lnSpc>
                <a:spcPct val="100000"/>
              </a:lnSpc>
              <a:spcBef>
                <a:spcPts val="100"/>
              </a:spcBef>
              <a:buClr>
                <a:srgbClr val="0F1141"/>
              </a:buClr>
              <a:buFont typeface="Arial MT"/>
              <a:buChar char="•"/>
              <a:tabLst>
                <a:tab pos="355600" algn="l"/>
              </a:tabLst>
            </a:pPr>
            <a:r>
              <a:rPr sz="2400" dirty="0">
                <a:latin typeface="Times New Roman"/>
                <a:cs typeface="Times New Roman"/>
              </a:rPr>
              <a:t>As</a:t>
            </a:r>
            <a:r>
              <a:rPr sz="2400" spc="-25" dirty="0">
                <a:latin typeface="Times New Roman"/>
                <a:cs typeface="Times New Roman"/>
              </a:rPr>
              <a:t> </a:t>
            </a:r>
            <a:r>
              <a:rPr sz="2400" dirty="0">
                <a:latin typeface="Times New Roman"/>
                <a:cs typeface="Times New Roman"/>
              </a:rPr>
              <a:t>time</a:t>
            </a:r>
            <a:r>
              <a:rPr sz="2400" spc="-35" dirty="0">
                <a:latin typeface="Times New Roman"/>
                <a:cs typeface="Times New Roman"/>
              </a:rPr>
              <a:t> </a:t>
            </a:r>
            <a:r>
              <a:rPr sz="2400" dirty="0">
                <a:latin typeface="Times New Roman"/>
                <a:cs typeface="Times New Roman"/>
              </a:rPr>
              <a:t>progresses,</a:t>
            </a:r>
            <a:r>
              <a:rPr sz="2400" spc="-2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market</a:t>
            </a:r>
            <a:r>
              <a:rPr sz="2400" spc="-35" dirty="0">
                <a:latin typeface="Times New Roman"/>
                <a:cs typeface="Times New Roman"/>
              </a:rPr>
              <a:t> </a:t>
            </a:r>
            <a:r>
              <a:rPr sz="2400" dirty="0">
                <a:latin typeface="Times New Roman"/>
                <a:cs typeface="Times New Roman"/>
              </a:rPr>
              <a:t>finds</a:t>
            </a:r>
            <a:r>
              <a:rPr sz="2400" spc="-25" dirty="0">
                <a:latin typeface="Times New Roman"/>
                <a:cs typeface="Times New Roman"/>
              </a:rPr>
              <a:t> </a:t>
            </a:r>
            <a:r>
              <a:rPr sz="2400" dirty="0">
                <a:latin typeface="Times New Roman"/>
                <a:cs typeface="Times New Roman"/>
              </a:rPr>
              <a:t>applications</a:t>
            </a:r>
            <a:r>
              <a:rPr sz="2400" spc="-60" dirty="0">
                <a:latin typeface="Times New Roman"/>
                <a:cs typeface="Times New Roman"/>
              </a:rPr>
              <a:t> </a:t>
            </a:r>
            <a:r>
              <a:rPr sz="2400" dirty="0">
                <a:latin typeface="Times New Roman"/>
                <a:cs typeface="Times New Roman"/>
              </a:rPr>
              <a:t>enabled</a:t>
            </a:r>
            <a:r>
              <a:rPr sz="2400" spc="-50" dirty="0">
                <a:latin typeface="Times New Roman"/>
                <a:cs typeface="Times New Roman"/>
              </a:rPr>
              <a:t> </a:t>
            </a:r>
            <a:r>
              <a:rPr sz="2400" spc="-25" dirty="0">
                <a:latin typeface="Times New Roman"/>
                <a:cs typeface="Times New Roman"/>
              </a:rPr>
              <a:t>by </a:t>
            </a:r>
            <a:r>
              <a:rPr sz="2400" dirty="0">
                <a:latin typeface="Times New Roman"/>
                <a:cs typeface="Times New Roman"/>
              </a:rPr>
              <a:t>this</a:t>
            </a:r>
            <a:r>
              <a:rPr sz="2400" spc="-15" dirty="0">
                <a:latin typeface="Times New Roman"/>
                <a:cs typeface="Times New Roman"/>
              </a:rPr>
              <a:t> </a:t>
            </a:r>
            <a:r>
              <a:rPr sz="2400" spc="-10" dirty="0">
                <a:latin typeface="Times New Roman"/>
                <a:cs typeface="Times New Roman"/>
              </a:rPr>
              <a:t>idea.</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other</a:t>
            </a:r>
            <a:r>
              <a:rPr sz="2400" spc="-15" dirty="0">
                <a:latin typeface="Times New Roman"/>
                <a:cs typeface="Times New Roman"/>
              </a:rPr>
              <a:t> </a:t>
            </a:r>
            <a:r>
              <a:rPr sz="2400" dirty="0">
                <a:latin typeface="Times New Roman"/>
                <a:cs typeface="Times New Roman"/>
              </a:rPr>
              <a:t>approach,</a:t>
            </a:r>
            <a:r>
              <a:rPr sz="2400" spc="-3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market</a:t>
            </a:r>
            <a:r>
              <a:rPr sz="2400" spc="-25" dirty="0">
                <a:latin typeface="Times New Roman"/>
                <a:cs typeface="Times New Roman"/>
              </a:rPr>
              <a:t> </a:t>
            </a:r>
            <a:r>
              <a:rPr sz="2400" dirty="0">
                <a:latin typeface="Times New Roman"/>
                <a:cs typeface="Times New Roman"/>
              </a:rPr>
              <a:t>demands</a:t>
            </a:r>
            <a:r>
              <a:rPr sz="2400" spc="-1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specific</a:t>
            </a:r>
            <a:r>
              <a:rPr sz="2400" spc="-30" dirty="0">
                <a:latin typeface="Times New Roman"/>
                <a:cs typeface="Times New Roman"/>
              </a:rPr>
              <a:t> </a:t>
            </a:r>
            <a:r>
              <a:rPr sz="2400" spc="-10" dirty="0">
                <a:latin typeface="Times New Roman"/>
                <a:cs typeface="Times New Roman"/>
              </a:rPr>
              <a:t>product </a:t>
            </a:r>
            <a:r>
              <a:rPr sz="2400" dirty="0">
                <a:latin typeface="Times New Roman"/>
                <a:cs typeface="Times New Roman"/>
              </a:rPr>
              <a:t>and the</a:t>
            </a:r>
            <a:r>
              <a:rPr sz="2400" spc="-25" dirty="0">
                <a:latin typeface="Times New Roman"/>
                <a:cs typeface="Times New Roman"/>
              </a:rPr>
              <a:t> </a:t>
            </a:r>
            <a:r>
              <a:rPr sz="2400" dirty="0">
                <a:latin typeface="Times New Roman"/>
                <a:cs typeface="Times New Roman"/>
              </a:rPr>
              <a:t>engineers</a:t>
            </a:r>
            <a:r>
              <a:rPr sz="2400" spc="-20" dirty="0">
                <a:latin typeface="Times New Roman"/>
                <a:cs typeface="Times New Roman"/>
              </a:rPr>
              <a:t> </a:t>
            </a:r>
            <a:r>
              <a:rPr sz="2400" dirty="0">
                <a:latin typeface="Times New Roman"/>
                <a:cs typeface="Times New Roman"/>
              </a:rPr>
              <a:t>try</a:t>
            </a:r>
            <a:r>
              <a:rPr sz="2400" spc="-1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develop</a:t>
            </a:r>
            <a:r>
              <a:rPr sz="2400" spc="-20" dirty="0">
                <a:latin typeface="Times New Roman"/>
                <a:cs typeface="Times New Roman"/>
              </a:rPr>
              <a:t> </a:t>
            </a:r>
            <a:r>
              <a:rPr sz="2400" dirty="0">
                <a:latin typeface="Times New Roman"/>
                <a:cs typeface="Times New Roman"/>
              </a:rPr>
              <a:t>a technical</a:t>
            </a:r>
            <a:r>
              <a:rPr sz="2400" spc="-40" dirty="0">
                <a:latin typeface="Times New Roman"/>
                <a:cs typeface="Times New Roman"/>
              </a:rPr>
              <a:t> </a:t>
            </a:r>
            <a:r>
              <a:rPr sz="2400" dirty="0">
                <a:latin typeface="Times New Roman"/>
                <a:cs typeface="Times New Roman"/>
              </a:rPr>
              <a:t>solution</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fulfills</a:t>
            </a:r>
            <a:r>
              <a:rPr sz="2400" spc="-25"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spc="-10" dirty="0">
                <a:latin typeface="Times New Roman"/>
                <a:cs typeface="Times New Roman"/>
              </a:rPr>
              <a:t>demand.</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198" y="1371600"/>
            <a:ext cx="9067801" cy="5029200"/>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60</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1A5EC-89F3-D66E-FE8F-603832FD090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A9A60D7-DEA9-CB55-884A-52E46A57436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61</a:t>
            </a:fld>
            <a:endParaRPr spc="-25" dirty="0"/>
          </a:p>
        </p:txBody>
      </p:sp>
      <p:sp>
        <p:nvSpPr>
          <p:cNvPr id="4" name="object 4">
            <a:extLst>
              <a:ext uri="{FF2B5EF4-FFF2-40B4-BE49-F238E27FC236}">
                <a16:creationId xmlns:a16="http://schemas.microsoft.com/office/drawing/2014/main" id="{67AF7EEA-9262-5162-5EA3-FCD52726283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6" name="TextBox 5">
            <a:extLst>
              <a:ext uri="{FF2B5EF4-FFF2-40B4-BE49-F238E27FC236}">
                <a16:creationId xmlns:a16="http://schemas.microsoft.com/office/drawing/2014/main" id="{03551F13-1C2D-A012-A6D7-CEA2DAE2533B}"/>
              </a:ext>
            </a:extLst>
          </p:cNvPr>
          <p:cNvSpPr txBox="1"/>
          <p:nvPr/>
        </p:nvSpPr>
        <p:spPr>
          <a:xfrm>
            <a:off x="0" y="1371600"/>
            <a:ext cx="9063862" cy="5078313"/>
          </a:xfrm>
          <a:prstGeom prst="rect">
            <a:avLst/>
          </a:prstGeom>
          <a:noFill/>
        </p:spPr>
        <p:txBody>
          <a:bodyPr wrap="square">
            <a:spAutoFit/>
          </a:bodyPr>
          <a:lstStyle/>
          <a:p>
            <a:pPr>
              <a:buNone/>
            </a:pPr>
            <a:r>
              <a:rPr lang="en-US" b="1" dirty="0"/>
              <a:t>1G – Analog Voice (1980s)</a:t>
            </a:r>
          </a:p>
          <a:p>
            <a:pPr>
              <a:buFont typeface="Arial" panose="020B0604020202020204" pitchFamily="34" charset="0"/>
              <a:buChar char="•"/>
            </a:pPr>
            <a:r>
              <a:rPr lang="en-US" b="1" dirty="0"/>
              <a:t>Technology:</a:t>
            </a:r>
            <a:r>
              <a:rPr lang="en-US" dirty="0"/>
              <a:t> AMPS (Advanced Mobile Phone System)</a:t>
            </a:r>
          </a:p>
          <a:p>
            <a:pPr>
              <a:buFont typeface="Arial" panose="020B0604020202020204" pitchFamily="34" charset="0"/>
              <a:buChar char="•"/>
            </a:pPr>
            <a:r>
              <a:rPr lang="en-US" b="1" dirty="0"/>
              <a:t>Service:</a:t>
            </a:r>
            <a:r>
              <a:rPr lang="en-US" dirty="0"/>
              <a:t> Analog voice only</a:t>
            </a:r>
          </a:p>
          <a:p>
            <a:pPr>
              <a:buFont typeface="Arial" panose="020B0604020202020204" pitchFamily="34" charset="0"/>
              <a:buChar char="•"/>
            </a:pPr>
            <a:r>
              <a:rPr lang="en-US" b="1" dirty="0"/>
              <a:t>Data Rate:</a:t>
            </a:r>
            <a:r>
              <a:rPr lang="en-US" dirty="0"/>
              <a:t> Very low (no digital data)</a:t>
            </a:r>
          </a:p>
          <a:p>
            <a:pPr>
              <a:buFont typeface="Arial" panose="020B0604020202020204" pitchFamily="34" charset="0"/>
              <a:buChar char="•"/>
            </a:pPr>
            <a:r>
              <a:rPr lang="en-US" b="1" dirty="0"/>
              <a:t>Limitations:</a:t>
            </a:r>
            <a:r>
              <a:rPr lang="en-US" dirty="0"/>
              <a:t> Poor voice quality, no security, no data</a:t>
            </a:r>
          </a:p>
          <a:p>
            <a:endParaRPr lang="en-US" dirty="0"/>
          </a:p>
          <a:p>
            <a:pPr>
              <a:buNone/>
            </a:pPr>
            <a:r>
              <a:rPr lang="en-US" b="1" dirty="0"/>
              <a:t>2G – Digital Voice (1990s)</a:t>
            </a:r>
          </a:p>
          <a:p>
            <a:pPr>
              <a:buFont typeface="Arial" panose="020B0604020202020204" pitchFamily="34" charset="0"/>
              <a:buChar char="•"/>
            </a:pPr>
            <a:r>
              <a:rPr lang="en-US" b="1" dirty="0"/>
              <a:t>Technology:</a:t>
            </a:r>
            <a:r>
              <a:rPr lang="en-US" dirty="0"/>
              <a:t> GSM, CDMA (IS-95, IS-136)</a:t>
            </a:r>
          </a:p>
          <a:p>
            <a:pPr>
              <a:buFont typeface="Arial" panose="020B0604020202020204" pitchFamily="34" charset="0"/>
              <a:buChar char="•"/>
            </a:pPr>
            <a:r>
              <a:rPr lang="en-US" b="1" dirty="0"/>
              <a:t>Service:</a:t>
            </a:r>
            <a:r>
              <a:rPr lang="en-US" dirty="0"/>
              <a:t> Digital voice, basic SMS</a:t>
            </a:r>
          </a:p>
          <a:p>
            <a:pPr>
              <a:buFont typeface="Arial" panose="020B0604020202020204" pitchFamily="34" charset="0"/>
              <a:buChar char="•"/>
            </a:pPr>
            <a:r>
              <a:rPr lang="en-US" b="1" dirty="0"/>
              <a:t>Data Rate:</a:t>
            </a:r>
            <a:r>
              <a:rPr lang="en-US" dirty="0"/>
              <a:t> 14.4 to 64 kbps</a:t>
            </a:r>
          </a:p>
          <a:p>
            <a:pPr>
              <a:buFont typeface="Arial" panose="020B0604020202020204" pitchFamily="34" charset="0"/>
              <a:buChar char="•"/>
            </a:pPr>
            <a:r>
              <a:rPr lang="en-US" b="1" dirty="0"/>
              <a:t>Advantage:</a:t>
            </a:r>
            <a:r>
              <a:rPr lang="en-US" dirty="0"/>
              <a:t> Better security, efficiency, battery life</a:t>
            </a:r>
          </a:p>
          <a:p>
            <a:endParaRPr lang="en-US" dirty="0"/>
          </a:p>
          <a:p>
            <a:pPr>
              <a:buNone/>
            </a:pPr>
            <a:r>
              <a:rPr lang="en-IN" b="1" dirty="0"/>
              <a:t>2.5G – Packet Data (2001+)</a:t>
            </a:r>
          </a:p>
          <a:p>
            <a:pPr>
              <a:buFont typeface="Arial" panose="020B0604020202020204" pitchFamily="34" charset="0"/>
              <a:buChar char="•"/>
            </a:pPr>
            <a:r>
              <a:rPr lang="en-IN" b="1" dirty="0"/>
              <a:t>Technology:</a:t>
            </a:r>
            <a:r>
              <a:rPr lang="en-IN" dirty="0"/>
              <a:t> GPRS, EDGE, </a:t>
            </a:r>
            <a:r>
              <a:rPr lang="en-IN" dirty="0" err="1"/>
              <a:t>CDMAone</a:t>
            </a:r>
            <a:endParaRPr lang="en-IN" dirty="0"/>
          </a:p>
          <a:p>
            <a:pPr>
              <a:buFont typeface="Arial" panose="020B0604020202020204" pitchFamily="34" charset="0"/>
              <a:buChar char="•"/>
            </a:pPr>
            <a:r>
              <a:rPr lang="en-IN" b="1" dirty="0"/>
              <a:t>Service:</a:t>
            </a:r>
            <a:r>
              <a:rPr lang="en-IN" dirty="0"/>
              <a:t> Voice + Packet Data (Internet, email)</a:t>
            </a:r>
          </a:p>
          <a:p>
            <a:pPr>
              <a:buFont typeface="Arial" panose="020B0604020202020204" pitchFamily="34" charset="0"/>
              <a:buChar char="•"/>
            </a:pPr>
            <a:r>
              <a:rPr lang="en-IN" b="1" dirty="0"/>
              <a:t>Data Rate:</a:t>
            </a:r>
            <a:r>
              <a:rPr lang="en-IN" dirty="0"/>
              <a:t> 64–144 kbps</a:t>
            </a:r>
          </a:p>
          <a:p>
            <a:pPr>
              <a:buFont typeface="Arial" panose="020B0604020202020204" pitchFamily="34" charset="0"/>
              <a:buChar char="•"/>
            </a:pPr>
            <a:r>
              <a:rPr lang="en-IN" b="1" dirty="0"/>
              <a:t>Role:</a:t>
            </a:r>
            <a:r>
              <a:rPr lang="en-IN" dirty="0"/>
              <a:t> Bridge between 2G and 3G, introduced mobile data</a:t>
            </a:r>
          </a:p>
          <a:p>
            <a:endParaRPr lang="en-US" dirty="0"/>
          </a:p>
        </p:txBody>
      </p:sp>
    </p:spTree>
    <p:extLst>
      <p:ext uri="{BB962C8B-B14F-4D97-AF65-F5344CB8AC3E}">
        <p14:creationId xmlns:p14="http://schemas.microsoft.com/office/powerpoint/2010/main" val="1638410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D1D91-BBD0-5510-4315-A6EC2143708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A8543D0-A7B4-FA7D-6426-BB3E5538C0D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62</a:t>
            </a:fld>
            <a:endParaRPr spc="-25" dirty="0"/>
          </a:p>
        </p:txBody>
      </p:sp>
      <p:sp>
        <p:nvSpPr>
          <p:cNvPr id="4" name="object 4">
            <a:extLst>
              <a:ext uri="{FF2B5EF4-FFF2-40B4-BE49-F238E27FC236}">
                <a16:creationId xmlns:a16="http://schemas.microsoft.com/office/drawing/2014/main" id="{B1C0CEDD-141D-7A8D-0A75-45ED9D3C208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6" name="TextBox 5">
            <a:extLst>
              <a:ext uri="{FF2B5EF4-FFF2-40B4-BE49-F238E27FC236}">
                <a16:creationId xmlns:a16="http://schemas.microsoft.com/office/drawing/2014/main" id="{91FFCF88-534B-C99E-C9F0-F8DA9171A807}"/>
              </a:ext>
            </a:extLst>
          </p:cNvPr>
          <p:cNvSpPr txBox="1"/>
          <p:nvPr/>
        </p:nvSpPr>
        <p:spPr>
          <a:xfrm>
            <a:off x="0" y="1371600"/>
            <a:ext cx="9063862" cy="3416320"/>
          </a:xfrm>
          <a:prstGeom prst="rect">
            <a:avLst/>
          </a:prstGeom>
          <a:noFill/>
        </p:spPr>
        <p:txBody>
          <a:bodyPr wrap="square">
            <a:spAutoFit/>
          </a:bodyPr>
          <a:lstStyle/>
          <a:p>
            <a:pPr>
              <a:buNone/>
            </a:pPr>
            <a:r>
              <a:rPr lang="en-IN" b="1" dirty="0"/>
              <a:t>3G – Wide Band (2003+)</a:t>
            </a:r>
          </a:p>
          <a:p>
            <a:pPr>
              <a:buFont typeface="Arial" panose="020B0604020202020204" pitchFamily="34" charset="0"/>
              <a:buChar char="•"/>
            </a:pPr>
            <a:r>
              <a:rPr lang="en-IN" b="1" dirty="0"/>
              <a:t>Technology:</a:t>
            </a:r>
            <a:r>
              <a:rPr lang="en-IN" dirty="0"/>
              <a:t> IMT-2000, WCDMA (UMTS), CDMA2000</a:t>
            </a:r>
          </a:p>
          <a:p>
            <a:pPr>
              <a:buFont typeface="Arial" panose="020B0604020202020204" pitchFamily="34" charset="0"/>
              <a:buChar char="•"/>
            </a:pPr>
            <a:r>
              <a:rPr lang="en-IN" b="1" dirty="0"/>
              <a:t>Service:</a:t>
            </a:r>
            <a:r>
              <a:rPr lang="en-IN" dirty="0"/>
              <a:t> Voice, SMS, </a:t>
            </a:r>
            <a:r>
              <a:rPr lang="en-IN" b="1" dirty="0"/>
              <a:t>multimedia</a:t>
            </a:r>
            <a:r>
              <a:rPr lang="en-IN" dirty="0"/>
              <a:t>, </a:t>
            </a:r>
            <a:r>
              <a:rPr lang="en-IN" b="1" dirty="0"/>
              <a:t>video calling</a:t>
            </a:r>
            <a:endParaRPr lang="en-IN" dirty="0"/>
          </a:p>
          <a:p>
            <a:pPr>
              <a:buFont typeface="Arial" panose="020B0604020202020204" pitchFamily="34" charset="0"/>
              <a:buChar char="•"/>
            </a:pPr>
            <a:r>
              <a:rPr lang="en-IN" b="1" dirty="0"/>
              <a:t>Data Rate:</a:t>
            </a:r>
            <a:r>
              <a:rPr lang="en-IN" dirty="0"/>
              <a:t> ~2 Mbps</a:t>
            </a:r>
          </a:p>
          <a:p>
            <a:pPr>
              <a:buFont typeface="Arial" panose="020B0604020202020204" pitchFamily="34" charset="0"/>
              <a:buChar char="•"/>
            </a:pPr>
            <a:r>
              <a:rPr lang="en-IN" b="1" dirty="0"/>
              <a:t>Advancement:</a:t>
            </a:r>
            <a:r>
              <a:rPr lang="en-IN" dirty="0"/>
              <a:t> Global roaming, faster internet, mobile apps</a:t>
            </a:r>
          </a:p>
          <a:p>
            <a:pPr>
              <a:buFont typeface="Arial" panose="020B0604020202020204" pitchFamily="34" charset="0"/>
              <a:buChar char="•"/>
            </a:pPr>
            <a:endParaRPr lang="en-IN" dirty="0"/>
          </a:p>
          <a:p>
            <a:pPr>
              <a:buNone/>
            </a:pPr>
            <a:r>
              <a:rPr lang="en-IN" b="1" dirty="0"/>
              <a:t>4G – Broad Band (2010–2015+)</a:t>
            </a:r>
          </a:p>
          <a:p>
            <a:pPr>
              <a:buFont typeface="Arial" panose="020B0604020202020204" pitchFamily="34" charset="0"/>
              <a:buChar char="•"/>
            </a:pPr>
            <a:r>
              <a:rPr lang="en-IN" b="1" dirty="0"/>
              <a:t>Technology:</a:t>
            </a:r>
            <a:r>
              <a:rPr lang="en-IN" dirty="0"/>
              <a:t> Wireless Internet Mobile System, Wireless IP (e.g., LTE)</a:t>
            </a:r>
          </a:p>
          <a:p>
            <a:pPr>
              <a:buFont typeface="Arial" panose="020B0604020202020204" pitchFamily="34" charset="0"/>
              <a:buChar char="•"/>
            </a:pPr>
            <a:r>
              <a:rPr lang="en-IN" b="1" dirty="0"/>
              <a:t>Service:</a:t>
            </a:r>
            <a:r>
              <a:rPr lang="en-IN" dirty="0"/>
              <a:t> High-speed data, </a:t>
            </a:r>
            <a:r>
              <a:rPr lang="en-IN" b="1" dirty="0"/>
              <a:t>HD video streaming</a:t>
            </a:r>
            <a:r>
              <a:rPr lang="en-IN" dirty="0"/>
              <a:t>, VoIP</a:t>
            </a:r>
          </a:p>
          <a:p>
            <a:pPr>
              <a:buFont typeface="Arial" panose="020B0604020202020204" pitchFamily="34" charset="0"/>
              <a:buChar char="•"/>
            </a:pPr>
            <a:r>
              <a:rPr lang="en-IN" b="1" dirty="0"/>
              <a:t>Data Rate:</a:t>
            </a:r>
            <a:r>
              <a:rPr lang="en-IN" dirty="0"/>
              <a:t> ~100 Mbps</a:t>
            </a:r>
          </a:p>
          <a:p>
            <a:pPr>
              <a:buFont typeface="Arial" panose="020B0604020202020204" pitchFamily="34" charset="0"/>
              <a:buChar char="•"/>
            </a:pPr>
            <a:r>
              <a:rPr lang="en-IN" b="1" dirty="0"/>
              <a:t>Revolution:</a:t>
            </a:r>
            <a:r>
              <a:rPr lang="en-IN" dirty="0"/>
              <a:t> Internet-first approach, enabled mobile broadband</a:t>
            </a:r>
          </a:p>
          <a:p>
            <a:endParaRPr lang="en-IN" dirty="0"/>
          </a:p>
        </p:txBody>
      </p:sp>
    </p:spTree>
    <p:extLst>
      <p:ext uri="{BB962C8B-B14F-4D97-AF65-F5344CB8AC3E}">
        <p14:creationId xmlns:p14="http://schemas.microsoft.com/office/powerpoint/2010/main" val="1549642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34FE8-16DF-57D7-C2FB-C0A0A5358D5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9224CC8-D079-7D9E-8146-C3228FB35F3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63</a:t>
            </a:fld>
            <a:endParaRPr spc="-25" dirty="0"/>
          </a:p>
        </p:txBody>
      </p:sp>
      <p:sp>
        <p:nvSpPr>
          <p:cNvPr id="4" name="object 4">
            <a:extLst>
              <a:ext uri="{FF2B5EF4-FFF2-40B4-BE49-F238E27FC236}">
                <a16:creationId xmlns:a16="http://schemas.microsoft.com/office/drawing/2014/main" id="{F50E0872-E564-DD0F-34B8-F71BDBF5653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2" name="Table 1">
            <a:extLst>
              <a:ext uri="{FF2B5EF4-FFF2-40B4-BE49-F238E27FC236}">
                <a16:creationId xmlns:a16="http://schemas.microsoft.com/office/drawing/2014/main" id="{14916204-C453-2A24-6521-A37421B6648A}"/>
              </a:ext>
            </a:extLst>
          </p:cNvPr>
          <p:cNvGraphicFramePr>
            <a:graphicFrameLocks noGrp="1"/>
          </p:cNvGraphicFramePr>
          <p:nvPr>
            <p:extLst>
              <p:ext uri="{D42A27DB-BD31-4B8C-83A1-F6EECF244321}">
                <p14:modId xmlns:p14="http://schemas.microsoft.com/office/powerpoint/2010/main" val="1360635266"/>
              </p:ext>
            </p:extLst>
          </p:nvPr>
        </p:nvGraphicFramePr>
        <p:xfrm>
          <a:off x="152400" y="1447800"/>
          <a:ext cx="8312148" cy="3291840"/>
        </p:xfrm>
        <a:graphic>
          <a:graphicData uri="http://schemas.openxmlformats.org/drawingml/2006/table">
            <a:tbl>
              <a:tblPr/>
              <a:tblGrid>
                <a:gridCol w="2078037">
                  <a:extLst>
                    <a:ext uri="{9D8B030D-6E8A-4147-A177-3AD203B41FA5}">
                      <a16:colId xmlns:a16="http://schemas.microsoft.com/office/drawing/2014/main" val="4065575530"/>
                    </a:ext>
                  </a:extLst>
                </a:gridCol>
                <a:gridCol w="2078037">
                  <a:extLst>
                    <a:ext uri="{9D8B030D-6E8A-4147-A177-3AD203B41FA5}">
                      <a16:colId xmlns:a16="http://schemas.microsoft.com/office/drawing/2014/main" val="1858118665"/>
                    </a:ext>
                  </a:extLst>
                </a:gridCol>
                <a:gridCol w="2078037">
                  <a:extLst>
                    <a:ext uri="{9D8B030D-6E8A-4147-A177-3AD203B41FA5}">
                      <a16:colId xmlns:a16="http://schemas.microsoft.com/office/drawing/2014/main" val="1279933558"/>
                    </a:ext>
                  </a:extLst>
                </a:gridCol>
                <a:gridCol w="2078037">
                  <a:extLst>
                    <a:ext uri="{9D8B030D-6E8A-4147-A177-3AD203B41FA5}">
                      <a16:colId xmlns:a16="http://schemas.microsoft.com/office/drawing/2014/main" val="415415526"/>
                    </a:ext>
                  </a:extLst>
                </a:gridCol>
              </a:tblGrid>
              <a:tr h="365760">
                <a:tc>
                  <a:txBody>
                    <a:bodyPr/>
                    <a:lstStyle/>
                    <a:p>
                      <a:r>
                        <a:rPr lang="en-IN" sz="1800"/>
                        <a:t>Generation</a:t>
                      </a:r>
                    </a:p>
                  </a:txBody>
                  <a:tcPr anchor="ctr">
                    <a:lnL>
                      <a:noFill/>
                    </a:lnL>
                    <a:lnR>
                      <a:noFill/>
                    </a:lnR>
                    <a:lnT>
                      <a:noFill/>
                    </a:lnT>
                    <a:lnB>
                      <a:noFill/>
                    </a:lnB>
                    <a:noFill/>
                  </a:tcPr>
                </a:tc>
                <a:tc>
                  <a:txBody>
                    <a:bodyPr/>
                    <a:lstStyle/>
                    <a:p>
                      <a:r>
                        <a:rPr lang="en-IN" sz="1800"/>
                        <a:t>Service Type</a:t>
                      </a:r>
                    </a:p>
                  </a:txBody>
                  <a:tcPr anchor="ctr">
                    <a:lnL>
                      <a:noFill/>
                    </a:lnL>
                    <a:lnR>
                      <a:noFill/>
                    </a:lnR>
                    <a:lnT>
                      <a:noFill/>
                    </a:lnT>
                    <a:lnB>
                      <a:noFill/>
                    </a:lnB>
                    <a:noFill/>
                  </a:tcPr>
                </a:tc>
                <a:tc>
                  <a:txBody>
                    <a:bodyPr/>
                    <a:lstStyle/>
                    <a:p>
                      <a:r>
                        <a:rPr lang="en-IN" sz="1800"/>
                        <a:t>Data Rate</a:t>
                      </a:r>
                    </a:p>
                  </a:txBody>
                  <a:tcPr anchor="ctr">
                    <a:lnL>
                      <a:noFill/>
                    </a:lnL>
                    <a:lnR>
                      <a:noFill/>
                    </a:lnR>
                    <a:lnT>
                      <a:noFill/>
                    </a:lnT>
                    <a:lnB>
                      <a:noFill/>
                    </a:lnB>
                    <a:noFill/>
                  </a:tcPr>
                </a:tc>
                <a:tc>
                  <a:txBody>
                    <a:bodyPr/>
                    <a:lstStyle/>
                    <a:p>
                      <a:r>
                        <a:rPr lang="en-IN" sz="1800"/>
                        <a:t>Key Feature</a:t>
                      </a:r>
                    </a:p>
                  </a:txBody>
                  <a:tcPr anchor="ctr">
                    <a:lnL>
                      <a:noFill/>
                    </a:lnL>
                    <a:lnR>
                      <a:noFill/>
                    </a:lnR>
                    <a:lnT>
                      <a:noFill/>
                    </a:lnT>
                    <a:lnB>
                      <a:noFill/>
                    </a:lnB>
                    <a:noFill/>
                  </a:tcPr>
                </a:tc>
                <a:extLst>
                  <a:ext uri="{0D108BD9-81ED-4DB2-BD59-A6C34878D82A}">
                    <a16:rowId xmlns:a16="http://schemas.microsoft.com/office/drawing/2014/main" val="2442800014"/>
                  </a:ext>
                </a:extLst>
              </a:tr>
              <a:tr h="365760">
                <a:tc>
                  <a:txBody>
                    <a:bodyPr/>
                    <a:lstStyle/>
                    <a:p>
                      <a:r>
                        <a:rPr lang="en-IN" sz="1800"/>
                        <a:t>1G</a:t>
                      </a:r>
                    </a:p>
                  </a:txBody>
                  <a:tcPr anchor="ctr">
                    <a:lnL>
                      <a:noFill/>
                    </a:lnL>
                    <a:lnR>
                      <a:noFill/>
                    </a:lnR>
                    <a:lnT>
                      <a:noFill/>
                    </a:lnT>
                    <a:lnB>
                      <a:noFill/>
                    </a:lnB>
                    <a:noFill/>
                  </a:tcPr>
                </a:tc>
                <a:tc>
                  <a:txBody>
                    <a:bodyPr/>
                    <a:lstStyle/>
                    <a:p>
                      <a:r>
                        <a:rPr lang="en-IN" sz="1800"/>
                        <a:t>Analog voice</a:t>
                      </a:r>
                    </a:p>
                  </a:txBody>
                  <a:tcPr anchor="ctr">
                    <a:lnL>
                      <a:noFill/>
                    </a:lnL>
                    <a:lnR>
                      <a:noFill/>
                    </a:lnR>
                    <a:lnT>
                      <a:noFill/>
                    </a:lnT>
                    <a:lnB>
                      <a:noFill/>
                    </a:lnB>
                    <a:noFill/>
                  </a:tcPr>
                </a:tc>
                <a:tc>
                  <a:txBody>
                    <a:bodyPr/>
                    <a:lstStyle/>
                    <a:p>
                      <a:r>
                        <a:rPr lang="en-IN" sz="1800"/>
                        <a:t>Very low</a:t>
                      </a:r>
                    </a:p>
                  </a:txBody>
                  <a:tcPr anchor="ctr">
                    <a:lnL>
                      <a:noFill/>
                    </a:lnL>
                    <a:lnR>
                      <a:noFill/>
                    </a:lnR>
                    <a:lnT>
                      <a:noFill/>
                    </a:lnT>
                    <a:lnB>
                      <a:noFill/>
                    </a:lnB>
                    <a:noFill/>
                  </a:tcPr>
                </a:tc>
                <a:tc>
                  <a:txBody>
                    <a:bodyPr/>
                    <a:lstStyle/>
                    <a:p>
                      <a:r>
                        <a:rPr lang="en-IN" sz="1800"/>
                        <a:t>Basic mobile voice</a:t>
                      </a:r>
                    </a:p>
                  </a:txBody>
                  <a:tcPr anchor="ctr">
                    <a:lnL>
                      <a:noFill/>
                    </a:lnL>
                    <a:lnR>
                      <a:noFill/>
                    </a:lnR>
                    <a:lnT>
                      <a:noFill/>
                    </a:lnT>
                    <a:lnB>
                      <a:noFill/>
                    </a:lnB>
                    <a:noFill/>
                  </a:tcPr>
                </a:tc>
                <a:extLst>
                  <a:ext uri="{0D108BD9-81ED-4DB2-BD59-A6C34878D82A}">
                    <a16:rowId xmlns:a16="http://schemas.microsoft.com/office/drawing/2014/main" val="268064292"/>
                  </a:ext>
                </a:extLst>
              </a:tr>
              <a:tr h="640080">
                <a:tc>
                  <a:txBody>
                    <a:bodyPr/>
                    <a:lstStyle/>
                    <a:p>
                      <a:r>
                        <a:rPr lang="en-IN" sz="1800"/>
                        <a:t>2G</a:t>
                      </a:r>
                    </a:p>
                  </a:txBody>
                  <a:tcPr anchor="ctr">
                    <a:lnL>
                      <a:noFill/>
                    </a:lnL>
                    <a:lnR>
                      <a:noFill/>
                    </a:lnR>
                    <a:lnT>
                      <a:noFill/>
                    </a:lnT>
                    <a:lnB>
                      <a:noFill/>
                    </a:lnB>
                    <a:noFill/>
                  </a:tcPr>
                </a:tc>
                <a:tc>
                  <a:txBody>
                    <a:bodyPr/>
                    <a:lstStyle/>
                    <a:p>
                      <a:r>
                        <a:rPr lang="en-IN" sz="1800"/>
                        <a:t>Digital voice, SMS</a:t>
                      </a:r>
                    </a:p>
                  </a:txBody>
                  <a:tcPr anchor="ctr">
                    <a:lnL>
                      <a:noFill/>
                    </a:lnL>
                    <a:lnR>
                      <a:noFill/>
                    </a:lnR>
                    <a:lnT>
                      <a:noFill/>
                    </a:lnT>
                    <a:lnB>
                      <a:noFill/>
                    </a:lnB>
                    <a:noFill/>
                  </a:tcPr>
                </a:tc>
                <a:tc>
                  <a:txBody>
                    <a:bodyPr/>
                    <a:lstStyle/>
                    <a:p>
                      <a:r>
                        <a:rPr lang="en-IN" sz="1800"/>
                        <a:t>14.4–64 kbps</a:t>
                      </a:r>
                    </a:p>
                  </a:txBody>
                  <a:tcPr anchor="ctr">
                    <a:lnL>
                      <a:noFill/>
                    </a:lnL>
                    <a:lnR>
                      <a:noFill/>
                    </a:lnR>
                    <a:lnT>
                      <a:noFill/>
                    </a:lnT>
                    <a:lnB>
                      <a:noFill/>
                    </a:lnB>
                    <a:noFill/>
                  </a:tcPr>
                </a:tc>
                <a:tc>
                  <a:txBody>
                    <a:bodyPr/>
                    <a:lstStyle/>
                    <a:p>
                      <a:r>
                        <a:rPr lang="en-IN" sz="1800"/>
                        <a:t>Better quality &amp; security</a:t>
                      </a:r>
                    </a:p>
                  </a:txBody>
                  <a:tcPr anchor="ctr">
                    <a:lnL>
                      <a:noFill/>
                    </a:lnL>
                    <a:lnR>
                      <a:noFill/>
                    </a:lnR>
                    <a:lnT>
                      <a:noFill/>
                    </a:lnT>
                    <a:lnB>
                      <a:noFill/>
                    </a:lnB>
                    <a:noFill/>
                  </a:tcPr>
                </a:tc>
                <a:extLst>
                  <a:ext uri="{0D108BD9-81ED-4DB2-BD59-A6C34878D82A}">
                    <a16:rowId xmlns:a16="http://schemas.microsoft.com/office/drawing/2014/main" val="2718245095"/>
                  </a:ext>
                </a:extLst>
              </a:tr>
              <a:tr h="640080">
                <a:tc>
                  <a:txBody>
                    <a:bodyPr/>
                    <a:lstStyle/>
                    <a:p>
                      <a:r>
                        <a:rPr lang="en-IN" sz="1800"/>
                        <a:t>2.5G</a:t>
                      </a:r>
                    </a:p>
                  </a:txBody>
                  <a:tcPr anchor="ctr">
                    <a:lnL>
                      <a:noFill/>
                    </a:lnL>
                    <a:lnR>
                      <a:noFill/>
                    </a:lnR>
                    <a:lnT>
                      <a:noFill/>
                    </a:lnT>
                    <a:lnB>
                      <a:noFill/>
                    </a:lnB>
                    <a:noFill/>
                  </a:tcPr>
                </a:tc>
                <a:tc>
                  <a:txBody>
                    <a:bodyPr/>
                    <a:lstStyle/>
                    <a:p>
                      <a:r>
                        <a:rPr lang="en-IN" sz="1800"/>
                        <a:t>Voice + Packet Data</a:t>
                      </a:r>
                    </a:p>
                  </a:txBody>
                  <a:tcPr anchor="ctr">
                    <a:lnL>
                      <a:noFill/>
                    </a:lnL>
                    <a:lnR>
                      <a:noFill/>
                    </a:lnR>
                    <a:lnT>
                      <a:noFill/>
                    </a:lnT>
                    <a:lnB>
                      <a:noFill/>
                    </a:lnB>
                    <a:noFill/>
                  </a:tcPr>
                </a:tc>
                <a:tc>
                  <a:txBody>
                    <a:bodyPr/>
                    <a:lstStyle/>
                    <a:p>
                      <a:r>
                        <a:rPr lang="en-IN" sz="1800"/>
                        <a:t>64–144 kbps</a:t>
                      </a:r>
                    </a:p>
                  </a:txBody>
                  <a:tcPr anchor="ctr">
                    <a:lnL>
                      <a:noFill/>
                    </a:lnL>
                    <a:lnR>
                      <a:noFill/>
                    </a:lnR>
                    <a:lnT>
                      <a:noFill/>
                    </a:lnT>
                    <a:lnB>
                      <a:noFill/>
                    </a:lnB>
                    <a:noFill/>
                  </a:tcPr>
                </a:tc>
                <a:tc>
                  <a:txBody>
                    <a:bodyPr/>
                    <a:lstStyle/>
                    <a:p>
                      <a:r>
                        <a:rPr lang="en-IN" sz="1800"/>
                        <a:t>Internet access introduced</a:t>
                      </a:r>
                    </a:p>
                  </a:txBody>
                  <a:tcPr anchor="ctr">
                    <a:lnL>
                      <a:noFill/>
                    </a:lnL>
                    <a:lnR>
                      <a:noFill/>
                    </a:lnR>
                    <a:lnT>
                      <a:noFill/>
                    </a:lnT>
                    <a:lnB>
                      <a:noFill/>
                    </a:lnB>
                    <a:noFill/>
                  </a:tcPr>
                </a:tc>
                <a:extLst>
                  <a:ext uri="{0D108BD9-81ED-4DB2-BD59-A6C34878D82A}">
                    <a16:rowId xmlns:a16="http://schemas.microsoft.com/office/drawing/2014/main" val="1193545503"/>
                  </a:ext>
                </a:extLst>
              </a:tr>
              <a:tr h="640080">
                <a:tc>
                  <a:txBody>
                    <a:bodyPr/>
                    <a:lstStyle/>
                    <a:p>
                      <a:r>
                        <a:rPr lang="en-IN" sz="1800"/>
                        <a:t>3G</a:t>
                      </a:r>
                    </a:p>
                  </a:txBody>
                  <a:tcPr anchor="ctr">
                    <a:lnL>
                      <a:noFill/>
                    </a:lnL>
                    <a:lnR>
                      <a:noFill/>
                    </a:lnR>
                    <a:lnT>
                      <a:noFill/>
                    </a:lnT>
                    <a:lnB>
                      <a:noFill/>
                    </a:lnB>
                    <a:noFill/>
                  </a:tcPr>
                </a:tc>
                <a:tc>
                  <a:txBody>
                    <a:bodyPr/>
                    <a:lstStyle/>
                    <a:p>
                      <a:r>
                        <a:rPr lang="en-IN" sz="1800"/>
                        <a:t>Multimedia, Internet</a:t>
                      </a:r>
                    </a:p>
                  </a:txBody>
                  <a:tcPr anchor="ctr">
                    <a:lnL>
                      <a:noFill/>
                    </a:lnL>
                    <a:lnR>
                      <a:noFill/>
                    </a:lnR>
                    <a:lnT>
                      <a:noFill/>
                    </a:lnT>
                    <a:lnB>
                      <a:noFill/>
                    </a:lnB>
                    <a:noFill/>
                  </a:tcPr>
                </a:tc>
                <a:tc>
                  <a:txBody>
                    <a:bodyPr/>
                    <a:lstStyle/>
                    <a:p>
                      <a:r>
                        <a:rPr lang="en-IN" sz="1800"/>
                        <a:t>~2 Mbps</a:t>
                      </a:r>
                    </a:p>
                  </a:txBody>
                  <a:tcPr anchor="ctr">
                    <a:lnL>
                      <a:noFill/>
                    </a:lnL>
                    <a:lnR>
                      <a:noFill/>
                    </a:lnR>
                    <a:lnT>
                      <a:noFill/>
                    </a:lnT>
                    <a:lnB>
                      <a:noFill/>
                    </a:lnB>
                    <a:noFill/>
                  </a:tcPr>
                </a:tc>
                <a:tc>
                  <a:txBody>
                    <a:bodyPr/>
                    <a:lstStyle/>
                    <a:p>
                      <a:r>
                        <a:rPr lang="en-IN" sz="1800"/>
                        <a:t>Video calling, faster data</a:t>
                      </a:r>
                    </a:p>
                  </a:txBody>
                  <a:tcPr anchor="ctr">
                    <a:lnL>
                      <a:noFill/>
                    </a:lnL>
                    <a:lnR>
                      <a:noFill/>
                    </a:lnR>
                    <a:lnT>
                      <a:noFill/>
                    </a:lnT>
                    <a:lnB>
                      <a:noFill/>
                    </a:lnB>
                    <a:noFill/>
                  </a:tcPr>
                </a:tc>
                <a:extLst>
                  <a:ext uri="{0D108BD9-81ED-4DB2-BD59-A6C34878D82A}">
                    <a16:rowId xmlns:a16="http://schemas.microsoft.com/office/drawing/2014/main" val="2764737323"/>
                  </a:ext>
                </a:extLst>
              </a:tr>
              <a:tr h="640080">
                <a:tc>
                  <a:txBody>
                    <a:bodyPr/>
                    <a:lstStyle/>
                    <a:p>
                      <a:r>
                        <a:rPr lang="en-IN" sz="1800"/>
                        <a:t>4G</a:t>
                      </a:r>
                    </a:p>
                  </a:txBody>
                  <a:tcPr anchor="ctr">
                    <a:lnL>
                      <a:noFill/>
                    </a:lnL>
                    <a:lnR>
                      <a:noFill/>
                    </a:lnR>
                    <a:lnT>
                      <a:noFill/>
                    </a:lnT>
                    <a:lnB>
                      <a:noFill/>
                    </a:lnB>
                    <a:noFill/>
                  </a:tcPr>
                </a:tc>
                <a:tc>
                  <a:txBody>
                    <a:bodyPr/>
                    <a:lstStyle/>
                    <a:p>
                      <a:r>
                        <a:rPr lang="en-IN" sz="1800"/>
                        <a:t>Broadband Internet</a:t>
                      </a:r>
                    </a:p>
                  </a:txBody>
                  <a:tcPr anchor="ctr">
                    <a:lnL>
                      <a:noFill/>
                    </a:lnL>
                    <a:lnR>
                      <a:noFill/>
                    </a:lnR>
                    <a:lnT>
                      <a:noFill/>
                    </a:lnT>
                    <a:lnB>
                      <a:noFill/>
                    </a:lnB>
                    <a:noFill/>
                  </a:tcPr>
                </a:tc>
                <a:tc>
                  <a:txBody>
                    <a:bodyPr/>
                    <a:lstStyle/>
                    <a:p>
                      <a:r>
                        <a:rPr lang="en-IN" sz="1800"/>
                        <a:t>~100 Mbps</a:t>
                      </a:r>
                    </a:p>
                  </a:txBody>
                  <a:tcPr anchor="ctr">
                    <a:lnL>
                      <a:noFill/>
                    </a:lnL>
                    <a:lnR>
                      <a:noFill/>
                    </a:lnR>
                    <a:lnT>
                      <a:noFill/>
                    </a:lnT>
                    <a:lnB>
                      <a:noFill/>
                    </a:lnB>
                    <a:noFill/>
                  </a:tcPr>
                </a:tc>
                <a:tc>
                  <a:txBody>
                    <a:bodyPr/>
                    <a:lstStyle/>
                    <a:p>
                      <a:r>
                        <a:rPr lang="en-IN" sz="1800" dirty="0"/>
                        <a:t>Streaming, VoIP, full mobile internet</a:t>
                      </a:r>
                    </a:p>
                  </a:txBody>
                  <a:tcPr anchor="ctr">
                    <a:lnL>
                      <a:noFill/>
                    </a:lnL>
                    <a:lnR>
                      <a:noFill/>
                    </a:lnR>
                    <a:lnT>
                      <a:noFill/>
                    </a:lnT>
                    <a:lnB>
                      <a:noFill/>
                    </a:lnB>
                    <a:noFill/>
                  </a:tcPr>
                </a:tc>
                <a:extLst>
                  <a:ext uri="{0D108BD9-81ED-4DB2-BD59-A6C34878D82A}">
                    <a16:rowId xmlns:a16="http://schemas.microsoft.com/office/drawing/2014/main" val="770084152"/>
                  </a:ext>
                </a:extLst>
              </a:tr>
            </a:tbl>
          </a:graphicData>
        </a:graphic>
      </p:graphicFrame>
    </p:spTree>
    <p:extLst>
      <p:ext uri="{BB962C8B-B14F-4D97-AF65-F5344CB8AC3E}">
        <p14:creationId xmlns:p14="http://schemas.microsoft.com/office/powerpoint/2010/main" val="4183593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95800" y="6550673"/>
            <a:ext cx="4648200" cy="53340"/>
            <a:chOff x="4495800" y="6550673"/>
            <a:chExt cx="4648200" cy="53340"/>
          </a:xfrm>
        </p:grpSpPr>
        <p:sp>
          <p:nvSpPr>
            <p:cNvPr id="3" name="object 3"/>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6" name="object 6"/>
            <p:cNvSpPr/>
            <p:nvPr/>
          </p:nvSpPr>
          <p:spPr>
            <a:xfrm>
              <a:off x="6815454"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6629400" y="0"/>
            <a:ext cx="2193163" cy="692658"/>
          </a:xfrm>
          <a:prstGeom prst="rect">
            <a:avLst/>
          </a:prstGeom>
        </p:spPr>
      </p:pic>
      <p:grpSp>
        <p:nvGrpSpPr>
          <p:cNvPr id="8" name="object 8"/>
          <p:cNvGrpSpPr/>
          <p:nvPr/>
        </p:nvGrpSpPr>
        <p:grpSpPr>
          <a:xfrm>
            <a:off x="0" y="1295401"/>
            <a:ext cx="7010400" cy="45720"/>
            <a:chOff x="0" y="1295401"/>
            <a:chExt cx="7010400" cy="45720"/>
          </a:xfrm>
        </p:grpSpPr>
        <p:sp>
          <p:nvSpPr>
            <p:cNvPr id="9" name="object 9"/>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0" name="object 10"/>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1" name="object 11"/>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2" name="object 12"/>
          <p:cNvSpPr txBox="1"/>
          <p:nvPr/>
        </p:nvSpPr>
        <p:spPr>
          <a:xfrm>
            <a:off x="383540" y="1516507"/>
            <a:ext cx="7346315" cy="2073910"/>
          </a:xfrm>
          <a:prstGeom prst="rect">
            <a:avLst/>
          </a:prstGeom>
        </p:spPr>
        <p:txBody>
          <a:bodyPr vert="horz" wrap="square" lIns="0" tIns="12700" rIns="0" bIns="0" rtlCol="0">
            <a:spAutoFit/>
          </a:bodyPr>
          <a:lstStyle/>
          <a:p>
            <a:pPr marL="469900" marR="5080" indent="-457200" algn="just">
              <a:lnSpc>
                <a:spcPct val="100000"/>
              </a:lnSpc>
              <a:spcBef>
                <a:spcPts val="100"/>
              </a:spcBef>
            </a:pPr>
            <a:r>
              <a:rPr sz="2400" dirty="0">
                <a:latin typeface="Times New Roman"/>
                <a:cs typeface="Times New Roman"/>
              </a:rPr>
              <a:t>Goal:</a:t>
            </a:r>
            <a:r>
              <a:rPr sz="2400" spc="-80" dirty="0">
                <a:latin typeface="Times New Roman"/>
                <a:cs typeface="Times New Roman"/>
              </a:rPr>
              <a:t> </a:t>
            </a:r>
            <a:r>
              <a:rPr sz="2400" spc="-30" dirty="0">
                <a:latin typeface="Times New Roman"/>
                <a:cs typeface="Times New Roman"/>
              </a:rPr>
              <a:t>To</a:t>
            </a:r>
            <a:r>
              <a:rPr sz="2400" spc="-25" dirty="0">
                <a:latin typeface="Times New Roman"/>
                <a:cs typeface="Times New Roman"/>
              </a:rPr>
              <a:t> </a:t>
            </a:r>
            <a:r>
              <a:rPr sz="2400" dirty="0">
                <a:latin typeface="Times New Roman"/>
                <a:cs typeface="Times New Roman"/>
              </a:rPr>
              <a:t>develop</a:t>
            </a:r>
            <a:r>
              <a:rPr sz="2400" spc="-45" dirty="0">
                <a:latin typeface="Times New Roman"/>
                <a:cs typeface="Times New Roman"/>
              </a:rPr>
              <a:t> </a:t>
            </a:r>
            <a:r>
              <a:rPr sz="2400" dirty="0">
                <a:latin typeface="Times New Roman"/>
                <a:cs typeface="Times New Roman"/>
              </a:rPr>
              <a:t>a</a:t>
            </a:r>
            <a:r>
              <a:rPr sz="2400" spc="-25" dirty="0">
                <a:latin typeface="Times New Roman"/>
                <a:cs typeface="Times New Roman"/>
              </a:rPr>
              <a:t> </a:t>
            </a:r>
            <a:r>
              <a:rPr sz="2400" dirty="0">
                <a:latin typeface="Times New Roman"/>
                <a:cs typeface="Times New Roman"/>
              </a:rPr>
              <a:t>working</a:t>
            </a:r>
            <a:r>
              <a:rPr sz="2400" spc="-20" dirty="0">
                <a:latin typeface="Times New Roman"/>
                <a:cs typeface="Times New Roman"/>
              </a:rPr>
              <a:t> </a:t>
            </a:r>
            <a:r>
              <a:rPr sz="2400" dirty="0">
                <a:latin typeface="Times New Roman"/>
                <a:cs typeface="Times New Roman"/>
              </a:rPr>
              <a:t>system</a:t>
            </a:r>
            <a:r>
              <a:rPr sz="2400" spc="-40" dirty="0">
                <a:latin typeface="Times New Roman"/>
                <a:cs typeface="Times New Roman"/>
              </a:rPr>
              <a:t> </a:t>
            </a:r>
            <a:r>
              <a:rPr sz="2400" dirty="0">
                <a:latin typeface="Times New Roman"/>
                <a:cs typeface="Times New Roman"/>
              </a:rPr>
              <a:t>that</a:t>
            </a:r>
            <a:r>
              <a:rPr sz="2400" spc="-45" dirty="0">
                <a:latin typeface="Times New Roman"/>
                <a:cs typeface="Times New Roman"/>
              </a:rPr>
              <a:t> </a:t>
            </a:r>
            <a:r>
              <a:rPr sz="2400" dirty="0">
                <a:latin typeface="Times New Roman"/>
                <a:cs typeface="Times New Roman"/>
              </a:rPr>
              <a:t>could</a:t>
            </a:r>
            <a:r>
              <a:rPr sz="2400" spc="-45" dirty="0">
                <a:latin typeface="Times New Roman"/>
                <a:cs typeface="Times New Roman"/>
              </a:rPr>
              <a:t> </a:t>
            </a:r>
            <a:r>
              <a:rPr sz="2400" dirty="0">
                <a:latin typeface="Times New Roman"/>
                <a:cs typeface="Times New Roman"/>
              </a:rPr>
              <a:t>provide</a:t>
            </a:r>
            <a:r>
              <a:rPr sz="2400" spc="-30" dirty="0">
                <a:latin typeface="Times New Roman"/>
                <a:cs typeface="Times New Roman"/>
              </a:rPr>
              <a:t> </a:t>
            </a:r>
            <a:r>
              <a:rPr sz="2400" spc="-10" dirty="0">
                <a:latin typeface="Times New Roman"/>
                <a:cs typeface="Times New Roman"/>
              </a:rPr>
              <a:t>basic service</a:t>
            </a:r>
            <a:endParaRPr sz="2400">
              <a:latin typeface="Times New Roman"/>
              <a:cs typeface="Times New Roman"/>
            </a:endParaRPr>
          </a:p>
          <a:p>
            <a:pPr marL="12700" marR="4159250" algn="just">
              <a:lnSpc>
                <a:spcPct val="120000"/>
              </a:lnSpc>
            </a:pPr>
            <a:r>
              <a:rPr sz="2400" dirty="0">
                <a:latin typeface="Times New Roman"/>
                <a:cs typeface="Times New Roman"/>
              </a:rPr>
              <a:t>Time</a:t>
            </a:r>
            <a:r>
              <a:rPr sz="2400" spc="-40" dirty="0">
                <a:latin typeface="Times New Roman"/>
                <a:cs typeface="Times New Roman"/>
              </a:rPr>
              <a:t> </a:t>
            </a:r>
            <a:r>
              <a:rPr sz="2400" dirty="0">
                <a:latin typeface="Times New Roman"/>
                <a:cs typeface="Times New Roman"/>
              </a:rPr>
              <a:t>frame:</a:t>
            </a:r>
            <a:r>
              <a:rPr sz="2400" spc="-35" dirty="0">
                <a:latin typeface="Times New Roman"/>
                <a:cs typeface="Times New Roman"/>
              </a:rPr>
              <a:t> </a:t>
            </a:r>
            <a:r>
              <a:rPr sz="2400" dirty="0">
                <a:latin typeface="Times New Roman"/>
                <a:cs typeface="Times New Roman"/>
              </a:rPr>
              <a:t>1980s</a:t>
            </a:r>
            <a:r>
              <a:rPr sz="2400" spc="525" dirty="0">
                <a:latin typeface="Times New Roman"/>
                <a:cs typeface="Times New Roman"/>
              </a:rPr>
              <a:t> </a:t>
            </a:r>
            <a:r>
              <a:rPr sz="2400" dirty="0">
                <a:latin typeface="Times New Roman"/>
                <a:cs typeface="Times New Roman"/>
              </a:rPr>
              <a:t>in</a:t>
            </a:r>
            <a:r>
              <a:rPr sz="2400" spc="-50" dirty="0">
                <a:latin typeface="Times New Roman"/>
                <a:cs typeface="Times New Roman"/>
              </a:rPr>
              <a:t> </a:t>
            </a:r>
            <a:r>
              <a:rPr sz="2400" spc="-25" dirty="0">
                <a:latin typeface="Times New Roman"/>
                <a:cs typeface="Times New Roman"/>
              </a:rPr>
              <a:t>US </a:t>
            </a:r>
            <a:r>
              <a:rPr sz="2400" spc="-10" dirty="0">
                <a:latin typeface="Times New Roman"/>
                <a:cs typeface="Times New Roman"/>
              </a:rPr>
              <a:t>Technology:</a:t>
            </a:r>
            <a:r>
              <a:rPr sz="2400" spc="-95" dirty="0">
                <a:latin typeface="Times New Roman"/>
                <a:cs typeface="Times New Roman"/>
              </a:rPr>
              <a:t> </a:t>
            </a:r>
            <a:r>
              <a:rPr sz="2400" spc="-10" dirty="0">
                <a:latin typeface="Times New Roman"/>
                <a:cs typeface="Times New Roman"/>
              </a:rPr>
              <a:t>FDMA/FDD </a:t>
            </a:r>
            <a:r>
              <a:rPr sz="2400" dirty="0">
                <a:latin typeface="Times New Roman"/>
                <a:cs typeface="Times New Roman"/>
              </a:rPr>
              <a:t>Speed:</a:t>
            </a:r>
            <a:r>
              <a:rPr sz="2400" spc="-10" dirty="0">
                <a:latin typeface="Times New Roman"/>
                <a:cs typeface="Times New Roman"/>
              </a:rPr>
              <a:t> 2.4Kbps</a:t>
            </a:r>
            <a:endParaRPr sz="2400">
              <a:latin typeface="Times New Roman"/>
              <a:cs typeface="Times New Roman"/>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3" name="object 13"/>
          <p:cNvSpPr txBox="1"/>
          <p:nvPr/>
        </p:nvSpPr>
        <p:spPr>
          <a:xfrm>
            <a:off x="7934706" y="1516507"/>
            <a:ext cx="68643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4F81BC"/>
                </a:solidFill>
                <a:latin typeface="Times New Roman"/>
                <a:cs typeface="Times New Roman"/>
              </a:rPr>
              <a:t>voice</a:t>
            </a:r>
            <a:endParaRPr sz="2400">
              <a:latin typeface="Times New Roman"/>
              <a:cs typeface="Times New Roman"/>
            </a:endParaRPr>
          </a:p>
        </p:txBody>
      </p:sp>
      <p:sp>
        <p:nvSpPr>
          <p:cNvPr id="14" name="object 14"/>
          <p:cNvSpPr txBox="1"/>
          <p:nvPr/>
        </p:nvSpPr>
        <p:spPr>
          <a:xfrm>
            <a:off x="383540" y="3565081"/>
            <a:ext cx="8392160" cy="903605"/>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1G</a:t>
            </a:r>
            <a:r>
              <a:rPr sz="2400" spc="-15" dirty="0">
                <a:latin typeface="Times New Roman"/>
                <a:cs typeface="Times New Roman"/>
              </a:rPr>
              <a:t> </a:t>
            </a:r>
            <a:r>
              <a:rPr sz="2400" dirty="0">
                <a:latin typeface="Times New Roman"/>
                <a:cs typeface="Times New Roman"/>
              </a:rPr>
              <a:t>network</a:t>
            </a:r>
            <a:r>
              <a:rPr sz="2400" spc="-25" dirty="0">
                <a:latin typeface="Times New Roman"/>
                <a:cs typeface="Times New Roman"/>
              </a:rPr>
              <a:t> </a:t>
            </a:r>
            <a:r>
              <a:rPr sz="2400" dirty="0">
                <a:latin typeface="Times New Roman"/>
                <a:cs typeface="Times New Roman"/>
              </a:rPr>
              <a:t>used</a:t>
            </a:r>
            <a:r>
              <a:rPr sz="2400" spc="-145" dirty="0">
                <a:latin typeface="Times New Roman"/>
                <a:cs typeface="Times New Roman"/>
              </a:rPr>
              <a:t> </a:t>
            </a:r>
            <a:r>
              <a:rPr sz="2400" dirty="0">
                <a:latin typeface="Times New Roman"/>
                <a:cs typeface="Times New Roman"/>
              </a:rPr>
              <a:t>Analogue</a:t>
            </a:r>
            <a:r>
              <a:rPr sz="2400" spc="-20" dirty="0">
                <a:latin typeface="Times New Roman"/>
                <a:cs typeface="Times New Roman"/>
              </a:rPr>
              <a:t> </a:t>
            </a:r>
            <a:r>
              <a:rPr sz="2400" dirty="0">
                <a:latin typeface="Times New Roman"/>
                <a:cs typeface="Times New Roman"/>
              </a:rPr>
              <a:t>circuit-switched</a:t>
            </a:r>
            <a:r>
              <a:rPr sz="2400" spc="-55" dirty="0">
                <a:latin typeface="Times New Roman"/>
                <a:cs typeface="Times New Roman"/>
              </a:rPr>
              <a:t> </a:t>
            </a:r>
            <a:r>
              <a:rPr sz="2400" dirty="0">
                <a:latin typeface="Times New Roman"/>
                <a:cs typeface="Times New Roman"/>
              </a:rPr>
              <a:t>technology</a:t>
            </a:r>
            <a:r>
              <a:rPr sz="2400" spc="-40"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20" dirty="0">
                <a:latin typeface="Times New Roman"/>
                <a:cs typeface="Times New Roman"/>
              </a:rPr>
              <a:t>FDMA</a:t>
            </a:r>
            <a:endParaRPr sz="2400">
              <a:latin typeface="Times New Roman"/>
              <a:cs typeface="Times New Roman"/>
            </a:endParaRPr>
          </a:p>
          <a:p>
            <a:pPr marL="12700">
              <a:lnSpc>
                <a:spcPct val="100000"/>
              </a:lnSpc>
              <a:spcBef>
                <a:spcPts val="580"/>
              </a:spcBef>
            </a:pPr>
            <a:r>
              <a:rPr sz="2400" dirty="0">
                <a:latin typeface="Times New Roman"/>
                <a:cs typeface="Times New Roman"/>
              </a:rPr>
              <a:t>800–900</a:t>
            </a:r>
            <a:r>
              <a:rPr sz="2400" spc="-25" dirty="0">
                <a:latin typeface="Times New Roman"/>
                <a:cs typeface="Times New Roman"/>
              </a:rPr>
              <a:t> </a:t>
            </a:r>
            <a:r>
              <a:rPr sz="2400" dirty="0">
                <a:latin typeface="Times New Roman"/>
                <a:cs typeface="Times New Roman"/>
              </a:rPr>
              <a:t>MHz</a:t>
            </a:r>
            <a:r>
              <a:rPr sz="2400" spc="-20" dirty="0">
                <a:latin typeface="Times New Roman"/>
                <a:cs typeface="Times New Roman"/>
              </a:rPr>
              <a:t> </a:t>
            </a:r>
            <a:r>
              <a:rPr sz="2400" dirty="0">
                <a:latin typeface="Times New Roman"/>
                <a:cs typeface="Times New Roman"/>
              </a:rPr>
              <a:t>frequency</a:t>
            </a:r>
            <a:r>
              <a:rPr sz="2400" spc="-25" dirty="0">
                <a:latin typeface="Times New Roman"/>
                <a:cs typeface="Times New Roman"/>
              </a:rPr>
              <a:t> </a:t>
            </a:r>
            <a:r>
              <a:rPr sz="2400" spc="-10" dirty="0">
                <a:latin typeface="Times New Roman"/>
                <a:cs typeface="Times New Roman"/>
              </a:rPr>
              <a:t>bands.</a:t>
            </a:r>
            <a:endParaRPr sz="2400">
              <a:latin typeface="Times New Roman"/>
              <a:cs typeface="Times New Roman"/>
            </a:endParaRPr>
          </a:p>
        </p:txBody>
      </p:sp>
      <p:sp>
        <p:nvSpPr>
          <p:cNvPr id="15" name="object 15"/>
          <p:cNvSpPr txBox="1"/>
          <p:nvPr/>
        </p:nvSpPr>
        <p:spPr>
          <a:xfrm>
            <a:off x="383540" y="4809105"/>
            <a:ext cx="6897370" cy="1781175"/>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Example</a:t>
            </a:r>
            <a:r>
              <a:rPr sz="2400" spc="-30" dirty="0">
                <a:latin typeface="Times New Roman"/>
                <a:cs typeface="Times New Roman"/>
              </a:rPr>
              <a:t> </a:t>
            </a:r>
            <a:r>
              <a:rPr sz="2400" spc="-10" dirty="0">
                <a:latin typeface="Times New Roman"/>
                <a:cs typeface="Times New Roman"/>
              </a:rPr>
              <a:t>Systems:</a:t>
            </a:r>
            <a:endParaRPr sz="2400">
              <a:latin typeface="Times New Roman"/>
              <a:cs typeface="Times New Roman"/>
            </a:endParaRPr>
          </a:p>
          <a:p>
            <a:pPr marL="755650" indent="-285750">
              <a:lnSpc>
                <a:spcPct val="100000"/>
              </a:lnSpc>
              <a:spcBef>
                <a:spcPts val="575"/>
              </a:spcBef>
              <a:buFont typeface="Arial MT"/>
              <a:buChar char="–"/>
              <a:tabLst>
                <a:tab pos="755650" algn="l"/>
              </a:tabLst>
            </a:pPr>
            <a:r>
              <a:rPr sz="2400" dirty="0">
                <a:latin typeface="Times New Roman"/>
                <a:cs typeface="Times New Roman"/>
              </a:rPr>
              <a:t>Analogue</a:t>
            </a:r>
            <a:r>
              <a:rPr sz="2400" spc="-15" dirty="0">
                <a:latin typeface="Times New Roman"/>
                <a:cs typeface="Times New Roman"/>
              </a:rPr>
              <a:t> </a:t>
            </a:r>
            <a:r>
              <a:rPr sz="2400" dirty="0">
                <a:latin typeface="Times New Roman"/>
                <a:cs typeface="Times New Roman"/>
              </a:rPr>
              <a:t>Mobile</a:t>
            </a:r>
            <a:r>
              <a:rPr sz="2400" spc="-20" dirty="0">
                <a:latin typeface="Times New Roman"/>
                <a:cs typeface="Times New Roman"/>
              </a:rPr>
              <a:t> </a:t>
            </a:r>
            <a:r>
              <a:rPr sz="2400" dirty="0">
                <a:latin typeface="Times New Roman"/>
                <a:cs typeface="Times New Roman"/>
              </a:rPr>
              <a:t>Phone</a:t>
            </a:r>
            <a:r>
              <a:rPr sz="2400" spc="-5" dirty="0">
                <a:latin typeface="Times New Roman"/>
                <a:cs typeface="Times New Roman"/>
              </a:rPr>
              <a:t> </a:t>
            </a:r>
            <a:r>
              <a:rPr sz="2400" dirty="0">
                <a:latin typeface="Times New Roman"/>
                <a:cs typeface="Times New Roman"/>
              </a:rPr>
              <a:t>System</a:t>
            </a:r>
            <a:r>
              <a:rPr sz="2400" spc="-10" dirty="0">
                <a:latin typeface="Times New Roman"/>
                <a:cs typeface="Times New Roman"/>
              </a:rPr>
              <a:t> </a:t>
            </a:r>
            <a:r>
              <a:rPr sz="2400" spc="-20" dirty="0">
                <a:latin typeface="Times New Roman"/>
                <a:cs typeface="Times New Roman"/>
              </a:rPr>
              <a:t>(AMPS-USA)</a:t>
            </a:r>
            <a:endParaRPr sz="2400">
              <a:latin typeface="Times New Roman"/>
              <a:cs typeface="Times New Roman"/>
            </a:endParaRPr>
          </a:p>
          <a:p>
            <a:pPr marL="755650" indent="-285750">
              <a:lnSpc>
                <a:spcPct val="100000"/>
              </a:lnSpc>
              <a:spcBef>
                <a:spcPts val="580"/>
              </a:spcBef>
              <a:buFont typeface="Arial MT"/>
              <a:buChar char="–"/>
              <a:tabLst>
                <a:tab pos="755650" algn="l"/>
              </a:tabLst>
            </a:pPr>
            <a:r>
              <a:rPr sz="2400" spc="-35" dirty="0">
                <a:latin typeface="Times New Roman"/>
                <a:cs typeface="Times New Roman"/>
              </a:rPr>
              <a:t>Total</a:t>
            </a:r>
            <a:r>
              <a:rPr sz="2400" spc="-155" dirty="0">
                <a:latin typeface="Times New Roman"/>
                <a:cs typeface="Times New Roman"/>
              </a:rPr>
              <a:t> </a:t>
            </a:r>
            <a:r>
              <a:rPr sz="2400" dirty="0">
                <a:latin typeface="Times New Roman"/>
                <a:cs typeface="Times New Roman"/>
              </a:rPr>
              <a:t>Access</a:t>
            </a:r>
            <a:r>
              <a:rPr sz="2400" spc="-35" dirty="0">
                <a:latin typeface="Times New Roman"/>
                <a:cs typeface="Times New Roman"/>
              </a:rPr>
              <a:t> </a:t>
            </a:r>
            <a:r>
              <a:rPr sz="2400" dirty="0">
                <a:latin typeface="Times New Roman"/>
                <a:cs typeface="Times New Roman"/>
              </a:rPr>
              <a:t>Communication</a:t>
            </a:r>
            <a:r>
              <a:rPr sz="2400" spc="-30"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spc="-45" dirty="0">
                <a:latin typeface="Times New Roman"/>
                <a:cs typeface="Times New Roman"/>
              </a:rPr>
              <a:t>(TACS-</a:t>
            </a:r>
            <a:r>
              <a:rPr sz="2400" spc="-25" dirty="0">
                <a:latin typeface="Times New Roman"/>
                <a:cs typeface="Times New Roman"/>
              </a:rPr>
              <a:t>UK)</a:t>
            </a:r>
            <a:endParaRPr sz="2400">
              <a:latin typeface="Times New Roman"/>
              <a:cs typeface="Times New Roman"/>
            </a:endParaRPr>
          </a:p>
          <a:p>
            <a:pPr marL="755650" indent="-285750">
              <a:lnSpc>
                <a:spcPct val="100000"/>
              </a:lnSpc>
              <a:spcBef>
                <a:spcPts val="575"/>
              </a:spcBef>
              <a:buFont typeface="Arial MT"/>
              <a:buChar char="–"/>
              <a:tabLst>
                <a:tab pos="755650" algn="l"/>
              </a:tabLst>
            </a:pPr>
            <a:r>
              <a:rPr sz="2400" dirty="0">
                <a:latin typeface="Times New Roman"/>
                <a:cs typeface="Times New Roman"/>
              </a:rPr>
              <a:t>Nordic</a:t>
            </a:r>
            <a:r>
              <a:rPr sz="2400" spc="-20" dirty="0">
                <a:latin typeface="Times New Roman"/>
                <a:cs typeface="Times New Roman"/>
              </a:rPr>
              <a:t> </a:t>
            </a:r>
            <a:r>
              <a:rPr sz="2400" u="heavy" dirty="0">
                <a:uFill>
                  <a:solidFill>
                    <a:srgbClr val="FBAF17"/>
                  </a:solidFill>
                </a:uFill>
                <a:latin typeface="Times New Roman"/>
                <a:cs typeface="Times New Roman"/>
              </a:rPr>
              <a:t>Mobile</a:t>
            </a:r>
            <a:r>
              <a:rPr sz="2400" u="heavy" spc="-70" dirty="0">
                <a:uFill>
                  <a:solidFill>
                    <a:srgbClr val="FBAF17"/>
                  </a:solidFill>
                </a:uFill>
                <a:latin typeface="Times New Roman"/>
                <a:cs typeface="Times New Roman"/>
              </a:rPr>
              <a:t> </a:t>
            </a:r>
            <a:r>
              <a:rPr sz="2400" u="heavy" spc="-10" dirty="0">
                <a:uFill>
                  <a:solidFill>
                    <a:srgbClr val="FBAF17"/>
                  </a:solidFill>
                </a:uFill>
                <a:latin typeface="Times New Roman"/>
                <a:cs typeface="Times New Roman"/>
              </a:rPr>
              <a:t>Telephone</a:t>
            </a:r>
            <a:r>
              <a:rPr sz="2400" u="heavy" spc="-50" dirty="0">
                <a:uFill>
                  <a:solidFill>
                    <a:srgbClr val="FBAF17"/>
                  </a:solidFill>
                </a:uFill>
                <a:latin typeface="Times New Roman"/>
                <a:cs typeface="Times New Roman"/>
              </a:rPr>
              <a:t> </a:t>
            </a:r>
            <a:r>
              <a:rPr sz="2400" u="heavy" spc="-60" dirty="0">
                <a:uFill>
                  <a:solidFill>
                    <a:srgbClr val="FBAF17"/>
                  </a:solidFill>
                </a:uFill>
                <a:latin typeface="Times New Roman"/>
                <a:cs typeface="Times New Roman"/>
              </a:rPr>
              <a:t>(N</a:t>
            </a:r>
            <a:r>
              <a:rPr sz="2400" spc="-60" dirty="0">
                <a:latin typeface="Times New Roman"/>
                <a:cs typeface="Times New Roman"/>
              </a:rPr>
              <a:t>MT-</a:t>
            </a:r>
            <a:r>
              <a:rPr sz="2400" spc="-10" dirty="0">
                <a:latin typeface="Times New Roman"/>
                <a:cs typeface="Times New Roman"/>
              </a:rPr>
              <a:t>Europe)</a:t>
            </a:r>
            <a:endParaRPr sz="2400">
              <a:latin typeface="Times New Roman"/>
              <a:cs typeface="Times New Roman"/>
            </a:endParaRPr>
          </a:p>
        </p:txBody>
      </p:sp>
      <p:sp>
        <p:nvSpPr>
          <p:cNvPr id="16" name="object 16"/>
          <p:cNvSpPr txBox="1">
            <a:spLocks noGrp="1"/>
          </p:cNvSpPr>
          <p:nvPr>
            <p:ph type="title"/>
          </p:nvPr>
        </p:nvSpPr>
        <p:spPr>
          <a:xfrm>
            <a:off x="383540" y="378917"/>
            <a:ext cx="4160520" cy="574675"/>
          </a:xfrm>
          <a:prstGeom prst="rect">
            <a:avLst/>
          </a:prstGeom>
        </p:spPr>
        <p:txBody>
          <a:bodyPr vert="horz" wrap="square" lIns="0" tIns="12700" rIns="0" bIns="0" rtlCol="0">
            <a:spAutoFit/>
          </a:bodyPr>
          <a:lstStyle/>
          <a:p>
            <a:pPr marL="12700">
              <a:lnSpc>
                <a:spcPct val="100000"/>
              </a:lnSpc>
              <a:spcBef>
                <a:spcPts val="100"/>
              </a:spcBef>
            </a:pPr>
            <a:r>
              <a:rPr spc="-150" dirty="0"/>
              <a:t>Cellular</a:t>
            </a:r>
            <a:r>
              <a:rPr spc="-180" dirty="0"/>
              <a:t> </a:t>
            </a:r>
            <a:r>
              <a:rPr spc="-150" dirty="0"/>
              <a:t>Network-</a:t>
            </a:r>
            <a:r>
              <a:rPr spc="-195" dirty="0"/>
              <a:t> </a:t>
            </a:r>
            <a:r>
              <a:rPr spc="-25" dirty="0"/>
              <a:t>1G</a:t>
            </a:r>
          </a:p>
        </p:txBody>
      </p:sp>
      <p:sp>
        <p:nvSpPr>
          <p:cNvPr id="17" name="object 17"/>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37</a:t>
            </a:r>
            <a:endParaRPr sz="1200">
              <a:latin typeface="Arial MT"/>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443354"/>
            <a:ext cx="8018145" cy="1123315"/>
          </a:xfrm>
          <a:prstGeom prst="rect">
            <a:avLst/>
          </a:prstGeom>
        </p:spPr>
        <p:txBody>
          <a:bodyPr vert="horz" wrap="square" lIns="0" tIns="12700" rIns="0" bIns="0" rtlCol="0">
            <a:spAutoFit/>
          </a:bodyPr>
          <a:lstStyle/>
          <a:p>
            <a:pPr marL="12700" marR="5080">
              <a:lnSpc>
                <a:spcPct val="100000"/>
              </a:lnSpc>
              <a:spcBef>
                <a:spcPts val="100"/>
              </a:spcBef>
            </a:pPr>
            <a:r>
              <a:rPr sz="2400" b="0" dirty="0">
                <a:latin typeface="Times New Roman"/>
                <a:cs typeface="Times New Roman"/>
              </a:rPr>
              <a:t>In</a:t>
            </a:r>
            <a:r>
              <a:rPr sz="2400" b="0" spc="-150" dirty="0">
                <a:latin typeface="Times New Roman"/>
                <a:cs typeface="Times New Roman"/>
              </a:rPr>
              <a:t> </a:t>
            </a:r>
            <a:r>
              <a:rPr sz="2400" b="0" dirty="0">
                <a:latin typeface="Times New Roman"/>
                <a:cs typeface="Times New Roman"/>
              </a:rPr>
              <a:t>AMPS,</a:t>
            </a:r>
            <a:r>
              <a:rPr sz="2400" b="0" spc="-25" dirty="0">
                <a:latin typeface="Times New Roman"/>
                <a:cs typeface="Times New Roman"/>
              </a:rPr>
              <a:t> </a:t>
            </a:r>
            <a:r>
              <a:rPr sz="2400" b="0" dirty="0">
                <a:latin typeface="Times New Roman"/>
                <a:cs typeface="Times New Roman"/>
              </a:rPr>
              <a:t>two</a:t>
            </a:r>
            <a:r>
              <a:rPr sz="2400" b="0" spc="-30" dirty="0">
                <a:latin typeface="Times New Roman"/>
                <a:cs typeface="Times New Roman"/>
              </a:rPr>
              <a:t> </a:t>
            </a:r>
            <a:r>
              <a:rPr sz="2400" b="0" spc="-10" dirty="0">
                <a:latin typeface="Times New Roman"/>
                <a:cs typeface="Times New Roman"/>
              </a:rPr>
              <a:t>25-</a:t>
            </a:r>
            <a:r>
              <a:rPr sz="2400" b="0" dirty="0">
                <a:latin typeface="Times New Roman"/>
                <a:cs typeface="Times New Roman"/>
              </a:rPr>
              <a:t>MHz</a:t>
            </a:r>
            <a:r>
              <a:rPr sz="2400" b="0" spc="-20" dirty="0">
                <a:latin typeface="Times New Roman"/>
                <a:cs typeface="Times New Roman"/>
              </a:rPr>
              <a:t> </a:t>
            </a:r>
            <a:r>
              <a:rPr sz="2400" b="0" dirty="0">
                <a:latin typeface="Times New Roman"/>
                <a:cs typeface="Times New Roman"/>
              </a:rPr>
              <a:t>bands</a:t>
            </a:r>
            <a:r>
              <a:rPr sz="2400" b="0" spc="-35" dirty="0">
                <a:latin typeface="Times New Roman"/>
                <a:cs typeface="Times New Roman"/>
              </a:rPr>
              <a:t> </a:t>
            </a:r>
            <a:r>
              <a:rPr sz="2400" b="0" dirty="0">
                <a:latin typeface="Times New Roman"/>
                <a:cs typeface="Times New Roman"/>
              </a:rPr>
              <a:t>are</a:t>
            </a:r>
            <a:r>
              <a:rPr sz="2400" b="0" spc="-40" dirty="0">
                <a:latin typeface="Times New Roman"/>
                <a:cs typeface="Times New Roman"/>
              </a:rPr>
              <a:t> </a:t>
            </a:r>
            <a:r>
              <a:rPr sz="2400" b="0" dirty="0">
                <a:latin typeface="Times New Roman"/>
                <a:cs typeface="Times New Roman"/>
              </a:rPr>
              <a:t>allocated.</a:t>
            </a:r>
            <a:r>
              <a:rPr sz="2400" b="0" spc="-65" dirty="0">
                <a:latin typeface="Times New Roman"/>
                <a:cs typeface="Times New Roman"/>
              </a:rPr>
              <a:t> </a:t>
            </a:r>
            <a:r>
              <a:rPr sz="2400" b="0" dirty="0">
                <a:latin typeface="Times New Roman"/>
                <a:cs typeface="Times New Roman"/>
              </a:rPr>
              <a:t>One</a:t>
            </a:r>
            <a:r>
              <a:rPr sz="2400" b="0" spc="-25" dirty="0">
                <a:latin typeface="Times New Roman"/>
                <a:cs typeface="Times New Roman"/>
              </a:rPr>
              <a:t> </a:t>
            </a:r>
            <a:r>
              <a:rPr sz="2400" b="0" dirty="0">
                <a:latin typeface="Times New Roman"/>
                <a:cs typeface="Times New Roman"/>
              </a:rPr>
              <a:t>25-MHz</a:t>
            </a:r>
            <a:r>
              <a:rPr sz="2400" b="0" spc="-25" dirty="0">
                <a:latin typeface="Times New Roman"/>
                <a:cs typeface="Times New Roman"/>
              </a:rPr>
              <a:t> </a:t>
            </a:r>
            <a:r>
              <a:rPr sz="2400" b="0" dirty="0">
                <a:latin typeface="Times New Roman"/>
                <a:cs typeface="Times New Roman"/>
              </a:rPr>
              <a:t>band</a:t>
            </a:r>
            <a:r>
              <a:rPr sz="2400" b="0" spc="-30" dirty="0">
                <a:latin typeface="Times New Roman"/>
                <a:cs typeface="Times New Roman"/>
              </a:rPr>
              <a:t> </a:t>
            </a:r>
            <a:r>
              <a:rPr sz="2400" b="0" spc="-25" dirty="0">
                <a:latin typeface="Times New Roman"/>
                <a:cs typeface="Times New Roman"/>
              </a:rPr>
              <a:t>is </a:t>
            </a:r>
            <a:r>
              <a:rPr sz="2400" b="0" dirty="0">
                <a:latin typeface="Times New Roman"/>
                <a:cs typeface="Times New Roman"/>
              </a:rPr>
              <a:t>for</a:t>
            </a:r>
            <a:r>
              <a:rPr sz="2400" b="0" spc="-15" dirty="0">
                <a:latin typeface="Times New Roman"/>
                <a:cs typeface="Times New Roman"/>
              </a:rPr>
              <a:t> </a:t>
            </a:r>
            <a:r>
              <a:rPr sz="2400" b="0" dirty="0">
                <a:latin typeface="Times New Roman"/>
                <a:cs typeface="Times New Roman"/>
              </a:rPr>
              <a:t>communication</a:t>
            </a:r>
            <a:r>
              <a:rPr sz="2400" b="0" spc="-20" dirty="0">
                <a:latin typeface="Times New Roman"/>
                <a:cs typeface="Times New Roman"/>
              </a:rPr>
              <a:t> </a:t>
            </a:r>
            <a:r>
              <a:rPr sz="2400" b="0" dirty="0">
                <a:latin typeface="Times New Roman"/>
                <a:cs typeface="Times New Roman"/>
              </a:rPr>
              <a:t>from</a:t>
            </a:r>
            <a:r>
              <a:rPr sz="2400" b="0" spc="-10" dirty="0">
                <a:latin typeface="Times New Roman"/>
                <a:cs typeface="Times New Roman"/>
              </a:rPr>
              <a:t> </a:t>
            </a:r>
            <a:r>
              <a:rPr sz="2400" b="0" dirty="0">
                <a:latin typeface="Times New Roman"/>
                <a:cs typeface="Times New Roman"/>
              </a:rPr>
              <a:t>BS</a:t>
            </a:r>
            <a:r>
              <a:rPr sz="2400" b="0" spc="-25" dirty="0">
                <a:latin typeface="Times New Roman"/>
                <a:cs typeface="Times New Roman"/>
              </a:rPr>
              <a:t> </a:t>
            </a:r>
            <a:r>
              <a:rPr sz="2400" b="0" dirty="0">
                <a:latin typeface="Times New Roman"/>
                <a:cs typeface="Times New Roman"/>
              </a:rPr>
              <a:t>to</a:t>
            </a:r>
            <a:r>
              <a:rPr sz="2400" b="0" spc="-10" dirty="0">
                <a:latin typeface="Times New Roman"/>
                <a:cs typeface="Times New Roman"/>
              </a:rPr>
              <a:t> </a:t>
            </a:r>
            <a:r>
              <a:rPr sz="2400" b="0" dirty="0">
                <a:latin typeface="Times New Roman"/>
                <a:cs typeface="Times New Roman"/>
              </a:rPr>
              <a:t>mobile</a:t>
            </a:r>
            <a:r>
              <a:rPr sz="2400" b="0" spc="-20" dirty="0">
                <a:latin typeface="Times New Roman"/>
                <a:cs typeface="Times New Roman"/>
              </a:rPr>
              <a:t> </a:t>
            </a:r>
            <a:r>
              <a:rPr sz="2400" b="0" dirty="0">
                <a:latin typeface="Times New Roman"/>
                <a:cs typeface="Times New Roman"/>
              </a:rPr>
              <a:t>unit</a:t>
            </a:r>
            <a:r>
              <a:rPr sz="2400" b="0" spc="-35" dirty="0">
                <a:latin typeface="Times New Roman"/>
                <a:cs typeface="Times New Roman"/>
              </a:rPr>
              <a:t> </a:t>
            </a:r>
            <a:r>
              <a:rPr sz="2400" b="0" dirty="0">
                <a:latin typeface="Times New Roman"/>
                <a:cs typeface="Times New Roman"/>
              </a:rPr>
              <a:t>and</a:t>
            </a:r>
            <a:r>
              <a:rPr sz="2400" b="0" spc="-10" dirty="0">
                <a:latin typeface="Times New Roman"/>
                <a:cs typeface="Times New Roman"/>
              </a:rPr>
              <a:t> </a:t>
            </a:r>
            <a:r>
              <a:rPr sz="2400" b="0" dirty="0">
                <a:latin typeface="Times New Roman"/>
                <a:cs typeface="Times New Roman"/>
              </a:rPr>
              <a:t>the</a:t>
            </a:r>
            <a:r>
              <a:rPr sz="2400" b="0" spc="-35" dirty="0">
                <a:latin typeface="Times New Roman"/>
                <a:cs typeface="Times New Roman"/>
              </a:rPr>
              <a:t> </a:t>
            </a:r>
            <a:r>
              <a:rPr sz="2400" b="0" dirty="0">
                <a:latin typeface="Times New Roman"/>
                <a:cs typeface="Times New Roman"/>
              </a:rPr>
              <a:t>other</a:t>
            </a:r>
            <a:r>
              <a:rPr sz="2400" b="0" spc="-15" dirty="0">
                <a:latin typeface="Times New Roman"/>
                <a:cs typeface="Times New Roman"/>
              </a:rPr>
              <a:t> </a:t>
            </a:r>
            <a:r>
              <a:rPr sz="2400" b="0" spc="-25" dirty="0">
                <a:latin typeface="Times New Roman"/>
                <a:cs typeface="Times New Roman"/>
              </a:rPr>
              <a:t>for </a:t>
            </a:r>
            <a:r>
              <a:rPr sz="2400" b="0" dirty="0">
                <a:latin typeface="Times New Roman"/>
                <a:cs typeface="Times New Roman"/>
              </a:rPr>
              <a:t>communication</a:t>
            </a:r>
            <a:r>
              <a:rPr sz="2400" b="0" spc="-45" dirty="0">
                <a:latin typeface="Times New Roman"/>
                <a:cs typeface="Times New Roman"/>
              </a:rPr>
              <a:t> </a:t>
            </a:r>
            <a:r>
              <a:rPr sz="2400" b="0" dirty="0">
                <a:latin typeface="Times New Roman"/>
                <a:cs typeface="Times New Roman"/>
              </a:rPr>
              <a:t>from</a:t>
            </a:r>
            <a:r>
              <a:rPr sz="2400" b="0" spc="-30" dirty="0">
                <a:latin typeface="Times New Roman"/>
                <a:cs typeface="Times New Roman"/>
              </a:rPr>
              <a:t> </a:t>
            </a:r>
            <a:r>
              <a:rPr sz="2400" b="0" dirty="0">
                <a:latin typeface="Times New Roman"/>
                <a:cs typeface="Times New Roman"/>
              </a:rPr>
              <a:t>mobile</a:t>
            </a:r>
            <a:r>
              <a:rPr sz="2400" b="0" spc="-15" dirty="0">
                <a:latin typeface="Times New Roman"/>
                <a:cs typeface="Times New Roman"/>
              </a:rPr>
              <a:t> </a:t>
            </a:r>
            <a:r>
              <a:rPr sz="2400" b="0" dirty="0">
                <a:latin typeface="Times New Roman"/>
                <a:cs typeface="Times New Roman"/>
              </a:rPr>
              <a:t>unit</a:t>
            </a:r>
            <a:r>
              <a:rPr sz="2400" b="0" spc="-30" dirty="0">
                <a:latin typeface="Times New Roman"/>
                <a:cs typeface="Times New Roman"/>
              </a:rPr>
              <a:t> </a:t>
            </a:r>
            <a:r>
              <a:rPr sz="2400" b="0" dirty="0">
                <a:latin typeface="Times New Roman"/>
                <a:cs typeface="Times New Roman"/>
              </a:rPr>
              <a:t>to</a:t>
            </a:r>
            <a:r>
              <a:rPr sz="2400" b="0" spc="-25" dirty="0">
                <a:latin typeface="Times New Roman"/>
                <a:cs typeface="Times New Roman"/>
              </a:rPr>
              <a:t> BS.</a:t>
            </a:r>
            <a:endParaRPr sz="2400">
              <a:latin typeface="Times New Roman"/>
              <a:cs typeface="Times New Roman"/>
            </a:endParaRPr>
          </a:p>
        </p:txBody>
      </p:sp>
      <p:sp>
        <p:nvSpPr>
          <p:cNvPr id="3" name="object 3"/>
          <p:cNvSpPr txBox="1"/>
          <p:nvPr/>
        </p:nvSpPr>
        <p:spPr>
          <a:xfrm>
            <a:off x="383540" y="2833496"/>
            <a:ext cx="6533515" cy="295211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following</a:t>
            </a:r>
            <a:r>
              <a:rPr sz="2400" spc="-10"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limitations</a:t>
            </a:r>
            <a:r>
              <a:rPr sz="2400" spc="-4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25" dirty="0">
                <a:latin typeface="Times New Roman"/>
                <a:cs typeface="Times New Roman"/>
              </a:rPr>
              <a:t>1G:</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dirty="0">
                <a:latin typeface="Times New Roman"/>
                <a:cs typeface="Times New Roman"/>
              </a:rPr>
              <a:t>Supports</a:t>
            </a:r>
            <a:r>
              <a:rPr sz="2400" spc="-15" dirty="0">
                <a:latin typeface="Times New Roman"/>
                <a:cs typeface="Times New Roman"/>
              </a:rPr>
              <a:t> </a:t>
            </a:r>
            <a:r>
              <a:rPr sz="2400" dirty="0">
                <a:latin typeface="Times New Roman"/>
                <a:cs typeface="Times New Roman"/>
              </a:rPr>
              <a:t>only</a:t>
            </a:r>
            <a:r>
              <a:rPr sz="2400" spc="-5" dirty="0">
                <a:latin typeface="Times New Roman"/>
                <a:cs typeface="Times New Roman"/>
              </a:rPr>
              <a:t> </a:t>
            </a:r>
            <a:r>
              <a:rPr sz="2400" spc="-10" dirty="0">
                <a:latin typeface="Times New Roman"/>
                <a:cs typeface="Times New Roman"/>
              </a:rPr>
              <a:t>speech</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dirty="0">
                <a:latin typeface="Times New Roman"/>
                <a:cs typeface="Times New Roman"/>
              </a:rPr>
              <a:t>Low</a:t>
            </a:r>
            <a:r>
              <a:rPr sz="2400" spc="-40" dirty="0">
                <a:latin typeface="Times New Roman"/>
                <a:cs typeface="Times New Roman"/>
              </a:rPr>
              <a:t> </a:t>
            </a:r>
            <a:r>
              <a:rPr sz="2400" dirty="0">
                <a:latin typeface="Times New Roman"/>
                <a:cs typeface="Times New Roman"/>
              </a:rPr>
              <a:t>traffic</a:t>
            </a:r>
            <a:r>
              <a:rPr sz="2400" spc="-35" dirty="0">
                <a:latin typeface="Times New Roman"/>
                <a:cs typeface="Times New Roman"/>
              </a:rPr>
              <a:t> </a:t>
            </a:r>
            <a:r>
              <a:rPr sz="2400" spc="-10" dirty="0">
                <a:latin typeface="Times New Roman"/>
                <a:cs typeface="Times New Roman"/>
              </a:rPr>
              <a:t>capacity</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dirty="0">
                <a:latin typeface="Times New Roman"/>
                <a:cs typeface="Times New Roman"/>
              </a:rPr>
              <a:t>Unreliable</a:t>
            </a:r>
            <a:r>
              <a:rPr sz="2400" spc="-35" dirty="0">
                <a:latin typeface="Times New Roman"/>
                <a:cs typeface="Times New Roman"/>
              </a:rPr>
              <a:t> </a:t>
            </a:r>
            <a:r>
              <a:rPr sz="2400" spc="-10" dirty="0">
                <a:latin typeface="Times New Roman"/>
                <a:cs typeface="Times New Roman"/>
              </a:rPr>
              <a:t>handover</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spc="-10" dirty="0">
                <a:latin typeface="Times New Roman"/>
                <a:cs typeface="Times New Roman"/>
              </a:rPr>
              <a:t>Long-</a:t>
            </a:r>
            <a:r>
              <a:rPr sz="2400" dirty="0">
                <a:latin typeface="Times New Roman"/>
                <a:cs typeface="Times New Roman"/>
              </a:rPr>
              <a:t>call</a:t>
            </a:r>
            <a:r>
              <a:rPr sz="2400" spc="-30" dirty="0">
                <a:latin typeface="Times New Roman"/>
                <a:cs typeface="Times New Roman"/>
              </a:rPr>
              <a:t> </a:t>
            </a:r>
            <a:r>
              <a:rPr sz="2400" dirty="0">
                <a:latin typeface="Times New Roman"/>
                <a:cs typeface="Times New Roman"/>
              </a:rPr>
              <a:t>setup</a:t>
            </a:r>
            <a:r>
              <a:rPr sz="2400" spc="-10" dirty="0">
                <a:latin typeface="Times New Roman"/>
                <a:cs typeface="Times New Roman"/>
              </a:rPr>
              <a:t> </a:t>
            </a:r>
            <a:r>
              <a:rPr sz="2400" dirty="0">
                <a:latin typeface="Times New Roman"/>
                <a:cs typeface="Times New Roman"/>
              </a:rPr>
              <a:t>time and</a:t>
            </a:r>
            <a:r>
              <a:rPr sz="2400" spc="5" dirty="0">
                <a:latin typeface="Times New Roman"/>
                <a:cs typeface="Times New Roman"/>
              </a:rPr>
              <a:t> </a:t>
            </a:r>
            <a:r>
              <a:rPr sz="2400" dirty="0">
                <a:latin typeface="Times New Roman"/>
                <a:cs typeface="Times New Roman"/>
              </a:rPr>
              <a:t>frequent</a:t>
            </a:r>
            <a:r>
              <a:rPr sz="2400" spc="-10" dirty="0">
                <a:latin typeface="Times New Roman"/>
                <a:cs typeface="Times New Roman"/>
              </a:rPr>
              <a:t> </a:t>
            </a:r>
            <a:r>
              <a:rPr sz="2400" dirty="0">
                <a:latin typeface="Times New Roman"/>
                <a:cs typeface="Times New Roman"/>
              </a:rPr>
              <a:t>call</a:t>
            </a:r>
            <a:r>
              <a:rPr sz="2400" spc="-15" dirty="0">
                <a:latin typeface="Times New Roman"/>
                <a:cs typeface="Times New Roman"/>
              </a:rPr>
              <a:t> </a:t>
            </a:r>
            <a:r>
              <a:rPr sz="2400" spc="-10" dirty="0">
                <a:latin typeface="Times New Roman"/>
                <a:cs typeface="Times New Roman"/>
              </a:rPr>
              <a:t>drops</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dirty="0">
                <a:latin typeface="Times New Roman"/>
                <a:cs typeface="Times New Roman"/>
              </a:rPr>
              <a:t>Inefficient</a:t>
            </a:r>
            <a:r>
              <a:rPr sz="2400" spc="-45" dirty="0">
                <a:latin typeface="Times New Roman"/>
                <a:cs typeface="Times New Roman"/>
              </a:rPr>
              <a:t> </a:t>
            </a:r>
            <a:r>
              <a:rPr sz="2400" dirty="0">
                <a:latin typeface="Times New Roman"/>
                <a:cs typeface="Times New Roman"/>
              </a:rPr>
              <a:t>use</a:t>
            </a:r>
            <a:r>
              <a:rPr sz="2400" spc="-2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bandwidth</a:t>
            </a:r>
            <a:r>
              <a:rPr sz="2400" spc="-25"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poor</a:t>
            </a:r>
            <a:r>
              <a:rPr sz="2400" spc="-25" dirty="0">
                <a:latin typeface="Times New Roman"/>
                <a:cs typeface="Times New Roman"/>
              </a:rPr>
              <a:t> </a:t>
            </a:r>
            <a:r>
              <a:rPr sz="2400" dirty="0">
                <a:latin typeface="Times New Roman"/>
                <a:cs typeface="Times New Roman"/>
              </a:rPr>
              <a:t>battery</a:t>
            </a:r>
            <a:r>
              <a:rPr sz="2400" spc="-60" dirty="0">
                <a:latin typeface="Times New Roman"/>
                <a:cs typeface="Times New Roman"/>
              </a:rPr>
              <a:t> </a:t>
            </a:r>
            <a:r>
              <a:rPr sz="2400" spc="-20" dirty="0">
                <a:latin typeface="Times New Roman"/>
                <a:cs typeface="Times New Roman"/>
              </a:rPr>
              <a:t>life</a:t>
            </a:r>
            <a:endParaRPr sz="2400">
              <a:latin typeface="Times New Roman"/>
              <a:cs typeface="Times New Roman"/>
            </a:endParaRPr>
          </a:p>
          <a:p>
            <a:pPr marL="354965" indent="-342265">
              <a:lnSpc>
                <a:spcPct val="100000"/>
              </a:lnSpc>
              <a:spcBef>
                <a:spcPts val="5"/>
              </a:spcBef>
              <a:buClr>
                <a:srgbClr val="0F1141"/>
              </a:buClr>
              <a:buFont typeface="Arial MT"/>
              <a:buChar char="•"/>
              <a:tabLst>
                <a:tab pos="354965" algn="l"/>
              </a:tabLst>
            </a:pPr>
            <a:r>
              <a:rPr sz="2400" dirty="0">
                <a:latin typeface="Times New Roman"/>
                <a:cs typeface="Times New Roman"/>
              </a:rPr>
              <a:t>Poor</a:t>
            </a:r>
            <a:r>
              <a:rPr sz="2400" spc="-20" dirty="0">
                <a:latin typeface="Times New Roman"/>
                <a:cs typeface="Times New Roman"/>
              </a:rPr>
              <a:t> </a:t>
            </a:r>
            <a:r>
              <a:rPr sz="2400" dirty="0">
                <a:latin typeface="Times New Roman"/>
                <a:cs typeface="Times New Roman"/>
              </a:rPr>
              <a:t>voice</a:t>
            </a:r>
            <a:r>
              <a:rPr sz="2400" spc="-30" dirty="0">
                <a:latin typeface="Times New Roman"/>
                <a:cs typeface="Times New Roman"/>
              </a:rPr>
              <a:t> </a:t>
            </a:r>
            <a:r>
              <a:rPr sz="2400" dirty="0">
                <a:latin typeface="Times New Roman"/>
                <a:cs typeface="Times New Roman"/>
              </a:rPr>
              <a:t>quality</a:t>
            </a:r>
            <a:r>
              <a:rPr sz="2400" spc="-35"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large</a:t>
            </a:r>
            <a:r>
              <a:rPr sz="2400" spc="-30" dirty="0">
                <a:latin typeface="Times New Roman"/>
                <a:cs typeface="Times New Roman"/>
              </a:rPr>
              <a:t> </a:t>
            </a:r>
            <a:r>
              <a:rPr sz="2400" dirty="0">
                <a:latin typeface="Times New Roman"/>
                <a:cs typeface="Times New Roman"/>
              </a:rPr>
              <a:t>phone</a:t>
            </a:r>
            <a:r>
              <a:rPr sz="2400" spc="-5" dirty="0">
                <a:latin typeface="Times New Roman"/>
                <a:cs typeface="Times New Roman"/>
              </a:rPr>
              <a:t> </a:t>
            </a:r>
            <a:r>
              <a:rPr sz="2400" spc="-20" dirty="0">
                <a:latin typeface="Times New Roman"/>
                <a:cs typeface="Times New Roman"/>
              </a:rPr>
              <a:t>size</a:t>
            </a:r>
            <a:endParaRPr sz="2400">
              <a:latin typeface="Times New Roman"/>
              <a:cs typeface="Times New Roman"/>
            </a:endParaRPr>
          </a:p>
          <a:p>
            <a:pPr marL="354965" indent="-342265">
              <a:lnSpc>
                <a:spcPct val="100000"/>
              </a:lnSpc>
              <a:buClr>
                <a:srgbClr val="0F1141"/>
              </a:buClr>
              <a:buFont typeface="Arial MT"/>
              <a:buChar char="•"/>
              <a:tabLst>
                <a:tab pos="354965" algn="l"/>
              </a:tabLst>
            </a:pPr>
            <a:r>
              <a:rPr sz="2400" dirty="0">
                <a:latin typeface="Times New Roman"/>
                <a:cs typeface="Times New Roman"/>
              </a:rPr>
              <a:t>Allows</a:t>
            </a:r>
            <a:r>
              <a:rPr sz="2400" spc="-20" dirty="0">
                <a:latin typeface="Times New Roman"/>
                <a:cs typeface="Times New Roman"/>
              </a:rPr>
              <a:t> </a:t>
            </a:r>
            <a:r>
              <a:rPr sz="2400" dirty="0">
                <a:latin typeface="Times New Roman"/>
                <a:cs typeface="Times New Roman"/>
              </a:rPr>
              <a:t>users</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make</a:t>
            </a:r>
            <a:r>
              <a:rPr sz="2400" spc="-20" dirty="0">
                <a:latin typeface="Times New Roman"/>
                <a:cs typeface="Times New Roman"/>
              </a:rPr>
              <a:t> </a:t>
            </a:r>
            <a:r>
              <a:rPr sz="2400" dirty="0">
                <a:latin typeface="Times New Roman"/>
                <a:cs typeface="Times New Roman"/>
              </a:rPr>
              <a:t>voice</a:t>
            </a:r>
            <a:r>
              <a:rPr sz="2400" spc="-35" dirty="0">
                <a:latin typeface="Times New Roman"/>
                <a:cs typeface="Times New Roman"/>
              </a:rPr>
              <a:t> </a:t>
            </a:r>
            <a:r>
              <a:rPr sz="2400" dirty="0">
                <a:latin typeface="Times New Roman"/>
                <a:cs typeface="Times New Roman"/>
              </a:rPr>
              <a:t>calls</a:t>
            </a:r>
            <a:r>
              <a:rPr sz="2400" spc="-3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1</a:t>
            </a:r>
            <a:r>
              <a:rPr sz="2400" spc="-15" dirty="0">
                <a:latin typeface="Times New Roman"/>
                <a:cs typeface="Times New Roman"/>
              </a:rPr>
              <a:t> </a:t>
            </a:r>
            <a:r>
              <a:rPr sz="2400" dirty="0">
                <a:latin typeface="Times New Roman"/>
                <a:cs typeface="Times New Roman"/>
              </a:rPr>
              <a:t>country</a:t>
            </a:r>
            <a:r>
              <a:rPr sz="2400" spc="-15" dirty="0">
                <a:latin typeface="Times New Roman"/>
                <a:cs typeface="Times New Roman"/>
              </a:rPr>
              <a:t> </a:t>
            </a:r>
            <a:r>
              <a:rPr sz="2400" spc="-20" dirty="0">
                <a:latin typeface="Times New Roman"/>
                <a:cs typeface="Times New Roman"/>
              </a:rPr>
              <a:t>only</a:t>
            </a:r>
            <a:endParaRPr sz="2400">
              <a:latin typeface="Times New Roman"/>
              <a:cs typeface="Times New Roman"/>
            </a:endParaRPr>
          </a:p>
        </p:txBody>
      </p:sp>
      <p:sp>
        <p:nvSpPr>
          <p:cNvPr id="4" name="object 4"/>
          <p:cNvSpPr txBox="1"/>
          <p:nvPr/>
        </p:nvSpPr>
        <p:spPr>
          <a:xfrm>
            <a:off x="383540" y="6177788"/>
            <a:ext cx="6949440" cy="254000"/>
          </a:xfrm>
          <a:prstGeom prst="rect">
            <a:avLst/>
          </a:prstGeom>
        </p:spPr>
        <p:txBody>
          <a:bodyPr vert="horz" wrap="square" lIns="0" tIns="12700" rIns="0" bIns="0" rtlCol="0">
            <a:spAutoFit/>
          </a:bodyPr>
          <a:lstStyle/>
          <a:p>
            <a:pPr marL="354965" indent="-342265">
              <a:lnSpc>
                <a:spcPct val="100000"/>
              </a:lnSpc>
              <a:spcBef>
                <a:spcPts val="100"/>
              </a:spcBef>
              <a:buClr>
                <a:srgbClr val="0F1141"/>
              </a:buClr>
              <a:buChar char="•"/>
              <a:tabLst>
                <a:tab pos="354965" algn="l"/>
              </a:tabLst>
            </a:pPr>
            <a:r>
              <a:rPr sz="1500" dirty="0">
                <a:latin typeface="Arial MT"/>
                <a:cs typeface="Arial MT"/>
              </a:rPr>
              <a:t>the</a:t>
            </a:r>
            <a:r>
              <a:rPr sz="1500" spc="-65" dirty="0">
                <a:latin typeface="Arial MT"/>
                <a:cs typeface="Arial MT"/>
              </a:rPr>
              <a:t> </a:t>
            </a:r>
            <a:r>
              <a:rPr sz="1500" dirty="0">
                <a:latin typeface="Arial MT"/>
                <a:cs typeface="Arial MT"/>
              </a:rPr>
              <a:t>first</a:t>
            </a:r>
            <a:r>
              <a:rPr sz="1500" spc="-60" dirty="0">
                <a:latin typeface="Arial MT"/>
                <a:cs typeface="Arial MT"/>
              </a:rPr>
              <a:t> </a:t>
            </a:r>
            <a:r>
              <a:rPr sz="1500" dirty="0">
                <a:latin typeface="Arial MT"/>
                <a:cs typeface="Arial MT"/>
              </a:rPr>
              <a:t>handheld</a:t>
            </a:r>
            <a:r>
              <a:rPr sz="1500" spc="-55" dirty="0">
                <a:latin typeface="Arial MT"/>
                <a:cs typeface="Arial MT"/>
              </a:rPr>
              <a:t> </a:t>
            </a:r>
            <a:r>
              <a:rPr sz="1500" dirty="0">
                <a:latin typeface="Arial MT"/>
                <a:cs typeface="Arial MT"/>
              </a:rPr>
              <a:t>device</a:t>
            </a:r>
            <a:r>
              <a:rPr sz="1500" spc="-45" dirty="0">
                <a:latin typeface="Arial MT"/>
                <a:cs typeface="Arial MT"/>
              </a:rPr>
              <a:t> </a:t>
            </a:r>
            <a:r>
              <a:rPr sz="1500" dirty="0">
                <a:latin typeface="Arial MT"/>
                <a:cs typeface="Arial MT"/>
              </a:rPr>
              <a:t>from</a:t>
            </a:r>
            <a:r>
              <a:rPr sz="1500" spc="-65" dirty="0">
                <a:latin typeface="Arial MT"/>
                <a:cs typeface="Arial MT"/>
              </a:rPr>
              <a:t> </a:t>
            </a:r>
            <a:r>
              <a:rPr sz="1500" dirty="0">
                <a:latin typeface="Arial MT"/>
                <a:cs typeface="Arial MT"/>
              </a:rPr>
              <a:t>Motorola</a:t>
            </a:r>
            <a:r>
              <a:rPr sz="1500" spc="-55" dirty="0">
                <a:latin typeface="Arial MT"/>
                <a:cs typeface="Arial MT"/>
              </a:rPr>
              <a:t> </a:t>
            </a:r>
            <a:r>
              <a:rPr sz="1500" dirty="0">
                <a:latin typeface="Arial MT"/>
                <a:cs typeface="Arial MT"/>
              </a:rPr>
              <a:t>Company</a:t>
            </a:r>
            <a:r>
              <a:rPr sz="1500" spc="-50" dirty="0">
                <a:latin typeface="Arial MT"/>
                <a:cs typeface="Arial MT"/>
              </a:rPr>
              <a:t> </a:t>
            </a:r>
            <a:r>
              <a:rPr sz="1500" dirty="0">
                <a:latin typeface="Arial MT"/>
                <a:cs typeface="Arial MT"/>
              </a:rPr>
              <a:t>which</a:t>
            </a:r>
            <a:r>
              <a:rPr sz="1500" spc="-45" dirty="0">
                <a:latin typeface="Arial MT"/>
                <a:cs typeface="Arial MT"/>
              </a:rPr>
              <a:t> </a:t>
            </a:r>
            <a:r>
              <a:rPr sz="1500" dirty="0">
                <a:latin typeface="Arial MT"/>
                <a:cs typeface="Arial MT"/>
              </a:rPr>
              <a:t>was</a:t>
            </a:r>
            <a:r>
              <a:rPr sz="1500" spc="-40" dirty="0">
                <a:latin typeface="Arial MT"/>
                <a:cs typeface="Arial MT"/>
              </a:rPr>
              <a:t> </a:t>
            </a:r>
            <a:r>
              <a:rPr sz="1500" dirty="0">
                <a:latin typeface="Arial MT"/>
                <a:cs typeface="Arial MT"/>
              </a:rPr>
              <a:t>available</a:t>
            </a:r>
            <a:r>
              <a:rPr sz="1500" spc="-40" dirty="0">
                <a:latin typeface="Arial MT"/>
                <a:cs typeface="Arial MT"/>
              </a:rPr>
              <a:t> </a:t>
            </a:r>
            <a:r>
              <a:rPr sz="1500" dirty="0">
                <a:latin typeface="Arial MT"/>
                <a:cs typeface="Arial MT"/>
              </a:rPr>
              <a:t>in</a:t>
            </a:r>
            <a:r>
              <a:rPr sz="1500" spc="-45" dirty="0">
                <a:latin typeface="Arial MT"/>
                <a:cs typeface="Arial MT"/>
              </a:rPr>
              <a:t> </a:t>
            </a:r>
            <a:r>
              <a:rPr sz="1500" spc="-20" dirty="0">
                <a:latin typeface="Arial MT"/>
                <a:cs typeface="Arial MT"/>
              </a:rPr>
              <a:t>1984</a:t>
            </a:r>
            <a:endParaRPr sz="1500">
              <a:latin typeface="Arial MT"/>
              <a:cs typeface="Arial MT"/>
            </a:endParaRPr>
          </a:p>
        </p:txBody>
      </p:sp>
      <p:sp>
        <p:nvSpPr>
          <p:cNvPr id="5" name="object 5"/>
          <p:cNvSpPr txBox="1"/>
          <p:nvPr/>
        </p:nvSpPr>
        <p:spPr>
          <a:xfrm>
            <a:off x="726440" y="6360667"/>
            <a:ext cx="125412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MT"/>
                <a:cs typeface="Arial MT"/>
              </a:rPr>
              <a:t>in</a:t>
            </a:r>
            <a:r>
              <a:rPr sz="1500" spc="-20" dirty="0">
                <a:latin typeface="Arial MT"/>
                <a:cs typeface="Arial MT"/>
              </a:rPr>
              <a:t> </a:t>
            </a:r>
            <a:r>
              <a:rPr sz="1500" dirty="0">
                <a:latin typeface="Arial MT"/>
                <a:cs typeface="Arial MT"/>
              </a:rPr>
              <a:t>1G</a:t>
            </a:r>
            <a:r>
              <a:rPr sz="1500" spc="-30" dirty="0">
                <a:latin typeface="Arial MT"/>
                <a:cs typeface="Arial MT"/>
              </a:rPr>
              <a:t> </a:t>
            </a:r>
            <a:r>
              <a:rPr sz="1500" spc="-10" dirty="0">
                <a:latin typeface="Arial MT"/>
                <a:cs typeface="Arial MT"/>
              </a:rPr>
              <a:t>network.</a:t>
            </a:r>
            <a:endParaRPr sz="1500">
              <a:latin typeface="Arial MT"/>
              <a:cs typeface="Arial MT"/>
            </a:endParaRPr>
          </a:p>
        </p:txBody>
      </p:sp>
      <p:sp>
        <p:nvSpPr>
          <p:cNvPr id="6" name="object 6"/>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38</a:t>
            </a:r>
            <a:endParaRPr sz="1200">
              <a:latin typeface="Arial MT"/>
              <a:cs typeface="Arial MT"/>
            </a:endParaRPr>
          </a:p>
        </p:txBody>
      </p:sp>
      <p:pic>
        <p:nvPicPr>
          <p:cNvPr id="7" name="object 7"/>
          <p:cNvPicPr/>
          <p:nvPr/>
        </p:nvPicPr>
        <p:blipFill>
          <a:blip r:embed="rId2" cstate="print"/>
          <a:stretch>
            <a:fillRect/>
          </a:stretch>
        </p:blipFill>
        <p:spPr>
          <a:xfrm>
            <a:off x="7543800" y="2419350"/>
            <a:ext cx="1066800" cy="2971800"/>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764780" cy="3757295"/>
          </a:xfrm>
          <a:prstGeom prst="rect">
            <a:avLst/>
          </a:prstGeom>
        </p:spPr>
        <p:txBody>
          <a:bodyPr vert="horz" wrap="square" lIns="0" tIns="12700" rIns="0" bIns="0" rtlCol="0">
            <a:spAutoFit/>
          </a:bodyPr>
          <a:lstStyle/>
          <a:p>
            <a:pPr marL="469900" marR="154305" indent="-457200">
              <a:lnSpc>
                <a:spcPct val="120000"/>
              </a:lnSpc>
              <a:spcBef>
                <a:spcPts val="100"/>
              </a:spcBef>
              <a:buClr>
                <a:srgbClr val="0F1141"/>
              </a:buClr>
              <a:buFont typeface="Arial MT"/>
              <a:buChar char="•"/>
              <a:tabLst>
                <a:tab pos="469900" algn="l"/>
              </a:tabLst>
            </a:pPr>
            <a:r>
              <a:rPr sz="2400" dirty="0">
                <a:latin typeface="Times New Roman"/>
                <a:cs typeface="Times New Roman"/>
              </a:rPr>
              <a:t>Goal:</a:t>
            </a:r>
            <a:r>
              <a:rPr sz="2400" spc="-10" dirty="0">
                <a:latin typeface="Times New Roman"/>
                <a:cs typeface="Times New Roman"/>
              </a:rPr>
              <a:t> </a:t>
            </a:r>
            <a:r>
              <a:rPr sz="2400" dirty="0">
                <a:solidFill>
                  <a:srgbClr val="4F81BC"/>
                </a:solidFill>
                <a:latin typeface="Times New Roman"/>
                <a:cs typeface="Times New Roman"/>
              </a:rPr>
              <a:t>Digital</a:t>
            </a:r>
            <a:r>
              <a:rPr sz="2400" spc="-30" dirty="0">
                <a:solidFill>
                  <a:srgbClr val="4F81BC"/>
                </a:solidFill>
                <a:latin typeface="Times New Roman"/>
                <a:cs typeface="Times New Roman"/>
              </a:rPr>
              <a:t> </a:t>
            </a:r>
            <a:r>
              <a:rPr sz="2400" dirty="0">
                <a:latin typeface="Times New Roman"/>
                <a:cs typeface="Times New Roman"/>
              </a:rPr>
              <a:t>voice</a:t>
            </a:r>
            <a:r>
              <a:rPr sz="2400" spc="-30" dirty="0">
                <a:latin typeface="Times New Roman"/>
                <a:cs typeface="Times New Roman"/>
              </a:rPr>
              <a:t> </a:t>
            </a:r>
            <a:r>
              <a:rPr sz="2400" dirty="0">
                <a:latin typeface="Times New Roman"/>
                <a:cs typeface="Times New Roman"/>
              </a:rPr>
              <a:t>service</a:t>
            </a:r>
            <a:r>
              <a:rPr sz="2400" spc="-30"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improved</a:t>
            </a:r>
            <a:r>
              <a:rPr sz="2400" spc="-5" dirty="0">
                <a:latin typeface="Times New Roman"/>
                <a:cs typeface="Times New Roman"/>
              </a:rPr>
              <a:t> </a:t>
            </a:r>
            <a:r>
              <a:rPr sz="2400" dirty="0">
                <a:latin typeface="Times New Roman"/>
                <a:cs typeface="Times New Roman"/>
              </a:rPr>
              <a:t>quality</a:t>
            </a:r>
            <a:r>
              <a:rPr sz="2400" spc="-4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20" dirty="0">
                <a:latin typeface="Times New Roman"/>
                <a:cs typeface="Times New Roman"/>
              </a:rPr>
              <a:t>also </a:t>
            </a:r>
            <a:r>
              <a:rPr sz="2400" dirty="0">
                <a:latin typeface="Times New Roman"/>
                <a:cs typeface="Times New Roman"/>
              </a:rPr>
              <a:t>provide</a:t>
            </a:r>
            <a:r>
              <a:rPr sz="2400" spc="-30" dirty="0">
                <a:latin typeface="Times New Roman"/>
                <a:cs typeface="Times New Roman"/>
              </a:rPr>
              <a:t> </a:t>
            </a:r>
            <a:r>
              <a:rPr sz="2400" dirty="0">
                <a:latin typeface="Times New Roman"/>
                <a:cs typeface="Times New Roman"/>
              </a:rPr>
              <a:t>better</a:t>
            </a:r>
            <a:r>
              <a:rPr sz="2400" spc="-20" dirty="0">
                <a:latin typeface="Times New Roman"/>
                <a:cs typeface="Times New Roman"/>
              </a:rPr>
              <a:t> </a:t>
            </a:r>
            <a:r>
              <a:rPr sz="2400" spc="-10" dirty="0">
                <a:latin typeface="Times New Roman"/>
                <a:cs typeface="Times New Roman"/>
              </a:rPr>
              <a:t>services</a:t>
            </a:r>
            <a:endParaRPr sz="2400">
              <a:latin typeface="Times New Roman"/>
              <a:cs typeface="Times New Roman"/>
            </a:endParaRPr>
          </a:p>
          <a:p>
            <a:pPr marL="469265" indent="-456565">
              <a:lnSpc>
                <a:spcPct val="100000"/>
              </a:lnSpc>
              <a:spcBef>
                <a:spcPts val="575"/>
              </a:spcBef>
              <a:buClr>
                <a:srgbClr val="0F1141"/>
              </a:buClr>
              <a:buFont typeface="Arial MT"/>
              <a:buChar char="•"/>
              <a:tabLst>
                <a:tab pos="469265" algn="l"/>
              </a:tabLst>
            </a:pPr>
            <a:r>
              <a:rPr sz="2400" dirty="0">
                <a:latin typeface="Times New Roman"/>
                <a:cs typeface="Times New Roman"/>
              </a:rPr>
              <a:t>Time</a:t>
            </a:r>
            <a:r>
              <a:rPr sz="2400" spc="-30" dirty="0">
                <a:latin typeface="Times New Roman"/>
                <a:cs typeface="Times New Roman"/>
              </a:rPr>
              <a:t> </a:t>
            </a:r>
            <a:r>
              <a:rPr sz="2400" dirty="0">
                <a:latin typeface="Times New Roman"/>
                <a:cs typeface="Times New Roman"/>
              </a:rPr>
              <a:t>Frame:</a:t>
            </a:r>
            <a:r>
              <a:rPr sz="2400" spc="-35" dirty="0">
                <a:latin typeface="Times New Roman"/>
                <a:cs typeface="Times New Roman"/>
              </a:rPr>
              <a:t> </a:t>
            </a:r>
            <a:r>
              <a:rPr sz="2400" dirty="0">
                <a:latin typeface="Times New Roman"/>
                <a:cs typeface="Times New Roman"/>
              </a:rPr>
              <a:t>Launched</a:t>
            </a:r>
            <a:r>
              <a:rPr sz="2400" spc="-25" dirty="0">
                <a:latin typeface="Times New Roman"/>
                <a:cs typeface="Times New Roman"/>
              </a:rPr>
              <a:t> </a:t>
            </a:r>
            <a:r>
              <a:rPr sz="2400" dirty="0">
                <a:latin typeface="Times New Roman"/>
                <a:cs typeface="Times New Roman"/>
              </a:rPr>
              <a:t>in</a:t>
            </a:r>
            <a:r>
              <a:rPr sz="2400" spc="-40" dirty="0">
                <a:latin typeface="Times New Roman"/>
                <a:cs typeface="Times New Roman"/>
              </a:rPr>
              <a:t> </a:t>
            </a:r>
            <a:r>
              <a:rPr sz="2400" dirty="0">
                <a:latin typeface="Times New Roman"/>
                <a:cs typeface="Times New Roman"/>
              </a:rPr>
              <a:t>Finland</a:t>
            </a:r>
            <a:r>
              <a:rPr sz="2400" spc="-40"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1991</a:t>
            </a:r>
            <a:endParaRPr sz="2400">
              <a:latin typeface="Times New Roman"/>
              <a:cs typeface="Times New Roman"/>
            </a:endParaRPr>
          </a:p>
          <a:p>
            <a:pPr marL="469900" marR="5080" indent="-457200">
              <a:lnSpc>
                <a:spcPct val="100000"/>
              </a:lnSpc>
              <a:spcBef>
                <a:spcPts val="575"/>
              </a:spcBef>
              <a:buClr>
                <a:srgbClr val="0F1141"/>
              </a:buClr>
              <a:buFont typeface="Arial MT"/>
              <a:buChar char="•"/>
              <a:tabLst>
                <a:tab pos="469900" algn="l"/>
              </a:tabLst>
            </a:pPr>
            <a:r>
              <a:rPr sz="2400" dirty="0">
                <a:latin typeface="Times New Roman"/>
                <a:cs typeface="Times New Roman"/>
              </a:rPr>
              <a:t>2G</a:t>
            </a:r>
            <a:r>
              <a:rPr sz="2400" spc="-40" dirty="0">
                <a:latin typeface="Times New Roman"/>
                <a:cs typeface="Times New Roman"/>
              </a:rPr>
              <a:t> </a:t>
            </a:r>
            <a:r>
              <a:rPr sz="2400" dirty="0">
                <a:latin typeface="Times New Roman"/>
                <a:cs typeface="Times New Roman"/>
              </a:rPr>
              <a:t>technology</a:t>
            </a:r>
            <a:r>
              <a:rPr sz="2400" spc="-75" dirty="0">
                <a:latin typeface="Times New Roman"/>
                <a:cs typeface="Times New Roman"/>
              </a:rPr>
              <a:t> </a:t>
            </a:r>
            <a:r>
              <a:rPr sz="2400" dirty="0">
                <a:latin typeface="Times New Roman"/>
                <a:cs typeface="Times New Roman"/>
              </a:rPr>
              <a:t>supports</a:t>
            </a:r>
            <a:r>
              <a:rPr sz="2400" spc="-35" dirty="0">
                <a:latin typeface="Times New Roman"/>
                <a:cs typeface="Times New Roman"/>
              </a:rPr>
              <a:t> </a:t>
            </a:r>
            <a:r>
              <a:rPr sz="2400" dirty="0">
                <a:latin typeface="Times New Roman"/>
                <a:cs typeface="Times New Roman"/>
              </a:rPr>
              <a:t>data,</a:t>
            </a:r>
            <a:r>
              <a:rPr sz="2400" spc="-50" dirty="0">
                <a:latin typeface="Times New Roman"/>
                <a:cs typeface="Times New Roman"/>
              </a:rPr>
              <a:t> </a:t>
            </a:r>
            <a:r>
              <a:rPr sz="2400" dirty="0">
                <a:latin typeface="Times New Roman"/>
                <a:cs typeface="Times New Roman"/>
              </a:rPr>
              <a:t>speech,</a:t>
            </a:r>
            <a:r>
              <a:rPr sz="2400" spc="-60" dirty="0">
                <a:latin typeface="Times New Roman"/>
                <a:cs typeface="Times New Roman"/>
              </a:rPr>
              <a:t> </a:t>
            </a:r>
            <a:r>
              <a:rPr sz="2400" spc="-25" dirty="0">
                <a:latin typeface="Times New Roman"/>
                <a:cs typeface="Times New Roman"/>
              </a:rPr>
              <a:t>FAX,</a:t>
            </a:r>
            <a:r>
              <a:rPr sz="2400" spc="-10" dirty="0">
                <a:latin typeface="Times New Roman"/>
                <a:cs typeface="Times New Roman"/>
              </a:rPr>
              <a:t> </a:t>
            </a:r>
            <a:r>
              <a:rPr sz="2400" dirty="0">
                <a:latin typeface="Times New Roman"/>
                <a:cs typeface="Times New Roman"/>
              </a:rPr>
              <a:t>SMS,</a:t>
            </a:r>
            <a:r>
              <a:rPr sz="2400" spc="-30" dirty="0">
                <a:latin typeface="Times New Roman"/>
                <a:cs typeface="Times New Roman"/>
              </a:rPr>
              <a:t> </a:t>
            </a:r>
            <a:r>
              <a:rPr sz="2400" dirty="0">
                <a:latin typeface="Times New Roman"/>
                <a:cs typeface="Times New Roman"/>
              </a:rPr>
              <a:t>and</a:t>
            </a:r>
            <a:r>
              <a:rPr sz="2400" spc="-85" dirty="0">
                <a:latin typeface="Times New Roman"/>
                <a:cs typeface="Times New Roman"/>
              </a:rPr>
              <a:t> </a:t>
            </a:r>
            <a:r>
              <a:rPr sz="2400" spc="-35" dirty="0">
                <a:latin typeface="Times New Roman"/>
                <a:cs typeface="Times New Roman"/>
              </a:rPr>
              <a:t>WAP </a:t>
            </a:r>
            <a:r>
              <a:rPr sz="2400" spc="-10" dirty="0">
                <a:latin typeface="Times New Roman"/>
                <a:cs typeface="Times New Roman"/>
              </a:rPr>
              <a:t>services.</a:t>
            </a:r>
            <a:endParaRPr sz="2400">
              <a:latin typeface="Times New Roman"/>
              <a:cs typeface="Times New Roman"/>
            </a:endParaRPr>
          </a:p>
          <a:p>
            <a:pPr marL="469265" indent="-456565">
              <a:lnSpc>
                <a:spcPct val="100000"/>
              </a:lnSpc>
              <a:spcBef>
                <a:spcPts val="580"/>
              </a:spcBef>
              <a:buClr>
                <a:srgbClr val="0F1141"/>
              </a:buClr>
              <a:buFont typeface="Arial MT"/>
              <a:buChar char="•"/>
              <a:tabLst>
                <a:tab pos="469265" algn="l"/>
              </a:tabLst>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frequency</a:t>
            </a:r>
            <a:r>
              <a:rPr sz="2400" spc="-25" dirty="0">
                <a:latin typeface="Times New Roman"/>
                <a:cs typeface="Times New Roman"/>
              </a:rPr>
              <a:t> </a:t>
            </a:r>
            <a:r>
              <a:rPr sz="2400" dirty="0">
                <a:latin typeface="Times New Roman"/>
                <a:cs typeface="Times New Roman"/>
              </a:rPr>
              <a:t>bands</a:t>
            </a:r>
            <a:r>
              <a:rPr sz="2400" spc="-15" dirty="0">
                <a:latin typeface="Times New Roman"/>
                <a:cs typeface="Times New Roman"/>
              </a:rPr>
              <a:t> </a:t>
            </a:r>
            <a:r>
              <a:rPr sz="2400" dirty="0">
                <a:latin typeface="Times New Roman"/>
                <a:cs typeface="Times New Roman"/>
              </a:rPr>
              <a:t>used</a:t>
            </a:r>
            <a:r>
              <a:rPr sz="2400" spc="-15" dirty="0">
                <a:latin typeface="Times New Roman"/>
                <a:cs typeface="Times New Roman"/>
              </a:rPr>
              <a:t> </a:t>
            </a:r>
            <a:r>
              <a:rPr sz="2400" dirty="0">
                <a:latin typeface="Times New Roman"/>
                <a:cs typeface="Times New Roman"/>
              </a:rPr>
              <a:t>by</a:t>
            </a:r>
            <a:r>
              <a:rPr sz="2400" spc="-20" dirty="0">
                <a:latin typeface="Times New Roman"/>
                <a:cs typeface="Times New Roman"/>
              </a:rPr>
              <a:t> </a:t>
            </a:r>
            <a:r>
              <a:rPr sz="2400" dirty="0">
                <a:latin typeface="Times New Roman"/>
                <a:cs typeface="Times New Roman"/>
              </a:rPr>
              <a:t>GSM</a:t>
            </a:r>
            <a:r>
              <a:rPr sz="2400" spc="-10"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dirty="0">
                <a:latin typeface="Times New Roman"/>
                <a:cs typeface="Times New Roman"/>
              </a:rPr>
              <a:t>890–960</a:t>
            </a:r>
            <a:r>
              <a:rPr sz="2400" spc="-15" dirty="0">
                <a:latin typeface="Times New Roman"/>
                <a:cs typeface="Times New Roman"/>
              </a:rPr>
              <a:t> </a:t>
            </a:r>
            <a:r>
              <a:rPr sz="2400" dirty="0">
                <a:latin typeface="Times New Roman"/>
                <a:cs typeface="Times New Roman"/>
              </a:rPr>
              <a:t>MHz</a:t>
            </a:r>
            <a:r>
              <a:rPr sz="2400" spc="-15" dirty="0">
                <a:latin typeface="Times New Roman"/>
                <a:cs typeface="Times New Roman"/>
              </a:rPr>
              <a:t> </a:t>
            </a:r>
            <a:r>
              <a:rPr sz="2400" spc="-25" dirty="0">
                <a:latin typeface="Times New Roman"/>
                <a:cs typeface="Times New Roman"/>
              </a:rPr>
              <a:t>and</a:t>
            </a:r>
            <a:endParaRPr sz="2400">
              <a:latin typeface="Times New Roman"/>
              <a:cs typeface="Times New Roman"/>
            </a:endParaRPr>
          </a:p>
          <a:p>
            <a:pPr marL="469900">
              <a:lnSpc>
                <a:spcPct val="100000"/>
              </a:lnSpc>
            </a:pPr>
            <a:r>
              <a:rPr sz="2400" dirty="0">
                <a:latin typeface="Times New Roman"/>
                <a:cs typeface="Times New Roman"/>
              </a:rPr>
              <a:t>1710–1880</a:t>
            </a:r>
            <a:r>
              <a:rPr sz="2400" spc="-25" dirty="0">
                <a:latin typeface="Times New Roman"/>
                <a:cs typeface="Times New Roman"/>
              </a:rPr>
              <a:t> </a:t>
            </a:r>
            <a:r>
              <a:rPr sz="2400" dirty="0">
                <a:latin typeface="Times New Roman"/>
                <a:cs typeface="Times New Roman"/>
              </a:rPr>
              <a:t>MHz.</a:t>
            </a:r>
            <a:r>
              <a:rPr sz="2400" spc="-30" dirty="0">
                <a:latin typeface="Times New Roman"/>
                <a:cs typeface="Times New Roman"/>
              </a:rPr>
              <a:t> </a:t>
            </a:r>
            <a:r>
              <a:rPr sz="2400" dirty="0">
                <a:latin typeface="Times New Roman"/>
                <a:cs typeface="Times New Roman"/>
              </a:rPr>
              <a:t>(890–915</a:t>
            </a:r>
            <a:r>
              <a:rPr sz="2400" spc="-25" dirty="0">
                <a:latin typeface="Times New Roman"/>
                <a:cs typeface="Times New Roman"/>
              </a:rPr>
              <a:t> </a:t>
            </a:r>
            <a:r>
              <a:rPr sz="2400" dirty="0">
                <a:latin typeface="Times New Roman"/>
                <a:cs typeface="Times New Roman"/>
              </a:rPr>
              <a:t>MHz</a:t>
            </a:r>
            <a:r>
              <a:rPr sz="2400" spc="-15" dirty="0">
                <a:latin typeface="Times New Roman"/>
                <a:cs typeface="Times New Roman"/>
              </a:rPr>
              <a:t> </a:t>
            </a:r>
            <a:r>
              <a:rPr sz="2400" dirty="0">
                <a:latin typeface="Times New Roman"/>
                <a:cs typeface="Times New Roman"/>
              </a:rPr>
              <a:t>-</a:t>
            </a:r>
            <a:r>
              <a:rPr sz="2400" spc="-35" dirty="0">
                <a:latin typeface="Times New Roman"/>
                <a:cs typeface="Times New Roman"/>
              </a:rPr>
              <a:t> </a:t>
            </a:r>
            <a:r>
              <a:rPr sz="2400" dirty="0">
                <a:latin typeface="Times New Roman"/>
                <a:cs typeface="Times New Roman"/>
              </a:rPr>
              <a:t>uplink</a:t>
            </a:r>
            <a:r>
              <a:rPr sz="2400" spc="-40" dirty="0">
                <a:latin typeface="Times New Roman"/>
                <a:cs typeface="Times New Roman"/>
              </a:rPr>
              <a:t> </a:t>
            </a:r>
            <a:r>
              <a:rPr sz="2400" dirty="0">
                <a:latin typeface="Times New Roman"/>
                <a:cs typeface="Times New Roman"/>
              </a:rPr>
              <a:t>MS</a:t>
            </a:r>
            <a:r>
              <a:rPr sz="2400" spc="-25"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BS,</a:t>
            </a:r>
            <a:r>
              <a:rPr sz="2400" spc="-20" dirty="0">
                <a:latin typeface="Times New Roman"/>
                <a:cs typeface="Times New Roman"/>
              </a:rPr>
              <a:t> 935–</a:t>
            </a:r>
            <a:endParaRPr sz="2400">
              <a:latin typeface="Times New Roman"/>
              <a:cs typeface="Times New Roman"/>
            </a:endParaRPr>
          </a:p>
          <a:p>
            <a:pPr marL="469900">
              <a:lnSpc>
                <a:spcPct val="100000"/>
              </a:lnSpc>
            </a:pPr>
            <a:r>
              <a:rPr sz="2400" dirty="0">
                <a:latin typeface="Times New Roman"/>
                <a:cs typeface="Times New Roman"/>
              </a:rPr>
              <a:t>960</a:t>
            </a:r>
            <a:r>
              <a:rPr sz="2400" spc="-20" dirty="0">
                <a:latin typeface="Times New Roman"/>
                <a:cs typeface="Times New Roman"/>
              </a:rPr>
              <a:t> </a:t>
            </a:r>
            <a:r>
              <a:rPr sz="2400" dirty="0">
                <a:latin typeface="Times New Roman"/>
                <a:cs typeface="Times New Roman"/>
              </a:rPr>
              <a:t>MHz</a:t>
            </a:r>
            <a:r>
              <a:rPr sz="2400" spc="-15" dirty="0">
                <a:latin typeface="Times New Roman"/>
                <a:cs typeface="Times New Roman"/>
              </a:rPr>
              <a:t> </a:t>
            </a:r>
            <a:r>
              <a:rPr sz="2400" dirty="0">
                <a:latin typeface="Times New Roman"/>
                <a:cs typeface="Times New Roman"/>
              </a:rPr>
              <a:t>downlink</a:t>
            </a:r>
            <a:r>
              <a:rPr sz="2400" spc="-15" dirty="0">
                <a:latin typeface="Times New Roman"/>
                <a:cs typeface="Times New Roman"/>
              </a:rPr>
              <a:t> </a:t>
            </a:r>
            <a:r>
              <a:rPr sz="2400" dirty="0">
                <a:latin typeface="Times New Roman"/>
                <a:cs typeface="Times New Roman"/>
              </a:rPr>
              <a:t>BS</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spc="-25" dirty="0">
                <a:latin typeface="Times New Roman"/>
                <a:cs typeface="Times New Roman"/>
              </a:rPr>
              <a:t>MS)</a:t>
            </a:r>
            <a:endParaRPr sz="2400">
              <a:latin typeface="Times New Roman"/>
              <a:cs typeface="Times New Roman"/>
            </a:endParaRPr>
          </a:p>
          <a:p>
            <a:pPr marL="469265" indent="-456565">
              <a:lnSpc>
                <a:spcPct val="100000"/>
              </a:lnSpc>
              <a:spcBef>
                <a:spcPts val="575"/>
              </a:spcBef>
              <a:buClr>
                <a:srgbClr val="0F1141"/>
              </a:buClr>
              <a:buFont typeface="Arial MT"/>
              <a:buChar char="•"/>
              <a:tabLst>
                <a:tab pos="4692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digital</a:t>
            </a:r>
            <a:r>
              <a:rPr sz="2400" spc="-55" dirty="0">
                <a:latin typeface="Times New Roman"/>
                <a:cs typeface="Times New Roman"/>
              </a:rPr>
              <a:t> </a:t>
            </a:r>
            <a:r>
              <a:rPr sz="2400" spc="-10" dirty="0">
                <a:latin typeface="Times New Roman"/>
                <a:cs typeface="Times New Roman"/>
              </a:rPr>
              <a:t>signals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4034790" cy="574675"/>
          </a:xfrm>
          <a:prstGeom prst="rect">
            <a:avLst/>
          </a:prstGeom>
        </p:spPr>
        <p:txBody>
          <a:bodyPr vert="horz" wrap="square" lIns="0" tIns="12700" rIns="0" bIns="0" rtlCol="0">
            <a:spAutoFit/>
          </a:bodyPr>
          <a:lstStyle/>
          <a:p>
            <a:pPr marL="12700">
              <a:lnSpc>
                <a:spcPct val="100000"/>
              </a:lnSpc>
              <a:spcBef>
                <a:spcPts val="100"/>
              </a:spcBef>
            </a:pPr>
            <a:r>
              <a:rPr spc="-150" dirty="0"/>
              <a:t>Cellular</a:t>
            </a:r>
            <a:r>
              <a:rPr spc="-105" dirty="0"/>
              <a:t> </a:t>
            </a:r>
            <a:r>
              <a:rPr spc="-170" dirty="0"/>
              <a:t>Network-</a:t>
            </a:r>
            <a:r>
              <a:rPr spc="-65" dirty="0"/>
              <a:t>2G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443354"/>
            <a:ext cx="7573645" cy="1050290"/>
          </a:xfrm>
          <a:prstGeom prst="rect">
            <a:avLst/>
          </a:prstGeom>
        </p:spPr>
        <p:txBody>
          <a:bodyPr vert="horz" wrap="square" lIns="0" tIns="83820" rIns="0" bIns="0" rtlCol="0">
            <a:spAutoFit/>
          </a:bodyPr>
          <a:lstStyle/>
          <a:p>
            <a:pPr marL="469900" marR="5080" indent="-457200">
              <a:lnSpc>
                <a:spcPts val="2300"/>
              </a:lnSpc>
              <a:spcBef>
                <a:spcPts val="660"/>
              </a:spcBef>
            </a:pPr>
            <a:r>
              <a:rPr sz="2400" b="0" dirty="0">
                <a:latin typeface="Times New Roman"/>
                <a:cs typeface="Times New Roman"/>
              </a:rPr>
              <a:t>Digital</a:t>
            </a:r>
            <a:r>
              <a:rPr sz="2400" b="0" spc="-45" dirty="0">
                <a:latin typeface="Times New Roman"/>
                <a:cs typeface="Times New Roman"/>
              </a:rPr>
              <a:t> </a:t>
            </a:r>
            <a:r>
              <a:rPr sz="2400" b="0" dirty="0">
                <a:latin typeface="Times New Roman"/>
                <a:cs typeface="Times New Roman"/>
              </a:rPr>
              <a:t>modulation</a:t>
            </a:r>
            <a:r>
              <a:rPr sz="2400" b="0" spc="-15" dirty="0">
                <a:latin typeface="Times New Roman"/>
                <a:cs typeface="Times New Roman"/>
              </a:rPr>
              <a:t> </a:t>
            </a:r>
            <a:r>
              <a:rPr sz="2400" b="0" dirty="0">
                <a:latin typeface="Times New Roman"/>
                <a:cs typeface="Times New Roman"/>
              </a:rPr>
              <a:t>formats</a:t>
            </a:r>
            <a:r>
              <a:rPr sz="2400" b="0" spc="-5" dirty="0">
                <a:latin typeface="Times New Roman"/>
                <a:cs typeface="Times New Roman"/>
              </a:rPr>
              <a:t> </a:t>
            </a:r>
            <a:r>
              <a:rPr sz="2400" b="0" dirty="0">
                <a:latin typeface="Times New Roman"/>
                <a:cs typeface="Times New Roman"/>
              </a:rPr>
              <a:t>were</a:t>
            </a:r>
            <a:r>
              <a:rPr sz="2400" b="0" spc="-10" dirty="0">
                <a:latin typeface="Times New Roman"/>
                <a:cs typeface="Times New Roman"/>
              </a:rPr>
              <a:t> </a:t>
            </a:r>
            <a:r>
              <a:rPr sz="2400" b="0" dirty="0">
                <a:latin typeface="Times New Roman"/>
                <a:cs typeface="Times New Roman"/>
              </a:rPr>
              <a:t>introduced</a:t>
            </a:r>
            <a:r>
              <a:rPr sz="2400" b="0" spc="-40" dirty="0">
                <a:latin typeface="Times New Roman"/>
                <a:cs typeface="Times New Roman"/>
              </a:rPr>
              <a:t> </a:t>
            </a:r>
            <a:r>
              <a:rPr sz="2400" b="0" dirty="0">
                <a:latin typeface="Times New Roman"/>
                <a:cs typeface="Times New Roman"/>
              </a:rPr>
              <a:t>in</a:t>
            </a:r>
            <a:r>
              <a:rPr sz="2400" b="0" spc="-15" dirty="0">
                <a:latin typeface="Times New Roman"/>
                <a:cs typeface="Times New Roman"/>
              </a:rPr>
              <a:t> </a:t>
            </a:r>
            <a:r>
              <a:rPr sz="2400" b="0" dirty="0">
                <a:latin typeface="Times New Roman"/>
                <a:cs typeface="Times New Roman"/>
              </a:rPr>
              <a:t>this</a:t>
            </a:r>
            <a:r>
              <a:rPr sz="2400" b="0" spc="-30" dirty="0">
                <a:latin typeface="Times New Roman"/>
                <a:cs typeface="Times New Roman"/>
              </a:rPr>
              <a:t> </a:t>
            </a:r>
            <a:r>
              <a:rPr sz="2400" b="0" spc="-10" dirty="0">
                <a:latin typeface="Times New Roman"/>
                <a:cs typeface="Times New Roman"/>
              </a:rPr>
              <a:t>generation </a:t>
            </a:r>
            <a:r>
              <a:rPr sz="2400" b="0" dirty="0">
                <a:latin typeface="Times New Roman"/>
                <a:cs typeface="Times New Roman"/>
              </a:rPr>
              <a:t>with</a:t>
            </a:r>
            <a:r>
              <a:rPr sz="2400" b="0" spc="-10" dirty="0">
                <a:latin typeface="Times New Roman"/>
                <a:cs typeface="Times New Roman"/>
              </a:rPr>
              <a:t> </a:t>
            </a:r>
            <a:r>
              <a:rPr sz="2400" b="0" dirty="0">
                <a:latin typeface="Times New Roman"/>
                <a:cs typeface="Times New Roman"/>
              </a:rPr>
              <a:t>the</a:t>
            </a:r>
            <a:r>
              <a:rPr sz="2400" b="0" spc="-25" dirty="0">
                <a:latin typeface="Times New Roman"/>
                <a:cs typeface="Times New Roman"/>
              </a:rPr>
              <a:t> </a:t>
            </a:r>
            <a:r>
              <a:rPr sz="2400" b="0" dirty="0">
                <a:latin typeface="Times New Roman"/>
                <a:cs typeface="Times New Roman"/>
              </a:rPr>
              <a:t>main</a:t>
            </a:r>
            <a:r>
              <a:rPr sz="2400" b="0" spc="-5" dirty="0">
                <a:latin typeface="Times New Roman"/>
                <a:cs typeface="Times New Roman"/>
              </a:rPr>
              <a:t> </a:t>
            </a:r>
            <a:r>
              <a:rPr sz="2400" b="0" dirty="0">
                <a:latin typeface="Times New Roman"/>
                <a:cs typeface="Times New Roman"/>
              </a:rPr>
              <a:t>technology</a:t>
            </a:r>
            <a:r>
              <a:rPr sz="2400" b="0" spc="-50" dirty="0">
                <a:latin typeface="Times New Roman"/>
                <a:cs typeface="Times New Roman"/>
              </a:rPr>
              <a:t> </a:t>
            </a:r>
            <a:r>
              <a:rPr sz="2400" b="0" dirty="0">
                <a:latin typeface="Times New Roman"/>
                <a:cs typeface="Times New Roman"/>
              </a:rPr>
              <a:t>as</a:t>
            </a:r>
            <a:r>
              <a:rPr sz="2400" b="0" spc="-50" dirty="0">
                <a:latin typeface="Times New Roman"/>
                <a:cs typeface="Times New Roman"/>
              </a:rPr>
              <a:t> </a:t>
            </a:r>
            <a:r>
              <a:rPr sz="2400" b="0" spc="-10" dirty="0">
                <a:latin typeface="Times New Roman"/>
                <a:cs typeface="Times New Roman"/>
              </a:rPr>
              <a:t>TDMA/FDD</a:t>
            </a:r>
            <a:endParaRPr sz="2400">
              <a:latin typeface="Times New Roman"/>
              <a:cs typeface="Times New Roman"/>
            </a:endParaRPr>
          </a:p>
          <a:p>
            <a:pPr marL="12700">
              <a:lnSpc>
                <a:spcPct val="100000"/>
              </a:lnSpc>
              <a:spcBef>
                <a:spcPts val="25"/>
              </a:spcBef>
            </a:pPr>
            <a:r>
              <a:rPr sz="2400" b="0" dirty="0">
                <a:latin typeface="Times New Roman"/>
                <a:cs typeface="Times New Roman"/>
              </a:rPr>
              <a:t>Data</a:t>
            </a:r>
            <a:r>
              <a:rPr sz="2400" b="0" spc="-15" dirty="0">
                <a:latin typeface="Times New Roman"/>
                <a:cs typeface="Times New Roman"/>
              </a:rPr>
              <a:t> </a:t>
            </a:r>
            <a:r>
              <a:rPr sz="2400" b="0" dirty="0">
                <a:latin typeface="Times New Roman"/>
                <a:cs typeface="Times New Roman"/>
              </a:rPr>
              <a:t>Speed:</a:t>
            </a:r>
            <a:r>
              <a:rPr sz="2400" b="0" spc="-10" dirty="0">
                <a:latin typeface="Times New Roman"/>
                <a:cs typeface="Times New Roman"/>
              </a:rPr>
              <a:t> </a:t>
            </a:r>
            <a:r>
              <a:rPr sz="2400" b="0" dirty="0">
                <a:latin typeface="Times New Roman"/>
                <a:cs typeface="Times New Roman"/>
              </a:rPr>
              <a:t>upto</a:t>
            </a:r>
            <a:r>
              <a:rPr sz="2400" b="0" spc="-15" dirty="0">
                <a:latin typeface="Times New Roman"/>
                <a:cs typeface="Times New Roman"/>
              </a:rPr>
              <a:t> </a:t>
            </a:r>
            <a:r>
              <a:rPr sz="2400" b="0" spc="-10" dirty="0">
                <a:latin typeface="Times New Roman"/>
                <a:cs typeface="Times New Roman"/>
              </a:rPr>
              <a:t>64kbps</a:t>
            </a:r>
            <a:endParaRPr sz="2400">
              <a:latin typeface="Times New Roman"/>
              <a:cs typeface="Times New Roman"/>
            </a:endParaRPr>
          </a:p>
        </p:txBody>
      </p:sp>
      <p:sp>
        <p:nvSpPr>
          <p:cNvPr id="3" name="object 3"/>
          <p:cNvSpPr txBox="1"/>
          <p:nvPr/>
        </p:nvSpPr>
        <p:spPr>
          <a:xfrm>
            <a:off x="383540" y="2467736"/>
            <a:ext cx="7084695" cy="312420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Services</a:t>
            </a:r>
            <a:r>
              <a:rPr sz="2400" spc="-40" dirty="0">
                <a:latin typeface="Times New Roman"/>
                <a:cs typeface="Times New Roman"/>
              </a:rPr>
              <a:t> </a:t>
            </a:r>
            <a:r>
              <a:rPr sz="2400" dirty="0">
                <a:latin typeface="Times New Roman"/>
                <a:cs typeface="Times New Roman"/>
              </a:rPr>
              <a:t>like</a:t>
            </a:r>
            <a:r>
              <a:rPr sz="2400" spc="-40" dirty="0">
                <a:latin typeface="Times New Roman"/>
                <a:cs typeface="Times New Roman"/>
              </a:rPr>
              <a:t> </a:t>
            </a:r>
            <a:r>
              <a:rPr sz="2400" dirty="0">
                <a:latin typeface="Times New Roman"/>
                <a:cs typeface="Times New Roman"/>
              </a:rPr>
              <a:t>text</a:t>
            </a:r>
            <a:r>
              <a:rPr sz="2400" spc="-40" dirty="0">
                <a:latin typeface="Times New Roman"/>
                <a:cs typeface="Times New Roman"/>
              </a:rPr>
              <a:t> </a:t>
            </a:r>
            <a:r>
              <a:rPr sz="2400" dirty="0">
                <a:latin typeface="Times New Roman"/>
                <a:cs typeface="Times New Roman"/>
              </a:rPr>
              <a:t>message,</a:t>
            </a:r>
            <a:r>
              <a:rPr sz="2400" spc="-15" dirty="0">
                <a:latin typeface="Times New Roman"/>
                <a:cs typeface="Times New Roman"/>
              </a:rPr>
              <a:t> </a:t>
            </a:r>
            <a:r>
              <a:rPr sz="2400" dirty="0">
                <a:latin typeface="Times New Roman"/>
                <a:cs typeface="Times New Roman"/>
              </a:rPr>
              <a:t>picture</a:t>
            </a:r>
            <a:r>
              <a:rPr sz="2400" spc="-55" dirty="0">
                <a:latin typeface="Times New Roman"/>
                <a:cs typeface="Times New Roman"/>
              </a:rPr>
              <a:t> </a:t>
            </a:r>
            <a:r>
              <a:rPr sz="2400" dirty="0">
                <a:latin typeface="Times New Roman"/>
                <a:cs typeface="Times New Roman"/>
              </a:rPr>
              <a:t>message</a:t>
            </a:r>
            <a:r>
              <a:rPr sz="2400" spc="-15" dirty="0">
                <a:latin typeface="Times New Roman"/>
                <a:cs typeface="Times New Roman"/>
              </a:rPr>
              <a:t> </a:t>
            </a:r>
            <a:r>
              <a:rPr sz="2400" dirty="0">
                <a:latin typeface="Times New Roman"/>
                <a:cs typeface="Times New Roman"/>
              </a:rPr>
              <a:t>was</a:t>
            </a:r>
            <a:r>
              <a:rPr sz="2400" spc="-10" dirty="0">
                <a:latin typeface="Times New Roman"/>
                <a:cs typeface="Times New Roman"/>
              </a:rPr>
              <a:t> included. </a:t>
            </a:r>
            <a:r>
              <a:rPr sz="2400" dirty="0">
                <a:latin typeface="Times New Roman"/>
                <a:cs typeface="Times New Roman"/>
              </a:rPr>
              <a:t>Example</a:t>
            </a:r>
            <a:r>
              <a:rPr sz="2400" spc="-30" dirty="0">
                <a:latin typeface="Times New Roman"/>
                <a:cs typeface="Times New Roman"/>
              </a:rPr>
              <a:t> </a:t>
            </a:r>
            <a:r>
              <a:rPr sz="2400" spc="-10" dirty="0">
                <a:latin typeface="Times New Roman"/>
                <a:cs typeface="Times New Roman"/>
              </a:rPr>
              <a:t>Systems:</a:t>
            </a:r>
            <a:endParaRPr sz="2400">
              <a:latin typeface="Times New Roman"/>
              <a:cs typeface="Times New Roman"/>
            </a:endParaRPr>
          </a:p>
          <a:p>
            <a:pPr marL="755015" marR="38100" indent="-285750">
              <a:lnSpc>
                <a:spcPts val="2310"/>
              </a:lnSpc>
              <a:spcBef>
                <a:spcPts val="550"/>
              </a:spcBef>
              <a:buFont typeface="Arial MT"/>
              <a:buChar char="–"/>
              <a:tabLst>
                <a:tab pos="756285" algn="l"/>
              </a:tabLst>
            </a:pPr>
            <a:r>
              <a:rPr sz="2400" dirty="0">
                <a:latin typeface="Times New Roman"/>
                <a:cs typeface="Times New Roman"/>
              </a:rPr>
              <a:t>Global</a:t>
            </a:r>
            <a:r>
              <a:rPr sz="2400" spc="-25" dirty="0">
                <a:latin typeface="Times New Roman"/>
                <a:cs typeface="Times New Roman"/>
              </a:rPr>
              <a:t> </a:t>
            </a:r>
            <a:r>
              <a:rPr sz="2400" dirty="0">
                <a:latin typeface="Times New Roman"/>
                <a:cs typeface="Times New Roman"/>
              </a:rPr>
              <a:t>System</a:t>
            </a:r>
            <a:r>
              <a:rPr sz="2400" spc="-4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Mobile</a:t>
            </a:r>
            <a:r>
              <a:rPr sz="2400" spc="-40" dirty="0">
                <a:latin typeface="Times New Roman"/>
                <a:cs typeface="Times New Roman"/>
              </a:rPr>
              <a:t> </a:t>
            </a:r>
            <a:r>
              <a:rPr sz="2400" dirty="0">
                <a:latin typeface="Times New Roman"/>
                <a:cs typeface="Times New Roman"/>
              </a:rPr>
              <a:t>Communications</a:t>
            </a:r>
            <a:r>
              <a:rPr sz="2400" spc="-20" dirty="0">
                <a:latin typeface="Times New Roman"/>
                <a:cs typeface="Times New Roman"/>
              </a:rPr>
              <a:t> </a:t>
            </a:r>
            <a:r>
              <a:rPr sz="2400" spc="-10" dirty="0">
                <a:latin typeface="Times New Roman"/>
                <a:cs typeface="Times New Roman"/>
              </a:rPr>
              <a:t>(GSM) 	</a:t>
            </a:r>
            <a:r>
              <a:rPr sz="2400" spc="-20" dirty="0">
                <a:latin typeface="Times New Roman"/>
                <a:cs typeface="Times New Roman"/>
              </a:rPr>
              <a:t>(TDMA</a:t>
            </a:r>
            <a:r>
              <a:rPr sz="2400" spc="-13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10" dirty="0">
                <a:latin typeface="Times New Roman"/>
                <a:cs typeface="Times New Roman"/>
              </a:rPr>
              <a:t>FDMA)</a:t>
            </a:r>
            <a:endParaRPr sz="2400">
              <a:latin typeface="Times New Roman"/>
              <a:cs typeface="Times New Roman"/>
            </a:endParaRPr>
          </a:p>
          <a:p>
            <a:pPr marL="755650" indent="-285750">
              <a:lnSpc>
                <a:spcPct val="100000"/>
              </a:lnSpc>
              <a:spcBef>
                <a:spcPts val="15"/>
              </a:spcBef>
              <a:buFont typeface="Arial MT"/>
              <a:buChar char="–"/>
              <a:tabLst>
                <a:tab pos="755650" algn="l"/>
              </a:tabLst>
            </a:pPr>
            <a:r>
              <a:rPr sz="2400" spc="-20" dirty="0">
                <a:latin typeface="Times New Roman"/>
                <a:cs typeface="Times New Roman"/>
              </a:rPr>
              <a:t>IS-</a:t>
            </a:r>
            <a:r>
              <a:rPr sz="2400" dirty="0">
                <a:latin typeface="Times New Roman"/>
                <a:cs typeface="Times New Roman"/>
              </a:rPr>
              <a:t>95(Interim</a:t>
            </a:r>
            <a:r>
              <a:rPr sz="2400" spc="-65" dirty="0">
                <a:latin typeface="Times New Roman"/>
                <a:cs typeface="Times New Roman"/>
              </a:rPr>
              <a:t> </a:t>
            </a:r>
            <a:r>
              <a:rPr sz="2400" dirty="0">
                <a:latin typeface="Times New Roman"/>
                <a:cs typeface="Times New Roman"/>
              </a:rPr>
              <a:t>Standard)</a:t>
            </a:r>
            <a:r>
              <a:rPr sz="2400" spc="-35" dirty="0">
                <a:latin typeface="Times New Roman"/>
                <a:cs typeface="Times New Roman"/>
              </a:rPr>
              <a:t> </a:t>
            </a:r>
            <a:r>
              <a:rPr sz="2400" spc="-10" dirty="0">
                <a:latin typeface="Times New Roman"/>
                <a:cs typeface="Times New Roman"/>
              </a:rPr>
              <a:t>(CDMA)</a:t>
            </a:r>
            <a:endParaRPr sz="2400">
              <a:latin typeface="Times New Roman"/>
              <a:cs typeface="Times New Roman"/>
            </a:endParaRPr>
          </a:p>
          <a:p>
            <a:pPr>
              <a:lnSpc>
                <a:spcPct val="100000"/>
              </a:lnSpc>
              <a:spcBef>
                <a:spcPts val="2530"/>
              </a:spcBef>
            </a:pPr>
            <a:endParaRPr sz="2400">
              <a:latin typeface="Times New Roman"/>
              <a:cs typeface="Times New Roman"/>
            </a:endParaRPr>
          </a:p>
          <a:p>
            <a:pPr marL="12700">
              <a:lnSpc>
                <a:spcPct val="100000"/>
              </a:lnSpc>
            </a:pPr>
            <a:r>
              <a:rPr sz="2200" dirty="0">
                <a:latin typeface="Times New Roman"/>
                <a:cs typeface="Times New Roman"/>
              </a:rPr>
              <a:t>Ericsson</a:t>
            </a:r>
            <a:r>
              <a:rPr sz="2200" spc="-45" dirty="0">
                <a:latin typeface="Times New Roman"/>
                <a:cs typeface="Times New Roman"/>
              </a:rPr>
              <a:t> </a:t>
            </a:r>
            <a:r>
              <a:rPr sz="2200" dirty="0">
                <a:latin typeface="Times New Roman"/>
                <a:cs typeface="Times New Roman"/>
              </a:rPr>
              <a:t>GH218</a:t>
            </a:r>
            <a:r>
              <a:rPr sz="2200" spc="-40" dirty="0">
                <a:latin typeface="Times New Roman"/>
                <a:cs typeface="Times New Roman"/>
              </a:rPr>
              <a:t> </a:t>
            </a:r>
            <a:r>
              <a:rPr sz="2200" dirty="0">
                <a:latin typeface="Times New Roman"/>
                <a:cs typeface="Times New Roman"/>
              </a:rPr>
              <a:t>which</a:t>
            </a:r>
            <a:r>
              <a:rPr sz="2200" spc="-55" dirty="0">
                <a:latin typeface="Times New Roman"/>
                <a:cs typeface="Times New Roman"/>
              </a:rPr>
              <a:t> </a:t>
            </a:r>
            <a:r>
              <a:rPr sz="2200" dirty="0">
                <a:latin typeface="Times New Roman"/>
                <a:cs typeface="Times New Roman"/>
              </a:rPr>
              <a:t>was</a:t>
            </a:r>
            <a:r>
              <a:rPr sz="2200" spc="-55" dirty="0">
                <a:latin typeface="Times New Roman"/>
                <a:cs typeface="Times New Roman"/>
              </a:rPr>
              <a:t> </a:t>
            </a:r>
            <a:r>
              <a:rPr sz="2200" dirty="0">
                <a:latin typeface="Times New Roman"/>
                <a:cs typeface="Times New Roman"/>
              </a:rPr>
              <a:t>introduced</a:t>
            </a:r>
            <a:r>
              <a:rPr sz="2200" spc="-50" dirty="0">
                <a:latin typeface="Times New Roman"/>
                <a:cs typeface="Times New Roman"/>
              </a:rPr>
              <a:t> </a:t>
            </a:r>
            <a:r>
              <a:rPr sz="2200" dirty="0">
                <a:latin typeface="Times New Roman"/>
                <a:cs typeface="Times New Roman"/>
              </a:rPr>
              <a:t>in</a:t>
            </a:r>
            <a:r>
              <a:rPr sz="2200" spc="-50" dirty="0">
                <a:latin typeface="Times New Roman"/>
                <a:cs typeface="Times New Roman"/>
              </a:rPr>
              <a:t> </a:t>
            </a:r>
            <a:r>
              <a:rPr sz="2200" dirty="0">
                <a:latin typeface="Times New Roman"/>
                <a:cs typeface="Times New Roman"/>
              </a:rPr>
              <a:t>1994</a:t>
            </a:r>
            <a:r>
              <a:rPr sz="2200" spc="-50" dirty="0">
                <a:latin typeface="Times New Roman"/>
                <a:cs typeface="Times New Roman"/>
              </a:rPr>
              <a:t> </a:t>
            </a:r>
            <a:r>
              <a:rPr sz="2200" spc="-25" dirty="0">
                <a:latin typeface="Times New Roman"/>
                <a:cs typeface="Times New Roman"/>
              </a:rPr>
              <a:t>and</a:t>
            </a:r>
            <a:endParaRPr sz="2200">
              <a:latin typeface="Times New Roman"/>
              <a:cs typeface="Times New Roman"/>
            </a:endParaRPr>
          </a:p>
          <a:p>
            <a:pPr marL="12700">
              <a:lnSpc>
                <a:spcPct val="100000"/>
              </a:lnSpc>
            </a:pPr>
            <a:r>
              <a:rPr sz="2200" dirty="0">
                <a:latin typeface="Times New Roman"/>
                <a:cs typeface="Times New Roman"/>
              </a:rPr>
              <a:t>operated</a:t>
            </a:r>
            <a:r>
              <a:rPr sz="2200" spc="-45" dirty="0">
                <a:latin typeface="Times New Roman"/>
                <a:cs typeface="Times New Roman"/>
              </a:rPr>
              <a:t> </a:t>
            </a:r>
            <a:r>
              <a:rPr sz="2200" dirty="0">
                <a:latin typeface="Times New Roman"/>
                <a:cs typeface="Times New Roman"/>
              </a:rPr>
              <a:t>in</a:t>
            </a:r>
            <a:r>
              <a:rPr sz="2200" spc="-30" dirty="0">
                <a:latin typeface="Times New Roman"/>
                <a:cs typeface="Times New Roman"/>
              </a:rPr>
              <a:t> </a:t>
            </a:r>
            <a:r>
              <a:rPr sz="2200" dirty="0">
                <a:latin typeface="Times New Roman"/>
                <a:cs typeface="Times New Roman"/>
              </a:rPr>
              <a:t>2G</a:t>
            </a:r>
            <a:r>
              <a:rPr sz="2200" spc="-50" dirty="0">
                <a:latin typeface="Times New Roman"/>
                <a:cs typeface="Times New Roman"/>
              </a:rPr>
              <a:t> </a:t>
            </a:r>
            <a:r>
              <a:rPr sz="2200" spc="-10" dirty="0">
                <a:latin typeface="Times New Roman"/>
                <a:cs typeface="Times New Roman"/>
              </a:rPr>
              <a:t>networks.</a:t>
            </a:r>
            <a:endParaRPr sz="2200">
              <a:latin typeface="Times New Roman"/>
              <a:cs typeface="Times New Roman"/>
            </a:endParaRPr>
          </a:p>
        </p:txBody>
      </p:sp>
      <p:pic>
        <p:nvPicPr>
          <p:cNvPr id="4" name="object 4"/>
          <p:cNvPicPr/>
          <p:nvPr/>
        </p:nvPicPr>
        <p:blipFill>
          <a:blip r:embed="rId2" cstate="print"/>
          <a:stretch>
            <a:fillRect/>
          </a:stretch>
        </p:blipFill>
        <p:spPr>
          <a:xfrm>
            <a:off x="8143875" y="3171825"/>
            <a:ext cx="895350" cy="2600325"/>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67</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8065134" cy="2879090"/>
          </a:xfrm>
          <a:prstGeom prst="rect">
            <a:avLst/>
          </a:prstGeom>
        </p:spPr>
        <p:txBody>
          <a:bodyPr vert="horz" wrap="square" lIns="0" tIns="85725" rIns="0" bIns="0" rtlCol="0">
            <a:spAutoFit/>
          </a:bodyPr>
          <a:lstStyle/>
          <a:p>
            <a:pPr marL="12700">
              <a:lnSpc>
                <a:spcPct val="100000"/>
              </a:lnSpc>
              <a:spcBef>
                <a:spcPts val="675"/>
              </a:spcBef>
            </a:pPr>
            <a:r>
              <a:rPr sz="2400" i="1" dirty="0">
                <a:latin typeface="Times New Roman"/>
                <a:cs typeface="Times New Roman"/>
              </a:rPr>
              <a:t>The</a:t>
            </a:r>
            <a:r>
              <a:rPr sz="2400" i="1" spc="-35" dirty="0">
                <a:latin typeface="Times New Roman"/>
                <a:cs typeface="Times New Roman"/>
              </a:rPr>
              <a:t> </a:t>
            </a:r>
            <a:r>
              <a:rPr sz="2400" i="1" dirty="0">
                <a:latin typeface="Times New Roman"/>
                <a:cs typeface="Times New Roman"/>
              </a:rPr>
              <a:t>following</a:t>
            </a:r>
            <a:r>
              <a:rPr sz="2400" i="1" spc="-65" dirty="0">
                <a:latin typeface="Times New Roman"/>
                <a:cs typeface="Times New Roman"/>
              </a:rPr>
              <a:t> </a:t>
            </a:r>
            <a:r>
              <a:rPr sz="2400" i="1" dirty="0">
                <a:latin typeface="Times New Roman"/>
                <a:cs typeface="Times New Roman"/>
              </a:rPr>
              <a:t>are</a:t>
            </a:r>
            <a:r>
              <a:rPr sz="2400" i="1" spc="-40" dirty="0">
                <a:latin typeface="Times New Roman"/>
                <a:cs typeface="Times New Roman"/>
              </a:rPr>
              <a:t> </a:t>
            </a:r>
            <a:r>
              <a:rPr sz="2400" dirty="0">
                <a:latin typeface="Times New Roman"/>
                <a:cs typeface="Times New Roman"/>
              </a:rPr>
              <a:t>limitations</a:t>
            </a:r>
            <a:r>
              <a:rPr sz="2400" spc="-55"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spc="-25" dirty="0">
                <a:latin typeface="Times New Roman"/>
                <a:cs typeface="Times New Roman"/>
              </a:rPr>
              <a:t>2G:</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Provides</a:t>
            </a:r>
            <a:r>
              <a:rPr sz="2400" spc="-15" dirty="0">
                <a:latin typeface="Times New Roman"/>
                <a:cs typeface="Times New Roman"/>
              </a:rPr>
              <a:t> </a:t>
            </a:r>
            <a:r>
              <a:rPr sz="2400" dirty="0">
                <a:latin typeface="Times New Roman"/>
                <a:cs typeface="Times New Roman"/>
              </a:rPr>
              <a:t>low</a:t>
            </a:r>
            <a:r>
              <a:rPr sz="2400" spc="-20"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rates</a:t>
            </a:r>
            <a:r>
              <a:rPr sz="2400" spc="-35" dirty="0">
                <a:latin typeface="Times New Roman"/>
                <a:cs typeface="Times New Roman"/>
              </a:rPr>
              <a:t> </a:t>
            </a:r>
            <a:r>
              <a:rPr sz="2400" dirty="0">
                <a:latin typeface="Times New Roman"/>
                <a:cs typeface="Times New Roman"/>
              </a:rPr>
              <a:t>ranging</a:t>
            </a:r>
            <a:r>
              <a:rPr sz="2400" spc="-10" dirty="0">
                <a:latin typeface="Times New Roman"/>
                <a:cs typeface="Times New Roman"/>
              </a:rPr>
              <a:t> </a:t>
            </a:r>
            <a:r>
              <a:rPr sz="2400" dirty="0">
                <a:latin typeface="Times New Roman"/>
                <a:cs typeface="Times New Roman"/>
              </a:rPr>
              <a:t>from</a:t>
            </a:r>
            <a:r>
              <a:rPr sz="2400" spc="-20" dirty="0">
                <a:latin typeface="Times New Roman"/>
                <a:cs typeface="Times New Roman"/>
              </a:rPr>
              <a:t> </a:t>
            </a:r>
            <a:r>
              <a:rPr sz="2400" dirty="0">
                <a:latin typeface="Times New Roman"/>
                <a:cs typeface="Times New Roman"/>
              </a:rPr>
              <a:t>9.6</a:t>
            </a:r>
            <a:r>
              <a:rPr sz="2400" spc="-10" dirty="0">
                <a:latin typeface="Times New Roman"/>
                <a:cs typeface="Times New Roman"/>
              </a:rPr>
              <a:t> </a:t>
            </a:r>
            <a:r>
              <a:rPr sz="2400" dirty="0">
                <a:latin typeface="Times New Roman"/>
                <a:cs typeface="Times New Roman"/>
              </a:rPr>
              <a:t>kbps</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28.8</a:t>
            </a:r>
            <a:r>
              <a:rPr sz="2400" spc="-10" dirty="0">
                <a:latin typeface="Times New Roman"/>
                <a:cs typeface="Times New Roman"/>
              </a:rPr>
              <a:t> kbps.</a:t>
            </a:r>
            <a:endParaRPr sz="2400">
              <a:latin typeface="Times New Roman"/>
              <a:cs typeface="Times New Roman"/>
            </a:endParaRPr>
          </a:p>
          <a:p>
            <a:pPr marL="355600" marR="5080" indent="-342900">
              <a:lnSpc>
                <a:spcPct val="100000"/>
              </a:lnSpc>
              <a:spcBef>
                <a:spcPts val="580"/>
              </a:spcBef>
              <a:buClr>
                <a:srgbClr val="0F1141"/>
              </a:buClr>
              <a:buFont typeface="Arial MT"/>
              <a:buChar char="•"/>
              <a:tabLst>
                <a:tab pos="355600" algn="l"/>
              </a:tabLst>
            </a:pPr>
            <a:r>
              <a:rPr sz="2400" dirty="0">
                <a:latin typeface="Times New Roman"/>
                <a:cs typeface="Times New Roman"/>
              </a:rPr>
              <a:t>Circuit-switched</a:t>
            </a:r>
            <a:r>
              <a:rPr sz="2400" spc="-60" dirty="0">
                <a:latin typeface="Times New Roman"/>
                <a:cs typeface="Times New Roman"/>
              </a:rPr>
              <a:t> </a:t>
            </a:r>
            <a:r>
              <a:rPr sz="2400" dirty="0">
                <a:latin typeface="Times New Roman"/>
                <a:cs typeface="Times New Roman"/>
              </a:rPr>
              <a:t>network,</a:t>
            </a:r>
            <a:r>
              <a:rPr sz="2400" spc="-30" dirty="0">
                <a:latin typeface="Times New Roman"/>
                <a:cs typeface="Times New Roman"/>
              </a:rPr>
              <a:t> </a:t>
            </a:r>
            <a:r>
              <a:rPr sz="2400" dirty="0">
                <a:latin typeface="Times New Roman"/>
                <a:cs typeface="Times New Roman"/>
              </a:rPr>
              <a:t>where</a:t>
            </a:r>
            <a:r>
              <a:rPr sz="2400" spc="-2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end</a:t>
            </a:r>
            <a:r>
              <a:rPr sz="2400" spc="-30" dirty="0">
                <a:latin typeface="Times New Roman"/>
                <a:cs typeface="Times New Roman"/>
              </a:rPr>
              <a:t> </a:t>
            </a:r>
            <a:r>
              <a:rPr sz="2400" dirty="0">
                <a:latin typeface="Times New Roman"/>
                <a:cs typeface="Times New Roman"/>
              </a:rPr>
              <a:t>systems</a:t>
            </a:r>
            <a:r>
              <a:rPr sz="2400" spc="-5" dirty="0">
                <a:latin typeface="Times New Roman"/>
                <a:cs typeface="Times New Roman"/>
              </a:rPr>
              <a:t> </a:t>
            </a:r>
            <a:r>
              <a:rPr sz="2400" dirty="0">
                <a:latin typeface="Times New Roman"/>
                <a:cs typeface="Times New Roman"/>
              </a:rPr>
              <a:t>are</a:t>
            </a:r>
            <a:r>
              <a:rPr sz="2400" spc="-45" dirty="0">
                <a:latin typeface="Times New Roman"/>
                <a:cs typeface="Times New Roman"/>
              </a:rPr>
              <a:t> </a:t>
            </a:r>
            <a:r>
              <a:rPr sz="2400" spc="-10" dirty="0">
                <a:latin typeface="Times New Roman"/>
                <a:cs typeface="Times New Roman"/>
              </a:rPr>
              <a:t>dedicated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entire</a:t>
            </a:r>
            <a:r>
              <a:rPr sz="2400" spc="-45" dirty="0">
                <a:latin typeface="Times New Roman"/>
                <a:cs typeface="Times New Roman"/>
              </a:rPr>
              <a:t> </a:t>
            </a:r>
            <a:r>
              <a:rPr sz="2400" dirty="0">
                <a:latin typeface="Times New Roman"/>
                <a:cs typeface="Times New Roman"/>
              </a:rPr>
              <a:t>call</a:t>
            </a:r>
            <a:r>
              <a:rPr sz="2400" spc="-25" dirty="0">
                <a:latin typeface="Times New Roman"/>
                <a:cs typeface="Times New Roman"/>
              </a:rPr>
              <a:t> </a:t>
            </a:r>
            <a:r>
              <a:rPr sz="2400" dirty="0">
                <a:latin typeface="Times New Roman"/>
                <a:cs typeface="Times New Roman"/>
              </a:rPr>
              <a:t>session.</a:t>
            </a:r>
            <a:r>
              <a:rPr sz="2400" spc="-70"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causes</a:t>
            </a:r>
            <a:r>
              <a:rPr sz="2400" spc="-10" dirty="0">
                <a:latin typeface="Times New Roman"/>
                <a:cs typeface="Times New Roman"/>
              </a:rPr>
              <a:t> </a:t>
            </a:r>
            <a:r>
              <a:rPr sz="2400" dirty="0">
                <a:latin typeface="Times New Roman"/>
                <a:cs typeface="Times New Roman"/>
              </a:rPr>
              <a:t>reduction</a:t>
            </a:r>
            <a:r>
              <a:rPr sz="2400" spc="-2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usage</a:t>
            </a:r>
            <a:r>
              <a:rPr sz="2400" spc="-20" dirty="0">
                <a:latin typeface="Times New Roman"/>
                <a:cs typeface="Times New Roman"/>
              </a:rPr>
              <a:t> </a:t>
            </a:r>
            <a:r>
              <a:rPr sz="2400" spc="-25" dirty="0">
                <a:latin typeface="Times New Roman"/>
                <a:cs typeface="Times New Roman"/>
              </a:rPr>
              <a:t>of </a:t>
            </a:r>
            <a:r>
              <a:rPr sz="2400" dirty="0">
                <a:latin typeface="Times New Roman"/>
                <a:cs typeface="Times New Roman"/>
              </a:rPr>
              <a:t>bandwidth</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resources.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spc="-20" dirty="0">
                <a:latin typeface="Times New Roman"/>
                <a:cs typeface="Times New Roman"/>
              </a:rPr>
              <a:t>Too</a:t>
            </a:r>
            <a:r>
              <a:rPr sz="2400" spc="-40" dirty="0">
                <a:latin typeface="Times New Roman"/>
                <a:cs typeface="Times New Roman"/>
              </a:rPr>
              <a:t> </a:t>
            </a:r>
            <a:r>
              <a:rPr sz="2400" dirty="0">
                <a:latin typeface="Times New Roman"/>
                <a:cs typeface="Times New Roman"/>
              </a:rPr>
              <a:t>many</a:t>
            </a:r>
            <a:r>
              <a:rPr sz="2400" spc="-35" dirty="0">
                <a:latin typeface="Times New Roman"/>
                <a:cs typeface="Times New Roman"/>
              </a:rPr>
              <a:t> </a:t>
            </a:r>
            <a:r>
              <a:rPr sz="2400" dirty="0">
                <a:latin typeface="Times New Roman"/>
                <a:cs typeface="Times New Roman"/>
              </a:rPr>
              <a:t>2G</a:t>
            </a:r>
            <a:r>
              <a:rPr sz="2400" spc="-50" dirty="0">
                <a:latin typeface="Times New Roman"/>
                <a:cs typeface="Times New Roman"/>
              </a:rPr>
              <a:t> </a:t>
            </a:r>
            <a:r>
              <a:rPr sz="2400" dirty="0">
                <a:latin typeface="Times New Roman"/>
                <a:cs typeface="Times New Roman"/>
              </a:rPr>
              <a:t>standards</a:t>
            </a:r>
            <a:r>
              <a:rPr sz="2400" spc="-50" dirty="0">
                <a:latin typeface="Times New Roman"/>
                <a:cs typeface="Times New Roman"/>
              </a:rPr>
              <a:t> </a:t>
            </a:r>
            <a:r>
              <a:rPr sz="2400" dirty="0">
                <a:latin typeface="Times New Roman"/>
                <a:cs typeface="Times New Roman"/>
              </a:rPr>
              <a:t>globally</a:t>
            </a:r>
            <a:r>
              <a:rPr sz="2400" spc="-80" dirty="0">
                <a:latin typeface="Times New Roman"/>
                <a:cs typeface="Times New Roman"/>
              </a:rPr>
              <a:t> </a:t>
            </a:r>
            <a:r>
              <a:rPr sz="2400" dirty="0">
                <a:latin typeface="Times New Roman"/>
                <a:cs typeface="Times New Roman"/>
              </a:rPr>
              <a:t>(e.g.</a:t>
            </a:r>
            <a:r>
              <a:rPr sz="2400" spc="-45" dirty="0">
                <a:latin typeface="Times New Roman"/>
                <a:cs typeface="Times New Roman"/>
              </a:rPr>
              <a:t> </a:t>
            </a:r>
            <a:r>
              <a:rPr sz="2400" dirty="0">
                <a:latin typeface="Times New Roman"/>
                <a:cs typeface="Times New Roman"/>
              </a:rPr>
              <a:t>GSM,</a:t>
            </a:r>
            <a:r>
              <a:rPr sz="2400" spc="-30" dirty="0">
                <a:latin typeface="Times New Roman"/>
                <a:cs typeface="Times New Roman"/>
              </a:rPr>
              <a:t> </a:t>
            </a:r>
            <a:r>
              <a:rPr sz="2400" dirty="0">
                <a:latin typeface="Times New Roman"/>
                <a:cs typeface="Times New Roman"/>
              </a:rPr>
              <a:t>CDMA,</a:t>
            </a:r>
            <a:r>
              <a:rPr sz="2400" spc="-25" dirty="0">
                <a:latin typeface="Times New Roman"/>
                <a:cs typeface="Times New Roman"/>
              </a:rPr>
              <a:t> </a:t>
            </a:r>
            <a:r>
              <a:rPr sz="2400" spc="-20" dirty="0">
                <a:latin typeface="Times New Roman"/>
                <a:cs typeface="Times New Roman"/>
              </a:rPr>
              <a:t>PDC,</a:t>
            </a:r>
            <a:endParaRPr sz="2400">
              <a:latin typeface="Times New Roman"/>
              <a:cs typeface="Times New Roman"/>
            </a:endParaRPr>
          </a:p>
          <a:p>
            <a:pPr marL="355600">
              <a:lnSpc>
                <a:spcPct val="100000"/>
              </a:lnSpc>
            </a:pP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PHS</a:t>
            </a:r>
            <a:r>
              <a:rPr sz="2400" spc="-20" dirty="0">
                <a:latin typeface="Times New Roman"/>
                <a:cs typeface="Times New Roman"/>
              </a:rPr>
              <a:t> </a:t>
            </a:r>
            <a:r>
              <a:rPr sz="2400" spc="-50" dirty="0">
                <a:latin typeface="Times New Roman"/>
                <a:cs typeface="Times New Roman"/>
              </a:rPr>
              <a:t>)</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68</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959090" cy="2806065"/>
          </a:xfrm>
          <a:prstGeom prst="rect">
            <a:avLst/>
          </a:prstGeom>
        </p:spPr>
        <p:txBody>
          <a:bodyPr vert="horz" wrap="square" lIns="0" tIns="12700" rIns="0" bIns="0" rtlCol="0">
            <a:spAutoFit/>
          </a:bodyPr>
          <a:lstStyle/>
          <a:p>
            <a:pPr marL="355600" marR="574040" indent="-342900">
              <a:lnSpc>
                <a:spcPct val="100000"/>
              </a:lnSpc>
              <a:spcBef>
                <a:spcPts val="100"/>
              </a:spcBef>
              <a:buClr>
                <a:srgbClr val="0F1141"/>
              </a:buClr>
              <a:buFont typeface="Arial MT"/>
              <a:buChar char="•"/>
              <a:tabLst>
                <a:tab pos="355600" algn="l"/>
                <a:tab pos="4236085" algn="l"/>
              </a:tabLst>
            </a:pPr>
            <a:r>
              <a:rPr sz="2400" dirty="0">
                <a:latin typeface="Times New Roman"/>
                <a:cs typeface="Times New Roman"/>
              </a:rPr>
              <a:t>Goal:</a:t>
            </a:r>
            <a:r>
              <a:rPr sz="2400" spc="-75" dirty="0">
                <a:latin typeface="Times New Roman"/>
                <a:cs typeface="Times New Roman"/>
              </a:rPr>
              <a:t> </a:t>
            </a:r>
            <a:r>
              <a:rPr sz="2400" spc="-30" dirty="0">
                <a:latin typeface="Times New Roman"/>
                <a:cs typeface="Times New Roman"/>
              </a:rPr>
              <a:t>To</a:t>
            </a:r>
            <a:r>
              <a:rPr sz="2400" spc="-15" dirty="0">
                <a:latin typeface="Times New Roman"/>
                <a:cs typeface="Times New Roman"/>
              </a:rPr>
              <a:t> </a:t>
            </a:r>
            <a:r>
              <a:rPr sz="2400" dirty="0">
                <a:latin typeface="Times New Roman"/>
                <a:cs typeface="Times New Roman"/>
              </a:rPr>
              <a:t>provide</a:t>
            </a:r>
            <a:r>
              <a:rPr sz="2400" spc="-40" dirty="0">
                <a:latin typeface="Times New Roman"/>
                <a:cs typeface="Times New Roman"/>
              </a:rPr>
              <a:t> </a:t>
            </a:r>
            <a:r>
              <a:rPr sz="2400" dirty="0">
                <a:latin typeface="Times New Roman"/>
                <a:cs typeface="Times New Roman"/>
              </a:rPr>
              <a:t>better</a:t>
            </a:r>
            <a:r>
              <a:rPr sz="2400" spc="-35" dirty="0">
                <a:latin typeface="Times New Roman"/>
                <a:cs typeface="Times New Roman"/>
              </a:rPr>
              <a:t> </a:t>
            </a:r>
            <a:r>
              <a:rPr sz="2400" dirty="0">
                <a:latin typeface="Times New Roman"/>
                <a:cs typeface="Times New Roman"/>
              </a:rPr>
              <a:t>data</a:t>
            </a:r>
            <a:r>
              <a:rPr sz="2400" spc="-40" dirty="0">
                <a:latin typeface="Times New Roman"/>
                <a:cs typeface="Times New Roman"/>
              </a:rPr>
              <a:t> </a:t>
            </a:r>
            <a:r>
              <a:rPr sz="2400" dirty="0">
                <a:latin typeface="Times New Roman"/>
                <a:cs typeface="Times New Roman"/>
              </a:rPr>
              <a:t>rates</a:t>
            </a:r>
            <a:r>
              <a:rPr sz="2400" spc="-4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wider</a:t>
            </a:r>
            <a:r>
              <a:rPr sz="2400" spc="-20" dirty="0">
                <a:latin typeface="Times New Roman"/>
                <a:cs typeface="Times New Roman"/>
              </a:rPr>
              <a:t> </a:t>
            </a:r>
            <a:r>
              <a:rPr sz="2400" dirty="0">
                <a:latin typeface="Times New Roman"/>
                <a:cs typeface="Times New Roman"/>
              </a:rPr>
              <a:t>range</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spc="-20" dirty="0">
                <a:latin typeface="Times New Roman"/>
                <a:cs typeface="Times New Roman"/>
              </a:rPr>
              <a:t>data </a:t>
            </a:r>
            <a:r>
              <a:rPr sz="2400" dirty="0">
                <a:latin typeface="Times New Roman"/>
                <a:cs typeface="Times New Roman"/>
              </a:rPr>
              <a:t>services</a:t>
            </a:r>
            <a:r>
              <a:rPr sz="2400" spc="-4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was</a:t>
            </a:r>
            <a:r>
              <a:rPr sz="2400" spc="-5" dirty="0">
                <a:latin typeface="Times New Roman"/>
                <a:cs typeface="Times New Roman"/>
              </a:rPr>
              <a:t> </a:t>
            </a:r>
            <a:r>
              <a:rPr sz="2400" dirty="0">
                <a:solidFill>
                  <a:srgbClr val="4F81BC"/>
                </a:solidFill>
                <a:latin typeface="Times New Roman"/>
                <a:cs typeface="Times New Roman"/>
              </a:rPr>
              <a:t>a</a:t>
            </a:r>
            <a:r>
              <a:rPr sz="2400" spc="-20" dirty="0">
                <a:solidFill>
                  <a:srgbClr val="4F81BC"/>
                </a:solidFill>
                <a:latin typeface="Times New Roman"/>
                <a:cs typeface="Times New Roman"/>
              </a:rPr>
              <a:t> </a:t>
            </a:r>
            <a:r>
              <a:rPr sz="2400" spc="-10" dirty="0">
                <a:solidFill>
                  <a:srgbClr val="4F81BC"/>
                </a:solidFill>
                <a:latin typeface="Times New Roman"/>
                <a:cs typeface="Times New Roman"/>
              </a:rPr>
              <a:t>transition</a:t>
            </a:r>
            <a:r>
              <a:rPr sz="2400" dirty="0">
                <a:solidFill>
                  <a:srgbClr val="4F81BC"/>
                </a:solidFill>
                <a:latin typeface="Times New Roman"/>
                <a:cs typeface="Times New Roman"/>
              </a:rPr>
              <a:t>	from</a:t>
            </a:r>
            <a:r>
              <a:rPr sz="2400" spc="-25" dirty="0">
                <a:solidFill>
                  <a:srgbClr val="4F81BC"/>
                </a:solidFill>
                <a:latin typeface="Times New Roman"/>
                <a:cs typeface="Times New Roman"/>
              </a:rPr>
              <a:t> </a:t>
            </a:r>
            <a:r>
              <a:rPr sz="2400" dirty="0">
                <a:solidFill>
                  <a:srgbClr val="4F81BC"/>
                </a:solidFill>
                <a:latin typeface="Times New Roman"/>
                <a:cs typeface="Times New Roman"/>
              </a:rPr>
              <a:t>2G</a:t>
            </a:r>
            <a:r>
              <a:rPr sz="2400" spc="-15" dirty="0">
                <a:solidFill>
                  <a:srgbClr val="4F81BC"/>
                </a:solidFill>
                <a:latin typeface="Times New Roman"/>
                <a:cs typeface="Times New Roman"/>
              </a:rPr>
              <a:t> </a:t>
            </a:r>
            <a:r>
              <a:rPr sz="2400" dirty="0">
                <a:solidFill>
                  <a:srgbClr val="4F81BC"/>
                </a:solidFill>
                <a:latin typeface="Times New Roman"/>
                <a:cs typeface="Times New Roman"/>
              </a:rPr>
              <a:t>to</a:t>
            </a:r>
            <a:r>
              <a:rPr sz="2400" spc="-25" dirty="0">
                <a:solidFill>
                  <a:srgbClr val="4F81BC"/>
                </a:solidFill>
                <a:latin typeface="Times New Roman"/>
                <a:cs typeface="Times New Roman"/>
              </a:rPr>
              <a:t> 3G</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Time</a:t>
            </a:r>
            <a:r>
              <a:rPr sz="2400" spc="-40" dirty="0">
                <a:latin typeface="Times New Roman"/>
                <a:cs typeface="Times New Roman"/>
              </a:rPr>
              <a:t> </a:t>
            </a:r>
            <a:r>
              <a:rPr sz="2400" dirty="0">
                <a:latin typeface="Times New Roman"/>
                <a:cs typeface="Times New Roman"/>
              </a:rPr>
              <a:t>frame:</a:t>
            </a:r>
            <a:r>
              <a:rPr sz="2400" spc="-40" dirty="0">
                <a:latin typeface="Times New Roman"/>
                <a:cs typeface="Times New Roman"/>
              </a:rPr>
              <a:t> </a:t>
            </a:r>
            <a:r>
              <a:rPr sz="2400" spc="-10" dirty="0">
                <a:latin typeface="Times New Roman"/>
                <a:cs typeface="Times New Roman"/>
              </a:rPr>
              <a:t>2000-</a:t>
            </a:r>
            <a:r>
              <a:rPr sz="2400" spc="-20" dirty="0">
                <a:latin typeface="Times New Roman"/>
                <a:cs typeface="Times New Roman"/>
              </a:rPr>
              <a:t>2002</a:t>
            </a:r>
            <a:endParaRPr sz="2400">
              <a:latin typeface="Times New Roman"/>
              <a:cs typeface="Times New Roman"/>
            </a:endParaRPr>
          </a:p>
          <a:p>
            <a:pPr marL="355600" marR="43180" indent="-342900">
              <a:lnSpc>
                <a:spcPct val="100000"/>
              </a:lnSpc>
              <a:spcBef>
                <a:spcPts val="580"/>
              </a:spcBef>
              <a:buClr>
                <a:srgbClr val="0F1141"/>
              </a:buClr>
              <a:buFont typeface="Arial MT"/>
              <a:buChar char="•"/>
              <a:tabLst>
                <a:tab pos="355600" algn="l"/>
              </a:tabLst>
            </a:pPr>
            <a:r>
              <a:rPr sz="2400" i="1" dirty="0">
                <a:latin typeface="Times New Roman"/>
                <a:cs typeface="Times New Roman"/>
              </a:rPr>
              <a:t>The</a:t>
            </a:r>
            <a:r>
              <a:rPr sz="2400" i="1" spc="-20" dirty="0">
                <a:latin typeface="Times New Roman"/>
                <a:cs typeface="Times New Roman"/>
              </a:rPr>
              <a:t> </a:t>
            </a:r>
            <a:r>
              <a:rPr sz="2400" i="1" dirty="0">
                <a:latin typeface="Times New Roman"/>
                <a:cs typeface="Times New Roman"/>
              </a:rPr>
              <a:t>mobile</a:t>
            </a:r>
            <a:r>
              <a:rPr sz="2400" i="1" spc="-30" dirty="0">
                <a:latin typeface="Times New Roman"/>
                <a:cs typeface="Times New Roman"/>
              </a:rPr>
              <a:t> </a:t>
            </a:r>
            <a:r>
              <a:rPr sz="2400" i="1" dirty="0">
                <a:latin typeface="Times New Roman"/>
                <a:cs typeface="Times New Roman"/>
              </a:rPr>
              <a:t>technology</a:t>
            </a:r>
            <a:r>
              <a:rPr sz="2400" i="1" spc="-55" dirty="0">
                <a:latin typeface="Times New Roman"/>
                <a:cs typeface="Times New Roman"/>
              </a:rPr>
              <a:t> </a:t>
            </a:r>
            <a:r>
              <a:rPr sz="2400" i="1" dirty="0">
                <a:latin typeface="Times New Roman"/>
                <a:cs typeface="Times New Roman"/>
              </a:rPr>
              <a:t>using</a:t>
            </a:r>
            <a:r>
              <a:rPr sz="2400" i="1" spc="-25" dirty="0">
                <a:latin typeface="Times New Roman"/>
                <a:cs typeface="Times New Roman"/>
              </a:rPr>
              <a:t> </a:t>
            </a:r>
            <a:r>
              <a:rPr sz="2400" i="1" dirty="0">
                <a:latin typeface="Times New Roman"/>
                <a:cs typeface="Times New Roman"/>
              </a:rPr>
              <a:t>GPRS</a:t>
            </a:r>
            <a:r>
              <a:rPr sz="2400" i="1" spc="-15" dirty="0">
                <a:latin typeface="Times New Roman"/>
                <a:cs typeface="Times New Roman"/>
              </a:rPr>
              <a:t> </a:t>
            </a:r>
            <a:r>
              <a:rPr sz="2400" i="1" dirty="0">
                <a:latin typeface="Times New Roman"/>
                <a:cs typeface="Times New Roman"/>
              </a:rPr>
              <a:t>standard</a:t>
            </a:r>
            <a:r>
              <a:rPr sz="2400" i="1" spc="-35" dirty="0">
                <a:latin typeface="Times New Roman"/>
                <a:cs typeface="Times New Roman"/>
              </a:rPr>
              <a:t> </a:t>
            </a:r>
            <a:r>
              <a:rPr sz="2400" i="1" dirty="0">
                <a:latin typeface="Times New Roman"/>
                <a:cs typeface="Times New Roman"/>
              </a:rPr>
              <a:t>has</a:t>
            </a:r>
            <a:r>
              <a:rPr sz="2400" i="1" spc="-20" dirty="0">
                <a:latin typeface="Times New Roman"/>
                <a:cs typeface="Times New Roman"/>
              </a:rPr>
              <a:t> </a:t>
            </a:r>
            <a:r>
              <a:rPr sz="2400" i="1" dirty="0">
                <a:latin typeface="Times New Roman"/>
                <a:cs typeface="Times New Roman"/>
              </a:rPr>
              <a:t>been</a:t>
            </a:r>
            <a:r>
              <a:rPr sz="2400" i="1" spc="-15" dirty="0">
                <a:latin typeface="Times New Roman"/>
                <a:cs typeface="Times New Roman"/>
              </a:rPr>
              <a:t> </a:t>
            </a:r>
            <a:r>
              <a:rPr sz="2400" i="1" spc="-10" dirty="0">
                <a:latin typeface="Times New Roman"/>
                <a:cs typeface="Times New Roman"/>
              </a:rPr>
              <a:t>termed </a:t>
            </a:r>
            <a:r>
              <a:rPr sz="2400" i="1" dirty="0">
                <a:latin typeface="Times New Roman"/>
                <a:cs typeface="Times New Roman"/>
              </a:rPr>
              <a:t>as</a:t>
            </a:r>
            <a:r>
              <a:rPr sz="2400" i="1" spc="-25" dirty="0">
                <a:latin typeface="Times New Roman"/>
                <a:cs typeface="Times New Roman"/>
              </a:rPr>
              <a:t> </a:t>
            </a:r>
            <a:r>
              <a:rPr sz="2400" i="1" spc="-10" dirty="0">
                <a:latin typeface="Times New Roman"/>
                <a:cs typeface="Times New Roman"/>
              </a:rPr>
              <a:t>2.5G.</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2.5G</a:t>
            </a:r>
            <a:r>
              <a:rPr sz="2400" spc="-10" dirty="0">
                <a:latin typeface="Times New Roman"/>
                <a:cs typeface="Times New Roman"/>
              </a:rPr>
              <a:t> </a:t>
            </a:r>
            <a:r>
              <a:rPr sz="2400" dirty="0">
                <a:latin typeface="Times New Roman"/>
                <a:cs typeface="Times New Roman"/>
              </a:rPr>
              <a:t>was</a:t>
            </a:r>
            <a:r>
              <a:rPr sz="2400" spc="-5" dirty="0">
                <a:latin typeface="Times New Roman"/>
                <a:cs typeface="Times New Roman"/>
              </a:rPr>
              <a:t> </a:t>
            </a:r>
            <a:r>
              <a:rPr sz="2400" dirty="0">
                <a:latin typeface="Times New Roman"/>
                <a:cs typeface="Times New Roman"/>
              </a:rPr>
              <a:t>started</a:t>
            </a:r>
            <a:r>
              <a:rPr sz="2400" spc="-4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1998</a:t>
            </a:r>
            <a:r>
              <a:rPr sz="2400" spc="-10"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added</a:t>
            </a:r>
            <a:r>
              <a:rPr sz="2400" spc="-25" dirty="0">
                <a:latin typeface="Times New Roman"/>
                <a:cs typeface="Times New Roman"/>
              </a:rPr>
              <a:t> </a:t>
            </a:r>
            <a:r>
              <a:rPr sz="2400" dirty="0">
                <a:latin typeface="Times New Roman"/>
                <a:cs typeface="Times New Roman"/>
              </a:rPr>
              <a:t>GPRS</a:t>
            </a:r>
            <a:r>
              <a:rPr sz="2400" spc="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spc="-10" dirty="0">
                <a:latin typeface="Times New Roman"/>
                <a:cs typeface="Times New Roman"/>
              </a:rPr>
              <a:t>enhanced</a:t>
            </a:r>
            <a:endParaRPr sz="2400">
              <a:latin typeface="Times New Roman"/>
              <a:cs typeface="Times New Roman"/>
            </a:endParaRPr>
          </a:p>
          <a:p>
            <a:pPr marL="355600">
              <a:lnSpc>
                <a:spcPct val="100000"/>
              </a:lnSpc>
            </a:pPr>
            <a:r>
              <a:rPr sz="2400" dirty="0">
                <a:latin typeface="Times New Roman"/>
                <a:cs typeface="Times New Roman"/>
              </a:rPr>
              <a:t>data</a:t>
            </a:r>
            <a:r>
              <a:rPr sz="2400" spc="-45" dirty="0">
                <a:latin typeface="Times New Roman"/>
                <a:cs typeface="Times New Roman"/>
              </a:rPr>
              <a:t> </a:t>
            </a:r>
            <a:r>
              <a:rPr sz="2400" dirty="0">
                <a:latin typeface="Times New Roman"/>
                <a:cs typeface="Times New Roman"/>
              </a:rPr>
              <a:t>rates</a:t>
            </a:r>
            <a:r>
              <a:rPr sz="2400" spc="-4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GSM</a:t>
            </a:r>
            <a:r>
              <a:rPr sz="2400" spc="-10" dirty="0">
                <a:latin typeface="Times New Roman"/>
                <a:cs typeface="Times New Roman"/>
              </a:rPr>
              <a:t> </a:t>
            </a:r>
            <a:r>
              <a:rPr sz="2400" dirty="0">
                <a:latin typeface="Times New Roman"/>
                <a:cs typeface="Times New Roman"/>
              </a:rPr>
              <a:t>evolution</a:t>
            </a:r>
            <a:r>
              <a:rPr sz="2400" spc="-55" dirty="0">
                <a:latin typeface="Times New Roman"/>
                <a:cs typeface="Times New Roman"/>
              </a:rPr>
              <a:t> </a:t>
            </a:r>
            <a:r>
              <a:rPr sz="2400" spc="-10" dirty="0">
                <a:latin typeface="Times New Roman"/>
                <a:cs typeface="Times New Roman"/>
              </a:rPr>
              <a:t>(EDGE).</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b="0" spc="-145" dirty="0">
                <a:latin typeface="Arial MT"/>
                <a:cs typeface="Arial MT"/>
              </a:rPr>
              <a:t>Interim</a:t>
            </a:r>
            <a:r>
              <a:rPr b="0" spc="-229" dirty="0">
                <a:latin typeface="Arial MT"/>
                <a:cs typeface="Arial MT"/>
              </a:rPr>
              <a:t> </a:t>
            </a:r>
            <a:r>
              <a:rPr b="0" spc="-150" dirty="0">
                <a:latin typeface="Arial MT"/>
                <a:cs typeface="Arial MT"/>
              </a:rPr>
              <a:t>generation</a:t>
            </a:r>
            <a:r>
              <a:rPr b="0" spc="-225" dirty="0">
                <a:latin typeface="Arial MT"/>
                <a:cs typeface="Arial MT"/>
              </a:rPr>
              <a:t> </a:t>
            </a:r>
            <a:r>
              <a:rPr b="0" spc="-135" dirty="0">
                <a:latin typeface="Arial MT"/>
                <a:cs typeface="Arial MT"/>
              </a:rPr>
              <a:t>(2.5G</a:t>
            </a:r>
            <a:r>
              <a:rPr b="0" spc="-245" dirty="0">
                <a:latin typeface="Arial MT"/>
                <a:cs typeface="Arial MT"/>
              </a:rPr>
              <a:t> </a:t>
            </a:r>
            <a:r>
              <a:rPr spc="-5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7435-EC3D-4A3B-438E-319AF18F22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835404-D19D-8085-5637-492E1998C0B7}"/>
              </a:ext>
            </a:extLst>
          </p:cNvPr>
          <p:cNvSpPr txBox="1"/>
          <p:nvPr/>
        </p:nvSpPr>
        <p:spPr>
          <a:xfrm>
            <a:off x="383540" y="1516507"/>
            <a:ext cx="7806055" cy="4444807"/>
          </a:xfrm>
          <a:prstGeom prst="rect">
            <a:avLst/>
          </a:prstGeom>
        </p:spPr>
        <p:txBody>
          <a:bodyPr vert="horz" wrap="square" lIns="0" tIns="12700" rIns="0" bIns="0" rtlCol="0">
            <a:spAutoFit/>
          </a:bodyPr>
          <a:lstStyle/>
          <a:p>
            <a:pPr>
              <a:buNone/>
            </a:pPr>
            <a:r>
              <a:rPr lang="en-US" b="1" dirty="0"/>
              <a:t>Market-Driven vs. Engineering-Driven Approach in Wireless Communication</a:t>
            </a:r>
          </a:p>
          <a:p>
            <a:pPr>
              <a:buNone/>
            </a:pPr>
            <a:r>
              <a:rPr lang="en-US" dirty="0"/>
              <a:t>In wireless communication, technological advancements arise from two primary approaches:</a:t>
            </a:r>
          </a:p>
          <a:p>
            <a:pPr>
              <a:buFont typeface="+mj-lt"/>
              <a:buAutoNum type="arabicPeriod"/>
            </a:pPr>
            <a:r>
              <a:rPr lang="en-US" b="1" dirty="0"/>
              <a:t>Engineering-Driven Approach:</a:t>
            </a:r>
            <a:endParaRPr lang="en-US" dirty="0"/>
          </a:p>
          <a:p>
            <a:pPr marL="742950" lvl="1" indent="-285750">
              <a:buFont typeface="+mj-lt"/>
              <a:buAutoNum type="arabicPeriod"/>
            </a:pPr>
            <a:r>
              <a:rPr lang="en-US" dirty="0"/>
              <a:t>Engineers develop innovative </a:t>
            </a:r>
            <a:r>
              <a:rPr lang="en-US" b="1" dirty="0"/>
              <a:t>scientific ideas</a:t>
            </a:r>
            <a:r>
              <a:rPr lang="en-US" dirty="0"/>
              <a:t> without immediate application.</a:t>
            </a:r>
          </a:p>
          <a:p>
            <a:pPr marL="742950" lvl="1" indent="-285750">
              <a:buFont typeface="+mj-lt"/>
              <a:buAutoNum type="arabicPeriod"/>
            </a:pPr>
            <a:r>
              <a:rPr lang="en-US" dirty="0"/>
              <a:t>Over time, </a:t>
            </a:r>
            <a:r>
              <a:rPr lang="en-US" b="1" dirty="0"/>
              <a:t>markets identify practical applications</a:t>
            </a:r>
            <a:r>
              <a:rPr lang="en-US" dirty="0"/>
              <a:t> for these innovations, leading to new products and solutions.</a:t>
            </a:r>
          </a:p>
          <a:p>
            <a:pPr>
              <a:buFont typeface="+mj-lt"/>
              <a:buAutoNum type="arabicPeriod"/>
            </a:pPr>
            <a:r>
              <a:rPr lang="en-US" b="1" dirty="0"/>
              <a:t>Market-Driven Approach:</a:t>
            </a:r>
            <a:endParaRPr lang="en-US" dirty="0"/>
          </a:p>
          <a:p>
            <a:pPr marL="742950" lvl="1" indent="-285750">
              <a:buFont typeface="+mj-lt"/>
              <a:buAutoNum type="arabicPeriod"/>
            </a:pPr>
            <a:r>
              <a:rPr lang="en-US" dirty="0"/>
              <a:t>The market has </a:t>
            </a:r>
            <a:r>
              <a:rPr lang="en-US" b="1" dirty="0"/>
              <a:t>specific demands</a:t>
            </a:r>
            <a:r>
              <a:rPr lang="en-US" dirty="0"/>
              <a:t> for products and services.</a:t>
            </a:r>
          </a:p>
          <a:p>
            <a:pPr marL="742950" lvl="1" indent="-285750">
              <a:buFont typeface="+mj-lt"/>
              <a:buAutoNum type="arabicPeriod"/>
            </a:pPr>
            <a:r>
              <a:rPr lang="en-US" dirty="0"/>
              <a:t>Engineers work towards </a:t>
            </a:r>
            <a:r>
              <a:rPr lang="en-US" b="1" dirty="0"/>
              <a:t>developing solutions</a:t>
            </a:r>
            <a:r>
              <a:rPr lang="en-US" dirty="0"/>
              <a:t> that fulfill these demands, ensuring that technology aligns with industry needs.</a:t>
            </a:r>
          </a:p>
          <a:p>
            <a:r>
              <a:rPr lang="en-US" dirty="0"/>
              <a:t>Both approaches play a significant role in technological evolution, as some breakthroughs originate from research, while others are driven by market needs.</a:t>
            </a:r>
          </a:p>
        </p:txBody>
      </p:sp>
      <p:sp>
        <p:nvSpPr>
          <p:cNvPr id="3" name="object 3">
            <a:extLst>
              <a:ext uri="{FF2B5EF4-FFF2-40B4-BE49-F238E27FC236}">
                <a16:creationId xmlns:a16="http://schemas.microsoft.com/office/drawing/2014/main" id="{61A5D87B-10B8-AF51-0117-1A8DEF8230D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a:t>
            </a:fld>
            <a:endParaRPr spc="-25" dirty="0"/>
          </a:p>
        </p:txBody>
      </p:sp>
      <p:sp>
        <p:nvSpPr>
          <p:cNvPr id="4" name="object 4">
            <a:extLst>
              <a:ext uri="{FF2B5EF4-FFF2-40B4-BE49-F238E27FC236}">
                <a16:creationId xmlns:a16="http://schemas.microsoft.com/office/drawing/2014/main" id="{4BEDECE2-3C82-CB84-65F5-109275D0293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41906799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79930"/>
            <a:ext cx="7932420" cy="3976370"/>
          </a:xfrm>
          <a:prstGeom prst="rect">
            <a:avLst/>
          </a:prstGeom>
        </p:spPr>
        <p:txBody>
          <a:bodyPr vert="horz" wrap="square" lIns="0" tIns="48895" rIns="0" bIns="0" rtlCol="0">
            <a:spAutoFit/>
          </a:bodyPr>
          <a:lstStyle/>
          <a:p>
            <a:pPr marL="469900" marR="5080" indent="-457200">
              <a:lnSpc>
                <a:spcPct val="90000"/>
              </a:lnSpc>
              <a:spcBef>
                <a:spcPts val="385"/>
              </a:spcBef>
              <a:buClr>
                <a:srgbClr val="0F1141"/>
              </a:buClr>
              <a:buFont typeface="Arial MT"/>
              <a:buChar char="•"/>
              <a:tabLst>
                <a:tab pos="469900" algn="l"/>
              </a:tabLst>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aim</a:t>
            </a:r>
            <a:r>
              <a:rPr sz="2400" spc="-3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3G</a:t>
            </a:r>
            <a:r>
              <a:rPr sz="2400" spc="-10" dirty="0">
                <a:latin typeface="Times New Roman"/>
                <a:cs typeface="Times New Roman"/>
              </a:rPr>
              <a:t> </a:t>
            </a:r>
            <a:r>
              <a:rPr sz="2400" dirty="0">
                <a:latin typeface="Times New Roman"/>
                <a:cs typeface="Times New Roman"/>
              </a:rPr>
              <a:t>systems</a:t>
            </a:r>
            <a:r>
              <a:rPr sz="2400" spc="-2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provide</a:t>
            </a:r>
            <a:r>
              <a:rPr sz="2400" spc="-40" dirty="0">
                <a:latin typeface="Times New Roman"/>
                <a:cs typeface="Times New Roman"/>
              </a:rPr>
              <a:t> </a:t>
            </a:r>
            <a:r>
              <a:rPr sz="2400" dirty="0">
                <a:latin typeface="Times New Roman"/>
                <a:cs typeface="Times New Roman"/>
              </a:rPr>
              <a:t>communication</a:t>
            </a:r>
            <a:r>
              <a:rPr sz="2400" spc="-30" dirty="0">
                <a:latin typeface="Times New Roman"/>
                <a:cs typeface="Times New Roman"/>
              </a:rPr>
              <a:t> </a:t>
            </a:r>
            <a:r>
              <a:rPr sz="2400" spc="-10" dirty="0">
                <a:latin typeface="Times New Roman"/>
                <a:cs typeface="Times New Roman"/>
              </a:rPr>
              <a:t>services </a:t>
            </a:r>
            <a:r>
              <a:rPr sz="2400" dirty="0">
                <a:latin typeface="Times New Roman"/>
                <a:cs typeface="Times New Roman"/>
              </a:rPr>
              <a:t>from </a:t>
            </a:r>
            <a:r>
              <a:rPr sz="2400" spc="-10" dirty="0">
                <a:latin typeface="Times New Roman"/>
                <a:cs typeface="Times New Roman"/>
              </a:rPr>
              <a:t>person-to-</a:t>
            </a:r>
            <a:r>
              <a:rPr sz="2400" dirty="0">
                <a:latin typeface="Times New Roman"/>
                <a:cs typeface="Times New Roman"/>
              </a:rPr>
              <a:t>person</a:t>
            </a:r>
            <a:r>
              <a:rPr sz="2400" spc="-35" dirty="0">
                <a:latin typeface="Times New Roman"/>
                <a:cs typeface="Times New Roman"/>
              </a:rPr>
              <a:t> </a:t>
            </a:r>
            <a:r>
              <a:rPr sz="2400" dirty="0">
                <a:latin typeface="Times New Roman"/>
                <a:cs typeface="Times New Roman"/>
              </a:rPr>
              <a:t>at</a:t>
            </a:r>
            <a:r>
              <a:rPr sz="2400" spc="-10" dirty="0">
                <a:latin typeface="Times New Roman"/>
                <a:cs typeface="Times New Roman"/>
              </a:rPr>
              <a:t> </a:t>
            </a:r>
            <a:r>
              <a:rPr sz="2400" dirty="0">
                <a:latin typeface="Times New Roman"/>
                <a:cs typeface="Times New Roman"/>
              </a:rPr>
              <a:t>any</a:t>
            </a:r>
            <a:r>
              <a:rPr sz="2400" spc="-10" dirty="0">
                <a:latin typeface="Times New Roman"/>
                <a:cs typeface="Times New Roman"/>
              </a:rPr>
              <a:t> </a:t>
            </a:r>
            <a:r>
              <a:rPr sz="2400" dirty="0">
                <a:latin typeface="Times New Roman"/>
                <a:cs typeface="Times New Roman"/>
              </a:rPr>
              <a:t>place</a:t>
            </a:r>
            <a:r>
              <a:rPr sz="2400" spc="-20" dirty="0">
                <a:latin typeface="Times New Roman"/>
                <a:cs typeface="Times New Roman"/>
              </a:rPr>
              <a:t> </a:t>
            </a:r>
            <a:r>
              <a:rPr sz="2400" dirty="0">
                <a:latin typeface="Times New Roman"/>
                <a:cs typeface="Times New Roman"/>
              </a:rPr>
              <a:t>(global</a:t>
            </a:r>
            <a:r>
              <a:rPr sz="2400" spc="-15" dirty="0">
                <a:latin typeface="Times New Roman"/>
                <a:cs typeface="Times New Roman"/>
              </a:rPr>
              <a:t> </a:t>
            </a:r>
            <a:r>
              <a:rPr sz="2400" dirty="0">
                <a:latin typeface="Times New Roman"/>
                <a:cs typeface="Times New Roman"/>
              </a:rPr>
              <a:t>roaming)</a:t>
            </a:r>
            <a:r>
              <a:rPr sz="2400" spc="-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spc="-25" dirty="0">
                <a:latin typeface="Times New Roman"/>
                <a:cs typeface="Times New Roman"/>
              </a:rPr>
              <a:t>at </a:t>
            </a:r>
            <a:r>
              <a:rPr sz="2400" dirty="0">
                <a:latin typeface="Times New Roman"/>
                <a:cs typeface="Times New Roman"/>
              </a:rPr>
              <a:t>any</a:t>
            </a:r>
            <a:r>
              <a:rPr sz="2400" spc="-5" dirty="0">
                <a:latin typeface="Times New Roman"/>
                <a:cs typeface="Times New Roman"/>
              </a:rPr>
              <a:t> </a:t>
            </a:r>
            <a:r>
              <a:rPr sz="2400" dirty="0">
                <a:latin typeface="Times New Roman"/>
                <a:cs typeface="Times New Roman"/>
              </a:rPr>
              <a:t>time</a:t>
            </a:r>
            <a:r>
              <a:rPr sz="2400" spc="-20" dirty="0">
                <a:latin typeface="Times New Roman"/>
                <a:cs typeface="Times New Roman"/>
              </a:rPr>
              <a:t> </a:t>
            </a:r>
            <a:r>
              <a:rPr sz="2400" dirty="0">
                <a:latin typeface="Times New Roman"/>
                <a:cs typeface="Times New Roman"/>
              </a:rPr>
              <a:t>through</a:t>
            </a:r>
            <a:r>
              <a:rPr sz="2400" spc="-15"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medium</a:t>
            </a:r>
            <a:r>
              <a:rPr sz="2400" spc="-10"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guaranteed</a:t>
            </a:r>
            <a:r>
              <a:rPr sz="2400" spc="-45" dirty="0">
                <a:latin typeface="Times New Roman"/>
                <a:cs typeface="Times New Roman"/>
              </a:rPr>
              <a:t> </a:t>
            </a:r>
            <a:r>
              <a:rPr sz="2400" dirty="0">
                <a:latin typeface="Times New Roman"/>
                <a:cs typeface="Times New Roman"/>
              </a:rPr>
              <a:t>quality</a:t>
            </a:r>
            <a:r>
              <a:rPr sz="2400" spc="-40" dirty="0">
                <a:latin typeface="Times New Roman"/>
                <a:cs typeface="Times New Roman"/>
              </a:rPr>
              <a:t> </a:t>
            </a:r>
            <a:r>
              <a:rPr sz="2400" spc="-25" dirty="0">
                <a:latin typeface="Times New Roman"/>
                <a:cs typeface="Times New Roman"/>
              </a:rPr>
              <a:t>of </a:t>
            </a:r>
            <a:r>
              <a:rPr sz="2400" spc="-10" dirty="0">
                <a:latin typeface="Times New Roman"/>
                <a:cs typeface="Times New Roman"/>
              </a:rPr>
              <a:t>service.</a:t>
            </a:r>
            <a:endParaRPr sz="2400">
              <a:latin typeface="Times New Roman"/>
              <a:cs typeface="Times New Roman"/>
            </a:endParaRPr>
          </a:p>
          <a:p>
            <a:pPr marL="469900" marR="222250" indent="-457200">
              <a:lnSpc>
                <a:spcPts val="2590"/>
              </a:lnSpc>
              <a:spcBef>
                <a:spcPts val="615"/>
              </a:spcBef>
              <a:buClr>
                <a:srgbClr val="0F1141"/>
              </a:buClr>
              <a:buFont typeface="Arial MT"/>
              <a:buChar char="•"/>
              <a:tabLst>
                <a:tab pos="469900" algn="l"/>
              </a:tabLst>
            </a:pPr>
            <a:r>
              <a:rPr sz="2400" spc="-10" dirty="0">
                <a:latin typeface="Times New Roman"/>
                <a:cs typeface="Times New Roman"/>
              </a:rPr>
              <a:t>high-</a:t>
            </a:r>
            <a:r>
              <a:rPr sz="2400" dirty="0">
                <a:latin typeface="Times New Roman"/>
                <a:cs typeface="Times New Roman"/>
              </a:rPr>
              <a:t>speed</a:t>
            </a:r>
            <a:r>
              <a:rPr sz="2400" spc="-30" dirty="0">
                <a:latin typeface="Times New Roman"/>
                <a:cs typeface="Times New Roman"/>
              </a:rPr>
              <a:t> </a:t>
            </a:r>
            <a:r>
              <a:rPr sz="2400" dirty="0">
                <a:latin typeface="Times New Roman"/>
                <a:cs typeface="Times New Roman"/>
              </a:rPr>
              <a:t>internet</a:t>
            </a:r>
            <a:r>
              <a:rPr sz="2400" spc="-45" dirty="0">
                <a:latin typeface="Times New Roman"/>
                <a:cs typeface="Times New Roman"/>
              </a:rPr>
              <a:t> </a:t>
            </a:r>
            <a:r>
              <a:rPr sz="2400" dirty="0">
                <a:latin typeface="Times New Roman"/>
                <a:cs typeface="Times New Roman"/>
              </a:rPr>
              <a:t>access,</a:t>
            </a:r>
            <a:r>
              <a:rPr sz="2400" spc="-20" dirty="0">
                <a:latin typeface="Times New Roman"/>
                <a:cs typeface="Times New Roman"/>
              </a:rPr>
              <a:t> </a:t>
            </a:r>
            <a:r>
              <a:rPr sz="2400" dirty="0">
                <a:latin typeface="Times New Roman"/>
                <a:cs typeface="Times New Roman"/>
              </a:rPr>
              <a:t>live</a:t>
            </a:r>
            <a:r>
              <a:rPr sz="2400" spc="-25" dirty="0">
                <a:latin typeface="Times New Roman"/>
                <a:cs typeface="Times New Roman"/>
              </a:rPr>
              <a:t> </a:t>
            </a:r>
            <a:r>
              <a:rPr sz="2400" dirty="0">
                <a:latin typeface="Times New Roman"/>
                <a:cs typeface="Times New Roman"/>
              </a:rPr>
              <a:t>video</a:t>
            </a:r>
            <a:r>
              <a:rPr sz="2400" spc="-20" dirty="0">
                <a:latin typeface="Times New Roman"/>
                <a:cs typeface="Times New Roman"/>
              </a:rPr>
              <a:t> </a:t>
            </a:r>
            <a:r>
              <a:rPr sz="2400" dirty="0">
                <a:latin typeface="Times New Roman"/>
                <a:cs typeface="Times New Roman"/>
              </a:rPr>
              <a:t>communications,</a:t>
            </a:r>
            <a:r>
              <a:rPr sz="2400" spc="-20" dirty="0">
                <a:latin typeface="Times New Roman"/>
                <a:cs typeface="Times New Roman"/>
              </a:rPr>
              <a:t> </a:t>
            </a:r>
            <a:r>
              <a:rPr sz="2400" spc="-25" dirty="0">
                <a:latin typeface="Times New Roman"/>
                <a:cs typeface="Times New Roman"/>
              </a:rPr>
              <a:t>and </a:t>
            </a:r>
            <a:r>
              <a:rPr sz="2400" dirty="0">
                <a:latin typeface="Times New Roman"/>
                <a:cs typeface="Times New Roman"/>
              </a:rPr>
              <a:t>simultaneous</a:t>
            </a:r>
            <a:r>
              <a:rPr sz="2400" spc="-30"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voice</a:t>
            </a:r>
            <a:r>
              <a:rPr sz="2400" spc="-30" dirty="0">
                <a:latin typeface="Times New Roman"/>
                <a:cs typeface="Times New Roman"/>
              </a:rPr>
              <a:t> </a:t>
            </a:r>
            <a:r>
              <a:rPr sz="2400" dirty="0">
                <a:latin typeface="Times New Roman"/>
                <a:cs typeface="Times New Roman"/>
              </a:rPr>
              <a:t>transmission</a:t>
            </a:r>
            <a:r>
              <a:rPr sz="2400" spc="-20" dirty="0">
                <a:latin typeface="Times New Roman"/>
                <a:cs typeface="Times New Roman"/>
              </a:rPr>
              <a:t> </a:t>
            </a:r>
            <a:r>
              <a:rPr sz="2400" spc="-50" dirty="0">
                <a:latin typeface="Times New Roman"/>
                <a:cs typeface="Times New Roman"/>
              </a:rPr>
              <a:t>.</a:t>
            </a:r>
            <a:endParaRPr sz="2400">
              <a:latin typeface="Times New Roman"/>
              <a:cs typeface="Times New Roman"/>
            </a:endParaRPr>
          </a:p>
          <a:p>
            <a:pPr marL="469265" indent="-456565">
              <a:lnSpc>
                <a:spcPts val="2735"/>
              </a:lnSpc>
              <a:spcBef>
                <a:spcPts val="254"/>
              </a:spcBef>
              <a:buClr>
                <a:srgbClr val="0F1141"/>
              </a:buClr>
              <a:buFont typeface="Arial MT"/>
              <a:buChar char="•"/>
              <a:tabLst>
                <a:tab pos="469265" algn="l"/>
              </a:tabLst>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3G</a:t>
            </a:r>
            <a:r>
              <a:rPr sz="2400" spc="-15" dirty="0">
                <a:latin typeface="Times New Roman"/>
                <a:cs typeface="Times New Roman"/>
              </a:rPr>
              <a:t> </a:t>
            </a:r>
            <a:r>
              <a:rPr sz="2400" dirty="0">
                <a:latin typeface="Times New Roman"/>
                <a:cs typeface="Times New Roman"/>
              </a:rPr>
              <a:t>technology</a:t>
            </a:r>
            <a:r>
              <a:rPr sz="2400" spc="-40" dirty="0">
                <a:latin typeface="Times New Roman"/>
                <a:cs typeface="Times New Roman"/>
              </a:rPr>
              <a:t> </a:t>
            </a:r>
            <a:r>
              <a:rPr sz="2400" dirty="0">
                <a:latin typeface="Times New Roman"/>
                <a:cs typeface="Times New Roman"/>
              </a:rPr>
              <a:t>has</a:t>
            </a:r>
            <a:r>
              <a:rPr sz="2400" spc="-30" dirty="0">
                <a:latin typeface="Times New Roman"/>
                <a:cs typeface="Times New Roman"/>
              </a:rPr>
              <a:t> </a:t>
            </a:r>
            <a:r>
              <a:rPr sz="2400" dirty="0">
                <a:latin typeface="Times New Roman"/>
                <a:cs typeface="Times New Roman"/>
              </a:rPr>
              <a:t>added</a:t>
            </a:r>
            <a:r>
              <a:rPr sz="2400" spc="-25" dirty="0">
                <a:latin typeface="Times New Roman"/>
                <a:cs typeface="Times New Roman"/>
              </a:rPr>
              <a:t> </a:t>
            </a:r>
            <a:r>
              <a:rPr sz="2400" dirty="0">
                <a:latin typeface="Times New Roman"/>
                <a:cs typeface="Times New Roman"/>
              </a:rPr>
              <a:t>multimedia</a:t>
            </a:r>
            <a:r>
              <a:rPr sz="2400" spc="-15" dirty="0">
                <a:latin typeface="Times New Roman"/>
                <a:cs typeface="Times New Roman"/>
              </a:rPr>
              <a:t> </a:t>
            </a:r>
            <a:r>
              <a:rPr sz="2400" dirty="0">
                <a:latin typeface="Times New Roman"/>
                <a:cs typeface="Times New Roman"/>
              </a:rPr>
              <a:t>facilities</a:t>
            </a:r>
            <a:r>
              <a:rPr sz="2400" spc="-55" dirty="0">
                <a:latin typeface="Times New Roman"/>
                <a:cs typeface="Times New Roman"/>
              </a:rPr>
              <a:t> </a:t>
            </a:r>
            <a:r>
              <a:rPr sz="2400" dirty="0">
                <a:latin typeface="Times New Roman"/>
                <a:cs typeface="Times New Roman"/>
              </a:rPr>
              <a:t>to</a:t>
            </a:r>
            <a:r>
              <a:rPr sz="2400" spc="-20" dirty="0">
                <a:latin typeface="Times New Roman"/>
                <a:cs typeface="Times New Roman"/>
              </a:rPr>
              <a:t> 2.5G</a:t>
            </a:r>
            <a:endParaRPr sz="2400">
              <a:latin typeface="Times New Roman"/>
              <a:cs typeface="Times New Roman"/>
            </a:endParaRPr>
          </a:p>
          <a:p>
            <a:pPr marL="469900">
              <a:lnSpc>
                <a:spcPts val="2735"/>
              </a:lnSpc>
            </a:pPr>
            <a:r>
              <a:rPr sz="2400" spc="-10" dirty="0">
                <a:latin typeface="Times New Roman"/>
                <a:cs typeface="Times New Roman"/>
              </a:rPr>
              <a:t>phones.</a:t>
            </a:r>
            <a:endParaRPr sz="2400">
              <a:latin typeface="Times New Roman"/>
              <a:cs typeface="Times New Roman"/>
            </a:endParaRPr>
          </a:p>
          <a:p>
            <a:pPr marL="469265" indent="-456565">
              <a:lnSpc>
                <a:spcPct val="100000"/>
              </a:lnSpc>
              <a:spcBef>
                <a:spcPts val="290"/>
              </a:spcBef>
              <a:buClr>
                <a:srgbClr val="0F1141"/>
              </a:buClr>
              <a:buFont typeface="Arial MT"/>
              <a:buChar char="•"/>
              <a:tabLst>
                <a:tab pos="469265" algn="l"/>
              </a:tabLst>
            </a:pPr>
            <a:r>
              <a:rPr sz="2400" dirty="0">
                <a:latin typeface="Times New Roman"/>
                <a:cs typeface="Times New Roman"/>
              </a:rPr>
              <a:t>3G</a:t>
            </a:r>
            <a:r>
              <a:rPr sz="2400" spc="-5" dirty="0">
                <a:latin typeface="Times New Roman"/>
                <a:cs typeface="Times New Roman"/>
              </a:rPr>
              <a:t> </a:t>
            </a:r>
            <a:r>
              <a:rPr sz="2400" dirty="0">
                <a:latin typeface="Times New Roman"/>
                <a:cs typeface="Times New Roman"/>
              </a:rPr>
              <a:t>operates</a:t>
            </a:r>
            <a:r>
              <a:rPr sz="2400" spc="-4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frequency</a:t>
            </a:r>
            <a:r>
              <a:rPr sz="2400" spc="-15" dirty="0">
                <a:latin typeface="Times New Roman"/>
                <a:cs typeface="Times New Roman"/>
              </a:rPr>
              <a:t> </a:t>
            </a:r>
            <a:r>
              <a:rPr sz="2400" dirty="0">
                <a:latin typeface="Times New Roman"/>
                <a:cs typeface="Times New Roman"/>
              </a:rPr>
              <a:t>band</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1710–2170</a:t>
            </a:r>
            <a:r>
              <a:rPr sz="2400" spc="-5" dirty="0">
                <a:latin typeface="Times New Roman"/>
                <a:cs typeface="Times New Roman"/>
              </a:rPr>
              <a:t> </a:t>
            </a:r>
            <a:r>
              <a:rPr sz="2400" spc="-20" dirty="0">
                <a:latin typeface="Times New Roman"/>
                <a:cs typeface="Times New Roman"/>
              </a:rPr>
              <a:t>MHz.</a:t>
            </a:r>
            <a:endParaRPr sz="2400">
              <a:latin typeface="Times New Roman"/>
              <a:cs typeface="Times New Roman"/>
            </a:endParaRPr>
          </a:p>
          <a:p>
            <a:pPr marL="469900" marR="520065" indent="-457200">
              <a:lnSpc>
                <a:spcPts val="2590"/>
              </a:lnSpc>
              <a:spcBef>
                <a:spcPts val="615"/>
              </a:spcBef>
              <a:buClr>
                <a:srgbClr val="0F1141"/>
              </a:buClr>
              <a:buFont typeface="Arial MT"/>
              <a:buChar char="•"/>
              <a:tabLst>
                <a:tab pos="469900" algn="l"/>
              </a:tabLst>
            </a:pP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provides</a:t>
            </a:r>
            <a:r>
              <a:rPr sz="2400" spc="-35" dirty="0">
                <a:latin typeface="Times New Roman"/>
                <a:cs typeface="Times New Roman"/>
              </a:rPr>
              <a:t> </a:t>
            </a:r>
            <a:r>
              <a:rPr sz="2400" dirty="0">
                <a:latin typeface="Times New Roman"/>
                <a:cs typeface="Times New Roman"/>
              </a:rPr>
              <a:t>high</a:t>
            </a:r>
            <a:r>
              <a:rPr sz="2400" spc="-15" dirty="0">
                <a:latin typeface="Times New Roman"/>
                <a:cs typeface="Times New Roman"/>
              </a:rPr>
              <a:t> </a:t>
            </a:r>
            <a:r>
              <a:rPr sz="2400" dirty="0">
                <a:latin typeface="Times New Roman"/>
                <a:cs typeface="Times New Roman"/>
              </a:rPr>
              <a:t>transmission</a:t>
            </a:r>
            <a:r>
              <a:rPr sz="2400" spc="-30" dirty="0">
                <a:latin typeface="Times New Roman"/>
                <a:cs typeface="Times New Roman"/>
              </a:rPr>
              <a:t> </a:t>
            </a:r>
            <a:r>
              <a:rPr sz="2400" dirty="0">
                <a:latin typeface="Times New Roman"/>
                <a:cs typeface="Times New Roman"/>
              </a:rPr>
              <a:t>rates</a:t>
            </a:r>
            <a:r>
              <a:rPr sz="2400" spc="-40" dirty="0">
                <a:latin typeface="Times New Roman"/>
                <a:cs typeface="Times New Roman"/>
              </a:rPr>
              <a:t> </a:t>
            </a:r>
            <a:r>
              <a:rPr sz="2400" dirty="0">
                <a:latin typeface="Times New Roman"/>
                <a:cs typeface="Times New Roman"/>
              </a:rPr>
              <a:t>from</a:t>
            </a:r>
            <a:r>
              <a:rPr sz="2400" spc="-15" dirty="0">
                <a:latin typeface="Times New Roman"/>
                <a:cs typeface="Times New Roman"/>
              </a:rPr>
              <a:t> </a:t>
            </a:r>
            <a:r>
              <a:rPr sz="2400" dirty="0">
                <a:latin typeface="Times New Roman"/>
                <a:cs typeface="Times New Roman"/>
              </a:rPr>
              <a:t>348</a:t>
            </a:r>
            <a:r>
              <a:rPr sz="2400" spc="-10" dirty="0">
                <a:latin typeface="Times New Roman"/>
                <a:cs typeface="Times New Roman"/>
              </a:rPr>
              <a:t> </a:t>
            </a:r>
            <a:r>
              <a:rPr sz="2400" dirty="0">
                <a:latin typeface="Times New Roman"/>
                <a:cs typeface="Times New Roman"/>
              </a:rPr>
              <a:t>Kbps</a:t>
            </a:r>
            <a:r>
              <a:rPr sz="2400" spc="-1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spc="-50" dirty="0">
                <a:latin typeface="Times New Roman"/>
                <a:cs typeface="Times New Roman"/>
              </a:rPr>
              <a:t>a </a:t>
            </a:r>
            <a:r>
              <a:rPr sz="2400" dirty="0">
                <a:latin typeface="Times New Roman"/>
                <a:cs typeface="Times New Roman"/>
              </a:rPr>
              <a:t>moving</a:t>
            </a:r>
            <a:r>
              <a:rPr sz="2400" spc="-15" dirty="0">
                <a:latin typeface="Times New Roman"/>
                <a:cs typeface="Times New Roman"/>
              </a:rPr>
              <a:t> </a:t>
            </a:r>
            <a:r>
              <a:rPr sz="2400" dirty="0">
                <a:latin typeface="Times New Roman"/>
                <a:cs typeface="Times New Roman"/>
              </a:rPr>
              <a:t>vehicle</a:t>
            </a:r>
            <a:r>
              <a:rPr sz="2400" spc="-5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2</a:t>
            </a:r>
            <a:r>
              <a:rPr sz="2400" spc="-10" dirty="0">
                <a:latin typeface="Times New Roman"/>
                <a:cs typeface="Times New Roman"/>
              </a:rPr>
              <a:t> </a:t>
            </a:r>
            <a:r>
              <a:rPr sz="2400" dirty="0">
                <a:latin typeface="Times New Roman"/>
                <a:cs typeface="Times New Roman"/>
              </a:rPr>
              <a:t>Mbps</a:t>
            </a:r>
            <a:r>
              <a:rPr sz="2400" spc="-15"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stationary</a:t>
            </a:r>
            <a:r>
              <a:rPr sz="2400" spc="-55"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dirty="0">
                <a:latin typeface="Times New Roman"/>
                <a:cs typeface="Times New Roman"/>
              </a:rPr>
              <a:t>mobile</a:t>
            </a:r>
            <a:r>
              <a:rPr sz="2400" spc="-10" dirty="0">
                <a:latin typeface="Times New Roman"/>
                <a:cs typeface="Times New Roman"/>
              </a:rPr>
              <a:t> users.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4147820" cy="574675"/>
          </a:xfrm>
          <a:prstGeom prst="rect">
            <a:avLst/>
          </a:prstGeom>
        </p:spPr>
        <p:txBody>
          <a:bodyPr vert="horz" wrap="square" lIns="0" tIns="12700" rIns="0" bIns="0" rtlCol="0">
            <a:spAutoFit/>
          </a:bodyPr>
          <a:lstStyle/>
          <a:p>
            <a:pPr marL="12700">
              <a:lnSpc>
                <a:spcPct val="100000"/>
              </a:lnSpc>
              <a:spcBef>
                <a:spcPts val="100"/>
              </a:spcBef>
            </a:pPr>
            <a:r>
              <a:rPr spc="-150" dirty="0"/>
              <a:t>Cellular</a:t>
            </a:r>
            <a:r>
              <a:rPr spc="-180" dirty="0"/>
              <a:t> </a:t>
            </a:r>
            <a:r>
              <a:rPr spc="-150" dirty="0"/>
              <a:t>Network-</a:t>
            </a:r>
            <a:r>
              <a:rPr spc="-195" dirty="0"/>
              <a:t> </a:t>
            </a:r>
            <a:r>
              <a:rPr spc="-65" dirty="0"/>
              <a:t>3G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914005" cy="4781550"/>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Examples</a:t>
            </a:r>
            <a:r>
              <a:rPr sz="2400" spc="-3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3G</a:t>
            </a:r>
            <a:r>
              <a:rPr sz="2400" spc="-15" dirty="0">
                <a:latin typeface="Times New Roman"/>
                <a:cs typeface="Times New Roman"/>
              </a:rPr>
              <a:t> </a:t>
            </a:r>
            <a:r>
              <a:rPr sz="2400" dirty="0">
                <a:latin typeface="Times New Roman"/>
                <a:cs typeface="Times New Roman"/>
              </a:rPr>
              <a:t>system</a:t>
            </a:r>
            <a:r>
              <a:rPr sz="2400" spc="-4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dirty="0">
                <a:latin typeface="Times New Roman"/>
                <a:cs typeface="Times New Roman"/>
              </a:rPr>
              <a:t>universal</a:t>
            </a:r>
            <a:r>
              <a:rPr sz="2400" spc="-50" dirty="0">
                <a:latin typeface="Times New Roman"/>
                <a:cs typeface="Times New Roman"/>
              </a:rPr>
              <a:t> </a:t>
            </a:r>
            <a:r>
              <a:rPr sz="2400" spc="-10" dirty="0">
                <a:latin typeface="Times New Roman"/>
                <a:cs typeface="Times New Roman"/>
              </a:rPr>
              <a:t>mobile </a:t>
            </a:r>
            <a:r>
              <a:rPr sz="2400" dirty="0">
                <a:latin typeface="Times New Roman"/>
                <a:cs typeface="Times New Roman"/>
              </a:rPr>
              <a:t>telecommunication</a:t>
            </a:r>
            <a:r>
              <a:rPr sz="2400" spc="-80" dirty="0">
                <a:latin typeface="Times New Roman"/>
                <a:cs typeface="Times New Roman"/>
              </a:rPr>
              <a:t> </a:t>
            </a:r>
            <a:r>
              <a:rPr sz="2400" dirty="0">
                <a:latin typeface="Times New Roman"/>
                <a:cs typeface="Times New Roman"/>
              </a:rPr>
              <a:t>systems</a:t>
            </a:r>
            <a:r>
              <a:rPr sz="2400" spc="-35" dirty="0">
                <a:latin typeface="Times New Roman"/>
                <a:cs typeface="Times New Roman"/>
              </a:rPr>
              <a:t> </a:t>
            </a:r>
            <a:r>
              <a:rPr sz="2400" dirty="0">
                <a:latin typeface="Times New Roman"/>
                <a:cs typeface="Times New Roman"/>
              </a:rPr>
              <a:t>(UMTS)</a:t>
            </a:r>
            <a:r>
              <a:rPr sz="2400" spc="-40" dirty="0">
                <a:latin typeface="Times New Roman"/>
                <a:cs typeface="Times New Roman"/>
              </a:rPr>
              <a:t> </a:t>
            </a:r>
            <a:r>
              <a:rPr sz="2400" dirty="0">
                <a:latin typeface="Times New Roman"/>
                <a:cs typeface="Times New Roman"/>
              </a:rPr>
              <a:t>and</a:t>
            </a:r>
            <a:r>
              <a:rPr sz="2400" spc="-45" dirty="0">
                <a:latin typeface="Times New Roman"/>
                <a:cs typeface="Times New Roman"/>
              </a:rPr>
              <a:t> </a:t>
            </a:r>
            <a:r>
              <a:rPr sz="2400" dirty="0">
                <a:latin typeface="Times New Roman"/>
                <a:cs typeface="Times New Roman"/>
              </a:rPr>
              <a:t>international</a:t>
            </a:r>
            <a:r>
              <a:rPr sz="2400" spc="-80" dirty="0">
                <a:latin typeface="Times New Roman"/>
                <a:cs typeface="Times New Roman"/>
              </a:rPr>
              <a:t> </a:t>
            </a:r>
            <a:r>
              <a:rPr sz="2400" spc="-10" dirty="0">
                <a:latin typeface="Times New Roman"/>
                <a:cs typeface="Times New Roman"/>
              </a:rPr>
              <a:t>mobile </a:t>
            </a:r>
            <a:r>
              <a:rPr sz="2400" dirty="0">
                <a:latin typeface="Times New Roman"/>
                <a:cs typeface="Times New Roman"/>
              </a:rPr>
              <a:t>telecommunications</a:t>
            </a:r>
            <a:r>
              <a:rPr sz="2400" spc="-55" dirty="0">
                <a:latin typeface="Times New Roman"/>
                <a:cs typeface="Times New Roman"/>
              </a:rPr>
              <a:t> </a:t>
            </a:r>
            <a:r>
              <a:rPr sz="2400" dirty="0">
                <a:latin typeface="Times New Roman"/>
                <a:cs typeface="Times New Roman"/>
              </a:rPr>
              <a:t>at</a:t>
            </a:r>
            <a:r>
              <a:rPr sz="2400" spc="-30" dirty="0">
                <a:latin typeface="Times New Roman"/>
                <a:cs typeface="Times New Roman"/>
              </a:rPr>
              <a:t> </a:t>
            </a:r>
            <a:r>
              <a:rPr sz="2400" dirty="0">
                <a:latin typeface="Times New Roman"/>
                <a:cs typeface="Times New Roman"/>
              </a:rPr>
              <a:t>2,000</a:t>
            </a:r>
            <a:r>
              <a:rPr sz="2400" spc="-20" dirty="0">
                <a:latin typeface="Times New Roman"/>
                <a:cs typeface="Times New Roman"/>
              </a:rPr>
              <a:t> </a:t>
            </a:r>
            <a:r>
              <a:rPr sz="2400" dirty="0">
                <a:latin typeface="Times New Roman"/>
                <a:cs typeface="Times New Roman"/>
              </a:rPr>
              <a:t>MHz</a:t>
            </a:r>
            <a:r>
              <a:rPr sz="2400" spc="-15" dirty="0">
                <a:latin typeface="Times New Roman"/>
                <a:cs typeface="Times New Roman"/>
              </a:rPr>
              <a:t> </a:t>
            </a:r>
            <a:r>
              <a:rPr sz="2400" spc="-55" dirty="0">
                <a:latin typeface="Times New Roman"/>
                <a:cs typeface="Times New Roman"/>
              </a:rPr>
              <a:t>(IMT-</a:t>
            </a:r>
            <a:r>
              <a:rPr sz="2400" spc="-10" dirty="0">
                <a:latin typeface="Times New Roman"/>
                <a:cs typeface="Times New Roman"/>
              </a:rPr>
              <a:t>2000).</a:t>
            </a:r>
            <a:endParaRPr sz="2400">
              <a:latin typeface="Times New Roman"/>
              <a:cs typeface="Times New Roman"/>
            </a:endParaRPr>
          </a:p>
          <a:p>
            <a:pPr marL="355600" marR="299720" indent="-342900">
              <a:lnSpc>
                <a:spcPct val="100000"/>
              </a:lnSpc>
              <a:spcBef>
                <a:spcPts val="575"/>
              </a:spcBef>
              <a:buClr>
                <a:srgbClr val="0F1141"/>
              </a:buClr>
              <a:buFont typeface="Arial MT"/>
              <a:buChar char="•"/>
              <a:tabLst>
                <a:tab pos="355600" algn="l"/>
              </a:tabLst>
            </a:pPr>
            <a:r>
              <a:rPr sz="2400" dirty="0">
                <a:latin typeface="Times New Roman"/>
                <a:cs typeface="Times New Roman"/>
              </a:rPr>
              <a:t>UMTS</a:t>
            </a:r>
            <a:r>
              <a:rPr sz="2400" spc="-20" dirty="0">
                <a:latin typeface="Times New Roman"/>
                <a:cs typeface="Times New Roman"/>
              </a:rPr>
              <a:t>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designed</a:t>
            </a:r>
            <a:r>
              <a:rPr sz="2400" spc="-4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provide</a:t>
            </a:r>
            <a:r>
              <a:rPr sz="2400" spc="-35" dirty="0">
                <a:latin typeface="Times New Roman"/>
                <a:cs typeface="Times New Roman"/>
              </a:rPr>
              <a:t> </a:t>
            </a:r>
            <a:r>
              <a:rPr sz="2400" dirty="0">
                <a:latin typeface="Times New Roman"/>
                <a:cs typeface="Times New Roman"/>
              </a:rPr>
              <a:t>different</a:t>
            </a:r>
            <a:r>
              <a:rPr sz="2400" spc="-30" dirty="0">
                <a:latin typeface="Times New Roman"/>
                <a:cs typeface="Times New Roman"/>
              </a:rPr>
              <a:t> </a:t>
            </a:r>
            <a:r>
              <a:rPr sz="2400" dirty="0">
                <a:latin typeface="Times New Roman"/>
                <a:cs typeface="Times New Roman"/>
              </a:rPr>
              <a:t>types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spc="-10" dirty="0">
                <a:latin typeface="Times New Roman"/>
                <a:cs typeface="Times New Roman"/>
              </a:rPr>
              <a:t>rates, </a:t>
            </a:r>
            <a:r>
              <a:rPr sz="2400" dirty="0">
                <a:latin typeface="Times New Roman"/>
                <a:cs typeface="Times New Roman"/>
              </a:rPr>
              <a:t>based</a:t>
            </a:r>
            <a:r>
              <a:rPr sz="2400" spc="-15" dirty="0">
                <a:latin typeface="Times New Roman"/>
                <a:cs typeface="Times New Roman"/>
              </a:rPr>
              <a:t> </a:t>
            </a:r>
            <a:r>
              <a:rPr sz="2400" dirty="0">
                <a:latin typeface="Times New Roman"/>
                <a:cs typeface="Times New Roman"/>
              </a:rPr>
              <a:t>on the</a:t>
            </a:r>
            <a:r>
              <a:rPr sz="2400" spc="-10" dirty="0">
                <a:latin typeface="Times New Roman"/>
                <a:cs typeface="Times New Roman"/>
              </a:rPr>
              <a:t> </a:t>
            </a:r>
            <a:r>
              <a:rPr sz="2400" dirty="0">
                <a:latin typeface="Times New Roman"/>
                <a:cs typeface="Times New Roman"/>
              </a:rPr>
              <a:t>following</a:t>
            </a:r>
            <a:r>
              <a:rPr sz="2400" spc="-10" dirty="0">
                <a:latin typeface="Times New Roman"/>
                <a:cs typeface="Times New Roman"/>
              </a:rPr>
              <a:t> circumstances:</a:t>
            </a:r>
            <a:endParaRPr sz="2400">
              <a:latin typeface="Times New Roman"/>
              <a:cs typeface="Times New Roman"/>
            </a:endParaRPr>
          </a:p>
          <a:p>
            <a:pPr marL="927100" marR="2661285">
              <a:lnSpc>
                <a:spcPts val="3460"/>
              </a:lnSpc>
              <a:spcBef>
                <a:spcPts val="210"/>
              </a:spcBef>
            </a:pPr>
            <a:r>
              <a:rPr sz="2400" dirty="0">
                <a:latin typeface="Times New Roman"/>
                <a:cs typeface="Times New Roman"/>
              </a:rPr>
              <a:t>up</a:t>
            </a:r>
            <a:r>
              <a:rPr sz="2400" spc="-2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144</a:t>
            </a:r>
            <a:r>
              <a:rPr sz="2400" spc="-15" dirty="0">
                <a:latin typeface="Times New Roman"/>
                <a:cs typeface="Times New Roman"/>
              </a:rPr>
              <a:t> </a:t>
            </a:r>
            <a:r>
              <a:rPr sz="2400" dirty="0">
                <a:latin typeface="Times New Roman"/>
                <a:cs typeface="Times New Roman"/>
              </a:rPr>
              <a:t>kbps</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moving</a:t>
            </a:r>
            <a:r>
              <a:rPr sz="2400" spc="-15" dirty="0">
                <a:latin typeface="Times New Roman"/>
                <a:cs typeface="Times New Roman"/>
              </a:rPr>
              <a:t> </a:t>
            </a:r>
            <a:r>
              <a:rPr sz="2400" spc="-10" dirty="0">
                <a:latin typeface="Times New Roman"/>
                <a:cs typeface="Times New Roman"/>
              </a:rPr>
              <a:t>vehicles </a:t>
            </a:r>
            <a:r>
              <a:rPr sz="2400" dirty="0">
                <a:latin typeface="Times New Roman"/>
                <a:cs typeface="Times New Roman"/>
              </a:rPr>
              <a:t>384</a:t>
            </a:r>
            <a:r>
              <a:rPr sz="2400" spc="-25" dirty="0">
                <a:latin typeface="Times New Roman"/>
                <a:cs typeface="Times New Roman"/>
              </a:rPr>
              <a:t> </a:t>
            </a:r>
            <a:r>
              <a:rPr sz="2400" dirty="0">
                <a:latin typeface="Times New Roman"/>
                <a:cs typeface="Times New Roman"/>
              </a:rPr>
              <a:t>kbps</a:t>
            </a:r>
            <a:r>
              <a:rPr sz="2400" spc="-25" dirty="0">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spc="-10" dirty="0">
                <a:latin typeface="Times New Roman"/>
                <a:cs typeface="Times New Roman"/>
              </a:rPr>
              <a:t>pedestrians</a:t>
            </a:r>
            <a:endParaRPr sz="2400">
              <a:latin typeface="Times New Roman"/>
              <a:cs typeface="Times New Roman"/>
            </a:endParaRPr>
          </a:p>
          <a:p>
            <a:pPr marL="927100">
              <a:lnSpc>
                <a:spcPct val="100000"/>
              </a:lnSpc>
              <a:spcBef>
                <a:spcPts val="365"/>
              </a:spcBef>
            </a:pPr>
            <a:r>
              <a:rPr sz="2400" dirty="0">
                <a:latin typeface="Times New Roman"/>
                <a:cs typeface="Times New Roman"/>
              </a:rPr>
              <a:t>2</a:t>
            </a:r>
            <a:r>
              <a:rPr sz="2400" spc="-20" dirty="0">
                <a:latin typeface="Times New Roman"/>
                <a:cs typeface="Times New Roman"/>
              </a:rPr>
              <a:t> </a:t>
            </a:r>
            <a:r>
              <a:rPr sz="2400" dirty="0">
                <a:latin typeface="Times New Roman"/>
                <a:cs typeface="Times New Roman"/>
              </a:rPr>
              <a:t>Mbps</a:t>
            </a:r>
            <a:r>
              <a:rPr sz="2400" spc="-2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indoor</a:t>
            </a:r>
            <a:r>
              <a:rPr sz="2400" spc="-40"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dirty="0">
                <a:latin typeface="Times New Roman"/>
                <a:cs typeface="Times New Roman"/>
              </a:rPr>
              <a:t>stationary</a:t>
            </a:r>
            <a:r>
              <a:rPr sz="2400" spc="-55" dirty="0">
                <a:latin typeface="Times New Roman"/>
                <a:cs typeface="Times New Roman"/>
              </a:rPr>
              <a:t> </a:t>
            </a:r>
            <a:r>
              <a:rPr sz="2400" spc="-10" dirty="0">
                <a:latin typeface="Times New Roman"/>
                <a:cs typeface="Times New Roman"/>
              </a:rPr>
              <a:t>users</a:t>
            </a:r>
            <a:endParaRPr sz="2400">
              <a:latin typeface="Times New Roman"/>
              <a:cs typeface="Times New Roman"/>
            </a:endParaRPr>
          </a:p>
          <a:p>
            <a:pPr>
              <a:lnSpc>
                <a:spcPct val="100000"/>
              </a:lnSpc>
              <a:spcBef>
                <a:spcPts val="2425"/>
              </a:spcBef>
            </a:pPr>
            <a:endParaRPr sz="2400">
              <a:latin typeface="Times New Roman"/>
              <a:cs typeface="Times New Roman"/>
            </a:endParaRPr>
          </a:p>
          <a:p>
            <a:pPr marL="12700" marR="2616835">
              <a:lnSpc>
                <a:spcPct val="120000"/>
              </a:lnSpc>
            </a:pPr>
            <a:r>
              <a:rPr sz="2400" dirty="0">
                <a:latin typeface="Times New Roman"/>
                <a:cs typeface="Times New Roman"/>
              </a:rPr>
              <a:t>LG</a:t>
            </a:r>
            <a:r>
              <a:rPr sz="2400" spc="-30" dirty="0">
                <a:latin typeface="Times New Roman"/>
                <a:cs typeface="Times New Roman"/>
              </a:rPr>
              <a:t> </a:t>
            </a:r>
            <a:r>
              <a:rPr sz="2400" dirty="0">
                <a:latin typeface="Times New Roman"/>
                <a:cs typeface="Times New Roman"/>
              </a:rPr>
              <a:t>U8110</a:t>
            </a:r>
            <a:r>
              <a:rPr sz="2400" spc="-30" dirty="0">
                <a:latin typeface="Times New Roman"/>
                <a:cs typeface="Times New Roman"/>
              </a:rPr>
              <a:t> </a:t>
            </a:r>
            <a:r>
              <a:rPr sz="2400" dirty="0">
                <a:latin typeface="Times New Roman"/>
                <a:cs typeface="Times New Roman"/>
              </a:rPr>
              <a:t>that</a:t>
            </a:r>
            <a:r>
              <a:rPr sz="2400" spc="-45" dirty="0">
                <a:latin typeface="Times New Roman"/>
                <a:cs typeface="Times New Roman"/>
              </a:rPr>
              <a:t> </a:t>
            </a:r>
            <a:r>
              <a:rPr sz="2400" dirty="0">
                <a:latin typeface="Times New Roman"/>
                <a:cs typeface="Times New Roman"/>
              </a:rPr>
              <a:t>was</a:t>
            </a:r>
            <a:r>
              <a:rPr sz="2400" spc="-25" dirty="0">
                <a:latin typeface="Times New Roman"/>
                <a:cs typeface="Times New Roman"/>
              </a:rPr>
              <a:t> </a:t>
            </a:r>
            <a:r>
              <a:rPr sz="2400" dirty="0">
                <a:latin typeface="Times New Roman"/>
                <a:cs typeface="Times New Roman"/>
              </a:rPr>
              <a:t>introduced</a:t>
            </a:r>
            <a:r>
              <a:rPr sz="2400" spc="-5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dirty="0">
                <a:latin typeface="Times New Roman"/>
                <a:cs typeface="Times New Roman"/>
              </a:rPr>
              <a:t>2004</a:t>
            </a:r>
            <a:r>
              <a:rPr sz="2400" spc="-30" dirty="0">
                <a:latin typeface="Times New Roman"/>
                <a:cs typeface="Times New Roman"/>
              </a:rPr>
              <a:t> </a:t>
            </a:r>
            <a:r>
              <a:rPr sz="2400" spc="-25" dirty="0">
                <a:latin typeface="Times New Roman"/>
                <a:cs typeface="Times New Roman"/>
              </a:rPr>
              <a:t>and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operating</a:t>
            </a:r>
            <a:r>
              <a:rPr sz="2400" spc="-4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3G </a:t>
            </a:r>
            <a:r>
              <a:rPr sz="2400" spc="-10" dirty="0">
                <a:latin typeface="Times New Roman"/>
                <a:cs typeface="Times New Roman"/>
              </a:rPr>
              <a:t>networks.</a:t>
            </a:r>
            <a:endParaRPr sz="2400">
              <a:latin typeface="Times New Roman"/>
              <a:cs typeface="Times New Roman"/>
            </a:endParaRPr>
          </a:p>
        </p:txBody>
      </p:sp>
      <p:pic>
        <p:nvPicPr>
          <p:cNvPr id="3" name="object 3"/>
          <p:cNvPicPr/>
          <p:nvPr/>
        </p:nvPicPr>
        <p:blipFill>
          <a:blip r:embed="rId2" cstate="print"/>
          <a:stretch>
            <a:fillRect/>
          </a:stretch>
        </p:blipFill>
        <p:spPr>
          <a:xfrm>
            <a:off x="6629400" y="3648075"/>
            <a:ext cx="2476500" cy="2828925"/>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7385684" cy="3098800"/>
          </a:xfrm>
          <a:prstGeom prst="rect">
            <a:avLst/>
          </a:prstGeom>
        </p:spPr>
        <p:txBody>
          <a:bodyPr vert="horz" wrap="square" lIns="0" tIns="85725" rIns="0" bIns="0" rtlCol="0">
            <a:spAutoFit/>
          </a:bodyPr>
          <a:lstStyle/>
          <a:p>
            <a:pPr marL="12700">
              <a:lnSpc>
                <a:spcPct val="100000"/>
              </a:lnSpc>
              <a:spcBef>
                <a:spcPts val="675"/>
              </a:spcBef>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following</a:t>
            </a:r>
            <a:r>
              <a:rPr sz="2400" spc="-15" dirty="0">
                <a:latin typeface="Times New Roman"/>
                <a:cs typeface="Times New Roman"/>
              </a:rPr>
              <a:t> </a:t>
            </a:r>
            <a:r>
              <a:rPr sz="2400" dirty="0">
                <a:latin typeface="Times New Roman"/>
                <a:cs typeface="Times New Roman"/>
              </a:rPr>
              <a:t>are</a:t>
            </a:r>
            <a:r>
              <a:rPr sz="2400" spc="-4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drawbacks</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3G</a:t>
            </a:r>
            <a:r>
              <a:rPr sz="2400" spc="-20" dirty="0">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High bandwidth</a:t>
            </a:r>
            <a:r>
              <a:rPr sz="2400" spc="-15" dirty="0">
                <a:latin typeface="Times New Roman"/>
                <a:cs typeface="Times New Roman"/>
              </a:rPr>
              <a:t> </a:t>
            </a:r>
            <a:r>
              <a:rPr sz="2400" spc="-10" dirty="0">
                <a:latin typeface="Times New Roman"/>
                <a:cs typeface="Times New Roman"/>
              </a:rPr>
              <a:t>requirement</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High spectrum</a:t>
            </a:r>
            <a:r>
              <a:rPr sz="2400" spc="-25" dirty="0">
                <a:latin typeface="Times New Roman"/>
                <a:cs typeface="Times New Roman"/>
              </a:rPr>
              <a:t> </a:t>
            </a:r>
            <a:r>
              <a:rPr sz="2400" dirty="0">
                <a:latin typeface="Times New Roman"/>
                <a:cs typeface="Times New Roman"/>
              </a:rPr>
              <a:t>licensing</a:t>
            </a:r>
            <a:r>
              <a:rPr sz="2400" spc="-30" dirty="0">
                <a:latin typeface="Times New Roman"/>
                <a:cs typeface="Times New Roman"/>
              </a:rPr>
              <a:t> </a:t>
            </a:r>
            <a:r>
              <a:rPr sz="2400" spc="-20" dirty="0">
                <a:latin typeface="Times New Roman"/>
                <a:cs typeface="Times New Roman"/>
              </a:rPr>
              <a:t>fees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Expense</a:t>
            </a:r>
            <a:r>
              <a:rPr sz="2400" spc="-1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bulk</a:t>
            </a:r>
            <a:r>
              <a:rPr sz="2400" spc="-25" dirty="0">
                <a:latin typeface="Times New Roman"/>
                <a:cs typeface="Times New Roman"/>
              </a:rPr>
              <a:t> </a:t>
            </a:r>
            <a:r>
              <a:rPr sz="2400" dirty="0">
                <a:latin typeface="Times New Roman"/>
                <a:cs typeface="Times New Roman"/>
              </a:rPr>
              <a:t>size</a:t>
            </a:r>
            <a:r>
              <a:rPr sz="2400" spc="-3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3G</a:t>
            </a:r>
            <a:r>
              <a:rPr sz="2400" spc="-5" dirty="0">
                <a:latin typeface="Times New Roman"/>
                <a:cs typeface="Times New Roman"/>
              </a:rPr>
              <a:t> </a:t>
            </a:r>
            <a:r>
              <a:rPr sz="2400" spc="-10" dirty="0">
                <a:latin typeface="Times New Roman"/>
                <a:cs typeface="Times New Roman"/>
              </a:rPr>
              <a:t>phones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Lack</a:t>
            </a:r>
            <a:r>
              <a:rPr sz="2400" spc="-3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2G</a:t>
            </a:r>
            <a:r>
              <a:rPr sz="2400" spc="-25" dirty="0">
                <a:latin typeface="Times New Roman"/>
                <a:cs typeface="Times New Roman"/>
              </a:rPr>
              <a:t> </a:t>
            </a:r>
            <a:r>
              <a:rPr sz="2400" dirty="0">
                <a:latin typeface="Times New Roman"/>
                <a:cs typeface="Times New Roman"/>
              </a:rPr>
              <a:t>mobile</a:t>
            </a:r>
            <a:r>
              <a:rPr sz="2400" spc="-20" dirty="0">
                <a:latin typeface="Times New Roman"/>
                <a:cs typeface="Times New Roman"/>
              </a:rPr>
              <a:t> </a:t>
            </a:r>
            <a:r>
              <a:rPr sz="2400" dirty="0">
                <a:latin typeface="Times New Roman"/>
                <a:cs typeface="Times New Roman"/>
              </a:rPr>
              <a:t>user</a:t>
            </a:r>
            <a:r>
              <a:rPr sz="2400" spc="-25" dirty="0">
                <a:latin typeface="Times New Roman"/>
                <a:cs typeface="Times New Roman"/>
              </a:rPr>
              <a:t> </a:t>
            </a:r>
            <a:r>
              <a:rPr sz="2400" dirty="0">
                <a:latin typeface="Times New Roman"/>
                <a:cs typeface="Times New Roman"/>
              </a:rPr>
              <a:t>buy</a:t>
            </a:r>
            <a:r>
              <a:rPr sz="2400" spc="-30"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3G</a:t>
            </a:r>
            <a:r>
              <a:rPr sz="2400" spc="-25" dirty="0">
                <a:latin typeface="Times New Roman"/>
                <a:cs typeface="Times New Roman"/>
              </a:rPr>
              <a:t> </a:t>
            </a:r>
            <a:r>
              <a:rPr sz="2400" dirty="0">
                <a:latin typeface="Times New Roman"/>
                <a:cs typeface="Times New Roman"/>
              </a:rPr>
              <a:t>wireless</a:t>
            </a:r>
            <a:r>
              <a:rPr sz="2400" spc="-40" dirty="0">
                <a:latin typeface="Times New Roman"/>
                <a:cs typeface="Times New Roman"/>
              </a:rPr>
              <a:t> </a:t>
            </a:r>
            <a:r>
              <a:rPr sz="2400" spc="-10" dirty="0">
                <a:latin typeface="Times New Roman"/>
                <a:cs typeface="Times New Roman"/>
              </a:rPr>
              <a:t>service</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Lack</a:t>
            </a:r>
            <a:r>
              <a:rPr sz="2400" spc="-15" dirty="0">
                <a:latin typeface="Times New Roman"/>
                <a:cs typeface="Times New Roman"/>
              </a:rPr>
              <a:t> </a:t>
            </a:r>
            <a:r>
              <a:rPr sz="2400" dirty="0">
                <a:latin typeface="Times New Roman"/>
                <a:cs typeface="Times New Roman"/>
              </a:rPr>
              <a:t>of network</a:t>
            </a:r>
            <a:r>
              <a:rPr sz="2400" spc="-15" dirty="0">
                <a:latin typeface="Times New Roman"/>
                <a:cs typeface="Times New Roman"/>
              </a:rPr>
              <a:t> </a:t>
            </a:r>
            <a:r>
              <a:rPr sz="2400" dirty="0">
                <a:latin typeface="Times New Roman"/>
                <a:cs typeface="Times New Roman"/>
              </a:rPr>
              <a:t>coverage</a:t>
            </a:r>
            <a:r>
              <a:rPr sz="2400" spc="-20" dirty="0">
                <a:latin typeface="Times New Roman"/>
                <a:cs typeface="Times New Roman"/>
              </a:rPr>
              <a:t> </a:t>
            </a:r>
            <a:r>
              <a:rPr sz="2400" dirty="0">
                <a:latin typeface="Times New Roman"/>
                <a:cs typeface="Times New Roman"/>
              </a:rPr>
              <a:t>because</a:t>
            </a:r>
            <a:r>
              <a:rPr sz="2400" spc="-20" dirty="0">
                <a:latin typeface="Times New Roman"/>
                <a:cs typeface="Times New Roman"/>
              </a:rPr>
              <a:t> </a:t>
            </a: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is still</a:t>
            </a:r>
            <a:r>
              <a:rPr sz="2400" spc="-3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new</a:t>
            </a:r>
            <a:r>
              <a:rPr sz="2400" spc="5" dirty="0">
                <a:latin typeface="Times New Roman"/>
                <a:cs typeface="Times New Roman"/>
              </a:rPr>
              <a:t> </a:t>
            </a:r>
            <a:r>
              <a:rPr sz="2400" spc="-10" dirty="0">
                <a:latin typeface="Times New Roman"/>
                <a:cs typeface="Times New Roman"/>
              </a:rPr>
              <a:t>service</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High</a:t>
            </a:r>
            <a:r>
              <a:rPr sz="2400" spc="-15" dirty="0">
                <a:latin typeface="Times New Roman"/>
                <a:cs typeface="Times New Roman"/>
              </a:rPr>
              <a:t> </a:t>
            </a:r>
            <a:r>
              <a:rPr sz="2400" dirty="0">
                <a:latin typeface="Times New Roman"/>
                <a:cs typeface="Times New Roman"/>
              </a:rPr>
              <a:t>prices</a:t>
            </a:r>
            <a:r>
              <a:rPr sz="2400" spc="-3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3G</a:t>
            </a:r>
            <a:r>
              <a:rPr sz="2400" spc="-15" dirty="0">
                <a:latin typeface="Times New Roman"/>
                <a:cs typeface="Times New Roman"/>
              </a:rPr>
              <a:t> </a:t>
            </a:r>
            <a:r>
              <a:rPr sz="2400" dirty="0">
                <a:latin typeface="Times New Roman"/>
                <a:cs typeface="Times New Roman"/>
              </a:rPr>
              <a:t>mobile</a:t>
            </a:r>
            <a:r>
              <a:rPr sz="2400" spc="-25" dirty="0">
                <a:latin typeface="Times New Roman"/>
                <a:cs typeface="Times New Roman"/>
              </a:rPr>
              <a:t> </a:t>
            </a:r>
            <a:r>
              <a:rPr sz="2400" dirty="0">
                <a:latin typeface="Times New Roman"/>
                <a:cs typeface="Times New Roman"/>
              </a:rPr>
              <a:t>services</a:t>
            </a:r>
            <a:r>
              <a:rPr sz="2400" spc="-5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some</a:t>
            </a:r>
            <a:r>
              <a:rPr sz="2400" spc="-5" dirty="0">
                <a:latin typeface="Times New Roman"/>
                <a:cs typeface="Times New Roman"/>
              </a:rPr>
              <a:t> </a:t>
            </a:r>
            <a:r>
              <a:rPr sz="2400" spc="-10" dirty="0">
                <a:latin typeface="Times New Roman"/>
                <a:cs typeface="Times New Roman"/>
              </a:rPr>
              <a:t>countries</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72</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95800" y="6550673"/>
            <a:ext cx="4648200" cy="53340"/>
            <a:chOff x="4495800" y="6550673"/>
            <a:chExt cx="4648200" cy="53340"/>
          </a:xfrm>
        </p:grpSpPr>
        <p:sp>
          <p:nvSpPr>
            <p:cNvPr id="3" name="object 3"/>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6" name="object 6"/>
            <p:cNvSpPr/>
            <p:nvPr/>
          </p:nvSpPr>
          <p:spPr>
            <a:xfrm>
              <a:off x="6815454"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6629400" y="0"/>
            <a:ext cx="2193163" cy="692658"/>
          </a:xfrm>
          <a:prstGeom prst="rect">
            <a:avLst/>
          </a:prstGeom>
        </p:spPr>
      </p:pic>
      <p:grpSp>
        <p:nvGrpSpPr>
          <p:cNvPr id="8" name="object 8"/>
          <p:cNvGrpSpPr/>
          <p:nvPr/>
        </p:nvGrpSpPr>
        <p:grpSpPr>
          <a:xfrm>
            <a:off x="0" y="1295401"/>
            <a:ext cx="7010400" cy="45720"/>
            <a:chOff x="0" y="1295401"/>
            <a:chExt cx="7010400" cy="45720"/>
          </a:xfrm>
        </p:grpSpPr>
        <p:sp>
          <p:nvSpPr>
            <p:cNvPr id="9" name="object 9"/>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0" name="object 10"/>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1" name="object 11"/>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2" name="object 12"/>
          <p:cNvSpPr txBox="1"/>
          <p:nvPr/>
        </p:nvSpPr>
        <p:spPr>
          <a:xfrm>
            <a:off x="383540" y="1443355"/>
            <a:ext cx="8054340" cy="1562100"/>
          </a:xfrm>
          <a:prstGeom prst="rect">
            <a:avLst/>
          </a:prstGeom>
        </p:spPr>
        <p:txBody>
          <a:bodyPr vert="horz" wrap="square" lIns="0" tIns="48895" rIns="0" bIns="0" rtlCol="0">
            <a:spAutoFit/>
          </a:bodyPr>
          <a:lstStyle/>
          <a:p>
            <a:pPr marL="354965" indent="-342265">
              <a:lnSpc>
                <a:spcPct val="100000"/>
              </a:lnSpc>
              <a:spcBef>
                <a:spcPts val="385"/>
              </a:spcBef>
              <a:buClr>
                <a:srgbClr val="0F1141"/>
              </a:buClr>
              <a:buFont typeface="Arial MT"/>
              <a:buChar char="•"/>
              <a:tabLst>
                <a:tab pos="354965" algn="l"/>
              </a:tabLst>
            </a:pPr>
            <a:r>
              <a:rPr sz="2400" dirty="0">
                <a:latin typeface="Times New Roman"/>
                <a:cs typeface="Times New Roman"/>
              </a:rPr>
              <a:t>Goal:</a:t>
            </a:r>
            <a:r>
              <a:rPr sz="2400" spc="-30" dirty="0">
                <a:latin typeface="Times New Roman"/>
                <a:cs typeface="Times New Roman"/>
              </a:rPr>
              <a:t> </a:t>
            </a:r>
            <a:r>
              <a:rPr sz="2400" dirty="0">
                <a:latin typeface="Times New Roman"/>
                <a:cs typeface="Times New Roman"/>
              </a:rPr>
              <a:t>High</a:t>
            </a:r>
            <a:r>
              <a:rPr sz="2400" spc="-15" dirty="0">
                <a:latin typeface="Times New Roman"/>
                <a:cs typeface="Times New Roman"/>
              </a:rPr>
              <a:t> </a:t>
            </a:r>
            <a:r>
              <a:rPr sz="2400" spc="-10" dirty="0">
                <a:latin typeface="Times New Roman"/>
                <a:cs typeface="Times New Roman"/>
              </a:rPr>
              <a:t>mobility,</a:t>
            </a:r>
            <a:r>
              <a:rPr sz="2400" spc="-40" dirty="0">
                <a:latin typeface="Times New Roman"/>
                <a:cs typeface="Times New Roman"/>
              </a:rPr>
              <a:t> </a:t>
            </a:r>
            <a:r>
              <a:rPr sz="2400" dirty="0">
                <a:latin typeface="Times New Roman"/>
                <a:cs typeface="Times New Roman"/>
              </a:rPr>
              <a:t>High</a:t>
            </a:r>
            <a:r>
              <a:rPr sz="2400" spc="-15"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spc="-20" dirty="0">
                <a:latin typeface="Times New Roman"/>
                <a:cs typeface="Times New Roman"/>
              </a:rPr>
              <a:t>rate</a:t>
            </a:r>
            <a:endParaRPr sz="2400">
              <a:latin typeface="Times New Roman"/>
              <a:cs typeface="Times New Roman"/>
            </a:endParaRPr>
          </a:p>
          <a:p>
            <a:pPr marL="354965" indent="-342265">
              <a:lnSpc>
                <a:spcPct val="100000"/>
              </a:lnSpc>
              <a:spcBef>
                <a:spcPts val="290"/>
              </a:spcBef>
              <a:buClr>
                <a:srgbClr val="0F1141"/>
              </a:buClr>
              <a:buFont typeface="Arial MT"/>
              <a:buChar char="•"/>
              <a:tabLst>
                <a:tab pos="354965" algn="l"/>
              </a:tabLst>
            </a:pPr>
            <a:r>
              <a:rPr sz="2400" dirty="0">
                <a:latin typeface="Times New Roman"/>
                <a:cs typeface="Times New Roman"/>
              </a:rPr>
              <a:t>Frequency</a:t>
            </a:r>
            <a:r>
              <a:rPr sz="2400" spc="-10" dirty="0">
                <a:latin typeface="Times New Roman"/>
                <a:cs typeface="Times New Roman"/>
              </a:rPr>
              <a:t> </a:t>
            </a:r>
            <a:r>
              <a:rPr sz="2400" dirty="0">
                <a:latin typeface="Times New Roman"/>
                <a:cs typeface="Times New Roman"/>
              </a:rPr>
              <a:t>Band:</a:t>
            </a:r>
            <a:r>
              <a:rPr sz="2400" spc="-10" dirty="0">
                <a:latin typeface="Times New Roman"/>
                <a:cs typeface="Times New Roman"/>
              </a:rPr>
              <a:t> </a:t>
            </a:r>
            <a:r>
              <a:rPr sz="2400" dirty="0">
                <a:latin typeface="Times New Roman"/>
                <a:cs typeface="Times New Roman"/>
              </a:rPr>
              <a:t>2 to</a:t>
            </a:r>
            <a:r>
              <a:rPr sz="2400" spc="-10" dirty="0">
                <a:latin typeface="Times New Roman"/>
                <a:cs typeface="Times New Roman"/>
              </a:rPr>
              <a:t> </a:t>
            </a:r>
            <a:r>
              <a:rPr sz="2400" dirty="0">
                <a:latin typeface="Times New Roman"/>
                <a:cs typeface="Times New Roman"/>
              </a:rPr>
              <a:t>8</a:t>
            </a:r>
            <a:r>
              <a:rPr sz="2400" spc="5" dirty="0">
                <a:latin typeface="Times New Roman"/>
                <a:cs typeface="Times New Roman"/>
              </a:rPr>
              <a:t> </a:t>
            </a:r>
            <a:r>
              <a:rPr sz="2400" spc="-20" dirty="0">
                <a:latin typeface="Times New Roman"/>
                <a:cs typeface="Times New Roman"/>
              </a:rPr>
              <a:t>Ghz.</a:t>
            </a:r>
            <a:endParaRPr sz="2400">
              <a:latin typeface="Times New Roman"/>
              <a:cs typeface="Times New Roman"/>
            </a:endParaRPr>
          </a:p>
          <a:p>
            <a:pPr marL="355600" marR="5080" indent="-342900">
              <a:lnSpc>
                <a:spcPts val="2590"/>
              </a:lnSpc>
              <a:spcBef>
                <a:spcPts val="615"/>
              </a:spcBef>
              <a:buClr>
                <a:srgbClr val="0F1141"/>
              </a:buClr>
              <a:buFont typeface="Arial MT"/>
              <a:buChar char="•"/>
              <a:tabLst>
                <a:tab pos="355600" algn="l"/>
              </a:tabLst>
            </a:pPr>
            <a:r>
              <a:rPr sz="2400" dirty="0">
                <a:latin typeface="Times New Roman"/>
                <a:cs typeface="Times New Roman"/>
              </a:rPr>
              <a:t>Download</a:t>
            </a:r>
            <a:r>
              <a:rPr sz="2400" spc="-20" dirty="0">
                <a:latin typeface="Times New Roman"/>
                <a:cs typeface="Times New Roman"/>
              </a:rPr>
              <a:t> </a:t>
            </a:r>
            <a:r>
              <a:rPr sz="2400" dirty="0">
                <a:latin typeface="Times New Roman"/>
                <a:cs typeface="Times New Roman"/>
              </a:rPr>
              <a:t>speed</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upto</a:t>
            </a:r>
            <a:r>
              <a:rPr sz="2400" spc="-30" dirty="0">
                <a:latin typeface="Times New Roman"/>
                <a:cs typeface="Times New Roman"/>
              </a:rPr>
              <a:t> </a:t>
            </a:r>
            <a:r>
              <a:rPr sz="2400" dirty="0">
                <a:latin typeface="Times New Roman"/>
                <a:cs typeface="Times New Roman"/>
              </a:rPr>
              <a:t>100</a:t>
            </a:r>
            <a:r>
              <a:rPr sz="2400" spc="-15" dirty="0">
                <a:latin typeface="Times New Roman"/>
                <a:cs typeface="Times New Roman"/>
              </a:rPr>
              <a:t> </a:t>
            </a:r>
            <a:r>
              <a:rPr sz="2400" dirty="0">
                <a:latin typeface="Times New Roman"/>
                <a:cs typeface="Times New Roman"/>
              </a:rPr>
              <a:t>Mbps</a:t>
            </a:r>
            <a:r>
              <a:rPr sz="2400" spc="-20"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dirty="0">
                <a:latin typeface="Times New Roman"/>
                <a:cs typeface="Times New Roman"/>
              </a:rPr>
              <a:t>moving</a:t>
            </a:r>
            <a:r>
              <a:rPr sz="2400" spc="-20" dirty="0">
                <a:latin typeface="Times New Roman"/>
                <a:cs typeface="Times New Roman"/>
              </a:rPr>
              <a:t> </a:t>
            </a:r>
            <a:r>
              <a:rPr sz="2400" dirty="0">
                <a:latin typeface="Times New Roman"/>
                <a:cs typeface="Times New Roman"/>
              </a:rPr>
              <a:t>users</a:t>
            </a:r>
            <a:r>
              <a:rPr sz="2400" spc="-2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spc="-20" dirty="0">
                <a:latin typeface="Times New Roman"/>
                <a:cs typeface="Times New Roman"/>
              </a:rPr>
              <a:t>1GPS </a:t>
            </a:r>
            <a:r>
              <a:rPr sz="2400" dirty="0">
                <a:latin typeface="Times New Roman"/>
                <a:cs typeface="Times New Roman"/>
              </a:rPr>
              <a:t>for</a:t>
            </a:r>
            <a:r>
              <a:rPr sz="2400" spc="-25" dirty="0">
                <a:latin typeface="Times New Roman"/>
                <a:cs typeface="Times New Roman"/>
              </a:rPr>
              <a:t> </a:t>
            </a:r>
            <a:r>
              <a:rPr sz="2400" dirty="0">
                <a:latin typeface="Times New Roman"/>
                <a:cs typeface="Times New Roman"/>
              </a:rPr>
              <a:t>stationary</a:t>
            </a:r>
            <a:r>
              <a:rPr sz="2400" spc="-55" dirty="0">
                <a:latin typeface="Times New Roman"/>
                <a:cs typeface="Times New Roman"/>
              </a:rPr>
              <a:t> </a:t>
            </a:r>
            <a:r>
              <a:rPr sz="2400" spc="-10" dirty="0">
                <a:latin typeface="Times New Roman"/>
                <a:cs typeface="Times New Roman"/>
              </a:rPr>
              <a:t>users.</a:t>
            </a:r>
            <a:endParaRPr sz="2400">
              <a:latin typeface="Times New Roman"/>
              <a:cs typeface="Times New Roman"/>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3" name="object 13"/>
          <p:cNvSpPr txBox="1"/>
          <p:nvPr/>
        </p:nvSpPr>
        <p:spPr>
          <a:xfrm>
            <a:off x="383540" y="3016377"/>
            <a:ext cx="8139430" cy="3574415"/>
          </a:xfrm>
          <a:prstGeom prst="rect">
            <a:avLst/>
          </a:prstGeom>
        </p:spPr>
        <p:txBody>
          <a:bodyPr vert="horz" wrap="square" lIns="0" tIns="53975" rIns="0" bIns="0" rtlCol="0">
            <a:spAutoFit/>
          </a:bodyPr>
          <a:lstStyle/>
          <a:p>
            <a:pPr marL="12700" marR="594360">
              <a:lnSpc>
                <a:spcPts val="2590"/>
              </a:lnSpc>
              <a:spcBef>
                <a:spcPts val="425"/>
              </a:spcBef>
            </a:pP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following</a:t>
            </a:r>
            <a:r>
              <a:rPr sz="2400" spc="-15" dirty="0">
                <a:latin typeface="Times New Roman"/>
                <a:cs typeface="Times New Roman"/>
              </a:rPr>
              <a:t> </a:t>
            </a:r>
            <a:r>
              <a:rPr sz="2400" dirty="0">
                <a:latin typeface="Times New Roman"/>
                <a:cs typeface="Times New Roman"/>
              </a:rPr>
              <a:t>modulation</a:t>
            </a:r>
            <a:r>
              <a:rPr sz="2400" spc="-35" dirty="0">
                <a:latin typeface="Times New Roman"/>
                <a:cs typeface="Times New Roman"/>
              </a:rPr>
              <a:t> </a:t>
            </a:r>
            <a:r>
              <a:rPr sz="2400" dirty="0">
                <a:latin typeface="Times New Roman"/>
                <a:cs typeface="Times New Roman"/>
              </a:rPr>
              <a:t>techniques</a:t>
            </a:r>
            <a:r>
              <a:rPr sz="2400" spc="-5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dirty="0">
                <a:latin typeface="Times New Roman"/>
                <a:cs typeface="Times New Roman"/>
              </a:rPr>
              <a:t>proposed</a:t>
            </a:r>
            <a:r>
              <a:rPr sz="2400" spc="-2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be</a:t>
            </a:r>
            <a:r>
              <a:rPr sz="2400" spc="-15" dirty="0">
                <a:latin typeface="Times New Roman"/>
                <a:cs typeface="Times New Roman"/>
              </a:rPr>
              <a:t> </a:t>
            </a:r>
            <a:r>
              <a:rPr sz="2400" spc="-20" dirty="0">
                <a:latin typeface="Times New Roman"/>
                <a:cs typeface="Times New Roman"/>
              </a:rPr>
              <a:t>used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4G</a:t>
            </a:r>
            <a:r>
              <a:rPr sz="2400" spc="-5" dirty="0">
                <a:latin typeface="Times New Roman"/>
                <a:cs typeface="Times New Roman"/>
              </a:rPr>
              <a:t> </a:t>
            </a:r>
            <a:r>
              <a:rPr sz="2400" dirty="0">
                <a:latin typeface="Times New Roman"/>
                <a:cs typeface="Times New Roman"/>
              </a:rPr>
              <a:t>cellular</a:t>
            </a:r>
            <a:r>
              <a:rPr sz="2400" spc="-40" dirty="0">
                <a:latin typeface="Times New Roman"/>
                <a:cs typeface="Times New Roman"/>
              </a:rPr>
              <a:t> </a:t>
            </a:r>
            <a:r>
              <a:rPr sz="2400" spc="-10" dirty="0">
                <a:latin typeface="Times New Roman"/>
                <a:cs typeface="Times New Roman"/>
              </a:rPr>
              <a:t>phones.</a:t>
            </a:r>
            <a:endParaRPr sz="2400">
              <a:latin typeface="Times New Roman"/>
              <a:cs typeface="Times New Roman"/>
            </a:endParaRPr>
          </a:p>
          <a:p>
            <a:pPr marL="927100">
              <a:lnSpc>
                <a:spcPts val="2415"/>
              </a:lnSpc>
            </a:pPr>
            <a:r>
              <a:rPr sz="2400" spc="-30" dirty="0">
                <a:latin typeface="Times New Roman"/>
                <a:cs typeface="Times New Roman"/>
              </a:rPr>
              <a:t>Variable</a:t>
            </a:r>
            <a:r>
              <a:rPr sz="2400" spc="-40" dirty="0">
                <a:latin typeface="Times New Roman"/>
                <a:cs typeface="Times New Roman"/>
              </a:rPr>
              <a:t> </a:t>
            </a:r>
            <a:r>
              <a:rPr sz="2400" dirty="0">
                <a:latin typeface="Times New Roman"/>
                <a:cs typeface="Times New Roman"/>
              </a:rPr>
              <a:t>spreading</a:t>
            </a:r>
            <a:r>
              <a:rPr sz="2400" spc="-35" dirty="0">
                <a:latin typeface="Times New Roman"/>
                <a:cs typeface="Times New Roman"/>
              </a:rPr>
              <a:t> </a:t>
            </a:r>
            <a:r>
              <a:rPr sz="2400" spc="-10" dirty="0">
                <a:latin typeface="Times New Roman"/>
                <a:cs typeface="Times New Roman"/>
              </a:rPr>
              <a:t>factor-</a:t>
            </a:r>
            <a:r>
              <a:rPr sz="2400" dirty="0">
                <a:latin typeface="Times New Roman"/>
                <a:cs typeface="Times New Roman"/>
              </a:rPr>
              <a:t>orthogonal</a:t>
            </a:r>
            <a:r>
              <a:rPr sz="2400" spc="-50" dirty="0">
                <a:latin typeface="Times New Roman"/>
                <a:cs typeface="Times New Roman"/>
              </a:rPr>
              <a:t> </a:t>
            </a:r>
            <a:r>
              <a:rPr sz="2400" dirty="0">
                <a:latin typeface="Times New Roman"/>
                <a:cs typeface="Times New Roman"/>
              </a:rPr>
              <a:t>frequency</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20" dirty="0">
                <a:latin typeface="Times New Roman"/>
                <a:cs typeface="Times New Roman"/>
              </a:rPr>
              <a:t>code</a:t>
            </a:r>
            <a:endParaRPr sz="2400">
              <a:latin typeface="Times New Roman"/>
              <a:cs typeface="Times New Roman"/>
            </a:endParaRPr>
          </a:p>
          <a:p>
            <a:pPr marL="927100">
              <a:lnSpc>
                <a:spcPts val="2735"/>
              </a:lnSpc>
            </a:pPr>
            <a:r>
              <a:rPr sz="2400" dirty="0">
                <a:latin typeface="Times New Roman"/>
                <a:cs typeface="Times New Roman"/>
              </a:rPr>
              <a:t>division multiplexing</a:t>
            </a:r>
            <a:r>
              <a:rPr sz="2400" spc="-20" dirty="0">
                <a:latin typeface="Times New Roman"/>
                <a:cs typeface="Times New Roman"/>
              </a:rPr>
              <a:t> (VSF-</a:t>
            </a:r>
            <a:r>
              <a:rPr sz="2400" spc="-10" dirty="0">
                <a:latin typeface="Times New Roman"/>
                <a:cs typeface="Times New Roman"/>
              </a:rPr>
              <a:t>OFCDM).</a:t>
            </a:r>
            <a:endParaRPr sz="2400">
              <a:latin typeface="Times New Roman"/>
              <a:cs typeface="Times New Roman"/>
            </a:endParaRPr>
          </a:p>
          <a:p>
            <a:pPr marL="927100" marR="467359">
              <a:lnSpc>
                <a:spcPts val="2590"/>
              </a:lnSpc>
              <a:spcBef>
                <a:spcPts val="615"/>
              </a:spcBef>
            </a:pPr>
            <a:r>
              <a:rPr sz="2400" spc="-30" dirty="0">
                <a:latin typeface="Times New Roman"/>
                <a:cs typeface="Times New Roman"/>
              </a:rPr>
              <a:t>Variable</a:t>
            </a:r>
            <a:r>
              <a:rPr sz="2400" spc="-50" dirty="0">
                <a:latin typeface="Times New Roman"/>
                <a:cs typeface="Times New Roman"/>
              </a:rPr>
              <a:t> </a:t>
            </a:r>
            <a:r>
              <a:rPr sz="2400" dirty="0">
                <a:latin typeface="Times New Roman"/>
                <a:cs typeface="Times New Roman"/>
              </a:rPr>
              <a:t>spreading</a:t>
            </a:r>
            <a:r>
              <a:rPr sz="2400" spc="-40" dirty="0">
                <a:latin typeface="Times New Roman"/>
                <a:cs typeface="Times New Roman"/>
              </a:rPr>
              <a:t> </a:t>
            </a:r>
            <a:r>
              <a:rPr sz="2400" dirty="0">
                <a:latin typeface="Times New Roman"/>
                <a:cs typeface="Times New Roman"/>
              </a:rPr>
              <a:t>factor</a:t>
            </a:r>
            <a:r>
              <a:rPr sz="2400" spc="-25" dirty="0">
                <a:latin typeface="Times New Roman"/>
                <a:cs typeface="Times New Roman"/>
              </a:rPr>
              <a:t> </a:t>
            </a:r>
            <a:r>
              <a:rPr sz="2400" dirty="0">
                <a:latin typeface="Times New Roman"/>
                <a:cs typeface="Times New Roman"/>
              </a:rPr>
              <a:t>code-division</a:t>
            </a:r>
            <a:r>
              <a:rPr sz="2400" spc="-40" dirty="0">
                <a:latin typeface="Times New Roman"/>
                <a:cs typeface="Times New Roman"/>
              </a:rPr>
              <a:t> </a:t>
            </a:r>
            <a:r>
              <a:rPr sz="2400" dirty="0">
                <a:latin typeface="Times New Roman"/>
                <a:cs typeface="Times New Roman"/>
              </a:rPr>
              <a:t>multiple</a:t>
            </a:r>
            <a:r>
              <a:rPr sz="2400" spc="-50" dirty="0">
                <a:latin typeface="Times New Roman"/>
                <a:cs typeface="Times New Roman"/>
              </a:rPr>
              <a:t> </a:t>
            </a:r>
            <a:r>
              <a:rPr sz="2400" spc="-10" dirty="0">
                <a:latin typeface="Times New Roman"/>
                <a:cs typeface="Times New Roman"/>
              </a:rPr>
              <a:t>access </a:t>
            </a:r>
            <a:r>
              <a:rPr sz="2400" dirty="0">
                <a:latin typeface="Times New Roman"/>
                <a:cs typeface="Times New Roman"/>
              </a:rPr>
              <a:t>(VSF-</a:t>
            </a:r>
            <a:r>
              <a:rPr sz="2400" spc="-60" dirty="0">
                <a:latin typeface="Times New Roman"/>
                <a:cs typeface="Times New Roman"/>
              </a:rPr>
              <a:t> </a:t>
            </a:r>
            <a:r>
              <a:rPr sz="2400" spc="-10" dirty="0">
                <a:latin typeface="Times New Roman"/>
                <a:cs typeface="Times New Roman"/>
              </a:rPr>
              <a:t>CDMA).</a:t>
            </a:r>
            <a:endParaRPr sz="2400">
              <a:latin typeface="Times New Roman"/>
              <a:cs typeface="Times New Roman"/>
            </a:endParaRPr>
          </a:p>
          <a:p>
            <a:pPr marL="12700">
              <a:lnSpc>
                <a:spcPts val="2555"/>
              </a:lnSpc>
            </a:pPr>
            <a:r>
              <a:rPr sz="2400" spc="-50" dirty="0">
                <a:latin typeface="Times New Roman"/>
                <a:cs typeface="Times New Roman"/>
              </a:rPr>
              <a:t>LTE</a:t>
            </a:r>
            <a:r>
              <a:rPr sz="2400" spc="-90" dirty="0">
                <a:latin typeface="Times New Roman"/>
                <a:cs typeface="Times New Roman"/>
              </a:rPr>
              <a:t> </a:t>
            </a:r>
            <a:r>
              <a:rPr sz="2400" dirty="0">
                <a:latin typeface="Times New Roman"/>
                <a:cs typeface="Times New Roman"/>
              </a:rPr>
              <a:t>(Long</a:t>
            </a:r>
            <a:r>
              <a:rPr sz="2400" spc="-110" dirty="0">
                <a:latin typeface="Times New Roman"/>
                <a:cs typeface="Times New Roman"/>
              </a:rPr>
              <a:t> </a:t>
            </a:r>
            <a:r>
              <a:rPr sz="2400" spc="-20" dirty="0">
                <a:latin typeface="Times New Roman"/>
                <a:cs typeface="Times New Roman"/>
              </a:rPr>
              <a:t>Term</a:t>
            </a:r>
            <a:r>
              <a:rPr sz="2400" spc="-65" dirty="0">
                <a:latin typeface="Times New Roman"/>
                <a:cs typeface="Times New Roman"/>
              </a:rPr>
              <a:t> </a:t>
            </a:r>
            <a:r>
              <a:rPr sz="2400" spc="-10" dirty="0">
                <a:latin typeface="Times New Roman"/>
                <a:cs typeface="Times New Roman"/>
              </a:rPr>
              <a:t>Evolution)</a:t>
            </a:r>
            <a:endParaRPr sz="2400">
              <a:latin typeface="Times New Roman"/>
              <a:cs typeface="Times New Roman"/>
            </a:endParaRPr>
          </a:p>
          <a:p>
            <a:pPr marL="756285" indent="-286385">
              <a:lnSpc>
                <a:spcPct val="100000"/>
              </a:lnSpc>
              <a:spcBef>
                <a:spcPts val="290"/>
              </a:spcBef>
              <a:buFont typeface="Wingdings"/>
              <a:buChar char=""/>
              <a:tabLst>
                <a:tab pos="756285" algn="l"/>
              </a:tabLst>
            </a:pPr>
            <a:r>
              <a:rPr sz="2400" dirty="0">
                <a:latin typeface="Times New Roman"/>
                <a:cs typeface="Times New Roman"/>
              </a:rPr>
              <a:t>Uses</a:t>
            </a:r>
            <a:r>
              <a:rPr sz="2400" spc="-30" dirty="0">
                <a:latin typeface="Times New Roman"/>
                <a:cs typeface="Times New Roman"/>
              </a:rPr>
              <a:t> </a:t>
            </a:r>
            <a:r>
              <a:rPr sz="2400" dirty="0">
                <a:latin typeface="Times New Roman"/>
                <a:cs typeface="Times New Roman"/>
              </a:rPr>
              <a:t>Orthogonal</a:t>
            </a:r>
            <a:r>
              <a:rPr sz="2400" spc="-30" dirty="0">
                <a:latin typeface="Times New Roman"/>
                <a:cs typeface="Times New Roman"/>
              </a:rPr>
              <a:t> </a:t>
            </a:r>
            <a:r>
              <a:rPr sz="2400" dirty="0">
                <a:latin typeface="Times New Roman"/>
                <a:cs typeface="Times New Roman"/>
              </a:rPr>
              <a:t>Frequency</a:t>
            </a:r>
            <a:r>
              <a:rPr sz="2400" spc="-30" dirty="0">
                <a:latin typeface="Times New Roman"/>
                <a:cs typeface="Times New Roman"/>
              </a:rPr>
              <a:t> </a:t>
            </a:r>
            <a:r>
              <a:rPr sz="2400" dirty="0">
                <a:latin typeface="Times New Roman"/>
                <a:cs typeface="Times New Roman"/>
              </a:rPr>
              <a:t>Division</a:t>
            </a:r>
            <a:r>
              <a:rPr sz="2400" spc="-30" dirty="0">
                <a:latin typeface="Times New Roman"/>
                <a:cs typeface="Times New Roman"/>
              </a:rPr>
              <a:t> </a:t>
            </a:r>
            <a:r>
              <a:rPr sz="2400" dirty="0">
                <a:latin typeface="Times New Roman"/>
                <a:cs typeface="Times New Roman"/>
              </a:rPr>
              <a:t>Multiplexing</a:t>
            </a:r>
            <a:r>
              <a:rPr sz="2400" spc="-30" dirty="0">
                <a:latin typeface="Times New Roman"/>
                <a:cs typeface="Times New Roman"/>
              </a:rPr>
              <a:t> </a:t>
            </a:r>
            <a:r>
              <a:rPr sz="2400" spc="-10" dirty="0">
                <a:latin typeface="Times New Roman"/>
                <a:cs typeface="Times New Roman"/>
              </a:rPr>
              <a:t>(OFDM)</a:t>
            </a:r>
            <a:endParaRPr sz="2400">
              <a:latin typeface="Times New Roman"/>
              <a:cs typeface="Times New Roman"/>
            </a:endParaRPr>
          </a:p>
          <a:p>
            <a:pPr marL="756285" marR="941069" indent="-287020">
              <a:lnSpc>
                <a:spcPts val="2590"/>
              </a:lnSpc>
              <a:spcBef>
                <a:spcPts val="620"/>
              </a:spcBef>
              <a:buFont typeface="Wingdings"/>
              <a:buChar char=""/>
              <a:tabLst>
                <a:tab pos="756285" algn="l"/>
                <a:tab pos="4280535" algn="l"/>
              </a:tabLst>
            </a:pPr>
            <a:r>
              <a:rPr sz="2400" dirty="0">
                <a:latin typeface="Times New Roman"/>
                <a:cs typeface="Times New Roman"/>
              </a:rPr>
              <a:t>Uses</a:t>
            </a:r>
            <a:r>
              <a:rPr sz="2400" spc="-25" dirty="0">
                <a:latin typeface="Times New Roman"/>
                <a:cs typeface="Times New Roman"/>
              </a:rPr>
              <a:t> </a:t>
            </a:r>
            <a:r>
              <a:rPr sz="2400" dirty="0">
                <a:latin typeface="Times New Roman"/>
                <a:cs typeface="Times New Roman"/>
              </a:rPr>
              <a:t>Multi-input</a:t>
            </a:r>
            <a:r>
              <a:rPr sz="2400" spc="-70" dirty="0">
                <a:latin typeface="Times New Roman"/>
                <a:cs typeface="Times New Roman"/>
              </a:rPr>
              <a:t> </a:t>
            </a:r>
            <a:r>
              <a:rPr sz="2400" dirty="0">
                <a:latin typeface="Times New Roman"/>
                <a:cs typeface="Times New Roman"/>
              </a:rPr>
              <a:t>Multi-output(MIMO)</a:t>
            </a:r>
            <a:r>
              <a:rPr sz="2400" spc="-65" dirty="0">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spc="-10" dirty="0">
                <a:latin typeface="Times New Roman"/>
                <a:cs typeface="Times New Roman"/>
              </a:rPr>
              <a:t>enhanced through</a:t>
            </a:r>
            <a:r>
              <a:rPr sz="2400" u="heavy" spc="-10" dirty="0">
                <a:uFill>
                  <a:solidFill>
                    <a:srgbClr val="FBAF17"/>
                  </a:solidFill>
                </a:uFill>
                <a:latin typeface="Times New Roman"/>
                <a:cs typeface="Times New Roman"/>
              </a:rPr>
              <a:t>put</a:t>
            </a:r>
            <a:r>
              <a:rPr sz="2400" u="heavy" dirty="0">
                <a:uFill>
                  <a:solidFill>
                    <a:srgbClr val="FBAF17"/>
                  </a:solidFill>
                </a:uFill>
                <a:latin typeface="Times New Roman"/>
                <a:cs typeface="Times New Roman"/>
              </a:rPr>
              <a:t>	</a:t>
            </a:r>
            <a:endParaRPr sz="2400">
              <a:latin typeface="Times New Roman"/>
              <a:cs typeface="Times New Roman"/>
            </a:endParaRPr>
          </a:p>
        </p:txBody>
      </p:sp>
      <p:sp>
        <p:nvSpPr>
          <p:cNvPr id="14" name="object 14"/>
          <p:cNvSpPr txBox="1">
            <a:spLocks noGrp="1"/>
          </p:cNvSpPr>
          <p:nvPr>
            <p:ph type="title"/>
          </p:nvPr>
        </p:nvSpPr>
        <p:spPr>
          <a:xfrm>
            <a:off x="383540" y="378917"/>
            <a:ext cx="4147820" cy="574675"/>
          </a:xfrm>
          <a:prstGeom prst="rect">
            <a:avLst/>
          </a:prstGeom>
        </p:spPr>
        <p:txBody>
          <a:bodyPr vert="horz" wrap="square" lIns="0" tIns="12700" rIns="0" bIns="0" rtlCol="0">
            <a:spAutoFit/>
          </a:bodyPr>
          <a:lstStyle/>
          <a:p>
            <a:pPr marL="12700">
              <a:lnSpc>
                <a:spcPct val="100000"/>
              </a:lnSpc>
              <a:spcBef>
                <a:spcPts val="100"/>
              </a:spcBef>
            </a:pPr>
            <a:r>
              <a:rPr spc="-150" dirty="0"/>
              <a:t>Cellular</a:t>
            </a:r>
            <a:r>
              <a:rPr spc="-180" dirty="0"/>
              <a:t> </a:t>
            </a:r>
            <a:r>
              <a:rPr spc="-150" dirty="0"/>
              <a:t>Network-</a:t>
            </a:r>
            <a:r>
              <a:rPr spc="-195" dirty="0"/>
              <a:t> </a:t>
            </a:r>
            <a:r>
              <a:rPr spc="-65" dirty="0"/>
              <a:t>4G</a:t>
            </a:r>
          </a:p>
        </p:txBody>
      </p:sp>
      <p:sp>
        <p:nvSpPr>
          <p:cNvPr id="15" name="object 15"/>
          <p:cNvSpPr txBox="1"/>
          <p:nvPr/>
        </p:nvSpPr>
        <p:spPr>
          <a:xfrm>
            <a:off x="8868918" y="6176568"/>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Arial MT"/>
                <a:cs typeface="Arial MT"/>
              </a:rPr>
              <a:t>46</a:t>
            </a:r>
            <a:endParaRPr sz="120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012430" cy="4269105"/>
          </a:xfrm>
          <a:prstGeom prst="rect">
            <a:avLst/>
          </a:prstGeom>
        </p:spPr>
        <p:txBody>
          <a:bodyPr vert="horz" wrap="square" lIns="0" tIns="12700" rIns="0" bIns="0" rtlCol="0">
            <a:spAutoFit/>
          </a:bodyPr>
          <a:lstStyle/>
          <a:p>
            <a:pPr marL="355600" marR="442595" indent="-342900">
              <a:lnSpc>
                <a:spcPct val="100000"/>
              </a:lnSpc>
              <a:spcBef>
                <a:spcPts val="100"/>
              </a:spcBef>
              <a:buClr>
                <a:srgbClr val="0F1141"/>
              </a:buClr>
              <a:buFont typeface="Arial MT"/>
              <a:buChar char="•"/>
              <a:tabLst>
                <a:tab pos="355600" algn="l"/>
              </a:tabLst>
            </a:pPr>
            <a:r>
              <a:rPr sz="2400" dirty="0">
                <a:latin typeface="Times New Roman"/>
                <a:cs typeface="Times New Roman"/>
              </a:rPr>
              <a:t>Support</a:t>
            </a:r>
            <a:r>
              <a:rPr sz="2400" spc="-2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interactive</a:t>
            </a:r>
            <a:r>
              <a:rPr sz="2400" spc="-65" dirty="0">
                <a:latin typeface="Times New Roman"/>
                <a:cs typeface="Times New Roman"/>
              </a:rPr>
              <a:t> </a:t>
            </a:r>
            <a:r>
              <a:rPr sz="2400" dirty="0">
                <a:latin typeface="Times New Roman"/>
                <a:cs typeface="Times New Roman"/>
              </a:rPr>
              <a:t>multimedia,</a:t>
            </a:r>
            <a:r>
              <a:rPr sz="2400" spc="-20" dirty="0">
                <a:latin typeface="Times New Roman"/>
                <a:cs typeface="Times New Roman"/>
              </a:rPr>
              <a:t> </a:t>
            </a:r>
            <a:r>
              <a:rPr sz="2400" dirty="0">
                <a:latin typeface="Times New Roman"/>
                <a:cs typeface="Times New Roman"/>
              </a:rPr>
              <a:t>voice,</a:t>
            </a:r>
            <a:r>
              <a:rPr sz="2400" spc="-40" dirty="0">
                <a:latin typeface="Times New Roman"/>
                <a:cs typeface="Times New Roman"/>
              </a:rPr>
              <a:t> </a:t>
            </a:r>
            <a:r>
              <a:rPr sz="2400" dirty="0">
                <a:latin typeface="Times New Roman"/>
                <a:cs typeface="Times New Roman"/>
              </a:rPr>
              <a:t>streaming</a:t>
            </a:r>
            <a:r>
              <a:rPr sz="2400" spc="-30" dirty="0">
                <a:latin typeface="Times New Roman"/>
                <a:cs typeface="Times New Roman"/>
              </a:rPr>
              <a:t> </a:t>
            </a:r>
            <a:r>
              <a:rPr sz="2400" spc="-10" dirty="0">
                <a:latin typeface="Times New Roman"/>
                <a:cs typeface="Times New Roman"/>
              </a:rPr>
              <a:t>video, </a:t>
            </a:r>
            <a:r>
              <a:rPr sz="2400" dirty="0">
                <a:latin typeface="Times New Roman"/>
                <a:cs typeface="Times New Roman"/>
              </a:rPr>
              <a:t>Internet,</a:t>
            </a:r>
            <a:r>
              <a:rPr sz="2400" spc="-4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other broadband</a:t>
            </a:r>
            <a:r>
              <a:rPr sz="2400" spc="-10" dirty="0">
                <a:latin typeface="Times New Roman"/>
                <a:cs typeface="Times New Roman"/>
              </a:rPr>
              <a:t> services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Fully</a:t>
            </a:r>
            <a:r>
              <a:rPr sz="2400" spc="-25" dirty="0">
                <a:latin typeface="Times New Roman"/>
                <a:cs typeface="Times New Roman"/>
              </a:rPr>
              <a:t> </a:t>
            </a:r>
            <a:r>
              <a:rPr sz="2400" dirty="0">
                <a:latin typeface="Times New Roman"/>
                <a:cs typeface="Times New Roman"/>
              </a:rPr>
              <a:t>IP</a:t>
            </a:r>
            <a:r>
              <a:rPr sz="2400" spc="-95" dirty="0">
                <a:latin typeface="Times New Roman"/>
                <a:cs typeface="Times New Roman"/>
              </a:rPr>
              <a:t> </a:t>
            </a:r>
            <a:r>
              <a:rPr sz="2400" dirty="0">
                <a:latin typeface="Times New Roman"/>
                <a:cs typeface="Times New Roman"/>
              </a:rPr>
              <a:t>based</a:t>
            </a:r>
            <a:r>
              <a:rPr sz="2400" spc="-25" dirty="0">
                <a:latin typeface="Times New Roman"/>
                <a:cs typeface="Times New Roman"/>
              </a:rPr>
              <a:t> </a:t>
            </a:r>
            <a:r>
              <a:rPr sz="2400" dirty="0">
                <a:latin typeface="Times New Roman"/>
                <a:cs typeface="Times New Roman"/>
              </a:rPr>
              <a:t>mobile</a:t>
            </a:r>
            <a:r>
              <a:rPr sz="2400" spc="-20" dirty="0">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High</a:t>
            </a:r>
            <a:r>
              <a:rPr sz="2400" spc="-15" dirty="0">
                <a:latin typeface="Times New Roman"/>
                <a:cs typeface="Times New Roman"/>
              </a:rPr>
              <a:t> </a:t>
            </a:r>
            <a:r>
              <a:rPr sz="2400" dirty="0">
                <a:latin typeface="Times New Roman"/>
                <a:cs typeface="Times New Roman"/>
              </a:rPr>
              <a:t>speed,</a:t>
            </a:r>
            <a:r>
              <a:rPr sz="2400" spc="-15" dirty="0">
                <a:latin typeface="Times New Roman"/>
                <a:cs typeface="Times New Roman"/>
              </a:rPr>
              <a:t> </a:t>
            </a:r>
            <a:r>
              <a:rPr sz="2400" dirty="0">
                <a:latin typeface="Times New Roman"/>
                <a:cs typeface="Times New Roman"/>
              </a:rPr>
              <a:t>high</a:t>
            </a:r>
            <a:r>
              <a:rPr sz="2400" spc="-30" dirty="0">
                <a:latin typeface="Times New Roman"/>
                <a:cs typeface="Times New Roman"/>
              </a:rPr>
              <a:t> </a:t>
            </a:r>
            <a:r>
              <a:rPr sz="2400" spc="-10" dirty="0">
                <a:latin typeface="Times New Roman"/>
                <a:cs typeface="Times New Roman"/>
              </a:rPr>
              <a:t>capacity,</a:t>
            </a:r>
            <a:r>
              <a:rPr sz="2400" spc="-5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low</a:t>
            </a:r>
            <a:r>
              <a:rPr sz="2400" spc="-15" dirty="0">
                <a:latin typeface="Times New Roman"/>
                <a:cs typeface="Times New Roman"/>
              </a:rPr>
              <a:t> </a:t>
            </a:r>
            <a:r>
              <a:rPr sz="2400" spc="-10" dirty="0">
                <a:latin typeface="Times New Roman"/>
                <a:cs typeface="Times New Roman"/>
              </a:rPr>
              <a:t>cost‐per‐bit</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Global</a:t>
            </a:r>
            <a:r>
              <a:rPr sz="2400" spc="-15" dirty="0">
                <a:latin typeface="Times New Roman"/>
                <a:cs typeface="Times New Roman"/>
              </a:rPr>
              <a:t> </a:t>
            </a:r>
            <a:r>
              <a:rPr sz="2400" dirty="0">
                <a:latin typeface="Times New Roman"/>
                <a:cs typeface="Times New Roman"/>
              </a:rPr>
              <a:t>access,</a:t>
            </a:r>
            <a:r>
              <a:rPr sz="2400" spc="-40" dirty="0">
                <a:latin typeface="Times New Roman"/>
                <a:cs typeface="Times New Roman"/>
              </a:rPr>
              <a:t> </a:t>
            </a:r>
            <a:r>
              <a:rPr sz="2400" dirty="0">
                <a:latin typeface="Times New Roman"/>
                <a:cs typeface="Times New Roman"/>
              </a:rPr>
              <a:t>service</a:t>
            </a:r>
            <a:r>
              <a:rPr sz="2400" spc="-40" dirty="0">
                <a:latin typeface="Times New Roman"/>
                <a:cs typeface="Times New Roman"/>
              </a:rPr>
              <a:t> </a:t>
            </a:r>
            <a:r>
              <a:rPr sz="2400" spc="-10" dirty="0">
                <a:latin typeface="Times New Roman"/>
                <a:cs typeface="Times New Roman"/>
              </a:rPr>
              <a:t>portability,</a:t>
            </a:r>
            <a:r>
              <a:rPr sz="2400" spc="-5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scalable</a:t>
            </a:r>
            <a:r>
              <a:rPr sz="2400" spc="-60" dirty="0">
                <a:latin typeface="Times New Roman"/>
                <a:cs typeface="Times New Roman"/>
              </a:rPr>
              <a:t> </a:t>
            </a:r>
            <a:r>
              <a:rPr sz="2400" dirty="0">
                <a:latin typeface="Times New Roman"/>
                <a:cs typeface="Times New Roman"/>
              </a:rPr>
              <a:t>mobile</a:t>
            </a:r>
            <a:r>
              <a:rPr sz="2400" spc="-25" dirty="0">
                <a:latin typeface="Times New Roman"/>
                <a:cs typeface="Times New Roman"/>
              </a:rPr>
              <a:t> </a:t>
            </a:r>
            <a:r>
              <a:rPr sz="2400" spc="-10" dirty="0">
                <a:latin typeface="Times New Roman"/>
                <a:cs typeface="Times New Roman"/>
              </a:rPr>
              <a:t>services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Seamless</a:t>
            </a:r>
            <a:r>
              <a:rPr sz="2400" spc="-5" dirty="0">
                <a:latin typeface="Times New Roman"/>
                <a:cs typeface="Times New Roman"/>
              </a:rPr>
              <a:t> </a:t>
            </a:r>
            <a:r>
              <a:rPr sz="2400" dirty="0">
                <a:latin typeface="Times New Roman"/>
                <a:cs typeface="Times New Roman"/>
              </a:rPr>
              <a:t>switching,</a:t>
            </a:r>
            <a:r>
              <a:rPr sz="2400" spc="-3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variety</a:t>
            </a:r>
            <a:r>
              <a:rPr sz="2400" spc="-4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Quality</a:t>
            </a:r>
            <a:r>
              <a:rPr sz="2400" spc="-3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10" dirty="0">
                <a:latin typeface="Times New Roman"/>
                <a:cs typeface="Times New Roman"/>
              </a:rPr>
              <a:t>Service</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Better</a:t>
            </a:r>
            <a:r>
              <a:rPr sz="2400" spc="-50" dirty="0">
                <a:latin typeface="Times New Roman"/>
                <a:cs typeface="Times New Roman"/>
              </a:rPr>
              <a:t> </a:t>
            </a:r>
            <a:r>
              <a:rPr sz="2400" dirty="0">
                <a:latin typeface="Times New Roman"/>
                <a:cs typeface="Times New Roman"/>
              </a:rPr>
              <a:t>scheduling</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call‐admission‐control</a:t>
            </a:r>
            <a:r>
              <a:rPr sz="2400" spc="-45" dirty="0">
                <a:latin typeface="Times New Roman"/>
                <a:cs typeface="Times New Roman"/>
              </a:rPr>
              <a:t> </a:t>
            </a:r>
            <a:r>
              <a:rPr sz="2400" spc="-10" dirty="0">
                <a:latin typeface="Times New Roman"/>
                <a:cs typeface="Times New Roman"/>
              </a:rPr>
              <a:t>techniques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Better</a:t>
            </a:r>
            <a:r>
              <a:rPr sz="2400" spc="-35" dirty="0">
                <a:latin typeface="Times New Roman"/>
                <a:cs typeface="Times New Roman"/>
              </a:rPr>
              <a:t> </a:t>
            </a:r>
            <a:r>
              <a:rPr sz="2400" dirty="0">
                <a:latin typeface="Times New Roman"/>
                <a:cs typeface="Times New Roman"/>
              </a:rPr>
              <a:t>spectral</a:t>
            </a:r>
            <a:r>
              <a:rPr sz="2400" spc="-35" dirty="0">
                <a:latin typeface="Times New Roman"/>
                <a:cs typeface="Times New Roman"/>
              </a:rPr>
              <a:t> </a:t>
            </a:r>
            <a:r>
              <a:rPr sz="2400" spc="-10" dirty="0">
                <a:latin typeface="Times New Roman"/>
                <a:cs typeface="Times New Roman"/>
              </a:rPr>
              <a:t>efficiency</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Interoperability</a:t>
            </a:r>
            <a:r>
              <a:rPr sz="2400" spc="-50"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existing</a:t>
            </a:r>
            <a:r>
              <a:rPr sz="2400" spc="-45" dirty="0">
                <a:latin typeface="Times New Roman"/>
                <a:cs typeface="Times New Roman"/>
              </a:rPr>
              <a:t> </a:t>
            </a:r>
            <a:r>
              <a:rPr sz="2400" dirty="0">
                <a:latin typeface="Times New Roman"/>
                <a:cs typeface="Times New Roman"/>
              </a:rPr>
              <a:t>wireless</a:t>
            </a:r>
            <a:r>
              <a:rPr sz="2400" spc="-25" dirty="0">
                <a:latin typeface="Times New Roman"/>
                <a:cs typeface="Times New Roman"/>
              </a:rPr>
              <a:t> </a:t>
            </a:r>
            <a:r>
              <a:rPr sz="2400" spc="-10" dirty="0">
                <a:latin typeface="Times New Roman"/>
                <a:cs typeface="Times New Roman"/>
              </a:rPr>
              <a:t>standards</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Packet</a:t>
            </a:r>
            <a:r>
              <a:rPr sz="2400" spc="-30" dirty="0">
                <a:latin typeface="Times New Roman"/>
                <a:cs typeface="Times New Roman"/>
              </a:rPr>
              <a:t> </a:t>
            </a:r>
            <a:r>
              <a:rPr sz="2400" dirty="0">
                <a:latin typeface="Times New Roman"/>
                <a:cs typeface="Times New Roman"/>
              </a:rPr>
              <a:t>switched</a:t>
            </a:r>
            <a:r>
              <a:rPr sz="2400" spc="-5" dirty="0">
                <a:latin typeface="Times New Roman"/>
                <a:cs typeface="Times New Roman"/>
              </a:rPr>
              <a:t> </a:t>
            </a:r>
            <a:r>
              <a:rPr sz="2400" spc="-10" dirty="0">
                <a:latin typeface="Times New Roman"/>
                <a:cs typeface="Times New Roman"/>
              </a:rPr>
              <a:t>network</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2978785" cy="574675"/>
          </a:xfrm>
          <a:prstGeom prst="rect">
            <a:avLst/>
          </a:prstGeom>
        </p:spPr>
        <p:txBody>
          <a:bodyPr vert="horz" wrap="square" lIns="0" tIns="12700" rIns="0" bIns="0" rtlCol="0">
            <a:spAutoFit/>
          </a:bodyPr>
          <a:lstStyle/>
          <a:p>
            <a:pPr marL="12700">
              <a:lnSpc>
                <a:spcPct val="100000"/>
              </a:lnSpc>
              <a:spcBef>
                <a:spcPts val="100"/>
              </a:spcBef>
            </a:pPr>
            <a:r>
              <a:rPr spc="-145" dirty="0"/>
              <a:t>Features</a:t>
            </a:r>
            <a:r>
              <a:rPr spc="-245" dirty="0"/>
              <a:t> </a:t>
            </a:r>
            <a:r>
              <a:rPr spc="-95" dirty="0"/>
              <a:t>of</a:t>
            </a:r>
            <a:r>
              <a:rPr spc="-265" dirty="0"/>
              <a:t> </a:t>
            </a:r>
            <a:r>
              <a:rPr spc="-25" dirty="0"/>
              <a:t>4G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8007984" cy="3391535"/>
          </a:xfrm>
          <a:prstGeom prst="rect">
            <a:avLst/>
          </a:prstGeom>
        </p:spPr>
        <p:txBody>
          <a:bodyPr vert="horz" wrap="square" lIns="0" tIns="85725" rIns="0" bIns="0" rtlCol="0">
            <a:spAutoFit/>
          </a:bodyPr>
          <a:lstStyle/>
          <a:p>
            <a:pPr marL="354965" indent="-342265">
              <a:lnSpc>
                <a:spcPct val="100000"/>
              </a:lnSpc>
              <a:spcBef>
                <a:spcPts val="675"/>
              </a:spcBef>
              <a:buClr>
                <a:srgbClr val="0F1141"/>
              </a:buClr>
              <a:buFont typeface="Arial MT"/>
              <a:buChar char="•"/>
              <a:tabLst>
                <a:tab pos="354965" algn="l"/>
              </a:tabLst>
            </a:pPr>
            <a:r>
              <a:rPr sz="2400" dirty="0">
                <a:latin typeface="Times New Roman"/>
                <a:cs typeface="Times New Roman"/>
              </a:rPr>
              <a:t>Affordable</a:t>
            </a:r>
            <a:r>
              <a:rPr sz="2400" spc="-65" dirty="0">
                <a:latin typeface="Times New Roman"/>
                <a:cs typeface="Times New Roman"/>
              </a:rPr>
              <a:t> </a:t>
            </a:r>
            <a:r>
              <a:rPr sz="2400" dirty="0">
                <a:latin typeface="Times New Roman"/>
                <a:cs typeface="Times New Roman"/>
              </a:rPr>
              <a:t>communication</a:t>
            </a:r>
            <a:r>
              <a:rPr sz="2400" spc="-75" dirty="0">
                <a:latin typeface="Times New Roman"/>
                <a:cs typeface="Times New Roman"/>
              </a:rPr>
              <a:t> </a:t>
            </a:r>
            <a:r>
              <a:rPr sz="2400" spc="-10" dirty="0">
                <a:latin typeface="Times New Roman"/>
                <a:cs typeface="Times New Roman"/>
              </a:rPr>
              <a:t>services.</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High</a:t>
            </a:r>
            <a:r>
              <a:rPr sz="2400" spc="-5" dirty="0">
                <a:latin typeface="Times New Roman"/>
                <a:cs typeface="Times New Roman"/>
              </a:rPr>
              <a:t> </a:t>
            </a:r>
            <a:r>
              <a:rPr sz="2400" dirty="0">
                <a:latin typeface="Times New Roman"/>
                <a:cs typeface="Times New Roman"/>
              </a:rPr>
              <a:t>speed,</a:t>
            </a:r>
            <a:r>
              <a:rPr sz="2400" spc="-5" dirty="0">
                <a:latin typeface="Times New Roman"/>
                <a:cs typeface="Times New Roman"/>
              </a:rPr>
              <a:t> </a:t>
            </a:r>
            <a:r>
              <a:rPr sz="2400" dirty="0">
                <a:latin typeface="Times New Roman"/>
                <a:cs typeface="Times New Roman"/>
              </a:rPr>
              <a:t>high</a:t>
            </a:r>
            <a:r>
              <a:rPr sz="2400" spc="-20" dirty="0">
                <a:latin typeface="Times New Roman"/>
                <a:cs typeface="Times New Roman"/>
              </a:rPr>
              <a:t> </a:t>
            </a:r>
            <a:r>
              <a:rPr sz="2400" dirty="0">
                <a:latin typeface="Times New Roman"/>
                <a:cs typeface="Times New Roman"/>
              </a:rPr>
              <a:t>capacity</a:t>
            </a:r>
            <a:r>
              <a:rPr sz="2400" spc="-3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low</a:t>
            </a:r>
            <a:r>
              <a:rPr sz="2400" spc="-5" dirty="0">
                <a:latin typeface="Times New Roman"/>
                <a:cs typeface="Times New Roman"/>
              </a:rPr>
              <a:t> </a:t>
            </a:r>
            <a:r>
              <a:rPr sz="2400" dirty="0">
                <a:latin typeface="Times New Roman"/>
                <a:cs typeface="Times New Roman"/>
              </a:rPr>
              <a:t>cost</a:t>
            </a:r>
            <a:r>
              <a:rPr sz="2400" spc="-25" dirty="0">
                <a:latin typeface="Times New Roman"/>
                <a:cs typeface="Times New Roman"/>
              </a:rPr>
              <a:t> </a:t>
            </a:r>
            <a:r>
              <a:rPr sz="2400" dirty="0">
                <a:latin typeface="Times New Roman"/>
                <a:cs typeface="Times New Roman"/>
              </a:rPr>
              <a:t>per </a:t>
            </a:r>
            <a:r>
              <a:rPr sz="2400" spc="-20" dirty="0">
                <a:latin typeface="Times New Roman"/>
                <a:cs typeface="Times New Roman"/>
              </a:rPr>
              <a:t>bit.</a:t>
            </a:r>
            <a:endParaRPr sz="2400">
              <a:latin typeface="Times New Roman"/>
              <a:cs typeface="Times New Roman"/>
            </a:endParaRPr>
          </a:p>
          <a:p>
            <a:pPr marL="355600" marR="361950" indent="-342900">
              <a:lnSpc>
                <a:spcPct val="100000"/>
              </a:lnSpc>
              <a:spcBef>
                <a:spcPts val="580"/>
              </a:spcBef>
              <a:buClr>
                <a:srgbClr val="0F1141"/>
              </a:buClr>
              <a:buFont typeface="Arial MT"/>
              <a:buChar char="•"/>
              <a:tabLst>
                <a:tab pos="355600" algn="l"/>
              </a:tabLst>
            </a:pPr>
            <a:r>
              <a:rPr sz="2400" dirty="0">
                <a:latin typeface="Times New Roman"/>
                <a:cs typeface="Times New Roman"/>
              </a:rPr>
              <a:t>Support</a:t>
            </a:r>
            <a:r>
              <a:rPr sz="2400" spc="-2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interactive</a:t>
            </a:r>
            <a:r>
              <a:rPr sz="2400" spc="-60" dirty="0">
                <a:latin typeface="Times New Roman"/>
                <a:cs typeface="Times New Roman"/>
              </a:rPr>
              <a:t> </a:t>
            </a:r>
            <a:r>
              <a:rPr sz="2400" dirty="0">
                <a:latin typeface="Times New Roman"/>
                <a:cs typeface="Times New Roman"/>
              </a:rPr>
              <a:t>multimedia,</a:t>
            </a:r>
            <a:r>
              <a:rPr sz="2400" spc="-20" dirty="0">
                <a:latin typeface="Times New Roman"/>
                <a:cs typeface="Times New Roman"/>
              </a:rPr>
              <a:t> </a:t>
            </a:r>
            <a:r>
              <a:rPr sz="2400" dirty="0">
                <a:latin typeface="Times New Roman"/>
                <a:cs typeface="Times New Roman"/>
              </a:rPr>
              <a:t>voice</a:t>
            </a:r>
            <a:r>
              <a:rPr sz="2400" spc="-3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streaming</a:t>
            </a:r>
            <a:r>
              <a:rPr sz="2400" spc="-30" dirty="0">
                <a:latin typeface="Times New Roman"/>
                <a:cs typeface="Times New Roman"/>
              </a:rPr>
              <a:t> </a:t>
            </a:r>
            <a:r>
              <a:rPr sz="2400" spc="-10" dirty="0">
                <a:latin typeface="Times New Roman"/>
                <a:cs typeface="Times New Roman"/>
              </a:rPr>
              <a:t>video, </a:t>
            </a:r>
            <a:r>
              <a:rPr sz="2400" dirty="0">
                <a:latin typeface="Times New Roman"/>
                <a:cs typeface="Times New Roman"/>
              </a:rPr>
              <a:t>Internet</a:t>
            </a:r>
            <a:r>
              <a:rPr sz="2400" spc="-4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other broadband</a:t>
            </a:r>
            <a:r>
              <a:rPr sz="2400" spc="-10" dirty="0">
                <a:latin typeface="Times New Roman"/>
                <a:cs typeface="Times New Roman"/>
              </a:rPr>
              <a:t> services.</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dirty="0">
                <a:latin typeface="Times New Roman"/>
                <a:cs typeface="Times New Roman"/>
              </a:rPr>
              <a:t>Global</a:t>
            </a:r>
            <a:r>
              <a:rPr sz="2400" spc="-15" dirty="0">
                <a:latin typeface="Times New Roman"/>
                <a:cs typeface="Times New Roman"/>
              </a:rPr>
              <a:t> </a:t>
            </a:r>
            <a:r>
              <a:rPr sz="2400" dirty="0">
                <a:latin typeface="Times New Roman"/>
                <a:cs typeface="Times New Roman"/>
              </a:rPr>
              <a:t>access,</a:t>
            </a:r>
            <a:r>
              <a:rPr sz="2400" spc="-30" dirty="0">
                <a:latin typeface="Times New Roman"/>
                <a:cs typeface="Times New Roman"/>
              </a:rPr>
              <a:t> </a:t>
            </a:r>
            <a:r>
              <a:rPr sz="2400" dirty="0">
                <a:latin typeface="Times New Roman"/>
                <a:cs typeface="Times New Roman"/>
              </a:rPr>
              <a:t>Service</a:t>
            </a:r>
            <a:r>
              <a:rPr sz="2400" spc="-25" dirty="0">
                <a:latin typeface="Times New Roman"/>
                <a:cs typeface="Times New Roman"/>
              </a:rPr>
              <a:t> </a:t>
            </a:r>
            <a:r>
              <a:rPr sz="2400" dirty="0">
                <a:latin typeface="Times New Roman"/>
                <a:cs typeface="Times New Roman"/>
              </a:rPr>
              <a:t>portability</a:t>
            </a:r>
            <a:r>
              <a:rPr sz="2400" spc="-4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scalable</a:t>
            </a:r>
            <a:r>
              <a:rPr sz="2400" spc="-40" dirty="0">
                <a:latin typeface="Times New Roman"/>
                <a:cs typeface="Times New Roman"/>
              </a:rPr>
              <a:t> </a:t>
            </a:r>
            <a:r>
              <a:rPr sz="2400" dirty="0">
                <a:latin typeface="Times New Roman"/>
                <a:cs typeface="Times New Roman"/>
              </a:rPr>
              <a:t>mobile</a:t>
            </a:r>
            <a:r>
              <a:rPr sz="2400" spc="-10" dirty="0">
                <a:latin typeface="Times New Roman"/>
                <a:cs typeface="Times New Roman"/>
              </a:rPr>
              <a:t> services </a:t>
            </a:r>
            <a:r>
              <a:rPr sz="2400" dirty="0">
                <a:latin typeface="Times New Roman"/>
                <a:cs typeface="Times New Roman"/>
              </a:rPr>
              <a:t>and variety</a:t>
            </a:r>
            <a:r>
              <a:rPr sz="2400" spc="-3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quality</a:t>
            </a:r>
            <a:r>
              <a:rPr sz="2400" spc="-3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services</a:t>
            </a:r>
            <a:r>
              <a:rPr sz="2400" spc="-20" dirty="0">
                <a:latin typeface="Times New Roman"/>
                <a:cs typeface="Times New Roman"/>
              </a:rPr>
              <a:t> </a:t>
            </a:r>
            <a:r>
              <a:rPr sz="2400" spc="-10" dirty="0">
                <a:latin typeface="Times New Roman"/>
                <a:cs typeface="Times New Roman"/>
              </a:rPr>
              <a:t>provided.</a:t>
            </a:r>
            <a:endParaRPr sz="2400">
              <a:latin typeface="Times New Roman"/>
              <a:cs typeface="Times New Roman"/>
            </a:endParaRPr>
          </a:p>
          <a:p>
            <a:pPr marL="354965" indent="-342265">
              <a:lnSpc>
                <a:spcPct val="100000"/>
              </a:lnSpc>
              <a:spcBef>
                <a:spcPts val="580"/>
              </a:spcBef>
              <a:buClr>
                <a:srgbClr val="0F1141"/>
              </a:buClr>
              <a:buFont typeface="Arial MT"/>
              <a:buChar char="•"/>
              <a:tabLst>
                <a:tab pos="354965" algn="l"/>
              </a:tabLst>
            </a:pPr>
            <a:r>
              <a:rPr sz="2400" dirty="0">
                <a:latin typeface="Times New Roman"/>
                <a:cs typeface="Times New Roman"/>
              </a:rPr>
              <a:t>Better</a:t>
            </a:r>
            <a:r>
              <a:rPr sz="2400" spc="-35" dirty="0">
                <a:latin typeface="Times New Roman"/>
                <a:cs typeface="Times New Roman"/>
              </a:rPr>
              <a:t> </a:t>
            </a:r>
            <a:r>
              <a:rPr sz="2400" dirty="0">
                <a:latin typeface="Times New Roman"/>
                <a:cs typeface="Times New Roman"/>
              </a:rPr>
              <a:t>spectral</a:t>
            </a:r>
            <a:r>
              <a:rPr sz="2400" spc="-35" dirty="0">
                <a:latin typeface="Times New Roman"/>
                <a:cs typeface="Times New Roman"/>
              </a:rPr>
              <a:t> </a:t>
            </a:r>
            <a:r>
              <a:rPr sz="2400" spc="-10" dirty="0">
                <a:latin typeface="Times New Roman"/>
                <a:cs typeface="Times New Roman"/>
              </a:rPr>
              <a:t>efficiency.</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seamless</a:t>
            </a:r>
            <a:r>
              <a:rPr sz="2400" spc="-30" dirty="0">
                <a:latin typeface="Times New Roman"/>
                <a:cs typeface="Times New Roman"/>
              </a:rPr>
              <a:t> </a:t>
            </a:r>
            <a:r>
              <a:rPr sz="2400" dirty="0">
                <a:latin typeface="Times New Roman"/>
                <a:cs typeface="Times New Roman"/>
              </a:rPr>
              <a:t>network</a:t>
            </a:r>
            <a:r>
              <a:rPr sz="2400" spc="-2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multiple</a:t>
            </a:r>
            <a:r>
              <a:rPr sz="2400" spc="-40" dirty="0">
                <a:latin typeface="Times New Roman"/>
                <a:cs typeface="Times New Roman"/>
              </a:rPr>
              <a:t> </a:t>
            </a:r>
            <a:r>
              <a:rPr sz="2400" dirty="0">
                <a:latin typeface="Times New Roman"/>
                <a:cs typeface="Times New Roman"/>
              </a:rPr>
              <a:t>protocol</a:t>
            </a:r>
            <a:r>
              <a:rPr sz="2400" spc="-4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air</a:t>
            </a:r>
            <a:r>
              <a:rPr sz="2400" spc="-40" dirty="0">
                <a:latin typeface="Times New Roman"/>
                <a:cs typeface="Times New Roman"/>
              </a:rPr>
              <a:t> </a:t>
            </a:r>
            <a:r>
              <a:rPr sz="2400" spc="-10" dirty="0">
                <a:latin typeface="Times New Roman"/>
                <a:cs typeface="Times New Roman"/>
              </a:rPr>
              <a:t>interfaces.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378917"/>
            <a:ext cx="3626485" cy="574675"/>
          </a:xfrm>
          <a:prstGeom prst="rect">
            <a:avLst/>
          </a:prstGeom>
        </p:spPr>
        <p:txBody>
          <a:bodyPr vert="horz" wrap="square" lIns="0" tIns="12700" rIns="0" bIns="0" rtlCol="0">
            <a:spAutoFit/>
          </a:bodyPr>
          <a:lstStyle/>
          <a:p>
            <a:pPr marL="12700">
              <a:lnSpc>
                <a:spcPct val="100000"/>
              </a:lnSpc>
              <a:spcBef>
                <a:spcPts val="100"/>
              </a:spcBef>
            </a:pPr>
            <a:r>
              <a:rPr spc="-150" dirty="0"/>
              <a:t>Advantages</a:t>
            </a:r>
            <a:r>
              <a:rPr spc="-220" dirty="0"/>
              <a:t> </a:t>
            </a:r>
            <a:r>
              <a:rPr spc="-95" dirty="0"/>
              <a:t>of</a:t>
            </a:r>
            <a:r>
              <a:rPr spc="-254" dirty="0"/>
              <a:t> </a:t>
            </a:r>
            <a:r>
              <a:rPr spc="-35" dirty="0"/>
              <a:t>4G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763" y="1461525"/>
            <a:ext cx="8882172" cy="4524391"/>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76</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3355"/>
            <a:ext cx="8048625" cy="3537585"/>
          </a:xfrm>
          <a:prstGeom prst="rect">
            <a:avLst/>
          </a:prstGeom>
        </p:spPr>
        <p:txBody>
          <a:bodyPr vert="horz" wrap="square" lIns="0" tIns="12700" rIns="0" bIns="0" rtlCol="0">
            <a:spAutoFit/>
          </a:bodyPr>
          <a:lstStyle/>
          <a:p>
            <a:pPr marL="12700" marR="5080">
              <a:lnSpc>
                <a:spcPct val="120000"/>
              </a:lnSpc>
              <a:spcBef>
                <a:spcPts val="100"/>
              </a:spcBef>
            </a:pPr>
            <a:r>
              <a:rPr sz="2400" i="1" dirty="0">
                <a:latin typeface="Times New Roman"/>
                <a:cs typeface="Times New Roman"/>
              </a:rPr>
              <a:t>Handoff:</a:t>
            </a:r>
            <a:r>
              <a:rPr sz="2400" i="1" spc="-5" dirty="0">
                <a:latin typeface="Times New Roman"/>
                <a:cs typeface="Times New Roman"/>
              </a:rPr>
              <a:t> </a:t>
            </a:r>
            <a:r>
              <a:rPr sz="2400" dirty="0">
                <a:latin typeface="Times New Roman"/>
                <a:cs typeface="Times New Roman"/>
              </a:rPr>
              <a:t>A</a:t>
            </a:r>
            <a:r>
              <a:rPr sz="2400" spc="-135" dirty="0">
                <a:latin typeface="Times New Roman"/>
                <a:cs typeface="Times New Roman"/>
              </a:rPr>
              <a:t> </a:t>
            </a:r>
            <a:r>
              <a:rPr sz="2400" dirty="0">
                <a:latin typeface="Times New Roman"/>
                <a:cs typeface="Times New Roman"/>
              </a:rPr>
              <a:t>crucial</a:t>
            </a:r>
            <a:r>
              <a:rPr sz="2400" spc="-50" dirty="0">
                <a:latin typeface="Times New Roman"/>
                <a:cs typeface="Times New Roman"/>
              </a:rPr>
              <a:t> </a:t>
            </a:r>
            <a:r>
              <a:rPr sz="2400" dirty="0">
                <a:latin typeface="Times New Roman"/>
                <a:cs typeface="Times New Roman"/>
              </a:rPr>
              <a:t>component</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cellular</a:t>
            </a:r>
            <a:r>
              <a:rPr sz="2400" spc="-50" dirty="0">
                <a:latin typeface="Times New Roman"/>
                <a:cs typeface="Times New Roman"/>
              </a:rPr>
              <a:t> </a:t>
            </a:r>
            <a:r>
              <a:rPr sz="2400" dirty="0">
                <a:latin typeface="Times New Roman"/>
                <a:cs typeface="Times New Roman"/>
              </a:rPr>
              <a:t>concept</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spc="-25" dirty="0">
                <a:latin typeface="Times New Roman"/>
                <a:cs typeface="Times New Roman"/>
              </a:rPr>
              <a:t>the</a:t>
            </a:r>
            <a:r>
              <a:rPr sz="2400" spc="600" dirty="0">
                <a:latin typeface="Times New Roman"/>
                <a:cs typeface="Times New Roman"/>
              </a:rPr>
              <a:t> </a:t>
            </a:r>
            <a:r>
              <a:rPr sz="2400" dirty="0">
                <a:latin typeface="Times New Roman"/>
                <a:cs typeface="Times New Roman"/>
              </a:rPr>
              <a:t>notion</a:t>
            </a:r>
            <a:r>
              <a:rPr sz="2400" spc="-65"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handoffs.</a:t>
            </a:r>
            <a:r>
              <a:rPr sz="2400" spc="-40" dirty="0">
                <a:latin typeface="Times New Roman"/>
                <a:cs typeface="Times New Roman"/>
              </a:rPr>
              <a:t> </a:t>
            </a:r>
            <a:r>
              <a:rPr sz="2400" dirty="0">
                <a:latin typeface="Times New Roman"/>
                <a:cs typeface="Times New Roman"/>
              </a:rPr>
              <a:t>Handoff</a:t>
            </a:r>
            <a:r>
              <a:rPr sz="2400" spc="-15" dirty="0">
                <a:latin typeface="Times New Roman"/>
                <a:cs typeface="Times New Roman"/>
              </a:rPr>
              <a:t> </a:t>
            </a:r>
            <a:r>
              <a:rPr sz="2400" dirty="0">
                <a:latin typeface="Times New Roman"/>
                <a:cs typeface="Times New Roman"/>
              </a:rPr>
              <a:t>is</a:t>
            </a:r>
            <a:r>
              <a:rPr sz="2400" spc="-40"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process</a:t>
            </a:r>
            <a:r>
              <a:rPr sz="2400" spc="-50"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dirty="0">
                <a:latin typeface="Times New Roman"/>
                <a:cs typeface="Times New Roman"/>
              </a:rPr>
              <a:t>transferring</a:t>
            </a:r>
            <a:r>
              <a:rPr sz="2400" spc="-55" dirty="0">
                <a:latin typeface="Times New Roman"/>
                <a:cs typeface="Times New Roman"/>
              </a:rPr>
              <a:t> </a:t>
            </a:r>
            <a:r>
              <a:rPr sz="2400" spc="-25" dirty="0">
                <a:latin typeface="Times New Roman"/>
                <a:cs typeface="Times New Roman"/>
              </a:rPr>
              <a:t>an </a:t>
            </a:r>
            <a:r>
              <a:rPr sz="2400" dirty="0">
                <a:latin typeface="Times New Roman"/>
                <a:cs typeface="Times New Roman"/>
              </a:rPr>
              <a:t>active</a:t>
            </a:r>
            <a:r>
              <a:rPr sz="2400" spc="-45" dirty="0">
                <a:latin typeface="Times New Roman"/>
                <a:cs typeface="Times New Roman"/>
              </a:rPr>
              <a:t> </a:t>
            </a:r>
            <a:r>
              <a:rPr sz="2400" dirty="0">
                <a:latin typeface="Times New Roman"/>
                <a:cs typeface="Times New Roman"/>
              </a:rPr>
              <a:t>call</a:t>
            </a:r>
            <a:r>
              <a:rPr sz="2400" spc="-25" dirty="0">
                <a:latin typeface="Times New Roman"/>
                <a:cs typeface="Times New Roman"/>
              </a:rPr>
              <a:t> </a:t>
            </a:r>
            <a:r>
              <a:rPr sz="2400" dirty="0">
                <a:latin typeface="Times New Roman"/>
                <a:cs typeface="Times New Roman"/>
              </a:rPr>
              <a:t>from</a:t>
            </a:r>
            <a:r>
              <a:rPr sz="2400" spc="-25" dirty="0">
                <a:latin typeface="Times New Roman"/>
                <a:cs typeface="Times New Roman"/>
              </a:rPr>
              <a:t> </a:t>
            </a:r>
            <a:r>
              <a:rPr sz="2400" dirty="0">
                <a:latin typeface="Times New Roman"/>
                <a:cs typeface="Times New Roman"/>
              </a:rPr>
              <a:t>one</a:t>
            </a:r>
            <a:r>
              <a:rPr sz="2400" spc="-5" dirty="0">
                <a:latin typeface="Times New Roman"/>
                <a:cs typeface="Times New Roman"/>
              </a:rPr>
              <a:t> </a:t>
            </a:r>
            <a:r>
              <a:rPr sz="2400" dirty="0">
                <a:latin typeface="Times New Roman"/>
                <a:cs typeface="Times New Roman"/>
              </a:rPr>
              <a:t>cell</a:t>
            </a:r>
            <a:r>
              <a:rPr sz="2400" spc="-3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another</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mobile</a:t>
            </a:r>
            <a:r>
              <a:rPr sz="2400" spc="-15" dirty="0">
                <a:latin typeface="Times New Roman"/>
                <a:cs typeface="Times New Roman"/>
              </a:rPr>
              <a:t> </a:t>
            </a:r>
            <a:r>
              <a:rPr sz="2400" dirty="0">
                <a:latin typeface="Times New Roman"/>
                <a:cs typeface="Times New Roman"/>
              </a:rPr>
              <a:t>unit</a:t>
            </a:r>
            <a:r>
              <a:rPr sz="2400" spc="-30" dirty="0">
                <a:latin typeface="Times New Roman"/>
                <a:cs typeface="Times New Roman"/>
              </a:rPr>
              <a:t> </a:t>
            </a:r>
            <a:r>
              <a:rPr sz="2400" dirty="0">
                <a:latin typeface="Times New Roman"/>
                <a:cs typeface="Times New Roman"/>
              </a:rPr>
              <a:t>moves</a:t>
            </a:r>
            <a:r>
              <a:rPr sz="2400" spc="5" dirty="0">
                <a:latin typeface="Times New Roman"/>
                <a:cs typeface="Times New Roman"/>
              </a:rPr>
              <a:t> </a:t>
            </a:r>
            <a:r>
              <a:rPr sz="2400" spc="-20" dirty="0">
                <a:latin typeface="Times New Roman"/>
                <a:cs typeface="Times New Roman"/>
              </a:rPr>
              <a:t>from </a:t>
            </a:r>
            <a:r>
              <a:rPr sz="2400" dirty="0">
                <a:latin typeface="Times New Roman"/>
                <a:cs typeface="Times New Roman"/>
              </a:rPr>
              <a:t>one cell</a:t>
            </a:r>
            <a:r>
              <a:rPr sz="2400" spc="-3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other.</a:t>
            </a:r>
            <a:endParaRPr sz="2400">
              <a:latin typeface="Times New Roman"/>
              <a:cs typeface="Times New Roman"/>
            </a:endParaRPr>
          </a:p>
          <a:p>
            <a:pPr marL="12700" marR="4683125">
              <a:lnSpc>
                <a:spcPts val="3460"/>
              </a:lnSpc>
              <a:spcBef>
                <a:spcPts val="204"/>
              </a:spcBef>
            </a:pPr>
            <a:r>
              <a:rPr sz="2400" dirty="0">
                <a:latin typeface="Times New Roman"/>
                <a:cs typeface="Times New Roman"/>
              </a:rPr>
              <a:t>Handoff</a:t>
            </a:r>
            <a:r>
              <a:rPr sz="2400" spc="-75" dirty="0">
                <a:latin typeface="Times New Roman"/>
                <a:cs typeface="Times New Roman"/>
              </a:rPr>
              <a:t> </a:t>
            </a:r>
            <a:r>
              <a:rPr sz="2400" dirty="0">
                <a:latin typeface="Times New Roman"/>
                <a:cs typeface="Times New Roman"/>
              </a:rPr>
              <a:t>operation</a:t>
            </a:r>
            <a:r>
              <a:rPr sz="2400" spc="-100" dirty="0">
                <a:latin typeface="Times New Roman"/>
                <a:cs typeface="Times New Roman"/>
              </a:rPr>
              <a:t> </a:t>
            </a:r>
            <a:r>
              <a:rPr sz="2400" spc="-10" dirty="0">
                <a:latin typeface="Times New Roman"/>
                <a:cs typeface="Times New Roman"/>
              </a:rPr>
              <a:t>involves </a:t>
            </a:r>
            <a:r>
              <a:rPr sz="2400" dirty="0">
                <a:latin typeface="Times New Roman"/>
                <a:cs typeface="Times New Roman"/>
              </a:rPr>
              <a:t>identifying</a:t>
            </a:r>
            <a:r>
              <a:rPr sz="2400" spc="-5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new</a:t>
            </a:r>
            <a:r>
              <a:rPr sz="2400" spc="-5" dirty="0">
                <a:latin typeface="Times New Roman"/>
                <a:cs typeface="Times New Roman"/>
              </a:rPr>
              <a:t> </a:t>
            </a:r>
            <a:r>
              <a:rPr sz="2400" dirty="0">
                <a:latin typeface="Times New Roman"/>
                <a:cs typeface="Times New Roman"/>
              </a:rPr>
              <a:t>BS</a:t>
            </a:r>
            <a:r>
              <a:rPr sz="2400" spc="-5" dirty="0">
                <a:latin typeface="Times New Roman"/>
                <a:cs typeface="Times New Roman"/>
              </a:rPr>
              <a:t> </a:t>
            </a:r>
            <a:r>
              <a:rPr sz="2400" spc="-25" dirty="0">
                <a:latin typeface="Times New Roman"/>
                <a:cs typeface="Times New Roman"/>
              </a:rPr>
              <a:t>and</a:t>
            </a:r>
            <a:endParaRPr sz="2400">
              <a:latin typeface="Times New Roman"/>
              <a:cs typeface="Times New Roman"/>
            </a:endParaRPr>
          </a:p>
          <a:p>
            <a:pPr marL="12700">
              <a:lnSpc>
                <a:spcPct val="100000"/>
              </a:lnSpc>
              <a:spcBef>
                <a:spcPts val="365"/>
              </a:spcBef>
            </a:pPr>
            <a:r>
              <a:rPr sz="2400" dirty="0">
                <a:latin typeface="Times New Roman"/>
                <a:cs typeface="Times New Roman"/>
              </a:rPr>
              <a:t>allocation</a:t>
            </a:r>
            <a:r>
              <a:rPr sz="2400" spc="-6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voice</a:t>
            </a:r>
            <a:r>
              <a:rPr sz="2400" spc="-35" dirty="0">
                <a:latin typeface="Times New Roman"/>
                <a:cs typeface="Times New Roman"/>
              </a:rPr>
              <a:t> </a:t>
            </a:r>
            <a:r>
              <a:rPr sz="2400" spc="-25" dirty="0">
                <a:latin typeface="Times New Roman"/>
                <a:cs typeface="Times New Roman"/>
              </a:rPr>
              <a:t>and</a:t>
            </a:r>
            <a:endParaRPr sz="2400">
              <a:latin typeface="Times New Roman"/>
              <a:cs typeface="Times New Roman"/>
            </a:endParaRPr>
          </a:p>
          <a:p>
            <a:pPr marL="12700">
              <a:lnSpc>
                <a:spcPct val="100000"/>
              </a:lnSpc>
              <a:spcBef>
                <a:spcPts val="575"/>
              </a:spcBef>
            </a:pPr>
            <a:r>
              <a:rPr sz="2400" dirty="0">
                <a:latin typeface="Times New Roman"/>
                <a:cs typeface="Times New Roman"/>
              </a:rPr>
              <a:t>control</a:t>
            </a:r>
            <a:r>
              <a:rPr sz="2400" spc="-30" dirty="0">
                <a:latin typeface="Times New Roman"/>
                <a:cs typeface="Times New Roman"/>
              </a:rPr>
              <a:t> </a:t>
            </a:r>
            <a:r>
              <a:rPr sz="2400" dirty="0">
                <a:latin typeface="Times New Roman"/>
                <a:cs typeface="Times New Roman"/>
              </a:rPr>
              <a:t>signals</a:t>
            </a:r>
            <a:r>
              <a:rPr sz="2400" spc="-15" dirty="0">
                <a:latin typeface="Times New Roman"/>
                <a:cs typeface="Times New Roman"/>
              </a:rPr>
              <a:t> </a:t>
            </a:r>
            <a:r>
              <a:rPr sz="2400" spc="-10" dirty="0">
                <a:latin typeface="Times New Roman"/>
                <a:cs typeface="Times New Roman"/>
              </a:rPr>
              <a:t>associated.</a:t>
            </a:r>
            <a:endParaRPr sz="2400">
              <a:latin typeface="Times New Roman"/>
              <a:cs typeface="Times New Roman"/>
            </a:endParaRPr>
          </a:p>
        </p:txBody>
      </p:sp>
      <p:pic>
        <p:nvPicPr>
          <p:cNvPr id="3" name="object 3"/>
          <p:cNvPicPr/>
          <p:nvPr/>
        </p:nvPicPr>
        <p:blipFill>
          <a:blip r:embed="rId2" cstate="print"/>
          <a:stretch>
            <a:fillRect/>
          </a:stretch>
        </p:blipFill>
        <p:spPr>
          <a:xfrm>
            <a:off x="4152900" y="3018612"/>
            <a:ext cx="3933825" cy="3419475"/>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C39BF-D9F4-B39D-5EDE-3A55635E30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B84AA1-5945-6FCA-F205-C582A3E83C5A}"/>
              </a:ext>
            </a:extLst>
          </p:cNvPr>
          <p:cNvSpPr txBox="1"/>
          <p:nvPr/>
        </p:nvSpPr>
        <p:spPr>
          <a:xfrm>
            <a:off x="383540" y="1443355"/>
            <a:ext cx="8048625" cy="4641655"/>
          </a:xfrm>
          <a:prstGeom prst="rect">
            <a:avLst/>
          </a:prstGeom>
        </p:spPr>
        <p:txBody>
          <a:bodyPr vert="horz" wrap="square" lIns="0" tIns="12700" rIns="0" bIns="0" rtlCol="0">
            <a:spAutoFit/>
          </a:bodyPr>
          <a:lstStyle/>
          <a:p>
            <a:pPr marL="12700" marR="5080">
              <a:lnSpc>
                <a:spcPct val="120000"/>
              </a:lnSpc>
              <a:spcBef>
                <a:spcPts val="100"/>
              </a:spcBef>
            </a:pPr>
            <a:r>
              <a:rPr lang="en-US" sz="1600" b="1" dirty="0"/>
              <a:t>Handoff</a:t>
            </a:r>
            <a:r>
              <a:rPr lang="en-US" sz="1600" dirty="0"/>
              <a:t> (or </a:t>
            </a:r>
            <a:r>
              <a:rPr lang="en-US" sz="1600" b="1" dirty="0"/>
              <a:t>handover</a:t>
            </a:r>
            <a:r>
              <a:rPr lang="en-US" sz="1600" dirty="0"/>
              <a:t>) is the process of transferring an </a:t>
            </a:r>
            <a:r>
              <a:rPr lang="en-US" sz="1600" b="1" dirty="0"/>
              <a:t>active call</a:t>
            </a:r>
            <a:r>
              <a:rPr lang="en-US" sz="1600" dirty="0"/>
              <a:t> or data session from one cell (base station) to another </a:t>
            </a:r>
            <a:r>
              <a:rPr lang="en-US" sz="1600" b="1" dirty="0"/>
              <a:t>without interrupting</a:t>
            </a:r>
            <a:r>
              <a:rPr lang="en-US" sz="1600" dirty="0"/>
              <a:t> the service as the user moves.</a:t>
            </a:r>
          </a:p>
          <a:p>
            <a:pPr marL="12700" marR="5080">
              <a:lnSpc>
                <a:spcPct val="120000"/>
              </a:lnSpc>
              <a:spcBef>
                <a:spcPts val="100"/>
              </a:spcBef>
            </a:pPr>
            <a:endParaRPr lang="en-US" sz="1600" dirty="0"/>
          </a:p>
          <a:p>
            <a:pPr>
              <a:buNone/>
            </a:pPr>
            <a:r>
              <a:rPr lang="en-US" sz="1600" b="1" dirty="0"/>
              <a:t>Why Handoff is Needed</a:t>
            </a:r>
          </a:p>
          <a:p>
            <a:pPr>
              <a:buFont typeface="Arial" panose="020B0604020202020204" pitchFamily="34" charset="0"/>
              <a:buChar char="•"/>
            </a:pPr>
            <a:r>
              <a:rPr lang="en-US" sz="1600" dirty="0"/>
              <a:t>When a mobile user moves </a:t>
            </a:r>
            <a:r>
              <a:rPr lang="en-US" sz="1600" b="1" dirty="0"/>
              <a:t>out of the coverage</a:t>
            </a:r>
            <a:r>
              <a:rPr lang="en-US" sz="1600" dirty="0"/>
              <a:t> area of one cell and into another.</a:t>
            </a:r>
          </a:p>
          <a:p>
            <a:pPr>
              <a:buFont typeface="Arial" panose="020B0604020202020204" pitchFamily="34" charset="0"/>
              <a:buChar char="•"/>
            </a:pPr>
            <a:r>
              <a:rPr lang="en-US" sz="1600" dirty="0"/>
              <a:t>To </a:t>
            </a:r>
            <a:r>
              <a:rPr lang="en-US" sz="1600" b="1" dirty="0"/>
              <a:t>maintain call quality</a:t>
            </a:r>
            <a:r>
              <a:rPr lang="en-US" sz="1600" dirty="0"/>
              <a:t> and avoid dropped calls.</a:t>
            </a:r>
          </a:p>
          <a:p>
            <a:endParaRPr lang="en-US" sz="1600" dirty="0"/>
          </a:p>
          <a:p>
            <a:pPr>
              <a:buNone/>
            </a:pPr>
            <a:r>
              <a:rPr lang="en-US" sz="1600" b="1" dirty="0"/>
              <a:t>Steps in the Handoff Process</a:t>
            </a:r>
          </a:p>
          <a:p>
            <a:pPr>
              <a:buFont typeface="+mj-lt"/>
              <a:buAutoNum type="arabicPeriod"/>
            </a:pPr>
            <a:r>
              <a:rPr lang="en-US" sz="1600" b="1" dirty="0"/>
              <a:t>Detection</a:t>
            </a:r>
            <a:r>
              <a:rPr lang="en-US" sz="1600" dirty="0"/>
              <a:t>: Mobile device or base station (BS1) detects weakening signal.</a:t>
            </a:r>
          </a:p>
          <a:p>
            <a:pPr>
              <a:buFont typeface="+mj-lt"/>
              <a:buAutoNum type="arabicPeriod"/>
            </a:pPr>
            <a:r>
              <a:rPr lang="en-US" sz="1600" b="1" dirty="0"/>
              <a:t>Initiation</a:t>
            </a:r>
            <a:r>
              <a:rPr lang="en-US" sz="1600" dirty="0"/>
              <a:t>: System identifies a stronger signal from a nearby base station (BS2).</a:t>
            </a:r>
          </a:p>
          <a:p>
            <a:pPr>
              <a:buFont typeface="+mj-lt"/>
              <a:buAutoNum type="arabicPeriod"/>
            </a:pPr>
            <a:r>
              <a:rPr lang="en-US" sz="1600" b="1" dirty="0"/>
              <a:t>Transfer</a:t>
            </a:r>
            <a:r>
              <a:rPr lang="en-US" sz="1600" dirty="0"/>
              <a:t>: Mobile switches connection from BS1 to BS2.</a:t>
            </a:r>
          </a:p>
          <a:p>
            <a:pPr>
              <a:buFont typeface="+mj-lt"/>
              <a:buAutoNum type="arabicPeriod"/>
            </a:pPr>
            <a:r>
              <a:rPr lang="en-US" sz="1600" b="1" dirty="0"/>
              <a:t>Completion</a:t>
            </a:r>
            <a:r>
              <a:rPr lang="en-US" sz="1600" dirty="0"/>
              <a:t>: Mobile unit is now connected to BS2, call continues seamlessly.</a:t>
            </a:r>
          </a:p>
          <a:p>
            <a:endParaRPr lang="en-US" sz="1600" dirty="0"/>
          </a:p>
          <a:p>
            <a:pPr>
              <a:buNone/>
            </a:pPr>
            <a:r>
              <a:rPr lang="en-US" sz="1600" b="1" dirty="0"/>
              <a:t>Involves:</a:t>
            </a:r>
          </a:p>
          <a:p>
            <a:pPr>
              <a:buFont typeface="Arial" panose="020B0604020202020204" pitchFamily="34" charset="0"/>
              <a:buChar char="•"/>
            </a:pPr>
            <a:r>
              <a:rPr lang="en-US" sz="1600" dirty="0"/>
              <a:t>Identifying a </a:t>
            </a:r>
            <a:r>
              <a:rPr lang="en-US" sz="1600" b="1" dirty="0"/>
              <a:t>new base station (BS)</a:t>
            </a:r>
            <a:endParaRPr lang="en-US" sz="1600" dirty="0"/>
          </a:p>
          <a:p>
            <a:pPr>
              <a:buFont typeface="Arial" panose="020B0604020202020204" pitchFamily="34" charset="0"/>
              <a:buChar char="•"/>
            </a:pPr>
            <a:r>
              <a:rPr lang="en-US" sz="1600" dirty="0"/>
              <a:t>Allocating </a:t>
            </a:r>
            <a:r>
              <a:rPr lang="en-US" sz="1600" b="1" dirty="0"/>
              <a:t>voice and control signals</a:t>
            </a:r>
            <a:endParaRPr lang="en-US" sz="1600" dirty="0"/>
          </a:p>
          <a:p>
            <a:pPr>
              <a:buFont typeface="Arial" panose="020B0604020202020204" pitchFamily="34" charset="0"/>
              <a:buChar char="•"/>
            </a:pPr>
            <a:r>
              <a:rPr lang="en-US" sz="1600" dirty="0"/>
              <a:t>Maintaining </a:t>
            </a:r>
            <a:r>
              <a:rPr lang="en-US" sz="1600" b="1" dirty="0"/>
              <a:t>call continuity</a:t>
            </a:r>
            <a:endParaRPr lang="en-US" sz="1600" dirty="0"/>
          </a:p>
          <a:p>
            <a:pPr marL="12700" marR="5080">
              <a:lnSpc>
                <a:spcPct val="120000"/>
              </a:lnSpc>
              <a:spcBef>
                <a:spcPts val="100"/>
              </a:spcBef>
            </a:pPr>
            <a:endParaRPr sz="1600" dirty="0">
              <a:latin typeface="Times New Roman"/>
              <a:cs typeface="Times New Roman"/>
            </a:endParaRPr>
          </a:p>
        </p:txBody>
      </p:sp>
      <p:sp>
        <p:nvSpPr>
          <p:cNvPr id="4" name="object 4">
            <a:extLst>
              <a:ext uri="{FF2B5EF4-FFF2-40B4-BE49-F238E27FC236}">
                <a16:creationId xmlns:a16="http://schemas.microsoft.com/office/drawing/2014/main" id="{9C98ECEF-C111-AD7C-06B6-72D184C0323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78</a:t>
            </a:fld>
            <a:endParaRPr spc="-25" dirty="0"/>
          </a:p>
        </p:txBody>
      </p:sp>
      <p:sp>
        <p:nvSpPr>
          <p:cNvPr id="5" name="object 5">
            <a:extLst>
              <a:ext uri="{FF2B5EF4-FFF2-40B4-BE49-F238E27FC236}">
                <a16:creationId xmlns:a16="http://schemas.microsoft.com/office/drawing/2014/main" id="{7E4BE2E3-0BCA-5085-2033-83EB8AADEC1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11149508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9F3C0-4652-FE58-CA7C-4A61A36A3A4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E55474E0-83B7-7347-26C8-EC706CB0039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79</a:t>
            </a:fld>
            <a:endParaRPr spc="-25" dirty="0"/>
          </a:p>
        </p:txBody>
      </p:sp>
      <p:sp>
        <p:nvSpPr>
          <p:cNvPr id="5" name="object 5">
            <a:extLst>
              <a:ext uri="{FF2B5EF4-FFF2-40B4-BE49-F238E27FC236}">
                <a16:creationId xmlns:a16="http://schemas.microsoft.com/office/drawing/2014/main" id="{D5A418D3-E9F4-AD10-3EEC-4379D53EE9AF}"/>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3" name="Table 2">
            <a:extLst>
              <a:ext uri="{FF2B5EF4-FFF2-40B4-BE49-F238E27FC236}">
                <a16:creationId xmlns:a16="http://schemas.microsoft.com/office/drawing/2014/main" id="{2D4C0D8C-3221-A2E2-30B2-ED92E3CADE1F}"/>
              </a:ext>
            </a:extLst>
          </p:cNvPr>
          <p:cNvGraphicFramePr>
            <a:graphicFrameLocks noGrp="1"/>
          </p:cNvGraphicFramePr>
          <p:nvPr>
            <p:extLst>
              <p:ext uri="{D42A27DB-BD31-4B8C-83A1-F6EECF244321}">
                <p14:modId xmlns:p14="http://schemas.microsoft.com/office/powerpoint/2010/main" val="639384410"/>
              </p:ext>
            </p:extLst>
          </p:nvPr>
        </p:nvGraphicFramePr>
        <p:xfrm>
          <a:off x="304800" y="1524000"/>
          <a:ext cx="8312150" cy="1737360"/>
        </p:xfrm>
        <a:graphic>
          <a:graphicData uri="http://schemas.openxmlformats.org/drawingml/2006/table">
            <a:tbl>
              <a:tblPr/>
              <a:tblGrid>
                <a:gridCol w="4156075">
                  <a:extLst>
                    <a:ext uri="{9D8B030D-6E8A-4147-A177-3AD203B41FA5}">
                      <a16:colId xmlns:a16="http://schemas.microsoft.com/office/drawing/2014/main" val="2872091069"/>
                    </a:ext>
                  </a:extLst>
                </a:gridCol>
                <a:gridCol w="4156075">
                  <a:extLst>
                    <a:ext uri="{9D8B030D-6E8A-4147-A177-3AD203B41FA5}">
                      <a16:colId xmlns:a16="http://schemas.microsoft.com/office/drawing/2014/main" val="1713768928"/>
                    </a:ext>
                  </a:extLst>
                </a:gridCol>
              </a:tblGrid>
              <a:tr h="0">
                <a:tc>
                  <a:txBody>
                    <a:bodyPr/>
                    <a:lstStyle/>
                    <a:p>
                      <a:r>
                        <a:rPr lang="en-IN"/>
                        <a:t>Step</a:t>
                      </a:r>
                    </a:p>
                  </a:txBody>
                  <a:tcPr anchor="ctr">
                    <a:lnL>
                      <a:noFill/>
                    </a:lnL>
                    <a:lnR>
                      <a:noFill/>
                    </a:lnR>
                    <a:lnT>
                      <a:noFill/>
                    </a:lnT>
                    <a:lnB>
                      <a:noFill/>
                    </a:lnB>
                    <a:noFill/>
                  </a:tcPr>
                </a:tc>
                <a:tc>
                  <a:txBody>
                    <a:bodyPr/>
                    <a:lstStyle/>
                    <a:p>
                      <a:r>
                        <a:rPr lang="en-IN"/>
                        <a:t>Description</a:t>
                      </a:r>
                    </a:p>
                  </a:txBody>
                  <a:tcPr anchor="ctr">
                    <a:lnL>
                      <a:noFill/>
                    </a:lnL>
                    <a:lnR>
                      <a:noFill/>
                    </a:lnR>
                    <a:lnT>
                      <a:noFill/>
                    </a:lnT>
                    <a:lnB>
                      <a:noFill/>
                    </a:lnB>
                    <a:noFill/>
                  </a:tcPr>
                </a:tc>
                <a:extLst>
                  <a:ext uri="{0D108BD9-81ED-4DB2-BD59-A6C34878D82A}">
                    <a16:rowId xmlns:a16="http://schemas.microsoft.com/office/drawing/2014/main" val="16654560"/>
                  </a:ext>
                </a:extLst>
              </a:tr>
              <a:tr h="0">
                <a:tc>
                  <a:txBody>
                    <a:bodyPr/>
                    <a:lstStyle/>
                    <a:p>
                      <a:r>
                        <a:rPr lang="en-IN" b="1"/>
                        <a:t>BS1</a:t>
                      </a:r>
                      <a:endParaRPr lang="en-IN"/>
                    </a:p>
                  </a:txBody>
                  <a:tcPr anchor="ctr">
                    <a:lnL>
                      <a:noFill/>
                    </a:lnL>
                    <a:lnR>
                      <a:noFill/>
                    </a:lnR>
                    <a:lnT>
                      <a:noFill/>
                    </a:lnT>
                    <a:lnB>
                      <a:noFill/>
                    </a:lnB>
                    <a:noFill/>
                  </a:tcPr>
                </a:tc>
                <a:tc>
                  <a:txBody>
                    <a:bodyPr/>
                    <a:lstStyle/>
                    <a:p>
                      <a:r>
                        <a:rPr lang="en-US"/>
                        <a:t>Mobile initially connected to BS1</a:t>
                      </a:r>
                    </a:p>
                  </a:txBody>
                  <a:tcPr anchor="ctr">
                    <a:lnL>
                      <a:noFill/>
                    </a:lnL>
                    <a:lnR>
                      <a:noFill/>
                    </a:lnR>
                    <a:lnT>
                      <a:noFill/>
                    </a:lnT>
                    <a:lnB>
                      <a:noFill/>
                    </a:lnB>
                    <a:noFill/>
                  </a:tcPr>
                </a:tc>
                <a:extLst>
                  <a:ext uri="{0D108BD9-81ED-4DB2-BD59-A6C34878D82A}">
                    <a16:rowId xmlns:a16="http://schemas.microsoft.com/office/drawing/2014/main" val="1726464950"/>
                  </a:ext>
                </a:extLst>
              </a:tr>
              <a:tr h="0">
                <a:tc>
                  <a:txBody>
                    <a:bodyPr/>
                    <a:lstStyle/>
                    <a:p>
                      <a:r>
                        <a:rPr lang="en-IN" b="1"/>
                        <a:t>Handoff Initiation</a:t>
                      </a:r>
                      <a:endParaRPr lang="en-IN"/>
                    </a:p>
                  </a:txBody>
                  <a:tcPr anchor="ctr">
                    <a:lnL>
                      <a:noFill/>
                    </a:lnL>
                    <a:lnR>
                      <a:noFill/>
                    </a:lnR>
                    <a:lnT>
                      <a:noFill/>
                    </a:lnT>
                    <a:lnB>
                      <a:noFill/>
                    </a:lnB>
                    <a:noFill/>
                  </a:tcPr>
                </a:tc>
                <a:tc>
                  <a:txBody>
                    <a:bodyPr/>
                    <a:lstStyle/>
                    <a:p>
                      <a:r>
                        <a:rPr lang="en-US"/>
                        <a:t>Mobile moves away from BS1</a:t>
                      </a:r>
                    </a:p>
                  </a:txBody>
                  <a:tcPr anchor="ctr">
                    <a:lnL>
                      <a:noFill/>
                    </a:lnL>
                    <a:lnR>
                      <a:noFill/>
                    </a:lnR>
                    <a:lnT>
                      <a:noFill/>
                    </a:lnT>
                    <a:lnB>
                      <a:noFill/>
                    </a:lnB>
                    <a:noFill/>
                  </a:tcPr>
                </a:tc>
                <a:extLst>
                  <a:ext uri="{0D108BD9-81ED-4DB2-BD59-A6C34878D82A}">
                    <a16:rowId xmlns:a16="http://schemas.microsoft.com/office/drawing/2014/main" val="3272070480"/>
                  </a:ext>
                </a:extLst>
              </a:tr>
              <a:tr h="0">
                <a:tc>
                  <a:txBody>
                    <a:bodyPr/>
                    <a:lstStyle/>
                    <a:p>
                      <a:r>
                        <a:rPr lang="en-IN" b="1"/>
                        <a:t>BS2</a:t>
                      </a:r>
                      <a:endParaRPr lang="en-IN"/>
                    </a:p>
                  </a:txBody>
                  <a:tcPr anchor="ctr">
                    <a:lnL>
                      <a:noFill/>
                    </a:lnL>
                    <a:lnR>
                      <a:noFill/>
                    </a:lnR>
                    <a:lnT>
                      <a:noFill/>
                    </a:lnT>
                    <a:lnB>
                      <a:noFill/>
                    </a:lnB>
                    <a:noFill/>
                  </a:tcPr>
                </a:tc>
                <a:tc>
                  <a:txBody>
                    <a:bodyPr/>
                    <a:lstStyle/>
                    <a:p>
                      <a:r>
                        <a:rPr lang="en-US" dirty="0"/>
                        <a:t>Handoff completed, mobile connected to BS2</a:t>
                      </a:r>
                    </a:p>
                  </a:txBody>
                  <a:tcPr anchor="ctr">
                    <a:lnL>
                      <a:noFill/>
                    </a:lnL>
                    <a:lnR>
                      <a:noFill/>
                    </a:lnR>
                    <a:lnT>
                      <a:noFill/>
                    </a:lnT>
                    <a:lnB>
                      <a:noFill/>
                    </a:lnB>
                    <a:noFill/>
                  </a:tcPr>
                </a:tc>
                <a:extLst>
                  <a:ext uri="{0D108BD9-81ED-4DB2-BD59-A6C34878D82A}">
                    <a16:rowId xmlns:a16="http://schemas.microsoft.com/office/drawing/2014/main" val="3968547494"/>
                  </a:ext>
                </a:extLst>
              </a:tr>
            </a:tbl>
          </a:graphicData>
        </a:graphic>
      </p:graphicFrame>
      <p:sp>
        <p:nvSpPr>
          <p:cNvPr id="7" name="TextBox 6">
            <a:extLst>
              <a:ext uri="{FF2B5EF4-FFF2-40B4-BE49-F238E27FC236}">
                <a16:creationId xmlns:a16="http://schemas.microsoft.com/office/drawing/2014/main" id="{D7277FE2-4257-78DB-EEA8-73370091B115}"/>
              </a:ext>
            </a:extLst>
          </p:cNvPr>
          <p:cNvSpPr txBox="1"/>
          <p:nvPr/>
        </p:nvSpPr>
        <p:spPr>
          <a:xfrm>
            <a:off x="152400" y="3520498"/>
            <a:ext cx="8839200" cy="1200329"/>
          </a:xfrm>
          <a:prstGeom prst="rect">
            <a:avLst/>
          </a:prstGeom>
          <a:noFill/>
        </p:spPr>
        <p:txBody>
          <a:bodyPr wrap="square">
            <a:spAutoFit/>
          </a:bodyPr>
          <a:lstStyle/>
          <a:p>
            <a:pPr>
              <a:buNone/>
            </a:pPr>
            <a:r>
              <a:rPr lang="en-US" b="1" dirty="0"/>
              <a:t>Key Points to Remember</a:t>
            </a:r>
          </a:p>
          <a:p>
            <a:pPr>
              <a:buFont typeface="Arial" panose="020B0604020202020204" pitchFamily="34" charset="0"/>
              <a:buChar char="•"/>
            </a:pPr>
            <a:r>
              <a:rPr lang="en-US" b="1" dirty="0"/>
              <a:t>Seamless call experience</a:t>
            </a:r>
            <a:r>
              <a:rPr lang="en-US" dirty="0"/>
              <a:t> is the goal.</a:t>
            </a:r>
          </a:p>
          <a:p>
            <a:pPr>
              <a:buFont typeface="Arial" panose="020B0604020202020204" pitchFamily="34" charset="0"/>
              <a:buChar char="•"/>
            </a:pPr>
            <a:r>
              <a:rPr lang="en-US" dirty="0"/>
              <a:t>It is triggered when </a:t>
            </a:r>
            <a:r>
              <a:rPr lang="en-US" b="1" dirty="0"/>
              <a:t>signal quality drops</a:t>
            </a:r>
            <a:r>
              <a:rPr lang="en-US" dirty="0"/>
              <a:t>.</a:t>
            </a:r>
          </a:p>
          <a:p>
            <a:pPr>
              <a:buFont typeface="Arial" panose="020B0604020202020204" pitchFamily="34" charset="0"/>
              <a:buChar char="•"/>
            </a:pPr>
            <a:r>
              <a:rPr lang="en-US" dirty="0"/>
              <a:t>Crucial for </a:t>
            </a:r>
            <a:r>
              <a:rPr lang="en-US" b="1" dirty="0"/>
              <a:t>user mobility</a:t>
            </a:r>
            <a:r>
              <a:rPr lang="en-US" dirty="0"/>
              <a:t> and </a:t>
            </a:r>
            <a:r>
              <a:rPr lang="en-US" b="1" dirty="0"/>
              <a:t>network reliability</a:t>
            </a:r>
            <a:r>
              <a:rPr lang="en-US" dirty="0"/>
              <a:t>.</a:t>
            </a:r>
          </a:p>
        </p:txBody>
      </p:sp>
    </p:spTree>
    <p:extLst>
      <p:ext uri="{BB962C8B-B14F-4D97-AF65-F5344CB8AC3E}">
        <p14:creationId xmlns:p14="http://schemas.microsoft.com/office/powerpoint/2010/main" val="144326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49650"/>
            <a:ext cx="7858125" cy="4415790"/>
          </a:xfrm>
          <a:prstGeom prst="rect">
            <a:avLst/>
          </a:prstGeom>
        </p:spPr>
        <p:txBody>
          <a:bodyPr vert="horz" wrap="square" lIns="0" tIns="85725" rIns="0" bIns="0" rtlCol="0">
            <a:spAutoFit/>
          </a:bodyPr>
          <a:lstStyle/>
          <a:p>
            <a:pPr marL="353060" indent="-340360" algn="just">
              <a:lnSpc>
                <a:spcPct val="100000"/>
              </a:lnSpc>
              <a:spcBef>
                <a:spcPts val="675"/>
              </a:spcBef>
              <a:buClr>
                <a:srgbClr val="0F1141"/>
              </a:buClr>
              <a:buFont typeface="Arial MT"/>
              <a:buChar char="•"/>
              <a:tabLst>
                <a:tab pos="353060" algn="l"/>
              </a:tabLst>
            </a:pPr>
            <a:r>
              <a:rPr sz="2400" dirty="0">
                <a:latin typeface="Times New Roman"/>
                <a:cs typeface="Times New Roman"/>
              </a:rPr>
              <a:t>Market</a:t>
            </a:r>
            <a:r>
              <a:rPr sz="2400" spc="-55" dirty="0">
                <a:latin typeface="Times New Roman"/>
                <a:cs typeface="Times New Roman"/>
              </a:rPr>
              <a:t> </a:t>
            </a:r>
            <a:r>
              <a:rPr sz="2400" spc="-10" dirty="0">
                <a:latin typeface="Times New Roman"/>
                <a:cs typeface="Times New Roman"/>
              </a:rPr>
              <a:t>Demands.</a:t>
            </a:r>
            <a:endParaRPr sz="2400">
              <a:latin typeface="Times New Roman"/>
              <a:cs typeface="Times New Roman"/>
            </a:endParaRPr>
          </a:p>
          <a:p>
            <a:pPr marL="353060" marR="5080" indent="-340360" algn="just">
              <a:lnSpc>
                <a:spcPct val="100000"/>
              </a:lnSpc>
              <a:spcBef>
                <a:spcPts val="580"/>
              </a:spcBef>
              <a:buClr>
                <a:srgbClr val="0F1141"/>
              </a:buClr>
              <a:buFont typeface="Arial MT"/>
              <a:buChar char="•"/>
              <a:tabLst>
                <a:tab pos="355600" algn="l"/>
              </a:tabLst>
            </a:pPr>
            <a:r>
              <a:rPr sz="2400" spc="-65" dirty="0">
                <a:latin typeface="Times New Roman"/>
                <a:cs typeface="Times New Roman"/>
              </a:rPr>
              <a:t>We</a:t>
            </a:r>
            <a:r>
              <a:rPr sz="2400" spc="-5" dirty="0">
                <a:latin typeface="Times New Roman"/>
                <a:cs typeface="Times New Roman"/>
              </a:rPr>
              <a:t> </a:t>
            </a:r>
            <a:r>
              <a:rPr sz="2400" dirty="0">
                <a:latin typeface="Times New Roman"/>
                <a:cs typeface="Times New Roman"/>
              </a:rPr>
              <a:t>start</a:t>
            </a:r>
            <a:r>
              <a:rPr sz="2400" spc="-35" dirty="0">
                <a:latin typeface="Times New Roman"/>
                <a:cs typeface="Times New Roman"/>
              </a:rPr>
              <a:t> </a:t>
            </a:r>
            <a:r>
              <a:rPr sz="2400" dirty="0">
                <a:latin typeface="Times New Roman"/>
                <a:cs typeface="Times New Roman"/>
              </a:rPr>
              <a:t>out</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brief</a:t>
            </a:r>
            <a:r>
              <a:rPr sz="2400" spc="-30" dirty="0">
                <a:latin typeface="Times New Roman"/>
                <a:cs typeface="Times New Roman"/>
              </a:rPr>
              <a:t> </a:t>
            </a:r>
            <a:r>
              <a:rPr sz="2400" dirty="0">
                <a:latin typeface="Times New Roman"/>
                <a:cs typeface="Times New Roman"/>
              </a:rPr>
              <a:t>history</a:t>
            </a:r>
            <a:r>
              <a:rPr sz="2400" spc="-3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wireless</a:t>
            </a:r>
            <a:r>
              <a:rPr sz="2400" spc="-35" dirty="0">
                <a:latin typeface="Times New Roman"/>
                <a:cs typeface="Times New Roman"/>
              </a:rPr>
              <a:t> </a:t>
            </a:r>
            <a:r>
              <a:rPr sz="2400" spc="-10" dirty="0">
                <a:latin typeface="Times New Roman"/>
                <a:cs typeface="Times New Roman"/>
              </a:rPr>
              <a:t>communications,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order</a:t>
            </a:r>
            <a:r>
              <a:rPr sz="2400" spc="-1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convey</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feeling</a:t>
            </a:r>
            <a:r>
              <a:rPr sz="2400" spc="-3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how</a:t>
            </a:r>
            <a:r>
              <a:rPr sz="2400" spc="-1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science,</a:t>
            </a:r>
            <a:r>
              <a:rPr sz="2400" spc="-35" dirty="0">
                <a:latin typeface="Times New Roman"/>
                <a:cs typeface="Times New Roman"/>
              </a:rPr>
              <a:t> </a:t>
            </a:r>
            <a:r>
              <a:rPr sz="2400" dirty="0">
                <a:latin typeface="Times New Roman"/>
                <a:cs typeface="Times New Roman"/>
              </a:rPr>
              <a:t>as</a:t>
            </a:r>
            <a:r>
              <a:rPr sz="2400" spc="-15" dirty="0">
                <a:latin typeface="Times New Roman"/>
                <a:cs typeface="Times New Roman"/>
              </a:rPr>
              <a:t> </a:t>
            </a:r>
            <a:r>
              <a:rPr sz="2400" dirty="0">
                <a:latin typeface="Times New Roman"/>
                <a:cs typeface="Times New Roman"/>
              </a:rPr>
              <a:t>well</a:t>
            </a:r>
            <a:r>
              <a:rPr sz="2400" spc="-20"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spc="-25" dirty="0">
                <a:latin typeface="Times New Roman"/>
                <a:cs typeface="Times New Roman"/>
              </a:rPr>
              <a:t>the 	</a:t>
            </a:r>
            <a:r>
              <a:rPr sz="2400" dirty="0">
                <a:latin typeface="Times New Roman"/>
                <a:cs typeface="Times New Roman"/>
              </a:rPr>
              <a:t>market,</a:t>
            </a:r>
            <a:r>
              <a:rPr sz="2400" spc="-25" dirty="0">
                <a:latin typeface="Times New Roman"/>
                <a:cs typeface="Times New Roman"/>
              </a:rPr>
              <a:t> </a:t>
            </a:r>
            <a:r>
              <a:rPr sz="2400" dirty="0">
                <a:latin typeface="Times New Roman"/>
                <a:cs typeface="Times New Roman"/>
              </a:rPr>
              <a:t>has</a:t>
            </a:r>
            <a:r>
              <a:rPr sz="2400" spc="-5" dirty="0">
                <a:latin typeface="Times New Roman"/>
                <a:cs typeface="Times New Roman"/>
              </a:rPr>
              <a:t> </a:t>
            </a:r>
            <a:r>
              <a:rPr sz="2400" dirty="0">
                <a:latin typeface="Times New Roman"/>
                <a:cs typeface="Times New Roman"/>
              </a:rPr>
              <a:t>developed</a:t>
            </a:r>
            <a:r>
              <a:rPr sz="2400" spc="-3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past</a:t>
            </a:r>
            <a:r>
              <a:rPr sz="2400" spc="-10" dirty="0">
                <a:latin typeface="Times New Roman"/>
                <a:cs typeface="Times New Roman"/>
              </a:rPr>
              <a:t> </a:t>
            </a:r>
            <a:r>
              <a:rPr sz="2400" dirty="0">
                <a:latin typeface="Times New Roman"/>
                <a:cs typeface="Times New Roman"/>
              </a:rPr>
              <a:t>100</a:t>
            </a:r>
            <a:r>
              <a:rPr sz="2400" spc="-10" dirty="0">
                <a:latin typeface="Times New Roman"/>
                <a:cs typeface="Times New Roman"/>
              </a:rPr>
              <a:t> years.</a:t>
            </a:r>
            <a:endParaRPr sz="2400">
              <a:latin typeface="Times New Roman"/>
              <a:cs typeface="Times New Roman"/>
            </a:endParaRPr>
          </a:p>
          <a:p>
            <a:pPr marL="355600" marR="822960" indent="-342900">
              <a:lnSpc>
                <a:spcPct val="100000"/>
              </a:lnSpc>
              <a:spcBef>
                <a:spcPts val="575"/>
              </a:spcBef>
              <a:buClr>
                <a:srgbClr val="0F1141"/>
              </a:buClr>
              <a:buFont typeface="Arial MT"/>
              <a:buChar char="•"/>
              <a:tabLst>
                <a:tab pos="355600" algn="l"/>
              </a:tabLst>
            </a:pPr>
            <a:r>
              <a:rPr sz="2400" dirty="0">
                <a:latin typeface="Times New Roman"/>
                <a:cs typeface="Times New Roman"/>
              </a:rPr>
              <a:t>Then</a:t>
            </a:r>
            <a:r>
              <a:rPr sz="2400" spc="-25" dirty="0">
                <a:latin typeface="Times New Roman"/>
                <a:cs typeface="Times New Roman"/>
              </a:rPr>
              <a:t> </a:t>
            </a:r>
            <a:r>
              <a:rPr sz="2400" dirty="0">
                <a:latin typeface="Times New Roman"/>
                <a:cs typeface="Times New Roman"/>
              </a:rPr>
              <a:t>follows</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description</a:t>
            </a:r>
            <a:r>
              <a:rPr sz="2400" spc="-5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types</a:t>
            </a:r>
            <a:r>
              <a:rPr sz="2400" spc="-2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services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constitute</a:t>
            </a:r>
            <a:r>
              <a:rPr sz="2400" spc="-5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majority</a:t>
            </a:r>
            <a:r>
              <a:rPr sz="2400" spc="-4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wireless</a:t>
            </a:r>
            <a:r>
              <a:rPr sz="2400" spc="-30" dirty="0">
                <a:latin typeface="Times New Roman"/>
                <a:cs typeface="Times New Roman"/>
              </a:rPr>
              <a:t> </a:t>
            </a:r>
            <a:r>
              <a:rPr sz="2400" dirty="0">
                <a:latin typeface="Times New Roman"/>
                <a:cs typeface="Times New Roman"/>
              </a:rPr>
              <a:t>market</a:t>
            </a:r>
            <a:r>
              <a:rPr sz="2400" spc="-5" dirty="0">
                <a:latin typeface="Times New Roman"/>
                <a:cs typeface="Times New Roman"/>
              </a:rPr>
              <a:t> </a:t>
            </a:r>
            <a:r>
              <a:rPr sz="2400" spc="-10" dirty="0">
                <a:latin typeface="Times New Roman"/>
                <a:cs typeface="Times New Roman"/>
              </a:rPr>
              <a:t>today.</a:t>
            </a:r>
            <a:endParaRPr sz="2400">
              <a:latin typeface="Times New Roman"/>
              <a:cs typeface="Times New Roman"/>
            </a:endParaRPr>
          </a:p>
          <a:p>
            <a:pPr marL="355600" marR="370205" indent="-342900">
              <a:lnSpc>
                <a:spcPct val="100000"/>
              </a:lnSpc>
              <a:spcBef>
                <a:spcPts val="580"/>
              </a:spcBef>
              <a:buClr>
                <a:srgbClr val="0F1141"/>
              </a:buClr>
              <a:buFont typeface="Arial MT"/>
              <a:buChar char="•"/>
              <a:tabLst>
                <a:tab pos="355600" algn="l"/>
              </a:tabLst>
            </a:pPr>
            <a:r>
              <a:rPr sz="2400" dirty="0">
                <a:latin typeface="Times New Roman"/>
                <a:cs typeface="Times New Roman"/>
              </a:rPr>
              <a:t>Each</a:t>
            </a:r>
            <a:r>
              <a:rPr sz="2400" spc="-3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these</a:t>
            </a:r>
            <a:r>
              <a:rPr sz="2400" spc="-40" dirty="0">
                <a:latin typeface="Times New Roman"/>
                <a:cs typeface="Times New Roman"/>
              </a:rPr>
              <a:t> </a:t>
            </a:r>
            <a:r>
              <a:rPr sz="2400" dirty="0">
                <a:latin typeface="Times New Roman"/>
                <a:cs typeface="Times New Roman"/>
              </a:rPr>
              <a:t>services</a:t>
            </a:r>
            <a:r>
              <a:rPr sz="2400" spc="-40" dirty="0">
                <a:latin typeface="Times New Roman"/>
                <a:cs typeface="Times New Roman"/>
              </a:rPr>
              <a:t> </a:t>
            </a:r>
            <a:r>
              <a:rPr sz="2400" dirty="0">
                <a:latin typeface="Times New Roman"/>
                <a:cs typeface="Times New Roman"/>
              </a:rPr>
              <a:t>makes</a:t>
            </a:r>
            <a:r>
              <a:rPr sz="2400" spc="-20" dirty="0">
                <a:latin typeface="Times New Roman"/>
                <a:cs typeface="Times New Roman"/>
              </a:rPr>
              <a:t> </a:t>
            </a:r>
            <a:r>
              <a:rPr sz="2400" dirty="0">
                <a:latin typeface="Times New Roman"/>
                <a:cs typeface="Times New Roman"/>
              </a:rPr>
              <a:t>specific</a:t>
            </a:r>
            <a:r>
              <a:rPr sz="2400" spc="-40" dirty="0">
                <a:latin typeface="Times New Roman"/>
                <a:cs typeface="Times New Roman"/>
              </a:rPr>
              <a:t> </a:t>
            </a:r>
            <a:r>
              <a:rPr sz="2400" dirty="0">
                <a:latin typeface="Times New Roman"/>
                <a:cs typeface="Times New Roman"/>
              </a:rPr>
              <a:t>demands</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terms</a:t>
            </a:r>
            <a:r>
              <a:rPr sz="2400" spc="-30" dirty="0">
                <a:latin typeface="Times New Roman"/>
                <a:cs typeface="Times New Roman"/>
              </a:rPr>
              <a:t> </a:t>
            </a:r>
            <a:r>
              <a:rPr sz="2400" spc="-25" dirty="0">
                <a:latin typeface="Times New Roman"/>
                <a:cs typeface="Times New Roman"/>
              </a:rPr>
              <a:t>of </a:t>
            </a:r>
            <a:r>
              <a:rPr sz="2400" dirty="0">
                <a:latin typeface="Times New Roman"/>
                <a:cs typeface="Times New Roman"/>
              </a:rPr>
              <a:t>data</a:t>
            </a:r>
            <a:r>
              <a:rPr sz="2400" spc="-45" dirty="0">
                <a:latin typeface="Times New Roman"/>
                <a:cs typeface="Times New Roman"/>
              </a:rPr>
              <a:t> </a:t>
            </a:r>
            <a:r>
              <a:rPr sz="2400" dirty="0">
                <a:latin typeface="Times New Roman"/>
                <a:cs typeface="Times New Roman"/>
              </a:rPr>
              <a:t>rate,</a:t>
            </a:r>
            <a:r>
              <a:rPr sz="2400" spc="-45" dirty="0">
                <a:latin typeface="Times New Roman"/>
                <a:cs typeface="Times New Roman"/>
              </a:rPr>
              <a:t> </a:t>
            </a:r>
            <a:r>
              <a:rPr sz="2400" dirty="0">
                <a:latin typeface="Times New Roman"/>
                <a:cs typeface="Times New Roman"/>
              </a:rPr>
              <a:t>range,</a:t>
            </a:r>
            <a:r>
              <a:rPr sz="2400" spc="-25" dirty="0">
                <a:latin typeface="Times New Roman"/>
                <a:cs typeface="Times New Roman"/>
              </a:rPr>
              <a:t> </a:t>
            </a:r>
            <a:r>
              <a:rPr sz="2400" dirty="0">
                <a:latin typeface="Times New Roman"/>
                <a:cs typeface="Times New Roman"/>
              </a:rPr>
              <a:t>number</a:t>
            </a:r>
            <a:r>
              <a:rPr sz="2400" spc="-2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users,</a:t>
            </a:r>
            <a:r>
              <a:rPr sz="2400" spc="-20" dirty="0">
                <a:latin typeface="Times New Roman"/>
                <a:cs typeface="Times New Roman"/>
              </a:rPr>
              <a:t> </a:t>
            </a:r>
            <a:r>
              <a:rPr sz="2400" dirty="0">
                <a:latin typeface="Times New Roman"/>
                <a:cs typeface="Times New Roman"/>
              </a:rPr>
              <a:t>energy</a:t>
            </a:r>
            <a:r>
              <a:rPr sz="2400" spc="-30" dirty="0">
                <a:latin typeface="Times New Roman"/>
                <a:cs typeface="Times New Roman"/>
              </a:rPr>
              <a:t> </a:t>
            </a:r>
            <a:r>
              <a:rPr sz="2400" spc="-10" dirty="0">
                <a:latin typeface="Times New Roman"/>
                <a:cs typeface="Times New Roman"/>
              </a:rPr>
              <a:t>consumption, mobility,</a:t>
            </a:r>
            <a:r>
              <a:rPr sz="2400" spc="-6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so</a:t>
            </a:r>
            <a:r>
              <a:rPr sz="2400" spc="-35" dirty="0">
                <a:latin typeface="Times New Roman"/>
                <a:cs typeface="Times New Roman"/>
              </a:rPr>
              <a:t> </a:t>
            </a:r>
            <a:r>
              <a:rPr sz="2400" spc="-25" dirty="0">
                <a:latin typeface="Times New Roman"/>
                <a:cs typeface="Times New Roman"/>
              </a:rPr>
              <a:t>on.</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A</a:t>
            </a:r>
            <a:r>
              <a:rPr sz="2400" spc="-135" dirty="0">
                <a:latin typeface="Times New Roman"/>
                <a:cs typeface="Times New Roman"/>
              </a:rPr>
              <a:t> </a:t>
            </a:r>
            <a:r>
              <a:rPr sz="2400" dirty="0">
                <a:latin typeface="Times New Roman"/>
                <a:cs typeface="Times New Roman"/>
              </a:rPr>
              <a:t>description</a:t>
            </a:r>
            <a:r>
              <a:rPr sz="2400" spc="-4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interaction</a:t>
            </a:r>
            <a:r>
              <a:rPr sz="2400" spc="-45" dirty="0">
                <a:latin typeface="Times New Roman"/>
                <a:cs typeface="Times New Roman"/>
              </a:rPr>
              <a:t> </a:t>
            </a:r>
            <a:r>
              <a:rPr sz="2400" dirty="0">
                <a:latin typeface="Times New Roman"/>
                <a:cs typeface="Times New Roman"/>
              </a:rPr>
              <a:t>between</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engineering</a:t>
            </a:r>
            <a:r>
              <a:rPr sz="2400" spc="-40" dirty="0">
                <a:latin typeface="Times New Roman"/>
                <a:cs typeface="Times New Roman"/>
              </a:rPr>
              <a:t> </a:t>
            </a:r>
            <a:r>
              <a:rPr sz="2400" spc="-25" dirty="0">
                <a:latin typeface="Times New Roman"/>
                <a:cs typeface="Times New Roman"/>
              </a:rPr>
              <a:t>of</a:t>
            </a:r>
            <a:endParaRPr sz="2400">
              <a:latin typeface="Times New Roman"/>
              <a:cs typeface="Times New Roman"/>
            </a:endParaRPr>
          </a:p>
          <a:p>
            <a:pPr marL="355600">
              <a:lnSpc>
                <a:spcPct val="100000"/>
              </a:lnSpc>
            </a:pPr>
            <a:r>
              <a:rPr sz="2400" dirty="0">
                <a:latin typeface="Times New Roman"/>
                <a:cs typeface="Times New Roman"/>
              </a:rPr>
              <a:t>wireless</a:t>
            </a:r>
            <a:r>
              <a:rPr sz="2400" spc="-25" dirty="0">
                <a:latin typeface="Times New Roman"/>
                <a:cs typeface="Times New Roman"/>
              </a:rPr>
              <a:t> </a:t>
            </a:r>
            <a:r>
              <a:rPr sz="2400" dirty="0">
                <a:latin typeface="Times New Roman"/>
                <a:cs typeface="Times New Roman"/>
              </a:rPr>
              <a:t>devices</a:t>
            </a:r>
            <a:r>
              <a:rPr sz="2400" spc="-2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behavioral</a:t>
            </a:r>
            <a:r>
              <a:rPr sz="2400" spc="-40" dirty="0">
                <a:latin typeface="Times New Roman"/>
                <a:cs typeface="Times New Roman"/>
              </a:rPr>
              <a:t> </a:t>
            </a:r>
            <a:r>
              <a:rPr sz="2400" dirty="0">
                <a:latin typeface="Times New Roman"/>
                <a:cs typeface="Times New Roman"/>
              </a:rPr>
              <a:t>changes</a:t>
            </a:r>
            <a:r>
              <a:rPr sz="2400" spc="-10" dirty="0">
                <a:latin typeface="Times New Roman"/>
                <a:cs typeface="Times New Roman"/>
              </a:rPr>
              <a:t> </a:t>
            </a:r>
            <a:r>
              <a:rPr sz="2400" dirty="0">
                <a:latin typeface="Times New Roman"/>
                <a:cs typeface="Times New Roman"/>
              </a:rPr>
              <a:t>induced</a:t>
            </a:r>
            <a:r>
              <a:rPr sz="2400" spc="-30"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spc="-20" dirty="0">
                <a:latin typeface="Times New Roman"/>
                <a:cs typeface="Times New Roman"/>
              </a:rPr>
              <a:t>them</a:t>
            </a:r>
            <a:endParaRPr sz="2400">
              <a:latin typeface="Times New Roman"/>
              <a:cs typeface="Times New Roman"/>
            </a:endParaRPr>
          </a:p>
        </p:txBody>
      </p:sp>
      <p:sp>
        <p:nvSpPr>
          <p:cNvPr id="3" name="object 3"/>
          <p:cNvSpPr txBox="1"/>
          <p:nvPr/>
        </p:nvSpPr>
        <p:spPr>
          <a:xfrm>
            <a:off x="726440" y="5972928"/>
            <a:ext cx="1259205" cy="363220"/>
          </a:xfrm>
          <a:prstGeom prst="rect">
            <a:avLst/>
          </a:prstGeom>
        </p:spPr>
        <p:txBody>
          <a:bodyPr vert="horz" wrap="square" lIns="0" tIns="0" rIns="0" bIns="0" rtlCol="0">
            <a:spAutoFit/>
          </a:bodyPr>
          <a:lstStyle/>
          <a:p>
            <a:pPr marL="12700">
              <a:lnSpc>
                <a:spcPts val="2720"/>
              </a:lnSpc>
            </a:pPr>
            <a:r>
              <a:rPr sz="2400" dirty="0">
                <a:latin typeface="Times New Roman"/>
                <a:cs typeface="Times New Roman"/>
              </a:rPr>
              <a:t>in</a:t>
            </a:r>
            <a:r>
              <a:rPr sz="2400" spc="-10" dirty="0">
                <a:latin typeface="Times New Roman"/>
                <a:cs typeface="Times New Roman"/>
              </a:rPr>
              <a:t> society.</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5440" y="1446402"/>
            <a:ext cx="7853045" cy="3060700"/>
          </a:xfrm>
          <a:prstGeom prst="rect">
            <a:avLst/>
          </a:prstGeom>
        </p:spPr>
        <p:txBody>
          <a:bodyPr vert="horz" wrap="square" lIns="0" tIns="85725" rIns="0" bIns="0" rtlCol="0">
            <a:spAutoFit/>
          </a:bodyPr>
          <a:lstStyle/>
          <a:p>
            <a:pPr marL="50800">
              <a:lnSpc>
                <a:spcPct val="100000"/>
              </a:lnSpc>
              <a:spcBef>
                <a:spcPts val="675"/>
              </a:spcBef>
            </a:pPr>
            <a:r>
              <a:rPr sz="2400" dirty="0">
                <a:latin typeface="Arial MT"/>
                <a:cs typeface="Arial MT"/>
              </a:rPr>
              <a:t>Handoff</a:t>
            </a:r>
            <a:r>
              <a:rPr sz="2400" spc="-135" dirty="0">
                <a:latin typeface="Arial MT"/>
                <a:cs typeface="Arial MT"/>
              </a:rPr>
              <a:t> </a:t>
            </a:r>
            <a:r>
              <a:rPr sz="2400" spc="-50" dirty="0">
                <a:latin typeface="Arial MT"/>
                <a:cs typeface="Arial MT"/>
              </a:rPr>
              <a:t>–</a:t>
            </a:r>
            <a:endParaRPr sz="2400" dirty="0">
              <a:latin typeface="Arial MT"/>
              <a:cs typeface="Arial MT"/>
            </a:endParaRPr>
          </a:p>
          <a:p>
            <a:pPr marL="393065" indent="-342265">
              <a:lnSpc>
                <a:spcPct val="100000"/>
              </a:lnSpc>
              <a:spcBef>
                <a:spcPts val="575"/>
              </a:spcBef>
              <a:buClr>
                <a:srgbClr val="0F1141"/>
              </a:buClr>
              <a:buChar char="•"/>
              <a:tabLst>
                <a:tab pos="393065" algn="l"/>
              </a:tabLst>
            </a:pPr>
            <a:r>
              <a:rPr sz="2400" dirty="0">
                <a:latin typeface="Arial MT"/>
                <a:cs typeface="Arial MT"/>
              </a:rPr>
              <a:t>high</a:t>
            </a:r>
            <a:r>
              <a:rPr sz="2400" spc="-70" dirty="0">
                <a:latin typeface="Arial MT"/>
                <a:cs typeface="Arial MT"/>
              </a:rPr>
              <a:t> </a:t>
            </a:r>
            <a:r>
              <a:rPr sz="2400" dirty="0">
                <a:latin typeface="Arial MT"/>
                <a:cs typeface="Arial MT"/>
              </a:rPr>
              <a:t>priority</a:t>
            </a:r>
            <a:r>
              <a:rPr sz="2400" spc="-65" dirty="0">
                <a:latin typeface="Arial MT"/>
                <a:cs typeface="Arial MT"/>
              </a:rPr>
              <a:t> </a:t>
            </a:r>
            <a:r>
              <a:rPr sz="2400" dirty="0">
                <a:latin typeface="Arial MT"/>
                <a:cs typeface="Arial MT"/>
              </a:rPr>
              <a:t>over</a:t>
            </a:r>
            <a:r>
              <a:rPr sz="2400" spc="-85" dirty="0">
                <a:latin typeface="Arial MT"/>
                <a:cs typeface="Arial MT"/>
              </a:rPr>
              <a:t> </a:t>
            </a:r>
            <a:r>
              <a:rPr sz="2400" dirty="0">
                <a:latin typeface="Arial MT"/>
                <a:cs typeface="Arial MT"/>
              </a:rPr>
              <a:t>call</a:t>
            </a:r>
            <a:r>
              <a:rPr sz="2400" spc="-60" dirty="0">
                <a:latin typeface="Arial MT"/>
                <a:cs typeface="Arial MT"/>
              </a:rPr>
              <a:t> </a:t>
            </a:r>
            <a:r>
              <a:rPr sz="2400" dirty="0">
                <a:latin typeface="Arial MT"/>
                <a:cs typeface="Arial MT"/>
              </a:rPr>
              <a:t>initiation</a:t>
            </a:r>
            <a:r>
              <a:rPr sz="2400" spc="-55" dirty="0">
                <a:latin typeface="Arial MT"/>
                <a:cs typeface="Arial MT"/>
              </a:rPr>
              <a:t> </a:t>
            </a:r>
            <a:r>
              <a:rPr sz="2400" spc="-10" dirty="0">
                <a:latin typeface="Arial MT"/>
                <a:cs typeface="Arial MT"/>
              </a:rPr>
              <a:t>requests</a:t>
            </a:r>
            <a:endParaRPr sz="2400" dirty="0">
              <a:latin typeface="Arial MT"/>
              <a:cs typeface="Arial MT"/>
            </a:endParaRPr>
          </a:p>
          <a:p>
            <a:pPr marL="393065" indent="-342265">
              <a:lnSpc>
                <a:spcPct val="100000"/>
              </a:lnSpc>
              <a:spcBef>
                <a:spcPts val="580"/>
              </a:spcBef>
              <a:buClr>
                <a:srgbClr val="0F1141"/>
              </a:buClr>
              <a:buChar char="•"/>
              <a:tabLst>
                <a:tab pos="393065" algn="l"/>
              </a:tabLst>
            </a:pPr>
            <a:r>
              <a:rPr sz="2400" dirty="0">
                <a:latin typeface="Arial MT"/>
                <a:cs typeface="Arial MT"/>
              </a:rPr>
              <a:t>must</a:t>
            </a:r>
            <a:r>
              <a:rPr sz="2400" spc="-50" dirty="0">
                <a:latin typeface="Arial MT"/>
                <a:cs typeface="Arial MT"/>
              </a:rPr>
              <a:t> </a:t>
            </a:r>
            <a:r>
              <a:rPr sz="2400" dirty="0">
                <a:latin typeface="Arial MT"/>
                <a:cs typeface="Arial MT"/>
              </a:rPr>
              <a:t>be</a:t>
            </a:r>
            <a:r>
              <a:rPr sz="2400" spc="-50" dirty="0">
                <a:latin typeface="Arial MT"/>
                <a:cs typeface="Arial MT"/>
              </a:rPr>
              <a:t> </a:t>
            </a:r>
            <a:r>
              <a:rPr sz="2400" dirty="0">
                <a:latin typeface="Arial MT"/>
                <a:cs typeface="Arial MT"/>
              </a:rPr>
              <a:t>performed</a:t>
            </a:r>
            <a:r>
              <a:rPr sz="2400" spc="-60" dirty="0">
                <a:latin typeface="Arial MT"/>
                <a:cs typeface="Arial MT"/>
              </a:rPr>
              <a:t> </a:t>
            </a:r>
            <a:r>
              <a:rPr sz="2400" spc="-10" dirty="0">
                <a:latin typeface="Arial MT"/>
                <a:cs typeface="Arial MT"/>
              </a:rPr>
              <a:t>successfully</a:t>
            </a:r>
            <a:endParaRPr sz="2400" dirty="0">
              <a:latin typeface="Arial MT"/>
              <a:cs typeface="Arial MT"/>
            </a:endParaRPr>
          </a:p>
          <a:p>
            <a:pPr marL="393065" indent="-342265">
              <a:lnSpc>
                <a:spcPct val="100000"/>
              </a:lnSpc>
              <a:spcBef>
                <a:spcPts val="575"/>
              </a:spcBef>
              <a:buClr>
                <a:srgbClr val="0F1141"/>
              </a:buClr>
              <a:buChar char="•"/>
              <a:tabLst>
                <a:tab pos="393065" algn="l"/>
              </a:tabLst>
            </a:pPr>
            <a:r>
              <a:rPr sz="2400" spc="-10" dirty="0">
                <a:latin typeface="Arial MT"/>
                <a:cs typeface="Arial MT"/>
              </a:rPr>
              <a:t>Infrequently</a:t>
            </a:r>
            <a:endParaRPr sz="2400" dirty="0">
              <a:latin typeface="Arial MT"/>
              <a:cs typeface="Arial MT"/>
            </a:endParaRPr>
          </a:p>
          <a:p>
            <a:pPr marL="393065" indent="-342265">
              <a:lnSpc>
                <a:spcPct val="100000"/>
              </a:lnSpc>
              <a:spcBef>
                <a:spcPts val="575"/>
              </a:spcBef>
              <a:buClr>
                <a:srgbClr val="0F1141"/>
              </a:buClr>
              <a:buChar char="•"/>
              <a:tabLst>
                <a:tab pos="393065" algn="l"/>
              </a:tabLst>
            </a:pPr>
            <a:r>
              <a:rPr sz="2400" dirty="0">
                <a:latin typeface="Arial MT"/>
                <a:cs typeface="Arial MT"/>
              </a:rPr>
              <a:t>be</a:t>
            </a:r>
            <a:r>
              <a:rPr sz="2400" spc="-35" dirty="0">
                <a:latin typeface="Arial MT"/>
                <a:cs typeface="Arial MT"/>
              </a:rPr>
              <a:t> </a:t>
            </a:r>
            <a:r>
              <a:rPr sz="2400" spc="-10" dirty="0">
                <a:latin typeface="Arial MT"/>
                <a:cs typeface="Arial MT"/>
              </a:rPr>
              <a:t>imperceptible.</a:t>
            </a:r>
            <a:endParaRPr sz="2400" dirty="0">
              <a:latin typeface="Arial MT"/>
              <a:cs typeface="Arial MT"/>
            </a:endParaRPr>
          </a:p>
          <a:p>
            <a:pPr marL="393065" indent="-342265">
              <a:lnSpc>
                <a:spcPct val="100000"/>
              </a:lnSpc>
              <a:spcBef>
                <a:spcPts val="580"/>
              </a:spcBef>
              <a:buClr>
                <a:srgbClr val="0F1141"/>
              </a:buClr>
              <a:buChar char="•"/>
              <a:tabLst>
                <a:tab pos="393065" algn="l"/>
              </a:tabLst>
            </a:pPr>
            <a:r>
              <a:rPr sz="2400" dirty="0">
                <a:latin typeface="Arial MT"/>
                <a:cs typeface="Arial MT"/>
              </a:rPr>
              <a:t>The</a:t>
            </a:r>
            <a:r>
              <a:rPr sz="2400" spc="-45" dirty="0">
                <a:latin typeface="Arial MT"/>
                <a:cs typeface="Arial MT"/>
              </a:rPr>
              <a:t> </a:t>
            </a:r>
            <a:r>
              <a:rPr sz="2400" dirty="0">
                <a:latin typeface="Arial MT"/>
                <a:cs typeface="Arial MT"/>
              </a:rPr>
              <a:t>margin</a:t>
            </a:r>
            <a:r>
              <a:rPr sz="2400" spc="-35" dirty="0">
                <a:latin typeface="Arial MT"/>
                <a:cs typeface="Arial MT"/>
              </a:rPr>
              <a:t> </a:t>
            </a:r>
            <a:r>
              <a:rPr sz="2400" dirty="0">
                <a:latin typeface="Cambria Math"/>
                <a:cs typeface="Cambria Math"/>
              </a:rPr>
              <a:t>∆=</a:t>
            </a:r>
            <a:r>
              <a:rPr sz="2400" spc="80" dirty="0">
                <a:latin typeface="Cambria Math"/>
                <a:cs typeface="Cambria Math"/>
              </a:rPr>
              <a:t> </a:t>
            </a:r>
            <a:r>
              <a:rPr sz="2400" spc="-30" dirty="0">
                <a:latin typeface="Cambria Math"/>
                <a:cs typeface="Cambria Math"/>
              </a:rPr>
              <a:t>𝑃</a:t>
            </a:r>
            <a:r>
              <a:rPr sz="2625" spc="-44" baseline="-15873" dirty="0">
                <a:latin typeface="Cambria Math"/>
                <a:cs typeface="Cambria Math"/>
              </a:rPr>
              <a:t>𝑟</a:t>
            </a:r>
            <a:r>
              <a:rPr sz="2625" spc="22" baseline="-15873" dirty="0">
                <a:latin typeface="Cambria Math"/>
                <a:cs typeface="Cambria Math"/>
              </a:rPr>
              <a:t> </a:t>
            </a:r>
            <a:r>
              <a:rPr sz="2625" spc="150" baseline="-15873" dirty="0">
                <a:latin typeface="Cambria Math"/>
                <a:cs typeface="Cambria Math"/>
              </a:rPr>
              <a:t>ℎ𝑎𝑛𝑑𝑜𝑓𝑓</a:t>
            </a:r>
            <a:r>
              <a:rPr sz="2625" spc="382" baseline="-15873" dirty="0">
                <a:latin typeface="Cambria Math"/>
                <a:cs typeface="Cambria Math"/>
              </a:rPr>
              <a:t> </a:t>
            </a:r>
            <a:r>
              <a:rPr sz="2400" dirty="0">
                <a:latin typeface="Cambria Math"/>
                <a:cs typeface="Cambria Math"/>
              </a:rPr>
              <a:t>−</a:t>
            </a:r>
            <a:r>
              <a:rPr sz="2400" spc="-35" dirty="0">
                <a:latin typeface="Cambria Math"/>
                <a:cs typeface="Cambria Math"/>
              </a:rPr>
              <a:t> 𝑃</a:t>
            </a:r>
            <a:r>
              <a:rPr sz="2625" spc="-52" baseline="-15873" dirty="0">
                <a:latin typeface="Cambria Math"/>
                <a:cs typeface="Cambria Math"/>
              </a:rPr>
              <a:t>𝑟</a:t>
            </a:r>
            <a:r>
              <a:rPr sz="2625" spc="15" baseline="-15873" dirty="0">
                <a:latin typeface="Cambria Math"/>
                <a:cs typeface="Cambria Math"/>
              </a:rPr>
              <a:t> </a:t>
            </a:r>
            <a:r>
              <a:rPr sz="2625" spc="179" baseline="-15873" dirty="0">
                <a:latin typeface="Cambria Math"/>
                <a:cs typeface="Cambria Math"/>
              </a:rPr>
              <a:t>𝑚𝑖𝑛𝑖𝑚𝑢𝑚</a:t>
            </a:r>
            <a:r>
              <a:rPr sz="2625" spc="-15" baseline="-15873" dirty="0">
                <a:latin typeface="Cambria Math"/>
                <a:cs typeface="Cambria Math"/>
              </a:rPr>
              <a:t> </a:t>
            </a:r>
            <a:r>
              <a:rPr sz="2625" spc="120" baseline="-15873" dirty="0">
                <a:latin typeface="Cambria Math"/>
                <a:cs typeface="Cambria Math"/>
              </a:rPr>
              <a:t>𝑢𝑠𝑎𝑏𝑙𝑒</a:t>
            </a:r>
            <a:r>
              <a:rPr sz="2625" spc="382" baseline="-15873" dirty="0">
                <a:latin typeface="Cambria Math"/>
                <a:cs typeface="Cambria Math"/>
              </a:rPr>
              <a:t> </a:t>
            </a:r>
            <a:r>
              <a:rPr sz="2400" dirty="0">
                <a:latin typeface="Arial MT"/>
                <a:cs typeface="Arial MT"/>
              </a:rPr>
              <a:t>cannot</a:t>
            </a:r>
            <a:r>
              <a:rPr sz="2400" spc="-35" dirty="0">
                <a:latin typeface="Arial MT"/>
                <a:cs typeface="Arial MT"/>
              </a:rPr>
              <a:t> </a:t>
            </a:r>
            <a:r>
              <a:rPr sz="2400" spc="-25" dirty="0">
                <a:latin typeface="Arial MT"/>
                <a:cs typeface="Arial MT"/>
              </a:rPr>
              <a:t>be</a:t>
            </a:r>
            <a:endParaRPr sz="2400" dirty="0">
              <a:latin typeface="Arial MT"/>
              <a:cs typeface="Arial MT"/>
            </a:endParaRPr>
          </a:p>
          <a:p>
            <a:pPr marL="393700">
              <a:lnSpc>
                <a:spcPct val="100000"/>
              </a:lnSpc>
              <a:spcBef>
                <a:spcPts val="275"/>
              </a:spcBef>
            </a:pPr>
            <a:r>
              <a:rPr sz="2400" dirty="0">
                <a:latin typeface="Arial MT"/>
                <a:cs typeface="Arial MT"/>
              </a:rPr>
              <a:t>too</a:t>
            </a:r>
            <a:r>
              <a:rPr sz="2400" spc="-55" dirty="0">
                <a:latin typeface="Arial MT"/>
                <a:cs typeface="Arial MT"/>
              </a:rPr>
              <a:t> </a:t>
            </a:r>
            <a:r>
              <a:rPr sz="2400" dirty="0">
                <a:latin typeface="Arial MT"/>
                <a:cs typeface="Arial MT"/>
              </a:rPr>
              <a:t>large</a:t>
            </a:r>
            <a:r>
              <a:rPr sz="2400" spc="-30" dirty="0">
                <a:latin typeface="Arial MT"/>
                <a:cs typeface="Arial MT"/>
              </a:rPr>
              <a:t> </a:t>
            </a:r>
            <a:r>
              <a:rPr sz="2400" dirty="0">
                <a:latin typeface="Arial MT"/>
                <a:cs typeface="Arial MT"/>
              </a:rPr>
              <a:t>or</a:t>
            </a:r>
            <a:r>
              <a:rPr sz="2400" spc="-40" dirty="0">
                <a:latin typeface="Arial MT"/>
                <a:cs typeface="Arial MT"/>
              </a:rPr>
              <a:t> </a:t>
            </a:r>
            <a:r>
              <a:rPr sz="2400" dirty="0">
                <a:latin typeface="Arial MT"/>
                <a:cs typeface="Arial MT"/>
              </a:rPr>
              <a:t>too</a:t>
            </a:r>
            <a:r>
              <a:rPr sz="2400" spc="-55" dirty="0">
                <a:latin typeface="Arial MT"/>
                <a:cs typeface="Arial MT"/>
              </a:rPr>
              <a:t> </a:t>
            </a:r>
            <a:r>
              <a:rPr sz="2400" spc="-10" dirty="0">
                <a:latin typeface="Arial MT"/>
                <a:cs typeface="Arial MT"/>
              </a:rPr>
              <a:t>small.</a:t>
            </a:r>
            <a:endParaRPr sz="2400" dirty="0">
              <a:latin typeface="Arial MT"/>
              <a:cs typeface="Arial MT"/>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80</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B29A-E739-C096-4351-7E8D47049C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A73AB83-ABE0-994A-D63B-95093D880C64}"/>
              </a:ext>
            </a:extLst>
          </p:cNvPr>
          <p:cNvSpPr txBox="1"/>
          <p:nvPr/>
        </p:nvSpPr>
        <p:spPr>
          <a:xfrm>
            <a:off x="76200" y="1446402"/>
            <a:ext cx="8987662" cy="3582798"/>
          </a:xfrm>
          <a:prstGeom prst="rect">
            <a:avLst/>
          </a:prstGeom>
        </p:spPr>
        <p:txBody>
          <a:bodyPr vert="horz" wrap="square" lIns="0" tIns="85725" rIns="0" bIns="0" rtlCol="0">
            <a:spAutoFit/>
          </a:bodyPr>
          <a:lstStyle/>
          <a:p>
            <a:pPr>
              <a:buNone/>
            </a:pPr>
            <a:r>
              <a:rPr lang="en-US" b="1" dirty="0"/>
              <a:t>Important Characteristics of a Good Handoff:</a:t>
            </a:r>
          </a:p>
          <a:p>
            <a:pPr>
              <a:buFont typeface="+mj-lt"/>
              <a:buAutoNum type="arabicPeriod"/>
            </a:pPr>
            <a:r>
              <a:rPr lang="en-US" b="1" dirty="0"/>
              <a:t>High Priority</a:t>
            </a:r>
            <a:endParaRPr lang="en-US" dirty="0"/>
          </a:p>
          <a:p>
            <a:pPr marL="742950" lvl="1" indent="-285750">
              <a:buFont typeface="+mj-lt"/>
              <a:buAutoNum type="arabicPeriod"/>
            </a:pPr>
            <a:r>
              <a:rPr lang="en-US" dirty="0"/>
              <a:t>Handoffs are given </a:t>
            </a:r>
            <a:r>
              <a:rPr lang="en-US" b="1" dirty="0"/>
              <a:t>higher priority</a:t>
            </a:r>
            <a:r>
              <a:rPr lang="en-US" dirty="0"/>
              <a:t> than new call initiations.</a:t>
            </a:r>
          </a:p>
          <a:p>
            <a:pPr marL="742950" lvl="1" indent="-285750">
              <a:buFont typeface="+mj-lt"/>
              <a:buAutoNum type="arabicPeriod"/>
            </a:pPr>
            <a:r>
              <a:rPr lang="en-US" dirty="0"/>
              <a:t>Reason: Ongoing calls must not be dropped.</a:t>
            </a:r>
          </a:p>
          <a:p>
            <a:pPr>
              <a:buFont typeface="+mj-lt"/>
              <a:buAutoNum type="arabicPeriod"/>
            </a:pPr>
            <a:r>
              <a:rPr lang="en-US" b="1" dirty="0"/>
              <a:t>Successful Execution</a:t>
            </a:r>
            <a:endParaRPr lang="en-US" dirty="0"/>
          </a:p>
          <a:p>
            <a:pPr marL="742950" lvl="1" indent="-285750">
              <a:buFont typeface="+mj-lt"/>
              <a:buAutoNum type="arabicPeriod"/>
            </a:pPr>
            <a:r>
              <a:rPr lang="en-US" dirty="0"/>
              <a:t>Handoffs </a:t>
            </a:r>
            <a:r>
              <a:rPr lang="en-US" b="1" dirty="0"/>
              <a:t>must be executed reliably</a:t>
            </a:r>
            <a:r>
              <a:rPr lang="en-US" dirty="0"/>
              <a:t> to avoid call drops or poor service.</a:t>
            </a:r>
          </a:p>
          <a:p>
            <a:pPr>
              <a:buFont typeface="+mj-lt"/>
              <a:buAutoNum type="arabicPeriod"/>
            </a:pPr>
            <a:r>
              <a:rPr lang="en-US" b="1" dirty="0"/>
              <a:t>Infrequent</a:t>
            </a:r>
            <a:endParaRPr lang="en-US" dirty="0"/>
          </a:p>
          <a:p>
            <a:pPr marL="742950" lvl="1" indent="-285750">
              <a:buFont typeface="+mj-lt"/>
              <a:buAutoNum type="arabicPeriod"/>
            </a:pPr>
            <a:r>
              <a:rPr lang="en-US" dirty="0"/>
              <a:t>They should not happen too often; frequent handoffs can degrade user experience.</a:t>
            </a:r>
          </a:p>
          <a:p>
            <a:pPr>
              <a:buFont typeface="+mj-lt"/>
              <a:buAutoNum type="arabicPeriod"/>
            </a:pPr>
            <a:r>
              <a:rPr lang="en-US" b="1" dirty="0"/>
              <a:t>Imperceptible to User</a:t>
            </a:r>
            <a:endParaRPr lang="en-US" dirty="0"/>
          </a:p>
          <a:p>
            <a:pPr marL="742950" lvl="1" indent="-285750">
              <a:buFont typeface="+mj-lt"/>
              <a:buAutoNum type="arabicPeriod"/>
            </a:pPr>
            <a:r>
              <a:rPr lang="en-US" dirty="0"/>
              <a:t>The transition should be </a:t>
            </a:r>
            <a:r>
              <a:rPr lang="en-US" b="1" dirty="0"/>
              <a:t>smooth and unnoticed</a:t>
            </a:r>
            <a:r>
              <a:rPr lang="en-US" dirty="0"/>
              <a:t> by the user.</a:t>
            </a:r>
          </a:p>
          <a:p>
            <a:pPr marL="50800">
              <a:lnSpc>
                <a:spcPct val="100000"/>
              </a:lnSpc>
              <a:spcBef>
                <a:spcPts val="675"/>
              </a:spcBef>
            </a:pPr>
            <a:endParaRPr sz="2400" dirty="0">
              <a:latin typeface="Arial MT"/>
              <a:cs typeface="Arial MT"/>
            </a:endParaRPr>
          </a:p>
        </p:txBody>
      </p:sp>
      <p:sp>
        <p:nvSpPr>
          <p:cNvPr id="3" name="object 3">
            <a:extLst>
              <a:ext uri="{FF2B5EF4-FFF2-40B4-BE49-F238E27FC236}">
                <a16:creationId xmlns:a16="http://schemas.microsoft.com/office/drawing/2014/main" id="{1774B23F-6CCC-B6E6-5836-1B2F430E9E6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81</a:t>
            </a:fld>
            <a:endParaRPr spc="-25" dirty="0"/>
          </a:p>
        </p:txBody>
      </p:sp>
      <p:sp>
        <p:nvSpPr>
          <p:cNvPr id="4" name="object 4">
            <a:extLst>
              <a:ext uri="{FF2B5EF4-FFF2-40B4-BE49-F238E27FC236}">
                <a16:creationId xmlns:a16="http://schemas.microsoft.com/office/drawing/2014/main" id="{27200FEB-13D9-F46E-E0D4-5A131A6BFC5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22322540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2063E-DF8A-116A-8AD5-A8C496FBD5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16C9318-6272-3DE5-2AC1-773979052487}"/>
              </a:ext>
            </a:extLst>
          </p:cNvPr>
          <p:cNvSpPr txBox="1"/>
          <p:nvPr/>
        </p:nvSpPr>
        <p:spPr>
          <a:xfrm>
            <a:off x="76200" y="1446402"/>
            <a:ext cx="8987662" cy="3133550"/>
          </a:xfrm>
          <a:prstGeom prst="rect">
            <a:avLst/>
          </a:prstGeom>
        </p:spPr>
        <p:txBody>
          <a:bodyPr vert="horz" wrap="square" lIns="0" tIns="85725" rIns="0" bIns="0" rtlCol="0">
            <a:spAutoFit/>
          </a:bodyPr>
          <a:lstStyle/>
          <a:p>
            <a:pPr>
              <a:buNone/>
            </a:pPr>
            <a:r>
              <a:rPr lang="en-IN" b="1" dirty="0"/>
              <a:t>Handoff Margin Concept</a:t>
            </a:r>
          </a:p>
          <a:p>
            <a:pPr>
              <a:buFont typeface="Arial" panose="020B0604020202020204" pitchFamily="34" charset="0"/>
              <a:buChar char="•"/>
            </a:pPr>
            <a:r>
              <a:rPr lang="en-IN" b="1" dirty="0"/>
              <a:t>Handoff Margin (</a:t>
            </a:r>
            <a:r>
              <a:rPr lang="el-GR" b="1" dirty="0"/>
              <a:t>Δ)</a:t>
            </a:r>
            <a:r>
              <a:rPr lang="el-GR" dirty="0"/>
              <a:t>:</a:t>
            </a:r>
          </a:p>
          <a:p>
            <a:pPr>
              <a:buFont typeface="Arial" panose="020B0604020202020204" pitchFamily="34" charset="0"/>
              <a:buChar char="•"/>
            </a:pPr>
            <a:r>
              <a:rPr lang="el-GR" dirty="0"/>
              <a:t>Δ=</a:t>
            </a:r>
            <a:r>
              <a:rPr lang="en-IN" dirty="0" err="1"/>
              <a:t>Prhandoff</a:t>
            </a:r>
            <a:r>
              <a:rPr lang="en-IN" dirty="0"/>
              <a:t>​−</a:t>
            </a:r>
            <a:r>
              <a:rPr lang="en-IN" dirty="0" err="1"/>
              <a:t>Prminimumusable</a:t>
            </a:r>
            <a:r>
              <a:rPr lang="en-IN" dirty="0"/>
              <a:t>​ </a:t>
            </a:r>
          </a:p>
          <a:p>
            <a:pPr>
              <a:buFont typeface="Arial" panose="020B0604020202020204" pitchFamily="34" charset="0"/>
              <a:buChar char="•"/>
            </a:pPr>
            <a:r>
              <a:rPr lang="en-IN" b="1" dirty="0"/>
              <a:t>Explanation</a:t>
            </a:r>
            <a:r>
              <a:rPr lang="en-IN" dirty="0"/>
              <a:t>:</a:t>
            </a:r>
          </a:p>
          <a:p>
            <a:pPr marL="742950" lvl="1" indent="-285750">
              <a:buFont typeface="Arial" panose="020B0604020202020204" pitchFamily="34" charset="0"/>
              <a:buChar char="•"/>
            </a:pPr>
            <a:r>
              <a:rPr lang="en-IN" dirty="0" err="1"/>
              <a:t>Prhandoff</a:t>
            </a:r>
            <a:r>
              <a:rPr lang="en-IN" dirty="0"/>
              <a:t>​: Received power level at which handoff is triggered.</a:t>
            </a:r>
          </a:p>
          <a:p>
            <a:pPr marL="742950" lvl="1" indent="-285750">
              <a:buFont typeface="Arial" panose="020B0604020202020204" pitchFamily="34" charset="0"/>
              <a:buChar char="•"/>
            </a:pPr>
            <a:r>
              <a:rPr lang="en-IN" dirty="0" err="1"/>
              <a:t>Prminimumusable</a:t>
            </a:r>
            <a:r>
              <a:rPr lang="en-IN" dirty="0"/>
              <a:t>​: Minimum signal strength required for acceptable communication.</a:t>
            </a:r>
          </a:p>
          <a:p>
            <a:pPr>
              <a:buFont typeface="Arial" panose="020B0604020202020204" pitchFamily="34" charset="0"/>
              <a:buChar char="•"/>
            </a:pPr>
            <a:r>
              <a:rPr lang="en-IN" b="1" dirty="0"/>
              <a:t>Design Rule</a:t>
            </a:r>
            <a:r>
              <a:rPr lang="en-IN" dirty="0"/>
              <a:t>:</a:t>
            </a:r>
          </a:p>
          <a:p>
            <a:pPr marL="742950" lvl="1" indent="-285750">
              <a:buFont typeface="Arial" panose="020B0604020202020204" pitchFamily="34" charset="0"/>
              <a:buChar char="•"/>
            </a:pPr>
            <a:r>
              <a:rPr lang="en-IN" dirty="0"/>
              <a:t>This margin </a:t>
            </a:r>
            <a:r>
              <a:rPr lang="en-IN" b="1" dirty="0"/>
              <a:t>must not be too small or too large</a:t>
            </a:r>
            <a:r>
              <a:rPr lang="en-IN" dirty="0"/>
              <a:t>:</a:t>
            </a:r>
          </a:p>
          <a:p>
            <a:pPr marL="1143000" lvl="2" indent="-228600">
              <a:buFont typeface="Arial" panose="020B0604020202020204" pitchFamily="34" charset="0"/>
              <a:buChar char="•"/>
            </a:pPr>
            <a:r>
              <a:rPr lang="en-IN" dirty="0"/>
              <a:t>Too small → Late handoff, call might drop.</a:t>
            </a:r>
          </a:p>
          <a:p>
            <a:pPr marL="1143000" lvl="2" indent="-228600">
              <a:buFont typeface="Arial" panose="020B0604020202020204" pitchFamily="34" charset="0"/>
              <a:buChar char="•"/>
            </a:pPr>
            <a:r>
              <a:rPr lang="en-IN" dirty="0"/>
              <a:t>Too large → Unnecessary handoff, wasting resources.</a:t>
            </a:r>
          </a:p>
        </p:txBody>
      </p:sp>
      <p:sp>
        <p:nvSpPr>
          <p:cNvPr id="3" name="object 3">
            <a:extLst>
              <a:ext uri="{FF2B5EF4-FFF2-40B4-BE49-F238E27FC236}">
                <a16:creationId xmlns:a16="http://schemas.microsoft.com/office/drawing/2014/main" id="{8A3B645E-C15B-CA1C-14CA-00076DE4D49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82</a:t>
            </a:fld>
            <a:endParaRPr spc="-25" dirty="0"/>
          </a:p>
        </p:txBody>
      </p:sp>
      <p:sp>
        <p:nvSpPr>
          <p:cNvPr id="4" name="object 4">
            <a:extLst>
              <a:ext uri="{FF2B5EF4-FFF2-40B4-BE49-F238E27FC236}">
                <a16:creationId xmlns:a16="http://schemas.microsoft.com/office/drawing/2014/main" id="{8DBF2DA1-3877-742D-2B76-1C628B805B39}"/>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extLst>
      <p:ext uri="{BB962C8B-B14F-4D97-AF65-F5344CB8AC3E}">
        <p14:creationId xmlns:p14="http://schemas.microsoft.com/office/powerpoint/2010/main" val="4088353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A8F5-337D-7E80-B369-8A0ED761CCB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58EB1E5-88B9-FDF0-6051-D47BC457ECD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83</a:t>
            </a:fld>
            <a:endParaRPr spc="-25" dirty="0"/>
          </a:p>
        </p:txBody>
      </p:sp>
      <p:sp>
        <p:nvSpPr>
          <p:cNvPr id="4" name="object 4">
            <a:extLst>
              <a:ext uri="{FF2B5EF4-FFF2-40B4-BE49-F238E27FC236}">
                <a16:creationId xmlns:a16="http://schemas.microsoft.com/office/drawing/2014/main" id="{501C7AB2-8814-F044-42A6-38498035D76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graphicFrame>
        <p:nvGraphicFramePr>
          <p:cNvPr id="5" name="Table 4">
            <a:extLst>
              <a:ext uri="{FF2B5EF4-FFF2-40B4-BE49-F238E27FC236}">
                <a16:creationId xmlns:a16="http://schemas.microsoft.com/office/drawing/2014/main" id="{55D1B3D3-29D2-75BB-15AF-BB6E8519CDA0}"/>
              </a:ext>
            </a:extLst>
          </p:cNvPr>
          <p:cNvGraphicFramePr>
            <a:graphicFrameLocks noGrp="1"/>
          </p:cNvGraphicFramePr>
          <p:nvPr>
            <p:extLst>
              <p:ext uri="{D42A27DB-BD31-4B8C-83A1-F6EECF244321}">
                <p14:modId xmlns:p14="http://schemas.microsoft.com/office/powerpoint/2010/main" val="4147153016"/>
              </p:ext>
            </p:extLst>
          </p:nvPr>
        </p:nvGraphicFramePr>
        <p:xfrm>
          <a:off x="152400" y="1447800"/>
          <a:ext cx="8312150" cy="2103120"/>
        </p:xfrm>
        <a:graphic>
          <a:graphicData uri="http://schemas.openxmlformats.org/drawingml/2006/table">
            <a:tbl>
              <a:tblPr/>
              <a:tblGrid>
                <a:gridCol w="4156075">
                  <a:extLst>
                    <a:ext uri="{9D8B030D-6E8A-4147-A177-3AD203B41FA5}">
                      <a16:colId xmlns:a16="http://schemas.microsoft.com/office/drawing/2014/main" val="3579190332"/>
                    </a:ext>
                  </a:extLst>
                </a:gridCol>
                <a:gridCol w="4156075">
                  <a:extLst>
                    <a:ext uri="{9D8B030D-6E8A-4147-A177-3AD203B41FA5}">
                      <a16:colId xmlns:a16="http://schemas.microsoft.com/office/drawing/2014/main" val="3217515467"/>
                    </a:ext>
                  </a:extLst>
                </a:gridCol>
              </a:tblGrid>
              <a:tr h="0">
                <a:tc>
                  <a:txBody>
                    <a:bodyPr/>
                    <a:lstStyle/>
                    <a:p>
                      <a:r>
                        <a:rPr lang="en-IN"/>
                        <a:t>Requirement</a:t>
                      </a:r>
                    </a:p>
                  </a:txBody>
                  <a:tcPr anchor="ctr">
                    <a:lnL>
                      <a:noFill/>
                    </a:lnL>
                    <a:lnR>
                      <a:noFill/>
                    </a:lnR>
                    <a:lnT>
                      <a:noFill/>
                    </a:lnT>
                    <a:lnB>
                      <a:noFill/>
                    </a:lnB>
                    <a:noFill/>
                  </a:tcPr>
                </a:tc>
                <a:tc>
                  <a:txBody>
                    <a:bodyPr/>
                    <a:lstStyle/>
                    <a:p>
                      <a:r>
                        <a:rPr lang="en-IN"/>
                        <a:t>Why It's Important</a:t>
                      </a:r>
                    </a:p>
                  </a:txBody>
                  <a:tcPr anchor="ctr">
                    <a:lnL>
                      <a:noFill/>
                    </a:lnL>
                    <a:lnR>
                      <a:noFill/>
                    </a:lnR>
                    <a:lnT>
                      <a:noFill/>
                    </a:lnT>
                    <a:lnB>
                      <a:noFill/>
                    </a:lnB>
                    <a:noFill/>
                  </a:tcPr>
                </a:tc>
                <a:extLst>
                  <a:ext uri="{0D108BD9-81ED-4DB2-BD59-A6C34878D82A}">
                    <a16:rowId xmlns:a16="http://schemas.microsoft.com/office/drawing/2014/main" val="48873938"/>
                  </a:ext>
                </a:extLst>
              </a:tr>
              <a:tr h="0">
                <a:tc>
                  <a:txBody>
                    <a:bodyPr/>
                    <a:lstStyle/>
                    <a:p>
                      <a:r>
                        <a:rPr lang="en-IN"/>
                        <a:t>High priority</a:t>
                      </a:r>
                    </a:p>
                  </a:txBody>
                  <a:tcPr anchor="ctr">
                    <a:lnL>
                      <a:noFill/>
                    </a:lnL>
                    <a:lnR>
                      <a:noFill/>
                    </a:lnR>
                    <a:lnT>
                      <a:noFill/>
                    </a:lnT>
                    <a:lnB>
                      <a:noFill/>
                    </a:lnB>
                    <a:noFill/>
                  </a:tcPr>
                </a:tc>
                <a:tc>
                  <a:txBody>
                    <a:bodyPr/>
                    <a:lstStyle/>
                    <a:p>
                      <a:r>
                        <a:rPr lang="en-US"/>
                        <a:t>To prevent ongoing calls from dropping</a:t>
                      </a:r>
                    </a:p>
                  </a:txBody>
                  <a:tcPr anchor="ctr">
                    <a:lnL>
                      <a:noFill/>
                    </a:lnL>
                    <a:lnR>
                      <a:noFill/>
                    </a:lnR>
                    <a:lnT>
                      <a:noFill/>
                    </a:lnT>
                    <a:lnB>
                      <a:noFill/>
                    </a:lnB>
                    <a:noFill/>
                  </a:tcPr>
                </a:tc>
                <a:extLst>
                  <a:ext uri="{0D108BD9-81ED-4DB2-BD59-A6C34878D82A}">
                    <a16:rowId xmlns:a16="http://schemas.microsoft.com/office/drawing/2014/main" val="2641027605"/>
                  </a:ext>
                </a:extLst>
              </a:tr>
              <a:tr h="0">
                <a:tc>
                  <a:txBody>
                    <a:bodyPr/>
                    <a:lstStyle/>
                    <a:p>
                      <a:r>
                        <a:rPr lang="en-IN"/>
                        <a:t>Successful &amp; infrequent</a:t>
                      </a:r>
                    </a:p>
                  </a:txBody>
                  <a:tcPr anchor="ctr">
                    <a:lnL>
                      <a:noFill/>
                    </a:lnL>
                    <a:lnR>
                      <a:noFill/>
                    </a:lnR>
                    <a:lnT>
                      <a:noFill/>
                    </a:lnT>
                    <a:lnB>
                      <a:noFill/>
                    </a:lnB>
                    <a:noFill/>
                  </a:tcPr>
                </a:tc>
                <a:tc>
                  <a:txBody>
                    <a:bodyPr/>
                    <a:lstStyle/>
                    <a:p>
                      <a:r>
                        <a:rPr lang="en-US"/>
                        <a:t>For quality service and reduced signaling load</a:t>
                      </a:r>
                    </a:p>
                  </a:txBody>
                  <a:tcPr anchor="ctr">
                    <a:lnL>
                      <a:noFill/>
                    </a:lnL>
                    <a:lnR>
                      <a:noFill/>
                    </a:lnR>
                    <a:lnT>
                      <a:noFill/>
                    </a:lnT>
                    <a:lnB>
                      <a:noFill/>
                    </a:lnB>
                    <a:noFill/>
                  </a:tcPr>
                </a:tc>
                <a:extLst>
                  <a:ext uri="{0D108BD9-81ED-4DB2-BD59-A6C34878D82A}">
                    <a16:rowId xmlns:a16="http://schemas.microsoft.com/office/drawing/2014/main" val="1581523757"/>
                  </a:ext>
                </a:extLst>
              </a:tr>
              <a:tr h="0">
                <a:tc>
                  <a:txBody>
                    <a:bodyPr/>
                    <a:lstStyle/>
                    <a:p>
                      <a:r>
                        <a:rPr lang="en-IN"/>
                        <a:t>Imperceptible</a:t>
                      </a:r>
                    </a:p>
                  </a:txBody>
                  <a:tcPr anchor="ctr">
                    <a:lnL>
                      <a:noFill/>
                    </a:lnL>
                    <a:lnR>
                      <a:noFill/>
                    </a:lnR>
                    <a:lnT>
                      <a:noFill/>
                    </a:lnT>
                    <a:lnB>
                      <a:noFill/>
                    </a:lnB>
                    <a:noFill/>
                  </a:tcPr>
                </a:tc>
                <a:tc>
                  <a:txBody>
                    <a:bodyPr/>
                    <a:lstStyle/>
                    <a:p>
                      <a:r>
                        <a:rPr lang="en-IN"/>
                        <a:t>Smooth user experience</a:t>
                      </a:r>
                    </a:p>
                  </a:txBody>
                  <a:tcPr anchor="ctr">
                    <a:lnL>
                      <a:noFill/>
                    </a:lnL>
                    <a:lnR>
                      <a:noFill/>
                    </a:lnR>
                    <a:lnT>
                      <a:noFill/>
                    </a:lnT>
                    <a:lnB>
                      <a:noFill/>
                    </a:lnB>
                    <a:noFill/>
                  </a:tcPr>
                </a:tc>
                <a:extLst>
                  <a:ext uri="{0D108BD9-81ED-4DB2-BD59-A6C34878D82A}">
                    <a16:rowId xmlns:a16="http://schemas.microsoft.com/office/drawing/2014/main" val="481793555"/>
                  </a:ext>
                </a:extLst>
              </a:tr>
              <a:tr h="0">
                <a:tc>
                  <a:txBody>
                    <a:bodyPr/>
                    <a:lstStyle/>
                    <a:p>
                      <a:r>
                        <a:rPr lang="en-IN"/>
                        <a:t>Balanced margin (</a:t>
                      </a:r>
                      <a:r>
                        <a:rPr lang="el-GR"/>
                        <a:t>Δ)</a:t>
                      </a:r>
                    </a:p>
                  </a:txBody>
                  <a:tcPr anchor="ctr">
                    <a:lnL>
                      <a:noFill/>
                    </a:lnL>
                    <a:lnR>
                      <a:noFill/>
                    </a:lnR>
                    <a:lnT>
                      <a:noFill/>
                    </a:lnT>
                    <a:lnB>
                      <a:noFill/>
                    </a:lnB>
                    <a:noFill/>
                  </a:tcPr>
                </a:tc>
                <a:tc>
                  <a:txBody>
                    <a:bodyPr/>
                    <a:lstStyle/>
                    <a:p>
                      <a:r>
                        <a:rPr lang="en-US" dirty="0"/>
                        <a:t>Ensures handoff happens </a:t>
                      </a:r>
                      <a:r>
                        <a:rPr lang="en-US" b="1" dirty="0"/>
                        <a:t>at the right time</a:t>
                      </a:r>
                      <a:endParaRPr lang="en-US" dirty="0"/>
                    </a:p>
                  </a:txBody>
                  <a:tcPr anchor="ctr">
                    <a:lnL>
                      <a:noFill/>
                    </a:lnL>
                    <a:lnR>
                      <a:noFill/>
                    </a:lnR>
                    <a:lnT>
                      <a:noFill/>
                    </a:lnT>
                    <a:lnB>
                      <a:noFill/>
                    </a:lnB>
                    <a:noFill/>
                  </a:tcPr>
                </a:tc>
                <a:extLst>
                  <a:ext uri="{0D108BD9-81ED-4DB2-BD59-A6C34878D82A}">
                    <a16:rowId xmlns:a16="http://schemas.microsoft.com/office/drawing/2014/main" val="2573120935"/>
                  </a:ext>
                </a:extLst>
              </a:tr>
            </a:tbl>
          </a:graphicData>
        </a:graphic>
      </p:graphicFrame>
    </p:spTree>
    <p:extLst>
      <p:ext uri="{BB962C8B-B14F-4D97-AF65-F5344CB8AC3E}">
        <p14:creationId xmlns:p14="http://schemas.microsoft.com/office/powerpoint/2010/main" val="1154366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705600"/>
            <a:chOff x="0" y="0"/>
            <a:chExt cx="9144000" cy="6705600"/>
          </a:xfrm>
        </p:grpSpPr>
        <p:sp>
          <p:nvSpPr>
            <p:cNvPr id="3" name="object 3"/>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p:cNvPicPr/>
            <p:nvPr/>
          </p:nvPicPr>
          <p:blipFill>
            <a:blip r:embed="rId2" cstate="print"/>
            <a:stretch>
              <a:fillRect/>
            </a:stretch>
          </p:blipFill>
          <p:spPr>
            <a:xfrm>
              <a:off x="6629400" y="0"/>
              <a:ext cx="2193163" cy="692658"/>
            </a:xfrm>
            <a:prstGeom prst="rect">
              <a:avLst/>
            </a:prstGeom>
          </p:spPr>
        </p:pic>
        <p:sp>
          <p:nvSpPr>
            <p:cNvPr id="7" name="object 7"/>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228600" y="0"/>
              <a:ext cx="6814566" cy="6705600"/>
            </a:xfrm>
            <a:prstGeom prst="rect">
              <a:avLst/>
            </a:prstGeom>
          </p:spPr>
        </p:pic>
      </p:gr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84</a:t>
            </a:fld>
            <a:endParaRPr spc="-25" dirty="0"/>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834630" cy="3537585"/>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deciding</a:t>
            </a:r>
            <a:r>
              <a:rPr sz="2400" spc="-50" dirty="0">
                <a:latin typeface="Times New Roman"/>
                <a:cs typeface="Times New Roman"/>
              </a:rPr>
              <a:t> </a:t>
            </a:r>
            <a:r>
              <a:rPr sz="2400" dirty="0">
                <a:latin typeface="Times New Roman"/>
                <a:cs typeface="Times New Roman"/>
              </a:rPr>
              <a:t>when</a:t>
            </a:r>
            <a:r>
              <a:rPr sz="2400" spc="-15"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handoff,</a:t>
            </a:r>
            <a:r>
              <a:rPr sz="2400" spc="-15" dirty="0">
                <a:latin typeface="Times New Roman"/>
                <a:cs typeface="Times New Roman"/>
              </a:rPr>
              <a:t> </a:t>
            </a:r>
            <a:r>
              <a:rPr sz="2400" dirty="0">
                <a:latin typeface="Times New Roman"/>
                <a:cs typeface="Times New Roman"/>
              </a:rPr>
              <a:t>it</a:t>
            </a:r>
            <a:r>
              <a:rPr sz="2400" spc="-4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important</a:t>
            </a:r>
            <a:r>
              <a:rPr sz="2400" spc="-4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ensure</a:t>
            </a:r>
            <a:r>
              <a:rPr sz="2400" spc="-30"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spc="-25" dirty="0">
                <a:latin typeface="Times New Roman"/>
                <a:cs typeface="Times New Roman"/>
              </a:rPr>
              <a:t>the </a:t>
            </a:r>
            <a:r>
              <a:rPr sz="2400" dirty="0">
                <a:latin typeface="Times New Roman"/>
                <a:cs typeface="Times New Roman"/>
              </a:rPr>
              <a:t>drop</a:t>
            </a:r>
            <a:r>
              <a:rPr sz="2400" spc="-1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measured</a:t>
            </a:r>
            <a:r>
              <a:rPr sz="2400" spc="-20" dirty="0">
                <a:latin typeface="Times New Roman"/>
                <a:cs typeface="Times New Roman"/>
              </a:rPr>
              <a:t> </a:t>
            </a:r>
            <a:r>
              <a:rPr sz="2400" dirty="0">
                <a:latin typeface="Times New Roman"/>
                <a:cs typeface="Times New Roman"/>
              </a:rPr>
              <a:t>signal</a:t>
            </a:r>
            <a:r>
              <a:rPr sz="2400" spc="-25" dirty="0">
                <a:latin typeface="Times New Roman"/>
                <a:cs typeface="Times New Roman"/>
              </a:rPr>
              <a:t> </a:t>
            </a:r>
            <a:r>
              <a:rPr sz="2400" dirty="0">
                <a:latin typeface="Times New Roman"/>
                <a:cs typeface="Times New Roman"/>
              </a:rPr>
              <a:t>level</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due</a:t>
            </a:r>
            <a:r>
              <a:rPr sz="2400" spc="-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spc="-10" dirty="0">
                <a:latin typeface="Times New Roman"/>
                <a:cs typeface="Times New Roman"/>
              </a:rPr>
              <a:t>momentary fading.</a:t>
            </a:r>
            <a:endParaRPr sz="2400">
              <a:latin typeface="Times New Roman"/>
              <a:cs typeface="Times New Roman"/>
            </a:endParaRPr>
          </a:p>
          <a:p>
            <a:pPr marL="355600" marR="664845" indent="-342900">
              <a:lnSpc>
                <a:spcPct val="100000"/>
              </a:lnSpc>
              <a:spcBef>
                <a:spcPts val="575"/>
              </a:spcBef>
              <a:buClr>
                <a:srgbClr val="0F1141"/>
              </a:buClr>
              <a:buFont typeface="Arial MT"/>
              <a:buChar char="•"/>
              <a:tabLst>
                <a:tab pos="355600" algn="l"/>
              </a:tabLst>
            </a:pPr>
            <a:r>
              <a:rPr sz="2400" dirty="0">
                <a:latin typeface="Times New Roman"/>
                <a:cs typeface="Times New Roman"/>
              </a:rPr>
              <a:t>Information</a:t>
            </a:r>
            <a:r>
              <a:rPr sz="2400" spc="-20" dirty="0">
                <a:latin typeface="Times New Roman"/>
                <a:cs typeface="Times New Roman"/>
              </a:rPr>
              <a:t> </a:t>
            </a:r>
            <a:r>
              <a:rPr sz="2400" dirty="0">
                <a:latin typeface="Times New Roman"/>
                <a:cs typeface="Times New Roman"/>
              </a:rPr>
              <a:t>about</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vehicle</a:t>
            </a:r>
            <a:r>
              <a:rPr sz="2400" spc="-40" dirty="0">
                <a:latin typeface="Times New Roman"/>
                <a:cs typeface="Times New Roman"/>
              </a:rPr>
              <a:t> </a:t>
            </a:r>
            <a:r>
              <a:rPr sz="2400" dirty="0">
                <a:latin typeface="Times New Roman"/>
                <a:cs typeface="Times New Roman"/>
              </a:rPr>
              <a:t>speed</a:t>
            </a:r>
            <a:r>
              <a:rPr sz="2400" spc="-2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useful</a:t>
            </a:r>
            <a:r>
              <a:rPr sz="2400" spc="-1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10" dirty="0">
                <a:latin typeface="Times New Roman"/>
                <a:cs typeface="Times New Roman"/>
              </a:rPr>
              <a:t>handoff decisions.</a:t>
            </a:r>
            <a:endParaRPr sz="2400">
              <a:latin typeface="Times New Roman"/>
              <a:cs typeface="Times New Roman"/>
            </a:endParaRPr>
          </a:p>
          <a:p>
            <a:pPr marL="355600" marR="238125" indent="-342900">
              <a:lnSpc>
                <a:spcPct val="100000"/>
              </a:lnSpc>
              <a:spcBef>
                <a:spcPts val="575"/>
              </a:spcBef>
              <a:buClr>
                <a:srgbClr val="0F1141"/>
              </a:buClr>
              <a:buFont typeface="Arial MT"/>
              <a:buChar char="•"/>
              <a:tabLst>
                <a:tab pos="355600" algn="l"/>
              </a:tabLst>
            </a:pPr>
            <a:r>
              <a:rPr sz="2400" dirty="0">
                <a:latin typeface="Times New Roman"/>
                <a:cs typeface="Times New Roman"/>
              </a:rPr>
              <a:t>Dwell</a:t>
            </a:r>
            <a:r>
              <a:rPr sz="2400" spc="-10" dirty="0">
                <a:latin typeface="Times New Roman"/>
                <a:cs typeface="Times New Roman"/>
              </a:rPr>
              <a:t> </a:t>
            </a:r>
            <a:r>
              <a:rPr sz="2400" dirty="0">
                <a:latin typeface="Times New Roman"/>
                <a:cs typeface="Times New Roman"/>
              </a:rPr>
              <a:t>time</a:t>
            </a:r>
            <a:r>
              <a:rPr sz="2400" spc="-1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time</a:t>
            </a:r>
            <a:r>
              <a:rPr sz="2400" spc="-20" dirty="0">
                <a:latin typeface="Times New Roman"/>
                <a:cs typeface="Times New Roman"/>
              </a:rPr>
              <a:t> </a:t>
            </a:r>
            <a:r>
              <a:rPr sz="2400" dirty="0">
                <a:latin typeface="Times New Roman"/>
                <a:cs typeface="Times New Roman"/>
              </a:rPr>
              <a:t>over</a:t>
            </a:r>
            <a:r>
              <a:rPr sz="2400" spc="-5" dirty="0">
                <a:latin typeface="Times New Roman"/>
                <a:cs typeface="Times New Roman"/>
              </a:rPr>
              <a:t> </a:t>
            </a:r>
            <a:r>
              <a:rPr sz="2400" dirty="0">
                <a:latin typeface="Times New Roman"/>
                <a:cs typeface="Times New Roman"/>
              </a:rPr>
              <a:t>which</a:t>
            </a:r>
            <a:r>
              <a:rPr sz="2400" spc="-2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call</a:t>
            </a:r>
            <a:r>
              <a:rPr sz="2400" spc="-40" dirty="0">
                <a:latin typeface="Times New Roman"/>
                <a:cs typeface="Times New Roman"/>
              </a:rPr>
              <a:t> </a:t>
            </a:r>
            <a:r>
              <a:rPr sz="2400" dirty="0">
                <a:latin typeface="Times New Roman"/>
                <a:cs typeface="Times New Roman"/>
              </a:rPr>
              <a:t>may be</a:t>
            </a:r>
            <a:r>
              <a:rPr sz="2400" spc="-15" dirty="0">
                <a:latin typeface="Times New Roman"/>
                <a:cs typeface="Times New Roman"/>
              </a:rPr>
              <a:t> </a:t>
            </a:r>
            <a:r>
              <a:rPr sz="2400" spc="-10" dirty="0">
                <a:latin typeface="Times New Roman"/>
                <a:cs typeface="Times New Roman"/>
              </a:rPr>
              <a:t>maintained </a:t>
            </a:r>
            <a:r>
              <a:rPr sz="2400" dirty="0">
                <a:latin typeface="Times New Roman"/>
                <a:cs typeface="Times New Roman"/>
              </a:rPr>
              <a:t>within</a:t>
            </a:r>
            <a:r>
              <a:rPr sz="2400" spc="-25" dirty="0">
                <a:latin typeface="Times New Roman"/>
                <a:cs typeface="Times New Roman"/>
              </a:rPr>
              <a:t> </a:t>
            </a:r>
            <a:r>
              <a:rPr sz="2400" dirty="0">
                <a:latin typeface="Times New Roman"/>
                <a:cs typeface="Times New Roman"/>
              </a:rPr>
              <a:t>a cell</a:t>
            </a:r>
            <a:r>
              <a:rPr sz="2400" spc="-30" dirty="0">
                <a:latin typeface="Times New Roman"/>
                <a:cs typeface="Times New Roman"/>
              </a:rPr>
              <a:t> </a:t>
            </a:r>
            <a:r>
              <a:rPr sz="2400" dirty="0">
                <a:latin typeface="Times New Roman"/>
                <a:cs typeface="Times New Roman"/>
              </a:rPr>
              <a:t>without </a:t>
            </a:r>
            <a:r>
              <a:rPr sz="2400" spc="-10" dirty="0">
                <a:latin typeface="Times New Roman"/>
                <a:cs typeface="Times New Roman"/>
              </a:rPr>
              <a:t>handoff.</a:t>
            </a:r>
            <a:endParaRPr sz="2400">
              <a:latin typeface="Times New Roman"/>
              <a:cs typeface="Times New Roman"/>
            </a:endParaRPr>
          </a:p>
          <a:p>
            <a:pPr marL="355600" marR="585470" indent="-342900">
              <a:lnSpc>
                <a:spcPct val="100000"/>
              </a:lnSpc>
              <a:spcBef>
                <a:spcPts val="580"/>
              </a:spcBef>
              <a:buClr>
                <a:srgbClr val="0F1141"/>
              </a:buClr>
              <a:buFont typeface="Arial MT"/>
              <a:buChar char="•"/>
              <a:tabLst>
                <a:tab pos="35560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statistics</a:t>
            </a:r>
            <a:r>
              <a:rPr sz="2400" spc="-40" dirty="0">
                <a:latin typeface="Times New Roman"/>
                <a:cs typeface="Times New Roman"/>
              </a:rPr>
              <a:t> </a:t>
            </a:r>
            <a:r>
              <a:rPr sz="2400" dirty="0">
                <a:latin typeface="Times New Roman"/>
                <a:cs typeface="Times New Roman"/>
              </a:rPr>
              <a:t>of dwell</a:t>
            </a:r>
            <a:r>
              <a:rPr sz="2400" spc="-25" dirty="0">
                <a:latin typeface="Times New Roman"/>
                <a:cs typeface="Times New Roman"/>
              </a:rPr>
              <a:t> </a:t>
            </a:r>
            <a:r>
              <a:rPr sz="2400" dirty="0">
                <a:latin typeface="Times New Roman"/>
                <a:cs typeface="Times New Roman"/>
              </a:rPr>
              <a:t>time are</a:t>
            </a:r>
            <a:r>
              <a:rPr sz="2400" spc="-30" dirty="0">
                <a:latin typeface="Times New Roman"/>
                <a:cs typeface="Times New Roman"/>
              </a:rPr>
              <a:t> </a:t>
            </a:r>
            <a:r>
              <a:rPr sz="2400" dirty="0">
                <a:latin typeface="Times New Roman"/>
                <a:cs typeface="Times New Roman"/>
              </a:rPr>
              <a:t>important</a:t>
            </a:r>
            <a:r>
              <a:rPr sz="2400" spc="-2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practical </a:t>
            </a:r>
            <a:r>
              <a:rPr sz="2400" dirty="0">
                <a:latin typeface="Times New Roman"/>
                <a:cs typeface="Times New Roman"/>
              </a:rPr>
              <a:t>design</a:t>
            </a:r>
            <a:r>
              <a:rPr sz="2400" spc="-4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handoff</a:t>
            </a:r>
            <a:r>
              <a:rPr sz="2400" spc="-25" dirty="0">
                <a:latin typeface="Times New Roman"/>
                <a:cs typeface="Times New Roman"/>
              </a:rPr>
              <a:t> </a:t>
            </a:r>
            <a:r>
              <a:rPr sz="2400" spc="-10" dirty="0">
                <a:latin typeface="Times New Roman"/>
                <a:cs typeface="Times New Roman"/>
              </a:rPr>
              <a:t>algorithm.</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85</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49EB6C-C0C8-35AE-E4DC-1FAA662B484D}"/>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8BD6FEB5-F6C6-F37B-5F94-4113039BC4B6}"/>
              </a:ext>
            </a:extLst>
          </p:cNvPr>
          <p:cNvGrpSpPr/>
          <p:nvPr/>
        </p:nvGrpSpPr>
        <p:grpSpPr>
          <a:xfrm>
            <a:off x="0" y="0"/>
            <a:ext cx="9144380" cy="6603835"/>
            <a:chOff x="0" y="0"/>
            <a:chExt cx="9144380" cy="6603835"/>
          </a:xfrm>
        </p:grpSpPr>
        <p:sp>
          <p:nvSpPr>
            <p:cNvPr id="3" name="object 3">
              <a:extLst>
                <a:ext uri="{FF2B5EF4-FFF2-40B4-BE49-F238E27FC236}">
                  <a16:creationId xmlns:a16="http://schemas.microsoft.com/office/drawing/2014/main" id="{27385E13-EA82-2521-3112-4065397441D4}"/>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4EAB97DD-F8F2-11CD-6FC6-08560CEFC04E}"/>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923DF53A-57FC-F52B-B2E7-3229A6D19180}"/>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a:extLst>
                <a:ext uri="{FF2B5EF4-FFF2-40B4-BE49-F238E27FC236}">
                  <a16:creationId xmlns:a16="http://schemas.microsoft.com/office/drawing/2014/main" id="{9633C55F-6579-3BE4-C5D6-B0C850865C4F}"/>
                </a:ext>
              </a:extLst>
            </p:cNvPr>
            <p:cNvPicPr/>
            <p:nvPr/>
          </p:nvPicPr>
          <p:blipFill>
            <a:blip r:embed="rId2" cstate="print"/>
            <a:stretch>
              <a:fillRect/>
            </a:stretch>
          </p:blipFill>
          <p:spPr>
            <a:xfrm>
              <a:off x="6629400" y="0"/>
              <a:ext cx="2193163" cy="692658"/>
            </a:xfrm>
            <a:prstGeom prst="rect">
              <a:avLst/>
            </a:prstGeom>
          </p:spPr>
        </p:pic>
        <p:sp>
          <p:nvSpPr>
            <p:cNvPr id="7" name="object 7">
              <a:extLst>
                <a:ext uri="{FF2B5EF4-FFF2-40B4-BE49-F238E27FC236}">
                  <a16:creationId xmlns:a16="http://schemas.microsoft.com/office/drawing/2014/main" id="{6B8D09BD-963E-7300-1F88-1289D47325F0}"/>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a:extLst>
                <a:ext uri="{FF2B5EF4-FFF2-40B4-BE49-F238E27FC236}">
                  <a16:creationId xmlns:a16="http://schemas.microsoft.com/office/drawing/2014/main" id="{2A3BB99C-29AF-4B55-3B07-25E0DBB683EE}"/>
                </a:ext>
              </a:extLst>
            </p:cNvPr>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a:extLst>
                <a:ext uri="{FF2B5EF4-FFF2-40B4-BE49-F238E27FC236}">
                  <a16:creationId xmlns:a16="http://schemas.microsoft.com/office/drawing/2014/main" id="{11309400-BE12-FA7E-3D86-FD9EB3987D7A}"/>
                </a:ext>
              </a:extLst>
            </p:cNvPr>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a:extLst>
                <a:ext uri="{FF2B5EF4-FFF2-40B4-BE49-F238E27FC236}">
                  <a16:creationId xmlns:a16="http://schemas.microsoft.com/office/drawing/2014/main" id="{FE9A296C-7CF4-9811-548C-0C8A16BA2BC3}"/>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a:extLst>
                <a:ext uri="{FF2B5EF4-FFF2-40B4-BE49-F238E27FC236}">
                  <a16:creationId xmlns:a16="http://schemas.microsoft.com/office/drawing/2014/main" id="{DD48C7F6-812B-DF0F-3904-D27AECA0FFD9}"/>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a:extLst>
                <a:ext uri="{FF2B5EF4-FFF2-40B4-BE49-F238E27FC236}">
                  <a16:creationId xmlns:a16="http://schemas.microsoft.com/office/drawing/2014/main" id="{327ADF1D-90ED-3759-0F41-1DFBBA368AD9}"/>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BC562D56-8BD5-7E97-BB98-D62E3B79D0A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86</a:t>
            </a:fld>
            <a:endParaRPr spc="-25" dirty="0"/>
          </a:p>
        </p:txBody>
      </p:sp>
      <p:sp>
        <p:nvSpPr>
          <p:cNvPr id="15" name="object 15">
            <a:extLst>
              <a:ext uri="{FF2B5EF4-FFF2-40B4-BE49-F238E27FC236}">
                <a16:creationId xmlns:a16="http://schemas.microsoft.com/office/drawing/2014/main" id="{4421C115-4F86-F59E-9E95-7B0A8C23FEE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17" name="TextBox 16">
            <a:extLst>
              <a:ext uri="{FF2B5EF4-FFF2-40B4-BE49-F238E27FC236}">
                <a16:creationId xmlns:a16="http://schemas.microsoft.com/office/drawing/2014/main" id="{94CFC243-3F36-0FD5-A58E-3C805E581615}"/>
              </a:ext>
            </a:extLst>
          </p:cNvPr>
          <p:cNvSpPr txBox="1"/>
          <p:nvPr/>
        </p:nvSpPr>
        <p:spPr>
          <a:xfrm>
            <a:off x="0" y="1376716"/>
            <a:ext cx="9063862" cy="4801314"/>
          </a:xfrm>
          <a:prstGeom prst="rect">
            <a:avLst/>
          </a:prstGeom>
          <a:noFill/>
        </p:spPr>
        <p:txBody>
          <a:bodyPr wrap="square">
            <a:spAutoFit/>
          </a:bodyPr>
          <a:lstStyle/>
          <a:p>
            <a:pPr>
              <a:buNone/>
            </a:pPr>
            <a:r>
              <a:rPr lang="en-US" b="1" dirty="0"/>
              <a:t>(a) Improper Handoff Situation</a:t>
            </a:r>
          </a:p>
          <a:p>
            <a:pPr>
              <a:buFont typeface="Arial" panose="020B0604020202020204" pitchFamily="34" charset="0"/>
              <a:buChar char="•"/>
            </a:pPr>
            <a:r>
              <a:rPr lang="en-US" dirty="0"/>
              <a:t>The handoff decision is </a:t>
            </a:r>
            <a:r>
              <a:rPr lang="en-US" b="1" dirty="0"/>
              <a:t>delayed</a:t>
            </a:r>
            <a:r>
              <a:rPr lang="en-US" dirty="0"/>
              <a:t>.</a:t>
            </a:r>
          </a:p>
          <a:p>
            <a:pPr>
              <a:buFont typeface="Arial" panose="020B0604020202020204" pitchFamily="34" charset="0"/>
              <a:buChar char="•"/>
            </a:pPr>
            <a:r>
              <a:rPr lang="en-US" dirty="0"/>
              <a:t>The signal strength from </a:t>
            </a:r>
            <a:r>
              <a:rPr lang="en-US" b="1" dirty="0"/>
              <a:t>Base Station 1 (BS1)</a:t>
            </a:r>
            <a:r>
              <a:rPr lang="en-US" dirty="0"/>
              <a:t> falls </a:t>
            </a:r>
            <a:r>
              <a:rPr lang="en-US" b="1" dirty="0"/>
              <a:t>below the minimum acceptable signal level</a:t>
            </a:r>
            <a:r>
              <a:rPr lang="en-US" dirty="0"/>
              <a:t> before a handoff is initiated.</a:t>
            </a:r>
          </a:p>
          <a:p>
            <a:pPr>
              <a:buFont typeface="Arial" panose="020B0604020202020204" pitchFamily="34" charset="0"/>
              <a:buChar char="•"/>
            </a:pPr>
            <a:r>
              <a:rPr lang="en-US" dirty="0"/>
              <a:t>As a result, the call is </a:t>
            </a:r>
            <a:r>
              <a:rPr lang="en-US" b="1" dirty="0"/>
              <a:t>dropped at point B</a:t>
            </a:r>
            <a:r>
              <a:rPr lang="en-US" dirty="0"/>
              <a:t> because the signal becomes too weak to maintain the call.</a:t>
            </a:r>
          </a:p>
          <a:p>
            <a:pPr>
              <a:buFont typeface="Arial" panose="020B0604020202020204" pitchFamily="34" charset="0"/>
              <a:buChar char="•"/>
            </a:pPr>
            <a:r>
              <a:rPr lang="en-US" b="1" dirty="0"/>
              <a:t>Conclusion</a:t>
            </a:r>
            <a:r>
              <a:rPr lang="en-US" dirty="0"/>
              <a:t>: Handoff occurred too late, resulting in call termination.</a:t>
            </a:r>
          </a:p>
          <a:p>
            <a:endParaRPr lang="en-US" dirty="0"/>
          </a:p>
          <a:p>
            <a:pPr>
              <a:buNone/>
            </a:pPr>
            <a:r>
              <a:rPr lang="en-US" b="1" dirty="0"/>
              <a:t>(b) Proper Handoff Situation</a:t>
            </a:r>
          </a:p>
          <a:p>
            <a:pPr>
              <a:buFont typeface="Arial" panose="020B0604020202020204" pitchFamily="34" charset="0"/>
              <a:buChar char="•"/>
            </a:pPr>
            <a:r>
              <a:rPr lang="en-US" dirty="0"/>
              <a:t>The handoff is triggered </a:t>
            </a:r>
            <a:r>
              <a:rPr lang="en-US" b="1" dirty="0"/>
              <a:t>in advance</a:t>
            </a:r>
            <a:r>
              <a:rPr lang="en-US" dirty="0"/>
              <a:t>, before the signal drops below the minimum acceptable level.</a:t>
            </a:r>
          </a:p>
          <a:p>
            <a:pPr>
              <a:buFont typeface="Arial" panose="020B0604020202020204" pitchFamily="34" charset="0"/>
              <a:buChar char="•"/>
            </a:pPr>
            <a:r>
              <a:rPr lang="en-US" dirty="0"/>
              <a:t>When the signal from </a:t>
            </a:r>
            <a:r>
              <a:rPr lang="en-US" b="1" dirty="0"/>
              <a:t>BS1</a:t>
            </a:r>
            <a:r>
              <a:rPr lang="en-US" dirty="0"/>
              <a:t> falls to the </a:t>
            </a:r>
            <a:r>
              <a:rPr lang="en-US" b="1" dirty="0"/>
              <a:t>handoff threshold</a:t>
            </a:r>
            <a:r>
              <a:rPr lang="en-US" dirty="0"/>
              <a:t>, the mobile is transferred to </a:t>
            </a:r>
            <a:r>
              <a:rPr lang="en-US" b="1" dirty="0"/>
              <a:t>Base Station 2 (BS2)</a:t>
            </a:r>
            <a:r>
              <a:rPr lang="en-US" dirty="0"/>
              <a:t>.</a:t>
            </a:r>
          </a:p>
          <a:p>
            <a:pPr>
              <a:buFont typeface="Arial" panose="020B0604020202020204" pitchFamily="34" charset="0"/>
              <a:buChar char="•"/>
            </a:pPr>
            <a:r>
              <a:rPr lang="en-US" dirty="0"/>
              <a:t>The signal strength from BS2 at this point is sufficient to maintain the call.</a:t>
            </a:r>
          </a:p>
          <a:p>
            <a:pPr>
              <a:buFont typeface="Arial" panose="020B0604020202020204" pitchFamily="34" charset="0"/>
              <a:buChar char="•"/>
            </a:pPr>
            <a:r>
              <a:rPr lang="en-US" b="1" dirty="0"/>
              <a:t>Conclusion</a:t>
            </a:r>
            <a:r>
              <a:rPr lang="en-US" dirty="0"/>
              <a:t>: Handoff occurred at the right time, allowing </a:t>
            </a:r>
            <a:r>
              <a:rPr lang="en-US" b="1" dirty="0"/>
              <a:t>seamless call transfer</a:t>
            </a:r>
            <a:r>
              <a:rPr lang="en-US" dirty="0"/>
              <a:t> and avoiding call drop.</a:t>
            </a:r>
          </a:p>
          <a:p>
            <a:endParaRPr lang="en-US" dirty="0"/>
          </a:p>
        </p:txBody>
      </p:sp>
    </p:spTree>
    <p:extLst>
      <p:ext uri="{BB962C8B-B14F-4D97-AF65-F5344CB8AC3E}">
        <p14:creationId xmlns:p14="http://schemas.microsoft.com/office/powerpoint/2010/main" val="8060683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64DBE1-23CF-3BEC-1F39-44BCFB376AF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A2A7D6CF-2FC0-7AAA-2927-2E2024B94C0B}"/>
              </a:ext>
            </a:extLst>
          </p:cNvPr>
          <p:cNvGrpSpPr/>
          <p:nvPr/>
        </p:nvGrpSpPr>
        <p:grpSpPr>
          <a:xfrm>
            <a:off x="0" y="0"/>
            <a:ext cx="9144380" cy="6603835"/>
            <a:chOff x="0" y="0"/>
            <a:chExt cx="9144380" cy="6603835"/>
          </a:xfrm>
        </p:grpSpPr>
        <p:sp>
          <p:nvSpPr>
            <p:cNvPr id="3" name="object 3">
              <a:extLst>
                <a:ext uri="{FF2B5EF4-FFF2-40B4-BE49-F238E27FC236}">
                  <a16:creationId xmlns:a16="http://schemas.microsoft.com/office/drawing/2014/main" id="{3A0D6D33-FD1A-58C9-33AB-D8A4D6B8E4B8}"/>
                </a:ext>
              </a:extLst>
            </p:cNvPr>
            <p:cNvSpPr/>
            <p:nvPr/>
          </p:nvSpPr>
          <p:spPr>
            <a:xfrm>
              <a:off x="4630420" y="6550675"/>
              <a:ext cx="2328545" cy="48895"/>
            </a:xfrm>
            <a:custGeom>
              <a:avLst/>
              <a:gdLst/>
              <a:ahLst/>
              <a:cxnLst/>
              <a:rect l="l" t="t" r="r" b="b"/>
              <a:pathLst>
                <a:path w="2328545" h="48895">
                  <a:moveTo>
                    <a:pt x="2328545" y="0"/>
                  </a:moveTo>
                  <a:lnTo>
                    <a:pt x="0" y="0"/>
                  </a:lnTo>
                  <a:lnTo>
                    <a:pt x="0" y="48663"/>
                  </a:lnTo>
                  <a:lnTo>
                    <a:pt x="2328545" y="48663"/>
                  </a:lnTo>
                  <a:lnTo>
                    <a:pt x="2328545" y="0"/>
                  </a:lnTo>
                  <a:close/>
                </a:path>
              </a:pathLst>
            </a:custGeom>
            <a:solidFill>
              <a:srgbClr val="76C2E4"/>
            </a:solidFill>
          </p:spPr>
          <p:txBody>
            <a:bodyPr wrap="square" lIns="0" tIns="0" rIns="0" bIns="0" rtlCol="0"/>
            <a:lstStyle/>
            <a:p>
              <a:endParaRPr/>
            </a:p>
          </p:txBody>
        </p:sp>
        <p:sp>
          <p:nvSpPr>
            <p:cNvPr id="4" name="object 4">
              <a:extLst>
                <a:ext uri="{FF2B5EF4-FFF2-40B4-BE49-F238E27FC236}">
                  <a16:creationId xmlns:a16="http://schemas.microsoft.com/office/drawing/2014/main" id="{6DF4A84D-4352-1301-FE8B-762AEE32B9A0}"/>
                </a:ext>
              </a:extLst>
            </p:cNvPr>
            <p:cNvSpPr/>
            <p:nvPr/>
          </p:nvSpPr>
          <p:spPr>
            <a:xfrm>
              <a:off x="6907910" y="6550673"/>
              <a:ext cx="2236470" cy="45720"/>
            </a:xfrm>
            <a:custGeom>
              <a:avLst/>
              <a:gdLst/>
              <a:ahLst/>
              <a:cxnLst/>
              <a:rect l="l" t="t" r="r" b="b"/>
              <a:pathLst>
                <a:path w="2236470" h="45720">
                  <a:moveTo>
                    <a:pt x="2236089" y="0"/>
                  </a:moveTo>
                  <a:lnTo>
                    <a:pt x="0" y="0"/>
                  </a:lnTo>
                  <a:lnTo>
                    <a:pt x="0" y="45718"/>
                  </a:lnTo>
                  <a:lnTo>
                    <a:pt x="2236089" y="45718"/>
                  </a:lnTo>
                  <a:lnTo>
                    <a:pt x="2236089" y="0"/>
                  </a:lnTo>
                  <a:close/>
                </a:path>
              </a:pathLst>
            </a:custGeom>
            <a:solidFill>
              <a:srgbClr val="E21C23"/>
            </a:solidFill>
          </p:spPr>
          <p:txBody>
            <a:bodyPr wrap="square" lIns="0" tIns="0" rIns="0" bIns="0" rtlCol="0"/>
            <a:lstStyle/>
            <a:p>
              <a:endParaRPr/>
            </a:p>
          </p:txBody>
        </p:sp>
        <p:sp>
          <p:nvSpPr>
            <p:cNvPr id="5" name="object 5">
              <a:extLst>
                <a:ext uri="{FF2B5EF4-FFF2-40B4-BE49-F238E27FC236}">
                  <a16:creationId xmlns:a16="http://schemas.microsoft.com/office/drawing/2014/main" id="{32A6B304-CCD1-CC2D-B4C5-0F3FB9B6002C}"/>
                </a:ext>
              </a:extLst>
            </p:cNvPr>
            <p:cNvSpPr/>
            <p:nvPr/>
          </p:nvSpPr>
          <p:spPr>
            <a:xfrm>
              <a:off x="2083942" y="6550675"/>
              <a:ext cx="2580640" cy="48895"/>
            </a:xfrm>
            <a:custGeom>
              <a:avLst/>
              <a:gdLst/>
              <a:ahLst/>
              <a:cxnLst/>
              <a:rect l="l" t="t" r="r" b="b"/>
              <a:pathLst>
                <a:path w="2580640" h="48895">
                  <a:moveTo>
                    <a:pt x="2580639" y="0"/>
                  </a:moveTo>
                  <a:lnTo>
                    <a:pt x="0" y="0"/>
                  </a:lnTo>
                  <a:lnTo>
                    <a:pt x="0" y="48663"/>
                  </a:lnTo>
                  <a:lnTo>
                    <a:pt x="2580639" y="48663"/>
                  </a:lnTo>
                  <a:lnTo>
                    <a:pt x="2580639" y="0"/>
                  </a:lnTo>
                  <a:close/>
                </a:path>
              </a:pathLst>
            </a:custGeom>
            <a:solidFill>
              <a:srgbClr val="FBAF17"/>
            </a:solidFill>
          </p:spPr>
          <p:txBody>
            <a:bodyPr wrap="square" lIns="0" tIns="0" rIns="0" bIns="0" rtlCol="0"/>
            <a:lstStyle/>
            <a:p>
              <a:endParaRPr/>
            </a:p>
          </p:txBody>
        </p:sp>
        <p:pic>
          <p:nvPicPr>
            <p:cNvPr id="6" name="object 6">
              <a:extLst>
                <a:ext uri="{FF2B5EF4-FFF2-40B4-BE49-F238E27FC236}">
                  <a16:creationId xmlns:a16="http://schemas.microsoft.com/office/drawing/2014/main" id="{B41A0FCA-BFD4-F54F-8477-A4A8C5795EBA}"/>
                </a:ext>
              </a:extLst>
            </p:cNvPr>
            <p:cNvPicPr/>
            <p:nvPr/>
          </p:nvPicPr>
          <p:blipFill>
            <a:blip r:embed="rId2" cstate="print"/>
            <a:stretch>
              <a:fillRect/>
            </a:stretch>
          </p:blipFill>
          <p:spPr>
            <a:xfrm>
              <a:off x="6629400" y="0"/>
              <a:ext cx="2193163" cy="692658"/>
            </a:xfrm>
            <a:prstGeom prst="rect">
              <a:avLst/>
            </a:prstGeom>
          </p:spPr>
        </p:pic>
        <p:sp>
          <p:nvSpPr>
            <p:cNvPr id="7" name="object 7">
              <a:extLst>
                <a:ext uri="{FF2B5EF4-FFF2-40B4-BE49-F238E27FC236}">
                  <a16:creationId xmlns:a16="http://schemas.microsoft.com/office/drawing/2014/main" id="{271DBB7D-D814-954F-4FEC-0FAD185A1B8E}"/>
                </a:ext>
              </a:extLst>
            </p:cNvPr>
            <p:cNvSpPr/>
            <p:nvPr/>
          </p:nvSpPr>
          <p:spPr>
            <a:xfrm>
              <a:off x="4495800"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8" name="object 8">
              <a:extLst>
                <a:ext uri="{FF2B5EF4-FFF2-40B4-BE49-F238E27FC236}">
                  <a16:creationId xmlns:a16="http://schemas.microsoft.com/office/drawing/2014/main" id="{1699F8FD-D6AB-4CA0-3393-0ACEDBB5F4DC}"/>
                </a:ext>
              </a:extLst>
            </p:cNvPr>
            <p:cNvSpPr/>
            <p:nvPr/>
          </p:nvSpPr>
          <p:spPr>
            <a:xfrm>
              <a:off x="2133600" y="6558115"/>
              <a:ext cx="2362200" cy="45720"/>
            </a:xfrm>
            <a:custGeom>
              <a:avLst/>
              <a:gdLst/>
              <a:ahLst/>
              <a:cxnLst/>
              <a:rect l="l" t="t" r="r" b="b"/>
              <a:pathLst>
                <a:path w="2362200" h="45720">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9" name="object 9">
              <a:extLst>
                <a:ext uri="{FF2B5EF4-FFF2-40B4-BE49-F238E27FC236}">
                  <a16:creationId xmlns:a16="http://schemas.microsoft.com/office/drawing/2014/main" id="{BB7E6164-E4EC-4325-A9C9-B66A38E8BE1D}"/>
                </a:ext>
              </a:extLst>
            </p:cNvPr>
            <p:cNvSpPr/>
            <p:nvPr/>
          </p:nvSpPr>
          <p:spPr>
            <a:xfrm>
              <a:off x="6815455" y="6558115"/>
              <a:ext cx="2328545" cy="45720"/>
            </a:xfrm>
            <a:custGeom>
              <a:avLst/>
              <a:gdLst/>
              <a:ahLst/>
              <a:cxnLst/>
              <a:rect l="l" t="t" r="r" b="b"/>
              <a:pathLst>
                <a:path w="2328545" h="45720">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sp>
          <p:nvSpPr>
            <p:cNvPr id="10" name="object 10">
              <a:extLst>
                <a:ext uri="{FF2B5EF4-FFF2-40B4-BE49-F238E27FC236}">
                  <a16:creationId xmlns:a16="http://schemas.microsoft.com/office/drawing/2014/main" id="{7680FD0B-FDA0-00CC-3DCC-7BF76B4CBAF3}"/>
                </a:ext>
              </a:extLst>
            </p:cNvPr>
            <p:cNvSpPr/>
            <p:nvPr/>
          </p:nvSpPr>
          <p:spPr>
            <a:xfrm>
              <a:off x="2362200"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76C2E4"/>
            </a:solidFill>
          </p:spPr>
          <p:txBody>
            <a:bodyPr wrap="square" lIns="0" tIns="0" rIns="0" bIns="0" rtlCol="0"/>
            <a:lstStyle/>
            <a:p>
              <a:endParaRPr/>
            </a:p>
          </p:txBody>
        </p:sp>
        <p:sp>
          <p:nvSpPr>
            <p:cNvPr id="11" name="object 11">
              <a:extLst>
                <a:ext uri="{FF2B5EF4-FFF2-40B4-BE49-F238E27FC236}">
                  <a16:creationId xmlns:a16="http://schemas.microsoft.com/office/drawing/2014/main" id="{49507738-19FA-D330-042B-AE3B2F6CD43E}"/>
                </a:ext>
              </a:extLst>
            </p:cNvPr>
            <p:cNvSpPr/>
            <p:nvPr/>
          </p:nvSpPr>
          <p:spPr>
            <a:xfrm>
              <a:off x="0" y="1295401"/>
              <a:ext cx="2362200" cy="45720"/>
            </a:xfrm>
            <a:custGeom>
              <a:avLst/>
              <a:gdLst/>
              <a:ahLst/>
              <a:cxnLst/>
              <a:rect l="l" t="t" r="r" b="b"/>
              <a:pathLst>
                <a:path w="2362200" h="45719">
                  <a:moveTo>
                    <a:pt x="2362200" y="0"/>
                  </a:moveTo>
                  <a:lnTo>
                    <a:pt x="0" y="0"/>
                  </a:lnTo>
                  <a:lnTo>
                    <a:pt x="0" y="45718"/>
                  </a:lnTo>
                  <a:lnTo>
                    <a:pt x="2362200" y="45718"/>
                  </a:lnTo>
                  <a:lnTo>
                    <a:pt x="2362200" y="0"/>
                  </a:lnTo>
                  <a:close/>
                </a:path>
              </a:pathLst>
            </a:custGeom>
            <a:solidFill>
              <a:srgbClr val="FBAF17"/>
            </a:solidFill>
          </p:spPr>
          <p:txBody>
            <a:bodyPr wrap="square" lIns="0" tIns="0" rIns="0" bIns="0" rtlCol="0"/>
            <a:lstStyle/>
            <a:p>
              <a:endParaRPr/>
            </a:p>
          </p:txBody>
        </p:sp>
        <p:sp>
          <p:nvSpPr>
            <p:cNvPr id="12" name="object 12">
              <a:extLst>
                <a:ext uri="{FF2B5EF4-FFF2-40B4-BE49-F238E27FC236}">
                  <a16:creationId xmlns:a16="http://schemas.microsoft.com/office/drawing/2014/main" id="{583FAD3A-D32B-F0ED-46C9-2020D53BA691}"/>
                </a:ext>
              </a:extLst>
            </p:cNvPr>
            <p:cNvSpPr/>
            <p:nvPr/>
          </p:nvSpPr>
          <p:spPr>
            <a:xfrm>
              <a:off x="4681854" y="1295401"/>
              <a:ext cx="2328545" cy="45720"/>
            </a:xfrm>
            <a:custGeom>
              <a:avLst/>
              <a:gdLst/>
              <a:ahLst/>
              <a:cxnLst/>
              <a:rect l="l" t="t" r="r" b="b"/>
              <a:pathLst>
                <a:path w="2328545" h="45719">
                  <a:moveTo>
                    <a:pt x="2328545" y="0"/>
                  </a:moveTo>
                  <a:lnTo>
                    <a:pt x="0" y="0"/>
                  </a:lnTo>
                  <a:lnTo>
                    <a:pt x="0" y="45718"/>
                  </a:lnTo>
                  <a:lnTo>
                    <a:pt x="2328545" y="45718"/>
                  </a:lnTo>
                  <a:lnTo>
                    <a:pt x="2328545" y="0"/>
                  </a:lnTo>
                  <a:close/>
                </a:path>
              </a:pathLst>
            </a:custGeom>
            <a:solidFill>
              <a:srgbClr val="FF0000"/>
            </a:solidFill>
          </p:spPr>
          <p:txBody>
            <a:bodyPr wrap="square" lIns="0" tIns="0" rIns="0" bIns="0" rtlCol="0"/>
            <a:lstStyle/>
            <a:p>
              <a:endParaRPr/>
            </a:p>
          </p:txBody>
        </p:sp>
      </p:grpSp>
      <p:sp>
        <p:nvSpPr>
          <p:cNvPr id="14" name="object 14">
            <a:extLst>
              <a:ext uri="{FF2B5EF4-FFF2-40B4-BE49-F238E27FC236}">
                <a16:creationId xmlns:a16="http://schemas.microsoft.com/office/drawing/2014/main" id="{A94FACF9-E349-81E1-FC52-AB8E4F3600E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87</a:t>
            </a:fld>
            <a:endParaRPr spc="-25" dirty="0"/>
          </a:p>
        </p:txBody>
      </p:sp>
      <p:sp>
        <p:nvSpPr>
          <p:cNvPr id="15" name="object 15">
            <a:extLst>
              <a:ext uri="{FF2B5EF4-FFF2-40B4-BE49-F238E27FC236}">
                <a16:creationId xmlns:a16="http://schemas.microsoft.com/office/drawing/2014/main" id="{BEC4F5C5-D1B1-4CC5-1DAD-6CD10B2C2A7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20" name="TextBox 19">
            <a:extLst>
              <a:ext uri="{FF2B5EF4-FFF2-40B4-BE49-F238E27FC236}">
                <a16:creationId xmlns:a16="http://schemas.microsoft.com/office/drawing/2014/main" id="{9EE0346A-63F6-A512-BE8F-0542A5EF166F}"/>
              </a:ext>
            </a:extLst>
          </p:cNvPr>
          <p:cNvSpPr txBox="1"/>
          <p:nvPr/>
        </p:nvSpPr>
        <p:spPr>
          <a:xfrm>
            <a:off x="76200" y="1376716"/>
            <a:ext cx="8987662"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Two adjacent cells are shown: one served by </a:t>
            </a:r>
            <a:r>
              <a:rPr kumimoji="0" lang="en-US" altLang="en-US" sz="1800" b="1" i="0" u="none" strike="noStrike" cap="none" normalizeH="0" baseline="0" dirty="0">
                <a:ln>
                  <a:noFill/>
                </a:ln>
                <a:solidFill>
                  <a:schemeClr val="tx1"/>
                </a:solidFill>
                <a:effectLst/>
                <a:latin typeface="Arial" panose="020B0604020202020204" pitchFamily="34" charset="0"/>
              </a:rPr>
              <a:t>BS1</a:t>
            </a:r>
            <a:r>
              <a:rPr kumimoji="0" lang="en-US" altLang="en-US" sz="1800" b="0" i="0" u="none" strike="noStrike" cap="none" normalizeH="0" baseline="0" dirty="0">
                <a:ln>
                  <a:noFill/>
                </a:ln>
                <a:solidFill>
                  <a:schemeClr val="tx1"/>
                </a:solidFill>
                <a:effectLst/>
                <a:latin typeface="Arial" panose="020B0604020202020204" pitchFamily="34" charset="0"/>
              </a:rPr>
              <a:t> and the other by </a:t>
            </a:r>
            <a:r>
              <a:rPr kumimoji="0" lang="en-US" altLang="en-US" sz="1800" b="1" i="0" u="none" strike="noStrike" cap="none" normalizeH="0" baseline="0" dirty="0">
                <a:ln>
                  <a:noFill/>
                </a:ln>
                <a:solidFill>
                  <a:schemeClr val="tx1"/>
                </a:solidFill>
                <a:effectLst/>
                <a:latin typeface="Arial" panose="020B0604020202020204" pitchFamily="34" charset="0"/>
              </a:rPr>
              <a:t>BS2</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mobile user moves from point </a:t>
            </a:r>
            <a:r>
              <a:rPr kumimoji="0" lang="en-US" altLang="en-US" sz="1800" b="1" i="0" u="none" strike="noStrike" cap="none" normalizeH="0" baseline="0" dirty="0">
                <a:ln>
                  <a:noFill/>
                </a:ln>
                <a:solidFill>
                  <a:schemeClr val="tx1"/>
                </a:solidFill>
                <a:effectLst/>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(in BS1’s coverage) to point </a:t>
            </a:r>
            <a:r>
              <a:rPr kumimoji="0" lang="en-US" altLang="en-US" sz="1800" b="1" i="0" u="none" strike="noStrike" cap="none" normalizeH="0" baseline="0" dirty="0">
                <a:ln>
                  <a:noFill/>
                </a:ln>
                <a:solidFill>
                  <a:schemeClr val="tx1"/>
                </a:solidFill>
                <a:effectLst/>
                <a:latin typeface="Arial" panose="020B0604020202020204" pitchFamily="34" charset="0"/>
              </a:rPr>
              <a:t>B</a:t>
            </a:r>
            <a:r>
              <a:rPr kumimoji="0" lang="en-US" altLang="en-US" sz="1800" b="0" i="0" u="none" strike="noStrike" cap="none" normalizeH="0" baseline="0" dirty="0">
                <a:ln>
                  <a:noFill/>
                </a:ln>
                <a:solidFill>
                  <a:schemeClr val="tx1"/>
                </a:solidFill>
                <a:effectLst/>
                <a:latin typeface="Arial" panose="020B0604020202020204" pitchFamily="34" charset="0"/>
              </a:rPr>
              <a:t> (towards BS2).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Handoff must be performed near the </a:t>
            </a:r>
            <a:r>
              <a:rPr kumimoji="0" lang="en-US" altLang="en-US" sz="1800" b="1" i="0" u="none" strike="noStrike" cap="none" normalizeH="0" baseline="0" dirty="0">
                <a:ln>
                  <a:noFill/>
                </a:ln>
                <a:solidFill>
                  <a:schemeClr val="tx1"/>
                </a:solidFill>
                <a:effectLst/>
                <a:latin typeface="Arial" panose="020B0604020202020204" pitchFamily="34" charset="0"/>
              </a:rPr>
              <a:t>cell boundary</a:t>
            </a:r>
            <a:r>
              <a:rPr kumimoji="0" lang="en-US" altLang="en-US" sz="1800" b="0" i="0" u="none" strike="noStrike" cap="none" normalizeH="0" baseline="0" dirty="0">
                <a:ln>
                  <a:noFill/>
                </a:ln>
                <a:solidFill>
                  <a:schemeClr val="tx1"/>
                </a:solidFill>
                <a:effectLst/>
                <a:latin typeface="Arial" panose="020B0604020202020204" pitchFamily="34" charset="0"/>
              </a:rPr>
              <a:t> to ensure uninterrupted service.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a:buNone/>
            </a:pPr>
            <a:r>
              <a:rPr lang="en-US" b="1" dirty="0"/>
              <a:t>Key Terms</a:t>
            </a:r>
          </a:p>
          <a:p>
            <a:pPr>
              <a:buFont typeface="Arial" panose="020B0604020202020204" pitchFamily="34" charset="0"/>
              <a:buChar char="•"/>
            </a:pPr>
            <a:r>
              <a:rPr lang="en-US" b="1" dirty="0"/>
              <a:t>Handoff Threshold</a:t>
            </a:r>
            <a:r>
              <a:rPr lang="en-US" dirty="0"/>
              <a:t>: Signal level at which a handoff should ideally occur.</a:t>
            </a:r>
          </a:p>
          <a:p>
            <a:pPr>
              <a:buFont typeface="Arial" panose="020B0604020202020204" pitchFamily="34" charset="0"/>
              <a:buChar char="•"/>
            </a:pPr>
            <a:r>
              <a:rPr lang="en-US" b="1" dirty="0"/>
              <a:t>Minimum Acceptable Signal</a:t>
            </a:r>
            <a:r>
              <a:rPr lang="en-US" dirty="0"/>
              <a:t>: Lowest signal level at which a call can still be maintained.</a:t>
            </a:r>
          </a:p>
          <a:p>
            <a:pPr>
              <a:buFont typeface="Arial" panose="020B0604020202020204" pitchFamily="34" charset="0"/>
              <a:buChar char="•"/>
            </a:pPr>
            <a:r>
              <a:rPr lang="en-US" b="1" dirty="0"/>
              <a:t>Call Dropped</a:t>
            </a:r>
            <a:r>
              <a:rPr lang="en-US" dirty="0"/>
              <a:t>: Happens when the signal falls below the minimum acceptable level before handoff.</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dirty="0"/>
              <a:t>Proper handoff management ensures that the user experiences </a:t>
            </a:r>
            <a:r>
              <a:rPr lang="en-US" b="1" dirty="0"/>
              <a:t>no service disruption</a:t>
            </a:r>
            <a:r>
              <a:rPr lang="en-US" dirty="0"/>
              <a:t> while moving across cells. Delayed handoff may lead to </a:t>
            </a:r>
            <a:r>
              <a:rPr lang="en-US" b="1" dirty="0"/>
              <a:t>call drops</a:t>
            </a:r>
            <a:r>
              <a:rPr lang="en-US" dirty="0"/>
              <a:t>, affecting user experience.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6768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847330" cy="2000885"/>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first</a:t>
            </a:r>
            <a:r>
              <a:rPr sz="2400" spc="-10" dirty="0">
                <a:latin typeface="Times New Roman"/>
                <a:cs typeface="Times New Roman"/>
              </a:rPr>
              <a:t> </a:t>
            </a:r>
            <a:r>
              <a:rPr sz="2400" dirty="0">
                <a:latin typeface="Times New Roman"/>
                <a:cs typeface="Times New Roman"/>
              </a:rPr>
              <a:t>generation</a:t>
            </a:r>
            <a:r>
              <a:rPr sz="2400" spc="-50" dirty="0">
                <a:latin typeface="Times New Roman"/>
                <a:cs typeface="Times New Roman"/>
              </a:rPr>
              <a:t> </a:t>
            </a:r>
            <a:r>
              <a:rPr sz="2400" dirty="0">
                <a:latin typeface="Times New Roman"/>
                <a:cs typeface="Times New Roman"/>
              </a:rPr>
              <a:t>analog</a:t>
            </a:r>
            <a:r>
              <a:rPr sz="2400" spc="-25" dirty="0">
                <a:latin typeface="Times New Roman"/>
                <a:cs typeface="Times New Roman"/>
              </a:rPr>
              <a:t> </a:t>
            </a:r>
            <a:r>
              <a:rPr sz="2400" dirty="0">
                <a:latin typeface="Times New Roman"/>
                <a:cs typeface="Times New Roman"/>
              </a:rPr>
              <a:t>cellular</a:t>
            </a:r>
            <a:r>
              <a:rPr sz="2400" spc="-55" dirty="0">
                <a:latin typeface="Times New Roman"/>
                <a:cs typeface="Times New Roman"/>
              </a:rPr>
              <a:t> </a:t>
            </a:r>
            <a:r>
              <a:rPr sz="2400" dirty="0">
                <a:latin typeface="Times New Roman"/>
                <a:cs typeface="Times New Roman"/>
              </a:rPr>
              <a:t>system,</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locator</a:t>
            </a:r>
            <a:r>
              <a:rPr sz="2400" spc="-30" dirty="0">
                <a:latin typeface="Times New Roman"/>
                <a:cs typeface="Times New Roman"/>
              </a:rPr>
              <a:t> </a:t>
            </a:r>
            <a:r>
              <a:rPr sz="2400" spc="-10" dirty="0">
                <a:latin typeface="Times New Roman"/>
                <a:cs typeface="Times New Roman"/>
              </a:rPr>
              <a:t>receiver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spc="-10" dirty="0">
                <a:latin typeface="Times New Roman"/>
                <a:cs typeface="Times New Roman"/>
              </a:rPr>
              <a:t>handoff.</a:t>
            </a:r>
            <a:endParaRPr sz="2400">
              <a:latin typeface="Times New Roman"/>
              <a:cs typeface="Times New Roman"/>
            </a:endParaRPr>
          </a:p>
          <a:p>
            <a:pPr marL="355600" marR="353060" indent="-342900">
              <a:lnSpc>
                <a:spcPct val="100000"/>
              </a:lnSpc>
              <a:spcBef>
                <a:spcPts val="575"/>
              </a:spcBef>
              <a:buClr>
                <a:srgbClr val="0F1141"/>
              </a:buClr>
              <a:buFont typeface="Arial MT"/>
              <a:buChar char="•"/>
              <a:tabLst>
                <a:tab pos="355600" algn="l"/>
              </a:tabLst>
            </a:pP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second</a:t>
            </a:r>
            <a:r>
              <a:rPr sz="2400" spc="-25" dirty="0">
                <a:latin typeface="Times New Roman"/>
                <a:cs typeface="Times New Roman"/>
              </a:rPr>
              <a:t> </a:t>
            </a:r>
            <a:r>
              <a:rPr sz="2400" dirty="0">
                <a:latin typeface="Times New Roman"/>
                <a:cs typeface="Times New Roman"/>
              </a:rPr>
              <a:t>generation</a:t>
            </a:r>
            <a:r>
              <a:rPr sz="2400" spc="-65"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dirty="0">
                <a:latin typeface="Times New Roman"/>
                <a:cs typeface="Times New Roman"/>
              </a:rPr>
              <a:t>handoff</a:t>
            </a:r>
            <a:r>
              <a:rPr sz="2400" spc="-30" dirty="0">
                <a:latin typeface="Times New Roman"/>
                <a:cs typeface="Times New Roman"/>
              </a:rPr>
              <a:t> </a:t>
            </a:r>
            <a:r>
              <a:rPr sz="2400" dirty="0">
                <a:latin typeface="Times New Roman"/>
                <a:cs typeface="Times New Roman"/>
              </a:rPr>
              <a:t>decisions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spc="-10" dirty="0">
                <a:latin typeface="Times New Roman"/>
                <a:cs typeface="Times New Roman"/>
              </a:rPr>
              <a:t>mobile </a:t>
            </a:r>
            <a:r>
              <a:rPr sz="2400" dirty="0">
                <a:latin typeface="Times New Roman"/>
                <a:cs typeface="Times New Roman"/>
              </a:rPr>
              <a:t>assisted</a:t>
            </a:r>
            <a:r>
              <a:rPr sz="2400" spc="-50" dirty="0">
                <a:latin typeface="Times New Roman"/>
                <a:cs typeface="Times New Roman"/>
              </a:rPr>
              <a:t> </a:t>
            </a:r>
            <a:r>
              <a:rPr sz="2400" dirty="0">
                <a:latin typeface="Times New Roman"/>
                <a:cs typeface="Times New Roman"/>
              </a:rPr>
              <a:t>–mobile</a:t>
            </a:r>
            <a:r>
              <a:rPr sz="2400" spc="-40" dirty="0">
                <a:latin typeface="Times New Roman"/>
                <a:cs typeface="Times New Roman"/>
              </a:rPr>
              <a:t> </a:t>
            </a:r>
            <a:r>
              <a:rPr sz="2400" dirty="0">
                <a:latin typeface="Times New Roman"/>
                <a:cs typeface="Times New Roman"/>
              </a:rPr>
              <a:t>assisted</a:t>
            </a:r>
            <a:r>
              <a:rPr sz="2400" spc="-55" dirty="0">
                <a:latin typeface="Times New Roman"/>
                <a:cs typeface="Times New Roman"/>
              </a:rPr>
              <a:t> </a:t>
            </a:r>
            <a:r>
              <a:rPr sz="2400" dirty="0">
                <a:latin typeface="Times New Roman"/>
                <a:cs typeface="Times New Roman"/>
              </a:rPr>
              <a:t>handoff</a:t>
            </a:r>
            <a:r>
              <a:rPr sz="2400" spc="-35" dirty="0">
                <a:latin typeface="Times New Roman"/>
                <a:cs typeface="Times New Roman"/>
              </a:rPr>
              <a:t> </a:t>
            </a:r>
            <a:r>
              <a:rPr sz="2400" spc="-10" dirty="0">
                <a:latin typeface="Times New Roman"/>
                <a:cs typeface="Times New Roman"/>
              </a:rPr>
              <a:t>(MAHO).</a:t>
            </a:r>
            <a:endParaRPr sz="2400">
              <a:latin typeface="Times New Roman"/>
              <a:cs typeface="Times New Roman"/>
            </a:endParaRPr>
          </a:p>
          <a:p>
            <a:pPr marL="354965" indent="-342265">
              <a:lnSpc>
                <a:spcPct val="100000"/>
              </a:lnSpc>
              <a:spcBef>
                <a:spcPts val="575"/>
              </a:spcBef>
              <a:buClr>
                <a:srgbClr val="0F1141"/>
              </a:buClr>
              <a:buFont typeface="Arial MT"/>
              <a:buChar char="•"/>
              <a:tabLst>
                <a:tab pos="354965" algn="l"/>
              </a:tabLst>
            </a:pPr>
            <a:r>
              <a:rPr sz="2400" dirty="0">
                <a:latin typeface="Times New Roman"/>
                <a:cs typeface="Times New Roman"/>
              </a:rPr>
              <a:t>Intersystem</a:t>
            </a:r>
            <a:r>
              <a:rPr sz="2400" spc="-85" dirty="0">
                <a:latin typeface="Times New Roman"/>
                <a:cs typeface="Times New Roman"/>
              </a:rPr>
              <a:t> </a:t>
            </a:r>
            <a:r>
              <a:rPr sz="2400" dirty="0">
                <a:latin typeface="Times New Roman"/>
                <a:cs typeface="Times New Roman"/>
              </a:rPr>
              <a:t>handoff</a:t>
            </a:r>
            <a:r>
              <a:rPr sz="2400" spc="-10" dirty="0">
                <a:latin typeface="Times New Roman"/>
                <a:cs typeface="Times New Roman"/>
              </a:rPr>
              <a:t> </a:t>
            </a:r>
            <a:r>
              <a:rPr sz="2400" dirty="0">
                <a:latin typeface="Times New Roman"/>
                <a:cs typeface="Times New Roman"/>
              </a:rPr>
              <a:t>–different</a:t>
            </a:r>
            <a:r>
              <a:rPr sz="2400" spc="-60" dirty="0">
                <a:latin typeface="Times New Roman"/>
                <a:cs typeface="Times New Roman"/>
              </a:rPr>
              <a:t> </a:t>
            </a:r>
            <a:r>
              <a:rPr sz="2400" dirty="0">
                <a:latin typeface="Times New Roman"/>
                <a:cs typeface="Times New Roman"/>
              </a:rPr>
              <a:t>cellular</a:t>
            </a:r>
            <a:r>
              <a:rPr sz="2400" spc="-85" dirty="0">
                <a:latin typeface="Times New Roman"/>
                <a:cs typeface="Times New Roman"/>
              </a:rPr>
              <a:t> </a:t>
            </a:r>
            <a:r>
              <a:rPr sz="2400" dirty="0">
                <a:latin typeface="Times New Roman"/>
                <a:cs typeface="Times New Roman"/>
              </a:rPr>
              <a:t>systems</a:t>
            </a:r>
            <a:r>
              <a:rPr sz="2400" spc="-15" dirty="0">
                <a:latin typeface="Times New Roman"/>
                <a:cs typeface="Times New Roman"/>
              </a:rPr>
              <a:t> </a:t>
            </a:r>
            <a:r>
              <a:rPr sz="2400" spc="-10" dirty="0">
                <a:latin typeface="Times New Roman"/>
                <a:cs typeface="Times New Roman"/>
              </a:rPr>
              <a:t>–roamer.</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88</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7468B-3ACD-D01F-9298-85405FC8AE2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1B55292-59C4-9934-C921-F27F64E8DF4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89</a:t>
            </a:fld>
            <a:endParaRPr spc="-25" dirty="0"/>
          </a:p>
        </p:txBody>
      </p:sp>
      <p:sp>
        <p:nvSpPr>
          <p:cNvPr id="4" name="object 4">
            <a:extLst>
              <a:ext uri="{FF2B5EF4-FFF2-40B4-BE49-F238E27FC236}">
                <a16:creationId xmlns:a16="http://schemas.microsoft.com/office/drawing/2014/main" id="{06843E87-97D5-971C-D3EA-9106A1FC5E4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6" name="TextBox 5">
            <a:extLst>
              <a:ext uri="{FF2B5EF4-FFF2-40B4-BE49-F238E27FC236}">
                <a16:creationId xmlns:a16="http://schemas.microsoft.com/office/drawing/2014/main" id="{8A8FE396-198C-947D-DC18-64FA5B56A6B9}"/>
              </a:ext>
            </a:extLst>
          </p:cNvPr>
          <p:cNvSpPr txBox="1"/>
          <p:nvPr/>
        </p:nvSpPr>
        <p:spPr>
          <a:xfrm>
            <a:off x="0" y="1314786"/>
            <a:ext cx="9103233" cy="5355312"/>
          </a:xfrm>
          <a:prstGeom prst="rect">
            <a:avLst/>
          </a:prstGeom>
          <a:noFill/>
        </p:spPr>
        <p:txBody>
          <a:bodyPr wrap="square">
            <a:spAutoFit/>
          </a:bodyPr>
          <a:lstStyle/>
          <a:p>
            <a:r>
              <a:rPr lang="en-US" dirty="0"/>
              <a:t>Mobile Assisted Handoff (MAHO) is a technique used in </a:t>
            </a:r>
            <a:r>
              <a:rPr lang="en-US" b="1" dirty="0"/>
              <a:t>2G cellular systems (like GSM)</a:t>
            </a:r>
            <a:r>
              <a:rPr lang="en-US" dirty="0"/>
              <a:t> where the </a:t>
            </a:r>
            <a:r>
              <a:rPr lang="en-US" b="1" dirty="0"/>
              <a:t>mobile device helps the network</a:t>
            </a:r>
            <a:r>
              <a:rPr lang="en-US" dirty="0"/>
              <a:t> in making handoff decisions.</a:t>
            </a:r>
          </a:p>
          <a:p>
            <a:pPr>
              <a:buNone/>
            </a:pPr>
            <a:r>
              <a:rPr lang="en-US" b="1" dirty="0"/>
              <a:t>How it works:</a:t>
            </a:r>
          </a:p>
          <a:p>
            <a:pPr>
              <a:buFont typeface="+mj-lt"/>
              <a:buAutoNum type="arabicPeriod"/>
            </a:pPr>
            <a:r>
              <a:rPr lang="en-US" dirty="0"/>
              <a:t>The </a:t>
            </a:r>
            <a:r>
              <a:rPr lang="en-US" b="1" dirty="0"/>
              <a:t>mobile station (MS)</a:t>
            </a:r>
            <a:r>
              <a:rPr lang="en-US" dirty="0"/>
              <a:t> continuously measures:</a:t>
            </a:r>
          </a:p>
          <a:p>
            <a:pPr marL="742950" lvl="1" indent="-285750">
              <a:buFont typeface="+mj-lt"/>
              <a:buAutoNum type="arabicPeriod"/>
            </a:pPr>
            <a:r>
              <a:rPr lang="en-US" dirty="0"/>
              <a:t>Signal strength of the </a:t>
            </a:r>
            <a:r>
              <a:rPr lang="en-US" b="1" dirty="0"/>
              <a:t>serving base station (BS)</a:t>
            </a:r>
            <a:r>
              <a:rPr lang="en-US" dirty="0"/>
              <a:t>.</a:t>
            </a:r>
          </a:p>
          <a:p>
            <a:pPr marL="742950" lvl="1" indent="-285750">
              <a:buFont typeface="+mj-lt"/>
              <a:buAutoNum type="arabicPeriod"/>
            </a:pPr>
            <a:r>
              <a:rPr lang="en-US" dirty="0"/>
              <a:t>Signal strength of </a:t>
            </a:r>
            <a:r>
              <a:rPr lang="en-US" b="1" dirty="0"/>
              <a:t>neighboring base stations</a:t>
            </a:r>
            <a:r>
              <a:rPr lang="en-US" dirty="0"/>
              <a:t>.</a:t>
            </a:r>
          </a:p>
          <a:p>
            <a:pPr>
              <a:buFont typeface="+mj-lt"/>
              <a:buAutoNum type="arabicPeriod"/>
            </a:pPr>
            <a:r>
              <a:rPr lang="en-US" dirty="0"/>
              <a:t>The mobile sends this measurement data to the </a:t>
            </a:r>
            <a:r>
              <a:rPr lang="en-US" b="1" dirty="0"/>
              <a:t>serving base station</a:t>
            </a:r>
            <a:r>
              <a:rPr lang="en-US" dirty="0"/>
              <a:t> at regular intervals.</a:t>
            </a:r>
          </a:p>
          <a:p>
            <a:pPr>
              <a:buFont typeface="+mj-lt"/>
              <a:buAutoNum type="arabicPeriod"/>
            </a:pPr>
            <a:r>
              <a:rPr lang="en-US" dirty="0"/>
              <a:t>The </a:t>
            </a:r>
            <a:r>
              <a:rPr lang="en-US" b="1" dirty="0"/>
              <a:t>network (Base Station Controller or BSC)</a:t>
            </a:r>
            <a:r>
              <a:rPr lang="en-US" dirty="0"/>
              <a:t> uses these reports to decide:</a:t>
            </a:r>
          </a:p>
          <a:p>
            <a:pPr marL="742950" lvl="1" indent="-285750">
              <a:buFont typeface="+mj-lt"/>
              <a:buAutoNum type="arabicPeriod"/>
            </a:pPr>
            <a:r>
              <a:rPr lang="en-US" dirty="0"/>
              <a:t>Whether a handoff is needed.</a:t>
            </a:r>
          </a:p>
          <a:p>
            <a:pPr marL="742950" lvl="1" indent="-285750">
              <a:buFont typeface="+mj-lt"/>
              <a:buAutoNum type="arabicPeriod"/>
            </a:pPr>
            <a:r>
              <a:rPr lang="en-US" dirty="0"/>
              <a:t>Which neighboring BS has the strongest signal for a smooth transition.</a:t>
            </a:r>
          </a:p>
          <a:p>
            <a:pPr>
              <a:buFont typeface="+mj-lt"/>
              <a:buAutoNum type="arabicPeriod"/>
            </a:pPr>
            <a:r>
              <a:rPr lang="en-US" dirty="0"/>
              <a:t>If the signal of a neighbor BS is stronger than the current one, the </a:t>
            </a:r>
            <a:r>
              <a:rPr lang="en-US" b="1" dirty="0"/>
              <a:t>handoff is triggered</a:t>
            </a:r>
            <a:r>
              <a:rPr lang="en-US" dirty="0"/>
              <a:t> to that BS.</a:t>
            </a:r>
          </a:p>
          <a:p>
            <a:pPr>
              <a:buNone/>
            </a:pPr>
            <a:r>
              <a:rPr lang="en-US" b="1" dirty="0"/>
              <a:t>Why MAHO is useful:</a:t>
            </a:r>
          </a:p>
          <a:p>
            <a:pPr>
              <a:buFont typeface="Arial" panose="020B0604020202020204" pitchFamily="34" charset="0"/>
              <a:buChar char="•"/>
            </a:pPr>
            <a:r>
              <a:rPr lang="en-US" dirty="0"/>
              <a:t>Reduces the </a:t>
            </a:r>
            <a:r>
              <a:rPr lang="en-US" b="1" dirty="0"/>
              <a:t>handoff delay</a:t>
            </a:r>
            <a:r>
              <a:rPr lang="en-US" dirty="0"/>
              <a:t>, as signal strength is monitored in advance.</a:t>
            </a:r>
          </a:p>
          <a:p>
            <a:pPr>
              <a:buFont typeface="Arial" panose="020B0604020202020204" pitchFamily="34" charset="0"/>
              <a:buChar char="•"/>
            </a:pPr>
            <a:r>
              <a:rPr lang="en-US" dirty="0"/>
              <a:t>Provides </a:t>
            </a:r>
            <a:r>
              <a:rPr lang="en-US" b="1" dirty="0"/>
              <a:t>better decision-making</a:t>
            </a:r>
            <a:r>
              <a:rPr lang="en-US" dirty="0"/>
              <a:t> as the mobile has a better view of its surrounding signal environment.</a:t>
            </a:r>
          </a:p>
          <a:p>
            <a:pPr>
              <a:buFont typeface="Arial" panose="020B0604020202020204" pitchFamily="34" charset="0"/>
              <a:buChar char="•"/>
            </a:pPr>
            <a:r>
              <a:rPr lang="en-US" dirty="0"/>
              <a:t>Improves </a:t>
            </a:r>
            <a:r>
              <a:rPr lang="en-US" b="1" dirty="0"/>
              <a:t>call quality</a:t>
            </a:r>
            <a:r>
              <a:rPr lang="en-US" dirty="0"/>
              <a:t> and reduces the chances of call drops.</a:t>
            </a:r>
          </a:p>
          <a:p>
            <a:endParaRPr lang="en-IN" dirty="0"/>
          </a:p>
        </p:txBody>
      </p:sp>
      <p:sp>
        <p:nvSpPr>
          <p:cNvPr id="8" name="TextBox 7">
            <a:extLst>
              <a:ext uri="{FF2B5EF4-FFF2-40B4-BE49-F238E27FC236}">
                <a16:creationId xmlns:a16="http://schemas.microsoft.com/office/drawing/2014/main" id="{C418C732-11D2-8801-F630-2742A4F95275}"/>
              </a:ext>
            </a:extLst>
          </p:cNvPr>
          <p:cNvSpPr txBox="1"/>
          <p:nvPr/>
        </p:nvSpPr>
        <p:spPr>
          <a:xfrm>
            <a:off x="152400" y="457200"/>
            <a:ext cx="4572000" cy="400110"/>
          </a:xfrm>
          <a:prstGeom prst="rect">
            <a:avLst/>
          </a:prstGeom>
          <a:noFill/>
        </p:spPr>
        <p:txBody>
          <a:bodyPr wrap="square">
            <a:spAutoFit/>
          </a:bodyPr>
          <a:lstStyle/>
          <a:p>
            <a:r>
              <a:rPr lang="en-IN" sz="2000" b="1" dirty="0"/>
              <a:t>Mobile Assisted Handoff (MAHO)</a:t>
            </a:r>
          </a:p>
        </p:txBody>
      </p:sp>
    </p:spTree>
    <p:extLst>
      <p:ext uri="{BB962C8B-B14F-4D97-AF65-F5344CB8AC3E}">
        <p14:creationId xmlns:p14="http://schemas.microsoft.com/office/powerpoint/2010/main" val="190537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63045-2319-F436-44DD-4198A1B81184}"/>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812C343-A3B5-8432-F525-8AA2066381A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a:t>
            </a:fld>
            <a:endParaRPr spc="-25" dirty="0"/>
          </a:p>
        </p:txBody>
      </p:sp>
      <p:sp>
        <p:nvSpPr>
          <p:cNvPr id="5" name="object 5">
            <a:extLst>
              <a:ext uri="{FF2B5EF4-FFF2-40B4-BE49-F238E27FC236}">
                <a16:creationId xmlns:a16="http://schemas.microsoft.com/office/drawing/2014/main" id="{9257A139-758F-DB67-8C7D-4D919BA102BD}"/>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6" name="TextBox 5">
            <a:extLst>
              <a:ext uri="{FF2B5EF4-FFF2-40B4-BE49-F238E27FC236}">
                <a16:creationId xmlns:a16="http://schemas.microsoft.com/office/drawing/2014/main" id="{3C6ACEBE-B611-71EF-59C9-213BA6AC3813}"/>
              </a:ext>
            </a:extLst>
          </p:cNvPr>
          <p:cNvSpPr txBox="1"/>
          <p:nvPr/>
        </p:nvSpPr>
        <p:spPr>
          <a:xfrm>
            <a:off x="0" y="1371600"/>
            <a:ext cx="9103233" cy="5586145"/>
          </a:xfrm>
          <a:prstGeom prst="rect">
            <a:avLst/>
          </a:prstGeom>
          <a:noFill/>
        </p:spPr>
        <p:txBody>
          <a:bodyPr wrap="square" rtlCol="0">
            <a:spAutoFit/>
          </a:bodyPr>
          <a:lstStyle/>
          <a:p>
            <a:pPr>
              <a:buNone/>
            </a:pPr>
            <a:r>
              <a:rPr lang="en-US" sz="1700" b="1" dirty="0"/>
              <a:t>Market Demands in Wireless Communication</a:t>
            </a:r>
          </a:p>
          <a:p>
            <a:pPr>
              <a:buFont typeface="+mj-lt"/>
              <a:buAutoNum type="arabicPeriod"/>
            </a:pPr>
            <a:r>
              <a:rPr lang="en-US" sz="1700" b="1" dirty="0"/>
              <a:t>Historical Development:</a:t>
            </a:r>
            <a:endParaRPr lang="en-US" sz="1700" dirty="0"/>
          </a:p>
          <a:p>
            <a:pPr marL="742950" lvl="1" indent="-285750">
              <a:buFont typeface="+mj-lt"/>
              <a:buAutoNum type="arabicPeriod"/>
            </a:pPr>
            <a:r>
              <a:rPr lang="en-US" sz="1700" dirty="0"/>
              <a:t>Wireless communication has evolved significantly over the past </a:t>
            </a:r>
            <a:r>
              <a:rPr lang="en-US" sz="1700" b="1" dirty="0"/>
              <a:t>100 years</a:t>
            </a:r>
            <a:r>
              <a:rPr lang="en-US" sz="1700" dirty="0"/>
              <a:t>.</a:t>
            </a:r>
          </a:p>
          <a:p>
            <a:pPr marL="742950" lvl="1" indent="-285750">
              <a:buFont typeface="+mj-lt"/>
              <a:buAutoNum type="arabicPeriod"/>
            </a:pPr>
            <a:r>
              <a:rPr lang="en-US" sz="1700" dirty="0"/>
              <a:t>Both </a:t>
            </a:r>
            <a:r>
              <a:rPr lang="en-US" sz="1700" b="1" dirty="0"/>
              <a:t>scientific advancements</a:t>
            </a:r>
            <a:r>
              <a:rPr lang="en-US" sz="1700" dirty="0"/>
              <a:t> and </a:t>
            </a:r>
            <a:r>
              <a:rPr lang="en-US" sz="1700" b="1" dirty="0"/>
              <a:t>market growth</a:t>
            </a:r>
            <a:r>
              <a:rPr lang="en-US" sz="1700" dirty="0"/>
              <a:t> have contributed to its development.</a:t>
            </a:r>
          </a:p>
          <a:p>
            <a:pPr>
              <a:buFont typeface="+mj-lt"/>
              <a:buAutoNum type="arabicPeriod"/>
            </a:pPr>
            <a:r>
              <a:rPr lang="en-US" sz="1700" b="1" dirty="0"/>
              <a:t>Types of Wireless Services:</a:t>
            </a:r>
            <a:endParaRPr lang="en-US" sz="1700" dirty="0"/>
          </a:p>
          <a:p>
            <a:pPr marL="742950" lvl="1" indent="-285750">
              <a:buFont typeface="+mj-lt"/>
              <a:buAutoNum type="arabicPeriod"/>
            </a:pPr>
            <a:r>
              <a:rPr lang="en-US" sz="1700" dirty="0"/>
              <a:t>The modern wireless market consists of various services, each designed to meet specific demands.</a:t>
            </a:r>
          </a:p>
          <a:p>
            <a:pPr>
              <a:buFont typeface="+mj-lt"/>
              <a:buAutoNum type="arabicPeriod"/>
            </a:pPr>
            <a:r>
              <a:rPr lang="en-US" sz="1700" b="1" dirty="0"/>
              <a:t>Service-Specific Demands:</a:t>
            </a:r>
            <a:endParaRPr lang="en-US" sz="1700" dirty="0"/>
          </a:p>
          <a:p>
            <a:pPr marL="742950" lvl="1" indent="-285750">
              <a:buFont typeface="+mj-lt"/>
              <a:buAutoNum type="arabicPeriod"/>
            </a:pPr>
            <a:r>
              <a:rPr lang="en-US" sz="1700" dirty="0"/>
              <a:t>Key factors influencing wireless services include:</a:t>
            </a:r>
          </a:p>
          <a:p>
            <a:pPr marL="1143000" lvl="2" indent="-228600">
              <a:buFont typeface="+mj-lt"/>
              <a:buAutoNum type="arabicPeriod"/>
            </a:pPr>
            <a:r>
              <a:rPr lang="en-US" sz="1700" b="1" dirty="0"/>
              <a:t>Data Rate</a:t>
            </a:r>
            <a:r>
              <a:rPr lang="en-US" sz="1700" dirty="0"/>
              <a:t> (speed of communication)</a:t>
            </a:r>
          </a:p>
          <a:p>
            <a:pPr marL="1143000" lvl="2" indent="-228600">
              <a:buFont typeface="+mj-lt"/>
              <a:buAutoNum type="arabicPeriod"/>
            </a:pPr>
            <a:r>
              <a:rPr lang="en-US" sz="1700" b="1" dirty="0"/>
              <a:t>Range</a:t>
            </a:r>
            <a:r>
              <a:rPr lang="en-US" sz="1700" dirty="0"/>
              <a:t> (coverage area)</a:t>
            </a:r>
          </a:p>
          <a:p>
            <a:pPr marL="1143000" lvl="2" indent="-228600">
              <a:buFont typeface="+mj-lt"/>
              <a:buAutoNum type="arabicPeriod"/>
            </a:pPr>
            <a:r>
              <a:rPr lang="en-US" sz="1700" b="1" dirty="0"/>
              <a:t>Number of Users</a:t>
            </a:r>
            <a:r>
              <a:rPr lang="en-US" sz="1700" dirty="0"/>
              <a:t> (network capacity)</a:t>
            </a:r>
          </a:p>
          <a:p>
            <a:pPr marL="1143000" lvl="2" indent="-228600">
              <a:buFont typeface="+mj-lt"/>
              <a:buAutoNum type="arabicPeriod"/>
            </a:pPr>
            <a:r>
              <a:rPr lang="en-US" sz="1700" b="1" dirty="0"/>
              <a:t>Energy Consumption</a:t>
            </a:r>
            <a:r>
              <a:rPr lang="en-US" sz="1700" dirty="0"/>
              <a:t> (battery efficiency)</a:t>
            </a:r>
          </a:p>
          <a:p>
            <a:pPr marL="1143000" lvl="2" indent="-228600">
              <a:buFont typeface="+mj-lt"/>
              <a:buAutoNum type="arabicPeriod"/>
            </a:pPr>
            <a:r>
              <a:rPr lang="en-US" sz="1700" b="1" dirty="0"/>
              <a:t>Mobility</a:t>
            </a:r>
            <a:r>
              <a:rPr lang="en-US" sz="1700" dirty="0"/>
              <a:t> (support for movement and handovers)</a:t>
            </a:r>
          </a:p>
          <a:p>
            <a:pPr>
              <a:buNone/>
            </a:pPr>
            <a:r>
              <a:rPr lang="en-US" sz="1700" b="1" dirty="0"/>
              <a:t>4.Impact on Society:</a:t>
            </a:r>
            <a:endParaRPr lang="en-US" sz="1700" dirty="0"/>
          </a:p>
          <a:p>
            <a:pPr>
              <a:buFont typeface="Arial" panose="020B0604020202020204" pitchFamily="34" charset="0"/>
              <a:buChar char="•"/>
            </a:pPr>
            <a:r>
              <a:rPr lang="en-US" sz="1700" dirty="0"/>
              <a:t>Wireless technology influences both </a:t>
            </a:r>
            <a:r>
              <a:rPr lang="en-US" sz="1700" b="1" dirty="0"/>
              <a:t>engineering advancements</a:t>
            </a:r>
            <a:r>
              <a:rPr lang="en-US" sz="1700" dirty="0"/>
              <a:t> and </a:t>
            </a:r>
            <a:r>
              <a:rPr lang="en-US" sz="1700" b="1" dirty="0"/>
              <a:t>human behavior</a:t>
            </a:r>
            <a:r>
              <a:rPr lang="en-US" sz="1700" dirty="0"/>
              <a:t>.</a:t>
            </a:r>
          </a:p>
          <a:p>
            <a:pPr>
              <a:buFont typeface="Arial" panose="020B0604020202020204" pitchFamily="34" charset="0"/>
              <a:buChar char="•"/>
            </a:pPr>
            <a:r>
              <a:rPr lang="en-US" sz="1700" dirty="0"/>
              <a:t>The increasing use of wireless devices has led to changes in communication habits, work culture, and social interactions.</a:t>
            </a:r>
          </a:p>
          <a:p>
            <a:pPr marL="914400" lvl="2"/>
            <a:endParaRPr lang="en-US" sz="1700" dirty="0"/>
          </a:p>
          <a:p>
            <a:endParaRPr lang="en-IN" sz="1700" dirty="0"/>
          </a:p>
        </p:txBody>
      </p:sp>
    </p:spTree>
    <p:extLst>
      <p:ext uri="{BB962C8B-B14F-4D97-AF65-F5344CB8AC3E}">
        <p14:creationId xmlns:p14="http://schemas.microsoft.com/office/powerpoint/2010/main" val="10124625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702550" cy="1927860"/>
          </a:xfrm>
          <a:prstGeom prst="rect">
            <a:avLst/>
          </a:prstGeom>
        </p:spPr>
        <p:txBody>
          <a:bodyPr vert="horz" wrap="square" lIns="0" tIns="12700" rIns="0" bIns="0" rtlCol="0">
            <a:spAutoFit/>
          </a:bodyPr>
          <a:lstStyle/>
          <a:p>
            <a:pPr marL="355600" marR="117475" indent="-342900">
              <a:lnSpc>
                <a:spcPct val="100000"/>
              </a:lnSpc>
              <a:spcBef>
                <a:spcPts val="100"/>
              </a:spcBef>
              <a:buClr>
                <a:srgbClr val="0F1141"/>
              </a:buClr>
              <a:buFont typeface="Arial MT"/>
              <a:buChar char="•"/>
              <a:tabLst>
                <a:tab pos="355600" algn="l"/>
              </a:tabLst>
            </a:pPr>
            <a:r>
              <a:rPr sz="2400" dirty="0">
                <a:latin typeface="Times New Roman"/>
                <a:cs typeface="Times New Roman"/>
              </a:rPr>
              <a:t>Guard</a:t>
            </a:r>
            <a:r>
              <a:rPr sz="2400" spc="-15" dirty="0">
                <a:latin typeface="Times New Roman"/>
                <a:cs typeface="Times New Roman"/>
              </a:rPr>
              <a:t> </a:t>
            </a:r>
            <a:r>
              <a:rPr sz="2400" dirty="0">
                <a:latin typeface="Times New Roman"/>
                <a:cs typeface="Times New Roman"/>
              </a:rPr>
              <a:t>channel</a:t>
            </a:r>
            <a:r>
              <a:rPr sz="2400" spc="-35" dirty="0">
                <a:latin typeface="Times New Roman"/>
                <a:cs typeface="Times New Roman"/>
              </a:rPr>
              <a:t> </a:t>
            </a:r>
            <a:r>
              <a:rPr sz="2400" dirty="0">
                <a:latin typeface="Times New Roman"/>
                <a:cs typeface="Times New Roman"/>
              </a:rPr>
              <a:t>concept</a:t>
            </a:r>
            <a:r>
              <a:rPr sz="2400" spc="-25" dirty="0">
                <a:latin typeface="Times New Roman"/>
                <a:cs typeface="Times New Roman"/>
              </a:rPr>
              <a:t> </a:t>
            </a:r>
            <a:r>
              <a:rPr sz="2400" dirty="0">
                <a:latin typeface="Times New Roman"/>
                <a:cs typeface="Times New Roman"/>
              </a:rPr>
              <a:t>–can</a:t>
            </a:r>
            <a:r>
              <a:rPr sz="2400" spc="-15" dirty="0">
                <a:latin typeface="Times New Roman"/>
                <a:cs typeface="Times New Roman"/>
              </a:rPr>
              <a:t> </a:t>
            </a:r>
            <a:r>
              <a:rPr sz="2400" dirty="0">
                <a:latin typeface="Times New Roman"/>
                <a:cs typeface="Times New Roman"/>
              </a:rPr>
              <a:t>be</a:t>
            </a:r>
            <a:r>
              <a:rPr sz="2400" spc="-35" dirty="0">
                <a:latin typeface="Times New Roman"/>
                <a:cs typeface="Times New Roman"/>
              </a:rPr>
              <a:t> </a:t>
            </a:r>
            <a:r>
              <a:rPr sz="2400" dirty="0">
                <a:latin typeface="Times New Roman"/>
                <a:cs typeface="Times New Roman"/>
              </a:rPr>
              <a:t>used</a:t>
            </a:r>
            <a:r>
              <a:rPr sz="2400" spc="-1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dynamic</a:t>
            </a:r>
            <a:r>
              <a:rPr sz="2400" spc="-15" dirty="0">
                <a:latin typeface="Times New Roman"/>
                <a:cs typeface="Times New Roman"/>
              </a:rPr>
              <a:t> </a:t>
            </a:r>
            <a:r>
              <a:rPr sz="2400" spc="-10" dirty="0">
                <a:latin typeface="Times New Roman"/>
                <a:cs typeface="Times New Roman"/>
              </a:rPr>
              <a:t>channel </a:t>
            </a:r>
            <a:r>
              <a:rPr sz="2400" dirty="0">
                <a:latin typeface="Times New Roman"/>
                <a:cs typeface="Times New Roman"/>
              </a:rPr>
              <a:t>assignment</a:t>
            </a:r>
            <a:r>
              <a:rPr sz="2400" spc="-20" dirty="0">
                <a:latin typeface="Times New Roman"/>
                <a:cs typeface="Times New Roman"/>
              </a:rPr>
              <a:t> </a:t>
            </a:r>
            <a:r>
              <a:rPr sz="2400" dirty="0">
                <a:latin typeface="Times New Roman"/>
                <a:cs typeface="Times New Roman"/>
              </a:rPr>
              <a:t>strategies</a:t>
            </a:r>
            <a:r>
              <a:rPr sz="2400" spc="-4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increase</a:t>
            </a:r>
            <a:r>
              <a:rPr sz="2400" spc="-25" dirty="0">
                <a:latin typeface="Times New Roman"/>
                <a:cs typeface="Times New Roman"/>
              </a:rPr>
              <a:t> </a:t>
            </a:r>
            <a:r>
              <a:rPr sz="2400" dirty="0">
                <a:latin typeface="Times New Roman"/>
                <a:cs typeface="Times New Roman"/>
              </a:rPr>
              <a:t>spectrum</a:t>
            </a:r>
            <a:r>
              <a:rPr sz="2400" spc="-40" dirty="0">
                <a:latin typeface="Times New Roman"/>
                <a:cs typeface="Times New Roman"/>
              </a:rPr>
              <a:t> </a:t>
            </a:r>
            <a:r>
              <a:rPr sz="2400" spc="-10" dirty="0">
                <a:latin typeface="Times New Roman"/>
                <a:cs typeface="Times New Roman"/>
              </a:rPr>
              <a:t>utilization.</a:t>
            </a:r>
            <a:endParaRPr sz="2400">
              <a:latin typeface="Times New Roman"/>
              <a:cs typeface="Times New Roman"/>
            </a:endParaRPr>
          </a:p>
          <a:p>
            <a:pPr marL="355600" marR="5080" indent="-342900">
              <a:lnSpc>
                <a:spcPct val="100000"/>
              </a:lnSpc>
              <a:spcBef>
                <a:spcPts val="575"/>
              </a:spcBef>
              <a:buClr>
                <a:srgbClr val="0F1141"/>
              </a:buClr>
              <a:buFont typeface="Arial MT"/>
              <a:buChar char="•"/>
              <a:tabLst>
                <a:tab pos="355600" algn="l"/>
              </a:tabLst>
            </a:pPr>
            <a:r>
              <a:rPr sz="2400" dirty="0">
                <a:latin typeface="Times New Roman"/>
                <a:cs typeface="Times New Roman"/>
              </a:rPr>
              <a:t>Queuing</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handoff</a:t>
            </a:r>
            <a:r>
              <a:rPr sz="2400" spc="-5" dirty="0">
                <a:latin typeface="Times New Roman"/>
                <a:cs typeface="Times New Roman"/>
              </a:rPr>
              <a:t> </a:t>
            </a:r>
            <a:r>
              <a:rPr sz="2400" dirty="0">
                <a:latin typeface="Times New Roman"/>
                <a:cs typeface="Times New Roman"/>
              </a:rPr>
              <a:t>–possible</a:t>
            </a:r>
            <a:r>
              <a:rPr sz="2400" spc="-20" dirty="0">
                <a:latin typeface="Times New Roman"/>
                <a:cs typeface="Times New Roman"/>
              </a:rPr>
              <a:t> </a:t>
            </a:r>
            <a:r>
              <a:rPr sz="2400" dirty="0">
                <a:latin typeface="Times New Roman"/>
                <a:cs typeface="Times New Roman"/>
              </a:rPr>
              <a:t>due</a:t>
            </a:r>
            <a:r>
              <a:rPr sz="2400" spc="-2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fact</a:t>
            </a:r>
            <a:r>
              <a:rPr sz="2400" spc="-25" dirty="0">
                <a:latin typeface="Times New Roman"/>
                <a:cs typeface="Times New Roman"/>
              </a:rPr>
              <a:t> </a:t>
            </a:r>
            <a:r>
              <a:rPr sz="2400" dirty="0">
                <a:latin typeface="Times New Roman"/>
                <a:cs typeface="Times New Roman"/>
              </a:rPr>
              <a:t>that</a:t>
            </a:r>
            <a:r>
              <a:rPr sz="2400" spc="-30" dirty="0">
                <a:latin typeface="Times New Roman"/>
                <a:cs typeface="Times New Roman"/>
              </a:rPr>
              <a:t> </a:t>
            </a:r>
            <a:r>
              <a:rPr sz="2400" dirty="0">
                <a:latin typeface="Times New Roman"/>
                <a:cs typeface="Times New Roman"/>
              </a:rPr>
              <a:t>there</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spc="-50" dirty="0">
                <a:latin typeface="Times New Roman"/>
                <a:cs typeface="Times New Roman"/>
              </a:rPr>
              <a:t>a </a:t>
            </a:r>
            <a:r>
              <a:rPr sz="2400" dirty="0">
                <a:latin typeface="Times New Roman"/>
                <a:cs typeface="Times New Roman"/>
              </a:rPr>
              <a:t>finite</a:t>
            </a:r>
            <a:r>
              <a:rPr sz="2400" spc="-35" dirty="0">
                <a:latin typeface="Times New Roman"/>
                <a:cs typeface="Times New Roman"/>
              </a:rPr>
              <a:t> </a:t>
            </a:r>
            <a:r>
              <a:rPr sz="2400" dirty="0">
                <a:latin typeface="Times New Roman"/>
                <a:cs typeface="Times New Roman"/>
              </a:rPr>
              <a:t>time</a:t>
            </a:r>
            <a:r>
              <a:rPr sz="2400" spc="-20" dirty="0">
                <a:latin typeface="Times New Roman"/>
                <a:cs typeface="Times New Roman"/>
              </a:rPr>
              <a:t> </a:t>
            </a:r>
            <a:r>
              <a:rPr sz="2400" dirty="0">
                <a:latin typeface="Times New Roman"/>
                <a:cs typeface="Times New Roman"/>
              </a:rPr>
              <a:t>interval</a:t>
            </a:r>
            <a:r>
              <a:rPr sz="2400" spc="-55" dirty="0">
                <a:latin typeface="Times New Roman"/>
                <a:cs typeface="Times New Roman"/>
              </a:rPr>
              <a:t> </a:t>
            </a:r>
            <a:r>
              <a:rPr sz="2400" dirty="0">
                <a:latin typeface="Times New Roman"/>
                <a:cs typeface="Times New Roman"/>
              </a:rPr>
              <a:t>between</a:t>
            </a:r>
            <a:r>
              <a:rPr sz="2400" spc="-25" dirty="0">
                <a:latin typeface="Times New Roman"/>
                <a:cs typeface="Times New Roman"/>
              </a:rPr>
              <a:t> </a:t>
            </a:r>
            <a:r>
              <a:rPr sz="2400" dirty="0">
                <a:latin typeface="Times New Roman"/>
                <a:cs typeface="Times New Roman"/>
              </a:rPr>
              <a:t>handoff</a:t>
            </a:r>
            <a:r>
              <a:rPr sz="2400" spc="-10" dirty="0">
                <a:latin typeface="Times New Roman"/>
                <a:cs typeface="Times New Roman"/>
              </a:rPr>
              <a:t> </a:t>
            </a:r>
            <a:r>
              <a:rPr sz="2400" dirty="0">
                <a:latin typeface="Times New Roman"/>
                <a:cs typeface="Times New Roman"/>
              </a:rPr>
              <a:t>threshold</a:t>
            </a:r>
            <a:r>
              <a:rPr sz="2400" spc="-35" dirty="0">
                <a:latin typeface="Times New Roman"/>
                <a:cs typeface="Times New Roman"/>
              </a:rPr>
              <a:t> </a:t>
            </a:r>
            <a:r>
              <a:rPr sz="2400" dirty="0">
                <a:latin typeface="Times New Roman"/>
                <a:cs typeface="Times New Roman"/>
              </a:rPr>
              <a:t>time</a:t>
            </a:r>
            <a:r>
              <a:rPr sz="2400" spc="-20" dirty="0">
                <a:latin typeface="Times New Roman"/>
                <a:cs typeface="Times New Roman"/>
              </a:rPr>
              <a:t> </a:t>
            </a:r>
            <a:r>
              <a:rPr sz="2400" dirty="0">
                <a:latin typeface="Times New Roman"/>
                <a:cs typeface="Times New Roman"/>
              </a:rPr>
              <a:t>and</a:t>
            </a:r>
            <a:r>
              <a:rPr sz="2400" spc="-10" dirty="0">
                <a:latin typeface="Times New Roman"/>
                <a:cs typeface="Times New Roman"/>
              </a:rPr>
              <a:t> call- </a:t>
            </a:r>
            <a:r>
              <a:rPr sz="2400" dirty="0">
                <a:latin typeface="Times New Roman"/>
                <a:cs typeface="Times New Roman"/>
              </a:rPr>
              <a:t>terminated</a:t>
            </a:r>
            <a:r>
              <a:rPr sz="2400" spc="-55" dirty="0">
                <a:latin typeface="Times New Roman"/>
                <a:cs typeface="Times New Roman"/>
              </a:rPr>
              <a:t> </a:t>
            </a:r>
            <a:r>
              <a:rPr sz="2400" spc="-20" dirty="0">
                <a:latin typeface="Times New Roman"/>
                <a:cs typeface="Times New Roman"/>
              </a:rPr>
              <a:t>time</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5" dirty="0"/>
              <a:t>Prioritizing</a:t>
            </a:r>
            <a:r>
              <a:rPr spc="-140" dirty="0"/>
              <a:t> </a:t>
            </a:r>
            <a:r>
              <a:rPr spc="-130" dirty="0"/>
              <a:t>Handoffs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5D8F2-698B-CF7D-A761-685D551335F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E63BC3A-3E0C-2543-F7AD-876A5C4D9EF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91</a:t>
            </a:fld>
            <a:endParaRPr spc="-25" dirty="0"/>
          </a:p>
        </p:txBody>
      </p:sp>
      <p:sp>
        <p:nvSpPr>
          <p:cNvPr id="5" name="object 5">
            <a:extLst>
              <a:ext uri="{FF2B5EF4-FFF2-40B4-BE49-F238E27FC236}">
                <a16:creationId xmlns:a16="http://schemas.microsoft.com/office/drawing/2014/main" id="{F01E35D2-9469-6EF4-F8B1-5C72C82D1C4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a:extLst>
              <a:ext uri="{FF2B5EF4-FFF2-40B4-BE49-F238E27FC236}">
                <a16:creationId xmlns:a16="http://schemas.microsoft.com/office/drawing/2014/main" id="{ED5AA647-A4EC-B1E1-85DF-BA131C6D32ED}"/>
              </a:ext>
            </a:extLst>
          </p:cNvPr>
          <p:cNvSpPr txBox="1">
            <a:spLocks noGrp="1"/>
          </p:cNvSpPr>
          <p:nvPr>
            <p:ph type="title"/>
          </p:nvPr>
        </p:nvSpPr>
        <p:spPr>
          <a:prstGeom prst="rect">
            <a:avLst/>
          </a:prstGeom>
        </p:spPr>
        <p:txBody>
          <a:bodyPr vert="horz" wrap="square" lIns="0" tIns="241249" rIns="0" bIns="0" rtlCol="0">
            <a:spAutoFit/>
          </a:bodyPr>
          <a:lstStyle/>
          <a:p>
            <a:pPr marL="12700">
              <a:lnSpc>
                <a:spcPct val="100000"/>
              </a:lnSpc>
              <a:spcBef>
                <a:spcPts val="100"/>
              </a:spcBef>
            </a:pPr>
            <a:r>
              <a:rPr spc="-155" dirty="0"/>
              <a:t>Prioritizing</a:t>
            </a:r>
            <a:r>
              <a:rPr spc="-140" dirty="0"/>
              <a:t> </a:t>
            </a:r>
            <a:r>
              <a:rPr spc="-130" dirty="0"/>
              <a:t>Handoffs</a:t>
            </a:r>
          </a:p>
        </p:txBody>
      </p:sp>
      <p:sp>
        <p:nvSpPr>
          <p:cNvPr id="7" name="TextBox 6">
            <a:extLst>
              <a:ext uri="{FF2B5EF4-FFF2-40B4-BE49-F238E27FC236}">
                <a16:creationId xmlns:a16="http://schemas.microsoft.com/office/drawing/2014/main" id="{88973BCE-2DD3-8549-9D54-4F68E1EE4775}"/>
              </a:ext>
            </a:extLst>
          </p:cNvPr>
          <p:cNvSpPr txBox="1"/>
          <p:nvPr/>
        </p:nvSpPr>
        <p:spPr>
          <a:xfrm>
            <a:off x="0" y="1434453"/>
            <a:ext cx="9063862" cy="5078313"/>
          </a:xfrm>
          <a:prstGeom prst="rect">
            <a:avLst/>
          </a:prstGeom>
          <a:noFill/>
        </p:spPr>
        <p:txBody>
          <a:bodyPr wrap="square">
            <a:spAutoFit/>
          </a:bodyPr>
          <a:lstStyle/>
          <a:p>
            <a:r>
              <a:rPr lang="en-US" dirty="0"/>
              <a:t>To maintain call continuity and improve network efficiency, handoffs are often </a:t>
            </a:r>
            <a:r>
              <a:rPr lang="en-US" b="1" dirty="0"/>
              <a:t>prioritized</a:t>
            </a:r>
            <a:r>
              <a:rPr lang="en-US" dirty="0"/>
              <a:t> using specific techniques:</a:t>
            </a:r>
          </a:p>
          <a:p>
            <a:pPr>
              <a:buNone/>
            </a:pPr>
            <a:r>
              <a:rPr lang="en-US" b="1" dirty="0"/>
              <a:t>1. Guard Channel Concept</a:t>
            </a:r>
          </a:p>
          <a:p>
            <a:pPr>
              <a:buFont typeface="Arial" panose="020B0604020202020204" pitchFamily="34" charset="0"/>
              <a:buChar char="•"/>
            </a:pPr>
            <a:r>
              <a:rPr lang="en-US" dirty="0"/>
              <a:t>A </a:t>
            </a:r>
            <a:r>
              <a:rPr lang="en-US" b="1" dirty="0"/>
              <a:t>certain number of channels</a:t>
            </a:r>
            <a:r>
              <a:rPr lang="en-US" dirty="0"/>
              <a:t> in each cell are reserved </a:t>
            </a:r>
            <a:r>
              <a:rPr lang="en-US" b="1" dirty="0"/>
              <a:t>only for handoffs</a:t>
            </a:r>
            <a:r>
              <a:rPr lang="en-US" dirty="0"/>
              <a:t>.</a:t>
            </a:r>
          </a:p>
          <a:p>
            <a:pPr>
              <a:buFont typeface="Arial" panose="020B0604020202020204" pitchFamily="34" charset="0"/>
              <a:buChar char="•"/>
            </a:pPr>
            <a:r>
              <a:rPr lang="en-US" dirty="0"/>
              <a:t>These reserved channels are </a:t>
            </a:r>
            <a:r>
              <a:rPr lang="en-US" b="1" dirty="0"/>
              <a:t>not used for new call initiations</a:t>
            </a:r>
            <a:r>
              <a:rPr lang="en-US" dirty="0"/>
              <a:t>.</a:t>
            </a:r>
          </a:p>
          <a:p>
            <a:pPr>
              <a:buFont typeface="Arial" panose="020B0604020202020204" pitchFamily="34" charset="0"/>
              <a:buChar char="•"/>
            </a:pPr>
            <a:r>
              <a:rPr lang="en-US" dirty="0"/>
              <a:t>This ensures that ongoing calls can be </a:t>
            </a:r>
            <a:r>
              <a:rPr lang="en-US" b="1" dirty="0"/>
              <a:t>handed off smoothly</a:t>
            </a:r>
            <a:r>
              <a:rPr lang="en-US" dirty="0"/>
              <a:t> without dropping, especially in high-traffic areas.</a:t>
            </a:r>
          </a:p>
          <a:p>
            <a:pPr>
              <a:buFont typeface="Arial" panose="020B0604020202020204" pitchFamily="34" charset="0"/>
              <a:buChar char="•"/>
            </a:pPr>
            <a:r>
              <a:rPr lang="en-US" dirty="0"/>
              <a:t>Can be combined with </a:t>
            </a:r>
            <a:r>
              <a:rPr lang="en-US" b="1" dirty="0"/>
              <a:t>dynamic channel assignment</a:t>
            </a:r>
            <a:r>
              <a:rPr lang="en-US" dirty="0"/>
              <a:t> to improve </a:t>
            </a:r>
            <a:r>
              <a:rPr lang="en-US" b="1" dirty="0"/>
              <a:t>spectrum utilization</a:t>
            </a:r>
            <a:r>
              <a:rPr lang="en-US" dirty="0"/>
              <a:t>.</a:t>
            </a:r>
          </a:p>
          <a:p>
            <a:pPr>
              <a:buNone/>
            </a:pPr>
            <a:r>
              <a:rPr lang="en-US" b="1" dirty="0"/>
              <a:t>2. Queuing of Handoff Requests</a:t>
            </a:r>
          </a:p>
          <a:p>
            <a:pPr>
              <a:buFont typeface="Arial" panose="020B0604020202020204" pitchFamily="34" charset="0"/>
              <a:buChar char="•"/>
            </a:pPr>
            <a:r>
              <a:rPr lang="en-US" dirty="0"/>
              <a:t>Not all handoff requests need to be processed </a:t>
            </a:r>
            <a:r>
              <a:rPr lang="en-US" b="1" dirty="0"/>
              <a:t>instantly</a:t>
            </a:r>
            <a:r>
              <a:rPr lang="en-US" dirty="0"/>
              <a:t>.</a:t>
            </a:r>
          </a:p>
          <a:p>
            <a:pPr>
              <a:buFont typeface="Arial" panose="020B0604020202020204" pitchFamily="34" charset="0"/>
              <a:buChar char="•"/>
            </a:pPr>
            <a:r>
              <a:rPr lang="en-US" dirty="0"/>
              <a:t>There is a </a:t>
            </a:r>
            <a:r>
              <a:rPr lang="en-US" b="1" dirty="0"/>
              <a:t>small time interval</a:t>
            </a:r>
            <a:r>
              <a:rPr lang="en-US" dirty="0"/>
              <a:t> between when a handoff is needed (handoff threshold) and when the call would actually drop (call-terminated time).</a:t>
            </a:r>
          </a:p>
          <a:p>
            <a:pPr>
              <a:buFont typeface="Arial" panose="020B0604020202020204" pitchFamily="34" charset="0"/>
              <a:buChar char="•"/>
            </a:pPr>
            <a:r>
              <a:rPr lang="en-US" dirty="0"/>
              <a:t>During this interval, </a:t>
            </a:r>
            <a:r>
              <a:rPr lang="en-US" b="1" dirty="0"/>
              <a:t>handoff requests can be queued</a:t>
            </a:r>
            <a:r>
              <a:rPr lang="en-US" dirty="0"/>
              <a:t>, especially if no channel is currently available.</a:t>
            </a:r>
          </a:p>
          <a:p>
            <a:pPr>
              <a:buFont typeface="Arial" panose="020B0604020202020204" pitchFamily="34" charset="0"/>
              <a:buChar char="•"/>
            </a:pPr>
            <a:r>
              <a:rPr lang="en-US" dirty="0"/>
              <a:t>If a channel becomes available shortly, the handoff can be </a:t>
            </a:r>
            <a:r>
              <a:rPr lang="en-US" b="1" dirty="0"/>
              <a:t>executed in time</a:t>
            </a:r>
            <a:r>
              <a:rPr lang="en-US" dirty="0"/>
              <a:t> to avoid call drop.</a:t>
            </a:r>
          </a:p>
          <a:p>
            <a:endParaRPr lang="en-IN" dirty="0"/>
          </a:p>
        </p:txBody>
      </p:sp>
    </p:spTree>
    <p:extLst>
      <p:ext uri="{BB962C8B-B14F-4D97-AF65-F5344CB8AC3E}">
        <p14:creationId xmlns:p14="http://schemas.microsoft.com/office/powerpoint/2010/main" val="20798998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7361555" cy="3270126"/>
          </a:xfrm>
          <a:prstGeom prst="rect">
            <a:avLst/>
          </a:prstGeom>
        </p:spPr>
        <p:txBody>
          <a:bodyPr vert="horz" wrap="square" lIns="0" tIns="12700" rIns="0" bIns="0" rtlCol="0">
            <a:spAutoFit/>
          </a:bodyPr>
          <a:lstStyle/>
          <a:p>
            <a:pPr marL="355600" marR="5080" indent="-342900">
              <a:lnSpc>
                <a:spcPct val="100000"/>
              </a:lnSpc>
              <a:spcBef>
                <a:spcPts val="100"/>
              </a:spcBef>
              <a:buClr>
                <a:srgbClr val="0F1141"/>
              </a:buClr>
              <a:buFont typeface="Arial MT"/>
              <a:buChar char="•"/>
              <a:tabLst>
                <a:tab pos="355600" algn="l"/>
              </a:tabLst>
            </a:pPr>
            <a:r>
              <a:rPr sz="2400" dirty="0">
                <a:latin typeface="Times New Roman"/>
                <a:cs typeface="Times New Roman"/>
              </a:rPr>
              <a:t>Several</a:t>
            </a:r>
            <a:r>
              <a:rPr sz="2400" spc="-35" dirty="0">
                <a:latin typeface="Times New Roman"/>
                <a:cs typeface="Times New Roman"/>
              </a:rPr>
              <a:t> </a:t>
            </a:r>
            <a:r>
              <a:rPr sz="2400" dirty="0">
                <a:latin typeface="Times New Roman"/>
                <a:cs typeface="Times New Roman"/>
              </a:rPr>
              <a:t>handoff</a:t>
            </a:r>
            <a:r>
              <a:rPr sz="2400" spc="-15" dirty="0">
                <a:latin typeface="Times New Roman"/>
                <a:cs typeface="Times New Roman"/>
              </a:rPr>
              <a:t> </a:t>
            </a:r>
            <a:r>
              <a:rPr sz="2400" dirty="0">
                <a:latin typeface="Times New Roman"/>
                <a:cs typeface="Times New Roman"/>
              </a:rPr>
              <a:t>schemes</a:t>
            </a:r>
            <a:r>
              <a:rPr sz="2400" spc="-10" dirty="0">
                <a:latin typeface="Times New Roman"/>
                <a:cs typeface="Times New Roman"/>
              </a:rPr>
              <a:t> </a:t>
            </a:r>
            <a:r>
              <a:rPr sz="2400" dirty="0">
                <a:latin typeface="Times New Roman"/>
                <a:cs typeface="Times New Roman"/>
              </a:rPr>
              <a:t>have</a:t>
            </a:r>
            <a:r>
              <a:rPr sz="2400" spc="-25" dirty="0">
                <a:latin typeface="Times New Roman"/>
                <a:cs typeface="Times New Roman"/>
              </a:rPr>
              <a:t> </a:t>
            </a:r>
            <a:r>
              <a:rPr sz="2400" dirty="0">
                <a:latin typeface="Times New Roman"/>
                <a:cs typeface="Times New Roman"/>
              </a:rPr>
              <a:t>been</a:t>
            </a:r>
            <a:r>
              <a:rPr sz="2400" spc="-20" dirty="0">
                <a:latin typeface="Times New Roman"/>
                <a:cs typeface="Times New Roman"/>
              </a:rPr>
              <a:t> </a:t>
            </a:r>
            <a:r>
              <a:rPr sz="2400" dirty="0">
                <a:latin typeface="Times New Roman"/>
                <a:cs typeface="Times New Roman"/>
              </a:rPr>
              <a:t>devised</a:t>
            </a:r>
            <a:r>
              <a:rPr sz="2400" spc="-2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handle</a:t>
            </a:r>
            <a:r>
              <a:rPr sz="2400" spc="-35" dirty="0">
                <a:latin typeface="Times New Roman"/>
                <a:cs typeface="Times New Roman"/>
              </a:rPr>
              <a:t> </a:t>
            </a:r>
            <a:r>
              <a:rPr sz="2400" spc="-25" dirty="0">
                <a:latin typeface="Times New Roman"/>
                <a:cs typeface="Times New Roman"/>
              </a:rPr>
              <a:t>the </a:t>
            </a:r>
            <a:r>
              <a:rPr sz="2400" dirty="0">
                <a:latin typeface="Times New Roman"/>
                <a:cs typeface="Times New Roman"/>
              </a:rPr>
              <a:t>simultaneous</a:t>
            </a:r>
            <a:r>
              <a:rPr sz="2400" spc="-40" dirty="0">
                <a:latin typeface="Times New Roman"/>
                <a:cs typeface="Times New Roman"/>
              </a:rPr>
              <a:t> </a:t>
            </a:r>
            <a:r>
              <a:rPr sz="2400" dirty="0">
                <a:latin typeface="Times New Roman"/>
                <a:cs typeface="Times New Roman"/>
              </a:rPr>
              <a:t>traffic</a:t>
            </a:r>
            <a:r>
              <a:rPr sz="2400" spc="-3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high</a:t>
            </a:r>
            <a:r>
              <a:rPr sz="2400" spc="-15" dirty="0">
                <a:latin typeface="Times New Roman"/>
                <a:cs typeface="Times New Roman"/>
              </a:rPr>
              <a:t> </a:t>
            </a:r>
            <a:r>
              <a:rPr sz="2400" dirty="0">
                <a:latin typeface="Times New Roman"/>
                <a:cs typeface="Times New Roman"/>
              </a:rPr>
              <a:t>speed</a:t>
            </a:r>
            <a:r>
              <a:rPr sz="2400" spc="-3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low</a:t>
            </a:r>
            <a:r>
              <a:rPr sz="2400" spc="-15" dirty="0">
                <a:latin typeface="Times New Roman"/>
                <a:cs typeface="Times New Roman"/>
              </a:rPr>
              <a:t> </a:t>
            </a:r>
            <a:r>
              <a:rPr sz="2400" dirty="0">
                <a:latin typeface="Times New Roman"/>
                <a:cs typeface="Times New Roman"/>
              </a:rPr>
              <a:t>speed</a:t>
            </a:r>
            <a:r>
              <a:rPr sz="2400" spc="-30" dirty="0">
                <a:latin typeface="Times New Roman"/>
                <a:cs typeface="Times New Roman"/>
              </a:rPr>
              <a:t> </a:t>
            </a:r>
            <a:r>
              <a:rPr sz="2400" dirty="0">
                <a:latin typeface="Times New Roman"/>
                <a:cs typeface="Times New Roman"/>
              </a:rPr>
              <a:t>users </a:t>
            </a:r>
            <a:r>
              <a:rPr sz="2400" spc="-50" dirty="0">
                <a:latin typeface="Times New Roman"/>
                <a:cs typeface="Times New Roman"/>
              </a:rPr>
              <a:t>– </a:t>
            </a:r>
            <a:r>
              <a:rPr sz="2400" dirty="0">
                <a:latin typeface="Times New Roman"/>
                <a:cs typeface="Times New Roman"/>
              </a:rPr>
              <a:t>minimizing</a:t>
            </a:r>
            <a:r>
              <a:rPr sz="2400" spc="-3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handoff</a:t>
            </a:r>
            <a:r>
              <a:rPr sz="2400" spc="-20" dirty="0">
                <a:latin typeface="Times New Roman"/>
                <a:cs typeface="Times New Roman"/>
              </a:rPr>
              <a:t> </a:t>
            </a:r>
            <a:r>
              <a:rPr sz="2400" dirty="0">
                <a:latin typeface="Times New Roman"/>
                <a:cs typeface="Times New Roman"/>
              </a:rPr>
              <a:t>intervention</a:t>
            </a:r>
            <a:r>
              <a:rPr sz="2400" spc="-55" dirty="0">
                <a:latin typeface="Times New Roman"/>
                <a:cs typeface="Times New Roman"/>
              </a:rPr>
              <a:t> </a:t>
            </a:r>
            <a:r>
              <a:rPr sz="2400" dirty="0">
                <a:latin typeface="Times New Roman"/>
                <a:cs typeface="Times New Roman"/>
              </a:rPr>
              <a:t>from</a:t>
            </a:r>
            <a:r>
              <a:rPr sz="2400" spc="-2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25" dirty="0">
                <a:latin typeface="Times New Roman"/>
                <a:cs typeface="Times New Roman"/>
              </a:rPr>
              <a:t>MSC</a:t>
            </a:r>
            <a:endParaRPr lang="en-US" sz="2400" spc="-25" dirty="0">
              <a:latin typeface="Times New Roman"/>
              <a:cs typeface="Times New Roman"/>
            </a:endParaRPr>
          </a:p>
          <a:p>
            <a:pPr marL="355600" marR="5080" indent="-342900">
              <a:lnSpc>
                <a:spcPct val="100000"/>
              </a:lnSpc>
              <a:spcBef>
                <a:spcPts val="100"/>
              </a:spcBef>
              <a:buClr>
                <a:srgbClr val="0F1141"/>
              </a:buClr>
              <a:buFont typeface="Arial MT"/>
              <a:buChar char="•"/>
              <a:tabLst>
                <a:tab pos="355600" algn="l"/>
              </a:tabLst>
            </a:pPr>
            <a:endParaRPr lang="en-IN" sz="2400" spc="-25" dirty="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Guard channels</a:t>
            </a:r>
            <a:r>
              <a:rPr kumimoji="0" lang="en-US" altLang="en-US" b="0" i="0" u="none" strike="noStrike" cap="none" normalizeH="0" baseline="0" dirty="0">
                <a:ln>
                  <a:noFill/>
                </a:ln>
                <a:solidFill>
                  <a:schemeClr val="tx1"/>
                </a:solidFill>
                <a:effectLst/>
                <a:latin typeface="Arial" panose="020B0604020202020204" pitchFamily="34" charset="0"/>
              </a:rPr>
              <a:t> protect ongoing calls during handoff.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Handoff queuing</a:t>
            </a:r>
            <a:r>
              <a:rPr kumimoji="0" lang="en-US" altLang="en-US" b="0" i="0" u="none" strike="noStrike" cap="none" normalizeH="0" baseline="0" dirty="0">
                <a:ln>
                  <a:noFill/>
                </a:ln>
                <a:solidFill>
                  <a:schemeClr val="tx1"/>
                </a:solidFill>
                <a:effectLst/>
                <a:latin typeface="Arial" panose="020B0604020202020204" pitchFamily="34" charset="0"/>
              </a:rPr>
              <a:t> uses the delay tolerance between threshold and drop.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Both techniques </a:t>
            </a:r>
            <a:r>
              <a:rPr kumimoji="0" lang="en-US" altLang="en-US" b="1" i="0" u="none" strike="noStrike" cap="none" normalizeH="0" baseline="0" dirty="0">
                <a:ln>
                  <a:noFill/>
                </a:ln>
                <a:solidFill>
                  <a:schemeClr val="tx1"/>
                </a:solidFill>
                <a:effectLst/>
                <a:latin typeface="Arial" panose="020B0604020202020204" pitchFamily="34" charset="0"/>
              </a:rPr>
              <a:t>prioritize handoffs over new calls</a:t>
            </a:r>
            <a:r>
              <a:rPr kumimoji="0" lang="en-US" altLang="en-US" b="0" i="0" u="none" strike="noStrike" cap="none" normalizeH="0" baseline="0" dirty="0">
                <a:ln>
                  <a:noFill/>
                </a:ln>
                <a:solidFill>
                  <a:schemeClr val="tx1"/>
                </a:solidFill>
                <a:effectLst/>
                <a:latin typeface="Arial" panose="020B0604020202020204" pitchFamily="34" charset="0"/>
              </a:rPr>
              <a:t> to minimize call drops.</a:t>
            </a:r>
          </a:p>
          <a:p>
            <a:pPr marL="12700" marR="5080">
              <a:lnSpc>
                <a:spcPct val="100000"/>
              </a:lnSpc>
              <a:spcBef>
                <a:spcPts val="100"/>
              </a:spcBef>
              <a:buClr>
                <a:srgbClr val="0F1141"/>
              </a:buClr>
              <a:tabLst>
                <a:tab pos="355600" algn="l"/>
              </a:tabLst>
            </a:pPr>
            <a:endParaRPr sz="24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383540" y="150367"/>
            <a:ext cx="3474085" cy="1031875"/>
          </a:xfrm>
          <a:prstGeom prst="rect">
            <a:avLst/>
          </a:prstGeom>
        </p:spPr>
        <p:txBody>
          <a:bodyPr vert="horz" wrap="square" lIns="0" tIns="104139" rIns="0" bIns="0" rtlCol="0">
            <a:spAutoFit/>
          </a:bodyPr>
          <a:lstStyle/>
          <a:p>
            <a:pPr marL="12700" marR="5080">
              <a:lnSpc>
                <a:spcPts val="3600"/>
              </a:lnSpc>
              <a:spcBef>
                <a:spcPts val="819"/>
              </a:spcBef>
            </a:pPr>
            <a:r>
              <a:rPr spc="-150" dirty="0"/>
              <a:t>Practical</a:t>
            </a:r>
            <a:r>
              <a:rPr spc="-195" dirty="0"/>
              <a:t> </a:t>
            </a:r>
            <a:r>
              <a:rPr spc="-140" dirty="0"/>
              <a:t>Handoff </a:t>
            </a:r>
            <a:r>
              <a:rPr spc="-85" dirty="0"/>
              <a:t>Considerations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140" y="1518031"/>
            <a:ext cx="8560435" cy="4111625"/>
          </a:xfrm>
          <a:prstGeom prst="rect">
            <a:avLst/>
          </a:prstGeom>
        </p:spPr>
        <p:txBody>
          <a:bodyPr vert="horz" wrap="square" lIns="0" tIns="13335" rIns="0" bIns="0" rtlCol="0">
            <a:spAutoFit/>
          </a:bodyPr>
          <a:lstStyle/>
          <a:p>
            <a:pPr marL="381000" marR="266065" indent="-342900">
              <a:lnSpc>
                <a:spcPct val="100000"/>
              </a:lnSpc>
              <a:spcBef>
                <a:spcPts val="105"/>
              </a:spcBef>
            </a:pPr>
            <a:r>
              <a:rPr sz="2000" dirty="0">
                <a:latin typeface="Times New Roman"/>
                <a:cs typeface="Times New Roman"/>
              </a:rPr>
              <a:t>1.2</a:t>
            </a:r>
            <a:r>
              <a:rPr sz="2000" spc="-15" dirty="0">
                <a:latin typeface="Times New Roman"/>
                <a:cs typeface="Times New Roman"/>
              </a:rPr>
              <a:t> </a:t>
            </a:r>
            <a:r>
              <a:rPr sz="2000" dirty="0">
                <a:latin typeface="Times New Roman"/>
                <a:cs typeface="Times New Roman"/>
              </a:rPr>
              <a:t>If</a:t>
            </a:r>
            <a:r>
              <a:rPr sz="2000" spc="-10" dirty="0">
                <a:latin typeface="Times New Roman"/>
                <a:cs typeface="Times New Roman"/>
              </a:rPr>
              <a:t> </a:t>
            </a:r>
            <a:r>
              <a:rPr sz="2000" dirty="0">
                <a:latin typeface="Times New Roman"/>
                <a:cs typeface="Times New Roman"/>
              </a:rPr>
              <a:t>0</a:t>
            </a:r>
            <a:r>
              <a:rPr sz="2000" spc="5" dirty="0">
                <a:latin typeface="Times New Roman"/>
                <a:cs typeface="Times New Roman"/>
              </a:rPr>
              <a:t> </a:t>
            </a:r>
            <a:r>
              <a:rPr sz="2000" dirty="0">
                <a:latin typeface="Times New Roman"/>
                <a:cs typeface="Times New Roman"/>
              </a:rPr>
              <a:t>dBm</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equal</a:t>
            </a:r>
            <a:r>
              <a:rPr sz="2000" spc="-2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1</a:t>
            </a:r>
            <a:r>
              <a:rPr sz="2000" spc="5" dirty="0">
                <a:latin typeface="Times New Roman"/>
                <a:cs typeface="Times New Roman"/>
              </a:rPr>
              <a:t> </a:t>
            </a:r>
            <a:r>
              <a:rPr sz="2000" dirty="0">
                <a:latin typeface="Times New Roman"/>
                <a:cs typeface="Times New Roman"/>
              </a:rPr>
              <a:t>mW</a:t>
            </a:r>
            <a:r>
              <a:rPr sz="2000" spc="-20" dirty="0">
                <a:latin typeface="Times New Roman"/>
                <a:cs typeface="Times New Roman"/>
              </a:rPr>
              <a:t> </a:t>
            </a:r>
            <a:r>
              <a:rPr sz="2000" dirty="0">
                <a:latin typeface="Times New Roman"/>
                <a:cs typeface="Times New Roman"/>
              </a:rPr>
              <a:t>(10</a:t>
            </a:r>
            <a:r>
              <a:rPr sz="1950" baseline="25641" dirty="0">
                <a:latin typeface="Times New Roman"/>
                <a:cs typeface="Times New Roman"/>
              </a:rPr>
              <a:t>-3</a:t>
            </a:r>
            <a:r>
              <a:rPr sz="1950" spc="165" baseline="25641" dirty="0">
                <a:latin typeface="Times New Roman"/>
                <a:cs typeface="Times New Roman"/>
              </a:rPr>
              <a:t> </a:t>
            </a:r>
            <a:r>
              <a:rPr sz="2000" dirty="0">
                <a:latin typeface="Times New Roman"/>
                <a:cs typeface="Times New Roman"/>
              </a:rPr>
              <a:t>W)</a:t>
            </a:r>
            <a:r>
              <a:rPr sz="2000" spc="-25" dirty="0">
                <a:latin typeface="Times New Roman"/>
                <a:cs typeface="Times New Roman"/>
              </a:rPr>
              <a:t> </a:t>
            </a:r>
            <a:r>
              <a:rPr sz="2000" dirty="0">
                <a:latin typeface="Times New Roman"/>
                <a:cs typeface="Times New Roman"/>
              </a:rPr>
              <a:t>over</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50Ω</a:t>
            </a:r>
            <a:r>
              <a:rPr sz="2000" spc="-10" dirty="0">
                <a:latin typeface="Times New Roman"/>
                <a:cs typeface="Times New Roman"/>
              </a:rPr>
              <a:t> </a:t>
            </a:r>
            <a:r>
              <a:rPr sz="2000" dirty="0">
                <a:latin typeface="Times New Roman"/>
                <a:cs typeface="Times New Roman"/>
              </a:rPr>
              <a:t>load;</a:t>
            </a:r>
            <a:r>
              <a:rPr sz="2000" spc="-15" dirty="0">
                <a:latin typeface="Times New Roman"/>
                <a:cs typeface="Times New Roman"/>
              </a:rPr>
              <a:t> </a:t>
            </a:r>
            <a:r>
              <a:rPr sz="2000" dirty="0">
                <a:latin typeface="Times New Roman"/>
                <a:cs typeface="Times New Roman"/>
              </a:rPr>
              <a:t>express</a:t>
            </a:r>
            <a:r>
              <a:rPr sz="2000" spc="-40" dirty="0">
                <a:latin typeface="Times New Roman"/>
                <a:cs typeface="Times New Roman"/>
              </a:rPr>
              <a:t> </a:t>
            </a:r>
            <a:r>
              <a:rPr sz="2000" dirty="0">
                <a:latin typeface="Times New Roman"/>
                <a:cs typeface="Times New Roman"/>
              </a:rPr>
              <a:t>10W</a:t>
            </a:r>
            <a:r>
              <a:rPr sz="2000" spc="-5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units</a:t>
            </a:r>
            <a:r>
              <a:rPr sz="2000" spc="-30" dirty="0">
                <a:latin typeface="Times New Roman"/>
                <a:cs typeface="Times New Roman"/>
              </a:rPr>
              <a:t> </a:t>
            </a:r>
            <a:r>
              <a:rPr sz="2000" spc="-25" dirty="0">
                <a:latin typeface="Times New Roman"/>
                <a:cs typeface="Times New Roman"/>
              </a:rPr>
              <a:t>of </a:t>
            </a:r>
            <a:r>
              <a:rPr sz="2000" spc="-20" dirty="0">
                <a:latin typeface="Times New Roman"/>
                <a:cs typeface="Times New Roman"/>
              </a:rPr>
              <a:t>dBm.</a:t>
            </a:r>
            <a:endParaRPr sz="2000">
              <a:latin typeface="Times New Roman"/>
              <a:cs typeface="Times New Roman"/>
            </a:endParaRPr>
          </a:p>
          <a:p>
            <a:pPr marL="381000" marR="30480" indent="-342900">
              <a:lnSpc>
                <a:spcPct val="100000"/>
              </a:lnSpc>
              <a:spcBef>
                <a:spcPts val="480"/>
              </a:spcBef>
            </a:pPr>
            <a:r>
              <a:rPr sz="2000" dirty="0">
                <a:latin typeface="Times New Roman"/>
                <a:cs typeface="Times New Roman"/>
              </a:rPr>
              <a:t>1.5</a:t>
            </a:r>
            <a:r>
              <a:rPr sz="2000" spc="-20" dirty="0">
                <a:latin typeface="Times New Roman"/>
                <a:cs typeface="Times New Roman"/>
              </a:rPr>
              <a:t> </a:t>
            </a: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simulcasting</a:t>
            </a:r>
            <a:r>
              <a:rPr sz="2000" spc="-35" dirty="0">
                <a:latin typeface="Times New Roman"/>
                <a:cs typeface="Times New Roman"/>
              </a:rPr>
              <a:t> </a:t>
            </a:r>
            <a:r>
              <a:rPr sz="2000" dirty="0">
                <a:latin typeface="Times New Roman"/>
                <a:cs typeface="Times New Roman"/>
              </a:rPr>
              <a:t>paging</a:t>
            </a:r>
            <a:r>
              <a:rPr sz="2000" spc="-35" dirty="0">
                <a:latin typeface="Times New Roman"/>
                <a:cs typeface="Times New Roman"/>
              </a:rPr>
              <a:t> </a:t>
            </a:r>
            <a:r>
              <a:rPr sz="2000" dirty="0">
                <a:latin typeface="Times New Roman"/>
                <a:cs typeface="Times New Roman"/>
              </a:rPr>
              <a:t>systems,</a:t>
            </a:r>
            <a:r>
              <a:rPr sz="2000" spc="-5" dirty="0">
                <a:latin typeface="Times New Roman"/>
                <a:cs typeface="Times New Roman"/>
              </a:rPr>
              <a:t> </a:t>
            </a:r>
            <a:r>
              <a:rPr sz="2000" dirty="0">
                <a:latin typeface="Times New Roman"/>
                <a:cs typeface="Times New Roman"/>
              </a:rPr>
              <a:t>there</a:t>
            </a:r>
            <a:r>
              <a:rPr sz="2000" spc="-25" dirty="0">
                <a:latin typeface="Times New Roman"/>
                <a:cs typeface="Times New Roman"/>
              </a:rPr>
              <a:t> </a:t>
            </a:r>
            <a:r>
              <a:rPr sz="2000" dirty="0">
                <a:latin typeface="Times New Roman"/>
                <a:cs typeface="Times New Roman"/>
              </a:rPr>
              <a:t>usually</a:t>
            </a:r>
            <a:r>
              <a:rPr sz="2000" spc="-5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one</a:t>
            </a:r>
            <a:r>
              <a:rPr sz="2000" spc="-25" dirty="0">
                <a:latin typeface="Times New Roman"/>
                <a:cs typeface="Times New Roman"/>
              </a:rPr>
              <a:t> </a:t>
            </a:r>
            <a:r>
              <a:rPr sz="2000" dirty="0">
                <a:latin typeface="Times New Roman"/>
                <a:cs typeface="Times New Roman"/>
              </a:rPr>
              <a:t>dominant</a:t>
            </a:r>
            <a:r>
              <a:rPr sz="2000" spc="-30" dirty="0">
                <a:latin typeface="Times New Roman"/>
                <a:cs typeface="Times New Roman"/>
              </a:rPr>
              <a:t> </a:t>
            </a:r>
            <a:r>
              <a:rPr sz="2000" dirty="0">
                <a:latin typeface="Times New Roman"/>
                <a:cs typeface="Times New Roman"/>
              </a:rPr>
              <a:t>signal</a:t>
            </a:r>
            <a:r>
              <a:rPr sz="2000" spc="-50" dirty="0">
                <a:latin typeface="Times New Roman"/>
                <a:cs typeface="Times New Roman"/>
              </a:rPr>
              <a:t> </a:t>
            </a:r>
            <a:r>
              <a:rPr sz="2000" dirty="0">
                <a:latin typeface="Times New Roman"/>
                <a:cs typeface="Times New Roman"/>
              </a:rPr>
              <a:t>arriving</a:t>
            </a:r>
            <a:r>
              <a:rPr sz="2000" spc="-45" dirty="0">
                <a:latin typeface="Times New Roman"/>
                <a:cs typeface="Times New Roman"/>
              </a:rPr>
              <a:t> </a:t>
            </a:r>
            <a:r>
              <a:rPr sz="2000" spc="-25" dirty="0">
                <a:latin typeface="Times New Roman"/>
                <a:cs typeface="Times New Roman"/>
              </a:rPr>
              <a:t>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paging</a:t>
            </a:r>
            <a:r>
              <a:rPr sz="2000" spc="-30" dirty="0">
                <a:latin typeface="Times New Roman"/>
                <a:cs typeface="Times New Roman"/>
              </a:rPr>
              <a:t> </a:t>
            </a:r>
            <a:r>
              <a:rPr sz="2000" spc="-10" dirty="0">
                <a:latin typeface="Times New Roman"/>
                <a:cs typeface="Times New Roman"/>
              </a:rPr>
              <a:t>receiver.</a:t>
            </a:r>
            <a:r>
              <a:rPr sz="2000" spc="-45"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most,</a:t>
            </a:r>
            <a:r>
              <a:rPr sz="2000" spc="-5" dirty="0">
                <a:latin typeface="Times New Roman"/>
                <a:cs typeface="Times New Roman"/>
              </a:rPr>
              <a:t> </a:t>
            </a:r>
            <a:r>
              <a:rPr sz="2000" dirty="0">
                <a:latin typeface="Times New Roman"/>
                <a:cs typeface="Times New Roman"/>
              </a:rPr>
              <a:t>but</a:t>
            </a:r>
            <a:r>
              <a:rPr sz="2000" spc="-20" dirty="0">
                <a:latin typeface="Times New Roman"/>
                <a:cs typeface="Times New Roman"/>
              </a:rPr>
              <a:t> </a:t>
            </a:r>
            <a:r>
              <a:rPr sz="2000" dirty="0">
                <a:latin typeface="Times New Roman"/>
                <a:cs typeface="Times New Roman"/>
              </a:rPr>
              <a:t>not</a:t>
            </a:r>
            <a:r>
              <a:rPr sz="2000" spc="-35" dirty="0">
                <a:latin typeface="Times New Roman"/>
                <a:cs typeface="Times New Roman"/>
              </a:rPr>
              <a:t> </a:t>
            </a:r>
            <a:r>
              <a:rPr sz="2000" dirty="0">
                <a:latin typeface="Times New Roman"/>
                <a:cs typeface="Times New Roman"/>
              </a:rPr>
              <a:t>all</a:t>
            </a:r>
            <a:r>
              <a:rPr sz="2000" spc="-15" dirty="0">
                <a:latin typeface="Times New Roman"/>
                <a:cs typeface="Times New Roman"/>
              </a:rPr>
              <a:t> </a:t>
            </a:r>
            <a:r>
              <a:rPr sz="2000" dirty="0">
                <a:latin typeface="Times New Roman"/>
                <a:cs typeface="Times New Roman"/>
              </a:rPr>
              <a:t>cases,</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dominant</a:t>
            </a:r>
            <a:r>
              <a:rPr sz="2000" spc="-20" dirty="0">
                <a:latin typeface="Times New Roman"/>
                <a:cs typeface="Times New Roman"/>
              </a:rPr>
              <a:t> </a:t>
            </a:r>
            <a:r>
              <a:rPr sz="2000" dirty="0">
                <a:latin typeface="Times New Roman"/>
                <a:cs typeface="Times New Roman"/>
              </a:rPr>
              <a:t>signal</a:t>
            </a:r>
            <a:r>
              <a:rPr sz="2000" spc="-35" dirty="0">
                <a:latin typeface="Times New Roman"/>
                <a:cs typeface="Times New Roman"/>
              </a:rPr>
              <a:t> </a:t>
            </a:r>
            <a:r>
              <a:rPr sz="2000" dirty="0">
                <a:latin typeface="Times New Roman"/>
                <a:cs typeface="Times New Roman"/>
              </a:rPr>
              <a:t>arrives</a:t>
            </a:r>
            <a:r>
              <a:rPr sz="2000" spc="-50" dirty="0">
                <a:latin typeface="Times New Roman"/>
                <a:cs typeface="Times New Roman"/>
              </a:rPr>
              <a:t> </a:t>
            </a:r>
            <a:r>
              <a:rPr sz="2000" spc="-20" dirty="0">
                <a:latin typeface="Times New Roman"/>
                <a:cs typeface="Times New Roman"/>
              </a:rPr>
              <a:t>from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transmitter</a:t>
            </a:r>
            <a:r>
              <a:rPr sz="2000" spc="-35" dirty="0">
                <a:latin typeface="Times New Roman"/>
                <a:cs typeface="Times New Roman"/>
              </a:rPr>
              <a:t> </a:t>
            </a:r>
            <a:r>
              <a:rPr sz="2000" dirty="0">
                <a:latin typeface="Times New Roman"/>
                <a:cs typeface="Times New Roman"/>
              </a:rPr>
              <a:t>closest</a:t>
            </a:r>
            <a:r>
              <a:rPr sz="2000" spc="-35"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paging</a:t>
            </a:r>
            <a:r>
              <a:rPr sz="2000" spc="-40" dirty="0">
                <a:latin typeface="Times New Roman"/>
                <a:cs typeface="Times New Roman"/>
              </a:rPr>
              <a:t> </a:t>
            </a:r>
            <a:r>
              <a:rPr sz="2000" spc="-10" dirty="0">
                <a:latin typeface="Times New Roman"/>
                <a:cs typeface="Times New Roman"/>
              </a:rPr>
              <a:t>receiver.</a:t>
            </a:r>
            <a:r>
              <a:rPr sz="2000" spc="-35" dirty="0">
                <a:latin typeface="Times New Roman"/>
                <a:cs typeface="Times New Roman"/>
              </a:rPr>
              <a:t> </a:t>
            </a:r>
            <a:r>
              <a:rPr sz="2000" dirty="0">
                <a:latin typeface="Times New Roman"/>
                <a:cs typeface="Times New Roman"/>
              </a:rPr>
              <a:t>Explain</a:t>
            </a:r>
            <a:r>
              <a:rPr sz="2000" spc="-40" dirty="0">
                <a:latin typeface="Times New Roman"/>
                <a:cs typeface="Times New Roman"/>
              </a:rPr>
              <a:t> </a:t>
            </a:r>
            <a:r>
              <a:rPr sz="2000" dirty="0">
                <a:latin typeface="Times New Roman"/>
                <a:cs typeface="Times New Roman"/>
              </a:rPr>
              <a:t>how</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FM capture</a:t>
            </a:r>
            <a:r>
              <a:rPr sz="2000" spc="-40" dirty="0">
                <a:latin typeface="Times New Roman"/>
                <a:cs typeface="Times New Roman"/>
              </a:rPr>
              <a:t> </a:t>
            </a:r>
            <a:r>
              <a:rPr sz="2000" spc="-10" dirty="0">
                <a:latin typeface="Times New Roman"/>
                <a:cs typeface="Times New Roman"/>
              </a:rPr>
              <a:t>effect </a:t>
            </a:r>
            <a:r>
              <a:rPr sz="2000" dirty="0">
                <a:latin typeface="Times New Roman"/>
                <a:cs typeface="Times New Roman"/>
              </a:rPr>
              <a:t>could</a:t>
            </a:r>
            <a:r>
              <a:rPr sz="2000" spc="-50" dirty="0">
                <a:latin typeface="Times New Roman"/>
                <a:cs typeface="Times New Roman"/>
              </a:rPr>
              <a:t> </a:t>
            </a:r>
            <a:r>
              <a:rPr sz="2000" dirty="0">
                <a:latin typeface="Times New Roman"/>
                <a:cs typeface="Times New Roman"/>
              </a:rPr>
              <a:t>help</a:t>
            </a:r>
            <a:r>
              <a:rPr sz="2000" spc="-5" dirty="0">
                <a:latin typeface="Times New Roman"/>
                <a:cs typeface="Times New Roman"/>
              </a:rPr>
              <a:t> </a:t>
            </a:r>
            <a:r>
              <a:rPr sz="2000" dirty="0">
                <a:latin typeface="Times New Roman"/>
                <a:cs typeface="Times New Roman"/>
              </a:rPr>
              <a:t>reception</a:t>
            </a:r>
            <a:r>
              <a:rPr sz="2000" spc="-35"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paging</a:t>
            </a:r>
            <a:r>
              <a:rPr sz="2000" spc="-35" dirty="0">
                <a:latin typeface="Times New Roman"/>
                <a:cs typeface="Times New Roman"/>
              </a:rPr>
              <a:t> </a:t>
            </a:r>
            <a:r>
              <a:rPr sz="2000" spc="-10" dirty="0">
                <a:latin typeface="Times New Roman"/>
                <a:cs typeface="Times New Roman"/>
              </a:rPr>
              <a:t>receiver.</a:t>
            </a:r>
            <a:r>
              <a:rPr sz="2000" spc="-45" dirty="0">
                <a:latin typeface="Times New Roman"/>
                <a:cs typeface="Times New Roman"/>
              </a:rPr>
              <a:t> </a:t>
            </a:r>
            <a:r>
              <a:rPr sz="2000" dirty="0">
                <a:latin typeface="Times New Roman"/>
                <a:cs typeface="Times New Roman"/>
              </a:rPr>
              <a:t>Could</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FM</a:t>
            </a:r>
            <a:r>
              <a:rPr sz="2000" spc="-15" dirty="0">
                <a:latin typeface="Times New Roman"/>
                <a:cs typeface="Times New Roman"/>
              </a:rPr>
              <a:t> </a:t>
            </a:r>
            <a:r>
              <a:rPr sz="2000" dirty="0">
                <a:latin typeface="Times New Roman"/>
                <a:cs typeface="Times New Roman"/>
              </a:rPr>
              <a:t>capture</a:t>
            </a:r>
            <a:r>
              <a:rPr sz="2000" spc="-30" dirty="0">
                <a:latin typeface="Times New Roman"/>
                <a:cs typeface="Times New Roman"/>
              </a:rPr>
              <a:t> </a:t>
            </a:r>
            <a:r>
              <a:rPr sz="2000" dirty="0">
                <a:latin typeface="Times New Roman"/>
                <a:cs typeface="Times New Roman"/>
              </a:rPr>
              <a:t>effect</a:t>
            </a:r>
            <a:r>
              <a:rPr sz="2000" spc="-40" dirty="0">
                <a:latin typeface="Times New Roman"/>
                <a:cs typeface="Times New Roman"/>
              </a:rPr>
              <a:t> </a:t>
            </a:r>
            <a:r>
              <a:rPr sz="2000" spc="-20" dirty="0">
                <a:latin typeface="Times New Roman"/>
                <a:cs typeface="Times New Roman"/>
              </a:rPr>
              <a:t>help </a:t>
            </a:r>
            <a:r>
              <a:rPr sz="2000" dirty="0">
                <a:latin typeface="Times New Roman"/>
                <a:cs typeface="Times New Roman"/>
              </a:rPr>
              <a:t>cellular</a:t>
            </a:r>
            <a:r>
              <a:rPr sz="2000" spc="-35" dirty="0">
                <a:latin typeface="Times New Roman"/>
                <a:cs typeface="Times New Roman"/>
              </a:rPr>
              <a:t> </a:t>
            </a:r>
            <a:r>
              <a:rPr sz="2000" dirty="0">
                <a:latin typeface="Times New Roman"/>
                <a:cs typeface="Times New Roman"/>
              </a:rPr>
              <a:t>radio</a:t>
            </a:r>
            <a:r>
              <a:rPr sz="2000" spc="-45" dirty="0">
                <a:latin typeface="Times New Roman"/>
                <a:cs typeface="Times New Roman"/>
              </a:rPr>
              <a:t> </a:t>
            </a:r>
            <a:r>
              <a:rPr sz="2000" dirty="0">
                <a:latin typeface="Times New Roman"/>
                <a:cs typeface="Times New Roman"/>
              </a:rPr>
              <a:t>systems?</a:t>
            </a:r>
            <a:r>
              <a:rPr sz="2000" spc="-15" dirty="0">
                <a:latin typeface="Times New Roman"/>
                <a:cs typeface="Times New Roman"/>
              </a:rPr>
              <a:t> </a:t>
            </a:r>
            <a:r>
              <a:rPr sz="2000" dirty="0">
                <a:latin typeface="Times New Roman"/>
                <a:cs typeface="Times New Roman"/>
              </a:rPr>
              <a:t>Explain</a:t>
            </a:r>
            <a:r>
              <a:rPr sz="2000" spc="-40" dirty="0">
                <a:latin typeface="Times New Roman"/>
                <a:cs typeface="Times New Roman"/>
              </a:rPr>
              <a:t> </a:t>
            </a:r>
            <a:r>
              <a:rPr sz="2000" spc="-25" dirty="0">
                <a:latin typeface="Times New Roman"/>
                <a:cs typeface="Times New Roman"/>
              </a:rPr>
              <a:t>how</a:t>
            </a:r>
            <a:endParaRPr sz="2000">
              <a:latin typeface="Times New Roman"/>
              <a:cs typeface="Times New Roman"/>
            </a:endParaRPr>
          </a:p>
          <a:p>
            <a:pPr marL="381000" marR="48260" indent="-342900">
              <a:lnSpc>
                <a:spcPct val="100000"/>
              </a:lnSpc>
              <a:spcBef>
                <a:spcPts val="480"/>
              </a:spcBef>
            </a:pPr>
            <a:r>
              <a:rPr sz="2000" dirty="0">
                <a:latin typeface="Times New Roman"/>
                <a:cs typeface="Times New Roman"/>
              </a:rPr>
              <a:t>1.9</a:t>
            </a:r>
            <a:r>
              <a:rPr sz="2000" spc="-125" dirty="0">
                <a:latin typeface="Times New Roman"/>
                <a:cs typeface="Times New Roman"/>
              </a:rPr>
              <a:t> </a:t>
            </a:r>
            <a:r>
              <a:rPr sz="2000" dirty="0">
                <a:latin typeface="Times New Roman"/>
                <a:cs typeface="Times New Roman"/>
              </a:rPr>
              <a:t>Assume</a:t>
            </a:r>
            <a:r>
              <a:rPr sz="2000" spc="-25" dirty="0">
                <a:latin typeface="Times New Roman"/>
                <a:cs typeface="Times New Roman"/>
              </a:rPr>
              <a:t> </a:t>
            </a:r>
            <a:r>
              <a:rPr sz="2000" dirty="0">
                <a:latin typeface="Times New Roman"/>
                <a:cs typeface="Times New Roman"/>
              </a:rPr>
              <a:t>a I</a:t>
            </a:r>
            <a:r>
              <a:rPr sz="2000" spc="-125" dirty="0">
                <a:latin typeface="Times New Roman"/>
                <a:cs typeface="Times New Roman"/>
              </a:rPr>
              <a:t> </a:t>
            </a:r>
            <a:r>
              <a:rPr sz="2000" spc="-10" dirty="0">
                <a:latin typeface="Times New Roman"/>
                <a:cs typeface="Times New Roman"/>
              </a:rPr>
              <a:t>Amp-</a:t>
            </a:r>
            <a:r>
              <a:rPr sz="2000" dirty="0">
                <a:latin typeface="Times New Roman"/>
                <a:cs typeface="Times New Roman"/>
              </a:rPr>
              <a:t>hour</a:t>
            </a:r>
            <a:r>
              <a:rPr sz="2000" spc="-35" dirty="0">
                <a:latin typeface="Times New Roman"/>
                <a:cs typeface="Times New Roman"/>
              </a:rPr>
              <a:t> </a:t>
            </a:r>
            <a:r>
              <a:rPr sz="2000" dirty="0">
                <a:latin typeface="Times New Roman"/>
                <a:cs typeface="Times New Roman"/>
              </a:rPr>
              <a:t>battery</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used</a:t>
            </a:r>
            <a:r>
              <a:rPr sz="2000" spc="-25" dirty="0">
                <a:latin typeface="Times New Roman"/>
                <a:cs typeface="Times New Roman"/>
              </a:rPr>
              <a:t> </a:t>
            </a:r>
            <a:r>
              <a:rPr sz="2000" dirty="0">
                <a:latin typeface="Times New Roman"/>
                <a:cs typeface="Times New Roman"/>
              </a:rPr>
              <a:t>on</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cellular</a:t>
            </a:r>
            <a:r>
              <a:rPr sz="2000" spc="-35" dirty="0">
                <a:latin typeface="Times New Roman"/>
                <a:cs typeface="Times New Roman"/>
              </a:rPr>
              <a:t> </a:t>
            </a:r>
            <a:r>
              <a:rPr sz="2000" dirty="0">
                <a:latin typeface="Times New Roman"/>
                <a:cs typeface="Times New Roman"/>
              </a:rPr>
              <a:t>telephone</a:t>
            </a:r>
            <a:r>
              <a:rPr sz="2000" spc="-40" dirty="0">
                <a:latin typeface="Times New Roman"/>
                <a:cs typeface="Times New Roman"/>
              </a:rPr>
              <a:t> </a:t>
            </a:r>
            <a:r>
              <a:rPr sz="2000" dirty="0">
                <a:latin typeface="Times New Roman"/>
                <a:cs typeface="Times New Roman"/>
              </a:rPr>
              <a:t>(often</a:t>
            </a:r>
            <a:r>
              <a:rPr sz="2000" spc="-45" dirty="0">
                <a:latin typeface="Times New Roman"/>
                <a:cs typeface="Times New Roman"/>
              </a:rPr>
              <a:t> </a:t>
            </a:r>
            <a:r>
              <a:rPr sz="2000" dirty="0">
                <a:latin typeface="Times New Roman"/>
                <a:cs typeface="Times New Roman"/>
              </a:rPr>
              <a:t>called</a:t>
            </a:r>
            <a:r>
              <a:rPr sz="2000" spc="-5" dirty="0">
                <a:latin typeface="Times New Roman"/>
                <a:cs typeface="Times New Roman"/>
              </a:rPr>
              <a:t> </a:t>
            </a:r>
            <a:r>
              <a:rPr sz="2000" spc="-50" dirty="0">
                <a:latin typeface="Times New Roman"/>
                <a:cs typeface="Times New Roman"/>
              </a:rPr>
              <a:t>a </a:t>
            </a:r>
            <a:r>
              <a:rPr sz="2000" dirty="0">
                <a:latin typeface="Times New Roman"/>
                <a:cs typeface="Times New Roman"/>
              </a:rPr>
              <a:t>cellular</a:t>
            </a:r>
            <a:r>
              <a:rPr sz="2000" spc="-35" dirty="0">
                <a:latin typeface="Times New Roman"/>
                <a:cs typeface="Times New Roman"/>
              </a:rPr>
              <a:t> </a:t>
            </a:r>
            <a:r>
              <a:rPr sz="2000" dirty="0">
                <a:latin typeface="Times New Roman"/>
                <a:cs typeface="Times New Roman"/>
              </a:rPr>
              <a:t>subscriber</a:t>
            </a:r>
            <a:r>
              <a:rPr sz="2000" spc="-40" dirty="0">
                <a:latin typeface="Times New Roman"/>
                <a:cs typeface="Times New Roman"/>
              </a:rPr>
              <a:t> </a:t>
            </a:r>
            <a:r>
              <a:rPr sz="2000" dirty="0">
                <a:latin typeface="Times New Roman"/>
                <a:cs typeface="Times New Roman"/>
              </a:rPr>
              <a:t>unit).</a:t>
            </a:r>
            <a:r>
              <a:rPr sz="2000" spc="-150" dirty="0">
                <a:latin typeface="Times New Roman"/>
                <a:cs typeface="Times New Roman"/>
              </a:rPr>
              <a:t> </a:t>
            </a:r>
            <a:r>
              <a:rPr sz="2000" dirty="0">
                <a:latin typeface="Times New Roman"/>
                <a:cs typeface="Times New Roman"/>
              </a:rPr>
              <a:t>Also</a:t>
            </a:r>
            <a:r>
              <a:rPr sz="2000" spc="-10" dirty="0">
                <a:latin typeface="Times New Roman"/>
                <a:cs typeface="Times New Roman"/>
              </a:rPr>
              <a:t> </a:t>
            </a:r>
            <a:r>
              <a:rPr sz="2000" dirty="0">
                <a:latin typeface="Times New Roman"/>
                <a:cs typeface="Times New Roman"/>
              </a:rPr>
              <a:t>assume</a:t>
            </a:r>
            <a:r>
              <a:rPr sz="2000" spc="-15" dirty="0">
                <a:latin typeface="Times New Roman"/>
                <a:cs typeface="Times New Roman"/>
              </a:rPr>
              <a:t> </a:t>
            </a:r>
            <a:r>
              <a:rPr sz="2000" dirty="0">
                <a:latin typeface="Times New Roman"/>
                <a:cs typeface="Times New Roman"/>
              </a:rPr>
              <a:t>that</a:t>
            </a:r>
            <a:r>
              <a:rPr sz="2000" spc="-3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cellular</a:t>
            </a:r>
            <a:r>
              <a:rPr sz="2000" spc="-30" dirty="0">
                <a:latin typeface="Times New Roman"/>
                <a:cs typeface="Times New Roman"/>
              </a:rPr>
              <a:t> </a:t>
            </a:r>
            <a:r>
              <a:rPr sz="2000" dirty="0">
                <a:latin typeface="Times New Roman"/>
                <a:cs typeface="Times New Roman"/>
              </a:rPr>
              <a:t>telephone</a:t>
            </a:r>
            <a:r>
              <a:rPr sz="2000" spc="-55" dirty="0">
                <a:latin typeface="Times New Roman"/>
                <a:cs typeface="Times New Roman"/>
              </a:rPr>
              <a:t> </a:t>
            </a:r>
            <a:r>
              <a:rPr sz="2000" dirty="0">
                <a:latin typeface="Times New Roman"/>
                <a:cs typeface="Times New Roman"/>
              </a:rPr>
              <a:t>draws</a:t>
            </a:r>
            <a:r>
              <a:rPr sz="2000" spc="-25" dirty="0">
                <a:latin typeface="Times New Roman"/>
                <a:cs typeface="Times New Roman"/>
              </a:rPr>
              <a:t> </a:t>
            </a:r>
            <a:r>
              <a:rPr sz="2000" dirty="0">
                <a:latin typeface="Times New Roman"/>
                <a:cs typeface="Times New Roman"/>
              </a:rPr>
              <a:t>35</a:t>
            </a:r>
            <a:r>
              <a:rPr sz="2000" spc="20" dirty="0">
                <a:latin typeface="Times New Roman"/>
                <a:cs typeface="Times New Roman"/>
              </a:rPr>
              <a:t> </a:t>
            </a:r>
            <a:r>
              <a:rPr sz="2000" spc="-20" dirty="0">
                <a:latin typeface="Times New Roman"/>
                <a:cs typeface="Times New Roman"/>
              </a:rPr>
              <a:t>mAin </a:t>
            </a:r>
            <a:r>
              <a:rPr sz="2000" dirty="0">
                <a:latin typeface="Times New Roman"/>
                <a:cs typeface="Times New Roman"/>
              </a:rPr>
              <a:t>idle</a:t>
            </a:r>
            <a:r>
              <a:rPr sz="2000" spc="-20" dirty="0">
                <a:latin typeface="Times New Roman"/>
                <a:cs typeface="Times New Roman"/>
              </a:rPr>
              <a:t> </a:t>
            </a:r>
            <a:r>
              <a:rPr sz="2000" dirty="0">
                <a:latin typeface="Times New Roman"/>
                <a:cs typeface="Times New Roman"/>
              </a:rPr>
              <a:t>mode</a:t>
            </a:r>
            <a:r>
              <a:rPr sz="2000" spc="-1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250</a:t>
            </a:r>
            <a:r>
              <a:rPr sz="2000" spc="-20" dirty="0">
                <a:latin typeface="Times New Roman"/>
                <a:cs typeface="Times New Roman"/>
              </a:rPr>
              <a:t> </a:t>
            </a:r>
            <a:r>
              <a:rPr sz="2000" spc="-10" dirty="0">
                <a:latin typeface="Times New Roman"/>
                <a:cs typeface="Times New Roman"/>
              </a:rPr>
              <a:t>mA</a:t>
            </a:r>
            <a:r>
              <a:rPr sz="2000" spc="-95" dirty="0">
                <a:latin typeface="Times New Roman"/>
                <a:cs typeface="Times New Roman"/>
              </a:rPr>
              <a:t> </a:t>
            </a:r>
            <a:r>
              <a:rPr sz="2000" dirty="0">
                <a:latin typeface="Times New Roman"/>
                <a:cs typeface="Times New Roman"/>
              </a:rPr>
              <a:t>during</a:t>
            </a:r>
            <a:r>
              <a:rPr sz="2000" spc="-3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call.</a:t>
            </a:r>
            <a:r>
              <a:rPr sz="2000" spc="-20" dirty="0">
                <a:latin typeface="Times New Roman"/>
                <a:cs typeface="Times New Roman"/>
              </a:rPr>
              <a:t> </a:t>
            </a:r>
            <a:r>
              <a:rPr sz="2000" dirty="0">
                <a:latin typeface="Times New Roman"/>
                <a:cs typeface="Times New Roman"/>
              </a:rPr>
              <a:t>How</a:t>
            </a:r>
            <a:r>
              <a:rPr sz="2000" spc="-5" dirty="0">
                <a:latin typeface="Times New Roman"/>
                <a:cs typeface="Times New Roman"/>
              </a:rPr>
              <a:t> </a:t>
            </a:r>
            <a:r>
              <a:rPr sz="2000" dirty="0">
                <a:latin typeface="Times New Roman"/>
                <a:cs typeface="Times New Roman"/>
              </a:rPr>
              <a:t>long</a:t>
            </a:r>
            <a:r>
              <a:rPr sz="2000" spc="-35" dirty="0">
                <a:latin typeface="Times New Roman"/>
                <a:cs typeface="Times New Roman"/>
              </a:rPr>
              <a:t> </a:t>
            </a:r>
            <a:r>
              <a:rPr sz="2000" dirty="0">
                <a:latin typeface="Times New Roman"/>
                <a:cs typeface="Times New Roman"/>
              </a:rPr>
              <a:t>would</a:t>
            </a:r>
            <a:r>
              <a:rPr sz="2000" spc="-1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phone</a:t>
            </a:r>
            <a:r>
              <a:rPr sz="2000" spc="-40" dirty="0">
                <a:latin typeface="Times New Roman"/>
                <a:cs typeface="Times New Roman"/>
              </a:rPr>
              <a:t> </a:t>
            </a:r>
            <a:r>
              <a:rPr sz="2000" dirty="0">
                <a:latin typeface="Times New Roman"/>
                <a:cs typeface="Times New Roman"/>
              </a:rPr>
              <a:t>work</a:t>
            </a:r>
            <a:r>
              <a:rPr sz="2000" spc="-20" dirty="0">
                <a:latin typeface="Times New Roman"/>
                <a:cs typeface="Times New Roman"/>
              </a:rPr>
              <a:t> </a:t>
            </a:r>
            <a:r>
              <a:rPr sz="2000" spc="-10" dirty="0">
                <a:latin typeface="Times New Roman"/>
                <a:cs typeface="Times New Roman"/>
              </a:rPr>
              <a:t>(i.e., </a:t>
            </a:r>
            <a:r>
              <a:rPr sz="2000" dirty="0">
                <a:latin typeface="Times New Roman"/>
                <a:cs typeface="Times New Roman"/>
              </a:rPr>
              <a:t>what</a:t>
            </a:r>
            <a:r>
              <a:rPr sz="2000"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battery</a:t>
            </a:r>
            <a:r>
              <a:rPr sz="2000" spc="-10" dirty="0">
                <a:latin typeface="Times New Roman"/>
                <a:cs typeface="Times New Roman"/>
              </a:rPr>
              <a:t> </a:t>
            </a:r>
            <a:r>
              <a:rPr sz="2000" dirty="0">
                <a:latin typeface="Times New Roman"/>
                <a:cs typeface="Times New Roman"/>
              </a:rPr>
              <a:t>life)</a:t>
            </a:r>
            <a:r>
              <a:rPr sz="2000" spc="-30" dirty="0">
                <a:latin typeface="Times New Roman"/>
                <a:cs typeface="Times New Roman"/>
              </a:rPr>
              <a:t> </a:t>
            </a:r>
            <a:r>
              <a:rPr sz="2000" dirty="0">
                <a:latin typeface="Times New Roman"/>
                <a:cs typeface="Times New Roman"/>
              </a:rPr>
              <a:t>if</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user</a:t>
            </a:r>
            <a:r>
              <a:rPr sz="2000" spc="-20" dirty="0">
                <a:latin typeface="Times New Roman"/>
                <a:cs typeface="Times New Roman"/>
              </a:rPr>
              <a:t> </a:t>
            </a:r>
            <a:r>
              <a:rPr sz="2000" dirty="0">
                <a:latin typeface="Times New Roman"/>
                <a:cs typeface="Times New Roman"/>
              </a:rPr>
              <a:t>leaves</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phone</a:t>
            </a:r>
            <a:r>
              <a:rPr sz="2000" spc="-40" dirty="0">
                <a:latin typeface="Times New Roman"/>
                <a:cs typeface="Times New Roman"/>
              </a:rPr>
              <a:t> </a:t>
            </a:r>
            <a:r>
              <a:rPr sz="2000" dirty="0">
                <a:latin typeface="Times New Roman"/>
                <a:cs typeface="Times New Roman"/>
              </a:rPr>
              <a:t>on</a:t>
            </a:r>
            <a:r>
              <a:rPr sz="2000" spc="-10" dirty="0">
                <a:latin typeface="Times New Roman"/>
                <a:cs typeface="Times New Roman"/>
              </a:rPr>
              <a:t> </a:t>
            </a:r>
            <a:r>
              <a:rPr sz="2000" dirty="0">
                <a:latin typeface="Times New Roman"/>
                <a:cs typeface="Times New Roman"/>
              </a:rPr>
              <a:t>continually</a:t>
            </a:r>
            <a:r>
              <a:rPr sz="2000" spc="-4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has</a:t>
            </a:r>
            <a:r>
              <a:rPr sz="2000" spc="-15" dirty="0">
                <a:latin typeface="Times New Roman"/>
                <a:cs typeface="Times New Roman"/>
              </a:rPr>
              <a:t> </a:t>
            </a:r>
            <a:r>
              <a:rPr sz="2000" spc="-25" dirty="0">
                <a:latin typeface="Times New Roman"/>
                <a:cs typeface="Times New Roman"/>
              </a:rPr>
              <a:t>one </a:t>
            </a:r>
            <a:r>
              <a:rPr sz="2000" dirty="0">
                <a:latin typeface="Times New Roman"/>
                <a:cs typeface="Times New Roman"/>
              </a:rPr>
              <a:t>3-minute</a:t>
            </a:r>
            <a:r>
              <a:rPr sz="2000" spc="-30" dirty="0">
                <a:latin typeface="Times New Roman"/>
                <a:cs typeface="Times New Roman"/>
              </a:rPr>
              <a:t> </a:t>
            </a:r>
            <a:r>
              <a:rPr sz="2000" dirty="0">
                <a:latin typeface="Times New Roman"/>
                <a:cs typeface="Times New Roman"/>
              </a:rPr>
              <a:t>call</a:t>
            </a:r>
            <a:r>
              <a:rPr sz="2000" spc="-15" dirty="0">
                <a:latin typeface="Times New Roman"/>
                <a:cs typeface="Times New Roman"/>
              </a:rPr>
              <a:t> </a:t>
            </a:r>
            <a:r>
              <a:rPr sz="2000" dirty="0">
                <a:latin typeface="Times New Roman"/>
                <a:cs typeface="Times New Roman"/>
              </a:rPr>
              <a:t>every</a:t>
            </a:r>
            <a:r>
              <a:rPr sz="2000" spc="-30" dirty="0">
                <a:latin typeface="Times New Roman"/>
                <a:cs typeface="Times New Roman"/>
              </a:rPr>
              <a:t> </a:t>
            </a:r>
            <a:r>
              <a:rPr sz="2000" dirty="0">
                <a:latin typeface="Times New Roman"/>
                <a:cs typeface="Times New Roman"/>
              </a:rPr>
              <a:t>day?</a:t>
            </a:r>
            <a:r>
              <a:rPr sz="2000" spc="-5" dirty="0">
                <a:latin typeface="Times New Roman"/>
                <a:cs typeface="Times New Roman"/>
              </a:rPr>
              <a:t> </a:t>
            </a:r>
            <a:r>
              <a:rPr sz="2000" dirty="0">
                <a:latin typeface="Times New Roman"/>
                <a:cs typeface="Times New Roman"/>
              </a:rPr>
              <a:t>Every</a:t>
            </a:r>
            <a:r>
              <a:rPr sz="2000" spc="-30" dirty="0">
                <a:latin typeface="Times New Roman"/>
                <a:cs typeface="Times New Roman"/>
              </a:rPr>
              <a:t> </a:t>
            </a:r>
            <a:r>
              <a:rPr sz="2000" dirty="0">
                <a:latin typeface="Times New Roman"/>
                <a:cs typeface="Times New Roman"/>
              </a:rPr>
              <a:t>6 hours?</a:t>
            </a:r>
            <a:r>
              <a:rPr sz="2000" spc="-25" dirty="0">
                <a:latin typeface="Times New Roman"/>
                <a:cs typeface="Times New Roman"/>
              </a:rPr>
              <a:t> </a:t>
            </a:r>
            <a:r>
              <a:rPr sz="2000" dirty="0">
                <a:latin typeface="Times New Roman"/>
                <a:cs typeface="Times New Roman"/>
              </a:rPr>
              <a:t>Every</a:t>
            </a:r>
            <a:r>
              <a:rPr sz="2000" spc="-30" dirty="0">
                <a:latin typeface="Times New Roman"/>
                <a:cs typeface="Times New Roman"/>
              </a:rPr>
              <a:t> </a:t>
            </a:r>
            <a:r>
              <a:rPr sz="2000" dirty="0">
                <a:latin typeface="Times New Roman"/>
                <a:cs typeface="Times New Roman"/>
              </a:rPr>
              <a:t>hour?</a:t>
            </a:r>
            <a:r>
              <a:rPr sz="2000" spc="-65" dirty="0">
                <a:latin typeface="Times New Roman"/>
                <a:cs typeface="Times New Roman"/>
              </a:rPr>
              <a:t> </a:t>
            </a:r>
            <a:r>
              <a:rPr sz="2000" dirty="0">
                <a:latin typeface="Times New Roman"/>
                <a:cs typeface="Times New Roman"/>
              </a:rPr>
              <a:t>What</a:t>
            </a:r>
            <a:r>
              <a:rPr sz="2000" spc="-3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maximum</a:t>
            </a:r>
            <a:r>
              <a:rPr sz="2000" spc="500" dirty="0">
                <a:latin typeface="Times New Roman"/>
                <a:cs typeface="Times New Roman"/>
              </a:rPr>
              <a:t> </a:t>
            </a:r>
            <a:r>
              <a:rPr sz="2000" dirty="0">
                <a:latin typeface="Times New Roman"/>
                <a:cs typeface="Times New Roman"/>
              </a:rPr>
              <a:t>talk</a:t>
            </a:r>
            <a:r>
              <a:rPr sz="2000" spc="-20" dirty="0">
                <a:latin typeface="Times New Roman"/>
                <a:cs typeface="Times New Roman"/>
              </a:rPr>
              <a:t> </a:t>
            </a:r>
            <a:r>
              <a:rPr sz="2000" dirty="0">
                <a:latin typeface="Times New Roman"/>
                <a:cs typeface="Times New Roman"/>
              </a:rPr>
              <a:t>time</a:t>
            </a:r>
            <a:r>
              <a:rPr sz="2000" spc="-10" dirty="0">
                <a:latin typeface="Times New Roman"/>
                <a:cs typeface="Times New Roman"/>
              </a:rPr>
              <a:t> </a:t>
            </a:r>
            <a:r>
              <a:rPr sz="2000" dirty="0">
                <a:latin typeface="Times New Roman"/>
                <a:cs typeface="Times New Roman"/>
              </a:rPr>
              <a:t>available</a:t>
            </a:r>
            <a:r>
              <a:rPr sz="2000" spc="-35" dirty="0">
                <a:latin typeface="Times New Roman"/>
                <a:cs typeface="Times New Roman"/>
              </a:rPr>
              <a:t> </a:t>
            </a:r>
            <a:r>
              <a:rPr sz="2000" dirty="0">
                <a:latin typeface="Times New Roman"/>
                <a:cs typeface="Times New Roman"/>
              </a:rPr>
              <a:t>on</a:t>
            </a:r>
            <a:r>
              <a:rPr sz="2000" spc="-2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cellular</a:t>
            </a:r>
            <a:r>
              <a:rPr sz="2000" spc="-45" dirty="0">
                <a:latin typeface="Times New Roman"/>
                <a:cs typeface="Times New Roman"/>
              </a:rPr>
              <a:t> </a:t>
            </a:r>
            <a:r>
              <a:rPr sz="2000" dirty="0">
                <a:latin typeface="Times New Roman"/>
                <a:cs typeface="Times New Roman"/>
              </a:rPr>
              <a:t>phone</a:t>
            </a:r>
            <a:r>
              <a:rPr sz="2000" spc="-45"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this</a:t>
            </a:r>
            <a:r>
              <a:rPr sz="2000" spc="-20" dirty="0">
                <a:latin typeface="Times New Roman"/>
                <a:cs typeface="Times New Roman"/>
              </a:rPr>
              <a:t> </a:t>
            </a:r>
            <a:r>
              <a:rPr sz="2000" spc="-10" dirty="0">
                <a:latin typeface="Times New Roman"/>
                <a:cs typeface="Times New Roman"/>
              </a:rPr>
              <a:t>example?</a:t>
            </a:r>
            <a:endParaRPr sz="20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
        <p:nvSpPr>
          <p:cNvPr id="3" name="object 3"/>
          <p:cNvSpPr txBox="1">
            <a:spLocks noGrp="1"/>
          </p:cNvSpPr>
          <p:nvPr>
            <p:ph type="title"/>
          </p:nvPr>
        </p:nvSpPr>
        <p:spPr>
          <a:xfrm>
            <a:off x="2068448" y="378917"/>
            <a:ext cx="2817495" cy="574675"/>
          </a:xfrm>
          <a:prstGeom prst="rect">
            <a:avLst/>
          </a:prstGeom>
        </p:spPr>
        <p:txBody>
          <a:bodyPr vert="horz" wrap="square" lIns="0" tIns="12700" rIns="0" bIns="0" rtlCol="0">
            <a:spAutoFit/>
          </a:bodyPr>
          <a:lstStyle/>
          <a:p>
            <a:pPr marL="12700">
              <a:lnSpc>
                <a:spcPct val="100000"/>
              </a:lnSpc>
              <a:spcBef>
                <a:spcPts val="100"/>
              </a:spcBef>
            </a:pPr>
            <a:r>
              <a:rPr spc="-120" dirty="0"/>
              <a:t>HOME</a:t>
            </a:r>
            <a:r>
              <a:rPr spc="-285" dirty="0"/>
              <a:t> </a:t>
            </a:r>
            <a:r>
              <a:rPr spc="-110" dirty="0"/>
              <a:t>WORK</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6507"/>
            <a:ext cx="8054975" cy="2220595"/>
          </a:xfrm>
          <a:prstGeom prst="rect">
            <a:avLst/>
          </a:prstGeom>
        </p:spPr>
        <p:txBody>
          <a:bodyPr vert="horz" wrap="square" lIns="0" tIns="12700" rIns="0" bIns="0" rtlCol="0">
            <a:spAutoFit/>
          </a:bodyPr>
          <a:lstStyle/>
          <a:p>
            <a:pPr marL="355600" marR="5080" indent="-342900">
              <a:lnSpc>
                <a:spcPct val="100000"/>
              </a:lnSpc>
              <a:spcBef>
                <a:spcPts val="100"/>
              </a:spcBef>
            </a:pPr>
            <a:r>
              <a:rPr sz="2400" dirty="0">
                <a:latin typeface="Times New Roman"/>
                <a:cs typeface="Times New Roman"/>
              </a:rPr>
              <a:t>1.16</a:t>
            </a:r>
            <a:r>
              <a:rPr sz="2400" spc="-30" dirty="0">
                <a:latin typeface="Times New Roman"/>
                <a:cs typeface="Times New Roman"/>
              </a:rPr>
              <a:t> </a:t>
            </a:r>
            <a:r>
              <a:rPr sz="2400" dirty="0">
                <a:latin typeface="Times New Roman"/>
                <a:cs typeface="Times New Roman"/>
              </a:rPr>
              <a:t>Discuss</a:t>
            </a:r>
            <a:r>
              <a:rPr sz="2400" spc="-3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similarities</a:t>
            </a:r>
            <a:r>
              <a:rPr sz="2400" spc="-6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differences</a:t>
            </a:r>
            <a:r>
              <a:rPr sz="2400" spc="-40" dirty="0">
                <a:latin typeface="Times New Roman"/>
                <a:cs typeface="Times New Roman"/>
              </a:rPr>
              <a:t> </a:t>
            </a:r>
            <a:r>
              <a:rPr sz="2400" dirty="0">
                <a:latin typeface="Times New Roman"/>
                <a:cs typeface="Times New Roman"/>
              </a:rPr>
              <a:t>between</a:t>
            </a:r>
            <a:r>
              <a:rPr sz="2400" spc="-50" dirty="0">
                <a:latin typeface="Times New Roman"/>
                <a:cs typeface="Times New Roman"/>
              </a:rPr>
              <a:t> a </a:t>
            </a:r>
            <a:r>
              <a:rPr sz="2400" dirty="0">
                <a:latin typeface="Times New Roman"/>
                <a:cs typeface="Times New Roman"/>
              </a:rPr>
              <a:t>conventional</a:t>
            </a:r>
            <a:r>
              <a:rPr sz="2400" spc="-40" dirty="0">
                <a:latin typeface="Times New Roman"/>
                <a:cs typeface="Times New Roman"/>
              </a:rPr>
              <a:t> </a:t>
            </a:r>
            <a:r>
              <a:rPr sz="2400" dirty="0">
                <a:latin typeface="Times New Roman"/>
                <a:cs typeface="Times New Roman"/>
              </a:rPr>
              <a:t>cellular</a:t>
            </a:r>
            <a:r>
              <a:rPr sz="2400" spc="-40" dirty="0">
                <a:latin typeface="Times New Roman"/>
                <a:cs typeface="Times New Roman"/>
              </a:rPr>
              <a:t> </a:t>
            </a:r>
            <a:r>
              <a:rPr sz="2400" dirty="0">
                <a:latin typeface="Times New Roman"/>
                <a:cs typeface="Times New Roman"/>
              </a:rPr>
              <a:t>radio</a:t>
            </a:r>
            <a:r>
              <a:rPr sz="2400" spc="-5" dirty="0">
                <a:latin typeface="Times New Roman"/>
                <a:cs typeface="Times New Roman"/>
              </a:rPr>
              <a:t> </a:t>
            </a:r>
            <a:r>
              <a:rPr sz="2400" dirty="0">
                <a:latin typeface="Times New Roman"/>
                <a:cs typeface="Times New Roman"/>
              </a:rPr>
              <a:t>system</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10" dirty="0">
                <a:latin typeface="Times New Roman"/>
                <a:cs typeface="Times New Roman"/>
              </a:rPr>
              <a:t>space-</a:t>
            </a:r>
            <a:r>
              <a:rPr sz="2400" dirty="0">
                <a:latin typeface="Times New Roman"/>
                <a:cs typeface="Times New Roman"/>
              </a:rPr>
              <a:t>based</a:t>
            </a:r>
            <a:r>
              <a:rPr sz="2400" spc="-20" dirty="0">
                <a:latin typeface="Times New Roman"/>
                <a:cs typeface="Times New Roman"/>
              </a:rPr>
              <a:t> </a:t>
            </a:r>
            <a:r>
              <a:rPr sz="2400" spc="-10" dirty="0">
                <a:latin typeface="Times New Roman"/>
                <a:cs typeface="Times New Roman"/>
              </a:rPr>
              <a:t>(satellite) </a:t>
            </a:r>
            <a:r>
              <a:rPr sz="2400" dirty="0">
                <a:latin typeface="Times New Roman"/>
                <a:cs typeface="Times New Roman"/>
              </a:rPr>
              <a:t>cellular</a:t>
            </a:r>
            <a:r>
              <a:rPr sz="2400" spc="-50" dirty="0">
                <a:latin typeface="Times New Roman"/>
                <a:cs typeface="Times New Roman"/>
              </a:rPr>
              <a:t> </a:t>
            </a:r>
            <a:r>
              <a:rPr sz="2400" dirty="0">
                <a:latin typeface="Times New Roman"/>
                <a:cs typeface="Times New Roman"/>
              </a:rPr>
              <a:t>radio</a:t>
            </a:r>
            <a:r>
              <a:rPr sz="2400" spc="-30" dirty="0">
                <a:latin typeface="Times New Roman"/>
                <a:cs typeface="Times New Roman"/>
              </a:rPr>
              <a:t> </a:t>
            </a:r>
            <a:r>
              <a:rPr sz="2400" dirty="0">
                <a:latin typeface="Times New Roman"/>
                <a:cs typeface="Times New Roman"/>
              </a:rPr>
              <a:t>system.</a:t>
            </a:r>
            <a:r>
              <a:rPr sz="2400" spc="-50" dirty="0">
                <a:latin typeface="Times New Roman"/>
                <a:cs typeface="Times New Roman"/>
              </a:rPr>
              <a:t> </a:t>
            </a:r>
            <a:r>
              <a:rPr sz="2400" dirty="0">
                <a:latin typeface="Times New Roman"/>
                <a:cs typeface="Times New Roman"/>
              </a:rPr>
              <a:t>What</a:t>
            </a:r>
            <a:r>
              <a:rPr sz="2400" spc="-15"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advantages</a:t>
            </a:r>
            <a:r>
              <a:rPr sz="2400" spc="-50" dirty="0">
                <a:latin typeface="Times New Roman"/>
                <a:cs typeface="Times New Roman"/>
              </a:rPr>
              <a:t> </a:t>
            </a:r>
            <a:r>
              <a:rPr sz="2400" spc="-25" dirty="0">
                <a:latin typeface="Times New Roman"/>
                <a:cs typeface="Times New Roman"/>
              </a:rPr>
              <a:t>and </a:t>
            </a:r>
            <a:r>
              <a:rPr sz="2400" dirty="0">
                <a:latin typeface="Times New Roman"/>
                <a:cs typeface="Times New Roman"/>
              </a:rPr>
              <a:t>disadvantages</a:t>
            </a:r>
            <a:r>
              <a:rPr sz="2400" spc="-5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each</a:t>
            </a:r>
            <a:r>
              <a:rPr sz="2400" spc="-40" dirty="0">
                <a:latin typeface="Times New Roman"/>
                <a:cs typeface="Times New Roman"/>
              </a:rPr>
              <a:t> </a:t>
            </a:r>
            <a:r>
              <a:rPr sz="2400" dirty="0">
                <a:latin typeface="Times New Roman"/>
                <a:cs typeface="Times New Roman"/>
              </a:rPr>
              <a:t>system?</a:t>
            </a:r>
            <a:r>
              <a:rPr sz="2400" spc="-65" dirty="0">
                <a:latin typeface="Times New Roman"/>
                <a:cs typeface="Times New Roman"/>
              </a:rPr>
              <a:t> </a:t>
            </a:r>
            <a:r>
              <a:rPr sz="2400" dirty="0">
                <a:latin typeface="Times New Roman"/>
                <a:cs typeface="Times New Roman"/>
              </a:rPr>
              <a:t>Which</a:t>
            </a:r>
            <a:r>
              <a:rPr sz="2400" spc="-10" dirty="0">
                <a:latin typeface="Times New Roman"/>
                <a:cs typeface="Times New Roman"/>
              </a:rPr>
              <a:t> </a:t>
            </a:r>
            <a:r>
              <a:rPr sz="2400" dirty="0">
                <a:latin typeface="Times New Roman"/>
                <a:cs typeface="Times New Roman"/>
              </a:rPr>
              <a:t>system</a:t>
            </a:r>
            <a:r>
              <a:rPr sz="2400" spc="-35" dirty="0">
                <a:latin typeface="Times New Roman"/>
                <a:cs typeface="Times New Roman"/>
              </a:rPr>
              <a:t> </a:t>
            </a:r>
            <a:r>
              <a:rPr sz="2400" dirty="0">
                <a:latin typeface="Times New Roman"/>
                <a:cs typeface="Times New Roman"/>
              </a:rPr>
              <a:t>could</a:t>
            </a:r>
            <a:r>
              <a:rPr sz="2400" spc="-15" dirty="0">
                <a:latin typeface="Times New Roman"/>
                <a:cs typeface="Times New Roman"/>
              </a:rPr>
              <a:t> </a:t>
            </a:r>
            <a:r>
              <a:rPr sz="2400" dirty="0">
                <a:latin typeface="Times New Roman"/>
                <a:cs typeface="Times New Roman"/>
              </a:rPr>
              <a:t>support</a:t>
            </a:r>
            <a:r>
              <a:rPr sz="2400" spc="-15" dirty="0">
                <a:latin typeface="Times New Roman"/>
                <a:cs typeface="Times New Roman"/>
              </a:rPr>
              <a:t> </a:t>
            </a:r>
            <a:r>
              <a:rPr sz="2400" spc="-50" dirty="0">
                <a:latin typeface="Times New Roman"/>
                <a:cs typeface="Times New Roman"/>
              </a:rPr>
              <a:t>a </a:t>
            </a:r>
            <a:r>
              <a:rPr sz="2400" dirty="0">
                <a:latin typeface="Times New Roman"/>
                <a:cs typeface="Times New Roman"/>
              </a:rPr>
              <a:t>larger</a:t>
            </a:r>
            <a:r>
              <a:rPr sz="2400" spc="-40" dirty="0">
                <a:latin typeface="Times New Roman"/>
                <a:cs typeface="Times New Roman"/>
              </a:rPr>
              <a:t> </a:t>
            </a:r>
            <a:r>
              <a:rPr sz="2400" dirty="0">
                <a:latin typeface="Times New Roman"/>
                <a:cs typeface="Times New Roman"/>
              </a:rPr>
              <a:t>number</a:t>
            </a:r>
            <a:r>
              <a:rPr sz="2400" spc="-2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users</a:t>
            </a:r>
            <a:r>
              <a:rPr sz="2400" spc="-1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given</a:t>
            </a:r>
            <a:r>
              <a:rPr sz="2400" spc="-35" dirty="0">
                <a:latin typeface="Times New Roman"/>
                <a:cs typeface="Times New Roman"/>
              </a:rPr>
              <a:t> </a:t>
            </a:r>
            <a:r>
              <a:rPr sz="2400" dirty="0">
                <a:latin typeface="Times New Roman"/>
                <a:cs typeface="Times New Roman"/>
              </a:rPr>
              <a:t>frequency</a:t>
            </a:r>
            <a:r>
              <a:rPr sz="2400" spc="-25" dirty="0">
                <a:latin typeface="Times New Roman"/>
                <a:cs typeface="Times New Roman"/>
              </a:rPr>
              <a:t> </a:t>
            </a:r>
            <a:r>
              <a:rPr sz="2400" dirty="0">
                <a:latin typeface="Times New Roman"/>
                <a:cs typeface="Times New Roman"/>
              </a:rPr>
              <a:t>allocation?</a:t>
            </a:r>
            <a:r>
              <a:rPr sz="2400" spc="-70" dirty="0">
                <a:latin typeface="Times New Roman"/>
                <a:cs typeface="Times New Roman"/>
              </a:rPr>
              <a:t> </a:t>
            </a:r>
            <a:r>
              <a:rPr sz="2400" spc="-20" dirty="0">
                <a:latin typeface="Times New Roman"/>
                <a:cs typeface="Times New Roman"/>
              </a:rPr>
              <a:t>Why? </a:t>
            </a:r>
            <a:r>
              <a:rPr sz="2400" dirty="0">
                <a:latin typeface="Times New Roman"/>
                <a:cs typeface="Times New Roman"/>
              </a:rPr>
              <a:t>How</a:t>
            </a:r>
            <a:r>
              <a:rPr sz="2400" spc="-5" dirty="0">
                <a:latin typeface="Times New Roman"/>
                <a:cs typeface="Times New Roman"/>
              </a:rPr>
              <a:t> </a:t>
            </a:r>
            <a:r>
              <a:rPr sz="2400" dirty="0">
                <a:latin typeface="Times New Roman"/>
                <a:cs typeface="Times New Roman"/>
              </a:rPr>
              <a:t>would</a:t>
            </a:r>
            <a:r>
              <a:rPr sz="2400" spc="-15" dirty="0">
                <a:latin typeface="Times New Roman"/>
                <a:cs typeface="Times New Roman"/>
              </a:rPr>
              <a:t> </a:t>
            </a:r>
            <a:r>
              <a:rPr sz="2400" dirty="0">
                <a:latin typeface="Times New Roman"/>
                <a:cs typeface="Times New Roman"/>
              </a:rPr>
              <a:t>this</a:t>
            </a:r>
            <a:r>
              <a:rPr sz="2400" spc="-40" dirty="0">
                <a:latin typeface="Times New Roman"/>
                <a:cs typeface="Times New Roman"/>
              </a:rPr>
              <a:t> </a:t>
            </a:r>
            <a:r>
              <a:rPr sz="2400" dirty="0">
                <a:latin typeface="Times New Roman"/>
                <a:cs typeface="Times New Roman"/>
              </a:rPr>
              <a:t>impact</a:t>
            </a:r>
            <a:r>
              <a:rPr sz="2400" spc="-2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cost</a:t>
            </a:r>
            <a:r>
              <a:rPr sz="2400" spc="-3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service</a:t>
            </a:r>
            <a:r>
              <a:rPr sz="2400" spc="-3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each</a:t>
            </a:r>
            <a:r>
              <a:rPr sz="2400" spc="-25" dirty="0">
                <a:latin typeface="Times New Roman"/>
                <a:cs typeface="Times New Roman"/>
              </a:rPr>
              <a:t> </a:t>
            </a:r>
            <a:r>
              <a:rPr sz="2400" spc="-10" dirty="0">
                <a:latin typeface="Times New Roman"/>
                <a:cs typeface="Times New Roman"/>
              </a:rPr>
              <a:t>subscriber?</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94</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984631"/>
            <a:ext cx="8063230" cy="5086985"/>
          </a:xfrm>
          <a:prstGeom prst="rect">
            <a:avLst/>
          </a:prstGeom>
        </p:spPr>
        <p:txBody>
          <a:bodyPr vert="horz" wrap="square" lIns="0" tIns="13335" rIns="0" bIns="0" rtlCol="0">
            <a:spAutoFit/>
          </a:bodyPr>
          <a:lstStyle/>
          <a:p>
            <a:pPr marL="355600" marR="25400" lvl="1" indent="-342900">
              <a:lnSpc>
                <a:spcPct val="100000"/>
              </a:lnSpc>
              <a:spcBef>
                <a:spcPts val="105"/>
              </a:spcBef>
              <a:buAutoNum type="arabicPeriod"/>
              <a:tabLst>
                <a:tab pos="355600" algn="l"/>
                <a:tab pos="393065" algn="l"/>
              </a:tabLst>
            </a:pPr>
            <a:r>
              <a:rPr sz="2000" dirty="0">
                <a:latin typeface="Times New Roman"/>
                <a:cs typeface="Times New Roman"/>
              </a:rPr>
              <a:t>	</a:t>
            </a:r>
            <a:r>
              <a:rPr sz="2000" dirty="0">
                <a:solidFill>
                  <a:srgbClr val="221F1F"/>
                </a:solidFill>
                <a:latin typeface="Times New Roman"/>
                <a:cs typeface="Times New Roman"/>
              </a:rPr>
              <a:t>In</a:t>
            </a:r>
            <a:r>
              <a:rPr sz="2000" spc="-25" dirty="0">
                <a:solidFill>
                  <a:srgbClr val="221F1F"/>
                </a:solidFill>
                <a:latin typeface="Times New Roman"/>
                <a:cs typeface="Times New Roman"/>
              </a:rPr>
              <a:t> </a:t>
            </a:r>
            <a:r>
              <a:rPr sz="2000" dirty="0">
                <a:solidFill>
                  <a:srgbClr val="221F1F"/>
                </a:solidFill>
                <a:latin typeface="Times New Roman"/>
                <a:cs typeface="Times New Roman"/>
              </a:rPr>
              <a:t>your</a:t>
            </a:r>
            <a:r>
              <a:rPr sz="2000" spc="-20" dirty="0">
                <a:solidFill>
                  <a:srgbClr val="221F1F"/>
                </a:solidFill>
                <a:latin typeface="Times New Roman"/>
                <a:cs typeface="Times New Roman"/>
              </a:rPr>
              <a:t> </a:t>
            </a:r>
            <a:r>
              <a:rPr sz="2000" dirty="0">
                <a:solidFill>
                  <a:srgbClr val="221F1F"/>
                </a:solidFill>
                <a:latin typeface="Times New Roman"/>
                <a:cs typeface="Times New Roman"/>
              </a:rPr>
              <a:t>place</a:t>
            </a:r>
            <a:r>
              <a:rPr sz="2000" spc="-20" dirty="0">
                <a:solidFill>
                  <a:srgbClr val="221F1F"/>
                </a:solidFill>
                <a:latin typeface="Times New Roman"/>
                <a:cs typeface="Times New Roman"/>
              </a:rPr>
              <a:t> </a:t>
            </a:r>
            <a:r>
              <a:rPr sz="2000" dirty="0">
                <a:solidFill>
                  <a:srgbClr val="221F1F"/>
                </a:solidFill>
                <a:latin typeface="Times New Roman"/>
                <a:cs typeface="Times New Roman"/>
              </a:rPr>
              <a:t>of</a:t>
            </a:r>
            <a:r>
              <a:rPr sz="2000" spc="-20" dirty="0">
                <a:solidFill>
                  <a:srgbClr val="221F1F"/>
                </a:solidFill>
                <a:latin typeface="Times New Roman"/>
                <a:cs typeface="Times New Roman"/>
              </a:rPr>
              <a:t> </a:t>
            </a:r>
            <a:r>
              <a:rPr sz="2000" dirty="0">
                <a:solidFill>
                  <a:srgbClr val="221F1F"/>
                </a:solidFill>
                <a:latin typeface="Times New Roman"/>
                <a:cs typeface="Times New Roman"/>
              </a:rPr>
              <a:t>work,</a:t>
            </a:r>
            <a:r>
              <a:rPr sz="2000" spc="-35" dirty="0">
                <a:solidFill>
                  <a:srgbClr val="221F1F"/>
                </a:solidFill>
                <a:latin typeface="Times New Roman"/>
                <a:cs typeface="Times New Roman"/>
              </a:rPr>
              <a:t> </a:t>
            </a:r>
            <a:r>
              <a:rPr sz="2000" dirty="0">
                <a:solidFill>
                  <a:srgbClr val="221F1F"/>
                </a:solidFill>
                <a:latin typeface="Times New Roman"/>
                <a:cs typeface="Times New Roman"/>
              </a:rPr>
              <a:t>how</a:t>
            </a:r>
            <a:r>
              <a:rPr sz="2000" spc="-25" dirty="0">
                <a:solidFill>
                  <a:srgbClr val="221F1F"/>
                </a:solidFill>
                <a:latin typeface="Times New Roman"/>
                <a:cs typeface="Times New Roman"/>
              </a:rPr>
              <a:t> </a:t>
            </a:r>
            <a:r>
              <a:rPr sz="2000" dirty="0">
                <a:solidFill>
                  <a:srgbClr val="221F1F"/>
                </a:solidFill>
                <a:latin typeface="Times New Roman"/>
                <a:cs typeface="Times New Roman"/>
              </a:rPr>
              <a:t>many</a:t>
            </a:r>
            <a:r>
              <a:rPr sz="2000" spc="5" dirty="0">
                <a:solidFill>
                  <a:srgbClr val="221F1F"/>
                </a:solidFill>
                <a:latin typeface="Times New Roman"/>
                <a:cs typeface="Times New Roman"/>
              </a:rPr>
              <a:t> </a:t>
            </a:r>
            <a:r>
              <a:rPr sz="2000" dirty="0">
                <a:solidFill>
                  <a:srgbClr val="221F1F"/>
                </a:solidFill>
                <a:latin typeface="Times New Roman"/>
                <a:cs typeface="Times New Roman"/>
              </a:rPr>
              <a:t>modern</a:t>
            </a:r>
            <a:r>
              <a:rPr sz="2000" spc="-20" dirty="0">
                <a:solidFill>
                  <a:srgbClr val="221F1F"/>
                </a:solidFill>
                <a:latin typeface="Times New Roman"/>
                <a:cs typeface="Times New Roman"/>
              </a:rPr>
              <a:t> </a:t>
            </a:r>
            <a:r>
              <a:rPr sz="2000" dirty="0">
                <a:solidFill>
                  <a:srgbClr val="221F1F"/>
                </a:solidFill>
                <a:latin typeface="Times New Roman"/>
                <a:cs typeface="Times New Roman"/>
              </a:rPr>
              <a:t>wireless</a:t>
            </a:r>
            <a:r>
              <a:rPr sz="2000" spc="-45" dirty="0">
                <a:solidFill>
                  <a:srgbClr val="221F1F"/>
                </a:solidFill>
                <a:latin typeface="Times New Roman"/>
                <a:cs typeface="Times New Roman"/>
              </a:rPr>
              <a:t> </a:t>
            </a:r>
            <a:r>
              <a:rPr sz="2000" spc="-10" dirty="0">
                <a:solidFill>
                  <a:srgbClr val="221F1F"/>
                </a:solidFill>
                <a:latin typeface="Times New Roman"/>
                <a:cs typeface="Times New Roman"/>
              </a:rPr>
              <a:t>communications </a:t>
            </a:r>
            <a:r>
              <a:rPr sz="2000" dirty="0">
                <a:solidFill>
                  <a:srgbClr val="221F1F"/>
                </a:solidFill>
                <a:latin typeface="Times New Roman"/>
                <a:cs typeface="Times New Roman"/>
              </a:rPr>
              <a:t>networks</a:t>
            </a:r>
            <a:r>
              <a:rPr sz="2000" spc="-50" dirty="0">
                <a:solidFill>
                  <a:srgbClr val="221F1F"/>
                </a:solidFill>
                <a:latin typeface="Times New Roman"/>
                <a:cs typeface="Times New Roman"/>
              </a:rPr>
              <a:t> </a:t>
            </a:r>
            <a:r>
              <a:rPr sz="2000" dirty="0">
                <a:solidFill>
                  <a:srgbClr val="221F1F"/>
                </a:solidFill>
                <a:latin typeface="Times New Roman"/>
                <a:cs typeface="Times New Roman"/>
              </a:rPr>
              <a:t>are</a:t>
            </a:r>
            <a:r>
              <a:rPr sz="2000" spc="-10" dirty="0">
                <a:solidFill>
                  <a:srgbClr val="221F1F"/>
                </a:solidFill>
                <a:latin typeface="Times New Roman"/>
                <a:cs typeface="Times New Roman"/>
              </a:rPr>
              <a:t> </a:t>
            </a:r>
            <a:r>
              <a:rPr sz="2000" dirty="0">
                <a:solidFill>
                  <a:srgbClr val="221F1F"/>
                </a:solidFill>
                <a:latin typeface="Times New Roman"/>
                <a:cs typeface="Times New Roman"/>
              </a:rPr>
              <a:t>available</a:t>
            </a:r>
            <a:r>
              <a:rPr sz="2000" spc="-30" dirty="0">
                <a:solidFill>
                  <a:srgbClr val="221F1F"/>
                </a:solidFill>
                <a:latin typeface="Times New Roman"/>
                <a:cs typeface="Times New Roman"/>
              </a:rPr>
              <a:t> </a:t>
            </a:r>
            <a:r>
              <a:rPr sz="2000" dirty="0">
                <a:solidFill>
                  <a:srgbClr val="221F1F"/>
                </a:solidFill>
                <a:latin typeface="Times New Roman"/>
                <a:cs typeface="Times New Roman"/>
              </a:rPr>
              <a:t>to</a:t>
            </a:r>
            <a:r>
              <a:rPr sz="2000" spc="-20" dirty="0">
                <a:solidFill>
                  <a:srgbClr val="221F1F"/>
                </a:solidFill>
                <a:latin typeface="Times New Roman"/>
                <a:cs typeface="Times New Roman"/>
              </a:rPr>
              <a:t> </a:t>
            </a:r>
            <a:r>
              <a:rPr sz="2000" dirty="0">
                <a:solidFill>
                  <a:srgbClr val="221F1F"/>
                </a:solidFill>
                <a:latin typeface="Times New Roman"/>
                <a:cs typeface="Times New Roman"/>
              </a:rPr>
              <a:t>you?</a:t>
            </a:r>
            <a:r>
              <a:rPr sz="2000" spc="-10" dirty="0">
                <a:solidFill>
                  <a:srgbClr val="221F1F"/>
                </a:solidFill>
                <a:latin typeface="Times New Roman"/>
                <a:cs typeface="Times New Roman"/>
              </a:rPr>
              <a:t> </a:t>
            </a:r>
            <a:r>
              <a:rPr sz="2000" dirty="0">
                <a:solidFill>
                  <a:srgbClr val="221F1F"/>
                </a:solidFill>
                <a:latin typeface="Times New Roman"/>
                <a:cs typeface="Times New Roman"/>
              </a:rPr>
              <a:t>Identify</a:t>
            </a:r>
            <a:r>
              <a:rPr sz="2000" spc="-40" dirty="0">
                <a:solidFill>
                  <a:srgbClr val="221F1F"/>
                </a:solidFill>
                <a:latin typeface="Times New Roman"/>
                <a:cs typeface="Times New Roman"/>
              </a:rPr>
              <a:t>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types</a:t>
            </a:r>
            <a:r>
              <a:rPr sz="2000" spc="-15" dirty="0">
                <a:solidFill>
                  <a:srgbClr val="221F1F"/>
                </a:solidFill>
                <a:latin typeface="Times New Roman"/>
                <a:cs typeface="Times New Roman"/>
              </a:rPr>
              <a:t> </a:t>
            </a:r>
            <a:r>
              <a:rPr sz="2000" dirty="0">
                <a:solidFill>
                  <a:srgbClr val="221F1F"/>
                </a:solidFill>
                <a:latin typeface="Times New Roman"/>
                <a:cs typeface="Times New Roman"/>
              </a:rPr>
              <a:t>of</a:t>
            </a:r>
            <a:r>
              <a:rPr sz="2000" spc="-20" dirty="0">
                <a:solidFill>
                  <a:srgbClr val="221F1F"/>
                </a:solidFill>
                <a:latin typeface="Times New Roman"/>
                <a:cs typeface="Times New Roman"/>
              </a:rPr>
              <a:t> </a:t>
            </a:r>
            <a:r>
              <a:rPr sz="2000" dirty="0">
                <a:solidFill>
                  <a:srgbClr val="221F1F"/>
                </a:solidFill>
                <a:latin typeface="Times New Roman"/>
                <a:cs typeface="Times New Roman"/>
              </a:rPr>
              <a:t>services,</a:t>
            </a:r>
            <a:r>
              <a:rPr sz="2000" spc="-35" dirty="0">
                <a:solidFill>
                  <a:srgbClr val="221F1F"/>
                </a:solidFill>
                <a:latin typeface="Times New Roman"/>
                <a:cs typeface="Times New Roman"/>
              </a:rPr>
              <a:t>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types </a:t>
            </a:r>
            <a:r>
              <a:rPr sz="2000" spc="-25" dirty="0">
                <a:solidFill>
                  <a:srgbClr val="221F1F"/>
                </a:solidFill>
                <a:latin typeface="Times New Roman"/>
                <a:cs typeface="Times New Roman"/>
              </a:rPr>
              <a:t>of </a:t>
            </a:r>
            <a:r>
              <a:rPr sz="2000" dirty="0">
                <a:solidFill>
                  <a:srgbClr val="221F1F"/>
                </a:solidFill>
                <a:latin typeface="Times New Roman"/>
                <a:cs typeface="Times New Roman"/>
              </a:rPr>
              <a:t>technologies,</a:t>
            </a:r>
            <a:r>
              <a:rPr sz="2000" spc="-60" dirty="0">
                <a:solidFill>
                  <a:srgbClr val="221F1F"/>
                </a:solidFill>
                <a:latin typeface="Times New Roman"/>
                <a:cs typeface="Times New Roman"/>
              </a:rPr>
              <a:t> </a:t>
            </a:r>
            <a:r>
              <a:rPr sz="2000" dirty="0">
                <a:solidFill>
                  <a:srgbClr val="221F1F"/>
                </a:solidFill>
                <a:latin typeface="Times New Roman"/>
                <a:cs typeface="Times New Roman"/>
              </a:rPr>
              <a:t>the</a:t>
            </a:r>
            <a:r>
              <a:rPr sz="2000" spc="-20" dirty="0">
                <a:solidFill>
                  <a:srgbClr val="221F1F"/>
                </a:solidFill>
                <a:latin typeface="Times New Roman"/>
                <a:cs typeface="Times New Roman"/>
              </a:rPr>
              <a:t> </a:t>
            </a:r>
            <a:r>
              <a:rPr sz="2000" dirty="0">
                <a:solidFill>
                  <a:srgbClr val="221F1F"/>
                </a:solidFill>
                <a:latin typeface="Times New Roman"/>
                <a:cs typeface="Times New Roman"/>
              </a:rPr>
              <a:t>commercial</a:t>
            </a:r>
            <a:r>
              <a:rPr sz="2000" spc="-20" dirty="0">
                <a:solidFill>
                  <a:srgbClr val="221F1F"/>
                </a:solidFill>
                <a:latin typeface="Times New Roman"/>
                <a:cs typeface="Times New Roman"/>
              </a:rPr>
              <a:t> </a:t>
            </a:r>
            <a:r>
              <a:rPr sz="2000" dirty="0">
                <a:solidFill>
                  <a:srgbClr val="221F1F"/>
                </a:solidFill>
                <a:latin typeface="Times New Roman"/>
                <a:cs typeface="Times New Roman"/>
              </a:rPr>
              <a:t>names</a:t>
            </a:r>
            <a:r>
              <a:rPr sz="2000" spc="-20" dirty="0">
                <a:solidFill>
                  <a:srgbClr val="221F1F"/>
                </a:solidFill>
                <a:latin typeface="Times New Roman"/>
                <a:cs typeface="Times New Roman"/>
              </a:rPr>
              <a:t> </a:t>
            </a:r>
            <a:r>
              <a:rPr sz="2000" dirty="0">
                <a:solidFill>
                  <a:srgbClr val="221F1F"/>
                </a:solidFill>
                <a:latin typeface="Times New Roman"/>
                <a:cs typeface="Times New Roman"/>
              </a:rPr>
              <a:t>of</a:t>
            </a:r>
            <a:r>
              <a:rPr sz="2000" spc="-15" dirty="0">
                <a:solidFill>
                  <a:srgbClr val="221F1F"/>
                </a:solidFill>
                <a:latin typeface="Times New Roman"/>
                <a:cs typeface="Times New Roman"/>
              </a:rPr>
              <a:t> </a:t>
            </a:r>
            <a:r>
              <a:rPr sz="2000" dirty="0">
                <a:solidFill>
                  <a:srgbClr val="221F1F"/>
                </a:solidFill>
                <a:latin typeface="Times New Roman"/>
                <a:cs typeface="Times New Roman"/>
              </a:rPr>
              <a:t>the</a:t>
            </a:r>
            <a:r>
              <a:rPr sz="2000" spc="-35" dirty="0">
                <a:solidFill>
                  <a:srgbClr val="221F1F"/>
                </a:solidFill>
                <a:latin typeface="Times New Roman"/>
                <a:cs typeface="Times New Roman"/>
              </a:rPr>
              <a:t> </a:t>
            </a:r>
            <a:r>
              <a:rPr sz="2000" dirty="0">
                <a:solidFill>
                  <a:srgbClr val="221F1F"/>
                </a:solidFill>
                <a:latin typeface="Times New Roman"/>
                <a:cs typeface="Times New Roman"/>
              </a:rPr>
              <a:t>service</a:t>
            </a:r>
            <a:r>
              <a:rPr sz="2000" spc="-35" dirty="0">
                <a:solidFill>
                  <a:srgbClr val="221F1F"/>
                </a:solidFill>
                <a:latin typeface="Times New Roman"/>
                <a:cs typeface="Times New Roman"/>
              </a:rPr>
              <a:t> </a:t>
            </a:r>
            <a:r>
              <a:rPr sz="2000" dirty="0">
                <a:solidFill>
                  <a:srgbClr val="221F1F"/>
                </a:solidFill>
                <a:latin typeface="Times New Roman"/>
                <a:cs typeface="Times New Roman"/>
              </a:rPr>
              <a:t>providers,</a:t>
            </a:r>
            <a:r>
              <a:rPr sz="2000" spc="-55" dirty="0">
                <a:solidFill>
                  <a:srgbClr val="221F1F"/>
                </a:solidFill>
                <a:latin typeface="Times New Roman"/>
                <a:cs typeface="Times New Roman"/>
              </a:rPr>
              <a:t> </a:t>
            </a:r>
            <a:r>
              <a:rPr sz="2000" dirty="0">
                <a:solidFill>
                  <a:srgbClr val="221F1F"/>
                </a:solidFill>
                <a:latin typeface="Times New Roman"/>
                <a:cs typeface="Times New Roman"/>
              </a:rPr>
              <a:t>and</a:t>
            </a:r>
            <a:r>
              <a:rPr sz="2000" spc="-10" dirty="0">
                <a:solidFill>
                  <a:srgbClr val="221F1F"/>
                </a:solidFill>
                <a:latin typeface="Times New Roman"/>
                <a:cs typeface="Times New Roman"/>
              </a:rPr>
              <a:t> </a:t>
            </a:r>
            <a:r>
              <a:rPr sz="2000" spc="-25" dirty="0">
                <a:solidFill>
                  <a:srgbClr val="221F1F"/>
                </a:solidFill>
                <a:latin typeface="Times New Roman"/>
                <a:cs typeface="Times New Roman"/>
              </a:rPr>
              <a:t>the </a:t>
            </a:r>
            <a:r>
              <a:rPr sz="2000" dirty="0">
                <a:solidFill>
                  <a:srgbClr val="221F1F"/>
                </a:solidFill>
                <a:latin typeface="Times New Roman"/>
                <a:cs typeface="Times New Roman"/>
              </a:rPr>
              <a:t>commercial</a:t>
            </a:r>
            <a:r>
              <a:rPr sz="2000" spc="-25" dirty="0">
                <a:solidFill>
                  <a:srgbClr val="221F1F"/>
                </a:solidFill>
                <a:latin typeface="Times New Roman"/>
                <a:cs typeface="Times New Roman"/>
              </a:rPr>
              <a:t> </a:t>
            </a:r>
            <a:r>
              <a:rPr sz="2000" dirty="0">
                <a:solidFill>
                  <a:srgbClr val="221F1F"/>
                </a:solidFill>
                <a:latin typeface="Times New Roman"/>
                <a:cs typeface="Times New Roman"/>
              </a:rPr>
              <a:t>names</a:t>
            </a:r>
            <a:r>
              <a:rPr sz="2000" spc="-15" dirty="0">
                <a:solidFill>
                  <a:srgbClr val="221F1F"/>
                </a:solidFill>
                <a:latin typeface="Times New Roman"/>
                <a:cs typeface="Times New Roman"/>
              </a:rPr>
              <a:t> </a:t>
            </a:r>
            <a:r>
              <a:rPr sz="2000" dirty="0">
                <a:solidFill>
                  <a:srgbClr val="221F1F"/>
                </a:solidFill>
                <a:latin typeface="Times New Roman"/>
                <a:cs typeface="Times New Roman"/>
              </a:rPr>
              <a:t>of</a:t>
            </a:r>
            <a:r>
              <a:rPr sz="2000" spc="-30" dirty="0">
                <a:solidFill>
                  <a:srgbClr val="221F1F"/>
                </a:solidFill>
                <a:latin typeface="Times New Roman"/>
                <a:cs typeface="Times New Roman"/>
              </a:rPr>
              <a:t> </a:t>
            </a:r>
            <a:r>
              <a:rPr sz="2000" dirty="0">
                <a:solidFill>
                  <a:srgbClr val="221F1F"/>
                </a:solidFill>
                <a:latin typeface="Times New Roman"/>
                <a:cs typeface="Times New Roman"/>
              </a:rPr>
              <a:t>the</a:t>
            </a:r>
            <a:r>
              <a:rPr sz="2000" spc="-25" dirty="0">
                <a:solidFill>
                  <a:srgbClr val="221F1F"/>
                </a:solidFill>
                <a:latin typeface="Times New Roman"/>
                <a:cs typeface="Times New Roman"/>
              </a:rPr>
              <a:t> </a:t>
            </a:r>
            <a:r>
              <a:rPr sz="2000" dirty="0">
                <a:solidFill>
                  <a:srgbClr val="221F1F"/>
                </a:solidFill>
                <a:latin typeface="Times New Roman"/>
                <a:cs typeface="Times New Roman"/>
              </a:rPr>
              <a:t>equipment</a:t>
            </a:r>
            <a:r>
              <a:rPr sz="2000" spc="-50" dirty="0">
                <a:solidFill>
                  <a:srgbClr val="221F1F"/>
                </a:solidFill>
                <a:latin typeface="Times New Roman"/>
                <a:cs typeface="Times New Roman"/>
              </a:rPr>
              <a:t> </a:t>
            </a:r>
            <a:r>
              <a:rPr sz="2000" dirty="0">
                <a:solidFill>
                  <a:srgbClr val="221F1F"/>
                </a:solidFill>
                <a:latin typeface="Times New Roman"/>
                <a:cs typeface="Times New Roman"/>
              </a:rPr>
              <a:t>manufacturers</a:t>
            </a:r>
            <a:r>
              <a:rPr sz="2000" spc="-60" dirty="0">
                <a:solidFill>
                  <a:srgbClr val="221F1F"/>
                </a:solidFill>
                <a:latin typeface="Times New Roman"/>
                <a:cs typeface="Times New Roman"/>
              </a:rPr>
              <a:t> </a:t>
            </a:r>
            <a:r>
              <a:rPr sz="2000" dirty="0">
                <a:solidFill>
                  <a:srgbClr val="221F1F"/>
                </a:solidFill>
                <a:latin typeface="Times New Roman"/>
                <a:cs typeface="Times New Roman"/>
              </a:rPr>
              <a:t>that</a:t>
            </a:r>
            <a:r>
              <a:rPr sz="2000" spc="-30" dirty="0">
                <a:solidFill>
                  <a:srgbClr val="221F1F"/>
                </a:solidFill>
                <a:latin typeface="Times New Roman"/>
                <a:cs typeface="Times New Roman"/>
              </a:rPr>
              <a:t> </a:t>
            </a:r>
            <a:r>
              <a:rPr sz="2000" dirty="0">
                <a:solidFill>
                  <a:srgbClr val="221F1F"/>
                </a:solidFill>
                <a:latin typeface="Times New Roman"/>
                <a:cs typeface="Times New Roman"/>
              </a:rPr>
              <a:t>offer</a:t>
            </a:r>
            <a:r>
              <a:rPr sz="2000" spc="-55" dirty="0">
                <a:solidFill>
                  <a:srgbClr val="221F1F"/>
                </a:solidFill>
                <a:latin typeface="Times New Roman"/>
                <a:cs typeface="Times New Roman"/>
              </a:rPr>
              <a:t> </a:t>
            </a:r>
            <a:r>
              <a:rPr sz="2000" dirty="0">
                <a:solidFill>
                  <a:srgbClr val="221F1F"/>
                </a:solidFill>
                <a:latin typeface="Times New Roman"/>
                <a:cs typeface="Times New Roman"/>
              </a:rPr>
              <a:t>these</a:t>
            </a:r>
            <a:r>
              <a:rPr sz="2000" spc="-25" dirty="0">
                <a:solidFill>
                  <a:srgbClr val="221F1F"/>
                </a:solidFill>
                <a:latin typeface="Times New Roman"/>
                <a:cs typeface="Times New Roman"/>
              </a:rPr>
              <a:t> </a:t>
            </a:r>
            <a:r>
              <a:rPr sz="2000" spc="-10" dirty="0">
                <a:solidFill>
                  <a:srgbClr val="221F1F"/>
                </a:solidFill>
                <a:latin typeface="Times New Roman"/>
                <a:cs typeface="Times New Roman"/>
              </a:rPr>
              <a:t>wireless </a:t>
            </a:r>
            <a:r>
              <a:rPr sz="2000" dirty="0">
                <a:solidFill>
                  <a:srgbClr val="221F1F"/>
                </a:solidFill>
                <a:latin typeface="Times New Roman"/>
                <a:cs typeface="Times New Roman"/>
              </a:rPr>
              <a:t>access</a:t>
            </a:r>
            <a:r>
              <a:rPr sz="2000" spc="-20" dirty="0">
                <a:solidFill>
                  <a:srgbClr val="221F1F"/>
                </a:solidFill>
                <a:latin typeface="Times New Roman"/>
                <a:cs typeface="Times New Roman"/>
              </a:rPr>
              <a:t> </a:t>
            </a:r>
            <a:r>
              <a:rPr sz="2000" spc="-10" dirty="0">
                <a:solidFill>
                  <a:srgbClr val="221F1F"/>
                </a:solidFill>
                <a:latin typeface="Times New Roman"/>
                <a:cs typeface="Times New Roman"/>
              </a:rPr>
              <a:t>capabilities.</a:t>
            </a:r>
            <a:endParaRPr sz="2000">
              <a:latin typeface="Times New Roman"/>
              <a:cs typeface="Times New Roman"/>
            </a:endParaRPr>
          </a:p>
          <a:p>
            <a:pPr lvl="1">
              <a:lnSpc>
                <a:spcPct val="100000"/>
              </a:lnSpc>
              <a:spcBef>
                <a:spcPts val="1060"/>
              </a:spcBef>
              <a:buAutoNum type="arabicPeriod"/>
            </a:pPr>
            <a:endParaRPr sz="2000">
              <a:latin typeface="Times New Roman"/>
              <a:cs typeface="Times New Roman"/>
            </a:endParaRPr>
          </a:p>
          <a:p>
            <a:pPr marL="355600" marR="5080" lvl="1" indent="-342900">
              <a:lnSpc>
                <a:spcPct val="100000"/>
              </a:lnSpc>
              <a:buAutoNum type="arabicPeriod"/>
              <a:tabLst>
                <a:tab pos="355600" algn="l"/>
                <a:tab pos="393065" algn="l"/>
              </a:tabLst>
            </a:pPr>
            <a:r>
              <a:rPr sz="2000" dirty="0">
                <a:solidFill>
                  <a:srgbClr val="221F1F"/>
                </a:solidFill>
                <a:latin typeface="Times New Roman"/>
                <a:cs typeface="Times New Roman"/>
              </a:rPr>
              <a:t>	In</a:t>
            </a:r>
            <a:r>
              <a:rPr sz="2000" spc="-30" dirty="0">
                <a:solidFill>
                  <a:srgbClr val="221F1F"/>
                </a:solidFill>
                <a:latin typeface="Times New Roman"/>
                <a:cs typeface="Times New Roman"/>
              </a:rPr>
              <a:t> </a:t>
            </a:r>
            <a:r>
              <a:rPr sz="2000" dirty="0">
                <a:solidFill>
                  <a:srgbClr val="221F1F"/>
                </a:solidFill>
                <a:latin typeface="Times New Roman"/>
                <a:cs typeface="Times New Roman"/>
              </a:rPr>
              <a:t>your</a:t>
            </a:r>
            <a:r>
              <a:rPr sz="2000" spc="-25" dirty="0">
                <a:solidFill>
                  <a:srgbClr val="221F1F"/>
                </a:solidFill>
                <a:latin typeface="Times New Roman"/>
                <a:cs typeface="Times New Roman"/>
              </a:rPr>
              <a:t> </a:t>
            </a:r>
            <a:r>
              <a:rPr sz="2000" dirty="0">
                <a:solidFill>
                  <a:srgbClr val="221F1F"/>
                </a:solidFill>
                <a:latin typeface="Times New Roman"/>
                <a:cs typeface="Times New Roman"/>
              </a:rPr>
              <a:t>home,</a:t>
            </a:r>
            <a:r>
              <a:rPr sz="2000" spc="-25" dirty="0">
                <a:solidFill>
                  <a:srgbClr val="221F1F"/>
                </a:solidFill>
                <a:latin typeface="Times New Roman"/>
                <a:cs typeface="Times New Roman"/>
              </a:rPr>
              <a:t> </a:t>
            </a:r>
            <a:r>
              <a:rPr sz="2000" dirty="0">
                <a:solidFill>
                  <a:srgbClr val="221F1F"/>
                </a:solidFill>
                <a:latin typeface="Times New Roman"/>
                <a:cs typeface="Times New Roman"/>
              </a:rPr>
              <a:t>how</a:t>
            </a:r>
            <a:r>
              <a:rPr sz="2000" spc="-25" dirty="0">
                <a:solidFill>
                  <a:srgbClr val="221F1F"/>
                </a:solidFill>
                <a:latin typeface="Times New Roman"/>
                <a:cs typeface="Times New Roman"/>
              </a:rPr>
              <a:t> </a:t>
            </a:r>
            <a:r>
              <a:rPr sz="2000" dirty="0">
                <a:solidFill>
                  <a:srgbClr val="221F1F"/>
                </a:solidFill>
                <a:latin typeface="Times New Roman"/>
                <a:cs typeface="Times New Roman"/>
              </a:rPr>
              <a:t>many modern</a:t>
            </a:r>
            <a:r>
              <a:rPr sz="2000" spc="-30" dirty="0">
                <a:solidFill>
                  <a:srgbClr val="221F1F"/>
                </a:solidFill>
                <a:latin typeface="Times New Roman"/>
                <a:cs typeface="Times New Roman"/>
              </a:rPr>
              <a:t> </a:t>
            </a:r>
            <a:r>
              <a:rPr sz="2000" dirty="0">
                <a:solidFill>
                  <a:srgbClr val="221F1F"/>
                </a:solidFill>
                <a:latin typeface="Times New Roman"/>
                <a:cs typeface="Times New Roman"/>
              </a:rPr>
              <a:t>wireless</a:t>
            </a:r>
            <a:r>
              <a:rPr sz="2000" spc="-50" dirty="0">
                <a:solidFill>
                  <a:srgbClr val="221F1F"/>
                </a:solidFill>
                <a:latin typeface="Times New Roman"/>
                <a:cs typeface="Times New Roman"/>
              </a:rPr>
              <a:t> </a:t>
            </a:r>
            <a:r>
              <a:rPr sz="2000" dirty="0">
                <a:solidFill>
                  <a:srgbClr val="221F1F"/>
                </a:solidFill>
                <a:latin typeface="Times New Roman"/>
                <a:cs typeface="Times New Roman"/>
              </a:rPr>
              <a:t>communications</a:t>
            </a:r>
            <a:r>
              <a:rPr sz="2000" spc="-30" dirty="0">
                <a:solidFill>
                  <a:srgbClr val="221F1F"/>
                </a:solidFill>
                <a:latin typeface="Times New Roman"/>
                <a:cs typeface="Times New Roman"/>
              </a:rPr>
              <a:t> </a:t>
            </a:r>
            <a:r>
              <a:rPr sz="2000" dirty="0">
                <a:solidFill>
                  <a:srgbClr val="221F1F"/>
                </a:solidFill>
                <a:latin typeface="Times New Roman"/>
                <a:cs typeface="Times New Roman"/>
              </a:rPr>
              <a:t>networks</a:t>
            </a:r>
            <a:r>
              <a:rPr sz="2000" spc="-55" dirty="0">
                <a:solidFill>
                  <a:srgbClr val="221F1F"/>
                </a:solidFill>
                <a:latin typeface="Times New Roman"/>
                <a:cs typeface="Times New Roman"/>
              </a:rPr>
              <a:t> </a:t>
            </a:r>
            <a:r>
              <a:rPr sz="2000" spc="-25" dirty="0">
                <a:solidFill>
                  <a:srgbClr val="221F1F"/>
                </a:solidFill>
                <a:latin typeface="Times New Roman"/>
                <a:cs typeface="Times New Roman"/>
              </a:rPr>
              <a:t>are </a:t>
            </a:r>
            <a:r>
              <a:rPr sz="2000" dirty="0">
                <a:solidFill>
                  <a:srgbClr val="221F1F"/>
                </a:solidFill>
                <a:latin typeface="Times New Roman"/>
                <a:cs typeface="Times New Roman"/>
              </a:rPr>
              <a:t>available</a:t>
            </a:r>
            <a:r>
              <a:rPr sz="2000" spc="-30" dirty="0">
                <a:solidFill>
                  <a:srgbClr val="221F1F"/>
                </a:solidFill>
                <a:latin typeface="Times New Roman"/>
                <a:cs typeface="Times New Roman"/>
              </a:rPr>
              <a:t> </a:t>
            </a:r>
            <a:r>
              <a:rPr sz="2000" dirty="0">
                <a:solidFill>
                  <a:srgbClr val="221F1F"/>
                </a:solidFill>
                <a:latin typeface="Times New Roman"/>
                <a:cs typeface="Times New Roman"/>
              </a:rPr>
              <a:t>to</a:t>
            </a:r>
            <a:r>
              <a:rPr sz="2000" spc="-25" dirty="0">
                <a:solidFill>
                  <a:srgbClr val="221F1F"/>
                </a:solidFill>
                <a:latin typeface="Times New Roman"/>
                <a:cs typeface="Times New Roman"/>
              </a:rPr>
              <a:t> </a:t>
            </a:r>
            <a:r>
              <a:rPr sz="2000" dirty="0">
                <a:solidFill>
                  <a:srgbClr val="221F1F"/>
                </a:solidFill>
                <a:latin typeface="Times New Roman"/>
                <a:cs typeface="Times New Roman"/>
              </a:rPr>
              <a:t>you?</a:t>
            </a:r>
            <a:r>
              <a:rPr sz="2000" spc="-10" dirty="0">
                <a:solidFill>
                  <a:srgbClr val="221F1F"/>
                </a:solidFill>
                <a:latin typeface="Times New Roman"/>
                <a:cs typeface="Times New Roman"/>
              </a:rPr>
              <a:t> </a:t>
            </a:r>
            <a:r>
              <a:rPr sz="2000" dirty="0">
                <a:solidFill>
                  <a:srgbClr val="221F1F"/>
                </a:solidFill>
                <a:latin typeface="Times New Roman"/>
                <a:cs typeface="Times New Roman"/>
              </a:rPr>
              <a:t>Identify</a:t>
            </a:r>
            <a:r>
              <a:rPr sz="2000" spc="-40" dirty="0">
                <a:solidFill>
                  <a:srgbClr val="221F1F"/>
                </a:solidFill>
                <a:latin typeface="Times New Roman"/>
                <a:cs typeface="Times New Roman"/>
              </a:rPr>
              <a:t>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types</a:t>
            </a:r>
            <a:r>
              <a:rPr sz="2000" spc="-20" dirty="0">
                <a:solidFill>
                  <a:srgbClr val="221F1F"/>
                </a:solidFill>
                <a:latin typeface="Times New Roman"/>
                <a:cs typeface="Times New Roman"/>
              </a:rPr>
              <a:t> </a:t>
            </a:r>
            <a:r>
              <a:rPr sz="2000" dirty="0">
                <a:solidFill>
                  <a:srgbClr val="221F1F"/>
                </a:solidFill>
                <a:latin typeface="Times New Roman"/>
                <a:cs typeface="Times New Roman"/>
              </a:rPr>
              <a:t>of</a:t>
            </a:r>
            <a:r>
              <a:rPr sz="2000" spc="-5" dirty="0">
                <a:solidFill>
                  <a:srgbClr val="221F1F"/>
                </a:solidFill>
                <a:latin typeface="Times New Roman"/>
                <a:cs typeface="Times New Roman"/>
              </a:rPr>
              <a:t> </a:t>
            </a:r>
            <a:r>
              <a:rPr sz="2000" dirty="0">
                <a:solidFill>
                  <a:srgbClr val="221F1F"/>
                </a:solidFill>
                <a:latin typeface="Times New Roman"/>
                <a:cs typeface="Times New Roman"/>
              </a:rPr>
              <a:t>services,</a:t>
            </a:r>
            <a:r>
              <a:rPr sz="2000" spc="-45" dirty="0">
                <a:solidFill>
                  <a:srgbClr val="221F1F"/>
                </a:solidFill>
                <a:latin typeface="Times New Roman"/>
                <a:cs typeface="Times New Roman"/>
              </a:rPr>
              <a:t>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types</a:t>
            </a:r>
            <a:r>
              <a:rPr sz="2000" spc="-5" dirty="0">
                <a:solidFill>
                  <a:srgbClr val="221F1F"/>
                </a:solidFill>
                <a:latin typeface="Times New Roman"/>
                <a:cs typeface="Times New Roman"/>
              </a:rPr>
              <a:t> </a:t>
            </a:r>
            <a:r>
              <a:rPr sz="2000" dirty="0">
                <a:solidFill>
                  <a:srgbClr val="221F1F"/>
                </a:solidFill>
                <a:latin typeface="Times New Roman"/>
                <a:cs typeface="Times New Roman"/>
              </a:rPr>
              <a:t>of</a:t>
            </a:r>
            <a:r>
              <a:rPr sz="2000" spc="-15" dirty="0">
                <a:solidFill>
                  <a:srgbClr val="221F1F"/>
                </a:solidFill>
                <a:latin typeface="Times New Roman"/>
                <a:cs typeface="Times New Roman"/>
              </a:rPr>
              <a:t> </a:t>
            </a:r>
            <a:r>
              <a:rPr sz="2000" spc="-10" dirty="0">
                <a:solidFill>
                  <a:srgbClr val="221F1F"/>
                </a:solidFill>
                <a:latin typeface="Times New Roman"/>
                <a:cs typeface="Times New Roman"/>
              </a:rPr>
              <a:t>technologies, </a:t>
            </a:r>
            <a:r>
              <a:rPr sz="2000" dirty="0">
                <a:solidFill>
                  <a:srgbClr val="221F1F"/>
                </a:solidFill>
                <a:latin typeface="Times New Roman"/>
                <a:cs typeface="Times New Roman"/>
              </a:rPr>
              <a:t>the</a:t>
            </a:r>
            <a:r>
              <a:rPr sz="2000" spc="-25" dirty="0">
                <a:solidFill>
                  <a:srgbClr val="221F1F"/>
                </a:solidFill>
                <a:latin typeface="Times New Roman"/>
                <a:cs typeface="Times New Roman"/>
              </a:rPr>
              <a:t> </a:t>
            </a:r>
            <a:r>
              <a:rPr sz="2000" dirty="0">
                <a:solidFill>
                  <a:srgbClr val="221F1F"/>
                </a:solidFill>
                <a:latin typeface="Times New Roman"/>
                <a:cs typeface="Times New Roman"/>
              </a:rPr>
              <a:t>commercial</a:t>
            </a:r>
            <a:r>
              <a:rPr sz="2000" spc="-20" dirty="0">
                <a:solidFill>
                  <a:srgbClr val="221F1F"/>
                </a:solidFill>
                <a:latin typeface="Times New Roman"/>
                <a:cs typeface="Times New Roman"/>
              </a:rPr>
              <a:t> </a:t>
            </a:r>
            <a:r>
              <a:rPr sz="2000" dirty="0">
                <a:solidFill>
                  <a:srgbClr val="221F1F"/>
                </a:solidFill>
                <a:latin typeface="Times New Roman"/>
                <a:cs typeface="Times New Roman"/>
              </a:rPr>
              <a:t>names</a:t>
            </a:r>
            <a:r>
              <a:rPr sz="2000" spc="-15" dirty="0">
                <a:solidFill>
                  <a:srgbClr val="221F1F"/>
                </a:solidFill>
                <a:latin typeface="Times New Roman"/>
                <a:cs typeface="Times New Roman"/>
              </a:rPr>
              <a:t> </a:t>
            </a:r>
            <a:r>
              <a:rPr sz="2000" dirty="0">
                <a:solidFill>
                  <a:srgbClr val="221F1F"/>
                </a:solidFill>
                <a:latin typeface="Times New Roman"/>
                <a:cs typeface="Times New Roman"/>
              </a:rPr>
              <a:t>of</a:t>
            </a:r>
            <a:r>
              <a:rPr sz="2000" spc="-25" dirty="0">
                <a:solidFill>
                  <a:srgbClr val="221F1F"/>
                </a:solidFill>
                <a:latin typeface="Times New Roman"/>
                <a:cs typeface="Times New Roman"/>
              </a:rPr>
              <a:t> </a:t>
            </a:r>
            <a:r>
              <a:rPr sz="2000" dirty="0">
                <a:solidFill>
                  <a:srgbClr val="221F1F"/>
                </a:solidFill>
                <a:latin typeface="Times New Roman"/>
                <a:cs typeface="Times New Roman"/>
              </a:rPr>
              <a:t>the</a:t>
            </a:r>
            <a:r>
              <a:rPr sz="2000" spc="-25" dirty="0">
                <a:solidFill>
                  <a:srgbClr val="221F1F"/>
                </a:solidFill>
                <a:latin typeface="Times New Roman"/>
                <a:cs typeface="Times New Roman"/>
              </a:rPr>
              <a:t> </a:t>
            </a:r>
            <a:r>
              <a:rPr sz="2000" dirty="0">
                <a:solidFill>
                  <a:srgbClr val="221F1F"/>
                </a:solidFill>
                <a:latin typeface="Times New Roman"/>
                <a:cs typeface="Times New Roman"/>
              </a:rPr>
              <a:t>service</a:t>
            </a:r>
            <a:r>
              <a:rPr sz="2000" spc="-45" dirty="0">
                <a:solidFill>
                  <a:srgbClr val="221F1F"/>
                </a:solidFill>
                <a:latin typeface="Times New Roman"/>
                <a:cs typeface="Times New Roman"/>
              </a:rPr>
              <a:t> </a:t>
            </a:r>
            <a:r>
              <a:rPr sz="2000" dirty="0">
                <a:solidFill>
                  <a:srgbClr val="221F1F"/>
                </a:solidFill>
                <a:latin typeface="Times New Roman"/>
                <a:cs typeface="Times New Roman"/>
              </a:rPr>
              <a:t>providers,</a:t>
            </a:r>
            <a:r>
              <a:rPr sz="2000" spc="-55" dirty="0">
                <a:solidFill>
                  <a:srgbClr val="221F1F"/>
                </a:solidFill>
                <a:latin typeface="Times New Roman"/>
                <a:cs typeface="Times New Roman"/>
              </a:rPr>
              <a:t> </a:t>
            </a:r>
            <a:r>
              <a:rPr sz="2000" dirty="0">
                <a:solidFill>
                  <a:srgbClr val="221F1F"/>
                </a:solidFill>
                <a:latin typeface="Times New Roman"/>
                <a:cs typeface="Times New Roman"/>
              </a:rPr>
              <a:t>and</a:t>
            </a:r>
            <a:r>
              <a:rPr sz="2000" spc="-15" dirty="0">
                <a:solidFill>
                  <a:srgbClr val="221F1F"/>
                </a:solidFill>
                <a:latin typeface="Times New Roman"/>
                <a:cs typeface="Times New Roman"/>
              </a:rPr>
              <a:t> </a:t>
            </a:r>
            <a:r>
              <a:rPr sz="2000" dirty="0">
                <a:solidFill>
                  <a:srgbClr val="221F1F"/>
                </a:solidFill>
                <a:latin typeface="Times New Roman"/>
                <a:cs typeface="Times New Roman"/>
              </a:rPr>
              <a:t>the</a:t>
            </a:r>
            <a:r>
              <a:rPr sz="2000" spc="-20" dirty="0">
                <a:solidFill>
                  <a:srgbClr val="221F1F"/>
                </a:solidFill>
                <a:latin typeface="Times New Roman"/>
                <a:cs typeface="Times New Roman"/>
              </a:rPr>
              <a:t> </a:t>
            </a:r>
            <a:r>
              <a:rPr sz="2000" dirty="0">
                <a:solidFill>
                  <a:srgbClr val="221F1F"/>
                </a:solidFill>
                <a:latin typeface="Times New Roman"/>
                <a:cs typeface="Times New Roman"/>
              </a:rPr>
              <a:t>commercial</a:t>
            </a:r>
            <a:r>
              <a:rPr sz="2000" spc="-20" dirty="0">
                <a:solidFill>
                  <a:srgbClr val="221F1F"/>
                </a:solidFill>
                <a:latin typeface="Times New Roman"/>
                <a:cs typeface="Times New Roman"/>
              </a:rPr>
              <a:t> </a:t>
            </a:r>
            <a:r>
              <a:rPr sz="2000" spc="-10" dirty="0">
                <a:solidFill>
                  <a:srgbClr val="221F1F"/>
                </a:solidFill>
                <a:latin typeface="Times New Roman"/>
                <a:cs typeface="Times New Roman"/>
              </a:rPr>
              <a:t>names </a:t>
            </a:r>
            <a:r>
              <a:rPr sz="2000" dirty="0">
                <a:solidFill>
                  <a:srgbClr val="221F1F"/>
                </a:solidFill>
                <a:latin typeface="Times New Roman"/>
                <a:cs typeface="Times New Roman"/>
              </a:rPr>
              <a:t>of</a:t>
            </a:r>
            <a:r>
              <a:rPr sz="2000" spc="-40" dirty="0">
                <a:solidFill>
                  <a:srgbClr val="221F1F"/>
                </a:solidFill>
                <a:latin typeface="Times New Roman"/>
                <a:cs typeface="Times New Roman"/>
              </a:rPr>
              <a:t> </a:t>
            </a:r>
            <a:r>
              <a:rPr sz="2000" dirty="0">
                <a:solidFill>
                  <a:srgbClr val="221F1F"/>
                </a:solidFill>
                <a:latin typeface="Times New Roman"/>
                <a:cs typeface="Times New Roman"/>
              </a:rPr>
              <a:t>the</a:t>
            </a:r>
            <a:r>
              <a:rPr sz="2000" spc="-20" dirty="0">
                <a:solidFill>
                  <a:srgbClr val="221F1F"/>
                </a:solidFill>
                <a:latin typeface="Times New Roman"/>
                <a:cs typeface="Times New Roman"/>
              </a:rPr>
              <a:t> </a:t>
            </a:r>
            <a:r>
              <a:rPr sz="2000" dirty="0">
                <a:solidFill>
                  <a:srgbClr val="221F1F"/>
                </a:solidFill>
                <a:latin typeface="Times New Roman"/>
                <a:cs typeface="Times New Roman"/>
              </a:rPr>
              <a:t>equipment</a:t>
            </a:r>
            <a:r>
              <a:rPr sz="2000" spc="-35" dirty="0">
                <a:solidFill>
                  <a:srgbClr val="221F1F"/>
                </a:solidFill>
                <a:latin typeface="Times New Roman"/>
                <a:cs typeface="Times New Roman"/>
              </a:rPr>
              <a:t> </a:t>
            </a:r>
            <a:r>
              <a:rPr sz="2000" dirty="0">
                <a:solidFill>
                  <a:srgbClr val="221F1F"/>
                </a:solidFill>
                <a:latin typeface="Times New Roman"/>
                <a:cs typeface="Times New Roman"/>
              </a:rPr>
              <a:t>manufacturers</a:t>
            </a:r>
            <a:r>
              <a:rPr sz="2000" spc="-50" dirty="0">
                <a:solidFill>
                  <a:srgbClr val="221F1F"/>
                </a:solidFill>
                <a:latin typeface="Times New Roman"/>
                <a:cs typeface="Times New Roman"/>
              </a:rPr>
              <a:t> </a:t>
            </a:r>
            <a:r>
              <a:rPr sz="2000" dirty="0">
                <a:solidFill>
                  <a:srgbClr val="221F1F"/>
                </a:solidFill>
                <a:latin typeface="Times New Roman"/>
                <a:cs typeface="Times New Roman"/>
              </a:rPr>
              <a:t>that</a:t>
            </a:r>
            <a:r>
              <a:rPr sz="2000" spc="-30" dirty="0">
                <a:solidFill>
                  <a:srgbClr val="221F1F"/>
                </a:solidFill>
                <a:latin typeface="Times New Roman"/>
                <a:cs typeface="Times New Roman"/>
              </a:rPr>
              <a:t> </a:t>
            </a:r>
            <a:r>
              <a:rPr sz="2000" dirty="0">
                <a:solidFill>
                  <a:srgbClr val="221F1F"/>
                </a:solidFill>
                <a:latin typeface="Times New Roman"/>
                <a:cs typeface="Times New Roman"/>
              </a:rPr>
              <a:t>offer</a:t>
            </a:r>
            <a:r>
              <a:rPr sz="2000" spc="-40" dirty="0">
                <a:solidFill>
                  <a:srgbClr val="221F1F"/>
                </a:solidFill>
                <a:latin typeface="Times New Roman"/>
                <a:cs typeface="Times New Roman"/>
              </a:rPr>
              <a:t> </a:t>
            </a:r>
            <a:r>
              <a:rPr sz="2000" dirty="0">
                <a:solidFill>
                  <a:srgbClr val="221F1F"/>
                </a:solidFill>
                <a:latin typeface="Times New Roman"/>
                <a:cs typeface="Times New Roman"/>
              </a:rPr>
              <a:t>these</a:t>
            </a:r>
            <a:r>
              <a:rPr sz="2000" spc="-30" dirty="0">
                <a:solidFill>
                  <a:srgbClr val="221F1F"/>
                </a:solidFill>
                <a:latin typeface="Times New Roman"/>
                <a:cs typeface="Times New Roman"/>
              </a:rPr>
              <a:t> </a:t>
            </a:r>
            <a:r>
              <a:rPr sz="2000" dirty="0">
                <a:solidFill>
                  <a:srgbClr val="221F1F"/>
                </a:solidFill>
                <a:latin typeface="Times New Roman"/>
                <a:cs typeface="Times New Roman"/>
              </a:rPr>
              <a:t>wireless</a:t>
            </a:r>
            <a:r>
              <a:rPr sz="2000" spc="-50" dirty="0">
                <a:solidFill>
                  <a:srgbClr val="221F1F"/>
                </a:solidFill>
                <a:latin typeface="Times New Roman"/>
                <a:cs typeface="Times New Roman"/>
              </a:rPr>
              <a:t> </a:t>
            </a:r>
            <a:r>
              <a:rPr sz="2000" dirty="0">
                <a:solidFill>
                  <a:srgbClr val="221F1F"/>
                </a:solidFill>
                <a:latin typeface="Times New Roman"/>
                <a:cs typeface="Times New Roman"/>
              </a:rPr>
              <a:t>access</a:t>
            </a:r>
            <a:r>
              <a:rPr sz="2000" spc="-20" dirty="0">
                <a:solidFill>
                  <a:srgbClr val="221F1F"/>
                </a:solidFill>
                <a:latin typeface="Times New Roman"/>
                <a:cs typeface="Times New Roman"/>
              </a:rPr>
              <a:t> </a:t>
            </a:r>
            <a:r>
              <a:rPr sz="2000" spc="-10" dirty="0">
                <a:solidFill>
                  <a:srgbClr val="221F1F"/>
                </a:solidFill>
                <a:latin typeface="Times New Roman"/>
                <a:cs typeface="Times New Roman"/>
              </a:rPr>
              <a:t>capabilities.</a:t>
            </a:r>
            <a:endParaRPr sz="2000">
              <a:latin typeface="Times New Roman"/>
              <a:cs typeface="Times New Roman"/>
            </a:endParaRPr>
          </a:p>
          <a:p>
            <a:pPr>
              <a:lnSpc>
                <a:spcPct val="100000"/>
              </a:lnSpc>
              <a:spcBef>
                <a:spcPts val="580"/>
              </a:spcBef>
            </a:pPr>
            <a:endParaRPr sz="2000">
              <a:latin typeface="Times New Roman"/>
              <a:cs typeface="Times New Roman"/>
            </a:endParaRPr>
          </a:p>
          <a:p>
            <a:pPr marL="355600" marR="186055" indent="-342900">
              <a:lnSpc>
                <a:spcPct val="100000"/>
              </a:lnSpc>
              <a:spcBef>
                <a:spcPts val="5"/>
              </a:spcBef>
            </a:pPr>
            <a:r>
              <a:rPr sz="2000" dirty="0">
                <a:solidFill>
                  <a:srgbClr val="221F1F"/>
                </a:solidFill>
                <a:latin typeface="Times New Roman"/>
                <a:cs typeface="Times New Roman"/>
              </a:rPr>
              <a:t>2.8</a:t>
            </a:r>
            <a:r>
              <a:rPr sz="2000" spc="-35" dirty="0">
                <a:solidFill>
                  <a:srgbClr val="221F1F"/>
                </a:solidFill>
                <a:latin typeface="Times New Roman"/>
                <a:cs typeface="Times New Roman"/>
              </a:rPr>
              <a:t> </a:t>
            </a:r>
            <a:r>
              <a:rPr sz="2000" dirty="0">
                <a:solidFill>
                  <a:srgbClr val="221F1F"/>
                </a:solidFill>
                <a:latin typeface="Times New Roman"/>
                <a:cs typeface="Times New Roman"/>
              </a:rPr>
              <a:t>How</a:t>
            </a:r>
            <a:r>
              <a:rPr sz="2000" spc="-20" dirty="0">
                <a:solidFill>
                  <a:srgbClr val="221F1F"/>
                </a:solidFill>
                <a:latin typeface="Times New Roman"/>
                <a:cs typeface="Times New Roman"/>
              </a:rPr>
              <a:t> </a:t>
            </a:r>
            <a:r>
              <a:rPr sz="2000" dirty="0">
                <a:solidFill>
                  <a:srgbClr val="221F1F"/>
                </a:solidFill>
                <a:latin typeface="Times New Roman"/>
                <a:cs typeface="Times New Roman"/>
              </a:rPr>
              <a:t>would</a:t>
            </a:r>
            <a:r>
              <a:rPr sz="2000" spc="-50" dirty="0">
                <a:solidFill>
                  <a:srgbClr val="221F1F"/>
                </a:solidFill>
                <a:latin typeface="Times New Roman"/>
                <a:cs typeface="Times New Roman"/>
              </a:rPr>
              <a:t> </a:t>
            </a:r>
            <a:r>
              <a:rPr sz="2000" dirty="0">
                <a:solidFill>
                  <a:srgbClr val="221F1F"/>
                </a:solidFill>
                <a:latin typeface="Times New Roman"/>
                <a:cs typeface="Times New Roman"/>
              </a:rPr>
              <a:t>multicarrier</a:t>
            </a:r>
            <a:r>
              <a:rPr sz="2000" spc="-50" dirty="0">
                <a:solidFill>
                  <a:srgbClr val="221F1F"/>
                </a:solidFill>
                <a:latin typeface="Times New Roman"/>
                <a:cs typeface="Times New Roman"/>
              </a:rPr>
              <a:t> </a:t>
            </a:r>
            <a:r>
              <a:rPr sz="2000" dirty="0">
                <a:solidFill>
                  <a:srgbClr val="221F1F"/>
                </a:solidFill>
                <a:latin typeface="Times New Roman"/>
                <a:cs typeface="Times New Roman"/>
              </a:rPr>
              <a:t>transmissions</a:t>
            </a:r>
            <a:r>
              <a:rPr sz="2000" spc="-65" dirty="0">
                <a:solidFill>
                  <a:srgbClr val="221F1F"/>
                </a:solidFill>
                <a:latin typeface="Times New Roman"/>
                <a:cs typeface="Times New Roman"/>
              </a:rPr>
              <a:t> </a:t>
            </a:r>
            <a:r>
              <a:rPr sz="2000" dirty="0">
                <a:solidFill>
                  <a:srgbClr val="221F1F"/>
                </a:solidFill>
                <a:latin typeface="Times New Roman"/>
                <a:cs typeface="Times New Roman"/>
              </a:rPr>
              <a:t>impact</a:t>
            </a:r>
            <a:r>
              <a:rPr sz="2000" spc="-20" dirty="0">
                <a:solidFill>
                  <a:srgbClr val="221F1F"/>
                </a:solidFill>
                <a:latin typeface="Times New Roman"/>
                <a:cs typeface="Times New Roman"/>
              </a:rPr>
              <a:t> </a:t>
            </a:r>
            <a:r>
              <a:rPr sz="2000" dirty="0">
                <a:solidFill>
                  <a:srgbClr val="221F1F"/>
                </a:solidFill>
                <a:latin typeface="Times New Roman"/>
                <a:cs typeface="Times New Roman"/>
              </a:rPr>
              <a:t>an</a:t>
            </a:r>
            <a:r>
              <a:rPr sz="2000" spc="-20" dirty="0">
                <a:solidFill>
                  <a:srgbClr val="221F1F"/>
                </a:solidFill>
                <a:latin typeface="Times New Roman"/>
                <a:cs typeface="Times New Roman"/>
              </a:rPr>
              <a:t> </a:t>
            </a:r>
            <a:r>
              <a:rPr sz="2000" dirty="0">
                <a:solidFill>
                  <a:srgbClr val="221F1F"/>
                </a:solidFill>
                <a:latin typeface="Times New Roman"/>
                <a:cs typeface="Times New Roman"/>
              </a:rPr>
              <a:t>operator’s</a:t>
            </a:r>
            <a:r>
              <a:rPr sz="2000" spc="-65" dirty="0">
                <a:solidFill>
                  <a:srgbClr val="221F1F"/>
                </a:solidFill>
                <a:latin typeface="Times New Roman"/>
                <a:cs typeface="Times New Roman"/>
              </a:rPr>
              <a:t> </a:t>
            </a:r>
            <a:r>
              <a:rPr sz="2000" dirty="0">
                <a:solidFill>
                  <a:srgbClr val="221F1F"/>
                </a:solidFill>
                <a:latin typeface="Times New Roman"/>
                <a:cs typeface="Times New Roman"/>
              </a:rPr>
              <a:t>approach</a:t>
            </a:r>
            <a:r>
              <a:rPr sz="2000" spc="-60" dirty="0">
                <a:solidFill>
                  <a:srgbClr val="221F1F"/>
                </a:solidFill>
                <a:latin typeface="Times New Roman"/>
                <a:cs typeface="Times New Roman"/>
              </a:rPr>
              <a:t> </a:t>
            </a:r>
            <a:r>
              <a:rPr sz="2000" spc="-25" dirty="0">
                <a:solidFill>
                  <a:srgbClr val="221F1F"/>
                </a:solidFill>
                <a:latin typeface="Times New Roman"/>
                <a:cs typeface="Times New Roman"/>
              </a:rPr>
              <a:t>to </a:t>
            </a:r>
            <a:r>
              <a:rPr sz="2000" dirty="0">
                <a:solidFill>
                  <a:srgbClr val="221F1F"/>
                </a:solidFill>
                <a:latin typeface="Times New Roman"/>
                <a:cs typeface="Times New Roman"/>
              </a:rPr>
              <a:t>allocating</a:t>
            </a:r>
            <a:r>
              <a:rPr sz="2000" spc="-50" dirty="0">
                <a:solidFill>
                  <a:srgbClr val="221F1F"/>
                </a:solidFill>
                <a:latin typeface="Times New Roman"/>
                <a:cs typeface="Times New Roman"/>
              </a:rPr>
              <a:t> </a:t>
            </a:r>
            <a:r>
              <a:rPr sz="2000" dirty="0">
                <a:solidFill>
                  <a:srgbClr val="221F1F"/>
                </a:solidFill>
                <a:latin typeface="Times New Roman"/>
                <a:cs typeface="Times New Roman"/>
              </a:rPr>
              <a:t>resources</a:t>
            </a:r>
            <a:r>
              <a:rPr sz="2000" spc="-45" dirty="0">
                <a:solidFill>
                  <a:srgbClr val="221F1F"/>
                </a:solidFill>
                <a:latin typeface="Times New Roman"/>
                <a:cs typeface="Times New Roman"/>
              </a:rPr>
              <a:t> </a:t>
            </a:r>
            <a:r>
              <a:rPr sz="2000" dirty="0">
                <a:solidFill>
                  <a:srgbClr val="221F1F"/>
                </a:solidFill>
                <a:latin typeface="Times New Roman"/>
                <a:cs typeface="Times New Roman"/>
              </a:rPr>
              <a:t>to</a:t>
            </a:r>
            <a:r>
              <a:rPr sz="2000" spc="-20" dirty="0">
                <a:solidFill>
                  <a:srgbClr val="221F1F"/>
                </a:solidFill>
                <a:latin typeface="Times New Roman"/>
                <a:cs typeface="Times New Roman"/>
              </a:rPr>
              <a:t> </a:t>
            </a:r>
            <a:r>
              <a:rPr sz="2000" dirty="0">
                <a:solidFill>
                  <a:srgbClr val="221F1F"/>
                </a:solidFill>
                <a:latin typeface="Times New Roman"/>
                <a:cs typeface="Times New Roman"/>
              </a:rPr>
              <a:t>accommodate</a:t>
            </a:r>
            <a:r>
              <a:rPr sz="2000" spc="-25" dirty="0">
                <a:solidFill>
                  <a:srgbClr val="221F1F"/>
                </a:solidFill>
                <a:latin typeface="Times New Roman"/>
                <a:cs typeface="Times New Roman"/>
              </a:rPr>
              <a:t> </a:t>
            </a:r>
            <a:r>
              <a:rPr sz="2000" dirty="0">
                <a:solidFill>
                  <a:srgbClr val="221F1F"/>
                </a:solidFill>
                <a:latin typeface="Times New Roman"/>
                <a:cs typeface="Times New Roman"/>
              </a:rPr>
              <a:t>a</a:t>
            </a:r>
            <a:r>
              <a:rPr sz="2000" spc="-10" dirty="0">
                <a:solidFill>
                  <a:srgbClr val="221F1F"/>
                </a:solidFill>
                <a:latin typeface="Times New Roman"/>
                <a:cs typeface="Times New Roman"/>
              </a:rPr>
              <a:t> </a:t>
            </a:r>
            <a:r>
              <a:rPr sz="2000" dirty="0">
                <a:solidFill>
                  <a:srgbClr val="221F1F"/>
                </a:solidFill>
                <a:latin typeface="Times New Roman"/>
                <a:cs typeface="Times New Roman"/>
              </a:rPr>
              <a:t>growing</a:t>
            </a:r>
            <a:r>
              <a:rPr sz="2000" spc="-45" dirty="0">
                <a:solidFill>
                  <a:srgbClr val="221F1F"/>
                </a:solidFill>
                <a:latin typeface="Times New Roman"/>
                <a:cs typeface="Times New Roman"/>
              </a:rPr>
              <a:t> </a:t>
            </a:r>
            <a:r>
              <a:rPr sz="2000" dirty="0">
                <a:solidFill>
                  <a:srgbClr val="221F1F"/>
                </a:solidFill>
                <a:latin typeface="Times New Roman"/>
                <a:cs typeface="Times New Roman"/>
              </a:rPr>
              <a:t>subscriber</a:t>
            </a:r>
            <a:r>
              <a:rPr sz="2000" spc="-50" dirty="0">
                <a:solidFill>
                  <a:srgbClr val="221F1F"/>
                </a:solidFill>
                <a:latin typeface="Times New Roman"/>
                <a:cs typeface="Times New Roman"/>
              </a:rPr>
              <a:t> </a:t>
            </a:r>
            <a:r>
              <a:rPr sz="2000" dirty="0">
                <a:solidFill>
                  <a:srgbClr val="221F1F"/>
                </a:solidFill>
                <a:latin typeface="Times New Roman"/>
                <a:cs typeface="Times New Roman"/>
              </a:rPr>
              <a:t>database</a:t>
            </a:r>
            <a:r>
              <a:rPr sz="2000" spc="-40" dirty="0">
                <a:solidFill>
                  <a:srgbClr val="221F1F"/>
                </a:solidFill>
                <a:latin typeface="Times New Roman"/>
                <a:cs typeface="Times New Roman"/>
              </a:rPr>
              <a:t> </a:t>
            </a:r>
            <a:r>
              <a:rPr sz="2000" spc="-20" dirty="0">
                <a:solidFill>
                  <a:srgbClr val="221F1F"/>
                </a:solidFill>
                <a:latin typeface="Times New Roman"/>
                <a:cs typeface="Times New Roman"/>
              </a:rPr>
              <a:t>that </a:t>
            </a:r>
            <a:r>
              <a:rPr sz="2000" dirty="0">
                <a:solidFill>
                  <a:srgbClr val="221F1F"/>
                </a:solidFill>
                <a:latin typeface="Times New Roman"/>
                <a:cs typeface="Times New Roman"/>
              </a:rPr>
              <a:t>increasingly</a:t>
            </a:r>
            <a:r>
              <a:rPr sz="2000" spc="-55" dirty="0">
                <a:solidFill>
                  <a:srgbClr val="221F1F"/>
                </a:solidFill>
                <a:latin typeface="Times New Roman"/>
                <a:cs typeface="Times New Roman"/>
              </a:rPr>
              <a:t> </a:t>
            </a:r>
            <a:r>
              <a:rPr sz="2000" dirty="0">
                <a:solidFill>
                  <a:srgbClr val="221F1F"/>
                </a:solidFill>
                <a:latin typeface="Times New Roman"/>
                <a:cs typeface="Times New Roman"/>
              </a:rPr>
              <a:t>desires</a:t>
            </a:r>
            <a:r>
              <a:rPr sz="2000" spc="-45" dirty="0">
                <a:solidFill>
                  <a:srgbClr val="221F1F"/>
                </a:solidFill>
                <a:latin typeface="Times New Roman"/>
                <a:cs typeface="Times New Roman"/>
              </a:rPr>
              <a:t> </a:t>
            </a:r>
            <a:r>
              <a:rPr sz="2000" dirty="0">
                <a:solidFill>
                  <a:srgbClr val="221F1F"/>
                </a:solidFill>
                <a:latin typeface="Times New Roman"/>
                <a:cs typeface="Times New Roman"/>
              </a:rPr>
              <a:t>data</a:t>
            </a:r>
            <a:r>
              <a:rPr sz="2000" spc="-25" dirty="0">
                <a:solidFill>
                  <a:srgbClr val="221F1F"/>
                </a:solidFill>
                <a:latin typeface="Times New Roman"/>
                <a:cs typeface="Times New Roman"/>
              </a:rPr>
              <a:t> </a:t>
            </a:r>
            <a:r>
              <a:rPr sz="2000" dirty="0">
                <a:solidFill>
                  <a:srgbClr val="221F1F"/>
                </a:solidFill>
                <a:latin typeface="Times New Roman"/>
                <a:cs typeface="Times New Roman"/>
              </a:rPr>
              <a:t>connectivity</a:t>
            </a:r>
            <a:r>
              <a:rPr sz="2000" spc="-50" dirty="0">
                <a:solidFill>
                  <a:srgbClr val="221F1F"/>
                </a:solidFill>
                <a:latin typeface="Times New Roman"/>
                <a:cs typeface="Times New Roman"/>
              </a:rPr>
              <a:t> </a:t>
            </a:r>
            <a:r>
              <a:rPr sz="2000" dirty="0">
                <a:solidFill>
                  <a:srgbClr val="221F1F"/>
                </a:solidFill>
                <a:latin typeface="Times New Roman"/>
                <a:cs typeface="Times New Roman"/>
              </a:rPr>
              <a:t>over</a:t>
            </a:r>
            <a:r>
              <a:rPr sz="2000" spc="-45" dirty="0">
                <a:solidFill>
                  <a:srgbClr val="221F1F"/>
                </a:solidFill>
                <a:latin typeface="Times New Roman"/>
                <a:cs typeface="Times New Roman"/>
              </a:rPr>
              <a:t> </a:t>
            </a:r>
            <a:r>
              <a:rPr sz="2000" dirty="0">
                <a:solidFill>
                  <a:srgbClr val="221F1F"/>
                </a:solidFill>
                <a:latin typeface="Times New Roman"/>
                <a:cs typeface="Times New Roman"/>
              </a:rPr>
              <a:t>voice?</a:t>
            </a:r>
            <a:r>
              <a:rPr sz="2000" spc="-20" dirty="0">
                <a:solidFill>
                  <a:srgbClr val="221F1F"/>
                </a:solidFill>
                <a:latin typeface="Times New Roman"/>
                <a:cs typeface="Times New Roman"/>
              </a:rPr>
              <a:t> </a:t>
            </a:r>
            <a:r>
              <a:rPr sz="2000" dirty="0">
                <a:solidFill>
                  <a:srgbClr val="221F1F"/>
                </a:solidFill>
                <a:latin typeface="Times New Roman"/>
                <a:cs typeface="Times New Roman"/>
              </a:rPr>
              <a:t>How</a:t>
            </a:r>
            <a:r>
              <a:rPr sz="2000" spc="-15" dirty="0">
                <a:solidFill>
                  <a:srgbClr val="221F1F"/>
                </a:solidFill>
                <a:latin typeface="Times New Roman"/>
                <a:cs typeface="Times New Roman"/>
              </a:rPr>
              <a:t> </a:t>
            </a:r>
            <a:r>
              <a:rPr sz="2000" dirty="0">
                <a:solidFill>
                  <a:srgbClr val="221F1F"/>
                </a:solidFill>
                <a:latin typeface="Times New Roman"/>
                <a:cs typeface="Times New Roman"/>
              </a:rPr>
              <a:t>would</a:t>
            </a:r>
            <a:r>
              <a:rPr sz="2000" spc="-35" dirty="0">
                <a:solidFill>
                  <a:srgbClr val="221F1F"/>
                </a:solidFill>
                <a:latin typeface="Times New Roman"/>
                <a:cs typeface="Times New Roman"/>
              </a:rPr>
              <a:t> </a:t>
            </a:r>
            <a:r>
              <a:rPr sz="2000" spc="-10" dirty="0">
                <a:solidFill>
                  <a:srgbClr val="221F1F"/>
                </a:solidFill>
                <a:latin typeface="Times New Roman"/>
                <a:cs typeface="Times New Roman"/>
              </a:rPr>
              <a:t>heavy </a:t>
            </a:r>
            <a:r>
              <a:rPr sz="2000" dirty="0">
                <a:solidFill>
                  <a:srgbClr val="221F1F"/>
                </a:solidFill>
                <a:latin typeface="Times New Roman"/>
                <a:cs typeface="Times New Roman"/>
              </a:rPr>
              <a:t>HSCSD</a:t>
            </a:r>
            <a:r>
              <a:rPr sz="2000" spc="-35" dirty="0">
                <a:solidFill>
                  <a:srgbClr val="221F1F"/>
                </a:solidFill>
                <a:latin typeface="Times New Roman"/>
                <a:cs typeface="Times New Roman"/>
              </a:rPr>
              <a:t> </a:t>
            </a:r>
            <a:r>
              <a:rPr sz="2000" dirty="0">
                <a:solidFill>
                  <a:srgbClr val="221F1F"/>
                </a:solidFill>
                <a:latin typeface="Times New Roman"/>
                <a:cs typeface="Times New Roman"/>
              </a:rPr>
              <a:t>usage</a:t>
            </a:r>
            <a:r>
              <a:rPr sz="2000" spc="-40" dirty="0">
                <a:solidFill>
                  <a:srgbClr val="221F1F"/>
                </a:solidFill>
                <a:latin typeface="Times New Roman"/>
                <a:cs typeface="Times New Roman"/>
              </a:rPr>
              <a:t> </a:t>
            </a:r>
            <a:r>
              <a:rPr sz="2000" dirty="0">
                <a:solidFill>
                  <a:srgbClr val="221F1F"/>
                </a:solidFill>
                <a:latin typeface="Times New Roman"/>
                <a:cs typeface="Times New Roman"/>
              </a:rPr>
              <a:t>impact</a:t>
            </a:r>
            <a:r>
              <a:rPr sz="2000" spc="-20" dirty="0">
                <a:solidFill>
                  <a:srgbClr val="221F1F"/>
                </a:solidFill>
                <a:latin typeface="Times New Roman"/>
                <a:cs typeface="Times New Roman"/>
              </a:rPr>
              <a:t> </a:t>
            </a:r>
            <a:r>
              <a:rPr sz="2000" dirty="0">
                <a:solidFill>
                  <a:srgbClr val="221F1F"/>
                </a:solidFill>
                <a:latin typeface="Times New Roman"/>
                <a:cs typeface="Times New Roman"/>
              </a:rPr>
              <a:t>a</a:t>
            </a:r>
            <a:r>
              <a:rPr sz="2000" spc="-30" dirty="0">
                <a:solidFill>
                  <a:srgbClr val="221F1F"/>
                </a:solidFill>
                <a:latin typeface="Times New Roman"/>
                <a:cs typeface="Times New Roman"/>
              </a:rPr>
              <a:t> </a:t>
            </a:r>
            <a:r>
              <a:rPr sz="2000" dirty="0">
                <a:solidFill>
                  <a:srgbClr val="221F1F"/>
                </a:solidFill>
                <a:latin typeface="Times New Roman"/>
                <a:cs typeface="Times New Roman"/>
              </a:rPr>
              <a:t>cellular</a:t>
            </a:r>
            <a:r>
              <a:rPr sz="2000" spc="-45" dirty="0">
                <a:solidFill>
                  <a:srgbClr val="221F1F"/>
                </a:solidFill>
                <a:latin typeface="Times New Roman"/>
                <a:cs typeface="Times New Roman"/>
              </a:rPr>
              <a:t> </a:t>
            </a:r>
            <a:r>
              <a:rPr sz="2000" dirty="0">
                <a:solidFill>
                  <a:srgbClr val="221F1F"/>
                </a:solidFill>
                <a:latin typeface="Times New Roman"/>
                <a:cs typeface="Times New Roman"/>
              </a:rPr>
              <a:t>carrier’s</a:t>
            </a:r>
            <a:r>
              <a:rPr sz="2000" spc="-65" dirty="0">
                <a:solidFill>
                  <a:srgbClr val="221F1F"/>
                </a:solidFill>
                <a:latin typeface="Times New Roman"/>
                <a:cs typeface="Times New Roman"/>
              </a:rPr>
              <a:t> </a:t>
            </a:r>
            <a:r>
              <a:rPr sz="2000" dirty="0">
                <a:solidFill>
                  <a:srgbClr val="221F1F"/>
                </a:solidFill>
                <a:latin typeface="Times New Roman"/>
                <a:cs typeface="Times New Roman"/>
              </a:rPr>
              <a:t>strategy</a:t>
            </a:r>
            <a:r>
              <a:rPr sz="2000" spc="-55" dirty="0">
                <a:solidFill>
                  <a:srgbClr val="221F1F"/>
                </a:solidFill>
                <a:latin typeface="Times New Roman"/>
                <a:cs typeface="Times New Roman"/>
              </a:rPr>
              <a:t> </a:t>
            </a:r>
            <a:r>
              <a:rPr sz="2000" dirty="0">
                <a:solidFill>
                  <a:srgbClr val="221F1F"/>
                </a:solidFill>
                <a:latin typeface="Times New Roman"/>
                <a:cs typeface="Times New Roman"/>
              </a:rPr>
              <a:t>in</a:t>
            </a:r>
            <a:r>
              <a:rPr sz="2000" spc="-30" dirty="0">
                <a:solidFill>
                  <a:srgbClr val="221F1F"/>
                </a:solidFill>
                <a:latin typeface="Times New Roman"/>
                <a:cs typeface="Times New Roman"/>
              </a:rPr>
              <a:t> </a:t>
            </a:r>
            <a:r>
              <a:rPr sz="2000" dirty="0">
                <a:solidFill>
                  <a:srgbClr val="221F1F"/>
                </a:solidFill>
                <a:latin typeface="Times New Roman"/>
                <a:cs typeface="Times New Roman"/>
              </a:rPr>
              <a:t>allocating</a:t>
            </a:r>
            <a:r>
              <a:rPr sz="2000" spc="-50" dirty="0">
                <a:solidFill>
                  <a:srgbClr val="221F1F"/>
                </a:solidFill>
                <a:latin typeface="Times New Roman"/>
                <a:cs typeface="Times New Roman"/>
              </a:rPr>
              <a:t> </a:t>
            </a:r>
            <a:r>
              <a:rPr sz="2000" dirty="0">
                <a:solidFill>
                  <a:srgbClr val="221F1F"/>
                </a:solidFill>
                <a:latin typeface="Times New Roman"/>
                <a:cs typeface="Times New Roman"/>
              </a:rPr>
              <a:t>channels</a:t>
            </a:r>
            <a:r>
              <a:rPr sz="2000" spc="-50" dirty="0">
                <a:solidFill>
                  <a:srgbClr val="221F1F"/>
                </a:solidFill>
                <a:latin typeface="Times New Roman"/>
                <a:cs typeface="Times New Roman"/>
              </a:rPr>
              <a:t> </a:t>
            </a:r>
            <a:r>
              <a:rPr sz="2000" spc="-25" dirty="0">
                <a:solidFill>
                  <a:srgbClr val="221F1F"/>
                </a:solidFill>
                <a:latin typeface="Times New Roman"/>
                <a:cs typeface="Times New Roman"/>
              </a:rPr>
              <a:t>in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base</a:t>
            </a:r>
            <a:r>
              <a:rPr sz="2000" spc="-25" dirty="0">
                <a:solidFill>
                  <a:srgbClr val="221F1F"/>
                </a:solidFill>
                <a:latin typeface="Times New Roman"/>
                <a:cs typeface="Times New Roman"/>
              </a:rPr>
              <a:t> </a:t>
            </a:r>
            <a:r>
              <a:rPr sz="2000" dirty="0">
                <a:solidFill>
                  <a:srgbClr val="221F1F"/>
                </a:solidFill>
                <a:latin typeface="Times New Roman"/>
                <a:cs typeface="Times New Roman"/>
              </a:rPr>
              <a:t>stations</a:t>
            </a:r>
            <a:r>
              <a:rPr sz="2000" spc="-40" dirty="0">
                <a:solidFill>
                  <a:srgbClr val="221F1F"/>
                </a:solidFill>
                <a:latin typeface="Times New Roman"/>
                <a:cs typeface="Times New Roman"/>
              </a:rPr>
              <a:t> </a:t>
            </a:r>
            <a:r>
              <a:rPr sz="2000" dirty="0">
                <a:solidFill>
                  <a:srgbClr val="221F1F"/>
                </a:solidFill>
                <a:latin typeface="Times New Roman"/>
                <a:cs typeface="Times New Roman"/>
              </a:rPr>
              <a:t>of</a:t>
            </a:r>
            <a:r>
              <a:rPr sz="2000" spc="-20" dirty="0">
                <a:solidFill>
                  <a:srgbClr val="221F1F"/>
                </a:solidFill>
                <a:latin typeface="Times New Roman"/>
                <a:cs typeface="Times New Roman"/>
              </a:rPr>
              <a:t> </a:t>
            </a:r>
            <a:r>
              <a:rPr sz="2000" dirty="0">
                <a:solidFill>
                  <a:srgbClr val="221F1F"/>
                </a:solidFill>
                <a:latin typeface="Times New Roman"/>
                <a:cs typeface="Times New Roman"/>
              </a:rPr>
              <a:t>a</a:t>
            </a:r>
            <a:r>
              <a:rPr sz="2000" spc="-5" dirty="0">
                <a:solidFill>
                  <a:srgbClr val="221F1F"/>
                </a:solidFill>
                <a:latin typeface="Times New Roman"/>
                <a:cs typeface="Times New Roman"/>
              </a:rPr>
              <a:t> </a:t>
            </a:r>
            <a:r>
              <a:rPr sz="2000" dirty="0">
                <a:solidFill>
                  <a:srgbClr val="221F1F"/>
                </a:solidFill>
                <a:latin typeface="Times New Roman"/>
                <a:cs typeface="Times New Roman"/>
              </a:rPr>
              <a:t>cellular</a:t>
            </a:r>
            <a:r>
              <a:rPr sz="2000" spc="-30" dirty="0">
                <a:solidFill>
                  <a:srgbClr val="221F1F"/>
                </a:solidFill>
                <a:latin typeface="Times New Roman"/>
                <a:cs typeface="Times New Roman"/>
              </a:rPr>
              <a:t> </a:t>
            </a:r>
            <a:r>
              <a:rPr sz="2000" dirty="0">
                <a:solidFill>
                  <a:srgbClr val="221F1F"/>
                </a:solidFill>
                <a:latin typeface="Times New Roman"/>
                <a:cs typeface="Times New Roman"/>
              </a:rPr>
              <a:t>network?</a:t>
            </a:r>
            <a:r>
              <a:rPr sz="2000" spc="-30" dirty="0">
                <a:solidFill>
                  <a:srgbClr val="221F1F"/>
                </a:solidFill>
                <a:latin typeface="Times New Roman"/>
                <a:cs typeface="Times New Roman"/>
              </a:rPr>
              <a:t> </a:t>
            </a:r>
            <a:r>
              <a:rPr sz="2000" dirty="0">
                <a:solidFill>
                  <a:srgbClr val="221F1F"/>
                </a:solidFill>
                <a:latin typeface="Times New Roman"/>
                <a:cs typeface="Times New Roman"/>
              </a:rPr>
              <a:t>How</a:t>
            </a:r>
            <a:r>
              <a:rPr sz="2000" spc="-5" dirty="0">
                <a:solidFill>
                  <a:srgbClr val="221F1F"/>
                </a:solidFill>
                <a:latin typeface="Times New Roman"/>
                <a:cs typeface="Times New Roman"/>
              </a:rPr>
              <a:t> </a:t>
            </a:r>
            <a:r>
              <a:rPr sz="2000" dirty="0">
                <a:solidFill>
                  <a:srgbClr val="221F1F"/>
                </a:solidFill>
                <a:latin typeface="Times New Roman"/>
                <a:cs typeface="Times New Roman"/>
              </a:rPr>
              <a:t>would</a:t>
            </a:r>
            <a:r>
              <a:rPr sz="2000" spc="-35" dirty="0">
                <a:solidFill>
                  <a:srgbClr val="221F1F"/>
                </a:solidFill>
                <a:latin typeface="Times New Roman"/>
                <a:cs typeface="Times New Roman"/>
              </a:rPr>
              <a:t> </a:t>
            </a:r>
            <a:r>
              <a:rPr sz="2000" dirty="0">
                <a:solidFill>
                  <a:srgbClr val="221F1F"/>
                </a:solidFill>
                <a:latin typeface="Times New Roman"/>
                <a:cs typeface="Times New Roman"/>
              </a:rPr>
              <a:t>the</a:t>
            </a:r>
            <a:r>
              <a:rPr sz="2000" spc="-15" dirty="0">
                <a:solidFill>
                  <a:srgbClr val="221F1F"/>
                </a:solidFill>
                <a:latin typeface="Times New Roman"/>
                <a:cs typeface="Times New Roman"/>
              </a:rPr>
              <a:t> </a:t>
            </a:r>
            <a:r>
              <a:rPr sz="2000" dirty="0">
                <a:solidFill>
                  <a:srgbClr val="221F1F"/>
                </a:solidFill>
                <a:latin typeface="Times New Roman"/>
                <a:cs typeface="Times New Roman"/>
              </a:rPr>
              <a:t>rapid</a:t>
            </a:r>
            <a:r>
              <a:rPr sz="2000" spc="-40" dirty="0">
                <a:solidFill>
                  <a:srgbClr val="221F1F"/>
                </a:solidFill>
                <a:latin typeface="Times New Roman"/>
                <a:cs typeface="Times New Roman"/>
              </a:rPr>
              <a:t> </a:t>
            </a:r>
            <a:r>
              <a:rPr sz="2000" dirty="0">
                <a:solidFill>
                  <a:srgbClr val="221F1F"/>
                </a:solidFill>
                <a:latin typeface="Times New Roman"/>
                <a:cs typeface="Times New Roman"/>
              </a:rPr>
              <a:t>adoption</a:t>
            </a:r>
            <a:r>
              <a:rPr sz="2000" spc="-45" dirty="0">
                <a:solidFill>
                  <a:srgbClr val="221F1F"/>
                </a:solidFill>
                <a:latin typeface="Times New Roman"/>
                <a:cs typeface="Times New Roman"/>
              </a:rPr>
              <a:t> </a:t>
            </a:r>
            <a:r>
              <a:rPr sz="2000" spc="-25" dirty="0">
                <a:solidFill>
                  <a:srgbClr val="221F1F"/>
                </a:solidFill>
                <a:latin typeface="Times New Roman"/>
                <a:cs typeface="Times New Roman"/>
              </a:rPr>
              <a:t>of</a:t>
            </a:r>
            <a:endParaRPr sz="2000">
              <a:latin typeface="Times New Roman"/>
              <a:cs typeface="Times New Roman"/>
            </a:endParaRPr>
          </a:p>
        </p:txBody>
      </p:sp>
      <p:sp>
        <p:nvSpPr>
          <p:cNvPr id="3" name="object 3"/>
          <p:cNvSpPr txBox="1"/>
          <p:nvPr/>
        </p:nvSpPr>
        <p:spPr>
          <a:xfrm>
            <a:off x="726440" y="6072912"/>
            <a:ext cx="7389495" cy="307340"/>
          </a:xfrm>
          <a:prstGeom prst="rect">
            <a:avLst/>
          </a:prstGeom>
        </p:spPr>
        <p:txBody>
          <a:bodyPr vert="horz" wrap="square" lIns="0" tIns="0" rIns="0" bIns="0" rtlCol="0">
            <a:spAutoFit/>
          </a:bodyPr>
          <a:lstStyle/>
          <a:p>
            <a:pPr marL="12700">
              <a:lnSpc>
                <a:spcPts val="2285"/>
              </a:lnSpc>
            </a:pPr>
            <a:r>
              <a:rPr sz="2000" spc="-50" dirty="0">
                <a:solidFill>
                  <a:srgbClr val="221F1F"/>
                </a:solidFill>
                <a:latin typeface="Times New Roman"/>
                <a:cs typeface="Times New Roman"/>
              </a:rPr>
              <a:t>Voice</a:t>
            </a:r>
            <a:r>
              <a:rPr sz="2000" spc="-40" dirty="0">
                <a:solidFill>
                  <a:srgbClr val="221F1F"/>
                </a:solidFill>
                <a:latin typeface="Times New Roman"/>
                <a:cs typeface="Times New Roman"/>
              </a:rPr>
              <a:t> </a:t>
            </a:r>
            <a:r>
              <a:rPr sz="2000" dirty="0">
                <a:solidFill>
                  <a:srgbClr val="221F1F"/>
                </a:solidFill>
                <a:latin typeface="Times New Roman"/>
                <a:cs typeface="Times New Roman"/>
              </a:rPr>
              <a:t>over</a:t>
            </a:r>
            <a:r>
              <a:rPr sz="2000" spc="-35" dirty="0">
                <a:solidFill>
                  <a:srgbClr val="221F1F"/>
                </a:solidFill>
                <a:latin typeface="Times New Roman"/>
                <a:cs typeface="Times New Roman"/>
              </a:rPr>
              <a:t> </a:t>
            </a:r>
            <a:r>
              <a:rPr sz="2000" dirty="0">
                <a:solidFill>
                  <a:srgbClr val="221F1F"/>
                </a:solidFill>
                <a:latin typeface="Times New Roman"/>
                <a:cs typeface="Times New Roman"/>
              </a:rPr>
              <a:t>Internet</a:t>
            </a:r>
            <a:r>
              <a:rPr sz="2000" spc="-55" dirty="0">
                <a:solidFill>
                  <a:srgbClr val="221F1F"/>
                </a:solidFill>
                <a:latin typeface="Times New Roman"/>
                <a:cs typeface="Times New Roman"/>
              </a:rPr>
              <a:t> </a:t>
            </a:r>
            <a:r>
              <a:rPr sz="2000" dirty="0">
                <a:solidFill>
                  <a:srgbClr val="221F1F"/>
                </a:solidFill>
                <a:latin typeface="Times New Roman"/>
                <a:cs typeface="Times New Roman"/>
              </a:rPr>
              <a:t>Protocol</a:t>
            </a:r>
            <a:r>
              <a:rPr sz="2000" spc="-55" dirty="0">
                <a:solidFill>
                  <a:srgbClr val="221F1F"/>
                </a:solidFill>
                <a:latin typeface="Times New Roman"/>
                <a:cs typeface="Times New Roman"/>
              </a:rPr>
              <a:t> </a:t>
            </a:r>
            <a:r>
              <a:rPr sz="2000" spc="-35" dirty="0">
                <a:solidFill>
                  <a:srgbClr val="221F1F"/>
                </a:solidFill>
                <a:latin typeface="Times New Roman"/>
                <a:cs typeface="Times New Roman"/>
              </a:rPr>
              <a:t>(VoIP)</a:t>
            </a:r>
            <a:r>
              <a:rPr sz="2000" spc="-55" dirty="0">
                <a:solidFill>
                  <a:srgbClr val="221F1F"/>
                </a:solidFill>
                <a:latin typeface="Times New Roman"/>
                <a:cs typeface="Times New Roman"/>
              </a:rPr>
              <a:t> </a:t>
            </a:r>
            <a:r>
              <a:rPr sz="2000" dirty="0">
                <a:solidFill>
                  <a:srgbClr val="221F1F"/>
                </a:solidFill>
                <a:latin typeface="Times New Roman"/>
                <a:cs typeface="Times New Roman"/>
              </a:rPr>
              <a:t>impact</a:t>
            </a:r>
            <a:r>
              <a:rPr sz="2000" spc="-15" dirty="0">
                <a:solidFill>
                  <a:srgbClr val="221F1F"/>
                </a:solidFill>
                <a:latin typeface="Times New Roman"/>
                <a:cs typeface="Times New Roman"/>
              </a:rPr>
              <a:t> </a:t>
            </a:r>
            <a:r>
              <a:rPr sz="2000" dirty="0">
                <a:solidFill>
                  <a:srgbClr val="221F1F"/>
                </a:solidFill>
                <a:latin typeface="Times New Roman"/>
                <a:cs typeface="Times New Roman"/>
              </a:rPr>
              <a:t>cellular</a:t>
            </a:r>
            <a:r>
              <a:rPr sz="2000" spc="-50" dirty="0">
                <a:solidFill>
                  <a:srgbClr val="221F1F"/>
                </a:solidFill>
                <a:latin typeface="Times New Roman"/>
                <a:cs typeface="Times New Roman"/>
              </a:rPr>
              <a:t> </a:t>
            </a:r>
            <a:r>
              <a:rPr sz="2000" dirty="0">
                <a:solidFill>
                  <a:srgbClr val="221F1F"/>
                </a:solidFill>
                <a:latin typeface="Times New Roman"/>
                <a:cs typeface="Times New Roman"/>
              </a:rPr>
              <a:t>congestion?</a:t>
            </a:r>
            <a:r>
              <a:rPr sz="2000" spc="-35" dirty="0">
                <a:solidFill>
                  <a:srgbClr val="221F1F"/>
                </a:solidFill>
                <a:latin typeface="Times New Roman"/>
                <a:cs typeface="Times New Roman"/>
              </a:rPr>
              <a:t> </a:t>
            </a:r>
            <a:r>
              <a:rPr sz="2000" spc="-10" dirty="0">
                <a:solidFill>
                  <a:srgbClr val="221F1F"/>
                </a:solidFill>
                <a:latin typeface="Times New Roman"/>
                <a:cs typeface="Times New Roman"/>
              </a:rPr>
              <a:t>Explain.</a:t>
            </a:r>
            <a:endParaRPr sz="20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5" dirty="0">
                <a:latin typeface="Arial"/>
                <a:cs typeface="Arial"/>
              </a:rPr>
              <a:t> </a:t>
            </a:r>
            <a:r>
              <a:rPr dirty="0"/>
              <a:t>Pilani,</a:t>
            </a:r>
            <a:r>
              <a:rPr spc="-5" dirty="0"/>
              <a:t> </a:t>
            </a:r>
            <a:r>
              <a:rPr dirty="0"/>
              <a:t>Deemed</a:t>
            </a:r>
            <a:r>
              <a:rPr spc="-30" dirty="0"/>
              <a:t> </a:t>
            </a:r>
            <a:r>
              <a:rPr dirty="0"/>
              <a:t>to</a:t>
            </a:r>
            <a:r>
              <a:rPr spc="-40" dirty="0"/>
              <a:t> </a:t>
            </a:r>
            <a:r>
              <a:rPr dirty="0"/>
              <a:t>be</a:t>
            </a:r>
            <a:r>
              <a:rPr spc="-30" dirty="0"/>
              <a:t> </a:t>
            </a:r>
            <a:r>
              <a:rPr dirty="0"/>
              <a:t>University</a:t>
            </a:r>
            <a:r>
              <a:rPr spc="-10" dirty="0"/>
              <a:t> </a:t>
            </a:r>
            <a:r>
              <a:rPr dirty="0"/>
              <a:t>under</a:t>
            </a:r>
            <a:r>
              <a:rPr spc="-35" dirty="0"/>
              <a:t> </a:t>
            </a:r>
            <a:r>
              <a:rPr dirty="0"/>
              <a:t>Section</a:t>
            </a:r>
            <a:r>
              <a:rPr spc="-35" dirty="0"/>
              <a:t> </a:t>
            </a:r>
            <a:r>
              <a:rPr dirty="0"/>
              <a:t>3</a:t>
            </a:r>
            <a:r>
              <a:rPr spc="-30" dirty="0"/>
              <a:t> </a:t>
            </a:r>
            <a:r>
              <a:rPr dirty="0"/>
              <a:t>of</a:t>
            </a:r>
            <a:r>
              <a:rPr spc="-40" dirty="0"/>
              <a:t> </a:t>
            </a:r>
            <a:r>
              <a:rPr dirty="0"/>
              <a:t>UGC</a:t>
            </a:r>
            <a:r>
              <a:rPr spc="-35" dirty="0"/>
              <a:t> </a:t>
            </a:r>
            <a:r>
              <a:rPr dirty="0"/>
              <a:t>Act,</a:t>
            </a:r>
            <a:r>
              <a:rPr spc="-40" dirty="0"/>
              <a:t> </a:t>
            </a:r>
            <a:r>
              <a:rPr spc="-20" dirty="0"/>
              <a:t>1956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10240</Words>
  <Application>Microsoft Office PowerPoint</Application>
  <PresentationFormat>On-screen Show (4:3)</PresentationFormat>
  <Paragraphs>1121</Paragraphs>
  <Slides>95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Arial MT</vt:lpstr>
      <vt:lpstr>Calibri</vt:lpstr>
      <vt:lpstr>Cambria Math</vt:lpstr>
      <vt:lpstr>Times New Roman</vt:lpstr>
      <vt:lpstr>Wingdings</vt:lpstr>
      <vt:lpstr>Office Theme</vt:lpstr>
      <vt:lpstr>Programming Language:</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How It A l Started</vt:lpstr>
      <vt:lpstr>How It A l Started</vt:lpstr>
      <vt:lpstr>Types of Services</vt:lpstr>
      <vt:lpstr>Types of Services</vt:lpstr>
      <vt:lpstr>Broadcast</vt:lpstr>
      <vt:lpstr>Broadcast</vt:lpstr>
      <vt:lpstr>Paging</vt:lpstr>
      <vt:lpstr>Paging</vt:lpstr>
      <vt:lpstr>Cellular Telephony</vt:lpstr>
      <vt:lpstr>Cellular Telephony</vt:lpstr>
      <vt:lpstr>Trunking Radio</vt:lpstr>
      <vt:lpstr>Trunking Radio</vt:lpstr>
      <vt:lpstr>Trunking Radio</vt:lpstr>
      <vt:lpstr>PowerPoint Presentation</vt:lpstr>
      <vt:lpstr>PowerPoint Presentation</vt:lpstr>
      <vt:lpstr>PowerPoint Presentation</vt:lpstr>
      <vt:lpstr>Wireless Local Area Networks</vt:lpstr>
      <vt:lpstr>Wireless Local Area Networks</vt:lpstr>
      <vt:lpstr>Wireless Local Area Networks</vt:lpstr>
      <vt:lpstr>Personal Area Networks</vt:lpstr>
      <vt:lpstr>Personal Area Networks</vt:lpstr>
      <vt:lpstr>Personal Area Networks</vt:lpstr>
      <vt:lpstr>Fixed Wireless Access</vt:lpstr>
      <vt:lpstr>Fixed Wireless Access</vt:lpstr>
      <vt:lpstr>Fixed Wireless Access</vt:lpstr>
      <vt:lpstr>Requirements for the Services</vt:lpstr>
      <vt:lpstr>Data Rate</vt:lpstr>
      <vt:lpstr>Data Rate</vt:lpstr>
      <vt:lpstr>Range and Number of Users</vt:lpstr>
      <vt:lpstr>Range and Number of Users</vt:lpstr>
      <vt:lpstr>PowerPoint Presentation</vt:lpstr>
      <vt:lpstr>PowerPoint Presentation</vt:lpstr>
      <vt:lpstr>PowerPoint Presentation</vt:lpstr>
      <vt:lpstr>PowerPoint Presentation</vt:lpstr>
      <vt:lpstr>Mobility</vt:lpstr>
      <vt:lpstr>Mobility</vt:lpstr>
      <vt:lpstr>Mobility</vt:lpstr>
      <vt:lpstr>Energy Consumption</vt:lpstr>
      <vt:lpstr>Energy Consumption</vt:lpstr>
      <vt:lpstr>Use of Spectrum</vt:lpstr>
      <vt:lpstr>Use of Spectrum</vt:lpstr>
      <vt:lpstr>Direction of Transmission (The duplex concept )</vt:lpstr>
      <vt:lpstr>Direction of Transmission (The duplex concept )</vt:lpstr>
      <vt:lpstr>Direction of Transmission (The duplex concept )</vt:lpstr>
      <vt:lpstr>Wireless communication systems</vt:lpstr>
      <vt:lpstr>Wireless communication systems</vt:lpstr>
      <vt:lpstr>Wireless communication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Cellular Network- 1G</vt:lpstr>
      <vt:lpstr>In AMPS, two 25-MHz bands are allocated. One 25-MHz band is for communication from BS to mobile unit and the other for communication from mobile unit to BS.</vt:lpstr>
      <vt:lpstr>Cellular Network-2G</vt:lpstr>
      <vt:lpstr>Digital modulation formats were introduced in this generation with the main technology as TDMA/FDD Data Speed: upto 64kbps</vt:lpstr>
      <vt:lpstr>PowerPoint Presentation</vt:lpstr>
      <vt:lpstr>Interim generation (2.5G )</vt:lpstr>
      <vt:lpstr>Cellular Network- 3G</vt:lpstr>
      <vt:lpstr>PowerPoint Presentation</vt:lpstr>
      <vt:lpstr>PowerPoint Presentation</vt:lpstr>
      <vt:lpstr>Cellular Network- 4G</vt:lpstr>
      <vt:lpstr>Features of 4G</vt:lpstr>
      <vt:lpstr>Advantages of 4G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Prioritizing Handoffs</vt:lpstr>
      <vt:lpstr>Prioritizing Handoffs</vt:lpstr>
      <vt:lpstr>Practical Handoff Considerations</vt:lpstr>
      <vt:lpstr>HOME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Abid AK</cp:lastModifiedBy>
  <cp:revision>2</cp:revision>
  <dcterms:created xsi:type="dcterms:W3CDTF">2025-04-04T07:32:37Z</dcterms:created>
  <dcterms:modified xsi:type="dcterms:W3CDTF">2025-04-05T09:33:25Z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2024-03-09T00:00:00Z</vt:filetime>
  </property>
  <property fmtid="{D5CDD505-2E9C-101B-9397-08002B2CF9AE}" pid="3" name="Creator">
    <vt:lpwstr>Microsoft® PowerPoint® 2010</vt:lpwstr>
  </property>
  <property fmtid="{D5CDD505-2E9C-101B-9397-08002B2CF9AE}" pid="4" name="LastSaved">
    <vt:filetime>2025-04-04T00:00:00Z</vt:filetime>
  </property>
  <property fmtid="{D5CDD505-2E9C-101B-9397-08002B2CF9AE}" pid="5" name="Producer">
    <vt:lpwstr>Microsoft® PowerPoint® 2010</vt:lpwstr>
  </property>
</Properties>
</file>