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6"/>
  </p:notesMasterIdLst>
  <p:sldIdLst>
    <p:sldId id="266" r:id="rId5"/>
    <p:sldId id="1552" r:id="rId6"/>
    <p:sldId id="1553" r:id="rId7"/>
    <p:sldId id="1554" r:id="rId8"/>
    <p:sldId id="1555" r:id="rId9"/>
    <p:sldId id="1556" r:id="rId10"/>
    <p:sldId id="1557" r:id="rId11"/>
    <p:sldId id="1558" r:id="rId12"/>
    <p:sldId id="482" r:id="rId13"/>
    <p:sldId id="1559" r:id="rId14"/>
    <p:sldId id="1560" r:id="rId15"/>
    <p:sldId id="1561" r:id="rId16"/>
    <p:sldId id="1562" r:id="rId17"/>
    <p:sldId id="1563" r:id="rId18"/>
    <p:sldId id="1564" r:id="rId19"/>
    <p:sldId id="1565" r:id="rId20"/>
    <p:sldId id="1566" r:id="rId21"/>
    <p:sldId id="483" r:id="rId22"/>
    <p:sldId id="1567" r:id="rId23"/>
    <p:sldId id="1568" r:id="rId24"/>
    <p:sldId id="1569" r:id="rId25"/>
    <p:sldId id="309" r:id="rId26"/>
    <p:sldId id="1570" r:id="rId27"/>
    <p:sldId id="1571" r:id="rId28"/>
    <p:sldId id="1572" r:id="rId29"/>
    <p:sldId id="1573" r:id="rId30"/>
    <p:sldId id="1574" r:id="rId31"/>
    <p:sldId id="481" r:id="rId32"/>
    <p:sldId id="1575" r:id="rId33"/>
    <p:sldId id="1576" r:id="rId34"/>
    <p:sldId id="1577" r:id="rId35"/>
    <p:sldId id="1578" r:id="rId36"/>
    <p:sldId id="334" r:id="rId37"/>
    <p:sldId id="1579" r:id="rId38"/>
    <p:sldId id="1580" r:id="rId39"/>
    <p:sldId id="1581" r:id="rId40"/>
    <p:sldId id="1582" r:id="rId41"/>
    <p:sldId id="424" r:id="rId42"/>
    <p:sldId id="1583" r:id="rId43"/>
    <p:sldId id="1584" r:id="rId44"/>
    <p:sldId id="425" r:id="rId45"/>
    <p:sldId id="1585" r:id="rId46"/>
    <p:sldId id="1586" r:id="rId47"/>
    <p:sldId id="427" r:id="rId48"/>
    <p:sldId id="1587" r:id="rId49"/>
    <p:sldId id="1588" r:id="rId50"/>
    <p:sldId id="1589" r:id="rId51"/>
    <p:sldId id="484" r:id="rId52"/>
    <p:sldId id="485" r:id="rId53"/>
    <p:sldId id="486" r:id="rId54"/>
    <p:sldId id="1590" r:id="rId55"/>
    <p:sldId id="1591" r:id="rId56"/>
    <p:sldId id="1592" r:id="rId57"/>
    <p:sldId id="494" r:id="rId58"/>
    <p:sldId id="495" r:id="rId59"/>
    <p:sldId id="1593" r:id="rId60"/>
    <p:sldId id="496" r:id="rId61"/>
    <p:sldId id="1594" r:id="rId62"/>
    <p:sldId id="497" r:id="rId63"/>
    <p:sldId id="1595" r:id="rId64"/>
    <p:sldId id="1596" r:id="rId65"/>
    <p:sldId id="1597" r:id="rId66"/>
    <p:sldId id="498" r:id="rId67"/>
    <p:sldId id="1598" r:id="rId68"/>
    <p:sldId id="1599" r:id="rId69"/>
    <p:sldId id="487" r:id="rId70"/>
    <p:sldId id="1600" r:id="rId71"/>
    <p:sldId id="1601" r:id="rId72"/>
    <p:sldId id="428" r:id="rId73"/>
    <p:sldId id="488" r:id="rId74"/>
    <p:sldId id="1602" r:id="rId75"/>
    <p:sldId id="489" r:id="rId76"/>
    <p:sldId id="1603" r:id="rId77"/>
    <p:sldId id="1604" r:id="rId78"/>
    <p:sldId id="490" r:id="rId79"/>
    <p:sldId id="491" r:id="rId80"/>
    <p:sldId id="1605" r:id="rId81"/>
    <p:sldId id="1606" r:id="rId82"/>
    <p:sldId id="492" r:id="rId83"/>
    <p:sldId id="1607" r:id="rId84"/>
    <p:sldId id="1608" r:id="rId85"/>
    <p:sldId id="493" r:id="rId86"/>
    <p:sldId id="1613" r:id="rId87"/>
    <p:sldId id="1614" r:id="rId88"/>
    <p:sldId id="1615" r:id="rId89"/>
    <p:sldId id="1616" r:id="rId90"/>
    <p:sldId id="1617" r:id="rId91"/>
    <p:sldId id="1618" r:id="rId92"/>
    <p:sldId id="499" r:id="rId93"/>
    <p:sldId id="1619" r:id="rId94"/>
    <p:sldId id="1620" r:id="rId95"/>
    <p:sldId id="1621" r:id="rId96"/>
    <p:sldId id="1622" r:id="rId97"/>
    <p:sldId id="1623" r:id="rId98"/>
    <p:sldId id="500" r:id="rId99"/>
    <p:sldId id="1609" r:id="rId100"/>
    <p:sldId id="1610" r:id="rId101"/>
    <p:sldId id="501" r:id="rId102"/>
    <p:sldId id="1611" r:id="rId103"/>
    <p:sldId id="502" r:id="rId104"/>
    <p:sldId id="1612"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8301" autoAdjust="0"/>
  </p:normalViewPr>
  <p:slideViewPr>
    <p:cSldViewPr>
      <p:cViewPr varScale="1">
        <p:scale>
          <a:sx n="69" d="100"/>
          <a:sy n="69" d="100"/>
        </p:scale>
        <p:origin x="185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presProps" Target="pres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0.png"/><Relationship Id="rId7" Type="http://schemas.openxmlformats.org/officeDocument/2006/relationships/image" Target="../media/image12.png"/><Relationship Id="rId12" Type="http://schemas.openxmlformats.org/officeDocument/2006/relationships/image" Target="../media/image27.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0.png"/><Relationship Id="rId7" Type="http://schemas.openxmlformats.org/officeDocument/2006/relationships/image" Target="../media/image12.png"/><Relationship Id="rId12" Type="http://schemas.openxmlformats.org/officeDocument/2006/relationships/image" Target="../media/image27.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F6990-BB21-4A20-82F2-BA121C571B34}"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BE81CE9-179D-4F69-BE88-26310F602623}">
      <dgm:prSet/>
      <dgm:spPr/>
      <dgm:t>
        <a:bodyPr/>
        <a:lstStyle/>
        <a:p>
          <a:r>
            <a:rPr lang="en-IN"/>
            <a:t>Visualization (representation in graphs)</a:t>
          </a:r>
          <a:endParaRPr lang="en-US"/>
        </a:p>
      </dgm:t>
    </dgm:pt>
    <dgm:pt modelId="{BE9371CE-B509-4C86-A653-A0214675A887}" type="parTrans" cxnId="{CB491950-7058-4160-A967-83573B9A9C1D}">
      <dgm:prSet/>
      <dgm:spPr/>
      <dgm:t>
        <a:bodyPr/>
        <a:lstStyle/>
        <a:p>
          <a:endParaRPr lang="en-US"/>
        </a:p>
      </dgm:t>
    </dgm:pt>
    <dgm:pt modelId="{B83D73E9-6FDB-4A66-AE0F-B1A39888A52F}" type="sibTrans" cxnId="{CB491950-7058-4160-A967-83573B9A9C1D}">
      <dgm:prSet/>
      <dgm:spPr/>
      <dgm:t>
        <a:bodyPr/>
        <a:lstStyle/>
        <a:p>
          <a:endParaRPr lang="en-US"/>
        </a:p>
      </dgm:t>
    </dgm:pt>
    <dgm:pt modelId="{A4CB2B6A-8936-465D-BD69-94782E185EFF}">
      <dgm:prSet/>
      <dgm:spPr/>
      <dgm:t>
        <a:bodyPr/>
        <a:lstStyle/>
        <a:p>
          <a:r>
            <a:rPr lang="en-IN"/>
            <a:t>Storage, Analytics and Query (also called Edge IT)</a:t>
          </a:r>
          <a:endParaRPr lang="en-US"/>
        </a:p>
      </dgm:t>
    </dgm:pt>
    <dgm:pt modelId="{F00A68B8-7640-475D-A4B2-30293685B9BE}" type="parTrans" cxnId="{287BEA5C-3E12-4BDE-A000-602CF8CA0B47}">
      <dgm:prSet/>
      <dgm:spPr/>
      <dgm:t>
        <a:bodyPr/>
        <a:lstStyle/>
        <a:p>
          <a:endParaRPr lang="en-US"/>
        </a:p>
      </dgm:t>
    </dgm:pt>
    <dgm:pt modelId="{DEB92596-2BCD-4065-946F-91D842D7A4C0}" type="sibTrans" cxnId="{287BEA5C-3E12-4BDE-A000-602CF8CA0B47}">
      <dgm:prSet/>
      <dgm:spPr/>
      <dgm:t>
        <a:bodyPr/>
        <a:lstStyle/>
        <a:p>
          <a:endParaRPr lang="en-US"/>
        </a:p>
      </dgm:t>
    </dgm:pt>
    <dgm:pt modelId="{2000AE34-9A53-4C8F-BE23-208066756EA1}">
      <dgm:prSet/>
      <dgm:spPr/>
      <dgm:t>
        <a:bodyPr/>
        <a:lstStyle/>
        <a:p>
          <a:r>
            <a:rPr lang="en-IN"/>
            <a:t>Data integration (data cleaning, normalization and structuring)</a:t>
          </a:r>
          <a:endParaRPr lang="en-US"/>
        </a:p>
      </dgm:t>
    </dgm:pt>
    <dgm:pt modelId="{3529A87F-9B42-4476-970C-2F8E8AE26A27}" type="parTrans" cxnId="{DB9B42AB-2B23-4CAB-844A-410525F2004A}">
      <dgm:prSet/>
      <dgm:spPr/>
      <dgm:t>
        <a:bodyPr/>
        <a:lstStyle/>
        <a:p>
          <a:endParaRPr lang="en-US"/>
        </a:p>
      </dgm:t>
    </dgm:pt>
    <dgm:pt modelId="{6B9EE5D1-B413-403B-A42B-28AD17280B1E}" type="sibTrans" cxnId="{DB9B42AB-2B23-4CAB-844A-410525F2004A}">
      <dgm:prSet/>
      <dgm:spPr/>
      <dgm:t>
        <a:bodyPr/>
        <a:lstStyle/>
        <a:p>
          <a:endParaRPr lang="en-US"/>
        </a:p>
      </dgm:t>
    </dgm:pt>
    <dgm:pt modelId="{75E613CB-D124-4D97-95D6-B77E783BDE9B}">
      <dgm:prSet/>
      <dgm:spPr/>
      <dgm:t>
        <a:bodyPr/>
        <a:lstStyle/>
        <a:p>
          <a:r>
            <a:rPr lang="en-IN"/>
            <a:t>Network &amp; Connectivity elements (wired/ wireless gateways, protocol converters)</a:t>
          </a:r>
          <a:endParaRPr lang="en-US"/>
        </a:p>
      </dgm:t>
    </dgm:pt>
    <dgm:pt modelId="{B073EB25-0F25-4AAE-926D-D0007E7E289C}" type="parTrans" cxnId="{F624843C-2772-4BF9-AA6B-73FDE1F319F5}">
      <dgm:prSet/>
      <dgm:spPr/>
      <dgm:t>
        <a:bodyPr/>
        <a:lstStyle/>
        <a:p>
          <a:endParaRPr lang="en-US"/>
        </a:p>
      </dgm:t>
    </dgm:pt>
    <dgm:pt modelId="{EE2143D3-F5DD-4D7C-97B8-774E283F0FDA}" type="sibTrans" cxnId="{F624843C-2772-4BF9-AA6B-73FDE1F319F5}">
      <dgm:prSet/>
      <dgm:spPr/>
      <dgm:t>
        <a:bodyPr/>
        <a:lstStyle/>
        <a:p>
          <a:endParaRPr lang="en-US"/>
        </a:p>
      </dgm:t>
    </dgm:pt>
    <dgm:pt modelId="{DD1578EB-44E4-404B-8FED-767745CA0819}">
      <dgm:prSet/>
      <dgm:spPr/>
      <dgm:t>
        <a:bodyPr/>
        <a:lstStyle/>
        <a:p>
          <a:r>
            <a:rPr lang="en-IN"/>
            <a:t>Devices / sensors / things / remote data providers</a:t>
          </a:r>
          <a:endParaRPr lang="en-US"/>
        </a:p>
      </dgm:t>
    </dgm:pt>
    <dgm:pt modelId="{46547DB2-AFE1-4685-8349-5A13D2C12190}" type="parTrans" cxnId="{1AC4634E-9C87-4E42-A129-BB3798939C03}">
      <dgm:prSet/>
      <dgm:spPr/>
      <dgm:t>
        <a:bodyPr/>
        <a:lstStyle/>
        <a:p>
          <a:endParaRPr lang="en-US"/>
        </a:p>
      </dgm:t>
    </dgm:pt>
    <dgm:pt modelId="{AB06C28A-CD2E-4016-8C95-949C9F021EFF}" type="sibTrans" cxnId="{1AC4634E-9C87-4E42-A129-BB3798939C03}">
      <dgm:prSet/>
      <dgm:spPr/>
      <dgm:t>
        <a:bodyPr/>
        <a:lstStyle/>
        <a:p>
          <a:endParaRPr lang="en-US"/>
        </a:p>
      </dgm:t>
    </dgm:pt>
    <dgm:pt modelId="{A5D73ED9-5D7E-4191-B249-9A09F7BD7A12}" type="pres">
      <dgm:prSet presAssocID="{AA1F6990-BB21-4A20-82F2-BA121C571B34}" presName="root" presStyleCnt="0">
        <dgm:presLayoutVars>
          <dgm:dir/>
          <dgm:resizeHandles val="exact"/>
        </dgm:presLayoutVars>
      </dgm:prSet>
      <dgm:spPr/>
    </dgm:pt>
    <dgm:pt modelId="{AB172014-765F-46EF-AC92-CB119C25EB77}" type="pres">
      <dgm:prSet presAssocID="{0BE81CE9-179D-4F69-BE88-26310F602623}" presName="compNode" presStyleCnt="0"/>
      <dgm:spPr/>
    </dgm:pt>
    <dgm:pt modelId="{1A128824-379F-42BD-AD48-5AE727BB1D2E}" type="pres">
      <dgm:prSet presAssocID="{0BE81CE9-179D-4F69-BE88-26310F602623}" presName="bgRect" presStyleLbl="bgShp" presStyleIdx="0" presStyleCnt="5"/>
      <dgm:spPr/>
    </dgm:pt>
    <dgm:pt modelId="{9B665B9B-3E32-4A6F-92EE-2AA8945BAC11}" type="pres">
      <dgm:prSet presAssocID="{0BE81CE9-179D-4F69-BE88-26310F60262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4C1750E-B6BA-4560-8037-88466F0808CB}" type="pres">
      <dgm:prSet presAssocID="{0BE81CE9-179D-4F69-BE88-26310F602623}" presName="spaceRect" presStyleCnt="0"/>
      <dgm:spPr/>
    </dgm:pt>
    <dgm:pt modelId="{E58F2F39-437D-41D6-A982-EDE61B9F5C49}" type="pres">
      <dgm:prSet presAssocID="{0BE81CE9-179D-4F69-BE88-26310F602623}" presName="parTx" presStyleLbl="revTx" presStyleIdx="0" presStyleCnt="5">
        <dgm:presLayoutVars>
          <dgm:chMax val="0"/>
          <dgm:chPref val="0"/>
        </dgm:presLayoutVars>
      </dgm:prSet>
      <dgm:spPr/>
    </dgm:pt>
    <dgm:pt modelId="{2293F882-5047-43F9-949E-1FF7161169DE}" type="pres">
      <dgm:prSet presAssocID="{B83D73E9-6FDB-4A66-AE0F-B1A39888A52F}" presName="sibTrans" presStyleCnt="0"/>
      <dgm:spPr/>
    </dgm:pt>
    <dgm:pt modelId="{1E04A8D0-C4CD-4381-85A5-DD282316C7C4}" type="pres">
      <dgm:prSet presAssocID="{A4CB2B6A-8936-465D-BD69-94782E185EFF}" presName="compNode" presStyleCnt="0"/>
      <dgm:spPr/>
    </dgm:pt>
    <dgm:pt modelId="{053EEAB5-0402-41E4-8F1D-20F0F5B22B47}" type="pres">
      <dgm:prSet presAssocID="{A4CB2B6A-8936-465D-BD69-94782E185EFF}" presName="bgRect" presStyleLbl="bgShp" presStyleIdx="1" presStyleCnt="5"/>
      <dgm:spPr/>
    </dgm:pt>
    <dgm:pt modelId="{72F84F87-FF64-474F-B766-BAEA289204AF}" type="pres">
      <dgm:prSet presAssocID="{A4CB2B6A-8936-465D-BD69-94782E185EF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BA656273-4094-4FE7-8ADD-2599AE7D0498}" type="pres">
      <dgm:prSet presAssocID="{A4CB2B6A-8936-465D-BD69-94782E185EFF}" presName="spaceRect" presStyleCnt="0"/>
      <dgm:spPr/>
    </dgm:pt>
    <dgm:pt modelId="{49561B8F-8CD6-4A90-9082-A2E1C7292820}" type="pres">
      <dgm:prSet presAssocID="{A4CB2B6A-8936-465D-BD69-94782E185EFF}" presName="parTx" presStyleLbl="revTx" presStyleIdx="1" presStyleCnt="5">
        <dgm:presLayoutVars>
          <dgm:chMax val="0"/>
          <dgm:chPref val="0"/>
        </dgm:presLayoutVars>
      </dgm:prSet>
      <dgm:spPr/>
    </dgm:pt>
    <dgm:pt modelId="{3C950531-F8D4-4B43-A333-09C85D476E0B}" type="pres">
      <dgm:prSet presAssocID="{DEB92596-2BCD-4065-946F-91D842D7A4C0}" presName="sibTrans" presStyleCnt="0"/>
      <dgm:spPr/>
    </dgm:pt>
    <dgm:pt modelId="{5DECA511-E81C-4E17-BF68-9B684086BBF2}" type="pres">
      <dgm:prSet presAssocID="{2000AE34-9A53-4C8F-BE23-208066756EA1}" presName="compNode" presStyleCnt="0"/>
      <dgm:spPr/>
    </dgm:pt>
    <dgm:pt modelId="{76EF2B23-055E-4099-AD83-002DE3210963}" type="pres">
      <dgm:prSet presAssocID="{2000AE34-9A53-4C8F-BE23-208066756EA1}" presName="bgRect" presStyleLbl="bgShp" presStyleIdx="2" presStyleCnt="5"/>
      <dgm:spPr/>
    </dgm:pt>
    <dgm:pt modelId="{203B09F9-F8EF-4B2A-AAFE-23B7DDCB0CAF}" type="pres">
      <dgm:prSet presAssocID="{2000AE34-9A53-4C8F-BE23-208066756EA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28F0C7E-DE19-4DD6-9591-921F38671213}" type="pres">
      <dgm:prSet presAssocID="{2000AE34-9A53-4C8F-BE23-208066756EA1}" presName="spaceRect" presStyleCnt="0"/>
      <dgm:spPr/>
    </dgm:pt>
    <dgm:pt modelId="{1D96B93F-1276-4C7F-A83A-A30C13510890}" type="pres">
      <dgm:prSet presAssocID="{2000AE34-9A53-4C8F-BE23-208066756EA1}" presName="parTx" presStyleLbl="revTx" presStyleIdx="2" presStyleCnt="5">
        <dgm:presLayoutVars>
          <dgm:chMax val="0"/>
          <dgm:chPref val="0"/>
        </dgm:presLayoutVars>
      </dgm:prSet>
      <dgm:spPr/>
    </dgm:pt>
    <dgm:pt modelId="{874DE169-869B-477D-B5CE-71C08BD5E365}" type="pres">
      <dgm:prSet presAssocID="{6B9EE5D1-B413-403B-A42B-28AD17280B1E}" presName="sibTrans" presStyleCnt="0"/>
      <dgm:spPr/>
    </dgm:pt>
    <dgm:pt modelId="{1B8ED32E-DFA1-4DE5-81CB-5D2A599A0B5D}" type="pres">
      <dgm:prSet presAssocID="{75E613CB-D124-4D97-95D6-B77E783BDE9B}" presName="compNode" presStyleCnt="0"/>
      <dgm:spPr/>
    </dgm:pt>
    <dgm:pt modelId="{B4CDC714-152C-4AB3-A87A-E494D75B6A66}" type="pres">
      <dgm:prSet presAssocID="{75E613CB-D124-4D97-95D6-B77E783BDE9B}" presName="bgRect" presStyleLbl="bgShp" presStyleIdx="3" presStyleCnt="5"/>
      <dgm:spPr/>
    </dgm:pt>
    <dgm:pt modelId="{D3A1D032-B65E-4A00-9925-88D528D78F9E}" type="pres">
      <dgm:prSet presAssocID="{75E613CB-D124-4D97-95D6-B77E783BDE9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BEB7C4E7-4940-40C7-A7B8-E154B4EA6D9F}" type="pres">
      <dgm:prSet presAssocID="{75E613CB-D124-4D97-95D6-B77E783BDE9B}" presName="spaceRect" presStyleCnt="0"/>
      <dgm:spPr/>
    </dgm:pt>
    <dgm:pt modelId="{B3659F7C-CDED-445B-A1FE-0FF23A8CA8BA}" type="pres">
      <dgm:prSet presAssocID="{75E613CB-D124-4D97-95D6-B77E783BDE9B}" presName="parTx" presStyleLbl="revTx" presStyleIdx="3" presStyleCnt="5">
        <dgm:presLayoutVars>
          <dgm:chMax val="0"/>
          <dgm:chPref val="0"/>
        </dgm:presLayoutVars>
      </dgm:prSet>
      <dgm:spPr/>
    </dgm:pt>
    <dgm:pt modelId="{778DCDD5-E3A1-4DC7-AA6B-436DEE7AF2CA}" type="pres">
      <dgm:prSet presAssocID="{EE2143D3-F5DD-4D7C-97B8-774E283F0FDA}" presName="sibTrans" presStyleCnt="0"/>
      <dgm:spPr/>
    </dgm:pt>
    <dgm:pt modelId="{93CD359E-49C0-4F5D-A4F4-228012720B7F}" type="pres">
      <dgm:prSet presAssocID="{DD1578EB-44E4-404B-8FED-767745CA0819}" presName="compNode" presStyleCnt="0"/>
      <dgm:spPr/>
    </dgm:pt>
    <dgm:pt modelId="{FA5D949C-47A5-4BB8-80F3-D5B6B2EA4E64}" type="pres">
      <dgm:prSet presAssocID="{DD1578EB-44E4-404B-8FED-767745CA0819}" presName="bgRect" presStyleLbl="bgShp" presStyleIdx="4" presStyleCnt="5"/>
      <dgm:spPr/>
    </dgm:pt>
    <dgm:pt modelId="{82CE36E6-AE66-468C-AA24-BA8729BED7D0}" type="pres">
      <dgm:prSet presAssocID="{DD1578EB-44E4-404B-8FED-767745CA08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41A416AA-C03C-4DFD-9469-62A9BBDD0F5B}" type="pres">
      <dgm:prSet presAssocID="{DD1578EB-44E4-404B-8FED-767745CA0819}" presName="spaceRect" presStyleCnt="0"/>
      <dgm:spPr/>
    </dgm:pt>
    <dgm:pt modelId="{6451D4BD-4719-4B83-9116-5D32975A708B}" type="pres">
      <dgm:prSet presAssocID="{DD1578EB-44E4-404B-8FED-767745CA0819}" presName="parTx" presStyleLbl="revTx" presStyleIdx="4" presStyleCnt="5">
        <dgm:presLayoutVars>
          <dgm:chMax val="0"/>
          <dgm:chPref val="0"/>
        </dgm:presLayoutVars>
      </dgm:prSet>
      <dgm:spPr/>
    </dgm:pt>
  </dgm:ptLst>
  <dgm:cxnLst>
    <dgm:cxn modelId="{F624843C-2772-4BF9-AA6B-73FDE1F319F5}" srcId="{AA1F6990-BB21-4A20-82F2-BA121C571B34}" destId="{75E613CB-D124-4D97-95D6-B77E783BDE9B}" srcOrd="3" destOrd="0" parTransId="{B073EB25-0F25-4AAE-926D-D0007E7E289C}" sibTransId="{EE2143D3-F5DD-4D7C-97B8-774E283F0FDA}"/>
    <dgm:cxn modelId="{287BEA5C-3E12-4BDE-A000-602CF8CA0B47}" srcId="{AA1F6990-BB21-4A20-82F2-BA121C571B34}" destId="{A4CB2B6A-8936-465D-BD69-94782E185EFF}" srcOrd="1" destOrd="0" parTransId="{F00A68B8-7640-475D-A4B2-30293685B9BE}" sibTransId="{DEB92596-2BCD-4065-946F-91D842D7A4C0}"/>
    <dgm:cxn modelId="{4A17406C-6E03-4CBD-B230-84F815596F45}" type="presOf" srcId="{0BE81CE9-179D-4F69-BE88-26310F602623}" destId="{E58F2F39-437D-41D6-A982-EDE61B9F5C49}" srcOrd="0" destOrd="0" presId="urn:microsoft.com/office/officeart/2018/2/layout/IconVerticalSolidList"/>
    <dgm:cxn modelId="{1AC4634E-9C87-4E42-A129-BB3798939C03}" srcId="{AA1F6990-BB21-4A20-82F2-BA121C571B34}" destId="{DD1578EB-44E4-404B-8FED-767745CA0819}" srcOrd="4" destOrd="0" parTransId="{46547DB2-AFE1-4685-8349-5A13D2C12190}" sibTransId="{AB06C28A-CD2E-4016-8C95-949C9F021EFF}"/>
    <dgm:cxn modelId="{47C9456F-5779-4166-B6C8-9F1F63F6C893}" type="presOf" srcId="{A4CB2B6A-8936-465D-BD69-94782E185EFF}" destId="{49561B8F-8CD6-4A90-9082-A2E1C7292820}" srcOrd="0" destOrd="0" presId="urn:microsoft.com/office/officeart/2018/2/layout/IconVerticalSolidList"/>
    <dgm:cxn modelId="{CB491950-7058-4160-A967-83573B9A9C1D}" srcId="{AA1F6990-BB21-4A20-82F2-BA121C571B34}" destId="{0BE81CE9-179D-4F69-BE88-26310F602623}" srcOrd="0" destOrd="0" parTransId="{BE9371CE-B509-4C86-A653-A0214675A887}" sibTransId="{B83D73E9-6FDB-4A66-AE0F-B1A39888A52F}"/>
    <dgm:cxn modelId="{BF9998A2-9773-49D0-B530-3D4038A74E58}" type="presOf" srcId="{75E613CB-D124-4D97-95D6-B77E783BDE9B}" destId="{B3659F7C-CDED-445B-A1FE-0FF23A8CA8BA}" srcOrd="0" destOrd="0" presId="urn:microsoft.com/office/officeart/2018/2/layout/IconVerticalSolidList"/>
    <dgm:cxn modelId="{DB9B42AB-2B23-4CAB-844A-410525F2004A}" srcId="{AA1F6990-BB21-4A20-82F2-BA121C571B34}" destId="{2000AE34-9A53-4C8F-BE23-208066756EA1}" srcOrd="2" destOrd="0" parTransId="{3529A87F-9B42-4476-970C-2F8E8AE26A27}" sibTransId="{6B9EE5D1-B413-403B-A42B-28AD17280B1E}"/>
    <dgm:cxn modelId="{635DA8D8-7AD2-41BE-9DE9-3D9CC27533A3}" type="presOf" srcId="{DD1578EB-44E4-404B-8FED-767745CA0819}" destId="{6451D4BD-4719-4B83-9116-5D32975A708B}" srcOrd="0" destOrd="0" presId="urn:microsoft.com/office/officeart/2018/2/layout/IconVerticalSolidList"/>
    <dgm:cxn modelId="{EDC2E5DB-A013-4890-A3D5-CD525243BDF3}" type="presOf" srcId="{2000AE34-9A53-4C8F-BE23-208066756EA1}" destId="{1D96B93F-1276-4C7F-A83A-A30C13510890}" srcOrd="0" destOrd="0" presId="urn:microsoft.com/office/officeart/2018/2/layout/IconVerticalSolidList"/>
    <dgm:cxn modelId="{43DFC6FF-0B1E-4BB5-B82F-AA950D49B001}" type="presOf" srcId="{AA1F6990-BB21-4A20-82F2-BA121C571B34}" destId="{A5D73ED9-5D7E-4191-B249-9A09F7BD7A12}" srcOrd="0" destOrd="0" presId="urn:microsoft.com/office/officeart/2018/2/layout/IconVerticalSolidList"/>
    <dgm:cxn modelId="{7869BC75-2F3E-4DA1-B320-348269326BED}" type="presParOf" srcId="{A5D73ED9-5D7E-4191-B249-9A09F7BD7A12}" destId="{AB172014-765F-46EF-AC92-CB119C25EB77}" srcOrd="0" destOrd="0" presId="urn:microsoft.com/office/officeart/2018/2/layout/IconVerticalSolidList"/>
    <dgm:cxn modelId="{45FF321C-6C36-47DE-BC72-C9D2F296ADAD}" type="presParOf" srcId="{AB172014-765F-46EF-AC92-CB119C25EB77}" destId="{1A128824-379F-42BD-AD48-5AE727BB1D2E}" srcOrd="0" destOrd="0" presId="urn:microsoft.com/office/officeart/2018/2/layout/IconVerticalSolidList"/>
    <dgm:cxn modelId="{43204AA9-5F11-4937-9332-A1907BBCBA8B}" type="presParOf" srcId="{AB172014-765F-46EF-AC92-CB119C25EB77}" destId="{9B665B9B-3E32-4A6F-92EE-2AA8945BAC11}" srcOrd="1" destOrd="0" presId="urn:microsoft.com/office/officeart/2018/2/layout/IconVerticalSolidList"/>
    <dgm:cxn modelId="{2A5DE6B6-4BB1-44AB-902F-2E6F22DEB932}" type="presParOf" srcId="{AB172014-765F-46EF-AC92-CB119C25EB77}" destId="{64C1750E-B6BA-4560-8037-88466F0808CB}" srcOrd="2" destOrd="0" presId="urn:microsoft.com/office/officeart/2018/2/layout/IconVerticalSolidList"/>
    <dgm:cxn modelId="{23FAB052-F289-4742-93CE-6EACF4BA474C}" type="presParOf" srcId="{AB172014-765F-46EF-AC92-CB119C25EB77}" destId="{E58F2F39-437D-41D6-A982-EDE61B9F5C49}" srcOrd="3" destOrd="0" presId="urn:microsoft.com/office/officeart/2018/2/layout/IconVerticalSolidList"/>
    <dgm:cxn modelId="{6A810478-A225-4305-A770-DE59487A4F94}" type="presParOf" srcId="{A5D73ED9-5D7E-4191-B249-9A09F7BD7A12}" destId="{2293F882-5047-43F9-949E-1FF7161169DE}" srcOrd="1" destOrd="0" presId="urn:microsoft.com/office/officeart/2018/2/layout/IconVerticalSolidList"/>
    <dgm:cxn modelId="{F275DF2F-9BD4-4254-A514-3223E4F00493}" type="presParOf" srcId="{A5D73ED9-5D7E-4191-B249-9A09F7BD7A12}" destId="{1E04A8D0-C4CD-4381-85A5-DD282316C7C4}" srcOrd="2" destOrd="0" presId="urn:microsoft.com/office/officeart/2018/2/layout/IconVerticalSolidList"/>
    <dgm:cxn modelId="{7D2E4394-1CD9-4BE5-A66E-D9098C27FE07}" type="presParOf" srcId="{1E04A8D0-C4CD-4381-85A5-DD282316C7C4}" destId="{053EEAB5-0402-41E4-8F1D-20F0F5B22B47}" srcOrd="0" destOrd="0" presId="urn:microsoft.com/office/officeart/2018/2/layout/IconVerticalSolidList"/>
    <dgm:cxn modelId="{1F2062AD-4C56-4958-970B-B54F69967D0B}" type="presParOf" srcId="{1E04A8D0-C4CD-4381-85A5-DD282316C7C4}" destId="{72F84F87-FF64-474F-B766-BAEA289204AF}" srcOrd="1" destOrd="0" presId="urn:microsoft.com/office/officeart/2018/2/layout/IconVerticalSolidList"/>
    <dgm:cxn modelId="{0D6A724A-6D3D-4E96-9D60-A07E4EB001FF}" type="presParOf" srcId="{1E04A8D0-C4CD-4381-85A5-DD282316C7C4}" destId="{BA656273-4094-4FE7-8ADD-2599AE7D0498}" srcOrd="2" destOrd="0" presId="urn:microsoft.com/office/officeart/2018/2/layout/IconVerticalSolidList"/>
    <dgm:cxn modelId="{915F1FDC-EA4A-484A-8E9F-D62DFCF4609C}" type="presParOf" srcId="{1E04A8D0-C4CD-4381-85A5-DD282316C7C4}" destId="{49561B8F-8CD6-4A90-9082-A2E1C7292820}" srcOrd="3" destOrd="0" presId="urn:microsoft.com/office/officeart/2018/2/layout/IconVerticalSolidList"/>
    <dgm:cxn modelId="{D1FD2997-FF63-4DB5-A15D-F164FB11B36F}" type="presParOf" srcId="{A5D73ED9-5D7E-4191-B249-9A09F7BD7A12}" destId="{3C950531-F8D4-4B43-A333-09C85D476E0B}" srcOrd="3" destOrd="0" presId="urn:microsoft.com/office/officeart/2018/2/layout/IconVerticalSolidList"/>
    <dgm:cxn modelId="{1BED04C7-BA06-4A63-92BD-4F5DCFE4C0D0}" type="presParOf" srcId="{A5D73ED9-5D7E-4191-B249-9A09F7BD7A12}" destId="{5DECA511-E81C-4E17-BF68-9B684086BBF2}" srcOrd="4" destOrd="0" presId="urn:microsoft.com/office/officeart/2018/2/layout/IconVerticalSolidList"/>
    <dgm:cxn modelId="{D7FA7EF6-F21F-4C55-A6D1-4FE27C231F37}" type="presParOf" srcId="{5DECA511-E81C-4E17-BF68-9B684086BBF2}" destId="{76EF2B23-055E-4099-AD83-002DE3210963}" srcOrd="0" destOrd="0" presId="urn:microsoft.com/office/officeart/2018/2/layout/IconVerticalSolidList"/>
    <dgm:cxn modelId="{56F29C16-FDE6-473C-81DE-7169AEF98A7F}" type="presParOf" srcId="{5DECA511-E81C-4E17-BF68-9B684086BBF2}" destId="{203B09F9-F8EF-4B2A-AAFE-23B7DDCB0CAF}" srcOrd="1" destOrd="0" presId="urn:microsoft.com/office/officeart/2018/2/layout/IconVerticalSolidList"/>
    <dgm:cxn modelId="{BA73D026-1355-4FF6-A6ED-4CDC36BAF4A3}" type="presParOf" srcId="{5DECA511-E81C-4E17-BF68-9B684086BBF2}" destId="{F28F0C7E-DE19-4DD6-9591-921F38671213}" srcOrd="2" destOrd="0" presId="urn:microsoft.com/office/officeart/2018/2/layout/IconVerticalSolidList"/>
    <dgm:cxn modelId="{9B17BD8D-50D5-4FEA-A236-0032037241AA}" type="presParOf" srcId="{5DECA511-E81C-4E17-BF68-9B684086BBF2}" destId="{1D96B93F-1276-4C7F-A83A-A30C13510890}" srcOrd="3" destOrd="0" presId="urn:microsoft.com/office/officeart/2018/2/layout/IconVerticalSolidList"/>
    <dgm:cxn modelId="{FA490A29-BFF9-4B40-909E-8B843BF23FEB}" type="presParOf" srcId="{A5D73ED9-5D7E-4191-B249-9A09F7BD7A12}" destId="{874DE169-869B-477D-B5CE-71C08BD5E365}" srcOrd="5" destOrd="0" presId="urn:microsoft.com/office/officeart/2018/2/layout/IconVerticalSolidList"/>
    <dgm:cxn modelId="{D6D24B4B-52C7-4635-AB93-B55F3C6790C0}" type="presParOf" srcId="{A5D73ED9-5D7E-4191-B249-9A09F7BD7A12}" destId="{1B8ED32E-DFA1-4DE5-81CB-5D2A599A0B5D}" srcOrd="6" destOrd="0" presId="urn:microsoft.com/office/officeart/2018/2/layout/IconVerticalSolidList"/>
    <dgm:cxn modelId="{F35EF7A9-9C66-4F71-8094-B7CF70C8C889}" type="presParOf" srcId="{1B8ED32E-DFA1-4DE5-81CB-5D2A599A0B5D}" destId="{B4CDC714-152C-4AB3-A87A-E494D75B6A66}" srcOrd="0" destOrd="0" presId="urn:microsoft.com/office/officeart/2018/2/layout/IconVerticalSolidList"/>
    <dgm:cxn modelId="{ABED4215-B325-47F7-8E00-CF1A1B829493}" type="presParOf" srcId="{1B8ED32E-DFA1-4DE5-81CB-5D2A599A0B5D}" destId="{D3A1D032-B65E-4A00-9925-88D528D78F9E}" srcOrd="1" destOrd="0" presId="urn:microsoft.com/office/officeart/2018/2/layout/IconVerticalSolidList"/>
    <dgm:cxn modelId="{6BFEEC9D-7FE5-48E5-8DD6-E9AD85AA66D9}" type="presParOf" srcId="{1B8ED32E-DFA1-4DE5-81CB-5D2A599A0B5D}" destId="{BEB7C4E7-4940-40C7-A7B8-E154B4EA6D9F}" srcOrd="2" destOrd="0" presId="urn:microsoft.com/office/officeart/2018/2/layout/IconVerticalSolidList"/>
    <dgm:cxn modelId="{EE2B6524-303D-49A9-9267-7B203F22B4FE}" type="presParOf" srcId="{1B8ED32E-DFA1-4DE5-81CB-5D2A599A0B5D}" destId="{B3659F7C-CDED-445B-A1FE-0FF23A8CA8BA}" srcOrd="3" destOrd="0" presId="urn:microsoft.com/office/officeart/2018/2/layout/IconVerticalSolidList"/>
    <dgm:cxn modelId="{8B0D81F5-8E0C-4840-A4AC-77E365AB8A7C}" type="presParOf" srcId="{A5D73ED9-5D7E-4191-B249-9A09F7BD7A12}" destId="{778DCDD5-E3A1-4DC7-AA6B-436DEE7AF2CA}" srcOrd="7" destOrd="0" presId="urn:microsoft.com/office/officeart/2018/2/layout/IconVerticalSolidList"/>
    <dgm:cxn modelId="{F268EF3B-3528-4592-866F-52EF76975B44}" type="presParOf" srcId="{A5D73ED9-5D7E-4191-B249-9A09F7BD7A12}" destId="{93CD359E-49C0-4F5D-A4F4-228012720B7F}" srcOrd="8" destOrd="0" presId="urn:microsoft.com/office/officeart/2018/2/layout/IconVerticalSolidList"/>
    <dgm:cxn modelId="{E1BB4402-B60A-49C8-9D49-C3420F020739}" type="presParOf" srcId="{93CD359E-49C0-4F5D-A4F4-228012720B7F}" destId="{FA5D949C-47A5-4BB8-80F3-D5B6B2EA4E64}" srcOrd="0" destOrd="0" presId="urn:microsoft.com/office/officeart/2018/2/layout/IconVerticalSolidList"/>
    <dgm:cxn modelId="{6D885CA0-447D-4FB7-83A0-BD9976E9032C}" type="presParOf" srcId="{93CD359E-49C0-4F5D-A4F4-228012720B7F}" destId="{82CE36E6-AE66-468C-AA24-BA8729BED7D0}" srcOrd="1" destOrd="0" presId="urn:microsoft.com/office/officeart/2018/2/layout/IconVerticalSolidList"/>
    <dgm:cxn modelId="{DBF0495F-E062-46CD-9B97-057054E4967E}" type="presParOf" srcId="{93CD359E-49C0-4F5D-A4F4-228012720B7F}" destId="{41A416AA-C03C-4DFD-9469-62A9BBDD0F5B}" srcOrd="2" destOrd="0" presId="urn:microsoft.com/office/officeart/2018/2/layout/IconVerticalSolidList"/>
    <dgm:cxn modelId="{23223486-3A13-4D45-B12E-D0545496856C}" type="presParOf" srcId="{93CD359E-49C0-4F5D-A4F4-228012720B7F}" destId="{6451D4BD-4719-4B83-9116-5D32975A70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8AD684-7AA3-4049-B220-A35A0D03CDC9}"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713238C9-9130-4F1F-BDC2-6AA5A90475AD}">
      <dgm:prSet/>
      <dgm:spPr/>
      <dgm:t>
        <a:bodyPr/>
        <a:lstStyle/>
        <a:p>
          <a:r>
            <a:rPr lang="en-IN"/>
            <a:t>Devices</a:t>
          </a:r>
          <a:endParaRPr lang="en-US"/>
        </a:p>
      </dgm:t>
    </dgm:pt>
    <dgm:pt modelId="{B88AF10A-96DE-4756-BF87-86D0841CE93C}" type="parTrans" cxnId="{924D4065-A906-4B1B-815B-4EAE8CF2B54C}">
      <dgm:prSet/>
      <dgm:spPr/>
      <dgm:t>
        <a:bodyPr/>
        <a:lstStyle/>
        <a:p>
          <a:endParaRPr lang="en-US"/>
        </a:p>
      </dgm:t>
    </dgm:pt>
    <dgm:pt modelId="{AF97547D-B4F7-4F3E-84AF-B2028005A343}" type="sibTrans" cxnId="{924D4065-A906-4B1B-815B-4EAE8CF2B54C}">
      <dgm:prSet/>
      <dgm:spPr/>
      <dgm:t>
        <a:bodyPr/>
        <a:lstStyle/>
        <a:p>
          <a:endParaRPr lang="en-US"/>
        </a:p>
      </dgm:t>
    </dgm:pt>
    <dgm:pt modelId="{B92BF9DF-4E43-4759-86AB-D7FE5F0C9E5B}">
      <dgm:prSet/>
      <dgm:spPr/>
      <dgm:t>
        <a:bodyPr/>
        <a:lstStyle/>
        <a:p>
          <a:r>
            <a:rPr lang="en-IN"/>
            <a:t>Send and receive data interacting with the</a:t>
          </a:r>
          <a:endParaRPr lang="en-US"/>
        </a:p>
      </dgm:t>
    </dgm:pt>
    <dgm:pt modelId="{304BC956-1DBE-4476-B52C-9A628187EB3E}" type="parTrans" cxnId="{D8A4F53A-9F35-4EE6-ACF3-96EA007F2FA5}">
      <dgm:prSet/>
      <dgm:spPr/>
      <dgm:t>
        <a:bodyPr/>
        <a:lstStyle/>
        <a:p>
          <a:endParaRPr lang="en-US"/>
        </a:p>
      </dgm:t>
    </dgm:pt>
    <dgm:pt modelId="{B7537D97-F1F9-47DE-8280-431B217E00EE}" type="sibTrans" cxnId="{D8A4F53A-9F35-4EE6-ACF3-96EA007F2FA5}">
      <dgm:prSet/>
      <dgm:spPr/>
      <dgm:t>
        <a:bodyPr/>
        <a:lstStyle/>
        <a:p>
          <a:endParaRPr lang="en-US"/>
        </a:p>
      </dgm:t>
    </dgm:pt>
    <dgm:pt modelId="{BC493191-65D2-4DE8-A3B0-7788D90545C9}">
      <dgm:prSet/>
      <dgm:spPr/>
      <dgm:t>
        <a:bodyPr/>
        <a:lstStyle/>
        <a:p>
          <a:r>
            <a:rPr lang="en-IN"/>
            <a:t>Network</a:t>
          </a:r>
          <a:endParaRPr lang="en-US"/>
        </a:p>
      </dgm:t>
    </dgm:pt>
    <dgm:pt modelId="{C1B00679-52F9-49A2-9E4D-E8EED4A67471}" type="parTrans" cxnId="{07AD00FD-279A-46A6-9D7A-A78DD89A3373}">
      <dgm:prSet/>
      <dgm:spPr/>
      <dgm:t>
        <a:bodyPr/>
        <a:lstStyle/>
        <a:p>
          <a:endParaRPr lang="en-US"/>
        </a:p>
      </dgm:t>
    </dgm:pt>
    <dgm:pt modelId="{03BD5DE5-B3CA-4109-B63B-7A4A402684C0}" type="sibTrans" cxnId="{07AD00FD-279A-46A6-9D7A-A78DD89A3373}">
      <dgm:prSet/>
      <dgm:spPr/>
      <dgm:t>
        <a:bodyPr/>
        <a:lstStyle/>
        <a:p>
          <a:endParaRPr lang="en-US"/>
        </a:p>
      </dgm:t>
    </dgm:pt>
    <dgm:pt modelId="{A25ACD25-AEB1-4FE5-A193-0C9BF7BA2FE1}">
      <dgm:prSet/>
      <dgm:spPr/>
      <dgm:t>
        <a:bodyPr/>
        <a:lstStyle/>
        <a:p>
          <a:r>
            <a:rPr lang="en-IN"/>
            <a:t>Where the data is transmitted, normalised and filtered using</a:t>
          </a:r>
          <a:endParaRPr lang="en-US"/>
        </a:p>
      </dgm:t>
    </dgm:pt>
    <dgm:pt modelId="{181CCACC-7AD1-4C2B-9B17-4CBD9259F82D}" type="parTrans" cxnId="{C9C5B744-325E-4370-BC82-9E559C9B9ABF}">
      <dgm:prSet/>
      <dgm:spPr/>
      <dgm:t>
        <a:bodyPr/>
        <a:lstStyle/>
        <a:p>
          <a:endParaRPr lang="en-US"/>
        </a:p>
      </dgm:t>
    </dgm:pt>
    <dgm:pt modelId="{DBAF5C5F-D49C-4093-8A22-B24604520EA0}" type="sibTrans" cxnId="{C9C5B744-325E-4370-BC82-9E559C9B9ABF}">
      <dgm:prSet/>
      <dgm:spPr/>
      <dgm:t>
        <a:bodyPr/>
        <a:lstStyle/>
        <a:p>
          <a:endParaRPr lang="en-US"/>
        </a:p>
      </dgm:t>
    </dgm:pt>
    <dgm:pt modelId="{BE99E4A5-4463-426C-98E8-3BF0E9B3B5F6}">
      <dgm:prSet/>
      <dgm:spPr/>
      <dgm:t>
        <a:bodyPr/>
        <a:lstStyle/>
        <a:p>
          <a:r>
            <a:rPr lang="en-IN"/>
            <a:t>Edge Computing</a:t>
          </a:r>
          <a:endParaRPr lang="en-US"/>
        </a:p>
      </dgm:t>
    </dgm:pt>
    <dgm:pt modelId="{61B8A595-2302-4792-A5C3-1B3E83AB0921}" type="parTrans" cxnId="{04B90ECB-A964-43F8-82E5-7ECD4E7ECA48}">
      <dgm:prSet/>
      <dgm:spPr/>
      <dgm:t>
        <a:bodyPr/>
        <a:lstStyle/>
        <a:p>
          <a:endParaRPr lang="en-US"/>
        </a:p>
      </dgm:t>
    </dgm:pt>
    <dgm:pt modelId="{9D467F77-2437-4F96-A5C3-400D5D595B75}" type="sibTrans" cxnId="{04B90ECB-A964-43F8-82E5-7ECD4E7ECA48}">
      <dgm:prSet/>
      <dgm:spPr/>
      <dgm:t>
        <a:bodyPr/>
        <a:lstStyle/>
        <a:p>
          <a:endParaRPr lang="en-US"/>
        </a:p>
      </dgm:t>
    </dgm:pt>
    <dgm:pt modelId="{847F7106-2C5B-4CA2-A961-8F28E6A214C0}">
      <dgm:prSet/>
      <dgm:spPr/>
      <dgm:t>
        <a:bodyPr/>
        <a:lstStyle/>
        <a:p>
          <a:r>
            <a:rPr lang="en-IN"/>
            <a:t>Before landing in</a:t>
          </a:r>
          <a:endParaRPr lang="en-US"/>
        </a:p>
      </dgm:t>
    </dgm:pt>
    <dgm:pt modelId="{B90EE7EF-734F-475B-BD2E-38244CD5E1EB}" type="parTrans" cxnId="{68B83A60-EDE1-45ED-88AD-A6F05EF18A7A}">
      <dgm:prSet/>
      <dgm:spPr/>
      <dgm:t>
        <a:bodyPr/>
        <a:lstStyle/>
        <a:p>
          <a:endParaRPr lang="en-US"/>
        </a:p>
      </dgm:t>
    </dgm:pt>
    <dgm:pt modelId="{D4ED89FF-0AC9-49AD-9F97-C2821F1F5D45}" type="sibTrans" cxnId="{68B83A60-EDE1-45ED-88AD-A6F05EF18A7A}">
      <dgm:prSet/>
      <dgm:spPr/>
      <dgm:t>
        <a:bodyPr/>
        <a:lstStyle/>
        <a:p>
          <a:endParaRPr lang="en-US"/>
        </a:p>
      </dgm:t>
    </dgm:pt>
    <dgm:pt modelId="{90B8A6F5-77F5-4C0E-ADB1-A0AF0E7FF689}">
      <dgm:prSet/>
      <dgm:spPr/>
      <dgm:t>
        <a:bodyPr/>
        <a:lstStyle/>
        <a:p>
          <a:r>
            <a:rPr lang="en-IN"/>
            <a:t>Data Storage / Databases</a:t>
          </a:r>
          <a:endParaRPr lang="en-US"/>
        </a:p>
      </dgm:t>
    </dgm:pt>
    <dgm:pt modelId="{9F3B66DD-A54D-4662-83AB-BFEA35AA1303}" type="parTrans" cxnId="{52DDCD09-C431-4EEA-864C-C09BBB7EFFAB}">
      <dgm:prSet/>
      <dgm:spPr/>
      <dgm:t>
        <a:bodyPr/>
        <a:lstStyle/>
        <a:p>
          <a:endParaRPr lang="en-US"/>
        </a:p>
      </dgm:t>
    </dgm:pt>
    <dgm:pt modelId="{70C467AF-D4E6-4644-A8D8-CB5814E9AC7C}" type="sibTrans" cxnId="{52DDCD09-C431-4EEA-864C-C09BBB7EFFAB}">
      <dgm:prSet/>
      <dgm:spPr/>
      <dgm:t>
        <a:bodyPr/>
        <a:lstStyle/>
        <a:p>
          <a:endParaRPr lang="en-US"/>
        </a:p>
      </dgm:t>
    </dgm:pt>
    <dgm:pt modelId="{54821F25-AE56-4747-9890-554EE67BE574}">
      <dgm:prSet/>
      <dgm:spPr/>
      <dgm:t>
        <a:bodyPr/>
        <a:lstStyle/>
        <a:p>
          <a:r>
            <a:rPr lang="en-IN"/>
            <a:t>Accessible by</a:t>
          </a:r>
          <a:endParaRPr lang="en-US"/>
        </a:p>
      </dgm:t>
    </dgm:pt>
    <dgm:pt modelId="{9639E700-2401-4122-B4A8-FA0AEB76544E}" type="parTrans" cxnId="{1437B104-550F-4220-B6D8-1604A821AF7F}">
      <dgm:prSet/>
      <dgm:spPr/>
      <dgm:t>
        <a:bodyPr/>
        <a:lstStyle/>
        <a:p>
          <a:endParaRPr lang="en-US"/>
        </a:p>
      </dgm:t>
    </dgm:pt>
    <dgm:pt modelId="{E5063EA0-BB5D-4DF4-9F66-A4FEC77833C3}" type="sibTrans" cxnId="{1437B104-550F-4220-B6D8-1604A821AF7F}">
      <dgm:prSet/>
      <dgm:spPr/>
      <dgm:t>
        <a:bodyPr/>
        <a:lstStyle/>
        <a:p>
          <a:endParaRPr lang="en-US"/>
        </a:p>
      </dgm:t>
    </dgm:pt>
    <dgm:pt modelId="{C97339C9-C182-46CD-9583-984E10E8F3AB}">
      <dgm:prSet/>
      <dgm:spPr/>
      <dgm:t>
        <a:bodyPr/>
        <a:lstStyle/>
        <a:p>
          <a:r>
            <a:rPr lang="en-IN"/>
            <a:t>Applications</a:t>
          </a:r>
          <a:endParaRPr lang="en-US"/>
        </a:p>
      </dgm:t>
    </dgm:pt>
    <dgm:pt modelId="{2341B793-06C5-479D-83D3-A778A85F1F33}" type="parTrans" cxnId="{8720B3C5-B519-47C5-977D-5F84CD215F41}">
      <dgm:prSet/>
      <dgm:spPr/>
      <dgm:t>
        <a:bodyPr/>
        <a:lstStyle/>
        <a:p>
          <a:endParaRPr lang="en-US"/>
        </a:p>
      </dgm:t>
    </dgm:pt>
    <dgm:pt modelId="{283DC624-39C7-4049-AD0D-884B8708F0EB}" type="sibTrans" cxnId="{8720B3C5-B519-47C5-977D-5F84CD215F41}">
      <dgm:prSet/>
      <dgm:spPr/>
      <dgm:t>
        <a:bodyPr/>
        <a:lstStyle/>
        <a:p>
          <a:endParaRPr lang="en-US"/>
        </a:p>
      </dgm:t>
    </dgm:pt>
    <dgm:pt modelId="{9959CF49-7AB8-43C7-BEAD-2F095C2B49A7}">
      <dgm:prSet/>
      <dgm:spPr/>
      <dgm:t>
        <a:bodyPr/>
        <a:lstStyle/>
        <a:p>
          <a:r>
            <a:rPr lang="en-IN"/>
            <a:t>Which process it and provide it to people who will</a:t>
          </a:r>
          <a:endParaRPr lang="en-US"/>
        </a:p>
      </dgm:t>
    </dgm:pt>
    <dgm:pt modelId="{3B61FB20-849F-45BC-97A8-5BD865C30D70}" type="parTrans" cxnId="{0543A5D4-41B9-43C8-920E-C15561122C63}">
      <dgm:prSet/>
      <dgm:spPr/>
      <dgm:t>
        <a:bodyPr/>
        <a:lstStyle/>
        <a:p>
          <a:endParaRPr lang="en-US"/>
        </a:p>
      </dgm:t>
    </dgm:pt>
    <dgm:pt modelId="{6AEAE67E-B577-447D-8118-FE6732292DC8}" type="sibTrans" cxnId="{0543A5D4-41B9-43C8-920E-C15561122C63}">
      <dgm:prSet/>
      <dgm:spPr/>
      <dgm:t>
        <a:bodyPr/>
        <a:lstStyle/>
        <a:p>
          <a:endParaRPr lang="en-US"/>
        </a:p>
      </dgm:t>
    </dgm:pt>
    <dgm:pt modelId="{9E818872-ED71-4DB9-9E68-14F6E3CE1BAE}">
      <dgm:prSet/>
      <dgm:spPr/>
      <dgm:t>
        <a:bodyPr/>
        <a:lstStyle/>
        <a:p>
          <a:r>
            <a:rPr lang="en-IN"/>
            <a:t>Act &amp; Collaborate</a:t>
          </a:r>
          <a:endParaRPr lang="en-US"/>
        </a:p>
      </dgm:t>
    </dgm:pt>
    <dgm:pt modelId="{6BFF0B06-AD23-41C2-A11D-626D307BE229}" type="parTrans" cxnId="{1F3FB3ED-5FD6-4DB4-84B4-137E756F45CC}">
      <dgm:prSet/>
      <dgm:spPr/>
      <dgm:t>
        <a:bodyPr/>
        <a:lstStyle/>
        <a:p>
          <a:endParaRPr lang="en-US"/>
        </a:p>
      </dgm:t>
    </dgm:pt>
    <dgm:pt modelId="{2CDDC305-7F54-4360-914E-B93435B0E041}" type="sibTrans" cxnId="{1F3FB3ED-5FD6-4DB4-84B4-137E756F45CC}">
      <dgm:prSet/>
      <dgm:spPr/>
      <dgm:t>
        <a:bodyPr/>
        <a:lstStyle/>
        <a:p>
          <a:endParaRPr lang="en-US"/>
        </a:p>
      </dgm:t>
    </dgm:pt>
    <dgm:pt modelId="{614D5973-56F5-4B50-A71B-0C9461CB1D26}" type="pres">
      <dgm:prSet presAssocID="{028AD684-7AA3-4049-B220-A35A0D03CDC9}" presName="root" presStyleCnt="0">
        <dgm:presLayoutVars>
          <dgm:dir/>
          <dgm:resizeHandles val="exact"/>
        </dgm:presLayoutVars>
      </dgm:prSet>
      <dgm:spPr/>
    </dgm:pt>
    <dgm:pt modelId="{00FFB0D7-E6D3-45BB-A076-AA73BF51F9D2}" type="pres">
      <dgm:prSet presAssocID="{713238C9-9130-4F1F-BDC2-6AA5A90475AD}" presName="compNode" presStyleCnt="0"/>
      <dgm:spPr/>
    </dgm:pt>
    <dgm:pt modelId="{2C870BF6-3381-4422-BFC0-AC06B436C92B}" type="pres">
      <dgm:prSet presAssocID="{713238C9-9130-4F1F-BDC2-6AA5A90475AD}" presName="bgRect" presStyleLbl="bgShp" presStyleIdx="0" presStyleCnt="6"/>
      <dgm:spPr/>
    </dgm:pt>
    <dgm:pt modelId="{B446046E-2532-43D6-A2D8-FED89273F124}" type="pres">
      <dgm:prSet presAssocID="{713238C9-9130-4F1F-BDC2-6AA5A90475A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ACA8617-31FF-4D00-A055-84130AFAF2E0}" type="pres">
      <dgm:prSet presAssocID="{713238C9-9130-4F1F-BDC2-6AA5A90475AD}" presName="spaceRect" presStyleCnt="0"/>
      <dgm:spPr/>
    </dgm:pt>
    <dgm:pt modelId="{D3FBCFAB-F66B-4D56-82E0-23C6F23D3FEB}" type="pres">
      <dgm:prSet presAssocID="{713238C9-9130-4F1F-BDC2-6AA5A90475AD}" presName="parTx" presStyleLbl="revTx" presStyleIdx="0" presStyleCnt="11">
        <dgm:presLayoutVars>
          <dgm:chMax val="0"/>
          <dgm:chPref val="0"/>
        </dgm:presLayoutVars>
      </dgm:prSet>
      <dgm:spPr/>
    </dgm:pt>
    <dgm:pt modelId="{5269B414-8923-451C-B15E-8B93AF6D8440}" type="pres">
      <dgm:prSet presAssocID="{713238C9-9130-4F1F-BDC2-6AA5A90475AD}" presName="desTx" presStyleLbl="revTx" presStyleIdx="1" presStyleCnt="11">
        <dgm:presLayoutVars/>
      </dgm:prSet>
      <dgm:spPr/>
    </dgm:pt>
    <dgm:pt modelId="{EF51F118-5CBE-4E10-9455-B6291AC81F80}" type="pres">
      <dgm:prSet presAssocID="{AF97547D-B4F7-4F3E-84AF-B2028005A343}" presName="sibTrans" presStyleCnt="0"/>
      <dgm:spPr/>
    </dgm:pt>
    <dgm:pt modelId="{2CBA8231-D8DB-4B96-8017-FECEE32F8AEC}" type="pres">
      <dgm:prSet presAssocID="{BC493191-65D2-4DE8-A3B0-7788D90545C9}" presName="compNode" presStyleCnt="0"/>
      <dgm:spPr/>
    </dgm:pt>
    <dgm:pt modelId="{E64AB2E0-6513-48BC-9D30-7A5BCFD00D8B}" type="pres">
      <dgm:prSet presAssocID="{BC493191-65D2-4DE8-A3B0-7788D90545C9}" presName="bgRect" presStyleLbl="bgShp" presStyleIdx="1" presStyleCnt="6"/>
      <dgm:spPr/>
    </dgm:pt>
    <dgm:pt modelId="{C5142157-9371-4344-B192-521EE17766BB}" type="pres">
      <dgm:prSet presAssocID="{BC493191-65D2-4DE8-A3B0-7788D90545C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2430B38E-DB6C-436C-AB4E-FB631DD9B272}" type="pres">
      <dgm:prSet presAssocID="{BC493191-65D2-4DE8-A3B0-7788D90545C9}" presName="spaceRect" presStyleCnt="0"/>
      <dgm:spPr/>
    </dgm:pt>
    <dgm:pt modelId="{5B680E0F-4FDE-4664-9514-84FB3B568AB7}" type="pres">
      <dgm:prSet presAssocID="{BC493191-65D2-4DE8-A3B0-7788D90545C9}" presName="parTx" presStyleLbl="revTx" presStyleIdx="2" presStyleCnt="11">
        <dgm:presLayoutVars>
          <dgm:chMax val="0"/>
          <dgm:chPref val="0"/>
        </dgm:presLayoutVars>
      </dgm:prSet>
      <dgm:spPr/>
    </dgm:pt>
    <dgm:pt modelId="{7531EC5F-7B5C-47F7-A08C-ACA1BC83303F}" type="pres">
      <dgm:prSet presAssocID="{BC493191-65D2-4DE8-A3B0-7788D90545C9}" presName="desTx" presStyleLbl="revTx" presStyleIdx="3" presStyleCnt="11">
        <dgm:presLayoutVars/>
      </dgm:prSet>
      <dgm:spPr/>
    </dgm:pt>
    <dgm:pt modelId="{B255C77A-5E38-423B-8280-26458FA644B7}" type="pres">
      <dgm:prSet presAssocID="{03BD5DE5-B3CA-4109-B63B-7A4A402684C0}" presName="sibTrans" presStyleCnt="0"/>
      <dgm:spPr/>
    </dgm:pt>
    <dgm:pt modelId="{BC10F20A-CC69-416D-888C-EC86D328F56F}" type="pres">
      <dgm:prSet presAssocID="{BE99E4A5-4463-426C-98E8-3BF0E9B3B5F6}" presName="compNode" presStyleCnt="0"/>
      <dgm:spPr/>
    </dgm:pt>
    <dgm:pt modelId="{346E4396-5CD3-4FCC-9A6E-76FD1659ED96}" type="pres">
      <dgm:prSet presAssocID="{BE99E4A5-4463-426C-98E8-3BF0E9B3B5F6}" presName="bgRect" presStyleLbl="bgShp" presStyleIdx="2" presStyleCnt="6"/>
      <dgm:spPr/>
    </dgm:pt>
    <dgm:pt modelId="{083D308E-54E2-4871-96D0-BA02F8A46D98}" type="pres">
      <dgm:prSet presAssocID="{BE99E4A5-4463-426C-98E8-3BF0E9B3B5F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8142EBB1-6766-41EF-ADE7-7941D0888A62}" type="pres">
      <dgm:prSet presAssocID="{BE99E4A5-4463-426C-98E8-3BF0E9B3B5F6}" presName="spaceRect" presStyleCnt="0"/>
      <dgm:spPr/>
    </dgm:pt>
    <dgm:pt modelId="{8E4A0F05-F396-449D-8426-7BC575D90693}" type="pres">
      <dgm:prSet presAssocID="{BE99E4A5-4463-426C-98E8-3BF0E9B3B5F6}" presName="parTx" presStyleLbl="revTx" presStyleIdx="4" presStyleCnt="11">
        <dgm:presLayoutVars>
          <dgm:chMax val="0"/>
          <dgm:chPref val="0"/>
        </dgm:presLayoutVars>
      </dgm:prSet>
      <dgm:spPr/>
    </dgm:pt>
    <dgm:pt modelId="{4E0E2183-18F9-4A31-A9D7-46CAD7F4F44C}" type="pres">
      <dgm:prSet presAssocID="{BE99E4A5-4463-426C-98E8-3BF0E9B3B5F6}" presName="desTx" presStyleLbl="revTx" presStyleIdx="5" presStyleCnt="11">
        <dgm:presLayoutVars/>
      </dgm:prSet>
      <dgm:spPr/>
    </dgm:pt>
    <dgm:pt modelId="{EC03543D-3FEC-4249-8039-626BD4775FF3}" type="pres">
      <dgm:prSet presAssocID="{9D467F77-2437-4F96-A5C3-400D5D595B75}" presName="sibTrans" presStyleCnt="0"/>
      <dgm:spPr/>
    </dgm:pt>
    <dgm:pt modelId="{C2FC8AD5-8413-4A00-81BD-AA618193F0DD}" type="pres">
      <dgm:prSet presAssocID="{90B8A6F5-77F5-4C0E-ADB1-A0AF0E7FF689}" presName="compNode" presStyleCnt="0"/>
      <dgm:spPr/>
    </dgm:pt>
    <dgm:pt modelId="{9B1D2185-9935-4292-A0B7-FFC77841A8CE}" type="pres">
      <dgm:prSet presAssocID="{90B8A6F5-77F5-4C0E-ADB1-A0AF0E7FF689}" presName="bgRect" presStyleLbl="bgShp" presStyleIdx="3" presStyleCnt="6"/>
      <dgm:spPr/>
    </dgm:pt>
    <dgm:pt modelId="{F352B1DD-D84F-46D1-8DD4-135360E21D39}" type="pres">
      <dgm:prSet presAssocID="{90B8A6F5-77F5-4C0E-ADB1-A0AF0E7FF68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6C67986-5105-4AD6-8720-9DB6619D096B}" type="pres">
      <dgm:prSet presAssocID="{90B8A6F5-77F5-4C0E-ADB1-A0AF0E7FF689}" presName="spaceRect" presStyleCnt="0"/>
      <dgm:spPr/>
    </dgm:pt>
    <dgm:pt modelId="{084985F9-060C-415C-90C5-4656B7856DF5}" type="pres">
      <dgm:prSet presAssocID="{90B8A6F5-77F5-4C0E-ADB1-A0AF0E7FF689}" presName="parTx" presStyleLbl="revTx" presStyleIdx="6" presStyleCnt="11">
        <dgm:presLayoutVars>
          <dgm:chMax val="0"/>
          <dgm:chPref val="0"/>
        </dgm:presLayoutVars>
      </dgm:prSet>
      <dgm:spPr/>
    </dgm:pt>
    <dgm:pt modelId="{1796AE24-CB0F-4FFE-A53C-F38F86F58547}" type="pres">
      <dgm:prSet presAssocID="{90B8A6F5-77F5-4C0E-ADB1-A0AF0E7FF689}" presName="desTx" presStyleLbl="revTx" presStyleIdx="7" presStyleCnt="11">
        <dgm:presLayoutVars/>
      </dgm:prSet>
      <dgm:spPr/>
    </dgm:pt>
    <dgm:pt modelId="{CAECE322-AABF-4CE1-8120-ADAB77F97E71}" type="pres">
      <dgm:prSet presAssocID="{70C467AF-D4E6-4644-A8D8-CB5814E9AC7C}" presName="sibTrans" presStyleCnt="0"/>
      <dgm:spPr/>
    </dgm:pt>
    <dgm:pt modelId="{E8AB2A4B-29D0-4B54-9041-6F84F0CC1B38}" type="pres">
      <dgm:prSet presAssocID="{C97339C9-C182-46CD-9583-984E10E8F3AB}" presName="compNode" presStyleCnt="0"/>
      <dgm:spPr/>
    </dgm:pt>
    <dgm:pt modelId="{1E5C9D2F-F02A-40EF-A634-D355F5BD4F20}" type="pres">
      <dgm:prSet presAssocID="{C97339C9-C182-46CD-9583-984E10E8F3AB}" presName="bgRect" presStyleLbl="bgShp" presStyleIdx="4" presStyleCnt="6"/>
      <dgm:spPr/>
    </dgm:pt>
    <dgm:pt modelId="{BAE9EE9B-B159-434E-BA3F-DED8E48C2378}" type="pres">
      <dgm:prSet presAssocID="{C97339C9-C182-46CD-9583-984E10E8F3A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9D8C6728-5B2B-4EC8-803C-14EDD00CCA91}" type="pres">
      <dgm:prSet presAssocID="{C97339C9-C182-46CD-9583-984E10E8F3AB}" presName="spaceRect" presStyleCnt="0"/>
      <dgm:spPr/>
    </dgm:pt>
    <dgm:pt modelId="{79DA3E1B-D713-4BCB-A0AB-09DBF56139F9}" type="pres">
      <dgm:prSet presAssocID="{C97339C9-C182-46CD-9583-984E10E8F3AB}" presName="parTx" presStyleLbl="revTx" presStyleIdx="8" presStyleCnt="11">
        <dgm:presLayoutVars>
          <dgm:chMax val="0"/>
          <dgm:chPref val="0"/>
        </dgm:presLayoutVars>
      </dgm:prSet>
      <dgm:spPr/>
    </dgm:pt>
    <dgm:pt modelId="{A5EB058F-4B0B-4643-BFFE-F8C3C4B2B0F5}" type="pres">
      <dgm:prSet presAssocID="{C97339C9-C182-46CD-9583-984E10E8F3AB}" presName="desTx" presStyleLbl="revTx" presStyleIdx="9" presStyleCnt="11">
        <dgm:presLayoutVars/>
      </dgm:prSet>
      <dgm:spPr/>
    </dgm:pt>
    <dgm:pt modelId="{27623E21-4635-4584-BB8F-A8698B47CC74}" type="pres">
      <dgm:prSet presAssocID="{283DC624-39C7-4049-AD0D-884B8708F0EB}" presName="sibTrans" presStyleCnt="0"/>
      <dgm:spPr/>
    </dgm:pt>
    <dgm:pt modelId="{4E5426E3-19B7-4225-9E0F-FF84FBFC7737}" type="pres">
      <dgm:prSet presAssocID="{9E818872-ED71-4DB9-9E68-14F6E3CE1BAE}" presName="compNode" presStyleCnt="0"/>
      <dgm:spPr/>
    </dgm:pt>
    <dgm:pt modelId="{39885C67-537A-4969-8F75-CE6F978D30A2}" type="pres">
      <dgm:prSet presAssocID="{9E818872-ED71-4DB9-9E68-14F6E3CE1BAE}" presName="bgRect" presStyleLbl="bgShp" presStyleIdx="5" presStyleCnt="6"/>
      <dgm:spPr/>
    </dgm:pt>
    <dgm:pt modelId="{EE8C3551-DF42-43A1-BAAF-44D16E6EABA1}" type="pres">
      <dgm:prSet presAssocID="{9E818872-ED71-4DB9-9E68-14F6E3CE1BA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siness Growth"/>
        </a:ext>
      </dgm:extLst>
    </dgm:pt>
    <dgm:pt modelId="{89AF84EC-8849-4A74-B7C7-AA0D4A3F3787}" type="pres">
      <dgm:prSet presAssocID="{9E818872-ED71-4DB9-9E68-14F6E3CE1BAE}" presName="spaceRect" presStyleCnt="0"/>
      <dgm:spPr/>
    </dgm:pt>
    <dgm:pt modelId="{4DBF0B42-7984-4986-8296-EE622370A8B7}" type="pres">
      <dgm:prSet presAssocID="{9E818872-ED71-4DB9-9E68-14F6E3CE1BAE}" presName="parTx" presStyleLbl="revTx" presStyleIdx="10" presStyleCnt="11">
        <dgm:presLayoutVars>
          <dgm:chMax val="0"/>
          <dgm:chPref val="0"/>
        </dgm:presLayoutVars>
      </dgm:prSet>
      <dgm:spPr/>
    </dgm:pt>
  </dgm:ptLst>
  <dgm:cxnLst>
    <dgm:cxn modelId="{1437B104-550F-4220-B6D8-1604A821AF7F}" srcId="{90B8A6F5-77F5-4C0E-ADB1-A0AF0E7FF689}" destId="{54821F25-AE56-4747-9890-554EE67BE574}" srcOrd="0" destOrd="0" parTransId="{9639E700-2401-4122-B4A8-FA0AEB76544E}" sibTransId="{E5063EA0-BB5D-4DF4-9F66-A4FEC77833C3}"/>
    <dgm:cxn modelId="{52DDCD09-C431-4EEA-864C-C09BBB7EFFAB}" srcId="{028AD684-7AA3-4049-B220-A35A0D03CDC9}" destId="{90B8A6F5-77F5-4C0E-ADB1-A0AF0E7FF689}" srcOrd="3" destOrd="0" parTransId="{9F3B66DD-A54D-4662-83AB-BFEA35AA1303}" sibTransId="{70C467AF-D4E6-4644-A8D8-CB5814E9AC7C}"/>
    <dgm:cxn modelId="{03B8610C-C1E6-4D3D-8EC4-AC1D34F0B402}" type="presOf" srcId="{C97339C9-C182-46CD-9583-984E10E8F3AB}" destId="{79DA3E1B-D713-4BCB-A0AB-09DBF56139F9}" srcOrd="0" destOrd="0" presId="urn:microsoft.com/office/officeart/2018/2/layout/IconVerticalSolidList"/>
    <dgm:cxn modelId="{7C763A0D-4168-4E3E-B200-45836F8D24A4}" type="presOf" srcId="{B92BF9DF-4E43-4759-86AB-D7FE5F0C9E5B}" destId="{5269B414-8923-451C-B15E-8B93AF6D8440}" srcOrd="0" destOrd="0" presId="urn:microsoft.com/office/officeart/2018/2/layout/IconVerticalSolidList"/>
    <dgm:cxn modelId="{A4CAFE0D-605A-4ACD-915E-C68EDB2CA243}" type="presOf" srcId="{A25ACD25-AEB1-4FE5-A193-0C9BF7BA2FE1}" destId="{7531EC5F-7B5C-47F7-A08C-ACA1BC83303F}" srcOrd="0" destOrd="0" presId="urn:microsoft.com/office/officeart/2018/2/layout/IconVerticalSolidList"/>
    <dgm:cxn modelId="{73FF6812-336E-42E1-B10B-023563DE2B42}" type="presOf" srcId="{9959CF49-7AB8-43C7-BEAD-2F095C2B49A7}" destId="{A5EB058F-4B0B-4643-BFFE-F8C3C4B2B0F5}" srcOrd="0" destOrd="0" presId="urn:microsoft.com/office/officeart/2018/2/layout/IconVerticalSolidList"/>
    <dgm:cxn modelId="{FA15ED16-2A50-418D-B8BA-1452D6C5ABB8}" type="presOf" srcId="{9E818872-ED71-4DB9-9E68-14F6E3CE1BAE}" destId="{4DBF0B42-7984-4986-8296-EE622370A8B7}" srcOrd="0" destOrd="0" presId="urn:microsoft.com/office/officeart/2018/2/layout/IconVerticalSolidList"/>
    <dgm:cxn modelId="{D8A4F53A-9F35-4EE6-ACF3-96EA007F2FA5}" srcId="{713238C9-9130-4F1F-BDC2-6AA5A90475AD}" destId="{B92BF9DF-4E43-4759-86AB-D7FE5F0C9E5B}" srcOrd="0" destOrd="0" parTransId="{304BC956-1DBE-4476-B52C-9A628187EB3E}" sibTransId="{B7537D97-F1F9-47DE-8280-431B217E00EE}"/>
    <dgm:cxn modelId="{A2170540-105E-4B07-B5CE-23226E3C8413}" type="presOf" srcId="{54821F25-AE56-4747-9890-554EE67BE574}" destId="{1796AE24-CB0F-4FFE-A53C-F38F86F58547}" srcOrd="0" destOrd="0" presId="urn:microsoft.com/office/officeart/2018/2/layout/IconVerticalSolidList"/>
    <dgm:cxn modelId="{68B83A60-EDE1-45ED-88AD-A6F05EF18A7A}" srcId="{BE99E4A5-4463-426C-98E8-3BF0E9B3B5F6}" destId="{847F7106-2C5B-4CA2-A961-8F28E6A214C0}" srcOrd="0" destOrd="0" parTransId="{B90EE7EF-734F-475B-BD2E-38244CD5E1EB}" sibTransId="{D4ED89FF-0AC9-49AD-9F97-C2821F1F5D45}"/>
    <dgm:cxn modelId="{F3B1CF63-D216-4AA4-894D-4DCF749627BD}" type="presOf" srcId="{BC493191-65D2-4DE8-A3B0-7788D90545C9}" destId="{5B680E0F-4FDE-4664-9514-84FB3B568AB7}" srcOrd="0" destOrd="0" presId="urn:microsoft.com/office/officeart/2018/2/layout/IconVerticalSolidList"/>
    <dgm:cxn modelId="{C9C5B744-325E-4370-BC82-9E559C9B9ABF}" srcId="{BC493191-65D2-4DE8-A3B0-7788D90545C9}" destId="{A25ACD25-AEB1-4FE5-A193-0C9BF7BA2FE1}" srcOrd="0" destOrd="0" parTransId="{181CCACC-7AD1-4C2B-9B17-4CBD9259F82D}" sibTransId="{DBAF5C5F-D49C-4093-8A22-B24604520EA0}"/>
    <dgm:cxn modelId="{924D4065-A906-4B1B-815B-4EAE8CF2B54C}" srcId="{028AD684-7AA3-4049-B220-A35A0D03CDC9}" destId="{713238C9-9130-4F1F-BDC2-6AA5A90475AD}" srcOrd="0" destOrd="0" parTransId="{B88AF10A-96DE-4756-BF87-86D0841CE93C}" sibTransId="{AF97547D-B4F7-4F3E-84AF-B2028005A343}"/>
    <dgm:cxn modelId="{E0372793-AFAA-47B9-8B3C-5DE596EEAD1A}" type="presOf" srcId="{713238C9-9130-4F1F-BDC2-6AA5A90475AD}" destId="{D3FBCFAB-F66B-4D56-82E0-23C6F23D3FEB}" srcOrd="0" destOrd="0" presId="urn:microsoft.com/office/officeart/2018/2/layout/IconVerticalSolidList"/>
    <dgm:cxn modelId="{8720B3C5-B519-47C5-977D-5F84CD215F41}" srcId="{028AD684-7AA3-4049-B220-A35A0D03CDC9}" destId="{C97339C9-C182-46CD-9583-984E10E8F3AB}" srcOrd="4" destOrd="0" parTransId="{2341B793-06C5-479D-83D3-A778A85F1F33}" sibTransId="{283DC624-39C7-4049-AD0D-884B8708F0EB}"/>
    <dgm:cxn modelId="{A33362CA-5CB8-4CAF-9E97-B084C6D69CC9}" type="presOf" srcId="{BE99E4A5-4463-426C-98E8-3BF0E9B3B5F6}" destId="{8E4A0F05-F396-449D-8426-7BC575D90693}" srcOrd="0" destOrd="0" presId="urn:microsoft.com/office/officeart/2018/2/layout/IconVerticalSolidList"/>
    <dgm:cxn modelId="{04B90ECB-A964-43F8-82E5-7ECD4E7ECA48}" srcId="{028AD684-7AA3-4049-B220-A35A0D03CDC9}" destId="{BE99E4A5-4463-426C-98E8-3BF0E9B3B5F6}" srcOrd="2" destOrd="0" parTransId="{61B8A595-2302-4792-A5C3-1B3E83AB0921}" sibTransId="{9D467F77-2437-4F96-A5C3-400D5D595B75}"/>
    <dgm:cxn modelId="{0543A5D4-41B9-43C8-920E-C15561122C63}" srcId="{C97339C9-C182-46CD-9583-984E10E8F3AB}" destId="{9959CF49-7AB8-43C7-BEAD-2F095C2B49A7}" srcOrd="0" destOrd="0" parTransId="{3B61FB20-849F-45BC-97A8-5BD865C30D70}" sibTransId="{6AEAE67E-B577-447D-8118-FE6732292DC8}"/>
    <dgm:cxn modelId="{E5B444DC-8C78-471A-9E3B-D4C212603D5B}" type="presOf" srcId="{847F7106-2C5B-4CA2-A961-8F28E6A214C0}" destId="{4E0E2183-18F9-4A31-A9D7-46CAD7F4F44C}" srcOrd="0" destOrd="0" presId="urn:microsoft.com/office/officeart/2018/2/layout/IconVerticalSolidList"/>
    <dgm:cxn modelId="{B46C47ED-6604-4811-B4D5-AF4E9662292E}" type="presOf" srcId="{028AD684-7AA3-4049-B220-A35A0D03CDC9}" destId="{614D5973-56F5-4B50-A71B-0C9461CB1D26}" srcOrd="0" destOrd="0" presId="urn:microsoft.com/office/officeart/2018/2/layout/IconVerticalSolidList"/>
    <dgm:cxn modelId="{1F3FB3ED-5FD6-4DB4-84B4-137E756F45CC}" srcId="{028AD684-7AA3-4049-B220-A35A0D03CDC9}" destId="{9E818872-ED71-4DB9-9E68-14F6E3CE1BAE}" srcOrd="5" destOrd="0" parTransId="{6BFF0B06-AD23-41C2-A11D-626D307BE229}" sibTransId="{2CDDC305-7F54-4360-914E-B93435B0E041}"/>
    <dgm:cxn modelId="{07AD00FD-279A-46A6-9D7A-A78DD89A3373}" srcId="{028AD684-7AA3-4049-B220-A35A0D03CDC9}" destId="{BC493191-65D2-4DE8-A3B0-7788D90545C9}" srcOrd="1" destOrd="0" parTransId="{C1B00679-52F9-49A2-9E4D-E8EED4A67471}" sibTransId="{03BD5DE5-B3CA-4109-B63B-7A4A402684C0}"/>
    <dgm:cxn modelId="{C4FC91FF-A36D-4500-B283-A1BDECF70B31}" type="presOf" srcId="{90B8A6F5-77F5-4C0E-ADB1-A0AF0E7FF689}" destId="{084985F9-060C-415C-90C5-4656B7856DF5}" srcOrd="0" destOrd="0" presId="urn:microsoft.com/office/officeart/2018/2/layout/IconVerticalSolidList"/>
    <dgm:cxn modelId="{48484985-C915-4BD5-BF5D-492958CE6F6E}" type="presParOf" srcId="{614D5973-56F5-4B50-A71B-0C9461CB1D26}" destId="{00FFB0D7-E6D3-45BB-A076-AA73BF51F9D2}" srcOrd="0" destOrd="0" presId="urn:microsoft.com/office/officeart/2018/2/layout/IconVerticalSolidList"/>
    <dgm:cxn modelId="{269F4539-104D-40DC-8497-28D0CD5BFBDD}" type="presParOf" srcId="{00FFB0D7-E6D3-45BB-A076-AA73BF51F9D2}" destId="{2C870BF6-3381-4422-BFC0-AC06B436C92B}" srcOrd="0" destOrd="0" presId="urn:microsoft.com/office/officeart/2018/2/layout/IconVerticalSolidList"/>
    <dgm:cxn modelId="{6B9653B9-F15F-47AF-9D9D-849B9844B903}" type="presParOf" srcId="{00FFB0D7-E6D3-45BB-A076-AA73BF51F9D2}" destId="{B446046E-2532-43D6-A2D8-FED89273F124}" srcOrd="1" destOrd="0" presId="urn:microsoft.com/office/officeart/2018/2/layout/IconVerticalSolidList"/>
    <dgm:cxn modelId="{11AC5F72-3106-49C2-BA14-0364924015F4}" type="presParOf" srcId="{00FFB0D7-E6D3-45BB-A076-AA73BF51F9D2}" destId="{1ACA8617-31FF-4D00-A055-84130AFAF2E0}" srcOrd="2" destOrd="0" presId="urn:microsoft.com/office/officeart/2018/2/layout/IconVerticalSolidList"/>
    <dgm:cxn modelId="{B0E910AF-CCD9-4BF7-8B5A-916D2D29A115}" type="presParOf" srcId="{00FFB0D7-E6D3-45BB-A076-AA73BF51F9D2}" destId="{D3FBCFAB-F66B-4D56-82E0-23C6F23D3FEB}" srcOrd="3" destOrd="0" presId="urn:microsoft.com/office/officeart/2018/2/layout/IconVerticalSolidList"/>
    <dgm:cxn modelId="{E85A7A51-EB3E-4253-A9BC-CA5292BA4484}" type="presParOf" srcId="{00FFB0D7-E6D3-45BB-A076-AA73BF51F9D2}" destId="{5269B414-8923-451C-B15E-8B93AF6D8440}" srcOrd="4" destOrd="0" presId="urn:microsoft.com/office/officeart/2018/2/layout/IconVerticalSolidList"/>
    <dgm:cxn modelId="{E01D8852-EC4E-42C8-AA76-90AD3B48B859}" type="presParOf" srcId="{614D5973-56F5-4B50-A71B-0C9461CB1D26}" destId="{EF51F118-5CBE-4E10-9455-B6291AC81F80}" srcOrd="1" destOrd="0" presId="urn:microsoft.com/office/officeart/2018/2/layout/IconVerticalSolidList"/>
    <dgm:cxn modelId="{14AF8026-8358-4C06-B41F-9C573D3EFBB9}" type="presParOf" srcId="{614D5973-56F5-4B50-A71B-0C9461CB1D26}" destId="{2CBA8231-D8DB-4B96-8017-FECEE32F8AEC}" srcOrd="2" destOrd="0" presId="urn:microsoft.com/office/officeart/2018/2/layout/IconVerticalSolidList"/>
    <dgm:cxn modelId="{362C1CC1-8449-41CA-9B4C-DF27E9FE7D2E}" type="presParOf" srcId="{2CBA8231-D8DB-4B96-8017-FECEE32F8AEC}" destId="{E64AB2E0-6513-48BC-9D30-7A5BCFD00D8B}" srcOrd="0" destOrd="0" presId="urn:microsoft.com/office/officeart/2018/2/layout/IconVerticalSolidList"/>
    <dgm:cxn modelId="{F2221D81-7F7E-4E86-80E9-65C31F987A39}" type="presParOf" srcId="{2CBA8231-D8DB-4B96-8017-FECEE32F8AEC}" destId="{C5142157-9371-4344-B192-521EE17766BB}" srcOrd="1" destOrd="0" presId="urn:microsoft.com/office/officeart/2018/2/layout/IconVerticalSolidList"/>
    <dgm:cxn modelId="{148A0D53-8A31-4D7D-87A6-9A7EB36FC5E3}" type="presParOf" srcId="{2CBA8231-D8DB-4B96-8017-FECEE32F8AEC}" destId="{2430B38E-DB6C-436C-AB4E-FB631DD9B272}" srcOrd="2" destOrd="0" presId="urn:microsoft.com/office/officeart/2018/2/layout/IconVerticalSolidList"/>
    <dgm:cxn modelId="{B6EE47C0-897C-4408-8D54-F8B23A054D2A}" type="presParOf" srcId="{2CBA8231-D8DB-4B96-8017-FECEE32F8AEC}" destId="{5B680E0F-4FDE-4664-9514-84FB3B568AB7}" srcOrd="3" destOrd="0" presId="urn:microsoft.com/office/officeart/2018/2/layout/IconVerticalSolidList"/>
    <dgm:cxn modelId="{66B0363E-B0CC-4A9D-98C9-316D7D9FA924}" type="presParOf" srcId="{2CBA8231-D8DB-4B96-8017-FECEE32F8AEC}" destId="{7531EC5F-7B5C-47F7-A08C-ACA1BC83303F}" srcOrd="4" destOrd="0" presId="urn:microsoft.com/office/officeart/2018/2/layout/IconVerticalSolidList"/>
    <dgm:cxn modelId="{B070FBC4-92F1-4A1F-91CD-51DD67E276EE}" type="presParOf" srcId="{614D5973-56F5-4B50-A71B-0C9461CB1D26}" destId="{B255C77A-5E38-423B-8280-26458FA644B7}" srcOrd="3" destOrd="0" presId="urn:microsoft.com/office/officeart/2018/2/layout/IconVerticalSolidList"/>
    <dgm:cxn modelId="{D13FD618-9BBF-4A9F-8393-4462A1CC2417}" type="presParOf" srcId="{614D5973-56F5-4B50-A71B-0C9461CB1D26}" destId="{BC10F20A-CC69-416D-888C-EC86D328F56F}" srcOrd="4" destOrd="0" presId="urn:microsoft.com/office/officeart/2018/2/layout/IconVerticalSolidList"/>
    <dgm:cxn modelId="{0A70BCC8-1A0B-4918-93D8-6734B6ECA39C}" type="presParOf" srcId="{BC10F20A-CC69-416D-888C-EC86D328F56F}" destId="{346E4396-5CD3-4FCC-9A6E-76FD1659ED96}" srcOrd="0" destOrd="0" presId="urn:microsoft.com/office/officeart/2018/2/layout/IconVerticalSolidList"/>
    <dgm:cxn modelId="{12E49163-4E9F-4D8A-8514-E9F6319561CD}" type="presParOf" srcId="{BC10F20A-CC69-416D-888C-EC86D328F56F}" destId="{083D308E-54E2-4871-96D0-BA02F8A46D98}" srcOrd="1" destOrd="0" presId="urn:microsoft.com/office/officeart/2018/2/layout/IconVerticalSolidList"/>
    <dgm:cxn modelId="{15F3A4BD-9EEF-4D0D-ABDF-F2598E59EBCB}" type="presParOf" srcId="{BC10F20A-CC69-416D-888C-EC86D328F56F}" destId="{8142EBB1-6766-41EF-ADE7-7941D0888A62}" srcOrd="2" destOrd="0" presId="urn:microsoft.com/office/officeart/2018/2/layout/IconVerticalSolidList"/>
    <dgm:cxn modelId="{2BE47CA5-8795-4878-A9BB-3C4B98C02E68}" type="presParOf" srcId="{BC10F20A-CC69-416D-888C-EC86D328F56F}" destId="{8E4A0F05-F396-449D-8426-7BC575D90693}" srcOrd="3" destOrd="0" presId="urn:microsoft.com/office/officeart/2018/2/layout/IconVerticalSolidList"/>
    <dgm:cxn modelId="{A4DB41E5-978F-4EFF-BB0D-D10BB0F98121}" type="presParOf" srcId="{BC10F20A-CC69-416D-888C-EC86D328F56F}" destId="{4E0E2183-18F9-4A31-A9D7-46CAD7F4F44C}" srcOrd="4" destOrd="0" presId="urn:microsoft.com/office/officeart/2018/2/layout/IconVerticalSolidList"/>
    <dgm:cxn modelId="{ADD5FBA1-457C-4716-8B33-5267B672802D}" type="presParOf" srcId="{614D5973-56F5-4B50-A71B-0C9461CB1D26}" destId="{EC03543D-3FEC-4249-8039-626BD4775FF3}" srcOrd="5" destOrd="0" presId="urn:microsoft.com/office/officeart/2018/2/layout/IconVerticalSolidList"/>
    <dgm:cxn modelId="{E01C192C-AA33-4751-9C25-D6B28A5FD083}" type="presParOf" srcId="{614D5973-56F5-4B50-A71B-0C9461CB1D26}" destId="{C2FC8AD5-8413-4A00-81BD-AA618193F0DD}" srcOrd="6" destOrd="0" presId="urn:microsoft.com/office/officeart/2018/2/layout/IconVerticalSolidList"/>
    <dgm:cxn modelId="{4FAE079B-2D5A-46BB-8CB5-988F7D92C7B2}" type="presParOf" srcId="{C2FC8AD5-8413-4A00-81BD-AA618193F0DD}" destId="{9B1D2185-9935-4292-A0B7-FFC77841A8CE}" srcOrd="0" destOrd="0" presId="urn:microsoft.com/office/officeart/2018/2/layout/IconVerticalSolidList"/>
    <dgm:cxn modelId="{C99E397E-9CC5-478E-9AB4-603B743D6694}" type="presParOf" srcId="{C2FC8AD5-8413-4A00-81BD-AA618193F0DD}" destId="{F352B1DD-D84F-46D1-8DD4-135360E21D39}" srcOrd="1" destOrd="0" presId="urn:microsoft.com/office/officeart/2018/2/layout/IconVerticalSolidList"/>
    <dgm:cxn modelId="{3039CE2A-B879-4AE9-AE7F-61160188F8A5}" type="presParOf" srcId="{C2FC8AD5-8413-4A00-81BD-AA618193F0DD}" destId="{16C67986-5105-4AD6-8720-9DB6619D096B}" srcOrd="2" destOrd="0" presId="urn:microsoft.com/office/officeart/2018/2/layout/IconVerticalSolidList"/>
    <dgm:cxn modelId="{48D5B62F-B263-41C8-945F-9EDCCD651C67}" type="presParOf" srcId="{C2FC8AD5-8413-4A00-81BD-AA618193F0DD}" destId="{084985F9-060C-415C-90C5-4656B7856DF5}" srcOrd="3" destOrd="0" presId="urn:microsoft.com/office/officeart/2018/2/layout/IconVerticalSolidList"/>
    <dgm:cxn modelId="{C3BF4D9A-1EA8-4B2D-9C51-B1BB2BD0486B}" type="presParOf" srcId="{C2FC8AD5-8413-4A00-81BD-AA618193F0DD}" destId="{1796AE24-CB0F-4FFE-A53C-F38F86F58547}" srcOrd="4" destOrd="0" presId="urn:microsoft.com/office/officeart/2018/2/layout/IconVerticalSolidList"/>
    <dgm:cxn modelId="{EF558F80-93B9-41DE-B70D-A726AA756666}" type="presParOf" srcId="{614D5973-56F5-4B50-A71B-0C9461CB1D26}" destId="{CAECE322-AABF-4CE1-8120-ADAB77F97E71}" srcOrd="7" destOrd="0" presId="urn:microsoft.com/office/officeart/2018/2/layout/IconVerticalSolidList"/>
    <dgm:cxn modelId="{7FCBD3E8-3A23-4B78-922B-5E959C923858}" type="presParOf" srcId="{614D5973-56F5-4B50-A71B-0C9461CB1D26}" destId="{E8AB2A4B-29D0-4B54-9041-6F84F0CC1B38}" srcOrd="8" destOrd="0" presId="urn:microsoft.com/office/officeart/2018/2/layout/IconVerticalSolidList"/>
    <dgm:cxn modelId="{7969897C-F904-4DE7-BB2B-A88984362242}" type="presParOf" srcId="{E8AB2A4B-29D0-4B54-9041-6F84F0CC1B38}" destId="{1E5C9D2F-F02A-40EF-A634-D355F5BD4F20}" srcOrd="0" destOrd="0" presId="urn:microsoft.com/office/officeart/2018/2/layout/IconVerticalSolidList"/>
    <dgm:cxn modelId="{A91A08A2-FDE2-4E08-BE41-C474CF15840A}" type="presParOf" srcId="{E8AB2A4B-29D0-4B54-9041-6F84F0CC1B38}" destId="{BAE9EE9B-B159-434E-BA3F-DED8E48C2378}" srcOrd="1" destOrd="0" presId="urn:microsoft.com/office/officeart/2018/2/layout/IconVerticalSolidList"/>
    <dgm:cxn modelId="{5343C85A-4E95-456D-A7FD-46CB6731B633}" type="presParOf" srcId="{E8AB2A4B-29D0-4B54-9041-6F84F0CC1B38}" destId="{9D8C6728-5B2B-4EC8-803C-14EDD00CCA91}" srcOrd="2" destOrd="0" presId="urn:microsoft.com/office/officeart/2018/2/layout/IconVerticalSolidList"/>
    <dgm:cxn modelId="{653437BD-A162-4B67-BCEB-922F45AE7524}" type="presParOf" srcId="{E8AB2A4B-29D0-4B54-9041-6F84F0CC1B38}" destId="{79DA3E1B-D713-4BCB-A0AB-09DBF56139F9}" srcOrd="3" destOrd="0" presId="urn:microsoft.com/office/officeart/2018/2/layout/IconVerticalSolidList"/>
    <dgm:cxn modelId="{EBD1004F-6528-4947-86B0-F27A814CDC9F}" type="presParOf" srcId="{E8AB2A4B-29D0-4B54-9041-6F84F0CC1B38}" destId="{A5EB058F-4B0B-4643-BFFE-F8C3C4B2B0F5}" srcOrd="4" destOrd="0" presId="urn:microsoft.com/office/officeart/2018/2/layout/IconVerticalSolidList"/>
    <dgm:cxn modelId="{F13E3C94-2C05-4E6A-9738-14F4B771C3C0}" type="presParOf" srcId="{614D5973-56F5-4B50-A71B-0C9461CB1D26}" destId="{27623E21-4635-4584-BB8F-A8698B47CC74}" srcOrd="9" destOrd="0" presId="urn:microsoft.com/office/officeart/2018/2/layout/IconVerticalSolidList"/>
    <dgm:cxn modelId="{BB8788E8-DCDB-4991-8DAB-8A8B75E104C4}" type="presParOf" srcId="{614D5973-56F5-4B50-A71B-0C9461CB1D26}" destId="{4E5426E3-19B7-4225-9E0F-FF84FBFC7737}" srcOrd="10" destOrd="0" presId="urn:microsoft.com/office/officeart/2018/2/layout/IconVerticalSolidList"/>
    <dgm:cxn modelId="{90591866-ADA4-49D4-97F8-F6D88F909DD6}" type="presParOf" srcId="{4E5426E3-19B7-4225-9E0F-FF84FBFC7737}" destId="{39885C67-537A-4969-8F75-CE6F978D30A2}" srcOrd="0" destOrd="0" presId="urn:microsoft.com/office/officeart/2018/2/layout/IconVerticalSolidList"/>
    <dgm:cxn modelId="{AEEE5DEC-47E9-48D6-AAD2-046AC7E7145C}" type="presParOf" srcId="{4E5426E3-19B7-4225-9E0F-FF84FBFC7737}" destId="{EE8C3551-DF42-43A1-BAAF-44D16E6EABA1}" srcOrd="1" destOrd="0" presId="urn:microsoft.com/office/officeart/2018/2/layout/IconVerticalSolidList"/>
    <dgm:cxn modelId="{65D3A5B8-32A8-48DB-8AAB-1D29ACEEB917}" type="presParOf" srcId="{4E5426E3-19B7-4225-9E0F-FF84FBFC7737}" destId="{89AF84EC-8849-4A74-B7C7-AA0D4A3F3787}" srcOrd="2" destOrd="0" presId="urn:microsoft.com/office/officeart/2018/2/layout/IconVerticalSolidList"/>
    <dgm:cxn modelId="{31D769DA-51D6-4888-BE6B-D6687F6C92AA}" type="presParOf" srcId="{4E5426E3-19B7-4225-9E0F-FF84FBFC7737}" destId="{4DBF0B42-7984-4986-8296-EE622370A8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28824-379F-42BD-AD48-5AE727BB1D2E}">
      <dsp:nvSpPr>
        <dsp:cNvPr id="0" name=""/>
        <dsp:cNvSpPr/>
      </dsp:nvSpPr>
      <dsp:spPr>
        <a:xfrm>
          <a:off x="0" y="3535"/>
          <a:ext cx="8229600" cy="75314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65B9B-3E32-4A6F-92EE-2AA8945BAC11}">
      <dsp:nvSpPr>
        <dsp:cNvPr id="0" name=""/>
        <dsp:cNvSpPr/>
      </dsp:nvSpPr>
      <dsp:spPr>
        <a:xfrm>
          <a:off x="227827" y="172994"/>
          <a:ext cx="414231" cy="4142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8F2F39-437D-41D6-A982-EDE61B9F5C49}">
      <dsp:nvSpPr>
        <dsp:cNvPr id="0" name=""/>
        <dsp:cNvSpPr/>
      </dsp:nvSpPr>
      <dsp:spPr>
        <a:xfrm>
          <a:off x="869886" y="3535"/>
          <a:ext cx="7359713" cy="753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08" tIns="79708" rIns="79708" bIns="79708" numCol="1" spcCol="1270" anchor="ctr" anchorCtr="0">
          <a:noAutofit/>
        </a:bodyPr>
        <a:lstStyle/>
        <a:p>
          <a:pPr marL="0" lvl="0" indent="0" algn="l" defTabSz="844550">
            <a:lnSpc>
              <a:spcPct val="90000"/>
            </a:lnSpc>
            <a:spcBef>
              <a:spcPct val="0"/>
            </a:spcBef>
            <a:spcAft>
              <a:spcPct val="35000"/>
            </a:spcAft>
            <a:buNone/>
          </a:pPr>
          <a:r>
            <a:rPr lang="en-IN" sz="1900" kern="1200"/>
            <a:t>Visualization (representation in graphs)</a:t>
          </a:r>
          <a:endParaRPr lang="en-US" sz="1900" kern="1200"/>
        </a:p>
      </dsp:txBody>
      <dsp:txXfrm>
        <a:off x="869886" y="3535"/>
        <a:ext cx="7359713" cy="753148"/>
      </dsp:txXfrm>
    </dsp:sp>
    <dsp:sp modelId="{053EEAB5-0402-41E4-8F1D-20F0F5B22B47}">
      <dsp:nvSpPr>
        <dsp:cNvPr id="0" name=""/>
        <dsp:cNvSpPr/>
      </dsp:nvSpPr>
      <dsp:spPr>
        <a:xfrm>
          <a:off x="0" y="944971"/>
          <a:ext cx="8229600" cy="75314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84F87-FF64-474F-B766-BAEA289204AF}">
      <dsp:nvSpPr>
        <dsp:cNvPr id="0" name=""/>
        <dsp:cNvSpPr/>
      </dsp:nvSpPr>
      <dsp:spPr>
        <a:xfrm>
          <a:off x="227827" y="1114429"/>
          <a:ext cx="414231" cy="4142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561B8F-8CD6-4A90-9082-A2E1C7292820}">
      <dsp:nvSpPr>
        <dsp:cNvPr id="0" name=""/>
        <dsp:cNvSpPr/>
      </dsp:nvSpPr>
      <dsp:spPr>
        <a:xfrm>
          <a:off x="869886" y="944971"/>
          <a:ext cx="7359713" cy="753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08" tIns="79708" rIns="79708" bIns="79708" numCol="1" spcCol="1270" anchor="ctr" anchorCtr="0">
          <a:noAutofit/>
        </a:bodyPr>
        <a:lstStyle/>
        <a:p>
          <a:pPr marL="0" lvl="0" indent="0" algn="l" defTabSz="844550">
            <a:lnSpc>
              <a:spcPct val="90000"/>
            </a:lnSpc>
            <a:spcBef>
              <a:spcPct val="0"/>
            </a:spcBef>
            <a:spcAft>
              <a:spcPct val="35000"/>
            </a:spcAft>
            <a:buNone/>
          </a:pPr>
          <a:r>
            <a:rPr lang="en-IN" sz="1900" kern="1200"/>
            <a:t>Storage, Analytics and Query (also called Edge IT)</a:t>
          </a:r>
          <a:endParaRPr lang="en-US" sz="1900" kern="1200"/>
        </a:p>
      </dsp:txBody>
      <dsp:txXfrm>
        <a:off x="869886" y="944971"/>
        <a:ext cx="7359713" cy="753148"/>
      </dsp:txXfrm>
    </dsp:sp>
    <dsp:sp modelId="{76EF2B23-055E-4099-AD83-002DE3210963}">
      <dsp:nvSpPr>
        <dsp:cNvPr id="0" name=""/>
        <dsp:cNvSpPr/>
      </dsp:nvSpPr>
      <dsp:spPr>
        <a:xfrm>
          <a:off x="0" y="1886407"/>
          <a:ext cx="8229600" cy="75314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B09F9-F8EF-4B2A-AAFE-23B7DDCB0CAF}">
      <dsp:nvSpPr>
        <dsp:cNvPr id="0" name=""/>
        <dsp:cNvSpPr/>
      </dsp:nvSpPr>
      <dsp:spPr>
        <a:xfrm>
          <a:off x="227827" y="2055865"/>
          <a:ext cx="414231" cy="4142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96B93F-1276-4C7F-A83A-A30C13510890}">
      <dsp:nvSpPr>
        <dsp:cNvPr id="0" name=""/>
        <dsp:cNvSpPr/>
      </dsp:nvSpPr>
      <dsp:spPr>
        <a:xfrm>
          <a:off x="869886" y="1886407"/>
          <a:ext cx="7359713" cy="753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08" tIns="79708" rIns="79708" bIns="79708" numCol="1" spcCol="1270" anchor="ctr" anchorCtr="0">
          <a:noAutofit/>
        </a:bodyPr>
        <a:lstStyle/>
        <a:p>
          <a:pPr marL="0" lvl="0" indent="0" algn="l" defTabSz="844550">
            <a:lnSpc>
              <a:spcPct val="90000"/>
            </a:lnSpc>
            <a:spcBef>
              <a:spcPct val="0"/>
            </a:spcBef>
            <a:spcAft>
              <a:spcPct val="35000"/>
            </a:spcAft>
            <a:buNone/>
          </a:pPr>
          <a:r>
            <a:rPr lang="en-IN" sz="1900" kern="1200"/>
            <a:t>Data integration (data cleaning, normalization and structuring)</a:t>
          </a:r>
          <a:endParaRPr lang="en-US" sz="1900" kern="1200"/>
        </a:p>
      </dsp:txBody>
      <dsp:txXfrm>
        <a:off x="869886" y="1886407"/>
        <a:ext cx="7359713" cy="753148"/>
      </dsp:txXfrm>
    </dsp:sp>
    <dsp:sp modelId="{B4CDC714-152C-4AB3-A87A-E494D75B6A66}">
      <dsp:nvSpPr>
        <dsp:cNvPr id="0" name=""/>
        <dsp:cNvSpPr/>
      </dsp:nvSpPr>
      <dsp:spPr>
        <a:xfrm>
          <a:off x="0" y="2827842"/>
          <a:ext cx="8229600" cy="75314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1D032-B65E-4A00-9925-88D528D78F9E}">
      <dsp:nvSpPr>
        <dsp:cNvPr id="0" name=""/>
        <dsp:cNvSpPr/>
      </dsp:nvSpPr>
      <dsp:spPr>
        <a:xfrm>
          <a:off x="227827" y="2997301"/>
          <a:ext cx="414231" cy="4142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659F7C-CDED-445B-A1FE-0FF23A8CA8BA}">
      <dsp:nvSpPr>
        <dsp:cNvPr id="0" name=""/>
        <dsp:cNvSpPr/>
      </dsp:nvSpPr>
      <dsp:spPr>
        <a:xfrm>
          <a:off x="869886" y="2827842"/>
          <a:ext cx="7359713" cy="753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08" tIns="79708" rIns="79708" bIns="79708" numCol="1" spcCol="1270" anchor="ctr" anchorCtr="0">
          <a:noAutofit/>
        </a:bodyPr>
        <a:lstStyle/>
        <a:p>
          <a:pPr marL="0" lvl="0" indent="0" algn="l" defTabSz="844550">
            <a:lnSpc>
              <a:spcPct val="90000"/>
            </a:lnSpc>
            <a:spcBef>
              <a:spcPct val="0"/>
            </a:spcBef>
            <a:spcAft>
              <a:spcPct val="35000"/>
            </a:spcAft>
            <a:buNone/>
          </a:pPr>
          <a:r>
            <a:rPr lang="en-IN" sz="1900" kern="1200"/>
            <a:t>Network &amp; Connectivity elements (wired/ wireless gateways, protocol converters)</a:t>
          </a:r>
          <a:endParaRPr lang="en-US" sz="1900" kern="1200"/>
        </a:p>
      </dsp:txBody>
      <dsp:txXfrm>
        <a:off x="869886" y="2827842"/>
        <a:ext cx="7359713" cy="753148"/>
      </dsp:txXfrm>
    </dsp:sp>
    <dsp:sp modelId="{FA5D949C-47A5-4BB8-80F3-D5B6B2EA4E64}">
      <dsp:nvSpPr>
        <dsp:cNvPr id="0" name=""/>
        <dsp:cNvSpPr/>
      </dsp:nvSpPr>
      <dsp:spPr>
        <a:xfrm>
          <a:off x="0" y="3769278"/>
          <a:ext cx="8229600" cy="75314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E36E6-AE66-468C-AA24-BA8729BED7D0}">
      <dsp:nvSpPr>
        <dsp:cNvPr id="0" name=""/>
        <dsp:cNvSpPr/>
      </dsp:nvSpPr>
      <dsp:spPr>
        <a:xfrm>
          <a:off x="227827" y="3938736"/>
          <a:ext cx="414231" cy="4142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51D4BD-4719-4B83-9116-5D32975A708B}">
      <dsp:nvSpPr>
        <dsp:cNvPr id="0" name=""/>
        <dsp:cNvSpPr/>
      </dsp:nvSpPr>
      <dsp:spPr>
        <a:xfrm>
          <a:off x="869886" y="3769278"/>
          <a:ext cx="7359713" cy="753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08" tIns="79708" rIns="79708" bIns="79708" numCol="1" spcCol="1270" anchor="ctr" anchorCtr="0">
          <a:noAutofit/>
        </a:bodyPr>
        <a:lstStyle/>
        <a:p>
          <a:pPr marL="0" lvl="0" indent="0" algn="l" defTabSz="844550">
            <a:lnSpc>
              <a:spcPct val="90000"/>
            </a:lnSpc>
            <a:spcBef>
              <a:spcPct val="0"/>
            </a:spcBef>
            <a:spcAft>
              <a:spcPct val="35000"/>
            </a:spcAft>
            <a:buNone/>
          </a:pPr>
          <a:r>
            <a:rPr lang="en-IN" sz="1900" kern="1200"/>
            <a:t>Devices / sensors / things / remote data providers</a:t>
          </a:r>
          <a:endParaRPr lang="en-US" sz="1900" kern="1200"/>
        </a:p>
      </dsp:txBody>
      <dsp:txXfrm>
        <a:off x="869886" y="3769278"/>
        <a:ext cx="7359713" cy="753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70BF6-3381-4422-BFC0-AC06B436C92B}">
      <dsp:nvSpPr>
        <dsp:cNvPr id="0" name=""/>
        <dsp:cNvSpPr/>
      </dsp:nvSpPr>
      <dsp:spPr>
        <a:xfrm>
          <a:off x="0" y="1464"/>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6046E-2532-43D6-A2D8-FED89273F124}">
      <dsp:nvSpPr>
        <dsp:cNvPr id="0" name=""/>
        <dsp:cNvSpPr/>
      </dsp:nvSpPr>
      <dsp:spPr>
        <a:xfrm>
          <a:off x="188719" y="141834"/>
          <a:ext cx="343126" cy="3431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FBCFAB-F66B-4D56-82E0-23C6F23D3FEB}">
      <dsp:nvSpPr>
        <dsp:cNvPr id="0" name=""/>
        <dsp:cNvSpPr/>
      </dsp:nvSpPr>
      <dsp:spPr>
        <a:xfrm>
          <a:off x="720566" y="1464"/>
          <a:ext cx="3703320"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Devices</a:t>
          </a:r>
          <a:endParaRPr lang="en-US" sz="1900" kern="1200"/>
        </a:p>
      </dsp:txBody>
      <dsp:txXfrm>
        <a:off x="720566" y="1464"/>
        <a:ext cx="3703320" cy="623866"/>
      </dsp:txXfrm>
    </dsp:sp>
    <dsp:sp modelId="{5269B414-8923-451C-B15E-8B93AF6D8440}">
      <dsp:nvSpPr>
        <dsp:cNvPr id="0" name=""/>
        <dsp:cNvSpPr/>
      </dsp:nvSpPr>
      <dsp:spPr>
        <a:xfrm>
          <a:off x="4423886" y="1464"/>
          <a:ext cx="380571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55650">
            <a:lnSpc>
              <a:spcPct val="90000"/>
            </a:lnSpc>
            <a:spcBef>
              <a:spcPct val="0"/>
            </a:spcBef>
            <a:spcAft>
              <a:spcPct val="35000"/>
            </a:spcAft>
            <a:buNone/>
          </a:pPr>
          <a:r>
            <a:rPr lang="en-IN" sz="1700" kern="1200"/>
            <a:t>Send and receive data interacting with the</a:t>
          </a:r>
          <a:endParaRPr lang="en-US" sz="1700" kern="1200"/>
        </a:p>
      </dsp:txBody>
      <dsp:txXfrm>
        <a:off x="4423886" y="1464"/>
        <a:ext cx="3805713" cy="623866"/>
      </dsp:txXfrm>
    </dsp:sp>
    <dsp:sp modelId="{E64AB2E0-6513-48BC-9D30-7A5BCFD00D8B}">
      <dsp:nvSpPr>
        <dsp:cNvPr id="0" name=""/>
        <dsp:cNvSpPr/>
      </dsp:nvSpPr>
      <dsp:spPr>
        <a:xfrm>
          <a:off x="0" y="781297"/>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42157-9371-4344-B192-521EE17766BB}">
      <dsp:nvSpPr>
        <dsp:cNvPr id="0" name=""/>
        <dsp:cNvSpPr/>
      </dsp:nvSpPr>
      <dsp:spPr>
        <a:xfrm>
          <a:off x="188719" y="921667"/>
          <a:ext cx="343126" cy="3431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680E0F-4FDE-4664-9514-84FB3B568AB7}">
      <dsp:nvSpPr>
        <dsp:cNvPr id="0" name=""/>
        <dsp:cNvSpPr/>
      </dsp:nvSpPr>
      <dsp:spPr>
        <a:xfrm>
          <a:off x="720566" y="781297"/>
          <a:ext cx="3703320"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Network</a:t>
          </a:r>
          <a:endParaRPr lang="en-US" sz="1900" kern="1200"/>
        </a:p>
      </dsp:txBody>
      <dsp:txXfrm>
        <a:off x="720566" y="781297"/>
        <a:ext cx="3703320" cy="623866"/>
      </dsp:txXfrm>
    </dsp:sp>
    <dsp:sp modelId="{7531EC5F-7B5C-47F7-A08C-ACA1BC83303F}">
      <dsp:nvSpPr>
        <dsp:cNvPr id="0" name=""/>
        <dsp:cNvSpPr/>
      </dsp:nvSpPr>
      <dsp:spPr>
        <a:xfrm>
          <a:off x="4423886" y="781297"/>
          <a:ext cx="380571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55650">
            <a:lnSpc>
              <a:spcPct val="90000"/>
            </a:lnSpc>
            <a:spcBef>
              <a:spcPct val="0"/>
            </a:spcBef>
            <a:spcAft>
              <a:spcPct val="35000"/>
            </a:spcAft>
            <a:buNone/>
          </a:pPr>
          <a:r>
            <a:rPr lang="en-IN" sz="1700" kern="1200"/>
            <a:t>Where the data is transmitted, normalised and filtered using</a:t>
          </a:r>
          <a:endParaRPr lang="en-US" sz="1700" kern="1200"/>
        </a:p>
      </dsp:txBody>
      <dsp:txXfrm>
        <a:off x="4423886" y="781297"/>
        <a:ext cx="3805713" cy="623866"/>
      </dsp:txXfrm>
    </dsp:sp>
    <dsp:sp modelId="{346E4396-5CD3-4FCC-9A6E-76FD1659ED96}">
      <dsp:nvSpPr>
        <dsp:cNvPr id="0" name=""/>
        <dsp:cNvSpPr/>
      </dsp:nvSpPr>
      <dsp:spPr>
        <a:xfrm>
          <a:off x="0" y="1561130"/>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3D308E-54E2-4871-96D0-BA02F8A46D98}">
      <dsp:nvSpPr>
        <dsp:cNvPr id="0" name=""/>
        <dsp:cNvSpPr/>
      </dsp:nvSpPr>
      <dsp:spPr>
        <a:xfrm>
          <a:off x="188719" y="1701500"/>
          <a:ext cx="343126" cy="3431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4A0F05-F396-449D-8426-7BC575D90693}">
      <dsp:nvSpPr>
        <dsp:cNvPr id="0" name=""/>
        <dsp:cNvSpPr/>
      </dsp:nvSpPr>
      <dsp:spPr>
        <a:xfrm>
          <a:off x="720566" y="1561130"/>
          <a:ext cx="3703320"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Edge Computing</a:t>
          </a:r>
          <a:endParaRPr lang="en-US" sz="1900" kern="1200"/>
        </a:p>
      </dsp:txBody>
      <dsp:txXfrm>
        <a:off x="720566" y="1561130"/>
        <a:ext cx="3703320" cy="623866"/>
      </dsp:txXfrm>
    </dsp:sp>
    <dsp:sp modelId="{4E0E2183-18F9-4A31-A9D7-46CAD7F4F44C}">
      <dsp:nvSpPr>
        <dsp:cNvPr id="0" name=""/>
        <dsp:cNvSpPr/>
      </dsp:nvSpPr>
      <dsp:spPr>
        <a:xfrm>
          <a:off x="4423886" y="1561130"/>
          <a:ext cx="380571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55650">
            <a:lnSpc>
              <a:spcPct val="90000"/>
            </a:lnSpc>
            <a:spcBef>
              <a:spcPct val="0"/>
            </a:spcBef>
            <a:spcAft>
              <a:spcPct val="35000"/>
            </a:spcAft>
            <a:buNone/>
          </a:pPr>
          <a:r>
            <a:rPr lang="en-IN" sz="1700" kern="1200"/>
            <a:t>Before landing in</a:t>
          </a:r>
          <a:endParaRPr lang="en-US" sz="1700" kern="1200"/>
        </a:p>
      </dsp:txBody>
      <dsp:txXfrm>
        <a:off x="4423886" y="1561130"/>
        <a:ext cx="3805713" cy="623866"/>
      </dsp:txXfrm>
    </dsp:sp>
    <dsp:sp modelId="{9B1D2185-9935-4292-A0B7-FFC77841A8CE}">
      <dsp:nvSpPr>
        <dsp:cNvPr id="0" name=""/>
        <dsp:cNvSpPr/>
      </dsp:nvSpPr>
      <dsp:spPr>
        <a:xfrm>
          <a:off x="0" y="2340964"/>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52B1DD-D84F-46D1-8DD4-135360E21D39}">
      <dsp:nvSpPr>
        <dsp:cNvPr id="0" name=""/>
        <dsp:cNvSpPr/>
      </dsp:nvSpPr>
      <dsp:spPr>
        <a:xfrm>
          <a:off x="188719" y="2481334"/>
          <a:ext cx="343126" cy="3431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4985F9-060C-415C-90C5-4656B7856DF5}">
      <dsp:nvSpPr>
        <dsp:cNvPr id="0" name=""/>
        <dsp:cNvSpPr/>
      </dsp:nvSpPr>
      <dsp:spPr>
        <a:xfrm>
          <a:off x="720566" y="2340964"/>
          <a:ext cx="3703320"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Data Storage / Databases</a:t>
          </a:r>
          <a:endParaRPr lang="en-US" sz="1900" kern="1200"/>
        </a:p>
      </dsp:txBody>
      <dsp:txXfrm>
        <a:off x="720566" y="2340964"/>
        <a:ext cx="3703320" cy="623866"/>
      </dsp:txXfrm>
    </dsp:sp>
    <dsp:sp modelId="{1796AE24-CB0F-4FFE-A53C-F38F86F58547}">
      <dsp:nvSpPr>
        <dsp:cNvPr id="0" name=""/>
        <dsp:cNvSpPr/>
      </dsp:nvSpPr>
      <dsp:spPr>
        <a:xfrm>
          <a:off x="4423886" y="2340964"/>
          <a:ext cx="380571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55650">
            <a:lnSpc>
              <a:spcPct val="90000"/>
            </a:lnSpc>
            <a:spcBef>
              <a:spcPct val="0"/>
            </a:spcBef>
            <a:spcAft>
              <a:spcPct val="35000"/>
            </a:spcAft>
            <a:buNone/>
          </a:pPr>
          <a:r>
            <a:rPr lang="en-IN" sz="1700" kern="1200"/>
            <a:t>Accessible by</a:t>
          </a:r>
          <a:endParaRPr lang="en-US" sz="1700" kern="1200"/>
        </a:p>
      </dsp:txBody>
      <dsp:txXfrm>
        <a:off x="4423886" y="2340964"/>
        <a:ext cx="3805713" cy="623866"/>
      </dsp:txXfrm>
    </dsp:sp>
    <dsp:sp modelId="{1E5C9D2F-F02A-40EF-A634-D355F5BD4F20}">
      <dsp:nvSpPr>
        <dsp:cNvPr id="0" name=""/>
        <dsp:cNvSpPr/>
      </dsp:nvSpPr>
      <dsp:spPr>
        <a:xfrm>
          <a:off x="0" y="3120797"/>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9EE9B-B159-434E-BA3F-DED8E48C2378}">
      <dsp:nvSpPr>
        <dsp:cNvPr id="0" name=""/>
        <dsp:cNvSpPr/>
      </dsp:nvSpPr>
      <dsp:spPr>
        <a:xfrm>
          <a:off x="188719" y="3261167"/>
          <a:ext cx="343126" cy="3431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DA3E1B-D713-4BCB-A0AB-09DBF56139F9}">
      <dsp:nvSpPr>
        <dsp:cNvPr id="0" name=""/>
        <dsp:cNvSpPr/>
      </dsp:nvSpPr>
      <dsp:spPr>
        <a:xfrm>
          <a:off x="720566" y="3120797"/>
          <a:ext cx="3703320"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Applications</a:t>
          </a:r>
          <a:endParaRPr lang="en-US" sz="1900" kern="1200"/>
        </a:p>
      </dsp:txBody>
      <dsp:txXfrm>
        <a:off x="720566" y="3120797"/>
        <a:ext cx="3703320" cy="623866"/>
      </dsp:txXfrm>
    </dsp:sp>
    <dsp:sp modelId="{A5EB058F-4B0B-4643-BFFE-F8C3C4B2B0F5}">
      <dsp:nvSpPr>
        <dsp:cNvPr id="0" name=""/>
        <dsp:cNvSpPr/>
      </dsp:nvSpPr>
      <dsp:spPr>
        <a:xfrm>
          <a:off x="4423886" y="3120797"/>
          <a:ext cx="380571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55650">
            <a:lnSpc>
              <a:spcPct val="90000"/>
            </a:lnSpc>
            <a:spcBef>
              <a:spcPct val="0"/>
            </a:spcBef>
            <a:spcAft>
              <a:spcPct val="35000"/>
            </a:spcAft>
            <a:buNone/>
          </a:pPr>
          <a:r>
            <a:rPr lang="en-IN" sz="1700" kern="1200"/>
            <a:t>Which process it and provide it to people who will</a:t>
          </a:r>
          <a:endParaRPr lang="en-US" sz="1700" kern="1200"/>
        </a:p>
      </dsp:txBody>
      <dsp:txXfrm>
        <a:off x="4423886" y="3120797"/>
        <a:ext cx="3805713" cy="623866"/>
      </dsp:txXfrm>
    </dsp:sp>
    <dsp:sp modelId="{39885C67-537A-4969-8F75-CE6F978D30A2}">
      <dsp:nvSpPr>
        <dsp:cNvPr id="0" name=""/>
        <dsp:cNvSpPr/>
      </dsp:nvSpPr>
      <dsp:spPr>
        <a:xfrm>
          <a:off x="0" y="3900631"/>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3551-DF42-43A1-BAAF-44D16E6EABA1}">
      <dsp:nvSpPr>
        <dsp:cNvPr id="0" name=""/>
        <dsp:cNvSpPr/>
      </dsp:nvSpPr>
      <dsp:spPr>
        <a:xfrm>
          <a:off x="188719" y="4041001"/>
          <a:ext cx="343126" cy="3431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BF0B42-7984-4986-8296-EE622370A8B7}">
      <dsp:nvSpPr>
        <dsp:cNvPr id="0" name=""/>
        <dsp:cNvSpPr/>
      </dsp:nvSpPr>
      <dsp:spPr>
        <a:xfrm>
          <a:off x="720566" y="3900631"/>
          <a:ext cx="7509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Act &amp; Collaborate</a:t>
          </a:r>
          <a:endParaRPr lang="en-US" sz="1900" kern="1200"/>
        </a:p>
      </dsp:txBody>
      <dsp:txXfrm>
        <a:off x="720566" y="3900631"/>
        <a:ext cx="7509033" cy="6238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2T04:37:19.581"/>
    </inkml:context>
    <inkml:brush xml:id="br0">
      <inkml:brushProperty name="width" value="0.05292" units="cm"/>
      <inkml:brushProperty name="height" value="0.05292" units="cm"/>
      <inkml:brushProperty name="color" value="#FF0000"/>
    </inkml:brush>
  </inkml:definitions>
  <inkml:trace contextRef="#ctx0" brushRef="#br0">870 6284 24575,'13'24'0,"10"14"0,-8-13 0,0 1 0,1 0 0,0-1 0,7 13 0,-10-14 0,-6-9 0,-5 6 0,-2 13 0,0 16 0,0 8 0,0-6 0,-1-14 0,-1-14 0,1-3 0,0 10 0,1 16 0,0-16 0,0 1 0,0 2 0,0 0 0,0-3 0,0-1 0,0 20 0,0-16 0,0-10 0,-1-5 0,-1 0 0,0 3 0,0 4 0,-3 3 0,-3 3 0,-2 3 0,2 2 0,3-1 0,4-3 0,1-6 0,0-9 0,0-6 0,-1-4 0,-6-3 0,5-3 0,-5-1 0</inkml:trace>
  <inkml:trace contextRef="#ctx0" brushRef="#br0" timeOffset="3551">888 6403 24575,'33'12'0,"-2"4"0,1 6 0,-2 5 0,7 5 0,-9-11 0,2 0 0,7 3 0,3 1 0,5 3 0,0 0 0,0 1 0,-2-1 0,-6-3 0,-1 0 0,-7-2 0,-2-2 0,13 11 0,-8-4 0,-1-1 0,3 2 0,-1 0 0,-4-3 0,-8-6 0,-5-3 0,4 6 0,8 9 0,-8-11 0,2 2 0,5 2 0,1 0 0,2-1 0,0 0 0,-3-3 0,-1-1 0,15 9 0,-13-10 0,-13-9 0,-5-3 0,-6 0 0,-3 5 0,1 7 0,0 1 0,3-1 0,-1-8 0,-2-7 0,-3-4 0,-2-6 0,-1-1 0,-5-4 0,-10-7 0,-12-12 0,11 10 0,-1-3 0,-2-2 0,0 0 0,1-2 0,2 1 0,2 0 0,1 0 0,-9-23 0,7-3 0,11 24 0,1-1 0,0-2 0,1 0 0,0-4 0,1 1 0,-1-1 0,1 1 0,-1 0 0,-1 1 0,0 1 0,0 1 0,-2 2 0,0 1 0,-8-22 0,0 5 0,2 4 0,1-2 0,4-6 0,3-4 0,4-4 0,3 4 0,0 7 0,0 8 0,-1 11 0,0 12 0,0 6 0</inkml:trace>
  <inkml:trace contextRef="#ctx0" brushRef="#br0" timeOffset="6800">1040 11066 24575,'0'29'0,"0"1"0,0 1 0,0 1 0,0 7 0,0 0 0,0-2 0,0-1 0,0-5 0,0-1 0,2 23 0,4-9 0,4-2 0,4 5 0,3 8 0,-6-26 0,0 0 0,10 26 0,-2-15 0,-5-14 0,-6-10 0,-3-5 0,-1 4 0,1 6 0,2 6 0,1 3 0,2-1 0,-1-2 0,0-3 0,0 0 0,0-2 0,1 4 0,2 0 0,2 1 0,0 0 0,-2-5 0,-2-4 0,-3-6 0,0-5 0,3-4 0,8-2 0,12-1 0,10-1 0,13-5 0,-21-1 0,2-1 0,5-4 0,3-2 0,4-3 0,2-1 0,2-1 0,1 0 0,0 0 0,-1 0 0,-3 3 0,-2 1 0,-6 2 0,-3 2 0,19-5 0,-23 6 0,-14 4 0,-8 4 0,-4 0 0,-3 2 0</inkml:trace>
  <inkml:trace contextRef="#ctx0" brushRef="#br0" timeOffset="9017">1112 11781 24575,'27'-18'0,"-4"2"0,2-3 0,10-9 0,4-3 0,-5 5 0,2 0 0,1-1-563,4-1 1,1 0-1,0 0 563,0 2 0,0-1 0,-1 2 0,-3 3 0,0 1 0,-3 1 273,7-3 1,-4 2-274,14-4 0,-28 15 0,-15 6 0</inkml:trace>
  <inkml:trace contextRef="#ctx0" brushRef="#br0" timeOffset="12267">1112 11072 24575,'23'-6'0,"23"-12"0,-13 4 0,3-1 0,6-4 0,-1 0 0,-3 1 0,-1 2 0,-9 2 0,-1 2 0,9-6 0,-16 6 0,-7-4 0,-2-6 0,5-7 0,13-7 0,15-3 0,-13 17 0,4-2 0,6-2 0,3-1 0,4-2 0,1 1 0,1-1 0,0 1 0,-2 4 0,-2 3 0,-7 3 0,-2 3 0,-7 4 0,-3 2 0,9 0 0,-17 6 0,-12 3 0,-3 0 0</inkml:trace>
  <inkml:trace contextRef="#ctx0" brushRef="#br0" timeOffset="14550">1474 14496 24575,'-21'51'0,"7"-12"0,-2 4 0,4-2 0,-1 4 0,1 2-769,0 8 1,1 2 0,2 0 768,2-3 0,2 1 0,1-2 0,2-3 0,1-2 0,1-2 369,3 7 0,2-6-369,0-14 0,1-3 380,4 8-380,-4-12 0,-4 4 0,-7 20 593,1-18 1,-1 3-594,-3 9 0,-1 3 0,-1 5 0,-1 1 0,0 0 0,0 0 0,0 3 0,0 1 0,1-2 0,1-1 0,0-2 0,2-2 0,2 1 0,1-1 0,2-4 0,0 0 0,1-5 0,0-1 0,0-2 0,-1-3 0,-2 24 0,-1-20 0,2-15 0,1-13 0,2-13 0,1-5 0</inkml:trace>
  <inkml:trace contextRef="#ctx0" brushRef="#br0" timeOffset="17734">1411 14552 24575,'1'39'0,"11"14"0,-1-18 0,4 2 0,5 8 0,3-1 0,6 1 0,2-1 0,1-2 0,1-1 0,-1-3 0,1-3 0,-1-4 0,0 0 0,-2-1 0,-1 0 0,-1 0 0,-2 0 0,-1 0 0,-2-1 0,-1 0 0,-1-1 0,0-1 0,-1-1 0,-1 0 0,0-1 0,-1-1 0,-2 0 0,12 21 0,-5-5 0,1 0 0,6 3 0,-12-19 0,2-1 0,3 3 0,1 0 0,1-1 0,0 0 0,0-1 0,-1 0 0,-2-3 0,-1 0 0,12 12 0,-10-9 0,-9-8 0,-6-5 0,-2-3 0,-2 0 0,1 0 0,1 0 0,0 4 0,2 3 0,3 4 0,3 5 0,1-1 0,0-3 0,-5-5 0,-4-8 0,-3-9 0,-2-7 0,1-2 0,-1 4 0,0 3 0</inkml:trace>
  <inkml:trace contextRef="#ctx0" brushRef="#br0" timeOffset="19784">1387 16043 24575,'20'-2'0,"10"-2"0,7 0 0,-1 1 0,-12 1 0,-10 1 0,-3-1 0,9-6 0,15-6 0,16-6 0,-23 10 0,0-1 0,19-9 0,-14 6 0,-14 5 0,-8 4 0,-2-4 0,10-9 0,12-10 0,7-8 0,1 4 0,-11 7 0,-11 11 0,-6 5 0,-5 4 0,-1 1 0,1 2 0,-4 1 0,1 0 0</inkml:trace>
  <inkml:trace contextRef="#ctx0" brushRef="#br0" timeOffset="24384">2365 11623 24575,'20'0'0,"14"0"0,17 0 0,7 0 0,-7 0 0,-13 0 0,-15 0 0,-10 2 0,-7 3 0,-5 1 0,-1 6 0,1 9 0,-1 13 0,0 11 0,0 7 0,0-1 0,0-7 0,0-9 0,0-10 0,0-2 0,0-1 0,-2 3 0,0-3 0,-2-4 0,1-7 0,0-3 0,1-6 0,1-18 0,1-26 0,0 10 0,0-4 0,0-6 0,0-1 0,1-2 0,0 1 0,1 2 0,1 2 0,0 2 0,0 2 0,0 4 0,0 1 0,0-23 0,-2 4 0,-1 2 0,0 7 0,0 8 0,-2 12 0,2 9 0,3 6 0,7 5 0,8 1 0,7 9 0,13 18 0,-15-7 0,0 3 0,3 4 0,1 2 0,-1-1 0,-1 1 0,-3-6 0,-2 0 0,12 14 0,-10-12 0,-8-8 0,-6-6 0,-5-3 0,-2-2 0,-1 4 0,0 6 0,2 8 0,-1 4 0,1-1 0,0-6 0,0-9 0,-1-11 0,0-15 0,-6-14 0,-5-10 0,-3-5 0,0 3 0,5 2 0,5 6 0,3 2 0,0-1 0,3-5 0,7-8 0,10-8 0,-7 26 0,1 0 0,14-19 0,-6 12 0,-7 14 0,-5 10 0,-2 9 0,0 11 0,4 11 0,4 9 0,0 3 0,-1-2 0,-1-2 0,-1 5 0,4 7 0,6 6 0,-8-21 0,0 0 0,2 2 0,0-1 0,1 2 0,1 0 0,-1 1 0,0 1 0,-1-2 0,0 0 0,12 20 0,-8-14 0,-7-17 0,-8-11 0,-2-4 0</inkml:trace>
  <inkml:trace contextRef="#ctx0" brushRef="#br0" timeOffset="27384">4080 10959 24575,'18'0'0,"11"0"0,14 0 0,11 0 0,3 3 0,-25 0 0,1 1 0,2 0 0,1 0 0,3 1 0,1 0 0,0-1 0,1 0 0,-4-2 0,0 0 0,-1 1 0,1-1 0,1 1 0,1 0 0,6 0 0,2 1 0,10-1 0,1 0-227,-15-1 1,1-1-1,0 0 227,1 0 0,1 0 0,-1-1 0,0 1 0,0-2 0,0 1 0,-3-1 0,-1 1 0,0-1 0,17-1 0,-1-1 0,-4 0 0,-1-1 0,-6 1 0,-3 0 0,-6 1 0,-2 0 0,16-1 0,-20 1 0,-13 0 680,-6-1-680,4-2 0,10-5 0,21-5 0,-13 4 0,3 0 0,10-3 0,2 1 0,-12 4 0,2-1 0,0 1 0,0 1 0,2 0 0,-1 0 0,-1 0 0,1 1 0,-1 1 0,15-3 0,-2 1 0,-5 2 0,-1 0 0,-4 1 0,-1 2 0,-2 0 0,0 1 0,3 1 0,1 0 0,5 1 0,1 0 0,2 0 0,0 2 0,2 0 0,-2 2 0,-7-1 0,-2 2 0,-8-1 0,-4 1 0,12 2 0,-20-3 0,-12 0 0,-5-1 0,-2 0 0,2 1 0,6 3 0,6 2 0,4 2 0,-1-1 0,-4-3 0,-2-4 0,7-2 0,14-2 0,16-2 0,-20 1 0,1 0 0,-1 0 0,0-1 0,23-2 0,-11-2 0,-12 0 0,-8 0 0,-6 3 0,-4 2 0,-3 2 0,4 0 0,3 0 0,2 0 0,2 0 0,-4 0 0,-3 0 0,-3 0 0,-5-1 0,-2-1 0,-3-1-1696,-6-1 0,4 2 0,-4 0 0</inkml:trace>
  <inkml:trace contextRef="#ctx0" brushRef="#br0" timeOffset="30717">8132 10786 24575,'0'10'0,"2"2"0,0 1 0,2-1 0,2-1 0,-1-1 0,2-1 0,8 3 0,13 4 0,15 1 0,7-3 0,-5-3 0,-12-5 0,-14-3 0,-8-2 0,-4-1 0,-2 0 0,-1 0 0,3 0 0,8 0 0,11-2 0,7-4 0,2-2 0,-7-1 0,-10 3 0,-10 2 0,-6 3 0,-4 1 0,-2 0 0,-2 0 0,-3 2 0,-11 11 0,-14 11 0,11-8 0,-2 2 0,-3 1 0,-1 0 0,-1 0 0,0 0 0,-1 0 0,-1 2 0,-2 3 0,-2 1 0,-3 4 0,0 0 0,-3 2 0,1 0 0,2-3 0,1-1 0,7-6 0,2-2 0,-11 7 0,19-11 0,12-7 0,6-1 0,3-1 0,0 1 0,-1 0 0,2-2 0,0-3 0,0-1 0</inkml:trace>
  <inkml:trace contextRef="#ctx0" brushRef="#br0" timeOffset="32500">7736 10996 24575,'0'0'0</inkml:trace>
  <inkml:trace contextRef="#ctx0" brushRef="#br0" timeOffset="34917">7739 10996 24575,'16'0'0,"5"0"0,7 0 0,1 0 0,1-1 0,-1-2 0,-4 0 0,-5-2 0,-5 1 0,-2 0 0,12-5 0,21-6 0,-7 5 0,4-1 0,8 0 0,2-1 0,3 1 0,0 0 0,-7 2 0,-4 1 0,-12 3 0,-4 0 0,8 0 0,-19 4 0,-8 1 0,-2 0 0,1 0 0,6 0 0,9 1 0,6 2 0,1 2 0,-6 0 0,-9-1 0,-8 0 0,-5-1 0,-3 2 0,-1 1 0,-2 0 0,-2 0 0,-4-2 0,-4-2 0,-2-2 0,1 0 0,2 0 0,0-1 0,-4-2 0,-14-6 0,-16-6 0,15 6 0,-1-1 0,-4 1 0,-1 0 0,1 0 0,0 1 0,4 1 0,3 0 0,-18-7 0,18 2 0,11 0 0,5 1 0,0 0 0,-6-2 0,-7 0 0,-1 1 0,3 3 0,7 2 0,7 3 0,3 2 0,1-1 0,-2 0 0,-3-4 0,0-3 0,1-1 0,2 1 0,3 2 0,3 0 0,0 4 0,2 1 0</inkml:trace>
  <inkml:trace contextRef="#ctx0" brushRef="#br0" timeOffset="45583">2341 6594 24575,'-2'-43'0,"0"-9"0,1 19 0,-1-3 0,1-1 0,1 0 0,-1 0 0,2-1 0,0 0 0,1-1 0,3-5 0,2-1 0,1 7 0,0-2 0,2 0-458,2-9 0,2-1 0,0-1 458,-3 8 0,1-1 0,0 0 0,0 0 0,1-2 0,0 1 0,0-1 0,-1 2 0,5-12 0,-1 1 0,1 2-163,-1 5 0,0 2 0,0 2 163,-1 5 0,1 2 0,-1 1 0,6-10 0,-1 1 0,1 4 0,-1 1 0,-2 2 0,1 2 0,-2 1 0,1 2 669,1-1 0,1 2-669,4-1 0,3 1 0,6-2 0,4 1 0,9-1 0,3 3 0,-15 13 0,2 1 0,0 2 262,17-5 1,0 5-263,-4 5 0,-3 3 0,-7 4 0,-2 1 0,-3 1 0,1 0 0,-1 0 0,2-3 0,6-3 0,2-4 0,-6 0 0,2-2 0,1 0-596,10-4 1,3 0 0,2-1 595,-8 3 0,2 0 0,1 1 0,0-1-559,5 1 0,0 0 0,1 0 1,0 1 558,-10 2 0,1 0 0,0 0 0,0 0 0,1-1-489,2-2 1,0 0-1,1 0 1,-1-2 0,1 1 488,1-2 0,0 0 0,-1-1 0,1 0 0,1-1 0,-8 3 0,0-1 0,1 0 0,-1 0 0,1 0 0,0 0 0,1 0 0,0 0 0,0 0 0,0 0 0,0 1 0,-1 0 0,7-1 0,0 0 0,0 1 0,0 1 0,0-1 0,0 2 0,0 0 0,0 0 0,0 1 0,0-1 0,0 0 0,0 0 0,0 0 0,1-1 0,0-1 0,-5 1 0,1-1 0,0 0 0,0-1 0,1-1 0,1 0-511,-4 0 1,0 0 0,1-1 0,1 0 0,-1-1 0,1 0 0,0 1 510,3-2 0,-1 0 0,1-1 0,1 1 0,-1-1 0,0 1 0,0 1 0,0 0 0,0 0 0,-1 1 0,1 0 0,-1 0 0,0 1 0,-2 1-44,3 1 0,-1 0 1,0 0-1,-2 2 1,0 1-1,-1 1 44,1 1 0,-1 1 0,-1 1 0,-1 1 0,-2 2 0,2 1 0,-2 1 0,-1 1 0,-1 0 326,4 1 1,-1 2 0,-1-1-327,0 0 0,0 0 0,-1 1 0,-2-1 0,1 0 0,-3 0 972,13 0 1,-4 0-973,-10 0 0,-2 2 4481,19 7-4481,-7 19 0,-17 0 0,0 5 0,-7-3 0,-1 4 0,1 1 372,2 4 1,0 3-1,0 0-372,4 4 0,0 1 0,1 1 0,-6-12 0,-1 0 0,2 0 0,2 1-488,5 2 0,2 1 0,3 0 0,2-2 488,-3-4 0,2 0 0,2-1 0,2 0 0,2-2-657,0-2 1,2-1 0,2 0-1,1-2 1,1 0 0,1 0 656,-2-3 0,1 0 0,1-1 0,2-1 0,-1 0 0,1 0 0,0-1 0,-6-3 0,0 1 0,1-2 0,1 0 0,-1 0 0,0 0 0,-1 0 0,0 0 0,2 0 0,0 0 0,-1 0 0,0 0 0,-1 0 0,-2-1 0,-1 2 0,7 2 0,-2 0 0,-2 0 0,-2 0 0,-5 1 0,9 5 0,-6 0 0,-6 2 0,-7 8 0,-6 3 0,-3 6 0,-2 3 0,-4-9 0,0 3 0,1 2-144,0-3 1,1 2 0,1 1-1,0 0 144,4 6 0,0 0 0,2 1 0,0 0 0,-4-8 0,1 0 0,0 0 0,0 0 0,0-1 0,7 9 0,-1-1 0,1-1 0,2-1 0,-2-3 0,2-2 0,0-1 0,1-2 0,0-4 0,0-1 0,1-2 0,2-2 0,4 0 0,1-2 0,3-1 0,1-2 0,-2-4 0,1-2 0,2 0 0,2-1 0,0-1-98,-2-1 0,2-2 0,1 1 0,0-2 1,1 1-1,0-1 98,0 0 0,2 0 0,0-1 0,-1 0 0,1-1 0,-2 0 0,8 2 0,0-2 0,-1 1 0,-1-1 0,-3-1 689,5 2 0,-1-1 0,-3 0 1,-4-1-690,-1 1 0,-4-2 0,-3 1 0,2 0 0,-8 1 0,-3 3 1528,-15 6-1528,16 12 1715,-6-8 0,2 1-1715,7 6 0,1 1 0,2 3 0,-1 3 0,-4 1 0,-3 1 554,-5-2 1,-2 1-555,-6-2 0,-2-1 0,-6-5 0,-2-1 0,3 19 0,-4-8 0,0-5 0,5-2 0,6 3 0,11 1 0,6-2 0,4-6 0,-1-7 0,-6-6 0,-6-2 0,-2-3 0,3-1 0,11 2 0,9 0 0,4 2 0,-6 0 0,-13-2 0,-13-2 0,-10-3 0,-4-3 0,-3-1 0,-2-1 0,0 2 0,0-2 0,0 2 0,0-3 0,0 0 0</inkml:trace>
  <inkml:trace contextRef="#ctx0" brushRef="#br0" timeOffset="49700">15102 7301 24575,'19'0'0,"-3"0"0,1 0 0,-3 0 0,2 0 0,6 0 0,5 0 0,5 0 0,-1 0 0,-5 0 0,-6 0 0,-5 0 0,-1 1 0,1 0 0,6 1 0,7-1 0,10-1 0,4 0 0,-2 0 0,-7 0 0,-10 0 0,-9 1 0,-7 2 0,-5 1 0,-1 2 0,1 0 0,2-2 0,1-3 0,0-6 0,0-10 0,2-10 0,5-11 0,6-2 0,-1 4 0,-1 9 0,0 8 0,6 3 0,11 2 0,13 2 0,4 2 0,-8 4 0,-12 2 0,-16 2 0,-8 2 0,-8 0 0,-4-1 0,-3-3 0,-6-5 0,-1-6 0,-3-4 0,1-3 0,1-3 0,0-4 0,-2-3 0,0-1 0,-1-2 0,1 1 0,-1 2 0,-2 3 0,-1 3 0,1 6 0,5 7 0,9 6 0,7 4 0,8 1 0,6 0 0,2 0 0,-4 11 0,-4 25 0,-7-1 0,-1 4 0,-2 11 0,-1 3 0,0 5 0,0 0 0,0-5 0,1-4 0,1-11 0,1-4 0,1 12 0,0-25 0,0-10 0,0-1 0,1 4 0,2 3 0,1 4 0,2-2 0,-1 0 0,-3 0 0,0 0 0,-2-2 0,0-3 0,1-3 0,1-5 0,2-4 0,-1-2 0,0 1 0</inkml:trace>
  <inkml:trace contextRef="#ctx0" brushRef="#br0" timeOffset="57768">1162 15471 24575,'-10'-20'0,"-7"-5"0,-10-4 0,5 10 0,-3 0 0,-6-4 0,-2-1 0,-6-5 0,-1-3 0,-3-4 0,1-2 0,1-1 0,1 0 0,4 0 0,2 0 0,5 4 0,2 0 0,2 2 0,3 0 0,3 3 0,1 0 0,-2-2 0,0-2 0,-1 0 0,-2-2 0,-1-1 0,-1-1 0,0 1 0,0 0 0,3 4 0,2 1 0,2-1 0,2 0 0,3-1 0,2 0 0,1-2 0,1-2 0,0-3 0,-2 0 0,0 0 0,-3 0 0,0 2 0,-2 1 0,0 4 0,0 1 0,2 4 0,0 1 0,-9-26 0,14 23 0,2-3 0,2-8 0,1-3 0,2-9 0,1-3-219,1 14 1,0-1-1,0 0 219,1 0 0,0-1 0,0 2 0,1 3 0,1 1 0,-1 0 0,2-10 0,1 2 0,-1 11 0,1 2 0,0-21 0,-2 11 0,1-2 0,7-10 328,-2 25 0,1-2-328,2 0 0,0 0 0,0 3 0,0 2 0,8-15 0,-7 14 0,-12 3 0,-17-25 0,1 10 0,-2-6 0,4 8 0,1-2 0,0-2-526,-1-9 1,2-3 0,0-2 525,5 10 0,0 0 0,1-2 0,0 0-493,2-4 0,-1-2 0,2 0 0,0 0 493,0 8 0,1-1 0,-1 0 0,2 0 0,-1 2 0,0-8 0,1 1 0,0 0 0,0 2 0,0 5 0,0 0 0,0 2 0,0 0-124,0-5 1,0 1 0,0 2 123,0-11 0,0 3 0,0 5 0,0 2 0,0 8 0,0 2 690,0 4 1,0 1-691,3-23 2089,1 4-2089,-1 1 448,0-3-448,-3 23 0,-2 0 0,0-2 0,0-1 0,0 2 0,0 0 0,-2-26 0,3 7 0,1 4 0,0 0 0,4 0 0,3 0 0,4 5 0,1 8 0,0 10 0,-1 9 0,4-1 0,12-14 0,-5 5 0,2-3 0,7-7 0,3-3 0,4-5 0,2-1 0,-11 12 0,-1-1 0,1 0-167,0-1 1,0 1-1,0-2 167,2-1 0,0 0 0,0-1 0,-1 1 0,1 0 0,-1 0 0,-2 3 0,0 1 0,0 1 0,9-9 0,-1 3 0,-8 11 0,-2 3 0,17-4 0,-2 13 0,13-5 0,-17 0 0,3-4 0,-8 1 0,2-1 0,0-3 0,5-5 0,1-2 0,-1 0 0,-4 2 0,0 1 0,-3 2 250,7-5 0,-1 5-250,-2 10 0,1 6 0,1 9 0,2 4 0,10-3 0,2-1 0,-13 1 0,1 0 0,0-1 0,16 0 0,-2-2 0,-6 0 0,0 1 0,-5 0 0,0 0 0,-4 1 0,-1 1 0,-2 0 0,1 0 0,0 1 0,1 0 0,-1 0 0,1 0 0,0 0 0,1 0 0,2 0 0,-1 0 0,1 0 0,0 0 0,1 1 0,-1 1 0,-3 2 0,-1 0 0,-1 1 0,1 2 0,1-1 0,1 1 0,5-1 0,2-1 0,5 0 0,1-2 0,3 0 0,0-2 0,-3 1 0,-2-2 0,-8 0 0,-2 0 0,-6 0 0,-3 0 0,23 0 0,1 0 0,-24 0 0,1 0 0,2 0 0,-1 0 0,-1 0 0,-2 0 0,15 0 0,-15 1 0,-13 2 0,-6 3 0,-4 3 0,-2 2 0,-1-1 0,2 0 0,4-2 0,5-4 0,5-2 0,-1-2 0,-3 0 0,-4 0 0,-1 0 0,5 0 0,15 0 0,16 0 0,-14 0 0,3 0 0,4 0 0,0 0 0,-3 0 0,-1 0 0,-5 0 0,-3 0 0,9 0 0,-17 0 0,-8 0 0,-4 0 0,1 0 0,3 0 0,4 0 0,-1 0 0,-3 0 0,3 0 0,1 0 0,2 0 0,-2 0 0,-4 1 0,-4 1 0,0 2 0,3 1 0,9 0 0,13-3 0,7 1 0,-1-1 0,-10 1 0,-13 2 0,-10 0 0,-5 2 0,-3-2 0,0 0 0,2-2 0,-1-1 0</inkml:trace>
  <inkml:trace contextRef="#ctx0" brushRef="#br0" timeOffset="60700">4606 8489 24575,'13'0'0,"7"5"0,5 5 0,0 3 0,-7 2 0,-6-3 0,-3-1 0,5 2 0,10 0 0,7 1 0,6 1 0,-3-3 0,-6 1 0,-3-1 0,-4-1 0,-3 1 0,-1-1 0,2 2 0,3 0 0,5 1 0,-2-2 0,-6-3 0,-6-4 0,-6-4 0,-6-7 0,-9-9 0,-6-3 0,-1 0 0,4 6 0,3 5 0,0 4 0,-3-1 0,-2-2 0,0-1 0,3 1 0,2 2 0,-5 2 0,-7 3 0,-8 6 0,-3 3 0,5 3 0,9-1 0,8-4 0,3 2 0,2 4 0,-1 10 0,-1 6 0,0 5 0,-1-1 0,1-6 0,-3-2 0,-6-2 0,-12 2 0,-9 0 0,0-3 0,4-7 0,12-5 0,7-1 0,0 5 0,-3 4 0,-3 6 0,0-3 0,9-10 0,5-6 0</inkml:trace>
  <inkml:trace contextRef="#ctx0" brushRef="#br0" timeOffset="111815">19784 4514 24575,'0'0'0</inkml:trace>
  <inkml:trace contextRef="#ctx0" brushRef="#br0" timeOffset="114882">20619 8513 24575,'27'-4'0,"27"-7"0,-5 1 0,8-3 0,-16 5 0,2-2 0,3 0 0,1-1-1255,0-1 1,2 0 0,1-2 0,1 0 0,1-1 1254,-4 0 0,1-1 0,0 0 0,1-1 0,0-1 0,0 0-336,3-2 1,-1 0 0,1-1 0,0 0-1,-1-1 1,0-1 335,-1 1 0,-1-1 0,1-1 0,-1 0 0,-1 0 0,-1 1 0,6-3 0,-2-1 0,0 1 0,-1 0 0,-1 1 78,-6 3 0,0 0 0,-1 0 0,-1 1 1,0 1-79,5-3 0,-1 1 0,0 1 0,-2 1-168,9-3 0,-2 1 0,-1 2 168,-5 2 0,-1 0 0,-1 2 1212,11-4 0,-5 2-1212,-13 6 0,-4 0 3317,8-2-3317,-19 7 1836,-11 4-1836,5 1 819,21-5-819,-8 1 0,2-2 0,10-1 0,2-2 0,1 0 0,0 0 0,-5 1 0,-2 1 0,17-5 0,-23 5 0,-17 3 0,-8 2 0,-3-2 0,-2-2 0,1 4 0,-1-1 0</inkml:trace>
  <inkml:trace contextRef="#ctx0" brushRef="#br0" timeOffset="117766">20665 8523 24575,'23'-26'0,"7"-7"0,8-8 0,-1 0 0,-9 3 0,-3 3 0,-3-1 0,-2 2 0,-3 5 0,-4 6 0,-1-1 0,1-6 0,3-9 0,2-5 0,3 2 0,-2 10 0,-5 10 0,-3 10 0,-6 7 0,-2 2 0</inkml:trace>
  <inkml:trace contextRef="#ctx0" brushRef="#br0" timeOffset="120316">20675 8549 24575,'20'2'0,"-1"3"0,0 2 0,7 2 0,14-3 0,12-3 0,5-1 0,-4-2 0,-17 0 0,-13 0 0,-7 0 0,-4-2 0,8-3 0,9-3 0,4-2 0,0 0 0,-7 4 0,-11 3 0,-3 2 0,-1 1 0,6 0 0,7 1 0,2 2 0,-2 2 0,-7 1 0,-6-1 0,-3-3 0,-3-1 0,1 1 0,3 1 0,3 3 0,3-2 0,2 0 0,4-2-1696,3-2 0,-10 0 0,0 0 0</inkml:trace>
  <inkml:trace contextRef="#ctx0" brushRef="#br0" timeOffset="125316">20803 9268 24575,'22'15'0,"2"4"0,1 4 0,-3 1 0,-6-4 0,0 1 0,6 4 0,6 6 0,6 6 0,2 6 0,-1 3 0,-2-1 0,-3-4 0,2-4 0,0-8 0,-1-7 0,-2-5 0,-4-5 0,-4-3 0,-3-2 0,-2-1 0,-2-1 0,-3 1 0,0-1 0,0 0 0,-1-1 0,0-1 0,-3 0 0,-1-2 0,-1 0 0,-1-1 0,1-3 0,-1-3 0,2-4 0,1-5 0,0-5 0,-1-6 0,-3-3 0,-2-1 0,-1 3 0,0 8 0,0 5 0,-1 3 0,-3-3 0,-3-8 0,-2-6 0,-3 1 0,3 4 0,2 9 0,4 6 0,2 2 0,1 0 0,-1 0 0,4 1 0,3 2 0,8 2 0,8 1 0,5 5 0,4 7 0,1 7 0,0 5 0,-4-1 0,-5-2 0,-5-4 0,-7-4 0,-4-5 0,-1-3 0,-1-1 0,2 3 0,2 5 0,2 5 0,0 0 0,-1-2 0,-3-4 0,-3-4 0,-1-3 0,1 0 0,4 3 0,1 4 0,1 1 0,-3 0 0,-1-2 0,-1-2 0,1-1 0,3-2 0,-2-1 0,-6-4 0,-16-16 0,-16-19 0,10 8 0,-1-1 0,-3-6 0,2 0 0,2 2 0,3 0 0,3 3 0,1 2 0,-4-19 0,3 7 0,-2-3 0,-5-5 0,-6-4 0,0 4 0,5 11 0,7 12 0,6 11 0,4 2 0,-2-3 0,-3-1 0,-1-3 0,2 3 0,3 3 0,4 2 0,6-1-1696,10 0 0,-5 3 0,4 2 0</inkml:trace>
  <inkml:trace contextRef="#ctx0" brushRef="#br0" timeOffset="127532">22035 9560 24575,'9'17'0,"9"4"0,9 10 0,9 8 0,1 3 0,-5-4 0,-8-7 0,-7-12 0,-7-8 0,0-2 0,-1-2 0,0 1 0,-1 0 0,-2 0 0,-3-1 0,0 0 0,0 0 0,1-5 0,-1 0 0,-1-3 0</inkml:trace>
  <inkml:trace contextRef="#ctx0" brushRef="#br0" timeOffset="129283">22251 9060 24575,'3'27'0,"13"10"0,5-6 0,5 1 0,10 5 0,5 0 0,-10-11 0,2-1 0,0 0 0,-1 0 0,1-1 0,-2 0 0,8 5 0,-3-1 0,-7-4 0,-3-2 0,10 13 0,-12-8 0,-3-3 0,1 1 0,1 4 0,2 5 0,0 5 0,-2 2 0,-3-2 0,-2-8 0,-2-7 0,-5-11 0,-4-14 0,-9-15-1696,-7-8 0,3 6 0,-2 4 0</inkml:trace>
  <inkml:trace contextRef="#ctx0" brushRef="#br0" timeOffset="131832">22269 9088 24575,'8'-2'0,"3"-3"0,3-3 0,4-3 0,0 0 0,-2 0 0,-3 1 0,0-4 0,1-4 0,2-2 0,2 0 0,1 5 0,1 2 0,2-1 0,1-1 0,-2-3 0,-2 2 0,-4 5 0,-6 3 0,-2 4 0,-3 1 0,0 2 0,-2 1 0,1 0 0</inkml:trace>
  <inkml:trace contextRef="#ctx0" brushRef="#br0" timeOffset="133849">22609 9502 24575,'5'-11'0,"2"-1"0,4 0 0,2 1 0,0-2 0,4-4 0,3-3 0,3-4 0,0 0 0,-3 4 0,0 0 0,0 1 0,1 0 0,-1 2 0,-4 4 0,-4 5 0,-5 3 0,-3-1 0,-3 4 0,1-2 0</inkml:trace>
  <inkml:trace contextRef="#ctx0" brushRef="#br0" timeOffset="136565">23186 9463 24575,'11'6'0,"8"7"0,7 6 0,0 4 0,-4-2 0,-6-5 0,-4-2 0,1 0 0,4 6 0,11 7 0,9 6 0,6 4 0,-2-4 0,-10-8 0,-9-10 0,-10-7 0,-6-3 0,-3-1 0,-2-2 0,-1-1 0</inkml:trace>
  <inkml:trace contextRef="#ctx0" brushRef="#br0" timeOffset="139466">15817 13864 24575,'0'25'0,"6"26"0,3-10 0,5 4 0,0-9 0,3 0 0,3 1-442,3 0 1,5 0-1,1-2 442,5-3 0,2-2 0,2-3 0,3-3 0,2-3 0,0-3 0,0-3 0,0-2 0,0-3 0,0-2 0,0-3 0,0 0 0,0-1 0,-1-2 0,0-1 0,0-1 0,-2-1 0,2-1 0,1-1 0,1-2 0,0 0 0,-2-1 0,-1 0 0,1 0 0,2-1 0,0-1 0,0 2 0,-3 0 0,0 1 0,0 0 182,16 1 0,-1 2-182,-2 1 0,-1 2 118,-9 1 0,-2 2-118,-1-1 0,0 1 0,-3 1 0,1-2 0,2-1 0,1-1 0,10-5 0,2 0-133,-9 0 1,3-1-1,0 1 133,4 0 0,1-1 0,0 2 0,1-1 0,0 1 0,-1 2 0,-5 0 0,-1 1 0,-3 1 25,11 2 1,-3 1-26,-7 2 0,-2 3 0,-2 2 0,1 4 0,8 5 0,3 2-206,-14-4 1,0 1 0,1 1 205,0 0 0,0 1 0,0 0 0,-4 0 0,-1-1 0,-3-1 0,4 4 0,-5-2 0,12 9 1038,-22-12-1038,-9-6 0,2 4 0,3 4 650,4 1-650,-1-2 0,-4-7 0,-6-9 0,-4-2 0,-4-3 0</inkml:trace>
  <inkml:trace contextRef="#ctx0" brushRef="#br0" timeOffset="141266">19896 14898 24575,'0'41'0,"4"10"0,2-16 0,3 2 0,5 5 0,1 0 0,4 2 0,1-1 0,-1-2 0,-1-2 0,-4-6 0,-2-3 0,3 12 0,-8-16 0,-2-4 0,0 13 0,4 13 0,-3-19 0,0 1 0,0-1 0,1-1 0,6 15 0,-4-14 0,-2-11 0,-3-5 0,-2-2 0,0-4 0,1-4 0,-2-4 0,2-5 0,0-4 0,4-3 0,-3 5 0,2 2 0</inkml:trace>
  <inkml:trace contextRef="#ctx0" brushRef="#br0" timeOffset="144166">19839 14977 24575,'5'-18'0,"18"-18"0,-3 10 0,3-2 0,2-3 0,3 1 0,7-2 0,3 2 0,-2 4 0,1 3 0,1 3 0,0 2 0,-1 3 0,-1 2 0,18 0 0,-13 5 0,-10 2 0,-5 1 0,2 4 0,5-1 0,1 2 0,-2 0 0,-7 0 0,-11 1 0,-6 11 0,-13 24 0,-3-3 0,-1 5 0,-4 14 0,-1 3-193,3-12 1,1 1 0,0 0 192,0 0 0,1 0 0,1-1 0,0-1 0,1-1 0,0-1 0,-3 13 0,-1-4 0,-1-8 0,-1-3 0,-1-8 0,-2-3 0,-15 6 0,-1-17 0,5-10 577,6-9-577,8-10 0,8-16 0,7-14 0,14-9 0,-5 24 0,3 1 0,20-18 0,2 9 0,-2 10 0,3 7 0,9 4 0,-18 8 0,2 2 0,2 1 0,2 1 0,0 0 0,-1 2 0,-2 2 0,-2 0 0,12 5 0,-13 3 0,-14 1 0,-6-2 0,-1 3 0,1 9 0,5 16 0,6 16 0,-8-22 0,1 2 0,-1-2 0,0 0 0,4 25 0,-5-6 0,-18 4 0,-2-24 0,-4 0 0,-5 3 0,-3-1 0,-3-1 0,-1 0 0,2-6 0,0-1 0,-18 14 0,2-8 0,-7 2 0,17-11 0,-3 0 0,-4 4 0,-2 1 0,-3 1 0,0-1 0,1-4 0,3-2 0,6-4 0,3-1 0,-13 2 0,20-7 0,11-4 0,3-2 0,-3-1 0,-4 0 0,6 0 0,0-1 0</inkml:trace>
  <inkml:trace contextRef="#ctx0" brushRef="#br0" timeOffset="148099">21197 15382 24575,'-14'0'0,"-4"0"0,-2 2 0,-1 2 0,0 3 0,-1 2 0,-2 1 0,1 1 0,4-2 0,6 0 0,6 1 0,5 2 0,2 4 0,0 2 0,0-1 0,3-5 0,10-4 0,11-4 0,5-4 0,0 0 0,-8 0 0,-6-1 0,-3-6 0,2-6 0,2-5 0,7-1 0,4 2 0,0 5 0,-4 4 0,-6 5 0,-7 0 0,-4 0 0,-2 0 0,0-4 0,0-1 0,0-3 0,-1-4 0,-5-5 0,-5 1 0,-2 1 0,-2 6 0,4 8 0,8 4 0,9 4 0,9 1 0,4 0 0,-1-1 0,2 1 0,3-1 0,5-2 0,8-1 0,1-1 0,-1-2 0,-6-4 0,-4-7 0,-5-7 0,-3-4 0,-5 0 0,-1 1 0,-2 3 0,-1-3 0,-2-9 0,-4-16 0,-7 18 0,-3-1 0,-5-5 0,-5 0 0,-6-4 0,-4 0 0,-6-3 0,-4 1 0,-3-1 0,-1 1 0,0 0 0,0 0 0,1 4 0,1 0 0,2 5 0,1 1 0,4 5 0,1 3 0,-14-10 0,15 16 0,12 14 0,12 10 0,11 9 0,7 4 0,9 2 0,9 8 0,-13-11 0,2 2 0,5 6 0,2 2 0,3 3 0,1 1 0,2 0 0,0 0 0,0-1 0,-1 0 0,-2-3 0,-1 0 0,0-1 0,-1 1 0,-1-1 0,0 1 0,0 0 0,0 1 0,1-1 0,-2 1 0,-1-3 0,-2-1 0,-3-3 0,-2-3 0,10 8 0,-14-10 0,-8-10 0,0-2 0,6-4 0,8-1 0,7 0 0,-2 2 0,-5 1 0,-6 0 0,-10-1 0,-2-1 0</inkml:trace>
  <inkml:trace contextRef="#ctx0" brushRef="#br0" timeOffset="150717">21681 14630 24575,'-25'0'0,"-22"1"0,12 1 0,-2 3 0,-3 2 0,0 2 0,3 3 0,1 2 0,5 2 0,1 1 0,4-1 0,1 0 0,-21 12 0,3-5 0,6-5 0,6-3 0,8-4 0,10-2 0,6-2 0,4 0 0,3 0 0,0-3 0,0-1 0</inkml:trace>
  <inkml:trace contextRef="#ctx0" brushRef="#br0" timeOffset="152582">22538 13872 24575,'-5'46'0,"-4"1"0,-3 7 0,0-6 0,-1 4 0,-2 2-814,2-7 0,-1 0 0,-1 1 1,0 0 813,-1 0 0,0-1 0,0 0 0,1-1 0,-4 9 0,0-1 0,3 0 13,2-4 0,1-1 0,3 0-13,1-2 0,2-1 0,2 0 0,1 1 0,2-1 0,1 0 0,3 1 0,1 0 0,1-2 0,2-1 0,0-1 0,3-1 205,0-3 0,2-1 0,1-1-205,7 11 0,2-3 0,-2-8 0,1-2 0,-1-4 0,1-3 808,-3-3 0,0-2-808,12 16 828,-6-4-828,-6-7 157,-6-6-157,-5-7 0,-3-3 0,-2-7 0,-1-1 0</inkml:trace>
  <inkml:trace contextRef="#ctx0" brushRef="#br0" timeOffset="154749">23546 14555 24575,'-31'0'0,"-6"-3"0,-11-3 0,-6-3 0,-3 0 0,1 4 0,2 4 0,9 9 0,13 10 0,13 11 0,13 7 0,11 6 0,8 4 0,4-3 0,0-6 0,-3-9 0,-2-9 0,8-4 0,12-2 0,16-1 0,-17-7 0,2 1 0,1 0 0,2-1 0,2 1 0,0-1 0,2 1 0,-1 0 0,1 0 0,-1 1 0,1 0 0,-1 1 0,-5 0 0,-1 0 0,18 8 0,-16-4 0,-14-5 0,-8-1 0,-2-1 0,-3 3 0,-1 2 0,-4 2 0,-1 2 0,-1 2 0,-1 5 0,0 5 0,-3 8 0,-2 10 0,-7 4 0,-3 3 0,-3-4 0,-6-3 0,-13-1 0,7-22 0,-6-3 0,-11 0 0,-5-3 0,12-6 0,-1-1 0,-1-2 0,-2 0 0,0-1 0,0-1 0,2-1 0,1-1 0,1 0 0,-11 0 0,4-1 0,9 1 0,5-2 0,-10 0 0,23-1 0,13 1 0,4-1 0</inkml:trace>
  <inkml:trace contextRef="#ctx0" brushRef="#br0" timeOffset="157232">24467 15067 24575,'-1'16'0,"-6"13"0,-7 14 0,-7 8 0,-3-7 0,4-11 0,7-12 0,7-9 0,5-3 0,2 1 0,2 2 0,2 3 0,-1 1 0,-1-2 0,-1 0 0,3 2 0,1 3 0,3 2 0,-1-3 0,-1-4 0,0-5 0,0-4 0,4-3 0,3-1 0,5-1 0,2-3 0,3-7 0,2-8 0,1-6 0,-3-1 0,-6 5 0,-4 2 0,-3 2 0,-3 0 0,-4 2 0,-2 4 0,-3-1 0,-9-3 0,-12-8 0,-11-6 0,-5-2 0,5 4 0,9 8 0,8 8 0,5 6 0,-5 2 0,-7 2 0,-7 0 0,1 0 0,5 0 0,13 0 0,6 0 0</inkml:trace>
  <inkml:trace contextRef="#ctx0" brushRef="#br0" timeOffset="158982">24692 14632 24575,'0'0'0</inkml:trace>
  <inkml:trace contextRef="#ctx0" brushRef="#br0" timeOffset="161832">24800 14939 24575,'0'10'0,"5"6"0,4 6 0,3 2 0,1-3 0,-4-3 0,-2 2 0,1 7 0,2 14 0,2 7 0,0 2 0,-3-5 0,-4-9 0,-3-4 0,-2-1 0,0 5 0,0 0 0,0-2 0,0-4 0,1-9 0,3-4 0,4 2 0,7 5 0,4 7 0,2 7 0,0-2 0,-5-5 0,-6-8 0,-5-8 0,-3-5 0,-1-2 0,2-4 0,-1-3 0,1-2 0,-1-3 0,2-2 0,6-6 0,9-7 0,14-7 0,14-6 0,-20 16 0,0 1 0,25-10 0,-11 8 0,-11 5 0,-6 4 0,1-2 0,-11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9:42:15.075"/>
    </inkml:context>
    <inkml:brush xml:id="br0">
      <inkml:brushProperty name="width" value="0.09071" units="cm"/>
      <inkml:brushProperty name="height" value="0.09071" units="cm"/>
      <inkml:brushProperty name="color" value="#FF0000"/>
    </inkml:brush>
  </inkml:definitions>
  <inkml:trace contextRef="#ctx0" brushRef="#br0">4177 5583 7055,'7'-34'175,"1"0"1,-2 3 0,0 5-30,-4 11 67,0-10-68,0 4 113,-2 0-180,0 10-78,0 9-212,0 2 111,4 5 179,8 17 12,3 1-45,6 14-1,-2-10-32,-1 1-12,2-2 89,9 17-95,-12-19 1,1 1 22,6 8 0,0 1-17,-3-8 0,-1-1 11,1-1 0,0-3-33,8 1 44,-3-6 23,-3-8 874,14-23-723,-10-18 0,0-8-174,2 1 1,-1-3-592,-5 1 1,0-4-1,-1 2 584,-5 5 0,0 2 0,-1-1-15,2-2 0,0 0 0,-1-1 0,1 0 0,-1 0 0,1 0-15,0 0 0,0 1 0,1-1-318,-1 4 0,-1-1 1,3 0 317,4-8 0,3-1 0,1 2-127,0 4 0,2 1 0,0 2-11,-1 1 0,2 1 0,0 4-133,14-7 0,1 8-184,-11 18 0,1 4-256,1 2 0,-1 3 726,2 1 0,-4 3 0,7 0 0,-11 0 0</inkml:trace>
  <inkml:trace contextRef="#ctx0" brushRef="#br0" timeOffset="1301">11502 5226 6406,'0'5'1143,"0"-2"-471,0-3-448,4-16-146,-4 12 12,5-13-90,-5 17-67,1 0-101,5 10 190,13 34 0,4 5-369,-6-10 1,1 1 379,-2-6 1,1-1-17,1 0 0,0 1-17,3-1 0,0 0 0,0-2 0,1-2 33,0-2 1,1-2 16,4-1 1,2-4 475,0-10 1,1-8-398,14-18 0,0-10-112,-7-2 0,-2-5-420,-7 0 0,0-4 1,-2 0 413,5-9 0,0-2-11,-9 13 0,1-3 0,1-1 0,1 0-17,3-1 0,1 1 1,0 0-1,0 0 17,-1 0 0,1 0 0,-1 0 0,1 3 0,10-8 0,1 2 0,-2 6-34,0 4 1,-1 5-338,-2 3 1,1 3 364,-5 3 0,1 3 232,-2 4 1,0 2-317,-1 2 1,2 3-444,17 4 1,3 4-446,-14 5 0,1 4 0,0-2 848,21 2 0,-4 0 0,-13 4 1,-7 0-1,-4-7 0</inkml:trace>
  <inkml:trace contextRef="#ctx0" brushRef="#br0" timeOffset="2683">18106 5734 6563,'3'2'168,"0"-1"818,-3-1-437,40-9-236,-23-7-268,31-10 33,-36 1-66,-2 2-12,-1 7 0,0 2 33,1-1-33,1 3 0,-4 5-302,-2 4 291,-4 15 11,-1 8 22,0 15 28,1-4 1,2 2 5,2 6 0,3 1-17,4 11 0,2 0-304,-1-10 0,2-2 265,2-2 0,1-3 0,8 10 22,2-5-176,-2-8 199,-3-9 22,-6-10 941,4-6-873,20-41-124,-17 18 0,1-3-444,10-15 1,2-3 432,-4 5 0,4 0-23,3 0 1,4-2 0,2 0-12,-7 8 1,1 0-1,2 1 1,1-1-340,-2 2 1,3 0 0,0 0 0,0 1 0,-2 1 344,3 0 0,-1 1 0,0 2 0,-2 2-111,10-3 1,-1 3 0,-4 3-470,2 3 0,-3 3 378,-1 2 0,0 2-236,-3 1 0,2 2 466,-4 2 0,2 1 0,-5 0 0,18 1 0,-20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9:05:58.171"/>
    </inkml:context>
    <inkml:brush xml:id="br0">
      <inkml:brushProperty name="width" value="0.09071" units="cm"/>
      <inkml:brushProperty name="height" value="0.09071" units="cm"/>
      <inkml:brushProperty name="color" value="#FF0000"/>
    </inkml:brush>
  </inkml:definitions>
  <inkml:trace contextRef="#ctx0" brushRef="#br0">6910 2535 6126,'5'-7'325,"-2"2"-258,-3 5-22,0 0-45,0-5-79,0 4 34,0-4 1,1 5 21,1 0 23,-1 0 11,2 0-33,-2 0 22,0 0 0,1 4-11,-1 2 11,1 5 0,1 3 11,0 4-11,3 5 0,-1 1 0,3 3-11,0 0 11,-1 0 22,2 0-22,-3-1 0,2 10-33,-4-11 33,1 5-34,-4-11 34,0-5 0,-1 1 0,1-2 0,1 3 22,1 2-33,2 0 11,0 1 0,1-1 11,1-1-11,0-1 0,0-1 0,-1-2 12,-1-1-12,-2-3 11,1 0 22,-3-6-33,1 1-67,-2-4 67,1-5 0,-1 4 0,1-3 0</inkml:trace>
  <inkml:trace contextRef="#ctx0" brushRef="#br0" timeOffset="667">7028 2535 5767,'-8'-1'-6,"2"0"1,6 1-1,0 0 1</inkml:trace>
  <inkml:trace contextRef="#ctx0" brushRef="#br0" timeOffset="801">7014 2533 5734,'0'0'0</inkml:trace>
  <inkml:trace contextRef="#ctx0" brushRef="#br0" timeOffset="2832">6884 2562 5935,'-10'1'280,"2"0"-156,8-1 66,0 0-190,4-2-11,-2 1 11,8-5 0,-2 3-11,6-4 11,14-3-23,-3 2 23,12-4 0,-9 5-11,0 0 45,-1 2-34,-1 0 0,-4-1-12,-3 3 12,-5 0-22,-5 2 0,-4 0 10,-2 1-10,-1 0 22,1 0 0,2 0 0,4 0 11,11 0 0,-2 0-22,5 0 22,-7 1-44,-3 0 33,-1 1 0,-2 0-11,-1 0 11,-2 1-12,0-1 12,-1 2-22,0 0 22,1 2 0,0 0-11,2 1-23,-2-1 23,1 0 11,-3-2-22,-1 1 55,0-2-33,-1 2-22,1-2-1,-2 0 23,-1-1 0,0 1 0,-1-1 12,0 1-24,0-1 12,0 0-22,0 0 11,0 0 0,0 0 11,0 0 11,0 2 11,0 0-44,-2 1 22,-2 2 0,-1 0 22,-5 4-22,3-4-22,-1 4 44,1-4-22,4-1 0,-1-1 0,2-2 0,-1-1 0,-2 0 0,-3 3 0,-3 2 23,-4 2-12,-1 4-11,-1-3-23,1 3 23,4-5 12,2-1-12,5-3 0,1-1 0,3-1 44,0-2-44,-1 1 0,-1 2-22,-2-1 22,-2 2 11,2-1 12,-1 0-35,4-1 12,-1 0 0,2-2 0,-2 2 0,1-1 0,-1 1 0,0-1 12,1 0 10,-1-1-22,2 0-11,-1 1 11,0 1 0,-4 1 0,-1 2 11,-3 0 0,-1 0 0,1-1-11,2-1 68,2-1-24,3-1 203,2 0-79,0-1-135,-2 0-55,-1 0 22,-1 0-11,0 0 11,-3 0-23,0 0 23,-1 0 0,1 0 0,1 0 23,3 0-23,0 0 0,2 0 560,1 0-560,7 0 0,1 0 12,7 0 21,-2 0-44,-1 0 11,2 0 0,-4 0 0,0 0-34,-5 0 46,-1 0-12,2 0 0,0 0 0,3 1 0,0 2 0,4 1 0,0 1 0,1 1 22,-1-1-33,-3 0 11,1-2 0,-2 0 11,-1-2-11,0 2-11,0-1-12,0 4 12,4 0 11,-1 2-134,12 3 123,-7-2-57,7 2 68,-10-5-34,2 1 34,-6-2-11,3 1 11,-4-1-11,0-1-12,0 2 23,0 0 0,-1 0-11,1-1 11,0 0 0,-1-1 0,-1-1-11,-1 0 11,-1-2-11,1 2 0,-2-1 11,1 2-23,0-2 23,-1 1-33,0-1 33,0 0 0,0 0 0,0-1 33,0 1-395,0-2 0,-2 1 0</inkml:trace>
  <inkml:trace contextRef="#ctx0" brushRef="#br0" timeOffset="4016">7799 2452 6126,'0'12'22,"0"-1"-22,0-2 11,0 1-11,0 1 0,0 1 0,0 1 34,0 2-34,0 0 0,0 2 0,0-1 0,2 1 22,0 0-22,2-2 12,2 5-1,-1 1-11,1-1 0,-2-2 11,-1-5-11,-1-1 0,2 0 11,-1-1-11,0-1 0,-1 0 0,-1-2-22,1-1 33,-1-3-11,0-1 0,1-2-11,-2 0-90,1 4-112,-1 3 157,0 3 56,0 2 0,0-8 0,0 1 0</inkml:trace>
  <inkml:trace contextRef="#ctx0" brushRef="#br0" timeOffset="4882">7568 2492 5801,'5'0'224,"-2"0"-246,-3 0-12,5-2 45,-1 1-11,5 0 0,-4 1 23,3 0-23,-1 0 0,2 0 11,0 0-11,2 0 11,1 0-11,3 0 0,5 0-11,4-1 33,5-1-22,2 0 0,3-1 11,0-1-11,14-3 0,-13 0-11,8-2 22,-17 2 12,-5-1-23,-3-1 0,-8 2 11,-3 1 0,-4 1 124,-2 2-57,0 1-246,-1 1 0,0 1 0</inkml:trace>
  <inkml:trace contextRef="#ctx0" brushRef="#br0" timeOffset="5750">8561 2641 6103,'5'4'-11,"-2"-2"-67,-3-2-68,6-20 146,-4 15 0,4-15 0,-6 20 0</inkml:trace>
  <inkml:trace contextRef="#ctx0" brushRef="#br0" timeOffset="6003">8569 2647 6081,'0'0'0</inkml:trace>
  <inkml:trace contextRef="#ctx0" brushRef="#br0" timeOffset="7015">8208 2392 5868,'8'2'370,"-2"0"-404,-6-2-33,0 0 45,0 4 22,1 0 0,0 4 22,2 1-11,1 2 23,0 1-34,2 0 0,-2 1 0,2-1 0,-2 1 0,2-2 0,-1 2 11,1-1 0,-1 1-11,1 0-11,-2-1 11,1 0 0,-1 0 0,-1-1-45,1 1 45,-2-2 0,0 0 0,0-1 11,-2 1-11,2 3 12,0 0-24,0 2 35,2-1-12,-2-2-11,1-2 11,-1-1-11,0-3 11,-1-2-11,1-1 0,-2-1-22,1-1-23,-1 2 45,0-2 23,0 2-12,0-2 0,0 1-11,0 2 11,0 0-11,0 0 0,1-1 11,0-1 1,0 0-1,1-1-11,-2 0 213,1 1-213,0-6-12,-1-6-637,1-18 649,-3 3 0,2 1 0,-2 13 0</inkml:trace>
  <inkml:trace contextRef="#ctx0" brushRef="#br0" timeOffset="8583">8176 2390 5891,'0'-5'145,"0"2"-134,0 3 135,0-1-124,0-1-22,4-1 12,3 0-1,6 0 0,12-1-11,-1 3 0,8-1 11,9 2-22,2 0 11,0 0 0,-8 0-22,-16 0 22,-5 0 0,-4 0-23,-2 0 23,-3 0 0,1 0-45,-4 0 23,3 1-23,-2 2 45,0 1 34,1 3-12,0-1-22,6 4 0,-2-1 0,4 2 0,-4-2 0,1 0 0,1 3 0,-4-3 0,2 1-67,-6-5 56,0 0-45,-2 0 22,0 0 34,0 2 45,0 3-45,0-1 11,0 3 0,0-4 1,0-1-1,0 2-11,0-3 0,0 1 0,0 2 11,0-2-22,0 2 11,0-3 0,0 0 0,0 1 22,0-1-33,0-1 11,0 1-45,0 0 45,0 1-22,0 1 22,0-2 33,0 1-33,0-1 0,0-1 23,0 1-23,0-1 0,0-2-56,0-1 56,0-1 0,-4 5 22,2-1 12,-5 5-34,2-3 11,-2 1-11,1-2 0,-2 1 45,3-1-45,-3-1 56,2-1-45,-2 1-11,-1 0 22,1 1 1,-7 3-23,5-2 22,-5 1-22,0-3 0,5-3 0,-5-1 0,6-1 0,2 0 11,1 0 1,1 0 21,1 0-33,0 0 0,1 0 11,-2 0-11,0 0 0,0 0 0,-4 0 0,3 0 0,-2 0 0,2 0-33,0 0 55,1 0-22,0 0 23,1 0-23,2 0 0,-1 0-98,3 0 1,-1 0 0</inkml:trace>
  <inkml:trace contextRef="#ctx0" brushRef="#br0" timeOffset="9567">8846 2299 6204,'4'0'79,"0"0"-79,0 0 11,4 0-34,6-3 46,5-1-23,7-5 0,3 0 22,3-1-44,-1 0 22,-1 2 0,-4-1 0,-4 1 0,-6 2 0,-5 2 33,-5 0-77,-2 2-68,-2-1-34,-1 3 1,-1 0-1</inkml:trace>
  <inkml:trace contextRef="#ctx0" brushRef="#br0" timeOffset="10067">8818 2494 5734,'0'0'0</inkml:trace>
  <inkml:trace contextRef="#ctx0" brushRef="#br0" timeOffset="10365">8818 2494 5835,'44'-6'-9,"-1"0"1,1 0-1,15-2 1,-9 2 8,-22 4 0,1 0 22,-14-1 12,-1 0 56,-12 1-68,-1-1-22,-1 0-56,0-1 56,0 0 11,-1 0 0,-1 1-22,-1 1-112,1 1 123,0 0 0,1 1 0,0 0 0</inkml:trace>
  <inkml:trace contextRef="#ctx0" brushRef="#br0" timeOffset="11270">8888 2840 5835,'1'-8'134,"0"2"-100,-1 6 122,0 0-122,2-3 0,-2 1-1,3-2-10,-3 3 55,1 0-89,2 1 0,1-1 22,7-2-11,1-1 33,4 0-66,2 1 33,2-2 0,4 0 33,5-1-10,4-1-23,3 0-23,17-4 23,-14 4 0,9-1 23,-24 5-1,-6 2 202,-8-2 191,-5 0-326,-3-1-89,-2-1 11,0 0-22,0 0 11,0 0-593,0 3 316,0 1 1,0 1 0</inkml:trace>
  <inkml:trace contextRef="#ctx0" brushRef="#br0" timeOffset="12248">9753 2125 6036,'0'38'15,"0"0"0,0-2 0,0-4-4,0-6 0,0 1 1,0-1-12,0-1 11,0-2-11,0-1 0,0-2 0,0-2 11,2-2 11,0 0-22,2-2 0,-1 1 0,1-1 23,-1 1-12,1-2-11,0 1 0,1-3 0,2 0 11,1 0 0,3-2 1,-1 0 10,1-4-201,-3-2 179,-2-6 0,-3 2 0,-2-3 0</inkml:trace>
  <inkml:trace contextRef="#ctx0" brushRef="#br0" timeOffset="17450">9616 2019 5958,'0'-7'291,"0"1"-168,0 6-56,0 0-44,2-2-23,-2 2 11,3-2 34,-1 1-45,3-2 0,3-1-23,9-5 23,7 0 23,1 0-23,5 0 0,-6 4 0,0-1-11,0 2 33,-3 0-22,-3 0 0,-4 1-11,-6 1 11,-4 1-67,-4 1 33,1 0 34,2 0 0,0 0 11,6 6-11,-2-1 0,4 5 11,-2-1 1,-1 0-12,2-1 0,0 3 0,-1 0 0,2 0 0,-3 2 11,1-3-56,-2 2 34,-1-3-12,-1 0 1,-3-1-12,0-1-22,-2-1 56,0 1 12,0 0 21,-3 0-22,-2-1 12,-11 2-12,2-2 34,-6 1-45,7-4 0,1 0 0,2-1 0,2 0 0,1 0 33,-4 2-44,2 0 11,-6 1 0,4-1-11,0 1 11,-1-1 0,2 1 0,0-1-11,2 1-12,2-2 12,3-1 0,1 0-34,2-2 45,0 2 11,-1 0 1,-1 1-12,-1 2 0,-2 1 11,2 0-11,-1-2 0,2-1-11,1-3-90,0 1 134,1 2-21,0-2-1,4 3 0,0-3-11,6 0 22,0 0-10,1 0-12,-1 2 0,2 0 0,-4 2 0,3 0 11,-3 1-11,3 0 11,1 1-11,2 1 0,3-1 0,1 2 0,4-1 11,10 4-11,-4-4-22,7 3 22,-10-6 22,-1 1-22,-1 0 0,-2 1 0,-1 1 0,-1 0 0,-4 0 0,0-2 11,-5-2 1,-2 0-12,-1-2 11,-2 0 0,1-1 0,3 1-11,0-1 34,3 0-34,4 0 0,-4 0 22,0-1-22,-6 0 0,-2 0 0,1 0 11,0 0-22,2 0 0,2 0 11,-1 0-11,0 0 11,0 0 0,-1 0-11,5 0 11,0-2-34,1-1 23,-2-3 0,-3-2 11,-1 1 0,-3-8-12,-3 4 12,-1-4 0,0 5-33,0 0 22,0 1-23,0-3 34,-1 4 11,-2-3-11,-2 4 11,0 1-11,-2-1 0,0 2 0,0 0-33,0 0 33,1 1 11,-2-2 11,1 1-44,-1 0 22,1 1 0,0 2-11,0-1 11,1 1 0,0 0 0,-5 1-23,3 0 23,-4 0 0,2 1-11,-5 0 11,5 0 0,-4 0 11,5 2-44,0 0 33,1 3-45,2-2-101,2 5 146,2-2 34,1 3-34,1-1 34,0 2-34,0 1 0,0 4 22,0-4-22,0 1 11,0-3 0,0-1-11,2 1 0,1-1 0,3 2 45,2-2-34,3 0 12,8 4-12,-1-2 23,8 4-34,-6-4 11,2 0-11,0 0 0,0-1 22,-2-2-22,-2 1 0,-1-3 11,-3 0-11,-2-2 12,0 0 32,-3-2-32,2 0 44,6-1-45,-1 0 11,6 0-22,-4-3 0,1-2-11,0-3 22,1-3-11,-1 0 11,0-1 1,-2 0-1,-1-1-11,-2 0 0,-2-1 0,-4 2 0,-2 0 0,-1-1 0,1 2 0,-2-1-34,1 2 45,-2 1-11,-1-1 0,-1 3 0,0 0 0,0-2 23,-1 2-34,0-3 11,0 3-56,0-3-12,0 0 68,0-2 34,-2-2 0,-2 0-34,-2 0 0,1-1 44,0 2-44,2-1 45,-1 0-45,2 5 0,-1-1-33,0 5 44,1 3-78,1 0-1,0 2 57,-2 0 22,-1 0-11,0 3 0,-1 0-44,0 4 44,0 1-12,1 1-10,0 3 22,1-1 22,0 1-22,3-1 12,0 3-12,0-3 0,0 4 0,0-6 11,0 0-11,0-3 0,2 1 0,2 0 33,4 3-21,0-3 10,1 2-11,2 0-11,-4-2 0,3 2 11,-3-2 1,-1-2-12,-1-1 22,-1 0-11,1-3 23,1 1-23,3-1 0,0-1 34,3 1-45,-1-1 0,-1 0 11,-1 0 23,-4 0-23,-1 0 34,-3 0 11,0 0-56,2 0 0,5 0-11,1 0-12,6 0 23,-5 0-33,-2 1 33,0 1-45,-4 1 22,-1-1 23,0-2-33,-3 0 10,1 2 23,-1 0-22,0 1 11,0-1 11,0 0-11,0-1-34,0 1 34,0-1 11,0 1 0,0 0 22,0 1-11,-1 0 34,-3 2-34,-2 0 34,-3-2-11,-2 2-1,-7-2-22,2 1-11,-5 0 12,6-1-1,0 0-22,5 0-1,-1-1 12,5 0-22,-3 2 11,0 0-12,2 1 12,0-1 11,4 0 0,0 1 23,-1-1-12,-2 2 0,-2-1-11,-3 2 11,-3 0-11,1 0 0,1 1 0,2-1 11,3-3-11,3-1 12,2-1 447,1-2-482,2-4 23,1-1-44,2-2 32,1 2-10,-1 3-56,-1-2 66,1 2-44,1-3 0,1 2 56,2-3-22,1 2 22,1 1 0,-1-1 0,0 1 11,3-2-11,-4 1 0,1 1-45,-5 0 45,2 2-22,-1 0 22,1 1-22,1 0 22,-2 0 0,1 0 0,-1 0-12,0 0 12,2 0 0,0 0 0,3 0-22,0 3 33,3 1-11,2 2 0,2 0 0,3-1 0,1-1 0,3-1 23,-2-3 10,1 0-22,-3 0-11,-3 0 0,-2-1 23,-3-4-23,-2-3 0,-1-3 0,-3-1-23,-1 0 23,-1-1 0,0 1-33,-2 1 22,0 1 11,-2 3 0,0-1-56,0 0 44,0 0 1,0 0-11,-2-7 44,0 3-44,-2-5 22,1 5 0,0 0 11,1 1 11,0 1-22,0 2 0,1 1 12,0 1-12,1 0 0,0 1-12,0 2 1,0-1-34,0 3 45,0-1 90,0 1-45,0 0-191,0-1 146,0 14 11,0-4-11,0 11 0,0-8 23,0-2-23,0 0 0,1 0-11,-1 1-1,2 0 1,-2 1 11,1-1 23,1 5 10,0-3-22,2 4-11,2-5 12,2-1 10,1 0-22,4-1 34,-3-3-23,1 0 22,-2-2-21,-2-2 10,-2-1-22,-2-1 0,-2 0 0,0 0 0,1 0 0,2 0 0,3 0 0,5-2 0,-3-3-11,5-3 11,-5-2-123,1-2 78,0 2-22,-1-2-1,0 2 35,-1-1 44,0 3-11,1-2 11,-3 5 0,0-2-11,-4 2 0,0-1-22,-1 0 33,1-1-11,0 0 0,0-4 0,1 4 0,0-2 11,-1 2-11,1 1-11,0 1 11,-2-1 11,0 1 12,1 1-46,-1 1 23,0 2-22,2-1 11,1 1 22,3-2-11,1 1 0,1-2 0,1 1 0,0 0 0,-1-1-11,2 1 11,-4 1-23,0 1 12,-3 1 11,-1 0-33,1 0 55,-1 0-22,3 1 0,0 2-11,3 2 22,4 5-11,-2-2 0,1 4-11,-4-3 22,-1 2-33,-1 1 22,-1 0 0,-1 2 22,0-1-11,-2 1 34,1-1-34,-1 0 0,-1-2-22,0 0 0,-1-2-11,0-2 22,0-3 11,0-1 22,0-1-10,0 1 10,-1 0 46,-5 1-68,-4-1 11,-8 1-10,-1-1 10,-1 1-22,1-2 0,4 1 0,4 0 0,4-2 11,3 0 12,3-1 234,0 0-223,1-5-57,0 1 23,-1-3-78,-2 2 56,-4 1 22,-5 0 0,-8 2-12,-18 1 1,11 1-22,-5 0-281,22 0 202,7 0-67,13 2 179,15-1 0,-9 1 0,7-2 0</inkml:trace>
  <inkml:trace contextRef="#ctx0" brushRef="#br0" timeOffset="20870">11638 1855 6159,'1'-6'392,"0"1"-347,-1 5-45,1 0 0,1 0 0,2-1-11,2-1 22,0-2-11,1 0 0,0-1 0,0 1 23,-3-1-12,-1 2 11,-3 1-89,0 1 67,0 7 0,1 1 0,0 7 11,2 1-11,0 1 0,1 2 0,0 0 0,0 0 0,-2 0 0,0 0 11,-2 4-11,0-5 0,0 4 12,0-7-12,0 2 0,0-1-12,-1 2 1,-2 0 22,-1-2 1,0 1-12,0-3 0,0 1 0,1-4 0,0 1 0,1-2-12,1 2 12,0 0 0,1 1-11,0 1 45,0 0-45,0 1 11,0 0 0,5 0 11,1 0-11,5-1 11,0-3 0,-2-1 0,-2-5 23,-2 0-34,-2-2 78,1-2-78,-1 0 45,1 0-22,1 0-46,0 0 46,1-3-23,0-1 11,0-2-22,3-4 11,-2 2 0,1-3 11,-1 4-22,-3-2 11,1 2 0,-1-1-12,0 1 35,1 0-34,-1 0-12,4-5-22,-3 2 23,3-4 0,-2 4-1,0 0-22,0 2 34,0-2 11,0 3 0,2 0 0,-4 3 11,1 1-22,-4 2-112,-1 1 89,2 0 34,1 0-11,3 0 0,-2 0-11,1 0-34,0 0 22,-2 1 0,3 6 34,-4 0 0,2 3 23,-1-2-34,-1 0 22,2 1-11,-1 0 0,1 0 0,-1 0 0,1 1 0,0 6 33,2-5-33,1 4 0,1-5 34,1-2-12,2 0 1,3 0-12,2 1 11,5-2-22,-7-1 0,1-1 0,-8-3 34,-3-1-23,-1 0 45,-1 0 56,-2-1 34,3 0-146,-1 0 0,3-3-11,1-3 11,1-5-12,0-3-10,1-2 11,-2 1 0,1-1-1,-2 2 12,-1 3 12,-1-4-35,-2 5 23,0-2 0,-1 7 11,0 0-11,0 4 12,1-2-57,-1 3 762,2-1-739,-1 0 22,1 1 11,0 1-11,0 1 0,0 3 11,0-1-11,1 2 0,1 1 11,1 0-22,2 1 11,-1 1 0,1-2-11,-1 0 11,0 0 0,-2 0 0,0 0 0,-1 0 0,0 0 0,2 2 0,-1-1 34,1-1-34,0 1 0,-1-2 0,1-1 0,-1-1 22,1-1-22,1-1 0,2-1 0,2 0-11,2-1 11,1 0-45,-2 0-56,1-5 101,-4-1-11,0-4-102,-4 1 24,-1 1 22,0 3 55,-1-6-21,-1 4 33,0-4 11,-1 0 23,0 2-34,0-1 11,-1 2-11,-1 3 0,-1 1 0,1 1 0,1 1 11,-1-2-11,2 0 0,-1-2-11,1 0 11,0 1 0,0-1 22,0 0 1,0 0-23,0 1 0,0 1-23,0-1 46,0 2-23,0-1 33,0 2-190,0 1 191,5 1-34,6 6 0,2-1-11,3 4 33,-3-1-22,-1 0 0,0 0 0,1 1-11,1 0 11,2 1 0,2-1 11,2 1 0,2-1 12,1-2-1,0-2 34,6-2-22,-10-2-23,3 0 23,-9-2-23,-2-4-11,0-3 0,-2-3 0,0-3-23,-1 1-10,-3-2-34,0 1 55,-2 0 24,-2 3-12,0 0 0,-1 3 0,0 1-45,0 1 22,0 1 23,0 0-11,-5-1 11,1 1-11,-6-2 22,3 4-22,-1 0 11,-1 0-22,3 2 10,-1 0-21,3 1 22,1 0-1,0 0-21,1 0 33,0 0 0,-2 0 0,-2 0-11,2 1-1,-2 1-21,4 3 33,-1 1 0,-1 1 0,0-1 0,0 1 0,0 0 0,0 1 33,0-1-44,-1 3 11,1-2 0,-2 1 11,2 0 12,1-1-23,0-1 0,1 0 11,0-1-11,1-1 0,0-1 0,-1 1 0,1 1 0,0 0 0,0 1 0,1-2 22,0 6-22,1-3 0,1 4 12,3-4-12,1 0 0,-1-1 33,-1-3-44,-2 1 11,-1-3 0,0 0 0,0 0 0,0-1 0,1 1 0,-1-1-202,13 1-425,6-1 627,15 0 0,-15-1 0,-2 0 0</inkml:trace>
  <inkml:trace contextRef="#ctx0" brushRef="#br0" timeOffset="21699">11865 1878 5823,'3'5'258,"0"0"-202,-3-5 101,0 0-303,2 4 146,-1-2 0,1 3 0,-1-4 0</inkml:trace>
  <inkml:trace contextRef="#ctx0" brushRef="#br0" timeOffset="23165">11444 1994 5947,'0'-4'168,"0"2"-135,0 2-10,2-12 10,-1 9 68,1-9-79,-1 12 135,-1 0-112,4-1 33,1 0-78,7-2 0,4 0 12,21-3-1,-5 1 11,17-5-22,-12 1 11,0-3 12,-1-1 10,-1-1 1,-4-2-23,11-7-11,-12 5 11,9-5-22,-13 7 11,1 4 0,-1-1 0,-1 3 0,-1 1 11,-3 0-11,-3 2 0,-3 1 12,-1 0-12,-1 0 0,-1 0 0,-2 1 0,-2 0 0,-3 2 0,-2-1-34,-2 3-459,-1 0 381,-3 1 112,-5 0 0,2 0 0,-1 0 0</inkml:trace>
  <inkml:trace contextRef="#ctx0" brushRef="#br0" timeOffset="24115">11079 1921 6686,'4'-2'-146,"7"2"157,-2 0 12,9 2-23,-2-2 0,3 0-56,9-3-34,-7 2-223,3-3 313,-10 2 0,-9 1 0,0 0 0</inkml:trace>
  <inkml:trace contextRef="#ctx0" brushRef="#br0" timeOffset="25850">13376 1751 5947,'-12'-11'403,"2"1"-325,10 10-123,0 0 45,0 8 0,0 2 23,1 9-1,2 3-11,2 2-11,3 2 34,1 1-23,1 0-11,0 0 0,-1-1 23,0-2-12,-1 0-11,1-3 0,0 0 22,0-2-11,0 1-11,0-2 0,-1 0 12,1 0-12,-1-2 0,-1 1 11,1-2 11,-1 0-22,1-3 0,0-1 23,-1-3-23,0-1 0,-2 0-56,0-2-236,-1 1 292,-2-1 0,0-1 0,-2-2 0</inkml:trace>
  <inkml:trace contextRef="#ctx0" brushRef="#br0" timeOffset="26565">12997 1849 6081,'35'-4'56,"0"0"0,-2 0 0,-4 0-11,-5 1-34,4 0-11,4-1 45,5 0-45,2 0 67,2-1-11,0-2 67,-4-1 45,-6-4-56,-5 2 67,-6-3-179,-4 3 12,-4-1 10,-3 0-22,-1 3 22,-3 1-78,1 1 45,-2 3 0,3 0-23,0 1 23,5-1 0,4 2-146,2-1 34,3 2-829,14 3 952,-10 2 0,0-1 0,-15 1 0</inkml:trace>
  <inkml:trace contextRef="#ctx0" brushRef="#br0" timeOffset="27183">13653 2056 5767,'4'0'-33,"-2"0"279,-2 0-134,18 6-56,-7-3-11,15 4-23,-11-3 1,0-2 22,0 1-45,0-1 11,-1 0 11,1 0-22,-1-1 0,0 0 11,2-1-11,2 0 23,3 0-1,3 0-22,1-1 0,0-2 0,-1-2-11,-2-2 0,-4-3-68,-3 1 79,-6-1-67,-5 0-34,-2 1-33,-2 1 56,-5-1-34,-4 0 112,-8 1 0,6 2 0,1 2 0</inkml:trace>
  <inkml:trace contextRef="#ctx0" brushRef="#br0" timeOffset="29267">13787 2006 6159,'5'46'23,"2"-7"-23,-2-27 22,3 0 12,0 0-1,4 0-21,2 0 55,5-1-56,1-2 11,3 0 12,0-2-12,3-2-10,-1 0 10,-2-2-11,-2-1-11,-5-1 34,-4-1-23,-4 0-11,-3 0 0,-1 0 0,0 0-56,-1 0 56,2-1-11,1-7 11,-1-1 0,0-7-45,-2 2 45,-1-3 11,-1-1 34,0 0-45,-1-2 0,0 1 0,0 0 11,-2-7 0,-1 7-11,0-4 23,0 11 10,1 4 12,2 2-45,-1 3 56,1 1-56,0 1-11,4 0 0,0 1-23,5-1 45,5 1 12,-2 0-23,7 1 0,-5 2-11,3 3-1,-1 2-10,1 2-12,-1 1 34,0 2-22,0 3 22,3 9 0,-6-4 0,2 4 11,-8-9-22,-2-5 11,-2-1 0,1-2 11,-2-1-11,2 0 11,-2-1-11,0 0 12,0-2 10,-2-1-22,2-1 0,-2 0 11,1 0 583,0-2-594,-1-9 0,1-2-23,-1-10 23,0-1 0,0 0 0,0-1 0,0 1 0,0 4 0,0 2 12,0 3-24,0 3 12,0 3 0,0 2-11,1 3-123,-1 1 78,3 1 56,1 0 22,5 0-22,3 3 11,4 2-22,1 3 22,1 1-22,0-1 11,-2 0 0,1 0-11,-4 1 11,1-1 0,-3 0 0,-1 1-11,-1-1 11,-1 0 0,1 1 22,1 0-33,0 0 22,1 1-11,-1-1 0,-2-2 11,-1-1-11,-2-1 0,-3-2 12,0-2 156,-2 0-146,1-1-33,2-9 11,0-1-67,1-10 33,0 2 23,0-8 11,-1 7 0,0-3 0,-2 11 11,0 1 0,0 4 0,-1 0-11,1 5-123,-1-1 123,2 2-11,-1 0-11,1 0 22,1 0-23,0 0 23,4 0 0,1 0-11,4 2 33,0 2-22,2 2 0,1 4 12,-1-2-12,1 1 0,-1 0 0,-1-1 11,0-2 22,2 2-21,-6-3-12,2-1 56,-7-2-56,2-2 33,1 0-22,2 0 12,3 0-46,0-5 23,-1-1-44,-1-8 10,-4-1-11,-1-3 23,-3-2 11,-1 1-1,-1-1-10,0 1-79,0-1 90,0 3 11,0-4 0,0 9 0,0 1-11,0 8-146,0 3 135,-2 6 22,0 5 0,-3 9 78,0 3-56,1 3 23,1 1 0,0 1-45,3-1 45,0 0-45,0-4 0,0-1 22,1-5-11,3 1-11,2-4 0,0 1 12,0-1-24,0 2 35,1 1-23,0 0 0,1 2 0,0-1 0,0 0 0,-2-1 11,-1-2-22,0 0 11,-2-3 0,4 5 33,-4-7-33,2 2 0,-4-10 191,0 0-135,0-2-56,0-6-157,1-2 45,-1-9-134,1-2 33,-2-1-179,2 0 392,-2 1 0,1 8 0,-1 2 0</inkml:trace>
  <inkml:trace contextRef="#ctx0" brushRef="#br0" timeOffset="31315">14979 1959 6204,'1'-38'67,"2"8"-67,2 24 12,2 1 32,-2 1 1,-2 1 0,-1 2-11,-1 0-46,1 1 12,1 0 12,2 0-12,4 0 11,3 0 0,3 0 0,2 0-11,2 0 11,-1 0-22,0 0 11,-2 0 0,-3 0-11,-2 0-56,-4 0 33,-2 0 12,-3 1 22,0 3 11,-1 1-11,1 3 0,0-1 0,1 2-11,-1 0 0,0-1-23,-1 2-11,-1-2 23,0 0-1,0 0 23,0 1 68,-4-1-46,-2 0 23,-5 0-12,-2-1-21,-1-1 21,2 0-33,-1 0 11,4-1-11,-1 0 0,2-1 0,0 1 0,0-1 34,2 1-34,-1-2 0,3 1 0,-2-1 0,0 0 11,0 1-11,-1-3 11,3 2 23,0-3 201,3 1 449,0-1-662,-3 0-22,-1-2-33,-6-1-1,-1-2-55,-5-1 55,-4 0 23,-2 1-12,2 1 12,6 2 11,4-1-247,7 3 102,3-1 44,1 1 123,9 0 12,2 0 11,10 0-45,0 1 67,3 0-67,0 0 11,2 0 23,-3-1-34,-3 0 22,-5 0-22,-3 0 0,-5 1 0,0 0 0,-1 1 0,2 0 0,3 1 11,3 0-11,3 1 0,3-1 23,3 1-35,3-1 12,2 0 34,9-2-23,-10 0 0,3-1 34,-16 0-45,-4-3 23,-2-3-23,-1-3-12,-2-4-10,-1 0-12,-2 0 12,-1 0 11,-1 0-12,0 0 23,0 0 0,-2-1-33,-2 0-34,-2 1-12,-5-1 68,-1 2 0,-4-1-112,-3 1 100,-2-1-10,-2 0 33,3 0 11,2 1 11,4 3-22,4 1 11,4 4 1,2 2-24,3 1-268,1 1 269,0 6-11,0 2 22,0 6 0,0 4 0,0 0 33,3 2-33,3-1 34,4 0-34,1-2 22,0-2-10,-1-1-12,-2-2 0,0-1-12,-2 0 35,1 0-12,0 0-11,1 2 11,2-1-11,-1-1 0,3-1 23,-1-4 21,1 0-21,-1-2 33,-1-2 33,4-1-44,2-1-34,1 0-33,-1-5 11,-3-1 11,-1-7-112,0-2 33,-1-1 79,-3-3 0,-1 1-22,-2 1-12,-3 0 23,0 2 11,-2 1 11,0 1 23,0 1-34,0 2 0,0 0 0,-2 3 90,1 1-79,-2 2 22,2 1-33,0 2 12,1-1-24,0 1 12,0-1-11,0-1 0,0 1-45,0 0 11,0 0 34,0-1-11,2 0-1,6-1 23,5 0 0,6 1 0,3-1-45,1 0 45,0 1 0,-2 1-11,-5 1 0,1 1 11,-6 0 0,1 0-11,-4 0-23,-1 2 23,-1 3-11,0 3 22,-3 3 0,2 0-34,-4 2 34,1-3-11,-2 0 11,0-3 11,0 0 34,0 1-12,-2 0 1,1 0-23,-2 0 0,1 2 1,1-2-1,0 2-11,1-1 0,0 0 11,0-1 56,7 3-22,1-4-45,10 2 34,1-6 10,4 0-44,3-1 23,0-2-23,0 0 0,-3 0-23,-2 0 23,-3-4-11,-3-3-11,0-3-12,-2-3-111,3-9-12,-7 2-403,3-7 560,-7 5 0,-2 10 0,-1 2 0</inkml:trace>
  <inkml:trace contextRef="#ctx0" brushRef="#br0" timeOffset="34250">15877 1923 5857,'7'6'157,"0"-1"-112,-7-5 246,0 0-146,44 6-122,-32-10-23,32 3 112,-43-13-101,-1-7 11,0 6 12,0-3 67,0 10-45,0 3-34,0 3-313,0 1 291,4 5 22,-1 1-10,3 5 21,0-1-33,-2 0 0,2-2 0,-2 0 23,2-2-23,0-1 33,2-1 1,2 1 22,4-3-56,2 1 0,4-2 45,1 0-23,-1 0 0,0 0 46,-4-1-68,1-5 89,-3-2-33,1-7 0,-2-2-11,-1-4-45,-2-3-11,-2-3 0,-5-2-45,-1-2 11,-1-1-45,-1-2 57,-1 1 21,-3 0 1,-2 0-34,1 1 34,1 1-11,3 4 22,0 2 0,1 3 0,0 2 0,0 5-79,0 3 35,-2 4 44,-2 1 67,0 1 0,1 1-22,3 2-45,0 0 56,0 1-45,0 0 0,0 0 23,0 0-34,0-2 33,0-2-33,0-1 12,0-2-24,-1-1 24,0 2-1,1-1-11,-1 3 11,0 1-45,0 3-246,1 1 269,-1 5-22,0 6 10,1 6-10,0 8 33,0 2 0,0 2 0,2 3 0,3-1 0,2 3 22,1-2-22,-1 0 11,-1-2 0,-2 0 12,1-2-12,1 7-11,-1-8-11,2 3 0,-2-10 11,3-4 0,-1 0 22,0-2-22,1-1 0,-1-2 11,0 0-11,0 0 23,0 0-23,1 2 0,2 0 56,3 2-45,3-3 22,3-1 12,3-1-34,2-3 34,9-3-34,-7-1 45,4-2-44,-10 0 21,-2-5-10,-2-1-23,-4-8-23,-4-1-10,-3-3 21,-3-2 1,-2 0 0,0-3-45,-2-1 56,-5-1 0,-5 0 11,-2 1 34,0 1-34,2 4 79,3 3 11,0 1 11,3 5-101,1 1 79,4 6-124,1 1-358,0 1 392,0 6 0,0 4-11,0 7 22,4 2-11,3 2 33,3 1-21,2 0 10,-1-3 12,2 1-34,-1-3 22,0-2-22,-1-1 0,1 0 11,-2-2 12,2 2-23,-1-3 0,0 2 11,1-3 22,-2-1-33,1-1 12,-1-2 33,-1-1-34,0-1 0,-2-1 12,-2-1 22,0-1 22,-1 0-67,5-3 0,-1-4 0,4-6 0,-6-4-11,0-4-34,-4-2 45,0 1-11,-2 0 11,0 4 56,0 2-56,0 3 44,0 4 1,0 3-45,0 3-314,0 1 348,1 2-34,1 5-12,1-2-10,0 6 44,0-3 1,-1 0-23,0 0 0,0 1 0,0 0 0,0 1 0,1-1-11,0 2 22,0-2-11,-1 0 0,-1 0 11,1 0-22,0 1 0,0-1 11,2 2 0,0 1 22,2-1-22,0 0 12,2 0-1,2-2 11,1-1-10,-1-1 10,-1-2 23,-3 0-34,-4-3 56,0 1-33,-1-1 11,2 0-1,0 0-44,2 0 0,0-4 0,0-2-44,1-4 44,-2-2 0,1-2-23,-1-1 1,0-2-68,0-2 1,1 0 21,-1-2 1,1 1 67,0-1-12,-1 2-32,1 4 32,-3 1-32,0 5 44,-2 2 22,0 3-22,0 2-336,0 1 347,5 2 23,1 2 22,8 2-11,3 2-34,4 2-11,5-1-45,1 0 34,-2 1-23,-2 0-33,-3 3-11,-8-3 22,-3 3 56,-7-4-23,-2 3 23,0 1 0,0 2 0,0 1 45,0 0-45,-1 1 11,-1-2-11,0 1-22,1-2 22,1-1 0,0-1 0,0-4 22,0-1-22,0-2 0,0 0 0,0 1 23,0 1-23,0-1 0,0 1 0,0-2 0,3 2 112,11 0-23,4-3-89,12 2 34,-2-4-12,0 0 34,-4-1-22,-2-4-34,-5-6-11,-3-6-23,-4-5 12,-5-3 10,-2-1 12,-3 0-78,0 1 56,-4 3 22,-1 2 0,-4 4 56,1 4-45,1 2 34,3 6-45,2-1-12,1 4-88,1-1 32,-3 1 35,1 0 44,-4 0-11,1 0 0,-1 3-11,0 0-12,1 3 12,1 1 11,0 1-11,1 0-34,0 0 45,-1 1 0,3 0-22,-1 0-1,2 2 46,0 6 55,3-3-55,4 6 55,8-7-11,4-2-33,3-1 22,-2-4-56,-2-1 11,-6-2 11,-2-2-22,-4 1 0,-1-2-67,2 1-314,1-1-313,4 0 694,3 0 0,-6 0 0,-2 0 0</inkml:trace>
  <inkml:trace contextRef="#ctx0" brushRef="#br0" timeOffset="35315">16064 1357 6663,'0'-4'-22,"0"2"-90,0 2 179,10 0-44,7 0 33,19 0-23,12 0-414,-17 0 1,1 0 402,3 0 1,2 0-23,3 0 0,0 0 0,1 0 0,-1 0 11,-2 0 1,-2 0-7,-2 0 1,-3 0 5,16-3 23,-15-1 167,-17-2-212,-9 0-101,-9 0 11,-10 1 67,-8 0-212,-11 4 447,1-1-201,7 2 0,11 0 0,6 0 0</inkml:trace>
  <inkml:trace contextRef="#ctx0" brushRef="#br0" timeOffset="37381">17793 2037 7055,'2'-3'326,"0"0"-618,-2 3 326,5 12-1,0 1-33,6 12 0,-2-1 0,1-1 0,-1 0 11,0 1-11,-1-1 0,1 13 0,-1-10 23,-1 8-23,-4-15 11,-1-4-11,0-4 0,-2-2 22,0-3 12,0 0-34,0-3 0,0 2-134,0-2-135,0 2-347,0 1 616,0-2 0,0-1 0,0-2 0</inkml:trace>
  <inkml:trace contextRef="#ctx0" brushRef="#br0" timeOffset="38216">17663 1998 6003,'0'-7'156,"0"2"-156,0 5 12,0 0-1,4-1 45,-1 0-23,7 0 1,3 1-12,5 2-10,7 3 21,24 9-33,-6-1-193,-11-3 1,-1-1 192,19 4 12,-2 0-181,-1 0 169,-8-2-12,-7 1 12,-9-3-33,-6 0 10,-5 0 390,-6 0-355,-1 1 174,-1 0-186,-1 3 12,0 2-12,-1 3 11,0 3-11,-2 3 11,0 12-11,0-7 0,-4 6 11,0-14-22,-3-2 56,-1-3-45,-4-2 78,-2-3 68,-7-1-79,-4-3-56,-20 1 23,9-3-34,-8 0 0,20-4-11,8 1-23,6-2 34,5 2-78,1-2-46,0 1 102,0-1 0,-1 0 22,3 0-224,-5 0 123,-2 0 56,-3 1 45,1 0-45,-1 1-22,3 1 45,3-1-1,2 1 1,1 0-146,2 0 168,0 1 0,1-2 0,0-1 0</inkml:trace>
  <inkml:trace contextRef="#ctx0" brushRef="#br0" timeOffset="40201">18325 2390 5857,'0'-5'694,"0"2"-548,0 3-112,1-1-90,1 1 44,0-1 12,1 1 0,2 0 34,3 0 11,14 1-23,2 2 12,11 0-12,-3 2-22,4-2 0,3-1 56,0-1-56,-2-1 45,-4-2-45,-5-7 0,-4-5-11,-5-8-12,-7-3 12,-3 0-22,-6-2-1,-1 4 34,-3 2-78,-6 4-102,-5 6 147,-7 3-1,-2 5 34,0 1 0,3 2-11,3 0-23,4 0 34,3 1 0,1 2 0,1 2 0,0 2 12,-1 3-12,-8 6 11,3-1-11,-8 6-11,7-6 11,1 0 0,2-2 0,3 0 33,2 0 135,2 5-145,2-2 33,1 5-45,2-6 22,4 0-10,4-1-12,1-2 0,-1 0-11,0-3 0,0-1 34,-2-1 11,1-1-34,0-1 34,3-2 33,1-1-44,4-1 55,1-1-55,3 0-23,0-1 11,8-14-33,-8-1 11,4-13-22,-10 2-23,-3 0-78,0 0 78,-3 2 23,-1 3-46,-1 4 1,-1 4 67,1 3-22,-2 4 22,0 2 0,-4 4-135,0 0 102,0 1 33,0 3-11,1 1 33,0 5-11,1-2-11,0 2-11,0 0 11,0 1 0,-1 0 0,0 1 0,0 0 22,0 1-10,0 0-12,0 0 0,1-1 22,2-1 12,1 1-12,1-2 0,0 1 1,1-1-12,0 0 45,4 0-45,-5-3 0,1-1 12,-5-3 22,-2-2-45,1 1 168,1-1-135,2 0-33,2 0 23,2-1-23,-1-1 0,0-1 11,-1-1-11,-3 1 0,0 0 0,-2-1 11,0-1-56,1-3 45,0-1 0,0-2 0,-1-1-22,-1-2 22,-1-2 0,0 1 11,-2-1-22,-2 1 11,-3 2 0,-1 0-11,-1 3 22,3-1-11,2 3 0,2 1 11,2 3-22,0 1 11,0 2-34,0-1 1,0 1 33,3 0 11,11 0-22,-2 1 11,11 0 0,-6 0-23,5 0 34,3 0-11,4 0 0,3 0 23,-1 0 22,-4 0-45,-7 0 0,-6 0 134,-6 0-77,-5 0 21,-2 0-56,-1-3-22,0 2 0,0-4 0,0 2-22,0 1-225,0 1 247,-2 14 0,-1-3 0,-2 10 11,2-6-11,0 0 0,0 0 0,2 0 0,-1-1 0,2 3 0,0 1 45,0 10-45,4-6 0,1 7 22,4-11-10,0-4-12,0-3-202,-2-4-392,-2-3 594,-1-1 0,-3-2 0,0 0 0</inkml:trace>
  <inkml:trace contextRef="#ctx0" brushRef="#br0" timeOffset="41267">19567 2243 6988,'4'-1'112,"-1"-2"11,-2-3-100,-1-3-23,0 4-45,-3 0 23,-7 4 10,-4 0 12,-6 1 0,1 0-33,1 0 33,3 3-11,2 2-23,1 5 12,2 0 22,2 3 11,-4 16-11,6-9 22,-3 11-22,6-15 0,1-3-11,1 1 45,1 0 10,0 2-32,0-2-1,1 3 45,12 4 12,1-5-1,13 4-67,1-10 123,18 1-101,-8-6-10,12-1 10,-18-3 0,0-1-22,-4-2-11,-2-6 0,-4-3-79,-2-5 1,-5-2 22,-2 0 33,-3 0 34,-4 0 0,-1 0 0,-1 2-11,-1-1 22,-2 2-11,-1 3 0,0 3 0,0 3-11,0 0 11,-5 1 0,-2 1-12,-5 1 12,-1 1 0,0 1-11,0 0 45,1 1-68,1 0 34,2 0-11,3 0 11,0 0-12,3 0 12,0 0-22,2 0 11,-1 0 11,1 0-45,-2 0 34,-1 3-12,-1 1 23,-1 3 0,1 3-11,1 6 11,2-4 23,1 6 10,1-6 1,0 8 11,3-6-23,3 5 1,3-7 22,6 1 56,4-2-45,8-1-34,5 0 12,6-4-23,1-1-11,-1-3-11,-1-1 11,-3-1-157,-2 0-113,-3 0-99,-5 0-135,-2 0 504,-5 0 0,-8 0 0,-2 0 0</inkml:trace>
  <inkml:trace contextRef="#ctx0" brushRef="#br0" timeOffset="41714">20317 2434 8646,'-4'1'740,"0"0"-946,4-1 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03-04-2025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a:t>
            </a:fld>
            <a:endParaRPr lang="en-IN"/>
          </a:p>
        </p:txBody>
      </p:sp>
    </p:spTree>
    <p:extLst>
      <p:ext uri="{BB962C8B-B14F-4D97-AF65-F5344CB8AC3E}">
        <p14:creationId xmlns:p14="http://schemas.microsoft.com/office/powerpoint/2010/main" val="865085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3E4D8-6496-F3CF-FE0F-9CBBB30E0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521770-3F9B-59A1-34E7-2A06C71844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088C95-5548-FE0B-F880-254CF900AD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D4A343-27CB-397D-0097-A3EA422CA83F}"/>
              </a:ext>
            </a:extLst>
          </p:cNvPr>
          <p:cNvSpPr>
            <a:spLocks noGrp="1"/>
          </p:cNvSpPr>
          <p:nvPr>
            <p:ph type="sldNum" sz="quarter" idx="10"/>
          </p:nvPr>
        </p:nvSpPr>
        <p:spPr/>
        <p:txBody>
          <a:bodyPr/>
          <a:lstStyle/>
          <a:p>
            <a:fld id="{C7BC08CD-08CE-4BE9-82DB-405CF9CCA283}" type="slidenum">
              <a:rPr lang="en-IN" smtClean="0"/>
              <a:t>2</a:t>
            </a:fld>
            <a:endParaRPr lang="en-IN"/>
          </a:p>
        </p:txBody>
      </p:sp>
    </p:spTree>
    <p:extLst>
      <p:ext uri="{BB962C8B-B14F-4D97-AF65-F5344CB8AC3E}">
        <p14:creationId xmlns:p14="http://schemas.microsoft.com/office/powerpoint/2010/main" val="2241472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9964A-5C91-2742-20E5-ABFA4BC2D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DE4-1ED3-BB49-4CDF-F7759DD95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21607-E1A7-8265-6A05-24B6D081F8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819C4F-6169-B434-5443-AF1AFE4320FF}"/>
              </a:ext>
            </a:extLst>
          </p:cNvPr>
          <p:cNvSpPr>
            <a:spLocks noGrp="1"/>
          </p:cNvSpPr>
          <p:nvPr>
            <p:ph type="sldNum" sz="quarter" idx="10"/>
          </p:nvPr>
        </p:nvSpPr>
        <p:spPr/>
        <p:txBody>
          <a:bodyPr/>
          <a:lstStyle/>
          <a:p>
            <a:fld id="{C7BC08CD-08CE-4BE9-82DB-405CF9CCA283}" type="slidenum">
              <a:rPr lang="en-IN" smtClean="0"/>
              <a:t>3</a:t>
            </a:fld>
            <a:endParaRPr lang="en-IN"/>
          </a:p>
        </p:txBody>
      </p:sp>
    </p:spTree>
    <p:extLst>
      <p:ext uri="{BB962C8B-B14F-4D97-AF65-F5344CB8AC3E}">
        <p14:creationId xmlns:p14="http://schemas.microsoft.com/office/powerpoint/2010/main" val="3710638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F2A20-5FFA-35FF-593F-865C9561CA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D5D957-64D1-4662-F3C2-A87EB9C166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5D8FCA-9B53-1561-97F6-F48A851E06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A3D8B8-E1A7-3275-4DF1-F36F57146CCF}"/>
              </a:ext>
            </a:extLst>
          </p:cNvPr>
          <p:cNvSpPr>
            <a:spLocks noGrp="1"/>
          </p:cNvSpPr>
          <p:nvPr>
            <p:ph type="sldNum" sz="quarter" idx="10"/>
          </p:nvPr>
        </p:nvSpPr>
        <p:spPr/>
        <p:txBody>
          <a:bodyPr/>
          <a:lstStyle/>
          <a:p>
            <a:fld id="{C7BC08CD-08CE-4BE9-82DB-405CF9CCA283}" type="slidenum">
              <a:rPr lang="en-IN" smtClean="0"/>
              <a:t>4</a:t>
            </a:fld>
            <a:endParaRPr lang="en-IN"/>
          </a:p>
        </p:txBody>
      </p:sp>
    </p:spTree>
    <p:extLst>
      <p:ext uri="{BB962C8B-B14F-4D97-AF65-F5344CB8AC3E}">
        <p14:creationId xmlns:p14="http://schemas.microsoft.com/office/powerpoint/2010/main" val="87553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4C709-2796-9640-606F-900D3050D2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2938F7-924D-A88C-1D09-EC013EC1EA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6B73F-282F-F2D1-B87F-B72FD12FB3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F8CCC0-1E44-9A0D-E70C-EC45942112DC}"/>
              </a:ext>
            </a:extLst>
          </p:cNvPr>
          <p:cNvSpPr>
            <a:spLocks noGrp="1"/>
          </p:cNvSpPr>
          <p:nvPr>
            <p:ph type="sldNum" sz="quarter" idx="10"/>
          </p:nvPr>
        </p:nvSpPr>
        <p:spPr/>
        <p:txBody>
          <a:bodyPr/>
          <a:lstStyle/>
          <a:p>
            <a:fld id="{C7BC08CD-08CE-4BE9-82DB-405CF9CCA283}" type="slidenum">
              <a:rPr lang="en-IN" smtClean="0"/>
              <a:t>5</a:t>
            </a:fld>
            <a:endParaRPr lang="en-IN"/>
          </a:p>
        </p:txBody>
      </p:sp>
    </p:spTree>
    <p:extLst>
      <p:ext uri="{BB962C8B-B14F-4D97-AF65-F5344CB8AC3E}">
        <p14:creationId xmlns:p14="http://schemas.microsoft.com/office/powerpoint/2010/main" val="180351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FA474-A3E6-9800-5EAD-DFFF974212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DC6A54-0350-DE54-0C9F-3D60D8530C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16F3C-67F3-1D32-A181-8D894DB884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438C13-754B-90FA-18AF-5BFEB909CA93}"/>
              </a:ext>
            </a:extLst>
          </p:cNvPr>
          <p:cNvSpPr>
            <a:spLocks noGrp="1"/>
          </p:cNvSpPr>
          <p:nvPr>
            <p:ph type="sldNum" sz="quarter" idx="10"/>
          </p:nvPr>
        </p:nvSpPr>
        <p:spPr/>
        <p:txBody>
          <a:bodyPr/>
          <a:lstStyle/>
          <a:p>
            <a:fld id="{C7BC08CD-08CE-4BE9-82DB-405CF9CCA283}" type="slidenum">
              <a:rPr lang="en-IN" smtClean="0"/>
              <a:t>6</a:t>
            </a:fld>
            <a:endParaRPr lang="en-IN"/>
          </a:p>
        </p:txBody>
      </p:sp>
    </p:spTree>
    <p:extLst>
      <p:ext uri="{BB962C8B-B14F-4D97-AF65-F5344CB8AC3E}">
        <p14:creationId xmlns:p14="http://schemas.microsoft.com/office/powerpoint/2010/main" val="411547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1BCFB-73CB-4A12-66CD-3E4BF8370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4A5839-0A17-1FA8-2443-116E9F5141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DD43DD-AF84-FD39-5847-0602631DE2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06EBEC-004B-1117-B9E3-E435421CFE1C}"/>
              </a:ext>
            </a:extLst>
          </p:cNvPr>
          <p:cNvSpPr>
            <a:spLocks noGrp="1"/>
          </p:cNvSpPr>
          <p:nvPr>
            <p:ph type="sldNum" sz="quarter" idx="10"/>
          </p:nvPr>
        </p:nvSpPr>
        <p:spPr/>
        <p:txBody>
          <a:bodyPr/>
          <a:lstStyle/>
          <a:p>
            <a:fld id="{C7BC08CD-08CE-4BE9-82DB-405CF9CCA283}" type="slidenum">
              <a:rPr lang="en-IN" smtClean="0"/>
              <a:t>7</a:t>
            </a:fld>
            <a:endParaRPr lang="en-IN"/>
          </a:p>
        </p:txBody>
      </p:sp>
    </p:spTree>
    <p:extLst>
      <p:ext uri="{BB962C8B-B14F-4D97-AF65-F5344CB8AC3E}">
        <p14:creationId xmlns:p14="http://schemas.microsoft.com/office/powerpoint/2010/main" val="3192901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46FD3-74BA-18BC-F9EE-80BE045EFB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83DD7-4FEB-2C3F-C55D-0965F20E8B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9816F-CE08-10D9-406E-B3A3414316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431D46-7624-4A75-A28A-676D555A2F16}"/>
              </a:ext>
            </a:extLst>
          </p:cNvPr>
          <p:cNvSpPr>
            <a:spLocks noGrp="1"/>
          </p:cNvSpPr>
          <p:nvPr>
            <p:ph type="sldNum" sz="quarter" idx="10"/>
          </p:nvPr>
        </p:nvSpPr>
        <p:spPr/>
        <p:txBody>
          <a:bodyPr/>
          <a:lstStyle/>
          <a:p>
            <a:fld id="{C7BC08CD-08CE-4BE9-82DB-405CF9CCA283}" type="slidenum">
              <a:rPr lang="en-IN" smtClean="0"/>
              <a:t>8</a:t>
            </a:fld>
            <a:endParaRPr lang="en-IN"/>
          </a:p>
        </p:txBody>
      </p:sp>
    </p:spTree>
    <p:extLst>
      <p:ext uri="{BB962C8B-B14F-4D97-AF65-F5344CB8AC3E}">
        <p14:creationId xmlns:p14="http://schemas.microsoft.com/office/powerpoint/2010/main" val="1624613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customXml" Target="../ink/ink9.xml"/><Relationship Id="rId1" Type="http://schemas.openxmlformats.org/officeDocument/2006/relationships/slideLayout" Target="../slideLayouts/slideLayout4.xml"/><Relationship Id="rId6"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34.png"/><Relationship Id="rId7" Type="http://schemas.openxmlformats.org/officeDocument/2006/relationships/image" Target="../media/image39.jpe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70.png"/></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380D3A0B-12CF-5F4D-CACC-20C976F28502}"/>
              </a:ext>
            </a:extLst>
          </p:cNvPr>
          <p:cNvSpPr>
            <a:spLocks noGrp="1"/>
          </p:cNvSpPr>
          <p:nvPr>
            <p:ph sz="quarter" idx="11"/>
          </p:nvPr>
        </p:nvSpPr>
        <p:spPr/>
        <p:txBody>
          <a:bodyPr/>
          <a:lstStyle/>
          <a:p>
            <a:endParaRPr lang="en-IN"/>
          </a:p>
        </p:txBody>
      </p:sp>
      <p:sp>
        <p:nvSpPr>
          <p:cNvPr id="5" name="Slide Number Placeholder 4"/>
          <p:cNvSpPr>
            <a:spLocks noGrp="1"/>
          </p:cNvSpPr>
          <p:nvPr>
            <p:ph type="sldNum" sz="quarter" idx="14"/>
          </p:nvPr>
        </p:nvSpPr>
        <p:spPr/>
        <p:txBody>
          <a:bodyPr/>
          <a:lstStyle/>
          <a:p>
            <a:fld id="{BC8D7E44-7D4F-4942-A8C9-2DF6BF8399E8}" type="slidenum">
              <a:rPr lang="en-US" smtClean="0"/>
              <a:pPr/>
              <a:t>1</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C2197C8-03B2-0692-3B64-1FCF1432FE4E}"/>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3C2197C8-03B2-0692-3B64-1FCF1432FE4E}"/>
                  </a:ext>
                </a:extLst>
              </p:cNvPr>
              <p:cNvPicPr/>
              <p:nvPr/>
            </p:nvPicPr>
            <p:blipFill>
              <a:blip r:embed="rId7"/>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A908C6FC-BDDD-B0F5-B064-782FF66F82C7}"/>
              </a:ext>
            </a:extLst>
          </p:cNvPr>
          <p:cNvSpPr>
            <a:spLocks noGrp="1"/>
          </p:cNvSpPr>
          <p:nvPr>
            <p:ph idx="1"/>
          </p:nvPr>
        </p:nvSpPr>
        <p:spPr>
          <a:xfrm>
            <a:off x="304800" y="1493837"/>
            <a:ext cx="8382000" cy="4869904"/>
          </a:xfrm>
        </p:spPr>
        <p:txBody>
          <a:bodyPr>
            <a:normAutofit fontScale="92500" lnSpcReduction="10000"/>
          </a:bodyPr>
          <a:lstStyle/>
          <a:p>
            <a:pPr>
              <a:buNone/>
            </a:pPr>
            <a:r>
              <a:rPr lang="en-US" b="1" dirty="0"/>
              <a:t>1. Origin &amp; Definition</a:t>
            </a:r>
          </a:p>
          <a:p>
            <a:pPr>
              <a:buNone/>
            </a:pPr>
            <a:r>
              <a:rPr lang="en-US" dirty="0"/>
              <a:t>The </a:t>
            </a:r>
            <a:r>
              <a:rPr lang="en-US" b="1" dirty="0"/>
              <a:t>Fourth Industrial Revolution</a:t>
            </a:r>
            <a:r>
              <a:rPr lang="en-US" dirty="0"/>
              <a:t> is a term coined by </a:t>
            </a:r>
            <a:r>
              <a:rPr lang="en-US" b="1" dirty="0"/>
              <a:t>Klaus Schwab</a:t>
            </a:r>
            <a:r>
              <a:rPr lang="en-US" dirty="0"/>
              <a:t>, the founder of the </a:t>
            </a:r>
            <a:r>
              <a:rPr lang="en-US" b="1" dirty="0"/>
              <a:t>World Economic Forum (WEF)</a:t>
            </a:r>
            <a:r>
              <a:rPr lang="en-US" dirty="0"/>
              <a:t>. He introduced this concept in his book titled </a:t>
            </a:r>
            <a:r>
              <a:rPr lang="en-US" i="1" dirty="0"/>
              <a:t>The Fourth Industrial Revolution</a:t>
            </a:r>
            <a:r>
              <a:rPr lang="en-US" dirty="0"/>
              <a:t>, and first presented it at the </a:t>
            </a:r>
            <a:r>
              <a:rPr lang="en-US" b="1" dirty="0"/>
              <a:t>World Economic Forum’s annual meeting in Davos in 2016</a:t>
            </a:r>
            <a:r>
              <a:rPr lang="en-US" dirty="0"/>
              <a:t>.</a:t>
            </a:r>
          </a:p>
          <a:p>
            <a:r>
              <a:rPr lang="en-US" dirty="0"/>
              <a:t>This revolution is characterized by the </a:t>
            </a:r>
            <a:r>
              <a:rPr lang="en-US" b="1" dirty="0"/>
              <a:t>blurring of boundaries between the physical, digital, and biological worlds</a:t>
            </a:r>
            <a:r>
              <a:rPr lang="en-US" dirty="0"/>
              <a:t>, driven by advanced technologies like </a:t>
            </a:r>
            <a:r>
              <a:rPr lang="en-US" b="1" dirty="0"/>
              <a:t>Artificial Intelligence (AI), the Internet of Things (IoT), robotics, 3D printing, and biotechnology</a:t>
            </a:r>
            <a:r>
              <a:rPr lang="en-US" dirty="0"/>
              <a:t>. Unlike previous industrial revolutions, which introduced new machines and production methods, this revolution is integrating technology directly into human lives, industries, and even the human body.</a:t>
            </a:r>
          </a:p>
          <a:p>
            <a:endParaRPr lang="en-IN" dirty="0"/>
          </a:p>
        </p:txBody>
      </p:sp>
    </p:spTree>
    <p:extLst>
      <p:ext uri="{BB962C8B-B14F-4D97-AF65-F5344CB8AC3E}">
        <p14:creationId xmlns:p14="http://schemas.microsoft.com/office/powerpoint/2010/main" val="100597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80E1F-7821-6D3A-F19F-B95AFEC4DF8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62E3A-7793-1344-3C8B-97492DC46FD2}"/>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C295122E-7461-76E9-1068-D9E485B1BD80}"/>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4" name="Content Placeholder 3">
            <a:extLst>
              <a:ext uri="{FF2B5EF4-FFF2-40B4-BE49-F238E27FC236}">
                <a16:creationId xmlns:a16="http://schemas.microsoft.com/office/drawing/2014/main" id="{275850D5-7E3F-B929-6453-0D82B1DB53BE}"/>
              </a:ext>
            </a:extLst>
          </p:cNvPr>
          <p:cNvSpPr>
            <a:spLocks noGrp="1"/>
          </p:cNvSpPr>
          <p:nvPr>
            <p:ph idx="1"/>
          </p:nvPr>
        </p:nvSpPr>
        <p:spPr/>
        <p:txBody>
          <a:bodyPr/>
          <a:lstStyle/>
          <a:p>
            <a:pPr>
              <a:buNone/>
            </a:pPr>
            <a:r>
              <a:rPr lang="en-US" b="1" dirty="0"/>
              <a:t>2. Growth of IoT – Billions of Devices</a:t>
            </a:r>
          </a:p>
          <a:p>
            <a:pPr>
              <a:buFont typeface="Arial" panose="020B0604020202020204" pitchFamily="34" charset="0"/>
              <a:buChar char="•"/>
            </a:pPr>
            <a:r>
              <a:rPr lang="en-US" dirty="0"/>
              <a:t>Currently, </a:t>
            </a:r>
            <a:r>
              <a:rPr lang="en-US" b="1" dirty="0"/>
              <a:t>billions of devices</a:t>
            </a:r>
            <a:r>
              <a:rPr lang="en-US" dirty="0"/>
              <a:t> are connected to the Internet.</a:t>
            </a:r>
          </a:p>
          <a:p>
            <a:pPr>
              <a:buFont typeface="Arial" panose="020B0604020202020204" pitchFamily="34" charset="0"/>
              <a:buChar char="•"/>
            </a:pPr>
            <a:r>
              <a:rPr lang="en-US" dirty="0"/>
              <a:t>In the near future, </a:t>
            </a:r>
            <a:r>
              <a:rPr lang="en-US" b="1" dirty="0"/>
              <a:t>hundreds of billions of devices</a:t>
            </a:r>
            <a:r>
              <a:rPr lang="en-US" dirty="0"/>
              <a:t> are expected to be connected.</a:t>
            </a:r>
          </a:p>
          <a:p>
            <a:pPr>
              <a:buFont typeface="Arial" panose="020B0604020202020204" pitchFamily="34" charset="0"/>
              <a:buChar char="•"/>
            </a:pPr>
            <a:r>
              <a:rPr lang="en-US" dirty="0"/>
              <a:t>As devices interact, they form an </a:t>
            </a:r>
            <a:r>
              <a:rPr lang="en-US" b="1" dirty="0"/>
              <a:t>intelligent system of systems</a:t>
            </a:r>
            <a:r>
              <a:rPr lang="en-US" dirty="0"/>
              <a:t>, enabling automation, efficiency, and real-time decision-making.</a:t>
            </a:r>
          </a:p>
        </p:txBody>
      </p:sp>
    </p:spTree>
    <p:extLst>
      <p:ext uri="{BB962C8B-B14F-4D97-AF65-F5344CB8AC3E}">
        <p14:creationId xmlns:p14="http://schemas.microsoft.com/office/powerpoint/2010/main" val="37511927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17D387-0D90-D982-9375-835A01B4E86A}"/>
              </a:ext>
            </a:extLst>
          </p:cNvPr>
          <p:cNvSpPr>
            <a:spLocks noGrp="1"/>
          </p:cNvSpPr>
          <p:nvPr>
            <p:ph sz="quarter" idx="10"/>
          </p:nvPr>
        </p:nvSpPr>
        <p:spPr/>
        <p:txBody>
          <a:bodyPr/>
          <a:lstStyle/>
          <a:p>
            <a:r>
              <a:rPr lang="en-IN" dirty="0"/>
              <a:t>Traffic Management</a:t>
            </a:r>
          </a:p>
        </p:txBody>
      </p:sp>
      <p:sp>
        <p:nvSpPr>
          <p:cNvPr id="3" name="Slide Number Placeholder 2">
            <a:extLst>
              <a:ext uri="{FF2B5EF4-FFF2-40B4-BE49-F238E27FC236}">
                <a16:creationId xmlns:a16="http://schemas.microsoft.com/office/drawing/2014/main" id="{10D14D4D-2B6E-334D-36B6-C78B5C5ABB46}"/>
              </a:ext>
            </a:extLst>
          </p:cNvPr>
          <p:cNvSpPr>
            <a:spLocks noGrp="1"/>
          </p:cNvSpPr>
          <p:nvPr>
            <p:ph type="sldNum" sz="quarter" idx="13"/>
          </p:nvPr>
        </p:nvSpPr>
        <p:spPr/>
        <p:txBody>
          <a:bodyPr/>
          <a:lstStyle/>
          <a:p>
            <a:fld id="{BC8D7E44-7D4F-4942-A8C9-2DF6BF8399E8}" type="slidenum">
              <a:rPr lang="en-US" smtClean="0"/>
              <a:pPr/>
              <a:t>100</a:t>
            </a:fld>
            <a:endParaRPr lang="en-US" dirty="0"/>
          </a:p>
        </p:txBody>
      </p:sp>
      <p:grpSp>
        <p:nvGrpSpPr>
          <p:cNvPr id="61" name="Group 60">
            <a:extLst>
              <a:ext uri="{FF2B5EF4-FFF2-40B4-BE49-F238E27FC236}">
                <a16:creationId xmlns:a16="http://schemas.microsoft.com/office/drawing/2014/main" id="{282B6A45-EC74-F150-4C3B-1241CA2D2F80}"/>
              </a:ext>
            </a:extLst>
          </p:cNvPr>
          <p:cNvGrpSpPr/>
          <p:nvPr/>
        </p:nvGrpSpPr>
        <p:grpSpPr>
          <a:xfrm>
            <a:off x="723900" y="1498936"/>
            <a:ext cx="7696200" cy="4864100"/>
            <a:chOff x="1066800" y="1689100"/>
            <a:chExt cx="7696200" cy="4864100"/>
          </a:xfrm>
        </p:grpSpPr>
        <p:sp>
          <p:nvSpPr>
            <p:cNvPr id="62" name="Rectangle 3">
              <a:extLst>
                <a:ext uri="{FF2B5EF4-FFF2-40B4-BE49-F238E27FC236}">
                  <a16:creationId xmlns:a16="http://schemas.microsoft.com/office/drawing/2014/main" id="{FCC10412-C3FE-08AC-D73F-704DFA910E30}"/>
                </a:ext>
              </a:extLst>
            </p:cNvPr>
            <p:cNvSpPr>
              <a:spLocks noChangeArrowheads="1"/>
            </p:cNvSpPr>
            <p:nvPr/>
          </p:nvSpPr>
          <p:spPr bwMode="auto">
            <a:xfrm>
              <a:off x="4648200" y="1828800"/>
              <a:ext cx="4114800" cy="16764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tx1"/>
                </a:buClr>
                <a:buSzPct val="70000"/>
                <a:buFont typeface="Wingdings" pitchFamily="2" charset="2"/>
                <a:buChar char="¢"/>
              </a:pPr>
              <a:r>
                <a:rPr lang="en-US" sz="2600" dirty="0">
                  <a:solidFill>
                    <a:schemeClr val="tx2"/>
                  </a:solidFill>
                  <a:latin typeface="Lucida Bright" pitchFamily="18" charset="0"/>
                </a:rPr>
                <a:t>Future cars could use wireless sensors to:</a:t>
              </a:r>
            </a:p>
            <a:p>
              <a:pPr marL="742950" lvl="1" indent="-285750" eaLnBrk="1" hangingPunct="1">
                <a:lnSpc>
                  <a:spcPct val="90000"/>
                </a:lnSpc>
                <a:spcBef>
                  <a:spcPct val="20000"/>
                </a:spcBef>
                <a:buClr>
                  <a:schemeClr val="accent1"/>
                </a:buClr>
                <a:buSzPct val="75000"/>
                <a:buFont typeface="Wingdings" pitchFamily="2" charset="2"/>
                <a:buChar char="l"/>
              </a:pPr>
              <a:r>
                <a:rPr lang="en-US" sz="2400" dirty="0">
                  <a:solidFill>
                    <a:schemeClr val="tx2"/>
                  </a:solidFill>
                  <a:latin typeface="Lucida Bright" pitchFamily="18" charset="0"/>
                </a:rPr>
                <a:t>Handle Accidents</a:t>
              </a:r>
            </a:p>
            <a:p>
              <a:pPr marL="742950" lvl="1" indent="-285750" eaLnBrk="1" hangingPunct="1">
                <a:lnSpc>
                  <a:spcPct val="90000"/>
                </a:lnSpc>
                <a:spcBef>
                  <a:spcPct val="20000"/>
                </a:spcBef>
                <a:buClr>
                  <a:schemeClr val="accent1"/>
                </a:buClr>
                <a:buSzPct val="75000"/>
                <a:buFont typeface="Wingdings" pitchFamily="2" charset="2"/>
                <a:buChar char="l"/>
              </a:pPr>
              <a:r>
                <a:rPr lang="en-US" sz="2400" dirty="0">
                  <a:solidFill>
                    <a:schemeClr val="tx2"/>
                  </a:solidFill>
                  <a:latin typeface="Lucida Bright" pitchFamily="18" charset="0"/>
                </a:rPr>
                <a:t>Handle Thefts</a:t>
              </a:r>
            </a:p>
          </p:txBody>
        </p:sp>
        <p:pic>
          <p:nvPicPr>
            <p:cNvPr id="63" name="Picture 4" descr="BD07175_">
              <a:extLst>
                <a:ext uri="{FF2B5EF4-FFF2-40B4-BE49-F238E27FC236}">
                  <a16:creationId xmlns:a16="http://schemas.microsoft.com/office/drawing/2014/main" id="{39425745-DD77-D533-41EC-42A8A5E9B692}"/>
                </a:ext>
              </a:extLst>
            </p:cNvPr>
            <p:cNvPicPr>
              <a:picLocks noChangeAspect="1" noChangeArrowheads="1"/>
            </p:cNvPicPr>
            <p:nvPr/>
          </p:nvPicPr>
          <p:blipFill>
            <a:blip r:embed="rId2" cstate="email"/>
            <a:srcRect/>
            <a:stretch>
              <a:fillRect/>
            </a:stretch>
          </p:blipFill>
          <p:spPr bwMode="auto">
            <a:xfrm>
              <a:off x="4876800" y="3657600"/>
              <a:ext cx="3810000" cy="2517775"/>
            </a:xfrm>
            <a:prstGeom prst="rect">
              <a:avLst/>
            </a:prstGeom>
            <a:noFill/>
            <a:ln w="9525">
              <a:noFill/>
              <a:miter lim="800000"/>
              <a:headEnd/>
              <a:tailEnd/>
            </a:ln>
          </p:spPr>
        </p:pic>
        <p:sp>
          <p:nvSpPr>
            <p:cNvPr id="64" name="Rectangle 5">
              <a:extLst>
                <a:ext uri="{FF2B5EF4-FFF2-40B4-BE49-F238E27FC236}">
                  <a16:creationId xmlns:a16="http://schemas.microsoft.com/office/drawing/2014/main" id="{3BAC0E81-352A-DD8E-F58A-C9FA70E06D59}"/>
                </a:ext>
              </a:extLst>
            </p:cNvPr>
            <p:cNvSpPr>
              <a:spLocks noChangeArrowheads="1"/>
            </p:cNvSpPr>
            <p:nvPr/>
          </p:nvSpPr>
          <p:spPr bwMode="auto">
            <a:xfrm>
              <a:off x="1066800" y="4560888"/>
              <a:ext cx="3886200" cy="1992312"/>
            </a:xfrm>
            <a:prstGeom prst="rect">
              <a:avLst/>
            </a:prstGeom>
            <a:noFill/>
            <a:ln w="12700">
              <a:noFill/>
              <a:miter lim="800000"/>
              <a:headEnd type="none" w="med" len="lg"/>
              <a:tailEnd type="none" w="lg" len="lg"/>
            </a:ln>
          </p:spPr>
          <p:txBody>
            <a:bodyPr>
              <a:spAutoFit/>
            </a:bodyPr>
            <a:lstStyle/>
            <a:p>
              <a:pPr>
                <a:lnSpc>
                  <a:spcPct val="90000"/>
                </a:lnSpc>
                <a:spcBef>
                  <a:spcPct val="20000"/>
                </a:spcBef>
                <a:buClr>
                  <a:schemeClr val="accent1"/>
                </a:buClr>
                <a:buSzPct val="90000"/>
                <a:buFont typeface="Wingdings" pitchFamily="2" charset="2"/>
                <a:buChar char="ü"/>
              </a:pPr>
              <a:r>
                <a:rPr kumimoji="1" lang="en-US" sz="2800">
                  <a:solidFill>
                    <a:srgbClr val="000000"/>
                  </a:solidFill>
                </a:rPr>
                <a:t>Sensors embedded in the roads to:</a:t>
              </a:r>
            </a:p>
            <a:p>
              <a:pPr lvl="1">
                <a:lnSpc>
                  <a:spcPct val="90000"/>
                </a:lnSpc>
                <a:spcBef>
                  <a:spcPct val="20000"/>
                </a:spcBef>
                <a:buClr>
                  <a:schemeClr val="accent1"/>
                </a:buClr>
                <a:buFontTx/>
                <a:buChar char="–"/>
              </a:pPr>
              <a:r>
                <a:rPr kumimoji="1" lang="en-US" sz="2400">
                  <a:solidFill>
                    <a:srgbClr val="000000"/>
                  </a:solidFill>
                </a:rPr>
                <a:t>Monitor traffic flows</a:t>
              </a:r>
            </a:p>
            <a:p>
              <a:pPr lvl="1">
                <a:lnSpc>
                  <a:spcPct val="90000"/>
                </a:lnSpc>
                <a:spcBef>
                  <a:spcPct val="20000"/>
                </a:spcBef>
                <a:buClr>
                  <a:schemeClr val="accent1"/>
                </a:buClr>
                <a:buFontTx/>
                <a:buChar char="–"/>
              </a:pPr>
              <a:r>
                <a:rPr kumimoji="1" lang="en-US" sz="2400">
                  <a:solidFill>
                    <a:srgbClr val="000000"/>
                  </a:solidFill>
                </a:rPr>
                <a:t>Provide real-time route updates</a:t>
              </a:r>
            </a:p>
          </p:txBody>
        </p:sp>
        <p:pic>
          <p:nvPicPr>
            <p:cNvPr id="65" name="Picture 6" descr="BD05679_">
              <a:extLst>
                <a:ext uri="{FF2B5EF4-FFF2-40B4-BE49-F238E27FC236}">
                  <a16:creationId xmlns:a16="http://schemas.microsoft.com/office/drawing/2014/main" id="{A8866B7A-6092-4ACE-78D4-21B00C81B847}"/>
                </a:ext>
              </a:extLst>
            </p:cNvPr>
            <p:cNvPicPr>
              <a:picLocks noChangeAspect="1" noChangeArrowheads="1"/>
            </p:cNvPicPr>
            <p:nvPr/>
          </p:nvPicPr>
          <p:blipFill>
            <a:blip r:embed="rId3" cstate="email"/>
            <a:srcRect/>
            <a:stretch>
              <a:fillRect/>
            </a:stretch>
          </p:blipFill>
          <p:spPr bwMode="auto">
            <a:xfrm>
              <a:off x="1524000" y="1689100"/>
              <a:ext cx="2743200" cy="2654300"/>
            </a:xfrm>
            <a:prstGeom prst="rect">
              <a:avLst/>
            </a:prstGeom>
            <a:noFill/>
            <a:ln w="9525">
              <a:noFill/>
              <a:miter lim="800000"/>
              <a:headEnd/>
              <a:tailEnd/>
            </a:ln>
          </p:spPr>
        </p:pic>
      </p:grpSp>
    </p:spTree>
    <p:extLst>
      <p:ext uri="{BB962C8B-B14F-4D97-AF65-F5344CB8AC3E}">
        <p14:creationId xmlns:p14="http://schemas.microsoft.com/office/powerpoint/2010/main" val="26951099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78C1E-5103-3E22-CDB9-0CEF77335B1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5C455-13A4-C2BC-5A9B-13A5D6191996}"/>
              </a:ext>
            </a:extLst>
          </p:cNvPr>
          <p:cNvSpPr>
            <a:spLocks noGrp="1"/>
          </p:cNvSpPr>
          <p:nvPr>
            <p:ph sz="quarter" idx="10"/>
          </p:nvPr>
        </p:nvSpPr>
        <p:spPr/>
        <p:txBody>
          <a:bodyPr/>
          <a:lstStyle/>
          <a:p>
            <a:r>
              <a:rPr lang="en-IN" dirty="0"/>
              <a:t>Traffic Management</a:t>
            </a:r>
          </a:p>
        </p:txBody>
      </p:sp>
      <p:sp>
        <p:nvSpPr>
          <p:cNvPr id="3" name="Slide Number Placeholder 2">
            <a:extLst>
              <a:ext uri="{FF2B5EF4-FFF2-40B4-BE49-F238E27FC236}">
                <a16:creationId xmlns:a16="http://schemas.microsoft.com/office/drawing/2014/main" id="{96A39FFB-8572-0A76-14F4-7959BD408E87}"/>
              </a:ext>
            </a:extLst>
          </p:cNvPr>
          <p:cNvSpPr>
            <a:spLocks noGrp="1"/>
          </p:cNvSpPr>
          <p:nvPr>
            <p:ph type="sldNum" sz="quarter" idx="13"/>
          </p:nvPr>
        </p:nvSpPr>
        <p:spPr/>
        <p:txBody>
          <a:bodyPr/>
          <a:lstStyle/>
          <a:p>
            <a:fld id="{BC8D7E44-7D4F-4942-A8C9-2DF6BF8399E8}" type="slidenum">
              <a:rPr lang="en-US" smtClean="0"/>
              <a:pPr/>
              <a:t>101</a:t>
            </a:fld>
            <a:endParaRPr lang="en-US" dirty="0"/>
          </a:p>
        </p:txBody>
      </p:sp>
      <p:sp>
        <p:nvSpPr>
          <p:cNvPr id="4" name="TextBox 3">
            <a:extLst>
              <a:ext uri="{FF2B5EF4-FFF2-40B4-BE49-F238E27FC236}">
                <a16:creationId xmlns:a16="http://schemas.microsoft.com/office/drawing/2014/main" id="{2D436AA8-9E0D-176D-73A4-652CB78EFE63}"/>
              </a:ext>
            </a:extLst>
          </p:cNvPr>
          <p:cNvSpPr txBox="1"/>
          <p:nvPr/>
        </p:nvSpPr>
        <p:spPr>
          <a:xfrm>
            <a:off x="152400" y="1447800"/>
            <a:ext cx="8610600" cy="3693319"/>
          </a:xfrm>
          <a:prstGeom prst="rect">
            <a:avLst/>
          </a:prstGeom>
          <a:noFill/>
        </p:spPr>
        <p:txBody>
          <a:bodyPr wrap="square" rtlCol="0">
            <a:spAutoFit/>
          </a:bodyPr>
          <a:lstStyle/>
          <a:p>
            <a:pPr>
              <a:buNone/>
            </a:pPr>
            <a:r>
              <a:rPr lang="en-US" b="1" dirty="0"/>
              <a:t>Traffic Management using Network Embedded Applications</a:t>
            </a:r>
          </a:p>
          <a:p>
            <a:pPr>
              <a:buNone/>
            </a:pPr>
            <a:r>
              <a:rPr lang="en-US" dirty="0"/>
              <a:t>In the field of </a:t>
            </a:r>
            <a:r>
              <a:rPr lang="en-US" b="1" dirty="0"/>
              <a:t>traffic management</a:t>
            </a:r>
            <a:r>
              <a:rPr lang="en-US" dirty="0"/>
              <a:t>, Network Embedded Systems enhance road safety and efficiency through </a:t>
            </a:r>
            <a:r>
              <a:rPr lang="en-US" b="1" dirty="0"/>
              <a:t>wireless sensor networks</a:t>
            </a:r>
            <a:r>
              <a:rPr lang="en-US" dirty="0"/>
              <a:t>. These sensors help in monitoring, decision-making, and automation.</a:t>
            </a:r>
          </a:p>
          <a:p>
            <a:pPr>
              <a:buFont typeface="+mj-lt"/>
              <a:buAutoNum type="arabicPeriod"/>
            </a:pPr>
            <a:r>
              <a:rPr lang="en-US" b="1" dirty="0"/>
              <a:t>Sensors Embedded in Roads:</a:t>
            </a:r>
            <a:endParaRPr lang="en-US" dirty="0"/>
          </a:p>
          <a:p>
            <a:pPr marL="742950" lvl="1" indent="-285750">
              <a:buFont typeface="+mj-lt"/>
              <a:buAutoNum type="arabicPeriod"/>
            </a:pPr>
            <a:r>
              <a:rPr lang="en-US" dirty="0"/>
              <a:t>Monitor traffic flows.</a:t>
            </a:r>
          </a:p>
          <a:p>
            <a:pPr marL="742950" lvl="1" indent="-285750">
              <a:buFont typeface="+mj-lt"/>
              <a:buAutoNum type="arabicPeriod"/>
            </a:pPr>
            <a:r>
              <a:rPr lang="en-US" dirty="0"/>
              <a:t>Provide </a:t>
            </a:r>
            <a:r>
              <a:rPr lang="en-US" b="1" dirty="0"/>
              <a:t>real-time route updates</a:t>
            </a:r>
            <a:r>
              <a:rPr lang="en-US" dirty="0"/>
              <a:t> to vehicles and traffic control systems.</a:t>
            </a:r>
          </a:p>
          <a:p>
            <a:pPr>
              <a:buFont typeface="+mj-lt"/>
              <a:buAutoNum type="arabicPeriod"/>
            </a:pPr>
            <a:r>
              <a:rPr lang="en-US" b="1" dirty="0"/>
              <a:t>Future Cars &amp; Wireless Sensors:</a:t>
            </a:r>
            <a:endParaRPr lang="en-US" dirty="0"/>
          </a:p>
          <a:p>
            <a:pPr marL="742950" lvl="1" indent="-285750">
              <a:buFont typeface="+mj-lt"/>
              <a:buAutoNum type="arabicPeriod"/>
            </a:pPr>
            <a:r>
              <a:rPr lang="en-US" dirty="0"/>
              <a:t>Improve </a:t>
            </a:r>
            <a:r>
              <a:rPr lang="en-US" b="1" dirty="0"/>
              <a:t>accident detection</a:t>
            </a:r>
            <a:r>
              <a:rPr lang="en-US" dirty="0"/>
              <a:t> and enable faster emergency responses.</a:t>
            </a:r>
          </a:p>
          <a:p>
            <a:pPr marL="742950" lvl="1" indent="-285750">
              <a:buFont typeface="+mj-lt"/>
              <a:buAutoNum type="arabicPeriod"/>
            </a:pPr>
            <a:r>
              <a:rPr lang="en-US" b="1" dirty="0"/>
              <a:t>Prevent thefts</a:t>
            </a:r>
            <a:r>
              <a:rPr lang="en-US" dirty="0"/>
              <a:t> by integrating smart vehicle tracking and security features.</a:t>
            </a:r>
          </a:p>
          <a:p>
            <a:r>
              <a:rPr lang="en-US" dirty="0"/>
              <a:t>These applications contribute to </a:t>
            </a:r>
            <a:r>
              <a:rPr lang="en-US" b="1" dirty="0"/>
              <a:t>smart city infrastructure</a:t>
            </a:r>
            <a:r>
              <a:rPr lang="en-US" dirty="0"/>
              <a:t>, reducing congestion and enhancing road safety.</a:t>
            </a:r>
          </a:p>
          <a:p>
            <a:endParaRPr lang="en-IN" dirty="0"/>
          </a:p>
        </p:txBody>
      </p:sp>
      <p:sp>
        <p:nvSpPr>
          <p:cNvPr id="5" name="TextBox 4">
            <a:extLst>
              <a:ext uri="{FF2B5EF4-FFF2-40B4-BE49-F238E27FC236}">
                <a16:creationId xmlns:a16="http://schemas.microsoft.com/office/drawing/2014/main" id="{3A9562AC-5D85-7F39-E6F6-12615AEAE6D0}"/>
              </a:ext>
            </a:extLst>
          </p:cNvPr>
          <p:cNvSpPr txBox="1"/>
          <p:nvPr/>
        </p:nvSpPr>
        <p:spPr>
          <a:xfrm>
            <a:off x="838200" y="5410200"/>
            <a:ext cx="7391400" cy="369332"/>
          </a:xfrm>
          <a:prstGeom prst="rect">
            <a:avLst/>
          </a:prstGeom>
          <a:noFill/>
        </p:spPr>
        <p:txBody>
          <a:bodyPr wrap="square" rtlCol="0">
            <a:spAutoFit/>
          </a:bodyPr>
          <a:lstStyle/>
          <a:p>
            <a:pPr algn="ctr"/>
            <a:r>
              <a:rPr lang="en-US" b="1" dirty="0"/>
              <a:t>CS-2</a:t>
            </a:r>
            <a:endParaRPr lang="en-IN" b="1" dirty="0"/>
          </a:p>
        </p:txBody>
      </p:sp>
    </p:spTree>
    <p:extLst>
      <p:ext uri="{BB962C8B-B14F-4D97-AF65-F5344CB8AC3E}">
        <p14:creationId xmlns:p14="http://schemas.microsoft.com/office/powerpoint/2010/main" val="264084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30888-3805-EBF9-0989-69033CCF17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78D91-587B-5FD6-4768-30746BE16C70}"/>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3B635DAC-C22A-9A27-7F01-7D226742BD46}"/>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4" name="Content Placeholder 3">
            <a:extLst>
              <a:ext uri="{FF2B5EF4-FFF2-40B4-BE49-F238E27FC236}">
                <a16:creationId xmlns:a16="http://schemas.microsoft.com/office/drawing/2014/main" id="{AF7DA471-F292-2CA3-98FD-92A0C9342DCA}"/>
              </a:ext>
            </a:extLst>
          </p:cNvPr>
          <p:cNvSpPr>
            <a:spLocks noGrp="1"/>
          </p:cNvSpPr>
          <p:nvPr>
            <p:ph idx="1"/>
          </p:nvPr>
        </p:nvSpPr>
        <p:spPr/>
        <p:txBody>
          <a:bodyPr>
            <a:normAutofit fontScale="92500" lnSpcReduction="20000"/>
          </a:bodyPr>
          <a:lstStyle/>
          <a:p>
            <a:pPr>
              <a:buNone/>
            </a:pPr>
            <a:r>
              <a:rPr lang="en-US" b="1" dirty="0"/>
              <a:t>3. How IoT Works – The Intelligent System of Systems</a:t>
            </a:r>
          </a:p>
          <a:p>
            <a:pPr>
              <a:buNone/>
            </a:pPr>
            <a:r>
              <a:rPr lang="en-US" dirty="0"/>
              <a:t>IoT is </a:t>
            </a:r>
            <a:r>
              <a:rPr lang="en-US" b="1" dirty="0"/>
              <a:t>not just about connecting devices</a:t>
            </a:r>
            <a:r>
              <a:rPr lang="en-US" dirty="0"/>
              <a:t>, but about </a:t>
            </a:r>
            <a:r>
              <a:rPr lang="en-US" b="1" dirty="0"/>
              <a:t>creating intelligent networks</a:t>
            </a:r>
            <a:r>
              <a:rPr lang="en-US" dirty="0"/>
              <a:t> that communicate, share data, and make decisions.</a:t>
            </a:r>
          </a:p>
          <a:p>
            <a:pPr>
              <a:buFont typeface="Arial" panose="020B0604020202020204" pitchFamily="34" charset="0"/>
              <a:buChar char="•"/>
            </a:pPr>
            <a:r>
              <a:rPr lang="en-US" b="1" dirty="0"/>
              <a:t>Step 1:</a:t>
            </a:r>
            <a:r>
              <a:rPr lang="en-US" dirty="0"/>
              <a:t> Devices collect </a:t>
            </a:r>
            <a:r>
              <a:rPr lang="en-US" b="1" dirty="0"/>
              <a:t>real-time data</a:t>
            </a:r>
            <a:r>
              <a:rPr lang="en-US" dirty="0"/>
              <a:t> from their surroundings (e.g., sensors in smart homes, health monitors, or smart traffic cameras).</a:t>
            </a:r>
          </a:p>
          <a:p>
            <a:pPr>
              <a:buFont typeface="Arial" panose="020B0604020202020204" pitchFamily="34" charset="0"/>
              <a:buChar char="•"/>
            </a:pPr>
            <a:r>
              <a:rPr lang="en-US" b="1" dirty="0"/>
              <a:t>Step 2:</a:t>
            </a:r>
            <a:r>
              <a:rPr lang="en-US" dirty="0"/>
              <a:t> Data is sent to a </a:t>
            </a:r>
            <a:r>
              <a:rPr lang="en-US" b="1" dirty="0"/>
              <a:t>centralized system or cloud</a:t>
            </a:r>
            <a:r>
              <a:rPr lang="en-US" dirty="0"/>
              <a:t> for storage and processing.</a:t>
            </a:r>
          </a:p>
          <a:p>
            <a:pPr>
              <a:buFont typeface="Arial" panose="020B0604020202020204" pitchFamily="34" charset="0"/>
              <a:buChar char="•"/>
            </a:pPr>
            <a:r>
              <a:rPr lang="en-US" b="1" dirty="0"/>
              <a:t>Step 3:</a:t>
            </a:r>
            <a:r>
              <a:rPr lang="en-US" dirty="0"/>
              <a:t> Advanced </a:t>
            </a:r>
            <a:r>
              <a:rPr lang="en-US" b="1" dirty="0"/>
              <a:t>analytics and AI</a:t>
            </a:r>
            <a:r>
              <a:rPr lang="en-US" dirty="0"/>
              <a:t> process the data to extract useful insights.</a:t>
            </a:r>
          </a:p>
          <a:p>
            <a:pPr>
              <a:buFont typeface="Arial" panose="020B0604020202020204" pitchFamily="34" charset="0"/>
              <a:buChar char="•"/>
            </a:pPr>
            <a:r>
              <a:rPr lang="en-US" b="1" dirty="0"/>
              <a:t>Step 4:</a:t>
            </a:r>
            <a:r>
              <a:rPr lang="en-US" dirty="0"/>
              <a:t> The system takes </a:t>
            </a:r>
            <a:r>
              <a:rPr lang="en-US" b="1" dirty="0"/>
              <a:t>automated actions</a:t>
            </a:r>
            <a:r>
              <a:rPr lang="en-US" dirty="0"/>
              <a:t> or provides recommendations to users.</a:t>
            </a:r>
          </a:p>
          <a:p>
            <a:r>
              <a:rPr lang="en-US" dirty="0"/>
              <a:t>This process can </a:t>
            </a:r>
            <a:r>
              <a:rPr lang="en-US" b="1" dirty="0"/>
              <a:t>optimize industries, improve daily life, and enhance overall efficiency</a:t>
            </a:r>
            <a:r>
              <a:rPr lang="en-US" dirty="0"/>
              <a:t>.</a:t>
            </a:r>
          </a:p>
        </p:txBody>
      </p:sp>
    </p:spTree>
    <p:extLst>
      <p:ext uri="{BB962C8B-B14F-4D97-AF65-F5344CB8AC3E}">
        <p14:creationId xmlns:p14="http://schemas.microsoft.com/office/powerpoint/2010/main" val="194821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F0D89-4E4E-B81F-2336-610FEF7D1CB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21F83-4101-F086-EF8B-BFCC07FEE58F}"/>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457FA688-6A5D-D35D-92C3-871A59DC6163}"/>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4" name="Content Placeholder 3">
            <a:extLst>
              <a:ext uri="{FF2B5EF4-FFF2-40B4-BE49-F238E27FC236}">
                <a16:creationId xmlns:a16="http://schemas.microsoft.com/office/drawing/2014/main" id="{95A79E5A-E13C-C21C-E056-9E99A496FB5E}"/>
              </a:ext>
            </a:extLst>
          </p:cNvPr>
          <p:cNvSpPr>
            <a:spLocks noGrp="1"/>
          </p:cNvSpPr>
          <p:nvPr>
            <p:ph idx="1"/>
          </p:nvPr>
        </p:nvSpPr>
        <p:spPr/>
        <p:txBody>
          <a:bodyPr>
            <a:normAutofit fontScale="70000" lnSpcReduction="20000"/>
          </a:bodyPr>
          <a:lstStyle/>
          <a:p>
            <a:pPr>
              <a:buNone/>
            </a:pPr>
            <a:r>
              <a:rPr lang="en-US" b="1" dirty="0"/>
              <a:t>4. Applications of IoT – Transforming the World</a:t>
            </a:r>
          </a:p>
          <a:p>
            <a:pPr>
              <a:buNone/>
            </a:pPr>
            <a:r>
              <a:rPr lang="en-US" dirty="0"/>
              <a:t>IoT is revolutionizing multiple industries by enabling </a:t>
            </a:r>
            <a:r>
              <a:rPr lang="en-US" b="1" dirty="0"/>
              <a:t>data-driven decision-making and automation</a:t>
            </a:r>
            <a:r>
              <a:rPr lang="en-US" dirty="0"/>
              <a:t>:</a:t>
            </a:r>
          </a:p>
          <a:p>
            <a:pPr>
              <a:buNone/>
            </a:pPr>
            <a:r>
              <a:rPr lang="en-US" b="1" dirty="0"/>
              <a:t>a) Healthcare</a:t>
            </a:r>
          </a:p>
          <a:p>
            <a:pPr>
              <a:buFont typeface="Arial" panose="020B0604020202020204" pitchFamily="34" charset="0"/>
              <a:buChar char="•"/>
            </a:pPr>
            <a:r>
              <a:rPr lang="en-US" b="1" dirty="0"/>
              <a:t>Smart medical devices</a:t>
            </a:r>
            <a:r>
              <a:rPr lang="en-US" dirty="0"/>
              <a:t> can monitor </a:t>
            </a:r>
            <a:r>
              <a:rPr lang="en-US" b="1" dirty="0"/>
              <a:t>patients' health in real time</a:t>
            </a:r>
            <a:r>
              <a:rPr lang="en-US" dirty="0"/>
              <a:t> and send data to doctors.</a:t>
            </a:r>
          </a:p>
          <a:p>
            <a:pPr>
              <a:buFont typeface="Arial" panose="020B0604020202020204" pitchFamily="34" charset="0"/>
              <a:buChar char="•"/>
            </a:pPr>
            <a:r>
              <a:rPr lang="en-US" b="1" dirty="0"/>
              <a:t>Wearable fitness trackers</a:t>
            </a:r>
            <a:r>
              <a:rPr lang="en-US" dirty="0"/>
              <a:t> help users manage their physical activity and detect health issues early.</a:t>
            </a:r>
          </a:p>
          <a:p>
            <a:pPr>
              <a:buFont typeface="Arial" panose="020B0604020202020204" pitchFamily="34" charset="0"/>
              <a:buChar char="•"/>
            </a:pPr>
            <a:r>
              <a:rPr lang="en-US" b="1" dirty="0"/>
              <a:t>AI-based diagnostic tools</a:t>
            </a:r>
            <a:r>
              <a:rPr lang="en-US" dirty="0"/>
              <a:t> can analyze medical data for faster disease detection.</a:t>
            </a:r>
          </a:p>
          <a:p>
            <a:pPr>
              <a:buNone/>
            </a:pPr>
            <a:r>
              <a:rPr lang="en-US" b="1" dirty="0"/>
              <a:t>b) Manufacturing &amp; Business</a:t>
            </a:r>
          </a:p>
          <a:p>
            <a:pPr>
              <a:buFont typeface="Arial" panose="020B0604020202020204" pitchFamily="34" charset="0"/>
              <a:buChar char="•"/>
            </a:pPr>
            <a:r>
              <a:rPr lang="en-US" b="1" dirty="0"/>
              <a:t>Smart factories</a:t>
            </a:r>
            <a:r>
              <a:rPr lang="en-US" dirty="0"/>
              <a:t> use IoT sensors to monitor equipment, reduce maintenance costs, and prevent breakdowns.</a:t>
            </a:r>
          </a:p>
          <a:p>
            <a:pPr>
              <a:buFont typeface="Arial" panose="020B0604020202020204" pitchFamily="34" charset="0"/>
              <a:buChar char="•"/>
            </a:pPr>
            <a:r>
              <a:rPr lang="en-US" b="1" dirty="0"/>
              <a:t>Supply chain tracking</a:t>
            </a:r>
            <a:r>
              <a:rPr lang="en-US" dirty="0"/>
              <a:t> allows businesses to monitor shipments, reduce losses, and improve efficiency.</a:t>
            </a:r>
          </a:p>
          <a:p>
            <a:pPr>
              <a:buFont typeface="Arial" panose="020B0604020202020204" pitchFamily="34" charset="0"/>
              <a:buChar char="•"/>
            </a:pPr>
            <a:r>
              <a:rPr lang="en-US" b="1" dirty="0"/>
              <a:t>Retail stores</a:t>
            </a:r>
            <a:r>
              <a:rPr lang="en-US" dirty="0"/>
              <a:t> use IoT for </a:t>
            </a:r>
            <a:r>
              <a:rPr lang="en-US" b="1" dirty="0"/>
              <a:t>automated inventory tracking and smart checkout systems</a:t>
            </a:r>
            <a:r>
              <a:rPr lang="en-US" dirty="0"/>
              <a:t>.</a:t>
            </a:r>
          </a:p>
        </p:txBody>
      </p:sp>
    </p:spTree>
    <p:extLst>
      <p:ext uri="{BB962C8B-B14F-4D97-AF65-F5344CB8AC3E}">
        <p14:creationId xmlns:p14="http://schemas.microsoft.com/office/powerpoint/2010/main" val="4105238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B6043-F0F9-5F36-8984-304D370991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B680F-F1E6-0D8D-4BCB-F640DE7665BD}"/>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A53EEFA5-0551-4E98-763C-42172DAEF2C9}"/>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4" name="Content Placeholder 3">
            <a:extLst>
              <a:ext uri="{FF2B5EF4-FFF2-40B4-BE49-F238E27FC236}">
                <a16:creationId xmlns:a16="http://schemas.microsoft.com/office/drawing/2014/main" id="{16008A17-BB3B-AF85-DEC2-F6A2E2A610BC}"/>
              </a:ext>
            </a:extLst>
          </p:cNvPr>
          <p:cNvSpPr>
            <a:spLocks noGrp="1"/>
          </p:cNvSpPr>
          <p:nvPr>
            <p:ph idx="1"/>
          </p:nvPr>
        </p:nvSpPr>
        <p:spPr/>
        <p:txBody>
          <a:bodyPr>
            <a:normAutofit fontScale="70000" lnSpcReduction="20000"/>
          </a:bodyPr>
          <a:lstStyle/>
          <a:p>
            <a:pPr>
              <a:buNone/>
            </a:pPr>
            <a:r>
              <a:rPr lang="en-US" b="1" dirty="0"/>
              <a:t>c) Smart Cities &amp; Infrastructure</a:t>
            </a:r>
          </a:p>
          <a:p>
            <a:pPr>
              <a:buFont typeface="Arial" panose="020B0604020202020204" pitchFamily="34" charset="0"/>
              <a:buChar char="•"/>
            </a:pPr>
            <a:r>
              <a:rPr lang="en-US" b="1" dirty="0"/>
              <a:t>Smart traffic management systems</a:t>
            </a:r>
            <a:r>
              <a:rPr lang="en-US" dirty="0"/>
              <a:t> can monitor road congestion and accidents to improve city traffic flow.</a:t>
            </a:r>
          </a:p>
          <a:p>
            <a:pPr>
              <a:buFont typeface="Arial" panose="020B0604020202020204" pitchFamily="34" charset="0"/>
              <a:buChar char="•"/>
            </a:pPr>
            <a:r>
              <a:rPr lang="en-US" b="1" dirty="0"/>
              <a:t>IoT-enabled streetlights</a:t>
            </a:r>
            <a:r>
              <a:rPr lang="en-US" dirty="0"/>
              <a:t> adjust brightness based on real-time activity, reducing energy consumption.</a:t>
            </a:r>
          </a:p>
          <a:p>
            <a:pPr>
              <a:buFont typeface="Arial" panose="020B0604020202020204" pitchFamily="34" charset="0"/>
              <a:buChar char="•"/>
            </a:pPr>
            <a:r>
              <a:rPr lang="en-US" b="1" dirty="0"/>
              <a:t>Waste management systems</a:t>
            </a:r>
            <a:r>
              <a:rPr lang="en-US" dirty="0"/>
              <a:t> use sensors to optimize garbage collection and reduce pollution.</a:t>
            </a:r>
          </a:p>
          <a:p>
            <a:pPr>
              <a:buNone/>
            </a:pPr>
            <a:r>
              <a:rPr lang="en-US" b="1" dirty="0"/>
              <a:t>d) Transportation &amp; Logistics</a:t>
            </a:r>
          </a:p>
          <a:p>
            <a:pPr>
              <a:buFont typeface="Arial" panose="020B0604020202020204" pitchFamily="34" charset="0"/>
              <a:buChar char="•"/>
            </a:pPr>
            <a:r>
              <a:rPr lang="en-US" b="1" dirty="0"/>
              <a:t>Autonomous vehicles</a:t>
            </a:r>
            <a:r>
              <a:rPr lang="en-US" dirty="0"/>
              <a:t> rely on IoT to communicate with roads, traffic signals, and other vehicles.</a:t>
            </a:r>
          </a:p>
          <a:p>
            <a:pPr>
              <a:buFont typeface="Arial" panose="020B0604020202020204" pitchFamily="34" charset="0"/>
              <a:buChar char="•"/>
            </a:pPr>
            <a:r>
              <a:rPr lang="en-US" b="1" dirty="0"/>
              <a:t>Fleet management systems</a:t>
            </a:r>
            <a:r>
              <a:rPr lang="en-US" dirty="0"/>
              <a:t> optimize delivery routes using real-time traffic data.</a:t>
            </a:r>
          </a:p>
          <a:p>
            <a:pPr>
              <a:buFont typeface="Arial" panose="020B0604020202020204" pitchFamily="34" charset="0"/>
              <a:buChar char="•"/>
            </a:pPr>
            <a:r>
              <a:rPr lang="en-US" b="1" dirty="0"/>
              <a:t>Airports and railways</a:t>
            </a:r>
            <a:r>
              <a:rPr lang="en-US" dirty="0"/>
              <a:t> use IoT to track passengers, luggage, and schedules.</a:t>
            </a:r>
          </a:p>
          <a:p>
            <a:pPr>
              <a:buNone/>
            </a:pPr>
            <a:r>
              <a:rPr lang="en-US" b="1" dirty="0"/>
              <a:t>e) Energy &amp; Environment</a:t>
            </a:r>
          </a:p>
          <a:p>
            <a:pPr>
              <a:buFont typeface="Arial" panose="020B0604020202020204" pitchFamily="34" charset="0"/>
              <a:buChar char="•"/>
            </a:pPr>
            <a:r>
              <a:rPr lang="en-US" b="1" dirty="0"/>
              <a:t>Smart grids</a:t>
            </a:r>
            <a:r>
              <a:rPr lang="en-US" dirty="0"/>
              <a:t> improve electricity distribution by predicting energy demand.</a:t>
            </a:r>
          </a:p>
          <a:p>
            <a:pPr>
              <a:buFont typeface="Arial" panose="020B0604020202020204" pitchFamily="34" charset="0"/>
              <a:buChar char="•"/>
            </a:pPr>
            <a:r>
              <a:rPr lang="en-US" b="1" dirty="0"/>
              <a:t>IoT sensors</a:t>
            </a:r>
            <a:r>
              <a:rPr lang="en-US" dirty="0"/>
              <a:t> help </a:t>
            </a:r>
            <a:r>
              <a:rPr lang="en-US" b="1" dirty="0"/>
              <a:t>detect leaks in water pipelines</a:t>
            </a:r>
            <a:r>
              <a:rPr lang="en-US" dirty="0"/>
              <a:t> to prevent wastage.</a:t>
            </a:r>
          </a:p>
          <a:p>
            <a:pPr>
              <a:buFont typeface="Arial" panose="020B0604020202020204" pitchFamily="34" charset="0"/>
              <a:buChar char="•"/>
            </a:pPr>
            <a:r>
              <a:rPr lang="en-US" b="1" dirty="0"/>
              <a:t>Agriculture</a:t>
            </a:r>
            <a:r>
              <a:rPr lang="en-US" dirty="0"/>
              <a:t> benefits from IoT through </a:t>
            </a:r>
            <a:r>
              <a:rPr lang="en-US" b="1" dirty="0"/>
              <a:t>automated irrigation systems</a:t>
            </a:r>
            <a:r>
              <a:rPr lang="en-US" dirty="0"/>
              <a:t>, monitoring soil conditions and weather patterns.</a:t>
            </a:r>
          </a:p>
        </p:txBody>
      </p:sp>
    </p:spTree>
    <p:extLst>
      <p:ext uri="{BB962C8B-B14F-4D97-AF65-F5344CB8AC3E}">
        <p14:creationId xmlns:p14="http://schemas.microsoft.com/office/powerpoint/2010/main" val="205371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4EA43-716C-6538-05A7-B715AFC8D6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BA14A-1279-5D09-7696-39A543726031}"/>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7AD640B6-1B38-EE09-A860-204DDABB89AB}"/>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4" name="Content Placeholder 3">
            <a:extLst>
              <a:ext uri="{FF2B5EF4-FFF2-40B4-BE49-F238E27FC236}">
                <a16:creationId xmlns:a16="http://schemas.microsoft.com/office/drawing/2014/main" id="{D968A372-5366-FA72-FF79-682364E1A8DE}"/>
              </a:ext>
            </a:extLst>
          </p:cNvPr>
          <p:cNvSpPr>
            <a:spLocks noGrp="1"/>
          </p:cNvSpPr>
          <p:nvPr>
            <p:ph idx="1"/>
          </p:nvPr>
        </p:nvSpPr>
        <p:spPr/>
        <p:txBody>
          <a:bodyPr>
            <a:normAutofit fontScale="92500" lnSpcReduction="20000"/>
          </a:bodyPr>
          <a:lstStyle/>
          <a:p>
            <a:pPr>
              <a:buNone/>
            </a:pPr>
            <a:r>
              <a:rPr lang="en-US" b="1" dirty="0"/>
              <a:t>5. Real-Life IoT Example – Smart Traffic System</a:t>
            </a:r>
          </a:p>
          <a:p>
            <a:pPr>
              <a:buNone/>
            </a:pPr>
            <a:r>
              <a:rPr lang="en-US" dirty="0"/>
              <a:t>To illustrate the power of IoT, consider a </a:t>
            </a:r>
            <a:r>
              <a:rPr lang="en-US" b="1" dirty="0"/>
              <a:t>smart traffic system</a:t>
            </a:r>
            <a:r>
              <a:rPr lang="en-US" dirty="0"/>
              <a:t>:</a:t>
            </a:r>
          </a:p>
          <a:p>
            <a:pPr>
              <a:buFont typeface="+mj-lt"/>
              <a:buAutoNum type="arabicPeriod"/>
            </a:pPr>
            <a:r>
              <a:rPr lang="en-US" b="1" dirty="0"/>
              <a:t>Smart Traffic Cameras:</a:t>
            </a:r>
            <a:endParaRPr lang="en-US" dirty="0"/>
          </a:p>
          <a:p>
            <a:pPr marL="742950" lvl="1" indent="-285750">
              <a:buFont typeface="+mj-lt"/>
              <a:buAutoNum type="arabicPeriod"/>
            </a:pPr>
            <a:r>
              <a:rPr lang="en-US" dirty="0"/>
              <a:t>Cameras monitor the road for </a:t>
            </a:r>
            <a:r>
              <a:rPr lang="en-US" b="1" dirty="0"/>
              <a:t>congestion, accidents, and weather conditions</a:t>
            </a:r>
            <a:r>
              <a:rPr lang="en-US" dirty="0"/>
              <a:t>.</a:t>
            </a:r>
          </a:p>
          <a:p>
            <a:pPr marL="742950" lvl="1" indent="-285750">
              <a:buFont typeface="+mj-lt"/>
              <a:buAutoNum type="arabicPeriod"/>
            </a:pPr>
            <a:r>
              <a:rPr lang="en-US" dirty="0"/>
              <a:t>They send real-time updates to a </a:t>
            </a:r>
            <a:r>
              <a:rPr lang="en-US" b="1" dirty="0"/>
              <a:t>central traffic management system</a:t>
            </a:r>
            <a:r>
              <a:rPr lang="en-US" dirty="0"/>
              <a:t>.</a:t>
            </a:r>
          </a:p>
          <a:p>
            <a:pPr>
              <a:buFont typeface="+mj-lt"/>
              <a:buAutoNum type="arabicPeriod"/>
            </a:pPr>
            <a:r>
              <a:rPr lang="en-US" b="1" dirty="0"/>
              <a:t>Citywide Intelligent Traffic Network:</a:t>
            </a:r>
            <a:endParaRPr lang="en-US" dirty="0"/>
          </a:p>
          <a:p>
            <a:pPr marL="742950" lvl="1" indent="-285750">
              <a:buFont typeface="+mj-lt"/>
              <a:buAutoNum type="arabicPeriod"/>
            </a:pPr>
            <a:r>
              <a:rPr lang="en-US" dirty="0"/>
              <a:t>The system combines </a:t>
            </a:r>
            <a:r>
              <a:rPr lang="en-US" b="1" dirty="0"/>
              <a:t>data from multiple cameras, traffic sensors, and GPS devices</a:t>
            </a:r>
            <a:r>
              <a:rPr lang="en-US" dirty="0"/>
              <a:t>.</a:t>
            </a:r>
          </a:p>
          <a:p>
            <a:pPr marL="742950" lvl="1" indent="-285750">
              <a:buFont typeface="+mj-lt"/>
              <a:buAutoNum type="arabicPeriod"/>
            </a:pPr>
            <a:r>
              <a:rPr lang="en-US" dirty="0"/>
              <a:t>AI analyzes this data to detect problems and predict future congestion.</a:t>
            </a:r>
          </a:p>
          <a:p>
            <a:pPr>
              <a:buFont typeface="+mj-lt"/>
              <a:buAutoNum type="arabicPeriod"/>
            </a:pPr>
            <a:r>
              <a:rPr lang="en-US" b="1" dirty="0"/>
              <a:t>Integration with Other Systems:</a:t>
            </a:r>
            <a:endParaRPr lang="en-US" dirty="0"/>
          </a:p>
          <a:p>
            <a:pPr marL="742950" lvl="1" indent="-285750">
              <a:buFont typeface="+mj-lt"/>
              <a:buAutoNum type="arabicPeriod"/>
            </a:pPr>
            <a:r>
              <a:rPr lang="en-US" dirty="0"/>
              <a:t>If an </a:t>
            </a:r>
            <a:r>
              <a:rPr lang="en-US" b="1" dirty="0"/>
              <a:t>accident</a:t>
            </a:r>
            <a:r>
              <a:rPr lang="en-US" dirty="0"/>
              <a:t> occurs, the system </a:t>
            </a:r>
            <a:r>
              <a:rPr lang="en-US" b="1" dirty="0"/>
              <a:t>automatically updates digital road signs</a:t>
            </a:r>
            <a:r>
              <a:rPr lang="en-US" dirty="0"/>
              <a:t> to guide drivers around the blocked area.</a:t>
            </a:r>
          </a:p>
          <a:p>
            <a:pPr marL="742950" lvl="1" indent="-285750">
              <a:buFont typeface="+mj-lt"/>
              <a:buAutoNum type="arabicPeriod"/>
            </a:pPr>
            <a:r>
              <a:rPr lang="en-US" dirty="0"/>
              <a:t>The system can </a:t>
            </a:r>
            <a:r>
              <a:rPr lang="en-US" b="1" dirty="0"/>
              <a:t>inform airports, schools, and emergency services</a:t>
            </a:r>
            <a:r>
              <a:rPr lang="en-US" dirty="0"/>
              <a:t> to adjust schedules accordingly.</a:t>
            </a:r>
          </a:p>
          <a:p>
            <a:r>
              <a:rPr lang="en-US" dirty="0"/>
              <a:t>This example shows how IoT forms an </a:t>
            </a:r>
            <a:r>
              <a:rPr lang="en-US" b="1" dirty="0"/>
              <a:t>ever-expanding "system of systems"</a:t>
            </a:r>
            <a:r>
              <a:rPr lang="en-US" dirty="0"/>
              <a:t>, making </a:t>
            </a:r>
            <a:r>
              <a:rPr lang="en-US" b="1" dirty="0"/>
              <a:t>cities smarter and more efficient</a:t>
            </a:r>
            <a:r>
              <a:rPr lang="en-US" dirty="0"/>
              <a:t>.</a:t>
            </a:r>
          </a:p>
        </p:txBody>
      </p:sp>
    </p:spTree>
    <p:extLst>
      <p:ext uri="{BB962C8B-B14F-4D97-AF65-F5344CB8AC3E}">
        <p14:creationId xmlns:p14="http://schemas.microsoft.com/office/powerpoint/2010/main" val="55260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4023C-9B3B-E494-0A77-6927C2C47D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D35AC-86DB-B5AD-F171-4AA13BC585F7}"/>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C24C5C37-BE48-036B-6EB4-A1A779025641}"/>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4" name="Content Placeholder 3">
            <a:extLst>
              <a:ext uri="{FF2B5EF4-FFF2-40B4-BE49-F238E27FC236}">
                <a16:creationId xmlns:a16="http://schemas.microsoft.com/office/drawing/2014/main" id="{EAD157E5-EF11-6CA6-12C0-372FC4851361}"/>
              </a:ext>
            </a:extLst>
          </p:cNvPr>
          <p:cNvSpPr>
            <a:spLocks noGrp="1"/>
          </p:cNvSpPr>
          <p:nvPr>
            <p:ph idx="1"/>
          </p:nvPr>
        </p:nvSpPr>
        <p:spPr/>
        <p:txBody>
          <a:bodyPr>
            <a:normAutofit lnSpcReduction="10000"/>
          </a:bodyPr>
          <a:lstStyle/>
          <a:p>
            <a:pPr>
              <a:buNone/>
            </a:pPr>
            <a:r>
              <a:rPr lang="en-US" b="1" dirty="0"/>
              <a:t>6. The Big Picture – Benefits of IoT</a:t>
            </a:r>
          </a:p>
          <a:p>
            <a:pPr>
              <a:buNone/>
            </a:pPr>
            <a:r>
              <a:rPr lang="en-US" dirty="0"/>
              <a:t>The </a:t>
            </a:r>
            <a:r>
              <a:rPr lang="en-US" b="1" dirty="0"/>
              <a:t>real power of IoT</a:t>
            </a:r>
            <a:r>
              <a:rPr lang="en-US" dirty="0"/>
              <a:t> comes from </a:t>
            </a:r>
            <a:r>
              <a:rPr lang="en-US" b="1" dirty="0"/>
              <a:t>analyzing end-to-end data</a:t>
            </a:r>
            <a:r>
              <a:rPr lang="en-US" dirty="0"/>
              <a:t> across multiple connected systems. This </a:t>
            </a:r>
            <a:r>
              <a:rPr lang="en-US" b="1" dirty="0"/>
              <a:t>enables real-time decision-making</a:t>
            </a:r>
            <a:r>
              <a:rPr lang="en-US" dirty="0"/>
              <a:t>, resulting in:</a:t>
            </a:r>
          </a:p>
          <a:p>
            <a:pPr>
              <a:buFont typeface="Arial" panose="020B0604020202020204" pitchFamily="34" charset="0"/>
              <a:buChar char="•"/>
            </a:pPr>
            <a:r>
              <a:rPr lang="en-US" b="1" dirty="0"/>
              <a:t>Improved safety &amp; security</a:t>
            </a:r>
            <a:r>
              <a:rPr lang="en-US" dirty="0"/>
              <a:t> – Smart surveillance, emergency alerts, and predictive analytics reduce risks.</a:t>
            </a:r>
          </a:p>
          <a:p>
            <a:pPr>
              <a:buFont typeface="Arial" panose="020B0604020202020204" pitchFamily="34" charset="0"/>
              <a:buChar char="•"/>
            </a:pPr>
            <a:r>
              <a:rPr lang="en-US" b="1" dirty="0"/>
              <a:t>Better resource management</a:t>
            </a:r>
            <a:r>
              <a:rPr lang="en-US" dirty="0"/>
              <a:t> – Optimized energy, water, and traffic systems save costs.</a:t>
            </a:r>
          </a:p>
          <a:p>
            <a:pPr>
              <a:buFont typeface="Arial" panose="020B0604020202020204" pitchFamily="34" charset="0"/>
              <a:buChar char="•"/>
            </a:pPr>
            <a:r>
              <a:rPr lang="en-US" b="1" dirty="0"/>
              <a:t>Enhanced user experiences</a:t>
            </a:r>
            <a:r>
              <a:rPr lang="en-US" dirty="0"/>
              <a:t> – Personalized shopping, healthcare, and transportation improve convenience.</a:t>
            </a:r>
          </a:p>
          <a:p>
            <a:pPr>
              <a:buFont typeface="Arial" panose="020B0604020202020204" pitchFamily="34" charset="0"/>
              <a:buChar char="•"/>
            </a:pPr>
            <a:r>
              <a:rPr lang="en-US" b="1" dirty="0"/>
              <a:t>Faster problem detection &amp; resolution</a:t>
            </a:r>
            <a:r>
              <a:rPr lang="en-US" dirty="0"/>
              <a:t> – Predictive maintenance prevents failures in critical infrastructure.</a:t>
            </a:r>
          </a:p>
        </p:txBody>
      </p:sp>
    </p:spTree>
    <p:extLst>
      <p:ext uri="{BB962C8B-B14F-4D97-AF65-F5344CB8AC3E}">
        <p14:creationId xmlns:p14="http://schemas.microsoft.com/office/powerpoint/2010/main" val="368008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0478A-CCFD-B1B9-FB24-3407CB338B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EFDB6-E43D-6351-D590-C0D3A651D8D3}"/>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CF6AE832-1B94-5353-6106-3E5563BC9BA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4" name="Content Placeholder 3">
            <a:extLst>
              <a:ext uri="{FF2B5EF4-FFF2-40B4-BE49-F238E27FC236}">
                <a16:creationId xmlns:a16="http://schemas.microsoft.com/office/drawing/2014/main" id="{84F3CA23-4122-4661-E9D2-C8D9CE11C848}"/>
              </a:ext>
            </a:extLst>
          </p:cNvPr>
          <p:cNvSpPr>
            <a:spLocks noGrp="1"/>
          </p:cNvSpPr>
          <p:nvPr>
            <p:ph idx="1"/>
          </p:nvPr>
        </p:nvSpPr>
        <p:spPr/>
        <p:txBody>
          <a:bodyPr>
            <a:normAutofit fontScale="85000" lnSpcReduction="10000"/>
          </a:bodyPr>
          <a:lstStyle/>
          <a:p>
            <a:pPr>
              <a:buNone/>
            </a:pPr>
            <a:r>
              <a:rPr lang="en-US" b="1" dirty="0"/>
              <a:t>7. Challenges &amp; Future Outlook of IoT</a:t>
            </a:r>
          </a:p>
          <a:p>
            <a:pPr>
              <a:buNone/>
            </a:pPr>
            <a:r>
              <a:rPr lang="en-US" dirty="0"/>
              <a:t>While IoT offers </a:t>
            </a:r>
            <a:r>
              <a:rPr lang="en-US" b="1" dirty="0"/>
              <a:t>huge benefits</a:t>
            </a:r>
            <a:r>
              <a:rPr lang="en-US" dirty="0"/>
              <a:t>, it also presents </a:t>
            </a:r>
            <a:r>
              <a:rPr lang="en-US" b="1" dirty="0"/>
              <a:t>challenges</a:t>
            </a:r>
            <a:r>
              <a:rPr lang="en-US" dirty="0"/>
              <a:t>:</a:t>
            </a:r>
          </a:p>
          <a:p>
            <a:pPr>
              <a:buFont typeface="+mj-lt"/>
              <a:buAutoNum type="arabicPeriod"/>
            </a:pPr>
            <a:r>
              <a:rPr lang="en-US" b="1" dirty="0"/>
              <a:t>Privacy &amp; Security Risks</a:t>
            </a:r>
            <a:endParaRPr lang="en-US" dirty="0"/>
          </a:p>
          <a:p>
            <a:pPr marL="742950" lvl="1" indent="-285750">
              <a:buFont typeface="+mj-lt"/>
              <a:buAutoNum type="arabicPeriod"/>
            </a:pPr>
            <a:r>
              <a:rPr lang="en-US" dirty="0"/>
              <a:t>IoT devices collect vast amounts of personal data, raising concerns about </a:t>
            </a:r>
            <a:r>
              <a:rPr lang="en-US" b="1" dirty="0"/>
              <a:t>data privacy</a:t>
            </a:r>
            <a:r>
              <a:rPr lang="en-US" dirty="0"/>
              <a:t>.</a:t>
            </a:r>
          </a:p>
          <a:p>
            <a:pPr marL="742950" lvl="1" indent="-285750">
              <a:buFont typeface="+mj-lt"/>
              <a:buAutoNum type="arabicPeriod"/>
            </a:pPr>
            <a:r>
              <a:rPr lang="en-US" b="1" dirty="0"/>
              <a:t>Hacking threats</a:t>
            </a:r>
            <a:r>
              <a:rPr lang="en-US" dirty="0"/>
              <a:t> increase, as cybercriminals can target connected systems.</a:t>
            </a:r>
          </a:p>
          <a:p>
            <a:pPr>
              <a:buFont typeface="+mj-lt"/>
              <a:buAutoNum type="arabicPeriod"/>
            </a:pPr>
            <a:r>
              <a:rPr lang="en-US" b="1" dirty="0"/>
              <a:t>High Implementation Costs</a:t>
            </a:r>
            <a:endParaRPr lang="en-US" dirty="0"/>
          </a:p>
          <a:p>
            <a:pPr marL="742950" lvl="1" indent="-285750">
              <a:buFont typeface="+mj-lt"/>
              <a:buAutoNum type="arabicPeriod"/>
            </a:pPr>
            <a:r>
              <a:rPr lang="en-US" dirty="0"/>
              <a:t>Businesses and cities need </a:t>
            </a:r>
            <a:r>
              <a:rPr lang="en-US" b="1" dirty="0"/>
              <a:t>significant investment</a:t>
            </a:r>
            <a:r>
              <a:rPr lang="en-US" dirty="0"/>
              <a:t> to install and maintain IoT infrastructure.</a:t>
            </a:r>
          </a:p>
          <a:p>
            <a:pPr>
              <a:buFont typeface="+mj-lt"/>
              <a:buAutoNum type="arabicPeriod"/>
            </a:pPr>
            <a:r>
              <a:rPr lang="en-US" b="1" dirty="0"/>
              <a:t>Interoperability Issues</a:t>
            </a:r>
            <a:endParaRPr lang="en-US" dirty="0"/>
          </a:p>
          <a:p>
            <a:pPr marL="742950" lvl="1" indent="-285750">
              <a:buFont typeface="+mj-lt"/>
              <a:buAutoNum type="arabicPeriod"/>
            </a:pPr>
            <a:r>
              <a:rPr lang="en-US" dirty="0"/>
              <a:t>Different IoT devices and systems </a:t>
            </a:r>
            <a:r>
              <a:rPr lang="en-US" b="1" dirty="0"/>
              <a:t>must be able to communicate seamlessly</a:t>
            </a:r>
            <a:r>
              <a:rPr lang="en-US" dirty="0"/>
              <a:t>, but </a:t>
            </a:r>
            <a:r>
              <a:rPr lang="en-US" b="1" dirty="0"/>
              <a:t>lack of standardization</a:t>
            </a:r>
            <a:r>
              <a:rPr lang="en-US" dirty="0"/>
              <a:t> can create compatibility problems.</a:t>
            </a:r>
          </a:p>
          <a:p>
            <a:pPr>
              <a:buFont typeface="+mj-lt"/>
              <a:buAutoNum type="arabicPeriod"/>
            </a:pPr>
            <a:r>
              <a:rPr lang="en-US" b="1" dirty="0"/>
              <a:t>Data Overload &amp; Processing Challenges</a:t>
            </a:r>
            <a:endParaRPr lang="en-US" dirty="0"/>
          </a:p>
          <a:p>
            <a:pPr marL="742950" lvl="1" indent="-285750">
              <a:buFont typeface="+mj-lt"/>
              <a:buAutoNum type="arabicPeriod"/>
            </a:pPr>
            <a:r>
              <a:rPr lang="en-US" dirty="0"/>
              <a:t>IoT generates </a:t>
            </a:r>
            <a:r>
              <a:rPr lang="en-US" b="1" dirty="0"/>
              <a:t>massive amounts of data</a:t>
            </a:r>
            <a:r>
              <a:rPr lang="en-US" dirty="0"/>
              <a:t>, requiring </a:t>
            </a:r>
            <a:r>
              <a:rPr lang="en-US" b="1" dirty="0"/>
              <a:t>powerful cloud computing and AI systems</a:t>
            </a:r>
            <a:r>
              <a:rPr lang="en-US" dirty="0"/>
              <a:t> to process and extract insights efficiently.</a:t>
            </a:r>
          </a:p>
          <a:p>
            <a:r>
              <a:rPr lang="en-US" dirty="0"/>
              <a:t>Despite these challenges, </a:t>
            </a:r>
            <a:r>
              <a:rPr lang="en-US" b="1" dirty="0"/>
              <a:t>IoT will continue to grow</a:t>
            </a:r>
            <a:r>
              <a:rPr lang="en-US" dirty="0"/>
              <a:t>, shaping the future of </a:t>
            </a:r>
            <a:r>
              <a:rPr lang="en-US" b="1" dirty="0"/>
              <a:t>smart homes, industries, healthcare, and cities</a:t>
            </a:r>
            <a:r>
              <a:rPr lang="en-US" dirty="0"/>
              <a:t>.</a:t>
            </a:r>
          </a:p>
        </p:txBody>
      </p:sp>
    </p:spTree>
    <p:extLst>
      <p:ext uri="{BB962C8B-B14F-4D97-AF65-F5344CB8AC3E}">
        <p14:creationId xmlns:p14="http://schemas.microsoft.com/office/powerpoint/2010/main" val="210925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0CC98-9A1A-85CA-89F9-551DBC5C59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436D7-DC95-8FBE-64DC-E10BF4A1CA53}"/>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CBDDD228-3A73-FF50-6340-4C748E2BF02B}"/>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4" name="Content Placeholder 3">
            <a:extLst>
              <a:ext uri="{FF2B5EF4-FFF2-40B4-BE49-F238E27FC236}">
                <a16:creationId xmlns:a16="http://schemas.microsoft.com/office/drawing/2014/main" id="{227FB432-8A32-A0A8-A0EC-81EC12726C9F}"/>
              </a:ext>
            </a:extLst>
          </p:cNvPr>
          <p:cNvSpPr>
            <a:spLocks noGrp="1"/>
          </p:cNvSpPr>
          <p:nvPr>
            <p:ph idx="1"/>
          </p:nvPr>
        </p:nvSpPr>
        <p:spPr/>
        <p:txBody>
          <a:bodyPr>
            <a:normAutofit lnSpcReduction="10000"/>
          </a:bodyPr>
          <a:lstStyle/>
          <a:p>
            <a:pPr>
              <a:buNone/>
            </a:pPr>
            <a:r>
              <a:rPr lang="en-US" dirty="0"/>
              <a:t>The </a:t>
            </a:r>
            <a:r>
              <a:rPr lang="en-US" b="1" dirty="0"/>
              <a:t>Internet of Things (IoT) is revolutionizing the way devices, industries, and systems interact</a:t>
            </a:r>
            <a:r>
              <a:rPr lang="en-US" dirty="0"/>
              <a:t>. By integrating </a:t>
            </a:r>
            <a:r>
              <a:rPr lang="en-US" b="1" dirty="0"/>
              <a:t>sensors, AI, and cloud computing</a:t>
            </a:r>
            <a:r>
              <a:rPr lang="en-US" dirty="0"/>
              <a:t>, IoT enables </a:t>
            </a:r>
            <a:r>
              <a:rPr lang="en-US" b="1" dirty="0"/>
              <a:t>real-time decision-making, automation, and efficiency improvements</a:t>
            </a:r>
            <a:r>
              <a:rPr lang="en-US" dirty="0"/>
              <a:t>. From </a:t>
            </a:r>
            <a:r>
              <a:rPr lang="en-US" b="1" dirty="0"/>
              <a:t>smart cities and healthcare to transportation and energy</a:t>
            </a:r>
            <a:r>
              <a:rPr lang="en-US" dirty="0"/>
              <a:t>, IoT is </a:t>
            </a:r>
            <a:r>
              <a:rPr lang="en-US" b="1" dirty="0"/>
              <a:t>reshaping industries and daily life</a:t>
            </a:r>
            <a:r>
              <a:rPr lang="en-US" dirty="0"/>
              <a:t>.</a:t>
            </a:r>
          </a:p>
          <a:p>
            <a:r>
              <a:rPr lang="en-US" dirty="0"/>
              <a:t>However, to fully utilize IoT’s potential, challenges like </a:t>
            </a:r>
            <a:r>
              <a:rPr lang="en-US" b="1" dirty="0"/>
              <a:t>privacy concerns, cybersecurity, and high implementation costs</a:t>
            </a:r>
            <a:r>
              <a:rPr lang="en-US" dirty="0"/>
              <a:t> must be addressed. As IoT continues to advance, it will </a:t>
            </a:r>
            <a:r>
              <a:rPr lang="en-US" b="1" dirty="0"/>
              <a:t>play a critical role in the future of technology and human life</a:t>
            </a:r>
            <a:r>
              <a:rPr lang="en-US" dirty="0"/>
              <a:t>.</a:t>
            </a:r>
          </a:p>
        </p:txBody>
      </p:sp>
    </p:spTree>
    <p:extLst>
      <p:ext uri="{BB962C8B-B14F-4D97-AF65-F5344CB8AC3E}">
        <p14:creationId xmlns:p14="http://schemas.microsoft.com/office/powerpoint/2010/main" val="397907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3918DB-B43C-8F7D-F473-403AF09B7F23}"/>
              </a:ext>
            </a:extLst>
          </p:cNvPr>
          <p:cNvPicPr>
            <a:picLocks noChangeAspect="1"/>
          </p:cNvPicPr>
          <p:nvPr/>
        </p:nvPicPr>
        <p:blipFill>
          <a:blip r:embed="rId2"/>
          <a:stretch>
            <a:fillRect/>
          </a:stretch>
        </p:blipFill>
        <p:spPr>
          <a:xfrm>
            <a:off x="1" y="1356338"/>
            <a:ext cx="4953000" cy="3652837"/>
          </a:xfrm>
          <a:prstGeom prst="rect">
            <a:avLst/>
          </a:prstGeom>
          <a:noFill/>
        </p:spPr>
      </p:pic>
      <p:sp>
        <p:nvSpPr>
          <p:cNvPr id="3" name="Content Placeholder 2">
            <a:extLst>
              <a:ext uri="{FF2B5EF4-FFF2-40B4-BE49-F238E27FC236}">
                <a16:creationId xmlns:a16="http://schemas.microsoft.com/office/drawing/2014/main" id="{BC9FAD72-110F-C2A6-98B4-A39EF738BA35}"/>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IoT Ecosystem</a:t>
            </a:r>
            <a:endParaRPr lang="en-IN"/>
          </a:p>
        </p:txBody>
      </p:sp>
      <p:sp>
        <p:nvSpPr>
          <p:cNvPr id="11" name="Content Placeholder 3">
            <a:extLst>
              <a:ext uri="{FF2B5EF4-FFF2-40B4-BE49-F238E27FC236}">
                <a16:creationId xmlns:a16="http://schemas.microsoft.com/office/drawing/2014/main" id="{44D4374E-1F4A-84A8-614B-BA5BC2536E76}"/>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64CC3846-A781-9508-AA19-EDAFC7631DB7}"/>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18</a:t>
            </a:fld>
            <a:endParaRPr lang="en-US"/>
          </a:p>
        </p:txBody>
      </p:sp>
      <p:sp>
        <p:nvSpPr>
          <p:cNvPr id="4" name="TextBox 3">
            <a:extLst>
              <a:ext uri="{FF2B5EF4-FFF2-40B4-BE49-F238E27FC236}">
                <a16:creationId xmlns:a16="http://schemas.microsoft.com/office/drawing/2014/main" id="{EE0527BA-4436-D2B7-BA0D-0FD0E9379548}"/>
              </a:ext>
            </a:extLst>
          </p:cNvPr>
          <p:cNvSpPr txBox="1"/>
          <p:nvPr/>
        </p:nvSpPr>
        <p:spPr>
          <a:xfrm>
            <a:off x="4953001" y="1524000"/>
            <a:ext cx="4038599" cy="2862322"/>
          </a:xfrm>
          <a:prstGeom prst="rect">
            <a:avLst/>
          </a:prstGeom>
          <a:noFill/>
        </p:spPr>
        <p:txBody>
          <a:bodyPr wrap="square" rtlCol="0">
            <a:spAutoFit/>
          </a:bodyPr>
          <a:lstStyle/>
          <a:p>
            <a:pPr>
              <a:buNone/>
            </a:pPr>
            <a:r>
              <a:rPr lang="en-US" b="1" dirty="0"/>
              <a:t>1. IoT Devices (Edge Devices)</a:t>
            </a:r>
          </a:p>
          <a:p>
            <a:pPr>
              <a:buFont typeface="Arial" panose="020B0604020202020204" pitchFamily="34" charset="0"/>
              <a:buChar char="•"/>
            </a:pPr>
            <a:r>
              <a:rPr lang="en-US" dirty="0"/>
              <a:t>These are the </a:t>
            </a:r>
            <a:r>
              <a:rPr lang="en-US" b="1" dirty="0"/>
              <a:t>physical sensors, actuators, and smart devices</a:t>
            </a:r>
            <a:r>
              <a:rPr lang="en-US" dirty="0"/>
              <a:t> that collect real-world data.</a:t>
            </a:r>
          </a:p>
          <a:p>
            <a:pPr>
              <a:buFont typeface="Arial" panose="020B0604020202020204" pitchFamily="34" charset="0"/>
              <a:buChar char="•"/>
            </a:pPr>
            <a:r>
              <a:rPr lang="en-US" dirty="0"/>
              <a:t>Examples: </a:t>
            </a:r>
            <a:r>
              <a:rPr lang="en-US" b="1" dirty="0"/>
              <a:t>Smart thermostats, wearable health monitors, industrial machines, security cameras</a:t>
            </a:r>
            <a:r>
              <a:rPr lang="en-US" dirty="0"/>
              <a:t>.</a:t>
            </a:r>
          </a:p>
          <a:p>
            <a:pPr>
              <a:buFont typeface="Arial" panose="020B0604020202020204" pitchFamily="34" charset="0"/>
              <a:buChar char="•"/>
            </a:pPr>
            <a:r>
              <a:rPr lang="en-US" dirty="0"/>
              <a:t>These devices </a:t>
            </a:r>
            <a:r>
              <a:rPr lang="en-US" b="1" dirty="0"/>
              <a:t>generate data</a:t>
            </a:r>
            <a:r>
              <a:rPr lang="en-US" dirty="0"/>
              <a:t> and send it to the </a:t>
            </a:r>
            <a:r>
              <a:rPr lang="en-US" b="1" dirty="0"/>
              <a:t>gateway</a:t>
            </a:r>
            <a:r>
              <a:rPr lang="en-US" dirty="0"/>
              <a:t>.</a:t>
            </a:r>
          </a:p>
          <a:p>
            <a:endParaRPr lang="en-IN" dirty="0"/>
          </a:p>
        </p:txBody>
      </p:sp>
    </p:spTree>
    <p:extLst>
      <p:ext uri="{BB962C8B-B14F-4D97-AF65-F5344CB8AC3E}">
        <p14:creationId xmlns:p14="http://schemas.microsoft.com/office/powerpoint/2010/main" val="2763043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44807-7E99-73FA-6800-5B398603C2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66148-FAC5-E299-5ECE-D083BCF309DF}"/>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IoT Ecosystem</a:t>
            </a:r>
            <a:endParaRPr lang="en-IN"/>
          </a:p>
        </p:txBody>
      </p:sp>
      <p:sp>
        <p:nvSpPr>
          <p:cNvPr id="11" name="Content Placeholder 3">
            <a:extLst>
              <a:ext uri="{FF2B5EF4-FFF2-40B4-BE49-F238E27FC236}">
                <a16:creationId xmlns:a16="http://schemas.microsoft.com/office/drawing/2014/main" id="{3951205D-537F-EC81-D62D-7F4E42EACD43}"/>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90AD52D1-7C54-AAFF-24F8-A7C4FAA85B6C}"/>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19</a:t>
            </a:fld>
            <a:endParaRPr lang="en-US"/>
          </a:p>
        </p:txBody>
      </p:sp>
      <p:sp>
        <p:nvSpPr>
          <p:cNvPr id="4" name="TextBox 3">
            <a:extLst>
              <a:ext uri="{FF2B5EF4-FFF2-40B4-BE49-F238E27FC236}">
                <a16:creationId xmlns:a16="http://schemas.microsoft.com/office/drawing/2014/main" id="{07B18F17-92D2-8295-BF75-F403B8055515}"/>
              </a:ext>
            </a:extLst>
          </p:cNvPr>
          <p:cNvSpPr txBox="1"/>
          <p:nvPr/>
        </p:nvSpPr>
        <p:spPr>
          <a:xfrm>
            <a:off x="0" y="1371600"/>
            <a:ext cx="8991601" cy="4247317"/>
          </a:xfrm>
          <a:prstGeom prst="rect">
            <a:avLst/>
          </a:prstGeom>
          <a:noFill/>
        </p:spPr>
        <p:txBody>
          <a:bodyPr wrap="square" rtlCol="0">
            <a:spAutoFit/>
          </a:bodyPr>
          <a:lstStyle/>
          <a:p>
            <a:pPr>
              <a:buNone/>
            </a:pPr>
            <a:r>
              <a:rPr lang="en-US" b="1" dirty="0"/>
              <a:t>2. Gateway</a:t>
            </a:r>
          </a:p>
          <a:p>
            <a:pPr>
              <a:buFont typeface="Arial" panose="020B0604020202020204" pitchFamily="34" charset="0"/>
              <a:buChar char="•"/>
            </a:pPr>
            <a:r>
              <a:rPr lang="en-US" dirty="0"/>
              <a:t>The </a:t>
            </a:r>
            <a:r>
              <a:rPr lang="en-US" b="1" dirty="0"/>
              <a:t>gateway</a:t>
            </a:r>
            <a:r>
              <a:rPr lang="en-US" dirty="0"/>
              <a:t> acts as a </a:t>
            </a:r>
            <a:r>
              <a:rPr lang="en-US" b="1" dirty="0"/>
              <a:t>bridge</a:t>
            </a:r>
            <a:r>
              <a:rPr lang="en-US" dirty="0"/>
              <a:t> between IoT devices and the cloud.</a:t>
            </a:r>
          </a:p>
          <a:p>
            <a:pPr>
              <a:buFont typeface="Arial" panose="020B0604020202020204" pitchFamily="34" charset="0"/>
              <a:buChar char="•"/>
            </a:pPr>
            <a:r>
              <a:rPr lang="en-US" dirty="0"/>
              <a:t>It </a:t>
            </a:r>
            <a:r>
              <a:rPr lang="en-US" b="1" dirty="0"/>
              <a:t>collects data</a:t>
            </a:r>
            <a:r>
              <a:rPr lang="en-US" dirty="0"/>
              <a:t> from multiple IoT devices and </a:t>
            </a:r>
            <a:r>
              <a:rPr lang="en-US" b="1" dirty="0"/>
              <a:t>forwards it to cloud-based analytics platforms</a:t>
            </a:r>
            <a:r>
              <a:rPr lang="en-US" dirty="0"/>
              <a:t>.</a:t>
            </a:r>
          </a:p>
          <a:p>
            <a:pPr>
              <a:buFont typeface="Arial" panose="020B0604020202020204" pitchFamily="34" charset="0"/>
              <a:buChar char="•"/>
            </a:pPr>
            <a:r>
              <a:rPr lang="en-US" dirty="0"/>
              <a:t>Sometimes, it performs </a:t>
            </a:r>
            <a:r>
              <a:rPr lang="en-US" b="1" dirty="0"/>
              <a:t>basic processing</a:t>
            </a:r>
            <a:r>
              <a:rPr lang="en-US" dirty="0"/>
              <a:t> to filter unnecessary data before sending it to the cloud.</a:t>
            </a:r>
          </a:p>
          <a:p>
            <a:pPr>
              <a:buFont typeface="Arial" panose="020B0604020202020204" pitchFamily="34" charset="0"/>
              <a:buChar char="•"/>
            </a:pPr>
            <a:r>
              <a:rPr lang="en-US" dirty="0"/>
              <a:t>Examples: </a:t>
            </a:r>
            <a:r>
              <a:rPr lang="en-US" b="1" dirty="0"/>
              <a:t>Edge computing hubs, local processing units, industrial IoT gateways</a:t>
            </a:r>
            <a:r>
              <a:rPr lang="en-US" dirty="0"/>
              <a:t>.</a:t>
            </a:r>
          </a:p>
          <a:p>
            <a:endParaRPr lang="en-US" dirty="0"/>
          </a:p>
          <a:p>
            <a:pPr>
              <a:buNone/>
            </a:pPr>
            <a:r>
              <a:rPr lang="en-US" b="1" dirty="0"/>
              <a:t>3. Internet Network</a:t>
            </a:r>
          </a:p>
          <a:p>
            <a:pPr>
              <a:buFont typeface="Arial" panose="020B0604020202020204" pitchFamily="34" charset="0"/>
              <a:buChar char="•"/>
            </a:pPr>
            <a:r>
              <a:rPr lang="en-US" dirty="0"/>
              <a:t>IoT devices communicate over the </a:t>
            </a:r>
            <a:r>
              <a:rPr lang="en-US" b="1" dirty="0"/>
              <a:t>Internet or private networks</a:t>
            </a:r>
            <a:r>
              <a:rPr lang="en-US" dirty="0"/>
              <a:t> using different protocols such as </a:t>
            </a:r>
            <a:r>
              <a:rPr lang="en-US" b="1" dirty="0"/>
              <a:t>Wi-Fi, Bluetooth, Zigbee, LPWAN, and 5G</a:t>
            </a:r>
            <a:r>
              <a:rPr lang="en-US" dirty="0"/>
              <a:t>.</a:t>
            </a:r>
          </a:p>
          <a:p>
            <a:pPr>
              <a:buFont typeface="Arial" panose="020B0604020202020204" pitchFamily="34" charset="0"/>
              <a:buChar char="•"/>
            </a:pPr>
            <a:r>
              <a:rPr lang="en-US" dirty="0"/>
              <a:t>This network ensures </a:t>
            </a:r>
            <a:r>
              <a:rPr lang="en-US" b="1" dirty="0"/>
              <a:t>seamless connectivity</a:t>
            </a:r>
            <a:r>
              <a:rPr lang="en-US" dirty="0"/>
              <a:t> between all components of the IoT system.</a:t>
            </a:r>
          </a:p>
          <a:p>
            <a:pPr>
              <a:buFont typeface="Arial" panose="020B0604020202020204" pitchFamily="34" charset="0"/>
              <a:buChar char="•"/>
            </a:pPr>
            <a:r>
              <a:rPr lang="en-US" dirty="0"/>
              <a:t>It transmits data from </a:t>
            </a:r>
            <a:r>
              <a:rPr lang="en-US" b="1" dirty="0"/>
              <a:t>IoT devices to the cloud and remote applications</a:t>
            </a:r>
            <a:r>
              <a:rPr lang="en-US" dirty="0"/>
              <a:t>.</a:t>
            </a:r>
          </a:p>
          <a:p>
            <a:endParaRPr lang="en-US" dirty="0"/>
          </a:p>
          <a:p>
            <a:endParaRPr lang="en-US" dirty="0"/>
          </a:p>
          <a:p>
            <a:endParaRPr lang="en-IN" dirty="0"/>
          </a:p>
        </p:txBody>
      </p:sp>
    </p:spTree>
    <p:extLst>
      <p:ext uri="{BB962C8B-B14F-4D97-AF65-F5344CB8AC3E}">
        <p14:creationId xmlns:p14="http://schemas.microsoft.com/office/powerpoint/2010/main" val="189474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E47C3-533C-A88B-6A59-2DC3FFF5B8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506DA-9677-EF30-BD41-F7E1C1E3F7AC}"/>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06AE6E43-D459-D2A0-B36E-4214CBEDA3B4}"/>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3469F54C-C3EA-D694-88A7-C3B6EEE9B13F}"/>
              </a:ext>
            </a:extLst>
          </p:cNvPr>
          <p:cNvSpPr>
            <a:spLocks noGrp="1"/>
          </p:cNvSpPr>
          <p:nvPr>
            <p:ph type="sldNum" sz="quarter" idx="14"/>
          </p:nvPr>
        </p:nvSpPr>
        <p:spPr/>
        <p:txBody>
          <a:bodyPr/>
          <a:lstStyle/>
          <a:p>
            <a:fld id="{BC8D7E44-7D4F-4942-A8C9-2DF6BF8399E8}" type="slidenum">
              <a:rPr lang="en-US" smtClean="0"/>
              <a:pPr/>
              <a:t>2</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631FF56-B564-784C-BA75-1F1B83A0B4C4}"/>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E631FF56-B564-784C-BA75-1F1B83A0B4C4}"/>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EE212266-788F-0A6B-9B4D-058EE564849E}"/>
              </a:ext>
            </a:extLst>
          </p:cNvPr>
          <p:cNvSpPr>
            <a:spLocks noGrp="1"/>
          </p:cNvSpPr>
          <p:nvPr>
            <p:ph idx="1"/>
          </p:nvPr>
        </p:nvSpPr>
        <p:spPr>
          <a:xfrm>
            <a:off x="304800" y="1493836"/>
            <a:ext cx="8458200" cy="4972839"/>
          </a:xfrm>
        </p:spPr>
        <p:txBody>
          <a:bodyPr>
            <a:normAutofit fontScale="85000" lnSpcReduction="20000"/>
          </a:bodyPr>
          <a:lstStyle/>
          <a:p>
            <a:pPr>
              <a:buNone/>
            </a:pPr>
            <a:r>
              <a:rPr lang="en-US" b="1" dirty="0"/>
              <a:t>2. Comparison with Previous Industrial Revolutions</a:t>
            </a:r>
          </a:p>
          <a:p>
            <a:pPr>
              <a:buNone/>
            </a:pPr>
            <a:r>
              <a:rPr lang="en-US" dirty="0"/>
              <a:t>To understand the Fourth Industrial Revolution, it is essential to look at the </a:t>
            </a:r>
            <a:r>
              <a:rPr lang="en-US" b="1" dirty="0"/>
              <a:t>three previous industrial revolutions</a:t>
            </a:r>
            <a:r>
              <a:rPr lang="en-US" dirty="0"/>
              <a:t>:</a:t>
            </a:r>
          </a:p>
          <a:p>
            <a:pPr>
              <a:buFont typeface="+mj-lt"/>
              <a:buAutoNum type="arabicPeriod"/>
            </a:pPr>
            <a:r>
              <a:rPr lang="en-US" b="1" dirty="0"/>
              <a:t>First Industrial Revolution (1760s - Early 1800s)</a:t>
            </a:r>
            <a:endParaRPr lang="en-US" dirty="0"/>
          </a:p>
          <a:p>
            <a:pPr marL="742950" lvl="1" indent="-285750">
              <a:buFont typeface="+mj-lt"/>
              <a:buAutoNum type="arabicPeriod"/>
            </a:pPr>
            <a:r>
              <a:rPr lang="en-US" dirty="0"/>
              <a:t>Started in </a:t>
            </a:r>
            <a:r>
              <a:rPr lang="en-US" b="1" dirty="0"/>
              <a:t>Great Britain</a:t>
            </a:r>
            <a:r>
              <a:rPr lang="en-US" dirty="0"/>
              <a:t> and spread to </a:t>
            </a:r>
            <a:r>
              <a:rPr lang="en-US" b="1" dirty="0"/>
              <a:t>Europe and North America</a:t>
            </a:r>
            <a:r>
              <a:rPr lang="en-US" dirty="0"/>
              <a:t>.</a:t>
            </a:r>
          </a:p>
          <a:p>
            <a:pPr marL="742950" lvl="1" indent="-285750">
              <a:buFont typeface="+mj-lt"/>
              <a:buAutoNum type="arabicPeriod"/>
            </a:pPr>
            <a:r>
              <a:rPr lang="en-US" dirty="0"/>
              <a:t>Powered by the </a:t>
            </a:r>
            <a:r>
              <a:rPr lang="en-US" b="1" dirty="0"/>
              <a:t>steam engine</a:t>
            </a:r>
            <a:r>
              <a:rPr lang="en-US" dirty="0"/>
              <a:t>, which led to the creation of </a:t>
            </a:r>
            <a:r>
              <a:rPr lang="en-US" b="1" dirty="0"/>
              <a:t>factories</a:t>
            </a:r>
            <a:r>
              <a:rPr lang="en-US" dirty="0"/>
              <a:t>.</a:t>
            </a:r>
          </a:p>
          <a:p>
            <a:pPr marL="742950" lvl="1" indent="-285750">
              <a:buFont typeface="+mj-lt"/>
              <a:buAutoNum type="arabicPeriod"/>
            </a:pPr>
            <a:r>
              <a:rPr lang="en-US" dirty="0"/>
              <a:t>Key industries: </a:t>
            </a:r>
            <a:r>
              <a:rPr lang="en-US" b="1" dirty="0"/>
              <a:t>Textiles, iron production, mechanized agriculture</a:t>
            </a:r>
            <a:r>
              <a:rPr lang="en-US" dirty="0"/>
              <a:t>.</a:t>
            </a:r>
          </a:p>
          <a:p>
            <a:pPr>
              <a:buFont typeface="+mj-lt"/>
              <a:buAutoNum type="arabicPeriod"/>
            </a:pPr>
            <a:r>
              <a:rPr lang="en-US" b="1" dirty="0"/>
              <a:t>Second Industrial Revolution (Late 1800s - Early 1900s)</a:t>
            </a:r>
            <a:endParaRPr lang="en-US" dirty="0"/>
          </a:p>
          <a:p>
            <a:pPr marL="742950" lvl="1" indent="-285750">
              <a:buFont typeface="+mj-lt"/>
              <a:buAutoNum type="arabicPeriod"/>
            </a:pPr>
            <a:r>
              <a:rPr lang="en-US" dirty="0"/>
              <a:t>Introduced </a:t>
            </a:r>
            <a:r>
              <a:rPr lang="en-US" b="1" dirty="0"/>
              <a:t>mass production</a:t>
            </a:r>
            <a:r>
              <a:rPr lang="en-US" dirty="0"/>
              <a:t> and </a:t>
            </a:r>
            <a:r>
              <a:rPr lang="en-US" b="1" dirty="0"/>
              <a:t>new sources of energy</a:t>
            </a:r>
            <a:r>
              <a:rPr lang="en-US" dirty="0"/>
              <a:t> like electricity, oil, and steel.</a:t>
            </a:r>
          </a:p>
          <a:p>
            <a:pPr marL="742950" lvl="1" indent="-285750">
              <a:buFont typeface="+mj-lt"/>
              <a:buAutoNum type="arabicPeriod"/>
            </a:pPr>
            <a:r>
              <a:rPr lang="en-US" dirty="0"/>
              <a:t>Innovations included the </a:t>
            </a:r>
            <a:r>
              <a:rPr lang="en-US" b="1" dirty="0"/>
              <a:t>light bulb, telephone, and internal combustion engine</a:t>
            </a:r>
            <a:r>
              <a:rPr lang="en-US" dirty="0"/>
              <a:t>.</a:t>
            </a:r>
          </a:p>
          <a:p>
            <a:pPr marL="742950" lvl="1" indent="-285750">
              <a:buFont typeface="+mj-lt"/>
              <a:buAutoNum type="arabicPeriod"/>
            </a:pPr>
            <a:r>
              <a:rPr lang="en-US" dirty="0"/>
              <a:t>Led to the expansion of </a:t>
            </a:r>
            <a:r>
              <a:rPr lang="en-US" b="1" dirty="0"/>
              <a:t>railroads, automobiles, and industrialization</a:t>
            </a:r>
            <a:r>
              <a:rPr lang="en-US" dirty="0"/>
              <a:t>.</a:t>
            </a:r>
          </a:p>
          <a:p>
            <a:pPr>
              <a:buFont typeface="+mj-lt"/>
              <a:buAutoNum type="arabicPeriod"/>
            </a:pPr>
            <a:r>
              <a:rPr lang="en-US" b="1" dirty="0"/>
              <a:t>Third Industrial Revolution (Mid-20th Century - 2000s)</a:t>
            </a:r>
            <a:endParaRPr lang="en-US" dirty="0"/>
          </a:p>
          <a:p>
            <a:pPr marL="742950" lvl="1" indent="-285750">
              <a:buFont typeface="+mj-lt"/>
              <a:buAutoNum type="arabicPeriod"/>
            </a:pPr>
            <a:r>
              <a:rPr lang="en-US" dirty="0"/>
              <a:t>Known as the </a:t>
            </a:r>
            <a:r>
              <a:rPr lang="en-US" b="1" dirty="0"/>
              <a:t>Digital Revolution</a:t>
            </a:r>
            <a:r>
              <a:rPr lang="en-US" dirty="0"/>
              <a:t>, marked by the </a:t>
            </a:r>
            <a:r>
              <a:rPr lang="en-US" b="1" dirty="0"/>
              <a:t>invention of computers, semiconductors, and the Internet</a:t>
            </a:r>
            <a:r>
              <a:rPr lang="en-US" dirty="0"/>
              <a:t>.</a:t>
            </a:r>
          </a:p>
          <a:p>
            <a:pPr marL="742950" lvl="1" indent="-285750">
              <a:buFont typeface="+mj-lt"/>
              <a:buAutoNum type="arabicPeriod"/>
            </a:pPr>
            <a:r>
              <a:rPr lang="en-US" dirty="0"/>
              <a:t>Allowed for </a:t>
            </a:r>
            <a:r>
              <a:rPr lang="en-US" b="1" dirty="0"/>
              <a:t>automation in industries</a:t>
            </a:r>
            <a:r>
              <a:rPr lang="en-US" dirty="0"/>
              <a:t>, leading to increased efficiency and connectivity.</a:t>
            </a:r>
          </a:p>
          <a:p>
            <a:pPr>
              <a:buFont typeface="+mj-lt"/>
              <a:buAutoNum type="arabicPeriod"/>
            </a:pPr>
            <a:r>
              <a:rPr lang="en-US" b="1" dirty="0"/>
              <a:t>Fourth Industrial Revolution (2000s - Present)</a:t>
            </a:r>
            <a:endParaRPr lang="en-US" dirty="0"/>
          </a:p>
          <a:p>
            <a:pPr marL="742950" lvl="1" indent="-285750">
              <a:buFont typeface="+mj-lt"/>
              <a:buAutoNum type="arabicPeriod"/>
            </a:pPr>
            <a:r>
              <a:rPr lang="en-US" dirty="0"/>
              <a:t>Characterized by </a:t>
            </a:r>
            <a:r>
              <a:rPr lang="en-US" b="1" dirty="0"/>
              <a:t>AI, IoT, cloud computing, robotics, biotechnology, and 3D printing</a:t>
            </a:r>
            <a:r>
              <a:rPr lang="en-US" dirty="0"/>
              <a:t>.</a:t>
            </a:r>
          </a:p>
          <a:p>
            <a:pPr marL="742950" lvl="1" indent="-285750">
              <a:buFont typeface="+mj-lt"/>
              <a:buAutoNum type="arabicPeriod"/>
            </a:pPr>
            <a:r>
              <a:rPr lang="en-US" dirty="0"/>
              <a:t>Technology is becoming deeply integrated into human life, including </a:t>
            </a:r>
            <a:r>
              <a:rPr lang="en-US" b="1" dirty="0"/>
              <a:t>smart assistants, autonomous vehicles, and wearable health sensors</a:t>
            </a:r>
            <a:r>
              <a:rPr lang="en-US" dirty="0"/>
              <a:t>.</a:t>
            </a:r>
          </a:p>
          <a:p>
            <a:pPr marL="742950" lvl="1" indent="-285750">
              <a:buFont typeface="+mj-lt"/>
              <a:buAutoNum type="arabicPeriod"/>
            </a:pPr>
            <a:r>
              <a:rPr lang="en-US" dirty="0"/>
              <a:t>The pace of change is </a:t>
            </a:r>
            <a:r>
              <a:rPr lang="en-US" b="1" dirty="0"/>
              <a:t>faster than ever before</a:t>
            </a:r>
            <a:r>
              <a:rPr lang="en-US" dirty="0"/>
              <a:t>.</a:t>
            </a:r>
          </a:p>
        </p:txBody>
      </p:sp>
    </p:spTree>
    <p:extLst>
      <p:ext uri="{BB962C8B-B14F-4D97-AF65-F5344CB8AC3E}">
        <p14:creationId xmlns:p14="http://schemas.microsoft.com/office/powerpoint/2010/main" val="314515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98A15-B12E-D58E-010B-D9F6EF97F6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13FB5-7115-F5F1-3446-319FE6E6BB63}"/>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IoT Ecosystem</a:t>
            </a:r>
            <a:endParaRPr lang="en-IN"/>
          </a:p>
        </p:txBody>
      </p:sp>
      <p:sp>
        <p:nvSpPr>
          <p:cNvPr id="11" name="Content Placeholder 3">
            <a:extLst>
              <a:ext uri="{FF2B5EF4-FFF2-40B4-BE49-F238E27FC236}">
                <a16:creationId xmlns:a16="http://schemas.microsoft.com/office/drawing/2014/main" id="{FAFE35DA-085E-DC14-CB20-AE4FBC6C6B8D}"/>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295BE8C2-0210-1A76-8E3C-A170D1E4FBA9}"/>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20</a:t>
            </a:fld>
            <a:endParaRPr lang="en-US"/>
          </a:p>
        </p:txBody>
      </p:sp>
      <p:sp>
        <p:nvSpPr>
          <p:cNvPr id="4" name="TextBox 3">
            <a:extLst>
              <a:ext uri="{FF2B5EF4-FFF2-40B4-BE49-F238E27FC236}">
                <a16:creationId xmlns:a16="http://schemas.microsoft.com/office/drawing/2014/main" id="{445A8216-10B6-F882-AEA9-15B8A066748E}"/>
              </a:ext>
            </a:extLst>
          </p:cNvPr>
          <p:cNvSpPr txBox="1"/>
          <p:nvPr/>
        </p:nvSpPr>
        <p:spPr>
          <a:xfrm>
            <a:off x="0" y="1371600"/>
            <a:ext cx="8991601" cy="4801314"/>
          </a:xfrm>
          <a:prstGeom prst="rect">
            <a:avLst/>
          </a:prstGeom>
          <a:noFill/>
        </p:spPr>
        <p:txBody>
          <a:bodyPr wrap="square" rtlCol="0">
            <a:spAutoFit/>
          </a:bodyPr>
          <a:lstStyle/>
          <a:p>
            <a:pPr>
              <a:buNone/>
            </a:pPr>
            <a:r>
              <a:rPr lang="en-IN" b="1" dirty="0"/>
              <a:t>4. Analytics &amp; Data Storage (Cloud)</a:t>
            </a:r>
          </a:p>
          <a:p>
            <a:pPr>
              <a:buFont typeface="Arial" panose="020B0604020202020204" pitchFamily="34" charset="0"/>
              <a:buChar char="•"/>
            </a:pPr>
            <a:r>
              <a:rPr lang="en-IN" b="1" dirty="0"/>
              <a:t>IoT data is stored and </a:t>
            </a:r>
            <a:r>
              <a:rPr lang="en-IN" b="1" dirty="0" err="1"/>
              <a:t>analyzed</a:t>
            </a:r>
            <a:r>
              <a:rPr lang="en-IN" b="1" dirty="0"/>
              <a:t> in cloud-based platforms</a:t>
            </a:r>
            <a:r>
              <a:rPr lang="en-IN" dirty="0"/>
              <a:t>.</a:t>
            </a:r>
          </a:p>
          <a:p>
            <a:pPr>
              <a:buFont typeface="Arial" panose="020B0604020202020204" pitchFamily="34" charset="0"/>
              <a:buChar char="•"/>
            </a:pPr>
            <a:r>
              <a:rPr lang="en-IN" dirty="0"/>
              <a:t>The cloud enables:</a:t>
            </a:r>
          </a:p>
          <a:p>
            <a:pPr marL="742950" lvl="1" indent="-285750">
              <a:buFont typeface="Arial" panose="020B0604020202020204" pitchFamily="34" charset="0"/>
              <a:buChar char="•"/>
            </a:pPr>
            <a:r>
              <a:rPr lang="en-IN" b="1" dirty="0"/>
              <a:t>Big data processing</a:t>
            </a:r>
            <a:r>
              <a:rPr lang="en-IN" dirty="0"/>
              <a:t> for identifying trends, patterns, and insights.</a:t>
            </a:r>
          </a:p>
          <a:p>
            <a:pPr marL="742950" lvl="1" indent="-285750">
              <a:buFont typeface="Arial" panose="020B0604020202020204" pitchFamily="34" charset="0"/>
              <a:buChar char="•"/>
            </a:pPr>
            <a:r>
              <a:rPr lang="en-IN" b="1" dirty="0"/>
              <a:t>AI &amp; Machine Learning</a:t>
            </a:r>
            <a:r>
              <a:rPr lang="en-IN" dirty="0"/>
              <a:t> for predictive analytics.</a:t>
            </a:r>
          </a:p>
          <a:p>
            <a:pPr marL="742950" lvl="1" indent="-285750">
              <a:buFont typeface="Arial" panose="020B0604020202020204" pitchFamily="34" charset="0"/>
              <a:buChar char="•"/>
            </a:pPr>
            <a:r>
              <a:rPr lang="en-IN" b="1" dirty="0"/>
              <a:t>Scalability</a:t>
            </a:r>
            <a:r>
              <a:rPr lang="en-IN" dirty="0"/>
              <a:t> to handle large volumes of IoT-generated data.</a:t>
            </a:r>
          </a:p>
          <a:p>
            <a:pPr>
              <a:buFont typeface="Arial" panose="020B0604020202020204" pitchFamily="34" charset="0"/>
              <a:buChar char="•"/>
            </a:pPr>
            <a:r>
              <a:rPr lang="en-IN" dirty="0"/>
              <a:t>Example: </a:t>
            </a:r>
            <a:r>
              <a:rPr lang="en-IN" b="1" dirty="0"/>
              <a:t>AWS IoT Core, Google Cloud IoT, Microsoft Azure IoT</a:t>
            </a:r>
            <a:r>
              <a:rPr lang="en-IN" dirty="0"/>
              <a:t>.</a:t>
            </a:r>
          </a:p>
          <a:p>
            <a:endParaRPr lang="en-IN" dirty="0"/>
          </a:p>
          <a:p>
            <a:pPr>
              <a:buNone/>
            </a:pPr>
            <a:r>
              <a:rPr lang="en-US" b="1" dirty="0"/>
              <a:t>5. Remote Monitoring &amp; Control</a:t>
            </a:r>
          </a:p>
          <a:p>
            <a:pPr>
              <a:buFont typeface="Arial" panose="020B0604020202020204" pitchFamily="34" charset="0"/>
              <a:buChar char="•"/>
            </a:pPr>
            <a:r>
              <a:rPr lang="en-US" dirty="0"/>
              <a:t>The </a:t>
            </a:r>
            <a:r>
              <a:rPr lang="en-US" b="1" dirty="0"/>
              <a:t>Remote</a:t>
            </a:r>
            <a:r>
              <a:rPr lang="en-US" dirty="0"/>
              <a:t> section (represented by mobile/tablet icons) refers to users or administrators who access IoT data remotely.</a:t>
            </a:r>
          </a:p>
          <a:p>
            <a:pPr>
              <a:buFont typeface="Arial" panose="020B0604020202020204" pitchFamily="34" charset="0"/>
              <a:buChar char="•"/>
            </a:pPr>
            <a:r>
              <a:rPr lang="en-US" dirty="0"/>
              <a:t>Users can:</a:t>
            </a:r>
          </a:p>
          <a:p>
            <a:pPr marL="742950" lvl="1" indent="-285750">
              <a:buFont typeface="Arial" panose="020B0604020202020204" pitchFamily="34" charset="0"/>
              <a:buChar char="•"/>
            </a:pPr>
            <a:r>
              <a:rPr lang="en-US" b="1" dirty="0"/>
              <a:t>Monitor device status</a:t>
            </a:r>
            <a:r>
              <a:rPr lang="en-US" dirty="0"/>
              <a:t> in real-time (e.g., checking smart home cameras).</a:t>
            </a:r>
          </a:p>
          <a:p>
            <a:pPr marL="742950" lvl="1" indent="-285750">
              <a:buFont typeface="Arial" panose="020B0604020202020204" pitchFamily="34" charset="0"/>
              <a:buChar char="•"/>
            </a:pPr>
            <a:r>
              <a:rPr lang="en-US" b="1" dirty="0"/>
              <a:t>Control IoT devices</a:t>
            </a:r>
            <a:r>
              <a:rPr lang="en-US" dirty="0"/>
              <a:t> remotely (e.g., adjusting a thermostat).</a:t>
            </a:r>
          </a:p>
          <a:p>
            <a:pPr marL="742950" lvl="1" indent="-285750">
              <a:buFont typeface="Arial" panose="020B0604020202020204" pitchFamily="34" charset="0"/>
              <a:buChar char="•"/>
            </a:pPr>
            <a:r>
              <a:rPr lang="en-US" b="1" dirty="0"/>
              <a:t>Receive alerts &amp; notifications</a:t>
            </a:r>
            <a:r>
              <a:rPr lang="en-US" dirty="0"/>
              <a:t> about important events (e.g., security breach alerts).</a:t>
            </a:r>
          </a:p>
          <a:p>
            <a:pPr>
              <a:buFont typeface="Arial" panose="020B0604020202020204" pitchFamily="34" charset="0"/>
              <a:buChar char="•"/>
            </a:pPr>
            <a:r>
              <a:rPr lang="en-US" dirty="0"/>
              <a:t>Example: </a:t>
            </a:r>
            <a:r>
              <a:rPr lang="en-US" b="1" dirty="0"/>
              <a:t>Smartphone apps for smart homes, industrial dashboards for factory monitoring</a:t>
            </a:r>
            <a:r>
              <a:rPr lang="en-US" dirty="0"/>
              <a:t>.</a:t>
            </a:r>
          </a:p>
          <a:p>
            <a:endParaRPr lang="en-IN" dirty="0"/>
          </a:p>
        </p:txBody>
      </p:sp>
    </p:spTree>
    <p:extLst>
      <p:ext uri="{BB962C8B-B14F-4D97-AF65-F5344CB8AC3E}">
        <p14:creationId xmlns:p14="http://schemas.microsoft.com/office/powerpoint/2010/main" val="393237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CEBEA-97D2-10D7-8348-F65417EF94E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04C9F-0121-C8F9-58D8-38DC89669CE6}"/>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IoT Ecosystem</a:t>
            </a:r>
            <a:endParaRPr lang="en-IN"/>
          </a:p>
        </p:txBody>
      </p:sp>
      <p:sp>
        <p:nvSpPr>
          <p:cNvPr id="11" name="Content Placeholder 3">
            <a:extLst>
              <a:ext uri="{FF2B5EF4-FFF2-40B4-BE49-F238E27FC236}">
                <a16:creationId xmlns:a16="http://schemas.microsoft.com/office/drawing/2014/main" id="{14118432-76C3-E5E2-1419-80059312BD45}"/>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E0CCEBE5-FEF0-807C-F45C-083DD53A6F17}"/>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21</a:t>
            </a:fld>
            <a:endParaRPr lang="en-US"/>
          </a:p>
        </p:txBody>
      </p:sp>
      <p:sp>
        <p:nvSpPr>
          <p:cNvPr id="4" name="TextBox 3">
            <a:extLst>
              <a:ext uri="{FF2B5EF4-FFF2-40B4-BE49-F238E27FC236}">
                <a16:creationId xmlns:a16="http://schemas.microsoft.com/office/drawing/2014/main" id="{E2B0FDA4-379F-B1C4-E02A-03663E1DC86E}"/>
              </a:ext>
            </a:extLst>
          </p:cNvPr>
          <p:cNvSpPr txBox="1"/>
          <p:nvPr/>
        </p:nvSpPr>
        <p:spPr>
          <a:xfrm>
            <a:off x="0" y="1371600"/>
            <a:ext cx="8991601" cy="4247317"/>
          </a:xfrm>
          <a:prstGeom prst="rect">
            <a:avLst/>
          </a:prstGeom>
          <a:noFill/>
        </p:spPr>
        <p:txBody>
          <a:bodyPr wrap="square" rtlCol="0">
            <a:spAutoFit/>
          </a:bodyPr>
          <a:lstStyle/>
          <a:p>
            <a:pPr>
              <a:buNone/>
            </a:pPr>
            <a:r>
              <a:rPr lang="en-US" b="1" dirty="0"/>
              <a:t>6. Data Flow and Communication</a:t>
            </a:r>
          </a:p>
          <a:p>
            <a:pPr>
              <a:buFont typeface="Arial" panose="020B0604020202020204" pitchFamily="34" charset="0"/>
              <a:buChar char="•"/>
            </a:pPr>
            <a:r>
              <a:rPr lang="en-US" b="1" dirty="0"/>
              <a:t>Data</a:t>
            </a:r>
            <a:r>
              <a:rPr lang="en-US" dirty="0"/>
              <a:t> is first generated by </a:t>
            </a:r>
            <a:r>
              <a:rPr lang="en-US" b="1" dirty="0"/>
              <a:t>IoT devices</a:t>
            </a:r>
            <a:r>
              <a:rPr lang="en-US" dirty="0"/>
              <a:t> and sent to the </a:t>
            </a:r>
            <a:r>
              <a:rPr lang="en-US" b="1" dirty="0"/>
              <a:t>gateway</a:t>
            </a:r>
            <a:r>
              <a:rPr lang="en-US" dirty="0"/>
              <a:t>.</a:t>
            </a:r>
          </a:p>
          <a:p>
            <a:pPr>
              <a:buFont typeface="Arial" panose="020B0604020202020204" pitchFamily="34" charset="0"/>
              <a:buChar char="•"/>
            </a:pPr>
            <a:r>
              <a:rPr lang="en-US" dirty="0"/>
              <a:t>The </a:t>
            </a:r>
            <a:r>
              <a:rPr lang="en-US" b="1" dirty="0"/>
              <a:t>gateway</a:t>
            </a:r>
            <a:r>
              <a:rPr lang="en-US" dirty="0"/>
              <a:t> transmits data via the </a:t>
            </a:r>
            <a:r>
              <a:rPr lang="en-US" b="1" dirty="0"/>
              <a:t>Internet network</a:t>
            </a:r>
            <a:r>
              <a:rPr lang="en-US" dirty="0"/>
              <a:t> to the </a:t>
            </a:r>
            <a:r>
              <a:rPr lang="en-US" b="1" dirty="0"/>
              <a:t>cloud analytics &amp; storage</a:t>
            </a:r>
            <a:r>
              <a:rPr lang="en-US" dirty="0"/>
              <a:t>.</a:t>
            </a:r>
          </a:p>
          <a:p>
            <a:pPr>
              <a:buFont typeface="Arial" panose="020B0604020202020204" pitchFamily="34" charset="0"/>
              <a:buChar char="•"/>
            </a:pPr>
            <a:r>
              <a:rPr lang="en-US" dirty="0"/>
              <a:t>The cloud processes the data and sends </a:t>
            </a:r>
            <a:r>
              <a:rPr lang="en-US" b="1" dirty="0"/>
              <a:t>analysis results</a:t>
            </a:r>
            <a:r>
              <a:rPr lang="en-US" dirty="0"/>
              <a:t> to </a:t>
            </a:r>
            <a:r>
              <a:rPr lang="en-US" b="1" dirty="0"/>
              <a:t>remote users</a:t>
            </a:r>
            <a:r>
              <a:rPr lang="en-US" dirty="0"/>
              <a:t>.</a:t>
            </a:r>
          </a:p>
          <a:p>
            <a:pPr>
              <a:buFont typeface="Arial" panose="020B0604020202020204" pitchFamily="34" charset="0"/>
              <a:buChar char="•"/>
            </a:pPr>
            <a:r>
              <a:rPr lang="en-US" dirty="0"/>
              <a:t>Based on analysis, users can </a:t>
            </a:r>
            <a:r>
              <a:rPr lang="en-US" b="1" dirty="0"/>
              <a:t>send commands</a:t>
            </a:r>
            <a:r>
              <a:rPr lang="en-US" dirty="0"/>
              <a:t> back to IoT devices for </a:t>
            </a:r>
            <a:r>
              <a:rPr lang="en-US" b="1" dirty="0"/>
              <a:t>control actions</a:t>
            </a:r>
            <a:r>
              <a:rPr lang="en-US" dirty="0"/>
              <a:t>.</a:t>
            </a:r>
          </a:p>
          <a:p>
            <a:endParaRPr lang="en-IN" dirty="0"/>
          </a:p>
          <a:p>
            <a:pPr>
              <a:buNone/>
            </a:pPr>
            <a:r>
              <a:rPr lang="en-US" b="1" dirty="0"/>
              <a:t>Key Takeaways from the Image</a:t>
            </a:r>
          </a:p>
          <a:p>
            <a:pPr>
              <a:buFont typeface="+mj-lt"/>
              <a:buAutoNum type="arabicPeriod"/>
            </a:pPr>
            <a:r>
              <a:rPr lang="en-US" b="1" dirty="0"/>
              <a:t>IoT Devices</a:t>
            </a:r>
            <a:r>
              <a:rPr lang="en-US" dirty="0"/>
              <a:t> collect and send data.</a:t>
            </a:r>
          </a:p>
          <a:p>
            <a:pPr>
              <a:buFont typeface="+mj-lt"/>
              <a:buAutoNum type="arabicPeriod"/>
            </a:pPr>
            <a:r>
              <a:rPr lang="en-US" b="1" dirty="0"/>
              <a:t>Gateways</a:t>
            </a:r>
            <a:r>
              <a:rPr lang="en-US" dirty="0"/>
              <a:t> process and transmit data.</a:t>
            </a:r>
          </a:p>
          <a:p>
            <a:pPr>
              <a:buFont typeface="+mj-lt"/>
              <a:buAutoNum type="arabicPeriod"/>
            </a:pPr>
            <a:r>
              <a:rPr lang="en-US" b="1" dirty="0"/>
              <a:t>Internet Network</a:t>
            </a:r>
            <a:r>
              <a:rPr lang="en-US" dirty="0"/>
              <a:t> facilitates communication.</a:t>
            </a:r>
          </a:p>
          <a:p>
            <a:pPr>
              <a:buFont typeface="+mj-lt"/>
              <a:buAutoNum type="arabicPeriod"/>
            </a:pPr>
            <a:r>
              <a:rPr lang="en-US" b="1" dirty="0"/>
              <a:t>Cloud Storage &amp; Analytics</a:t>
            </a:r>
            <a:r>
              <a:rPr lang="en-US" dirty="0"/>
              <a:t> process data for insights.</a:t>
            </a:r>
          </a:p>
          <a:p>
            <a:pPr>
              <a:buFont typeface="+mj-lt"/>
              <a:buAutoNum type="arabicPeriod"/>
            </a:pPr>
            <a:r>
              <a:rPr lang="en-US" b="1" dirty="0"/>
              <a:t>Remote Control &amp; Monitoring</a:t>
            </a:r>
            <a:r>
              <a:rPr lang="en-US" dirty="0"/>
              <a:t> allows users to interact with IoT devices.</a:t>
            </a:r>
          </a:p>
          <a:p>
            <a:r>
              <a:rPr lang="en-US" dirty="0"/>
              <a:t>This ecosystem enables automation, efficiency, and real-time decision-making in </a:t>
            </a:r>
            <a:r>
              <a:rPr lang="en-US" b="1" dirty="0"/>
              <a:t>smart homes, healthcare, industries, and cities</a:t>
            </a:r>
            <a:r>
              <a:rPr lang="en-US" dirty="0"/>
              <a:t>.</a:t>
            </a:r>
          </a:p>
          <a:p>
            <a:endParaRPr lang="en-IN" dirty="0"/>
          </a:p>
        </p:txBody>
      </p:sp>
    </p:spTree>
    <p:extLst>
      <p:ext uri="{BB962C8B-B14F-4D97-AF65-F5344CB8AC3E}">
        <p14:creationId xmlns:p14="http://schemas.microsoft.com/office/powerpoint/2010/main" val="562826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F46DB-2403-457C-C387-B4531DCB25E4}"/>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86B20A11-B98B-5EE0-81FE-5125CD2C1D95}"/>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22</a:t>
            </a:fld>
            <a:endParaRPr lang="en-US"/>
          </a:p>
        </p:txBody>
      </p:sp>
      <p:graphicFrame>
        <p:nvGraphicFramePr>
          <p:cNvPr id="9" name="Content Placeholder 2">
            <a:extLst>
              <a:ext uri="{FF2B5EF4-FFF2-40B4-BE49-F238E27FC236}">
                <a16:creationId xmlns:a16="http://schemas.microsoft.com/office/drawing/2014/main" id="{D9817354-9A99-14AD-BB57-9BBF4241B6F0}"/>
              </a:ext>
            </a:extLst>
          </p:cNvPr>
          <p:cNvGraphicFramePr>
            <a:graphicFrameLocks noGrp="1"/>
          </p:cNvGraphicFramePr>
          <p:nvPr>
            <p:ph idx="1"/>
            <p:extLst>
              <p:ext uri="{D42A27DB-BD31-4B8C-83A1-F6EECF244321}">
                <p14:modId xmlns:p14="http://schemas.microsoft.com/office/powerpoint/2010/main" val="1577507933"/>
              </p:ext>
            </p:extLst>
          </p:nvPr>
        </p:nvGraphicFramePr>
        <p:xfrm>
          <a:off x="304800" y="1493837"/>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880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04FF-B941-B929-3803-4506F4F132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EC44-E471-BC06-EBBF-EAA9893A382B}"/>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72FD3BB8-DD78-B7CD-4227-7BC7F3590855}"/>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7160C05B-42E7-5818-B096-3EC0A0742E97}"/>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23</a:t>
            </a:fld>
            <a:endParaRPr lang="en-US"/>
          </a:p>
        </p:txBody>
      </p:sp>
      <p:sp>
        <p:nvSpPr>
          <p:cNvPr id="4" name="Content Placeholder 3">
            <a:extLst>
              <a:ext uri="{FF2B5EF4-FFF2-40B4-BE49-F238E27FC236}">
                <a16:creationId xmlns:a16="http://schemas.microsoft.com/office/drawing/2014/main" id="{ABF1AD63-FE26-015C-A56A-2B35C045697C}"/>
              </a:ext>
            </a:extLst>
          </p:cNvPr>
          <p:cNvSpPr>
            <a:spLocks noGrp="1"/>
          </p:cNvSpPr>
          <p:nvPr>
            <p:ph idx="1"/>
          </p:nvPr>
        </p:nvSpPr>
        <p:spPr/>
        <p:txBody>
          <a:bodyPr/>
          <a:lstStyle/>
          <a:p>
            <a:pPr>
              <a:buNone/>
            </a:pPr>
            <a:r>
              <a:rPr lang="en-US" b="1" dirty="0"/>
              <a:t>1. Devices / Sensors / Things / Remote Data Providers</a:t>
            </a:r>
          </a:p>
          <a:p>
            <a:pPr>
              <a:buFont typeface="Arial" panose="020B0604020202020204" pitchFamily="34" charset="0"/>
              <a:buChar char="•"/>
            </a:pPr>
            <a:r>
              <a:rPr lang="en-US" dirty="0"/>
              <a:t>This is the </a:t>
            </a:r>
            <a:r>
              <a:rPr lang="en-US" b="1" dirty="0"/>
              <a:t>lowest layer</a:t>
            </a:r>
            <a:r>
              <a:rPr lang="en-US" dirty="0"/>
              <a:t> in the IoT architecture.</a:t>
            </a:r>
          </a:p>
          <a:p>
            <a:pPr>
              <a:buFont typeface="Arial" panose="020B0604020202020204" pitchFamily="34" charset="0"/>
              <a:buChar char="•"/>
            </a:pPr>
            <a:r>
              <a:rPr lang="en-US" dirty="0"/>
              <a:t>It includes </a:t>
            </a:r>
            <a:r>
              <a:rPr lang="en-US" b="1" dirty="0"/>
              <a:t>physical devices</a:t>
            </a:r>
            <a:r>
              <a:rPr lang="en-US" dirty="0"/>
              <a:t> such as:</a:t>
            </a:r>
          </a:p>
          <a:p>
            <a:pPr marL="742950" lvl="1" indent="-285750">
              <a:buFont typeface="Arial" panose="020B0604020202020204" pitchFamily="34" charset="0"/>
              <a:buChar char="•"/>
            </a:pPr>
            <a:r>
              <a:rPr lang="en-US" b="1" dirty="0"/>
              <a:t>Sensors</a:t>
            </a:r>
            <a:r>
              <a:rPr lang="en-US" dirty="0"/>
              <a:t> (temperature, humidity, motion, etc.)</a:t>
            </a:r>
          </a:p>
          <a:p>
            <a:pPr marL="742950" lvl="1" indent="-285750">
              <a:buFont typeface="Arial" panose="020B0604020202020204" pitchFamily="34" charset="0"/>
              <a:buChar char="•"/>
            </a:pPr>
            <a:r>
              <a:rPr lang="en-US" b="1" dirty="0"/>
              <a:t>Actuators</a:t>
            </a:r>
            <a:r>
              <a:rPr lang="en-US" dirty="0"/>
              <a:t> (motors, relays)</a:t>
            </a:r>
          </a:p>
          <a:p>
            <a:pPr marL="742950" lvl="1" indent="-285750">
              <a:buFont typeface="Arial" panose="020B0604020202020204" pitchFamily="34" charset="0"/>
              <a:buChar char="•"/>
            </a:pPr>
            <a:r>
              <a:rPr lang="en-US" b="1" dirty="0"/>
              <a:t>Embedded systems</a:t>
            </a:r>
            <a:r>
              <a:rPr lang="en-US" dirty="0"/>
              <a:t> (Raspberry Pi, Arduino)</a:t>
            </a:r>
          </a:p>
          <a:p>
            <a:pPr marL="742950" lvl="1" indent="-285750">
              <a:buFont typeface="Arial" panose="020B0604020202020204" pitchFamily="34" charset="0"/>
              <a:buChar char="•"/>
            </a:pPr>
            <a:r>
              <a:rPr lang="en-US" b="1" dirty="0"/>
              <a:t>Smart devices</a:t>
            </a:r>
            <a:r>
              <a:rPr lang="en-US" dirty="0"/>
              <a:t> (wearables, industrial machines)</a:t>
            </a:r>
          </a:p>
          <a:p>
            <a:pPr>
              <a:buFont typeface="Arial" panose="020B0604020202020204" pitchFamily="34" charset="0"/>
              <a:buChar char="•"/>
            </a:pPr>
            <a:r>
              <a:rPr lang="en-US" dirty="0"/>
              <a:t>These components </a:t>
            </a:r>
            <a:r>
              <a:rPr lang="en-US" b="1" dirty="0"/>
              <a:t>collect real-world data</a:t>
            </a:r>
            <a:r>
              <a:rPr lang="en-US" dirty="0"/>
              <a:t> and send it to the next layer for processing.</a:t>
            </a:r>
          </a:p>
          <a:p>
            <a:endParaRPr lang="en-IN" dirty="0"/>
          </a:p>
        </p:txBody>
      </p:sp>
    </p:spTree>
    <p:extLst>
      <p:ext uri="{BB962C8B-B14F-4D97-AF65-F5344CB8AC3E}">
        <p14:creationId xmlns:p14="http://schemas.microsoft.com/office/powerpoint/2010/main" val="4240634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BB357-CBE1-CE11-8332-622A055031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7CDD2-4CA7-8511-F912-2613755A7E10}"/>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B6EFCFD2-FBF5-7DB2-7F57-6F28A28B5AA3}"/>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167F5519-C430-E4FA-8A28-56ABBA4174B8}"/>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24</a:t>
            </a:fld>
            <a:endParaRPr lang="en-US"/>
          </a:p>
        </p:txBody>
      </p:sp>
      <p:sp>
        <p:nvSpPr>
          <p:cNvPr id="4" name="Content Placeholder 3">
            <a:extLst>
              <a:ext uri="{FF2B5EF4-FFF2-40B4-BE49-F238E27FC236}">
                <a16:creationId xmlns:a16="http://schemas.microsoft.com/office/drawing/2014/main" id="{D4871A60-D0F6-8FDE-8BBA-9D4457C85DDE}"/>
              </a:ext>
            </a:extLst>
          </p:cNvPr>
          <p:cNvSpPr>
            <a:spLocks noGrp="1"/>
          </p:cNvSpPr>
          <p:nvPr>
            <p:ph idx="1"/>
          </p:nvPr>
        </p:nvSpPr>
        <p:spPr/>
        <p:txBody>
          <a:bodyPr/>
          <a:lstStyle/>
          <a:p>
            <a:pPr>
              <a:buNone/>
            </a:pPr>
            <a:r>
              <a:rPr lang="en-IN" b="1" dirty="0"/>
              <a:t>2. Network &amp; Connectivity Elements</a:t>
            </a:r>
          </a:p>
          <a:p>
            <a:pPr>
              <a:buFont typeface="Arial" panose="020B0604020202020204" pitchFamily="34" charset="0"/>
              <a:buChar char="•"/>
            </a:pPr>
            <a:r>
              <a:rPr lang="en-IN" dirty="0"/>
              <a:t>This layer ensures </a:t>
            </a:r>
            <a:r>
              <a:rPr lang="en-IN" b="1" dirty="0"/>
              <a:t>communication</a:t>
            </a:r>
            <a:r>
              <a:rPr lang="en-IN" dirty="0"/>
              <a:t> between IoT devices and cloud systems.</a:t>
            </a:r>
          </a:p>
          <a:p>
            <a:pPr>
              <a:buFont typeface="Arial" panose="020B0604020202020204" pitchFamily="34" charset="0"/>
              <a:buChar char="•"/>
            </a:pPr>
            <a:r>
              <a:rPr lang="en-IN" dirty="0"/>
              <a:t>It includes:</a:t>
            </a:r>
          </a:p>
          <a:p>
            <a:pPr marL="742950" lvl="1" indent="-285750">
              <a:buFont typeface="Arial" panose="020B0604020202020204" pitchFamily="34" charset="0"/>
              <a:buChar char="•"/>
            </a:pPr>
            <a:r>
              <a:rPr lang="en-IN" b="1" dirty="0"/>
              <a:t>Wired networks</a:t>
            </a:r>
            <a:r>
              <a:rPr lang="en-IN" dirty="0"/>
              <a:t> (Ethernet, Fiber optics)</a:t>
            </a:r>
          </a:p>
          <a:p>
            <a:pPr marL="742950" lvl="1" indent="-285750">
              <a:buFont typeface="Arial" panose="020B0604020202020204" pitchFamily="34" charset="0"/>
              <a:buChar char="•"/>
            </a:pPr>
            <a:r>
              <a:rPr lang="en-IN" b="1" dirty="0"/>
              <a:t>Wireless networks</a:t>
            </a:r>
            <a:r>
              <a:rPr lang="en-IN" dirty="0"/>
              <a:t> (Wi-Fi, Bluetooth, Zigbee, </a:t>
            </a:r>
            <a:r>
              <a:rPr lang="en-IN" dirty="0" err="1"/>
              <a:t>LoRaWAN</a:t>
            </a:r>
            <a:r>
              <a:rPr lang="en-IN" dirty="0"/>
              <a:t>, 5G)</a:t>
            </a:r>
          </a:p>
          <a:p>
            <a:pPr marL="742950" lvl="1" indent="-285750">
              <a:buFont typeface="Arial" panose="020B0604020202020204" pitchFamily="34" charset="0"/>
              <a:buChar char="•"/>
            </a:pPr>
            <a:r>
              <a:rPr lang="en-IN" b="1" dirty="0"/>
              <a:t>Gateways</a:t>
            </a:r>
            <a:r>
              <a:rPr lang="en-IN" dirty="0"/>
              <a:t> (IoT edge devices that manage data traffic)</a:t>
            </a:r>
          </a:p>
          <a:p>
            <a:pPr marL="742950" lvl="1" indent="-285750">
              <a:buFont typeface="Arial" panose="020B0604020202020204" pitchFamily="34" charset="0"/>
              <a:buChar char="•"/>
            </a:pPr>
            <a:r>
              <a:rPr lang="en-IN" b="1" dirty="0"/>
              <a:t>Protocol converters</a:t>
            </a:r>
            <a:r>
              <a:rPr lang="en-IN" dirty="0"/>
              <a:t> (translate data formats for compatibility)</a:t>
            </a:r>
          </a:p>
          <a:p>
            <a:pPr>
              <a:buFont typeface="Arial" panose="020B0604020202020204" pitchFamily="34" charset="0"/>
              <a:buChar char="•"/>
            </a:pPr>
            <a:r>
              <a:rPr lang="en-IN" dirty="0"/>
              <a:t>This layer </a:t>
            </a:r>
            <a:r>
              <a:rPr lang="en-IN" b="1" dirty="0"/>
              <a:t>transmits data</a:t>
            </a:r>
            <a:r>
              <a:rPr lang="en-IN" dirty="0"/>
              <a:t> from IoT devices to storage and processing systems.</a:t>
            </a:r>
          </a:p>
        </p:txBody>
      </p:sp>
    </p:spTree>
    <p:extLst>
      <p:ext uri="{BB962C8B-B14F-4D97-AF65-F5344CB8AC3E}">
        <p14:creationId xmlns:p14="http://schemas.microsoft.com/office/powerpoint/2010/main" val="426754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C8F82-053C-A06F-DE56-C23D59BD93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C49DF-B7E2-E145-B2D4-94783D363482}"/>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D8A2619D-8599-FAD9-EDD9-3C724955E70A}"/>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541916C7-666B-DA19-7B50-0232A3DEA815}"/>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25</a:t>
            </a:fld>
            <a:endParaRPr lang="en-US"/>
          </a:p>
        </p:txBody>
      </p:sp>
      <p:sp>
        <p:nvSpPr>
          <p:cNvPr id="4" name="Content Placeholder 3">
            <a:extLst>
              <a:ext uri="{FF2B5EF4-FFF2-40B4-BE49-F238E27FC236}">
                <a16:creationId xmlns:a16="http://schemas.microsoft.com/office/drawing/2014/main" id="{D17F714D-110C-DB97-DEB9-018A66FBDD37}"/>
              </a:ext>
            </a:extLst>
          </p:cNvPr>
          <p:cNvSpPr>
            <a:spLocks noGrp="1"/>
          </p:cNvSpPr>
          <p:nvPr>
            <p:ph idx="1"/>
          </p:nvPr>
        </p:nvSpPr>
        <p:spPr/>
        <p:txBody>
          <a:bodyPr/>
          <a:lstStyle/>
          <a:p>
            <a:pPr>
              <a:buNone/>
            </a:pPr>
            <a:r>
              <a:rPr lang="en-US" b="1" dirty="0"/>
              <a:t>4. Storage, Analytics, and Query (Edge IT)</a:t>
            </a:r>
          </a:p>
          <a:p>
            <a:pPr>
              <a:buFont typeface="Arial" panose="020B0604020202020204" pitchFamily="34" charset="0"/>
              <a:buChar char="•"/>
            </a:pPr>
            <a:r>
              <a:rPr lang="en-US" dirty="0"/>
              <a:t>Once the data is structured, it needs to be stored and analyzed.</a:t>
            </a:r>
          </a:p>
          <a:p>
            <a:pPr>
              <a:buFont typeface="Arial" panose="020B0604020202020204" pitchFamily="34" charset="0"/>
              <a:buChar char="•"/>
            </a:pPr>
            <a:r>
              <a:rPr lang="en-US" dirty="0"/>
              <a:t>This layer consists of:</a:t>
            </a:r>
          </a:p>
          <a:p>
            <a:pPr marL="742950" lvl="1" indent="-285750">
              <a:buFont typeface="Arial" panose="020B0604020202020204" pitchFamily="34" charset="0"/>
              <a:buChar char="•"/>
            </a:pPr>
            <a:r>
              <a:rPr lang="en-US" b="1" dirty="0"/>
              <a:t>Databases</a:t>
            </a:r>
            <a:r>
              <a:rPr lang="en-US" dirty="0"/>
              <a:t> (SQL, NoSQL)</a:t>
            </a:r>
          </a:p>
          <a:p>
            <a:pPr marL="742950" lvl="1" indent="-285750">
              <a:buFont typeface="Arial" panose="020B0604020202020204" pitchFamily="34" charset="0"/>
              <a:buChar char="•"/>
            </a:pPr>
            <a:r>
              <a:rPr lang="en-US" b="1" dirty="0"/>
              <a:t>Cloud storage</a:t>
            </a:r>
            <a:r>
              <a:rPr lang="en-US" dirty="0"/>
              <a:t> (AWS S3, Google Cloud Storage)</a:t>
            </a:r>
          </a:p>
          <a:p>
            <a:pPr marL="742950" lvl="1" indent="-285750">
              <a:buFont typeface="Arial" panose="020B0604020202020204" pitchFamily="34" charset="0"/>
              <a:buChar char="•"/>
            </a:pPr>
            <a:r>
              <a:rPr lang="en-US" b="1" dirty="0"/>
              <a:t>Edge computing</a:t>
            </a:r>
            <a:r>
              <a:rPr lang="en-US" dirty="0"/>
              <a:t> (processing data closer to the source, reducing latency)</a:t>
            </a:r>
          </a:p>
          <a:p>
            <a:pPr marL="742950" lvl="1" indent="-285750">
              <a:buFont typeface="Arial" panose="020B0604020202020204" pitchFamily="34" charset="0"/>
              <a:buChar char="•"/>
            </a:pPr>
            <a:r>
              <a:rPr lang="en-US" b="1" dirty="0"/>
              <a:t>Data query systems</a:t>
            </a:r>
            <a:r>
              <a:rPr lang="en-US" dirty="0"/>
              <a:t> (searching and retrieving data efficiently)</a:t>
            </a:r>
          </a:p>
          <a:p>
            <a:pPr>
              <a:buFont typeface="Arial" panose="020B0604020202020204" pitchFamily="34" charset="0"/>
              <a:buChar char="•"/>
            </a:pPr>
            <a:r>
              <a:rPr lang="en-US" dirty="0"/>
              <a:t>The main goal is to </a:t>
            </a:r>
            <a:r>
              <a:rPr lang="en-US" b="1" dirty="0"/>
              <a:t>extract useful insights from IoT data</a:t>
            </a:r>
            <a:r>
              <a:rPr lang="en-US" dirty="0"/>
              <a:t>.</a:t>
            </a:r>
          </a:p>
        </p:txBody>
      </p:sp>
    </p:spTree>
    <p:extLst>
      <p:ext uri="{BB962C8B-B14F-4D97-AF65-F5344CB8AC3E}">
        <p14:creationId xmlns:p14="http://schemas.microsoft.com/office/powerpoint/2010/main" val="2560354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96122-49A8-06D9-7EE8-679435ECEA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037FE-E7C7-B760-34B7-2921CAE7B52A}"/>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4416BF71-CF03-1AFB-DC88-2539DD9A56F0}"/>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B3BBB4FF-1BF0-58E6-FBD1-C9C96CB4B254}"/>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26</a:t>
            </a:fld>
            <a:endParaRPr lang="en-US"/>
          </a:p>
        </p:txBody>
      </p:sp>
      <p:sp>
        <p:nvSpPr>
          <p:cNvPr id="4" name="Content Placeholder 3">
            <a:extLst>
              <a:ext uri="{FF2B5EF4-FFF2-40B4-BE49-F238E27FC236}">
                <a16:creationId xmlns:a16="http://schemas.microsoft.com/office/drawing/2014/main" id="{FA73F77F-ED6C-AD48-413A-245C75109711}"/>
              </a:ext>
            </a:extLst>
          </p:cNvPr>
          <p:cNvSpPr>
            <a:spLocks noGrp="1"/>
          </p:cNvSpPr>
          <p:nvPr>
            <p:ph idx="1"/>
          </p:nvPr>
        </p:nvSpPr>
        <p:spPr/>
        <p:txBody>
          <a:bodyPr/>
          <a:lstStyle/>
          <a:p>
            <a:pPr>
              <a:buNone/>
            </a:pPr>
            <a:r>
              <a:rPr lang="en-US" b="1" dirty="0"/>
              <a:t>5. Visualization (Representation in Graphs)</a:t>
            </a:r>
          </a:p>
          <a:p>
            <a:pPr>
              <a:buFont typeface="Arial" panose="020B0604020202020204" pitchFamily="34" charset="0"/>
              <a:buChar char="•"/>
            </a:pPr>
            <a:r>
              <a:rPr lang="en-US" dirty="0"/>
              <a:t>The final layer is </a:t>
            </a:r>
            <a:r>
              <a:rPr lang="en-US" b="1" dirty="0"/>
              <a:t>data representation</a:t>
            </a:r>
            <a:r>
              <a:rPr lang="en-US" dirty="0"/>
              <a:t> for decision-making.</a:t>
            </a:r>
          </a:p>
          <a:p>
            <a:pPr>
              <a:buFont typeface="Arial" panose="020B0604020202020204" pitchFamily="34" charset="0"/>
              <a:buChar char="•"/>
            </a:pPr>
            <a:r>
              <a:rPr lang="en-US" dirty="0"/>
              <a:t>It includes:</a:t>
            </a:r>
          </a:p>
          <a:p>
            <a:pPr marL="742950" lvl="1" indent="-285750">
              <a:buFont typeface="Arial" panose="020B0604020202020204" pitchFamily="34" charset="0"/>
              <a:buChar char="•"/>
            </a:pPr>
            <a:r>
              <a:rPr lang="en-US" b="1" dirty="0"/>
              <a:t>Graphs &amp; dashboards</a:t>
            </a:r>
            <a:r>
              <a:rPr lang="en-US" dirty="0"/>
              <a:t> (for real-time monitoring)</a:t>
            </a:r>
          </a:p>
          <a:p>
            <a:pPr marL="742950" lvl="1" indent="-285750">
              <a:buFont typeface="Arial" panose="020B0604020202020204" pitchFamily="34" charset="0"/>
              <a:buChar char="•"/>
            </a:pPr>
            <a:r>
              <a:rPr lang="en-US" b="1" dirty="0"/>
              <a:t>Reports &amp; charts</a:t>
            </a:r>
            <a:r>
              <a:rPr lang="en-US" dirty="0"/>
              <a:t> (for business insights)</a:t>
            </a:r>
          </a:p>
          <a:p>
            <a:pPr marL="742950" lvl="1" indent="-285750">
              <a:buFont typeface="Arial" panose="020B0604020202020204" pitchFamily="34" charset="0"/>
              <a:buChar char="•"/>
            </a:pPr>
            <a:r>
              <a:rPr lang="en-US" b="1" dirty="0"/>
              <a:t>AI-powered predictions</a:t>
            </a:r>
            <a:r>
              <a:rPr lang="en-US" dirty="0"/>
              <a:t> (future trend analysis)</a:t>
            </a:r>
          </a:p>
          <a:p>
            <a:pPr>
              <a:buFont typeface="Arial" panose="020B0604020202020204" pitchFamily="34" charset="0"/>
              <a:buChar char="•"/>
            </a:pPr>
            <a:r>
              <a:rPr lang="en-US" dirty="0"/>
              <a:t>This layer helps </a:t>
            </a:r>
            <a:r>
              <a:rPr lang="en-US" b="1" dirty="0"/>
              <a:t>users and businesses interpret IoT data</a:t>
            </a:r>
            <a:r>
              <a:rPr lang="en-US" dirty="0"/>
              <a:t> effectively</a:t>
            </a:r>
          </a:p>
        </p:txBody>
      </p:sp>
    </p:spTree>
    <p:extLst>
      <p:ext uri="{BB962C8B-B14F-4D97-AF65-F5344CB8AC3E}">
        <p14:creationId xmlns:p14="http://schemas.microsoft.com/office/powerpoint/2010/main" val="323292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24232-7B2A-F0BC-1C7B-02FC7B6CAD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80CC8C-1AC2-4467-4BBD-1C8B84F3A040}"/>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3A41656E-A98A-053E-FF58-100D7D87E42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68F3EB9E-3417-C366-26B8-7AEEEE9936BA}"/>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27</a:t>
            </a:fld>
            <a:endParaRPr lang="en-US"/>
          </a:p>
        </p:txBody>
      </p:sp>
      <p:sp>
        <p:nvSpPr>
          <p:cNvPr id="4" name="Content Placeholder 3">
            <a:extLst>
              <a:ext uri="{FF2B5EF4-FFF2-40B4-BE49-F238E27FC236}">
                <a16:creationId xmlns:a16="http://schemas.microsoft.com/office/drawing/2014/main" id="{6F46CA8C-0BF8-16E0-2315-06A984F699F4}"/>
              </a:ext>
            </a:extLst>
          </p:cNvPr>
          <p:cNvSpPr>
            <a:spLocks noGrp="1"/>
          </p:cNvSpPr>
          <p:nvPr>
            <p:ph idx="1"/>
          </p:nvPr>
        </p:nvSpPr>
        <p:spPr/>
        <p:txBody>
          <a:bodyPr>
            <a:normAutofit lnSpcReduction="10000"/>
          </a:bodyPr>
          <a:lstStyle/>
          <a:p>
            <a:pPr>
              <a:buNone/>
            </a:pPr>
            <a:r>
              <a:rPr lang="en-IN" b="1" dirty="0"/>
              <a:t>Key Takeaways from the Image</a:t>
            </a:r>
          </a:p>
          <a:p>
            <a:pPr>
              <a:buFont typeface="+mj-lt"/>
              <a:buAutoNum type="arabicPeriod"/>
            </a:pPr>
            <a:r>
              <a:rPr lang="en-IN" b="1" dirty="0"/>
              <a:t>Devices &amp; Sensors</a:t>
            </a:r>
            <a:r>
              <a:rPr lang="en-IN" dirty="0"/>
              <a:t> collect real-world data.</a:t>
            </a:r>
          </a:p>
          <a:p>
            <a:pPr>
              <a:buFont typeface="+mj-lt"/>
              <a:buAutoNum type="arabicPeriod"/>
            </a:pPr>
            <a:r>
              <a:rPr lang="en-IN" b="1" dirty="0"/>
              <a:t>Network &amp; Connectivity</a:t>
            </a:r>
            <a:r>
              <a:rPr lang="en-IN" dirty="0"/>
              <a:t> ensures data transmission.</a:t>
            </a:r>
          </a:p>
          <a:p>
            <a:pPr>
              <a:buFont typeface="+mj-lt"/>
              <a:buAutoNum type="arabicPeriod"/>
            </a:pPr>
            <a:r>
              <a:rPr lang="en-IN" b="1" dirty="0"/>
              <a:t>Data Integration</a:t>
            </a:r>
            <a:r>
              <a:rPr lang="en-IN" dirty="0"/>
              <a:t> cleans and structures raw data.</a:t>
            </a:r>
          </a:p>
          <a:p>
            <a:pPr>
              <a:buFont typeface="+mj-lt"/>
              <a:buAutoNum type="arabicPeriod"/>
            </a:pPr>
            <a:r>
              <a:rPr lang="en-IN" b="1" dirty="0"/>
              <a:t>Storage &amp; Analytics</a:t>
            </a:r>
            <a:r>
              <a:rPr lang="en-IN" dirty="0"/>
              <a:t> processes and </a:t>
            </a:r>
            <a:r>
              <a:rPr lang="en-IN" dirty="0" err="1"/>
              <a:t>analyzes</a:t>
            </a:r>
            <a:r>
              <a:rPr lang="en-IN" dirty="0"/>
              <a:t> IoT data.</a:t>
            </a:r>
          </a:p>
          <a:p>
            <a:pPr>
              <a:buFont typeface="+mj-lt"/>
              <a:buAutoNum type="arabicPeriod"/>
            </a:pPr>
            <a:r>
              <a:rPr lang="en-IN" b="1" dirty="0"/>
              <a:t>Visualization</a:t>
            </a:r>
            <a:r>
              <a:rPr lang="en-IN" dirty="0"/>
              <a:t> presents data insights for decision-making.</a:t>
            </a:r>
          </a:p>
          <a:p>
            <a:pPr>
              <a:buFont typeface="+mj-lt"/>
              <a:buAutoNum type="arabicPeriod"/>
            </a:pPr>
            <a:endParaRPr lang="en-IN" dirty="0"/>
          </a:p>
          <a:p>
            <a:pPr marL="0" indent="0"/>
            <a:r>
              <a:rPr lang="en-US" dirty="0"/>
              <a:t>This layered approach ensures </a:t>
            </a:r>
            <a:r>
              <a:rPr lang="en-US" b="1" dirty="0"/>
              <a:t>efficient IoT system operations</a:t>
            </a:r>
            <a:r>
              <a:rPr lang="en-US" dirty="0"/>
              <a:t> in industries like </a:t>
            </a:r>
            <a:r>
              <a:rPr lang="en-US" b="1" dirty="0"/>
              <a:t>smart cities, healthcare, agriculture, and industrial automation</a:t>
            </a:r>
            <a:r>
              <a:rPr lang="en-US" dirty="0"/>
              <a:t>.</a:t>
            </a:r>
            <a:endParaRPr lang="en-IN" dirty="0"/>
          </a:p>
        </p:txBody>
      </p:sp>
    </p:spTree>
    <p:extLst>
      <p:ext uri="{BB962C8B-B14F-4D97-AF65-F5344CB8AC3E}">
        <p14:creationId xmlns:p14="http://schemas.microsoft.com/office/powerpoint/2010/main" val="4294190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6FDD572A-2646-73AC-667E-E484A9C9590D}"/>
              </a:ext>
            </a:extLst>
          </p:cNvPr>
          <p:cNvGraphicFramePr>
            <a:graphicFrameLocks noGrp="1"/>
          </p:cNvGraphicFramePr>
          <p:nvPr>
            <p:ph idx="1"/>
            <p:extLst>
              <p:ext uri="{D42A27DB-BD31-4B8C-83A1-F6EECF244321}">
                <p14:modId xmlns:p14="http://schemas.microsoft.com/office/powerpoint/2010/main" val="1194519305"/>
              </p:ext>
            </p:extLst>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0"/>
          </p:nvPr>
        </p:nvSpPr>
        <p:spPr>
          <a:xfrm>
            <a:off x="304800" y="152400"/>
            <a:ext cx="6324600" cy="1143000"/>
          </a:xfrm>
        </p:spPr>
        <p:txBody>
          <a:bodyPr anchor="ctr">
            <a:normAutofit/>
          </a:bodyPr>
          <a:lstStyle/>
          <a:p>
            <a:r>
              <a:rPr lang="en-US" dirty="0"/>
              <a:t>IoT Model</a:t>
            </a:r>
            <a:endParaRPr lang="en-US"/>
          </a:p>
        </p:txBody>
      </p:sp>
      <p:sp>
        <p:nvSpPr>
          <p:cNvPr id="9" name="Content Placeholder 8">
            <a:extLst>
              <a:ext uri="{FF2B5EF4-FFF2-40B4-BE49-F238E27FC236}">
                <a16:creationId xmlns:a16="http://schemas.microsoft.com/office/drawing/2014/main" id="{B3AA054C-8E0B-8168-A2BA-C3602B9E2222}"/>
              </a:ext>
            </a:extLst>
          </p:cNvPr>
          <p:cNvSpPr>
            <a:spLocks noGrp="1"/>
          </p:cNvSpPr>
          <p:nvPr>
            <p:ph sz="quarter" idx="11"/>
          </p:nvPr>
        </p:nvSpPr>
        <p:spPr/>
        <p:txBody>
          <a:bodyPr/>
          <a:lstStyle/>
          <a:p>
            <a:endParaRPr lang="en-IN"/>
          </a:p>
        </p:txBody>
      </p:sp>
      <p:sp>
        <p:nvSpPr>
          <p:cNvPr id="5" name="Slide Number Placeholder 4"/>
          <p:cNvSpPr>
            <a:spLocks noGrp="1"/>
          </p:cNvSpPr>
          <p:nvPr>
            <p:ph type="sldNum" sz="quarter" idx="14"/>
          </p:nvPr>
        </p:nvSpPr>
        <p:spPr>
          <a:xfrm>
            <a:off x="7010400" y="6101551"/>
            <a:ext cx="2133600" cy="365125"/>
          </a:xfrm>
        </p:spPr>
        <p:txBody>
          <a:bodyPr anchor="ctr">
            <a:normAutofit/>
          </a:bodyPr>
          <a:lstStyle/>
          <a:p>
            <a:fld id="{BC8D7E44-7D4F-4942-A8C9-2DF6BF8399E8}" type="slidenum">
              <a:rPr lang="en-US" smtClean="0"/>
              <a:pPr/>
              <a:t>28</a:t>
            </a:fld>
            <a:endParaRPr lang="en-US"/>
          </a:p>
        </p:txBody>
      </p:sp>
    </p:spTree>
    <p:extLst>
      <p:ext uri="{BB962C8B-B14F-4D97-AF65-F5344CB8AC3E}">
        <p14:creationId xmlns:p14="http://schemas.microsoft.com/office/powerpoint/2010/main" val="2132878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2CDF7-C64C-2CE2-84D9-E0B5239B9D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58405-96B2-3287-8FFF-D649ECDFBACF}"/>
              </a:ext>
            </a:extLst>
          </p:cNvPr>
          <p:cNvSpPr>
            <a:spLocks noGrp="1"/>
          </p:cNvSpPr>
          <p:nvPr>
            <p:ph sz="quarter" idx="10"/>
          </p:nvPr>
        </p:nvSpPr>
        <p:spPr>
          <a:xfrm>
            <a:off x="304800" y="152400"/>
            <a:ext cx="6324600" cy="1143000"/>
          </a:xfrm>
        </p:spPr>
        <p:txBody>
          <a:bodyPr anchor="ctr">
            <a:normAutofit/>
          </a:bodyPr>
          <a:lstStyle/>
          <a:p>
            <a:r>
              <a:rPr lang="en-US" dirty="0"/>
              <a:t>IoT Model</a:t>
            </a:r>
            <a:endParaRPr lang="en-US"/>
          </a:p>
        </p:txBody>
      </p:sp>
      <p:sp>
        <p:nvSpPr>
          <p:cNvPr id="9" name="Content Placeholder 8">
            <a:extLst>
              <a:ext uri="{FF2B5EF4-FFF2-40B4-BE49-F238E27FC236}">
                <a16:creationId xmlns:a16="http://schemas.microsoft.com/office/drawing/2014/main" id="{B83FD5EC-A362-2563-75A8-C97EE964562A}"/>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248C1EDD-75D6-0271-9C5F-ECCC5B021ED2}"/>
              </a:ext>
            </a:extLst>
          </p:cNvPr>
          <p:cNvSpPr>
            <a:spLocks noGrp="1"/>
          </p:cNvSpPr>
          <p:nvPr>
            <p:ph type="sldNum" sz="quarter" idx="14"/>
          </p:nvPr>
        </p:nvSpPr>
        <p:spPr>
          <a:xfrm>
            <a:off x="7010400" y="6101551"/>
            <a:ext cx="2133600" cy="365125"/>
          </a:xfrm>
        </p:spPr>
        <p:txBody>
          <a:bodyPr anchor="ctr">
            <a:normAutofit/>
          </a:bodyPr>
          <a:lstStyle/>
          <a:p>
            <a:fld id="{BC8D7E44-7D4F-4942-A8C9-2DF6BF8399E8}" type="slidenum">
              <a:rPr lang="en-US" smtClean="0"/>
              <a:pPr/>
              <a:t>29</a:t>
            </a:fld>
            <a:endParaRPr lang="en-US"/>
          </a:p>
        </p:txBody>
      </p:sp>
      <p:sp>
        <p:nvSpPr>
          <p:cNvPr id="4" name="Content Placeholder 3">
            <a:extLst>
              <a:ext uri="{FF2B5EF4-FFF2-40B4-BE49-F238E27FC236}">
                <a16:creationId xmlns:a16="http://schemas.microsoft.com/office/drawing/2014/main" id="{7687468A-19FE-CBCC-C7F9-1C0653321A97}"/>
              </a:ext>
            </a:extLst>
          </p:cNvPr>
          <p:cNvSpPr>
            <a:spLocks noGrp="1"/>
          </p:cNvSpPr>
          <p:nvPr>
            <p:ph idx="1"/>
          </p:nvPr>
        </p:nvSpPr>
        <p:spPr/>
        <p:txBody>
          <a:bodyPr>
            <a:normAutofit fontScale="85000" lnSpcReduction="20000"/>
          </a:bodyPr>
          <a:lstStyle/>
          <a:p>
            <a:pPr>
              <a:buNone/>
            </a:pPr>
            <a:r>
              <a:rPr lang="en-IN" b="1" dirty="0"/>
              <a:t>1. Devices</a:t>
            </a:r>
          </a:p>
          <a:p>
            <a:pPr>
              <a:buFont typeface="Arial" panose="020B0604020202020204" pitchFamily="34" charset="0"/>
              <a:buChar char="•"/>
            </a:pPr>
            <a:r>
              <a:rPr lang="en-IN" b="1" dirty="0"/>
              <a:t>Role:</a:t>
            </a:r>
            <a:r>
              <a:rPr lang="en-IN" dirty="0"/>
              <a:t> These devices </a:t>
            </a:r>
            <a:r>
              <a:rPr lang="en-IN" b="1" dirty="0"/>
              <a:t>send and receive data</a:t>
            </a:r>
            <a:r>
              <a:rPr lang="en-IN" dirty="0"/>
              <a:t> while interacting with their environment.</a:t>
            </a:r>
          </a:p>
          <a:p>
            <a:pPr>
              <a:buFont typeface="Arial" panose="020B0604020202020204" pitchFamily="34" charset="0"/>
              <a:buChar char="•"/>
            </a:pPr>
            <a:r>
              <a:rPr lang="en-IN" b="1" dirty="0"/>
              <a:t>Examples:</a:t>
            </a:r>
            <a:endParaRPr lang="en-IN" dirty="0"/>
          </a:p>
          <a:p>
            <a:pPr marL="742950" lvl="1" indent="-285750">
              <a:buFont typeface="Arial" panose="020B0604020202020204" pitchFamily="34" charset="0"/>
              <a:buChar char="•"/>
            </a:pPr>
            <a:r>
              <a:rPr lang="en-IN" dirty="0"/>
              <a:t>Sensors (temperature, motion, humidity, GPS, etc.)</a:t>
            </a:r>
          </a:p>
          <a:p>
            <a:pPr marL="742950" lvl="1" indent="-285750">
              <a:buFont typeface="Arial" panose="020B0604020202020204" pitchFamily="34" charset="0"/>
              <a:buChar char="•"/>
            </a:pPr>
            <a:r>
              <a:rPr lang="en-IN" dirty="0"/>
              <a:t>Actuators (motors, relays, robotic arms)</a:t>
            </a:r>
          </a:p>
          <a:p>
            <a:pPr marL="742950" lvl="1" indent="-285750">
              <a:buFont typeface="Arial" panose="020B0604020202020204" pitchFamily="34" charset="0"/>
              <a:buChar char="•"/>
            </a:pPr>
            <a:r>
              <a:rPr lang="en-IN" dirty="0"/>
              <a:t>Smart appliances (wearables, industrial machines)</a:t>
            </a:r>
          </a:p>
          <a:p>
            <a:pPr>
              <a:buFont typeface="Arial" panose="020B0604020202020204" pitchFamily="34" charset="0"/>
              <a:buChar char="•"/>
            </a:pPr>
            <a:r>
              <a:rPr lang="en-IN" b="1" dirty="0"/>
              <a:t>Purpose:</a:t>
            </a:r>
            <a:r>
              <a:rPr lang="en-IN" dirty="0"/>
              <a:t> These devices generate real-time data for processing.</a:t>
            </a:r>
          </a:p>
          <a:p>
            <a:pPr>
              <a:buNone/>
            </a:pPr>
            <a:r>
              <a:rPr lang="en-IN" b="1" dirty="0"/>
              <a:t>2. Network</a:t>
            </a:r>
          </a:p>
          <a:p>
            <a:pPr>
              <a:buFont typeface="Arial" panose="020B0604020202020204" pitchFamily="34" charset="0"/>
              <a:buChar char="•"/>
            </a:pPr>
            <a:r>
              <a:rPr lang="en-IN" b="1" dirty="0"/>
              <a:t>Role:</a:t>
            </a:r>
            <a:r>
              <a:rPr lang="en-IN" dirty="0"/>
              <a:t> Ensures </a:t>
            </a:r>
            <a:r>
              <a:rPr lang="en-IN" b="1" dirty="0"/>
              <a:t>data transmission, normalization, and filtering</a:t>
            </a:r>
            <a:r>
              <a:rPr lang="en-IN" dirty="0"/>
              <a:t> before processing.</a:t>
            </a:r>
          </a:p>
          <a:p>
            <a:pPr>
              <a:buFont typeface="Arial" panose="020B0604020202020204" pitchFamily="34" charset="0"/>
              <a:buChar char="•"/>
            </a:pPr>
            <a:r>
              <a:rPr lang="en-IN" b="1" dirty="0"/>
              <a:t>Examples:</a:t>
            </a:r>
            <a:endParaRPr lang="en-IN" dirty="0"/>
          </a:p>
          <a:p>
            <a:pPr marL="742950" lvl="1" indent="-285750">
              <a:buFont typeface="Arial" panose="020B0604020202020204" pitchFamily="34" charset="0"/>
              <a:buChar char="•"/>
            </a:pPr>
            <a:r>
              <a:rPr lang="en-IN" dirty="0"/>
              <a:t>Wireless networks (Wi-Fi, Zigbee, </a:t>
            </a:r>
            <a:r>
              <a:rPr lang="en-IN" dirty="0" err="1"/>
              <a:t>LoRaWAN</a:t>
            </a:r>
            <a:r>
              <a:rPr lang="en-IN" dirty="0"/>
              <a:t>, Bluetooth)</a:t>
            </a:r>
          </a:p>
          <a:p>
            <a:pPr marL="742950" lvl="1" indent="-285750">
              <a:buFont typeface="Arial" panose="020B0604020202020204" pitchFamily="34" charset="0"/>
              <a:buChar char="•"/>
            </a:pPr>
            <a:r>
              <a:rPr lang="en-IN" dirty="0"/>
              <a:t>Wired connections (Ethernet, </a:t>
            </a:r>
            <a:r>
              <a:rPr lang="en-IN" dirty="0" err="1"/>
              <a:t>fiber</a:t>
            </a:r>
            <a:r>
              <a:rPr lang="en-IN" dirty="0"/>
              <a:t> optics)</a:t>
            </a:r>
          </a:p>
          <a:p>
            <a:pPr marL="742950" lvl="1" indent="-285750">
              <a:buFont typeface="Arial" panose="020B0604020202020204" pitchFamily="34" charset="0"/>
              <a:buChar char="•"/>
            </a:pPr>
            <a:r>
              <a:rPr lang="en-IN" dirty="0"/>
              <a:t>Protocols (MQTT, CoAP, HTTP)</a:t>
            </a:r>
          </a:p>
          <a:p>
            <a:pPr>
              <a:buFont typeface="Arial" panose="020B0604020202020204" pitchFamily="34" charset="0"/>
              <a:buChar char="•"/>
            </a:pPr>
            <a:r>
              <a:rPr lang="en-IN" b="1" dirty="0"/>
              <a:t>Purpose:</a:t>
            </a:r>
            <a:r>
              <a:rPr lang="en-IN" dirty="0"/>
              <a:t> </a:t>
            </a:r>
            <a:r>
              <a:rPr lang="en-IN" b="1" dirty="0"/>
              <a:t>Transfers data</a:t>
            </a:r>
            <a:r>
              <a:rPr lang="en-IN" dirty="0"/>
              <a:t> from devices to the computing layer securely and efficiently.</a:t>
            </a:r>
          </a:p>
          <a:p>
            <a:endParaRPr lang="en-IN" dirty="0"/>
          </a:p>
        </p:txBody>
      </p:sp>
    </p:spTree>
    <p:extLst>
      <p:ext uri="{BB962C8B-B14F-4D97-AF65-F5344CB8AC3E}">
        <p14:creationId xmlns:p14="http://schemas.microsoft.com/office/powerpoint/2010/main" val="133466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5FC8B-7B66-DB4F-5D95-7EFF38A618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2F52B-3AE2-23B3-0E27-300B282C9D8B}"/>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8786B66C-2095-DCDB-465C-451E771366A5}"/>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8D5648ED-1255-7231-238C-B78361E93FE2}"/>
              </a:ext>
            </a:extLst>
          </p:cNvPr>
          <p:cNvSpPr>
            <a:spLocks noGrp="1"/>
          </p:cNvSpPr>
          <p:nvPr>
            <p:ph type="sldNum" sz="quarter" idx="14"/>
          </p:nvPr>
        </p:nvSpPr>
        <p:spPr/>
        <p:txBody>
          <a:bodyPr/>
          <a:lstStyle/>
          <a:p>
            <a:fld id="{BC8D7E44-7D4F-4942-A8C9-2DF6BF8399E8}" type="slidenum">
              <a:rPr lang="en-US" smtClean="0"/>
              <a:pPr/>
              <a:t>3</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0D7DEFE-6D88-2455-A3CF-AE403893CDD3}"/>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F0D7DEFE-6D88-2455-A3CF-AE403893CDD3}"/>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BF5DDA0D-424F-E142-AFFA-24BE79C05C89}"/>
              </a:ext>
            </a:extLst>
          </p:cNvPr>
          <p:cNvSpPr>
            <a:spLocks noGrp="1"/>
          </p:cNvSpPr>
          <p:nvPr>
            <p:ph idx="1"/>
          </p:nvPr>
        </p:nvSpPr>
        <p:spPr>
          <a:xfrm>
            <a:off x="304800" y="1493836"/>
            <a:ext cx="8458200" cy="4972839"/>
          </a:xfrm>
        </p:spPr>
        <p:txBody>
          <a:bodyPr>
            <a:normAutofit fontScale="77500" lnSpcReduction="20000"/>
          </a:bodyPr>
          <a:lstStyle/>
          <a:p>
            <a:pPr>
              <a:buNone/>
            </a:pPr>
            <a:r>
              <a:rPr lang="en-US" b="1" dirty="0"/>
              <a:t>3. Key Technologies in the Fourth Industrial Revolution</a:t>
            </a:r>
          </a:p>
          <a:p>
            <a:pPr>
              <a:buNone/>
            </a:pPr>
            <a:r>
              <a:rPr lang="en-US" dirty="0"/>
              <a:t>The Fourth Industrial Revolution is fueled by several cutting-edge technologies, including:</a:t>
            </a:r>
          </a:p>
          <a:p>
            <a:pPr>
              <a:buFont typeface="Arial" panose="020B0604020202020204" pitchFamily="34" charset="0"/>
              <a:buChar char="•"/>
            </a:pPr>
            <a:r>
              <a:rPr lang="en-US" b="1" dirty="0"/>
              <a:t>Artificial Intelligence (AI):</a:t>
            </a:r>
            <a:br>
              <a:rPr lang="en-US" dirty="0"/>
            </a:br>
            <a:r>
              <a:rPr lang="en-US" dirty="0"/>
              <a:t>AI is being used in </a:t>
            </a:r>
            <a:r>
              <a:rPr lang="en-US" b="1" dirty="0"/>
              <a:t>self-driving cars, smart virtual assistants (Alexa, Siri), and predictive analytics</a:t>
            </a:r>
            <a:r>
              <a:rPr lang="en-US" dirty="0"/>
              <a:t>.</a:t>
            </a:r>
          </a:p>
          <a:p>
            <a:pPr>
              <a:buFont typeface="Arial" panose="020B0604020202020204" pitchFamily="34" charset="0"/>
              <a:buChar char="•"/>
            </a:pPr>
            <a:r>
              <a:rPr lang="en-US" b="1" dirty="0"/>
              <a:t>Autonomous Vehicles:</a:t>
            </a:r>
            <a:br>
              <a:rPr lang="en-US" dirty="0"/>
            </a:br>
            <a:r>
              <a:rPr lang="en-US" dirty="0"/>
              <a:t>Cars, drones, and even robots are becoming self-operating using AI-based decision-making.</a:t>
            </a:r>
          </a:p>
          <a:p>
            <a:pPr>
              <a:buFont typeface="Arial" panose="020B0604020202020204" pitchFamily="34" charset="0"/>
              <a:buChar char="•"/>
            </a:pPr>
            <a:r>
              <a:rPr lang="en-US" b="1" dirty="0"/>
              <a:t>Internet of Things (IoT):</a:t>
            </a:r>
            <a:br>
              <a:rPr lang="en-US" dirty="0"/>
            </a:br>
            <a:r>
              <a:rPr lang="en-US" dirty="0"/>
              <a:t>Everyday objects (smartphones, smartwatches, home security cameras) are connected to the Internet and can communicate with each other.</a:t>
            </a:r>
          </a:p>
          <a:p>
            <a:pPr>
              <a:buFont typeface="Arial" panose="020B0604020202020204" pitchFamily="34" charset="0"/>
              <a:buChar char="•"/>
            </a:pPr>
            <a:r>
              <a:rPr lang="en-US" b="1" dirty="0"/>
              <a:t>3D Printing:</a:t>
            </a:r>
            <a:br>
              <a:rPr lang="en-US" dirty="0"/>
            </a:br>
            <a:r>
              <a:rPr lang="en-US" dirty="0"/>
              <a:t>Advances in 3D printing have made it possible to create </a:t>
            </a:r>
            <a:r>
              <a:rPr lang="en-US" b="1" dirty="0"/>
              <a:t>prosthetic limbs, bionic arms, and even houses</a:t>
            </a:r>
            <a:r>
              <a:rPr lang="en-US" dirty="0"/>
              <a:t>.</a:t>
            </a:r>
          </a:p>
          <a:p>
            <a:pPr>
              <a:buFont typeface="Arial" panose="020B0604020202020204" pitchFamily="34" charset="0"/>
              <a:buChar char="•"/>
            </a:pPr>
            <a:r>
              <a:rPr lang="en-US" b="1" dirty="0"/>
              <a:t>Biotechnology:</a:t>
            </a:r>
            <a:br>
              <a:rPr lang="en-US" dirty="0"/>
            </a:br>
            <a:r>
              <a:rPr lang="en-US" dirty="0"/>
              <a:t>Innovations like </a:t>
            </a:r>
            <a:r>
              <a:rPr lang="en-US" b="1" dirty="0"/>
              <a:t>gene editing, lab-grown organs, and AI-assisted drug discovery</a:t>
            </a:r>
            <a:r>
              <a:rPr lang="en-US" dirty="0"/>
              <a:t> are transforming healthcare.</a:t>
            </a:r>
          </a:p>
        </p:txBody>
      </p:sp>
    </p:spTree>
    <p:extLst>
      <p:ext uri="{BB962C8B-B14F-4D97-AF65-F5344CB8AC3E}">
        <p14:creationId xmlns:p14="http://schemas.microsoft.com/office/powerpoint/2010/main" val="3373954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C612E-FDD3-E466-617E-46F8A17877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51734-60AA-4499-03E0-0B4A2F9634F7}"/>
              </a:ext>
            </a:extLst>
          </p:cNvPr>
          <p:cNvSpPr>
            <a:spLocks noGrp="1"/>
          </p:cNvSpPr>
          <p:nvPr>
            <p:ph sz="quarter" idx="10"/>
          </p:nvPr>
        </p:nvSpPr>
        <p:spPr>
          <a:xfrm>
            <a:off x="304800" y="152400"/>
            <a:ext cx="6324600" cy="1143000"/>
          </a:xfrm>
        </p:spPr>
        <p:txBody>
          <a:bodyPr anchor="ctr">
            <a:normAutofit/>
          </a:bodyPr>
          <a:lstStyle/>
          <a:p>
            <a:r>
              <a:rPr lang="en-US" dirty="0"/>
              <a:t>IoT Model</a:t>
            </a:r>
            <a:endParaRPr lang="en-US"/>
          </a:p>
        </p:txBody>
      </p:sp>
      <p:sp>
        <p:nvSpPr>
          <p:cNvPr id="9" name="Content Placeholder 8">
            <a:extLst>
              <a:ext uri="{FF2B5EF4-FFF2-40B4-BE49-F238E27FC236}">
                <a16:creationId xmlns:a16="http://schemas.microsoft.com/office/drawing/2014/main" id="{6AA4838A-B887-A329-4036-2C45AD524BB9}"/>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D5CBC6EF-66FA-AF55-E2C2-A2430D59E792}"/>
              </a:ext>
            </a:extLst>
          </p:cNvPr>
          <p:cNvSpPr>
            <a:spLocks noGrp="1"/>
          </p:cNvSpPr>
          <p:nvPr>
            <p:ph type="sldNum" sz="quarter" idx="14"/>
          </p:nvPr>
        </p:nvSpPr>
        <p:spPr>
          <a:xfrm>
            <a:off x="7010400" y="6101551"/>
            <a:ext cx="2133600" cy="365125"/>
          </a:xfrm>
        </p:spPr>
        <p:txBody>
          <a:bodyPr anchor="ctr">
            <a:normAutofit/>
          </a:bodyPr>
          <a:lstStyle/>
          <a:p>
            <a:fld id="{BC8D7E44-7D4F-4942-A8C9-2DF6BF8399E8}" type="slidenum">
              <a:rPr lang="en-US" smtClean="0"/>
              <a:pPr/>
              <a:t>30</a:t>
            </a:fld>
            <a:endParaRPr lang="en-US"/>
          </a:p>
        </p:txBody>
      </p:sp>
      <p:sp>
        <p:nvSpPr>
          <p:cNvPr id="4" name="Content Placeholder 3">
            <a:extLst>
              <a:ext uri="{FF2B5EF4-FFF2-40B4-BE49-F238E27FC236}">
                <a16:creationId xmlns:a16="http://schemas.microsoft.com/office/drawing/2014/main" id="{F2187B5C-0E9B-79EC-8D0D-3867033AFA93}"/>
              </a:ext>
            </a:extLst>
          </p:cNvPr>
          <p:cNvSpPr>
            <a:spLocks noGrp="1"/>
          </p:cNvSpPr>
          <p:nvPr>
            <p:ph idx="1"/>
          </p:nvPr>
        </p:nvSpPr>
        <p:spPr/>
        <p:txBody>
          <a:bodyPr>
            <a:normAutofit fontScale="85000" lnSpcReduction="10000"/>
          </a:bodyPr>
          <a:lstStyle/>
          <a:p>
            <a:pPr>
              <a:buNone/>
            </a:pPr>
            <a:r>
              <a:rPr lang="en-IN" b="1" dirty="0"/>
              <a:t>3. Edge Computing</a:t>
            </a:r>
          </a:p>
          <a:p>
            <a:pPr>
              <a:buFont typeface="Arial" panose="020B0604020202020204" pitchFamily="34" charset="0"/>
              <a:buChar char="•"/>
            </a:pPr>
            <a:r>
              <a:rPr lang="en-IN" b="1" dirty="0"/>
              <a:t>Role:</a:t>
            </a:r>
            <a:r>
              <a:rPr lang="en-IN" dirty="0"/>
              <a:t> Performs </a:t>
            </a:r>
            <a:r>
              <a:rPr lang="en-IN" b="1" dirty="0"/>
              <a:t>local data processing</a:t>
            </a:r>
            <a:r>
              <a:rPr lang="en-IN" dirty="0"/>
              <a:t> before sending it to centralized storage.</a:t>
            </a:r>
          </a:p>
          <a:p>
            <a:pPr>
              <a:buFont typeface="Arial" panose="020B0604020202020204" pitchFamily="34" charset="0"/>
              <a:buChar char="•"/>
            </a:pPr>
            <a:r>
              <a:rPr lang="en-IN" b="1" dirty="0"/>
              <a:t>Examples:</a:t>
            </a:r>
            <a:endParaRPr lang="en-IN" dirty="0"/>
          </a:p>
          <a:p>
            <a:pPr marL="742950" lvl="1" indent="-285750">
              <a:buFont typeface="Arial" panose="020B0604020202020204" pitchFamily="34" charset="0"/>
              <a:buChar char="•"/>
            </a:pPr>
            <a:r>
              <a:rPr lang="en-IN" dirty="0"/>
              <a:t>Edge devices (Raspberry Pi, NVIDIA Jetson, industrial controllers)</a:t>
            </a:r>
          </a:p>
          <a:p>
            <a:pPr marL="742950" lvl="1" indent="-285750">
              <a:buFont typeface="Arial" panose="020B0604020202020204" pitchFamily="34" charset="0"/>
              <a:buChar char="•"/>
            </a:pPr>
            <a:r>
              <a:rPr lang="en-IN" dirty="0"/>
              <a:t>AI/ML models for </a:t>
            </a:r>
            <a:r>
              <a:rPr lang="en-IN" b="1" dirty="0"/>
              <a:t>real-time decision-making</a:t>
            </a:r>
            <a:endParaRPr lang="en-IN" dirty="0"/>
          </a:p>
          <a:p>
            <a:pPr>
              <a:buFont typeface="Arial" panose="020B0604020202020204" pitchFamily="34" charset="0"/>
              <a:buChar char="•"/>
            </a:pPr>
            <a:r>
              <a:rPr lang="en-IN" b="1" dirty="0"/>
              <a:t>Purpose:</a:t>
            </a:r>
            <a:r>
              <a:rPr lang="en-IN" dirty="0"/>
              <a:t> Reduces </a:t>
            </a:r>
            <a:r>
              <a:rPr lang="en-IN" b="1" dirty="0"/>
              <a:t>latency, bandwidth usage, and dependency on cloud</a:t>
            </a:r>
            <a:r>
              <a:rPr lang="en-IN" dirty="0"/>
              <a:t> processing.</a:t>
            </a:r>
          </a:p>
          <a:p>
            <a:pPr>
              <a:buNone/>
            </a:pPr>
            <a:r>
              <a:rPr lang="en-IN" b="1" dirty="0"/>
              <a:t>4. Data Storage / Databases</a:t>
            </a:r>
          </a:p>
          <a:p>
            <a:pPr>
              <a:buFont typeface="Arial" panose="020B0604020202020204" pitchFamily="34" charset="0"/>
              <a:buChar char="•"/>
            </a:pPr>
            <a:r>
              <a:rPr lang="en-IN" b="1" dirty="0"/>
              <a:t>Role:</a:t>
            </a:r>
            <a:r>
              <a:rPr lang="en-IN" dirty="0"/>
              <a:t> Stores processed IoT data </a:t>
            </a:r>
            <a:r>
              <a:rPr lang="en-IN" b="1" dirty="0"/>
              <a:t>for future retrieval and analytics</a:t>
            </a:r>
            <a:r>
              <a:rPr lang="en-IN" dirty="0"/>
              <a:t>.</a:t>
            </a:r>
          </a:p>
          <a:p>
            <a:pPr>
              <a:buFont typeface="Arial" panose="020B0604020202020204" pitchFamily="34" charset="0"/>
              <a:buChar char="•"/>
            </a:pPr>
            <a:r>
              <a:rPr lang="en-IN" b="1" dirty="0"/>
              <a:t>Examples:</a:t>
            </a:r>
            <a:endParaRPr lang="en-IN" dirty="0"/>
          </a:p>
          <a:p>
            <a:pPr marL="742950" lvl="1" indent="-285750">
              <a:buFont typeface="Arial" panose="020B0604020202020204" pitchFamily="34" charset="0"/>
              <a:buChar char="•"/>
            </a:pPr>
            <a:r>
              <a:rPr lang="en-IN" dirty="0"/>
              <a:t>Cloud databases (AWS RDS, Google </a:t>
            </a:r>
            <a:r>
              <a:rPr lang="en-IN" dirty="0" err="1"/>
              <a:t>BigQuery</a:t>
            </a:r>
            <a:r>
              <a:rPr lang="en-IN" dirty="0"/>
              <a:t>)</a:t>
            </a:r>
          </a:p>
          <a:p>
            <a:pPr marL="742950" lvl="1" indent="-285750">
              <a:buFont typeface="Arial" panose="020B0604020202020204" pitchFamily="34" charset="0"/>
              <a:buChar char="•"/>
            </a:pPr>
            <a:r>
              <a:rPr lang="en-IN" dirty="0"/>
              <a:t>Local databases (PostgreSQL, MongoDB, </a:t>
            </a:r>
            <a:r>
              <a:rPr lang="en-IN" dirty="0" err="1"/>
              <a:t>InfluxDB</a:t>
            </a:r>
            <a:r>
              <a:rPr lang="en-IN" dirty="0"/>
              <a:t>)</a:t>
            </a:r>
          </a:p>
          <a:p>
            <a:pPr marL="742950" lvl="1" indent="-285750">
              <a:buFont typeface="Arial" panose="020B0604020202020204" pitchFamily="34" charset="0"/>
              <a:buChar char="•"/>
            </a:pPr>
            <a:r>
              <a:rPr lang="en-IN" dirty="0"/>
              <a:t>Time-series databases (for IoT logs)</a:t>
            </a:r>
          </a:p>
          <a:p>
            <a:pPr>
              <a:buFont typeface="Arial" panose="020B0604020202020204" pitchFamily="34" charset="0"/>
              <a:buChar char="•"/>
            </a:pPr>
            <a:r>
              <a:rPr lang="en-IN" b="1" dirty="0"/>
              <a:t>Purpose:</a:t>
            </a:r>
            <a:r>
              <a:rPr lang="en-IN" dirty="0"/>
              <a:t> Ensures </a:t>
            </a:r>
            <a:r>
              <a:rPr lang="en-IN" b="1" dirty="0"/>
              <a:t>scalability and accessibility</a:t>
            </a:r>
            <a:r>
              <a:rPr lang="en-IN" dirty="0"/>
              <a:t> of IoT data.</a:t>
            </a:r>
          </a:p>
          <a:p>
            <a:pPr marL="0" indent="0"/>
            <a:endParaRPr lang="en-IN" dirty="0"/>
          </a:p>
        </p:txBody>
      </p:sp>
    </p:spTree>
    <p:extLst>
      <p:ext uri="{BB962C8B-B14F-4D97-AF65-F5344CB8AC3E}">
        <p14:creationId xmlns:p14="http://schemas.microsoft.com/office/powerpoint/2010/main" val="3699624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CFFBD-40DD-BA4A-A4F9-530DFC6C69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85631-4EF8-1401-4F6C-FFC7628B8309}"/>
              </a:ext>
            </a:extLst>
          </p:cNvPr>
          <p:cNvSpPr>
            <a:spLocks noGrp="1"/>
          </p:cNvSpPr>
          <p:nvPr>
            <p:ph sz="quarter" idx="10"/>
          </p:nvPr>
        </p:nvSpPr>
        <p:spPr>
          <a:xfrm>
            <a:off x="304800" y="152400"/>
            <a:ext cx="6324600" cy="1143000"/>
          </a:xfrm>
        </p:spPr>
        <p:txBody>
          <a:bodyPr anchor="ctr">
            <a:normAutofit/>
          </a:bodyPr>
          <a:lstStyle/>
          <a:p>
            <a:r>
              <a:rPr lang="en-US" dirty="0"/>
              <a:t>IoT Model</a:t>
            </a:r>
            <a:endParaRPr lang="en-US"/>
          </a:p>
        </p:txBody>
      </p:sp>
      <p:sp>
        <p:nvSpPr>
          <p:cNvPr id="9" name="Content Placeholder 8">
            <a:extLst>
              <a:ext uri="{FF2B5EF4-FFF2-40B4-BE49-F238E27FC236}">
                <a16:creationId xmlns:a16="http://schemas.microsoft.com/office/drawing/2014/main" id="{75CE3A9C-28EA-DAAE-0D0F-F8E4D55DE25D}"/>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F1A485D1-6C4A-7EE0-0FB0-E5D7C838D37D}"/>
              </a:ext>
            </a:extLst>
          </p:cNvPr>
          <p:cNvSpPr>
            <a:spLocks noGrp="1"/>
          </p:cNvSpPr>
          <p:nvPr>
            <p:ph type="sldNum" sz="quarter" idx="14"/>
          </p:nvPr>
        </p:nvSpPr>
        <p:spPr>
          <a:xfrm>
            <a:off x="7010400" y="6101551"/>
            <a:ext cx="2133600" cy="365125"/>
          </a:xfrm>
        </p:spPr>
        <p:txBody>
          <a:bodyPr anchor="ctr">
            <a:normAutofit/>
          </a:bodyPr>
          <a:lstStyle/>
          <a:p>
            <a:fld id="{BC8D7E44-7D4F-4942-A8C9-2DF6BF8399E8}" type="slidenum">
              <a:rPr lang="en-US" smtClean="0"/>
              <a:pPr/>
              <a:t>31</a:t>
            </a:fld>
            <a:endParaRPr lang="en-US"/>
          </a:p>
        </p:txBody>
      </p:sp>
      <p:sp>
        <p:nvSpPr>
          <p:cNvPr id="4" name="Content Placeholder 3">
            <a:extLst>
              <a:ext uri="{FF2B5EF4-FFF2-40B4-BE49-F238E27FC236}">
                <a16:creationId xmlns:a16="http://schemas.microsoft.com/office/drawing/2014/main" id="{F924FB34-AAC3-6F84-BC16-21BF7099515A}"/>
              </a:ext>
            </a:extLst>
          </p:cNvPr>
          <p:cNvSpPr>
            <a:spLocks noGrp="1"/>
          </p:cNvSpPr>
          <p:nvPr>
            <p:ph idx="1"/>
          </p:nvPr>
        </p:nvSpPr>
        <p:spPr/>
        <p:txBody>
          <a:bodyPr>
            <a:normAutofit fontScale="85000" lnSpcReduction="20000"/>
          </a:bodyPr>
          <a:lstStyle/>
          <a:p>
            <a:pPr>
              <a:buNone/>
            </a:pPr>
            <a:r>
              <a:rPr lang="en-US" b="1" dirty="0"/>
              <a:t>5. Applications</a:t>
            </a:r>
          </a:p>
          <a:p>
            <a:pPr>
              <a:buFont typeface="Arial" panose="020B0604020202020204" pitchFamily="34" charset="0"/>
              <a:buChar char="•"/>
            </a:pPr>
            <a:r>
              <a:rPr lang="en-US" b="1" dirty="0"/>
              <a:t>Role:</a:t>
            </a:r>
            <a:r>
              <a:rPr lang="en-US" dirty="0"/>
              <a:t> </a:t>
            </a:r>
            <a:r>
              <a:rPr lang="en-US" b="1" dirty="0"/>
              <a:t>Processes stored data</a:t>
            </a:r>
            <a:r>
              <a:rPr lang="en-US" dirty="0"/>
              <a:t> and provides </a:t>
            </a:r>
            <a:r>
              <a:rPr lang="en-US" b="1" dirty="0"/>
              <a:t>insights</a:t>
            </a:r>
            <a:r>
              <a:rPr lang="en-US" dirty="0"/>
              <a:t> to users.</a:t>
            </a:r>
          </a:p>
          <a:p>
            <a:pPr>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dirty="0"/>
              <a:t>IoT dashboards for visualization</a:t>
            </a:r>
          </a:p>
          <a:p>
            <a:pPr marL="742950" lvl="1" indent="-285750">
              <a:buFont typeface="Arial" panose="020B0604020202020204" pitchFamily="34" charset="0"/>
              <a:buChar char="•"/>
            </a:pPr>
            <a:r>
              <a:rPr lang="en-US" dirty="0"/>
              <a:t>AI-driven predictive analytics</a:t>
            </a:r>
          </a:p>
          <a:p>
            <a:pPr marL="742950" lvl="1" indent="-285750">
              <a:buFont typeface="Arial" panose="020B0604020202020204" pitchFamily="34" charset="0"/>
              <a:buChar char="•"/>
            </a:pPr>
            <a:r>
              <a:rPr lang="en-US" dirty="0"/>
              <a:t>Automation applications (smart homes, industrial IoT)</a:t>
            </a:r>
          </a:p>
          <a:p>
            <a:pPr>
              <a:buFont typeface="Arial" panose="020B0604020202020204" pitchFamily="34" charset="0"/>
              <a:buChar char="•"/>
            </a:pPr>
            <a:r>
              <a:rPr lang="en-US" b="1" dirty="0"/>
              <a:t>Purpose:</a:t>
            </a:r>
            <a:r>
              <a:rPr lang="en-US" dirty="0"/>
              <a:t> Helps businesses and users </a:t>
            </a:r>
            <a:r>
              <a:rPr lang="en-US" b="1" dirty="0"/>
              <a:t>make data-driven decisions</a:t>
            </a:r>
            <a:r>
              <a:rPr lang="en-US" dirty="0"/>
              <a:t>.</a:t>
            </a:r>
          </a:p>
          <a:p>
            <a:pPr>
              <a:buNone/>
            </a:pPr>
            <a:r>
              <a:rPr lang="en-US" b="1" dirty="0"/>
              <a:t>6. Act &amp; Collaborate</a:t>
            </a:r>
          </a:p>
          <a:p>
            <a:pPr>
              <a:buFont typeface="Arial" panose="020B0604020202020204" pitchFamily="34" charset="0"/>
              <a:buChar char="•"/>
            </a:pPr>
            <a:r>
              <a:rPr lang="en-US" b="1" dirty="0"/>
              <a:t>Role:</a:t>
            </a:r>
            <a:r>
              <a:rPr lang="en-US" dirty="0"/>
              <a:t> Enables </a:t>
            </a:r>
            <a:r>
              <a:rPr lang="en-US" b="1" dirty="0"/>
              <a:t>human decision-making and automated responses</a:t>
            </a:r>
            <a:r>
              <a:rPr lang="en-US" dirty="0"/>
              <a:t> based on processed data.</a:t>
            </a:r>
          </a:p>
          <a:p>
            <a:pPr>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b="1" dirty="0"/>
              <a:t>Smart agriculture</a:t>
            </a:r>
            <a:r>
              <a:rPr lang="en-US" dirty="0"/>
              <a:t> (automatically watering plants based on soil moisture data)</a:t>
            </a:r>
          </a:p>
          <a:p>
            <a:pPr marL="742950" lvl="1" indent="-285750">
              <a:buFont typeface="Arial" panose="020B0604020202020204" pitchFamily="34" charset="0"/>
              <a:buChar char="•"/>
            </a:pPr>
            <a:r>
              <a:rPr lang="en-US" b="1" dirty="0"/>
              <a:t>Healthcare monitoring</a:t>
            </a:r>
            <a:r>
              <a:rPr lang="en-US" dirty="0"/>
              <a:t> (alerting doctors in case of abnormal vitals)</a:t>
            </a:r>
          </a:p>
          <a:p>
            <a:pPr marL="742950" lvl="1" indent="-285750">
              <a:buFont typeface="Arial" panose="020B0604020202020204" pitchFamily="34" charset="0"/>
              <a:buChar char="•"/>
            </a:pPr>
            <a:r>
              <a:rPr lang="en-US" b="1" dirty="0"/>
              <a:t>Industrial automation</a:t>
            </a:r>
            <a:r>
              <a:rPr lang="en-US" dirty="0"/>
              <a:t> (predicting and preventing machine failures)</a:t>
            </a:r>
          </a:p>
          <a:p>
            <a:pPr>
              <a:buFont typeface="Arial" panose="020B0604020202020204" pitchFamily="34" charset="0"/>
              <a:buChar char="•"/>
            </a:pPr>
            <a:r>
              <a:rPr lang="en-US" b="1" dirty="0"/>
              <a:t>Purpose:</a:t>
            </a:r>
            <a:r>
              <a:rPr lang="en-US" dirty="0"/>
              <a:t> Ensures that </a:t>
            </a:r>
            <a:r>
              <a:rPr lang="en-US" b="1" dirty="0"/>
              <a:t>data insights lead to real-world actions</a:t>
            </a:r>
            <a:r>
              <a:rPr lang="en-US" dirty="0"/>
              <a:t>.</a:t>
            </a:r>
          </a:p>
          <a:p>
            <a:pPr marL="0" indent="0"/>
            <a:endParaRPr lang="en-US" dirty="0"/>
          </a:p>
        </p:txBody>
      </p:sp>
    </p:spTree>
    <p:extLst>
      <p:ext uri="{BB962C8B-B14F-4D97-AF65-F5344CB8AC3E}">
        <p14:creationId xmlns:p14="http://schemas.microsoft.com/office/powerpoint/2010/main" val="2846952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C98B8-ED08-D3CC-793F-81F2894EBE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CBA80-BE13-0E2A-5299-8CD3F74C882D}"/>
              </a:ext>
            </a:extLst>
          </p:cNvPr>
          <p:cNvSpPr>
            <a:spLocks noGrp="1"/>
          </p:cNvSpPr>
          <p:nvPr>
            <p:ph sz="quarter" idx="10"/>
          </p:nvPr>
        </p:nvSpPr>
        <p:spPr>
          <a:xfrm>
            <a:off x="304800" y="152400"/>
            <a:ext cx="6324600" cy="1143000"/>
          </a:xfrm>
        </p:spPr>
        <p:txBody>
          <a:bodyPr anchor="ctr">
            <a:normAutofit/>
          </a:bodyPr>
          <a:lstStyle/>
          <a:p>
            <a:r>
              <a:rPr lang="en-US" dirty="0"/>
              <a:t>IoT Model</a:t>
            </a:r>
            <a:endParaRPr lang="en-US"/>
          </a:p>
        </p:txBody>
      </p:sp>
      <p:sp>
        <p:nvSpPr>
          <p:cNvPr id="9" name="Content Placeholder 8">
            <a:extLst>
              <a:ext uri="{FF2B5EF4-FFF2-40B4-BE49-F238E27FC236}">
                <a16:creationId xmlns:a16="http://schemas.microsoft.com/office/drawing/2014/main" id="{5F34276C-6A6F-38CE-532D-6D9EE9DD673D}"/>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46898565-789C-A4F3-A031-A28B5CB984A2}"/>
              </a:ext>
            </a:extLst>
          </p:cNvPr>
          <p:cNvSpPr>
            <a:spLocks noGrp="1"/>
          </p:cNvSpPr>
          <p:nvPr>
            <p:ph type="sldNum" sz="quarter" idx="14"/>
          </p:nvPr>
        </p:nvSpPr>
        <p:spPr>
          <a:xfrm>
            <a:off x="7010400" y="6101551"/>
            <a:ext cx="2133600" cy="365125"/>
          </a:xfrm>
        </p:spPr>
        <p:txBody>
          <a:bodyPr anchor="ctr">
            <a:normAutofit/>
          </a:bodyPr>
          <a:lstStyle/>
          <a:p>
            <a:fld id="{BC8D7E44-7D4F-4942-A8C9-2DF6BF8399E8}" type="slidenum">
              <a:rPr lang="en-US" smtClean="0"/>
              <a:pPr/>
              <a:t>32</a:t>
            </a:fld>
            <a:endParaRPr lang="en-US"/>
          </a:p>
        </p:txBody>
      </p:sp>
      <p:sp>
        <p:nvSpPr>
          <p:cNvPr id="4" name="Content Placeholder 3">
            <a:extLst>
              <a:ext uri="{FF2B5EF4-FFF2-40B4-BE49-F238E27FC236}">
                <a16:creationId xmlns:a16="http://schemas.microsoft.com/office/drawing/2014/main" id="{49A0EB37-CF3A-55D1-4318-C3060B0FDC33}"/>
              </a:ext>
            </a:extLst>
          </p:cNvPr>
          <p:cNvSpPr>
            <a:spLocks noGrp="1"/>
          </p:cNvSpPr>
          <p:nvPr>
            <p:ph idx="1"/>
          </p:nvPr>
        </p:nvSpPr>
        <p:spPr/>
        <p:txBody>
          <a:bodyPr>
            <a:normAutofit lnSpcReduction="10000"/>
          </a:bodyPr>
          <a:lstStyle/>
          <a:p>
            <a:pPr>
              <a:buNone/>
            </a:pPr>
            <a:r>
              <a:rPr lang="en-US" b="1" dirty="0"/>
              <a:t>Key Takeaways from the IoT Model</a:t>
            </a:r>
          </a:p>
          <a:p>
            <a:pPr>
              <a:buFont typeface="+mj-lt"/>
              <a:buAutoNum type="arabicPeriod"/>
            </a:pPr>
            <a:r>
              <a:rPr lang="en-US" b="1" dirty="0"/>
              <a:t>Devices</a:t>
            </a:r>
            <a:r>
              <a:rPr lang="en-US" dirty="0"/>
              <a:t> collect data.</a:t>
            </a:r>
          </a:p>
          <a:p>
            <a:pPr>
              <a:buFont typeface="+mj-lt"/>
              <a:buAutoNum type="arabicPeriod"/>
            </a:pPr>
            <a:r>
              <a:rPr lang="en-US" b="1" dirty="0"/>
              <a:t>Network</a:t>
            </a:r>
            <a:r>
              <a:rPr lang="en-US" dirty="0"/>
              <a:t> transmits data securely.</a:t>
            </a:r>
          </a:p>
          <a:p>
            <a:pPr>
              <a:buFont typeface="+mj-lt"/>
              <a:buAutoNum type="arabicPeriod"/>
            </a:pPr>
            <a:r>
              <a:rPr lang="en-US" b="1" dirty="0"/>
              <a:t>Edge Computing</a:t>
            </a:r>
            <a:r>
              <a:rPr lang="en-US" dirty="0"/>
              <a:t> pre-processes data in real-time.</a:t>
            </a:r>
          </a:p>
          <a:p>
            <a:pPr>
              <a:buFont typeface="+mj-lt"/>
              <a:buAutoNum type="arabicPeriod"/>
            </a:pPr>
            <a:r>
              <a:rPr lang="en-US" b="1" dirty="0"/>
              <a:t>Data Storage</a:t>
            </a:r>
            <a:r>
              <a:rPr lang="en-US" dirty="0"/>
              <a:t> organizes and stores IoT data.</a:t>
            </a:r>
          </a:p>
          <a:p>
            <a:pPr>
              <a:buFont typeface="+mj-lt"/>
              <a:buAutoNum type="arabicPeriod"/>
            </a:pPr>
            <a:r>
              <a:rPr lang="en-US" b="1" dirty="0"/>
              <a:t>Applications</a:t>
            </a:r>
            <a:r>
              <a:rPr lang="en-US" dirty="0"/>
              <a:t> analyze and visualize IoT data.</a:t>
            </a:r>
          </a:p>
          <a:p>
            <a:pPr>
              <a:buFont typeface="+mj-lt"/>
              <a:buAutoNum type="arabicPeriod"/>
            </a:pPr>
            <a:r>
              <a:rPr lang="en-US" b="1" dirty="0"/>
              <a:t>Act &amp; Collaborate</a:t>
            </a:r>
            <a:r>
              <a:rPr lang="en-US" dirty="0"/>
              <a:t> transforms insights into real-world actions.</a:t>
            </a:r>
          </a:p>
          <a:p>
            <a:r>
              <a:rPr lang="en-US" dirty="0"/>
              <a:t>This IoT model ensures </a:t>
            </a:r>
            <a:r>
              <a:rPr lang="en-US" b="1" dirty="0"/>
              <a:t>efficient data processing and decision-making</a:t>
            </a:r>
            <a:r>
              <a:rPr lang="en-US" dirty="0"/>
              <a:t> across industries like </a:t>
            </a:r>
            <a:r>
              <a:rPr lang="en-US" b="1" dirty="0"/>
              <a:t>healthcare, smart cities, industrial automation, and agriculture</a:t>
            </a:r>
            <a:r>
              <a:rPr lang="en-US" dirty="0"/>
              <a:t>.</a:t>
            </a:r>
          </a:p>
        </p:txBody>
      </p:sp>
    </p:spTree>
    <p:extLst>
      <p:ext uri="{BB962C8B-B14F-4D97-AF65-F5344CB8AC3E}">
        <p14:creationId xmlns:p14="http://schemas.microsoft.com/office/powerpoint/2010/main" val="2619866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oT Components Chart">
            <a:extLst>
              <a:ext uri="{FF2B5EF4-FFF2-40B4-BE49-F238E27FC236}">
                <a16:creationId xmlns:a16="http://schemas.microsoft.com/office/drawing/2014/main" id="{83AFAE72-ABC6-CF09-1F87-A3F0B3FE5CBE}"/>
              </a:ext>
            </a:extLst>
          </p:cNvPr>
          <p:cNvPicPr>
            <a:picLocks noChangeAspect="1" noChangeArrowheads="1"/>
          </p:cNvPicPr>
          <p:nvPr/>
        </p:nvPicPr>
        <p:blipFill>
          <a:blip r:embed="rId2" cstate="print"/>
          <a:stretch>
            <a:fillRect/>
          </a:stretch>
        </p:blipFill>
        <p:spPr bwMode="auto">
          <a:xfrm>
            <a:off x="1402291" y="1493837"/>
            <a:ext cx="6034617" cy="4525963"/>
          </a:xfrm>
          <a:prstGeom prst="rect">
            <a:avLst/>
          </a:prstGeom>
          <a:noFill/>
        </p:spPr>
      </p:pic>
      <p:sp>
        <p:nvSpPr>
          <p:cNvPr id="3" name="Content Placeholder 2"/>
          <p:cNvSpPr>
            <a:spLocks noGrp="1"/>
          </p:cNvSpPr>
          <p:nvPr>
            <p:ph sz="quarter" idx="10"/>
          </p:nvPr>
        </p:nvSpPr>
        <p:spPr>
          <a:xfrm>
            <a:off x="304800" y="152400"/>
            <a:ext cx="6324600" cy="1143000"/>
          </a:xfrm>
        </p:spPr>
        <p:txBody>
          <a:bodyPr anchor="ctr">
            <a:normAutofit/>
          </a:bodyPr>
          <a:lstStyle/>
          <a:p>
            <a:pPr>
              <a:spcAft>
                <a:spcPts val="600"/>
              </a:spcAft>
            </a:pPr>
            <a:r>
              <a:rPr lang="en-US" dirty="0"/>
              <a:t>IoT 3 Layer model</a:t>
            </a:r>
            <a:endParaRPr lang="en-US"/>
          </a:p>
        </p:txBody>
      </p:sp>
      <p:sp>
        <p:nvSpPr>
          <p:cNvPr id="12" name="Content Placeholder 3">
            <a:extLst>
              <a:ext uri="{FF2B5EF4-FFF2-40B4-BE49-F238E27FC236}">
                <a16:creationId xmlns:a16="http://schemas.microsoft.com/office/drawing/2014/main" id="{40DDEF88-682C-CA24-7732-F09674C9634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33</a:t>
            </a:fld>
            <a:endParaRPr lang="en-US"/>
          </a:p>
        </p:txBody>
      </p:sp>
    </p:spTree>
    <p:extLst>
      <p:ext uri="{BB962C8B-B14F-4D97-AF65-F5344CB8AC3E}">
        <p14:creationId xmlns:p14="http://schemas.microsoft.com/office/powerpoint/2010/main" val="3783898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E3BAC-AE08-33EC-3CA1-8B9BF33C2F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A388B-C66E-7323-8334-31D7735BA175}"/>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dirty="0"/>
              <a:t>IoT 3 Layer model</a:t>
            </a:r>
            <a:endParaRPr lang="en-US"/>
          </a:p>
        </p:txBody>
      </p:sp>
      <p:sp>
        <p:nvSpPr>
          <p:cNvPr id="12" name="Content Placeholder 3">
            <a:extLst>
              <a:ext uri="{FF2B5EF4-FFF2-40B4-BE49-F238E27FC236}">
                <a16:creationId xmlns:a16="http://schemas.microsoft.com/office/drawing/2014/main" id="{EF299819-1B17-44F1-5780-C1551A58B1D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79ACA453-621F-9957-B717-8A8EEA27D63F}"/>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34</a:t>
            </a:fld>
            <a:endParaRPr lang="en-US"/>
          </a:p>
        </p:txBody>
      </p:sp>
      <p:sp>
        <p:nvSpPr>
          <p:cNvPr id="2" name="TextBox 1">
            <a:extLst>
              <a:ext uri="{FF2B5EF4-FFF2-40B4-BE49-F238E27FC236}">
                <a16:creationId xmlns:a16="http://schemas.microsoft.com/office/drawing/2014/main" id="{3B387609-1F98-7550-E0D5-D9922B56D6DB}"/>
              </a:ext>
            </a:extLst>
          </p:cNvPr>
          <p:cNvSpPr txBox="1"/>
          <p:nvPr/>
        </p:nvSpPr>
        <p:spPr>
          <a:xfrm>
            <a:off x="0" y="1371600"/>
            <a:ext cx="8839200" cy="5078313"/>
          </a:xfrm>
          <a:prstGeom prst="rect">
            <a:avLst/>
          </a:prstGeom>
          <a:noFill/>
        </p:spPr>
        <p:txBody>
          <a:bodyPr wrap="square" rtlCol="0">
            <a:spAutoFit/>
          </a:bodyPr>
          <a:lstStyle/>
          <a:p>
            <a:r>
              <a:rPr lang="en-US" dirty="0"/>
              <a:t>The image represents the </a:t>
            </a:r>
            <a:r>
              <a:rPr lang="en-US" b="1" dirty="0"/>
              <a:t>IoT 3-Layer Model</a:t>
            </a:r>
            <a:r>
              <a:rPr lang="en-US" dirty="0"/>
              <a:t>, which explains how IoT systems function by dividing them into three main layers: </a:t>
            </a:r>
            <a:r>
              <a:rPr lang="en-US" b="1" dirty="0"/>
              <a:t>IoT Endpoints, IoT Software, and IoT Apps</a:t>
            </a:r>
            <a:r>
              <a:rPr lang="en-US" dirty="0"/>
              <a:t>. Below is a detailed breakdown of each layer and its role in the IoT ecosystem.</a:t>
            </a:r>
          </a:p>
          <a:p>
            <a:endParaRPr lang="en-US" dirty="0"/>
          </a:p>
          <a:p>
            <a:pPr>
              <a:buNone/>
            </a:pPr>
            <a:r>
              <a:rPr lang="en-US" b="1" dirty="0"/>
              <a:t>1. IoT Endpoints (Connected Products)</a:t>
            </a:r>
          </a:p>
          <a:p>
            <a:pPr>
              <a:buFont typeface="Arial" panose="020B0604020202020204" pitchFamily="34" charset="0"/>
              <a:buChar char="•"/>
            </a:pPr>
            <a:r>
              <a:rPr lang="en-US" b="1" dirty="0"/>
              <a:t>Role:</a:t>
            </a:r>
            <a:r>
              <a:rPr lang="en-US" dirty="0"/>
              <a:t> This layer consists of </a:t>
            </a:r>
            <a:r>
              <a:rPr lang="en-US" b="1" dirty="0"/>
              <a:t>physical IoT devices</a:t>
            </a:r>
            <a:r>
              <a:rPr lang="en-US" dirty="0"/>
              <a:t> that collect and transmit data.</a:t>
            </a:r>
          </a:p>
          <a:p>
            <a:pPr>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b="1" dirty="0"/>
              <a:t>Sensors</a:t>
            </a:r>
            <a:r>
              <a:rPr lang="en-US" dirty="0"/>
              <a:t> (temperature, motion, GPS, pressure)</a:t>
            </a:r>
          </a:p>
          <a:p>
            <a:pPr marL="742950" lvl="1" indent="-285750">
              <a:buFont typeface="Arial" panose="020B0604020202020204" pitchFamily="34" charset="0"/>
              <a:buChar char="•"/>
            </a:pPr>
            <a:r>
              <a:rPr lang="en-US" b="1" dirty="0"/>
              <a:t>Agents</a:t>
            </a:r>
            <a:r>
              <a:rPr lang="en-US" dirty="0"/>
              <a:t> (IoT gateways that facilitate communication)</a:t>
            </a:r>
          </a:p>
          <a:p>
            <a:pPr marL="742950" lvl="1" indent="-285750">
              <a:buFont typeface="Arial" panose="020B0604020202020204" pitchFamily="34" charset="0"/>
              <a:buChar char="•"/>
            </a:pPr>
            <a:r>
              <a:rPr lang="en-US" b="1" dirty="0"/>
              <a:t>Edge Computing</a:t>
            </a:r>
            <a:r>
              <a:rPr lang="en-US" dirty="0"/>
              <a:t> (processes data locally before sending it to the cloud)</a:t>
            </a:r>
          </a:p>
          <a:p>
            <a:pPr marL="742950" lvl="1" indent="-285750">
              <a:buFont typeface="Arial" panose="020B0604020202020204" pitchFamily="34" charset="0"/>
              <a:buChar char="•"/>
            </a:pPr>
            <a:r>
              <a:rPr lang="en-US" b="1" dirty="0"/>
              <a:t>Actuators</a:t>
            </a:r>
            <a:r>
              <a:rPr lang="en-US" dirty="0"/>
              <a:t> (motors, valves, and other control devices)</a:t>
            </a:r>
          </a:p>
          <a:p>
            <a:pPr>
              <a:buFont typeface="Arial" panose="020B0604020202020204" pitchFamily="34" charset="0"/>
              <a:buChar char="•"/>
            </a:pPr>
            <a:r>
              <a:rPr lang="en-US" b="1" dirty="0"/>
              <a:t>Communication Technologies:</a:t>
            </a:r>
            <a:endParaRPr lang="en-US" dirty="0"/>
          </a:p>
          <a:p>
            <a:pPr marL="742950" lvl="1" indent="-285750">
              <a:buFont typeface="Arial" panose="020B0604020202020204" pitchFamily="34" charset="0"/>
              <a:buChar char="•"/>
            </a:pPr>
            <a:r>
              <a:rPr lang="en-US" b="1" dirty="0"/>
              <a:t>Broadcasting</a:t>
            </a:r>
            <a:endParaRPr lang="en-US" dirty="0"/>
          </a:p>
          <a:p>
            <a:pPr marL="742950" lvl="1" indent="-285750">
              <a:buFont typeface="Arial" panose="020B0604020202020204" pitchFamily="34" charset="0"/>
              <a:buChar char="•"/>
            </a:pPr>
            <a:r>
              <a:rPr lang="en-US" b="1" dirty="0"/>
              <a:t>Gateway connections</a:t>
            </a:r>
            <a:endParaRPr lang="en-US" dirty="0"/>
          </a:p>
          <a:p>
            <a:pPr marL="742950" lvl="1" indent="-285750">
              <a:buFont typeface="Arial" panose="020B0604020202020204" pitchFamily="34" charset="0"/>
              <a:buChar char="•"/>
            </a:pPr>
            <a:r>
              <a:rPr lang="en-US" b="1" dirty="0"/>
              <a:t>LPWAN (Low-Power Wide-Area Network)</a:t>
            </a:r>
            <a:endParaRPr lang="en-US" dirty="0"/>
          </a:p>
          <a:p>
            <a:pPr marL="742950" lvl="1" indent="-285750">
              <a:buFont typeface="Arial" panose="020B0604020202020204" pitchFamily="34" charset="0"/>
              <a:buChar char="•"/>
            </a:pPr>
            <a:r>
              <a:rPr lang="en-US" b="1" dirty="0"/>
              <a:t>LAN (Local Area Network)</a:t>
            </a:r>
            <a:endParaRPr lang="en-US" dirty="0"/>
          </a:p>
          <a:p>
            <a:pPr>
              <a:buFont typeface="Arial" panose="020B0604020202020204" pitchFamily="34" charset="0"/>
              <a:buChar char="•"/>
            </a:pPr>
            <a:r>
              <a:rPr lang="en-US" b="1" dirty="0"/>
              <a:t>Purpose:</a:t>
            </a:r>
            <a:r>
              <a:rPr lang="en-US" dirty="0"/>
              <a:t> This layer captures real-world </a:t>
            </a:r>
            <a:r>
              <a:rPr lang="en-US" b="1" dirty="0"/>
              <a:t>data</a:t>
            </a:r>
            <a:r>
              <a:rPr lang="en-US" dirty="0"/>
              <a:t> and forwards it for processing.</a:t>
            </a:r>
          </a:p>
          <a:p>
            <a:endParaRPr lang="en-IN" dirty="0"/>
          </a:p>
        </p:txBody>
      </p:sp>
    </p:spTree>
    <p:extLst>
      <p:ext uri="{BB962C8B-B14F-4D97-AF65-F5344CB8AC3E}">
        <p14:creationId xmlns:p14="http://schemas.microsoft.com/office/powerpoint/2010/main" val="939388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1C72A-10ED-21C5-D642-1CF57EC14D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29FFB-F42B-4C9E-6A80-AAE034C06008}"/>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dirty="0"/>
              <a:t>IoT 3 Layer model</a:t>
            </a:r>
            <a:endParaRPr lang="en-US"/>
          </a:p>
        </p:txBody>
      </p:sp>
      <p:sp>
        <p:nvSpPr>
          <p:cNvPr id="12" name="Content Placeholder 3">
            <a:extLst>
              <a:ext uri="{FF2B5EF4-FFF2-40B4-BE49-F238E27FC236}">
                <a16:creationId xmlns:a16="http://schemas.microsoft.com/office/drawing/2014/main" id="{B9599EE6-8C28-6CDD-0246-C25E9F699CD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9664BC57-C763-E690-C494-73928165BDB4}"/>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35</a:t>
            </a:fld>
            <a:endParaRPr lang="en-US"/>
          </a:p>
        </p:txBody>
      </p:sp>
      <p:sp>
        <p:nvSpPr>
          <p:cNvPr id="2" name="TextBox 1">
            <a:extLst>
              <a:ext uri="{FF2B5EF4-FFF2-40B4-BE49-F238E27FC236}">
                <a16:creationId xmlns:a16="http://schemas.microsoft.com/office/drawing/2014/main" id="{B07526DD-AC14-D606-BE7D-2953EA161755}"/>
              </a:ext>
            </a:extLst>
          </p:cNvPr>
          <p:cNvSpPr txBox="1"/>
          <p:nvPr/>
        </p:nvSpPr>
        <p:spPr>
          <a:xfrm>
            <a:off x="0" y="1371600"/>
            <a:ext cx="8839200" cy="3693319"/>
          </a:xfrm>
          <a:prstGeom prst="rect">
            <a:avLst/>
          </a:prstGeom>
          <a:noFill/>
        </p:spPr>
        <p:txBody>
          <a:bodyPr wrap="square" rtlCol="0">
            <a:spAutoFit/>
          </a:bodyPr>
          <a:lstStyle/>
          <a:p>
            <a:pPr>
              <a:buNone/>
            </a:pPr>
            <a:r>
              <a:rPr lang="en-US" b="1" dirty="0"/>
              <a:t>2. IoT Software (Connected Products)</a:t>
            </a:r>
          </a:p>
          <a:p>
            <a:pPr>
              <a:buFont typeface="Arial" panose="020B0604020202020204" pitchFamily="34" charset="0"/>
              <a:buChar char="•"/>
            </a:pPr>
            <a:r>
              <a:rPr lang="en-US" b="1" dirty="0"/>
              <a:t>Role:</a:t>
            </a:r>
            <a:r>
              <a:rPr lang="en-US" dirty="0"/>
              <a:t> The software layer </a:t>
            </a:r>
            <a:r>
              <a:rPr lang="en-US" b="1" dirty="0"/>
              <a:t>processes and manages IoT data</a:t>
            </a:r>
            <a:r>
              <a:rPr lang="en-US" dirty="0"/>
              <a:t> collected from endpoints.</a:t>
            </a:r>
          </a:p>
          <a:p>
            <a:pPr>
              <a:buFont typeface="Arial" panose="020B0604020202020204" pitchFamily="34" charset="0"/>
              <a:buChar char="•"/>
            </a:pPr>
            <a:r>
              <a:rPr lang="en-US" b="1" dirty="0"/>
              <a:t>Key Functions:</a:t>
            </a:r>
            <a:endParaRPr lang="en-US" dirty="0"/>
          </a:p>
          <a:p>
            <a:pPr marL="742950" lvl="1" indent="-285750">
              <a:buFont typeface="Arial" panose="020B0604020202020204" pitchFamily="34" charset="0"/>
              <a:buChar char="•"/>
            </a:pPr>
            <a:r>
              <a:rPr lang="en-US" b="1" dirty="0"/>
              <a:t>Device Management</a:t>
            </a:r>
            <a:r>
              <a:rPr lang="en-US" dirty="0"/>
              <a:t> (monitoring and controlling connected devices)</a:t>
            </a:r>
          </a:p>
          <a:p>
            <a:pPr marL="742950" lvl="1" indent="-285750">
              <a:buFont typeface="Arial" panose="020B0604020202020204" pitchFamily="34" charset="0"/>
              <a:buChar char="•"/>
            </a:pPr>
            <a:r>
              <a:rPr lang="en-US" b="1" dirty="0"/>
              <a:t>Digital Twin Management</a:t>
            </a:r>
            <a:r>
              <a:rPr lang="en-US" dirty="0"/>
              <a:t> (creating virtual models of physical devices)</a:t>
            </a:r>
          </a:p>
          <a:p>
            <a:pPr marL="742950" lvl="1" indent="-285750">
              <a:buFont typeface="Arial" panose="020B0604020202020204" pitchFamily="34" charset="0"/>
              <a:buChar char="•"/>
            </a:pPr>
            <a:r>
              <a:rPr lang="en-US" b="1" dirty="0"/>
              <a:t>Event Processing</a:t>
            </a:r>
            <a:r>
              <a:rPr lang="en-US" dirty="0"/>
              <a:t> (real-time data handling and triggers)</a:t>
            </a:r>
          </a:p>
          <a:p>
            <a:pPr marL="742950" lvl="1" indent="-285750">
              <a:buFont typeface="Arial" panose="020B0604020202020204" pitchFamily="34" charset="0"/>
              <a:buChar char="•"/>
            </a:pPr>
            <a:r>
              <a:rPr lang="en-US" b="1" dirty="0"/>
              <a:t>Data Management</a:t>
            </a:r>
            <a:r>
              <a:rPr lang="en-US" dirty="0"/>
              <a:t> (storing and organizing IoT-generated data)</a:t>
            </a:r>
          </a:p>
          <a:p>
            <a:pPr marL="742950" lvl="1" indent="-285750">
              <a:buFont typeface="Arial" panose="020B0604020202020204" pitchFamily="34" charset="0"/>
              <a:buChar char="•"/>
            </a:pPr>
            <a:r>
              <a:rPr lang="en-US" b="1" dirty="0"/>
              <a:t>Analytics &amp; Machine Learning</a:t>
            </a:r>
            <a:r>
              <a:rPr lang="en-US" dirty="0"/>
              <a:t> (AI-powered insights from data)</a:t>
            </a:r>
          </a:p>
          <a:p>
            <a:pPr marL="742950" lvl="1" indent="-285750">
              <a:buFont typeface="Arial" panose="020B0604020202020204" pitchFamily="34" charset="0"/>
              <a:buChar char="•"/>
            </a:pPr>
            <a:r>
              <a:rPr lang="en-US" b="1" dirty="0"/>
              <a:t>API Management</a:t>
            </a:r>
            <a:r>
              <a:rPr lang="en-US" dirty="0"/>
              <a:t> (enabling communication between IoT components)</a:t>
            </a:r>
          </a:p>
          <a:p>
            <a:pPr marL="742950" lvl="1" indent="-285750">
              <a:buFont typeface="Arial" panose="020B0604020202020204" pitchFamily="34" charset="0"/>
              <a:buChar char="•"/>
            </a:pPr>
            <a:r>
              <a:rPr lang="en-US" b="1" dirty="0"/>
              <a:t>Security Management</a:t>
            </a:r>
            <a:r>
              <a:rPr lang="en-US" dirty="0"/>
              <a:t> (protecting IoT networks from cyber threats)</a:t>
            </a:r>
          </a:p>
          <a:p>
            <a:pPr>
              <a:buFont typeface="Arial" panose="020B0604020202020204" pitchFamily="34" charset="0"/>
              <a:buChar char="•"/>
            </a:pPr>
            <a:r>
              <a:rPr lang="en-US" b="1" dirty="0"/>
              <a:t>Purpose:</a:t>
            </a:r>
            <a:r>
              <a:rPr lang="en-US" dirty="0"/>
              <a:t> This layer ensures that </a:t>
            </a:r>
            <a:r>
              <a:rPr lang="en-US" b="1" dirty="0"/>
              <a:t>IoT data is structured, analyzed, and secure</a:t>
            </a:r>
            <a:r>
              <a:rPr lang="en-US" dirty="0"/>
              <a:t>.</a:t>
            </a:r>
          </a:p>
          <a:p>
            <a:endParaRPr lang="en-US" dirty="0"/>
          </a:p>
          <a:p>
            <a:endParaRPr lang="en-US" dirty="0"/>
          </a:p>
        </p:txBody>
      </p:sp>
    </p:spTree>
    <p:extLst>
      <p:ext uri="{BB962C8B-B14F-4D97-AF65-F5344CB8AC3E}">
        <p14:creationId xmlns:p14="http://schemas.microsoft.com/office/powerpoint/2010/main" val="190514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14771-D368-01CE-3A34-EF21FB7D54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65578-F5A9-BF00-FEC5-EEEFE9B32D13}"/>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dirty="0"/>
              <a:t>IoT 3 Layer model</a:t>
            </a:r>
            <a:endParaRPr lang="en-US"/>
          </a:p>
        </p:txBody>
      </p:sp>
      <p:sp>
        <p:nvSpPr>
          <p:cNvPr id="12" name="Content Placeholder 3">
            <a:extLst>
              <a:ext uri="{FF2B5EF4-FFF2-40B4-BE49-F238E27FC236}">
                <a16:creationId xmlns:a16="http://schemas.microsoft.com/office/drawing/2014/main" id="{FC4540EF-1E38-C2E1-BC89-B238349687C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51A8D850-2A47-3373-6571-1B6F8D042139}"/>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36</a:t>
            </a:fld>
            <a:endParaRPr lang="en-US"/>
          </a:p>
        </p:txBody>
      </p:sp>
      <p:sp>
        <p:nvSpPr>
          <p:cNvPr id="2" name="TextBox 1">
            <a:extLst>
              <a:ext uri="{FF2B5EF4-FFF2-40B4-BE49-F238E27FC236}">
                <a16:creationId xmlns:a16="http://schemas.microsoft.com/office/drawing/2014/main" id="{4F1BEFFA-F3E2-448D-5BD4-EF9697F8DFD7}"/>
              </a:ext>
            </a:extLst>
          </p:cNvPr>
          <p:cNvSpPr txBox="1"/>
          <p:nvPr/>
        </p:nvSpPr>
        <p:spPr>
          <a:xfrm>
            <a:off x="0" y="1371600"/>
            <a:ext cx="8839200" cy="3139321"/>
          </a:xfrm>
          <a:prstGeom prst="rect">
            <a:avLst/>
          </a:prstGeom>
          <a:noFill/>
        </p:spPr>
        <p:txBody>
          <a:bodyPr wrap="square" rtlCol="0">
            <a:spAutoFit/>
          </a:bodyPr>
          <a:lstStyle/>
          <a:p>
            <a:pPr>
              <a:buNone/>
            </a:pPr>
            <a:r>
              <a:rPr lang="en-US" b="1" dirty="0"/>
              <a:t>3. IoT Apps (Smart Operations)</a:t>
            </a:r>
          </a:p>
          <a:p>
            <a:pPr>
              <a:buFont typeface="Arial" panose="020B0604020202020204" pitchFamily="34" charset="0"/>
              <a:buChar char="•"/>
            </a:pPr>
            <a:r>
              <a:rPr lang="en-US" b="1" dirty="0"/>
              <a:t>Role:</a:t>
            </a:r>
            <a:r>
              <a:rPr lang="en-US" dirty="0"/>
              <a:t> The application layer provides </a:t>
            </a:r>
            <a:r>
              <a:rPr lang="en-US" b="1" dirty="0"/>
              <a:t>user interfaces and tools</a:t>
            </a:r>
            <a:r>
              <a:rPr lang="en-US" dirty="0"/>
              <a:t> to interact with IoT data.</a:t>
            </a:r>
          </a:p>
          <a:p>
            <a:pPr>
              <a:buFont typeface="Arial" panose="020B0604020202020204" pitchFamily="34" charset="0"/>
              <a:buChar char="•"/>
            </a:pPr>
            <a:r>
              <a:rPr lang="en-US" b="1" dirty="0"/>
              <a:t>Key Components:</a:t>
            </a:r>
            <a:endParaRPr lang="en-US" dirty="0"/>
          </a:p>
          <a:p>
            <a:pPr marL="742950" lvl="1" indent="-285750">
              <a:buFont typeface="Arial" panose="020B0604020202020204" pitchFamily="34" charset="0"/>
              <a:buChar char="•"/>
            </a:pPr>
            <a:r>
              <a:rPr lang="en-US" b="1" dirty="0"/>
              <a:t>Develop</a:t>
            </a:r>
            <a:r>
              <a:rPr lang="en-US" dirty="0"/>
              <a:t> (creating IoT applications)</a:t>
            </a:r>
          </a:p>
          <a:p>
            <a:pPr marL="742950" lvl="1" indent="-285750">
              <a:buFont typeface="Arial" panose="020B0604020202020204" pitchFamily="34" charset="0"/>
              <a:buChar char="•"/>
            </a:pPr>
            <a:r>
              <a:rPr lang="en-US" b="1" dirty="0"/>
              <a:t>Integrate</a:t>
            </a:r>
            <a:r>
              <a:rPr lang="en-US" dirty="0"/>
              <a:t> (connecting different IoT services)</a:t>
            </a:r>
          </a:p>
          <a:p>
            <a:pPr marL="742950" lvl="1" indent="-285750">
              <a:buFont typeface="Arial" panose="020B0604020202020204" pitchFamily="34" charset="0"/>
              <a:buChar char="•"/>
            </a:pPr>
            <a:r>
              <a:rPr lang="en-US" b="1" dirty="0"/>
              <a:t>Test</a:t>
            </a:r>
            <a:r>
              <a:rPr lang="en-US" dirty="0"/>
              <a:t> (validating IoT applications)</a:t>
            </a:r>
          </a:p>
          <a:p>
            <a:pPr marL="742950" lvl="1" indent="-285750">
              <a:buFont typeface="Arial" panose="020B0604020202020204" pitchFamily="34" charset="0"/>
              <a:buChar char="•"/>
            </a:pPr>
            <a:r>
              <a:rPr lang="en-US" b="1" dirty="0"/>
              <a:t>Deploy</a:t>
            </a:r>
            <a:r>
              <a:rPr lang="en-US" dirty="0"/>
              <a:t> (launching IoT solutions)</a:t>
            </a:r>
          </a:p>
          <a:p>
            <a:pPr marL="742950" lvl="1" indent="-285750">
              <a:buFont typeface="Arial" panose="020B0604020202020204" pitchFamily="34" charset="0"/>
              <a:buChar char="•"/>
            </a:pPr>
            <a:r>
              <a:rPr lang="en-US" b="1" dirty="0"/>
              <a:t>Manage</a:t>
            </a:r>
            <a:r>
              <a:rPr lang="en-US" dirty="0"/>
              <a:t> (monitoring system health)</a:t>
            </a:r>
          </a:p>
          <a:p>
            <a:pPr marL="742950" lvl="1" indent="-285750">
              <a:buFont typeface="Arial" panose="020B0604020202020204" pitchFamily="34" charset="0"/>
              <a:buChar char="•"/>
            </a:pPr>
            <a:r>
              <a:rPr lang="en-US" b="1" dirty="0"/>
              <a:t>Secure</a:t>
            </a:r>
            <a:r>
              <a:rPr lang="en-US" dirty="0"/>
              <a:t> (ensuring compliance and data protection)</a:t>
            </a:r>
          </a:p>
          <a:p>
            <a:pPr>
              <a:buFont typeface="Arial" panose="020B0604020202020204" pitchFamily="34" charset="0"/>
              <a:buChar char="•"/>
            </a:pPr>
            <a:r>
              <a:rPr lang="en-US" b="1" dirty="0"/>
              <a:t>Purpose:</a:t>
            </a:r>
            <a:r>
              <a:rPr lang="en-US" dirty="0"/>
              <a:t> This layer enables businesses and users to </a:t>
            </a:r>
            <a:r>
              <a:rPr lang="en-US" b="1" dirty="0"/>
              <a:t>visualize and act on IoT data</a:t>
            </a:r>
            <a:r>
              <a:rPr lang="en-US" dirty="0"/>
              <a:t> via </a:t>
            </a:r>
            <a:r>
              <a:rPr lang="en-US" b="1" dirty="0"/>
              <a:t>multi-channel applications</a:t>
            </a:r>
            <a:r>
              <a:rPr lang="en-US" dirty="0"/>
              <a:t>.</a:t>
            </a:r>
          </a:p>
        </p:txBody>
      </p:sp>
    </p:spTree>
    <p:extLst>
      <p:ext uri="{BB962C8B-B14F-4D97-AF65-F5344CB8AC3E}">
        <p14:creationId xmlns:p14="http://schemas.microsoft.com/office/powerpoint/2010/main" val="3309479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39824-E2BB-7AA8-24C3-515D7A75A8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6884D-C316-E43F-32CC-6867C759D924}"/>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dirty="0"/>
              <a:t>IoT 3 Layer model</a:t>
            </a:r>
            <a:endParaRPr lang="en-US"/>
          </a:p>
        </p:txBody>
      </p:sp>
      <p:sp>
        <p:nvSpPr>
          <p:cNvPr id="12" name="Content Placeholder 3">
            <a:extLst>
              <a:ext uri="{FF2B5EF4-FFF2-40B4-BE49-F238E27FC236}">
                <a16:creationId xmlns:a16="http://schemas.microsoft.com/office/drawing/2014/main" id="{85337EE1-42CC-7419-6D5A-6AD5E5342DA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97133ACE-A81F-365C-3A52-FD7444DE8789}"/>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37</a:t>
            </a:fld>
            <a:endParaRPr lang="en-US"/>
          </a:p>
        </p:txBody>
      </p:sp>
      <p:sp>
        <p:nvSpPr>
          <p:cNvPr id="2" name="TextBox 1">
            <a:extLst>
              <a:ext uri="{FF2B5EF4-FFF2-40B4-BE49-F238E27FC236}">
                <a16:creationId xmlns:a16="http://schemas.microsoft.com/office/drawing/2014/main" id="{D0476AEB-8BFE-D6F9-264A-7153AD41393F}"/>
              </a:ext>
            </a:extLst>
          </p:cNvPr>
          <p:cNvSpPr txBox="1"/>
          <p:nvPr/>
        </p:nvSpPr>
        <p:spPr>
          <a:xfrm>
            <a:off x="0" y="1371600"/>
            <a:ext cx="8839200" cy="2031325"/>
          </a:xfrm>
          <a:prstGeom prst="rect">
            <a:avLst/>
          </a:prstGeom>
          <a:noFill/>
        </p:spPr>
        <p:txBody>
          <a:bodyPr wrap="square" rtlCol="0">
            <a:spAutoFit/>
          </a:bodyPr>
          <a:lstStyle/>
          <a:p>
            <a:pPr>
              <a:buNone/>
            </a:pPr>
            <a:r>
              <a:rPr lang="en-US" b="1" dirty="0"/>
              <a:t>Key Takeaways from the IoT 3-Layer Model</a:t>
            </a:r>
          </a:p>
          <a:p>
            <a:pPr>
              <a:buFont typeface="+mj-lt"/>
              <a:buAutoNum type="arabicPeriod"/>
            </a:pPr>
            <a:r>
              <a:rPr lang="en-US" b="1" dirty="0"/>
              <a:t>IoT Endpoints</a:t>
            </a:r>
            <a:r>
              <a:rPr lang="en-US" dirty="0"/>
              <a:t>: The foundation of IoT, consisting of sensors, actuators, and edge computing devices.</a:t>
            </a:r>
          </a:p>
          <a:p>
            <a:pPr>
              <a:buFont typeface="+mj-lt"/>
              <a:buAutoNum type="arabicPeriod"/>
            </a:pPr>
            <a:r>
              <a:rPr lang="en-US" b="1" dirty="0"/>
              <a:t>IoT Software</a:t>
            </a:r>
            <a:r>
              <a:rPr lang="en-US" dirty="0"/>
              <a:t>: The intelligence layer that processes, analyzes, and secures IoT data.</a:t>
            </a:r>
          </a:p>
          <a:p>
            <a:pPr>
              <a:buFont typeface="+mj-lt"/>
              <a:buAutoNum type="arabicPeriod"/>
            </a:pPr>
            <a:r>
              <a:rPr lang="en-US" b="1" dirty="0"/>
              <a:t>IoT Apps</a:t>
            </a:r>
            <a:r>
              <a:rPr lang="en-US" dirty="0"/>
              <a:t>: The interface layer that allows users to interact with and manage IoT solutions.</a:t>
            </a:r>
          </a:p>
          <a:p>
            <a:r>
              <a:rPr lang="en-US" dirty="0"/>
              <a:t>This model helps in </a:t>
            </a:r>
            <a:r>
              <a:rPr lang="en-US" b="1" dirty="0"/>
              <a:t>scaling IoT systems efficiently</a:t>
            </a:r>
            <a:r>
              <a:rPr lang="en-US" dirty="0"/>
              <a:t>, ensuring </a:t>
            </a:r>
            <a:r>
              <a:rPr lang="en-US" b="1" dirty="0"/>
              <a:t>seamless data flow and secure communication</a:t>
            </a:r>
            <a:r>
              <a:rPr lang="en-US" dirty="0"/>
              <a:t> across devices and applications.</a:t>
            </a:r>
          </a:p>
        </p:txBody>
      </p:sp>
    </p:spTree>
    <p:extLst>
      <p:ext uri="{BB962C8B-B14F-4D97-AF65-F5344CB8AC3E}">
        <p14:creationId xmlns:p14="http://schemas.microsoft.com/office/powerpoint/2010/main" val="1524058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794E371-48D3-26BE-E251-17E131F538A8}"/>
              </a:ext>
            </a:extLst>
          </p:cNvPr>
          <p:cNvSpPr>
            <a:spLocks noGrp="1"/>
          </p:cNvSpPr>
          <p:nvPr>
            <p:ph sz="quarter" idx="10"/>
          </p:nvPr>
        </p:nvSpPr>
        <p:spPr/>
        <p:txBody>
          <a:bodyPr/>
          <a:lstStyle/>
          <a:p>
            <a:r>
              <a:rPr lang="en-IN" dirty="0"/>
              <a:t>Sensors</a:t>
            </a:r>
          </a:p>
        </p:txBody>
      </p:sp>
      <p:sp>
        <p:nvSpPr>
          <p:cNvPr id="63" name="Content Placeholder 62">
            <a:extLst>
              <a:ext uri="{FF2B5EF4-FFF2-40B4-BE49-F238E27FC236}">
                <a16:creationId xmlns:a16="http://schemas.microsoft.com/office/drawing/2014/main" id="{DD50E422-308D-A463-1DD1-B99EEEDB0D6A}"/>
              </a:ext>
            </a:extLst>
          </p:cNvPr>
          <p:cNvSpPr>
            <a:spLocks noGrp="1"/>
          </p:cNvSpPr>
          <p:nvPr>
            <p:ph sz="quarter" idx="1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9D81457-0D75-2391-4E95-DAE29DCD075D}"/>
                  </a:ext>
                </a:extLst>
              </p14:cNvPr>
              <p14:cNvContentPartPr/>
              <p14:nvPr/>
            </p14:nvContentPartPr>
            <p14:xfrm>
              <a:off x="2471760" y="462960"/>
              <a:ext cx="4842720" cy="648000"/>
            </p14:xfrm>
          </p:contentPart>
        </mc:Choice>
        <mc:Fallback xmlns="">
          <p:pic>
            <p:nvPicPr>
              <p:cNvPr id="2" name="Ink 1">
                <a:extLst>
                  <a:ext uri="{FF2B5EF4-FFF2-40B4-BE49-F238E27FC236}">
                    <a16:creationId xmlns:a16="http://schemas.microsoft.com/office/drawing/2014/main" id="{29D81457-0D75-2391-4E95-DAE29DCD075D}"/>
                  </a:ext>
                </a:extLst>
              </p:cNvPr>
              <p:cNvPicPr/>
              <p:nvPr/>
            </p:nvPicPr>
            <p:blipFill>
              <a:blip r:embed="rId6"/>
              <a:stretch>
                <a:fillRect/>
              </a:stretch>
            </p:blipFill>
            <p:spPr>
              <a:xfrm>
                <a:off x="2455560" y="446760"/>
                <a:ext cx="4875120" cy="680400"/>
              </a:xfrm>
              <a:prstGeom prst="rect">
                <a:avLst/>
              </a:prstGeom>
            </p:spPr>
          </p:pic>
        </mc:Fallback>
      </mc:AlternateContent>
      <p:sp>
        <p:nvSpPr>
          <p:cNvPr id="5" name="Content Placeholder 4">
            <a:extLst>
              <a:ext uri="{FF2B5EF4-FFF2-40B4-BE49-F238E27FC236}">
                <a16:creationId xmlns:a16="http://schemas.microsoft.com/office/drawing/2014/main" id="{953708D1-C31E-F5C2-5E19-3A97D05870F3}"/>
              </a:ext>
            </a:extLst>
          </p:cNvPr>
          <p:cNvSpPr>
            <a:spLocks noGrp="1"/>
          </p:cNvSpPr>
          <p:nvPr>
            <p:ph idx="1"/>
          </p:nvPr>
        </p:nvSpPr>
        <p:spPr/>
        <p:txBody>
          <a:bodyPr>
            <a:normAutofit fontScale="85000" lnSpcReduction="10000"/>
          </a:bodyPr>
          <a:lstStyle/>
          <a:p>
            <a:pPr>
              <a:buNone/>
            </a:pPr>
            <a:r>
              <a:rPr lang="en-US" b="1" dirty="0"/>
              <a:t>Types of Sensors:</a:t>
            </a:r>
          </a:p>
          <a:p>
            <a:pPr>
              <a:buFont typeface="+mj-lt"/>
              <a:buAutoNum type="arabicPeriod"/>
            </a:pPr>
            <a:r>
              <a:rPr lang="en-US" b="1" dirty="0"/>
              <a:t>Digital Sensors (Binary Sensors)</a:t>
            </a:r>
            <a:endParaRPr lang="en-US" dirty="0"/>
          </a:p>
          <a:p>
            <a:pPr marL="742950" lvl="1" indent="-285750">
              <a:buFont typeface="+mj-lt"/>
              <a:buAutoNum type="arabicPeriod"/>
            </a:pPr>
            <a:r>
              <a:rPr lang="en-US" dirty="0"/>
              <a:t>Return ON/OFF signals.</a:t>
            </a:r>
          </a:p>
          <a:p>
            <a:pPr marL="742950" lvl="1" indent="-285750">
              <a:buFont typeface="+mj-lt"/>
              <a:buAutoNum type="arabicPeriod"/>
            </a:pPr>
            <a:r>
              <a:rPr lang="en-US" dirty="0"/>
              <a:t>Used for limit detection, such as position, fullness, and operational status.</a:t>
            </a:r>
          </a:p>
          <a:p>
            <a:pPr marL="742950" lvl="1" indent="-285750">
              <a:buFont typeface="+mj-lt"/>
              <a:buAutoNum type="arabicPeriod"/>
            </a:pPr>
            <a:r>
              <a:rPr lang="en-US" dirty="0"/>
              <a:t>Examples:</a:t>
            </a:r>
          </a:p>
          <a:p>
            <a:pPr marL="1143000" lvl="2" indent="-228600">
              <a:buFont typeface="+mj-lt"/>
              <a:buAutoNum type="arabicPeriod"/>
            </a:pPr>
            <a:r>
              <a:rPr lang="en-US" b="1" dirty="0"/>
              <a:t>Limit switches</a:t>
            </a:r>
            <a:r>
              <a:rPr lang="en-US" dirty="0"/>
              <a:t> – Mechanical contact switches.</a:t>
            </a:r>
          </a:p>
          <a:p>
            <a:pPr marL="1143000" lvl="2" indent="-228600">
              <a:buFont typeface="+mj-lt"/>
              <a:buAutoNum type="arabicPeriod"/>
            </a:pPr>
            <a:r>
              <a:rPr lang="en-US" b="1" dirty="0"/>
              <a:t>Proximity sensors</a:t>
            </a:r>
            <a:r>
              <a:rPr lang="en-US" dirty="0"/>
              <a:t> – Detect metal objects using magnetic fields.</a:t>
            </a:r>
          </a:p>
          <a:p>
            <a:pPr marL="1143000" lvl="2" indent="-228600">
              <a:buFont typeface="+mj-lt"/>
              <a:buAutoNum type="arabicPeriod"/>
            </a:pPr>
            <a:r>
              <a:rPr lang="en-US" b="1" dirty="0"/>
              <a:t>Optical sensors</a:t>
            </a:r>
            <a:r>
              <a:rPr lang="en-US" dirty="0"/>
              <a:t> – Use light, but can be affected by dirt.</a:t>
            </a:r>
          </a:p>
          <a:p>
            <a:pPr marL="1143000" lvl="2" indent="-228600">
              <a:buFont typeface="+mj-lt"/>
              <a:buAutoNum type="arabicPeriod"/>
            </a:pPr>
            <a:r>
              <a:rPr lang="en-US" b="1" dirty="0"/>
              <a:t>Capacitive sensors</a:t>
            </a:r>
            <a:r>
              <a:rPr lang="en-US" dirty="0"/>
              <a:t> – Detect non-conductive materials but are sensitive to contamination.</a:t>
            </a:r>
          </a:p>
          <a:p>
            <a:pPr marL="1143000" lvl="2" indent="-228600">
              <a:buFont typeface="+mj-lt"/>
              <a:buAutoNum type="arabicPeriod"/>
            </a:pPr>
            <a:r>
              <a:rPr lang="en-US" b="1" dirty="0"/>
              <a:t>Ultrasonic sensors</a:t>
            </a:r>
            <a:r>
              <a:rPr lang="en-US" dirty="0"/>
              <a:t> – Use sound waves to detect objects.</a:t>
            </a:r>
          </a:p>
          <a:p>
            <a:pPr marL="1143000" lvl="2" indent="-228600">
              <a:buFont typeface="+mj-lt"/>
              <a:buAutoNum type="arabicPeriod"/>
            </a:pPr>
            <a:r>
              <a:rPr lang="en-US" b="1" dirty="0"/>
              <a:t>Auxiliary contacts</a:t>
            </a:r>
            <a:r>
              <a:rPr lang="en-US" dirty="0"/>
              <a:t> – Indicate relay status.</a:t>
            </a:r>
          </a:p>
          <a:p>
            <a:pPr marL="1143000" lvl="2" indent="-228600">
              <a:buFont typeface="+mj-lt"/>
              <a:buAutoNum type="arabicPeriod"/>
            </a:pPr>
            <a:r>
              <a:rPr lang="en-US" b="1" dirty="0"/>
              <a:t>Push buttons</a:t>
            </a:r>
            <a:r>
              <a:rPr lang="en-US" dirty="0"/>
              <a:t> – Detect operator input.</a:t>
            </a:r>
          </a:p>
          <a:p>
            <a:endParaRPr lang="en-IN" dirty="0"/>
          </a:p>
        </p:txBody>
      </p:sp>
    </p:spTree>
    <p:extLst>
      <p:ext uri="{BB962C8B-B14F-4D97-AF65-F5344CB8AC3E}">
        <p14:creationId xmlns:p14="http://schemas.microsoft.com/office/powerpoint/2010/main" val="3498724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2EB5D-DE92-F920-94A5-5670D218553A}"/>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151D2A4-34EE-A9FE-6906-3448244F17EA}"/>
              </a:ext>
            </a:extLst>
          </p:cNvPr>
          <p:cNvSpPr>
            <a:spLocks noGrp="1"/>
          </p:cNvSpPr>
          <p:nvPr>
            <p:ph sz="quarter" idx="10"/>
          </p:nvPr>
        </p:nvSpPr>
        <p:spPr/>
        <p:txBody>
          <a:bodyPr/>
          <a:lstStyle/>
          <a:p>
            <a:r>
              <a:rPr lang="en-IN" dirty="0"/>
              <a:t>Sensors</a:t>
            </a:r>
          </a:p>
        </p:txBody>
      </p:sp>
      <p:sp>
        <p:nvSpPr>
          <p:cNvPr id="63" name="Content Placeholder 62">
            <a:extLst>
              <a:ext uri="{FF2B5EF4-FFF2-40B4-BE49-F238E27FC236}">
                <a16:creationId xmlns:a16="http://schemas.microsoft.com/office/drawing/2014/main" id="{89D7E0D0-3746-2FAB-DE6E-C4D894EEF013}"/>
              </a:ext>
            </a:extLst>
          </p:cNvPr>
          <p:cNvSpPr>
            <a:spLocks noGrp="1"/>
          </p:cNvSpPr>
          <p:nvPr>
            <p:ph sz="quarter" idx="11"/>
          </p:nvPr>
        </p:nvSpPr>
        <p:spPr/>
        <p:txBody>
          <a:bodyPr/>
          <a:lstStyle/>
          <a:p>
            <a:endParaRPr lang="en-IN"/>
          </a:p>
        </p:txBody>
      </p:sp>
      <p:sp>
        <p:nvSpPr>
          <p:cNvPr id="5" name="Content Placeholder 4">
            <a:extLst>
              <a:ext uri="{FF2B5EF4-FFF2-40B4-BE49-F238E27FC236}">
                <a16:creationId xmlns:a16="http://schemas.microsoft.com/office/drawing/2014/main" id="{1ABED7DA-4C94-B923-185B-8FC59327ADB6}"/>
              </a:ext>
            </a:extLst>
          </p:cNvPr>
          <p:cNvSpPr>
            <a:spLocks noGrp="1"/>
          </p:cNvSpPr>
          <p:nvPr>
            <p:ph idx="1"/>
          </p:nvPr>
        </p:nvSpPr>
        <p:spPr/>
        <p:txBody>
          <a:bodyPr>
            <a:normAutofit fontScale="92500" lnSpcReduction="20000"/>
          </a:bodyPr>
          <a:lstStyle/>
          <a:p>
            <a:pPr>
              <a:buNone/>
            </a:pPr>
            <a:r>
              <a:rPr lang="en-IN" b="1" dirty="0"/>
              <a:t>Analog Sensors</a:t>
            </a:r>
            <a:endParaRPr lang="en-IN" dirty="0"/>
          </a:p>
          <a:p>
            <a:pPr>
              <a:buFont typeface="Arial" panose="020B0604020202020204" pitchFamily="34" charset="0"/>
              <a:buChar char="•"/>
            </a:pPr>
            <a:r>
              <a:rPr lang="en-IN" dirty="0"/>
              <a:t>Convert physical quantities (e.g., temperature, pressure) into electrical signals (voltage or current).</a:t>
            </a:r>
          </a:p>
          <a:p>
            <a:pPr>
              <a:buFont typeface="Arial" panose="020B0604020202020204" pitchFamily="34" charset="0"/>
              <a:buChar char="•"/>
            </a:pPr>
            <a:r>
              <a:rPr lang="en-IN" dirty="0"/>
              <a:t>Examples:</a:t>
            </a:r>
          </a:p>
          <a:p>
            <a:pPr marL="742950" lvl="1" indent="-285750">
              <a:buFont typeface="Arial" panose="020B0604020202020204" pitchFamily="34" charset="0"/>
              <a:buChar char="•"/>
            </a:pPr>
            <a:r>
              <a:rPr lang="en-IN" b="1" dirty="0"/>
              <a:t>Thermocouples</a:t>
            </a:r>
            <a:r>
              <a:rPr lang="en-IN" dirty="0"/>
              <a:t> – Produce millivolt signals for temperature measurement.</a:t>
            </a:r>
          </a:p>
          <a:p>
            <a:pPr marL="742950" lvl="1" indent="-285750">
              <a:buFont typeface="Arial" panose="020B0604020202020204" pitchFamily="34" charset="0"/>
              <a:buChar char="•"/>
            </a:pPr>
            <a:r>
              <a:rPr lang="en-IN" b="1" dirty="0"/>
              <a:t>Resistance Temperature Detectors (RTDs)</a:t>
            </a:r>
            <a:r>
              <a:rPr lang="en-IN" dirty="0"/>
              <a:t> – More accurate, use resistance changes.</a:t>
            </a:r>
          </a:p>
          <a:p>
            <a:pPr marL="742950" lvl="1" indent="-285750">
              <a:buFont typeface="Arial" panose="020B0604020202020204" pitchFamily="34" charset="0"/>
              <a:buChar char="•"/>
            </a:pPr>
            <a:r>
              <a:rPr lang="en-IN" b="1" dirty="0"/>
              <a:t>Pressure sensors, humidity sensors, distance sensors, speed sensors</a:t>
            </a:r>
            <a:r>
              <a:rPr lang="en-IN" dirty="0"/>
              <a:t> – Convert values into standard electrical signals (often </a:t>
            </a:r>
            <a:r>
              <a:rPr lang="en-IN" b="1" dirty="0"/>
              <a:t>4-20mA</a:t>
            </a:r>
            <a:r>
              <a:rPr lang="en-IN" dirty="0"/>
              <a:t> for noise immunity).</a:t>
            </a:r>
          </a:p>
          <a:p>
            <a:pPr>
              <a:buNone/>
            </a:pPr>
            <a:r>
              <a:rPr lang="en-US" b="1" dirty="0"/>
              <a:t>Industrial Applications:</a:t>
            </a:r>
          </a:p>
          <a:p>
            <a:pPr>
              <a:buFont typeface="Arial" panose="020B0604020202020204" pitchFamily="34" charset="0"/>
              <a:buChar char="•"/>
            </a:pPr>
            <a:r>
              <a:rPr lang="en-US" dirty="0"/>
              <a:t>Digital sensors help with detecting positions, operational status, and presence of objects.</a:t>
            </a:r>
          </a:p>
          <a:p>
            <a:pPr>
              <a:buFont typeface="Arial" panose="020B0604020202020204" pitchFamily="34" charset="0"/>
              <a:buChar char="•"/>
            </a:pPr>
            <a:r>
              <a:rPr lang="en-US" dirty="0"/>
              <a:t>Analog sensors allow precise measurement of environmental factors like temperature and pressure.</a:t>
            </a:r>
          </a:p>
          <a:p>
            <a:pPr>
              <a:buFont typeface="Arial" panose="020B0604020202020204" pitchFamily="34" charset="0"/>
              <a:buChar char="•"/>
            </a:pPr>
            <a:r>
              <a:rPr lang="en-US" dirty="0"/>
              <a:t>The combination of these sensors, hardware, and software enables automation and control of industrial processes.</a:t>
            </a:r>
          </a:p>
          <a:p>
            <a:pPr marL="457200" lvl="1" indent="0">
              <a:buNone/>
            </a:pPr>
            <a:endParaRPr lang="en-IN" dirty="0"/>
          </a:p>
        </p:txBody>
      </p:sp>
      <p:sp>
        <p:nvSpPr>
          <p:cNvPr id="3" name="TextBox 2">
            <a:extLst>
              <a:ext uri="{FF2B5EF4-FFF2-40B4-BE49-F238E27FC236}">
                <a16:creationId xmlns:a16="http://schemas.microsoft.com/office/drawing/2014/main" id="{A55A45D5-7D74-41D6-3590-1964D0818DB6}"/>
              </a:ext>
            </a:extLst>
          </p:cNvPr>
          <p:cNvSpPr txBox="1"/>
          <p:nvPr/>
        </p:nvSpPr>
        <p:spPr>
          <a:xfrm>
            <a:off x="2209800" y="685800"/>
            <a:ext cx="4419600" cy="369332"/>
          </a:xfrm>
          <a:prstGeom prst="rect">
            <a:avLst/>
          </a:prstGeom>
          <a:noFill/>
        </p:spPr>
        <p:txBody>
          <a:bodyPr wrap="square" rtlCol="0">
            <a:spAutoFit/>
          </a:bodyPr>
          <a:lstStyle/>
          <a:p>
            <a:r>
              <a:rPr lang="en-US" dirty="0"/>
              <a:t>RTD = Resistance Temperature Device	</a:t>
            </a:r>
            <a:endParaRPr lang="en-IN" dirty="0"/>
          </a:p>
        </p:txBody>
      </p:sp>
    </p:spTree>
    <p:extLst>
      <p:ext uri="{BB962C8B-B14F-4D97-AF65-F5344CB8AC3E}">
        <p14:creationId xmlns:p14="http://schemas.microsoft.com/office/powerpoint/2010/main" val="245644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790A5-2F5E-4F78-DD37-4672CA9948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43D58-AE3D-17E2-922E-9C788341DF8B}"/>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99611CAB-BF2C-3824-C579-ED0B5CCB1A8E}"/>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6685C1E6-068C-53BF-1C4D-907BDE926928}"/>
              </a:ext>
            </a:extLst>
          </p:cNvPr>
          <p:cNvSpPr>
            <a:spLocks noGrp="1"/>
          </p:cNvSpPr>
          <p:nvPr>
            <p:ph type="sldNum" sz="quarter" idx="14"/>
          </p:nvPr>
        </p:nvSpPr>
        <p:spPr/>
        <p:txBody>
          <a:bodyPr/>
          <a:lstStyle/>
          <a:p>
            <a:fld id="{BC8D7E44-7D4F-4942-A8C9-2DF6BF8399E8}" type="slidenum">
              <a:rPr lang="en-US" smtClean="0"/>
              <a:pPr/>
              <a:t>4</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058D472-B79C-561D-60E6-581B48C0B625}"/>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B058D472-B79C-561D-60E6-581B48C0B625}"/>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162ED091-AEB4-B9D4-8902-A09395337EE4}"/>
              </a:ext>
            </a:extLst>
          </p:cNvPr>
          <p:cNvSpPr>
            <a:spLocks noGrp="1"/>
          </p:cNvSpPr>
          <p:nvPr>
            <p:ph idx="1"/>
          </p:nvPr>
        </p:nvSpPr>
        <p:spPr>
          <a:xfrm>
            <a:off x="304800" y="1493836"/>
            <a:ext cx="8458200" cy="4972839"/>
          </a:xfrm>
        </p:spPr>
        <p:txBody>
          <a:bodyPr>
            <a:normAutofit/>
          </a:bodyPr>
          <a:lstStyle/>
          <a:p>
            <a:pPr>
              <a:buNone/>
            </a:pPr>
            <a:r>
              <a:rPr lang="en-US" b="1" dirty="0"/>
              <a:t>4. Speed of Technological Adoption</a:t>
            </a:r>
          </a:p>
          <a:p>
            <a:pPr>
              <a:buNone/>
            </a:pPr>
            <a:r>
              <a:rPr lang="en-US" dirty="0"/>
              <a:t>One of the biggest differences between the Fourth Industrial Revolution and previous ones is the </a:t>
            </a:r>
            <a:r>
              <a:rPr lang="en-US" b="1" dirty="0"/>
              <a:t>speed at which technology is being adopted</a:t>
            </a:r>
            <a:r>
              <a:rPr lang="en-US" dirty="0"/>
              <a:t>. The following statistics highlight this rapid growth:</a:t>
            </a:r>
          </a:p>
          <a:p>
            <a:pPr>
              <a:buFont typeface="Arial" panose="020B0604020202020204" pitchFamily="34" charset="0"/>
              <a:buChar char="•"/>
            </a:pPr>
            <a:r>
              <a:rPr lang="en-US" b="1" dirty="0"/>
              <a:t>The telephone</a:t>
            </a:r>
            <a:r>
              <a:rPr lang="en-US" dirty="0"/>
              <a:t> took </a:t>
            </a:r>
            <a:r>
              <a:rPr lang="en-US" b="1" dirty="0"/>
              <a:t>75 years</a:t>
            </a:r>
            <a:r>
              <a:rPr lang="en-US" dirty="0"/>
              <a:t> to reach </a:t>
            </a:r>
            <a:r>
              <a:rPr lang="en-US" b="1" dirty="0"/>
              <a:t>100 million users</a:t>
            </a:r>
            <a:r>
              <a:rPr lang="en-US" dirty="0"/>
              <a:t>.</a:t>
            </a:r>
          </a:p>
          <a:p>
            <a:pPr>
              <a:buFont typeface="Arial" panose="020B0604020202020204" pitchFamily="34" charset="0"/>
              <a:buChar char="•"/>
            </a:pPr>
            <a:r>
              <a:rPr lang="en-US" b="1" dirty="0"/>
              <a:t>Instagram</a:t>
            </a:r>
            <a:r>
              <a:rPr lang="en-US" dirty="0"/>
              <a:t> reached </a:t>
            </a:r>
            <a:r>
              <a:rPr lang="en-US" b="1" dirty="0"/>
              <a:t>100 million users</a:t>
            </a:r>
            <a:r>
              <a:rPr lang="en-US" dirty="0"/>
              <a:t> in just </a:t>
            </a:r>
            <a:r>
              <a:rPr lang="en-US" b="1" dirty="0"/>
              <a:t>2 years</a:t>
            </a:r>
            <a:r>
              <a:rPr lang="en-US" dirty="0"/>
              <a:t>.</a:t>
            </a:r>
          </a:p>
          <a:p>
            <a:pPr>
              <a:buFont typeface="Arial" panose="020B0604020202020204" pitchFamily="34" charset="0"/>
              <a:buChar char="•"/>
            </a:pPr>
            <a:r>
              <a:rPr lang="en-US" b="1" dirty="0"/>
              <a:t>Pokémon Go</a:t>
            </a:r>
            <a:r>
              <a:rPr lang="en-US" dirty="0"/>
              <a:t> achieved </a:t>
            </a:r>
            <a:r>
              <a:rPr lang="en-US" b="1" dirty="0"/>
              <a:t>100 million users</a:t>
            </a:r>
            <a:r>
              <a:rPr lang="en-US" dirty="0"/>
              <a:t> in </a:t>
            </a:r>
            <a:r>
              <a:rPr lang="en-US" b="1" dirty="0"/>
              <a:t>1 month</a:t>
            </a:r>
            <a:r>
              <a:rPr lang="en-US" dirty="0"/>
              <a:t>.</a:t>
            </a:r>
          </a:p>
        </p:txBody>
      </p:sp>
    </p:spTree>
    <p:extLst>
      <p:ext uri="{BB962C8B-B14F-4D97-AF65-F5344CB8AC3E}">
        <p14:creationId xmlns:p14="http://schemas.microsoft.com/office/powerpoint/2010/main" val="3348661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9DD40-1764-AC66-8721-FD48FFB1B903}"/>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195312C-9CF9-F6FB-7E8B-5C92805900CE}"/>
              </a:ext>
            </a:extLst>
          </p:cNvPr>
          <p:cNvSpPr>
            <a:spLocks noGrp="1"/>
          </p:cNvSpPr>
          <p:nvPr>
            <p:ph sz="quarter" idx="10"/>
          </p:nvPr>
        </p:nvSpPr>
        <p:spPr/>
        <p:txBody>
          <a:bodyPr/>
          <a:lstStyle/>
          <a:p>
            <a:r>
              <a:rPr lang="en-IN" dirty="0"/>
              <a:t>Sensors</a:t>
            </a:r>
          </a:p>
        </p:txBody>
      </p:sp>
      <p:sp>
        <p:nvSpPr>
          <p:cNvPr id="63" name="Content Placeholder 62">
            <a:extLst>
              <a:ext uri="{FF2B5EF4-FFF2-40B4-BE49-F238E27FC236}">
                <a16:creationId xmlns:a16="http://schemas.microsoft.com/office/drawing/2014/main" id="{DA2BB9C7-7D39-13AD-1250-A904BD9F0230}"/>
              </a:ext>
            </a:extLst>
          </p:cNvPr>
          <p:cNvSpPr>
            <a:spLocks noGrp="1"/>
          </p:cNvSpPr>
          <p:nvPr>
            <p:ph sz="quarter" idx="11"/>
          </p:nvPr>
        </p:nvSpPr>
        <p:spPr/>
        <p:txBody>
          <a:bodyPr/>
          <a:lstStyle/>
          <a:p>
            <a:endParaRPr lang="en-IN"/>
          </a:p>
        </p:txBody>
      </p:sp>
      <p:pic>
        <p:nvPicPr>
          <p:cNvPr id="6" name="Content Placeholder 5">
            <a:extLst>
              <a:ext uri="{FF2B5EF4-FFF2-40B4-BE49-F238E27FC236}">
                <a16:creationId xmlns:a16="http://schemas.microsoft.com/office/drawing/2014/main" id="{0C501D47-BE3B-4185-49C3-3149658A8C64}"/>
              </a:ext>
            </a:extLst>
          </p:cNvPr>
          <p:cNvPicPr>
            <a:picLocks noGrp="1" noChangeAspect="1"/>
          </p:cNvPicPr>
          <p:nvPr>
            <p:ph idx="1"/>
          </p:nvPr>
        </p:nvPicPr>
        <p:blipFill>
          <a:blip r:embed="rId2"/>
          <a:stretch>
            <a:fillRect/>
          </a:stretch>
        </p:blipFill>
        <p:spPr>
          <a:xfrm>
            <a:off x="1025128" y="1493837"/>
            <a:ext cx="7356872" cy="4904581"/>
          </a:xfrm>
        </p:spPr>
      </p:pic>
    </p:spTree>
    <p:extLst>
      <p:ext uri="{BB962C8B-B14F-4D97-AF65-F5344CB8AC3E}">
        <p14:creationId xmlns:p14="http://schemas.microsoft.com/office/powerpoint/2010/main" val="2799710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52400"/>
            <a:ext cx="6324600" cy="1143000"/>
          </a:xfrm>
        </p:spPr>
        <p:txBody>
          <a:bodyPr anchor="ctr">
            <a:normAutofit/>
          </a:bodyPr>
          <a:lstStyle/>
          <a:p>
            <a:pPr>
              <a:spcAft>
                <a:spcPts val="600"/>
              </a:spcAft>
            </a:pPr>
            <a:r>
              <a:rPr lang="en-US"/>
              <a:t>IoT Sensors</a:t>
            </a:r>
          </a:p>
        </p:txBody>
      </p:sp>
      <p:sp>
        <p:nvSpPr>
          <p:cNvPr id="5" name="Slide Number Placeholder 4"/>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41</a:t>
            </a:fld>
            <a:endParaRPr lang="en-US"/>
          </a:p>
        </p:txBody>
      </p:sp>
      <p:sp>
        <p:nvSpPr>
          <p:cNvPr id="4" name="Content Placeholder 3">
            <a:extLst>
              <a:ext uri="{FF2B5EF4-FFF2-40B4-BE49-F238E27FC236}">
                <a16:creationId xmlns:a16="http://schemas.microsoft.com/office/drawing/2014/main" id="{8EB17A62-4175-A37C-F20E-4DFB8390BE99}"/>
              </a:ext>
            </a:extLst>
          </p:cNvPr>
          <p:cNvSpPr>
            <a:spLocks noGrp="1"/>
          </p:cNvSpPr>
          <p:nvPr>
            <p:ph idx="1"/>
          </p:nvPr>
        </p:nvSpPr>
        <p:spPr/>
        <p:txBody>
          <a:bodyPr>
            <a:normAutofit fontScale="55000" lnSpcReduction="20000"/>
          </a:bodyPr>
          <a:lstStyle/>
          <a:p>
            <a:r>
              <a:rPr lang="en-US" dirty="0"/>
              <a:t>15 IoT sensors used in Industry-&gt;</a:t>
            </a:r>
          </a:p>
          <a:p>
            <a:pPr>
              <a:buNone/>
            </a:pPr>
            <a:r>
              <a:rPr lang="en-US" b="1" dirty="0"/>
              <a:t>1. Temperature Sensors</a:t>
            </a:r>
          </a:p>
          <a:p>
            <a:pPr>
              <a:buNone/>
            </a:pPr>
            <a:r>
              <a:rPr lang="en-US" dirty="0"/>
              <a:t>Temperature sensors are designed to monitor the temperature of various devices, including smartphones, industrial machinery, and medical equipment. They help prevent overheating by providing real-time data for temperature regulation. These sensors use thermistors, thermocouples, or resistance temperature detectors (RTDs) to measure heat variations.</a:t>
            </a:r>
          </a:p>
          <a:p>
            <a:pPr>
              <a:buNone/>
            </a:pPr>
            <a:r>
              <a:rPr lang="en-US" b="1" dirty="0"/>
              <a:t>2. Proximity Sensors</a:t>
            </a:r>
          </a:p>
          <a:p>
            <a:pPr>
              <a:buNone/>
            </a:pPr>
            <a:r>
              <a:rPr lang="en-US" dirty="0"/>
              <a:t>Proximity sensors emit electromagnetic radiation or an infrared beam to detect the presence of nearby objects without physical contact. These are commonly used in touchscreens, automotive parking sensors, and industrial automation to detect objects' positions.</a:t>
            </a:r>
          </a:p>
          <a:p>
            <a:pPr>
              <a:buNone/>
            </a:pPr>
            <a:r>
              <a:rPr lang="en-US" b="1" dirty="0"/>
              <a:t>3. Pressure Sensors</a:t>
            </a:r>
          </a:p>
          <a:p>
            <a:pPr>
              <a:buNone/>
            </a:pPr>
            <a:r>
              <a:rPr lang="en-US" dirty="0"/>
              <a:t>Pressure sensors measure the pressure of gases or liquids and are also used to monitor the flow of fluids and gases. They find applications in automotive systems (e.g., tire pressure monitoring), industrial processes, and medical devices like blood pressure monitors.</a:t>
            </a:r>
          </a:p>
          <a:p>
            <a:pPr>
              <a:buNone/>
            </a:pPr>
            <a:r>
              <a:rPr lang="en-US" b="1" dirty="0"/>
              <a:t>4. Water Quality Sensors</a:t>
            </a:r>
          </a:p>
          <a:p>
            <a:pPr>
              <a:buNone/>
            </a:pPr>
            <a:r>
              <a:rPr lang="en-US" dirty="0"/>
              <a:t>Water quality sensors detect pH levels and other properties of water, making them useful for ion monitoring in environmental studies, water treatment plants, and laboratory research. They help ensure safe drinking water and maintain chemical balance in industrial processes.</a:t>
            </a:r>
          </a:p>
          <a:p>
            <a:pPr>
              <a:buNone/>
            </a:pPr>
            <a:r>
              <a:rPr lang="en-US" b="1" dirty="0"/>
              <a:t>5. Chemical Sensors</a:t>
            </a:r>
          </a:p>
          <a:p>
            <a:pPr>
              <a:buNone/>
            </a:pPr>
            <a:r>
              <a:rPr lang="en-US" dirty="0"/>
              <a:t>Chemical sensors identify changes in liquids to detect air chemical changes. These sensors are commonly used in industrial safety, environmental monitoring, and medical diagnostics, where they help detect pollutants, toxins, and other hazardous chemicals.</a:t>
            </a:r>
          </a:p>
          <a:p>
            <a:endParaRPr lang="en-IN" dirty="0"/>
          </a:p>
        </p:txBody>
      </p:sp>
    </p:spTree>
    <p:extLst>
      <p:ext uri="{BB962C8B-B14F-4D97-AF65-F5344CB8AC3E}">
        <p14:creationId xmlns:p14="http://schemas.microsoft.com/office/powerpoint/2010/main" val="3498724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E570E-7684-DA3F-16C8-D05476F5B8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07B9C-EA80-5FC1-9BCD-DEF7578571A5}"/>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a:t>IoT Sensors</a:t>
            </a:r>
          </a:p>
        </p:txBody>
      </p:sp>
      <p:sp>
        <p:nvSpPr>
          <p:cNvPr id="5" name="Slide Number Placeholder 4">
            <a:extLst>
              <a:ext uri="{FF2B5EF4-FFF2-40B4-BE49-F238E27FC236}">
                <a16:creationId xmlns:a16="http://schemas.microsoft.com/office/drawing/2014/main" id="{CC5D2724-69C6-9FB4-2A2C-6A6E9154A368}"/>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42</a:t>
            </a:fld>
            <a:endParaRPr lang="en-US"/>
          </a:p>
        </p:txBody>
      </p:sp>
      <p:sp>
        <p:nvSpPr>
          <p:cNvPr id="4" name="Content Placeholder 3">
            <a:extLst>
              <a:ext uri="{FF2B5EF4-FFF2-40B4-BE49-F238E27FC236}">
                <a16:creationId xmlns:a16="http://schemas.microsoft.com/office/drawing/2014/main" id="{E055DF3F-CC74-4D75-C636-C2E4707CEB62}"/>
              </a:ext>
            </a:extLst>
          </p:cNvPr>
          <p:cNvSpPr>
            <a:spLocks noGrp="1"/>
          </p:cNvSpPr>
          <p:nvPr>
            <p:ph idx="1"/>
          </p:nvPr>
        </p:nvSpPr>
        <p:spPr/>
        <p:txBody>
          <a:bodyPr>
            <a:normAutofit fontScale="62500" lnSpcReduction="20000"/>
          </a:bodyPr>
          <a:lstStyle/>
          <a:p>
            <a:pPr>
              <a:buNone/>
            </a:pPr>
            <a:r>
              <a:rPr lang="en-US" b="1" dirty="0"/>
              <a:t>6. Gas Sensors</a:t>
            </a:r>
          </a:p>
          <a:p>
            <a:pPr>
              <a:buNone/>
            </a:pPr>
            <a:r>
              <a:rPr lang="en-US" dirty="0"/>
              <a:t>Gas sensors function similarly to chemical sensors but specifically detect the presence and concentration of gases. They are widely used in industrial safety, air quality monitoring, and gas leakage detection to prevent hazardous situations.</a:t>
            </a:r>
          </a:p>
          <a:p>
            <a:pPr>
              <a:buNone/>
            </a:pPr>
            <a:r>
              <a:rPr lang="en-US" b="1" dirty="0"/>
              <a:t>7. Smoke Sensors</a:t>
            </a:r>
          </a:p>
          <a:p>
            <a:pPr>
              <a:buNone/>
            </a:pPr>
            <a:r>
              <a:rPr lang="en-US" dirty="0"/>
              <a:t>Smoke sensors detect airborne particulates and gases, making them essential components of fire detection systems. They are commonly found in residential and commercial fire alarms, using either ionization or photoelectric technology to detect smoke levels.</a:t>
            </a:r>
          </a:p>
          <a:p>
            <a:pPr>
              <a:buNone/>
            </a:pPr>
            <a:r>
              <a:rPr lang="en-US" b="1" dirty="0"/>
              <a:t>8. Infrared (IR) Sensors</a:t>
            </a:r>
          </a:p>
          <a:p>
            <a:pPr>
              <a:buNone/>
            </a:pPr>
            <a:r>
              <a:rPr lang="en-US" dirty="0"/>
              <a:t>Infrared sensors detect infrared radiation, which is emitted by objects based on their temperature. These sensors play a significant role in healthcare, especially in laparoscopic surgery, thermal imaging, and remote temperature monitoring.</a:t>
            </a:r>
          </a:p>
          <a:p>
            <a:pPr>
              <a:buNone/>
            </a:pPr>
            <a:r>
              <a:rPr lang="en-US" b="1" dirty="0"/>
              <a:t>9. Level Sensors</a:t>
            </a:r>
          </a:p>
          <a:p>
            <a:pPr>
              <a:buNone/>
            </a:pPr>
            <a:r>
              <a:rPr lang="en-US" dirty="0"/>
              <a:t>Level sensors are used to detect the level of fluids or other substances in tanks and reservoirs. They are widely used in hydraulic systems, fuel storage tanks, and industrial applications to monitor and control liquid levels.</a:t>
            </a:r>
          </a:p>
          <a:p>
            <a:pPr>
              <a:buNone/>
            </a:pPr>
            <a:r>
              <a:rPr lang="en-US" b="1" dirty="0"/>
              <a:t>10. Image Sensors</a:t>
            </a:r>
          </a:p>
          <a:p>
            <a:r>
              <a:rPr lang="en-US" dirty="0"/>
              <a:t>Image sensors convert optical images into electronic signals, enabling digital cameras and vision-based applications to capture and process images. They are used in smartphones, security cameras, medical imaging, and industrial automation.</a:t>
            </a:r>
          </a:p>
        </p:txBody>
      </p:sp>
    </p:spTree>
    <p:extLst>
      <p:ext uri="{BB962C8B-B14F-4D97-AF65-F5344CB8AC3E}">
        <p14:creationId xmlns:p14="http://schemas.microsoft.com/office/powerpoint/2010/main" val="3307050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65F76-E086-E131-582C-B2A973FAA1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3B53C-CE20-19E5-CF97-28C06E029994}"/>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a:t>IoT Sensors</a:t>
            </a:r>
          </a:p>
        </p:txBody>
      </p:sp>
      <p:sp>
        <p:nvSpPr>
          <p:cNvPr id="5" name="Slide Number Placeholder 4">
            <a:extLst>
              <a:ext uri="{FF2B5EF4-FFF2-40B4-BE49-F238E27FC236}">
                <a16:creationId xmlns:a16="http://schemas.microsoft.com/office/drawing/2014/main" id="{7139B1D1-5059-34AA-C454-0D95E7986C91}"/>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43</a:t>
            </a:fld>
            <a:endParaRPr lang="en-US"/>
          </a:p>
        </p:txBody>
      </p:sp>
      <p:sp>
        <p:nvSpPr>
          <p:cNvPr id="4" name="Content Placeholder 3">
            <a:extLst>
              <a:ext uri="{FF2B5EF4-FFF2-40B4-BE49-F238E27FC236}">
                <a16:creationId xmlns:a16="http://schemas.microsoft.com/office/drawing/2014/main" id="{E4596101-A42B-FEF7-C944-5AE93DF680B0}"/>
              </a:ext>
            </a:extLst>
          </p:cNvPr>
          <p:cNvSpPr>
            <a:spLocks noGrp="1"/>
          </p:cNvSpPr>
          <p:nvPr>
            <p:ph idx="1"/>
          </p:nvPr>
        </p:nvSpPr>
        <p:spPr/>
        <p:txBody>
          <a:bodyPr>
            <a:normAutofit fontScale="62500" lnSpcReduction="20000"/>
          </a:bodyPr>
          <a:lstStyle/>
          <a:p>
            <a:pPr>
              <a:buNone/>
            </a:pPr>
            <a:r>
              <a:rPr lang="en-US" b="1" dirty="0"/>
              <a:t>11. Motion Detectors</a:t>
            </a:r>
          </a:p>
          <a:p>
            <a:pPr>
              <a:buNone/>
            </a:pPr>
            <a:r>
              <a:rPr lang="en-US" dirty="0"/>
              <a:t>Motion detectors sense movement using various technologies, including microwave, infrared, and ultrasonic waves. They are used in security systems, automatic doors, smart lighting, and other applications that require movement detection.</a:t>
            </a:r>
          </a:p>
          <a:p>
            <a:pPr>
              <a:buNone/>
            </a:pPr>
            <a:r>
              <a:rPr lang="en-US" b="1" dirty="0"/>
              <a:t>12. Accelerometer Sensors</a:t>
            </a:r>
          </a:p>
          <a:p>
            <a:pPr>
              <a:buNone/>
            </a:pPr>
            <a:r>
              <a:rPr lang="en-US" dirty="0"/>
              <a:t>Accelerometer sensors measure acceleration forces, which may be static (gravity) or dynamic (movement). Their adoption in defense applications has significantly increased, particularly in the development of small-diameter missiles, as well as in smartphones and fitness tracking devices.</a:t>
            </a:r>
          </a:p>
          <a:p>
            <a:pPr>
              <a:buNone/>
            </a:pPr>
            <a:r>
              <a:rPr lang="en-US" b="1" dirty="0"/>
              <a:t>13. Gyroscope Sensors</a:t>
            </a:r>
          </a:p>
          <a:p>
            <a:pPr>
              <a:buNone/>
            </a:pPr>
            <a:r>
              <a:rPr lang="en-US" dirty="0"/>
              <a:t>Gyroscope sensors detect angular velocity and orientation, making them essential for navigation purposes. These sensors are widely used in smartphones, gaming controllers, aerospace systems, and navigation apps.</a:t>
            </a:r>
          </a:p>
          <a:p>
            <a:pPr>
              <a:buNone/>
            </a:pPr>
            <a:r>
              <a:rPr lang="en-US" b="1" dirty="0"/>
              <a:t>14. Humidity Sensors</a:t>
            </a:r>
          </a:p>
          <a:p>
            <a:pPr>
              <a:buNone/>
            </a:pPr>
            <a:r>
              <a:rPr lang="en-US" dirty="0"/>
              <a:t>Humidity sensors measure moisture levels in the air and are primarily used in heating, ventilation, and air conditioning (HVAC) systems. They help regulate indoor air quality, prevent mold growth, and optimize industrial drying processes.</a:t>
            </a:r>
          </a:p>
          <a:p>
            <a:pPr>
              <a:buNone/>
            </a:pPr>
            <a:r>
              <a:rPr lang="en-US" b="1" dirty="0"/>
              <a:t>15. Optical Sensors</a:t>
            </a:r>
          </a:p>
          <a:p>
            <a:r>
              <a:rPr lang="en-US" dirty="0"/>
              <a:t>Optical sensors detect light rays and convert them into electrical signals for electronic devices. They are widely used in fiber optics, automatic lighting systems, medical diagnostics, and barcode scanning technology.</a:t>
            </a:r>
          </a:p>
        </p:txBody>
      </p:sp>
    </p:spTree>
    <p:extLst>
      <p:ext uri="{BB962C8B-B14F-4D97-AF65-F5344CB8AC3E}">
        <p14:creationId xmlns:p14="http://schemas.microsoft.com/office/powerpoint/2010/main" val="655780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800" b="0" i="0" u="none" strike="noStrike" kern="1200" cap="none" spc="0" normalizeH="0" baseline="0" noProof="0" dirty="0">
                <a:ln>
                  <a:noFill/>
                </a:ln>
                <a:solidFill>
                  <a:prstClr val="black"/>
                </a:solidFill>
                <a:effectLst/>
                <a:uLnTx/>
                <a:uFillTx/>
                <a:latin typeface="Gill Sans MT"/>
                <a:ea typeface="+mn-ea"/>
                <a:cs typeface="+mn-cs"/>
              </a:rPr>
              <a:t>Wireless Sensor Networks are networks that consists of sensors which are distributed in an ad hoc manner.</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800" b="0" i="0" u="none" strike="noStrike" kern="1200" cap="none" spc="0" normalizeH="0" baseline="0" noProof="0" dirty="0">
                <a:ln>
                  <a:noFill/>
                </a:ln>
                <a:solidFill>
                  <a:prstClr val="black"/>
                </a:solidFill>
                <a:effectLst/>
                <a:uLnTx/>
                <a:uFillTx/>
                <a:latin typeface="Gill Sans MT"/>
                <a:ea typeface="+mn-ea"/>
                <a:cs typeface="+mn-cs"/>
              </a:rPr>
              <a:t>These sensors work with each other to sense some physical phenomenon and then the information gathered is processed to get relevant results.</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800" b="0" i="0" u="none" strike="noStrike" kern="1200" cap="none" spc="0" normalizeH="0" baseline="0" noProof="0" dirty="0">
                <a:ln>
                  <a:noFill/>
                </a:ln>
                <a:solidFill>
                  <a:prstClr val="black"/>
                </a:solidFill>
                <a:effectLst/>
                <a:uLnTx/>
                <a:uFillTx/>
                <a:latin typeface="Gill Sans MT"/>
                <a:ea typeface="+mn-ea"/>
                <a:cs typeface="+mn-cs"/>
              </a:rPr>
              <a:t>Wireless sensor networks consists of </a:t>
            </a:r>
            <a:r>
              <a:rPr kumimoji="0" lang="en-US" altLang="zh-TW" sz="2800" b="0" i="0" u="none" strike="noStrike" kern="1200" cap="none" spc="0" normalizeH="0" baseline="0" noProof="0" dirty="0">
                <a:ln>
                  <a:noFill/>
                </a:ln>
                <a:solidFill>
                  <a:prstClr val="black"/>
                </a:solidFill>
                <a:effectLst/>
                <a:uLnTx/>
                <a:uFillTx/>
                <a:latin typeface="Gill Sans MT"/>
                <a:ea typeface="新細明體" pitchFamily="18" charset="-120"/>
                <a:cs typeface="+mn-cs"/>
              </a:rPr>
              <a:t>protocols and algorithms with self-organizing capabilities.</a:t>
            </a:r>
            <a:endParaRPr kumimoji="0" lang="en-US" sz="28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
        <p:nvSpPr>
          <p:cNvPr id="3" name="Content Placeholder 2"/>
          <p:cNvSpPr>
            <a:spLocks noGrp="1"/>
          </p:cNvSpPr>
          <p:nvPr>
            <p:ph sz="quarter" idx="10"/>
          </p:nvPr>
        </p:nvSpPr>
        <p:spPr/>
        <p:txBody>
          <a:bodyPr/>
          <a:lstStyle/>
          <a:p>
            <a:r>
              <a:rPr lang="en-US" dirty="0">
                <a:latin typeface="Times New Roman" pitchFamily="18" charset="0"/>
                <a:cs typeface="Times New Roman" pitchFamily="18" charset="0"/>
              </a:rPr>
              <a:t>Wireless Sensor Networks</a:t>
            </a:r>
          </a:p>
        </p:txBody>
      </p:sp>
      <p:sp>
        <p:nvSpPr>
          <p:cNvPr id="5" name="Slide Number Placeholder 4"/>
          <p:cNvSpPr>
            <a:spLocks noGrp="1"/>
          </p:cNvSpPr>
          <p:nvPr>
            <p:ph type="sldNum" sz="quarter" idx="14"/>
          </p:nvPr>
        </p:nvSpPr>
        <p:spPr/>
        <p:txBody>
          <a:bodyPr/>
          <a:lstStyle/>
          <a:p>
            <a:fld id="{BC8D7E44-7D4F-4942-A8C9-2DF6BF8399E8}" type="slidenum">
              <a:rPr lang="en-US" smtClean="0"/>
              <a:pPr/>
              <a:t>44</a:t>
            </a:fld>
            <a:endParaRPr lang="en-US" dirty="0"/>
          </a:p>
        </p:txBody>
      </p:sp>
    </p:spTree>
    <p:extLst>
      <p:ext uri="{BB962C8B-B14F-4D97-AF65-F5344CB8AC3E}">
        <p14:creationId xmlns:p14="http://schemas.microsoft.com/office/powerpoint/2010/main" val="3498724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D4CEB-0CE4-9223-9D39-C5731BDD28F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468F98-959E-F448-A371-057B32049F09}"/>
              </a:ext>
            </a:extLst>
          </p:cNvPr>
          <p:cNvSpPr>
            <a:spLocks noGrp="1"/>
          </p:cNvSpPr>
          <p:nvPr>
            <p:ph idx="1"/>
          </p:nvPr>
        </p:nvSpPr>
        <p:spPr/>
        <p:txBody>
          <a:bodyPr>
            <a:normAutofit fontScale="85000" lnSpcReduction="10000"/>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lang="en-US" sz="2000" dirty="0"/>
              <a:t>Wireless Sensor Networks (WSNs) are networks composed of spatially distributed sensors that </a:t>
            </a:r>
            <a:r>
              <a:rPr lang="en-US" sz="2000" b="1" dirty="0"/>
              <a:t>collect, process, and transmit data</a:t>
            </a:r>
            <a:r>
              <a:rPr lang="en-US" sz="2000" dirty="0"/>
              <a:t> wirelessly. These sensors communicate with each other to monitor and analyze environmental or physical conditions such as temperature, humidity, pressure, motion, and pollutants.</a:t>
            </a:r>
          </a:p>
          <a:p>
            <a:pPr>
              <a:buNone/>
            </a:pPr>
            <a:r>
              <a:rPr lang="en-US" b="1" dirty="0"/>
              <a:t>2. Key Characteristics of WSNs</a:t>
            </a:r>
          </a:p>
          <a:p>
            <a:pPr>
              <a:buFont typeface="Arial" panose="020B0604020202020204" pitchFamily="34" charset="0"/>
              <a:buChar char="•"/>
            </a:pPr>
            <a:r>
              <a:rPr lang="en-US" b="1" dirty="0"/>
              <a:t>Ad hoc Deployment</a:t>
            </a:r>
            <a:r>
              <a:rPr lang="en-US" dirty="0"/>
              <a:t>: Sensors are randomly deployed without a fixed infrastructure.</a:t>
            </a:r>
          </a:p>
          <a:p>
            <a:pPr>
              <a:buFont typeface="Arial" panose="020B0604020202020204" pitchFamily="34" charset="0"/>
              <a:buChar char="•"/>
            </a:pPr>
            <a:r>
              <a:rPr lang="en-US" b="1" dirty="0"/>
              <a:t>Self-Organizing</a:t>
            </a:r>
            <a:r>
              <a:rPr lang="en-US" dirty="0"/>
              <a:t>: Nodes (sensors) autonomously form a network, adjusting to changes dynamically.</a:t>
            </a:r>
          </a:p>
          <a:p>
            <a:pPr>
              <a:buFont typeface="Arial" panose="020B0604020202020204" pitchFamily="34" charset="0"/>
              <a:buChar char="•"/>
            </a:pPr>
            <a:r>
              <a:rPr lang="en-US" b="1" dirty="0"/>
              <a:t>Energy Efficiency</a:t>
            </a:r>
            <a:r>
              <a:rPr lang="en-US" dirty="0"/>
              <a:t>: Since sensors run on limited battery power, energy-efficient communication and processing are crucial.</a:t>
            </a:r>
          </a:p>
          <a:p>
            <a:pPr>
              <a:buFont typeface="Arial" panose="020B0604020202020204" pitchFamily="34" charset="0"/>
              <a:buChar char="•"/>
            </a:pPr>
            <a:r>
              <a:rPr lang="en-US" b="1" dirty="0"/>
              <a:t>Scalability</a:t>
            </a:r>
            <a:r>
              <a:rPr lang="en-US" dirty="0"/>
              <a:t>: Can support a large number of sensor nodes.</a:t>
            </a:r>
          </a:p>
          <a:p>
            <a:pPr>
              <a:buFont typeface="Arial" panose="020B0604020202020204" pitchFamily="34" charset="0"/>
              <a:buChar char="•"/>
            </a:pPr>
            <a:r>
              <a:rPr lang="en-US" b="1" dirty="0"/>
              <a:t>Fault Tolerance</a:t>
            </a:r>
            <a:r>
              <a:rPr lang="en-US" dirty="0"/>
              <a:t>: The network continues functioning even if some sensors fail.</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endParaRPr lang="en-US" dirty="0"/>
          </a:p>
        </p:txBody>
      </p:sp>
      <p:sp>
        <p:nvSpPr>
          <p:cNvPr id="3" name="Content Placeholder 2">
            <a:extLst>
              <a:ext uri="{FF2B5EF4-FFF2-40B4-BE49-F238E27FC236}">
                <a16:creationId xmlns:a16="http://schemas.microsoft.com/office/drawing/2014/main" id="{AA1CBFF5-1A32-9CC1-EE71-FDA3A8847674}"/>
              </a:ext>
            </a:extLst>
          </p:cNvPr>
          <p:cNvSpPr>
            <a:spLocks noGrp="1"/>
          </p:cNvSpPr>
          <p:nvPr>
            <p:ph sz="quarter" idx="10"/>
          </p:nvPr>
        </p:nvSpPr>
        <p:spPr/>
        <p:txBody>
          <a:bodyPr/>
          <a:lstStyle/>
          <a:p>
            <a:r>
              <a:rPr lang="en-US" dirty="0">
                <a:latin typeface="Times New Roman" pitchFamily="18" charset="0"/>
                <a:cs typeface="Times New Roman" pitchFamily="18" charset="0"/>
              </a:rPr>
              <a:t>Wireless Sensor Networks</a:t>
            </a:r>
          </a:p>
        </p:txBody>
      </p:sp>
      <p:sp>
        <p:nvSpPr>
          <p:cNvPr id="5" name="Slide Number Placeholder 4">
            <a:extLst>
              <a:ext uri="{FF2B5EF4-FFF2-40B4-BE49-F238E27FC236}">
                <a16:creationId xmlns:a16="http://schemas.microsoft.com/office/drawing/2014/main" id="{31694723-1582-657D-E28E-90B6769F1099}"/>
              </a:ext>
            </a:extLst>
          </p:cNvPr>
          <p:cNvSpPr>
            <a:spLocks noGrp="1"/>
          </p:cNvSpPr>
          <p:nvPr>
            <p:ph type="sldNum" sz="quarter" idx="14"/>
          </p:nvPr>
        </p:nvSpPr>
        <p:spPr/>
        <p:txBody>
          <a:bodyPr/>
          <a:lstStyle/>
          <a:p>
            <a:fld id="{BC8D7E44-7D4F-4942-A8C9-2DF6BF8399E8}" type="slidenum">
              <a:rPr lang="en-US" smtClean="0"/>
              <a:pPr/>
              <a:t>45</a:t>
            </a:fld>
            <a:endParaRPr lang="en-US" dirty="0"/>
          </a:p>
        </p:txBody>
      </p:sp>
    </p:spTree>
    <p:extLst>
      <p:ext uri="{BB962C8B-B14F-4D97-AF65-F5344CB8AC3E}">
        <p14:creationId xmlns:p14="http://schemas.microsoft.com/office/powerpoint/2010/main" val="3764182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02DB-A694-9FE8-CFF0-16E3F0D3CF1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9E4FF-EBB0-58F1-1804-AF64FC6E8776}"/>
              </a:ext>
            </a:extLst>
          </p:cNvPr>
          <p:cNvSpPr>
            <a:spLocks noGrp="1"/>
          </p:cNvSpPr>
          <p:nvPr>
            <p:ph idx="1"/>
          </p:nvPr>
        </p:nvSpPr>
        <p:spPr/>
        <p:txBody>
          <a:bodyPr>
            <a:normAutofit/>
          </a:bodyPr>
          <a:lstStyle/>
          <a:p>
            <a:pPr>
              <a:buNone/>
            </a:pPr>
            <a:r>
              <a:rPr lang="en-IN" sz="1600" b="1" dirty="0"/>
              <a:t>3. Components of WSNs</a:t>
            </a:r>
          </a:p>
          <a:p>
            <a:pPr>
              <a:buFont typeface="+mj-lt"/>
              <a:buAutoNum type="arabicPeriod"/>
            </a:pPr>
            <a:r>
              <a:rPr lang="en-IN" sz="1600" b="1" dirty="0"/>
              <a:t>Sensor Nodes</a:t>
            </a:r>
            <a:r>
              <a:rPr lang="en-IN" sz="1600" dirty="0"/>
              <a:t>: Small, energy-efficient devices that detect and transmit data.</a:t>
            </a:r>
          </a:p>
          <a:p>
            <a:pPr>
              <a:buFont typeface="+mj-lt"/>
              <a:buAutoNum type="arabicPeriod"/>
            </a:pPr>
            <a:r>
              <a:rPr lang="en-IN" sz="1600" b="1" dirty="0"/>
              <a:t>Sink Node (Base Station)</a:t>
            </a:r>
            <a:r>
              <a:rPr lang="en-IN" sz="1600" dirty="0"/>
              <a:t>: Collects data from multiple sensor nodes and forwards it to a central system for analysis.</a:t>
            </a:r>
          </a:p>
          <a:p>
            <a:pPr>
              <a:buFont typeface="+mj-lt"/>
              <a:buAutoNum type="arabicPeriod"/>
            </a:pPr>
            <a:r>
              <a:rPr lang="en-IN" sz="1600" b="1" dirty="0"/>
              <a:t>Communication Module</a:t>
            </a:r>
            <a:r>
              <a:rPr lang="en-IN" sz="1600" dirty="0"/>
              <a:t>: Uses wireless protocols like Zigbee, Bluetooth, or Wi-Fi for data transmission.</a:t>
            </a:r>
          </a:p>
          <a:p>
            <a:pPr>
              <a:buFont typeface="+mj-lt"/>
              <a:buAutoNum type="arabicPeriod"/>
            </a:pPr>
            <a:r>
              <a:rPr lang="en-IN" sz="1600" b="1" dirty="0"/>
              <a:t>Processing Unit</a:t>
            </a:r>
            <a:r>
              <a:rPr lang="en-IN" sz="1600" dirty="0"/>
              <a:t>: Performs basic computations on collected data before transmission.</a:t>
            </a:r>
          </a:p>
          <a:p>
            <a:pPr>
              <a:buFont typeface="+mj-lt"/>
              <a:buAutoNum type="arabicPeriod"/>
            </a:pPr>
            <a:r>
              <a:rPr lang="en-IN" sz="1600" b="1" dirty="0"/>
              <a:t>Power Supply</a:t>
            </a:r>
            <a:r>
              <a:rPr lang="en-IN" sz="1600" dirty="0"/>
              <a:t>: Typically battery-powered with energy-harvesting options like solar cells.</a:t>
            </a:r>
          </a:p>
          <a:p>
            <a:pPr>
              <a:buNone/>
            </a:pPr>
            <a:r>
              <a:rPr lang="en-US" sz="1200" b="1" dirty="0"/>
              <a:t>4. Working Mechanism</a:t>
            </a:r>
          </a:p>
          <a:p>
            <a:pPr>
              <a:buFont typeface="+mj-lt"/>
              <a:buAutoNum type="arabicPeriod"/>
            </a:pPr>
            <a:r>
              <a:rPr lang="en-US" sz="1200" dirty="0"/>
              <a:t>Sensors detect changes in environmental conditions.</a:t>
            </a:r>
          </a:p>
          <a:p>
            <a:pPr>
              <a:buFont typeface="+mj-lt"/>
              <a:buAutoNum type="arabicPeriod"/>
            </a:pPr>
            <a:r>
              <a:rPr lang="en-US" sz="1200" dirty="0"/>
              <a:t>The detected data is processed locally at the node level.</a:t>
            </a:r>
          </a:p>
          <a:p>
            <a:pPr>
              <a:buFont typeface="+mj-lt"/>
              <a:buAutoNum type="arabicPeriod"/>
            </a:pPr>
            <a:r>
              <a:rPr lang="en-US" sz="1200" dirty="0"/>
              <a:t>Data is transmitted wirelessly through multi-hop routing.</a:t>
            </a:r>
          </a:p>
          <a:p>
            <a:pPr>
              <a:buFont typeface="+mj-lt"/>
              <a:buAutoNum type="arabicPeriod"/>
            </a:pPr>
            <a:r>
              <a:rPr lang="en-US" sz="1200" dirty="0"/>
              <a:t>The sink node aggregates and forwards data to a central server or cloud.</a:t>
            </a:r>
          </a:p>
          <a:p>
            <a:pPr>
              <a:buFont typeface="+mj-lt"/>
              <a:buAutoNum type="arabicPeriod"/>
            </a:pPr>
            <a:r>
              <a:rPr lang="en-US" sz="1200" dirty="0"/>
              <a:t>Data is analyzed for decision-making or further processing.</a:t>
            </a:r>
          </a:p>
          <a:p>
            <a:pPr marL="0" indent="0"/>
            <a:endParaRPr lang="en-IN" sz="1600" dirty="0"/>
          </a:p>
        </p:txBody>
      </p:sp>
      <p:sp>
        <p:nvSpPr>
          <p:cNvPr id="3" name="Content Placeholder 2">
            <a:extLst>
              <a:ext uri="{FF2B5EF4-FFF2-40B4-BE49-F238E27FC236}">
                <a16:creationId xmlns:a16="http://schemas.microsoft.com/office/drawing/2014/main" id="{C03D4CCC-79BF-EC5A-444F-4426B7736564}"/>
              </a:ext>
            </a:extLst>
          </p:cNvPr>
          <p:cNvSpPr>
            <a:spLocks noGrp="1"/>
          </p:cNvSpPr>
          <p:nvPr>
            <p:ph sz="quarter" idx="10"/>
          </p:nvPr>
        </p:nvSpPr>
        <p:spPr/>
        <p:txBody>
          <a:bodyPr/>
          <a:lstStyle/>
          <a:p>
            <a:r>
              <a:rPr lang="en-US" dirty="0">
                <a:latin typeface="Times New Roman" pitchFamily="18" charset="0"/>
                <a:cs typeface="Times New Roman" pitchFamily="18" charset="0"/>
              </a:rPr>
              <a:t>Wireless Sensor Networks</a:t>
            </a:r>
          </a:p>
        </p:txBody>
      </p:sp>
      <p:sp>
        <p:nvSpPr>
          <p:cNvPr id="5" name="Slide Number Placeholder 4">
            <a:extLst>
              <a:ext uri="{FF2B5EF4-FFF2-40B4-BE49-F238E27FC236}">
                <a16:creationId xmlns:a16="http://schemas.microsoft.com/office/drawing/2014/main" id="{7DE8BE15-72BE-F0A9-5330-D4FEDEDD462F}"/>
              </a:ext>
            </a:extLst>
          </p:cNvPr>
          <p:cNvSpPr>
            <a:spLocks noGrp="1"/>
          </p:cNvSpPr>
          <p:nvPr>
            <p:ph type="sldNum" sz="quarter" idx="14"/>
          </p:nvPr>
        </p:nvSpPr>
        <p:spPr/>
        <p:txBody>
          <a:bodyPr/>
          <a:lstStyle/>
          <a:p>
            <a:fld id="{BC8D7E44-7D4F-4942-A8C9-2DF6BF8399E8}" type="slidenum">
              <a:rPr lang="en-US" smtClean="0"/>
              <a:pPr/>
              <a:t>46</a:t>
            </a:fld>
            <a:endParaRPr lang="en-US" dirty="0"/>
          </a:p>
        </p:txBody>
      </p:sp>
    </p:spTree>
    <p:extLst>
      <p:ext uri="{BB962C8B-B14F-4D97-AF65-F5344CB8AC3E}">
        <p14:creationId xmlns:p14="http://schemas.microsoft.com/office/powerpoint/2010/main" val="1720777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03B52-839A-52A4-6518-B443D9BFE68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EC0326-D406-FDBD-4531-CEE624883852}"/>
              </a:ext>
            </a:extLst>
          </p:cNvPr>
          <p:cNvSpPr>
            <a:spLocks noGrp="1"/>
          </p:cNvSpPr>
          <p:nvPr>
            <p:ph idx="1"/>
          </p:nvPr>
        </p:nvSpPr>
        <p:spPr/>
        <p:txBody>
          <a:bodyPr>
            <a:normAutofit/>
          </a:bodyPr>
          <a:lstStyle/>
          <a:p>
            <a:pPr>
              <a:buNone/>
            </a:pPr>
            <a:r>
              <a:rPr lang="en-IN" sz="1200" b="1" dirty="0"/>
              <a:t>5. Communication Protocols in WSNs</a:t>
            </a:r>
          </a:p>
          <a:p>
            <a:pPr>
              <a:buFont typeface="Arial" panose="020B0604020202020204" pitchFamily="34" charset="0"/>
              <a:buChar char="•"/>
            </a:pPr>
            <a:r>
              <a:rPr lang="en-IN" sz="1200" b="1" dirty="0"/>
              <a:t>MAC Protocols</a:t>
            </a:r>
            <a:r>
              <a:rPr lang="en-IN" sz="1200" dirty="0"/>
              <a:t>: Optimize power consumption by controlling when nodes transmit/receive data.</a:t>
            </a:r>
          </a:p>
          <a:p>
            <a:pPr>
              <a:buFont typeface="Arial" panose="020B0604020202020204" pitchFamily="34" charset="0"/>
              <a:buChar char="•"/>
            </a:pPr>
            <a:r>
              <a:rPr lang="en-IN" sz="1200" b="1" dirty="0"/>
              <a:t>Routing Protocols</a:t>
            </a:r>
            <a:r>
              <a:rPr lang="en-IN" sz="1200" dirty="0"/>
              <a:t>: Determine efficient data transfer paths (e.g., LEACH, Directed Diffusion).</a:t>
            </a:r>
          </a:p>
          <a:p>
            <a:pPr>
              <a:buNone/>
            </a:pPr>
            <a:r>
              <a:rPr lang="en-IN" sz="1200" b="1" dirty="0"/>
              <a:t>6. Applications of Wireless Sensor Networks</a:t>
            </a:r>
          </a:p>
          <a:p>
            <a:pPr>
              <a:buFont typeface="Arial" panose="020B0604020202020204" pitchFamily="34" charset="0"/>
              <a:buChar char="•"/>
            </a:pPr>
            <a:r>
              <a:rPr lang="en-IN" sz="1200" b="1" dirty="0"/>
              <a:t>Environmental Monitoring</a:t>
            </a:r>
            <a:r>
              <a:rPr lang="en-IN" sz="1200" dirty="0"/>
              <a:t>: Weather prediction, pollution control, forest fire detection.</a:t>
            </a:r>
          </a:p>
          <a:p>
            <a:pPr>
              <a:buFont typeface="Arial" panose="020B0604020202020204" pitchFamily="34" charset="0"/>
              <a:buChar char="•"/>
            </a:pPr>
            <a:r>
              <a:rPr lang="en-IN" sz="1200" b="1" dirty="0"/>
              <a:t>Industrial Automation</a:t>
            </a:r>
            <a:r>
              <a:rPr lang="en-IN" sz="1200" dirty="0"/>
              <a:t>: Monitoring machinery, detecting leaks or faults.</a:t>
            </a:r>
          </a:p>
          <a:p>
            <a:pPr>
              <a:buFont typeface="Arial" panose="020B0604020202020204" pitchFamily="34" charset="0"/>
              <a:buChar char="•"/>
            </a:pPr>
            <a:r>
              <a:rPr lang="en-IN" sz="1200" b="1" dirty="0"/>
              <a:t>Smart Cities</a:t>
            </a:r>
            <a:r>
              <a:rPr lang="en-IN" sz="1200" dirty="0"/>
              <a:t>: Traffic monitoring, smart street lighting, waste management.</a:t>
            </a:r>
          </a:p>
          <a:p>
            <a:pPr>
              <a:buFont typeface="Arial" panose="020B0604020202020204" pitchFamily="34" charset="0"/>
              <a:buChar char="•"/>
            </a:pPr>
            <a:r>
              <a:rPr lang="en-IN" sz="1200" b="1" dirty="0"/>
              <a:t>Healthcare</a:t>
            </a:r>
            <a:r>
              <a:rPr lang="en-IN" sz="1200" dirty="0"/>
              <a:t>: Remote patient monitoring, wearable health devices.</a:t>
            </a:r>
          </a:p>
          <a:p>
            <a:pPr>
              <a:buFont typeface="Arial" panose="020B0604020202020204" pitchFamily="34" charset="0"/>
              <a:buChar char="•"/>
            </a:pPr>
            <a:r>
              <a:rPr lang="en-IN" sz="1200" b="1" dirty="0"/>
              <a:t>Military and Surveillance</a:t>
            </a:r>
            <a:r>
              <a:rPr lang="en-IN" sz="1200" dirty="0"/>
              <a:t>: Border security, intrusion detection.</a:t>
            </a:r>
          </a:p>
          <a:p>
            <a:pPr>
              <a:buFont typeface="Arial" panose="020B0604020202020204" pitchFamily="34" charset="0"/>
              <a:buChar char="•"/>
            </a:pPr>
            <a:r>
              <a:rPr lang="en-IN" sz="1200" b="1" dirty="0"/>
              <a:t>Agriculture</a:t>
            </a:r>
            <a:r>
              <a:rPr lang="en-IN" sz="1200" dirty="0"/>
              <a:t>: Soil moisture monitoring, precision farming.</a:t>
            </a:r>
          </a:p>
          <a:p>
            <a:pPr marL="0" indent="0"/>
            <a:endParaRPr lang="en-IN" sz="1200" dirty="0"/>
          </a:p>
          <a:p>
            <a:pPr>
              <a:buNone/>
            </a:pPr>
            <a:r>
              <a:rPr lang="en-US" sz="1050" b="1" dirty="0"/>
              <a:t>7. Challenges in Wireless Sensor Networks</a:t>
            </a:r>
          </a:p>
          <a:p>
            <a:pPr>
              <a:buFont typeface="Arial" panose="020B0604020202020204" pitchFamily="34" charset="0"/>
              <a:buChar char="•"/>
            </a:pPr>
            <a:r>
              <a:rPr lang="en-US" sz="1050" b="1" dirty="0"/>
              <a:t>Limited Energy</a:t>
            </a:r>
            <a:r>
              <a:rPr lang="en-US" sz="1050" dirty="0"/>
              <a:t>: Battery-powered sensors require efficient energy management.</a:t>
            </a:r>
          </a:p>
          <a:p>
            <a:pPr>
              <a:buFont typeface="Arial" panose="020B0604020202020204" pitchFamily="34" charset="0"/>
              <a:buChar char="•"/>
            </a:pPr>
            <a:r>
              <a:rPr lang="en-US" sz="1050" b="1" dirty="0"/>
              <a:t>Security Issues</a:t>
            </a:r>
            <a:r>
              <a:rPr lang="en-US" sz="1050" dirty="0"/>
              <a:t>: Vulnerable to hacking, jamming, and data breaches.</a:t>
            </a:r>
          </a:p>
          <a:p>
            <a:pPr>
              <a:buFont typeface="Arial" panose="020B0604020202020204" pitchFamily="34" charset="0"/>
              <a:buChar char="•"/>
            </a:pPr>
            <a:r>
              <a:rPr lang="en-US" sz="1050" b="1" dirty="0"/>
              <a:t>Data Reliability</a:t>
            </a:r>
            <a:r>
              <a:rPr lang="en-US" sz="1050" dirty="0"/>
              <a:t>: Wireless transmission may cause data loss or corruption.</a:t>
            </a:r>
          </a:p>
          <a:p>
            <a:pPr>
              <a:buFont typeface="Arial" panose="020B0604020202020204" pitchFamily="34" charset="0"/>
              <a:buChar char="•"/>
            </a:pPr>
            <a:r>
              <a:rPr lang="en-US" sz="1050" b="1" dirty="0"/>
              <a:t>Scalability</a:t>
            </a:r>
            <a:r>
              <a:rPr lang="en-US" sz="1050" dirty="0"/>
              <a:t>: Managing large-scale deployments can be complex.</a:t>
            </a:r>
          </a:p>
          <a:p>
            <a:endParaRPr lang="en-US" sz="1050" dirty="0"/>
          </a:p>
          <a:p>
            <a:r>
              <a:rPr lang="en-US" sz="1400" dirty="0"/>
              <a:t>Wireless Sensor Networks are </a:t>
            </a:r>
            <a:r>
              <a:rPr lang="en-US" sz="1400" b="1" dirty="0"/>
              <a:t>intelligent and efficient</a:t>
            </a:r>
            <a:r>
              <a:rPr lang="en-US" sz="1400" dirty="0"/>
              <a:t> systems used for remote monitoring and automation in various industries. Their </a:t>
            </a:r>
            <a:r>
              <a:rPr lang="en-US" sz="1400" b="1" dirty="0"/>
              <a:t>self-organizing, energy-efficient, and scalable nature</a:t>
            </a:r>
            <a:r>
              <a:rPr lang="en-US" sz="1400" dirty="0"/>
              <a:t> makes them an essential technology for </a:t>
            </a:r>
            <a:r>
              <a:rPr lang="en-US" sz="1400" b="1" dirty="0"/>
              <a:t>IoT (Internet of Things)</a:t>
            </a:r>
            <a:r>
              <a:rPr lang="en-US" sz="1400" dirty="0"/>
              <a:t> and </a:t>
            </a:r>
            <a:r>
              <a:rPr lang="en-US" sz="1400" b="1" dirty="0"/>
              <a:t>smart infrastructure</a:t>
            </a:r>
            <a:r>
              <a:rPr lang="en-US" sz="1400" dirty="0"/>
              <a:t> development.</a:t>
            </a:r>
          </a:p>
          <a:p>
            <a:pPr marL="0" indent="0"/>
            <a:endParaRPr lang="en-IN" sz="1200" dirty="0"/>
          </a:p>
        </p:txBody>
      </p:sp>
      <p:sp>
        <p:nvSpPr>
          <p:cNvPr id="3" name="Content Placeholder 2">
            <a:extLst>
              <a:ext uri="{FF2B5EF4-FFF2-40B4-BE49-F238E27FC236}">
                <a16:creationId xmlns:a16="http://schemas.microsoft.com/office/drawing/2014/main" id="{597B4158-F5EF-D467-9B1E-F6272D6CC297}"/>
              </a:ext>
            </a:extLst>
          </p:cNvPr>
          <p:cNvSpPr>
            <a:spLocks noGrp="1"/>
          </p:cNvSpPr>
          <p:nvPr>
            <p:ph sz="quarter" idx="10"/>
          </p:nvPr>
        </p:nvSpPr>
        <p:spPr/>
        <p:txBody>
          <a:bodyPr/>
          <a:lstStyle/>
          <a:p>
            <a:r>
              <a:rPr lang="en-US" dirty="0">
                <a:latin typeface="Times New Roman" pitchFamily="18" charset="0"/>
                <a:cs typeface="Times New Roman" pitchFamily="18" charset="0"/>
              </a:rPr>
              <a:t>Wireless Sensor Networks</a:t>
            </a:r>
          </a:p>
        </p:txBody>
      </p:sp>
      <p:sp>
        <p:nvSpPr>
          <p:cNvPr id="5" name="Slide Number Placeholder 4">
            <a:extLst>
              <a:ext uri="{FF2B5EF4-FFF2-40B4-BE49-F238E27FC236}">
                <a16:creationId xmlns:a16="http://schemas.microsoft.com/office/drawing/2014/main" id="{E14AB18D-ED0D-84A8-F92F-A3D54E029BE9}"/>
              </a:ext>
            </a:extLst>
          </p:cNvPr>
          <p:cNvSpPr>
            <a:spLocks noGrp="1"/>
          </p:cNvSpPr>
          <p:nvPr>
            <p:ph type="sldNum" sz="quarter" idx="14"/>
          </p:nvPr>
        </p:nvSpPr>
        <p:spPr/>
        <p:txBody>
          <a:bodyPr/>
          <a:lstStyle/>
          <a:p>
            <a:fld id="{BC8D7E44-7D4F-4942-A8C9-2DF6BF8399E8}" type="slidenum">
              <a:rPr lang="en-US" smtClean="0"/>
              <a:pPr/>
              <a:t>47</a:t>
            </a:fld>
            <a:endParaRPr lang="en-US" dirty="0"/>
          </a:p>
        </p:txBody>
      </p:sp>
    </p:spTree>
    <p:extLst>
      <p:ext uri="{BB962C8B-B14F-4D97-AF65-F5344CB8AC3E}">
        <p14:creationId xmlns:p14="http://schemas.microsoft.com/office/powerpoint/2010/main" val="163960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8FCB7-DC00-0C9A-5538-9BB163B25218}"/>
              </a:ext>
            </a:extLst>
          </p:cNvPr>
          <p:cNvSpPr>
            <a:spLocks noGrp="1"/>
          </p:cNvSpPr>
          <p:nvPr>
            <p:ph sz="quarter" idx="10"/>
          </p:nvPr>
        </p:nvSpPr>
        <p:spPr/>
        <p:txBody>
          <a:bodyPr/>
          <a:lstStyle/>
          <a:p>
            <a:r>
              <a:rPr lang="en-IN" dirty="0"/>
              <a:t>Wireless Sensor Network</a:t>
            </a:r>
          </a:p>
        </p:txBody>
      </p:sp>
      <p:sp>
        <p:nvSpPr>
          <p:cNvPr id="5" name="Slide Number Placeholder 4">
            <a:extLst>
              <a:ext uri="{FF2B5EF4-FFF2-40B4-BE49-F238E27FC236}">
                <a16:creationId xmlns:a16="http://schemas.microsoft.com/office/drawing/2014/main" id="{708D1555-1695-CCFB-2174-41D022E5543F}"/>
              </a:ext>
            </a:extLst>
          </p:cNvPr>
          <p:cNvSpPr>
            <a:spLocks noGrp="1"/>
          </p:cNvSpPr>
          <p:nvPr>
            <p:ph type="sldNum" sz="quarter" idx="14"/>
          </p:nvPr>
        </p:nvSpPr>
        <p:spPr/>
        <p:txBody>
          <a:bodyPr/>
          <a:lstStyle/>
          <a:p>
            <a:fld id="{BC8D7E44-7D4F-4942-A8C9-2DF6BF8399E8}" type="slidenum">
              <a:rPr lang="en-US" smtClean="0"/>
              <a:pPr/>
              <a:t>48</a:t>
            </a:fld>
            <a:endParaRPr lang="en-US" dirty="0"/>
          </a:p>
        </p:txBody>
      </p:sp>
      <p:grpSp>
        <p:nvGrpSpPr>
          <p:cNvPr id="18" name="Group 17">
            <a:extLst>
              <a:ext uri="{FF2B5EF4-FFF2-40B4-BE49-F238E27FC236}">
                <a16:creationId xmlns:a16="http://schemas.microsoft.com/office/drawing/2014/main" id="{891EC644-695D-D246-2EDE-0E52D6271289}"/>
              </a:ext>
            </a:extLst>
          </p:cNvPr>
          <p:cNvGrpSpPr>
            <a:grpSpLocks/>
          </p:cNvGrpSpPr>
          <p:nvPr/>
        </p:nvGrpSpPr>
        <p:grpSpPr bwMode="auto">
          <a:xfrm>
            <a:off x="1368259" y="1553136"/>
            <a:ext cx="6407483" cy="3751728"/>
            <a:chOff x="0" y="-1"/>
            <a:chExt cx="7000014" cy="3928284"/>
          </a:xfrm>
        </p:grpSpPr>
        <p:grpSp>
          <p:nvGrpSpPr>
            <p:cNvPr id="19" name="Group 18">
              <a:extLst>
                <a:ext uri="{FF2B5EF4-FFF2-40B4-BE49-F238E27FC236}">
                  <a16:creationId xmlns:a16="http://schemas.microsoft.com/office/drawing/2014/main" id="{2A8AA6FA-6C50-8A33-C512-D41413F82487}"/>
                </a:ext>
              </a:extLst>
            </p:cNvPr>
            <p:cNvGrpSpPr>
              <a:grpSpLocks/>
            </p:cNvGrpSpPr>
            <p:nvPr/>
          </p:nvGrpSpPr>
          <p:grpSpPr bwMode="auto">
            <a:xfrm>
              <a:off x="0" y="-1"/>
              <a:ext cx="7000014" cy="3778711"/>
              <a:chOff x="-1" y="-1"/>
              <a:chExt cx="7000015" cy="3778711"/>
            </a:xfrm>
          </p:grpSpPr>
          <p:pic>
            <p:nvPicPr>
              <p:cNvPr id="21" name="Picture 20">
                <a:extLst>
                  <a:ext uri="{FF2B5EF4-FFF2-40B4-BE49-F238E27FC236}">
                    <a16:creationId xmlns:a16="http://schemas.microsoft.com/office/drawing/2014/main" id="{551483B8-0C15-4A25-EC62-69231B6A6264}"/>
                  </a:ext>
                </a:extLst>
              </p:cNvPr>
              <p:cNvPicPr>
                <a:picLocks noChangeAspect="1"/>
              </p:cNvPicPr>
              <p:nvPr/>
            </p:nvPicPr>
            <p:blipFill>
              <a:blip r:embed="rId2" cstate="email">
                <a:extLst>
                  <a:ext uri="{28A0092B-C50C-407E-A947-70E740481C1C}">
                    <a14:useLocalDpi xmlns:a14="http://schemas.microsoft.com/office/drawing/2010/main" val="0"/>
                  </a:ext>
                </a:extLst>
              </a:blip>
              <a:srcRect l="28745" b="23166"/>
              <a:stretch>
                <a:fillRect/>
              </a:stretch>
            </p:blipFill>
            <p:spPr bwMode="auto">
              <a:xfrm>
                <a:off x="541866" y="-1"/>
                <a:ext cx="6458148" cy="3290102"/>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pic>
          <p:pic>
            <p:nvPicPr>
              <p:cNvPr id="22" name="Picture 21">
                <a:extLst>
                  <a:ext uri="{FF2B5EF4-FFF2-40B4-BE49-F238E27FC236}">
                    <a16:creationId xmlns:a16="http://schemas.microsoft.com/office/drawing/2014/main" id="{FD031D9D-91EF-B130-0C47-4C78FC403867}"/>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 y="2618896"/>
                <a:ext cx="1650910" cy="1159814"/>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pic>
          <p:sp>
            <p:nvSpPr>
              <p:cNvPr id="23" name="Line 7">
                <a:extLst>
                  <a:ext uri="{FF2B5EF4-FFF2-40B4-BE49-F238E27FC236}">
                    <a16:creationId xmlns:a16="http://schemas.microsoft.com/office/drawing/2014/main" id="{82BB1C70-A41B-A0F6-F165-D6AD4E7CAEDD}"/>
                  </a:ext>
                </a:extLst>
              </p:cNvPr>
              <p:cNvSpPr>
                <a:spLocks noChangeShapeType="1"/>
              </p:cNvSpPr>
              <p:nvPr/>
            </p:nvSpPr>
            <p:spPr bwMode="auto">
              <a:xfrm flipH="1">
                <a:off x="1408854" y="2331237"/>
                <a:ext cx="433493" cy="479432"/>
              </a:xfrm>
              <a:prstGeom prst="line">
                <a:avLst/>
              </a:prstGeom>
              <a:noFill/>
              <a:ln w="38100" cap="flat" cmpd="sng">
                <a:solidFill>
                  <a:srgbClr val="000000"/>
                </a:solidFill>
                <a:prstDash val="solid"/>
                <a:round/>
                <a:headEnd/>
                <a:tailEnd type="triangle" w="med" len="me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321457"/>
                <a:endParaRPr lang="en-US" sz="1100">
                  <a:latin typeface="Helvetica" charset="0"/>
                  <a:cs typeface="Helvetica" charset="0"/>
                  <a:sym typeface="Helvetica" charset="0"/>
                </a:endParaRPr>
              </a:p>
            </p:txBody>
          </p:sp>
        </p:grpSp>
        <p:sp>
          <p:nvSpPr>
            <p:cNvPr id="20" name="AutoShape 8">
              <a:extLst>
                <a:ext uri="{FF2B5EF4-FFF2-40B4-BE49-F238E27FC236}">
                  <a16:creationId xmlns:a16="http://schemas.microsoft.com/office/drawing/2014/main" id="{2BA4CD65-39FC-883C-57BE-F07F106B8FDE}"/>
                </a:ext>
              </a:extLst>
            </p:cNvPr>
            <p:cNvSpPr>
              <a:spLocks/>
            </p:cNvSpPr>
            <p:nvPr/>
          </p:nvSpPr>
          <p:spPr bwMode="auto">
            <a:xfrm>
              <a:off x="0" y="3610782"/>
              <a:ext cx="1905564" cy="3175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cmpd="sng">
                  <a:solidFill>
                    <a:srgbClr val="000000"/>
                  </a:solidFill>
                  <a:prstDash val="solid"/>
                  <a:miter lim="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lIns="50800" tIns="50800" rIns="50800" bIns="508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03"/>
                </a:spcBef>
              </a:pPr>
              <a:r>
                <a:rPr lang="en-US" sz="1000"/>
                <a:t>Base station </a:t>
              </a:r>
              <a:endParaRPr lang="en-US"/>
            </a:p>
          </p:txBody>
        </p:sp>
      </p:grpSp>
      <p:sp>
        <p:nvSpPr>
          <p:cNvPr id="24" name="TextBox 23">
            <a:extLst>
              <a:ext uri="{FF2B5EF4-FFF2-40B4-BE49-F238E27FC236}">
                <a16:creationId xmlns:a16="http://schemas.microsoft.com/office/drawing/2014/main" id="{AA34D860-B2B2-A8C3-AA3A-F3A387CD4C02}"/>
              </a:ext>
            </a:extLst>
          </p:cNvPr>
          <p:cNvSpPr txBox="1"/>
          <p:nvPr/>
        </p:nvSpPr>
        <p:spPr>
          <a:xfrm>
            <a:off x="838200" y="5712094"/>
            <a:ext cx="7620000" cy="646331"/>
          </a:xfrm>
          <a:prstGeom prst="rect">
            <a:avLst/>
          </a:prstGeom>
          <a:noFill/>
        </p:spPr>
        <p:txBody>
          <a:bodyPr wrap="square" rtlCol="0">
            <a:spAutoFit/>
          </a:bodyPr>
          <a:lstStyle/>
          <a:p>
            <a:pPr>
              <a:buSzPct val="75000"/>
            </a:pPr>
            <a:r>
              <a:rPr lang="en-US" sz="1800">
                <a:solidFill>
                  <a:srgbClr val="000000"/>
                </a:solidFill>
              </a:rPr>
              <a:t>A sensor network is a wireless network that consists of thousands of very small nodes called </a:t>
            </a:r>
            <a:r>
              <a:rPr lang="en-US" sz="1800" i="1">
                <a:solidFill>
                  <a:srgbClr val="000000"/>
                </a:solidFill>
              </a:rPr>
              <a:t>sensors</a:t>
            </a:r>
            <a:r>
              <a:rPr lang="en-US" sz="1800">
                <a:solidFill>
                  <a:srgbClr val="000000"/>
                </a:solidFill>
              </a:rPr>
              <a:t>. </a:t>
            </a:r>
            <a:endParaRPr lang="en-US" sz="1800" dirty="0">
              <a:solidFill>
                <a:srgbClr val="000000"/>
              </a:solidFill>
            </a:endParaRPr>
          </a:p>
        </p:txBody>
      </p:sp>
    </p:spTree>
    <p:extLst>
      <p:ext uri="{BB962C8B-B14F-4D97-AF65-F5344CB8AC3E}">
        <p14:creationId xmlns:p14="http://schemas.microsoft.com/office/powerpoint/2010/main" val="2637913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8FCB7-DC00-0C9A-5538-9BB163B25218}"/>
              </a:ext>
            </a:extLst>
          </p:cNvPr>
          <p:cNvSpPr>
            <a:spLocks noGrp="1"/>
          </p:cNvSpPr>
          <p:nvPr>
            <p:ph sz="quarter" idx="10"/>
          </p:nvPr>
        </p:nvSpPr>
        <p:spPr/>
        <p:txBody>
          <a:bodyPr/>
          <a:lstStyle/>
          <a:p>
            <a:r>
              <a:rPr lang="en-IN"/>
              <a:t>Wireless Sensor Network</a:t>
            </a:r>
            <a:endParaRPr lang="en-IN" dirty="0"/>
          </a:p>
        </p:txBody>
      </p:sp>
      <p:sp>
        <p:nvSpPr>
          <p:cNvPr id="5" name="Slide Number Placeholder 4">
            <a:extLst>
              <a:ext uri="{FF2B5EF4-FFF2-40B4-BE49-F238E27FC236}">
                <a16:creationId xmlns:a16="http://schemas.microsoft.com/office/drawing/2014/main" id="{708D1555-1695-CCFB-2174-41D022E5543F}"/>
              </a:ext>
            </a:extLst>
          </p:cNvPr>
          <p:cNvSpPr>
            <a:spLocks noGrp="1"/>
          </p:cNvSpPr>
          <p:nvPr>
            <p:ph type="sldNum" sz="quarter" idx="14"/>
          </p:nvPr>
        </p:nvSpPr>
        <p:spPr/>
        <p:txBody>
          <a:bodyPr/>
          <a:lstStyle/>
          <a:p>
            <a:fld id="{BC8D7E44-7D4F-4942-A8C9-2DF6BF8399E8}" type="slidenum">
              <a:rPr lang="en-US" smtClean="0"/>
              <a:pPr/>
              <a:t>49</a:t>
            </a:fld>
            <a:endParaRPr lang="en-US" dirty="0"/>
          </a:p>
        </p:txBody>
      </p:sp>
      <p:sp>
        <p:nvSpPr>
          <p:cNvPr id="24" name="TextBox 23">
            <a:extLst>
              <a:ext uri="{FF2B5EF4-FFF2-40B4-BE49-F238E27FC236}">
                <a16:creationId xmlns:a16="http://schemas.microsoft.com/office/drawing/2014/main" id="{AA34D860-B2B2-A8C3-AA3A-F3A387CD4C02}"/>
              </a:ext>
            </a:extLst>
          </p:cNvPr>
          <p:cNvSpPr txBox="1"/>
          <p:nvPr/>
        </p:nvSpPr>
        <p:spPr>
          <a:xfrm>
            <a:off x="838200" y="5712094"/>
            <a:ext cx="7620000" cy="646331"/>
          </a:xfrm>
          <a:prstGeom prst="rect">
            <a:avLst/>
          </a:prstGeom>
          <a:noFill/>
        </p:spPr>
        <p:txBody>
          <a:bodyPr wrap="square" rtlCol="0">
            <a:spAutoFit/>
          </a:bodyPr>
          <a:lstStyle/>
          <a:p>
            <a:pPr>
              <a:buSzPct val="75000"/>
            </a:pPr>
            <a:r>
              <a:rPr lang="en-US" sz="1800" dirty="0">
                <a:solidFill>
                  <a:srgbClr val="000000"/>
                </a:solidFill>
              </a:rPr>
              <a:t>WSN </a:t>
            </a:r>
            <a:r>
              <a:rPr lang="en-US" sz="1800" b="1" dirty="0">
                <a:solidFill>
                  <a:srgbClr val="000000"/>
                </a:solidFill>
              </a:rPr>
              <a:t>Sensors</a:t>
            </a:r>
            <a:r>
              <a:rPr lang="en-US" sz="1800" dirty="0">
                <a:solidFill>
                  <a:srgbClr val="000000"/>
                </a:solidFill>
              </a:rPr>
              <a:t> are equipped with sensing, limited computation, and wireless communication capabilities.</a:t>
            </a:r>
          </a:p>
        </p:txBody>
      </p:sp>
      <p:pic>
        <p:nvPicPr>
          <p:cNvPr id="2" name="Picture 1">
            <a:extLst>
              <a:ext uri="{FF2B5EF4-FFF2-40B4-BE49-F238E27FC236}">
                <a16:creationId xmlns:a16="http://schemas.microsoft.com/office/drawing/2014/main" id="{5FC8FB5A-6121-F32D-76BF-EEC760C68F75}"/>
              </a:ext>
            </a:extLst>
          </p:cNvPr>
          <p:cNvPicPr/>
          <p:nvPr/>
        </p:nvPicPr>
        <p:blipFill>
          <a:blip r:embed="rId2" cstate="email"/>
          <a:srcRect/>
          <a:stretch>
            <a:fillRect/>
          </a:stretch>
        </p:blipFill>
        <p:spPr bwMode="auto">
          <a:xfrm>
            <a:off x="1752600" y="1761744"/>
            <a:ext cx="5638800" cy="3334512"/>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296DD0D-BD2B-0CD1-42CC-2BD4C6E200D6}"/>
                  </a:ext>
                </a:extLst>
              </p14:cNvPr>
              <p14:cNvContentPartPr/>
              <p14:nvPr/>
            </p14:nvContentPartPr>
            <p14:xfrm>
              <a:off x="15840" y="1027080"/>
              <a:ext cx="9128160" cy="4991400"/>
            </p14:xfrm>
          </p:contentPart>
        </mc:Choice>
        <mc:Fallback xmlns="">
          <p:pic>
            <p:nvPicPr>
              <p:cNvPr id="4" name="Ink 3">
                <a:extLst>
                  <a:ext uri="{FF2B5EF4-FFF2-40B4-BE49-F238E27FC236}">
                    <a16:creationId xmlns:a16="http://schemas.microsoft.com/office/drawing/2014/main" id="{C296DD0D-BD2B-0CD1-42CC-2BD4C6E200D6}"/>
                  </a:ext>
                </a:extLst>
              </p:cNvPr>
              <p:cNvPicPr/>
              <p:nvPr/>
            </p:nvPicPr>
            <p:blipFill>
              <a:blip r:embed="rId4"/>
              <a:stretch>
                <a:fillRect/>
              </a:stretch>
            </p:blipFill>
            <p:spPr>
              <a:xfrm>
                <a:off x="6480" y="1017720"/>
                <a:ext cx="9146880" cy="5010120"/>
              </a:xfrm>
              <a:prstGeom prst="rect">
                <a:avLst/>
              </a:prstGeom>
            </p:spPr>
          </p:pic>
        </mc:Fallback>
      </mc:AlternateContent>
    </p:spTree>
    <p:extLst>
      <p:ext uri="{BB962C8B-B14F-4D97-AF65-F5344CB8AC3E}">
        <p14:creationId xmlns:p14="http://schemas.microsoft.com/office/powerpoint/2010/main" val="300162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61F75-E930-8983-7D0F-C3E0E484AC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FC087-B889-7A40-D135-44B66DED0190}"/>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4BF641FE-9000-EDAC-931F-0789A346BB11}"/>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76C4BFC6-27D4-410E-C0CB-AF7B0AA60689}"/>
              </a:ext>
            </a:extLst>
          </p:cNvPr>
          <p:cNvSpPr>
            <a:spLocks noGrp="1"/>
          </p:cNvSpPr>
          <p:nvPr>
            <p:ph type="sldNum" sz="quarter" idx="14"/>
          </p:nvPr>
        </p:nvSpPr>
        <p:spPr/>
        <p:txBody>
          <a:bodyPr/>
          <a:lstStyle/>
          <a:p>
            <a:fld id="{BC8D7E44-7D4F-4942-A8C9-2DF6BF8399E8}" type="slidenum">
              <a:rPr lang="en-US" smtClean="0"/>
              <a:pPr/>
              <a:t>5</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8C7A5C1-EC00-2785-66D7-5DF87F2A2104}"/>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58C7A5C1-EC00-2785-66D7-5DF87F2A2104}"/>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F8413CCF-C70C-4BE8-478B-7E9C4915C639}"/>
              </a:ext>
            </a:extLst>
          </p:cNvPr>
          <p:cNvSpPr>
            <a:spLocks noGrp="1"/>
          </p:cNvSpPr>
          <p:nvPr>
            <p:ph idx="1"/>
          </p:nvPr>
        </p:nvSpPr>
        <p:spPr>
          <a:xfrm>
            <a:off x="304800" y="1493836"/>
            <a:ext cx="8458200" cy="4972839"/>
          </a:xfrm>
        </p:spPr>
        <p:txBody>
          <a:bodyPr>
            <a:normAutofit fontScale="92500" lnSpcReduction="10000"/>
          </a:bodyPr>
          <a:lstStyle/>
          <a:p>
            <a:pPr>
              <a:buNone/>
            </a:pPr>
            <a:r>
              <a:rPr lang="en-US" b="1" dirty="0"/>
              <a:t>5. Business &amp; Economic Impact</a:t>
            </a:r>
          </a:p>
          <a:p>
            <a:pPr>
              <a:buNone/>
            </a:pPr>
            <a:r>
              <a:rPr lang="en-US" dirty="0"/>
              <a:t>The Fourth Industrial Revolution has significant effects on businesses and economies:</a:t>
            </a:r>
          </a:p>
          <a:p>
            <a:pPr>
              <a:buFont typeface="Arial" panose="020B0604020202020204" pitchFamily="34" charset="0"/>
              <a:buChar char="•"/>
            </a:pPr>
            <a:r>
              <a:rPr lang="en-US" b="1" dirty="0"/>
              <a:t>Increase in Patents &amp; Innovation:</a:t>
            </a:r>
            <a:br>
              <a:rPr lang="en-US" dirty="0"/>
            </a:br>
            <a:r>
              <a:rPr lang="en-US" dirty="0"/>
              <a:t>The number of patents related to AI, 3D printing, and automation has </a:t>
            </a:r>
            <a:r>
              <a:rPr lang="en-US" b="1" dirty="0"/>
              <a:t>rapidly increased</a:t>
            </a:r>
            <a:r>
              <a:rPr lang="en-US" dirty="0"/>
              <a:t> since the early 2000s.</a:t>
            </a:r>
          </a:p>
          <a:p>
            <a:pPr>
              <a:buFont typeface="Arial" panose="020B0604020202020204" pitchFamily="34" charset="0"/>
              <a:buChar char="•"/>
            </a:pPr>
            <a:r>
              <a:rPr lang="en-US" b="1" dirty="0"/>
              <a:t>Automation in Industries:</a:t>
            </a:r>
            <a:br>
              <a:rPr lang="en-US" dirty="0"/>
            </a:br>
            <a:r>
              <a:rPr lang="en-US" dirty="0"/>
              <a:t>Businesses are adopting automation and AI-based systems to increase </a:t>
            </a:r>
            <a:r>
              <a:rPr lang="en-US" b="1" dirty="0"/>
              <a:t>efficiency, reduce costs, and improve decision-making</a:t>
            </a:r>
            <a:r>
              <a:rPr lang="en-US" dirty="0"/>
              <a:t>.</a:t>
            </a:r>
          </a:p>
          <a:p>
            <a:pPr>
              <a:buFont typeface="Arial" panose="020B0604020202020204" pitchFamily="34" charset="0"/>
              <a:buChar char="•"/>
            </a:pPr>
            <a:r>
              <a:rPr lang="en-US" b="1" dirty="0"/>
              <a:t>Challenges in Keeping Up:</a:t>
            </a:r>
            <a:br>
              <a:rPr lang="en-US" dirty="0"/>
            </a:br>
            <a:r>
              <a:rPr lang="en-US" dirty="0"/>
              <a:t>While some businesses are quick to adopt these technologies, many </a:t>
            </a:r>
            <a:r>
              <a:rPr lang="en-US" b="1" dirty="0"/>
              <a:t>struggle to keep pace</a:t>
            </a:r>
            <a:r>
              <a:rPr lang="en-US" dirty="0"/>
              <a:t> with rapid advancements. Companies that fail to innovate risk </a:t>
            </a:r>
            <a:r>
              <a:rPr lang="en-US" b="1" dirty="0"/>
              <a:t>falling behind</a:t>
            </a:r>
            <a:r>
              <a:rPr lang="en-US" dirty="0"/>
              <a:t>.</a:t>
            </a:r>
          </a:p>
        </p:txBody>
      </p:sp>
    </p:spTree>
    <p:extLst>
      <p:ext uri="{BB962C8B-B14F-4D97-AF65-F5344CB8AC3E}">
        <p14:creationId xmlns:p14="http://schemas.microsoft.com/office/powerpoint/2010/main" val="2156153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075D2-ACAB-7CE5-7A4F-5807BF7CF30A}"/>
              </a:ext>
            </a:extLst>
          </p:cNvPr>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endParaRPr kumimoji="0" lang="en-US" altLang="zh-TW" sz="2600" b="0" i="0" u="none" strike="noStrike" kern="1200" cap="none" spc="0" normalizeH="0" baseline="0" noProof="0" dirty="0">
              <a:ln>
                <a:noFill/>
              </a:ln>
              <a:solidFill>
                <a:prstClr val="black"/>
              </a:solidFill>
              <a:effectLst/>
              <a:uLnTx/>
              <a:uFillTx/>
              <a:latin typeface="Gill Sans MT"/>
              <a:ea typeface="新細明體" pitchFamily="18" charset="-120"/>
              <a:cs typeface="+mn-cs"/>
            </a:endParaRP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Wireless sensor networks mainly use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broadcast</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 communication while ad hoc networks use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point-to-point </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communication.</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Unlike ad hoc networks wireless sensor networks are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limited by sensors</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 limited power, energy and computational capability.</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Sensor nodes may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not have global ID</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 because of the large amount of overhead and large number of sensors.</a:t>
            </a:r>
          </a:p>
          <a:p>
            <a:endParaRPr lang="en-IN" dirty="0"/>
          </a:p>
        </p:txBody>
      </p:sp>
      <p:sp>
        <p:nvSpPr>
          <p:cNvPr id="3" name="Content Placeholder 2">
            <a:extLst>
              <a:ext uri="{FF2B5EF4-FFF2-40B4-BE49-F238E27FC236}">
                <a16:creationId xmlns:a16="http://schemas.microsoft.com/office/drawing/2014/main" id="{66540908-459D-CDB9-EC01-A8C18BEA6DCA}"/>
              </a:ext>
            </a:extLst>
          </p:cNvPr>
          <p:cNvSpPr>
            <a:spLocks noGrp="1"/>
          </p:cNvSpPr>
          <p:nvPr>
            <p:ph sz="quarter" idx="10"/>
          </p:nvPr>
        </p:nvSpPr>
        <p:spPr/>
        <p:txBody>
          <a:bodyPr/>
          <a:lstStyle/>
          <a:p>
            <a:r>
              <a:rPr lang="en-IN" dirty="0"/>
              <a:t>WSN V/S Ad-Hoc network</a:t>
            </a:r>
          </a:p>
        </p:txBody>
      </p:sp>
      <p:sp>
        <p:nvSpPr>
          <p:cNvPr id="5" name="Slide Number Placeholder 4">
            <a:extLst>
              <a:ext uri="{FF2B5EF4-FFF2-40B4-BE49-F238E27FC236}">
                <a16:creationId xmlns:a16="http://schemas.microsoft.com/office/drawing/2014/main" id="{55A5DAD1-360B-DD1A-31C7-29D1E36258CC}"/>
              </a:ext>
            </a:extLst>
          </p:cNvPr>
          <p:cNvSpPr>
            <a:spLocks noGrp="1"/>
          </p:cNvSpPr>
          <p:nvPr>
            <p:ph type="sldNum" sz="quarter" idx="14"/>
          </p:nvPr>
        </p:nvSpPr>
        <p:spPr/>
        <p:txBody>
          <a:bodyPr/>
          <a:lstStyle/>
          <a:p>
            <a:fld id="{BC8D7E44-7D4F-4942-A8C9-2DF6BF8399E8}" type="slidenum">
              <a:rPr lang="en-US" smtClean="0"/>
              <a:pPr/>
              <a:t>50</a:t>
            </a:fld>
            <a:endParaRPr lang="en-US" dirty="0"/>
          </a:p>
        </p:txBody>
      </p:sp>
    </p:spTree>
    <p:extLst>
      <p:ext uri="{BB962C8B-B14F-4D97-AF65-F5344CB8AC3E}">
        <p14:creationId xmlns:p14="http://schemas.microsoft.com/office/powerpoint/2010/main" val="796772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C47EE-5442-4A04-05F3-53BCC1DB21D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B693A2-37E1-776E-1B6B-BB2B78E43A45}"/>
              </a:ext>
            </a:extLst>
          </p:cNvPr>
          <p:cNvSpPr>
            <a:spLocks noGrp="1"/>
          </p:cNvSpPr>
          <p:nvPr>
            <p:ph idx="1"/>
          </p:nvPr>
        </p:nvSpPr>
        <p:spPr/>
        <p:txBody>
          <a:bodyPr>
            <a:normAutofit fontScale="85000" lnSpcReduction="20000"/>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lang="en-US" sz="2000" dirty="0"/>
              <a:t>Both </a:t>
            </a:r>
            <a:r>
              <a:rPr lang="en-US" sz="2000" b="1" dirty="0"/>
              <a:t>Wireless Sensor Networks (WSNs)</a:t>
            </a:r>
            <a:r>
              <a:rPr lang="en-US" sz="2000" dirty="0"/>
              <a:t> and </a:t>
            </a:r>
            <a:r>
              <a:rPr lang="en-US" sz="2000" b="1" dirty="0"/>
              <a:t>Ad-Hoc Networks</a:t>
            </a:r>
            <a:r>
              <a:rPr lang="en-US" sz="2000" dirty="0"/>
              <a:t> are decentralized networks that operate without a fixed infrastructure. However, they differ in communication methods, resource constraints, and network structure.</a:t>
            </a:r>
          </a:p>
          <a:p>
            <a:pPr>
              <a:buNone/>
            </a:pPr>
            <a:r>
              <a:rPr lang="en-US" b="1" dirty="0"/>
              <a:t>1. Communication Method</a:t>
            </a:r>
          </a:p>
          <a:p>
            <a:pPr>
              <a:buFont typeface="Arial" panose="020B0604020202020204" pitchFamily="34" charset="0"/>
              <a:buChar char="•"/>
            </a:pPr>
            <a:r>
              <a:rPr lang="en-US" b="1" dirty="0"/>
              <a:t>WSN:</a:t>
            </a:r>
            <a:r>
              <a:rPr lang="en-US" dirty="0"/>
              <a:t> Uses </a:t>
            </a:r>
            <a:r>
              <a:rPr lang="en-US" b="1" dirty="0"/>
              <a:t>broadcast communication</a:t>
            </a:r>
            <a:r>
              <a:rPr lang="en-US" dirty="0"/>
              <a:t>, where sensor nodes send data to multiple nodes in the network, typically to a central base station or sink node.</a:t>
            </a:r>
          </a:p>
          <a:p>
            <a:pPr>
              <a:buFont typeface="Arial" panose="020B0604020202020204" pitchFamily="34" charset="0"/>
              <a:buChar char="•"/>
            </a:pPr>
            <a:r>
              <a:rPr lang="en-US" b="1" dirty="0"/>
              <a:t>Ad-Hoc Networks:</a:t>
            </a:r>
            <a:r>
              <a:rPr lang="en-US" dirty="0"/>
              <a:t> Use </a:t>
            </a:r>
            <a:r>
              <a:rPr lang="en-US" b="1" dirty="0"/>
              <a:t>point-to-point communication</a:t>
            </a:r>
            <a:r>
              <a:rPr lang="en-US" dirty="0"/>
              <a:t>, where data is transmitted between specific nodes in a more structured routing manner.</a:t>
            </a:r>
          </a:p>
          <a:p>
            <a:pPr>
              <a:buNone/>
            </a:pPr>
            <a:r>
              <a:rPr lang="en-US" b="1" dirty="0"/>
              <a:t>2. Resource Constraints</a:t>
            </a:r>
          </a:p>
          <a:p>
            <a:pPr>
              <a:buFont typeface="Arial" panose="020B0604020202020204" pitchFamily="34" charset="0"/>
              <a:buChar char="•"/>
            </a:pPr>
            <a:r>
              <a:rPr lang="en-US" b="1" dirty="0"/>
              <a:t>WSN:</a:t>
            </a:r>
            <a:r>
              <a:rPr lang="en-US" dirty="0"/>
              <a:t> Nodes have </a:t>
            </a:r>
            <a:r>
              <a:rPr lang="en-US" b="1" dirty="0"/>
              <a:t>limited power, energy, and computational capacity</a:t>
            </a:r>
            <a:r>
              <a:rPr lang="en-US" dirty="0"/>
              <a:t> since they are small, battery-operated, and often deployed in remote areas.</a:t>
            </a:r>
          </a:p>
          <a:p>
            <a:pPr>
              <a:buFont typeface="Arial" panose="020B0604020202020204" pitchFamily="34" charset="0"/>
              <a:buChar char="•"/>
            </a:pPr>
            <a:r>
              <a:rPr lang="en-US" b="1" dirty="0"/>
              <a:t>Ad-Hoc Networks:</a:t>
            </a:r>
            <a:r>
              <a:rPr lang="en-US" dirty="0"/>
              <a:t> Devices (such as mobile phones or laptops) have </a:t>
            </a:r>
            <a:r>
              <a:rPr lang="en-US" b="1" dirty="0"/>
              <a:t>higher power and processing capabilities</a:t>
            </a:r>
            <a:r>
              <a:rPr lang="en-US" dirty="0"/>
              <a:t>, making them more suitable for direct communication.</a:t>
            </a:r>
          </a:p>
          <a:p>
            <a:pPr marL="0" marR="0" lvl="0" indent="0" algn="l" defTabSz="914400" rtl="0" eaLnBrk="1" fontAlgn="auto" latinLnBrk="0" hangingPunct="1">
              <a:lnSpc>
                <a:spcPct val="100000"/>
              </a:lnSpc>
              <a:spcBef>
                <a:spcPts val="600"/>
              </a:spcBef>
              <a:spcAft>
                <a:spcPts val="0"/>
              </a:spcAft>
              <a:buClr>
                <a:srgbClr val="727CA3"/>
              </a:buClr>
              <a:buSzPct val="76000"/>
              <a:tabLst/>
              <a:defRPr/>
            </a:pPr>
            <a:endParaRPr lang="en-IN" dirty="0"/>
          </a:p>
        </p:txBody>
      </p:sp>
      <p:sp>
        <p:nvSpPr>
          <p:cNvPr id="3" name="Content Placeholder 2">
            <a:extLst>
              <a:ext uri="{FF2B5EF4-FFF2-40B4-BE49-F238E27FC236}">
                <a16:creationId xmlns:a16="http://schemas.microsoft.com/office/drawing/2014/main" id="{216812DE-CF45-6EA1-208F-253A7DA04E3F}"/>
              </a:ext>
            </a:extLst>
          </p:cNvPr>
          <p:cNvSpPr>
            <a:spLocks noGrp="1"/>
          </p:cNvSpPr>
          <p:nvPr>
            <p:ph sz="quarter" idx="10"/>
          </p:nvPr>
        </p:nvSpPr>
        <p:spPr/>
        <p:txBody>
          <a:bodyPr/>
          <a:lstStyle/>
          <a:p>
            <a:r>
              <a:rPr lang="en-IN" dirty="0"/>
              <a:t>WSN V/S Ad-Hoc network</a:t>
            </a:r>
          </a:p>
        </p:txBody>
      </p:sp>
      <p:sp>
        <p:nvSpPr>
          <p:cNvPr id="5" name="Slide Number Placeholder 4">
            <a:extLst>
              <a:ext uri="{FF2B5EF4-FFF2-40B4-BE49-F238E27FC236}">
                <a16:creationId xmlns:a16="http://schemas.microsoft.com/office/drawing/2014/main" id="{9E08112B-5EC2-5C0F-D1C4-DBF9DC1DA57B}"/>
              </a:ext>
            </a:extLst>
          </p:cNvPr>
          <p:cNvSpPr>
            <a:spLocks noGrp="1"/>
          </p:cNvSpPr>
          <p:nvPr>
            <p:ph type="sldNum" sz="quarter" idx="14"/>
          </p:nvPr>
        </p:nvSpPr>
        <p:spPr/>
        <p:txBody>
          <a:bodyPr/>
          <a:lstStyle/>
          <a:p>
            <a:fld id="{BC8D7E44-7D4F-4942-A8C9-2DF6BF8399E8}" type="slidenum">
              <a:rPr lang="en-US" smtClean="0"/>
              <a:pPr/>
              <a:t>51</a:t>
            </a:fld>
            <a:endParaRPr lang="en-US" dirty="0"/>
          </a:p>
        </p:txBody>
      </p:sp>
    </p:spTree>
    <p:extLst>
      <p:ext uri="{BB962C8B-B14F-4D97-AF65-F5344CB8AC3E}">
        <p14:creationId xmlns:p14="http://schemas.microsoft.com/office/powerpoint/2010/main" val="1770331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12787-87C7-85AB-3FB8-451C5EAF030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30E97F-16C7-F967-6FD5-A7A10C858241}"/>
              </a:ext>
            </a:extLst>
          </p:cNvPr>
          <p:cNvSpPr>
            <a:spLocks noGrp="1"/>
          </p:cNvSpPr>
          <p:nvPr>
            <p:ph idx="1"/>
          </p:nvPr>
        </p:nvSpPr>
        <p:spPr/>
        <p:txBody>
          <a:bodyPr>
            <a:normAutofit/>
          </a:bodyPr>
          <a:lstStyle/>
          <a:p>
            <a:pPr>
              <a:buNone/>
            </a:pPr>
            <a:r>
              <a:rPr lang="en-US" sz="1600" b="1" dirty="0"/>
              <a:t>3. Node Identification</a:t>
            </a:r>
          </a:p>
          <a:p>
            <a:pPr>
              <a:buFont typeface="Arial" panose="020B0604020202020204" pitchFamily="34" charset="0"/>
              <a:buChar char="•"/>
            </a:pPr>
            <a:r>
              <a:rPr lang="en-US" sz="1600" b="1" dirty="0"/>
              <a:t>WSN:</a:t>
            </a:r>
            <a:r>
              <a:rPr lang="en-US" sz="1600" dirty="0"/>
              <a:t> Sensor nodes </a:t>
            </a:r>
            <a:r>
              <a:rPr lang="en-US" sz="1600" b="1" dirty="0"/>
              <a:t>may not have a global ID</a:t>
            </a:r>
            <a:r>
              <a:rPr lang="en-US" sz="1600" dirty="0"/>
              <a:t> because of the large number of nodes and the high communication overhead required to maintain unique identifiers.</a:t>
            </a:r>
          </a:p>
          <a:p>
            <a:pPr>
              <a:buFont typeface="Arial" panose="020B0604020202020204" pitchFamily="34" charset="0"/>
              <a:buChar char="•"/>
            </a:pPr>
            <a:r>
              <a:rPr lang="en-US" sz="1600" b="1" dirty="0"/>
              <a:t>Ad-Hoc Networks:</a:t>
            </a:r>
            <a:r>
              <a:rPr lang="en-US" sz="1600" dirty="0"/>
              <a:t> Nodes </a:t>
            </a:r>
            <a:r>
              <a:rPr lang="en-US" sz="1600" b="1" dirty="0"/>
              <a:t>usually have a global or unique ID</a:t>
            </a:r>
            <a:r>
              <a:rPr lang="en-US" sz="1600" dirty="0"/>
              <a:t>, making it easier to manage communication and routing.</a:t>
            </a:r>
          </a:p>
          <a:p>
            <a:pPr>
              <a:buNone/>
            </a:pPr>
            <a:r>
              <a:rPr lang="en-US" sz="1600" b="1" dirty="0"/>
              <a:t>4. Network Purpose</a:t>
            </a:r>
          </a:p>
          <a:p>
            <a:pPr>
              <a:buFont typeface="Arial" panose="020B0604020202020204" pitchFamily="34" charset="0"/>
              <a:buChar char="•"/>
            </a:pPr>
            <a:r>
              <a:rPr lang="en-US" sz="1600" b="1" dirty="0"/>
              <a:t>WSN:</a:t>
            </a:r>
            <a:r>
              <a:rPr lang="en-US" sz="1600" dirty="0"/>
              <a:t> Primarily designed for </a:t>
            </a:r>
            <a:r>
              <a:rPr lang="en-US" sz="1600" b="1" dirty="0"/>
              <a:t>data collection, environmental monitoring, and event detection</a:t>
            </a:r>
            <a:r>
              <a:rPr lang="en-US" sz="1600" dirty="0"/>
              <a:t>. The focus is on sensing and transmitting data efficiently.</a:t>
            </a:r>
          </a:p>
          <a:p>
            <a:pPr>
              <a:buFont typeface="Arial" panose="020B0604020202020204" pitchFamily="34" charset="0"/>
              <a:buChar char="•"/>
            </a:pPr>
            <a:r>
              <a:rPr lang="en-US" sz="1600" b="1" dirty="0"/>
              <a:t>Ad-Hoc Networks:</a:t>
            </a:r>
            <a:r>
              <a:rPr lang="en-US" sz="1600" dirty="0"/>
              <a:t> Designed for </a:t>
            </a:r>
            <a:r>
              <a:rPr lang="en-US" sz="1600" b="1" dirty="0"/>
              <a:t>general communication between devices</a:t>
            </a:r>
            <a:r>
              <a:rPr lang="en-US" sz="1600" dirty="0"/>
              <a:t>, such as military applications, emergency response, or mobile peer-to-peer networking.</a:t>
            </a:r>
          </a:p>
          <a:p>
            <a:pPr>
              <a:buNone/>
            </a:pPr>
            <a:r>
              <a:rPr lang="en-US" sz="1200" b="1" dirty="0"/>
              <a:t>5. Network Structure &amp; Scalability</a:t>
            </a:r>
          </a:p>
          <a:p>
            <a:pPr>
              <a:buFont typeface="Arial" panose="020B0604020202020204" pitchFamily="34" charset="0"/>
              <a:buChar char="•"/>
            </a:pPr>
            <a:r>
              <a:rPr lang="en-US" sz="1200" b="1" dirty="0"/>
              <a:t>WSN:</a:t>
            </a:r>
            <a:r>
              <a:rPr lang="en-US" sz="1200" dirty="0"/>
              <a:t> </a:t>
            </a:r>
            <a:r>
              <a:rPr lang="en-US" sz="1200" b="1" dirty="0"/>
              <a:t>Highly scalable</a:t>
            </a:r>
            <a:r>
              <a:rPr lang="en-US" sz="1200" dirty="0"/>
              <a:t> but lacks complex routing due to power constraints. Nodes communicate in a </a:t>
            </a:r>
            <a:r>
              <a:rPr lang="en-US" sz="1200" b="1" dirty="0"/>
              <a:t>multi-hop</a:t>
            </a:r>
            <a:r>
              <a:rPr lang="en-US" sz="1200" dirty="0"/>
              <a:t> fashion to forward data to a base station.</a:t>
            </a:r>
          </a:p>
          <a:p>
            <a:pPr>
              <a:buFont typeface="Arial" panose="020B0604020202020204" pitchFamily="34" charset="0"/>
              <a:buChar char="•"/>
            </a:pPr>
            <a:r>
              <a:rPr lang="en-US" sz="1200" b="1" dirty="0"/>
              <a:t>Ad-Hoc Networks:</a:t>
            </a:r>
            <a:r>
              <a:rPr lang="en-US" sz="1200" dirty="0"/>
              <a:t> May have a </a:t>
            </a:r>
            <a:r>
              <a:rPr lang="en-US" sz="1200" b="1" dirty="0"/>
              <a:t>structured routing</a:t>
            </a:r>
            <a:r>
              <a:rPr lang="en-US" sz="1200" dirty="0"/>
              <a:t> mechanism with predefined communication paths, but scalability is dependent on device capacity and network load.</a:t>
            </a:r>
          </a:p>
          <a:p>
            <a:pPr marL="0" indent="0"/>
            <a:endParaRPr lang="en-US" sz="1600" dirty="0"/>
          </a:p>
        </p:txBody>
      </p:sp>
      <p:sp>
        <p:nvSpPr>
          <p:cNvPr id="3" name="Content Placeholder 2">
            <a:extLst>
              <a:ext uri="{FF2B5EF4-FFF2-40B4-BE49-F238E27FC236}">
                <a16:creationId xmlns:a16="http://schemas.microsoft.com/office/drawing/2014/main" id="{D86D76C3-493D-0E7E-5855-172898070AEB}"/>
              </a:ext>
            </a:extLst>
          </p:cNvPr>
          <p:cNvSpPr>
            <a:spLocks noGrp="1"/>
          </p:cNvSpPr>
          <p:nvPr>
            <p:ph sz="quarter" idx="10"/>
          </p:nvPr>
        </p:nvSpPr>
        <p:spPr/>
        <p:txBody>
          <a:bodyPr/>
          <a:lstStyle/>
          <a:p>
            <a:r>
              <a:rPr lang="en-IN" dirty="0"/>
              <a:t>WSN V/S Ad-Hoc network</a:t>
            </a:r>
          </a:p>
        </p:txBody>
      </p:sp>
      <p:sp>
        <p:nvSpPr>
          <p:cNvPr id="5" name="Slide Number Placeholder 4">
            <a:extLst>
              <a:ext uri="{FF2B5EF4-FFF2-40B4-BE49-F238E27FC236}">
                <a16:creationId xmlns:a16="http://schemas.microsoft.com/office/drawing/2014/main" id="{C9AB66ED-1A1C-EE7A-72DB-633FDB6628FB}"/>
              </a:ext>
            </a:extLst>
          </p:cNvPr>
          <p:cNvSpPr>
            <a:spLocks noGrp="1"/>
          </p:cNvSpPr>
          <p:nvPr>
            <p:ph type="sldNum" sz="quarter" idx="14"/>
          </p:nvPr>
        </p:nvSpPr>
        <p:spPr/>
        <p:txBody>
          <a:bodyPr/>
          <a:lstStyle/>
          <a:p>
            <a:fld id="{BC8D7E44-7D4F-4942-A8C9-2DF6BF8399E8}" type="slidenum">
              <a:rPr lang="en-US" smtClean="0"/>
              <a:pPr/>
              <a:t>52</a:t>
            </a:fld>
            <a:endParaRPr lang="en-US" dirty="0"/>
          </a:p>
        </p:txBody>
      </p:sp>
    </p:spTree>
    <p:extLst>
      <p:ext uri="{BB962C8B-B14F-4D97-AF65-F5344CB8AC3E}">
        <p14:creationId xmlns:p14="http://schemas.microsoft.com/office/powerpoint/2010/main" val="1399899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49642-2129-12AE-3EE1-9C7D8ED1C47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D3A64A-AA5E-35A3-7404-9698D149513D}"/>
              </a:ext>
            </a:extLst>
          </p:cNvPr>
          <p:cNvSpPr>
            <a:spLocks noGrp="1"/>
          </p:cNvSpPr>
          <p:nvPr>
            <p:ph idx="1"/>
          </p:nvPr>
        </p:nvSpPr>
        <p:spPr/>
        <p:txBody>
          <a:bodyPr>
            <a:normAutofit/>
          </a:bodyPr>
          <a:lstStyle/>
          <a:p>
            <a:pPr>
              <a:buNone/>
            </a:pPr>
            <a:r>
              <a:rPr lang="en-US" sz="1200" b="1" dirty="0"/>
              <a:t>6. Energy Efficiency</a:t>
            </a:r>
          </a:p>
          <a:p>
            <a:pPr>
              <a:buFont typeface="Arial" panose="020B0604020202020204" pitchFamily="34" charset="0"/>
              <a:buChar char="•"/>
            </a:pPr>
            <a:r>
              <a:rPr lang="en-US" sz="1200" b="1" dirty="0"/>
              <a:t>WSN:</a:t>
            </a:r>
            <a:r>
              <a:rPr lang="en-US" sz="1200" dirty="0"/>
              <a:t> Energy consumption is a </a:t>
            </a:r>
            <a:r>
              <a:rPr lang="en-US" sz="1200" b="1" dirty="0"/>
              <a:t>major concern</a:t>
            </a:r>
            <a:r>
              <a:rPr lang="en-US" sz="1200" dirty="0"/>
              <a:t>, and protocols are designed to </a:t>
            </a:r>
            <a:r>
              <a:rPr lang="en-US" sz="1200" b="1" dirty="0"/>
              <a:t>minimize power usage</a:t>
            </a:r>
            <a:r>
              <a:rPr lang="en-US" sz="1200" dirty="0"/>
              <a:t> (e.g., sleep modes, data aggregation techniques).</a:t>
            </a:r>
          </a:p>
          <a:p>
            <a:pPr>
              <a:buFont typeface="Arial" panose="020B0604020202020204" pitchFamily="34" charset="0"/>
              <a:buChar char="•"/>
            </a:pPr>
            <a:r>
              <a:rPr lang="en-US" sz="1200" b="1" dirty="0"/>
              <a:t>Ad-Hoc Networks:</a:t>
            </a:r>
            <a:r>
              <a:rPr lang="en-US" sz="1200" dirty="0"/>
              <a:t> While energy efficiency is considered, devices often have rechargeable batteries, making power management </a:t>
            </a:r>
            <a:r>
              <a:rPr lang="en-US" sz="1200" b="1" dirty="0"/>
              <a:t>less critical</a:t>
            </a:r>
            <a:r>
              <a:rPr lang="en-US" sz="1200" dirty="0"/>
              <a:t> compared to WSNs.</a:t>
            </a:r>
          </a:p>
          <a:p>
            <a:pPr>
              <a:buNone/>
            </a:pPr>
            <a:endParaRPr lang="en-US" sz="1200" b="1" dirty="0"/>
          </a:p>
          <a:p>
            <a:endParaRPr lang="en-US" sz="1200" b="1" dirty="0"/>
          </a:p>
          <a:p>
            <a:r>
              <a:rPr lang="en-US" sz="1200" dirty="0"/>
              <a:t>Wireless Sensor Networks (WSNs) and Ad-Hoc Networks share some similarities but serve different purposes. </a:t>
            </a:r>
            <a:r>
              <a:rPr lang="en-US" sz="1200" b="1" dirty="0"/>
              <a:t>WSNs are optimized for sensing and data collection with limited resources</a:t>
            </a:r>
            <a:r>
              <a:rPr lang="en-US" sz="1200" dirty="0"/>
              <a:t>, whereas </a:t>
            </a:r>
            <a:r>
              <a:rPr lang="en-US" sz="1200" b="1" dirty="0"/>
              <a:t>Ad-Hoc Networks are more flexible for peer-to-peer communication</a:t>
            </a:r>
            <a:r>
              <a:rPr lang="en-US" sz="1200" dirty="0"/>
              <a:t> with better computational capabilities.</a:t>
            </a:r>
          </a:p>
        </p:txBody>
      </p:sp>
      <p:sp>
        <p:nvSpPr>
          <p:cNvPr id="3" name="Content Placeholder 2">
            <a:extLst>
              <a:ext uri="{FF2B5EF4-FFF2-40B4-BE49-F238E27FC236}">
                <a16:creationId xmlns:a16="http://schemas.microsoft.com/office/drawing/2014/main" id="{671025B1-D413-455A-DE63-D056A627CFB4}"/>
              </a:ext>
            </a:extLst>
          </p:cNvPr>
          <p:cNvSpPr>
            <a:spLocks noGrp="1"/>
          </p:cNvSpPr>
          <p:nvPr>
            <p:ph sz="quarter" idx="10"/>
          </p:nvPr>
        </p:nvSpPr>
        <p:spPr/>
        <p:txBody>
          <a:bodyPr/>
          <a:lstStyle/>
          <a:p>
            <a:r>
              <a:rPr lang="en-IN" dirty="0"/>
              <a:t>WSN V/S Ad-Hoc network</a:t>
            </a:r>
          </a:p>
        </p:txBody>
      </p:sp>
      <p:sp>
        <p:nvSpPr>
          <p:cNvPr id="5" name="Slide Number Placeholder 4">
            <a:extLst>
              <a:ext uri="{FF2B5EF4-FFF2-40B4-BE49-F238E27FC236}">
                <a16:creationId xmlns:a16="http://schemas.microsoft.com/office/drawing/2014/main" id="{1B8E0124-1668-52AA-A71D-656A3305524A}"/>
              </a:ext>
            </a:extLst>
          </p:cNvPr>
          <p:cNvSpPr>
            <a:spLocks noGrp="1"/>
          </p:cNvSpPr>
          <p:nvPr>
            <p:ph type="sldNum" sz="quarter" idx="14"/>
          </p:nvPr>
        </p:nvSpPr>
        <p:spPr/>
        <p:txBody>
          <a:bodyPr/>
          <a:lstStyle/>
          <a:p>
            <a:fld id="{BC8D7E44-7D4F-4942-A8C9-2DF6BF8399E8}" type="slidenum">
              <a:rPr lang="en-US" smtClean="0"/>
              <a:pPr/>
              <a:t>53</a:t>
            </a:fld>
            <a:endParaRPr lang="en-US" dirty="0"/>
          </a:p>
        </p:txBody>
      </p:sp>
    </p:spTree>
    <p:extLst>
      <p:ext uri="{BB962C8B-B14F-4D97-AF65-F5344CB8AC3E}">
        <p14:creationId xmlns:p14="http://schemas.microsoft.com/office/powerpoint/2010/main" val="2985613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D16AC-23A0-0DFB-E369-98147978FB2E}"/>
              </a:ext>
            </a:extLst>
          </p:cNvPr>
          <p:cNvSpPr>
            <a:spLocks noGrp="1"/>
          </p:cNvSpPr>
          <p:nvPr>
            <p:ph idx="1"/>
          </p:nvPr>
        </p:nvSpPr>
        <p:spPr/>
        <p:txBody>
          <a:bodyPr/>
          <a:lstStyle/>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Wireless Sensor Networks mainly consists of </a:t>
            </a:r>
            <a:r>
              <a:rPr kumimoji="0" lang="en-US" sz="2400" b="1" i="0" u="none" strike="noStrike" kern="1200" cap="none" spc="0" normalizeH="0" baseline="0" noProof="0" dirty="0">
                <a:ln>
                  <a:noFill/>
                </a:ln>
                <a:solidFill>
                  <a:prstClr val="black"/>
                </a:solidFill>
                <a:effectLst/>
                <a:uLnTx/>
                <a:uFillTx/>
                <a:latin typeface="Gill Sans MT"/>
                <a:ea typeface="+mn-ea"/>
                <a:cs typeface="+mn-cs"/>
              </a:rPr>
              <a:t>sensors. Sensors</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are -</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low power</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limited memory</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energy constrained due to their small size.</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endParaRPr kumimoji="0" lang="en-US" sz="1100" b="0" i="0" u="none" strike="noStrike" kern="1200" cap="none" spc="0" normalizeH="0" baseline="0" noProof="0" dirty="0">
              <a:ln>
                <a:noFill/>
              </a:ln>
              <a:solidFill>
                <a:srgbClr val="464653"/>
              </a:solidFill>
              <a:effectLst/>
              <a:uLnTx/>
              <a:uFillTx/>
              <a:latin typeface="Gill Sans MT"/>
              <a:ea typeface="+mn-ea"/>
              <a:cs typeface="+mn-cs"/>
            </a:endParaRP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Wireless networks can also be deployed in </a:t>
            </a:r>
            <a:r>
              <a:rPr kumimoji="0" lang="en-US" sz="2400" b="1" i="0" u="none" strike="noStrike" kern="1200" cap="none" spc="0" normalizeH="0" baseline="0" noProof="0" dirty="0">
                <a:ln>
                  <a:noFill/>
                </a:ln>
                <a:solidFill>
                  <a:prstClr val="black"/>
                </a:solidFill>
                <a:effectLst/>
                <a:uLnTx/>
                <a:uFillTx/>
                <a:latin typeface="Gill Sans MT"/>
                <a:ea typeface="+mn-ea"/>
                <a:cs typeface="+mn-cs"/>
              </a:rPr>
              <a:t>extreme environmental</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conditions and may be prone to enemy attacks.</a:t>
            </a:r>
          </a:p>
          <a:p>
            <a:pPr marL="342900" marR="0" lvl="1" indent="-342900" algn="l" defTabSz="914400" rtl="0" eaLnBrk="1" fontAlgn="auto" latinLnBrk="0" hangingPunct="1">
              <a:lnSpc>
                <a:spcPct val="80000"/>
              </a:lnSpc>
              <a:spcBef>
                <a:spcPts val="500"/>
              </a:spcBef>
              <a:spcAft>
                <a:spcPts val="0"/>
              </a:spcAft>
              <a:buClr>
                <a:prstClr val="black"/>
              </a:buClr>
              <a:buSzPct val="70000"/>
              <a:buFont typeface="Wingdings" pitchFamily="2" charset="2"/>
              <a:buChar char="¢"/>
              <a:tabLst/>
              <a:defRPr/>
            </a:pPr>
            <a:endParaRPr kumimoji="0" lang="en-US" sz="1100" b="0" i="0" u="none" strike="noStrike" kern="1200" cap="none" spc="0" normalizeH="0" baseline="0" noProof="0" dirty="0">
              <a:ln>
                <a:noFill/>
              </a:ln>
              <a:solidFill>
                <a:srgbClr val="464653"/>
              </a:solidFill>
              <a:effectLst/>
              <a:uLnTx/>
              <a:uFillTx/>
              <a:latin typeface="Gill Sans MT"/>
              <a:ea typeface="+mn-ea"/>
              <a:cs typeface="+mn-cs"/>
            </a:endParaRP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Although deployed in an ad hoc manner they need to be </a:t>
            </a:r>
            <a:r>
              <a:rPr kumimoji="0" lang="en-US" sz="2400" b="1" i="0" u="none" strike="noStrike" kern="1200" cap="none" spc="0" normalizeH="0" baseline="0" noProof="0" dirty="0">
                <a:ln>
                  <a:noFill/>
                </a:ln>
                <a:solidFill>
                  <a:prstClr val="black"/>
                </a:solidFill>
                <a:effectLst/>
                <a:uLnTx/>
                <a:uFillTx/>
                <a:latin typeface="Gill Sans MT"/>
                <a:ea typeface="+mn-ea"/>
                <a:cs typeface="+mn-cs"/>
              </a:rPr>
              <a:t>self organized </a:t>
            </a:r>
            <a:r>
              <a:rPr kumimoji="0" lang="en-US" sz="2400" b="0" i="0" u="none" strike="noStrike" kern="1200" cap="none" spc="0" normalizeH="0" baseline="0" noProof="0" dirty="0">
                <a:ln>
                  <a:noFill/>
                </a:ln>
                <a:solidFill>
                  <a:prstClr val="black"/>
                </a:solidFill>
                <a:effectLst/>
                <a:uLnTx/>
                <a:uFillTx/>
                <a:latin typeface="Gill Sans MT"/>
                <a:ea typeface="+mn-ea"/>
                <a:cs typeface="+mn-cs"/>
              </a:rPr>
              <a:t>and</a:t>
            </a:r>
            <a:r>
              <a:rPr kumimoji="0" lang="en-US" sz="2400" b="1" i="0" u="none" strike="noStrike" kern="1200" cap="none" spc="0" normalizeH="0" baseline="0" noProof="0" dirty="0">
                <a:ln>
                  <a:noFill/>
                </a:ln>
                <a:solidFill>
                  <a:prstClr val="black"/>
                </a:solidFill>
                <a:effectLst/>
                <a:uLnTx/>
                <a:uFillTx/>
                <a:latin typeface="Gill Sans MT"/>
                <a:ea typeface="+mn-ea"/>
                <a:cs typeface="+mn-cs"/>
              </a:rPr>
              <a:t> self healing</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and can face constant reconfiguration.</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endParaRPr lang="en-IN" dirty="0"/>
          </a:p>
        </p:txBody>
      </p:sp>
      <p:sp>
        <p:nvSpPr>
          <p:cNvPr id="3" name="Content Placeholder 2">
            <a:extLst>
              <a:ext uri="{FF2B5EF4-FFF2-40B4-BE49-F238E27FC236}">
                <a16:creationId xmlns:a16="http://schemas.microsoft.com/office/drawing/2014/main" id="{E2C5FA5E-8AFA-F3DF-C61B-DB64E677EDDD}"/>
              </a:ext>
            </a:extLst>
          </p:cNvPr>
          <p:cNvSpPr>
            <a:spLocks noGrp="1"/>
          </p:cNvSpPr>
          <p:nvPr>
            <p:ph sz="quarter" idx="10"/>
          </p:nvPr>
        </p:nvSpPr>
        <p:spPr/>
        <p:txBody>
          <a:bodyPr/>
          <a:lstStyle/>
          <a:p>
            <a:r>
              <a:rPr lang="en-IN" dirty="0"/>
              <a:t>Characteristics of WSN</a:t>
            </a:r>
          </a:p>
        </p:txBody>
      </p:sp>
      <p:sp>
        <p:nvSpPr>
          <p:cNvPr id="4" name="Content Placeholder 3">
            <a:extLst>
              <a:ext uri="{FF2B5EF4-FFF2-40B4-BE49-F238E27FC236}">
                <a16:creationId xmlns:a16="http://schemas.microsoft.com/office/drawing/2014/main" id="{6F30A20C-D324-84C9-9CA7-F68037007861}"/>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D1102AE7-8FBA-4F55-157F-D0AE3588BA59}"/>
              </a:ext>
            </a:extLst>
          </p:cNvPr>
          <p:cNvSpPr>
            <a:spLocks noGrp="1"/>
          </p:cNvSpPr>
          <p:nvPr>
            <p:ph type="sldNum" sz="quarter" idx="14"/>
          </p:nvPr>
        </p:nvSpPr>
        <p:spPr/>
        <p:txBody>
          <a:bodyPr/>
          <a:lstStyle/>
          <a:p>
            <a:fld id="{BC8D7E44-7D4F-4942-A8C9-2DF6BF8399E8}" type="slidenum">
              <a:rPr lang="en-US" smtClean="0"/>
              <a:pPr/>
              <a:t>54</a:t>
            </a:fld>
            <a:endParaRPr lang="en-US" dirty="0"/>
          </a:p>
        </p:txBody>
      </p:sp>
    </p:spTree>
    <p:extLst>
      <p:ext uri="{BB962C8B-B14F-4D97-AF65-F5344CB8AC3E}">
        <p14:creationId xmlns:p14="http://schemas.microsoft.com/office/powerpoint/2010/main" val="599341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43AA58-5393-8994-6A5B-037C703A4098}"/>
              </a:ext>
            </a:extLst>
          </p:cNvPr>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1" i="0" u="none" strike="noStrike" kern="1200" cap="none" spc="0" normalizeH="0" baseline="0" noProof="0" dirty="0">
                <a:ln>
                  <a:noFill/>
                </a:ln>
                <a:solidFill>
                  <a:prstClr val="black"/>
                </a:solidFill>
                <a:effectLst/>
                <a:uLnTx/>
                <a:uFillTx/>
                <a:latin typeface="Gill Sans MT"/>
                <a:ea typeface="+mn-ea"/>
                <a:cs typeface="+mn-cs"/>
              </a:rPr>
              <a:t>Heterogeneity</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The devices deployed maybe of various types and need to collaborate with each other.</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1" i="0" u="none" strike="noStrike" kern="1200" cap="none" spc="0" normalizeH="0" baseline="0" noProof="0" dirty="0">
                <a:ln>
                  <a:noFill/>
                </a:ln>
                <a:solidFill>
                  <a:prstClr val="black"/>
                </a:solidFill>
                <a:effectLst/>
                <a:uLnTx/>
                <a:uFillTx/>
                <a:latin typeface="Gill Sans MT"/>
                <a:ea typeface="+mn-ea"/>
                <a:cs typeface="+mn-cs"/>
              </a:rPr>
              <a:t>Distributed Processing</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The algorithms need to be centralized as the processing is carried out on different nodes.</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1" i="0" u="none" strike="noStrike" kern="1200" cap="none" spc="0" normalizeH="0" baseline="0" noProof="0" dirty="0">
                <a:ln>
                  <a:noFill/>
                </a:ln>
                <a:solidFill>
                  <a:prstClr val="black"/>
                </a:solidFill>
                <a:effectLst/>
                <a:uLnTx/>
                <a:uFillTx/>
                <a:latin typeface="Gill Sans MT"/>
                <a:ea typeface="+mn-ea"/>
                <a:cs typeface="+mn-cs"/>
              </a:rPr>
              <a:t>Low Bandwidth Communication</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The data should be transferred efficiently between sensors</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pitchFamily="2" charset="2"/>
              <a:buNone/>
              <a:tabLst/>
              <a:defRPr/>
            </a:pPr>
            <a:endParaRPr kumimoji="0" lang="en-US" sz="2400" b="0" i="0" u="none" strike="noStrike" kern="1200" cap="none" spc="0" normalizeH="0" baseline="0" noProof="0" dirty="0">
              <a:ln>
                <a:noFill/>
              </a:ln>
              <a:solidFill>
                <a:srgbClr val="464653"/>
              </a:solidFill>
              <a:effectLst/>
              <a:uLnTx/>
              <a:uFillTx/>
              <a:latin typeface="Gill Sans MT"/>
              <a:ea typeface="+mn-ea"/>
              <a:cs typeface="+mn-cs"/>
            </a:endParaRPr>
          </a:p>
          <a:p>
            <a:endParaRPr lang="en-IN" dirty="0"/>
          </a:p>
        </p:txBody>
      </p:sp>
      <p:sp>
        <p:nvSpPr>
          <p:cNvPr id="3" name="Content Placeholder 2">
            <a:extLst>
              <a:ext uri="{FF2B5EF4-FFF2-40B4-BE49-F238E27FC236}">
                <a16:creationId xmlns:a16="http://schemas.microsoft.com/office/drawing/2014/main" id="{C9053EC6-765A-ADAB-5708-6418928EE50B}"/>
              </a:ext>
            </a:extLst>
          </p:cNvPr>
          <p:cNvSpPr>
            <a:spLocks noGrp="1"/>
          </p:cNvSpPr>
          <p:nvPr>
            <p:ph sz="quarter" idx="10"/>
          </p:nvPr>
        </p:nvSpPr>
        <p:spPr/>
        <p:txBody>
          <a:bodyPr/>
          <a:lstStyle/>
          <a:p>
            <a:r>
              <a:rPr lang="en-IN" dirty="0"/>
              <a:t>Design Challenges</a:t>
            </a:r>
          </a:p>
        </p:txBody>
      </p:sp>
      <p:sp>
        <p:nvSpPr>
          <p:cNvPr id="4" name="Content Placeholder 3">
            <a:extLst>
              <a:ext uri="{FF2B5EF4-FFF2-40B4-BE49-F238E27FC236}">
                <a16:creationId xmlns:a16="http://schemas.microsoft.com/office/drawing/2014/main" id="{21C867FC-2FBB-0F2B-89AA-420D72AC68CB}"/>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C7CEEB24-A1B4-FAFB-405A-8F77C11BD5E7}"/>
              </a:ext>
            </a:extLst>
          </p:cNvPr>
          <p:cNvSpPr>
            <a:spLocks noGrp="1"/>
          </p:cNvSpPr>
          <p:nvPr>
            <p:ph type="sldNum" sz="quarter" idx="14"/>
          </p:nvPr>
        </p:nvSpPr>
        <p:spPr/>
        <p:txBody>
          <a:bodyPr/>
          <a:lstStyle/>
          <a:p>
            <a:fld id="{BC8D7E44-7D4F-4942-A8C9-2DF6BF8399E8}" type="slidenum">
              <a:rPr lang="en-US" smtClean="0"/>
              <a:pPr/>
              <a:t>55</a:t>
            </a:fld>
            <a:endParaRPr lang="en-US" dirty="0"/>
          </a:p>
        </p:txBody>
      </p:sp>
    </p:spTree>
    <p:extLst>
      <p:ext uri="{BB962C8B-B14F-4D97-AF65-F5344CB8AC3E}">
        <p14:creationId xmlns:p14="http://schemas.microsoft.com/office/powerpoint/2010/main" val="416636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CE11A-3874-7206-4635-00B5D518ADD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59B384-A883-501B-DCB6-7397AFC4F6E0}"/>
              </a:ext>
            </a:extLst>
          </p:cNvPr>
          <p:cNvSpPr>
            <a:spLocks noGrp="1"/>
          </p:cNvSpPr>
          <p:nvPr>
            <p:ph idx="1"/>
          </p:nvPr>
        </p:nvSpPr>
        <p:spPr/>
        <p:txBody>
          <a:bodyPr>
            <a:normAutofit fontScale="77500" lnSpcReduction="20000"/>
          </a:bodyPr>
          <a:lstStyle/>
          <a:p>
            <a:pPr>
              <a:buNone/>
            </a:pPr>
            <a:r>
              <a:rPr lang="en-US" sz="2000" b="1" dirty="0"/>
              <a:t>Design Challenges in Wireless Sensor Networks (WSN)</a:t>
            </a:r>
          </a:p>
          <a:p>
            <a:pPr>
              <a:buNone/>
            </a:pPr>
            <a:r>
              <a:rPr lang="en-US" sz="2000" dirty="0"/>
              <a:t>Wireless Sensor Networks (WSNs) face several challenges due to their unique structure, resource constraints, and operational requirements. Below are some key challenges:</a:t>
            </a:r>
          </a:p>
          <a:p>
            <a:pPr>
              <a:buNone/>
            </a:pPr>
            <a:r>
              <a:rPr lang="en-US" sz="2000" b="1" dirty="0"/>
              <a:t>1. Heterogeneity</a:t>
            </a:r>
          </a:p>
          <a:p>
            <a:pPr>
              <a:buFont typeface="Arial" panose="020B0604020202020204" pitchFamily="34" charset="0"/>
              <a:buChar char="•"/>
            </a:pPr>
            <a:r>
              <a:rPr lang="en-US" sz="2000" dirty="0"/>
              <a:t>The devices deployed may belong to different types, manufacturers, or have varied hardware and software configurations.</a:t>
            </a:r>
          </a:p>
          <a:p>
            <a:pPr>
              <a:buFont typeface="Arial" panose="020B0604020202020204" pitchFamily="34" charset="0"/>
              <a:buChar char="•"/>
            </a:pPr>
            <a:r>
              <a:rPr lang="en-US" sz="2000" dirty="0"/>
              <a:t>These diverse devices need to collaborate efficiently to form a functional network.</a:t>
            </a:r>
          </a:p>
          <a:p>
            <a:pPr>
              <a:buNone/>
            </a:pPr>
            <a:r>
              <a:rPr lang="en-US" sz="2000" b="1" dirty="0"/>
              <a:t>2. Distributed Processing</a:t>
            </a:r>
          </a:p>
          <a:p>
            <a:pPr>
              <a:buFont typeface="Arial" panose="020B0604020202020204" pitchFamily="34" charset="0"/>
              <a:buChar char="•"/>
            </a:pPr>
            <a:r>
              <a:rPr lang="en-US" sz="2000" dirty="0"/>
              <a:t>Unlike traditional networks, processing in WSNs is distributed across multiple sensor nodes.</a:t>
            </a:r>
          </a:p>
          <a:p>
            <a:pPr>
              <a:buFont typeface="Arial" panose="020B0604020202020204" pitchFamily="34" charset="0"/>
              <a:buChar char="•"/>
            </a:pPr>
            <a:r>
              <a:rPr lang="en-US" sz="2000" dirty="0"/>
              <a:t>Algorithms must ensure data processing is efficient while minimizing power consumption.</a:t>
            </a:r>
          </a:p>
          <a:p>
            <a:pPr>
              <a:buNone/>
            </a:pPr>
            <a:r>
              <a:rPr lang="en-US" sz="2000" b="1" dirty="0"/>
              <a:t>3. Low Bandwidth Communication</a:t>
            </a:r>
          </a:p>
          <a:p>
            <a:pPr>
              <a:buFont typeface="Arial" panose="020B0604020202020204" pitchFamily="34" charset="0"/>
              <a:buChar char="•"/>
            </a:pPr>
            <a:r>
              <a:rPr lang="en-US" sz="2000" dirty="0"/>
              <a:t>Wireless sensors operate on limited bandwidth, making data transmission a challenge.</a:t>
            </a:r>
          </a:p>
          <a:p>
            <a:pPr>
              <a:buFont typeface="Arial" panose="020B0604020202020204" pitchFamily="34" charset="0"/>
              <a:buChar char="•"/>
            </a:pPr>
            <a:r>
              <a:rPr lang="en-US" sz="2000" dirty="0"/>
              <a:t>Efficient data compression and aggregation techniques are needed to optimize communication.</a:t>
            </a:r>
          </a:p>
        </p:txBody>
      </p:sp>
      <p:sp>
        <p:nvSpPr>
          <p:cNvPr id="3" name="Content Placeholder 2">
            <a:extLst>
              <a:ext uri="{FF2B5EF4-FFF2-40B4-BE49-F238E27FC236}">
                <a16:creationId xmlns:a16="http://schemas.microsoft.com/office/drawing/2014/main" id="{201067FA-0A9A-47A5-FFE5-B7EB7A820129}"/>
              </a:ext>
            </a:extLst>
          </p:cNvPr>
          <p:cNvSpPr>
            <a:spLocks noGrp="1"/>
          </p:cNvSpPr>
          <p:nvPr>
            <p:ph sz="quarter" idx="10"/>
          </p:nvPr>
        </p:nvSpPr>
        <p:spPr/>
        <p:txBody>
          <a:bodyPr/>
          <a:lstStyle/>
          <a:p>
            <a:r>
              <a:rPr lang="en-IN" dirty="0"/>
              <a:t>Design Challenges</a:t>
            </a:r>
          </a:p>
        </p:txBody>
      </p:sp>
      <p:sp>
        <p:nvSpPr>
          <p:cNvPr id="4" name="Content Placeholder 3">
            <a:extLst>
              <a:ext uri="{FF2B5EF4-FFF2-40B4-BE49-F238E27FC236}">
                <a16:creationId xmlns:a16="http://schemas.microsoft.com/office/drawing/2014/main" id="{22781597-E3EF-DF3B-15C5-31B7FB459E5A}"/>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F7E9E806-5CE3-7610-9A16-24466815F6BE}"/>
              </a:ext>
            </a:extLst>
          </p:cNvPr>
          <p:cNvSpPr>
            <a:spLocks noGrp="1"/>
          </p:cNvSpPr>
          <p:nvPr>
            <p:ph type="sldNum" sz="quarter" idx="14"/>
          </p:nvPr>
        </p:nvSpPr>
        <p:spPr/>
        <p:txBody>
          <a:bodyPr/>
          <a:lstStyle/>
          <a:p>
            <a:fld id="{BC8D7E44-7D4F-4942-A8C9-2DF6BF8399E8}" type="slidenum">
              <a:rPr lang="en-US" smtClean="0"/>
              <a:pPr/>
              <a:t>56</a:t>
            </a:fld>
            <a:endParaRPr lang="en-US" dirty="0"/>
          </a:p>
        </p:txBody>
      </p:sp>
    </p:spTree>
    <p:extLst>
      <p:ext uri="{BB962C8B-B14F-4D97-AF65-F5344CB8AC3E}">
        <p14:creationId xmlns:p14="http://schemas.microsoft.com/office/powerpoint/2010/main" val="3695811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4D8CF4-EF63-F61B-5714-3A22CD5B210E}"/>
              </a:ext>
            </a:extLst>
          </p:cNvPr>
          <p:cNvSpPr>
            <a:spLocks noGrp="1"/>
          </p:cNvSpPr>
          <p:nvPr>
            <p:ph idx="1"/>
          </p:nvPr>
        </p:nvSpPr>
        <p:spPr/>
        <p:txBody>
          <a:bodyPr/>
          <a:lstStyle/>
          <a:p>
            <a:pPr eaLnBrk="1" hangingPunct="1">
              <a:lnSpc>
                <a:spcPct val="90000"/>
              </a:lnSpc>
            </a:pPr>
            <a:r>
              <a:rPr lang="en-US" sz="2600" b="1" dirty="0"/>
              <a:t>Large Scale Coordination</a:t>
            </a:r>
          </a:p>
          <a:p>
            <a:pPr lvl="1" eaLnBrk="1" hangingPunct="1">
              <a:lnSpc>
                <a:spcPct val="90000"/>
              </a:lnSpc>
            </a:pPr>
            <a:r>
              <a:rPr lang="en-US" sz="2400" dirty="0"/>
              <a:t>The sensors need to coordinate with each other to produce required results.</a:t>
            </a:r>
          </a:p>
          <a:p>
            <a:pPr eaLnBrk="1" hangingPunct="1">
              <a:lnSpc>
                <a:spcPct val="90000"/>
              </a:lnSpc>
            </a:pPr>
            <a:r>
              <a:rPr lang="en-US" sz="2600" b="1" dirty="0"/>
              <a:t>Utilization of Sensors</a:t>
            </a:r>
          </a:p>
          <a:p>
            <a:pPr lvl="1" eaLnBrk="1" hangingPunct="1">
              <a:lnSpc>
                <a:spcPct val="90000"/>
              </a:lnSpc>
            </a:pPr>
            <a:r>
              <a:rPr lang="en-US" sz="2400" dirty="0"/>
              <a:t>The sensors should be utilized in a ways that produce the maximum performance and use less energy.</a:t>
            </a:r>
          </a:p>
          <a:p>
            <a:pPr eaLnBrk="1" hangingPunct="1">
              <a:lnSpc>
                <a:spcPct val="90000"/>
              </a:lnSpc>
            </a:pPr>
            <a:r>
              <a:rPr lang="en-US" sz="2600" b="1" dirty="0"/>
              <a:t>Real Time Computation</a:t>
            </a:r>
          </a:p>
          <a:p>
            <a:pPr lvl="1" eaLnBrk="1" hangingPunct="1">
              <a:lnSpc>
                <a:spcPct val="90000"/>
              </a:lnSpc>
            </a:pPr>
            <a:r>
              <a:rPr lang="en-US" sz="2400" dirty="0"/>
              <a:t>The computation should be done quickly as new data is always being generated.</a:t>
            </a:r>
          </a:p>
          <a:p>
            <a:endParaRPr lang="en-IN" dirty="0"/>
          </a:p>
        </p:txBody>
      </p:sp>
      <p:sp>
        <p:nvSpPr>
          <p:cNvPr id="3" name="Content Placeholder 2">
            <a:extLst>
              <a:ext uri="{FF2B5EF4-FFF2-40B4-BE49-F238E27FC236}">
                <a16:creationId xmlns:a16="http://schemas.microsoft.com/office/drawing/2014/main" id="{E26983B1-1AAC-14FF-C907-9A510912EE6E}"/>
              </a:ext>
            </a:extLst>
          </p:cNvPr>
          <p:cNvSpPr>
            <a:spLocks noGrp="1"/>
          </p:cNvSpPr>
          <p:nvPr>
            <p:ph sz="quarter" idx="10"/>
          </p:nvPr>
        </p:nvSpPr>
        <p:spPr/>
        <p:txBody>
          <a:bodyPr/>
          <a:lstStyle/>
          <a:p>
            <a:r>
              <a:rPr lang="en-IN" dirty="0"/>
              <a:t>Design Challenges…</a:t>
            </a:r>
          </a:p>
        </p:txBody>
      </p:sp>
      <p:sp>
        <p:nvSpPr>
          <p:cNvPr id="4" name="Content Placeholder 3">
            <a:extLst>
              <a:ext uri="{FF2B5EF4-FFF2-40B4-BE49-F238E27FC236}">
                <a16:creationId xmlns:a16="http://schemas.microsoft.com/office/drawing/2014/main" id="{C2AEC4D3-12B1-5EE9-BA57-23F2FF3C287B}"/>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C9ADF2E6-F53D-7114-6444-64E5A856D204}"/>
              </a:ext>
            </a:extLst>
          </p:cNvPr>
          <p:cNvSpPr>
            <a:spLocks noGrp="1"/>
          </p:cNvSpPr>
          <p:nvPr>
            <p:ph type="sldNum" sz="quarter" idx="14"/>
          </p:nvPr>
        </p:nvSpPr>
        <p:spPr/>
        <p:txBody>
          <a:bodyPr/>
          <a:lstStyle/>
          <a:p>
            <a:fld id="{BC8D7E44-7D4F-4942-A8C9-2DF6BF8399E8}" type="slidenum">
              <a:rPr lang="en-US" smtClean="0"/>
              <a:pPr/>
              <a:t>57</a:t>
            </a:fld>
            <a:endParaRPr lang="en-US" dirty="0"/>
          </a:p>
        </p:txBody>
      </p:sp>
    </p:spTree>
    <p:extLst>
      <p:ext uri="{BB962C8B-B14F-4D97-AF65-F5344CB8AC3E}">
        <p14:creationId xmlns:p14="http://schemas.microsoft.com/office/powerpoint/2010/main" val="1413685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077D4-D636-FCB8-C621-6D572E8201F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75F25A-B3BA-BAD3-703B-85A16CBFD9D6}"/>
              </a:ext>
            </a:extLst>
          </p:cNvPr>
          <p:cNvSpPr>
            <a:spLocks noGrp="1"/>
          </p:cNvSpPr>
          <p:nvPr>
            <p:ph idx="1"/>
          </p:nvPr>
        </p:nvSpPr>
        <p:spPr/>
        <p:txBody>
          <a:bodyPr>
            <a:normAutofit lnSpcReduction="10000"/>
          </a:bodyPr>
          <a:lstStyle/>
          <a:p>
            <a:pPr>
              <a:buNone/>
            </a:pPr>
            <a:r>
              <a:rPr lang="en-US" sz="1600" b="1" dirty="0"/>
              <a:t>8. Security &amp; Privacy</a:t>
            </a:r>
          </a:p>
          <a:p>
            <a:pPr>
              <a:buFont typeface="Arial" panose="020B0604020202020204" pitchFamily="34" charset="0"/>
              <a:buChar char="•"/>
            </a:pPr>
            <a:r>
              <a:rPr lang="en-US" sz="1600" dirty="0"/>
              <a:t>WSNs are vulnerable to attacks such as eavesdropping, data tampering, and node compromise.</a:t>
            </a:r>
          </a:p>
          <a:p>
            <a:pPr>
              <a:buFont typeface="Arial" panose="020B0604020202020204" pitchFamily="34" charset="0"/>
              <a:buChar char="•"/>
            </a:pPr>
            <a:r>
              <a:rPr lang="en-US" sz="1600" dirty="0"/>
              <a:t>Secure communication protocols are required to protect data integrity and confidentiality.</a:t>
            </a:r>
          </a:p>
          <a:p>
            <a:pPr>
              <a:buNone/>
            </a:pPr>
            <a:r>
              <a:rPr lang="en-US" sz="1600" b="1" dirty="0"/>
              <a:t>9. Fault Tolerance &amp; Scalability</a:t>
            </a:r>
          </a:p>
          <a:p>
            <a:pPr>
              <a:buFont typeface="Arial" panose="020B0604020202020204" pitchFamily="34" charset="0"/>
              <a:buChar char="•"/>
            </a:pPr>
            <a:r>
              <a:rPr lang="en-US" sz="1600" dirty="0"/>
              <a:t>Nodes in WSNs may fail due to battery depletion or harsh environmental conditions.</a:t>
            </a:r>
          </a:p>
          <a:p>
            <a:pPr>
              <a:buFont typeface="Arial" panose="020B0604020202020204" pitchFamily="34" charset="0"/>
              <a:buChar char="•"/>
            </a:pPr>
            <a:r>
              <a:rPr lang="en-US" sz="1600" dirty="0"/>
              <a:t>The network should be resilient and adaptive to node failures while maintaining functionality.</a:t>
            </a:r>
          </a:p>
          <a:p>
            <a:pPr>
              <a:buNone/>
            </a:pPr>
            <a:r>
              <a:rPr lang="en-US" sz="1600" b="1" dirty="0"/>
              <a:t>10. Data Redundancy &amp; Aggregation</a:t>
            </a:r>
          </a:p>
          <a:p>
            <a:pPr>
              <a:buFont typeface="Arial" panose="020B0604020202020204" pitchFamily="34" charset="0"/>
              <a:buChar char="•"/>
            </a:pPr>
            <a:r>
              <a:rPr lang="en-US" sz="1600" dirty="0"/>
              <a:t>Sensors often generate overlapping data, leading to redundancy.</a:t>
            </a:r>
          </a:p>
          <a:p>
            <a:pPr>
              <a:buFont typeface="Arial" panose="020B0604020202020204" pitchFamily="34" charset="0"/>
              <a:buChar char="•"/>
            </a:pPr>
            <a:r>
              <a:rPr lang="en-US" sz="1600" dirty="0"/>
              <a:t>Data aggregation techniques help reduce redundancy and improve efficiency.</a:t>
            </a:r>
          </a:p>
          <a:p>
            <a:pPr>
              <a:buNone/>
            </a:pPr>
            <a:endParaRPr lang="en-US" sz="1600" b="1" dirty="0"/>
          </a:p>
          <a:p>
            <a:r>
              <a:rPr lang="en-US" sz="1600" dirty="0"/>
              <a:t>Addressing these challenges requires innovative solutions in network design, routing, energy management, and security. By overcoming these limitations, WSNs can be effectively deployed for applications like smart cities, healthcare monitoring, industrial automation, and environmental sensing.</a:t>
            </a:r>
          </a:p>
        </p:txBody>
      </p:sp>
      <p:sp>
        <p:nvSpPr>
          <p:cNvPr id="3" name="Content Placeholder 2">
            <a:extLst>
              <a:ext uri="{FF2B5EF4-FFF2-40B4-BE49-F238E27FC236}">
                <a16:creationId xmlns:a16="http://schemas.microsoft.com/office/drawing/2014/main" id="{73F94A59-0C8F-914F-6978-B6C52A545F25}"/>
              </a:ext>
            </a:extLst>
          </p:cNvPr>
          <p:cNvSpPr>
            <a:spLocks noGrp="1"/>
          </p:cNvSpPr>
          <p:nvPr>
            <p:ph sz="quarter" idx="10"/>
          </p:nvPr>
        </p:nvSpPr>
        <p:spPr/>
        <p:txBody>
          <a:bodyPr/>
          <a:lstStyle/>
          <a:p>
            <a:r>
              <a:rPr lang="en-IN" dirty="0"/>
              <a:t>Design Challenges…</a:t>
            </a:r>
          </a:p>
        </p:txBody>
      </p:sp>
      <p:sp>
        <p:nvSpPr>
          <p:cNvPr id="4" name="Content Placeholder 3">
            <a:extLst>
              <a:ext uri="{FF2B5EF4-FFF2-40B4-BE49-F238E27FC236}">
                <a16:creationId xmlns:a16="http://schemas.microsoft.com/office/drawing/2014/main" id="{2C5E093E-EF37-6C4E-6C93-19F69473794D}"/>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26344647-21C1-70EC-8227-52B044BAC118}"/>
              </a:ext>
            </a:extLst>
          </p:cNvPr>
          <p:cNvSpPr>
            <a:spLocks noGrp="1"/>
          </p:cNvSpPr>
          <p:nvPr>
            <p:ph type="sldNum" sz="quarter" idx="14"/>
          </p:nvPr>
        </p:nvSpPr>
        <p:spPr/>
        <p:txBody>
          <a:bodyPr/>
          <a:lstStyle/>
          <a:p>
            <a:fld id="{BC8D7E44-7D4F-4942-A8C9-2DF6BF8399E8}" type="slidenum">
              <a:rPr lang="en-US" smtClean="0"/>
              <a:pPr/>
              <a:t>58</a:t>
            </a:fld>
            <a:endParaRPr lang="en-US" dirty="0"/>
          </a:p>
        </p:txBody>
      </p:sp>
    </p:spTree>
    <p:extLst>
      <p:ext uri="{BB962C8B-B14F-4D97-AF65-F5344CB8AC3E}">
        <p14:creationId xmlns:p14="http://schemas.microsoft.com/office/powerpoint/2010/main" val="1312291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3D4836-135C-7881-BCD4-B1C613759E9D}"/>
              </a:ext>
            </a:extLst>
          </p:cNvPr>
          <p:cNvSpPr>
            <a:spLocks noGrp="1"/>
          </p:cNvSpPr>
          <p:nvPr>
            <p:ph idx="1"/>
          </p:nvPr>
        </p:nvSpPr>
        <p:spPr/>
        <p:txBody>
          <a:bodyPr/>
          <a:lstStyle/>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Energy Efficiency</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Limited storage and computation</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Low bandwidth and high error rates</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Errors are common</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Times New Roman" pitchFamily="18" charset="0"/>
                <a:ea typeface="+mn-ea"/>
                <a:cs typeface="+mn-cs"/>
              </a:rPr>
              <a:t>Wireless communication</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Times New Roman" pitchFamily="18" charset="0"/>
                <a:ea typeface="+mn-ea"/>
                <a:cs typeface="+mn-cs"/>
              </a:rPr>
              <a:t>Noisy measurements</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Times New Roman" pitchFamily="18" charset="0"/>
                <a:ea typeface="+mn-ea"/>
                <a:cs typeface="+mn-cs"/>
              </a:rPr>
              <a:t>Node failure are expected</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Scalability to a large number of sensor nodes</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Survivability in harsh environments</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Experiments are time- and space-intensive</a:t>
            </a:r>
          </a:p>
          <a:p>
            <a:pPr marL="0" marR="0" lvl="0" indent="0" algn="l" defTabSz="914400" rtl="0" eaLnBrk="1" fontAlgn="auto" latinLnBrk="0" hangingPunct="1">
              <a:lnSpc>
                <a:spcPct val="80000"/>
              </a:lnSpc>
              <a:spcBef>
                <a:spcPts val="600"/>
              </a:spcBef>
              <a:spcAft>
                <a:spcPts val="0"/>
              </a:spcAft>
              <a:buClr>
                <a:srgbClr val="727CA3"/>
              </a:buClr>
              <a:buSzPct val="76000"/>
              <a:tabLst/>
              <a:defRPr/>
            </a:pPr>
            <a:endParaRPr kumimoji="0" lang="en-US" sz="2600" b="0" i="0" u="none" strike="noStrike" kern="1200" cap="none" spc="0" normalizeH="0" baseline="0" noProof="0" dirty="0">
              <a:ln>
                <a:noFill/>
              </a:ln>
              <a:solidFill>
                <a:srgbClr val="3333FF"/>
              </a:solidFill>
              <a:effectLst/>
              <a:uLnTx/>
              <a:uFillTx/>
              <a:latin typeface="Times New Roman" pitchFamily="18" charset="0"/>
              <a:ea typeface="+mn-ea"/>
              <a:cs typeface="+mn-cs"/>
            </a:endParaRPr>
          </a:p>
        </p:txBody>
      </p:sp>
      <p:sp>
        <p:nvSpPr>
          <p:cNvPr id="3" name="Content Placeholder 2">
            <a:extLst>
              <a:ext uri="{FF2B5EF4-FFF2-40B4-BE49-F238E27FC236}">
                <a16:creationId xmlns:a16="http://schemas.microsoft.com/office/drawing/2014/main" id="{26565AFF-07FB-FE46-B5EC-E57438733911}"/>
              </a:ext>
            </a:extLst>
          </p:cNvPr>
          <p:cNvSpPr>
            <a:spLocks noGrp="1"/>
          </p:cNvSpPr>
          <p:nvPr>
            <p:ph sz="quarter" idx="10"/>
          </p:nvPr>
        </p:nvSpPr>
        <p:spPr/>
        <p:txBody>
          <a:bodyPr/>
          <a:lstStyle/>
          <a:p>
            <a:r>
              <a:rPr lang="en-IN" dirty="0"/>
              <a:t>Operational Challenges</a:t>
            </a:r>
          </a:p>
        </p:txBody>
      </p:sp>
      <p:sp>
        <p:nvSpPr>
          <p:cNvPr id="5" name="Slide Number Placeholder 4">
            <a:extLst>
              <a:ext uri="{FF2B5EF4-FFF2-40B4-BE49-F238E27FC236}">
                <a16:creationId xmlns:a16="http://schemas.microsoft.com/office/drawing/2014/main" id="{3991B9EC-72C7-7994-BD7E-9D11581478BB}"/>
              </a:ext>
            </a:extLst>
          </p:cNvPr>
          <p:cNvSpPr>
            <a:spLocks noGrp="1"/>
          </p:cNvSpPr>
          <p:nvPr>
            <p:ph type="sldNum" sz="quarter" idx="14"/>
          </p:nvPr>
        </p:nvSpPr>
        <p:spPr/>
        <p:txBody>
          <a:bodyPr/>
          <a:lstStyle/>
          <a:p>
            <a:fld id="{BC8D7E44-7D4F-4942-A8C9-2DF6BF8399E8}" type="slidenum">
              <a:rPr lang="en-US" smtClean="0"/>
              <a:pPr/>
              <a:t>59</a:t>
            </a:fld>
            <a:endParaRPr lang="en-US" dirty="0"/>
          </a:p>
        </p:txBody>
      </p:sp>
    </p:spTree>
    <p:extLst>
      <p:ext uri="{BB962C8B-B14F-4D97-AF65-F5344CB8AC3E}">
        <p14:creationId xmlns:p14="http://schemas.microsoft.com/office/powerpoint/2010/main" val="371565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6938A-337A-EE35-B77A-C926A60429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67B40-8DB1-A73D-E3C1-586F6D2108E8}"/>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A1C3EDBC-800C-1A12-8D81-4237A313CF49}"/>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BAEA1DAE-A272-BBE5-09E3-5F2D01CF0768}"/>
              </a:ext>
            </a:extLst>
          </p:cNvPr>
          <p:cNvSpPr>
            <a:spLocks noGrp="1"/>
          </p:cNvSpPr>
          <p:nvPr>
            <p:ph type="sldNum" sz="quarter" idx="14"/>
          </p:nvPr>
        </p:nvSpPr>
        <p:spPr/>
        <p:txBody>
          <a:bodyPr/>
          <a:lstStyle/>
          <a:p>
            <a:fld id="{BC8D7E44-7D4F-4942-A8C9-2DF6BF8399E8}" type="slidenum">
              <a:rPr lang="en-US" smtClean="0"/>
              <a:pPr/>
              <a:t>6</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E9B68E5-1588-4BE4-2D45-4F93F5D0AAA0}"/>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5E9B68E5-1588-4BE4-2D45-4F93F5D0AAA0}"/>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01355438-01D5-1D28-A711-562569A04841}"/>
              </a:ext>
            </a:extLst>
          </p:cNvPr>
          <p:cNvSpPr>
            <a:spLocks noGrp="1"/>
          </p:cNvSpPr>
          <p:nvPr>
            <p:ph idx="1"/>
          </p:nvPr>
        </p:nvSpPr>
        <p:spPr>
          <a:xfrm>
            <a:off x="304800" y="1493836"/>
            <a:ext cx="8458200" cy="4972839"/>
          </a:xfrm>
        </p:spPr>
        <p:txBody>
          <a:bodyPr>
            <a:normAutofit lnSpcReduction="10000"/>
          </a:bodyPr>
          <a:lstStyle/>
          <a:p>
            <a:pPr>
              <a:buNone/>
            </a:pPr>
            <a:r>
              <a:rPr lang="en-US" b="1" dirty="0"/>
              <a:t>6. Challenges &amp; Risks of the Fourth Industrial Revolution</a:t>
            </a:r>
          </a:p>
          <a:p>
            <a:pPr>
              <a:buNone/>
            </a:pPr>
            <a:r>
              <a:rPr lang="en-US" dirty="0"/>
              <a:t>Despite its many benefits, the Fourth Industrial Revolution also poses </a:t>
            </a:r>
            <a:r>
              <a:rPr lang="en-US" b="1" dirty="0"/>
              <a:t>several challenges</a:t>
            </a:r>
            <a:r>
              <a:rPr lang="en-US" dirty="0"/>
              <a:t>:</a:t>
            </a:r>
          </a:p>
          <a:p>
            <a:pPr marL="0" indent="0"/>
            <a:r>
              <a:rPr lang="en-US" b="1" dirty="0"/>
              <a:t>a. Job Displacement &amp; Workforce Skills Gap</a:t>
            </a:r>
            <a:endParaRPr lang="en-US" dirty="0"/>
          </a:p>
          <a:p>
            <a:pPr marL="742950" lvl="1" indent="-285750">
              <a:buFont typeface="+mj-lt"/>
              <a:buAutoNum type="arabicPeriod"/>
            </a:pPr>
            <a:r>
              <a:rPr lang="en-US" dirty="0"/>
              <a:t>AI and automation are replacing </a:t>
            </a:r>
            <a:r>
              <a:rPr lang="en-US" b="1" dirty="0"/>
              <a:t>low-skilled jobs</a:t>
            </a:r>
            <a:r>
              <a:rPr lang="en-US" dirty="0"/>
              <a:t>, leading to </a:t>
            </a:r>
            <a:r>
              <a:rPr lang="en-US" b="1" dirty="0"/>
              <a:t>job losses in traditional industries</a:t>
            </a:r>
            <a:r>
              <a:rPr lang="en-US" dirty="0"/>
              <a:t>.</a:t>
            </a:r>
          </a:p>
          <a:p>
            <a:pPr marL="742950" lvl="1" indent="-285750">
              <a:buFont typeface="+mj-lt"/>
              <a:buAutoNum type="arabicPeriod"/>
            </a:pPr>
            <a:r>
              <a:rPr lang="en-US" dirty="0"/>
              <a:t>New technologies create demand for </a:t>
            </a:r>
            <a:r>
              <a:rPr lang="en-US" b="1" dirty="0"/>
              <a:t>new skills</a:t>
            </a:r>
            <a:r>
              <a:rPr lang="en-US" dirty="0"/>
              <a:t>, but many workers lack the necessary training.</a:t>
            </a:r>
          </a:p>
          <a:p>
            <a:pPr marL="742950" lvl="1" indent="-285750">
              <a:buFont typeface="+mj-lt"/>
              <a:buAutoNum type="arabicPeriod"/>
            </a:pPr>
            <a:r>
              <a:rPr lang="en-US" dirty="0"/>
              <a:t>A </a:t>
            </a:r>
            <a:r>
              <a:rPr lang="en-US" b="1" dirty="0"/>
              <a:t>highly skilled workforce</a:t>
            </a:r>
            <a:r>
              <a:rPr lang="en-US" dirty="0"/>
              <a:t> is required to benefit from these innovations.</a:t>
            </a:r>
          </a:p>
          <a:p>
            <a:pPr marL="0" indent="0"/>
            <a:r>
              <a:rPr lang="en-US" b="1" dirty="0"/>
              <a:t>b. Economic Inequality</a:t>
            </a:r>
            <a:endParaRPr lang="en-US" dirty="0"/>
          </a:p>
          <a:p>
            <a:pPr marL="742950" lvl="1" indent="-285750">
              <a:buFont typeface="+mj-lt"/>
              <a:buAutoNum type="arabicPeriod"/>
            </a:pPr>
            <a:r>
              <a:rPr lang="en-US" dirty="0"/>
              <a:t>The wealth generated by new technologies is concentrated among a </a:t>
            </a:r>
            <a:r>
              <a:rPr lang="en-US" b="1" dirty="0"/>
              <a:t>small percentage of people</a:t>
            </a:r>
            <a:r>
              <a:rPr lang="en-US" dirty="0"/>
              <a:t> (tech innovators, investors, and business owners).</a:t>
            </a:r>
          </a:p>
          <a:p>
            <a:pPr marL="742950" lvl="1" indent="-285750">
              <a:buFont typeface="+mj-lt"/>
              <a:buAutoNum type="arabicPeriod"/>
            </a:pPr>
            <a:r>
              <a:rPr lang="en-US" dirty="0"/>
              <a:t>A study found that </a:t>
            </a:r>
            <a:r>
              <a:rPr lang="en-US" b="1" dirty="0"/>
              <a:t>billionaires</a:t>
            </a:r>
            <a:r>
              <a:rPr lang="en-US" dirty="0"/>
              <a:t> have driven nearly </a:t>
            </a:r>
            <a:r>
              <a:rPr lang="en-US" b="1" dirty="0"/>
              <a:t>80% of major innovations</a:t>
            </a:r>
            <a:r>
              <a:rPr lang="en-US" dirty="0"/>
              <a:t> in the last </a:t>
            </a:r>
            <a:r>
              <a:rPr lang="en-US" b="1" dirty="0"/>
              <a:t>40 years</a:t>
            </a:r>
            <a:r>
              <a:rPr lang="en-US" dirty="0"/>
              <a:t>.</a:t>
            </a:r>
          </a:p>
          <a:p>
            <a:pPr marL="742950" lvl="1" indent="-285750">
              <a:buFont typeface="+mj-lt"/>
              <a:buAutoNum type="arabicPeriod"/>
            </a:pPr>
            <a:r>
              <a:rPr lang="en-US" dirty="0"/>
              <a:t>The </a:t>
            </a:r>
            <a:r>
              <a:rPr lang="en-US" b="1" dirty="0"/>
              <a:t>richest 1% of households own nearly half of the world’s wealth</a:t>
            </a:r>
            <a:r>
              <a:rPr lang="en-US" dirty="0"/>
              <a:t>, leading to a </a:t>
            </a:r>
            <a:r>
              <a:rPr lang="en-US" b="1" dirty="0"/>
              <a:t>winner-takes-all economy</a:t>
            </a:r>
            <a:r>
              <a:rPr lang="en-US" dirty="0"/>
              <a:t>.</a:t>
            </a:r>
          </a:p>
        </p:txBody>
      </p:sp>
    </p:spTree>
    <p:extLst>
      <p:ext uri="{BB962C8B-B14F-4D97-AF65-F5344CB8AC3E}">
        <p14:creationId xmlns:p14="http://schemas.microsoft.com/office/powerpoint/2010/main" val="1937259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B6F21-4B31-2DF7-3D94-95458994661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8F8B94-3B34-93E8-0886-A643F500A62E}"/>
              </a:ext>
            </a:extLst>
          </p:cNvPr>
          <p:cNvSpPr>
            <a:spLocks noGrp="1"/>
          </p:cNvSpPr>
          <p:nvPr>
            <p:ph idx="1"/>
          </p:nvPr>
        </p:nvSpPr>
        <p:spPr/>
        <p:txBody>
          <a:bodyPr>
            <a:normAutofit fontScale="85000" lnSpcReduction="20000"/>
          </a:bodyPr>
          <a:lstStyle/>
          <a:p>
            <a:pPr>
              <a:buNone/>
            </a:pPr>
            <a:r>
              <a:rPr lang="en-US" sz="2000" b="1" dirty="0"/>
              <a:t>Operational Challenges in Wireless Sensor Networks (WSN)</a:t>
            </a:r>
          </a:p>
          <a:p>
            <a:pPr>
              <a:buNone/>
            </a:pPr>
            <a:r>
              <a:rPr lang="en-US" sz="2000" dirty="0"/>
              <a:t>Wireless Sensor Networks (WSNs) face several operational challenges due to their limited resources and harsh deployment environments. Below are key challenges:</a:t>
            </a:r>
          </a:p>
          <a:p>
            <a:pPr>
              <a:buNone/>
            </a:pPr>
            <a:r>
              <a:rPr lang="en-US" sz="2000" b="1" dirty="0"/>
              <a:t>1. Energy Efficiency</a:t>
            </a:r>
          </a:p>
          <a:p>
            <a:pPr>
              <a:buFont typeface="Arial" panose="020B0604020202020204" pitchFamily="34" charset="0"/>
              <a:buChar char="•"/>
            </a:pPr>
            <a:r>
              <a:rPr lang="en-US" sz="2000" dirty="0"/>
              <a:t>Sensor nodes have limited battery power, and replacing or recharging them is difficult.</a:t>
            </a:r>
          </a:p>
          <a:p>
            <a:pPr>
              <a:buFont typeface="Arial" panose="020B0604020202020204" pitchFamily="34" charset="0"/>
              <a:buChar char="•"/>
            </a:pPr>
            <a:r>
              <a:rPr lang="en-US" sz="2000" dirty="0"/>
              <a:t>Energy-efficient communication protocols and duty-cycling mechanisms are essential.</a:t>
            </a:r>
          </a:p>
          <a:p>
            <a:pPr>
              <a:buNone/>
            </a:pPr>
            <a:r>
              <a:rPr lang="en-US" sz="2000" b="1" dirty="0"/>
              <a:t>2. Limited Storage and Computation</a:t>
            </a:r>
          </a:p>
          <a:p>
            <a:pPr>
              <a:buFont typeface="Arial" panose="020B0604020202020204" pitchFamily="34" charset="0"/>
              <a:buChar char="•"/>
            </a:pPr>
            <a:r>
              <a:rPr lang="en-US" sz="2000" dirty="0"/>
              <a:t>Sensor nodes have restricted memory and processing power.</a:t>
            </a:r>
          </a:p>
          <a:p>
            <a:pPr>
              <a:buFont typeface="Arial" panose="020B0604020202020204" pitchFamily="34" charset="0"/>
              <a:buChar char="•"/>
            </a:pPr>
            <a:r>
              <a:rPr lang="en-US" sz="2000" dirty="0"/>
              <a:t>Optimization techniques are needed to handle data efficiently with minimal processing.</a:t>
            </a:r>
          </a:p>
          <a:p>
            <a:pPr>
              <a:buNone/>
            </a:pPr>
            <a:r>
              <a:rPr lang="en-US" sz="2000" b="1" dirty="0"/>
              <a:t>3. Low Bandwidth and High Error Rates</a:t>
            </a:r>
          </a:p>
          <a:p>
            <a:pPr>
              <a:buFont typeface="Arial" panose="020B0604020202020204" pitchFamily="34" charset="0"/>
              <a:buChar char="•"/>
            </a:pPr>
            <a:r>
              <a:rPr lang="en-US" sz="2000" dirty="0"/>
              <a:t>Wireless communication in WSNs often operates at low bandwidth, limiting data transfer rates.</a:t>
            </a:r>
          </a:p>
          <a:p>
            <a:pPr>
              <a:buFont typeface="Arial" panose="020B0604020202020204" pitchFamily="34" charset="0"/>
              <a:buChar char="•"/>
            </a:pPr>
            <a:r>
              <a:rPr lang="en-US" sz="2000" dirty="0"/>
              <a:t>High error rates occur due to interference, congestion, and weak signals.</a:t>
            </a:r>
          </a:p>
        </p:txBody>
      </p:sp>
      <p:sp>
        <p:nvSpPr>
          <p:cNvPr id="3" name="Content Placeholder 2">
            <a:extLst>
              <a:ext uri="{FF2B5EF4-FFF2-40B4-BE49-F238E27FC236}">
                <a16:creationId xmlns:a16="http://schemas.microsoft.com/office/drawing/2014/main" id="{A96DD7F2-0CC1-0F7C-C070-E21ACEBF2333}"/>
              </a:ext>
            </a:extLst>
          </p:cNvPr>
          <p:cNvSpPr>
            <a:spLocks noGrp="1"/>
          </p:cNvSpPr>
          <p:nvPr>
            <p:ph sz="quarter" idx="10"/>
          </p:nvPr>
        </p:nvSpPr>
        <p:spPr/>
        <p:txBody>
          <a:bodyPr/>
          <a:lstStyle/>
          <a:p>
            <a:r>
              <a:rPr lang="en-IN" dirty="0"/>
              <a:t>Operational Challenges</a:t>
            </a:r>
          </a:p>
        </p:txBody>
      </p:sp>
      <p:sp>
        <p:nvSpPr>
          <p:cNvPr id="5" name="Slide Number Placeholder 4">
            <a:extLst>
              <a:ext uri="{FF2B5EF4-FFF2-40B4-BE49-F238E27FC236}">
                <a16:creationId xmlns:a16="http://schemas.microsoft.com/office/drawing/2014/main" id="{9ABF4376-2227-AD4B-70D5-74F8E3D8879B}"/>
              </a:ext>
            </a:extLst>
          </p:cNvPr>
          <p:cNvSpPr>
            <a:spLocks noGrp="1"/>
          </p:cNvSpPr>
          <p:nvPr>
            <p:ph type="sldNum" sz="quarter" idx="14"/>
          </p:nvPr>
        </p:nvSpPr>
        <p:spPr/>
        <p:txBody>
          <a:bodyPr/>
          <a:lstStyle/>
          <a:p>
            <a:fld id="{BC8D7E44-7D4F-4942-A8C9-2DF6BF8399E8}" type="slidenum">
              <a:rPr lang="en-US" smtClean="0"/>
              <a:pPr/>
              <a:t>60</a:t>
            </a:fld>
            <a:endParaRPr lang="en-US" dirty="0"/>
          </a:p>
        </p:txBody>
      </p:sp>
    </p:spTree>
    <p:extLst>
      <p:ext uri="{BB962C8B-B14F-4D97-AF65-F5344CB8AC3E}">
        <p14:creationId xmlns:p14="http://schemas.microsoft.com/office/powerpoint/2010/main" val="3334130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3E7FC-5F10-DA0E-74C2-66CB0334076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1EA841-C68D-6144-CC19-A9694A39F6A6}"/>
              </a:ext>
            </a:extLst>
          </p:cNvPr>
          <p:cNvSpPr>
            <a:spLocks noGrp="1"/>
          </p:cNvSpPr>
          <p:nvPr>
            <p:ph idx="1"/>
          </p:nvPr>
        </p:nvSpPr>
        <p:spPr/>
        <p:txBody>
          <a:bodyPr>
            <a:normAutofit/>
          </a:bodyPr>
          <a:lstStyle/>
          <a:p>
            <a:pPr>
              <a:buNone/>
            </a:pPr>
            <a:r>
              <a:rPr lang="en-US" sz="1600" b="1" dirty="0"/>
              <a:t>4. Errors in Data Collection</a:t>
            </a:r>
          </a:p>
          <a:p>
            <a:pPr>
              <a:buFont typeface="Arial" panose="020B0604020202020204" pitchFamily="34" charset="0"/>
              <a:buChar char="•"/>
            </a:pPr>
            <a:r>
              <a:rPr lang="en-US" sz="1600" b="1" dirty="0"/>
              <a:t>Wireless Communication Errors:</a:t>
            </a:r>
            <a:r>
              <a:rPr lang="en-US" sz="1600" dirty="0"/>
              <a:t> Packet loss and delays due to weak signals.</a:t>
            </a:r>
          </a:p>
          <a:p>
            <a:pPr>
              <a:buFont typeface="Arial" panose="020B0604020202020204" pitchFamily="34" charset="0"/>
              <a:buChar char="•"/>
            </a:pPr>
            <a:r>
              <a:rPr lang="en-US" sz="1600" b="1" dirty="0"/>
              <a:t>Noisy Measurements:</a:t>
            </a:r>
            <a:r>
              <a:rPr lang="en-US" sz="1600" dirty="0"/>
              <a:t> Sensor readings can be inaccurate due to environmental factors.</a:t>
            </a:r>
          </a:p>
          <a:p>
            <a:pPr>
              <a:buFont typeface="Arial" panose="020B0604020202020204" pitchFamily="34" charset="0"/>
              <a:buChar char="•"/>
            </a:pPr>
            <a:r>
              <a:rPr lang="en-US" sz="1600" b="1" dirty="0"/>
              <a:t>Node Failures:</a:t>
            </a:r>
            <a:r>
              <a:rPr lang="en-US" sz="1600" dirty="0"/>
              <a:t> Sensor nodes may fail due to battery depletion or hardware issues.</a:t>
            </a:r>
          </a:p>
          <a:p>
            <a:pPr>
              <a:buNone/>
            </a:pPr>
            <a:r>
              <a:rPr lang="en-US" sz="1600" b="1" dirty="0"/>
              <a:t>5. Scalability Challenges</a:t>
            </a:r>
          </a:p>
          <a:p>
            <a:pPr>
              <a:buFont typeface="Arial" panose="020B0604020202020204" pitchFamily="34" charset="0"/>
              <a:buChar char="•"/>
            </a:pPr>
            <a:r>
              <a:rPr lang="en-US" sz="1600" dirty="0"/>
              <a:t>WSNs need to support a large number of nodes while maintaining efficiency.</a:t>
            </a:r>
          </a:p>
          <a:p>
            <a:pPr>
              <a:buFont typeface="Arial" panose="020B0604020202020204" pitchFamily="34" charset="0"/>
              <a:buChar char="•"/>
            </a:pPr>
            <a:r>
              <a:rPr lang="en-US" sz="1600" dirty="0"/>
              <a:t>Managing data flow and routing becomes complex as the network size grows.</a:t>
            </a:r>
          </a:p>
          <a:p>
            <a:pPr>
              <a:buNone/>
            </a:pPr>
            <a:r>
              <a:rPr lang="en-US" sz="1600" b="1" dirty="0"/>
              <a:t>6. Survivability in Harsh Environments</a:t>
            </a:r>
          </a:p>
          <a:p>
            <a:pPr>
              <a:buFont typeface="Arial" panose="020B0604020202020204" pitchFamily="34" charset="0"/>
              <a:buChar char="•"/>
            </a:pPr>
            <a:r>
              <a:rPr lang="en-US" sz="1600" dirty="0"/>
              <a:t>Many WSNs are deployed in extreme conditions (e.g., industrial sites, underwater, or disaster zones).</a:t>
            </a:r>
          </a:p>
          <a:p>
            <a:pPr>
              <a:buFont typeface="Arial" panose="020B0604020202020204" pitchFamily="34" charset="0"/>
              <a:buChar char="•"/>
            </a:pPr>
            <a:r>
              <a:rPr lang="en-US" sz="1600" dirty="0"/>
              <a:t>The network must withstand temperature variations, moisture, and physical damage.</a:t>
            </a:r>
          </a:p>
          <a:p>
            <a:pPr>
              <a:buNone/>
            </a:pPr>
            <a:r>
              <a:rPr lang="en-US" sz="1200" b="1" dirty="0"/>
              <a:t>7. Time- and Space-Intensive Experimentation</a:t>
            </a:r>
          </a:p>
          <a:p>
            <a:pPr>
              <a:buFont typeface="Arial" panose="020B0604020202020204" pitchFamily="34" charset="0"/>
              <a:buChar char="•"/>
            </a:pPr>
            <a:r>
              <a:rPr lang="en-US" sz="1200" dirty="0"/>
              <a:t>Real-world testing of WSNs requires significant time and physical deployment space.</a:t>
            </a:r>
          </a:p>
          <a:p>
            <a:pPr>
              <a:buFont typeface="Arial" panose="020B0604020202020204" pitchFamily="34" charset="0"/>
              <a:buChar char="•"/>
            </a:pPr>
            <a:r>
              <a:rPr lang="en-US" sz="1200" dirty="0"/>
              <a:t>Simulations and testbeds are often used but may not fully replicate real conditions.</a:t>
            </a:r>
          </a:p>
          <a:p>
            <a:pPr marL="0" indent="0"/>
            <a:endParaRPr lang="en-US" sz="1600" dirty="0"/>
          </a:p>
        </p:txBody>
      </p:sp>
      <p:sp>
        <p:nvSpPr>
          <p:cNvPr id="3" name="Content Placeholder 2">
            <a:extLst>
              <a:ext uri="{FF2B5EF4-FFF2-40B4-BE49-F238E27FC236}">
                <a16:creationId xmlns:a16="http://schemas.microsoft.com/office/drawing/2014/main" id="{396AD7CE-7666-259B-67EF-9B76CF9EBDDA}"/>
              </a:ext>
            </a:extLst>
          </p:cNvPr>
          <p:cNvSpPr>
            <a:spLocks noGrp="1"/>
          </p:cNvSpPr>
          <p:nvPr>
            <p:ph sz="quarter" idx="10"/>
          </p:nvPr>
        </p:nvSpPr>
        <p:spPr/>
        <p:txBody>
          <a:bodyPr/>
          <a:lstStyle/>
          <a:p>
            <a:r>
              <a:rPr lang="en-IN" dirty="0"/>
              <a:t>Operational Challenges</a:t>
            </a:r>
          </a:p>
        </p:txBody>
      </p:sp>
      <p:sp>
        <p:nvSpPr>
          <p:cNvPr id="5" name="Slide Number Placeholder 4">
            <a:extLst>
              <a:ext uri="{FF2B5EF4-FFF2-40B4-BE49-F238E27FC236}">
                <a16:creationId xmlns:a16="http://schemas.microsoft.com/office/drawing/2014/main" id="{FA7D0E90-C92D-7247-D6A7-2C208E737EC6}"/>
              </a:ext>
            </a:extLst>
          </p:cNvPr>
          <p:cNvSpPr>
            <a:spLocks noGrp="1"/>
          </p:cNvSpPr>
          <p:nvPr>
            <p:ph type="sldNum" sz="quarter" idx="14"/>
          </p:nvPr>
        </p:nvSpPr>
        <p:spPr/>
        <p:txBody>
          <a:bodyPr/>
          <a:lstStyle/>
          <a:p>
            <a:fld id="{BC8D7E44-7D4F-4942-A8C9-2DF6BF8399E8}" type="slidenum">
              <a:rPr lang="en-US" smtClean="0"/>
              <a:pPr/>
              <a:t>61</a:t>
            </a:fld>
            <a:endParaRPr lang="en-US" dirty="0"/>
          </a:p>
        </p:txBody>
      </p:sp>
    </p:spTree>
    <p:extLst>
      <p:ext uri="{BB962C8B-B14F-4D97-AF65-F5344CB8AC3E}">
        <p14:creationId xmlns:p14="http://schemas.microsoft.com/office/powerpoint/2010/main" val="21289201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20F87-80EB-CE67-BFDA-F06605E0A0C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5AE65D-251D-F0A2-63A6-A1EBBBA64857}"/>
              </a:ext>
            </a:extLst>
          </p:cNvPr>
          <p:cNvSpPr>
            <a:spLocks noGrp="1"/>
          </p:cNvSpPr>
          <p:nvPr>
            <p:ph idx="1"/>
          </p:nvPr>
        </p:nvSpPr>
        <p:spPr/>
        <p:txBody>
          <a:bodyPr>
            <a:normAutofit/>
          </a:bodyPr>
          <a:lstStyle/>
          <a:p>
            <a:pPr>
              <a:buNone/>
            </a:pPr>
            <a:r>
              <a:rPr lang="en-US" sz="1200" b="1" dirty="0"/>
              <a:t>8. Security and Privacy Risks</a:t>
            </a:r>
          </a:p>
          <a:p>
            <a:pPr>
              <a:buFont typeface="Arial" panose="020B0604020202020204" pitchFamily="34" charset="0"/>
              <a:buChar char="•"/>
            </a:pPr>
            <a:r>
              <a:rPr lang="en-US" sz="1200" dirty="0"/>
              <a:t>WSNs are vulnerable to eavesdropping, jamming, and node compromise.</a:t>
            </a:r>
          </a:p>
          <a:p>
            <a:pPr>
              <a:buFont typeface="Arial" panose="020B0604020202020204" pitchFamily="34" charset="0"/>
              <a:buChar char="•"/>
            </a:pPr>
            <a:r>
              <a:rPr lang="en-US" sz="1200" dirty="0"/>
              <a:t>Secure authentication and encryption methods must be implemented.</a:t>
            </a:r>
          </a:p>
          <a:p>
            <a:pPr>
              <a:buNone/>
            </a:pPr>
            <a:r>
              <a:rPr lang="en-US" sz="1200" b="1" dirty="0"/>
              <a:t>9. Network Latency and Synchronization</a:t>
            </a:r>
          </a:p>
          <a:p>
            <a:pPr>
              <a:buFont typeface="Arial" panose="020B0604020202020204" pitchFamily="34" charset="0"/>
              <a:buChar char="•"/>
            </a:pPr>
            <a:r>
              <a:rPr lang="en-US" sz="1200" dirty="0"/>
              <a:t>Due to low processing power and wireless interference, delays in data transmission can occur.</a:t>
            </a:r>
          </a:p>
          <a:p>
            <a:pPr>
              <a:buFont typeface="Arial" panose="020B0604020202020204" pitchFamily="34" charset="0"/>
              <a:buChar char="•"/>
            </a:pPr>
            <a:r>
              <a:rPr lang="en-US" sz="1200" dirty="0"/>
              <a:t>Synchronizing nodes efficiently is a challenge, especially in time-sensitive applications.</a:t>
            </a:r>
          </a:p>
          <a:p>
            <a:pPr>
              <a:buNone/>
            </a:pPr>
            <a:endParaRPr lang="en-US" sz="1200" b="1" dirty="0"/>
          </a:p>
          <a:p>
            <a:r>
              <a:rPr lang="en-US" sz="1200" dirty="0"/>
              <a:t>Addressing these operational challenges requires innovative solutions in network architecture, power management, error detection, and security. Continuous research and development are essential to enhance the reliability and efficiency of WSNs in real-world applications.</a:t>
            </a:r>
          </a:p>
        </p:txBody>
      </p:sp>
      <p:sp>
        <p:nvSpPr>
          <p:cNvPr id="3" name="Content Placeholder 2">
            <a:extLst>
              <a:ext uri="{FF2B5EF4-FFF2-40B4-BE49-F238E27FC236}">
                <a16:creationId xmlns:a16="http://schemas.microsoft.com/office/drawing/2014/main" id="{D4D3E693-1384-AD62-A661-80E8385E6FCF}"/>
              </a:ext>
            </a:extLst>
          </p:cNvPr>
          <p:cNvSpPr>
            <a:spLocks noGrp="1"/>
          </p:cNvSpPr>
          <p:nvPr>
            <p:ph sz="quarter" idx="10"/>
          </p:nvPr>
        </p:nvSpPr>
        <p:spPr/>
        <p:txBody>
          <a:bodyPr/>
          <a:lstStyle/>
          <a:p>
            <a:r>
              <a:rPr lang="en-IN" dirty="0"/>
              <a:t>Operational Challenges</a:t>
            </a:r>
          </a:p>
        </p:txBody>
      </p:sp>
      <p:sp>
        <p:nvSpPr>
          <p:cNvPr id="5" name="Slide Number Placeholder 4">
            <a:extLst>
              <a:ext uri="{FF2B5EF4-FFF2-40B4-BE49-F238E27FC236}">
                <a16:creationId xmlns:a16="http://schemas.microsoft.com/office/drawing/2014/main" id="{9633B7A6-9C2F-8A5B-86B3-E1D6BC60D586}"/>
              </a:ext>
            </a:extLst>
          </p:cNvPr>
          <p:cNvSpPr>
            <a:spLocks noGrp="1"/>
          </p:cNvSpPr>
          <p:nvPr>
            <p:ph type="sldNum" sz="quarter" idx="14"/>
          </p:nvPr>
        </p:nvSpPr>
        <p:spPr/>
        <p:txBody>
          <a:bodyPr/>
          <a:lstStyle/>
          <a:p>
            <a:fld id="{BC8D7E44-7D4F-4942-A8C9-2DF6BF8399E8}" type="slidenum">
              <a:rPr lang="en-US" smtClean="0"/>
              <a:pPr/>
              <a:t>62</a:t>
            </a:fld>
            <a:endParaRPr lang="en-US" dirty="0"/>
          </a:p>
        </p:txBody>
      </p:sp>
    </p:spTree>
    <p:extLst>
      <p:ext uri="{BB962C8B-B14F-4D97-AF65-F5344CB8AC3E}">
        <p14:creationId xmlns:p14="http://schemas.microsoft.com/office/powerpoint/2010/main" val="39140028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5E13F9-CF17-BCF6-C154-B973CFB8D152}"/>
              </a:ext>
            </a:extLst>
          </p:cNvPr>
          <p:cNvSpPr>
            <a:spLocks noGrp="1"/>
          </p:cNvSpPr>
          <p:nvPr>
            <p:ph sz="quarter" idx="10"/>
          </p:nvPr>
        </p:nvSpPr>
        <p:spPr/>
        <p:txBody>
          <a:bodyPr/>
          <a:lstStyle/>
          <a:p>
            <a:r>
              <a:rPr lang="en-IN" dirty="0"/>
              <a:t>WSN Enablers</a:t>
            </a:r>
          </a:p>
        </p:txBody>
      </p:sp>
      <p:sp>
        <p:nvSpPr>
          <p:cNvPr id="4" name="Content Placeholder 3">
            <a:extLst>
              <a:ext uri="{FF2B5EF4-FFF2-40B4-BE49-F238E27FC236}">
                <a16:creationId xmlns:a16="http://schemas.microsoft.com/office/drawing/2014/main" id="{7DA5E662-176A-BF6F-6835-7D5EB5CE038F}"/>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C4EDA8A5-1EF1-48E0-4C21-48E3A701519F}"/>
              </a:ext>
            </a:extLst>
          </p:cNvPr>
          <p:cNvSpPr>
            <a:spLocks noGrp="1"/>
          </p:cNvSpPr>
          <p:nvPr>
            <p:ph type="sldNum" sz="quarter" idx="14"/>
          </p:nvPr>
        </p:nvSpPr>
        <p:spPr/>
        <p:txBody>
          <a:bodyPr/>
          <a:lstStyle/>
          <a:p>
            <a:fld id="{BC8D7E44-7D4F-4942-A8C9-2DF6BF8399E8}" type="slidenum">
              <a:rPr lang="en-US" smtClean="0"/>
              <a:pPr/>
              <a:t>63</a:t>
            </a:fld>
            <a:endParaRPr lang="en-US" dirty="0"/>
          </a:p>
        </p:txBody>
      </p:sp>
      <p:grpSp>
        <p:nvGrpSpPr>
          <p:cNvPr id="6" name="Group 5">
            <a:extLst>
              <a:ext uri="{FF2B5EF4-FFF2-40B4-BE49-F238E27FC236}">
                <a16:creationId xmlns:a16="http://schemas.microsoft.com/office/drawing/2014/main" id="{4D59D783-717B-CD28-DEAD-E655CDE4ACA4}"/>
              </a:ext>
            </a:extLst>
          </p:cNvPr>
          <p:cNvGrpSpPr/>
          <p:nvPr/>
        </p:nvGrpSpPr>
        <p:grpSpPr>
          <a:xfrm>
            <a:off x="304800" y="1676400"/>
            <a:ext cx="8686800" cy="4511675"/>
            <a:chOff x="304800" y="1676400"/>
            <a:chExt cx="8686800" cy="4511675"/>
          </a:xfrm>
        </p:grpSpPr>
        <p:sp>
          <p:nvSpPr>
            <p:cNvPr id="7" name="Oval 3">
              <a:extLst>
                <a:ext uri="{FF2B5EF4-FFF2-40B4-BE49-F238E27FC236}">
                  <a16:creationId xmlns:a16="http://schemas.microsoft.com/office/drawing/2014/main" id="{4F9F4E5B-6F47-E2AD-3D21-C4AD94EA2339}"/>
                </a:ext>
              </a:extLst>
            </p:cNvPr>
            <p:cNvSpPr>
              <a:spLocks noChangeAspect="1" noChangeArrowheads="1"/>
            </p:cNvSpPr>
            <p:nvPr/>
          </p:nvSpPr>
          <p:spPr bwMode="auto">
            <a:xfrm>
              <a:off x="1752600" y="2438400"/>
              <a:ext cx="4006850" cy="2498725"/>
            </a:xfrm>
            <a:prstGeom prst="ellipse">
              <a:avLst/>
            </a:prstGeom>
            <a:solidFill>
              <a:srgbClr val="339966"/>
            </a:solidFill>
            <a:ln w="9525">
              <a:noFill/>
              <a:round/>
              <a:headEnd/>
              <a:tailEnd/>
            </a:ln>
            <a:effectLst>
              <a:prstShdw prst="shdw17" dist="17961" dir="13500000">
                <a:srgbClr val="1F5C3D"/>
              </a:prstShdw>
            </a:effectLst>
          </p:spPr>
          <p:txBody>
            <a:bodyPr wrap="none" anchor="ctr"/>
            <a:lstStyle/>
            <a:p>
              <a:endParaRPr lang="en-US"/>
            </a:p>
          </p:txBody>
        </p:sp>
        <p:sp>
          <p:nvSpPr>
            <p:cNvPr id="8" name="Oval 4">
              <a:extLst>
                <a:ext uri="{FF2B5EF4-FFF2-40B4-BE49-F238E27FC236}">
                  <a16:creationId xmlns:a16="http://schemas.microsoft.com/office/drawing/2014/main" id="{4C28C996-7195-0101-52B7-943E42924258}"/>
                </a:ext>
              </a:extLst>
            </p:cNvPr>
            <p:cNvSpPr>
              <a:spLocks noChangeAspect="1" noChangeArrowheads="1"/>
            </p:cNvSpPr>
            <p:nvPr/>
          </p:nvSpPr>
          <p:spPr bwMode="auto">
            <a:xfrm>
              <a:off x="4724400" y="2362200"/>
              <a:ext cx="3457575" cy="2209800"/>
            </a:xfrm>
            <a:prstGeom prst="ellipse">
              <a:avLst/>
            </a:prstGeom>
            <a:solidFill>
              <a:srgbClr val="33CCCC"/>
            </a:solidFill>
            <a:ln w="9525">
              <a:solidFill>
                <a:schemeClr val="tx1"/>
              </a:solidFill>
              <a:round/>
              <a:headEnd/>
              <a:tailEnd/>
            </a:ln>
            <a:effectLst>
              <a:outerShdw dist="35921" dir="2700000" algn="ctr" rotWithShape="0">
                <a:schemeClr val="bg2"/>
              </a:outerShdw>
            </a:effectLst>
          </p:spPr>
          <p:txBody>
            <a:bodyPr wrap="none" anchor="ctr"/>
            <a:lstStyle/>
            <a:p>
              <a:pPr>
                <a:defRPr/>
              </a:pPr>
              <a:endParaRPr lang="en-US"/>
            </a:p>
          </p:txBody>
        </p:sp>
        <p:sp>
          <p:nvSpPr>
            <p:cNvPr id="9" name="Oval 5">
              <a:extLst>
                <a:ext uri="{FF2B5EF4-FFF2-40B4-BE49-F238E27FC236}">
                  <a16:creationId xmlns:a16="http://schemas.microsoft.com/office/drawing/2014/main" id="{B0195BB3-D0AA-2B18-917C-8696C2AA9A24}"/>
                </a:ext>
              </a:extLst>
            </p:cNvPr>
            <p:cNvSpPr>
              <a:spLocks noChangeAspect="1" noChangeArrowheads="1"/>
            </p:cNvSpPr>
            <p:nvPr/>
          </p:nvSpPr>
          <p:spPr bwMode="auto">
            <a:xfrm>
              <a:off x="2971800" y="3657600"/>
              <a:ext cx="3505200" cy="2178050"/>
            </a:xfrm>
            <a:prstGeom prst="ellipse">
              <a:avLst/>
            </a:prstGeom>
            <a:solidFill>
              <a:schemeClr val="accent2"/>
            </a:solidFill>
            <a:ln w="9525">
              <a:solidFill>
                <a:schemeClr val="tx1"/>
              </a:solidFill>
              <a:round/>
              <a:headEnd/>
              <a:tailEnd/>
            </a:ln>
            <a:effectLst>
              <a:outerShdw dist="35921" dir="2700000" algn="ctr" rotWithShape="0">
                <a:schemeClr val="bg2"/>
              </a:outerShdw>
            </a:effectLst>
          </p:spPr>
          <p:txBody>
            <a:bodyPr wrap="none" anchor="ctr"/>
            <a:lstStyle/>
            <a:p>
              <a:pPr algn="ctr">
                <a:defRPr/>
              </a:pPr>
              <a:endParaRPr lang="en-US" sz="2400">
                <a:solidFill>
                  <a:schemeClr val="accent2"/>
                </a:solidFill>
                <a:latin typeface="Times" pitchFamily="18" charset="0"/>
              </a:endParaRPr>
            </a:p>
          </p:txBody>
        </p:sp>
        <p:sp>
          <p:nvSpPr>
            <p:cNvPr id="10" name="Text Box 6">
              <a:extLst>
                <a:ext uri="{FF2B5EF4-FFF2-40B4-BE49-F238E27FC236}">
                  <a16:creationId xmlns:a16="http://schemas.microsoft.com/office/drawing/2014/main" id="{69746344-8E71-5DE1-3272-E2D39DA4C01D}"/>
                </a:ext>
              </a:extLst>
            </p:cNvPr>
            <p:cNvSpPr txBox="1">
              <a:spLocks noChangeArrowheads="1"/>
            </p:cNvSpPr>
            <p:nvPr/>
          </p:nvSpPr>
          <p:spPr bwMode="auto">
            <a:xfrm>
              <a:off x="457200" y="5318125"/>
              <a:ext cx="184150" cy="457200"/>
            </a:xfrm>
            <a:prstGeom prst="rect">
              <a:avLst/>
            </a:prstGeom>
            <a:noFill/>
            <a:ln w="9525">
              <a:noFill/>
              <a:miter lim="800000"/>
              <a:headEnd/>
              <a:tailEnd/>
            </a:ln>
          </p:spPr>
          <p:txBody>
            <a:bodyPr wrap="none">
              <a:spAutoFit/>
            </a:bodyPr>
            <a:lstStyle/>
            <a:p>
              <a:endParaRPr lang="en-US" sz="2400">
                <a:latin typeface="Times" pitchFamily="18" charset="0"/>
              </a:endParaRPr>
            </a:p>
          </p:txBody>
        </p:sp>
        <p:sp>
          <p:nvSpPr>
            <p:cNvPr id="11" name="Text Box 7">
              <a:extLst>
                <a:ext uri="{FF2B5EF4-FFF2-40B4-BE49-F238E27FC236}">
                  <a16:creationId xmlns:a16="http://schemas.microsoft.com/office/drawing/2014/main" id="{CEEFB2AA-84F5-C111-119F-07AC60D5D344}"/>
                </a:ext>
              </a:extLst>
            </p:cNvPr>
            <p:cNvSpPr txBox="1">
              <a:spLocks noChangeArrowheads="1"/>
            </p:cNvSpPr>
            <p:nvPr/>
          </p:nvSpPr>
          <p:spPr bwMode="auto">
            <a:xfrm>
              <a:off x="2971800" y="2514600"/>
              <a:ext cx="1741488" cy="457200"/>
            </a:xfrm>
            <a:prstGeom prst="rect">
              <a:avLst/>
            </a:prstGeom>
            <a:noFill/>
            <a:ln w="9525">
              <a:noFill/>
              <a:miter lim="800000"/>
              <a:headEnd/>
              <a:tailEnd/>
            </a:ln>
          </p:spPr>
          <p:txBody>
            <a:bodyPr wrap="none">
              <a:spAutoFit/>
            </a:bodyPr>
            <a:lstStyle/>
            <a:p>
              <a:r>
                <a:rPr lang="en-US" sz="2400" b="1"/>
                <a:t>Embedded</a:t>
              </a:r>
              <a:endParaRPr lang="en-US" sz="2400" b="1">
                <a:latin typeface="Times" pitchFamily="18" charset="0"/>
              </a:endParaRPr>
            </a:p>
          </p:txBody>
        </p:sp>
        <p:sp>
          <p:nvSpPr>
            <p:cNvPr id="12" name="Text Box 8">
              <a:extLst>
                <a:ext uri="{FF2B5EF4-FFF2-40B4-BE49-F238E27FC236}">
                  <a16:creationId xmlns:a16="http://schemas.microsoft.com/office/drawing/2014/main" id="{91A4B90F-356B-61CE-7733-97160DD6D62C}"/>
                </a:ext>
              </a:extLst>
            </p:cNvPr>
            <p:cNvSpPr txBox="1">
              <a:spLocks noChangeArrowheads="1"/>
            </p:cNvSpPr>
            <p:nvPr/>
          </p:nvSpPr>
          <p:spPr bwMode="auto">
            <a:xfrm>
              <a:off x="5562600" y="2667000"/>
              <a:ext cx="1743075" cy="457200"/>
            </a:xfrm>
            <a:prstGeom prst="rect">
              <a:avLst/>
            </a:prstGeom>
            <a:noFill/>
            <a:ln w="9525">
              <a:noFill/>
              <a:miter lim="800000"/>
              <a:headEnd/>
              <a:tailEnd/>
            </a:ln>
          </p:spPr>
          <p:txBody>
            <a:bodyPr wrap="none">
              <a:spAutoFit/>
            </a:bodyPr>
            <a:lstStyle/>
            <a:p>
              <a:r>
                <a:rPr lang="en-US" sz="2400" b="1"/>
                <a:t>Networked</a:t>
              </a:r>
              <a:endParaRPr lang="en-US" sz="2400" b="1">
                <a:latin typeface="Times" pitchFamily="18" charset="0"/>
              </a:endParaRPr>
            </a:p>
          </p:txBody>
        </p:sp>
        <p:sp>
          <p:nvSpPr>
            <p:cNvPr id="13" name="Text Box 9">
              <a:extLst>
                <a:ext uri="{FF2B5EF4-FFF2-40B4-BE49-F238E27FC236}">
                  <a16:creationId xmlns:a16="http://schemas.microsoft.com/office/drawing/2014/main" id="{551ECA94-0C1A-965D-5F77-660736752A42}"/>
                </a:ext>
              </a:extLst>
            </p:cNvPr>
            <p:cNvSpPr txBox="1">
              <a:spLocks noChangeArrowheads="1"/>
            </p:cNvSpPr>
            <p:nvPr/>
          </p:nvSpPr>
          <p:spPr bwMode="auto">
            <a:xfrm>
              <a:off x="3886200" y="3962400"/>
              <a:ext cx="1368425" cy="457200"/>
            </a:xfrm>
            <a:prstGeom prst="rect">
              <a:avLst/>
            </a:prstGeom>
            <a:noFill/>
            <a:ln w="9525">
              <a:noFill/>
              <a:miter lim="800000"/>
              <a:headEnd/>
              <a:tailEnd/>
            </a:ln>
          </p:spPr>
          <p:txBody>
            <a:bodyPr wrap="none">
              <a:spAutoFit/>
            </a:bodyPr>
            <a:lstStyle/>
            <a:p>
              <a:r>
                <a:rPr lang="en-US" sz="2400" b="1"/>
                <a:t>Sensing</a:t>
              </a:r>
              <a:endParaRPr lang="en-US" sz="2400" b="1">
                <a:latin typeface="Times" pitchFamily="18" charset="0"/>
              </a:endParaRPr>
            </a:p>
          </p:txBody>
        </p:sp>
        <p:sp>
          <p:nvSpPr>
            <p:cNvPr id="14" name="Text Box 10">
              <a:extLst>
                <a:ext uri="{FF2B5EF4-FFF2-40B4-BE49-F238E27FC236}">
                  <a16:creationId xmlns:a16="http://schemas.microsoft.com/office/drawing/2014/main" id="{727221DD-3EE6-95DD-D54B-4F5053E8A2C0}"/>
                </a:ext>
              </a:extLst>
            </p:cNvPr>
            <p:cNvSpPr txBox="1">
              <a:spLocks noChangeArrowheads="1"/>
            </p:cNvSpPr>
            <p:nvPr/>
          </p:nvSpPr>
          <p:spPr bwMode="auto">
            <a:xfrm>
              <a:off x="2133600" y="3048000"/>
              <a:ext cx="2133600" cy="1190625"/>
            </a:xfrm>
            <a:prstGeom prst="rect">
              <a:avLst/>
            </a:prstGeom>
            <a:noFill/>
            <a:ln w="9525">
              <a:noFill/>
              <a:miter lim="800000"/>
              <a:headEnd/>
              <a:tailEnd/>
            </a:ln>
          </p:spPr>
          <p:txBody>
            <a:bodyPr>
              <a:spAutoFit/>
            </a:bodyPr>
            <a:lstStyle/>
            <a:p>
              <a:r>
                <a:rPr lang="en-US" sz="1600" b="1"/>
                <a:t>Control system w/</a:t>
              </a:r>
            </a:p>
            <a:p>
              <a:r>
                <a:rPr lang="en-US" sz="1600" b="1"/>
                <a:t>Small form factor</a:t>
              </a:r>
            </a:p>
            <a:p>
              <a:r>
                <a:rPr lang="en-US" sz="1600" b="1"/>
                <a:t>Untethered nodes</a:t>
              </a:r>
            </a:p>
            <a:p>
              <a:endParaRPr lang="en-US" sz="2400" b="1">
                <a:latin typeface="Times" pitchFamily="18" charset="0"/>
              </a:endParaRPr>
            </a:p>
          </p:txBody>
        </p:sp>
        <p:sp>
          <p:nvSpPr>
            <p:cNvPr id="15" name="Text Box 11">
              <a:extLst>
                <a:ext uri="{FF2B5EF4-FFF2-40B4-BE49-F238E27FC236}">
                  <a16:creationId xmlns:a16="http://schemas.microsoft.com/office/drawing/2014/main" id="{2406C49A-1F1A-455A-9B16-4241C4F0F521}"/>
                </a:ext>
              </a:extLst>
            </p:cNvPr>
            <p:cNvSpPr txBox="1">
              <a:spLocks noChangeArrowheads="1"/>
            </p:cNvSpPr>
            <p:nvPr/>
          </p:nvSpPr>
          <p:spPr bwMode="auto">
            <a:xfrm>
              <a:off x="5943600" y="3276600"/>
              <a:ext cx="1685925" cy="825500"/>
            </a:xfrm>
            <a:prstGeom prst="rect">
              <a:avLst/>
            </a:prstGeom>
            <a:noFill/>
            <a:ln w="9525">
              <a:noFill/>
              <a:miter lim="800000"/>
              <a:headEnd/>
              <a:tailEnd/>
            </a:ln>
          </p:spPr>
          <p:txBody>
            <a:bodyPr wrap="none">
              <a:spAutoFit/>
            </a:bodyPr>
            <a:lstStyle/>
            <a:p>
              <a:r>
                <a:rPr lang="en-US" sz="1600" b="1"/>
                <a:t>Exploit</a:t>
              </a:r>
              <a:br>
                <a:rPr lang="en-US" sz="1600" b="1"/>
              </a:br>
              <a:r>
                <a:rPr lang="en-US" sz="1600" b="1"/>
                <a:t>collaborative</a:t>
              </a:r>
            </a:p>
            <a:p>
              <a:r>
                <a:rPr lang="en-US" sz="1600" b="1"/>
                <a:t>Sensing, action</a:t>
              </a:r>
              <a:endParaRPr lang="en-US" sz="1600" b="1">
                <a:solidFill>
                  <a:schemeClr val="bg2"/>
                </a:solidFill>
              </a:endParaRPr>
            </a:p>
          </p:txBody>
        </p:sp>
        <p:sp>
          <p:nvSpPr>
            <p:cNvPr id="16" name="Text Box 12">
              <a:extLst>
                <a:ext uri="{FF2B5EF4-FFF2-40B4-BE49-F238E27FC236}">
                  <a16:creationId xmlns:a16="http://schemas.microsoft.com/office/drawing/2014/main" id="{C713C181-3AFB-D2FD-D302-5C7A7E33C798}"/>
                </a:ext>
              </a:extLst>
            </p:cNvPr>
            <p:cNvSpPr txBox="1">
              <a:spLocks noChangeArrowheads="1"/>
            </p:cNvSpPr>
            <p:nvPr/>
          </p:nvSpPr>
          <p:spPr bwMode="auto">
            <a:xfrm>
              <a:off x="3048000" y="4495800"/>
              <a:ext cx="3429000" cy="336550"/>
            </a:xfrm>
            <a:prstGeom prst="rect">
              <a:avLst/>
            </a:prstGeom>
            <a:noFill/>
            <a:ln w="9525">
              <a:noFill/>
              <a:miter lim="800000"/>
              <a:headEnd/>
              <a:tailEnd/>
            </a:ln>
          </p:spPr>
          <p:txBody>
            <a:bodyPr>
              <a:spAutoFit/>
            </a:bodyPr>
            <a:lstStyle/>
            <a:p>
              <a:r>
                <a:rPr lang="en-US" sz="1600" b="1"/>
                <a:t>Tightly coupled to physical world</a:t>
              </a:r>
              <a:endParaRPr lang="en-US" sz="1600" b="1">
                <a:solidFill>
                  <a:schemeClr val="bg2"/>
                </a:solidFill>
              </a:endParaRPr>
            </a:p>
          </p:txBody>
        </p:sp>
        <p:sp>
          <p:nvSpPr>
            <p:cNvPr id="17" name="Text Box 13">
              <a:extLst>
                <a:ext uri="{FF2B5EF4-FFF2-40B4-BE49-F238E27FC236}">
                  <a16:creationId xmlns:a16="http://schemas.microsoft.com/office/drawing/2014/main" id="{653F9A97-7143-4B00-75FC-65B344F0F180}"/>
                </a:ext>
              </a:extLst>
            </p:cNvPr>
            <p:cNvSpPr txBox="1">
              <a:spLocks noChangeArrowheads="1"/>
            </p:cNvSpPr>
            <p:nvPr/>
          </p:nvSpPr>
          <p:spPr bwMode="auto">
            <a:xfrm>
              <a:off x="304800" y="1676400"/>
              <a:ext cx="3810000" cy="1006475"/>
            </a:xfrm>
            <a:prstGeom prst="rect">
              <a:avLst/>
            </a:prstGeom>
            <a:noFill/>
            <a:ln w="9525">
              <a:noFill/>
              <a:miter lim="800000"/>
              <a:headEnd/>
              <a:tailEnd/>
            </a:ln>
          </p:spPr>
          <p:txBody>
            <a:bodyPr>
              <a:spAutoFit/>
            </a:bodyPr>
            <a:lstStyle/>
            <a:p>
              <a:r>
                <a:rPr lang="en-US" sz="2000" dirty="0">
                  <a:solidFill>
                    <a:schemeClr val="tx2"/>
                  </a:solidFill>
                </a:rPr>
                <a:t>Embed numerous distributed devices to monitor and interact with physical world</a:t>
              </a:r>
            </a:p>
          </p:txBody>
        </p:sp>
        <p:sp>
          <p:nvSpPr>
            <p:cNvPr id="18" name="Text Box 14">
              <a:extLst>
                <a:ext uri="{FF2B5EF4-FFF2-40B4-BE49-F238E27FC236}">
                  <a16:creationId xmlns:a16="http://schemas.microsoft.com/office/drawing/2014/main" id="{56884EEB-EC7F-B5AD-3A7F-52CF9FD0170A}"/>
                </a:ext>
              </a:extLst>
            </p:cNvPr>
            <p:cNvSpPr txBox="1">
              <a:spLocks noChangeArrowheads="1"/>
            </p:cNvSpPr>
            <p:nvPr/>
          </p:nvSpPr>
          <p:spPr bwMode="auto">
            <a:xfrm>
              <a:off x="5105400" y="1676400"/>
              <a:ext cx="3886200" cy="701675"/>
            </a:xfrm>
            <a:prstGeom prst="rect">
              <a:avLst/>
            </a:prstGeom>
            <a:noFill/>
            <a:ln w="9525">
              <a:noFill/>
              <a:miter lim="800000"/>
              <a:headEnd/>
              <a:tailEnd/>
            </a:ln>
          </p:spPr>
          <p:txBody>
            <a:bodyPr>
              <a:spAutoFit/>
            </a:bodyPr>
            <a:lstStyle/>
            <a:p>
              <a:r>
                <a:rPr lang="en-US" sz="2000">
                  <a:solidFill>
                    <a:schemeClr val="tx2"/>
                  </a:solidFill>
                </a:rPr>
                <a:t>Network devices to coordinate and perform higher-level tasks</a:t>
              </a:r>
            </a:p>
          </p:txBody>
        </p:sp>
        <p:sp>
          <p:nvSpPr>
            <p:cNvPr id="19" name="Text Box 15">
              <a:extLst>
                <a:ext uri="{FF2B5EF4-FFF2-40B4-BE49-F238E27FC236}">
                  <a16:creationId xmlns:a16="http://schemas.microsoft.com/office/drawing/2014/main" id="{E4304586-A3A4-D56B-DFB8-37896CC9AC71}"/>
                </a:ext>
              </a:extLst>
            </p:cNvPr>
            <p:cNvSpPr txBox="1">
              <a:spLocks noChangeArrowheads="1"/>
            </p:cNvSpPr>
            <p:nvPr/>
          </p:nvSpPr>
          <p:spPr bwMode="auto">
            <a:xfrm>
              <a:off x="685800" y="5791200"/>
              <a:ext cx="8001000" cy="396875"/>
            </a:xfrm>
            <a:prstGeom prst="rect">
              <a:avLst/>
            </a:prstGeom>
            <a:noFill/>
            <a:ln w="9525">
              <a:noFill/>
              <a:miter lim="800000"/>
              <a:headEnd/>
              <a:tailEnd/>
            </a:ln>
          </p:spPr>
          <p:txBody>
            <a:bodyPr>
              <a:spAutoFit/>
            </a:bodyPr>
            <a:lstStyle/>
            <a:p>
              <a:r>
                <a:rPr lang="en-US" sz="2000">
                  <a:solidFill>
                    <a:schemeClr val="tx2"/>
                  </a:solidFill>
                </a:rPr>
                <a:t>Exploit spatially and temporally dense, in situ, sensing and actuation</a:t>
              </a:r>
            </a:p>
          </p:txBody>
        </p:sp>
      </p:grpSp>
    </p:spTree>
    <p:extLst>
      <p:ext uri="{BB962C8B-B14F-4D97-AF65-F5344CB8AC3E}">
        <p14:creationId xmlns:p14="http://schemas.microsoft.com/office/powerpoint/2010/main" val="25105939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9C68B-CE77-4EBC-4B7E-B1F2217D0A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B3DEA-C05B-75EC-9EFD-BFCD3F5E11D4}"/>
              </a:ext>
            </a:extLst>
          </p:cNvPr>
          <p:cNvSpPr>
            <a:spLocks noGrp="1"/>
          </p:cNvSpPr>
          <p:nvPr>
            <p:ph sz="quarter" idx="10"/>
          </p:nvPr>
        </p:nvSpPr>
        <p:spPr/>
        <p:txBody>
          <a:bodyPr/>
          <a:lstStyle/>
          <a:p>
            <a:r>
              <a:rPr lang="en-IN" dirty="0"/>
              <a:t>WSN Enablers</a:t>
            </a:r>
          </a:p>
        </p:txBody>
      </p:sp>
      <p:sp>
        <p:nvSpPr>
          <p:cNvPr id="4" name="Content Placeholder 3">
            <a:extLst>
              <a:ext uri="{FF2B5EF4-FFF2-40B4-BE49-F238E27FC236}">
                <a16:creationId xmlns:a16="http://schemas.microsoft.com/office/drawing/2014/main" id="{C05FA5C0-EC8F-A38D-369B-CF02F5CCB7AE}"/>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BC3BCA1D-FD0E-7A64-0E39-3405E485F056}"/>
              </a:ext>
            </a:extLst>
          </p:cNvPr>
          <p:cNvSpPr>
            <a:spLocks noGrp="1"/>
          </p:cNvSpPr>
          <p:nvPr>
            <p:ph type="sldNum" sz="quarter" idx="14"/>
          </p:nvPr>
        </p:nvSpPr>
        <p:spPr/>
        <p:txBody>
          <a:bodyPr/>
          <a:lstStyle/>
          <a:p>
            <a:fld id="{BC8D7E44-7D4F-4942-A8C9-2DF6BF8399E8}" type="slidenum">
              <a:rPr lang="en-US" smtClean="0"/>
              <a:pPr/>
              <a:t>64</a:t>
            </a:fld>
            <a:endParaRPr lang="en-US" dirty="0"/>
          </a:p>
        </p:txBody>
      </p:sp>
      <p:sp>
        <p:nvSpPr>
          <p:cNvPr id="2" name="TextBox 1">
            <a:extLst>
              <a:ext uri="{FF2B5EF4-FFF2-40B4-BE49-F238E27FC236}">
                <a16:creationId xmlns:a16="http://schemas.microsoft.com/office/drawing/2014/main" id="{B2375D9D-0823-5FBD-D615-358C59220B64}"/>
              </a:ext>
            </a:extLst>
          </p:cNvPr>
          <p:cNvSpPr txBox="1"/>
          <p:nvPr/>
        </p:nvSpPr>
        <p:spPr>
          <a:xfrm>
            <a:off x="76200" y="1447801"/>
            <a:ext cx="8915400" cy="5355312"/>
          </a:xfrm>
          <a:prstGeom prst="rect">
            <a:avLst/>
          </a:prstGeom>
          <a:noFill/>
        </p:spPr>
        <p:txBody>
          <a:bodyPr wrap="square" rtlCol="0">
            <a:spAutoFit/>
          </a:bodyPr>
          <a:lstStyle/>
          <a:p>
            <a:pPr>
              <a:buNone/>
            </a:pPr>
            <a:r>
              <a:rPr lang="en-US" b="1" dirty="0"/>
              <a:t>Wireless Sensor Network (WSN) Enablers</a:t>
            </a:r>
          </a:p>
          <a:p>
            <a:pPr>
              <a:buNone/>
            </a:pPr>
            <a:r>
              <a:rPr lang="en-US" dirty="0"/>
              <a:t>Wireless Sensor Networks (WSNs) consist of numerous distributed devices designed to monitor and interact with the physical world. The key enablers of WSNs can be categorized into three main components:</a:t>
            </a:r>
          </a:p>
          <a:p>
            <a:pPr>
              <a:buNone/>
            </a:pPr>
            <a:r>
              <a:rPr lang="en-US" b="1" dirty="0"/>
              <a:t>1. Embedded Systems</a:t>
            </a:r>
          </a:p>
          <a:p>
            <a:pPr>
              <a:buFont typeface="Arial" panose="020B0604020202020204" pitchFamily="34" charset="0"/>
              <a:buChar char="•"/>
            </a:pPr>
            <a:r>
              <a:rPr lang="en-US" dirty="0"/>
              <a:t>Small form-factor control systems that integrate sensors, processors, and actuators.</a:t>
            </a:r>
          </a:p>
          <a:p>
            <a:pPr>
              <a:buFont typeface="Arial" panose="020B0604020202020204" pitchFamily="34" charset="0"/>
              <a:buChar char="•"/>
            </a:pPr>
            <a:r>
              <a:rPr lang="en-US" dirty="0"/>
              <a:t>Operate as </a:t>
            </a:r>
            <a:r>
              <a:rPr lang="en-US" b="1" dirty="0"/>
              <a:t>untethered nodes</a:t>
            </a:r>
            <a:r>
              <a:rPr lang="en-US" dirty="0"/>
              <a:t> (battery-powered and autonomous).</a:t>
            </a:r>
          </a:p>
          <a:p>
            <a:pPr>
              <a:buFont typeface="Arial" panose="020B0604020202020204" pitchFamily="34" charset="0"/>
              <a:buChar char="•"/>
            </a:pPr>
            <a:r>
              <a:rPr lang="en-US" dirty="0"/>
              <a:t>Designed for </a:t>
            </a:r>
            <a:r>
              <a:rPr lang="en-US" b="1" dirty="0"/>
              <a:t>low power consumption</a:t>
            </a:r>
            <a:r>
              <a:rPr lang="en-US" dirty="0"/>
              <a:t> and high efficiency.</a:t>
            </a:r>
          </a:p>
          <a:p>
            <a:pPr>
              <a:buNone/>
            </a:pPr>
            <a:r>
              <a:rPr lang="en-US" b="1" dirty="0"/>
              <a:t>2. Sensing</a:t>
            </a:r>
          </a:p>
          <a:p>
            <a:pPr>
              <a:buFont typeface="Arial" panose="020B0604020202020204" pitchFamily="34" charset="0"/>
              <a:buChar char="•"/>
            </a:pPr>
            <a:r>
              <a:rPr lang="en-US" dirty="0"/>
              <a:t>Tightly coupled with the physical world to </a:t>
            </a:r>
            <a:r>
              <a:rPr lang="en-US" b="1" dirty="0"/>
              <a:t>capture real-time data</a:t>
            </a:r>
            <a:r>
              <a:rPr lang="en-US" dirty="0"/>
              <a:t>.</a:t>
            </a:r>
          </a:p>
          <a:p>
            <a:pPr>
              <a:buFont typeface="Arial" panose="020B0604020202020204" pitchFamily="34" charset="0"/>
              <a:buChar char="•"/>
            </a:pPr>
            <a:r>
              <a:rPr lang="en-US" dirty="0"/>
              <a:t>Sensors collect environmental parameters such as temperature, humidity, motion, and pressure.</a:t>
            </a:r>
          </a:p>
          <a:p>
            <a:pPr>
              <a:buFont typeface="Arial" panose="020B0604020202020204" pitchFamily="34" charset="0"/>
              <a:buChar char="•"/>
            </a:pPr>
            <a:r>
              <a:rPr lang="en-US" b="1" dirty="0"/>
              <a:t>Spatially and temporally dense sensing</a:t>
            </a:r>
            <a:r>
              <a:rPr lang="en-US" dirty="0"/>
              <a:t> for accurate data acquisition and processing.</a:t>
            </a:r>
          </a:p>
          <a:p>
            <a:pPr>
              <a:buNone/>
            </a:pPr>
            <a:r>
              <a:rPr lang="en-US" b="1" dirty="0"/>
              <a:t>3. Networked Communication</a:t>
            </a:r>
          </a:p>
          <a:p>
            <a:pPr>
              <a:buFont typeface="Arial" panose="020B0604020202020204" pitchFamily="34" charset="0"/>
              <a:buChar char="•"/>
            </a:pPr>
            <a:r>
              <a:rPr lang="en-US" dirty="0"/>
              <a:t>Enables coordination between sensor nodes for </a:t>
            </a:r>
            <a:r>
              <a:rPr lang="en-US" b="1" dirty="0"/>
              <a:t>higher-level tasks</a:t>
            </a:r>
            <a:r>
              <a:rPr lang="en-US" dirty="0"/>
              <a:t> like data aggregation and decision-making.</a:t>
            </a:r>
          </a:p>
          <a:p>
            <a:pPr>
              <a:buFont typeface="Arial" panose="020B0604020202020204" pitchFamily="34" charset="0"/>
              <a:buChar char="•"/>
            </a:pPr>
            <a:r>
              <a:rPr lang="en-US" dirty="0"/>
              <a:t>Exploits </a:t>
            </a:r>
            <a:r>
              <a:rPr lang="en-US" b="1" dirty="0"/>
              <a:t>collaborative sensing and action</a:t>
            </a:r>
            <a:r>
              <a:rPr lang="en-US" dirty="0"/>
              <a:t> to improve system efficiency.</a:t>
            </a:r>
          </a:p>
          <a:p>
            <a:pPr>
              <a:buFont typeface="Arial" panose="020B0604020202020204" pitchFamily="34" charset="0"/>
              <a:buChar char="•"/>
            </a:pPr>
            <a:r>
              <a:rPr lang="en-US" dirty="0"/>
              <a:t>Uses wireless protocols such as </a:t>
            </a:r>
            <a:r>
              <a:rPr lang="en-US" b="1" dirty="0"/>
              <a:t>Zigbee, Bluetooth, LoRa, and Wi-Fi</a:t>
            </a:r>
            <a:r>
              <a:rPr lang="en-US" dirty="0"/>
              <a:t> for data transmission.</a:t>
            </a:r>
          </a:p>
          <a:p>
            <a:endParaRPr lang="en-IN" dirty="0"/>
          </a:p>
        </p:txBody>
      </p:sp>
    </p:spTree>
    <p:extLst>
      <p:ext uri="{BB962C8B-B14F-4D97-AF65-F5344CB8AC3E}">
        <p14:creationId xmlns:p14="http://schemas.microsoft.com/office/powerpoint/2010/main" val="1799969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6EC4F-FD27-544C-B547-171F26523E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A5EF2-04F4-9EA4-B91A-000101C19EED}"/>
              </a:ext>
            </a:extLst>
          </p:cNvPr>
          <p:cNvSpPr>
            <a:spLocks noGrp="1"/>
          </p:cNvSpPr>
          <p:nvPr>
            <p:ph sz="quarter" idx="10"/>
          </p:nvPr>
        </p:nvSpPr>
        <p:spPr/>
        <p:txBody>
          <a:bodyPr/>
          <a:lstStyle/>
          <a:p>
            <a:r>
              <a:rPr lang="en-IN" dirty="0"/>
              <a:t>WSN Enablers</a:t>
            </a:r>
          </a:p>
        </p:txBody>
      </p:sp>
      <p:sp>
        <p:nvSpPr>
          <p:cNvPr id="4" name="Content Placeholder 3">
            <a:extLst>
              <a:ext uri="{FF2B5EF4-FFF2-40B4-BE49-F238E27FC236}">
                <a16:creationId xmlns:a16="http://schemas.microsoft.com/office/drawing/2014/main" id="{F078F84E-0A11-6688-206A-908D6693A853}"/>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4D46E963-C092-895C-1EDB-C5158A5548B6}"/>
              </a:ext>
            </a:extLst>
          </p:cNvPr>
          <p:cNvSpPr>
            <a:spLocks noGrp="1"/>
          </p:cNvSpPr>
          <p:nvPr>
            <p:ph type="sldNum" sz="quarter" idx="14"/>
          </p:nvPr>
        </p:nvSpPr>
        <p:spPr/>
        <p:txBody>
          <a:bodyPr/>
          <a:lstStyle/>
          <a:p>
            <a:fld id="{BC8D7E44-7D4F-4942-A8C9-2DF6BF8399E8}" type="slidenum">
              <a:rPr lang="en-US" smtClean="0"/>
              <a:pPr/>
              <a:t>65</a:t>
            </a:fld>
            <a:endParaRPr lang="en-US" dirty="0"/>
          </a:p>
        </p:txBody>
      </p:sp>
      <p:sp>
        <p:nvSpPr>
          <p:cNvPr id="2" name="TextBox 1">
            <a:extLst>
              <a:ext uri="{FF2B5EF4-FFF2-40B4-BE49-F238E27FC236}">
                <a16:creationId xmlns:a16="http://schemas.microsoft.com/office/drawing/2014/main" id="{713CD162-88F1-C2EB-ABDF-A175CF99EC8B}"/>
              </a:ext>
            </a:extLst>
          </p:cNvPr>
          <p:cNvSpPr txBox="1"/>
          <p:nvPr/>
        </p:nvSpPr>
        <p:spPr>
          <a:xfrm>
            <a:off x="76200" y="1447801"/>
            <a:ext cx="8915400" cy="1754326"/>
          </a:xfrm>
          <a:prstGeom prst="rect">
            <a:avLst/>
          </a:prstGeom>
          <a:noFill/>
        </p:spPr>
        <p:txBody>
          <a:bodyPr wrap="square" rtlCol="0">
            <a:spAutoFit/>
          </a:bodyPr>
          <a:lstStyle/>
          <a:p>
            <a:pPr>
              <a:buNone/>
            </a:pPr>
            <a:r>
              <a:rPr lang="en-US" b="1" dirty="0"/>
              <a:t>Key Benefits of WSN Enablers</a:t>
            </a:r>
          </a:p>
          <a:p>
            <a:pPr>
              <a:buNone/>
            </a:pPr>
            <a:r>
              <a:rPr lang="en-US" dirty="0"/>
              <a:t>✔ </a:t>
            </a:r>
            <a:r>
              <a:rPr lang="en-US" b="1" dirty="0"/>
              <a:t>Real-time monitoring</a:t>
            </a:r>
            <a:r>
              <a:rPr lang="en-US" dirty="0"/>
              <a:t> of environmental and industrial conditions.</a:t>
            </a:r>
            <a:br>
              <a:rPr lang="en-US" dirty="0"/>
            </a:br>
            <a:r>
              <a:rPr lang="en-US" dirty="0"/>
              <a:t>✔ </a:t>
            </a:r>
            <a:r>
              <a:rPr lang="en-US" b="1" dirty="0"/>
              <a:t>Scalability</a:t>
            </a:r>
            <a:r>
              <a:rPr lang="en-US" dirty="0"/>
              <a:t> for large deployments in IoT, healthcare, smart cities, and industrial automation.</a:t>
            </a:r>
            <a:br>
              <a:rPr lang="en-US" dirty="0"/>
            </a:br>
            <a:r>
              <a:rPr lang="en-US" dirty="0"/>
              <a:t>✔ </a:t>
            </a:r>
            <a:r>
              <a:rPr lang="en-US" b="1" dirty="0"/>
              <a:t>Energy-efficient designs</a:t>
            </a:r>
            <a:r>
              <a:rPr lang="en-US" dirty="0"/>
              <a:t> to ensure long-term operation with minimal maintenance.</a:t>
            </a:r>
          </a:p>
          <a:p>
            <a:r>
              <a:rPr lang="en-US" dirty="0"/>
              <a:t>By integrating these enablers, WSNs enhance automation, precision monitoring, and efficient decision-making across various applications.</a:t>
            </a:r>
          </a:p>
        </p:txBody>
      </p:sp>
    </p:spTree>
    <p:extLst>
      <p:ext uri="{BB962C8B-B14F-4D97-AF65-F5344CB8AC3E}">
        <p14:creationId xmlns:p14="http://schemas.microsoft.com/office/powerpoint/2010/main" val="39631796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632AF-7B57-B509-8275-ED349A2307C7}"/>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WSN Application</a:t>
            </a:r>
            <a:endParaRPr lang="en-IN"/>
          </a:p>
        </p:txBody>
      </p:sp>
      <p:sp>
        <p:nvSpPr>
          <p:cNvPr id="5" name="Slide Number Placeholder 4">
            <a:extLst>
              <a:ext uri="{FF2B5EF4-FFF2-40B4-BE49-F238E27FC236}">
                <a16:creationId xmlns:a16="http://schemas.microsoft.com/office/drawing/2014/main" id="{A9274D8B-78E0-B30C-BCA2-93A77CD02FD4}"/>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66</a:t>
            </a:fld>
            <a:endParaRPr lang="en-US"/>
          </a:p>
        </p:txBody>
      </p:sp>
      <p:sp>
        <p:nvSpPr>
          <p:cNvPr id="4" name="Content Placeholder 3">
            <a:extLst>
              <a:ext uri="{FF2B5EF4-FFF2-40B4-BE49-F238E27FC236}">
                <a16:creationId xmlns:a16="http://schemas.microsoft.com/office/drawing/2014/main" id="{F2F0D5F3-9B5C-1A58-38BE-D6B67E71C1EA}"/>
              </a:ext>
            </a:extLst>
          </p:cNvPr>
          <p:cNvSpPr>
            <a:spLocks noGrp="1"/>
          </p:cNvSpPr>
          <p:nvPr>
            <p:ph idx="1"/>
          </p:nvPr>
        </p:nvSpPr>
        <p:spPr/>
        <p:txBody>
          <a:bodyPr>
            <a:normAutofit fontScale="70000" lnSpcReduction="20000"/>
          </a:bodyPr>
          <a:lstStyle/>
          <a:p>
            <a:pPr>
              <a:buNone/>
            </a:pPr>
            <a:r>
              <a:rPr lang="en-US" b="1" dirty="0"/>
              <a:t>Wireless Sensor Network (WSN) Applications</a:t>
            </a:r>
          </a:p>
          <a:p>
            <a:pPr>
              <a:buNone/>
            </a:pPr>
            <a:r>
              <a:rPr lang="en-US" dirty="0"/>
              <a:t>Wireless Sensor Networks (WSNs) have a wide range of applications across different domains due to their ability to collect, process, and transmit data efficiently. Some of the key applications include:</a:t>
            </a:r>
          </a:p>
          <a:p>
            <a:pPr>
              <a:buNone/>
            </a:pPr>
            <a:r>
              <a:rPr lang="en-US" b="1" dirty="0"/>
              <a:t>1. Environmental Monitoring</a:t>
            </a:r>
          </a:p>
          <a:p>
            <a:pPr>
              <a:buFont typeface="Arial" panose="020B0604020202020204" pitchFamily="34" charset="0"/>
              <a:buChar char="•"/>
            </a:pPr>
            <a:r>
              <a:rPr lang="en-US" b="1" dirty="0"/>
              <a:t>Weather forecasting</a:t>
            </a:r>
            <a:r>
              <a:rPr lang="en-US" dirty="0"/>
              <a:t>: Monitoring temperature, humidity, and air pressure.</a:t>
            </a:r>
          </a:p>
          <a:p>
            <a:pPr>
              <a:buFont typeface="Arial" panose="020B0604020202020204" pitchFamily="34" charset="0"/>
              <a:buChar char="•"/>
            </a:pPr>
            <a:r>
              <a:rPr lang="en-US" b="1" dirty="0"/>
              <a:t>Disaster detection</a:t>
            </a:r>
            <a:r>
              <a:rPr lang="en-US" dirty="0"/>
              <a:t>: Early warning systems for earthquakes, landslides, and floods.</a:t>
            </a:r>
          </a:p>
          <a:p>
            <a:pPr>
              <a:buFont typeface="Arial" panose="020B0604020202020204" pitchFamily="34" charset="0"/>
              <a:buChar char="•"/>
            </a:pPr>
            <a:r>
              <a:rPr lang="en-US" b="1" dirty="0"/>
              <a:t>Air and water quality monitoring</a:t>
            </a:r>
            <a:r>
              <a:rPr lang="en-US" dirty="0"/>
              <a:t>: Detecting pollution levels in urban areas.</a:t>
            </a:r>
          </a:p>
          <a:p>
            <a:pPr>
              <a:buNone/>
            </a:pPr>
            <a:r>
              <a:rPr lang="en-US" b="1" dirty="0"/>
              <a:t>2. Industrial Automation</a:t>
            </a:r>
          </a:p>
          <a:p>
            <a:pPr>
              <a:buFont typeface="Arial" panose="020B0604020202020204" pitchFamily="34" charset="0"/>
              <a:buChar char="•"/>
            </a:pPr>
            <a:r>
              <a:rPr lang="en-US" b="1" dirty="0"/>
              <a:t>Smart factories</a:t>
            </a:r>
            <a:r>
              <a:rPr lang="en-US" dirty="0"/>
              <a:t>: Real-time machine monitoring and predictive maintenance.</a:t>
            </a:r>
          </a:p>
          <a:p>
            <a:pPr>
              <a:buFont typeface="Arial" panose="020B0604020202020204" pitchFamily="34" charset="0"/>
              <a:buChar char="•"/>
            </a:pPr>
            <a:r>
              <a:rPr lang="en-US" b="1" dirty="0"/>
              <a:t>Supply chain management</a:t>
            </a:r>
            <a:r>
              <a:rPr lang="en-US" dirty="0"/>
              <a:t>: Tracking goods and assets using RFID sensors.</a:t>
            </a:r>
          </a:p>
          <a:p>
            <a:pPr>
              <a:buFont typeface="Arial" panose="020B0604020202020204" pitchFamily="34" charset="0"/>
              <a:buChar char="•"/>
            </a:pPr>
            <a:r>
              <a:rPr lang="en-US" b="1" dirty="0"/>
              <a:t>Energy efficiency</a:t>
            </a:r>
            <a:r>
              <a:rPr lang="en-US" dirty="0"/>
              <a:t>: Automated lighting, heating, and power management.</a:t>
            </a:r>
          </a:p>
          <a:p>
            <a:pPr>
              <a:buNone/>
            </a:pPr>
            <a:r>
              <a:rPr lang="en-US" b="1" dirty="0"/>
              <a:t>3. Smart Cities &amp; Infrastructure</a:t>
            </a:r>
          </a:p>
          <a:p>
            <a:pPr>
              <a:buFont typeface="Arial" panose="020B0604020202020204" pitchFamily="34" charset="0"/>
              <a:buChar char="•"/>
            </a:pPr>
            <a:r>
              <a:rPr lang="en-US" b="1" dirty="0"/>
              <a:t>Traffic management</a:t>
            </a:r>
            <a:r>
              <a:rPr lang="en-US" dirty="0"/>
              <a:t>: Intelligent transportation systems for optimizing routes.</a:t>
            </a:r>
          </a:p>
          <a:p>
            <a:pPr>
              <a:buFont typeface="Arial" panose="020B0604020202020204" pitchFamily="34" charset="0"/>
              <a:buChar char="•"/>
            </a:pPr>
            <a:r>
              <a:rPr lang="en-US" b="1" dirty="0"/>
              <a:t>Smart grids</a:t>
            </a:r>
            <a:r>
              <a:rPr lang="en-US" dirty="0"/>
              <a:t>: Efficient power distribution and fault detection.</a:t>
            </a:r>
          </a:p>
          <a:p>
            <a:pPr>
              <a:buFont typeface="Arial" panose="020B0604020202020204" pitchFamily="34" charset="0"/>
              <a:buChar char="•"/>
            </a:pPr>
            <a:r>
              <a:rPr lang="en-US" b="1" dirty="0"/>
              <a:t>Building automation</a:t>
            </a:r>
            <a:r>
              <a:rPr lang="en-US" dirty="0"/>
              <a:t>: Smart HVAC (heating, ventilation, and air conditioning).</a:t>
            </a:r>
          </a:p>
          <a:p>
            <a:endParaRPr lang="en-IN" dirty="0"/>
          </a:p>
        </p:txBody>
      </p:sp>
    </p:spTree>
    <p:extLst>
      <p:ext uri="{BB962C8B-B14F-4D97-AF65-F5344CB8AC3E}">
        <p14:creationId xmlns:p14="http://schemas.microsoft.com/office/powerpoint/2010/main" val="685607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60897-1605-91D9-78B4-67C1B3F2C43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9E580-BE73-3C87-7555-2299445B0005}"/>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WSN Application</a:t>
            </a:r>
            <a:endParaRPr lang="en-IN"/>
          </a:p>
        </p:txBody>
      </p:sp>
      <p:sp>
        <p:nvSpPr>
          <p:cNvPr id="5" name="Slide Number Placeholder 4">
            <a:extLst>
              <a:ext uri="{FF2B5EF4-FFF2-40B4-BE49-F238E27FC236}">
                <a16:creationId xmlns:a16="http://schemas.microsoft.com/office/drawing/2014/main" id="{5158B6A3-39D6-E3C8-50F2-595509D1AE34}"/>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67</a:t>
            </a:fld>
            <a:endParaRPr lang="en-US"/>
          </a:p>
        </p:txBody>
      </p:sp>
      <p:sp>
        <p:nvSpPr>
          <p:cNvPr id="4" name="Content Placeholder 3">
            <a:extLst>
              <a:ext uri="{FF2B5EF4-FFF2-40B4-BE49-F238E27FC236}">
                <a16:creationId xmlns:a16="http://schemas.microsoft.com/office/drawing/2014/main" id="{5DAECA01-9E83-4125-56B9-7F1D1F47FB75}"/>
              </a:ext>
            </a:extLst>
          </p:cNvPr>
          <p:cNvSpPr>
            <a:spLocks noGrp="1"/>
          </p:cNvSpPr>
          <p:nvPr>
            <p:ph idx="1"/>
          </p:nvPr>
        </p:nvSpPr>
        <p:spPr/>
        <p:txBody>
          <a:bodyPr>
            <a:normAutofit fontScale="77500" lnSpcReduction="20000"/>
          </a:bodyPr>
          <a:lstStyle/>
          <a:p>
            <a:pPr>
              <a:buNone/>
            </a:pPr>
            <a:r>
              <a:rPr lang="en-US" b="1" dirty="0"/>
              <a:t>4. Healthcare &amp; Wearables</a:t>
            </a:r>
          </a:p>
          <a:p>
            <a:pPr>
              <a:buFont typeface="Arial" panose="020B0604020202020204" pitchFamily="34" charset="0"/>
              <a:buChar char="•"/>
            </a:pPr>
            <a:r>
              <a:rPr lang="en-US" b="1" dirty="0"/>
              <a:t>Patient monitoring</a:t>
            </a:r>
            <a:r>
              <a:rPr lang="en-US" dirty="0"/>
              <a:t>: Wireless biosensors for tracking vitals like heart rate and glucose levels.</a:t>
            </a:r>
          </a:p>
          <a:p>
            <a:pPr>
              <a:buFont typeface="Arial" panose="020B0604020202020204" pitchFamily="34" charset="0"/>
              <a:buChar char="•"/>
            </a:pPr>
            <a:r>
              <a:rPr lang="en-US" b="1" dirty="0"/>
              <a:t>Smart prosthetics</a:t>
            </a:r>
            <a:r>
              <a:rPr lang="en-US" dirty="0"/>
              <a:t>: Wearable sensor technology for rehabilitation.</a:t>
            </a:r>
          </a:p>
          <a:p>
            <a:pPr>
              <a:buFont typeface="Arial" panose="020B0604020202020204" pitchFamily="34" charset="0"/>
              <a:buChar char="•"/>
            </a:pPr>
            <a:r>
              <a:rPr lang="en-US" b="1" dirty="0"/>
              <a:t>Remote health monitoring</a:t>
            </a:r>
            <a:r>
              <a:rPr lang="en-US" dirty="0"/>
              <a:t>: Assisting elderly and disabled individuals.</a:t>
            </a:r>
          </a:p>
          <a:p>
            <a:pPr>
              <a:buNone/>
            </a:pPr>
            <a:r>
              <a:rPr lang="en-US" b="1" dirty="0"/>
              <a:t>5. Agriculture &amp; Precision Farming</a:t>
            </a:r>
          </a:p>
          <a:p>
            <a:pPr>
              <a:buFont typeface="Arial" panose="020B0604020202020204" pitchFamily="34" charset="0"/>
              <a:buChar char="•"/>
            </a:pPr>
            <a:r>
              <a:rPr lang="en-US" b="1" dirty="0"/>
              <a:t>Soil and crop monitoring</a:t>
            </a:r>
            <a:r>
              <a:rPr lang="en-US" dirty="0"/>
              <a:t>: Measuring moisture, nutrients, and pest detection.</a:t>
            </a:r>
          </a:p>
          <a:p>
            <a:pPr>
              <a:buFont typeface="Arial" panose="020B0604020202020204" pitchFamily="34" charset="0"/>
              <a:buChar char="•"/>
            </a:pPr>
            <a:r>
              <a:rPr lang="en-US" b="1" dirty="0"/>
              <a:t>Livestock tracking</a:t>
            </a:r>
            <a:r>
              <a:rPr lang="en-US" dirty="0"/>
              <a:t>: Monitoring health and movement of animals.</a:t>
            </a:r>
          </a:p>
          <a:p>
            <a:pPr>
              <a:buFont typeface="Arial" panose="020B0604020202020204" pitchFamily="34" charset="0"/>
              <a:buChar char="•"/>
            </a:pPr>
            <a:r>
              <a:rPr lang="en-US" b="1" dirty="0"/>
              <a:t>Automated irrigation</a:t>
            </a:r>
            <a:r>
              <a:rPr lang="en-US" dirty="0"/>
              <a:t>: Efficient water usage based on real-time soil conditions.</a:t>
            </a:r>
          </a:p>
          <a:p>
            <a:pPr>
              <a:buNone/>
            </a:pPr>
            <a:r>
              <a:rPr lang="en-US" b="1" dirty="0"/>
              <a:t>6. Defense &amp; Surveillance</a:t>
            </a:r>
          </a:p>
          <a:p>
            <a:pPr>
              <a:buFont typeface="Arial" panose="020B0604020202020204" pitchFamily="34" charset="0"/>
              <a:buChar char="•"/>
            </a:pPr>
            <a:r>
              <a:rPr lang="en-US" b="1" dirty="0"/>
              <a:t>Border security</a:t>
            </a:r>
            <a:r>
              <a:rPr lang="en-US" dirty="0"/>
              <a:t>: Wireless sensors for intrusion detection.</a:t>
            </a:r>
          </a:p>
          <a:p>
            <a:pPr>
              <a:buFont typeface="Arial" panose="020B0604020202020204" pitchFamily="34" charset="0"/>
              <a:buChar char="•"/>
            </a:pPr>
            <a:r>
              <a:rPr lang="en-US" b="1" dirty="0"/>
              <a:t>Battlefield monitoring</a:t>
            </a:r>
            <a:r>
              <a:rPr lang="en-US" dirty="0"/>
              <a:t>: Real-time soldier health and environmental analysis.</a:t>
            </a:r>
          </a:p>
          <a:p>
            <a:pPr>
              <a:buFont typeface="Arial" panose="020B0604020202020204" pitchFamily="34" charset="0"/>
              <a:buChar char="•"/>
            </a:pPr>
            <a:r>
              <a:rPr lang="en-US" b="1" dirty="0"/>
              <a:t>Drone surveillance</a:t>
            </a:r>
            <a:r>
              <a:rPr lang="en-US" dirty="0"/>
              <a:t>: Coordinated aerial monitoring of critical areas.</a:t>
            </a:r>
          </a:p>
        </p:txBody>
      </p:sp>
    </p:spTree>
    <p:extLst>
      <p:ext uri="{BB962C8B-B14F-4D97-AF65-F5344CB8AC3E}">
        <p14:creationId xmlns:p14="http://schemas.microsoft.com/office/powerpoint/2010/main" val="19393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335D1-2BBF-DC6D-CD0A-19B40E89670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EE39D-5C14-FDCB-B22F-35D2E202B386}"/>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WSN Application</a:t>
            </a:r>
            <a:endParaRPr lang="en-IN"/>
          </a:p>
        </p:txBody>
      </p:sp>
      <p:sp>
        <p:nvSpPr>
          <p:cNvPr id="5" name="Slide Number Placeholder 4">
            <a:extLst>
              <a:ext uri="{FF2B5EF4-FFF2-40B4-BE49-F238E27FC236}">
                <a16:creationId xmlns:a16="http://schemas.microsoft.com/office/drawing/2014/main" id="{728E456F-1B6F-3C4C-A4C0-73A4FB7EDFEF}"/>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68</a:t>
            </a:fld>
            <a:endParaRPr lang="en-US"/>
          </a:p>
        </p:txBody>
      </p:sp>
      <p:sp>
        <p:nvSpPr>
          <p:cNvPr id="4" name="Content Placeholder 3">
            <a:extLst>
              <a:ext uri="{FF2B5EF4-FFF2-40B4-BE49-F238E27FC236}">
                <a16:creationId xmlns:a16="http://schemas.microsoft.com/office/drawing/2014/main" id="{8ADD5803-B23A-BFE9-6F5B-E3668E4311E4}"/>
              </a:ext>
            </a:extLst>
          </p:cNvPr>
          <p:cNvSpPr>
            <a:spLocks noGrp="1"/>
          </p:cNvSpPr>
          <p:nvPr>
            <p:ph idx="1"/>
          </p:nvPr>
        </p:nvSpPr>
        <p:spPr/>
        <p:txBody>
          <a:bodyPr>
            <a:normAutofit fontScale="92500" lnSpcReduction="10000"/>
          </a:bodyPr>
          <a:lstStyle/>
          <a:p>
            <a:pPr>
              <a:buNone/>
            </a:pPr>
            <a:r>
              <a:rPr lang="en-US" b="1" dirty="0"/>
              <a:t>7. Home Automation &amp; IoT</a:t>
            </a:r>
          </a:p>
          <a:p>
            <a:pPr>
              <a:buFont typeface="Arial" panose="020B0604020202020204" pitchFamily="34" charset="0"/>
              <a:buChar char="•"/>
            </a:pPr>
            <a:r>
              <a:rPr lang="en-US" b="1" dirty="0"/>
              <a:t>Smart homes</a:t>
            </a:r>
            <a:r>
              <a:rPr lang="en-US" dirty="0"/>
              <a:t>: Automated security, lighting, and appliances.</a:t>
            </a:r>
          </a:p>
          <a:p>
            <a:pPr>
              <a:buFont typeface="Arial" panose="020B0604020202020204" pitchFamily="34" charset="0"/>
              <a:buChar char="•"/>
            </a:pPr>
            <a:r>
              <a:rPr lang="en-US" b="1" dirty="0"/>
              <a:t>Voice-assisted systems</a:t>
            </a:r>
            <a:r>
              <a:rPr lang="en-US" dirty="0"/>
              <a:t>: Integration with AI-based home assistants.</a:t>
            </a:r>
          </a:p>
          <a:p>
            <a:pPr>
              <a:buFont typeface="Arial" panose="020B0604020202020204" pitchFamily="34" charset="0"/>
              <a:buChar char="•"/>
            </a:pPr>
            <a:r>
              <a:rPr lang="en-US" b="1" dirty="0"/>
              <a:t>Energy conservation</a:t>
            </a:r>
            <a:r>
              <a:rPr lang="en-US" dirty="0"/>
              <a:t>: Real-time usage tracking for better efficiency.</a:t>
            </a:r>
          </a:p>
          <a:p>
            <a:pPr>
              <a:buNone/>
            </a:pPr>
            <a:r>
              <a:rPr lang="en-US" b="1" dirty="0"/>
              <a:t>Key Benefits of WSN Applications</a:t>
            </a:r>
          </a:p>
          <a:p>
            <a:pPr>
              <a:buNone/>
            </a:pPr>
            <a:r>
              <a:rPr lang="en-US" dirty="0"/>
              <a:t>✔ </a:t>
            </a:r>
            <a:r>
              <a:rPr lang="en-US" b="1" dirty="0"/>
              <a:t>Real-time decision making</a:t>
            </a:r>
            <a:r>
              <a:rPr lang="en-US" dirty="0"/>
              <a:t> with automated data collection.</a:t>
            </a:r>
            <a:br>
              <a:rPr lang="en-US" dirty="0"/>
            </a:br>
            <a:r>
              <a:rPr lang="en-US" dirty="0"/>
              <a:t>✔ </a:t>
            </a:r>
            <a:r>
              <a:rPr lang="en-US" b="1" dirty="0"/>
              <a:t>Cost-effective solutions</a:t>
            </a:r>
            <a:r>
              <a:rPr lang="en-US" dirty="0"/>
              <a:t> for large-scale monitoring.</a:t>
            </a:r>
            <a:br>
              <a:rPr lang="en-US" dirty="0"/>
            </a:br>
            <a:r>
              <a:rPr lang="en-US" dirty="0"/>
              <a:t>✔ </a:t>
            </a:r>
            <a:r>
              <a:rPr lang="en-US" b="1" dirty="0"/>
              <a:t>Scalability and adaptability</a:t>
            </a:r>
            <a:r>
              <a:rPr lang="en-US" dirty="0"/>
              <a:t> for various industries.</a:t>
            </a:r>
          </a:p>
          <a:p>
            <a:r>
              <a:rPr lang="en-US" dirty="0"/>
              <a:t>WSNs are revolutionizing how we interact with technology, making systems more intelligent, efficient, and responsive to real-world challenges.</a:t>
            </a:r>
          </a:p>
          <a:p>
            <a:pPr marL="0" indent="0"/>
            <a:endParaRPr lang="en-US" dirty="0"/>
          </a:p>
        </p:txBody>
      </p:sp>
    </p:spTree>
    <p:extLst>
      <p:ext uri="{BB962C8B-B14F-4D97-AF65-F5344CB8AC3E}">
        <p14:creationId xmlns:p14="http://schemas.microsoft.com/office/powerpoint/2010/main" val="4219170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latin typeface="Times New Roman" pitchFamily="18" charset="0"/>
                <a:cs typeface="Times New Roman" pitchFamily="18" charset="0"/>
              </a:rPr>
              <a:t>WSN Applications</a:t>
            </a:r>
          </a:p>
        </p:txBody>
      </p:sp>
      <p:sp>
        <p:nvSpPr>
          <p:cNvPr id="5" name="Slide Number Placeholder 4"/>
          <p:cNvSpPr>
            <a:spLocks noGrp="1"/>
          </p:cNvSpPr>
          <p:nvPr>
            <p:ph type="sldNum" sz="quarter" idx="14"/>
          </p:nvPr>
        </p:nvSpPr>
        <p:spPr/>
        <p:txBody>
          <a:bodyPr/>
          <a:lstStyle/>
          <a:p>
            <a:fld id="{BC8D7E44-7D4F-4942-A8C9-2DF6BF8399E8}" type="slidenum">
              <a:rPr lang="en-US" smtClean="0"/>
              <a:pPr/>
              <a:t>69</a:t>
            </a:fld>
            <a:endParaRPr lang="en-US" dirty="0"/>
          </a:p>
        </p:txBody>
      </p:sp>
      <p:grpSp>
        <p:nvGrpSpPr>
          <p:cNvPr id="2" name="Group 1">
            <a:extLst>
              <a:ext uri="{FF2B5EF4-FFF2-40B4-BE49-F238E27FC236}">
                <a16:creationId xmlns:a16="http://schemas.microsoft.com/office/drawing/2014/main" id="{DF769D04-2FDE-88CE-2256-1578D786D865}"/>
              </a:ext>
            </a:extLst>
          </p:cNvPr>
          <p:cNvGrpSpPr/>
          <p:nvPr/>
        </p:nvGrpSpPr>
        <p:grpSpPr>
          <a:xfrm>
            <a:off x="272621" y="2181386"/>
            <a:ext cx="8587667" cy="4285878"/>
            <a:chOff x="272621" y="2181386"/>
            <a:chExt cx="8587667" cy="4285878"/>
          </a:xfrm>
        </p:grpSpPr>
        <p:pic>
          <p:nvPicPr>
            <p:cNvPr id="4" name="Picture 3">
              <a:extLst>
                <a:ext uri="{FF2B5EF4-FFF2-40B4-BE49-F238E27FC236}">
                  <a16:creationId xmlns:a16="http://schemas.microsoft.com/office/drawing/2014/main" id="{731898F3-06DF-A13E-C7BC-4A596E9CBDC6}"/>
                </a:ext>
              </a:extLst>
            </p:cNvPr>
            <p:cNvPicPr>
              <a:picLocks noChangeAspect="1"/>
            </p:cNvPicPr>
            <p:nvPr/>
          </p:nvPicPr>
          <p:blipFill>
            <a:blip r:embed="rId2" cstate="email"/>
            <a:stretch>
              <a:fillRect/>
            </a:stretch>
          </p:blipFill>
          <p:spPr>
            <a:xfrm>
              <a:off x="272622" y="2181386"/>
              <a:ext cx="2774748" cy="2092715"/>
            </a:xfrm>
            <a:prstGeom prst="rect">
              <a:avLst/>
            </a:prstGeom>
            <a:ln>
              <a:solidFill>
                <a:schemeClr val="tx1"/>
              </a:solidFill>
            </a:ln>
          </p:spPr>
        </p:pic>
        <p:pic>
          <p:nvPicPr>
            <p:cNvPr id="9" name="Picture 8">
              <a:extLst>
                <a:ext uri="{FF2B5EF4-FFF2-40B4-BE49-F238E27FC236}">
                  <a16:creationId xmlns:a16="http://schemas.microsoft.com/office/drawing/2014/main" id="{5927B9D8-BFDB-EFBD-3FAD-C755037C0564}"/>
                </a:ext>
              </a:extLst>
            </p:cNvPr>
            <p:cNvPicPr>
              <a:picLocks noChangeAspect="1"/>
            </p:cNvPicPr>
            <p:nvPr/>
          </p:nvPicPr>
          <p:blipFill>
            <a:blip r:embed="rId3" cstate="email"/>
            <a:stretch>
              <a:fillRect/>
            </a:stretch>
          </p:blipFill>
          <p:spPr>
            <a:xfrm>
              <a:off x="6085758" y="2181386"/>
              <a:ext cx="2774530" cy="2092715"/>
            </a:xfrm>
            <a:prstGeom prst="rect">
              <a:avLst/>
            </a:prstGeom>
            <a:ln>
              <a:solidFill>
                <a:schemeClr val="tx1"/>
              </a:solidFill>
            </a:ln>
          </p:spPr>
        </p:pic>
        <p:pic>
          <p:nvPicPr>
            <p:cNvPr id="10" name="Picture 9">
              <a:extLst>
                <a:ext uri="{FF2B5EF4-FFF2-40B4-BE49-F238E27FC236}">
                  <a16:creationId xmlns:a16="http://schemas.microsoft.com/office/drawing/2014/main" id="{AD477D6D-7AD9-055F-7EC0-D7D1E3C74831}"/>
                </a:ext>
              </a:extLst>
            </p:cNvPr>
            <p:cNvPicPr>
              <a:picLocks noChangeAspect="1"/>
            </p:cNvPicPr>
            <p:nvPr/>
          </p:nvPicPr>
          <p:blipFill>
            <a:blip r:embed="rId4" cstate="email"/>
            <a:stretch>
              <a:fillRect/>
            </a:stretch>
          </p:blipFill>
          <p:spPr>
            <a:xfrm>
              <a:off x="272621" y="4352704"/>
              <a:ext cx="2774748" cy="2114559"/>
            </a:xfrm>
            <a:prstGeom prst="rect">
              <a:avLst/>
            </a:prstGeom>
            <a:ln>
              <a:solidFill>
                <a:schemeClr val="tx1"/>
              </a:solidFill>
            </a:ln>
          </p:spPr>
        </p:pic>
        <p:pic>
          <p:nvPicPr>
            <p:cNvPr id="11" name="Picture 10">
              <a:extLst>
                <a:ext uri="{FF2B5EF4-FFF2-40B4-BE49-F238E27FC236}">
                  <a16:creationId xmlns:a16="http://schemas.microsoft.com/office/drawing/2014/main" id="{7B02E126-9C98-81E4-850E-70E707A8B9F5}"/>
                </a:ext>
              </a:extLst>
            </p:cNvPr>
            <p:cNvPicPr>
              <a:picLocks noChangeAspect="1"/>
            </p:cNvPicPr>
            <p:nvPr/>
          </p:nvPicPr>
          <p:blipFill>
            <a:blip r:embed="rId5" cstate="email"/>
            <a:stretch>
              <a:fillRect/>
            </a:stretch>
          </p:blipFill>
          <p:spPr>
            <a:xfrm>
              <a:off x="3214926" y="4359445"/>
              <a:ext cx="2749136" cy="2092715"/>
            </a:xfrm>
            <a:prstGeom prst="rect">
              <a:avLst/>
            </a:prstGeom>
            <a:ln>
              <a:solidFill>
                <a:schemeClr val="tx1"/>
              </a:solidFill>
            </a:ln>
          </p:spPr>
        </p:pic>
        <p:pic>
          <p:nvPicPr>
            <p:cNvPr id="12" name="Picture 11">
              <a:extLst>
                <a:ext uri="{FF2B5EF4-FFF2-40B4-BE49-F238E27FC236}">
                  <a16:creationId xmlns:a16="http://schemas.microsoft.com/office/drawing/2014/main" id="{42750357-E659-ED0D-CC28-0F30E654C177}"/>
                </a:ext>
              </a:extLst>
            </p:cNvPr>
            <p:cNvPicPr>
              <a:picLocks noChangeAspect="1"/>
            </p:cNvPicPr>
            <p:nvPr/>
          </p:nvPicPr>
          <p:blipFill rotWithShape="1">
            <a:blip r:embed="rId6" cstate="email"/>
            <a:srcRect/>
            <a:stretch/>
          </p:blipFill>
          <p:spPr>
            <a:xfrm>
              <a:off x="6097640" y="4352704"/>
              <a:ext cx="2749136" cy="2114560"/>
            </a:xfrm>
            <a:prstGeom prst="rect">
              <a:avLst/>
            </a:prstGeom>
            <a:ln>
              <a:solidFill>
                <a:schemeClr val="tx1"/>
              </a:solidFill>
            </a:ln>
          </p:spPr>
        </p:pic>
        <p:pic>
          <p:nvPicPr>
            <p:cNvPr id="13" name="Picture 12">
              <a:extLst>
                <a:ext uri="{FF2B5EF4-FFF2-40B4-BE49-F238E27FC236}">
                  <a16:creationId xmlns:a16="http://schemas.microsoft.com/office/drawing/2014/main" id="{CE2C9500-B044-8F99-E441-828F1128ABCF}"/>
                </a:ext>
              </a:extLst>
            </p:cNvPr>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214927" y="2207574"/>
              <a:ext cx="2749136" cy="2083724"/>
            </a:xfrm>
            <a:prstGeom prst="rect">
              <a:avLst/>
            </a:prstGeom>
            <a:noFill/>
            <a:ln>
              <a:solidFill>
                <a:schemeClr val="tx1"/>
              </a:solidFill>
            </a:ln>
          </p:spPr>
        </p:pic>
      </p:grpSp>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BD01739C-249C-03D6-397E-E92F333F6100}"/>
                  </a:ext>
                </a:extLst>
              </p14:cNvPr>
              <p14:cNvContentPartPr/>
              <p14:nvPr/>
            </p14:nvContentPartPr>
            <p14:xfrm>
              <a:off x="1503720" y="1608120"/>
              <a:ext cx="5739840" cy="619920"/>
            </p14:xfrm>
          </p:contentPart>
        </mc:Choice>
        <mc:Fallback xmlns="">
          <p:pic>
            <p:nvPicPr>
              <p:cNvPr id="6" name="Ink 5">
                <a:extLst>
                  <a:ext uri="{FF2B5EF4-FFF2-40B4-BE49-F238E27FC236}">
                    <a16:creationId xmlns:a16="http://schemas.microsoft.com/office/drawing/2014/main" id="{BD01739C-249C-03D6-397E-E92F333F6100}"/>
                  </a:ext>
                </a:extLst>
              </p:cNvPr>
              <p:cNvPicPr/>
              <p:nvPr/>
            </p:nvPicPr>
            <p:blipFill>
              <a:blip r:embed="rId9"/>
              <a:stretch>
                <a:fillRect/>
              </a:stretch>
            </p:blipFill>
            <p:spPr>
              <a:xfrm>
                <a:off x="1487520" y="1591920"/>
                <a:ext cx="5772240" cy="652320"/>
              </a:xfrm>
              <a:prstGeom prst="rect">
                <a:avLst/>
              </a:prstGeom>
            </p:spPr>
          </p:pic>
        </mc:Fallback>
      </mc:AlternateContent>
    </p:spTree>
    <p:extLst>
      <p:ext uri="{BB962C8B-B14F-4D97-AF65-F5344CB8AC3E}">
        <p14:creationId xmlns:p14="http://schemas.microsoft.com/office/powerpoint/2010/main" val="349872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B9DF3-9EF7-C94F-5189-8F1A3A3770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9F1DD-115B-B157-C1A2-C1FF7DF91133}"/>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FDA6CDE2-8F51-6EF2-4047-6686596A434F}"/>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C4E4BE22-77F6-38D0-2BE5-C616AA0DF5E4}"/>
              </a:ext>
            </a:extLst>
          </p:cNvPr>
          <p:cNvSpPr>
            <a:spLocks noGrp="1"/>
          </p:cNvSpPr>
          <p:nvPr>
            <p:ph type="sldNum" sz="quarter" idx="14"/>
          </p:nvPr>
        </p:nvSpPr>
        <p:spPr/>
        <p:txBody>
          <a:bodyPr/>
          <a:lstStyle/>
          <a:p>
            <a:fld id="{BC8D7E44-7D4F-4942-A8C9-2DF6BF8399E8}" type="slidenum">
              <a:rPr lang="en-US" smtClean="0"/>
              <a:pPr/>
              <a:t>7</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820B517-61E4-5986-8459-3E974AAA3F6E}"/>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0820B517-61E4-5986-8459-3E974AAA3F6E}"/>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894DB33B-C52A-B267-3A7C-E40ADAE63F19}"/>
              </a:ext>
            </a:extLst>
          </p:cNvPr>
          <p:cNvSpPr>
            <a:spLocks noGrp="1"/>
          </p:cNvSpPr>
          <p:nvPr>
            <p:ph idx="1"/>
          </p:nvPr>
        </p:nvSpPr>
        <p:spPr>
          <a:xfrm>
            <a:off x="304800" y="1493836"/>
            <a:ext cx="8458200" cy="4972839"/>
          </a:xfrm>
        </p:spPr>
        <p:txBody>
          <a:bodyPr>
            <a:normAutofit/>
          </a:bodyPr>
          <a:lstStyle/>
          <a:p>
            <a:pPr>
              <a:buNone/>
            </a:pPr>
            <a:r>
              <a:rPr lang="en-US" b="1" dirty="0"/>
              <a:t>c. Privacy &amp; Security Concerns</a:t>
            </a:r>
            <a:endParaRPr lang="en-US" dirty="0"/>
          </a:p>
          <a:p>
            <a:pPr>
              <a:buFont typeface="Arial" panose="020B0604020202020204" pitchFamily="34" charset="0"/>
              <a:buChar char="•"/>
            </a:pPr>
            <a:r>
              <a:rPr lang="en-US" dirty="0"/>
              <a:t>As industries move towards digitalization, </a:t>
            </a:r>
            <a:r>
              <a:rPr lang="en-US" b="1" dirty="0"/>
              <a:t>companies are collecting large amounts of personal data</a:t>
            </a:r>
            <a:r>
              <a:rPr lang="en-US" dirty="0"/>
              <a:t>.</a:t>
            </a:r>
          </a:p>
          <a:p>
            <a:pPr>
              <a:buFont typeface="Arial" panose="020B0604020202020204" pitchFamily="34" charset="0"/>
              <a:buChar char="•"/>
            </a:pPr>
            <a:r>
              <a:rPr lang="en-US" dirty="0"/>
              <a:t>Many users fear that </a:t>
            </a:r>
            <a:r>
              <a:rPr lang="en-US" b="1" dirty="0"/>
              <a:t>corporations know too much about their private digital lives</a:t>
            </a:r>
            <a:r>
              <a:rPr lang="en-US" dirty="0"/>
              <a:t>.</a:t>
            </a:r>
          </a:p>
          <a:p>
            <a:pPr>
              <a:buFont typeface="Arial" panose="020B0604020202020204" pitchFamily="34" charset="0"/>
              <a:buChar char="•"/>
            </a:pPr>
            <a:r>
              <a:rPr lang="en-US" dirty="0"/>
              <a:t>Cybersecurity threats are increasing, with </a:t>
            </a:r>
            <a:r>
              <a:rPr lang="en-US" b="1" dirty="0"/>
              <a:t>hacking, identity theft, and data breaches</a:t>
            </a:r>
            <a:r>
              <a:rPr lang="en-US" dirty="0"/>
              <a:t> becoming major risks.</a:t>
            </a:r>
          </a:p>
        </p:txBody>
      </p:sp>
    </p:spTree>
    <p:extLst>
      <p:ext uri="{BB962C8B-B14F-4D97-AF65-F5344CB8AC3E}">
        <p14:creationId xmlns:p14="http://schemas.microsoft.com/office/powerpoint/2010/main" val="3446309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7818A3-4C9B-39FF-10B3-B431C4E116B0}"/>
              </a:ext>
            </a:extLst>
          </p:cNvPr>
          <p:cNvSpPr>
            <a:spLocks noGrp="1"/>
          </p:cNvSpPr>
          <p:nvPr>
            <p:ph idx="1"/>
          </p:nvPr>
        </p:nvSpPr>
        <p:spPr/>
        <p:txBody>
          <a:bodyPr/>
          <a:lstStyle/>
          <a:p>
            <a:pPr marL="609600" indent="-609600" eaLnBrk="1" hangingPunct="1">
              <a:buFont typeface="Wingdings" pitchFamily="2" charset="2"/>
              <a:buNone/>
            </a:pPr>
            <a:r>
              <a:rPr lang="en-US" dirty="0"/>
              <a:t>The applications can be divided in three categories:</a:t>
            </a:r>
          </a:p>
          <a:p>
            <a:pPr marL="609600" indent="-609600" eaLnBrk="1" hangingPunct="1">
              <a:buFont typeface="Arial" charset="0"/>
              <a:buAutoNum type="arabicPeriod"/>
            </a:pPr>
            <a:r>
              <a:rPr lang="en-US" dirty="0"/>
              <a:t>Monitoring of objects.</a:t>
            </a:r>
          </a:p>
          <a:p>
            <a:pPr marL="609600" indent="-609600" eaLnBrk="1" hangingPunct="1">
              <a:buFont typeface="Arial" charset="0"/>
              <a:buAutoNum type="arabicPeriod"/>
            </a:pPr>
            <a:r>
              <a:rPr lang="en-US" dirty="0"/>
              <a:t>Monitoring of an area.</a:t>
            </a:r>
          </a:p>
          <a:p>
            <a:pPr marL="609600" indent="-609600" eaLnBrk="1" hangingPunct="1">
              <a:buFont typeface="Arial" charset="0"/>
              <a:buAutoNum type="arabicPeriod"/>
            </a:pPr>
            <a:r>
              <a:rPr lang="en-US" dirty="0"/>
              <a:t>Monitoring of both area and objects.</a:t>
            </a:r>
          </a:p>
          <a:p>
            <a:endParaRPr lang="en-IN" dirty="0"/>
          </a:p>
        </p:txBody>
      </p:sp>
      <p:sp>
        <p:nvSpPr>
          <p:cNvPr id="3" name="Content Placeholder 2">
            <a:extLst>
              <a:ext uri="{FF2B5EF4-FFF2-40B4-BE49-F238E27FC236}">
                <a16:creationId xmlns:a16="http://schemas.microsoft.com/office/drawing/2014/main" id="{99C65271-46CF-3DF5-927D-031DC333BCD0}"/>
              </a:ext>
            </a:extLst>
          </p:cNvPr>
          <p:cNvSpPr>
            <a:spLocks noGrp="1"/>
          </p:cNvSpPr>
          <p:nvPr>
            <p:ph sz="quarter" idx="10"/>
          </p:nvPr>
        </p:nvSpPr>
        <p:spPr/>
        <p:txBody>
          <a:bodyPr/>
          <a:lstStyle/>
          <a:p>
            <a:r>
              <a:rPr lang="en-IN" dirty="0"/>
              <a:t>WSN Applications…</a:t>
            </a:r>
          </a:p>
        </p:txBody>
      </p:sp>
      <p:sp>
        <p:nvSpPr>
          <p:cNvPr id="5" name="Slide Number Placeholder 4">
            <a:extLst>
              <a:ext uri="{FF2B5EF4-FFF2-40B4-BE49-F238E27FC236}">
                <a16:creationId xmlns:a16="http://schemas.microsoft.com/office/drawing/2014/main" id="{BF9F9FC2-1C7B-BEE4-C51F-D0E5B7A401E1}"/>
              </a:ext>
            </a:extLst>
          </p:cNvPr>
          <p:cNvSpPr>
            <a:spLocks noGrp="1"/>
          </p:cNvSpPr>
          <p:nvPr>
            <p:ph type="sldNum" sz="quarter" idx="14"/>
          </p:nvPr>
        </p:nvSpPr>
        <p:spPr/>
        <p:txBody>
          <a:bodyPr/>
          <a:lstStyle/>
          <a:p>
            <a:fld id="{BC8D7E44-7D4F-4942-A8C9-2DF6BF8399E8}" type="slidenum">
              <a:rPr lang="en-US" smtClean="0"/>
              <a:pPr/>
              <a:t>70</a:t>
            </a:fld>
            <a:endParaRPr lang="en-US" dirty="0"/>
          </a:p>
        </p:txBody>
      </p:sp>
    </p:spTree>
    <p:extLst>
      <p:ext uri="{BB962C8B-B14F-4D97-AF65-F5344CB8AC3E}">
        <p14:creationId xmlns:p14="http://schemas.microsoft.com/office/powerpoint/2010/main" val="33698124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E7AC3-D2A4-2084-B6B0-D53976A285E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A7A565-A415-3591-6E2F-3EF84434F135}"/>
              </a:ext>
            </a:extLst>
          </p:cNvPr>
          <p:cNvSpPr>
            <a:spLocks noGrp="1"/>
          </p:cNvSpPr>
          <p:nvPr>
            <p:ph idx="1"/>
          </p:nvPr>
        </p:nvSpPr>
        <p:spPr/>
        <p:txBody>
          <a:bodyPr>
            <a:normAutofit fontScale="62500" lnSpcReduction="20000"/>
          </a:bodyPr>
          <a:lstStyle/>
          <a:p>
            <a:pPr>
              <a:buNone/>
            </a:pPr>
            <a:r>
              <a:rPr lang="en-US" b="1" dirty="0"/>
              <a:t>Categories of WSN Applications</a:t>
            </a:r>
          </a:p>
          <a:p>
            <a:pPr>
              <a:buNone/>
            </a:pPr>
            <a:r>
              <a:rPr lang="en-US" dirty="0"/>
              <a:t>Wireless Sensor Network (WSN) applications can be classified into three main categories:</a:t>
            </a:r>
          </a:p>
          <a:p>
            <a:pPr>
              <a:buNone/>
            </a:pPr>
            <a:r>
              <a:rPr lang="en-US" b="1" dirty="0"/>
              <a:t>1. Monitoring of Objects</a:t>
            </a:r>
          </a:p>
          <a:p>
            <a:pPr>
              <a:buFont typeface="Arial" panose="020B0604020202020204" pitchFamily="34" charset="0"/>
              <a:buChar char="•"/>
            </a:pPr>
            <a:r>
              <a:rPr lang="en-US" b="1" dirty="0"/>
              <a:t>Asset tracking</a:t>
            </a:r>
            <a:r>
              <a:rPr lang="en-US" dirty="0"/>
              <a:t>: Monitoring the location and status of goods in supply chains.</a:t>
            </a:r>
          </a:p>
          <a:p>
            <a:pPr>
              <a:buFont typeface="Arial" panose="020B0604020202020204" pitchFamily="34" charset="0"/>
              <a:buChar char="•"/>
            </a:pPr>
            <a:r>
              <a:rPr lang="en-US" b="1" dirty="0"/>
              <a:t>Structural health monitoring</a:t>
            </a:r>
            <a:r>
              <a:rPr lang="en-US" dirty="0"/>
              <a:t>: Detecting stress and damage in buildings and bridges.</a:t>
            </a:r>
          </a:p>
          <a:p>
            <a:pPr>
              <a:buFont typeface="Arial" panose="020B0604020202020204" pitchFamily="34" charset="0"/>
              <a:buChar char="•"/>
            </a:pPr>
            <a:r>
              <a:rPr lang="en-US" b="1" dirty="0"/>
              <a:t>Industrial machine monitoring</a:t>
            </a:r>
            <a:r>
              <a:rPr lang="en-US" dirty="0"/>
              <a:t>: Predictive maintenance in manufacturing.</a:t>
            </a:r>
          </a:p>
          <a:p>
            <a:pPr>
              <a:buNone/>
            </a:pPr>
            <a:r>
              <a:rPr lang="en-US" b="1" dirty="0"/>
              <a:t>2. Monitoring of an Area</a:t>
            </a:r>
          </a:p>
          <a:p>
            <a:pPr>
              <a:buFont typeface="Arial" panose="020B0604020202020204" pitchFamily="34" charset="0"/>
              <a:buChar char="•"/>
            </a:pPr>
            <a:r>
              <a:rPr lang="en-US" b="1" dirty="0"/>
              <a:t>Environmental sensing</a:t>
            </a:r>
            <a:r>
              <a:rPr lang="en-US" dirty="0"/>
              <a:t>: Measuring temperature, humidity, and air pollution.</a:t>
            </a:r>
          </a:p>
          <a:p>
            <a:pPr>
              <a:buFont typeface="Arial" panose="020B0604020202020204" pitchFamily="34" charset="0"/>
              <a:buChar char="•"/>
            </a:pPr>
            <a:r>
              <a:rPr lang="en-US" b="1" dirty="0"/>
              <a:t>Disaster prevention</a:t>
            </a:r>
            <a:r>
              <a:rPr lang="en-US" dirty="0"/>
              <a:t>: Detecting early signs of landslides, earthquakes, and floods.</a:t>
            </a:r>
          </a:p>
          <a:p>
            <a:pPr>
              <a:buFont typeface="Arial" panose="020B0604020202020204" pitchFamily="34" charset="0"/>
              <a:buChar char="•"/>
            </a:pPr>
            <a:r>
              <a:rPr lang="en-US" b="1" dirty="0"/>
              <a:t>Smart agriculture</a:t>
            </a:r>
            <a:r>
              <a:rPr lang="en-US" dirty="0"/>
              <a:t>: Monitoring soil moisture, weather conditions, and crop health.</a:t>
            </a:r>
          </a:p>
          <a:p>
            <a:pPr>
              <a:buNone/>
            </a:pPr>
            <a:r>
              <a:rPr lang="en-US" b="1" dirty="0"/>
              <a:t>3. Monitoring of Both Area and Objects</a:t>
            </a:r>
          </a:p>
          <a:p>
            <a:pPr>
              <a:buFont typeface="Arial" panose="020B0604020202020204" pitchFamily="34" charset="0"/>
              <a:buChar char="•"/>
            </a:pPr>
            <a:r>
              <a:rPr lang="en-US" b="1" dirty="0"/>
              <a:t>Surveillance and security</a:t>
            </a:r>
            <a:r>
              <a:rPr lang="en-US" dirty="0"/>
              <a:t>: Motion and intrusion detection in restricted areas.</a:t>
            </a:r>
          </a:p>
          <a:p>
            <a:pPr>
              <a:buFont typeface="Arial" panose="020B0604020202020204" pitchFamily="34" charset="0"/>
              <a:buChar char="•"/>
            </a:pPr>
            <a:r>
              <a:rPr lang="en-US" b="1" dirty="0"/>
              <a:t>Wildlife tracking</a:t>
            </a:r>
            <a:r>
              <a:rPr lang="en-US" dirty="0"/>
              <a:t>: Observing animal movements and behaviors in natural habitats.</a:t>
            </a:r>
          </a:p>
          <a:p>
            <a:pPr>
              <a:buFont typeface="Arial" panose="020B0604020202020204" pitchFamily="34" charset="0"/>
              <a:buChar char="•"/>
            </a:pPr>
            <a:r>
              <a:rPr lang="en-US" b="1" dirty="0"/>
              <a:t>Healthcare monitoring</a:t>
            </a:r>
            <a:r>
              <a:rPr lang="en-US" dirty="0"/>
              <a:t>: Remote patient monitoring combined with environmental conditions.</a:t>
            </a:r>
          </a:p>
          <a:p>
            <a:pPr>
              <a:buFont typeface="Arial" panose="020B0604020202020204" pitchFamily="34" charset="0"/>
              <a:buChar char="•"/>
            </a:pPr>
            <a:endParaRPr lang="en-US" dirty="0"/>
          </a:p>
          <a:p>
            <a:pPr marL="0" indent="0"/>
            <a:r>
              <a:rPr lang="en-US" dirty="0"/>
              <a:t>WSNs enable </a:t>
            </a:r>
            <a:r>
              <a:rPr lang="en-US" b="1" dirty="0"/>
              <a:t>real-time data collection, efficient decision-making, and automation</a:t>
            </a:r>
            <a:r>
              <a:rPr lang="en-US" dirty="0"/>
              <a:t> across multiple fields, improving safety, productivity, and environmental sustainability.</a:t>
            </a:r>
          </a:p>
        </p:txBody>
      </p:sp>
      <p:sp>
        <p:nvSpPr>
          <p:cNvPr id="3" name="Content Placeholder 2">
            <a:extLst>
              <a:ext uri="{FF2B5EF4-FFF2-40B4-BE49-F238E27FC236}">
                <a16:creationId xmlns:a16="http://schemas.microsoft.com/office/drawing/2014/main" id="{15109F25-2267-79EF-6E63-2375F3043E50}"/>
              </a:ext>
            </a:extLst>
          </p:cNvPr>
          <p:cNvSpPr>
            <a:spLocks noGrp="1"/>
          </p:cNvSpPr>
          <p:nvPr>
            <p:ph sz="quarter" idx="10"/>
          </p:nvPr>
        </p:nvSpPr>
        <p:spPr/>
        <p:txBody>
          <a:bodyPr/>
          <a:lstStyle/>
          <a:p>
            <a:r>
              <a:rPr lang="en-IN" dirty="0"/>
              <a:t>WSN Applications…</a:t>
            </a:r>
          </a:p>
        </p:txBody>
      </p:sp>
      <p:sp>
        <p:nvSpPr>
          <p:cNvPr id="5" name="Slide Number Placeholder 4">
            <a:extLst>
              <a:ext uri="{FF2B5EF4-FFF2-40B4-BE49-F238E27FC236}">
                <a16:creationId xmlns:a16="http://schemas.microsoft.com/office/drawing/2014/main" id="{BE8125C8-8ADD-E589-D117-50C6017EDDBE}"/>
              </a:ext>
            </a:extLst>
          </p:cNvPr>
          <p:cNvSpPr>
            <a:spLocks noGrp="1"/>
          </p:cNvSpPr>
          <p:nvPr>
            <p:ph type="sldNum" sz="quarter" idx="14"/>
          </p:nvPr>
        </p:nvSpPr>
        <p:spPr/>
        <p:txBody>
          <a:bodyPr/>
          <a:lstStyle/>
          <a:p>
            <a:fld id="{BC8D7E44-7D4F-4942-A8C9-2DF6BF8399E8}" type="slidenum">
              <a:rPr lang="en-US" smtClean="0"/>
              <a:pPr/>
              <a:t>71</a:t>
            </a:fld>
            <a:endParaRPr lang="en-US" dirty="0"/>
          </a:p>
        </p:txBody>
      </p:sp>
    </p:spTree>
    <p:extLst>
      <p:ext uri="{BB962C8B-B14F-4D97-AF65-F5344CB8AC3E}">
        <p14:creationId xmlns:p14="http://schemas.microsoft.com/office/powerpoint/2010/main" val="12456356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74CA16-2F11-D126-EA7A-0A200E848278}"/>
              </a:ext>
            </a:extLst>
          </p:cNvPr>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Environmental and Habitat Monitoring</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Precision Agriculture</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Indoor Climate Control</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Military Surveillance</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Treaty Verification</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Intelligent Alarms</a:t>
            </a:r>
          </a:p>
          <a:p>
            <a:endParaRPr lang="en-IN" dirty="0"/>
          </a:p>
        </p:txBody>
      </p:sp>
      <p:sp>
        <p:nvSpPr>
          <p:cNvPr id="3" name="Content Placeholder 2">
            <a:extLst>
              <a:ext uri="{FF2B5EF4-FFF2-40B4-BE49-F238E27FC236}">
                <a16:creationId xmlns:a16="http://schemas.microsoft.com/office/drawing/2014/main" id="{0807E76F-54A3-0918-EB05-864806FEE59B}"/>
              </a:ext>
            </a:extLst>
          </p:cNvPr>
          <p:cNvSpPr>
            <a:spLocks noGrp="1"/>
          </p:cNvSpPr>
          <p:nvPr>
            <p:ph sz="quarter" idx="10"/>
          </p:nvPr>
        </p:nvSpPr>
        <p:spPr/>
        <p:txBody>
          <a:bodyPr/>
          <a:lstStyle/>
          <a:p>
            <a:r>
              <a:rPr lang="en-IN" dirty="0"/>
              <a:t>Area Monitoring</a:t>
            </a:r>
          </a:p>
        </p:txBody>
      </p:sp>
      <p:sp>
        <p:nvSpPr>
          <p:cNvPr id="4" name="Content Placeholder 3">
            <a:extLst>
              <a:ext uri="{FF2B5EF4-FFF2-40B4-BE49-F238E27FC236}">
                <a16:creationId xmlns:a16="http://schemas.microsoft.com/office/drawing/2014/main" id="{6D1847C2-C1A8-0AC0-72A3-41CC73FDE87E}"/>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F49F2804-D413-DBF6-5244-8E240C8EA0B7}"/>
              </a:ext>
            </a:extLst>
          </p:cNvPr>
          <p:cNvSpPr>
            <a:spLocks noGrp="1"/>
          </p:cNvSpPr>
          <p:nvPr>
            <p:ph type="sldNum" sz="quarter" idx="14"/>
          </p:nvPr>
        </p:nvSpPr>
        <p:spPr/>
        <p:txBody>
          <a:bodyPr/>
          <a:lstStyle/>
          <a:p>
            <a:fld id="{BC8D7E44-7D4F-4942-A8C9-2DF6BF8399E8}" type="slidenum">
              <a:rPr lang="en-US" smtClean="0"/>
              <a:pPr/>
              <a:t>72</a:t>
            </a:fld>
            <a:endParaRPr lang="en-US" dirty="0"/>
          </a:p>
        </p:txBody>
      </p:sp>
    </p:spTree>
    <p:extLst>
      <p:ext uri="{BB962C8B-B14F-4D97-AF65-F5344CB8AC3E}">
        <p14:creationId xmlns:p14="http://schemas.microsoft.com/office/powerpoint/2010/main" val="1146745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43407-5046-D4F7-E70C-FBCE7AAEF0E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1AE43-FE73-2288-6955-77C5401ABC34}"/>
              </a:ext>
            </a:extLst>
          </p:cNvPr>
          <p:cNvSpPr>
            <a:spLocks noGrp="1"/>
          </p:cNvSpPr>
          <p:nvPr>
            <p:ph idx="1"/>
          </p:nvPr>
        </p:nvSpPr>
        <p:spPr/>
        <p:txBody>
          <a:bodyPr>
            <a:normAutofit fontScale="92500" lnSpcReduction="20000"/>
          </a:bodyPr>
          <a:lstStyle/>
          <a:p>
            <a:pPr>
              <a:buNone/>
            </a:pPr>
            <a:r>
              <a:rPr lang="en-IN" b="1" dirty="0"/>
              <a:t>Area Monitoring Using WSN</a:t>
            </a:r>
          </a:p>
          <a:p>
            <a:pPr>
              <a:buNone/>
            </a:pPr>
            <a:r>
              <a:rPr lang="en-IN" dirty="0"/>
              <a:t>Wireless Sensor Networks (WSNs) are widely used for </a:t>
            </a:r>
            <a:r>
              <a:rPr lang="en-IN" b="1" dirty="0"/>
              <a:t>area monitoring</a:t>
            </a:r>
            <a:r>
              <a:rPr lang="en-IN" dirty="0"/>
              <a:t> in various fields:</a:t>
            </a:r>
          </a:p>
          <a:p>
            <a:pPr>
              <a:buFont typeface="+mj-lt"/>
              <a:buAutoNum type="arabicPeriod"/>
            </a:pPr>
            <a:r>
              <a:rPr lang="en-IN" b="1" dirty="0"/>
              <a:t>Environmental and Habitat Monitoring</a:t>
            </a:r>
            <a:endParaRPr lang="en-IN" dirty="0"/>
          </a:p>
          <a:p>
            <a:pPr marL="742950" lvl="1" indent="-285750">
              <a:buFont typeface="+mj-lt"/>
              <a:buAutoNum type="arabicPeriod"/>
            </a:pPr>
            <a:r>
              <a:rPr lang="en-IN" dirty="0"/>
              <a:t>Detects changes in ecosystems, wildlife </a:t>
            </a:r>
            <a:r>
              <a:rPr lang="en-IN" dirty="0" err="1"/>
              <a:t>behavior</a:t>
            </a:r>
            <a:r>
              <a:rPr lang="en-IN" dirty="0"/>
              <a:t>, and pollution levels.</a:t>
            </a:r>
          </a:p>
          <a:p>
            <a:pPr marL="742950" lvl="1" indent="-285750">
              <a:buFont typeface="+mj-lt"/>
              <a:buAutoNum type="arabicPeriod"/>
            </a:pPr>
            <a:r>
              <a:rPr lang="en-IN" dirty="0"/>
              <a:t>Helps in biodiversity conservation and early disaster warnings.</a:t>
            </a:r>
          </a:p>
          <a:p>
            <a:pPr>
              <a:buFont typeface="+mj-lt"/>
              <a:buAutoNum type="arabicPeriod"/>
            </a:pPr>
            <a:r>
              <a:rPr lang="en-IN" b="1" dirty="0"/>
              <a:t>Precision Agriculture</a:t>
            </a:r>
            <a:endParaRPr lang="en-IN" dirty="0"/>
          </a:p>
          <a:p>
            <a:pPr marL="742950" lvl="1" indent="-285750">
              <a:buFont typeface="+mj-lt"/>
              <a:buAutoNum type="arabicPeriod"/>
            </a:pPr>
            <a:r>
              <a:rPr lang="en-IN" dirty="0"/>
              <a:t>Monitors soil moisture, temperature, and nutrient levels.</a:t>
            </a:r>
          </a:p>
          <a:p>
            <a:pPr marL="742950" lvl="1" indent="-285750">
              <a:buFont typeface="+mj-lt"/>
              <a:buAutoNum type="arabicPeriod"/>
            </a:pPr>
            <a:r>
              <a:rPr lang="en-IN" dirty="0"/>
              <a:t>Optimizes irrigation and fertilizer use to improve crop yield.</a:t>
            </a:r>
          </a:p>
          <a:p>
            <a:pPr>
              <a:buFont typeface="+mj-lt"/>
              <a:buAutoNum type="arabicPeriod"/>
            </a:pPr>
            <a:r>
              <a:rPr lang="en-IN" b="1" dirty="0"/>
              <a:t>Indoor Climate Control</a:t>
            </a:r>
            <a:endParaRPr lang="en-IN" dirty="0"/>
          </a:p>
          <a:p>
            <a:pPr marL="742950" lvl="1" indent="-285750">
              <a:buFont typeface="+mj-lt"/>
              <a:buAutoNum type="arabicPeriod"/>
            </a:pPr>
            <a:r>
              <a:rPr lang="en-IN" dirty="0"/>
              <a:t>Regulates temperature, humidity, and air quality in smart buildings.</a:t>
            </a:r>
          </a:p>
          <a:p>
            <a:pPr marL="742950" lvl="1" indent="-285750">
              <a:buFont typeface="+mj-lt"/>
              <a:buAutoNum type="arabicPeriod"/>
            </a:pPr>
            <a:r>
              <a:rPr lang="en-IN" dirty="0"/>
              <a:t>Enhances energy efficiency and occupant comfort.</a:t>
            </a:r>
          </a:p>
          <a:p>
            <a:pPr>
              <a:buFont typeface="+mj-lt"/>
              <a:buAutoNum type="arabicPeriod"/>
            </a:pPr>
            <a:r>
              <a:rPr lang="en-IN" b="1" dirty="0"/>
              <a:t>Military Surveillance</a:t>
            </a:r>
            <a:endParaRPr lang="en-IN" dirty="0"/>
          </a:p>
          <a:p>
            <a:pPr marL="742950" lvl="1" indent="-285750">
              <a:buFont typeface="+mj-lt"/>
              <a:buAutoNum type="arabicPeriod"/>
            </a:pPr>
            <a:r>
              <a:rPr lang="en-IN" dirty="0"/>
              <a:t>Deploys sensors for perimeter security and enemy movement detection.</a:t>
            </a:r>
          </a:p>
          <a:p>
            <a:pPr marL="742950" lvl="1" indent="-285750">
              <a:buFont typeface="+mj-lt"/>
              <a:buAutoNum type="arabicPeriod"/>
            </a:pPr>
            <a:r>
              <a:rPr lang="en-IN" dirty="0"/>
              <a:t>Enables real-time battlefield monitoring and intelligence gathering.</a:t>
            </a:r>
          </a:p>
        </p:txBody>
      </p:sp>
      <p:sp>
        <p:nvSpPr>
          <p:cNvPr id="3" name="Content Placeholder 2">
            <a:extLst>
              <a:ext uri="{FF2B5EF4-FFF2-40B4-BE49-F238E27FC236}">
                <a16:creationId xmlns:a16="http://schemas.microsoft.com/office/drawing/2014/main" id="{07C9F091-6300-2CD3-56F3-EBA1F4E3FAFA}"/>
              </a:ext>
            </a:extLst>
          </p:cNvPr>
          <p:cNvSpPr>
            <a:spLocks noGrp="1"/>
          </p:cNvSpPr>
          <p:nvPr>
            <p:ph sz="quarter" idx="10"/>
          </p:nvPr>
        </p:nvSpPr>
        <p:spPr/>
        <p:txBody>
          <a:bodyPr/>
          <a:lstStyle/>
          <a:p>
            <a:r>
              <a:rPr lang="en-IN" dirty="0"/>
              <a:t>Area Monitoring</a:t>
            </a:r>
          </a:p>
        </p:txBody>
      </p:sp>
      <p:sp>
        <p:nvSpPr>
          <p:cNvPr id="4" name="Content Placeholder 3">
            <a:extLst>
              <a:ext uri="{FF2B5EF4-FFF2-40B4-BE49-F238E27FC236}">
                <a16:creationId xmlns:a16="http://schemas.microsoft.com/office/drawing/2014/main" id="{F34221BB-F0A9-928F-07E2-3DAB670105C6}"/>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4395C3ED-4866-B395-403A-72663C1BE8A2}"/>
              </a:ext>
            </a:extLst>
          </p:cNvPr>
          <p:cNvSpPr>
            <a:spLocks noGrp="1"/>
          </p:cNvSpPr>
          <p:nvPr>
            <p:ph type="sldNum" sz="quarter" idx="14"/>
          </p:nvPr>
        </p:nvSpPr>
        <p:spPr/>
        <p:txBody>
          <a:bodyPr/>
          <a:lstStyle/>
          <a:p>
            <a:fld id="{BC8D7E44-7D4F-4942-A8C9-2DF6BF8399E8}" type="slidenum">
              <a:rPr lang="en-US" smtClean="0"/>
              <a:pPr/>
              <a:t>73</a:t>
            </a:fld>
            <a:endParaRPr lang="en-US" dirty="0"/>
          </a:p>
        </p:txBody>
      </p:sp>
    </p:spTree>
    <p:extLst>
      <p:ext uri="{BB962C8B-B14F-4D97-AF65-F5344CB8AC3E}">
        <p14:creationId xmlns:p14="http://schemas.microsoft.com/office/powerpoint/2010/main" val="28096303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AEC3D-89BC-1245-F872-8ACE7D08837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79F896-07C7-C3AE-F959-3FFB39B4EB27}"/>
              </a:ext>
            </a:extLst>
          </p:cNvPr>
          <p:cNvSpPr>
            <a:spLocks noGrp="1"/>
          </p:cNvSpPr>
          <p:nvPr>
            <p:ph idx="1"/>
          </p:nvPr>
        </p:nvSpPr>
        <p:spPr/>
        <p:txBody>
          <a:bodyPr>
            <a:normAutofit/>
          </a:bodyPr>
          <a:lstStyle/>
          <a:p>
            <a:pPr>
              <a:buFont typeface="+mj-lt"/>
              <a:buAutoNum type="arabicPeriod"/>
            </a:pPr>
            <a:endParaRPr lang="en-US" dirty="0"/>
          </a:p>
          <a:p>
            <a:pPr marL="0" indent="0"/>
            <a:r>
              <a:rPr lang="en-US" b="1" dirty="0"/>
              <a:t>5. Treaty Verification</a:t>
            </a:r>
            <a:endParaRPr lang="en-US" dirty="0"/>
          </a:p>
          <a:p>
            <a:pPr marL="742950" lvl="1" indent="-285750">
              <a:buFont typeface="+mj-lt"/>
              <a:buAutoNum type="arabicPeriod"/>
            </a:pPr>
            <a:r>
              <a:rPr lang="en-US" dirty="0"/>
              <a:t>Ensures compliance with arms control and disarmament agreements.</a:t>
            </a:r>
          </a:p>
          <a:p>
            <a:pPr marL="742950" lvl="1" indent="-285750">
              <a:buFont typeface="+mj-lt"/>
              <a:buAutoNum type="arabicPeriod"/>
            </a:pPr>
            <a:r>
              <a:rPr lang="en-US" dirty="0"/>
              <a:t>Detects unauthorized activities in restricted areas.</a:t>
            </a:r>
          </a:p>
          <a:p>
            <a:pPr marL="0" indent="0"/>
            <a:r>
              <a:rPr lang="en-US" b="1" dirty="0"/>
              <a:t>6. Intelligent Alarms</a:t>
            </a:r>
            <a:endParaRPr lang="en-US" dirty="0"/>
          </a:p>
          <a:p>
            <a:pPr marL="742950" lvl="1" indent="-285750">
              <a:buFont typeface="+mj-lt"/>
              <a:buAutoNum type="arabicPeriod"/>
            </a:pPr>
            <a:r>
              <a:rPr lang="en-US" dirty="0"/>
              <a:t>Uses sensor-based alerts for fire, gas leaks, or intrusion detection.</a:t>
            </a:r>
          </a:p>
          <a:p>
            <a:pPr marL="742950" lvl="1" indent="-285750">
              <a:buFont typeface="+mj-lt"/>
              <a:buAutoNum type="arabicPeriod"/>
            </a:pPr>
            <a:r>
              <a:rPr lang="en-US" dirty="0"/>
              <a:t>Enhances safety in industrial, residential, and commercial spaces.</a:t>
            </a:r>
          </a:p>
          <a:p>
            <a:endParaRPr lang="en-US" dirty="0"/>
          </a:p>
          <a:p>
            <a:r>
              <a:rPr lang="en-US" dirty="0"/>
              <a:t>WSNs make area monitoring </a:t>
            </a:r>
            <a:r>
              <a:rPr lang="en-US" b="1" dirty="0"/>
              <a:t>cost-effective, scalable, and efficient</a:t>
            </a:r>
            <a:r>
              <a:rPr lang="en-US" dirty="0"/>
              <a:t>, enabling </a:t>
            </a:r>
            <a:r>
              <a:rPr lang="en-US" b="1" dirty="0"/>
              <a:t>real-time data collection and automated responses</a:t>
            </a:r>
            <a:r>
              <a:rPr lang="en-US" dirty="0"/>
              <a:t> across different applications.</a:t>
            </a:r>
          </a:p>
        </p:txBody>
      </p:sp>
      <p:sp>
        <p:nvSpPr>
          <p:cNvPr id="3" name="Content Placeholder 2">
            <a:extLst>
              <a:ext uri="{FF2B5EF4-FFF2-40B4-BE49-F238E27FC236}">
                <a16:creationId xmlns:a16="http://schemas.microsoft.com/office/drawing/2014/main" id="{98D76BA9-0C0A-0696-EA10-3AE3E3E919BF}"/>
              </a:ext>
            </a:extLst>
          </p:cNvPr>
          <p:cNvSpPr>
            <a:spLocks noGrp="1"/>
          </p:cNvSpPr>
          <p:nvPr>
            <p:ph sz="quarter" idx="10"/>
          </p:nvPr>
        </p:nvSpPr>
        <p:spPr/>
        <p:txBody>
          <a:bodyPr/>
          <a:lstStyle/>
          <a:p>
            <a:r>
              <a:rPr lang="en-IN" dirty="0"/>
              <a:t>Area Monitoring</a:t>
            </a:r>
          </a:p>
        </p:txBody>
      </p:sp>
      <p:sp>
        <p:nvSpPr>
          <p:cNvPr id="4" name="Content Placeholder 3">
            <a:extLst>
              <a:ext uri="{FF2B5EF4-FFF2-40B4-BE49-F238E27FC236}">
                <a16:creationId xmlns:a16="http://schemas.microsoft.com/office/drawing/2014/main" id="{237AB86B-11DC-5BEB-2EA7-0406B94B781D}"/>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4840492D-3B8E-5C7F-A495-23C223728D5F}"/>
              </a:ext>
            </a:extLst>
          </p:cNvPr>
          <p:cNvSpPr>
            <a:spLocks noGrp="1"/>
          </p:cNvSpPr>
          <p:nvPr>
            <p:ph type="sldNum" sz="quarter" idx="14"/>
          </p:nvPr>
        </p:nvSpPr>
        <p:spPr/>
        <p:txBody>
          <a:bodyPr/>
          <a:lstStyle/>
          <a:p>
            <a:fld id="{BC8D7E44-7D4F-4942-A8C9-2DF6BF8399E8}" type="slidenum">
              <a:rPr lang="en-US" smtClean="0"/>
              <a:pPr/>
              <a:t>74</a:t>
            </a:fld>
            <a:endParaRPr lang="en-US" dirty="0"/>
          </a:p>
        </p:txBody>
      </p:sp>
    </p:spTree>
    <p:extLst>
      <p:ext uri="{BB962C8B-B14F-4D97-AF65-F5344CB8AC3E}">
        <p14:creationId xmlns:p14="http://schemas.microsoft.com/office/powerpoint/2010/main" val="21688658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descr="phytech-main">
            <a:extLst>
              <a:ext uri="{FF2B5EF4-FFF2-40B4-BE49-F238E27FC236}">
                <a16:creationId xmlns:a16="http://schemas.microsoft.com/office/drawing/2014/main" id="{AD508F6E-DFE4-D492-C787-9A79E4A4F5EE}"/>
              </a:ext>
            </a:extLst>
          </p:cNvPr>
          <p:cNvPicPr>
            <a:picLocks noChangeAspect="1" noChangeArrowheads="1"/>
          </p:cNvPicPr>
          <p:nvPr/>
        </p:nvPicPr>
        <p:blipFill>
          <a:blip r:embed="rId2" cstate="email"/>
          <a:stretch>
            <a:fillRect/>
          </a:stretch>
        </p:blipFill>
        <p:spPr>
          <a:xfrm>
            <a:off x="457200" y="2514273"/>
            <a:ext cx="4038600" cy="2697817"/>
          </a:xfrm>
          <a:prstGeom prst="rect">
            <a:avLst/>
          </a:prstGeom>
          <a:noFill/>
        </p:spPr>
      </p:pic>
      <p:sp>
        <p:nvSpPr>
          <p:cNvPr id="11" name="Text Placeholder 2">
            <a:extLst>
              <a:ext uri="{FF2B5EF4-FFF2-40B4-BE49-F238E27FC236}">
                <a16:creationId xmlns:a16="http://schemas.microsoft.com/office/drawing/2014/main" id="{5CE8F6DE-DC97-07D4-57DB-A8C11377B5AC}"/>
              </a:ext>
            </a:extLst>
          </p:cNvPr>
          <p:cNvSpPr>
            <a:spLocks noGrp="1"/>
          </p:cNvSpPr>
          <p:nvPr>
            <p:ph sz="half" idx="2"/>
          </p:nvPr>
        </p:nvSpPr>
        <p:spPr>
          <a:xfrm>
            <a:off x="4953000" y="1600200"/>
            <a:ext cx="4038600" cy="4525963"/>
          </a:xfrm>
        </p:spPr>
        <p:txBody>
          <a:bodyPr>
            <a:normAutofit/>
          </a:bodyPr>
          <a:lstStyle/>
          <a:p>
            <a:pPr marL="342900" indent="-342900">
              <a:lnSpc>
                <a:spcPct val="90000"/>
              </a:lnSpc>
              <a:buFontTx/>
              <a:buChar char="•"/>
            </a:pPr>
            <a:r>
              <a:rPr lang="en-US" sz="2400" dirty="0">
                <a:solidFill>
                  <a:srgbClr val="101141"/>
                </a:solidFill>
              </a:rPr>
              <a:t>Precision agriculture aims at making cultural operations more efficient, while reducing environmental impact.</a:t>
            </a:r>
          </a:p>
          <a:p>
            <a:pPr marL="342900" indent="-342900">
              <a:lnSpc>
                <a:spcPct val="90000"/>
              </a:lnSpc>
              <a:buFontTx/>
              <a:buChar char="•"/>
            </a:pPr>
            <a:r>
              <a:rPr lang="en-US" sz="2400" dirty="0">
                <a:solidFill>
                  <a:srgbClr val="101141"/>
                </a:solidFill>
              </a:rPr>
              <a:t>The information collected from sensors is used to  evaluate optimum sowing density, estimate fertilizers and other input needs, and to more accurately predict crop yields. </a:t>
            </a:r>
          </a:p>
          <a:p>
            <a:pPr>
              <a:lnSpc>
                <a:spcPct val="90000"/>
              </a:lnSpc>
            </a:pPr>
            <a:endParaRPr lang="en-US" sz="2400" dirty="0">
              <a:solidFill>
                <a:srgbClr val="101141"/>
              </a:solidFill>
            </a:endParaRPr>
          </a:p>
        </p:txBody>
      </p:sp>
      <p:sp>
        <p:nvSpPr>
          <p:cNvPr id="3" name="Content Placeholder 2">
            <a:extLst>
              <a:ext uri="{FF2B5EF4-FFF2-40B4-BE49-F238E27FC236}">
                <a16:creationId xmlns:a16="http://schemas.microsoft.com/office/drawing/2014/main" id="{1EB4ABA6-BF64-C95C-4CA5-116919C2329B}"/>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Area monitoring Example</a:t>
            </a:r>
            <a:endParaRPr lang="en-IN"/>
          </a:p>
        </p:txBody>
      </p:sp>
      <p:sp>
        <p:nvSpPr>
          <p:cNvPr id="5" name="Slide Number Placeholder 4">
            <a:extLst>
              <a:ext uri="{FF2B5EF4-FFF2-40B4-BE49-F238E27FC236}">
                <a16:creationId xmlns:a16="http://schemas.microsoft.com/office/drawing/2014/main" id="{7D877973-EFE6-6E3D-D525-C007A704AE8F}"/>
              </a:ext>
            </a:extLst>
          </p:cNvPr>
          <p:cNvSpPr>
            <a:spLocks noGrp="1"/>
          </p:cNvSpPr>
          <p:nvPr>
            <p:ph type="sldNum" sz="quarter" idx="13"/>
          </p:nvPr>
        </p:nvSpPr>
        <p:spPr>
          <a:xfrm>
            <a:off x="6972300" y="6142574"/>
            <a:ext cx="2133600" cy="403541"/>
          </a:xfrm>
        </p:spPr>
        <p:txBody>
          <a:bodyPr anchor="ctr">
            <a:normAutofit/>
          </a:bodyPr>
          <a:lstStyle/>
          <a:p>
            <a:pPr>
              <a:spcAft>
                <a:spcPts val="600"/>
              </a:spcAft>
            </a:pPr>
            <a:fld id="{BC8D7E44-7D4F-4942-A8C9-2DF6BF8399E8}" type="slidenum">
              <a:rPr lang="en-US" smtClean="0"/>
              <a:pPr>
                <a:spcAft>
                  <a:spcPts val="600"/>
                </a:spcAft>
              </a:pPr>
              <a:t>75</a:t>
            </a:fld>
            <a:endParaRPr lang="en-US"/>
          </a:p>
        </p:txBody>
      </p:sp>
    </p:spTree>
    <p:extLst>
      <p:ext uri="{BB962C8B-B14F-4D97-AF65-F5344CB8AC3E}">
        <p14:creationId xmlns:p14="http://schemas.microsoft.com/office/powerpoint/2010/main" val="36237002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7C5935C-5C38-E13B-E1BC-F9E5BDCBEB1E}"/>
              </a:ext>
            </a:extLst>
          </p:cNvPr>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Structural Monitoring</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Eco-physiology</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Condition-based Maintenance</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Medical Diagnostics</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Urban terrain mapping</a:t>
            </a:r>
          </a:p>
          <a:p>
            <a:pPr marL="0" marR="0" lvl="0" indent="0" algn="l" defTabSz="914400" rtl="0" eaLnBrk="1" fontAlgn="auto" latinLnBrk="0" hangingPunct="1">
              <a:lnSpc>
                <a:spcPct val="100000"/>
              </a:lnSpc>
              <a:spcBef>
                <a:spcPts val="600"/>
              </a:spcBef>
              <a:spcAft>
                <a:spcPts val="0"/>
              </a:spcAft>
              <a:buClr>
                <a:srgbClr val="727CA3"/>
              </a:buClr>
              <a:buSzPct val="76000"/>
              <a:tabLst/>
              <a:defRPr/>
            </a:pPr>
            <a:endParaRPr kumimoji="0" lang="en-US" sz="26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Content Placeholder 6">
            <a:extLst>
              <a:ext uri="{FF2B5EF4-FFF2-40B4-BE49-F238E27FC236}">
                <a16:creationId xmlns:a16="http://schemas.microsoft.com/office/drawing/2014/main" id="{3B894AFD-B299-6FBF-3BFE-F487E64C86F1}"/>
              </a:ext>
            </a:extLst>
          </p:cNvPr>
          <p:cNvSpPr>
            <a:spLocks noGrp="1"/>
          </p:cNvSpPr>
          <p:nvPr>
            <p:ph sz="quarter" idx="10"/>
          </p:nvPr>
        </p:nvSpPr>
        <p:spPr/>
        <p:txBody>
          <a:bodyPr/>
          <a:lstStyle/>
          <a:p>
            <a:r>
              <a:rPr lang="en-IN" dirty="0"/>
              <a:t>Monitoring Objects</a:t>
            </a:r>
          </a:p>
        </p:txBody>
      </p:sp>
      <p:sp>
        <p:nvSpPr>
          <p:cNvPr id="5" name="Slide Number Placeholder 4">
            <a:extLst>
              <a:ext uri="{FF2B5EF4-FFF2-40B4-BE49-F238E27FC236}">
                <a16:creationId xmlns:a16="http://schemas.microsoft.com/office/drawing/2014/main" id="{57CE70AE-30EB-6B17-F50E-9CE575421917}"/>
              </a:ext>
            </a:extLst>
          </p:cNvPr>
          <p:cNvSpPr>
            <a:spLocks noGrp="1"/>
          </p:cNvSpPr>
          <p:nvPr>
            <p:ph type="sldNum" sz="quarter" idx="14"/>
          </p:nvPr>
        </p:nvSpPr>
        <p:spPr/>
        <p:txBody>
          <a:bodyPr/>
          <a:lstStyle/>
          <a:p>
            <a:fld id="{BC8D7E44-7D4F-4942-A8C9-2DF6BF8399E8}" type="slidenum">
              <a:rPr lang="en-US" smtClean="0"/>
              <a:pPr/>
              <a:t>76</a:t>
            </a:fld>
            <a:endParaRPr lang="en-US" dirty="0"/>
          </a:p>
        </p:txBody>
      </p:sp>
    </p:spTree>
    <p:extLst>
      <p:ext uri="{BB962C8B-B14F-4D97-AF65-F5344CB8AC3E}">
        <p14:creationId xmlns:p14="http://schemas.microsoft.com/office/powerpoint/2010/main" val="26629885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1D7D9-EC7D-E114-B84F-AB6A94FFDE2C}"/>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C968BCC-59DD-AA4F-FB1E-8C07B1DE4D32}"/>
              </a:ext>
            </a:extLst>
          </p:cNvPr>
          <p:cNvSpPr>
            <a:spLocks noGrp="1"/>
          </p:cNvSpPr>
          <p:nvPr>
            <p:ph idx="1"/>
          </p:nvPr>
        </p:nvSpPr>
        <p:spPr/>
        <p:txBody>
          <a:bodyPr>
            <a:normAutofit fontScale="85000" lnSpcReduction="10000"/>
          </a:bodyPr>
          <a:lstStyle/>
          <a:p>
            <a:pPr>
              <a:buNone/>
            </a:pPr>
            <a:r>
              <a:rPr lang="en-US" sz="2000" b="1" dirty="0"/>
              <a:t>Monitoring Objects</a:t>
            </a:r>
          </a:p>
          <a:p>
            <a:pPr>
              <a:buNone/>
            </a:pPr>
            <a:r>
              <a:rPr lang="en-US" sz="2000" dirty="0"/>
              <a:t>Monitoring objects refer to various domains where continuous observation, data collection, and analysis are performed to ensure safety, efficiency, and performance. The key areas of monitoring include:</a:t>
            </a:r>
          </a:p>
          <a:p>
            <a:pPr>
              <a:buFont typeface="+mj-lt"/>
              <a:buAutoNum type="arabicPeriod"/>
            </a:pPr>
            <a:r>
              <a:rPr lang="en-US" sz="2000" b="1" dirty="0"/>
              <a:t>Structural Monitoring</a:t>
            </a:r>
            <a:br>
              <a:rPr lang="en-US" sz="2000" dirty="0"/>
            </a:br>
            <a:r>
              <a:rPr lang="en-US" sz="2000" dirty="0"/>
              <a:t>Structural monitoring involves tracking the health and stability of infrastructure such as bridges, buildings, and dams. Sensors are used to detect stress, vibrations, and possible damages to prevent failures and ensure safety.</a:t>
            </a:r>
          </a:p>
          <a:p>
            <a:pPr>
              <a:buFont typeface="+mj-lt"/>
              <a:buAutoNum type="arabicPeriod"/>
            </a:pPr>
            <a:r>
              <a:rPr lang="en-US" sz="2000" b="1" dirty="0"/>
              <a:t>Eco-physiology</a:t>
            </a:r>
            <a:br>
              <a:rPr lang="en-US" sz="2000" dirty="0"/>
            </a:br>
            <a:r>
              <a:rPr lang="en-US" sz="2000" dirty="0"/>
              <a:t>This field focuses on studying the physiological responses of living organisms to environmental conditions. It helps in understanding how plants and animals adapt to climate changes, pollution, and other ecological factors.</a:t>
            </a:r>
          </a:p>
          <a:p>
            <a:pPr>
              <a:buFont typeface="+mj-lt"/>
              <a:buAutoNum type="arabicPeriod"/>
            </a:pPr>
            <a:r>
              <a:rPr lang="en-US" sz="2000" b="1" dirty="0"/>
              <a:t>Condition-based Maintenance</a:t>
            </a:r>
            <a:br>
              <a:rPr lang="en-US" sz="2000" dirty="0"/>
            </a:br>
            <a:r>
              <a:rPr lang="en-US" sz="2000" dirty="0"/>
              <a:t>Condition-based maintenance is a proactive approach where machinery and equipment are continuously monitored to predict failures before they occur. This technique improves efficiency, reduces unexpected breakdowns, and minimizes maintenance costs.</a:t>
            </a:r>
          </a:p>
        </p:txBody>
      </p:sp>
      <p:sp>
        <p:nvSpPr>
          <p:cNvPr id="7" name="Content Placeholder 6">
            <a:extLst>
              <a:ext uri="{FF2B5EF4-FFF2-40B4-BE49-F238E27FC236}">
                <a16:creationId xmlns:a16="http://schemas.microsoft.com/office/drawing/2014/main" id="{D921310E-AD46-21AA-124E-FC385519A162}"/>
              </a:ext>
            </a:extLst>
          </p:cNvPr>
          <p:cNvSpPr>
            <a:spLocks noGrp="1"/>
          </p:cNvSpPr>
          <p:nvPr>
            <p:ph sz="quarter" idx="10"/>
          </p:nvPr>
        </p:nvSpPr>
        <p:spPr/>
        <p:txBody>
          <a:bodyPr/>
          <a:lstStyle/>
          <a:p>
            <a:r>
              <a:rPr lang="en-IN" dirty="0"/>
              <a:t>Monitoring Objects</a:t>
            </a:r>
          </a:p>
        </p:txBody>
      </p:sp>
      <p:sp>
        <p:nvSpPr>
          <p:cNvPr id="5" name="Slide Number Placeholder 4">
            <a:extLst>
              <a:ext uri="{FF2B5EF4-FFF2-40B4-BE49-F238E27FC236}">
                <a16:creationId xmlns:a16="http://schemas.microsoft.com/office/drawing/2014/main" id="{3C17F241-445C-4563-7D8F-16A1DCC516BA}"/>
              </a:ext>
            </a:extLst>
          </p:cNvPr>
          <p:cNvSpPr>
            <a:spLocks noGrp="1"/>
          </p:cNvSpPr>
          <p:nvPr>
            <p:ph type="sldNum" sz="quarter" idx="14"/>
          </p:nvPr>
        </p:nvSpPr>
        <p:spPr/>
        <p:txBody>
          <a:bodyPr/>
          <a:lstStyle/>
          <a:p>
            <a:fld id="{BC8D7E44-7D4F-4942-A8C9-2DF6BF8399E8}" type="slidenum">
              <a:rPr lang="en-US" smtClean="0"/>
              <a:pPr/>
              <a:t>77</a:t>
            </a:fld>
            <a:endParaRPr lang="en-US" dirty="0"/>
          </a:p>
        </p:txBody>
      </p:sp>
    </p:spTree>
    <p:extLst>
      <p:ext uri="{BB962C8B-B14F-4D97-AF65-F5344CB8AC3E}">
        <p14:creationId xmlns:p14="http://schemas.microsoft.com/office/powerpoint/2010/main" val="18450436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7363C-46E9-D93F-2FA8-C269FB75AAC1}"/>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FC18ED-0058-DE81-2013-3975DA8F7CBD}"/>
              </a:ext>
            </a:extLst>
          </p:cNvPr>
          <p:cNvSpPr>
            <a:spLocks noGrp="1"/>
          </p:cNvSpPr>
          <p:nvPr>
            <p:ph idx="1"/>
          </p:nvPr>
        </p:nvSpPr>
        <p:spPr/>
        <p:txBody>
          <a:bodyPr>
            <a:normAutofit/>
          </a:bodyPr>
          <a:lstStyle/>
          <a:p>
            <a:pPr marL="0" indent="0"/>
            <a:r>
              <a:rPr lang="en-US" sz="1600" b="1" dirty="0"/>
              <a:t>4. Medical Diagnostics</a:t>
            </a:r>
            <a:br>
              <a:rPr lang="en-US" sz="1600" dirty="0"/>
            </a:br>
            <a:r>
              <a:rPr lang="en-US" sz="1600" dirty="0"/>
              <a:t>Medical diagnostics involve using monitoring technologies like wearable devices, imaging systems, and biosensors to track vital signs, detect diseases, and assist in early diagnosis. This plays a crucial role in improving patient care and treatment outcomes.</a:t>
            </a:r>
          </a:p>
          <a:p>
            <a:pPr marL="0" indent="0"/>
            <a:r>
              <a:rPr lang="en-US" sz="1600" b="1" dirty="0"/>
              <a:t>5. Urban Terrain Mapping</a:t>
            </a:r>
            <a:br>
              <a:rPr lang="en-US" sz="1600" dirty="0"/>
            </a:br>
            <a:r>
              <a:rPr lang="en-US" sz="1600" dirty="0"/>
              <a:t>Urban terrain mapping involves the use of technologies like LiDAR, satellite imagery, and GIS (Geographic Information Systems) to analyze and map urban areas. It is widely used in urban planning, disaster management, and infrastructure development.</a:t>
            </a:r>
          </a:p>
          <a:p>
            <a:endParaRPr lang="en-US" sz="1600" dirty="0"/>
          </a:p>
          <a:p>
            <a:r>
              <a:rPr lang="en-US" sz="1600" dirty="0"/>
              <a:t>Monitoring objects play a crucial role in various fields by providing real-time data, improving efficiency, and enhancing decision-making processes.</a:t>
            </a:r>
          </a:p>
        </p:txBody>
      </p:sp>
      <p:sp>
        <p:nvSpPr>
          <p:cNvPr id="7" name="Content Placeholder 6">
            <a:extLst>
              <a:ext uri="{FF2B5EF4-FFF2-40B4-BE49-F238E27FC236}">
                <a16:creationId xmlns:a16="http://schemas.microsoft.com/office/drawing/2014/main" id="{028FC460-D8AF-1E27-D463-1B01506A8169}"/>
              </a:ext>
            </a:extLst>
          </p:cNvPr>
          <p:cNvSpPr>
            <a:spLocks noGrp="1"/>
          </p:cNvSpPr>
          <p:nvPr>
            <p:ph sz="quarter" idx="10"/>
          </p:nvPr>
        </p:nvSpPr>
        <p:spPr/>
        <p:txBody>
          <a:bodyPr/>
          <a:lstStyle/>
          <a:p>
            <a:r>
              <a:rPr lang="en-IN" dirty="0"/>
              <a:t>Monitoring Objects</a:t>
            </a:r>
          </a:p>
        </p:txBody>
      </p:sp>
      <p:sp>
        <p:nvSpPr>
          <p:cNvPr id="5" name="Slide Number Placeholder 4">
            <a:extLst>
              <a:ext uri="{FF2B5EF4-FFF2-40B4-BE49-F238E27FC236}">
                <a16:creationId xmlns:a16="http://schemas.microsoft.com/office/drawing/2014/main" id="{E140F799-610E-1EAD-3D35-9839756A638E}"/>
              </a:ext>
            </a:extLst>
          </p:cNvPr>
          <p:cNvSpPr>
            <a:spLocks noGrp="1"/>
          </p:cNvSpPr>
          <p:nvPr>
            <p:ph type="sldNum" sz="quarter" idx="14"/>
          </p:nvPr>
        </p:nvSpPr>
        <p:spPr/>
        <p:txBody>
          <a:bodyPr/>
          <a:lstStyle/>
          <a:p>
            <a:fld id="{BC8D7E44-7D4F-4942-A8C9-2DF6BF8399E8}" type="slidenum">
              <a:rPr lang="en-US" smtClean="0"/>
              <a:pPr/>
              <a:t>78</a:t>
            </a:fld>
            <a:endParaRPr lang="en-US" dirty="0"/>
          </a:p>
        </p:txBody>
      </p:sp>
    </p:spTree>
    <p:extLst>
      <p:ext uri="{BB962C8B-B14F-4D97-AF65-F5344CB8AC3E}">
        <p14:creationId xmlns:p14="http://schemas.microsoft.com/office/powerpoint/2010/main" val="2379052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55E1AF-F059-1FE7-A36C-69DB0F1FDC44}"/>
              </a:ext>
            </a:extLst>
          </p:cNvPr>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Wildlife Habitats</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Disaster Management</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Emergency Response</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Ubiquitous Computing</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Asset Tracking</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Health Care</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Manufacturing Process Flows</a:t>
            </a:r>
          </a:p>
          <a:p>
            <a:endParaRPr lang="en-IN" dirty="0"/>
          </a:p>
        </p:txBody>
      </p:sp>
      <p:sp>
        <p:nvSpPr>
          <p:cNvPr id="3" name="Content Placeholder 2">
            <a:extLst>
              <a:ext uri="{FF2B5EF4-FFF2-40B4-BE49-F238E27FC236}">
                <a16:creationId xmlns:a16="http://schemas.microsoft.com/office/drawing/2014/main" id="{83B600B8-EF62-21CC-8119-037706CC2D8A}"/>
              </a:ext>
            </a:extLst>
          </p:cNvPr>
          <p:cNvSpPr>
            <a:spLocks noGrp="1"/>
          </p:cNvSpPr>
          <p:nvPr>
            <p:ph sz="quarter" idx="10"/>
          </p:nvPr>
        </p:nvSpPr>
        <p:spPr/>
        <p:txBody>
          <a:bodyPr/>
          <a:lstStyle/>
          <a:p>
            <a:r>
              <a:rPr lang="en-US" sz="3600" dirty="0"/>
              <a:t>Monitoring Interactions between Objects and Space</a:t>
            </a:r>
            <a:endParaRPr lang="en-IN" dirty="0"/>
          </a:p>
        </p:txBody>
      </p:sp>
      <p:sp>
        <p:nvSpPr>
          <p:cNvPr id="5" name="Slide Number Placeholder 4">
            <a:extLst>
              <a:ext uri="{FF2B5EF4-FFF2-40B4-BE49-F238E27FC236}">
                <a16:creationId xmlns:a16="http://schemas.microsoft.com/office/drawing/2014/main" id="{8E78752C-9BDF-433C-1CDB-DF17EB88FD2F}"/>
              </a:ext>
            </a:extLst>
          </p:cNvPr>
          <p:cNvSpPr>
            <a:spLocks noGrp="1"/>
          </p:cNvSpPr>
          <p:nvPr>
            <p:ph type="sldNum" sz="quarter" idx="14"/>
          </p:nvPr>
        </p:nvSpPr>
        <p:spPr/>
        <p:txBody>
          <a:bodyPr/>
          <a:lstStyle/>
          <a:p>
            <a:fld id="{BC8D7E44-7D4F-4942-A8C9-2DF6BF8399E8}" type="slidenum">
              <a:rPr lang="en-US" smtClean="0"/>
              <a:pPr/>
              <a:t>79</a:t>
            </a:fld>
            <a:endParaRPr lang="en-US" dirty="0"/>
          </a:p>
        </p:txBody>
      </p:sp>
    </p:spTree>
    <p:extLst>
      <p:ext uri="{BB962C8B-B14F-4D97-AF65-F5344CB8AC3E}">
        <p14:creationId xmlns:p14="http://schemas.microsoft.com/office/powerpoint/2010/main" val="202293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574A1-3402-BC71-4696-E72B37BCB0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C3E6F-A1EB-6736-A0DE-3D0EA4DDC3BC}"/>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5" name="Slide Number Placeholder 4">
            <a:extLst>
              <a:ext uri="{FF2B5EF4-FFF2-40B4-BE49-F238E27FC236}">
                <a16:creationId xmlns:a16="http://schemas.microsoft.com/office/drawing/2014/main" id="{29EBDF34-D8E4-C8FB-FFF3-03A0F7E14A95}"/>
              </a:ext>
            </a:extLst>
          </p:cNvPr>
          <p:cNvSpPr>
            <a:spLocks noGrp="1"/>
          </p:cNvSpPr>
          <p:nvPr>
            <p:ph type="sldNum" sz="quarter" idx="14"/>
          </p:nvPr>
        </p:nvSpPr>
        <p:spPr/>
        <p:txBody>
          <a:bodyPr/>
          <a:lstStyle/>
          <a:p>
            <a:fld id="{BC8D7E44-7D4F-4942-A8C9-2DF6BF8399E8}" type="slidenum">
              <a:rPr lang="en-US" smtClean="0"/>
              <a:pPr/>
              <a:t>8</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24BE307-DF4D-1BA0-193E-713132F07AD4}"/>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C24BE307-DF4D-1BA0-193E-713132F07AD4}"/>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8D9FD08A-CDC6-6494-F093-E83A709ECFD9}"/>
              </a:ext>
            </a:extLst>
          </p:cNvPr>
          <p:cNvSpPr>
            <a:spLocks noGrp="1"/>
          </p:cNvSpPr>
          <p:nvPr>
            <p:ph idx="1"/>
          </p:nvPr>
        </p:nvSpPr>
        <p:spPr>
          <a:xfrm>
            <a:off x="304800" y="1493836"/>
            <a:ext cx="8458200" cy="4972839"/>
          </a:xfrm>
        </p:spPr>
        <p:txBody>
          <a:bodyPr>
            <a:normAutofit fontScale="92500" lnSpcReduction="10000"/>
          </a:bodyPr>
          <a:lstStyle/>
          <a:p>
            <a:pPr>
              <a:buNone/>
            </a:pPr>
            <a:r>
              <a:rPr lang="en-US" b="1" dirty="0"/>
              <a:t>7. Future Outlook &amp; Need for Adaptation</a:t>
            </a:r>
          </a:p>
          <a:p>
            <a:pPr>
              <a:buNone/>
            </a:pPr>
            <a:r>
              <a:rPr lang="en-US" dirty="0"/>
              <a:t>The Fourth Industrial Revolution is </a:t>
            </a:r>
            <a:r>
              <a:rPr lang="en-US" b="1" dirty="0"/>
              <a:t>unstoppable</a:t>
            </a:r>
            <a:r>
              <a:rPr lang="en-US" dirty="0"/>
              <a:t>, and organizations need to </a:t>
            </a:r>
            <a:r>
              <a:rPr lang="en-US" b="1" dirty="0"/>
              <a:t>prepare for continuous technological evolution</a:t>
            </a:r>
            <a:r>
              <a:rPr lang="en-US" dirty="0"/>
              <a:t>:</a:t>
            </a:r>
          </a:p>
          <a:p>
            <a:pPr>
              <a:buFont typeface="Arial" panose="020B0604020202020204" pitchFamily="34" charset="0"/>
              <a:buChar char="•"/>
            </a:pPr>
            <a:r>
              <a:rPr lang="en-US" dirty="0"/>
              <a:t>Governments, businesses, and individuals must </a:t>
            </a:r>
            <a:r>
              <a:rPr lang="en-US" b="1" dirty="0"/>
              <a:t>adapt to rapid changes</a:t>
            </a:r>
            <a:r>
              <a:rPr lang="en-US" dirty="0"/>
              <a:t> by investing in </a:t>
            </a:r>
            <a:r>
              <a:rPr lang="en-US" b="1" dirty="0"/>
              <a:t>education, training, and digital literacy</a:t>
            </a:r>
            <a:r>
              <a:rPr lang="en-US" dirty="0"/>
              <a:t>.</a:t>
            </a:r>
          </a:p>
          <a:p>
            <a:pPr>
              <a:buFont typeface="Arial" panose="020B0604020202020204" pitchFamily="34" charset="0"/>
              <a:buChar char="•"/>
            </a:pPr>
            <a:r>
              <a:rPr lang="en-US" dirty="0"/>
              <a:t>Ethical considerations need to be addressed, ensuring that </a:t>
            </a:r>
            <a:r>
              <a:rPr lang="en-US" b="1" dirty="0"/>
              <a:t>AI and automation benefit everyone</a:t>
            </a:r>
            <a:r>
              <a:rPr lang="en-US" dirty="0"/>
              <a:t>, not just a few.</a:t>
            </a:r>
          </a:p>
          <a:p>
            <a:pPr>
              <a:buFont typeface="Arial" panose="020B0604020202020204" pitchFamily="34" charset="0"/>
              <a:buChar char="•"/>
            </a:pPr>
            <a:r>
              <a:rPr lang="en-US" dirty="0"/>
              <a:t>Regulations and policies must be updated to </a:t>
            </a:r>
            <a:r>
              <a:rPr lang="en-US" b="1" dirty="0"/>
              <a:t>protect user data, ensure job security, and reduce inequality</a:t>
            </a:r>
            <a:r>
              <a:rPr lang="en-US" dirty="0"/>
              <a:t>.</a:t>
            </a:r>
          </a:p>
          <a:p>
            <a:r>
              <a:rPr lang="en-US" dirty="0"/>
              <a:t>As technology continues to advance, </a:t>
            </a:r>
            <a:r>
              <a:rPr lang="en-US" b="1" dirty="0"/>
              <a:t>staying informed and adapting</a:t>
            </a:r>
            <a:r>
              <a:rPr lang="en-US" dirty="0"/>
              <a:t> is the key to thriving in the era of the Fourth Industrial Revolution.</a:t>
            </a:r>
          </a:p>
        </p:txBody>
      </p:sp>
    </p:spTree>
    <p:extLst>
      <p:ext uri="{BB962C8B-B14F-4D97-AF65-F5344CB8AC3E}">
        <p14:creationId xmlns:p14="http://schemas.microsoft.com/office/powerpoint/2010/main" val="34295146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9D9A7-451B-14C2-E6D4-1E4DEFC0BC1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BB9024-0249-8A80-4B6D-E144D58AF8A5}"/>
              </a:ext>
            </a:extLst>
          </p:cNvPr>
          <p:cNvSpPr>
            <a:spLocks noGrp="1"/>
          </p:cNvSpPr>
          <p:nvPr>
            <p:ph idx="1"/>
          </p:nvPr>
        </p:nvSpPr>
        <p:spPr/>
        <p:txBody>
          <a:bodyPr>
            <a:normAutofit fontScale="92500" lnSpcReduction="20000"/>
          </a:bodyPr>
          <a:lstStyle/>
          <a:p>
            <a:pPr>
              <a:buNone/>
            </a:pPr>
            <a:r>
              <a:rPr lang="en-US" sz="2000" b="1" dirty="0"/>
              <a:t>Monitoring Interactions between Objects and Space</a:t>
            </a:r>
          </a:p>
          <a:p>
            <a:pPr>
              <a:buNone/>
            </a:pPr>
            <a:r>
              <a:rPr lang="en-US" sz="2000" dirty="0"/>
              <a:t>Monitoring interactions between objects and space refers to tracking and analyzing how different entities interact with their environment. This monitoring is crucial for improving safety, efficiency, and decision-making in various fields. The key areas include:</a:t>
            </a:r>
          </a:p>
          <a:p>
            <a:pPr>
              <a:buFont typeface="+mj-lt"/>
              <a:buAutoNum type="arabicPeriod"/>
            </a:pPr>
            <a:r>
              <a:rPr lang="en-US" sz="2000" b="1" dirty="0"/>
              <a:t>Wildlife Habitats</a:t>
            </a:r>
            <a:br>
              <a:rPr lang="en-US" sz="2000" dirty="0"/>
            </a:br>
            <a:r>
              <a:rPr lang="en-US" sz="2000" dirty="0"/>
              <a:t>Monitoring wildlife habitats helps track animal movements, population changes, and environmental conditions. It aids in conservation efforts, studying biodiversity, and preventing human-wildlife conflicts.</a:t>
            </a:r>
          </a:p>
          <a:p>
            <a:pPr>
              <a:buFont typeface="+mj-lt"/>
              <a:buAutoNum type="arabicPeriod"/>
            </a:pPr>
            <a:r>
              <a:rPr lang="en-US" sz="2000" b="1" dirty="0"/>
              <a:t>Disaster Management</a:t>
            </a:r>
            <a:br>
              <a:rPr lang="en-US" sz="2000" dirty="0"/>
            </a:br>
            <a:r>
              <a:rPr lang="en-US" sz="2000" dirty="0"/>
              <a:t>This involves monitoring natural disasters like earthquakes, floods, and hurricanes using sensors and satellite data. It helps in early warning systems, risk assessment, and efficient disaster response.</a:t>
            </a:r>
          </a:p>
          <a:p>
            <a:pPr>
              <a:buFont typeface="+mj-lt"/>
              <a:buAutoNum type="arabicPeriod"/>
            </a:pPr>
            <a:r>
              <a:rPr lang="en-US" sz="2000" b="1" dirty="0"/>
              <a:t>Emergency Response</a:t>
            </a:r>
            <a:br>
              <a:rPr lang="en-US" sz="2000" dirty="0"/>
            </a:br>
            <a:r>
              <a:rPr lang="en-US" sz="2000" dirty="0"/>
              <a:t>Emergency response monitoring ensures quick and effective actions during critical situations such as accidents, medical emergencies, or fire outbreaks. Technologies like GPS tracking and real-time communication enhance response efficiency.</a:t>
            </a:r>
          </a:p>
        </p:txBody>
      </p:sp>
      <p:sp>
        <p:nvSpPr>
          <p:cNvPr id="3" name="Content Placeholder 2">
            <a:extLst>
              <a:ext uri="{FF2B5EF4-FFF2-40B4-BE49-F238E27FC236}">
                <a16:creationId xmlns:a16="http://schemas.microsoft.com/office/drawing/2014/main" id="{3AE45576-793C-B7E5-FBD5-BB0C47E96B5B}"/>
              </a:ext>
            </a:extLst>
          </p:cNvPr>
          <p:cNvSpPr>
            <a:spLocks noGrp="1"/>
          </p:cNvSpPr>
          <p:nvPr>
            <p:ph sz="quarter" idx="10"/>
          </p:nvPr>
        </p:nvSpPr>
        <p:spPr/>
        <p:txBody>
          <a:bodyPr/>
          <a:lstStyle/>
          <a:p>
            <a:r>
              <a:rPr lang="en-US" sz="3600" dirty="0"/>
              <a:t>Monitoring Interactions between Objects and Space</a:t>
            </a:r>
            <a:endParaRPr lang="en-IN" dirty="0"/>
          </a:p>
        </p:txBody>
      </p:sp>
      <p:sp>
        <p:nvSpPr>
          <p:cNvPr id="5" name="Slide Number Placeholder 4">
            <a:extLst>
              <a:ext uri="{FF2B5EF4-FFF2-40B4-BE49-F238E27FC236}">
                <a16:creationId xmlns:a16="http://schemas.microsoft.com/office/drawing/2014/main" id="{63CD1466-958A-B842-9E05-70756A79D9B3}"/>
              </a:ext>
            </a:extLst>
          </p:cNvPr>
          <p:cNvSpPr>
            <a:spLocks noGrp="1"/>
          </p:cNvSpPr>
          <p:nvPr>
            <p:ph type="sldNum" sz="quarter" idx="14"/>
          </p:nvPr>
        </p:nvSpPr>
        <p:spPr/>
        <p:txBody>
          <a:bodyPr/>
          <a:lstStyle/>
          <a:p>
            <a:fld id="{BC8D7E44-7D4F-4942-A8C9-2DF6BF8399E8}" type="slidenum">
              <a:rPr lang="en-US" smtClean="0"/>
              <a:pPr/>
              <a:t>80</a:t>
            </a:fld>
            <a:endParaRPr lang="en-US" dirty="0"/>
          </a:p>
        </p:txBody>
      </p:sp>
    </p:spTree>
    <p:extLst>
      <p:ext uri="{BB962C8B-B14F-4D97-AF65-F5344CB8AC3E}">
        <p14:creationId xmlns:p14="http://schemas.microsoft.com/office/powerpoint/2010/main" val="24215587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67198-9245-E1D5-8441-B9B57C44F09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6885A2-727C-5F36-7D29-67C580B9B830}"/>
              </a:ext>
            </a:extLst>
          </p:cNvPr>
          <p:cNvSpPr>
            <a:spLocks noGrp="1"/>
          </p:cNvSpPr>
          <p:nvPr>
            <p:ph idx="1"/>
          </p:nvPr>
        </p:nvSpPr>
        <p:spPr/>
        <p:txBody>
          <a:bodyPr>
            <a:normAutofit lnSpcReduction="10000"/>
          </a:bodyPr>
          <a:lstStyle/>
          <a:p>
            <a:pPr>
              <a:buNone/>
            </a:pPr>
            <a:r>
              <a:rPr lang="en-US" sz="1600" b="1" dirty="0"/>
              <a:t>4. Ubiquitous Computing</a:t>
            </a:r>
            <a:br>
              <a:rPr lang="en-US" sz="1600" dirty="0"/>
            </a:br>
            <a:r>
              <a:rPr lang="en-US" sz="1600" dirty="0"/>
              <a:t>Ubiquitous computing refers to embedding computing devices in everyday objects to enable continuous monitoring. Examples include smart homes, wearable technology, and IoT-based automation.</a:t>
            </a:r>
          </a:p>
          <a:p>
            <a:pPr>
              <a:buNone/>
            </a:pPr>
            <a:r>
              <a:rPr lang="en-US" sz="1600" b="1" dirty="0"/>
              <a:t>5. Asset Tracking</a:t>
            </a:r>
            <a:br>
              <a:rPr lang="en-US" sz="1600" dirty="0"/>
            </a:br>
            <a:r>
              <a:rPr lang="en-US" sz="1600" dirty="0"/>
              <a:t>Asset tracking involves monitoring the location and status of valuable resources, such as vehicles, equipment, or shipments. RFID, GPS, and IoT sensors are commonly used for real-time tracking and inventory management.</a:t>
            </a:r>
          </a:p>
          <a:p>
            <a:pPr>
              <a:buNone/>
            </a:pPr>
            <a:r>
              <a:rPr lang="en-US" sz="1600" dirty="0"/>
              <a:t>6. </a:t>
            </a:r>
            <a:r>
              <a:rPr lang="en-US" sz="1600" b="1" dirty="0"/>
              <a:t>Health Care</a:t>
            </a:r>
            <a:br>
              <a:rPr lang="en-US" sz="1600" dirty="0"/>
            </a:br>
            <a:r>
              <a:rPr lang="en-US" sz="1600" dirty="0"/>
              <a:t>Healthcare monitoring includes tracking patient health through wearable devices, remote monitoring systems, and smart medical equipment. It improves diagnosis, treatment, and personalized healthcare services.</a:t>
            </a:r>
          </a:p>
          <a:p>
            <a:pPr>
              <a:buNone/>
            </a:pPr>
            <a:r>
              <a:rPr lang="en-US" sz="1600" dirty="0"/>
              <a:t>7. </a:t>
            </a:r>
            <a:r>
              <a:rPr lang="en-US" sz="1600" b="1" dirty="0"/>
              <a:t>Manufacturing Process Flows</a:t>
            </a:r>
            <a:br>
              <a:rPr lang="en-US" sz="1600" dirty="0"/>
            </a:br>
            <a:r>
              <a:rPr lang="en-US" sz="1600" dirty="0"/>
              <a:t>In manufacturing, monitoring process flows helps optimize production efficiency, detect defects, and ensure quality control. Technologies like automation, sensors, and AI-driven analytics enhance productivity and reduce downtime.</a:t>
            </a:r>
          </a:p>
          <a:p>
            <a:pPr>
              <a:buNone/>
            </a:pPr>
            <a:endParaRPr lang="en-US" sz="1600" dirty="0"/>
          </a:p>
          <a:p>
            <a:pPr>
              <a:buNone/>
            </a:pPr>
            <a:r>
              <a:rPr lang="en-US" sz="1600" dirty="0"/>
              <a:t>Monitoring these interactions enables better decision-making, increased efficiency, and improved safety across various domains.</a:t>
            </a:r>
            <a:endParaRPr lang="en-US" sz="2000" dirty="0"/>
          </a:p>
        </p:txBody>
      </p:sp>
      <p:sp>
        <p:nvSpPr>
          <p:cNvPr id="3" name="Content Placeholder 2">
            <a:extLst>
              <a:ext uri="{FF2B5EF4-FFF2-40B4-BE49-F238E27FC236}">
                <a16:creationId xmlns:a16="http://schemas.microsoft.com/office/drawing/2014/main" id="{24D55B48-79AD-4737-3C6B-325D9993DDBD}"/>
              </a:ext>
            </a:extLst>
          </p:cNvPr>
          <p:cNvSpPr>
            <a:spLocks noGrp="1"/>
          </p:cNvSpPr>
          <p:nvPr>
            <p:ph sz="quarter" idx="10"/>
          </p:nvPr>
        </p:nvSpPr>
        <p:spPr/>
        <p:txBody>
          <a:bodyPr/>
          <a:lstStyle/>
          <a:p>
            <a:r>
              <a:rPr lang="en-US" sz="3600" dirty="0"/>
              <a:t>Monitoring Interactions between Objects and Space</a:t>
            </a:r>
            <a:endParaRPr lang="en-IN" dirty="0"/>
          </a:p>
        </p:txBody>
      </p:sp>
      <p:sp>
        <p:nvSpPr>
          <p:cNvPr id="5" name="Slide Number Placeholder 4">
            <a:extLst>
              <a:ext uri="{FF2B5EF4-FFF2-40B4-BE49-F238E27FC236}">
                <a16:creationId xmlns:a16="http://schemas.microsoft.com/office/drawing/2014/main" id="{2971F9DF-0CB3-2EEC-2873-9B7AED3ECA59}"/>
              </a:ext>
            </a:extLst>
          </p:cNvPr>
          <p:cNvSpPr>
            <a:spLocks noGrp="1"/>
          </p:cNvSpPr>
          <p:nvPr>
            <p:ph type="sldNum" sz="quarter" idx="14"/>
          </p:nvPr>
        </p:nvSpPr>
        <p:spPr/>
        <p:txBody>
          <a:bodyPr/>
          <a:lstStyle/>
          <a:p>
            <a:fld id="{BC8D7E44-7D4F-4942-A8C9-2DF6BF8399E8}" type="slidenum">
              <a:rPr lang="en-US" smtClean="0"/>
              <a:pPr/>
              <a:t>81</a:t>
            </a:fld>
            <a:endParaRPr lang="en-US" dirty="0"/>
          </a:p>
        </p:txBody>
      </p:sp>
    </p:spTree>
    <p:extLst>
      <p:ext uri="{BB962C8B-B14F-4D97-AF65-F5344CB8AC3E}">
        <p14:creationId xmlns:p14="http://schemas.microsoft.com/office/powerpoint/2010/main" val="16116075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C646B-A83F-BE38-B14F-1ED1432A643D}"/>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D35F404E-CD24-1127-A4A0-D9EDE2525C45}"/>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82</a:t>
            </a:fld>
            <a:endParaRPr lang="en-US"/>
          </a:p>
        </p:txBody>
      </p:sp>
      <p:sp>
        <p:nvSpPr>
          <p:cNvPr id="4" name="Content Placeholder 3">
            <a:extLst>
              <a:ext uri="{FF2B5EF4-FFF2-40B4-BE49-F238E27FC236}">
                <a16:creationId xmlns:a16="http://schemas.microsoft.com/office/drawing/2014/main" id="{5A9F60DB-1BD6-DD81-9A7D-406D4EF7D12B}"/>
              </a:ext>
            </a:extLst>
          </p:cNvPr>
          <p:cNvSpPr>
            <a:spLocks noGrp="1"/>
          </p:cNvSpPr>
          <p:nvPr>
            <p:ph idx="1"/>
          </p:nvPr>
        </p:nvSpPr>
        <p:spPr/>
        <p:txBody>
          <a:bodyPr>
            <a:normAutofit lnSpcReduction="10000"/>
          </a:bodyPr>
          <a:lstStyle/>
          <a:p>
            <a:pPr>
              <a:buNone/>
            </a:pPr>
            <a:r>
              <a:rPr lang="en-US" b="1" dirty="0"/>
              <a:t>1. Car-to-X Communication</a:t>
            </a:r>
          </a:p>
          <a:p>
            <a:pPr>
              <a:buNone/>
            </a:pPr>
            <a:r>
              <a:rPr lang="en-US" dirty="0"/>
              <a:t>Car-to-X (C2X) communication is an advanced vehicle communication technology that extends the capabilities of traditional onboard sensors. Unlike conventional sensors that detect obstacles within a limited range, Car-to-X allows vehicles to exchange information in real time. This means that vehicles can share data about road conditions, traffic congestion, accidents, or hazards ahead, improving road safety and driving efficiency.</a:t>
            </a:r>
          </a:p>
          <a:p>
            <a:r>
              <a:rPr lang="en-US" dirty="0"/>
              <a:t>For example, if a car detects slippery roads due to ice, it can transmit this information to other vehicles approaching the same route, allowing them to slow down or take necessary precautions in advance.</a:t>
            </a:r>
          </a:p>
          <a:p>
            <a:endParaRPr lang="en-IN" dirty="0"/>
          </a:p>
        </p:txBody>
      </p:sp>
    </p:spTree>
    <p:extLst>
      <p:ext uri="{BB962C8B-B14F-4D97-AF65-F5344CB8AC3E}">
        <p14:creationId xmlns:p14="http://schemas.microsoft.com/office/powerpoint/2010/main" val="8164393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C8663-D6FC-3CDB-C2FF-8905B38B44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EF9AB-3D3B-2954-5B38-9D98A944E1C6}"/>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EC3D5B7B-CA9B-D142-2FDB-E330430FE04B}"/>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83</a:t>
            </a:fld>
            <a:endParaRPr lang="en-US"/>
          </a:p>
        </p:txBody>
      </p:sp>
      <p:sp>
        <p:nvSpPr>
          <p:cNvPr id="4" name="Content Placeholder 3">
            <a:extLst>
              <a:ext uri="{FF2B5EF4-FFF2-40B4-BE49-F238E27FC236}">
                <a16:creationId xmlns:a16="http://schemas.microsoft.com/office/drawing/2014/main" id="{778C1668-C6E3-AD12-246E-1BB0E3C4741B}"/>
              </a:ext>
            </a:extLst>
          </p:cNvPr>
          <p:cNvSpPr>
            <a:spLocks noGrp="1"/>
          </p:cNvSpPr>
          <p:nvPr>
            <p:ph idx="1"/>
          </p:nvPr>
        </p:nvSpPr>
        <p:spPr/>
        <p:txBody>
          <a:bodyPr>
            <a:normAutofit lnSpcReduction="10000"/>
          </a:bodyPr>
          <a:lstStyle/>
          <a:p>
            <a:pPr>
              <a:buNone/>
            </a:pPr>
            <a:r>
              <a:rPr lang="en-US" b="1" dirty="0"/>
              <a:t>2. Cellular Network-Based Technology</a:t>
            </a:r>
          </a:p>
          <a:p>
            <a:pPr>
              <a:buNone/>
            </a:pPr>
            <a:r>
              <a:rPr lang="en-US" dirty="0"/>
              <a:t>This system operates over a </a:t>
            </a:r>
            <a:r>
              <a:rPr lang="en-US" b="1" dirty="0"/>
              <a:t>cellular communication network</a:t>
            </a:r>
            <a:r>
              <a:rPr lang="en-US" dirty="0"/>
              <a:t>, such as </a:t>
            </a:r>
            <a:r>
              <a:rPr lang="en-US" b="1" dirty="0"/>
              <a:t>4G or 5G</a:t>
            </a:r>
            <a:r>
              <a:rPr lang="en-US" dirty="0"/>
              <a:t>, to ensure a seamless exchange of information between vehicles. Unlike traditional Vehicle-to-Vehicle (V2V) systems, which may rely on short-range wireless communication, cellular-based Car-to-X technology enables broader coverage, allowing cars to receive alerts even from vehicles that are not directly nearby.</a:t>
            </a:r>
          </a:p>
          <a:p>
            <a:r>
              <a:rPr lang="en-US" dirty="0"/>
              <a:t>For instance, if an accident occurs a few kilometers ahead, a connected vehicle will receive an alert in real-time through the cellular network, helping the driver take necessary actions beforehand.</a:t>
            </a:r>
          </a:p>
        </p:txBody>
      </p:sp>
    </p:spTree>
    <p:extLst>
      <p:ext uri="{BB962C8B-B14F-4D97-AF65-F5344CB8AC3E}">
        <p14:creationId xmlns:p14="http://schemas.microsoft.com/office/powerpoint/2010/main" val="3160051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44F42-4E69-DD68-9907-0E87642B37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052619-211F-B95D-80AD-488AA5FC0FFE}"/>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2B64119D-37DA-D2ED-8B0A-87016B82BD56}"/>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84</a:t>
            </a:fld>
            <a:endParaRPr lang="en-US"/>
          </a:p>
        </p:txBody>
      </p:sp>
      <p:sp>
        <p:nvSpPr>
          <p:cNvPr id="4" name="Content Placeholder 3">
            <a:extLst>
              <a:ext uri="{FF2B5EF4-FFF2-40B4-BE49-F238E27FC236}">
                <a16:creationId xmlns:a16="http://schemas.microsoft.com/office/drawing/2014/main" id="{F87F9973-4EDB-8EE6-051A-89FF0A2227E3}"/>
              </a:ext>
            </a:extLst>
          </p:cNvPr>
          <p:cNvSpPr>
            <a:spLocks noGrp="1"/>
          </p:cNvSpPr>
          <p:nvPr>
            <p:ph idx="1"/>
          </p:nvPr>
        </p:nvSpPr>
        <p:spPr/>
        <p:txBody>
          <a:bodyPr>
            <a:normAutofit fontScale="92500" lnSpcReduction="20000"/>
          </a:bodyPr>
          <a:lstStyle/>
          <a:p>
            <a:pPr>
              <a:buNone/>
            </a:pPr>
            <a:r>
              <a:rPr lang="en-US" b="1" dirty="0"/>
              <a:t>3. Vehicle as Transmitter and Receiver</a:t>
            </a:r>
          </a:p>
          <a:p>
            <a:pPr>
              <a:buNone/>
            </a:pPr>
            <a:r>
              <a:rPr lang="en-US" dirty="0"/>
              <a:t>A key aspect of Car-to-X technology is that a vehicle does not only </a:t>
            </a:r>
            <a:r>
              <a:rPr lang="en-US" b="1" dirty="0"/>
              <a:t>receive</a:t>
            </a:r>
            <a:r>
              <a:rPr lang="en-US" dirty="0"/>
              <a:t> information but also </a:t>
            </a:r>
            <a:r>
              <a:rPr lang="en-US" b="1" dirty="0"/>
              <a:t>transmits</a:t>
            </a:r>
            <a:r>
              <a:rPr lang="en-US" dirty="0"/>
              <a:t> it. Every vehicle in the network acts as both a </a:t>
            </a:r>
            <a:r>
              <a:rPr lang="en-US" b="1" dirty="0"/>
              <a:t>sensor</a:t>
            </a:r>
            <a:r>
              <a:rPr lang="en-US" dirty="0"/>
              <a:t> and a </a:t>
            </a:r>
            <a:r>
              <a:rPr lang="en-US" b="1" dirty="0"/>
              <a:t>data source</a:t>
            </a:r>
            <a:r>
              <a:rPr lang="en-US" dirty="0"/>
              <a:t>, making the system more effective in detecting and preventing road hazards.</a:t>
            </a:r>
          </a:p>
          <a:p>
            <a:pPr>
              <a:buNone/>
            </a:pPr>
            <a:r>
              <a:rPr lang="en-US" dirty="0"/>
              <a:t>For example:</a:t>
            </a:r>
          </a:p>
          <a:p>
            <a:pPr>
              <a:buFont typeface="Arial" panose="020B0604020202020204" pitchFamily="34" charset="0"/>
              <a:buChar char="•"/>
            </a:pPr>
            <a:r>
              <a:rPr lang="en-US" dirty="0"/>
              <a:t>If a vehicle detects </a:t>
            </a:r>
            <a:r>
              <a:rPr lang="en-US" b="1" dirty="0"/>
              <a:t>fog</a:t>
            </a:r>
            <a:r>
              <a:rPr lang="en-US" dirty="0"/>
              <a:t> or </a:t>
            </a:r>
            <a:r>
              <a:rPr lang="en-US" b="1" dirty="0"/>
              <a:t>heavy rain</a:t>
            </a:r>
            <a:r>
              <a:rPr lang="en-US" dirty="0"/>
              <a:t>, it can send a warning to nearby vehicles.</a:t>
            </a:r>
          </a:p>
          <a:p>
            <a:pPr>
              <a:buFont typeface="Arial" panose="020B0604020202020204" pitchFamily="34" charset="0"/>
              <a:buChar char="•"/>
            </a:pPr>
            <a:r>
              <a:rPr lang="en-US" dirty="0"/>
              <a:t>Similarly, if a driver experiences a </a:t>
            </a:r>
            <a:r>
              <a:rPr lang="en-US" b="1" dirty="0"/>
              <a:t>breakdown</a:t>
            </a:r>
            <a:r>
              <a:rPr lang="en-US" dirty="0"/>
              <a:t>, their car can send an automatic alert to other road users to warn them of a potential obstruction.</a:t>
            </a:r>
          </a:p>
          <a:p>
            <a:r>
              <a:rPr lang="en-US" dirty="0"/>
              <a:t>This interconnected network ensures that real-time data is shared efficiently, reducing accidents and improving traffic flow.</a:t>
            </a:r>
          </a:p>
        </p:txBody>
      </p:sp>
    </p:spTree>
    <p:extLst>
      <p:ext uri="{BB962C8B-B14F-4D97-AF65-F5344CB8AC3E}">
        <p14:creationId xmlns:p14="http://schemas.microsoft.com/office/powerpoint/2010/main" val="4517278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B12EA-E21A-E9C3-6292-1E96052A41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55983-0DCE-4827-3913-B0D0BB6BCA29}"/>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B4ABEE4D-678D-FC98-2553-1399BBC840FE}"/>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85</a:t>
            </a:fld>
            <a:endParaRPr lang="en-US"/>
          </a:p>
        </p:txBody>
      </p:sp>
      <p:sp>
        <p:nvSpPr>
          <p:cNvPr id="4" name="Content Placeholder 3">
            <a:extLst>
              <a:ext uri="{FF2B5EF4-FFF2-40B4-BE49-F238E27FC236}">
                <a16:creationId xmlns:a16="http://schemas.microsoft.com/office/drawing/2014/main" id="{1DEDB187-569D-600E-6D60-5976174CC8BC}"/>
              </a:ext>
            </a:extLst>
          </p:cNvPr>
          <p:cNvSpPr>
            <a:spLocks noGrp="1"/>
          </p:cNvSpPr>
          <p:nvPr>
            <p:ph idx="1"/>
          </p:nvPr>
        </p:nvSpPr>
        <p:spPr/>
        <p:txBody>
          <a:bodyPr>
            <a:normAutofit fontScale="85000" lnSpcReduction="20000"/>
          </a:bodyPr>
          <a:lstStyle/>
          <a:p>
            <a:pPr>
              <a:buNone/>
            </a:pPr>
            <a:r>
              <a:rPr lang="en-US" b="1" dirty="0"/>
              <a:t>4. Cloud-Based Data Exchange</a:t>
            </a:r>
          </a:p>
          <a:p>
            <a:pPr>
              <a:buNone/>
            </a:pPr>
            <a:r>
              <a:rPr lang="en-US" dirty="0"/>
              <a:t>To ensure seamless communication, detected hazards are uploaded to a </a:t>
            </a:r>
            <a:r>
              <a:rPr lang="en-US" b="1" dirty="0"/>
              <a:t>cloud server</a:t>
            </a:r>
            <a:r>
              <a:rPr lang="en-US" dirty="0"/>
              <a:t> (such as the </a:t>
            </a:r>
            <a:r>
              <a:rPr lang="en-US" b="1" dirty="0"/>
              <a:t>Mercedes-Benz cloud</a:t>
            </a:r>
            <a:r>
              <a:rPr lang="en-US" dirty="0"/>
              <a:t> in this case). The cloud acts as a central data repository where all warning messages and road condition reports are stored and distributed to other vehicles in the network.</a:t>
            </a:r>
          </a:p>
          <a:p>
            <a:pPr>
              <a:buNone/>
            </a:pPr>
            <a:r>
              <a:rPr lang="en-US" dirty="0"/>
              <a:t>Advantages of cloud integration:</a:t>
            </a:r>
          </a:p>
          <a:p>
            <a:pPr>
              <a:buFont typeface="Arial" panose="020B0604020202020204" pitchFamily="34" charset="0"/>
              <a:buChar char="•"/>
            </a:pPr>
            <a:r>
              <a:rPr lang="en-US" b="1" dirty="0"/>
              <a:t>Faster communication</a:t>
            </a:r>
            <a:r>
              <a:rPr lang="en-US" dirty="0"/>
              <a:t>: Vehicles do not need to be directly connected; they can access hazard information from any connected car via the cloud.</a:t>
            </a:r>
          </a:p>
          <a:p>
            <a:pPr>
              <a:buFont typeface="Arial" panose="020B0604020202020204" pitchFamily="34" charset="0"/>
              <a:buChar char="•"/>
            </a:pPr>
            <a:r>
              <a:rPr lang="en-US" b="1" dirty="0"/>
              <a:t>Data persistence</a:t>
            </a:r>
            <a:r>
              <a:rPr lang="en-US" dirty="0"/>
              <a:t>: Important data (such as accident reports) remains available for a longer duration, even if the original sender moves away.</a:t>
            </a:r>
          </a:p>
          <a:p>
            <a:pPr>
              <a:buFont typeface="Arial" panose="020B0604020202020204" pitchFamily="34" charset="0"/>
              <a:buChar char="•"/>
            </a:pPr>
            <a:r>
              <a:rPr lang="en-US" b="1" dirty="0"/>
              <a:t>Scalability</a:t>
            </a:r>
            <a:r>
              <a:rPr lang="en-US" dirty="0"/>
              <a:t>: The cloud can aggregate data from multiple sources, including other vehicles, </a:t>
            </a:r>
            <a:r>
              <a:rPr lang="en-US" b="1" dirty="0"/>
              <a:t>traffic management centers</a:t>
            </a:r>
            <a:r>
              <a:rPr lang="en-US" dirty="0"/>
              <a:t>, and weather stations.</a:t>
            </a:r>
          </a:p>
        </p:txBody>
      </p:sp>
    </p:spTree>
    <p:extLst>
      <p:ext uri="{BB962C8B-B14F-4D97-AF65-F5344CB8AC3E}">
        <p14:creationId xmlns:p14="http://schemas.microsoft.com/office/powerpoint/2010/main" val="17341903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D421A-15CF-5232-D762-1C577E5293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5AA2C4-503F-9915-1BD2-F9D639C27622}"/>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3BEED8CB-82BE-4350-FA04-AD2680DCF674}"/>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86</a:t>
            </a:fld>
            <a:endParaRPr lang="en-US"/>
          </a:p>
        </p:txBody>
      </p:sp>
      <p:sp>
        <p:nvSpPr>
          <p:cNvPr id="4" name="Content Placeholder 3">
            <a:extLst>
              <a:ext uri="{FF2B5EF4-FFF2-40B4-BE49-F238E27FC236}">
                <a16:creationId xmlns:a16="http://schemas.microsoft.com/office/drawing/2014/main" id="{68DF07C9-8BA9-A70E-673B-24EE399C654D}"/>
              </a:ext>
            </a:extLst>
          </p:cNvPr>
          <p:cNvSpPr>
            <a:spLocks noGrp="1"/>
          </p:cNvSpPr>
          <p:nvPr>
            <p:ph idx="1"/>
          </p:nvPr>
        </p:nvSpPr>
        <p:spPr/>
        <p:txBody>
          <a:bodyPr>
            <a:normAutofit fontScale="92500" lnSpcReduction="10000"/>
          </a:bodyPr>
          <a:lstStyle/>
          <a:p>
            <a:pPr>
              <a:buNone/>
            </a:pPr>
            <a:r>
              <a:rPr lang="en-US" b="1" dirty="0"/>
              <a:t>5. Navigation and Voice Alerts</a:t>
            </a:r>
          </a:p>
          <a:p>
            <a:pPr>
              <a:buNone/>
            </a:pPr>
            <a:r>
              <a:rPr lang="en-US" dirty="0"/>
              <a:t>To assist drivers, warning messages are displayed directly on the </a:t>
            </a:r>
            <a:r>
              <a:rPr lang="en-US" b="1" dirty="0"/>
              <a:t>navigation system’s map</a:t>
            </a:r>
            <a:r>
              <a:rPr lang="en-US" dirty="0"/>
              <a:t>. This allows drivers to visually see the location of reported hazards, helping them make informed decisions about their route.</a:t>
            </a:r>
          </a:p>
          <a:p>
            <a:pPr>
              <a:buNone/>
            </a:pPr>
            <a:r>
              <a:rPr lang="en-US" dirty="0"/>
              <a:t>Additionally, some warnings are provided via </a:t>
            </a:r>
            <a:r>
              <a:rPr lang="en-US" b="1" dirty="0"/>
              <a:t>voice output</a:t>
            </a:r>
            <a:r>
              <a:rPr lang="en-US" dirty="0"/>
              <a:t> to minimize distraction while driving. This is particularly useful in situations where the driver needs to focus on the road, such as in </a:t>
            </a:r>
            <a:r>
              <a:rPr lang="en-US" b="1" dirty="0"/>
              <a:t>foggy conditions</a:t>
            </a:r>
            <a:r>
              <a:rPr lang="en-US" dirty="0"/>
              <a:t> or when navigating </a:t>
            </a:r>
            <a:r>
              <a:rPr lang="en-US" b="1" dirty="0"/>
              <a:t>sharp turns</a:t>
            </a:r>
            <a:r>
              <a:rPr lang="en-US" dirty="0"/>
              <a:t> where visibility is low.</a:t>
            </a:r>
          </a:p>
          <a:p>
            <a:r>
              <a:rPr lang="en-US" dirty="0"/>
              <a:t>For example, if there is an accident </a:t>
            </a:r>
            <a:r>
              <a:rPr lang="en-US" b="1" dirty="0"/>
              <a:t>around a blind curve</a:t>
            </a:r>
            <a:r>
              <a:rPr lang="en-US" dirty="0"/>
              <a:t>, the system will warn the driver using voice alerts before they reach the hazard.</a:t>
            </a:r>
          </a:p>
        </p:txBody>
      </p:sp>
    </p:spTree>
    <p:extLst>
      <p:ext uri="{BB962C8B-B14F-4D97-AF65-F5344CB8AC3E}">
        <p14:creationId xmlns:p14="http://schemas.microsoft.com/office/powerpoint/2010/main" val="32559126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99916-E01F-9F15-5031-FFA910E0164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DC582-4E44-E6F9-3EB3-9271419F0B6F}"/>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5169ACB0-5FB5-B972-00D6-3EB7FC96A43C}"/>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87</a:t>
            </a:fld>
            <a:endParaRPr lang="en-US"/>
          </a:p>
        </p:txBody>
      </p:sp>
      <p:sp>
        <p:nvSpPr>
          <p:cNvPr id="4" name="Content Placeholder 3">
            <a:extLst>
              <a:ext uri="{FF2B5EF4-FFF2-40B4-BE49-F238E27FC236}">
                <a16:creationId xmlns:a16="http://schemas.microsoft.com/office/drawing/2014/main" id="{21C3C732-6DCD-0497-2B58-003D360382E2}"/>
              </a:ext>
            </a:extLst>
          </p:cNvPr>
          <p:cNvSpPr>
            <a:spLocks noGrp="1"/>
          </p:cNvSpPr>
          <p:nvPr>
            <p:ph idx="1"/>
          </p:nvPr>
        </p:nvSpPr>
        <p:spPr/>
        <p:txBody>
          <a:bodyPr>
            <a:normAutofit fontScale="85000" lnSpcReduction="20000"/>
          </a:bodyPr>
          <a:lstStyle/>
          <a:p>
            <a:pPr>
              <a:buNone/>
            </a:pPr>
            <a:r>
              <a:rPr lang="en-US" b="1" dirty="0"/>
              <a:t>6. Hazard Detection and Reporting</a:t>
            </a:r>
          </a:p>
          <a:p>
            <a:pPr>
              <a:buNone/>
            </a:pPr>
            <a:r>
              <a:rPr lang="en-US" dirty="0"/>
              <a:t>One of the most critical applications of Car-to-X technology is automatic </a:t>
            </a:r>
            <a:r>
              <a:rPr lang="en-US" b="1" dirty="0"/>
              <a:t>hazard detection</a:t>
            </a:r>
            <a:r>
              <a:rPr lang="en-US" dirty="0"/>
              <a:t>. The system is designed to detect various road hazards, including:</a:t>
            </a:r>
          </a:p>
          <a:p>
            <a:pPr>
              <a:buFont typeface="Arial" panose="020B0604020202020204" pitchFamily="34" charset="0"/>
              <a:buChar char="•"/>
            </a:pPr>
            <a:r>
              <a:rPr lang="en-US" b="1" dirty="0"/>
              <a:t>Accidents</a:t>
            </a:r>
            <a:r>
              <a:rPr lang="en-US" dirty="0"/>
              <a:t> (e.g., a car crash ahead)</a:t>
            </a:r>
          </a:p>
          <a:p>
            <a:pPr>
              <a:buFont typeface="Arial" panose="020B0604020202020204" pitchFamily="34" charset="0"/>
              <a:buChar char="•"/>
            </a:pPr>
            <a:r>
              <a:rPr lang="en-US" b="1" dirty="0"/>
              <a:t>Weather hazards</a:t>
            </a:r>
            <a:r>
              <a:rPr lang="en-US" dirty="0"/>
              <a:t> (e.g., ice, fog, or heavy rain)</a:t>
            </a:r>
          </a:p>
          <a:p>
            <a:pPr>
              <a:buFont typeface="Arial" panose="020B0604020202020204" pitchFamily="34" charset="0"/>
              <a:buChar char="•"/>
            </a:pPr>
            <a:r>
              <a:rPr lang="en-US" b="1" dirty="0"/>
              <a:t>Traffic issues</a:t>
            </a:r>
            <a:r>
              <a:rPr lang="en-US" dirty="0"/>
              <a:t> (e.g., stalled vehicles or sudden slowdowns)</a:t>
            </a:r>
          </a:p>
          <a:p>
            <a:pPr>
              <a:buNone/>
            </a:pPr>
            <a:r>
              <a:rPr lang="en-US" dirty="0"/>
              <a:t>Additionally, the system can incorporate data from </a:t>
            </a:r>
            <a:r>
              <a:rPr lang="en-US" b="1" dirty="0"/>
              <a:t>external sources</a:t>
            </a:r>
            <a:r>
              <a:rPr lang="en-US" dirty="0"/>
              <a:t>, such as:</a:t>
            </a:r>
          </a:p>
          <a:p>
            <a:pPr>
              <a:buFont typeface="Arial" panose="020B0604020202020204" pitchFamily="34" charset="0"/>
              <a:buChar char="•"/>
            </a:pPr>
            <a:r>
              <a:rPr lang="en-US" b="1" dirty="0"/>
              <a:t>Road construction agencies</a:t>
            </a:r>
            <a:r>
              <a:rPr lang="en-US" dirty="0"/>
              <a:t> (to provide real-time information on mobile road works).</a:t>
            </a:r>
          </a:p>
          <a:p>
            <a:pPr>
              <a:buFont typeface="Arial" panose="020B0604020202020204" pitchFamily="34" charset="0"/>
              <a:buChar char="•"/>
            </a:pPr>
            <a:r>
              <a:rPr lang="en-US" b="1" dirty="0"/>
              <a:t>Traffic control centers</a:t>
            </a:r>
            <a:r>
              <a:rPr lang="en-US" dirty="0"/>
              <a:t> (to update drivers on detours or lane closures).</a:t>
            </a:r>
          </a:p>
          <a:p>
            <a:r>
              <a:rPr lang="en-US" dirty="0"/>
              <a:t>This feature ensures that drivers are not only warned about </a:t>
            </a:r>
            <a:r>
              <a:rPr lang="en-US" b="1" dirty="0"/>
              <a:t>natural hazards</a:t>
            </a:r>
            <a:r>
              <a:rPr lang="en-US" dirty="0"/>
              <a:t> but also about </a:t>
            </a:r>
            <a:r>
              <a:rPr lang="en-US" b="1" dirty="0"/>
              <a:t>human-made disruptions</a:t>
            </a:r>
            <a:r>
              <a:rPr lang="en-US" dirty="0"/>
              <a:t> on the road, improving travel efficiency and safety.</a:t>
            </a:r>
          </a:p>
        </p:txBody>
      </p:sp>
    </p:spTree>
    <p:extLst>
      <p:ext uri="{BB962C8B-B14F-4D97-AF65-F5344CB8AC3E}">
        <p14:creationId xmlns:p14="http://schemas.microsoft.com/office/powerpoint/2010/main" val="36761338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03CCB-2245-CF98-DA3B-9F75249972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F181A-2A8F-7D79-6F15-F645823A07B3}"/>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53F724A1-8231-A002-0940-C9515D20B027}"/>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88</a:t>
            </a:fld>
            <a:endParaRPr lang="en-US"/>
          </a:p>
        </p:txBody>
      </p:sp>
      <p:sp>
        <p:nvSpPr>
          <p:cNvPr id="4" name="Content Placeholder 3">
            <a:extLst>
              <a:ext uri="{FF2B5EF4-FFF2-40B4-BE49-F238E27FC236}">
                <a16:creationId xmlns:a16="http://schemas.microsoft.com/office/drawing/2014/main" id="{F811781E-9B0E-8113-8A1E-227615944330}"/>
              </a:ext>
            </a:extLst>
          </p:cNvPr>
          <p:cNvSpPr>
            <a:spLocks noGrp="1"/>
          </p:cNvSpPr>
          <p:nvPr>
            <p:ph idx="1"/>
          </p:nvPr>
        </p:nvSpPr>
        <p:spPr/>
        <p:txBody>
          <a:bodyPr>
            <a:normAutofit/>
          </a:bodyPr>
          <a:lstStyle/>
          <a:p>
            <a:pPr>
              <a:buNone/>
            </a:pPr>
            <a:r>
              <a:rPr lang="en-US" dirty="0"/>
              <a:t>Car-to-X communication is a perfect example of </a:t>
            </a:r>
            <a:r>
              <a:rPr lang="en-US" b="1" dirty="0"/>
              <a:t>Network Embedded Applications</a:t>
            </a:r>
            <a:r>
              <a:rPr lang="en-US" dirty="0"/>
              <a:t> in action. It integrates </a:t>
            </a:r>
            <a:r>
              <a:rPr lang="en-US" b="1" dirty="0"/>
              <a:t>real-time networking, cloud computing, and embedded sensor technologies</a:t>
            </a:r>
            <a:r>
              <a:rPr lang="en-US" dirty="0"/>
              <a:t> to improve road safety and driving efficiency. The combination of </a:t>
            </a:r>
            <a:r>
              <a:rPr lang="en-US" b="1" dirty="0"/>
              <a:t>cellular networks, cloud-based data exchange, onboard sensors, and hazard reporting</a:t>
            </a:r>
            <a:r>
              <a:rPr lang="en-US" dirty="0"/>
              <a:t> creates a smarter, more connected transportation system.</a:t>
            </a:r>
          </a:p>
        </p:txBody>
      </p:sp>
    </p:spTree>
    <p:extLst>
      <p:ext uri="{BB962C8B-B14F-4D97-AF65-F5344CB8AC3E}">
        <p14:creationId xmlns:p14="http://schemas.microsoft.com/office/powerpoint/2010/main" val="25689470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9D8A4-EC66-8AC2-5A24-8EFE21AE546F}"/>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2F5840FB-EAD9-84B3-F8C9-2FB0827B0E11}"/>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BDBB9E69-2988-0A4B-550F-A28B5F060E62}"/>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89</a:t>
            </a:fld>
            <a:endParaRPr lang="en-US"/>
          </a:p>
        </p:txBody>
      </p:sp>
      <p:sp>
        <p:nvSpPr>
          <p:cNvPr id="4" name="Content Placeholder 3">
            <a:extLst>
              <a:ext uri="{FF2B5EF4-FFF2-40B4-BE49-F238E27FC236}">
                <a16:creationId xmlns:a16="http://schemas.microsoft.com/office/drawing/2014/main" id="{5857D2ED-7DE4-50FF-49F2-E1B525CEF0B7}"/>
              </a:ext>
            </a:extLst>
          </p:cNvPr>
          <p:cNvSpPr>
            <a:spLocks noGrp="1"/>
          </p:cNvSpPr>
          <p:nvPr>
            <p:ph idx="1"/>
          </p:nvPr>
        </p:nvSpPr>
        <p:spPr/>
        <p:txBody>
          <a:bodyPr>
            <a:normAutofit lnSpcReduction="10000"/>
          </a:bodyPr>
          <a:lstStyle/>
          <a:p>
            <a:pPr>
              <a:buNone/>
            </a:pPr>
            <a:r>
              <a:rPr lang="en-US" b="1" dirty="0"/>
              <a:t>1. </a:t>
            </a:r>
            <a:r>
              <a:rPr lang="en-US" b="1" dirty="0" err="1"/>
              <a:t>LoRaWAN</a:t>
            </a:r>
            <a:r>
              <a:rPr lang="en-US" b="1" dirty="0"/>
              <a:t> and the Internet of Things (IoT)</a:t>
            </a:r>
          </a:p>
          <a:p>
            <a:pPr>
              <a:buNone/>
            </a:pPr>
            <a:r>
              <a:rPr lang="en-US" dirty="0" err="1"/>
              <a:t>LoRaWAN</a:t>
            </a:r>
            <a:r>
              <a:rPr lang="en-US" dirty="0"/>
              <a:t> (Long Range Wide Area Network) is a key </a:t>
            </a:r>
            <a:r>
              <a:rPr lang="en-US" b="1" dirty="0"/>
              <a:t>networking standard</a:t>
            </a:r>
            <a:r>
              <a:rPr lang="en-US" dirty="0"/>
              <a:t> that enables the Internet of Things (IoT). The goal of IoT is to create </a:t>
            </a:r>
            <a:r>
              <a:rPr lang="en-US" b="1" dirty="0"/>
              <a:t>smarter, more efficient choices</a:t>
            </a:r>
            <a:r>
              <a:rPr lang="en-US" dirty="0"/>
              <a:t> that contribute to sustainability in areas such as </a:t>
            </a:r>
            <a:r>
              <a:rPr lang="en-US" b="1" dirty="0"/>
              <a:t>environmental monitoring, healthcare, and social well-being</a:t>
            </a:r>
            <a:r>
              <a:rPr lang="en-US" dirty="0"/>
              <a:t>.</a:t>
            </a:r>
          </a:p>
          <a:p>
            <a:r>
              <a:rPr lang="en-US" dirty="0"/>
              <a:t>However, implementing IoT solutions requires </a:t>
            </a:r>
            <a:r>
              <a:rPr lang="en-US" b="1" dirty="0"/>
              <a:t>efficient sensor communication</a:t>
            </a:r>
            <a:r>
              <a:rPr lang="en-US" dirty="0"/>
              <a:t>, which is where </a:t>
            </a:r>
            <a:r>
              <a:rPr lang="en-US" b="1" dirty="0"/>
              <a:t>LoRa technology</a:t>
            </a:r>
            <a:r>
              <a:rPr lang="en-US" dirty="0"/>
              <a:t> plays a critical role. LoRa allows devices to communicate over </a:t>
            </a:r>
            <a:r>
              <a:rPr lang="en-US" b="1" dirty="0"/>
              <a:t>long distances with minimal power consumption</a:t>
            </a:r>
            <a:r>
              <a:rPr lang="en-US" dirty="0"/>
              <a:t>, making IoT networks </a:t>
            </a:r>
            <a:r>
              <a:rPr lang="en-US" b="1" dirty="0"/>
              <a:t>scalable, cost-effective, and energy-efficient</a:t>
            </a:r>
            <a:r>
              <a:rPr lang="en-US" dirty="0"/>
              <a:t>.</a:t>
            </a:r>
          </a:p>
          <a:p>
            <a:endParaRPr lang="en-IN" dirty="0"/>
          </a:p>
        </p:txBody>
      </p:sp>
    </p:spTree>
    <p:extLst>
      <p:ext uri="{BB962C8B-B14F-4D97-AF65-F5344CB8AC3E}">
        <p14:creationId xmlns:p14="http://schemas.microsoft.com/office/powerpoint/2010/main" val="188720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FA98F-63FD-2C8A-FD8A-F6C56E5268F3}"/>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E1FEF0D0-A45F-872A-F345-FC8CE0185568}"/>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4" name="Content Placeholder 3">
            <a:extLst>
              <a:ext uri="{FF2B5EF4-FFF2-40B4-BE49-F238E27FC236}">
                <a16:creationId xmlns:a16="http://schemas.microsoft.com/office/drawing/2014/main" id="{1E23337A-7BDC-3A6D-3333-9EE061307881}"/>
              </a:ext>
            </a:extLst>
          </p:cNvPr>
          <p:cNvSpPr>
            <a:spLocks noGrp="1"/>
          </p:cNvSpPr>
          <p:nvPr>
            <p:ph idx="1"/>
          </p:nvPr>
        </p:nvSpPr>
        <p:spPr/>
        <p:txBody>
          <a:bodyPr/>
          <a:lstStyle/>
          <a:p>
            <a:pPr>
              <a:buNone/>
            </a:pPr>
            <a:r>
              <a:rPr lang="en-US" b="1" dirty="0"/>
              <a:t>1. Definition &amp; Meaning</a:t>
            </a:r>
          </a:p>
          <a:p>
            <a:pPr>
              <a:buNone/>
            </a:pPr>
            <a:r>
              <a:rPr lang="en-US" dirty="0"/>
              <a:t>The </a:t>
            </a:r>
            <a:r>
              <a:rPr lang="en-US" b="1" dirty="0"/>
              <a:t>Internet of Things (IoT)</a:t>
            </a:r>
            <a:r>
              <a:rPr lang="en-US" dirty="0"/>
              <a:t> refers to the </a:t>
            </a:r>
            <a:r>
              <a:rPr lang="en-US" b="1" dirty="0"/>
              <a:t>interconnection of physical devices</a:t>
            </a:r>
            <a:r>
              <a:rPr lang="en-US" dirty="0"/>
              <a:t> through the Internet, allowing them to collect, share, and analyze data. These devices can range from </a:t>
            </a:r>
            <a:r>
              <a:rPr lang="en-US" b="1" dirty="0"/>
              <a:t>smartphones, home appliances, and cars to industrial machines, healthcare equipment, and city infrastructure</a:t>
            </a:r>
            <a:r>
              <a:rPr lang="en-US" dirty="0"/>
              <a:t>.</a:t>
            </a:r>
          </a:p>
          <a:p>
            <a:r>
              <a:rPr lang="en-US" dirty="0"/>
              <a:t>IoT is considered an </a:t>
            </a:r>
            <a:r>
              <a:rPr lang="en-US" b="1" dirty="0"/>
              <a:t>evolution of mobile, home, and embedded applications</a:t>
            </a:r>
            <a:r>
              <a:rPr lang="en-US" dirty="0"/>
              <a:t>, integrating greater computing power and advanced </a:t>
            </a:r>
            <a:r>
              <a:rPr lang="en-US" b="1" dirty="0"/>
              <a:t>data analytics</a:t>
            </a:r>
            <a:r>
              <a:rPr lang="en-US" dirty="0"/>
              <a:t> to extract valuable insights.</a:t>
            </a:r>
          </a:p>
          <a:p>
            <a:endParaRPr lang="en-IN" dirty="0"/>
          </a:p>
        </p:txBody>
      </p:sp>
    </p:spTree>
    <p:extLst>
      <p:ext uri="{BB962C8B-B14F-4D97-AF65-F5344CB8AC3E}">
        <p14:creationId xmlns:p14="http://schemas.microsoft.com/office/powerpoint/2010/main" val="3687080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A98ED-C122-193F-E285-844C007D39E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76A3D-4D70-A802-D875-9EBEF17B1296}"/>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5214CBDB-11DE-EBE5-6B17-5B925C79B6B6}"/>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606AF3BD-5B9B-9237-1783-9F3C2C53571E}"/>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90</a:t>
            </a:fld>
            <a:endParaRPr lang="en-US"/>
          </a:p>
        </p:txBody>
      </p:sp>
      <p:sp>
        <p:nvSpPr>
          <p:cNvPr id="4" name="Content Placeholder 3">
            <a:extLst>
              <a:ext uri="{FF2B5EF4-FFF2-40B4-BE49-F238E27FC236}">
                <a16:creationId xmlns:a16="http://schemas.microsoft.com/office/drawing/2014/main" id="{D7BA42B4-0DA1-7F21-4ED7-BA998335FEDE}"/>
              </a:ext>
            </a:extLst>
          </p:cNvPr>
          <p:cNvSpPr>
            <a:spLocks noGrp="1"/>
          </p:cNvSpPr>
          <p:nvPr>
            <p:ph idx="1"/>
          </p:nvPr>
        </p:nvSpPr>
        <p:spPr/>
        <p:txBody>
          <a:bodyPr>
            <a:normAutofit fontScale="92500"/>
          </a:bodyPr>
          <a:lstStyle/>
          <a:p>
            <a:pPr>
              <a:buNone/>
            </a:pPr>
            <a:r>
              <a:rPr lang="en-US" b="1" dirty="0"/>
              <a:t>2. LoRa Technology for Sensor Communication</a:t>
            </a:r>
          </a:p>
          <a:p>
            <a:pPr>
              <a:buNone/>
            </a:pPr>
            <a:r>
              <a:rPr lang="en-US" dirty="0"/>
              <a:t>Every IoT system consists of three core components:</a:t>
            </a:r>
          </a:p>
          <a:p>
            <a:pPr>
              <a:buFont typeface="+mj-lt"/>
              <a:buAutoNum type="arabicPeriod"/>
            </a:pPr>
            <a:r>
              <a:rPr lang="en-US" b="1" dirty="0"/>
              <a:t>Sensors</a:t>
            </a:r>
            <a:r>
              <a:rPr lang="en-US" dirty="0"/>
              <a:t>: Collect real-world data (e.g., temperature, air quality, or movement).</a:t>
            </a:r>
          </a:p>
          <a:p>
            <a:pPr>
              <a:buFont typeface="+mj-lt"/>
              <a:buAutoNum type="arabicPeriod"/>
            </a:pPr>
            <a:r>
              <a:rPr lang="en-US" b="1" dirty="0"/>
              <a:t>Network</a:t>
            </a:r>
            <a:r>
              <a:rPr lang="en-US" dirty="0"/>
              <a:t>: Transmits the collected data to a central system.</a:t>
            </a:r>
          </a:p>
          <a:p>
            <a:pPr>
              <a:buFont typeface="+mj-lt"/>
              <a:buAutoNum type="arabicPeriod"/>
            </a:pPr>
            <a:r>
              <a:rPr lang="en-US" b="1" dirty="0"/>
              <a:t>Data Processing</a:t>
            </a:r>
            <a:r>
              <a:rPr lang="en-US" dirty="0"/>
              <a:t>: Converts raw sensor data into actionable insights.</a:t>
            </a:r>
          </a:p>
          <a:p>
            <a:r>
              <a:rPr lang="en-US" dirty="0"/>
              <a:t>LoRa technology enables sensors to communicate wirelessly over </a:t>
            </a:r>
            <a:r>
              <a:rPr lang="en-US" b="1" dirty="0"/>
              <a:t>long distances</a:t>
            </a:r>
            <a:r>
              <a:rPr lang="en-US" dirty="0"/>
              <a:t> while consuming </a:t>
            </a:r>
            <a:r>
              <a:rPr lang="en-US" b="1" dirty="0"/>
              <a:t>very little power</a:t>
            </a:r>
            <a:r>
              <a:rPr lang="en-US" dirty="0"/>
              <a:t>. This makes LoRa the preferred choice for IoT applications where battery life and coverage area are critical.</a:t>
            </a:r>
          </a:p>
        </p:txBody>
      </p:sp>
    </p:spTree>
    <p:extLst>
      <p:ext uri="{BB962C8B-B14F-4D97-AF65-F5344CB8AC3E}">
        <p14:creationId xmlns:p14="http://schemas.microsoft.com/office/powerpoint/2010/main" val="33342812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110D1-519F-037B-7BFD-5233391890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C290F-9979-2DA9-AA39-FC45A5FFE92C}"/>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016C29A0-9C56-7F4C-EAF7-8BCFCA781D6C}"/>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84A7D8BA-26A0-E28F-EE3D-A3076C77EBBD}"/>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91</a:t>
            </a:fld>
            <a:endParaRPr lang="en-US"/>
          </a:p>
        </p:txBody>
      </p:sp>
      <p:sp>
        <p:nvSpPr>
          <p:cNvPr id="4" name="Content Placeholder 3">
            <a:extLst>
              <a:ext uri="{FF2B5EF4-FFF2-40B4-BE49-F238E27FC236}">
                <a16:creationId xmlns:a16="http://schemas.microsoft.com/office/drawing/2014/main" id="{483C30F9-B816-8BB7-BDC8-0E5CCB503E68}"/>
              </a:ext>
            </a:extLst>
          </p:cNvPr>
          <p:cNvSpPr>
            <a:spLocks noGrp="1"/>
          </p:cNvSpPr>
          <p:nvPr>
            <p:ph idx="1"/>
          </p:nvPr>
        </p:nvSpPr>
        <p:spPr/>
        <p:txBody>
          <a:bodyPr>
            <a:normAutofit fontScale="85000" lnSpcReduction="10000"/>
          </a:bodyPr>
          <a:lstStyle/>
          <a:p>
            <a:pPr>
              <a:buNone/>
            </a:pPr>
            <a:r>
              <a:rPr lang="en-US" b="1" dirty="0"/>
              <a:t>3. </a:t>
            </a:r>
            <a:r>
              <a:rPr lang="en-US" b="1" dirty="0" err="1"/>
              <a:t>LoRaWAN</a:t>
            </a:r>
            <a:r>
              <a:rPr lang="en-US" b="1" dirty="0"/>
              <a:t> as a Global Standard</a:t>
            </a:r>
          </a:p>
          <a:p>
            <a:pPr>
              <a:buNone/>
            </a:pPr>
            <a:r>
              <a:rPr lang="en-US" dirty="0" err="1"/>
              <a:t>LoRaWAN</a:t>
            </a:r>
            <a:r>
              <a:rPr lang="en-US" dirty="0"/>
              <a:t> is an </a:t>
            </a:r>
            <a:r>
              <a:rPr lang="en-US" b="1" dirty="0"/>
              <a:t>open standard</a:t>
            </a:r>
            <a:r>
              <a:rPr lang="en-US" dirty="0"/>
              <a:t> recognized by the </a:t>
            </a:r>
            <a:r>
              <a:rPr lang="en-US" b="1" dirty="0"/>
              <a:t>International Telecommunication Union (ITU)</a:t>
            </a:r>
            <a:r>
              <a:rPr lang="en-US" dirty="0"/>
              <a:t> and operates on an </a:t>
            </a:r>
            <a:r>
              <a:rPr lang="en-US" b="1" dirty="0"/>
              <a:t>unlicensed radio spectrum</a:t>
            </a:r>
            <a:r>
              <a:rPr lang="en-US" dirty="0"/>
              <a:t>. This means businesses and individuals can </a:t>
            </a:r>
            <a:r>
              <a:rPr lang="en-US" b="1" dirty="0"/>
              <a:t>deploy their own LoRa networks</a:t>
            </a:r>
            <a:r>
              <a:rPr lang="en-US" dirty="0"/>
              <a:t> without requiring a government license or relying on commercial network providers.</a:t>
            </a:r>
          </a:p>
          <a:p>
            <a:pPr>
              <a:buNone/>
            </a:pPr>
            <a:r>
              <a:rPr lang="en-US" dirty="0"/>
              <a:t>Key benefits include:</a:t>
            </a:r>
          </a:p>
          <a:p>
            <a:pPr>
              <a:buFont typeface="Arial" panose="020B0604020202020204" pitchFamily="34" charset="0"/>
              <a:buChar char="•"/>
            </a:pPr>
            <a:r>
              <a:rPr lang="en-US" b="1" dirty="0"/>
              <a:t>Global Adoption</a:t>
            </a:r>
            <a:r>
              <a:rPr lang="en-US" dirty="0"/>
              <a:t>: Over </a:t>
            </a:r>
            <a:r>
              <a:rPr lang="en-US" b="1" dirty="0"/>
              <a:t>160 network operators</a:t>
            </a:r>
            <a:r>
              <a:rPr lang="en-US" dirty="0"/>
              <a:t> and </a:t>
            </a:r>
            <a:r>
              <a:rPr lang="en-US" b="1" dirty="0"/>
              <a:t>3 million+ LoRa gateways</a:t>
            </a:r>
            <a:r>
              <a:rPr lang="en-US" dirty="0"/>
              <a:t> are deployed worldwide.</a:t>
            </a:r>
          </a:p>
          <a:p>
            <a:pPr>
              <a:buFont typeface="Arial" panose="020B0604020202020204" pitchFamily="34" charset="0"/>
              <a:buChar char="•"/>
            </a:pPr>
            <a:r>
              <a:rPr lang="en-US" b="1" dirty="0"/>
              <a:t>Scalability</a:t>
            </a:r>
            <a:r>
              <a:rPr lang="en-US" dirty="0"/>
              <a:t>: </a:t>
            </a:r>
            <a:r>
              <a:rPr lang="en-US" dirty="0" err="1"/>
              <a:t>LoRaWAN</a:t>
            </a:r>
            <a:r>
              <a:rPr lang="en-US" dirty="0"/>
              <a:t> can support </a:t>
            </a:r>
            <a:r>
              <a:rPr lang="en-US" b="1" dirty="0"/>
              <a:t>up to 5 billion connected devices</a:t>
            </a:r>
            <a:r>
              <a:rPr lang="en-US" dirty="0"/>
              <a:t>, making it ideal for large-scale IoT deployments.</a:t>
            </a:r>
          </a:p>
          <a:p>
            <a:r>
              <a:rPr lang="en-US" dirty="0"/>
              <a:t>Unlike </a:t>
            </a:r>
            <a:r>
              <a:rPr lang="en-US" b="1" dirty="0"/>
              <a:t>Wi-Fi</a:t>
            </a:r>
            <a:r>
              <a:rPr lang="en-US" dirty="0"/>
              <a:t>, which has a limited range, and </a:t>
            </a:r>
            <a:r>
              <a:rPr lang="en-US" b="1" dirty="0"/>
              <a:t>cellular networks</a:t>
            </a:r>
            <a:r>
              <a:rPr lang="en-US" dirty="0"/>
              <a:t>, which require high power consumption and costly provider services, </a:t>
            </a:r>
            <a:r>
              <a:rPr lang="en-US" dirty="0" err="1"/>
              <a:t>LoRaWAN</a:t>
            </a:r>
            <a:r>
              <a:rPr lang="en-US" dirty="0"/>
              <a:t> enables </a:t>
            </a:r>
            <a:r>
              <a:rPr lang="en-US" b="1" dirty="0"/>
              <a:t>wide coverage with low power consumption</a:t>
            </a:r>
            <a:r>
              <a:rPr lang="en-US" dirty="0"/>
              <a:t>, making it ideal for IoT networks.</a:t>
            </a:r>
          </a:p>
        </p:txBody>
      </p:sp>
    </p:spTree>
    <p:extLst>
      <p:ext uri="{BB962C8B-B14F-4D97-AF65-F5344CB8AC3E}">
        <p14:creationId xmlns:p14="http://schemas.microsoft.com/office/powerpoint/2010/main" val="20849159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2C177-AA36-EB69-F8C1-EF8F83FAFA0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41924B-13DF-5BA2-EA9B-50542AC08C5D}"/>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6E96C43D-F95B-BA4A-D5A1-8B0BCF0C93C9}"/>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CD288323-D30C-D512-F242-95142E31554B}"/>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92</a:t>
            </a:fld>
            <a:endParaRPr lang="en-US"/>
          </a:p>
        </p:txBody>
      </p:sp>
      <p:sp>
        <p:nvSpPr>
          <p:cNvPr id="4" name="Content Placeholder 3">
            <a:extLst>
              <a:ext uri="{FF2B5EF4-FFF2-40B4-BE49-F238E27FC236}">
                <a16:creationId xmlns:a16="http://schemas.microsoft.com/office/drawing/2014/main" id="{3C763C21-3D6C-5C43-DA6E-D3E5DF4EB4D8}"/>
              </a:ext>
            </a:extLst>
          </p:cNvPr>
          <p:cNvSpPr>
            <a:spLocks noGrp="1"/>
          </p:cNvSpPr>
          <p:nvPr>
            <p:ph idx="1"/>
          </p:nvPr>
        </p:nvSpPr>
        <p:spPr/>
        <p:txBody>
          <a:bodyPr>
            <a:normAutofit fontScale="70000" lnSpcReduction="20000"/>
          </a:bodyPr>
          <a:lstStyle/>
          <a:p>
            <a:pPr>
              <a:buNone/>
            </a:pPr>
            <a:r>
              <a:rPr lang="en-US" b="1" dirty="0"/>
              <a:t>4. LoRa for Asset Tracking</a:t>
            </a:r>
          </a:p>
          <a:p>
            <a:pPr>
              <a:buNone/>
            </a:pPr>
            <a:r>
              <a:rPr lang="en-US" dirty="0"/>
              <a:t>One of the most practical applications of </a:t>
            </a:r>
            <a:r>
              <a:rPr lang="en-US" dirty="0" err="1"/>
              <a:t>LoRaWAN</a:t>
            </a:r>
            <a:r>
              <a:rPr lang="en-US" dirty="0"/>
              <a:t> is </a:t>
            </a:r>
            <a:r>
              <a:rPr lang="en-US" b="1" dirty="0"/>
              <a:t>asset tracking</a:t>
            </a:r>
            <a:r>
              <a:rPr lang="en-US" dirty="0"/>
              <a:t>. Many businesses need to monitor the </a:t>
            </a:r>
            <a:r>
              <a:rPr lang="en-US" b="1" dirty="0"/>
              <a:t>location and condition</a:t>
            </a:r>
            <a:r>
              <a:rPr lang="en-US" dirty="0"/>
              <a:t> of their assets in </a:t>
            </a:r>
            <a:r>
              <a:rPr lang="en-US" b="1" dirty="0"/>
              <a:t>supply chains, warehouses, and industrial operations</a:t>
            </a:r>
            <a:r>
              <a:rPr lang="en-US" dirty="0"/>
              <a:t>.</a:t>
            </a:r>
          </a:p>
          <a:p>
            <a:pPr>
              <a:buNone/>
            </a:pPr>
            <a:r>
              <a:rPr lang="en-US" dirty="0"/>
              <a:t>Challenges with existing technologies:</a:t>
            </a:r>
          </a:p>
          <a:p>
            <a:pPr>
              <a:buFont typeface="Arial" panose="020B0604020202020204" pitchFamily="34" charset="0"/>
              <a:buChar char="•"/>
            </a:pPr>
            <a:r>
              <a:rPr lang="en-US" b="1" dirty="0"/>
              <a:t>Wi-Fi</a:t>
            </a:r>
            <a:r>
              <a:rPr lang="en-US" dirty="0"/>
              <a:t>: Short range, not suitable for large-scale tracking.</a:t>
            </a:r>
          </a:p>
          <a:p>
            <a:pPr>
              <a:buFont typeface="Arial" panose="020B0604020202020204" pitchFamily="34" charset="0"/>
              <a:buChar char="•"/>
            </a:pPr>
            <a:r>
              <a:rPr lang="en-US" b="1" dirty="0"/>
              <a:t>Cellular networks</a:t>
            </a:r>
            <a:r>
              <a:rPr lang="en-US" dirty="0"/>
              <a:t>: Higher power consumption and dependency on mobile network providers.</a:t>
            </a:r>
          </a:p>
          <a:p>
            <a:pPr>
              <a:buNone/>
            </a:pPr>
            <a:r>
              <a:rPr lang="en-US" b="1" dirty="0"/>
              <a:t>LoRa solves these issues</a:t>
            </a:r>
            <a:r>
              <a:rPr lang="en-US" dirty="0"/>
              <a:t> by providing:</a:t>
            </a:r>
          </a:p>
          <a:p>
            <a:pPr>
              <a:buFont typeface="Arial" panose="020B0604020202020204" pitchFamily="34" charset="0"/>
              <a:buChar char="•"/>
            </a:pPr>
            <a:r>
              <a:rPr lang="en-US" b="1" dirty="0"/>
              <a:t>Long-range communication</a:t>
            </a:r>
            <a:r>
              <a:rPr lang="en-US" dirty="0"/>
              <a:t> (even in remote areas).</a:t>
            </a:r>
          </a:p>
          <a:p>
            <a:pPr>
              <a:buFont typeface="Arial" panose="020B0604020202020204" pitchFamily="34" charset="0"/>
              <a:buChar char="•"/>
            </a:pPr>
            <a:r>
              <a:rPr lang="en-US" b="1" dirty="0"/>
              <a:t>Low power consumption</a:t>
            </a:r>
            <a:r>
              <a:rPr lang="en-US" dirty="0"/>
              <a:t>, allowing sensors to last for years on a single battery.</a:t>
            </a:r>
          </a:p>
          <a:p>
            <a:pPr>
              <a:buFont typeface="Arial" panose="020B0604020202020204" pitchFamily="34" charset="0"/>
              <a:buChar char="•"/>
            </a:pPr>
            <a:r>
              <a:rPr lang="en-US" b="1" dirty="0"/>
              <a:t>GPS-free geolocation</a:t>
            </a:r>
            <a:r>
              <a:rPr lang="en-US" dirty="0"/>
              <a:t>, enabling tracking without using energy-intensive GPS technology.</a:t>
            </a:r>
          </a:p>
          <a:p>
            <a:r>
              <a:rPr lang="en-US" dirty="0"/>
              <a:t>Example: A small business owner can </a:t>
            </a:r>
            <a:r>
              <a:rPr lang="en-US" b="1" dirty="0"/>
              <a:t>attach LoRa-based sensors</a:t>
            </a:r>
            <a:r>
              <a:rPr lang="en-US" dirty="0"/>
              <a:t> to their products to track them </a:t>
            </a:r>
            <a:r>
              <a:rPr lang="en-US" b="1" dirty="0"/>
              <a:t>without needing expensive cellular connectivity</a:t>
            </a:r>
            <a:r>
              <a:rPr lang="en-US" dirty="0"/>
              <a:t>.</a:t>
            </a:r>
          </a:p>
        </p:txBody>
      </p:sp>
    </p:spTree>
    <p:extLst>
      <p:ext uri="{BB962C8B-B14F-4D97-AF65-F5344CB8AC3E}">
        <p14:creationId xmlns:p14="http://schemas.microsoft.com/office/powerpoint/2010/main" val="28760299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9CC09-DAF4-5BE4-3F75-0BA8F2B418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2FD4C-9C5C-1E0B-A929-6BEE53B07C94}"/>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205615EB-9839-95FE-4E3F-07113BC4B632}"/>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5BD966B7-F056-943D-6F86-97DCD3465E88}"/>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93</a:t>
            </a:fld>
            <a:endParaRPr lang="en-US"/>
          </a:p>
        </p:txBody>
      </p:sp>
      <p:sp>
        <p:nvSpPr>
          <p:cNvPr id="4" name="Content Placeholder 3">
            <a:extLst>
              <a:ext uri="{FF2B5EF4-FFF2-40B4-BE49-F238E27FC236}">
                <a16:creationId xmlns:a16="http://schemas.microsoft.com/office/drawing/2014/main" id="{6A1439F1-B78D-D4A4-CD56-7490C74601A2}"/>
              </a:ext>
            </a:extLst>
          </p:cNvPr>
          <p:cNvSpPr>
            <a:spLocks noGrp="1"/>
          </p:cNvSpPr>
          <p:nvPr>
            <p:ph idx="1"/>
          </p:nvPr>
        </p:nvSpPr>
        <p:spPr/>
        <p:txBody>
          <a:bodyPr>
            <a:normAutofit fontScale="55000" lnSpcReduction="20000"/>
          </a:bodyPr>
          <a:lstStyle/>
          <a:p>
            <a:pPr>
              <a:buNone/>
            </a:pPr>
            <a:r>
              <a:rPr lang="en-US" b="1" dirty="0"/>
              <a:t>5. LoRa’s Applications in Different Industries</a:t>
            </a:r>
          </a:p>
          <a:p>
            <a:pPr>
              <a:buNone/>
            </a:pPr>
            <a:r>
              <a:rPr lang="en-US" dirty="0"/>
              <a:t>LoRa technology is already being used in various industries to improve efficiency and sustainability.</a:t>
            </a:r>
          </a:p>
          <a:p>
            <a:pPr>
              <a:buNone/>
            </a:pPr>
            <a:r>
              <a:rPr lang="en-US" dirty="0"/>
              <a:t>✔ </a:t>
            </a:r>
            <a:r>
              <a:rPr lang="en-US" b="1" dirty="0"/>
              <a:t>Environmental Monitoring</a:t>
            </a:r>
            <a:endParaRPr lang="en-US" dirty="0"/>
          </a:p>
          <a:p>
            <a:pPr>
              <a:buFont typeface="Arial" panose="020B0604020202020204" pitchFamily="34" charset="0"/>
              <a:buChar char="•"/>
            </a:pPr>
            <a:r>
              <a:rPr lang="en-US" dirty="0"/>
              <a:t>Helps monitor </a:t>
            </a:r>
            <a:r>
              <a:rPr lang="en-US" b="1" dirty="0"/>
              <a:t>water systems</a:t>
            </a:r>
            <a:r>
              <a:rPr lang="en-US" dirty="0"/>
              <a:t> to detect </a:t>
            </a:r>
            <a:r>
              <a:rPr lang="en-US" b="1" dirty="0"/>
              <a:t>shortages, floods, and compliance with regulations</a:t>
            </a:r>
            <a:r>
              <a:rPr lang="en-US" dirty="0"/>
              <a:t>.</a:t>
            </a:r>
          </a:p>
          <a:p>
            <a:pPr>
              <a:buFont typeface="Arial" panose="020B0604020202020204" pitchFamily="34" charset="0"/>
              <a:buChar char="•"/>
            </a:pPr>
            <a:r>
              <a:rPr lang="en-US" dirty="0"/>
              <a:t>Supports </a:t>
            </a:r>
            <a:r>
              <a:rPr lang="en-US" b="1" dirty="0"/>
              <a:t>smart agriculture</a:t>
            </a:r>
            <a:r>
              <a:rPr lang="en-US" dirty="0"/>
              <a:t>, where sensors track </a:t>
            </a:r>
            <a:r>
              <a:rPr lang="en-US" b="1" dirty="0"/>
              <a:t>soil moisture, weather conditions, and irrigation efficiency</a:t>
            </a:r>
            <a:r>
              <a:rPr lang="en-US" dirty="0"/>
              <a:t>.</a:t>
            </a:r>
          </a:p>
          <a:p>
            <a:pPr>
              <a:buNone/>
            </a:pPr>
            <a:r>
              <a:rPr lang="en-US" dirty="0"/>
              <a:t>✔ </a:t>
            </a:r>
            <a:r>
              <a:rPr lang="en-US" b="1" dirty="0"/>
              <a:t>Healthcare</a:t>
            </a:r>
            <a:endParaRPr lang="en-US" dirty="0"/>
          </a:p>
          <a:p>
            <a:pPr>
              <a:buFont typeface="Arial" panose="020B0604020202020204" pitchFamily="34" charset="0"/>
              <a:buChar char="•"/>
            </a:pPr>
            <a:r>
              <a:rPr lang="en-US" dirty="0"/>
              <a:t>Provides </a:t>
            </a:r>
            <a:r>
              <a:rPr lang="en-US" b="1" dirty="0"/>
              <a:t>real-time alerts</a:t>
            </a:r>
            <a:r>
              <a:rPr lang="en-US" dirty="0"/>
              <a:t> for </a:t>
            </a:r>
            <a:r>
              <a:rPr lang="en-US" b="1" dirty="0"/>
              <a:t>Alzheimer’s patients</a:t>
            </a:r>
            <a:r>
              <a:rPr lang="en-US" dirty="0"/>
              <a:t> who wander outside designated safe zones, ensuring their safety.</a:t>
            </a:r>
          </a:p>
          <a:p>
            <a:pPr>
              <a:buFont typeface="Arial" panose="020B0604020202020204" pitchFamily="34" charset="0"/>
              <a:buChar char="•"/>
            </a:pPr>
            <a:r>
              <a:rPr lang="en-US" dirty="0"/>
              <a:t>Enables </a:t>
            </a:r>
            <a:r>
              <a:rPr lang="en-US" b="1" dirty="0"/>
              <a:t>remote health monitoring</a:t>
            </a:r>
            <a:r>
              <a:rPr lang="en-US" dirty="0"/>
              <a:t> for </a:t>
            </a:r>
            <a:r>
              <a:rPr lang="en-US" b="1" dirty="0"/>
              <a:t>elderly and at-risk patients</a:t>
            </a:r>
            <a:r>
              <a:rPr lang="en-US" dirty="0"/>
              <a:t>.</a:t>
            </a:r>
          </a:p>
          <a:p>
            <a:pPr>
              <a:buNone/>
            </a:pPr>
            <a:r>
              <a:rPr lang="en-US" dirty="0"/>
              <a:t>✔ </a:t>
            </a:r>
            <a:r>
              <a:rPr lang="en-US" b="1" dirty="0"/>
              <a:t>Smart Cities &amp; Infrastructure</a:t>
            </a:r>
            <a:endParaRPr lang="en-US" dirty="0"/>
          </a:p>
          <a:p>
            <a:pPr>
              <a:buFont typeface="Arial" panose="020B0604020202020204" pitchFamily="34" charset="0"/>
              <a:buChar char="•"/>
            </a:pPr>
            <a:r>
              <a:rPr lang="en-US" dirty="0"/>
              <a:t>Used in </a:t>
            </a:r>
            <a:r>
              <a:rPr lang="en-US" b="1" dirty="0"/>
              <a:t>waste management systems</a:t>
            </a:r>
            <a:r>
              <a:rPr lang="en-US" dirty="0"/>
              <a:t> to optimize garbage collection routes.</a:t>
            </a:r>
          </a:p>
          <a:p>
            <a:pPr>
              <a:buFont typeface="Arial" panose="020B0604020202020204" pitchFamily="34" charset="0"/>
              <a:buChar char="•"/>
            </a:pPr>
            <a:r>
              <a:rPr lang="en-US" dirty="0"/>
              <a:t>Helps </a:t>
            </a:r>
            <a:r>
              <a:rPr lang="en-US" b="1" dirty="0"/>
              <a:t>reduce food waste</a:t>
            </a:r>
            <a:r>
              <a:rPr lang="en-US" dirty="0"/>
              <a:t> in restaurants by </a:t>
            </a:r>
            <a:r>
              <a:rPr lang="en-US" b="1" dirty="0"/>
              <a:t>monitoring storage conditions</a:t>
            </a:r>
            <a:r>
              <a:rPr lang="en-US" dirty="0"/>
              <a:t> and minimizing spoilage.</a:t>
            </a:r>
          </a:p>
          <a:p>
            <a:pPr>
              <a:buNone/>
            </a:pPr>
            <a:r>
              <a:rPr lang="en-US" dirty="0"/>
              <a:t>✔ </a:t>
            </a:r>
            <a:r>
              <a:rPr lang="en-US" b="1" dirty="0"/>
              <a:t>Industrial IoT &amp; Smart Manufacturing</a:t>
            </a:r>
            <a:endParaRPr lang="en-US" dirty="0"/>
          </a:p>
          <a:p>
            <a:pPr>
              <a:buFont typeface="Arial" panose="020B0604020202020204" pitchFamily="34" charset="0"/>
              <a:buChar char="•"/>
            </a:pPr>
            <a:r>
              <a:rPr lang="en-US" dirty="0"/>
              <a:t>Used for </a:t>
            </a:r>
            <a:r>
              <a:rPr lang="en-US" b="1" dirty="0"/>
              <a:t>predictive maintenance</a:t>
            </a:r>
            <a:r>
              <a:rPr lang="en-US" dirty="0"/>
              <a:t>, where machines </a:t>
            </a:r>
            <a:r>
              <a:rPr lang="en-US" b="1" dirty="0"/>
              <a:t>detect faults before they fail</a:t>
            </a:r>
            <a:r>
              <a:rPr lang="en-US" dirty="0"/>
              <a:t>, reducing downtime.</a:t>
            </a:r>
          </a:p>
          <a:p>
            <a:pPr>
              <a:buFont typeface="Arial" panose="020B0604020202020204" pitchFamily="34" charset="0"/>
              <a:buChar char="•"/>
            </a:pPr>
            <a:r>
              <a:rPr lang="en-US" dirty="0"/>
              <a:t>Enables </a:t>
            </a:r>
            <a:r>
              <a:rPr lang="en-US" b="1" dirty="0"/>
              <a:t>warehouse automation</a:t>
            </a:r>
            <a:r>
              <a:rPr lang="en-US" dirty="0"/>
              <a:t>, where sensors track inventory levels and optimize supply chains.</a:t>
            </a:r>
          </a:p>
        </p:txBody>
      </p:sp>
    </p:spTree>
    <p:extLst>
      <p:ext uri="{BB962C8B-B14F-4D97-AF65-F5344CB8AC3E}">
        <p14:creationId xmlns:p14="http://schemas.microsoft.com/office/powerpoint/2010/main" val="23573162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8B116-DEB9-C419-82B5-1D43E94D95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AA39E-90C6-2DD4-E979-350B13E9BCCE}"/>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D7EAB017-978D-D56D-5298-5227BE9A6D54}"/>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3BDDEE87-6021-0707-99E5-8294B7BAD82D}"/>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94</a:t>
            </a:fld>
            <a:endParaRPr lang="en-US"/>
          </a:p>
        </p:txBody>
      </p:sp>
      <p:sp>
        <p:nvSpPr>
          <p:cNvPr id="4" name="Content Placeholder 3">
            <a:extLst>
              <a:ext uri="{FF2B5EF4-FFF2-40B4-BE49-F238E27FC236}">
                <a16:creationId xmlns:a16="http://schemas.microsoft.com/office/drawing/2014/main" id="{A4283451-1448-CCBA-8E66-82D6FF5E0D56}"/>
              </a:ext>
            </a:extLst>
          </p:cNvPr>
          <p:cNvSpPr>
            <a:spLocks noGrp="1"/>
          </p:cNvSpPr>
          <p:nvPr>
            <p:ph idx="1"/>
          </p:nvPr>
        </p:nvSpPr>
        <p:spPr/>
        <p:txBody>
          <a:bodyPr>
            <a:normAutofit fontScale="85000" lnSpcReduction="10000"/>
          </a:bodyPr>
          <a:lstStyle/>
          <a:p>
            <a:pPr>
              <a:buNone/>
            </a:pPr>
            <a:r>
              <a:rPr lang="en-US" b="1" dirty="0"/>
              <a:t>6. The Growing LoRa Ecosystem</a:t>
            </a:r>
          </a:p>
          <a:p>
            <a:pPr>
              <a:buNone/>
            </a:pPr>
            <a:r>
              <a:rPr lang="en-US" dirty="0"/>
              <a:t>With over </a:t>
            </a:r>
            <a:r>
              <a:rPr lang="en-US" b="1" dirty="0"/>
              <a:t>200 million devices</a:t>
            </a:r>
            <a:r>
              <a:rPr lang="en-US" dirty="0"/>
              <a:t> already using LoRa, the ecosystem is continuously growing. Businesses and governments worldwide are leveraging LoRa to build </a:t>
            </a:r>
            <a:r>
              <a:rPr lang="en-US" b="1" dirty="0"/>
              <a:t>smart, connected solutions</a:t>
            </a:r>
            <a:r>
              <a:rPr lang="en-US" dirty="0"/>
              <a:t> that enhance efficiency and sustainability.</a:t>
            </a:r>
          </a:p>
          <a:p>
            <a:r>
              <a:rPr lang="en-US" dirty="0"/>
              <a:t>Semtech, the company behind LoRa, envisions a future where </a:t>
            </a:r>
            <a:r>
              <a:rPr lang="en-US" b="1" dirty="0"/>
              <a:t>IoT-powered insights help drive better decisions across industries</a:t>
            </a:r>
            <a:r>
              <a:rPr lang="en-US" dirty="0"/>
              <a:t>. By reducing energy waste, optimizing resource use, and improving automation, LoRa contributes to a </a:t>
            </a:r>
            <a:r>
              <a:rPr lang="en-US" b="1" dirty="0"/>
              <a:t>smarter and more sustainable world</a:t>
            </a:r>
            <a:r>
              <a:rPr lang="en-US" dirty="0"/>
              <a:t>.</a:t>
            </a:r>
          </a:p>
          <a:p>
            <a:r>
              <a:rPr lang="en-US" dirty="0" err="1"/>
              <a:t>LoRaWAN</a:t>
            </a:r>
            <a:r>
              <a:rPr lang="en-US" dirty="0"/>
              <a:t> is a prime example of </a:t>
            </a:r>
            <a:r>
              <a:rPr lang="en-US" b="1" dirty="0"/>
              <a:t>Network Embedded Applications</a:t>
            </a:r>
            <a:r>
              <a:rPr lang="en-US" dirty="0"/>
              <a:t> in action. It provides a </a:t>
            </a:r>
            <a:r>
              <a:rPr lang="en-US" b="1" dirty="0"/>
              <a:t>scalable, low-power, and long-range IoT connectivity solution</a:t>
            </a:r>
            <a:r>
              <a:rPr lang="en-US" dirty="0"/>
              <a:t> that enables real-time monitoring, automation, and efficiency across multiple industries.</a:t>
            </a:r>
          </a:p>
        </p:txBody>
      </p:sp>
    </p:spTree>
    <p:extLst>
      <p:ext uri="{BB962C8B-B14F-4D97-AF65-F5344CB8AC3E}">
        <p14:creationId xmlns:p14="http://schemas.microsoft.com/office/powerpoint/2010/main" val="22630975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70298-EF39-1178-22C0-2CF52ABC6EAD}"/>
              </a:ext>
            </a:extLst>
          </p:cNvPr>
          <p:cNvSpPr>
            <a:spLocks noGrp="1"/>
          </p:cNvSpPr>
          <p:nvPr>
            <p:ph sz="half" idx="1"/>
          </p:nvPr>
        </p:nvSpPr>
        <p:spPr>
          <a:xfrm>
            <a:off x="457200" y="1600200"/>
            <a:ext cx="4038600" cy="4525963"/>
          </a:xfrm>
        </p:spPr>
        <p:txBody>
          <a:bodyPr>
            <a:normAutofit/>
          </a:bodyPr>
          <a:lstStyle/>
          <a:p>
            <a:pPr eaLnBrk="1" hangingPunct="1"/>
            <a:r>
              <a:rPr lang="en-US" sz="2400">
                <a:solidFill>
                  <a:srgbClr val="101141"/>
                </a:solidFill>
              </a:rPr>
              <a:t>Health Monitors</a:t>
            </a:r>
          </a:p>
          <a:p>
            <a:pPr lvl="1" eaLnBrk="1" hangingPunct="1"/>
            <a:r>
              <a:rPr lang="en-US" sz="2400">
                <a:solidFill>
                  <a:srgbClr val="101141"/>
                </a:solidFill>
              </a:rPr>
              <a:t>Glucose</a:t>
            </a:r>
          </a:p>
          <a:p>
            <a:pPr lvl="1" eaLnBrk="1" hangingPunct="1"/>
            <a:r>
              <a:rPr lang="en-US" sz="2400">
                <a:solidFill>
                  <a:srgbClr val="101141"/>
                </a:solidFill>
              </a:rPr>
              <a:t>Heart rate</a:t>
            </a:r>
          </a:p>
          <a:p>
            <a:pPr lvl="1" eaLnBrk="1" hangingPunct="1"/>
            <a:r>
              <a:rPr lang="en-US" sz="2400">
                <a:solidFill>
                  <a:srgbClr val="101141"/>
                </a:solidFill>
              </a:rPr>
              <a:t>Cancer detection</a:t>
            </a:r>
          </a:p>
          <a:p>
            <a:pPr eaLnBrk="1" hangingPunct="1"/>
            <a:r>
              <a:rPr lang="en-US" sz="2400">
                <a:solidFill>
                  <a:srgbClr val="101141"/>
                </a:solidFill>
              </a:rPr>
              <a:t>Chronic Diseases</a:t>
            </a:r>
          </a:p>
          <a:p>
            <a:pPr lvl="1" eaLnBrk="1" hangingPunct="1"/>
            <a:r>
              <a:rPr lang="en-US" sz="2400">
                <a:solidFill>
                  <a:srgbClr val="101141"/>
                </a:solidFill>
              </a:rPr>
              <a:t>Artificial retina</a:t>
            </a:r>
          </a:p>
          <a:p>
            <a:pPr lvl="1" eaLnBrk="1" hangingPunct="1"/>
            <a:r>
              <a:rPr lang="en-US" sz="2400">
                <a:solidFill>
                  <a:srgbClr val="101141"/>
                </a:solidFill>
              </a:rPr>
              <a:t>Cochlear implants</a:t>
            </a:r>
          </a:p>
          <a:p>
            <a:pPr eaLnBrk="1" hangingPunct="1"/>
            <a:r>
              <a:rPr lang="en-US" sz="2400">
                <a:solidFill>
                  <a:srgbClr val="101141"/>
                </a:solidFill>
              </a:rPr>
              <a:t>Hospital Sensors</a:t>
            </a:r>
          </a:p>
          <a:p>
            <a:pPr lvl="1" eaLnBrk="1" hangingPunct="1"/>
            <a:r>
              <a:rPr lang="en-US" sz="2400">
                <a:solidFill>
                  <a:srgbClr val="101141"/>
                </a:solidFill>
              </a:rPr>
              <a:t>Monitor vital signs</a:t>
            </a:r>
          </a:p>
          <a:p>
            <a:pPr lvl="1" eaLnBrk="1" hangingPunct="1"/>
            <a:r>
              <a:rPr lang="en-US" sz="2400">
                <a:solidFill>
                  <a:srgbClr val="101141"/>
                </a:solidFill>
              </a:rPr>
              <a:t>Record anomalies</a:t>
            </a:r>
          </a:p>
        </p:txBody>
      </p:sp>
      <p:pic>
        <p:nvPicPr>
          <p:cNvPr id="8" name="Picture 2" descr="Diagram&#10;&#10;Description automatically generated">
            <a:extLst>
              <a:ext uri="{FF2B5EF4-FFF2-40B4-BE49-F238E27FC236}">
                <a16:creationId xmlns:a16="http://schemas.microsoft.com/office/drawing/2014/main" id="{79480360-2170-1B71-FB32-8C49797687D1}"/>
              </a:ext>
            </a:extLst>
          </p:cNvPr>
          <p:cNvPicPr>
            <a:picLocks noChangeAspect="1" noChangeArrowheads="1"/>
          </p:cNvPicPr>
          <p:nvPr/>
        </p:nvPicPr>
        <p:blipFill>
          <a:blip r:embed="rId2" cstate="email"/>
          <a:stretch>
            <a:fillRect/>
          </a:stretch>
        </p:blipFill>
        <p:spPr bwMode="auto">
          <a:xfrm>
            <a:off x="4953000" y="1828622"/>
            <a:ext cx="4038600" cy="4069118"/>
          </a:xfrm>
          <a:prstGeom prst="rect">
            <a:avLst/>
          </a:prstGeom>
          <a:noFill/>
          <a:effectLst>
            <a:outerShdw dist="107763" dir="2700000" algn="ctr" rotWithShape="0">
              <a:srgbClr val="808080"/>
            </a:outerShdw>
          </a:effectLst>
        </p:spPr>
      </p:pic>
      <p:sp>
        <p:nvSpPr>
          <p:cNvPr id="7" name="Content Placeholder 6">
            <a:extLst>
              <a:ext uri="{FF2B5EF4-FFF2-40B4-BE49-F238E27FC236}">
                <a16:creationId xmlns:a16="http://schemas.microsoft.com/office/drawing/2014/main" id="{3B22261B-3CB9-4ECF-0F7D-E026783AEF9B}"/>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Biomedical</a:t>
            </a:r>
            <a:endParaRPr lang="en-IN"/>
          </a:p>
        </p:txBody>
      </p:sp>
      <p:sp>
        <p:nvSpPr>
          <p:cNvPr id="5" name="Slide Number Placeholder 4">
            <a:extLst>
              <a:ext uri="{FF2B5EF4-FFF2-40B4-BE49-F238E27FC236}">
                <a16:creationId xmlns:a16="http://schemas.microsoft.com/office/drawing/2014/main" id="{0EEF2A15-73B5-B47B-D97E-63C11E2DD319}"/>
              </a:ext>
            </a:extLst>
          </p:cNvPr>
          <p:cNvSpPr>
            <a:spLocks noGrp="1"/>
          </p:cNvSpPr>
          <p:nvPr>
            <p:ph type="sldNum" sz="quarter" idx="13"/>
          </p:nvPr>
        </p:nvSpPr>
        <p:spPr>
          <a:xfrm>
            <a:off x="6972300" y="6142574"/>
            <a:ext cx="2133600" cy="403541"/>
          </a:xfrm>
        </p:spPr>
        <p:txBody>
          <a:bodyPr anchor="ctr">
            <a:normAutofit/>
          </a:bodyPr>
          <a:lstStyle/>
          <a:p>
            <a:pPr>
              <a:spcAft>
                <a:spcPts val="600"/>
              </a:spcAft>
            </a:pPr>
            <a:fld id="{BC8D7E44-7D4F-4942-A8C9-2DF6BF8399E8}" type="slidenum">
              <a:rPr lang="en-US" smtClean="0"/>
              <a:pPr>
                <a:spcAft>
                  <a:spcPts val="600"/>
                </a:spcAft>
              </a:pPr>
              <a:t>95</a:t>
            </a:fld>
            <a:endParaRPr lang="en-US"/>
          </a:p>
        </p:txBody>
      </p:sp>
    </p:spTree>
    <p:extLst>
      <p:ext uri="{BB962C8B-B14F-4D97-AF65-F5344CB8AC3E}">
        <p14:creationId xmlns:p14="http://schemas.microsoft.com/office/powerpoint/2010/main" val="27573740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3978F-DEA6-D063-CFD8-44D01CD9FF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74276-021D-5546-836F-A65C91F90440}"/>
              </a:ext>
            </a:extLst>
          </p:cNvPr>
          <p:cNvSpPr>
            <a:spLocks noGrp="1"/>
          </p:cNvSpPr>
          <p:nvPr>
            <p:ph sz="half" idx="1"/>
          </p:nvPr>
        </p:nvSpPr>
        <p:spPr>
          <a:xfrm>
            <a:off x="457200" y="1600201"/>
            <a:ext cx="8648700" cy="4191000"/>
          </a:xfrm>
        </p:spPr>
        <p:txBody>
          <a:bodyPr>
            <a:normAutofit fontScale="77500" lnSpcReduction="20000"/>
          </a:bodyPr>
          <a:lstStyle/>
          <a:p>
            <a:pPr>
              <a:buNone/>
            </a:pPr>
            <a:r>
              <a:rPr lang="en-US" b="1" dirty="0"/>
              <a:t>Biomedical Monitoring</a:t>
            </a:r>
          </a:p>
          <a:p>
            <a:pPr>
              <a:buNone/>
            </a:pPr>
            <a:r>
              <a:rPr lang="en-US" dirty="0"/>
              <a:t>Biomedical monitoring involves the use of technology to track and improve human health. It plays a crucial role in diagnosing diseases, managing chronic conditions, and enhancing hospital care. The key areas covered in the slide are:</a:t>
            </a:r>
          </a:p>
          <a:p>
            <a:pPr>
              <a:buFont typeface="+mj-lt"/>
              <a:buAutoNum type="arabicPeriod"/>
            </a:pPr>
            <a:r>
              <a:rPr lang="en-US" b="1" dirty="0"/>
              <a:t>Health Monitors</a:t>
            </a:r>
            <a:endParaRPr lang="en-US" dirty="0"/>
          </a:p>
          <a:p>
            <a:pPr marL="742950" lvl="1" indent="-285750">
              <a:buFont typeface="+mj-lt"/>
              <a:buAutoNum type="arabicPeriod"/>
            </a:pPr>
            <a:r>
              <a:rPr lang="en-US" b="1" dirty="0"/>
              <a:t>Glucose Monitoring</a:t>
            </a:r>
            <a:r>
              <a:rPr lang="en-US" dirty="0"/>
              <a:t>: Devices that track blood sugar levels for diabetic patients, ensuring proper management and timely interventions.</a:t>
            </a:r>
          </a:p>
          <a:p>
            <a:pPr marL="742950" lvl="1" indent="-285750">
              <a:buFont typeface="+mj-lt"/>
              <a:buAutoNum type="arabicPeriod"/>
            </a:pPr>
            <a:r>
              <a:rPr lang="en-US" b="1" dirty="0"/>
              <a:t>Heart Rate Monitoring</a:t>
            </a:r>
            <a:r>
              <a:rPr lang="en-US" dirty="0"/>
              <a:t>: Wearable devices and medical equipment that continuously measure heart rate to detect irregularities and cardiovascular risks.</a:t>
            </a:r>
          </a:p>
          <a:p>
            <a:pPr marL="742950" lvl="1" indent="-285750">
              <a:buFont typeface="+mj-lt"/>
              <a:buAutoNum type="arabicPeriod"/>
            </a:pPr>
            <a:r>
              <a:rPr lang="en-US" b="1" dirty="0"/>
              <a:t>Cancer Detection</a:t>
            </a:r>
            <a:r>
              <a:rPr lang="en-US" dirty="0"/>
              <a:t>: Advanced imaging techniques and biosensors used for early diagnosis and monitoring of cancer progression.</a:t>
            </a:r>
          </a:p>
          <a:p>
            <a:pPr>
              <a:buFont typeface="+mj-lt"/>
              <a:buAutoNum type="arabicPeriod"/>
            </a:pPr>
            <a:r>
              <a:rPr lang="en-US" b="1" dirty="0"/>
              <a:t>Chronic Diseases</a:t>
            </a:r>
            <a:endParaRPr lang="en-US" dirty="0"/>
          </a:p>
          <a:p>
            <a:pPr marL="742950" lvl="1" indent="-285750">
              <a:buFont typeface="+mj-lt"/>
              <a:buAutoNum type="arabicPeriod"/>
            </a:pPr>
            <a:r>
              <a:rPr lang="en-US" b="1" dirty="0"/>
              <a:t>Artificial Retina</a:t>
            </a:r>
            <a:r>
              <a:rPr lang="en-US" dirty="0"/>
              <a:t>: A retinal prosthesis chip that helps restore vision in visually impaired individuals by replacing damaged photoreceptor cells.</a:t>
            </a:r>
          </a:p>
          <a:p>
            <a:pPr marL="742950" lvl="1" indent="-285750">
              <a:buFont typeface="+mj-lt"/>
              <a:buAutoNum type="arabicPeriod"/>
            </a:pPr>
            <a:r>
              <a:rPr lang="en-US" b="1" dirty="0"/>
              <a:t>Cochlear Implants</a:t>
            </a:r>
            <a:r>
              <a:rPr lang="en-US" dirty="0"/>
              <a:t>: Electronic devices that aid hearing by directly stimulating the auditory nerve, benefiting people with severe hearing loss.</a:t>
            </a:r>
          </a:p>
        </p:txBody>
      </p:sp>
      <p:sp>
        <p:nvSpPr>
          <p:cNvPr id="7" name="Content Placeholder 6">
            <a:extLst>
              <a:ext uri="{FF2B5EF4-FFF2-40B4-BE49-F238E27FC236}">
                <a16:creationId xmlns:a16="http://schemas.microsoft.com/office/drawing/2014/main" id="{F795143E-ECD4-A07F-2B26-A594AFBFED11}"/>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Biomedical</a:t>
            </a:r>
            <a:endParaRPr lang="en-IN"/>
          </a:p>
        </p:txBody>
      </p:sp>
      <p:sp>
        <p:nvSpPr>
          <p:cNvPr id="5" name="Slide Number Placeholder 4">
            <a:extLst>
              <a:ext uri="{FF2B5EF4-FFF2-40B4-BE49-F238E27FC236}">
                <a16:creationId xmlns:a16="http://schemas.microsoft.com/office/drawing/2014/main" id="{7647ED77-A145-85BB-230C-D180A16FF686}"/>
              </a:ext>
            </a:extLst>
          </p:cNvPr>
          <p:cNvSpPr>
            <a:spLocks noGrp="1"/>
          </p:cNvSpPr>
          <p:nvPr>
            <p:ph type="sldNum" sz="quarter" idx="13"/>
          </p:nvPr>
        </p:nvSpPr>
        <p:spPr>
          <a:xfrm>
            <a:off x="6972300" y="6142574"/>
            <a:ext cx="2133600" cy="403541"/>
          </a:xfrm>
        </p:spPr>
        <p:txBody>
          <a:bodyPr anchor="ctr">
            <a:normAutofit/>
          </a:bodyPr>
          <a:lstStyle/>
          <a:p>
            <a:pPr>
              <a:spcAft>
                <a:spcPts val="600"/>
              </a:spcAft>
            </a:pPr>
            <a:fld id="{BC8D7E44-7D4F-4942-A8C9-2DF6BF8399E8}" type="slidenum">
              <a:rPr lang="en-US" smtClean="0"/>
              <a:pPr>
                <a:spcAft>
                  <a:spcPts val="600"/>
                </a:spcAft>
              </a:pPr>
              <a:t>96</a:t>
            </a:fld>
            <a:endParaRPr lang="en-US"/>
          </a:p>
        </p:txBody>
      </p:sp>
    </p:spTree>
    <p:extLst>
      <p:ext uri="{BB962C8B-B14F-4D97-AF65-F5344CB8AC3E}">
        <p14:creationId xmlns:p14="http://schemas.microsoft.com/office/powerpoint/2010/main" val="22021688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EB9F2-91DD-E152-B6E1-2E5EF1B980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FDF88-FE21-3462-6B53-21AD8DFAFC0E}"/>
              </a:ext>
            </a:extLst>
          </p:cNvPr>
          <p:cNvSpPr>
            <a:spLocks noGrp="1"/>
          </p:cNvSpPr>
          <p:nvPr>
            <p:ph sz="half" idx="1"/>
          </p:nvPr>
        </p:nvSpPr>
        <p:spPr>
          <a:xfrm>
            <a:off x="457200" y="1600201"/>
            <a:ext cx="8648700" cy="4191000"/>
          </a:xfrm>
        </p:spPr>
        <p:txBody>
          <a:bodyPr>
            <a:normAutofit/>
          </a:bodyPr>
          <a:lstStyle/>
          <a:p>
            <a:pPr marL="0" indent="0"/>
            <a:r>
              <a:rPr lang="en-US" b="1" dirty="0"/>
              <a:t>4. Hospital Sensors</a:t>
            </a:r>
            <a:endParaRPr lang="en-US" dirty="0"/>
          </a:p>
          <a:p>
            <a:pPr marL="742950" lvl="1" indent="-285750">
              <a:buFont typeface="+mj-lt"/>
              <a:buAutoNum type="arabicPeriod"/>
            </a:pPr>
            <a:r>
              <a:rPr lang="en-US" b="1" dirty="0"/>
              <a:t>Monitor Vital Signs</a:t>
            </a:r>
            <a:r>
              <a:rPr lang="en-US" dirty="0"/>
              <a:t>: Sensors used in hospitals to continuously track parameters such as blood pressure, oxygen levels, and temperature.</a:t>
            </a:r>
          </a:p>
          <a:p>
            <a:pPr marL="742950" lvl="1" indent="-285750">
              <a:buFont typeface="+mj-lt"/>
              <a:buAutoNum type="arabicPeriod"/>
            </a:pPr>
            <a:r>
              <a:rPr lang="en-US" b="1" dirty="0"/>
              <a:t>Record Anomalies</a:t>
            </a:r>
            <a:r>
              <a:rPr lang="en-US" dirty="0"/>
              <a:t>: Systems that detect abnormalities in patient health and alert medical professionals for quick response.</a:t>
            </a:r>
          </a:p>
          <a:p>
            <a:endParaRPr lang="en-US" dirty="0"/>
          </a:p>
        </p:txBody>
      </p:sp>
      <p:sp>
        <p:nvSpPr>
          <p:cNvPr id="7" name="Content Placeholder 6">
            <a:extLst>
              <a:ext uri="{FF2B5EF4-FFF2-40B4-BE49-F238E27FC236}">
                <a16:creationId xmlns:a16="http://schemas.microsoft.com/office/drawing/2014/main" id="{C95341D9-BD6E-C0BA-C773-2155A5F6A9F1}"/>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Biomedical</a:t>
            </a:r>
            <a:endParaRPr lang="en-IN"/>
          </a:p>
        </p:txBody>
      </p:sp>
      <p:sp>
        <p:nvSpPr>
          <p:cNvPr id="5" name="Slide Number Placeholder 4">
            <a:extLst>
              <a:ext uri="{FF2B5EF4-FFF2-40B4-BE49-F238E27FC236}">
                <a16:creationId xmlns:a16="http://schemas.microsoft.com/office/drawing/2014/main" id="{32937713-BA11-695E-AB84-653400E4E922}"/>
              </a:ext>
            </a:extLst>
          </p:cNvPr>
          <p:cNvSpPr>
            <a:spLocks noGrp="1"/>
          </p:cNvSpPr>
          <p:nvPr>
            <p:ph type="sldNum" sz="quarter" idx="13"/>
          </p:nvPr>
        </p:nvSpPr>
        <p:spPr>
          <a:xfrm>
            <a:off x="6972300" y="6142574"/>
            <a:ext cx="2133600" cy="403541"/>
          </a:xfrm>
        </p:spPr>
        <p:txBody>
          <a:bodyPr anchor="ctr">
            <a:normAutofit/>
          </a:bodyPr>
          <a:lstStyle/>
          <a:p>
            <a:pPr>
              <a:spcAft>
                <a:spcPts val="600"/>
              </a:spcAft>
            </a:pPr>
            <a:fld id="{BC8D7E44-7D4F-4942-A8C9-2DF6BF8399E8}" type="slidenum">
              <a:rPr lang="en-US" smtClean="0"/>
              <a:pPr>
                <a:spcAft>
                  <a:spcPts val="600"/>
                </a:spcAft>
              </a:pPr>
              <a:t>97</a:t>
            </a:fld>
            <a:endParaRPr lang="en-US"/>
          </a:p>
        </p:txBody>
      </p:sp>
    </p:spTree>
    <p:extLst>
      <p:ext uri="{BB962C8B-B14F-4D97-AF65-F5344CB8AC3E}">
        <p14:creationId xmlns:p14="http://schemas.microsoft.com/office/powerpoint/2010/main" val="7883857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3A3FD59-52D2-C9F2-BE0A-1946DC3BAA69}"/>
              </a:ext>
            </a:extLst>
          </p:cNvPr>
          <p:cNvSpPr>
            <a:spLocks noGrp="1"/>
          </p:cNvSpPr>
          <p:nvPr>
            <p:ph sz="quarter" idx="10"/>
          </p:nvPr>
        </p:nvSpPr>
        <p:spPr/>
        <p:txBody>
          <a:bodyPr/>
          <a:lstStyle/>
          <a:p>
            <a:r>
              <a:rPr lang="en-IN" dirty="0"/>
              <a:t>Military</a:t>
            </a:r>
          </a:p>
        </p:txBody>
      </p:sp>
      <p:sp>
        <p:nvSpPr>
          <p:cNvPr id="5" name="Slide Number Placeholder 4">
            <a:extLst>
              <a:ext uri="{FF2B5EF4-FFF2-40B4-BE49-F238E27FC236}">
                <a16:creationId xmlns:a16="http://schemas.microsoft.com/office/drawing/2014/main" id="{DA7D17F5-10E7-E0DF-8B8F-0B9FEAABF606}"/>
              </a:ext>
            </a:extLst>
          </p:cNvPr>
          <p:cNvSpPr>
            <a:spLocks noGrp="1"/>
          </p:cNvSpPr>
          <p:nvPr>
            <p:ph type="sldNum" sz="quarter" idx="13"/>
          </p:nvPr>
        </p:nvSpPr>
        <p:spPr/>
        <p:txBody>
          <a:bodyPr/>
          <a:lstStyle/>
          <a:p>
            <a:fld id="{BC8D7E44-7D4F-4942-A8C9-2DF6BF8399E8}" type="slidenum">
              <a:rPr lang="en-US" smtClean="0"/>
              <a:pPr/>
              <a:t>98</a:t>
            </a:fld>
            <a:endParaRPr lang="en-US" dirty="0"/>
          </a:p>
        </p:txBody>
      </p:sp>
      <p:grpSp>
        <p:nvGrpSpPr>
          <p:cNvPr id="6" name="Group 5">
            <a:extLst>
              <a:ext uri="{FF2B5EF4-FFF2-40B4-BE49-F238E27FC236}">
                <a16:creationId xmlns:a16="http://schemas.microsoft.com/office/drawing/2014/main" id="{12DD3633-E32A-126F-7DC3-CB3381CF08F5}"/>
              </a:ext>
            </a:extLst>
          </p:cNvPr>
          <p:cNvGrpSpPr/>
          <p:nvPr/>
        </p:nvGrpSpPr>
        <p:grpSpPr>
          <a:xfrm>
            <a:off x="1143000" y="1600200"/>
            <a:ext cx="6858000" cy="4419600"/>
            <a:chOff x="1905000" y="1828800"/>
            <a:chExt cx="6858000" cy="4419600"/>
          </a:xfrm>
        </p:grpSpPr>
        <p:pic>
          <p:nvPicPr>
            <p:cNvPr id="7" name="Picture 3" descr="Spyplane">
              <a:extLst>
                <a:ext uri="{FF2B5EF4-FFF2-40B4-BE49-F238E27FC236}">
                  <a16:creationId xmlns:a16="http://schemas.microsoft.com/office/drawing/2014/main" id="{BEB16130-4DCC-4B40-9C3D-3DBA5CEAC246}"/>
                </a:ext>
              </a:extLst>
            </p:cNvPr>
            <p:cNvPicPr>
              <a:picLocks noChangeAspect="1" noChangeArrowheads="1"/>
            </p:cNvPicPr>
            <p:nvPr/>
          </p:nvPicPr>
          <p:blipFill>
            <a:blip r:embed="rId2" cstate="email">
              <a:clrChange>
                <a:clrFrom>
                  <a:srgbClr val="FFFFFF"/>
                </a:clrFrom>
                <a:clrTo>
                  <a:srgbClr val="FFFFFF">
                    <a:alpha val="0"/>
                  </a:srgbClr>
                </a:clrTo>
              </a:clrChange>
            </a:blip>
            <a:srcRect/>
            <a:stretch>
              <a:fillRect/>
            </a:stretch>
          </p:blipFill>
          <p:spPr bwMode="auto">
            <a:xfrm>
              <a:off x="2057400" y="2085975"/>
              <a:ext cx="1524000" cy="962025"/>
            </a:xfrm>
            <a:prstGeom prst="rect">
              <a:avLst/>
            </a:prstGeom>
            <a:noFill/>
            <a:ln w="9525">
              <a:noFill/>
              <a:miter lim="800000"/>
              <a:headEnd/>
              <a:tailEnd/>
            </a:ln>
          </p:spPr>
        </p:pic>
        <p:grpSp>
          <p:nvGrpSpPr>
            <p:cNvPr id="8" name="Group 4">
              <a:extLst>
                <a:ext uri="{FF2B5EF4-FFF2-40B4-BE49-F238E27FC236}">
                  <a16:creationId xmlns:a16="http://schemas.microsoft.com/office/drawing/2014/main" id="{0DC9117B-51FC-5AE0-85EF-173921223123}"/>
                </a:ext>
              </a:extLst>
            </p:cNvPr>
            <p:cNvGrpSpPr>
              <a:grpSpLocks/>
            </p:cNvGrpSpPr>
            <p:nvPr/>
          </p:nvGrpSpPr>
          <p:grpSpPr bwMode="auto">
            <a:xfrm>
              <a:off x="1905000" y="3473450"/>
              <a:ext cx="255588" cy="215900"/>
              <a:chOff x="1200" y="2188"/>
              <a:chExt cx="161" cy="136"/>
            </a:xfrm>
          </p:grpSpPr>
          <p:sp>
            <p:nvSpPr>
              <p:cNvPr id="60" name="Oval 5">
                <a:extLst>
                  <a:ext uri="{FF2B5EF4-FFF2-40B4-BE49-F238E27FC236}">
                    <a16:creationId xmlns:a16="http://schemas.microsoft.com/office/drawing/2014/main" id="{348F558A-EF36-D546-B6EA-EC3D74FD8992}"/>
                  </a:ext>
                </a:extLst>
              </p:cNvPr>
              <p:cNvSpPr>
                <a:spLocks noChangeArrowheads="1"/>
              </p:cNvSpPr>
              <p:nvPr/>
            </p:nvSpPr>
            <p:spPr bwMode="auto">
              <a:xfrm>
                <a:off x="1231" y="218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61" name="Oval 6">
                <a:extLst>
                  <a:ext uri="{FF2B5EF4-FFF2-40B4-BE49-F238E27FC236}">
                    <a16:creationId xmlns:a16="http://schemas.microsoft.com/office/drawing/2014/main" id="{E3952FC4-AFF8-9E36-32BD-99EA166B0032}"/>
                  </a:ext>
                </a:extLst>
              </p:cNvPr>
              <p:cNvSpPr>
                <a:spLocks noChangeArrowheads="1"/>
              </p:cNvSpPr>
              <p:nvPr/>
            </p:nvSpPr>
            <p:spPr bwMode="auto">
              <a:xfrm>
                <a:off x="1200" y="225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62" name="Oval 7">
                <a:extLst>
                  <a:ext uri="{FF2B5EF4-FFF2-40B4-BE49-F238E27FC236}">
                    <a16:creationId xmlns:a16="http://schemas.microsoft.com/office/drawing/2014/main" id="{D4BA3655-8BBC-BEC8-E754-72D71D06C0BF}"/>
                  </a:ext>
                </a:extLst>
              </p:cNvPr>
              <p:cNvSpPr>
                <a:spLocks noChangeArrowheads="1"/>
              </p:cNvSpPr>
              <p:nvPr/>
            </p:nvSpPr>
            <p:spPr bwMode="auto">
              <a:xfrm>
                <a:off x="1296" y="2208"/>
                <a:ext cx="65" cy="68"/>
              </a:xfrm>
              <a:prstGeom prst="ellipse">
                <a:avLst/>
              </a:prstGeom>
              <a:solidFill>
                <a:srgbClr val="C0C0C0"/>
              </a:solidFill>
              <a:ln w="9525">
                <a:solidFill>
                  <a:schemeClr val="tx1"/>
                </a:solidFill>
                <a:round/>
                <a:headEnd/>
                <a:tailEnd/>
              </a:ln>
            </p:spPr>
            <p:txBody>
              <a:bodyPr wrap="none" anchor="ctr"/>
              <a:lstStyle/>
              <a:p>
                <a:endParaRPr lang="en-US"/>
              </a:p>
            </p:txBody>
          </p:sp>
        </p:grpSp>
        <p:grpSp>
          <p:nvGrpSpPr>
            <p:cNvPr id="9" name="Group 8">
              <a:extLst>
                <a:ext uri="{FF2B5EF4-FFF2-40B4-BE49-F238E27FC236}">
                  <a16:creationId xmlns:a16="http://schemas.microsoft.com/office/drawing/2014/main" id="{AFD34B0F-3853-4FC9-50CE-3AD1B4DB80AF}"/>
                </a:ext>
              </a:extLst>
            </p:cNvPr>
            <p:cNvGrpSpPr>
              <a:grpSpLocks/>
            </p:cNvGrpSpPr>
            <p:nvPr/>
          </p:nvGrpSpPr>
          <p:grpSpPr bwMode="auto">
            <a:xfrm>
              <a:off x="2563813" y="3778250"/>
              <a:ext cx="255587" cy="336550"/>
              <a:chOff x="1615" y="2380"/>
              <a:chExt cx="161" cy="212"/>
            </a:xfrm>
          </p:grpSpPr>
          <p:sp>
            <p:nvSpPr>
              <p:cNvPr id="56" name="Oval 9">
                <a:extLst>
                  <a:ext uri="{FF2B5EF4-FFF2-40B4-BE49-F238E27FC236}">
                    <a16:creationId xmlns:a16="http://schemas.microsoft.com/office/drawing/2014/main" id="{E7264AB4-8A5F-16EB-2F67-D89EA19E8448}"/>
                  </a:ext>
                </a:extLst>
              </p:cNvPr>
              <p:cNvSpPr>
                <a:spLocks noChangeArrowheads="1"/>
              </p:cNvSpPr>
              <p:nvPr/>
            </p:nvSpPr>
            <p:spPr bwMode="auto">
              <a:xfrm>
                <a:off x="1615" y="247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7" name="Oval 10">
                <a:extLst>
                  <a:ext uri="{FF2B5EF4-FFF2-40B4-BE49-F238E27FC236}">
                    <a16:creationId xmlns:a16="http://schemas.microsoft.com/office/drawing/2014/main" id="{0EFC2241-672C-01D2-8834-ED50DBE35976}"/>
                  </a:ext>
                </a:extLst>
              </p:cNvPr>
              <p:cNvSpPr>
                <a:spLocks noChangeArrowheads="1"/>
              </p:cNvSpPr>
              <p:nvPr/>
            </p:nvSpPr>
            <p:spPr bwMode="auto">
              <a:xfrm>
                <a:off x="1711" y="252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8" name="Oval 11">
                <a:extLst>
                  <a:ext uri="{FF2B5EF4-FFF2-40B4-BE49-F238E27FC236}">
                    <a16:creationId xmlns:a16="http://schemas.microsoft.com/office/drawing/2014/main" id="{E3D9FC00-3453-9453-AFF0-42A4374E8AFF}"/>
                  </a:ext>
                </a:extLst>
              </p:cNvPr>
              <p:cNvSpPr>
                <a:spLocks noChangeArrowheads="1"/>
              </p:cNvSpPr>
              <p:nvPr/>
            </p:nvSpPr>
            <p:spPr bwMode="auto">
              <a:xfrm>
                <a:off x="1632" y="238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9" name="Oval 12">
                <a:extLst>
                  <a:ext uri="{FF2B5EF4-FFF2-40B4-BE49-F238E27FC236}">
                    <a16:creationId xmlns:a16="http://schemas.microsoft.com/office/drawing/2014/main" id="{12E41E06-A288-C1BA-BE9F-B3052FB85712}"/>
                  </a:ext>
                </a:extLst>
              </p:cNvPr>
              <p:cNvSpPr>
                <a:spLocks noChangeArrowheads="1"/>
              </p:cNvSpPr>
              <p:nvPr/>
            </p:nvSpPr>
            <p:spPr bwMode="auto">
              <a:xfrm>
                <a:off x="1711" y="2428"/>
                <a:ext cx="65" cy="68"/>
              </a:xfrm>
              <a:prstGeom prst="ellipse">
                <a:avLst/>
              </a:prstGeom>
              <a:solidFill>
                <a:srgbClr val="C0C0C0"/>
              </a:solidFill>
              <a:ln w="9525">
                <a:solidFill>
                  <a:schemeClr val="tx1"/>
                </a:solidFill>
                <a:round/>
                <a:headEnd/>
                <a:tailEnd/>
              </a:ln>
            </p:spPr>
            <p:txBody>
              <a:bodyPr wrap="none" anchor="ctr"/>
              <a:lstStyle/>
              <a:p>
                <a:endParaRPr lang="en-US"/>
              </a:p>
            </p:txBody>
          </p:sp>
        </p:grpSp>
        <p:grpSp>
          <p:nvGrpSpPr>
            <p:cNvPr id="10" name="Group 13">
              <a:extLst>
                <a:ext uri="{FF2B5EF4-FFF2-40B4-BE49-F238E27FC236}">
                  <a16:creationId xmlns:a16="http://schemas.microsoft.com/office/drawing/2014/main" id="{160AFE8F-900C-1D85-8859-D08A5044EB0A}"/>
                </a:ext>
              </a:extLst>
            </p:cNvPr>
            <p:cNvGrpSpPr>
              <a:grpSpLocks/>
            </p:cNvGrpSpPr>
            <p:nvPr/>
          </p:nvGrpSpPr>
          <p:grpSpPr bwMode="auto">
            <a:xfrm>
              <a:off x="3429000" y="4343400"/>
              <a:ext cx="434975" cy="565150"/>
              <a:chOff x="2160" y="2736"/>
              <a:chExt cx="274" cy="356"/>
            </a:xfrm>
          </p:grpSpPr>
          <p:sp>
            <p:nvSpPr>
              <p:cNvPr id="48" name="Oval 14">
                <a:extLst>
                  <a:ext uri="{FF2B5EF4-FFF2-40B4-BE49-F238E27FC236}">
                    <a16:creationId xmlns:a16="http://schemas.microsoft.com/office/drawing/2014/main" id="{F251362D-7431-9A79-6B14-9DBBBC42D9CD}"/>
                  </a:ext>
                </a:extLst>
              </p:cNvPr>
              <p:cNvSpPr>
                <a:spLocks noChangeArrowheads="1"/>
              </p:cNvSpPr>
              <p:nvPr/>
            </p:nvSpPr>
            <p:spPr bwMode="auto">
              <a:xfrm>
                <a:off x="2160" y="290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9" name="Oval 15">
                <a:extLst>
                  <a:ext uri="{FF2B5EF4-FFF2-40B4-BE49-F238E27FC236}">
                    <a16:creationId xmlns:a16="http://schemas.microsoft.com/office/drawing/2014/main" id="{8CE5D5B6-EEBE-ED96-2231-38A144D55F73}"/>
                  </a:ext>
                </a:extLst>
              </p:cNvPr>
              <p:cNvSpPr>
                <a:spLocks noChangeArrowheads="1"/>
              </p:cNvSpPr>
              <p:nvPr/>
            </p:nvSpPr>
            <p:spPr bwMode="auto">
              <a:xfrm>
                <a:off x="2225" y="273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0" name="Oval 16">
                <a:extLst>
                  <a:ext uri="{FF2B5EF4-FFF2-40B4-BE49-F238E27FC236}">
                    <a16:creationId xmlns:a16="http://schemas.microsoft.com/office/drawing/2014/main" id="{BAF6575E-58E7-D435-3422-CD7C409CCBDC}"/>
                  </a:ext>
                </a:extLst>
              </p:cNvPr>
              <p:cNvSpPr>
                <a:spLocks noChangeArrowheads="1"/>
              </p:cNvSpPr>
              <p:nvPr/>
            </p:nvSpPr>
            <p:spPr bwMode="auto">
              <a:xfrm>
                <a:off x="2256" y="295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1" name="Oval 17">
                <a:extLst>
                  <a:ext uri="{FF2B5EF4-FFF2-40B4-BE49-F238E27FC236}">
                    <a16:creationId xmlns:a16="http://schemas.microsoft.com/office/drawing/2014/main" id="{16794914-0359-2029-12CE-C9A9E45190BC}"/>
                  </a:ext>
                </a:extLst>
              </p:cNvPr>
              <p:cNvSpPr>
                <a:spLocks noChangeArrowheads="1"/>
              </p:cNvSpPr>
              <p:nvPr/>
            </p:nvSpPr>
            <p:spPr bwMode="auto">
              <a:xfrm>
                <a:off x="2369" y="292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2" name="Oval 18">
                <a:extLst>
                  <a:ext uri="{FF2B5EF4-FFF2-40B4-BE49-F238E27FC236}">
                    <a16:creationId xmlns:a16="http://schemas.microsoft.com/office/drawing/2014/main" id="{5A5572A0-C8F0-53BA-DCED-73081E79D931}"/>
                  </a:ext>
                </a:extLst>
              </p:cNvPr>
              <p:cNvSpPr>
                <a:spLocks noChangeArrowheads="1"/>
              </p:cNvSpPr>
              <p:nvPr/>
            </p:nvSpPr>
            <p:spPr bwMode="auto">
              <a:xfrm>
                <a:off x="2321" y="283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3" name="Oval 19">
                <a:extLst>
                  <a:ext uri="{FF2B5EF4-FFF2-40B4-BE49-F238E27FC236}">
                    <a16:creationId xmlns:a16="http://schemas.microsoft.com/office/drawing/2014/main" id="{20264FBD-D8B7-B62F-8C4E-7F573C654D39}"/>
                  </a:ext>
                </a:extLst>
              </p:cNvPr>
              <p:cNvSpPr>
                <a:spLocks noChangeArrowheads="1"/>
              </p:cNvSpPr>
              <p:nvPr/>
            </p:nvSpPr>
            <p:spPr bwMode="auto">
              <a:xfrm>
                <a:off x="2177" y="28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4" name="Oval 20">
                <a:extLst>
                  <a:ext uri="{FF2B5EF4-FFF2-40B4-BE49-F238E27FC236}">
                    <a16:creationId xmlns:a16="http://schemas.microsoft.com/office/drawing/2014/main" id="{6EBF53FE-2580-0C33-77AC-16B8D01E961C}"/>
                  </a:ext>
                </a:extLst>
              </p:cNvPr>
              <p:cNvSpPr>
                <a:spLocks noChangeArrowheads="1"/>
              </p:cNvSpPr>
              <p:nvPr/>
            </p:nvSpPr>
            <p:spPr bwMode="auto">
              <a:xfrm>
                <a:off x="2256" y="286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5" name="Oval 21">
                <a:extLst>
                  <a:ext uri="{FF2B5EF4-FFF2-40B4-BE49-F238E27FC236}">
                    <a16:creationId xmlns:a16="http://schemas.microsoft.com/office/drawing/2014/main" id="{CAA1D1F4-4527-C68F-448D-20D3E3D48D83}"/>
                  </a:ext>
                </a:extLst>
              </p:cNvPr>
              <p:cNvSpPr>
                <a:spLocks noChangeArrowheads="1"/>
              </p:cNvSpPr>
              <p:nvPr/>
            </p:nvSpPr>
            <p:spPr bwMode="auto">
              <a:xfrm>
                <a:off x="2177" y="3024"/>
                <a:ext cx="65" cy="68"/>
              </a:xfrm>
              <a:prstGeom prst="ellipse">
                <a:avLst/>
              </a:prstGeom>
              <a:solidFill>
                <a:srgbClr val="C0C0C0"/>
              </a:solidFill>
              <a:ln w="9525">
                <a:solidFill>
                  <a:schemeClr val="tx1"/>
                </a:solidFill>
                <a:round/>
                <a:headEnd/>
                <a:tailEnd/>
              </a:ln>
            </p:spPr>
            <p:txBody>
              <a:bodyPr wrap="none" anchor="ctr"/>
              <a:lstStyle/>
              <a:p>
                <a:endParaRPr lang="en-US"/>
              </a:p>
            </p:txBody>
          </p:sp>
        </p:grpSp>
        <p:grpSp>
          <p:nvGrpSpPr>
            <p:cNvPr id="11" name="Group 22">
              <a:extLst>
                <a:ext uri="{FF2B5EF4-FFF2-40B4-BE49-F238E27FC236}">
                  <a16:creationId xmlns:a16="http://schemas.microsoft.com/office/drawing/2014/main" id="{A7312D21-0ED7-8DCE-3696-E61612A70B33}"/>
                </a:ext>
              </a:extLst>
            </p:cNvPr>
            <p:cNvGrpSpPr>
              <a:grpSpLocks/>
            </p:cNvGrpSpPr>
            <p:nvPr/>
          </p:nvGrpSpPr>
          <p:grpSpPr bwMode="auto">
            <a:xfrm>
              <a:off x="4876800" y="4997450"/>
              <a:ext cx="712788" cy="793750"/>
              <a:chOff x="3072" y="3148"/>
              <a:chExt cx="449" cy="500"/>
            </a:xfrm>
          </p:grpSpPr>
          <p:sp>
            <p:nvSpPr>
              <p:cNvPr id="31" name="Oval 23">
                <a:extLst>
                  <a:ext uri="{FF2B5EF4-FFF2-40B4-BE49-F238E27FC236}">
                    <a16:creationId xmlns:a16="http://schemas.microsoft.com/office/drawing/2014/main" id="{CF22A447-7138-3E95-D601-2D665442E25C}"/>
                  </a:ext>
                </a:extLst>
              </p:cNvPr>
              <p:cNvSpPr>
                <a:spLocks noChangeArrowheads="1"/>
              </p:cNvSpPr>
              <p:nvPr/>
            </p:nvSpPr>
            <p:spPr bwMode="auto">
              <a:xfrm>
                <a:off x="3168" y="358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2" name="Oval 24">
                <a:extLst>
                  <a:ext uri="{FF2B5EF4-FFF2-40B4-BE49-F238E27FC236}">
                    <a16:creationId xmlns:a16="http://schemas.microsoft.com/office/drawing/2014/main" id="{271D1E18-9EC2-0050-615E-D863AE5B4C2D}"/>
                  </a:ext>
                </a:extLst>
              </p:cNvPr>
              <p:cNvSpPr>
                <a:spLocks noChangeArrowheads="1"/>
              </p:cNvSpPr>
              <p:nvPr/>
            </p:nvSpPr>
            <p:spPr bwMode="auto">
              <a:xfrm>
                <a:off x="3168" y="321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3" name="Oval 25">
                <a:extLst>
                  <a:ext uri="{FF2B5EF4-FFF2-40B4-BE49-F238E27FC236}">
                    <a16:creationId xmlns:a16="http://schemas.microsoft.com/office/drawing/2014/main" id="{E29015B3-115F-1578-C073-5B7BC46AED5A}"/>
                  </a:ext>
                </a:extLst>
              </p:cNvPr>
              <p:cNvSpPr>
                <a:spLocks noChangeArrowheads="1"/>
              </p:cNvSpPr>
              <p:nvPr/>
            </p:nvSpPr>
            <p:spPr bwMode="auto">
              <a:xfrm>
                <a:off x="3456" y="350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4" name="Oval 26">
                <a:extLst>
                  <a:ext uri="{FF2B5EF4-FFF2-40B4-BE49-F238E27FC236}">
                    <a16:creationId xmlns:a16="http://schemas.microsoft.com/office/drawing/2014/main" id="{5225F70F-2EB0-0C93-9D54-86ABB937728A}"/>
                  </a:ext>
                </a:extLst>
              </p:cNvPr>
              <p:cNvSpPr>
                <a:spLocks noChangeArrowheads="1"/>
              </p:cNvSpPr>
              <p:nvPr/>
            </p:nvSpPr>
            <p:spPr bwMode="auto">
              <a:xfrm>
                <a:off x="3216" y="314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5" name="Oval 27">
                <a:extLst>
                  <a:ext uri="{FF2B5EF4-FFF2-40B4-BE49-F238E27FC236}">
                    <a16:creationId xmlns:a16="http://schemas.microsoft.com/office/drawing/2014/main" id="{DBA63C38-B7FE-FA15-7E39-FDC973A91D68}"/>
                  </a:ext>
                </a:extLst>
              </p:cNvPr>
              <p:cNvSpPr>
                <a:spLocks noChangeArrowheads="1"/>
              </p:cNvSpPr>
              <p:nvPr/>
            </p:nvSpPr>
            <p:spPr bwMode="auto">
              <a:xfrm>
                <a:off x="3120" y="348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6" name="Oval 28">
                <a:extLst>
                  <a:ext uri="{FF2B5EF4-FFF2-40B4-BE49-F238E27FC236}">
                    <a16:creationId xmlns:a16="http://schemas.microsoft.com/office/drawing/2014/main" id="{FD9D1670-9638-B560-DCB8-4B161E3DA609}"/>
                  </a:ext>
                </a:extLst>
              </p:cNvPr>
              <p:cNvSpPr>
                <a:spLocks noChangeArrowheads="1"/>
              </p:cNvSpPr>
              <p:nvPr/>
            </p:nvSpPr>
            <p:spPr bwMode="auto">
              <a:xfrm>
                <a:off x="3120" y="338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7" name="Oval 29">
                <a:extLst>
                  <a:ext uri="{FF2B5EF4-FFF2-40B4-BE49-F238E27FC236}">
                    <a16:creationId xmlns:a16="http://schemas.microsoft.com/office/drawing/2014/main" id="{561E4E37-CFE1-74C7-1E3D-A9E59A703D85}"/>
                  </a:ext>
                </a:extLst>
              </p:cNvPr>
              <p:cNvSpPr>
                <a:spLocks noChangeArrowheads="1"/>
              </p:cNvSpPr>
              <p:nvPr/>
            </p:nvSpPr>
            <p:spPr bwMode="auto">
              <a:xfrm>
                <a:off x="3072" y="358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8" name="Oval 30">
                <a:extLst>
                  <a:ext uri="{FF2B5EF4-FFF2-40B4-BE49-F238E27FC236}">
                    <a16:creationId xmlns:a16="http://schemas.microsoft.com/office/drawing/2014/main" id="{7E3D5352-FD66-03C2-FF66-20C565711BB4}"/>
                  </a:ext>
                </a:extLst>
              </p:cNvPr>
              <p:cNvSpPr>
                <a:spLocks noChangeArrowheads="1"/>
              </p:cNvSpPr>
              <p:nvPr/>
            </p:nvSpPr>
            <p:spPr bwMode="auto">
              <a:xfrm>
                <a:off x="3360" y="350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9" name="Oval 31">
                <a:extLst>
                  <a:ext uri="{FF2B5EF4-FFF2-40B4-BE49-F238E27FC236}">
                    <a16:creationId xmlns:a16="http://schemas.microsoft.com/office/drawing/2014/main" id="{551DCF50-EC94-38FF-E1F4-1DF0E4EC7A47}"/>
                  </a:ext>
                </a:extLst>
              </p:cNvPr>
              <p:cNvSpPr>
                <a:spLocks noChangeArrowheads="1"/>
              </p:cNvSpPr>
              <p:nvPr/>
            </p:nvSpPr>
            <p:spPr bwMode="auto">
              <a:xfrm>
                <a:off x="3281" y="358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0" name="Oval 32">
                <a:extLst>
                  <a:ext uri="{FF2B5EF4-FFF2-40B4-BE49-F238E27FC236}">
                    <a16:creationId xmlns:a16="http://schemas.microsoft.com/office/drawing/2014/main" id="{EA06CFE4-9579-A970-19F5-79079F52963A}"/>
                  </a:ext>
                </a:extLst>
              </p:cNvPr>
              <p:cNvSpPr>
                <a:spLocks noChangeArrowheads="1"/>
              </p:cNvSpPr>
              <p:nvPr/>
            </p:nvSpPr>
            <p:spPr bwMode="auto">
              <a:xfrm>
                <a:off x="3199" y="338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1" name="Oval 33">
                <a:extLst>
                  <a:ext uri="{FF2B5EF4-FFF2-40B4-BE49-F238E27FC236}">
                    <a16:creationId xmlns:a16="http://schemas.microsoft.com/office/drawing/2014/main" id="{49B5DC80-B14B-089A-AA22-42310F5E2039}"/>
                  </a:ext>
                </a:extLst>
              </p:cNvPr>
              <p:cNvSpPr>
                <a:spLocks noChangeArrowheads="1"/>
              </p:cNvSpPr>
              <p:nvPr/>
            </p:nvSpPr>
            <p:spPr bwMode="auto">
              <a:xfrm>
                <a:off x="3264" y="321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2" name="Oval 34">
                <a:extLst>
                  <a:ext uri="{FF2B5EF4-FFF2-40B4-BE49-F238E27FC236}">
                    <a16:creationId xmlns:a16="http://schemas.microsoft.com/office/drawing/2014/main" id="{FC9700A2-8B3B-ED9A-8C7F-985C7C2E909C}"/>
                  </a:ext>
                </a:extLst>
              </p:cNvPr>
              <p:cNvSpPr>
                <a:spLocks noChangeArrowheads="1"/>
              </p:cNvSpPr>
              <p:nvPr/>
            </p:nvSpPr>
            <p:spPr bwMode="auto">
              <a:xfrm>
                <a:off x="3295" y="343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3" name="Oval 35">
                <a:extLst>
                  <a:ext uri="{FF2B5EF4-FFF2-40B4-BE49-F238E27FC236}">
                    <a16:creationId xmlns:a16="http://schemas.microsoft.com/office/drawing/2014/main" id="{0C27F138-034D-2D50-95B9-2F0D9D6F6821}"/>
                  </a:ext>
                </a:extLst>
              </p:cNvPr>
              <p:cNvSpPr>
                <a:spLocks noChangeArrowheads="1"/>
              </p:cNvSpPr>
              <p:nvPr/>
            </p:nvSpPr>
            <p:spPr bwMode="auto">
              <a:xfrm>
                <a:off x="3408" y="340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4" name="Oval 36">
                <a:extLst>
                  <a:ext uri="{FF2B5EF4-FFF2-40B4-BE49-F238E27FC236}">
                    <a16:creationId xmlns:a16="http://schemas.microsoft.com/office/drawing/2014/main" id="{2FB45626-9B54-A5D5-138C-CC9C5533D186}"/>
                  </a:ext>
                </a:extLst>
              </p:cNvPr>
              <p:cNvSpPr>
                <a:spLocks noChangeArrowheads="1"/>
              </p:cNvSpPr>
              <p:nvPr/>
            </p:nvSpPr>
            <p:spPr bwMode="auto">
              <a:xfrm>
                <a:off x="3360" y="33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5" name="Oval 37">
                <a:extLst>
                  <a:ext uri="{FF2B5EF4-FFF2-40B4-BE49-F238E27FC236}">
                    <a16:creationId xmlns:a16="http://schemas.microsoft.com/office/drawing/2014/main" id="{EA3CBE22-F812-4312-9C8B-73B5D882BB4A}"/>
                  </a:ext>
                </a:extLst>
              </p:cNvPr>
              <p:cNvSpPr>
                <a:spLocks noChangeArrowheads="1"/>
              </p:cNvSpPr>
              <p:nvPr/>
            </p:nvSpPr>
            <p:spPr bwMode="auto">
              <a:xfrm>
                <a:off x="3168" y="33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6" name="Oval 38">
                <a:extLst>
                  <a:ext uri="{FF2B5EF4-FFF2-40B4-BE49-F238E27FC236}">
                    <a16:creationId xmlns:a16="http://schemas.microsoft.com/office/drawing/2014/main" id="{6C01209F-42AD-A886-A4DF-6D3CD8E1D271}"/>
                  </a:ext>
                </a:extLst>
              </p:cNvPr>
              <p:cNvSpPr>
                <a:spLocks noChangeArrowheads="1"/>
              </p:cNvSpPr>
              <p:nvPr/>
            </p:nvSpPr>
            <p:spPr bwMode="auto">
              <a:xfrm>
                <a:off x="3264" y="33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7" name="Oval 39">
                <a:extLst>
                  <a:ext uri="{FF2B5EF4-FFF2-40B4-BE49-F238E27FC236}">
                    <a16:creationId xmlns:a16="http://schemas.microsoft.com/office/drawing/2014/main" id="{F1173E41-F09A-C110-649E-BC934100D588}"/>
                  </a:ext>
                </a:extLst>
              </p:cNvPr>
              <p:cNvSpPr>
                <a:spLocks noChangeArrowheads="1"/>
              </p:cNvSpPr>
              <p:nvPr/>
            </p:nvSpPr>
            <p:spPr bwMode="auto">
              <a:xfrm>
                <a:off x="3216" y="3504"/>
                <a:ext cx="65" cy="68"/>
              </a:xfrm>
              <a:prstGeom prst="ellipse">
                <a:avLst/>
              </a:prstGeom>
              <a:solidFill>
                <a:srgbClr val="C0C0C0"/>
              </a:solidFill>
              <a:ln w="9525">
                <a:solidFill>
                  <a:schemeClr val="tx1"/>
                </a:solidFill>
                <a:round/>
                <a:headEnd/>
                <a:tailEnd/>
              </a:ln>
            </p:spPr>
            <p:txBody>
              <a:bodyPr wrap="none" anchor="ctr"/>
              <a:lstStyle/>
              <a:p>
                <a:endParaRPr lang="en-US"/>
              </a:p>
            </p:txBody>
          </p:sp>
        </p:grpSp>
        <p:grpSp>
          <p:nvGrpSpPr>
            <p:cNvPr id="12" name="Group 40">
              <a:extLst>
                <a:ext uri="{FF2B5EF4-FFF2-40B4-BE49-F238E27FC236}">
                  <a16:creationId xmlns:a16="http://schemas.microsoft.com/office/drawing/2014/main" id="{2ED9C7BC-D7C2-EBC4-E0C3-A05CF48996C6}"/>
                </a:ext>
              </a:extLst>
            </p:cNvPr>
            <p:cNvGrpSpPr>
              <a:grpSpLocks/>
            </p:cNvGrpSpPr>
            <p:nvPr/>
          </p:nvGrpSpPr>
          <p:grpSpPr bwMode="auto">
            <a:xfrm>
              <a:off x="6629400" y="5454650"/>
              <a:ext cx="712788" cy="793750"/>
              <a:chOff x="4207" y="3244"/>
              <a:chExt cx="449" cy="500"/>
            </a:xfrm>
          </p:grpSpPr>
          <p:sp>
            <p:nvSpPr>
              <p:cNvPr id="14" name="Oval 41">
                <a:extLst>
                  <a:ext uri="{FF2B5EF4-FFF2-40B4-BE49-F238E27FC236}">
                    <a16:creationId xmlns:a16="http://schemas.microsoft.com/office/drawing/2014/main" id="{AF1BFC04-B381-6E98-D2BE-F13E8364BCE1}"/>
                  </a:ext>
                </a:extLst>
              </p:cNvPr>
              <p:cNvSpPr>
                <a:spLocks noChangeArrowheads="1"/>
              </p:cNvSpPr>
              <p:nvPr/>
            </p:nvSpPr>
            <p:spPr bwMode="auto">
              <a:xfrm>
                <a:off x="4303" y="367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15" name="Oval 42">
                <a:extLst>
                  <a:ext uri="{FF2B5EF4-FFF2-40B4-BE49-F238E27FC236}">
                    <a16:creationId xmlns:a16="http://schemas.microsoft.com/office/drawing/2014/main" id="{881543FE-E3C1-91CD-DBF9-2D2EA90A94E0}"/>
                  </a:ext>
                </a:extLst>
              </p:cNvPr>
              <p:cNvSpPr>
                <a:spLocks noChangeArrowheads="1"/>
              </p:cNvSpPr>
              <p:nvPr/>
            </p:nvSpPr>
            <p:spPr bwMode="auto">
              <a:xfrm>
                <a:off x="4303" y="33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16" name="Oval 43">
                <a:extLst>
                  <a:ext uri="{FF2B5EF4-FFF2-40B4-BE49-F238E27FC236}">
                    <a16:creationId xmlns:a16="http://schemas.microsoft.com/office/drawing/2014/main" id="{D4E1EBB8-86F8-CAB8-889D-ED1619511D61}"/>
                  </a:ext>
                </a:extLst>
              </p:cNvPr>
              <p:cNvSpPr>
                <a:spLocks noChangeArrowheads="1"/>
              </p:cNvSpPr>
              <p:nvPr/>
            </p:nvSpPr>
            <p:spPr bwMode="auto">
              <a:xfrm>
                <a:off x="4591" y="360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17" name="Oval 44">
                <a:extLst>
                  <a:ext uri="{FF2B5EF4-FFF2-40B4-BE49-F238E27FC236}">
                    <a16:creationId xmlns:a16="http://schemas.microsoft.com/office/drawing/2014/main" id="{C407329C-49CF-A3D3-55CF-F2C8BE05BA6B}"/>
                  </a:ext>
                </a:extLst>
              </p:cNvPr>
              <p:cNvSpPr>
                <a:spLocks noChangeArrowheads="1"/>
              </p:cNvSpPr>
              <p:nvPr/>
            </p:nvSpPr>
            <p:spPr bwMode="auto">
              <a:xfrm>
                <a:off x="4351" y="324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18" name="Oval 45">
                <a:extLst>
                  <a:ext uri="{FF2B5EF4-FFF2-40B4-BE49-F238E27FC236}">
                    <a16:creationId xmlns:a16="http://schemas.microsoft.com/office/drawing/2014/main" id="{E71211FD-0F65-B41D-E82F-5B6811B2685F}"/>
                  </a:ext>
                </a:extLst>
              </p:cNvPr>
              <p:cNvSpPr>
                <a:spLocks noChangeArrowheads="1"/>
              </p:cNvSpPr>
              <p:nvPr/>
            </p:nvSpPr>
            <p:spPr bwMode="auto">
              <a:xfrm>
                <a:off x="4255" y="358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19" name="Oval 46">
                <a:extLst>
                  <a:ext uri="{FF2B5EF4-FFF2-40B4-BE49-F238E27FC236}">
                    <a16:creationId xmlns:a16="http://schemas.microsoft.com/office/drawing/2014/main" id="{422918A6-5DEC-E62B-CC49-E6BED8C9E078}"/>
                  </a:ext>
                </a:extLst>
              </p:cNvPr>
              <p:cNvSpPr>
                <a:spLocks noChangeArrowheads="1"/>
              </p:cNvSpPr>
              <p:nvPr/>
            </p:nvSpPr>
            <p:spPr bwMode="auto">
              <a:xfrm>
                <a:off x="4255" y="348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0" name="Oval 47">
                <a:extLst>
                  <a:ext uri="{FF2B5EF4-FFF2-40B4-BE49-F238E27FC236}">
                    <a16:creationId xmlns:a16="http://schemas.microsoft.com/office/drawing/2014/main" id="{96BA63DC-CEF7-BA46-A9AF-D8DC892A167D}"/>
                  </a:ext>
                </a:extLst>
              </p:cNvPr>
              <p:cNvSpPr>
                <a:spLocks noChangeArrowheads="1"/>
              </p:cNvSpPr>
              <p:nvPr/>
            </p:nvSpPr>
            <p:spPr bwMode="auto">
              <a:xfrm>
                <a:off x="4207" y="367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1" name="Oval 48">
                <a:extLst>
                  <a:ext uri="{FF2B5EF4-FFF2-40B4-BE49-F238E27FC236}">
                    <a16:creationId xmlns:a16="http://schemas.microsoft.com/office/drawing/2014/main" id="{7BABCA38-9AE1-1A3F-DA9A-84E53D712E71}"/>
                  </a:ext>
                </a:extLst>
              </p:cNvPr>
              <p:cNvSpPr>
                <a:spLocks noChangeArrowheads="1"/>
              </p:cNvSpPr>
              <p:nvPr/>
            </p:nvSpPr>
            <p:spPr bwMode="auto">
              <a:xfrm>
                <a:off x="4495" y="360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2" name="Oval 49">
                <a:extLst>
                  <a:ext uri="{FF2B5EF4-FFF2-40B4-BE49-F238E27FC236}">
                    <a16:creationId xmlns:a16="http://schemas.microsoft.com/office/drawing/2014/main" id="{0A434F56-B0AF-3F84-D963-B37C2497900E}"/>
                  </a:ext>
                </a:extLst>
              </p:cNvPr>
              <p:cNvSpPr>
                <a:spLocks noChangeArrowheads="1"/>
              </p:cNvSpPr>
              <p:nvPr/>
            </p:nvSpPr>
            <p:spPr bwMode="auto">
              <a:xfrm>
                <a:off x="4416" y="367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3" name="Oval 50">
                <a:extLst>
                  <a:ext uri="{FF2B5EF4-FFF2-40B4-BE49-F238E27FC236}">
                    <a16:creationId xmlns:a16="http://schemas.microsoft.com/office/drawing/2014/main" id="{6B545A08-0F10-570B-473E-35ABB4AE21FD}"/>
                  </a:ext>
                </a:extLst>
              </p:cNvPr>
              <p:cNvSpPr>
                <a:spLocks noChangeArrowheads="1"/>
              </p:cNvSpPr>
              <p:nvPr/>
            </p:nvSpPr>
            <p:spPr bwMode="auto">
              <a:xfrm>
                <a:off x="4334" y="348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4" name="Oval 51">
                <a:extLst>
                  <a:ext uri="{FF2B5EF4-FFF2-40B4-BE49-F238E27FC236}">
                    <a16:creationId xmlns:a16="http://schemas.microsoft.com/office/drawing/2014/main" id="{E637CE57-FFC6-F84F-9C8F-6726365A32E6}"/>
                  </a:ext>
                </a:extLst>
              </p:cNvPr>
              <p:cNvSpPr>
                <a:spLocks noChangeArrowheads="1"/>
              </p:cNvSpPr>
              <p:nvPr/>
            </p:nvSpPr>
            <p:spPr bwMode="auto">
              <a:xfrm>
                <a:off x="4399" y="33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5" name="Oval 52">
                <a:extLst>
                  <a:ext uri="{FF2B5EF4-FFF2-40B4-BE49-F238E27FC236}">
                    <a16:creationId xmlns:a16="http://schemas.microsoft.com/office/drawing/2014/main" id="{48D04C0A-E125-47B0-D50D-20E5ED17B54A}"/>
                  </a:ext>
                </a:extLst>
              </p:cNvPr>
              <p:cNvSpPr>
                <a:spLocks noChangeArrowheads="1"/>
              </p:cNvSpPr>
              <p:nvPr/>
            </p:nvSpPr>
            <p:spPr bwMode="auto">
              <a:xfrm>
                <a:off x="4430" y="353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6" name="Oval 53">
                <a:extLst>
                  <a:ext uri="{FF2B5EF4-FFF2-40B4-BE49-F238E27FC236}">
                    <a16:creationId xmlns:a16="http://schemas.microsoft.com/office/drawing/2014/main" id="{49189B0A-1AFC-1417-006D-E4464C830739}"/>
                  </a:ext>
                </a:extLst>
              </p:cNvPr>
              <p:cNvSpPr>
                <a:spLocks noChangeArrowheads="1"/>
              </p:cNvSpPr>
              <p:nvPr/>
            </p:nvSpPr>
            <p:spPr bwMode="auto">
              <a:xfrm>
                <a:off x="4543" y="350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7" name="Oval 54">
                <a:extLst>
                  <a:ext uri="{FF2B5EF4-FFF2-40B4-BE49-F238E27FC236}">
                    <a16:creationId xmlns:a16="http://schemas.microsoft.com/office/drawing/2014/main" id="{D6E92F92-181E-6FD8-684F-AC17D9DEBF34}"/>
                  </a:ext>
                </a:extLst>
              </p:cNvPr>
              <p:cNvSpPr>
                <a:spLocks noChangeArrowheads="1"/>
              </p:cNvSpPr>
              <p:nvPr/>
            </p:nvSpPr>
            <p:spPr bwMode="auto">
              <a:xfrm>
                <a:off x="4495" y="340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8" name="Oval 55">
                <a:extLst>
                  <a:ext uri="{FF2B5EF4-FFF2-40B4-BE49-F238E27FC236}">
                    <a16:creationId xmlns:a16="http://schemas.microsoft.com/office/drawing/2014/main" id="{BC5FBC88-B149-8878-F2D0-9636BEA488A7}"/>
                  </a:ext>
                </a:extLst>
              </p:cNvPr>
              <p:cNvSpPr>
                <a:spLocks noChangeArrowheads="1"/>
              </p:cNvSpPr>
              <p:nvPr/>
            </p:nvSpPr>
            <p:spPr bwMode="auto">
              <a:xfrm>
                <a:off x="4303" y="340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9" name="Oval 56">
                <a:extLst>
                  <a:ext uri="{FF2B5EF4-FFF2-40B4-BE49-F238E27FC236}">
                    <a16:creationId xmlns:a16="http://schemas.microsoft.com/office/drawing/2014/main" id="{ED579851-BA1D-D701-0917-F2CB6614E9B3}"/>
                  </a:ext>
                </a:extLst>
              </p:cNvPr>
              <p:cNvSpPr>
                <a:spLocks noChangeArrowheads="1"/>
              </p:cNvSpPr>
              <p:nvPr/>
            </p:nvSpPr>
            <p:spPr bwMode="auto">
              <a:xfrm>
                <a:off x="4399" y="340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0" name="Oval 57">
                <a:extLst>
                  <a:ext uri="{FF2B5EF4-FFF2-40B4-BE49-F238E27FC236}">
                    <a16:creationId xmlns:a16="http://schemas.microsoft.com/office/drawing/2014/main" id="{F28CEC53-A175-3BD1-5EF5-8C27D5C8B3D6}"/>
                  </a:ext>
                </a:extLst>
              </p:cNvPr>
              <p:cNvSpPr>
                <a:spLocks noChangeArrowheads="1"/>
              </p:cNvSpPr>
              <p:nvPr/>
            </p:nvSpPr>
            <p:spPr bwMode="auto">
              <a:xfrm>
                <a:off x="4351" y="3600"/>
                <a:ext cx="65" cy="68"/>
              </a:xfrm>
              <a:prstGeom prst="ellipse">
                <a:avLst/>
              </a:prstGeom>
              <a:solidFill>
                <a:srgbClr val="C0C0C0"/>
              </a:solidFill>
              <a:ln w="9525">
                <a:solidFill>
                  <a:schemeClr val="tx1"/>
                </a:solidFill>
                <a:round/>
                <a:headEnd/>
                <a:tailEnd/>
              </a:ln>
            </p:spPr>
            <p:txBody>
              <a:bodyPr wrap="none" anchor="ctr"/>
              <a:lstStyle/>
              <a:p>
                <a:endParaRPr lang="en-US"/>
              </a:p>
            </p:txBody>
          </p:sp>
        </p:grpSp>
        <p:sp>
          <p:nvSpPr>
            <p:cNvPr id="13" name="Text Box 58">
              <a:extLst>
                <a:ext uri="{FF2B5EF4-FFF2-40B4-BE49-F238E27FC236}">
                  <a16:creationId xmlns:a16="http://schemas.microsoft.com/office/drawing/2014/main" id="{06710F95-0ADB-7950-23F8-9FECB63EC1BB}"/>
                </a:ext>
              </a:extLst>
            </p:cNvPr>
            <p:cNvSpPr txBox="1">
              <a:spLocks noChangeArrowheads="1"/>
            </p:cNvSpPr>
            <p:nvPr/>
          </p:nvSpPr>
          <p:spPr bwMode="auto">
            <a:xfrm>
              <a:off x="3810000" y="1828800"/>
              <a:ext cx="4953000" cy="1244600"/>
            </a:xfrm>
            <a:prstGeom prst="rect">
              <a:avLst/>
            </a:prstGeom>
            <a:noFill/>
            <a:ln w="9525">
              <a:noFill/>
              <a:miter lim="800000"/>
              <a:headEnd/>
              <a:tailEnd/>
            </a:ln>
          </p:spPr>
          <p:txBody>
            <a:bodyPr>
              <a:spAutoFit/>
            </a:bodyPr>
            <a:lstStyle/>
            <a:p>
              <a:pPr algn="ctr">
                <a:lnSpc>
                  <a:spcPct val="90000"/>
                </a:lnSpc>
                <a:spcBef>
                  <a:spcPct val="20000"/>
                </a:spcBef>
                <a:buClr>
                  <a:schemeClr val="accent1"/>
                </a:buClr>
                <a:buSzPct val="90000"/>
                <a:buFont typeface="Wingdings" pitchFamily="2" charset="2"/>
                <a:buNone/>
              </a:pPr>
              <a:r>
                <a:rPr kumimoji="1" lang="en-US" sz="2800" dirty="0"/>
                <a:t>Remote deployment of sensors for </a:t>
              </a:r>
              <a:r>
                <a:rPr kumimoji="1" lang="en-US" sz="2800" dirty="0">
                  <a:solidFill>
                    <a:srgbClr val="000099"/>
                  </a:solidFill>
                </a:rPr>
                <a:t>tactical monitoring</a:t>
              </a:r>
              <a:r>
                <a:rPr kumimoji="1" lang="en-US" sz="2800" dirty="0"/>
                <a:t> of enemy troop movements.</a:t>
              </a:r>
            </a:p>
          </p:txBody>
        </p:sp>
      </p:grpSp>
    </p:spTree>
    <p:extLst>
      <p:ext uri="{BB962C8B-B14F-4D97-AF65-F5344CB8AC3E}">
        <p14:creationId xmlns:p14="http://schemas.microsoft.com/office/powerpoint/2010/main" val="23097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EA1F5-6327-8A91-6AAB-BCF0BA6564B3}"/>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2ED8600-F406-88D0-9953-908C16CD1592}"/>
              </a:ext>
            </a:extLst>
          </p:cNvPr>
          <p:cNvSpPr>
            <a:spLocks noGrp="1"/>
          </p:cNvSpPr>
          <p:nvPr>
            <p:ph sz="quarter" idx="10"/>
          </p:nvPr>
        </p:nvSpPr>
        <p:spPr/>
        <p:txBody>
          <a:bodyPr/>
          <a:lstStyle/>
          <a:p>
            <a:r>
              <a:rPr lang="en-IN" dirty="0"/>
              <a:t>Military</a:t>
            </a:r>
          </a:p>
        </p:txBody>
      </p:sp>
      <p:sp>
        <p:nvSpPr>
          <p:cNvPr id="5" name="Slide Number Placeholder 4">
            <a:extLst>
              <a:ext uri="{FF2B5EF4-FFF2-40B4-BE49-F238E27FC236}">
                <a16:creationId xmlns:a16="http://schemas.microsoft.com/office/drawing/2014/main" id="{9EF90425-90AC-9138-A49C-4F60B40E92AC}"/>
              </a:ext>
            </a:extLst>
          </p:cNvPr>
          <p:cNvSpPr>
            <a:spLocks noGrp="1"/>
          </p:cNvSpPr>
          <p:nvPr>
            <p:ph type="sldNum" sz="quarter" idx="13"/>
          </p:nvPr>
        </p:nvSpPr>
        <p:spPr/>
        <p:txBody>
          <a:bodyPr/>
          <a:lstStyle/>
          <a:p>
            <a:fld id="{BC8D7E44-7D4F-4942-A8C9-2DF6BF8399E8}" type="slidenum">
              <a:rPr lang="en-US" smtClean="0"/>
              <a:pPr/>
              <a:t>99</a:t>
            </a:fld>
            <a:endParaRPr lang="en-US" dirty="0"/>
          </a:p>
        </p:txBody>
      </p:sp>
      <p:sp>
        <p:nvSpPr>
          <p:cNvPr id="2" name="TextBox 1">
            <a:extLst>
              <a:ext uri="{FF2B5EF4-FFF2-40B4-BE49-F238E27FC236}">
                <a16:creationId xmlns:a16="http://schemas.microsoft.com/office/drawing/2014/main" id="{8D0F4126-6DF2-21FE-2181-85ED46E18CC5}"/>
              </a:ext>
            </a:extLst>
          </p:cNvPr>
          <p:cNvSpPr txBox="1"/>
          <p:nvPr/>
        </p:nvSpPr>
        <p:spPr>
          <a:xfrm>
            <a:off x="228600" y="1447800"/>
            <a:ext cx="8763000" cy="3416320"/>
          </a:xfrm>
          <a:prstGeom prst="rect">
            <a:avLst/>
          </a:prstGeom>
          <a:noFill/>
        </p:spPr>
        <p:txBody>
          <a:bodyPr wrap="square" rtlCol="0">
            <a:spAutoFit/>
          </a:bodyPr>
          <a:lstStyle/>
          <a:p>
            <a:pPr>
              <a:buNone/>
            </a:pPr>
            <a:r>
              <a:rPr lang="en-US" b="1" dirty="0"/>
              <a:t>Military Applications of Network Embedded Systems</a:t>
            </a:r>
          </a:p>
          <a:p>
            <a:pPr>
              <a:buNone/>
            </a:pPr>
            <a:r>
              <a:rPr lang="en-US" dirty="0"/>
              <a:t>Network Embedded Applications play a crucial role in modern military operations by enabling remote deployment of sensors for </a:t>
            </a:r>
            <a:r>
              <a:rPr lang="en-US" b="1" dirty="0"/>
              <a:t>tactical monitoring</a:t>
            </a:r>
            <a:r>
              <a:rPr lang="en-US" dirty="0"/>
              <a:t>. These systems can be used to track </a:t>
            </a:r>
            <a:r>
              <a:rPr lang="en-US" b="1" dirty="0"/>
              <a:t>enemy troop movements</a:t>
            </a:r>
            <a:r>
              <a:rPr lang="en-US" dirty="0"/>
              <a:t> in real-time, providing critical intelligence for strategic decision-making.</a:t>
            </a:r>
          </a:p>
          <a:p>
            <a:pPr>
              <a:buFont typeface="Arial" panose="020B0604020202020204" pitchFamily="34" charset="0"/>
              <a:buChar char="•"/>
            </a:pPr>
            <a:r>
              <a:rPr lang="en-US" b="1" dirty="0"/>
              <a:t>Deployment of Sensor Networks:</a:t>
            </a:r>
            <a:r>
              <a:rPr lang="en-US" dirty="0"/>
              <a:t> Military aircraft or ground forces can disperse sensor nodes across a battlefield to monitor activity.</a:t>
            </a:r>
          </a:p>
          <a:p>
            <a:pPr>
              <a:buFont typeface="Arial" panose="020B0604020202020204" pitchFamily="34" charset="0"/>
              <a:buChar char="•"/>
            </a:pPr>
            <a:r>
              <a:rPr lang="en-US" b="1" dirty="0"/>
              <a:t>Data Collection &amp; Communication:</a:t>
            </a:r>
            <a:r>
              <a:rPr lang="en-US" dirty="0"/>
              <a:t> These sensors relay real-time data back to command centers for analysis.</a:t>
            </a:r>
          </a:p>
          <a:p>
            <a:pPr>
              <a:buFont typeface="Arial" panose="020B0604020202020204" pitchFamily="34" charset="0"/>
              <a:buChar char="•"/>
            </a:pPr>
            <a:r>
              <a:rPr lang="en-US" b="1" dirty="0"/>
              <a:t>Enhanced Surveillance:</a:t>
            </a:r>
            <a:r>
              <a:rPr lang="en-US" dirty="0"/>
              <a:t> Enables continuous monitoring without direct human intervention, improving operational safety.</a:t>
            </a:r>
          </a:p>
          <a:p>
            <a:endParaRPr lang="en-IN" dirty="0"/>
          </a:p>
        </p:txBody>
      </p:sp>
    </p:spTree>
    <p:extLst>
      <p:ext uri="{BB962C8B-B14F-4D97-AF65-F5344CB8AC3E}">
        <p14:creationId xmlns:p14="http://schemas.microsoft.com/office/powerpoint/2010/main" val="256853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AE9CFDF44FC548A61457B097402A49" ma:contentTypeVersion="7" ma:contentTypeDescription="Create a new document." ma:contentTypeScope="" ma:versionID="929c1e8a76799ca252294b804f56cbc1">
  <xsd:schema xmlns:xsd="http://www.w3.org/2001/XMLSchema" xmlns:xs="http://www.w3.org/2001/XMLSchema" xmlns:p="http://schemas.microsoft.com/office/2006/metadata/properties" xmlns:ns2="c6bb6142-e713-4aa4-8224-fc120fe0fe64" targetNamespace="http://schemas.microsoft.com/office/2006/metadata/properties" ma:root="true" ma:fieldsID="839a064b53dc41384f4af2535d6c5457" ns2:_="">
    <xsd:import namespace="c6bb6142-e713-4aa4-8224-fc120fe0fe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b6142-e713-4aa4-8224-fc120fe0fe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3B08B0-8B5A-472B-BD86-7BD161089B1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44DA6CA-AC36-4C77-AE1F-80F5C9EBF0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bb6142-e713-4aa4-8224-fc120fe0fe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117409-4F4D-4BD9-BD91-38866273B1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6305</TotalTime>
  <Words>10448</Words>
  <Application>Microsoft Office PowerPoint</Application>
  <PresentationFormat>On-screen Show (4:3)</PresentationFormat>
  <Paragraphs>991</Paragraphs>
  <Slides>101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101</vt:i4>
      </vt:variant>
    </vt:vector>
  </HeadingPairs>
  <TitlesOfParts>
    <vt:vector size="111" baseType="lpstr">
      <vt:lpstr>Arial</vt:lpstr>
      <vt:lpstr>Calibri</vt:lpstr>
      <vt:lpstr>Gill Sans MT</vt:lpstr>
      <vt:lpstr>Helvetica</vt:lpstr>
      <vt:lpstr>Lucida Bright</vt:lpstr>
      <vt:lpstr>Times</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Abid AK</cp:lastModifiedBy>
  <cp:revision>147</cp:revision>
  <dcterms:created xsi:type="dcterms:W3CDTF">2011-09-14T09:42:05Z</dcterms:created>
  <dcterms:modified xsi:type="dcterms:W3CDTF">2025-04-03T04:11:29Z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0x01010057AE9CFDF44FC548A61457B097402A49</vt:lpwstr>
  </property>
</Properties>
</file>