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3"/>
  </p:notesMasterIdLst>
  <p:sldIdLst>
    <p:sldId id="4412" r:id="rId2"/>
    <p:sldId id="4413" r:id="rId3"/>
    <p:sldId id="4403" r:id="rId4"/>
    <p:sldId id="4288" r:id="rId5"/>
    <p:sldId id="4405" r:id="rId6"/>
    <p:sldId id="4369" r:id="rId7"/>
    <p:sldId id="4408" r:id="rId8"/>
    <p:sldId id="4416" r:id="rId9"/>
    <p:sldId id="4411" r:id="rId10"/>
    <p:sldId id="4418" r:id="rId11"/>
    <p:sldId id="4425" r:id="rId1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5B8A"/>
    <a:srgbClr val="EFF1F8"/>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63" autoAdjust="0"/>
  </p:normalViewPr>
  <p:slideViewPr>
    <p:cSldViewPr snapToGrid="0" snapToObjects="1">
      <p:cViewPr varScale="1">
        <p:scale>
          <a:sx n="44" d="100"/>
          <a:sy n="44" d="100"/>
        </p:scale>
        <p:origin x="528" y="8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4/18/2023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22369BA-5730-3E45-98D4-8D41A5D72170}"/>
              </a:ext>
            </a:extLst>
          </p:cNvPr>
          <p:cNvSpPr>
            <a:spLocks noGrp="1"/>
          </p:cNvSpPr>
          <p:nvPr>
            <p:ph type="pic" sz="quarter" idx="15"/>
          </p:nvPr>
        </p:nvSpPr>
        <p:spPr>
          <a:xfrm>
            <a:off x="-372532" y="-335762"/>
            <a:ext cx="25027466" cy="954390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6003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22369BA-5730-3E45-98D4-8D41A5D72170}"/>
              </a:ext>
            </a:extLst>
          </p:cNvPr>
          <p:cNvSpPr>
            <a:spLocks noGrp="1"/>
          </p:cNvSpPr>
          <p:nvPr>
            <p:ph type="pic" sz="quarter" idx="15"/>
          </p:nvPr>
        </p:nvSpPr>
        <p:spPr>
          <a:xfrm>
            <a:off x="12188826" y="-335762"/>
            <a:ext cx="12466107" cy="1445816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65097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1D2B881-47A0-064B-8DEB-F66005900620}"/>
              </a:ext>
            </a:extLst>
          </p:cNvPr>
          <p:cNvSpPr>
            <a:spLocks noGrp="1"/>
          </p:cNvSpPr>
          <p:nvPr>
            <p:ph type="pic" sz="quarter" idx="17"/>
          </p:nvPr>
        </p:nvSpPr>
        <p:spPr>
          <a:xfrm>
            <a:off x="8996421" y="5882754"/>
            <a:ext cx="6119127" cy="6119114"/>
          </a:xfrm>
          <a:prstGeom prst="ellipse">
            <a:avLst/>
          </a:prstGeom>
          <a:solidFill>
            <a:schemeClr val="bg1">
              <a:lumMod val="95000"/>
            </a:schemeClr>
          </a:solidFill>
        </p:spPr>
        <p:txBody>
          <a:bodyPr>
            <a:normAutofit/>
          </a:bodyPr>
          <a:lstStyle>
            <a:lvl1pPr>
              <a:defRPr sz="2101"/>
            </a:lvl1pPr>
          </a:lstStyle>
          <a:p>
            <a:endParaRPr lang="en-US" dirty="0"/>
          </a:p>
        </p:txBody>
      </p:sp>
      <p:sp>
        <p:nvSpPr>
          <p:cNvPr id="5" name="Picture Placeholder 8">
            <a:extLst>
              <a:ext uri="{FF2B5EF4-FFF2-40B4-BE49-F238E27FC236}">
                <a16:creationId xmlns:a16="http://schemas.microsoft.com/office/drawing/2014/main" id="{12C82A0D-EA5C-6F49-AF54-B655AC47F84B}"/>
              </a:ext>
            </a:extLst>
          </p:cNvPr>
          <p:cNvSpPr>
            <a:spLocks noGrp="1"/>
          </p:cNvSpPr>
          <p:nvPr>
            <p:ph type="pic" sz="quarter" idx="15"/>
          </p:nvPr>
        </p:nvSpPr>
        <p:spPr>
          <a:xfrm>
            <a:off x="6925142" y="6756823"/>
            <a:ext cx="4337398" cy="4337389"/>
          </a:xfrm>
          <a:prstGeom prst="ellipse">
            <a:avLst/>
          </a:prstGeom>
          <a:solidFill>
            <a:schemeClr val="bg1">
              <a:lumMod val="95000"/>
            </a:schemeClr>
          </a:solidFill>
        </p:spPr>
        <p:txBody>
          <a:bodyPr>
            <a:normAutofit/>
          </a:bodyPr>
          <a:lstStyle>
            <a:lvl1pPr>
              <a:defRPr sz="2101"/>
            </a:lvl1pPr>
          </a:lstStyle>
          <a:p>
            <a:endParaRPr lang="en-US" dirty="0"/>
          </a:p>
        </p:txBody>
      </p:sp>
      <p:sp>
        <p:nvSpPr>
          <p:cNvPr id="7" name="Picture Placeholder 8">
            <a:extLst>
              <a:ext uri="{FF2B5EF4-FFF2-40B4-BE49-F238E27FC236}">
                <a16:creationId xmlns:a16="http://schemas.microsoft.com/office/drawing/2014/main" id="{993035F9-AD67-664D-9F85-A7F49DC5E50A}"/>
              </a:ext>
            </a:extLst>
          </p:cNvPr>
          <p:cNvSpPr>
            <a:spLocks noGrp="1"/>
          </p:cNvSpPr>
          <p:nvPr>
            <p:ph type="pic" sz="quarter" idx="16"/>
          </p:nvPr>
        </p:nvSpPr>
        <p:spPr>
          <a:xfrm>
            <a:off x="13175034" y="6786782"/>
            <a:ext cx="4337398" cy="4337389"/>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88934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2071EAB6-9F9A-FC48-8E49-5489F8F4BD19}"/>
              </a:ext>
            </a:extLst>
          </p:cNvPr>
          <p:cNvSpPr>
            <a:spLocks noGrp="1"/>
          </p:cNvSpPr>
          <p:nvPr>
            <p:ph type="pic" sz="quarter" idx="15"/>
          </p:nvPr>
        </p:nvSpPr>
        <p:spPr>
          <a:xfrm>
            <a:off x="-372532" y="-335762"/>
            <a:ext cx="25027466" cy="1091709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32375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CA232150-BF59-1F46-AA4B-2E93E5FCE980}"/>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687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CA232150-BF59-1F46-AA4B-2E93E5FCE980}"/>
              </a:ext>
            </a:extLst>
          </p:cNvPr>
          <p:cNvSpPr>
            <a:spLocks noGrp="1"/>
          </p:cNvSpPr>
          <p:nvPr>
            <p:ph type="pic" sz="quarter" idx="14"/>
          </p:nvPr>
        </p:nvSpPr>
        <p:spPr>
          <a:xfrm>
            <a:off x="-276644" y="-261256"/>
            <a:ext cx="905739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7365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CA232150-BF59-1F46-AA4B-2E93E5FCE980}"/>
              </a:ext>
            </a:extLst>
          </p:cNvPr>
          <p:cNvSpPr>
            <a:spLocks noGrp="1"/>
          </p:cNvSpPr>
          <p:nvPr>
            <p:ph type="pic" sz="quarter" idx="14"/>
          </p:nvPr>
        </p:nvSpPr>
        <p:spPr>
          <a:xfrm>
            <a:off x="12188824" y="-261255"/>
            <a:ext cx="12499975"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0452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CA232150-BF59-1F46-AA4B-2E93E5FCE980}"/>
              </a:ext>
            </a:extLst>
          </p:cNvPr>
          <p:cNvSpPr>
            <a:spLocks noGrp="1"/>
          </p:cNvSpPr>
          <p:nvPr>
            <p:ph type="pic" sz="quarter" idx="14"/>
          </p:nvPr>
        </p:nvSpPr>
        <p:spPr>
          <a:xfrm>
            <a:off x="-375709" y="-261255"/>
            <a:ext cx="15136799"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9173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CA232150-BF59-1F46-AA4B-2E93E5FCE980}"/>
              </a:ext>
            </a:extLst>
          </p:cNvPr>
          <p:cNvSpPr>
            <a:spLocks noGrp="1"/>
          </p:cNvSpPr>
          <p:nvPr>
            <p:ph type="pic" sz="quarter" idx="14"/>
          </p:nvPr>
        </p:nvSpPr>
        <p:spPr>
          <a:xfrm>
            <a:off x="-375709" y="-261255"/>
            <a:ext cx="6370109"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2977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CA232150-BF59-1F46-AA4B-2E93E5FCE980}"/>
              </a:ext>
            </a:extLst>
          </p:cNvPr>
          <p:cNvSpPr>
            <a:spLocks noGrp="1"/>
          </p:cNvSpPr>
          <p:nvPr>
            <p:ph type="pic" sz="quarter" idx="14"/>
          </p:nvPr>
        </p:nvSpPr>
        <p:spPr>
          <a:xfrm>
            <a:off x="1517651" y="1691508"/>
            <a:ext cx="10332983" cy="1033298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4174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22369BA-5730-3E45-98D4-8D41A5D72170}"/>
              </a:ext>
            </a:extLst>
          </p:cNvPr>
          <p:cNvSpPr>
            <a:spLocks noGrp="1"/>
          </p:cNvSpPr>
          <p:nvPr>
            <p:ph type="pic" sz="quarter" idx="15"/>
          </p:nvPr>
        </p:nvSpPr>
        <p:spPr>
          <a:xfrm>
            <a:off x="8853385" y="5049038"/>
            <a:ext cx="6670876" cy="4256771"/>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45B8A37B-EDE3-CB4B-B8D3-165FDAD8DEC8}"/>
              </a:ext>
            </a:extLst>
          </p:cNvPr>
          <p:cNvSpPr>
            <a:spLocks noGrp="1"/>
          </p:cNvSpPr>
          <p:nvPr>
            <p:ph type="pic" sz="quarter" idx="16"/>
          </p:nvPr>
        </p:nvSpPr>
        <p:spPr>
          <a:xfrm>
            <a:off x="16042820" y="5049037"/>
            <a:ext cx="6670876" cy="4256771"/>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CA232150-BF59-1F46-AA4B-2E93E5FCE980}"/>
              </a:ext>
            </a:extLst>
          </p:cNvPr>
          <p:cNvSpPr>
            <a:spLocks noGrp="1"/>
          </p:cNvSpPr>
          <p:nvPr>
            <p:ph type="pic" sz="quarter" idx="14"/>
          </p:nvPr>
        </p:nvSpPr>
        <p:spPr>
          <a:xfrm>
            <a:off x="1663950" y="5049038"/>
            <a:ext cx="6670876" cy="425677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23501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22369BA-5730-3E45-98D4-8D41A5D72170}"/>
              </a:ext>
            </a:extLst>
          </p:cNvPr>
          <p:cNvSpPr>
            <a:spLocks noGrp="1"/>
          </p:cNvSpPr>
          <p:nvPr>
            <p:ph type="pic" sz="quarter" idx="15"/>
          </p:nvPr>
        </p:nvSpPr>
        <p:spPr>
          <a:xfrm>
            <a:off x="18383248" y="-335762"/>
            <a:ext cx="6271685" cy="1442429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742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4/18/2023</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3FCD01E5-2510-BA4B-AE4B-062C9515356B}"/>
              </a:ext>
            </a:extLst>
          </p:cNvPr>
          <p:cNvSpPr>
            <a:spLocks noGrp="1"/>
          </p:cNvSpPr>
          <p:nvPr>
            <p:ph type="pic" sz="quarter" idx="14"/>
          </p:nvPr>
        </p:nvSpPr>
        <p:spPr/>
      </p:sp>
      <p:sp>
        <p:nvSpPr>
          <p:cNvPr id="32" name="Rectangle 31">
            <a:extLst>
              <a:ext uri="{FF2B5EF4-FFF2-40B4-BE49-F238E27FC236}">
                <a16:creationId xmlns:a16="http://schemas.microsoft.com/office/drawing/2014/main" id="{46B5E956-B85B-2D4B-AC53-FC1428E2829F}"/>
              </a:ext>
            </a:extLst>
          </p:cNvPr>
          <p:cNvSpPr/>
          <p:nvPr/>
        </p:nvSpPr>
        <p:spPr>
          <a:xfrm rot="10800000" flipV="1">
            <a:off x="0" y="52748"/>
            <a:ext cx="24377650" cy="1371600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0" dirty="0"/>
          </a:p>
        </p:txBody>
      </p:sp>
      <p:sp>
        <p:nvSpPr>
          <p:cNvPr id="7" name="Rectangle 6">
            <a:extLst>
              <a:ext uri="{FF2B5EF4-FFF2-40B4-BE49-F238E27FC236}">
                <a16:creationId xmlns:a16="http://schemas.microsoft.com/office/drawing/2014/main" id="{A033BA67-E0AF-4F45-AC59-548701C43E31}"/>
              </a:ext>
            </a:extLst>
          </p:cNvPr>
          <p:cNvSpPr/>
          <p:nvPr/>
        </p:nvSpPr>
        <p:spPr>
          <a:xfrm rot="10800000" flipV="1">
            <a:off x="0" y="12357787"/>
            <a:ext cx="24377646" cy="238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94CDEC56-A906-794E-9B05-FA128ECEF634}"/>
              </a:ext>
            </a:extLst>
          </p:cNvPr>
          <p:cNvSpPr txBox="1"/>
          <p:nvPr/>
        </p:nvSpPr>
        <p:spPr>
          <a:xfrm>
            <a:off x="2119674" y="2388628"/>
            <a:ext cx="21382892" cy="4401205"/>
          </a:xfrm>
          <a:prstGeom prst="rect">
            <a:avLst/>
          </a:prstGeom>
          <a:noFill/>
          <a:ln>
            <a:noFill/>
          </a:ln>
        </p:spPr>
        <p:txBody>
          <a:bodyPr wrap="square" rtlCol="0">
            <a:spAutoFit/>
          </a:bodyPr>
          <a:lstStyle/>
          <a:p>
            <a:r>
              <a:rPr lang="en-US" sz="14000" b="1" spc="1000" dirty="0" smtClean="0">
                <a:solidFill>
                  <a:schemeClr val="bg1"/>
                </a:solidFill>
                <a:latin typeface="Montserrat SemiBold" pitchFamily="2" charset="77"/>
                <a:ea typeface="Roboto Medium" panose="02000000000000000000" pitchFamily="2" charset="0"/>
                <a:cs typeface="Lato Light" panose="020F0502020204030203" pitchFamily="34" charset="0"/>
              </a:rPr>
              <a:t>    AIRLINE ANALYSIS</a:t>
            </a:r>
          </a:p>
          <a:p>
            <a:r>
              <a:rPr lang="en-US" sz="14000" b="1" spc="1000" dirty="0">
                <a:solidFill>
                  <a:schemeClr val="bg1"/>
                </a:solidFill>
                <a:latin typeface="Montserrat SemiBold" pitchFamily="2" charset="77"/>
                <a:ea typeface="Roboto Medium" panose="02000000000000000000" pitchFamily="2" charset="0"/>
                <a:cs typeface="Lato Light" panose="020F0502020204030203" pitchFamily="34" charset="0"/>
              </a:rPr>
              <a:t> </a:t>
            </a:r>
            <a:r>
              <a:rPr lang="en-US" sz="14000" b="1" spc="1000" dirty="0" smtClean="0">
                <a:solidFill>
                  <a:schemeClr val="bg1"/>
                </a:solidFill>
                <a:latin typeface="Montserrat SemiBold" pitchFamily="2" charset="77"/>
                <a:ea typeface="Roboto Medium" panose="02000000000000000000" pitchFamily="2" charset="0"/>
                <a:cs typeface="Lato Light" panose="020F0502020204030203" pitchFamily="34" charset="0"/>
              </a:rPr>
              <a:t>         SF to LA</a:t>
            </a:r>
            <a:endParaRPr lang="en-US" sz="14000" b="1" spc="1000" dirty="0">
              <a:solidFill>
                <a:schemeClr val="bg1"/>
              </a:solidFill>
              <a:latin typeface="Montserrat SemiBold" pitchFamily="2" charset="77"/>
              <a:ea typeface="Roboto Medium" panose="02000000000000000000" pitchFamily="2" charset="0"/>
              <a:cs typeface="Lato Light" panose="020F0502020204030203" pitchFamily="34" charset="0"/>
            </a:endParaRPr>
          </a:p>
        </p:txBody>
      </p:sp>
      <p:pic>
        <p:nvPicPr>
          <p:cNvPr id="6" name="Picture 5"/>
          <p:cNvPicPr>
            <a:picLocks noChangeAspect="1"/>
          </p:cNvPicPr>
          <p:nvPr/>
        </p:nvPicPr>
        <p:blipFill>
          <a:blip r:embed="rId2"/>
          <a:stretch>
            <a:fillRect/>
          </a:stretch>
        </p:blipFill>
        <p:spPr>
          <a:xfrm>
            <a:off x="2119673" y="2417702"/>
            <a:ext cx="2135803" cy="2000477"/>
          </a:xfrm>
          <a:prstGeom prst="rect">
            <a:avLst/>
          </a:prstGeom>
        </p:spPr>
      </p:pic>
    </p:spTree>
    <p:extLst>
      <p:ext uri="{BB962C8B-B14F-4D97-AF65-F5344CB8AC3E}">
        <p14:creationId xmlns:p14="http://schemas.microsoft.com/office/powerpoint/2010/main" val="204889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4EB40BE-DA02-BE48-A5FE-217F7086289F}"/>
              </a:ext>
            </a:extLst>
          </p:cNvPr>
          <p:cNvSpPr/>
          <p:nvPr/>
        </p:nvSpPr>
        <p:spPr>
          <a:xfrm rot="10800000" flipV="1">
            <a:off x="0" y="-1219562"/>
            <a:ext cx="24377650" cy="14935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21" name="Subtitle 2">
            <a:extLst>
              <a:ext uri="{FF2B5EF4-FFF2-40B4-BE49-F238E27FC236}">
                <a16:creationId xmlns:a16="http://schemas.microsoft.com/office/drawing/2014/main" id="{FC05F86B-5FD4-4443-9716-9A3FED855C8D}"/>
              </a:ext>
            </a:extLst>
          </p:cNvPr>
          <p:cNvSpPr txBox="1">
            <a:spLocks/>
          </p:cNvSpPr>
          <p:nvPr/>
        </p:nvSpPr>
        <p:spPr>
          <a:xfrm flipH="1">
            <a:off x="304800" y="1"/>
            <a:ext cx="23621998" cy="1320567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6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Assumptions:</a:t>
            </a:r>
          </a:p>
          <a:p>
            <a:pPr marL="571500" indent="-571500" algn="l">
              <a:lnSpc>
                <a:spcPts val="4299"/>
              </a:lnSpc>
              <a:buFont typeface="Wingdings" panose="05000000000000000000" pitchFamily="2" charset="2"/>
              <a:buChar char="q"/>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Based on the data of cancellation (less than 0.5 percent), flight diverted, arrival and departure delay and on the no and flight frequencies below three airlines are considered for booking.</a:t>
            </a:r>
          </a:p>
          <a:p>
            <a:pPr algn="l">
              <a:lnSpc>
                <a:spcPts val="4299"/>
              </a:lnSpc>
            </a:pP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 </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     1, United Airlines</a:t>
            </a:r>
          </a:p>
          <a:p>
            <a:pPr algn="l">
              <a:lnSpc>
                <a:spcPts val="4299"/>
              </a:lnSpc>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      2, American Airlines</a:t>
            </a:r>
          </a:p>
          <a:p>
            <a:pPr algn="l">
              <a:lnSpc>
                <a:spcPts val="4299"/>
              </a:lnSpc>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      3, Southwest Airlines</a:t>
            </a:r>
          </a:p>
          <a:p>
            <a:pPr marL="571500" indent="-571500" algn="l">
              <a:lnSpc>
                <a:spcPts val="4299"/>
              </a:lnSpc>
              <a:buFont typeface="Wingdings" panose="05000000000000000000" pitchFamily="2" charset="2"/>
              <a:buChar char="q"/>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Due to less no flights, other airlines are not considered in my analysis and to have wide options with the no of flights in the above airlines.</a:t>
            </a:r>
          </a:p>
          <a:p>
            <a:pPr marL="571500" indent="-571500" algn="l">
              <a:lnSpc>
                <a:spcPts val="4299"/>
              </a:lnSpc>
              <a:buFont typeface="Wingdings" panose="05000000000000000000" pitchFamily="2" charset="2"/>
              <a:buChar char="q"/>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Considering less delays in Arrival and Departure with less flight times, Southwest airlines is preferred for bookings for client from SF to LA.</a:t>
            </a: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r>
              <a:rPr lang="en-US" sz="6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Additional Insights</a:t>
            </a:r>
            <a:r>
              <a:rPr lang="en-US" sz="6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t>
            </a:r>
          </a:p>
          <a:p>
            <a:pPr marL="571500" indent="-571500" algn="l">
              <a:lnSpc>
                <a:spcPts val="4299"/>
              </a:lnSpc>
              <a:buFont typeface="Wingdings" panose="05000000000000000000" pitchFamily="2" charset="2"/>
              <a:buChar char="q"/>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The </a:t>
            </a: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data shows delay in the flights scheduled in the evening timings</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t>
            </a:r>
          </a:p>
          <a:p>
            <a:pPr marL="571500" indent="-571500" algn="l">
              <a:lnSpc>
                <a:spcPts val="4299"/>
              </a:lnSpc>
              <a:buFont typeface="Wingdings" panose="05000000000000000000" pitchFamily="2" charset="2"/>
              <a:buChar char="q"/>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United Airlines operating highest no of flights and </a:t>
            </a:r>
            <a:r>
              <a:rPr lang="en-US" sz="3600" dirty="0" err="1"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Skywest</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 Airlines with lowest no of flights.</a:t>
            </a:r>
          </a:p>
          <a:p>
            <a:pPr marL="571500" indent="-571500" algn="l">
              <a:lnSpc>
                <a:spcPts val="4299"/>
              </a:lnSpc>
              <a:buFont typeface="Wingdings" panose="05000000000000000000" pitchFamily="2" charset="2"/>
              <a:buChar char="q"/>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Month of September has the least no of Flight cancellations.</a:t>
            </a:r>
          </a:p>
          <a:p>
            <a:pPr algn="l">
              <a:lnSpc>
                <a:spcPts val="4299"/>
              </a:lnSpc>
            </a:pPr>
            <a:endPar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6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Rectangle 3">
            <a:extLst>
              <a:ext uri="{FF2B5EF4-FFF2-40B4-BE49-F238E27FC236}">
                <a16:creationId xmlns:a16="http://schemas.microsoft.com/office/drawing/2014/main" id="{F4A7F573-C6A4-9C44-8CD0-F1EB101F110A}"/>
              </a:ext>
            </a:extLst>
          </p:cNvPr>
          <p:cNvSpPr/>
          <p:nvPr/>
        </p:nvSpPr>
        <p:spPr>
          <a:xfrm rot="5400000" flipV="1">
            <a:off x="12039332" y="1304327"/>
            <a:ext cx="152933" cy="2416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7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587B08C-38D8-BC40-98C5-8F73887D189E}"/>
              </a:ext>
            </a:extLst>
          </p:cNvPr>
          <p:cNvSpPr/>
          <p:nvPr/>
        </p:nvSpPr>
        <p:spPr>
          <a:xfrm rot="10800000" flipV="1">
            <a:off x="0" y="1"/>
            <a:ext cx="24377650" cy="13716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2" name="Rectangle 1"/>
          <p:cNvSpPr/>
          <p:nvPr/>
        </p:nvSpPr>
        <p:spPr>
          <a:xfrm>
            <a:off x="562708" y="475062"/>
            <a:ext cx="23633723" cy="8363828"/>
          </a:xfrm>
          <a:prstGeom prst="rect">
            <a:avLst/>
          </a:prstGeom>
        </p:spPr>
        <p:txBody>
          <a:bodyPr wrap="square">
            <a:spAutoFit/>
          </a:bodyPr>
          <a:lstStyle/>
          <a:p>
            <a:pPr>
              <a:lnSpc>
                <a:spcPts val="4299"/>
              </a:lnSpc>
            </a:pPr>
            <a:r>
              <a:rPr lang="en-US" sz="6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Challenges:</a:t>
            </a:r>
          </a:p>
          <a:p>
            <a:pPr>
              <a:lnSpc>
                <a:spcPts val="4299"/>
              </a:lnSpc>
            </a:pPr>
            <a:endParaRPr lang="en-US" sz="6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r>
              <a:rPr lang="en-US"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No challenges faced for reporting as the lookup tables provided the necessary information.</a:t>
            </a:r>
          </a:p>
          <a:p>
            <a:pPr>
              <a:lnSpc>
                <a:spcPts val="4299"/>
              </a:lnSpc>
            </a:pPr>
            <a:endPar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r>
              <a:rPr lang="en-US" sz="6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Appendix</a:t>
            </a:r>
            <a:r>
              <a:rPr lang="en-US" sz="6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t>
            </a:r>
          </a:p>
          <a:p>
            <a:pPr>
              <a:lnSpc>
                <a:spcPts val="4299"/>
              </a:lnSpc>
            </a:pPr>
            <a:endPar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r>
              <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Average air time by operated airlines </a:t>
            </a:r>
            <a:r>
              <a:rPr lang="en-US"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from </a:t>
            </a:r>
            <a:r>
              <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SF to </a:t>
            </a:r>
            <a:r>
              <a:rPr lang="en-US"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LA.</a:t>
            </a:r>
            <a:endParaRPr lang="en-US"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endParaRPr lang="en-US" sz="6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endParaRPr lang="en-US" sz="6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endParaRPr lang="en-US" sz="6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endParaRPr lang="en-US" sz="6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endParaRPr lang="en-US" sz="6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endParaRPr lang="en-US" sz="6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endParaRPr lang="en-US" sz="6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nSpc>
                <a:spcPts val="4299"/>
              </a:lnSpc>
            </a:pPr>
            <a:endParaRPr lang="en-US" sz="6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6" name="Picture 5"/>
          <p:cNvPicPr>
            <a:picLocks noChangeAspect="1"/>
          </p:cNvPicPr>
          <p:nvPr/>
        </p:nvPicPr>
        <p:blipFill>
          <a:blip r:embed="rId2"/>
          <a:stretch>
            <a:fillRect/>
          </a:stretch>
        </p:blipFill>
        <p:spPr>
          <a:xfrm>
            <a:off x="1793631" y="4853354"/>
            <a:ext cx="13586069" cy="7280030"/>
          </a:xfrm>
          <a:prstGeom prst="rect">
            <a:avLst/>
          </a:prstGeom>
        </p:spPr>
      </p:pic>
      <p:sp>
        <p:nvSpPr>
          <p:cNvPr id="34" name="Rectangle 33">
            <a:extLst>
              <a:ext uri="{FF2B5EF4-FFF2-40B4-BE49-F238E27FC236}">
                <a16:creationId xmlns:a16="http://schemas.microsoft.com/office/drawing/2014/main" id="{F4A7F573-C6A4-9C44-8CD0-F1EB101F110A}"/>
              </a:ext>
            </a:extLst>
          </p:cNvPr>
          <p:cNvSpPr/>
          <p:nvPr/>
        </p:nvSpPr>
        <p:spPr>
          <a:xfrm rot="5400000" flipV="1">
            <a:off x="12003579" y="1413162"/>
            <a:ext cx="152933" cy="2416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302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posición de imagen 1">
            <a:extLst>
              <a:ext uri="{FF2B5EF4-FFF2-40B4-BE49-F238E27FC236}">
                <a16:creationId xmlns:a16="http://schemas.microsoft.com/office/drawing/2014/main" id="{1A9622BE-A12C-3648-A97B-437D35CDE052}"/>
              </a:ext>
            </a:extLst>
          </p:cNvPr>
          <p:cNvSpPr>
            <a:spLocks noGrp="1"/>
          </p:cNvSpPr>
          <p:nvPr>
            <p:ph type="pic" sz="quarter" idx="14"/>
          </p:nvPr>
        </p:nvSpPr>
        <p:spPr/>
      </p:sp>
      <p:sp>
        <p:nvSpPr>
          <p:cNvPr id="32" name="Rectangle 31">
            <a:extLst>
              <a:ext uri="{FF2B5EF4-FFF2-40B4-BE49-F238E27FC236}">
                <a16:creationId xmlns:a16="http://schemas.microsoft.com/office/drawing/2014/main" id="{46B5E956-B85B-2D4B-AC53-FC1428E2829F}"/>
              </a:ext>
            </a:extLst>
          </p:cNvPr>
          <p:cNvSpPr/>
          <p:nvPr/>
        </p:nvSpPr>
        <p:spPr>
          <a:xfrm rot="10800000" flipV="1">
            <a:off x="8780750" y="-7"/>
            <a:ext cx="15596896" cy="137160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033BA67-E0AF-4F45-AC59-548701C43E31}"/>
              </a:ext>
            </a:extLst>
          </p:cNvPr>
          <p:cNvSpPr/>
          <p:nvPr/>
        </p:nvSpPr>
        <p:spPr>
          <a:xfrm rot="10800000" flipV="1">
            <a:off x="-123092" y="13175143"/>
            <a:ext cx="24377646" cy="238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2BD09752-5A9F-6B4D-896C-C6B6D4BCABEA}"/>
              </a:ext>
            </a:extLst>
          </p:cNvPr>
          <p:cNvGrpSpPr/>
          <p:nvPr/>
        </p:nvGrpSpPr>
        <p:grpSpPr>
          <a:xfrm>
            <a:off x="10936160" y="1248509"/>
            <a:ext cx="11747994" cy="8709212"/>
            <a:chOff x="15681579" y="2648167"/>
            <a:chExt cx="4371895" cy="5854070"/>
          </a:xfrm>
        </p:grpSpPr>
        <p:sp>
          <p:nvSpPr>
            <p:cNvPr id="18" name="Rectangle 17">
              <a:extLst>
                <a:ext uri="{FF2B5EF4-FFF2-40B4-BE49-F238E27FC236}">
                  <a16:creationId xmlns:a16="http://schemas.microsoft.com/office/drawing/2014/main" id="{24B36E11-4202-EF4C-AB90-CC578CCF7428}"/>
                </a:ext>
              </a:extLst>
            </p:cNvPr>
            <p:cNvSpPr/>
            <p:nvPr/>
          </p:nvSpPr>
          <p:spPr>
            <a:xfrm>
              <a:off x="15709140" y="3971606"/>
              <a:ext cx="4344334" cy="4530631"/>
            </a:xfrm>
            <a:prstGeom prst="rect">
              <a:avLst/>
            </a:prstGeom>
          </p:spPr>
          <p:txBody>
            <a:bodyPr wrap="square">
              <a:spAutoFit/>
            </a:bodyPr>
            <a:lstStyle/>
            <a:p>
              <a:pPr marL="457200" indent="-457200">
                <a:buFont typeface="Arial" panose="020B0604020202020204" pitchFamily="34" charset="0"/>
                <a:buChar char="•"/>
              </a:pPr>
              <a:r>
                <a:rPr lang="en-US" sz="72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Business  Problem Statement</a:t>
              </a:r>
              <a:endParaRPr lang="en-US" sz="7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marL="457200" indent="-457200">
                <a:buFont typeface="Arial" panose="020B0604020202020204" pitchFamily="34" charset="0"/>
                <a:buChar char="•"/>
              </a:pPr>
              <a:r>
                <a:rPr lang="en-US" sz="72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Report analysis &amp; Insights</a:t>
              </a:r>
              <a:endParaRPr lang="en-US" sz="7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marL="457200" indent="-457200">
                <a:buFont typeface="Arial" panose="020B0604020202020204" pitchFamily="34" charset="0"/>
                <a:buChar char="•"/>
              </a:pPr>
              <a:r>
                <a:rPr lang="en-US" sz="72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Assumptions based on data</a:t>
              </a:r>
              <a:endParaRPr lang="en-US" sz="7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marL="457200" indent="-457200">
                <a:buFont typeface="Arial" panose="020B0604020202020204" pitchFamily="34" charset="0"/>
                <a:buChar char="•"/>
              </a:pPr>
              <a:r>
                <a:rPr lang="en-US" sz="72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Additional </a:t>
              </a:r>
              <a:r>
                <a:rPr lang="en-US" sz="7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Insights</a:t>
              </a:r>
            </a:p>
            <a:p>
              <a:pPr marL="457200" indent="-457200">
                <a:buFont typeface="Arial" panose="020B0604020202020204" pitchFamily="34" charset="0"/>
                <a:buChar char="•"/>
              </a:pPr>
              <a:r>
                <a:rPr lang="en-US" sz="7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Challenges</a:t>
              </a:r>
            </a:p>
            <a:p>
              <a:pPr marL="457200" indent="-457200">
                <a:buFont typeface="Arial" panose="020B0604020202020204" pitchFamily="34" charset="0"/>
                <a:buChar char="•"/>
              </a:pPr>
              <a:r>
                <a:rPr lang="en-US" sz="7200" dirty="0" smtClean="0">
                  <a:solidFill>
                    <a:schemeClr val="bg1"/>
                  </a:solidFill>
                  <a:latin typeface="Lato Light" panose="020F0502020204030203" pitchFamily="34" charset="0"/>
                  <a:ea typeface="Lato Light" panose="020F0502020204030203" pitchFamily="34" charset="0"/>
                  <a:cs typeface="Lato Light" panose="020F0502020204030203" pitchFamily="34" charset="0"/>
                </a:rPr>
                <a:t>Appendix</a:t>
              </a:r>
              <a:endParaRPr lang="en-US" sz="7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9" name="Rectangle 18">
              <a:extLst>
                <a:ext uri="{FF2B5EF4-FFF2-40B4-BE49-F238E27FC236}">
                  <a16:creationId xmlns:a16="http://schemas.microsoft.com/office/drawing/2014/main" id="{88407B26-6EE2-9F41-B05B-0C46AF988751}"/>
                </a:ext>
              </a:extLst>
            </p:cNvPr>
            <p:cNvSpPr/>
            <p:nvPr/>
          </p:nvSpPr>
          <p:spPr>
            <a:xfrm>
              <a:off x="15681579" y="2648167"/>
              <a:ext cx="4363357" cy="889576"/>
            </a:xfrm>
            <a:prstGeom prst="rect">
              <a:avLst/>
            </a:prstGeom>
          </p:spPr>
          <p:txBody>
            <a:bodyPr wrap="square">
              <a:spAutoFit/>
            </a:bodyPr>
            <a:lstStyle/>
            <a:p>
              <a:r>
                <a:rPr lang="en-US" sz="8000" b="1" dirty="0">
                  <a:solidFill>
                    <a:schemeClr val="bg1"/>
                  </a:solidFill>
                  <a:latin typeface="Montserrat SemiBold" pitchFamily="2" charset="77"/>
                  <a:ea typeface="Roboto" panose="02000000000000000000" pitchFamily="2" charset="0"/>
                  <a:cs typeface="Lato" panose="020F0502020204030203" pitchFamily="34" charset="0"/>
                </a:rPr>
                <a:t> </a:t>
              </a:r>
              <a:r>
                <a:rPr lang="en-US" sz="8000" b="1" dirty="0" smtClean="0">
                  <a:solidFill>
                    <a:schemeClr val="bg1"/>
                  </a:solidFill>
                  <a:latin typeface="Montserrat SemiBold" pitchFamily="2" charset="77"/>
                  <a:ea typeface="Roboto" panose="02000000000000000000" pitchFamily="2" charset="0"/>
                  <a:cs typeface="Lato" panose="020F0502020204030203" pitchFamily="34" charset="0"/>
                </a:rPr>
                <a:t>Topics </a:t>
              </a:r>
              <a:endParaRPr lang="en-US" sz="8000" b="1" dirty="0">
                <a:solidFill>
                  <a:schemeClr val="bg1"/>
                </a:solidFill>
                <a:latin typeface="Montserrat SemiBold" pitchFamily="2" charset="77"/>
                <a:ea typeface="Roboto" panose="02000000000000000000" pitchFamily="2" charset="0"/>
                <a:cs typeface="Lato" panose="020F0502020204030203" pitchFamily="34" charset="0"/>
              </a:endParaRPr>
            </a:p>
          </p:txBody>
        </p:sp>
      </p:grpSp>
    </p:spTree>
    <p:extLst>
      <p:ext uri="{BB962C8B-B14F-4D97-AF65-F5344CB8AC3E}">
        <p14:creationId xmlns:p14="http://schemas.microsoft.com/office/powerpoint/2010/main" val="325783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6E8072F4-249C-274B-ACD2-ED7EB519BB15}"/>
              </a:ext>
            </a:extLst>
          </p:cNvPr>
          <p:cNvSpPr/>
          <p:nvPr/>
        </p:nvSpPr>
        <p:spPr>
          <a:xfrm rot="10800000" flipV="1">
            <a:off x="0" y="0"/>
            <a:ext cx="24377650" cy="138742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31" name="TextBox 30">
            <a:extLst>
              <a:ext uri="{FF2B5EF4-FFF2-40B4-BE49-F238E27FC236}">
                <a16:creationId xmlns:a16="http://schemas.microsoft.com/office/drawing/2014/main" id="{4EBFA751-7667-5343-86FE-ADB1397B8BD2}"/>
              </a:ext>
            </a:extLst>
          </p:cNvPr>
          <p:cNvSpPr txBox="1"/>
          <p:nvPr/>
        </p:nvSpPr>
        <p:spPr>
          <a:xfrm>
            <a:off x="1778625" y="1441837"/>
            <a:ext cx="21046205" cy="1323439"/>
          </a:xfrm>
          <a:prstGeom prst="rect">
            <a:avLst/>
          </a:prstGeom>
          <a:noFill/>
          <a:ln>
            <a:noFill/>
          </a:ln>
        </p:spPr>
        <p:txBody>
          <a:bodyPr wrap="square" rtlCol="0">
            <a:spAutoFit/>
          </a:bodyPr>
          <a:lstStyle/>
          <a:p>
            <a:r>
              <a:rPr lang="en-US" sz="8000" b="1" dirty="0" smtClean="0">
                <a:solidFill>
                  <a:schemeClr val="bg1"/>
                </a:solidFill>
                <a:latin typeface="Montserrat SemiBold" pitchFamily="2" charset="77"/>
                <a:ea typeface="Roboto Medium" panose="02000000000000000000" pitchFamily="2" charset="0"/>
                <a:cs typeface="Lato Light" panose="020F0502020204030203" pitchFamily="34" charset="0"/>
              </a:rPr>
              <a:t>Business Problem Statement</a:t>
            </a:r>
            <a:endParaRPr lang="en-US" sz="8000" b="1" dirty="0">
              <a:solidFill>
                <a:schemeClr val="bg1"/>
              </a:solidFill>
              <a:latin typeface="Montserrat SemiBold" pitchFamily="2" charset="77"/>
              <a:ea typeface="Roboto Medium" panose="02000000000000000000" pitchFamily="2" charset="0"/>
              <a:cs typeface="Lato Light" panose="020F0502020204030203" pitchFamily="34" charset="0"/>
            </a:endParaRPr>
          </a:p>
        </p:txBody>
      </p:sp>
      <p:sp>
        <p:nvSpPr>
          <p:cNvPr id="40" name="Rectangle 39">
            <a:extLst>
              <a:ext uri="{FF2B5EF4-FFF2-40B4-BE49-F238E27FC236}">
                <a16:creationId xmlns:a16="http://schemas.microsoft.com/office/drawing/2014/main" id="{1EBD5E6A-F706-6446-B59E-F3BF55A8C70A}"/>
              </a:ext>
            </a:extLst>
          </p:cNvPr>
          <p:cNvSpPr/>
          <p:nvPr/>
        </p:nvSpPr>
        <p:spPr>
          <a:xfrm rot="10800000" flipV="1">
            <a:off x="0" y="13477946"/>
            <a:ext cx="24377646" cy="238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E8DE8BFE-C3DF-9743-BFA8-88690931DFA3}"/>
              </a:ext>
            </a:extLst>
          </p:cNvPr>
          <p:cNvSpPr/>
          <p:nvPr/>
        </p:nvSpPr>
        <p:spPr>
          <a:xfrm>
            <a:off x="2042159" y="3185161"/>
            <a:ext cx="20079287" cy="8956298"/>
          </a:xfrm>
          <a:prstGeom prst="rect">
            <a:avLst/>
          </a:prstGeom>
        </p:spPr>
        <p:txBody>
          <a:bodyPr wrap="square">
            <a:spAutoFit/>
          </a:bodyPr>
          <a:lstStyle/>
          <a:p>
            <a:r>
              <a:rPr lang="en-US" sz="6000" dirty="0" smtClean="0">
                <a:solidFill>
                  <a:schemeClr val="bg2"/>
                </a:solidFill>
              </a:rPr>
              <a:t>Our Client </a:t>
            </a:r>
            <a:r>
              <a:rPr lang="en-US" sz="6000" dirty="0">
                <a:solidFill>
                  <a:schemeClr val="bg2"/>
                </a:solidFill>
              </a:rPr>
              <a:t>frequently travels between SF and LA. They have asked </a:t>
            </a:r>
            <a:r>
              <a:rPr lang="en-US" sz="6000" dirty="0" smtClean="0">
                <a:solidFill>
                  <a:schemeClr val="bg2"/>
                </a:solidFill>
              </a:rPr>
              <a:t>to </a:t>
            </a:r>
            <a:r>
              <a:rPr lang="en-US" sz="6000" dirty="0">
                <a:solidFill>
                  <a:schemeClr val="bg2"/>
                </a:solidFill>
              </a:rPr>
              <a:t>build them a dashboard to help them in a decision using this available data</a:t>
            </a:r>
            <a:r>
              <a:rPr lang="en-US" sz="6000" dirty="0" smtClean="0">
                <a:solidFill>
                  <a:schemeClr val="bg2"/>
                </a:solidFill>
              </a:rPr>
              <a:t>.</a:t>
            </a:r>
          </a:p>
          <a:p>
            <a:endParaRPr lang="en-US" sz="6000" dirty="0" smtClean="0"/>
          </a:p>
          <a:p>
            <a:r>
              <a:rPr lang="en-US" sz="6000" dirty="0" smtClean="0"/>
              <a:t> </a:t>
            </a:r>
            <a:r>
              <a:rPr lang="en-US" sz="6000" dirty="0">
                <a:solidFill>
                  <a:schemeClr val="bg2"/>
                </a:solidFill>
              </a:rPr>
              <a:t>The decisions to be made are: </a:t>
            </a:r>
            <a:endParaRPr lang="en-US" sz="6000" dirty="0" smtClean="0">
              <a:solidFill>
                <a:schemeClr val="bg2"/>
              </a:solidFill>
            </a:endParaRPr>
          </a:p>
          <a:p>
            <a:pPr marL="1143000" indent="-1143000">
              <a:buFont typeface="+mj-lt"/>
              <a:buAutoNum type="arabicPeriod"/>
            </a:pPr>
            <a:r>
              <a:rPr lang="en-US" sz="6000" dirty="0">
                <a:solidFill>
                  <a:schemeClr val="bg2"/>
                </a:solidFill>
              </a:rPr>
              <a:t>W</a:t>
            </a:r>
            <a:r>
              <a:rPr lang="en-US" sz="6000" dirty="0" smtClean="0">
                <a:solidFill>
                  <a:schemeClr val="bg2"/>
                </a:solidFill>
              </a:rPr>
              <a:t>hich carrier to book for travel</a:t>
            </a:r>
          </a:p>
          <a:p>
            <a:pPr marL="1143000" indent="-1143000">
              <a:buFont typeface="+mj-lt"/>
              <a:buAutoNum type="arabicPeriod"/>
            </a:pPr>
            <a:r>
              <a:rPr lang="en-US" sz="6000" dirty="0" smtClean="0">
                <a:solidFill>
                  <a:schemeClr val="bg2"/>
                </a:solidFill>
              </a:rPr>
              <a:t>Which flight to book for travel</a:t>
            </a:r>
          </a:p>
          <a:p>
            <a:pPr marL="1143000" indent="-1143000">
              <a:buFont typeface="+mj-lt"/>
              <a:buAutoNum type="arabicPeriod"/>
            </a:pPr>
            <a:r>
              <a:rPr lang="en-US" sz="6000" dirty="0" smtClean="0">
                <a:solidFill>
                  <a:schemeClr val="bg2"/>
                </a:solidFill>
              </a:rPr>
              <a:t>When to travel</a:t>
            </a:r>
          </a:p>
          <a:p>
            <a:endParaRPr lang="en-US" sz="6000" b="1" dirty="0">
              <a:solidFill>
                <a:schemeClr val="bg2"/>
              </a:solidFill>
              <a:latin typeface="Montserrat SemiBold" pitchFamily="2" charset="77"/>
              <a:ea typeface="Roboto" panose="02000000000000000000" pitchFamily="2" charset="0"/>
              <a:cs typeface="Lato Light" panose="020F0502020204030203" pitchFamily="34" charset="0"/>
            </a:endParaRPr>
          </a:p>
          <a:p>
            <a:r>
              <a:rPr lang="en-US" b="1" dirty="0" smtClean="0">
                <a:solidFill>
                  <a:schemeClr val="bg2"/>
                </a:solidFill>
                <a:latin typeface="Montserrat SemiBold" pitchFamily="2" charset="77"/>
                <a:ea typeface="Roboto" panose="02000000000000000000" pitchFamily="2" charset="0"/>
                <a:cs typeface="Lato Light" panose="020F0502020204030203" pitchFamily="34" charset="0"/>
              </a:rPr>
              <a:t>Note: 2008 year </a:t>
            </a:r>
            <a:r>
              <a:rPr lang="en-US" b="1" dirty="0" smtClean="0">
                <a:solidFill>
                  <a:schemeClr val="bg2"/>
                </a:solidFill>
                <a:latin typeface="Montserrat SemiBold" pitchFamily="2" charset="77"/>
                <a:ea typeface="Roboto" panose="02000000000000000000" pitchFamily="2" charset="0"/>
                <a:cs typeface="Lato Light" panose="020F0502020204030203" pitchFamily="34" charset="0"/>
              </a:rPr>
              <a:t>data </a:t>
            </a:r>
            <a:r>
              <a:rPr lang="en-US" b="1" dirty="0" smtClean="0">
                <a:solidFill>
                  <a:schemeClr val="bg2"/>
                </a:solidFill>
                <a:latin typeface="Montserrat SemiBold" pitchFamily="2" charset="77"/>
                <a:ea typeface="Roboto" panose="02000000000000000000" pitchFamily="2" charset="0"/>
                <a:cs typeface="Lato Light" panose="020F0502020204030203" pitchFamily="34" charset="0"/>
              </a:rPr>
              <a:t>used</a:t>
            </a:r>
            <a:r>
              <a:rPr lang="en-US" b="1" dirty="0" smtClean="0">
                <a:solidFill>
                  <a:schemeClr val="bg2"/>
                </a:solidFill>
                <a:latin typeface="Montserrat SemiBold" pitchFamily="2" charset="77"/>
                <a:ea typeface="Roboto" panose="02000000000000000000" pitchFamily="2" charset="0"/>
                <a:cs typeface="Lato Light" panose="020F0502020204030203" pitchFamily="34" charset="0"/>
              </a:rPr>
              <a:t> </a:t>
            </a:r>
            <a:endParaRPr lang="en-US" b="1" dirty="0">
              <a:solidFill>
                <a:schemeClr val="bg2"/>
              </a:solidFill>
              <a:latin typeface="Montserrat SemiBold" pitchFamily="2" charset="77"/>
              <a:ea typeface="Roboto"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0549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AFD5D7-B679-654D-8F39-A7A6F986ECF8}"/>
              </a:ext>
            </a:extLst>
          </p:cNvPr>
          <p:cNvSpPr/>
          <p:nvPr/>
        </p:nvSpPr>
        <p:spPr>
          <a:xfrm rot="10800000" flipV="1">
            <a:off x="-5" y="-1485900"/>
            <a:ext cx="24377649" cy="15201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11F3B01-F7E4-524A-87C4-714FC5B41C51}"/>
              </a:ext>
            </a:extLst>
          </p:cNvPr>
          <p:cNvSpPr txBox="1"/>
          <p:nvPr/>
        </p:nvSpPr>
        <p:spPr>
          <a:xfrm>
            <a:off x="657220" y="10468029"/>
            <a:ext cx="20012029" cy="2062103"/>
          </a:xfrm>
          <a:prstGeom prst="rect">
            <a:avLst/>
          </a:prstGeom>
          <a:noFill/>
          <a:ln>
            <a:noFill/>
          </a:ln>
        </p:spPr>
        <p:txBody>
          <a:bodyPr wrap="square" rtlCol="0">
            <a:spAutoFit/>
          </a:bodyPr>
          <a:lstStyle/>
          <a:p>
            <a:pPr marL="457200" indent="-457200">
              <a:buFont typeface="Arial" panose="020B0604020202020204" pitchFamily="34" charset="0"/>
              <a:buChar char="•"/>
            </a:pPr>
            <a:r>
              <a:rPr lang="en-US" sz="3200" b="1" dirty="0" smtClean="0">
                <a:solidFill>
                  <a:schemeClr val="bg1"/>
                </a:solidFill>
                <a:latin typeface="Montserrat SemiBold" pitchFamily="2" charset="77"/>
                <a:ea typeface="Roboto Medium" panose="02000000000000000000" pitchFamily="2" charset="0"/>
                <a:cs typeface="Poppins Medium" pitchFamily="2" charset="77"/>
              </a:rPr>
              <a:t>Above Power Bi Reports gives the details of the flights from SA to LA for the year 2008.</a:t>
            </a:r>
          </a:p>
          <a:p>
            <a:pPr marL="457200" indent="-457200">
              <a:buFont typeface="Arial" panose="020B0604020202020204" pitchFamily="34" charset="0"/>
              <a:buChar char="•"/>
            </a:pPr>
            <a:r>
              <a:rPr lang="en-US" sz="3200" b="1" dirty="0" smtClean="0">
                <a:solidFill>
                  <a:schemeClr val="bg1"/>
                </a:solidFill>
                <a:latin typeface="Montserrat SemiBold" pitchFamily="2" charset="77"/>
                <a:ea typeface="Roboto Medium" panose="02000000000000000000" pitchFamily="2" charset="0"/>
                <a:cs typeface="Poppins Medium" pitchFamily="2" charset="77"/>
              </a:rPr>
              <a:t>Details on Total Flights, Cancellation, Diverted Flights, Arrival Delay by Delay timing groups, Average delay in min for Departure and Arrival by particular Airlines are Provided. </a:t>
            </a:r>
          </a:p>
          <a:p>
            <a:pPr marL="457200" indent="-457200">
              <a:buFont typeface="Arial" panose="020B0604020202020204" pitchFamily="34" charset="0"/>
              <a:buChar char="•"/>
            </a:pPr>
            <a:r>
              <a:rPr lang="en-US" sz="3200" b="1" dirty="0" smtClean="0">
                <a:solidFill>
                  <a:schemeClr val="bg1"/>
                </a:solidFill>
                <a:latin typeface="Montserrat SemiBold" pitchFamily="2" charset="77"/>
                <a:ea typeface="Roboto Medium" panose="02000000000000000000" pitchFamily="2" charset="0"/>
                <a:cs typeface="Poppins Medium" pitchFamily="2" charset="77"/>
              </a:rPr>
              <a:t>Report in Power bi is Interactive based on selection on Airlines, month, date, etc.</a:t>
            </a:r>
            <a:endParaRPr lang="en-US" sz="3200" b="1" dirty="0">
              <a:solidFill>
                <a:schemeClr val="bg1"/>
              </a:solidFill>
              <a:latin typeface="Montserrat SemiBold" pitchFamily="2" charset="77"/>
              <a:ea typeface="Roboto Medium" panose="02000000000000000000" pitchFamily="2" charset="0"/>
              <a:cs typeface="Poppins Medium" pitchFamily="2" charset="77"/>
            </a:endParaRPr>
          </a:p>
        </p:txBody>
      </p:sp>
      <p:sp>
        <p:nvSpPr>
          <p:cNvPr id="18" name="Rectangle 17">
            <a:extLst>
              <a:ext uri="{FF2B5EF4-FFF2-40B4-BE49-F238E27FC236}">
                <a16:creationId xmlns:a16="http://schemas.microsoft.com/office/drawing/2014/main" id="{3F4B7E05-A6BD-7240-B64B-95F276D6B37A}"/>
              </a:ext>
            </a:extLst>
          </p:cNvPr>
          <p:cNvSpPr/>
          <p:nvPr/>
        </p:nvSpPr>
        <p:spPr>
          <a:xfrm rot="10800000" flipV="1">
            <a:off x="4" y="13297587"/>
            <a:ext cx="24377646" cy="238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11F3B01-F7E4-524A-87C4-714FC5B41C51}"/>
              </a:ext>
            </a:extLst>
          </p:cNvPr>
          <p:cNvSpPr txBox="1"/>
          <p:nvPr/>
        </p:nvSpPr>
        <p:spPr>
          <a:xfrm>
            <a:off x="674805" y="-758960"/>
            <a:ext cx="17630264" cy="830997"/>
          </a:xfrm>
          <a:prstGeom prst="rect">
            <a:avLst/>
          </a:prstGeom>
          <a:noFill/>
          <a:ln>
            <a:noFill/>
          </a:ln>
        </p:spPr>
        <p:txBody>
          <a:bodyPr wrap="square" rtlCol="0">
            <a:spAutoFit/>
          </a:bodyPr>
          <a:lstStyle/>
          <a:p>
            <a:r>
              <a:rPr lang="en-US" sz="4800" b="1" dirty="0" smtClean="0">
                <a:solidFill>
                  <a:schemeClr val="bg1"/>
                </a:solidFill>
                <a:latin typeface="Montserrat SemiBold" pitchFamily="2" charset="77"/>
                <a:ea typeface="Roboto Medium" panose="02000000000000000000" pitchFamily="2" charset="0"/>
                <a:cs typeface="Poppins Medium" pitchFamily="2" charset="77"/>
              </a:rPr>
              <a:t>Report Analysis &amp; Insights</a:t>
            </a:r>
            <a:endParaRPr lang="en-US" sz="4800" b="1" dirty="0">
              <a:solidFill>
                <a:schemeClr val="bg1"/>
              </a:solidFill>
              <a:latin typeface="Montserrat SemiBold" pitchFamily="2" charset="77"/>
              <a:ea typeface="Roboto Medium" panose="02000000000000000000" pitchFamily="2" charset="0"/>
              <a:cs typeface="Poppins Medium" pitchFamily="2" charset="77"/>
            </a:endParaRPr>
          </a:p>
        </p:txBody>
      </p:sp>
      <p:pic>
        <p:nvPicPr>
          <p:cNvPr id="2" name="Picture 1"/>
          <p:cNvPicPr>
            <a:picLocks noChangeAspect="1"/>
          </p:cNvPicPr>
          <p:nvPr/>
        </p:nvPicPr>
        <p:blipFill>
          <a:blip r:embed="rId2"/>
          <a:stretch>
            <a:fillRect/>
          </a:stretch>
        </p:blipFill>
        <p:spPr>
          <a:xfrm>
            <a:off x="657220" y="72037"/>
            <a:ext cx="23205103" cy="10215633"/>
          </a:xfrm>
          <a:prstGeom prst="rect">
            <a:avLst/>
          </a:prstGeom>
        </p:spPr>
      </p:pic>
    </p:spTree>
    <p:extLst>
      <p:ext uri="{BB962C8B-B14F-4D97-AF65-F5344CB8AC3E}">
        <p14:creationId xmlns:p14="http://schemas.microsoft.com/office/powerpoint/2010/main" val="366676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C9605D-996A-6B46-997C-B0CF3733B166}"/>
              </a:ext>
            </a:extLst>
          </p:cNvPr>
          <p:cNvSpPr/>
          <p:nvPr/>
        </p:nvSpPr>
        <p:spPr>
          <a:xfrm rot="10800000" flipV="1">
            <a:off x="-4" y="-1257301"/>
            <a:ext cx="24377647" cy="1530751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C05F86B-5FD4-4443-9716-9A3FED855C8D}"/>
              </a:ext>
            </a:extLst>
          </p:cNvPr>
          <p:cNvSpPr txBox="1">
            <a:spLocks/>
          </p:cNvSpPr>
          <p:nvPr/>
        </p:nvSpPr>
        <p:spPr>
          <a:xfrm flipH="1">
            <a:off x="361950" y="4419600"/>
            <a:ext cx="21793197" cy="132242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Based on the Arrival delay group data, Southwest Airlines and American Airlines are performing better on Early arrivals considering the no of flights that are being operated.</a:t>
            </a: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2" name="Rectangle 11">
            <a:extLst>
              <a:ext uri="{FF2B5EF4-FFF2-40B4-BE49-F238E27FC236}">
                <a16:creationId xmlns:a16="http://schemas.microsoft.com/office/drawing/2014/main" id="{F4A7F573-C6A4-9C44-8CD0-F1EB101F110A}"/>
              </a:ext>
            </a:extLst>
          </p:cNvPr>
          <p:cNvSpPr/>
          <p:nvPr/>
        </p:nvSpPr>
        <p:spPr>
          <a:xfrm rot="5400000" flipV="1">
            <a:off x="12065966" y="1635954"/>
            <a:ext cx="152933" cy="2416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stretch>
            <a:fillRect/>
          </a:stretch>
        </p:blipFill>
        <p:spPr>
          <a:xfrm>
            <a:off x="228600" y="-228600"/>
            <a:ext cx="12524969" cy="4572000"/>
          </a:xfrm>
          <a:prstGeom prst="rect">
            <a:avLst/>
          </a:prstGeom>
        </p:spPr>
      </p:pic>
      <p:pic>
        <p:nvPicPr>
          <p:cNvPr id="7" name="Picture 6"/>
          <p:cNvPicPr>
            <a:picLocks noChangeAspect="1"/>
          </p:cNvPicPr>
          <p:nvPr/>
        </p:nvPicPr>
        <p:blipFill>
          <a:blip r:embed="rId3"/>
          <a:stretch>
            <a:fillRect/>
          </a:stretch>
        </p:blipFill>
        <p:spPr>
          <a:xfrm>
            <a:off x="440529" y="6253843"/>
            <a:ext cx="8401051" cy="3648075"/>
          </a:xfrm>
          <a:prstGeom prst="rect">
            <a:avLst/>
          </a:prstGeom>
        </p:spPr>
      </p:pic>
      <p:pic>
        <p:nvPicPr>
          <p:cNvPr id="9" name="Picture 8"/>
          <p:cNvPicPr>
            <a:picLocks noChangeAspect="1"/>
          </p:cNvPicPr>
          <p:nvPr/>
        </p:nvPicPr>
        <p:blipFill>
          <a:blip r:embed="rId4"/>
          <a:stretch>
            <a:fillRect/>
          </a:stretch>
        </p:blipFill>
        <p:spPr>
          <a:xfrm>
            <a:off x="12915898" y="-114300"/>
            <a:ext cx="11144251" cy="4457700"/>
          </a:xfrm>
          <a:prstGeom prst="rect">
            <a:avLst/>
          </a:prstGeom>
        </p:spPr>
      </p:pic>
      <p:pic>
        <p:nvPicPr>
          <p:cNvPr id="11" name="Picture 10"/>
          <p:cNvPicPr>
            <a:picLocks noChangeAspect="1"/>
          </p:cNvPicPr>
          <p:nvPr/>
        </p:nvPicPr>
        <p:blipFill>
          <a:blip r:embed="rId5"/>
          <a:stretch>
            <a:fillRect/>
          </a:stretch>
        </p:blipFill>
        <p:spPr>
          <a:xfrm>
            <a:off x="8942585" y="6253843"/>
            <a:ext cx="8029575" cy="3630575"/>
          </a:xfrm>
          <a:prstGeom prst="rect">
            <a:avLst/>
          </a:prstGeom>
        </p:spPr>
      </p:pic>
      <p:pic>
        <p:nvPicPr>
          <p:cNvPr id="15" name="Picture 14"/>
          <p:cNvPicPr>
            <a:picLocks noChangeAspect="1"/>
          </p:cNvPicPr>
          <p:nvPr/>
        </p:nvPicPr>
        <p:blipFill>
          <a:blip r:embed="rId6"/>
          <a:stretch>
            <a:fillRect/>
          </a:stretch>
        </p:blipFill>
        <p:spPr>
          <a:xfrm>
            <a:off x="17088537" y="6253842"/>
            <a:ext cx="7172733" cy="3648075"/>
          </a:xfrm>
          <a:prstGeom prst="rect">
            <a:avLst/>
          </a:prstGeom>
        </p:spPr>
      </p:pic>
      <p:sp>
        <p:nvSpPr>
          <p:cNvPr id="16" name="Subtitle 2">
            <a:extLst>
              <a:ext uri="{FF2B5EF4-FFF2-40B4-BE49-F238E27FC236}">
                <a16:creationId xmlns:a16="http://schemas.microsoft.com/office/drawing/2014/main" id="{FC05F86B-5FD4-4443-9716-9A3FED855C8D}"/>
              </a:ext>
            </a:extLst>
          </p:cNvPr>
          <p:cNvSpPr txBox="1">
            <a:spLocks/>
          </p:cNvSpPr>
          <p:nvPr/>
        </p:nvSpPr>
        <p:spPr>
          <a:xfrm flipH="1">
            <a:off x="419098" y="10341524"/>
            <a:ext cx="21469348" cy="187385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Comparing the Average Arrival and Departure delay with the line chart, the data shows that the above two airlines United and Southwest are preferable with Average arrival delay less than 13 min, while considering the frequency of flights operated American Airlines can also be considered with Average arrival delay less than 17 </a:t>
            </a:r>
            <a:r>
              <a:rPr lang="en-US" sz="3600" dirty="0" err="1"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mins</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t>
            </a: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94230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1D5F1BF-FE93-D046-A921-ED35F69F5221}"/>
              </a:ext>
            </a:extLst>
          </p:cNvPr>
          <p:cNvSpPr txBox="1"/>
          <p:nvPr/>
        </p:nvSpPr>
        <p:spPr>
          <a:xfrm>
            <a:off x="2042016" y="1503636"/>
            <a:ext cx="15020691" cy="1107996"/>
          </a:xfrm>
          <a:prstGeom prst="rect">
            <a:avLst/>
          </a:prstGeom>
          <a:noFill/>
          <a:ln>
            <a:noFill/>
          </a:ln>
        </p:spPr>
        <p:txBody>
          <a:bodyPr wrap="square" rtlCol="0">
            <a:spAutoFit/>
          </a:bodyPr>
          <a:lstStyle/>
          <a:p>
            <a:r>
              <a:rPr lang="en-US" sz="6600" b="1" dirty="0">
                <a:solidFill>
                  <a:schemeClr val="bg1"/>
                </a:solidFill>
                <a:latin typeface="Montserrat SemiBold" pitchFamily="2" charset="77"/>
                <a:ea typeface="Roboto Medium" panose="02000000000000000000" pitchFamily="2" charset="0"/>
                <a:cs typeface="Poppins Medium" pitchFamily="2" charset="77"/>
              </a:rPr>
              <a:t>Our Company In Numbers</a:t>
            </a:r>
          </a:p>
        </p:txBody>
      </p:sp>
      <p:sp>
        <p:nvSpPr>
          <p:cNvPr id="20" name="Rectangle 19">
            <a:extLst>
              <a:ext uri="{FF2B5EF4-FFF2-40B4-BE49-F238E27FC236}">
                <a16:creationId xmlns:a16="http://schemas.microsoft.com/office/drawing/2014/main" id="{2BC9605D-996A-6B46-997C-B0CF3733B166}"/>
              </a:ext>
            </a:extLst>
          </p:cNvPr>
          <p:cNvSpPr/>
          <p:nvPr/>
        </p:nvSpPr>
        <p:spPr>
          <a:xfrm rot="10800000" flipV="1">
            <a:off x="62387" y="-1629934"/>
            <a:ext cx="24802555" cy="1526973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4A7F573-C6A4-9C44-8CD0-F1EB101F110A}"/>
              </a:ext>
            </a:extLst>
          </p:cNvPr>
          <p:cNvSpPr/>
          <p:nvPr/>
        </p:nvSpPr>
        <p:spPr>
          <a:xfrm rot="5400000" flipV="1">
            <a:off x="12065966" y="1360295"/>
            <a:ext cx="152933" cy="2416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ubtitle 2">
            <a:extLst>
              <a:ext uri="{FF2B5EF4-FFF2-40B4-BE49-F238E27FC236}">
                <a16:creationId xmlns:a16="http://schemas.microsoft.com/office/drawing/2014/main" id="{FC05F86B-5FD4-4443-9716-9A3FED855C8D}"/>
              </a:ext>
            </a:extLst>
          </p:cNvPr>
          <p:cNvSpPr txBox="1">
            <a:spLocks/>
          </p:cNvSpPr>
          <p:nvPr/>
        </p:nvSpPr>
        <p:spPr>
          <a:xfrm flipH="1">
            <a:off x="466206" y="9163050"/>
            <a:ext cx="23441541" cy="584725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l">
              <a:lnSpc>
                <a:spcPts val="4299"/>
              </a:lnSpc>
              <a:buFont typeface="Wingdings" panose="05000000000000000000" pitchFamily="2" charset="2"/>
              <a:buChar char="§"/>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Considering the Elapsed flight time from departure to arrival, travelling time for all the airlines is around 75 to 85 min, with Southwest Airlines arriving 6 to 10 min earlier compared to the other airlines with reference to the stacked column chart.</a:t>
            </a:r>
          </a:p>
          <a:p>
            <a:pPr marL="571500" indent="-571500" algn="l">
              <a:lnSpc>
                <a:spcPts val="4299"/>
              </a:lnSpc>
              <a:buFont typeface="Wingdings" panose="05000000000000000000" pitchFamily="2" charset="2"/>
              <a:buChar char="§"/>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With reference to Area chart above for cancelled flights, Month of January has the high no of cancellations, other months are preferable for all airlines.</a:t>
            </a: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pic>
        <p:nvPicPr>
          <p:cNvPr id="2" name="Picture 1"/>
          <p:cNvPicPr>
            <a:picLocks noChangeAspect="1"/>
          </p:cNvPicPr>
          <p:nvPr/>
        </p:nvPicPr>
        <p:blipFill>
          <a:blip r:embed="rId2"/>
          <a:stretch>
            <a:fillRect/>
          </a:stretch>
        </p:blipFill>
        <p:spPr>
          <a:xfrm>
            <a:off x="466212" y="-1095074"/>
            <a:ext cx="23441537" cy="9639300"/>
          </a:xfrm>
          <a:prstGeom prst="rect">
            <a:avLst/>
          </a:prstGeom>
        </p:spPr>
      </p:pic>
    </p:spTree>
    <p:extLst>
      <p:ext uri="{BB962C8B-B14F-4D97-AF65-F5344CB8AC3E}">
        <p14:creationId xmlns:p14="http://schemas.microsoft.com/office/powerpoint/2010/main" val="186353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587B08C-38D8-BC40-98C5-8F73887D189E}"/>
              </a:ext>
            </a:extLst>
          </p:cNvPr>
          <p:cNvSpPr/>
          <p:nvPr/>
        </p:nvSpPr>
        <p:spPr>
          <a:xfrm rot="10800000" flipV="1">
            <a:off x="0" y="-1600202"/>
            <a:ext cx="24377650" cy="1531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21" name="Rectangle 20">
            <a:extLst>
              <a:ext uri="{FF2B5EF4-FFF2-40B4-BE49-F238E27FC236}">
                <a16:creationId xmlns:a16="http://schemas.microsoft.com/office/drawing/2014/main" id="{D7E4E597-D194-DF45-B078-55AC9FDAD363}"/>
              </a:ext>
            </a:extLst>
          </p:cNvPr>
          <p:cNvSpPr/>
          <p:nvPr/>
        </p:nvSpPr>
        <p:spPr>
          <a:xfrm rot="10800000" flipV="1">
            <a:off x="0" y="13184316"/>
            <a:ext cx="24377646" cy="238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stretch>
            <a:fillRect/>
          </a:stretch>
        </p:blipFill>
        <p:spPr>
          <a:xfrm>
            <a:off x="230979" y="-774063"/>
            <a:ext cx="23564850" cy="10386434"/>
          </a:xfrm>
          <a:prstGeom prst="rect">
            <a:avLst/>
          </a:prstGeom>
        </p:spPr>
      </p:pic>
      <p:sp>
        <p:nvSpPr>
          <p:cNvPr id="7" name="Subtitle 2">
            <a:extLst>
              <a:ext uri="{FF2B5EF4-FFF2-40B4-BE49-F238E27FC236}">
                <a16:creationId xmlns:a16="http://schemas.microsoft.com/office/drawing/2014/main" id="{FC05F86B-5FD4-4443-9716-9A3FED855C8D}"/>
              </a:ext>
            </a:extLst>
          </p:cNvPr>
          <p:cNvSpPr txBox="1">
            <a:spLocks/>
          </p:cNvSpPr>
          <p:nvPr/>
        </p:nvSpPr>
        <p:spPr>
          <a:xfrm flipH="1">
            <a:off x="230979" y="9906000"/>
            <a:ext cx="21714618" cy="319832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l">
              <a:lnSpc>
                <a:spcPts val="4299"/>
              </a:lnSpc>
              <a:buFont typeface="Arial" panose="020B0604020202020204" pitchFamily="34" charset="0"/>
              <a:buChar char="•"/>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The Average CRS Estimated time and Actual flight time are almost same for all airlines. Southwest Airlines is 6 to 10 min earlier than other airlines as per data in the column chart.</a:t>
            </a:r>
          </a:p>
          <a:p>
            <a:pPr marL="571500" indent="-571500" algn="l">
              <a:lnSpc>
                <a:spcPts val="4299"/>
              </a:lnSpc>
              <a:buFont typeface="Arial" panose="020B0604020202020204" pitchFamily="34" charset="0"/>
              <a:buChar char="•"/>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The Departure delay is very less for scheduled flights between 6 AM to 9 AM, these flights can be preferred compared for the business meetings at late morning and afternoon as per the data showed in above table.</a:t>
            </a:r>
          </a:p>
          <a:p>
            <a:pPr algn="l">
              <a:lnSpc>
                <a:spcPts val="4299"/>
              </a:lnSpc>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 </a:t>
            </a: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10621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587B08C-38D8-BC40-98C5-8F73887D189E}"/>
              </a:ext>
            </a:extLst>
          </p:cNvPr>
          <p:cNvSpPr/>
          <p:nvPr/>
        </p:nvSpPr>
        <p:spPr>
          <a:xfrm rot="10800000" flipV="1">
            <a:off x="0" y="-1600201"/>
            <a:ext cx="24377650" cy="1531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An b</a:t>
            </a:r>
            <a:endParaRPr lang="en-US" sz="2800" dirty="0"/>
          </a:p>
        </p:txBody>
      </p:sp>
      <p:sp>
        <p:nvSpPr>
          <p:cNvPr id="21" name="Rectangle 20">
            <a:extLst>
              <a:ext uri="{FF2B5EF4-FFF2-40B4-BE49-F238E27FC236}">
                <a16:creationId xmlns:a16="http://schemas.microsoft.com/office/drawing/2014/main" id="{D7E4E597-D194-DF45-B078-55AC9FDAD363}"/>
              </a:ext>
            </a:extLst>
          </p:cNvPr>
          <p:cNvSpPr/>
          <p:nvPr/>
        </p:nvSpPr>
        <p:spPr>
          <a:xfrm rot="10800000" flipV="1">
            <a:off x="4" y="13157887"/>
            <a:ext cx="24377646" cy="238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2"/>
          <a:stretch>
            <a:fillRect/>
          </a:stretch>
        </p:blipFill>
        <p:spPr>
          <a:xfrm>
            <a:off x="473074" y="328612"/>
            <a:ext cx="23453725" cy="9667511"/>
          </a:xfrm>
          <a:prstGeom prst="rect">
            <a:avLst/>
          </a:prstGeom>
        </p:spPr>
      </p:pic>
      <p:sp>
        <p:nvSpPr>
          <p:cNvPr id="8" name="Subtitle 2">
            <a:extLst>
              <a:ext uri="{FF2B5EF4-FFF2-40B4-BE49-F238E27FC236}">
                <a16:creationId xmlns:a16="http://schemas.microsoft.com/office/drawing/2014/main" id="{FC05F86B-5FD4-4443-9716-9A3FED855C8D}"/>
              </a:ext>
            </a:extLst>
          </p:cNvPr>
          <p:cNvSpPr txBox="1">
            <a:spLocks/>
          </p:cNvSpPr>
          <p:nvPr/>
        </p:nvSpPr>
        <p:spPr>
          <a:xfrm flipH="1">
            <a:off x="473073" y="10324737"/>
            <a:ext cx="23453725" cy="26468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The </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Arrival delay </a:t>
            </a: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is very less for </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flights scheduled to arrive between 7 AM </a:t>
            </a: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to </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10 </a:t>
            </a: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AM, these flights </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be preferred compared to the other timings.</a:t>
            </a:r>
          </a:p>
          <a:p>
            <a:pPr algn="l">
              <a:lnSpc>
                <a:spcPts val="4299"/>
              </a:lnSpc>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Southwest Airlines arrivals is better compared to other airlines in the intervals specified above. This Airlines can be preferred.</a:t>
            </a:r>
          </a:p>
          <a:p>
            <a:pPr algn="l">
              <a:lnSpc>
                <a:spcPts val="4299"/>
              </a:lnSpc>
            </a:pP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157605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8487E1-D424-C843-817D-2F5BE55D9A4F}"/>
              </a:ext>
            </a:extLst>
          </p:cNvPr>
          <p:cNvSpPr/>
          <p:nvPr/>
        </p:nvSpPr>
        <p:spPr>
          <a:xfrm rot="10800000" flipV="1">
            <a:off x="-2" y="-1600200"/>
            <a:ext cx="24377648" cy="1531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8" name="Rectangle 7">
            <a:extLst>
              <a:ext uri="{FF2B5EF4-FFF2-40B4-BE49-F238E27FC236}">
                <a16:creationId xmlns:a16="http://schemas.microsoft.com/office/drawing/2014/main" id="{8A87830A-949E-0948-8880-B0DA275594AA}"/>
              </a:ext>
            </a:extLst>
          </p:cNvPr>
          <p:cNvSpPr/>
          <p:nvPr/>
        </p:nvSpPr>
        <p:spPr>
          <a:xfrm rot="10800000" flipV="1">
            <a:off x="0" y="13195987"/>
            <a:ext cx="24377646" cy="2380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2"/>
          <a:stretch>
            <a:fillRect/>
          </a:stretch>
        </p:blipFill>
        <p:spPr>
          <a:xfrm>
            <a:off x="466500" y="0"/>
            <a:ext cx="20431350" cy="7905750"/>
          </a:xfrm>
          <a:prstGeom prst="rect">
            <a:avLst/>
          </a:prstGeom>
        </p:spPr>
      </p:pic>
      <p:sp>
        <p:nvSpPr>
          <p:cNvPr id="11" name="Subtitle 2">
            <a:extLst>
              <a:ext uri="{FF2B5EF4-FFF2-40B4-BE49-F238E27FC236}">
                <a16:creationId xmlns:a16="http://schemas.microsoft.com/office/drawing/2014/main" id="{FC05F86B-5FD4-4443-9716-9A3FED855C8D}"/>
              </a:ext>
            </a:extLst>
          </p:cNvPr>
          <p:cNvSpPr txBox="1">
            <a:spLocks/>
          </p:cNvSpPr>
          <p:nvPr/>
        </p:nvSpPr>
        <p:spPr>
          <a:xfrm flipH="1">
            <a:off x="473070" y="8324851"/>
            <a:ext cx="23453725" cy="5185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l">
              <a:lnSpc>
                <a:spcPts val="4299"/>
              </a:lnSpc>
              <a:buFont typeface="Arial" panose="020B0604020202020204" pitchFamily="34" charset="0"/>
              <a:buChar char="•"/>
            </a:pP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C</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omparing all </a:t>
            </a: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airlines flights </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with respect to </a:t>
            </a:r>
            <a:r>
              <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the Average </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Actual flight time, top 10 flights that can be taken into consideration is listed above are from Southwest Airlines.</a:t>
            </a:r>
          </a:p>
          <a:p>
            <a:pPr marL="571500" indent="-571500" algn="l">
              <a:lnSpc>
                <a:spcPts val="4299"/>
              </a:lnSpc>
              <a:buFont typeface="Arial" panose="020B0604020202020204" pitchFamily="34" charset="0"/>
              <a:buChar char="•"/>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As learned about the Departures and Arrivals having less delays in morning from the previous slides, these </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flights from Southwest Airlines Co </a:t>
            </a: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can be considered for flying for mornings (672, 171,2388,791) from SF to LA.</a:t>
            </a:r>
          </a:p>
          <a:p>
            <a:pPr marL="571500" indent="-571500" algn="l">
              <a:lnSpc>
                <a:spcPts val="4299"/>
              </a:lnSpc>
              <a:buFont typeface="Arial" panose="020B0604020202020204" pitchFamily="34" charset="0"/>
              <a:buChar char="•"/>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Flights 485, 1118, 2736, 3516 can be considered for flying at evening SF to LA.</a:t>
            </a: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algn="l">
              <a:lnSpc>
                <a:spcPts val="4299"/>
              </a:lnSpc>
            </a:pPr>
            <a:r>
              <a:rPr lang="en-US" sz="3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 </a:t>
            </a:r>
            <a:endParaRPr lang="en-US" sz="3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1175637327"/>
      </p:ext>
    </p:extLst>
  </p:cSld>
  <p:clrMapOvr>
    <a:masterClrMapping/>
  </p:clrMapOvr>
</p:sld>
</file>

<file path=ppt/theme/theme1.xml><?xml version="1.0" encoding="utf-8"?>
<a:theme xmlns:a="http://schemas.openxmlformats.org/drawingml/2006/main" name="Office Theme">
  <a:themeElements>
    <a:clrScheme name="Custom 68">
      <a:dk1>
        <a:srgbClr val="999999"/>
      </a:dk1>
      <a:lt1>
        <a:srgbClr val="FFFFFF"/>
      </a:lt1>
      <a:dk2>
        <a:srgbClr val="353336"/>
      </a:dk2>
      <a:lt2>
        <a:srgbClr val="FFFFFF"/>
      </a:lt2>
      <a:accent1>
        <a:srgbClr val="001A71"/>
      </a:accent1>
      <a:accent2>
        <a:srgbClr val="0098BA"/>
      </a:accent2>
      <a:accent3>
        <a:srgbClr val="001A71"/>
      </a:accent3>
      <a:accent4>
        <a:srgbClr val="0098BA"/>
      </a:accent4>
      <a:accent5>
        <a:srgbClr val="001A71"/>
      </a:accent5>
      <a:accent6>
        <a:srgbClr val="0098BA"/>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92144</TotalTime>
  <Words>712</Words>
  <Application>Microsoft Office PowerPoint</Application>
  <PresentationFormat>Custom</PresentationFormat>
  <Paragraphs>70</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Calibri</vt:lpstr>
      <vt:lpstr>Calibri Light</vt:lpstr>
      <vt:lpstr>Lato</vt:lpstr>
      <vt:lpstr>Lato Light</vt:lpstr>
      <vt:lpstr>Montserrat Light</vt:lpstr>
      <vt:lpstr>Montserrat SemiBold</vt:lpstr>
      <vt:lpstr>Poppins Medium</vt:lpstr>
      <vt:lpstr>Roboto</vt:lpstr>
      <vt:lpstr>Roboto Light</vt:lpstr>
      <vt:lpstr>Roboto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Abid</dc:creator>
  <cp:keywords/>
  <dc:description/>
  <cp:lastModifiedBy>user</cp:lastModifiedBy>
  <cp:revision>16758</cp:revision>
  <dcterms:created xsi:type="dcterms:W3CDTF">2014-11-12T21:47:38Z</dcterms:created>
  <dcterms:modified xsi:type="dcterms:W3CDTF">2023-04-17T19:32:22Z</dcterms:modified>
  <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