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e95d573b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e95d573b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a79dd4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a79dd4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e9b53baf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e9b53baf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e9b53baf5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e9b53baf5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e9b53baf5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e9b53baf5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9b53baf5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e9b53baf5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6fe9475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6fe9475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9b53baf5_1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9b53baf5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9b53baf5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9b53baf5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e9b53baf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e9b53baf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6fe9475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6fe9475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bidShaik09/Historical-Events-Explor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unity3d.com/Packages/com.unity.xr.arfoundation@5.0/manual/index.html" TargetMode="External"/><Relationship Id="rId4" Type="http://schemas.openxmlformats.org/officeDocument/2006/relationships/hyperlink" Target="https://docs.unity3d.com/Manual/AROverview.html" TargetMode="External"/><Relationship Id="rId5" Type="http://schemas.openxmlformats.org/officeDocument/2006/relationships/hyperlink" Target="https://developers.google.com/ar/develo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AbidShaik09/Historical-Events-Exploration" TargetMode="External"/><Relationship Id="rId4" Type="http://schemas.openxmlformats.org/officeDocument/2006/relationships/hyperlink" Target="https://docs.google.com/document/d/1hUv023ts9QJhsxGAszKtmFsPW86THRBTFGBq7wq0Rqw/edit?usp=sharing" TargetMode="External"/><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244975" y="600525"/>
            <a:ext cx="5252400" cy="30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82C7A5"/>
                </a:solidFill>
              </a:rPr>
              <a:t>HISTORICAL</a:t>
            </a:r>
            <a:endParaRPr b="1" sz="3600">
              <a:solidFill>
                <a:srgbClr val="82C7A5"/>
              </a:solidFill>
            </a:endParaRPr>
          </a:p>
          <a:p>
            <a:pPr indent="0" lvl="0" marL="0" rtl="0" algn="l">
              <a:spcBef>
                <a:spcPts val="0"/>
              </a:spcBef>
              <a:spcAft>
                <a:spcPts val="0"/>
              </a:spcAft>
              <a:buNone/>
            </a:pPr>
            <a:r>
              <a:rPr b="1" lang="en" sz="3600">
                <a:solidFill>
                  <a:srgbClr val="82C7A5"/>
                </a:solidFill>
              </a:rPr>
              <a:t>EVENTS</a:t>
            </a:r>
            <a:endParaRPr b="1" sz="3600">
              <a:solidFill>
                <a:srgbClr val="82C7A5"/>
              </a:solidFill>
            </a:endParaRPr>
          </a:p>
          <a:p>
            <a:pPr indent="0" lvl="0" marL="0" rtl="0" algn="l">
              <a:spcBef>
                <a:spcPts val="0"/>
              </a:spcBef>
              <a:spcAft>
                <a:spcPts val="0"/>
              </a:spcAft>
              <a:buNone/>
            </a:pPr>
            <a:r>
              <a:rPr b="1" lang="en" sz="3600">
                <a:solidFill>
                  <a:srgbClr val="82C7A5"/>
                </a:solidFill>
              </a:rPr>
              <a:t>EXPLORATION</a:t>
            </a:r>
            <a:endParaRPr b="1" sz="3600">
              <a:solidFill>
                <a:srgbClr val="82C7A5"/>
              </a:solidFill>
            </a:endParaRPr>
          </a:p>
          <a:p>
            <a:pPr indent="0" lvl="0" marL="0" rtl="0" algn="l">
              <a:spcBef>
                <a:spcPts val="0"/>
              </a:spcBef>
              <a:spcAft>
                <a:spcPts val="0"/>
              </a:spcAft>
              <a:buNone/>
            </a:pPr>
            <a:r>
              <a:rPr b="1" lang="en" sz="3600">
                <a:solidFill>
                  <a:srgbClr val="82C7A5"/>
                </a:solidFill>
              </a:rPr>
              <a:t>USING</a:t>
            </a:r>
            <a:endParaRPr b="1" sz="3600">
              <a:solidFill>
                <a:srgbClr val="82C7A5"/>
              </a:solidFill>
            </a:endParaRPr>
          </a:p>
          <a:p>
            <a:pPr indent="0" lvl="0" marL="0" rtl="0" algn="l">
              <a:spcBef>
                <a:spcPts val="0"/>
              </a:spcBef>
              <a:spcAft>
                <a:spcPts val="0"/>
              </a:spcAft>
              <a:buNone/>
            </a:pPr>
            <a:r>
              <a:rPr b="1" lang="en" sz="3600">
                <a:solidFill>
                  <a:srgbClr val="82C7A5"/>
                </a:solidFill>
              </a:rPr>
              <a:t>AUGMENTED-REALITY</a:t>
            </a:r>
            <a:endParaRPr b="1" sz="3600">
              <a:solidFill>
                <a:srgbClr val="82C7A5"/>
              </a:solidFill>
            </a:endParaRPr>
          </a:p>
        </p:txBody>
      </p:sp>
      <p:sp>
        <p:nvSpPr>
          <p:cNvPr id="135" name="Google Shape;135;p13"/>
          <p:cNvSpPr txBox="1"/>
          <p:nvPr/>
        </p:nvSpPr>
        <p:spPr>
          <a:xfrm>
            <a:off x="1049550" y="3934275"/>
            <a:ext cx="2892600" cy="9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82C7A5"/>
                </a:solidFill>
                <a:latin typeface="Lato"/>
                <a:ea typeface="Lato"/>
                <a:cs typeface="Lato"/>
                <a:sym typeface="Lato"/>
              </a:rPr>
              <a:t>20R21A1254 - Shaik Abid Hussain</a:t>
            </a:r>
            <a:endParaRPr>
              <a:solidFill>
                <a:srgbClr val="82C7A5"/>
              </a:solidFill>
              <a:latin typeface="Lato"/>
              <a:ea typeface="Lato"/>
              <a:cs typeface="Lato"/>
              <a:sym typeface="Lato"/>
            </a:endParaRPr>
          </a:p>
          <a:p>
            <a:pPr indent="0" lvl="0" marL="0" rtl="0" algn="l">
              <a:lnSpc>
                <a:spcPct val="115000"/>
              </a:lnSpc>
              <a:spcBef>
                <a:spcPts val="0"/>
              </a:spcBef>
              <a:spcAft>
                <a:spcPts val="0"/>
              </a:spcAft>
              <a:buNone/>
            </a:pPr>
            <a:r>
              <a:rPr lang="en">
                <a:solidFill>
                  <a:srgbClr val="82C7A5"/>
                </a:solidFill>
                <a:latin typeface="Lato"/>
                <a:ea typeface="Lato"/>
                <a:cs typeface="Lato"/>
                <a:sym typeface="Lato"/>
              </a:rPr>
              <a:t>20R21A1243 - Nipun Seeram</a:t>
            </a:r>
            <a:endParaRPr>
              <a:solidFill>
                <a:srgbClr val="82C7A5"/>
              </a:solidFill>
              <a:latin typeface="Lato"/>
              <a:ea typeface="Lato"/>
              <a:cs typeface="Lato"/>
              <a:sym typeface="Lato"/>
            </a:endParaRPr>
          </a:p>
          <a:p>
            <a:pPr indent="0" lvl="0" marL="0" rtl="0" algn="l">
              <a:lnSpc>
                <a:spcPct val="115000"/>
              </a:lnSpc>
              <a:spcBef>
                <a:spcPts val="0"/>
              </a:spcBef>
              <a:spcAft>
                <a:spcPts val="0"/>
              </a:spcAft>
              <a:buNone/>
            </a:pPr>
            <a:r>
              <a:rPr lang="en">
                <a:solidFill>
                  <a:srgbClr val="82C7A5"/>
                </a:solidFill>
                <a:latin typeface="Lato"/>
                <a:ea typeface="Lato"/>
                <a:cs typeface="Lato"/>
                <a:sym typeface="Lato"/>
              </a:rPr>
              <a:t>20R21A1229 - K. Naveen Babu</a:t>
            </a:r>
            <a:endParaRPr>
              <a:solidFill>
                <a:srgbClr val="82C7A5"/>
              </a:solidFill>
              <a:latin typeface="Lato"/>
              <a:ea typeface="Lato"/>
              <a:cs typeface="Lato"/>
              <a:sym typeface="Lato"/>
            </a:endParaRPr>
          </a:p>
        </p:txBody>
      </p:sp>
      <p:sp>
        <p:nvSpPr>
          <p:cNvPr id="136" name="Google Shape;136;p13"/>
          <p:cNvSpPr txBox="1"/>
          <p:nvPr/>
        </p:nvSpPr>
        <p:spPr>
          <a:xfrm>
            <a:off x="62500" y="4030425"/>
            <a:ext cx="10857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82C7A5"/>
                </a:solidFill>
                <a:latin typeface="Lato"/>
                <a:ea typeface="Lato"/>
                <a:cs typeface="Lato"/>
                <a:sym typeface="Lato"/>
              </a:rPr>
              <a:t>IT07</a:t>
            </a:r>
            <a:endParaRPr b="1" sz="3400">
              <a:solidFill>
                <a:srgbClr val="82C7A5"/>
              </a:solidFill>
              <a:latin typeface="Lato"/>
              <a:ea typeface="Lato"/>
              <a:cs typeface="Lato"/>
              <a:sym typeface="Lato"/>
            </a:endParaRPr>
          </a:p>
        </p:txBody>
      </p:sp>
      <p:sp>
        <p:nvSpPr>
          <p:cNvPr id="137" name="Google Shape;137;p13"/>
          <p:cNvSpPr txBox="1"/>
          <p:nvPr/>
        </p:nvSpPr>
        <p:spPr>
          <a:xfrm>
            <a:off x="5410125" y="4408425"/>
            <a:ext cx="34965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ighlight>
                  <a:srgbClr val="0C343D"/>
                </a:highlight>
                <a:latin typeface="Lato"/>
                <a:ea typeface="Lato"/>
                <a:cs typeface="Lato"/>
                <a:sym typeface="Lato"/>
                <a:hlinkClick r:id="rId3"/>
              </a:rPr>
              <a:t>https://github.com/IT-07/Historical-Events-Exploration</a:t>
            </a:r>
            <a:endParaRPr sz="1000">
              <a:solidFill>
                <a:srgbClr val="82C7A5"/>
              </a:solidFill>
              <a:highlight>
                <a:srgbClr val="0C343D"/>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404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82C7A5"/>
                </a:solidFill>
              </a:rPr>
              <a:t>References</a:t>
            </a:r>
            <a:endParaRPr b="1">
              <a:solidFill>
                <a:srgbClr val="82C7A5"/>
              </a:solidFill>
            </a:endParaRPr>
          </a:p>
        </p:txBody>
      </p:sp>
      <p:sp>
        <p:nvSpPr>
          <p:cNvPr id="197" name="Google Shape;197;p22"/>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SzPts val="1600"/>
              <a:buChar char="●"/>
            </a:pPr>
            <a:r>
              <a:rPr lang="en" sz="1600" u="sng">
                <a:solidFill>
                  <a:schemeClr val="hlink"/>
                </a:solidFill>
                <a:hlinkClick r:id="rId3"/>
              </a:rPr>
              <a:t>Unity AR Foundation Documentation.</a:t>
            </a:r>
            <a:endParaRPr sz="1600"/>
          </a:p>
          <a:p>
            <a:pPr indent="-330200" lvl="0" marL="457200" rtl="0" algn="l">
              <a:spcBef>
                <a:spcPts val="0"/>
              </a:spcBef>
              <a:spcAft>
                <a:spcPts val="0"/>
              </a:spcAft>
              <a:buSzPts val="1600"/>
              <a:buChar char="●"/>
            </a:pPr>
            <a:r>
              <a:rPr lang="en" sz="1600" u="sng">
                <a:solidFill>
                  <a:schemeClr val="hlink"/>
                </a:solidFill>
                <a:hlinkClick r:id="rId4"/>
              </a:rPr>
              <a:t>AR Development Unity Documentation.</a:t>
            </a:r>
            <a:endParaRPr sz="1600"/>
          </a:p>
          <a:p>
            <a:pPr indent="-330200" lvl="0" marL="457200" rtl="0" algn="l">
              <a:spcBef>
                <a:spcPts val="0"/>
              </a:spcBef>
              <a:spcAft>
                <a:spcPts val="0"/>
              </a:spcAft>
              <a:buSzPts val="1600"/>
              <a:buChar char="●"/>
            </a:pPr>
            <a:r>
              <a:rPr lang="en" sz="1600" u="sng">
                <a:solidFill>
                  <a:schemeClr val="hlink"/>
                </a:solidFill>
                <a:hlinkClick r:id="rId5"/>
              </a:rPr>
              <a:t>Google AR Core Documentation .</a:t>
            </a:r>
            <a:endParaRPr sz="16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64850" y="2120100"/>
            <a:ext cx="2814300" cy="90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900">
                <a:solidFill>
                  <a:schemeClr val="lt2"/>
                </a:solidFill>
                <a:latin typeface="Arial"/>
                <a:ea typeface="Arial"/>
                <a:cs typeface="Arial"/>
                <a:sym typeface="Arial"/>
              </a:rPr>
              <a:t>Thank You</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82C7A5"/>
                </a:solidFill>
              </a:rPr>
              <a:t>ABSTRACT</a:t>
            </a:r>
            <a:endParaRPr b="1">
              <a:solidFill>
                <a:srgbClr val="82C7A5"/>
              </a:solidFill>
            </a:endParaRPr>
          </a:p>
        </p:txBody>
      </p:sp>
      <p:sp>
        <p:nvSpPr>
          <p:cNvPr id="143" name="Google Shape;143;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400">
                <a:solidFill>
                  <a:srgbClr val="82C7A5"/>
                </a:solidFill>
              </a:rPr>
              <a:t>The "Historic Events Exploration using Augmented Reality" project aims to leverage augmented reality (AR) technology to provide an immersive and educational experience for users interested in exploring and learning about historical events. By combining real-world surroundings with digital historical content, this project seeks to bridge the gap between traditional learning methods and modern interactive technologies. This project's primary goal is to create an engaging platform that enables users to interact with and gain a deeper understanding of significant historical events in a dynamic and memorable way</a:t>
            </a:r>
            <a:endParaRPr sz="1400">
              <a:solidFill>
                <a:srgbClr val="82C7A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82C7A5"/>
                </a:solidFill>
              </a:rPr>
              <a:t>OBJECTIVES</a:t>
            </a:r>
            <a:endParaRPr b="1">
              <a:solidFill>
                <a:srgbClr val="82C7A5"/>
              </a:solidFill>
            </a:endParaRPr>
          </a:p>
        </p:txBody>
      </p:sp>
      <p:sp>
        <p:nvSpPr>
          <p:cNvPr id="149" name="Google Shape;149;p15"/>
          <p:cNvSpPr txBox="1"/>
          <p:nvPr>
            <p:ph idx="1" type="body"/>
          </p:nvPr>
        </p:nvSpPr>
        <p:spPr>
          <a:xfrm>
            <a:off x="1297500" y="1307850"/>
            <a:ext cx="7038900" cy="3314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82C7A5"/>
              </a:buClr>
              <a:buSzPts val="1300"/>
              <a:buAutoNum type="arabicPeriod"/>
            </a:pPr>
            <a:r>
              <a:rPr lang="en">
                <a:solidFill>
                  <a:srgbClr val="82C7A5"/>
                </a:solidFill>
              </a:rPr>
              <a:t>D</a:t>
            </a:r>
            <a:r>
              <a:rPr lang="en">
                <a:solidFill>
                  <a:srgbClr val="82C7A5"/>
                </a:solidFill>
              </a:rPr>
              <a:t>evelop an AR application that brings historical events to life by overlaying digital information onto physical surroundings. </a:t>
            </a:r>
            <a:endParaRPr>
              <a:solidFill>
                <a:srgbClr val="82C7A5"/>
              </a:solidFill>
            </a:endParaRPr>
          </a:p>
          <a:p>
            <a:pPr indent="-311150" lvl="0" marL="457200" rtl="0" algn="l">
              <a:lnSpc>
                <a:spcPct val="150000"/>
              </a:lnSpc>
              <a:spcBef>
                <a:spcPts val="1000"/>
              </a:spcBef>
              <a:spcAft>
                <a:spcPts val="0"/>
              </a:spcAft>
              <a:buClr>
                <a:srgbClr val="82C7A5"/>
              </a:buClr>
              <a:buSzPts val="1300"/>
              <a:buAutoNum type="arabicPeriod"/>
            </a:pPr>
            <a:r>
              <a:rPr lang="en">
                <a:solidFill>
                  <a:srgbClr val="82C7A5"/>
                </a:solidFill>
              </a:rPr>
              <a:t>Create a user-friendly interface to make historical exploration accessible to a wide range of users, including students, history enthusiasts, and tourists.</a:t>
            </a:r>
            <a:endParaRPr>
              <a:solidFill>
                <a:srgbClr val="82C7A5"/>
              </a:solidFill>
            </a:endParaRPr>
          </a:p>
          <a:p>
            <a:pPr indent="-311150" lvl="0" marL="457200" rtl="0" algn="l">
              <a:lnSpc>
                <a:spcPct val="150000"/>
              </a:lnSpc>
              <a:spcBef>
                <a:spcPts val="1000"/>
              </a:spcBef>
              <a:spcAft>
                <a:spcPts val="0"/>
              </a:spcAft>
              <a:buClr>
                <a:srgbClr val="82C7A5"/>
              </a:buClr>
              <a:buSzPts val="1300"/>
              <a:buAutoNum type="arabicPeriod"/>
            </a:pPr>
            <a:r>
              <a:rPr lang="en">
                <a:solidFill>
                  <a:srgbClr val="82C7A5"/>
                </a:solidFill>
              </a:rPr>
              <a:t> Enhance user engagement and learning outcomes by incorporating interactive elements, such as quizzes, storytelling, and gamification. </a:t>
            </a:r>
            <a:endParaRPr>
              <a:solidFill>
                <a:srgbClr val="82C7A5"/>
              </a:solidFill>
            </a:endParaRPr>
          </a:p>
          <a:p>
            <a:pPr indent="-311150" lvl="0" marL="457200" rtl="0" algn="l">
              <a:lnSpc>
                <a:spcPct val="150000"/>
              </a:lnSpc>
              <a:spcBef>
                <a:spcPts val="1000"/>
              </a:spcBef>
              <a:spcAft>
                <a:spcPts val="0"/>
              </a:spcAft>
              <a:buClr>
                <a:srgbClr val="82C7A5"/>
              </a:buClr>
              <a:buSzPts val="1300"/>
              <a:buAutoNum type="arabicPeriod"/>
            </a:pPr>
            <a:r>
              <a:rPr lang="en">
                <a:solidFill>
                  <a:srgbClr val="82C7A5"/>
                </a:solidFill>
              </a:rPr>
              <a:t>Enable customization and personalization options, allowing users to tailor their historical exploration experiences. </a:t>
            </a:r>
            <a:endParaRPr>
              <a:solidFill>
                <a:srgbClr val="82C7A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82C7A5"/>
                </a:solidFill>
              </a:rPr>
              <a:t>PROPOSED SYSTEM</a:t>
            </a:r>
            <a:endParaRPr b="1">
              <a:solidFill>
                <a:srgbClr val="82C7A5"/>
              </a:solidFill>
            </a:endParaRPr>
          </a:p>
        </p:txBody>
      </p:sp>
      <p:sp>
        <p:nvSpPr>
          <p:cNvPr id="155" name="Google Shape;155;p16"/>
          <p:cNvSpPr txBox="1"/>
          <p:nvPr>
            <p:ph idx="1" type="body"/>
          </p:nvPr>
        </p:nvSpPr>
        <p:spPr>
          <a:xfrm>
            <a:off x="1297500" y="1146700"/>
            <a:ext cx="7416600" cy="385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50">
                <a:solidFill>
                  <a:srgbClr val="82C7A5"/>
                </a:solidFill>
              </a:rPr>
              <a:t>Our proposed system, leverages Augmented Reality to transform historical exploration. It features a user-friendly interface accessible through AR-compatible devices such as smartphones and AR glasses. Historical content, including 3D models, images, and videos, is meticulously curated and stored in a central database. It Includes  context-aware information based on users' physical surrounding,  ensuring an immersive and interactive experience .</a:t>
            </a:r>
            <a:endParaRPr sz="1350">
              <a:solidFill>
                <a:srgbClr val="82C7A5"/>
              </a:solidFill>
            </a:endParaRPr>
          </a:p>
          <a:p>
            <a:pPr indent="0" lvl="0" marL="0" rtl="0" algn="l">
              <a:lnSpc>
                <a:spcPct val="150000"/>
              </a:lnSpc>
              <a:spcBef>
                <a:spcPts val="1200"/>
              </a:spcBef>
              <a:spcAft>
                <a:spcPts val="1200"/>
              </a:spcAft>
              <a:buNone/>
            </a:pPr>
            <a:r>
              <a:rPr lang="en" sz="1350">
                <a:solidFill>
                  <a:srgbClr val="82C7A5"/>
                </a:solidFill>
              </a:rPr>
              <a:t>The proposed system uses AR Foundation which is a cross platform framework that allows developers to create AR Apps with Unity.  It  combines the full power of the Unity platform with essential core features from ARKit, ARCore, Magic Leap, and HoloLens.</a:t>
            </a:r>
            <a:endParaRPr sz="15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82C7A5"/>
                </a:solidFill>
                <a:latin typeface="Lato"/>
                <a:ea typeface="Lato"/>
                <a:cs typeface="Lato"/>
                <a:sym typeface="Lato"/>
              </a:rPr>
              <a:t>ARCHITECTURE</a:t>
            </a:r>
            <a:endParaRPr b="1">
              <a:solidFill>
                <a:srgbClr val="82C7A5"/>
              </a:solidFill>
              <a:latin typeface="Lato"/>
              <a:ea typeface="Lato"/>
              <a:cs typeface="Lato"/>
              <a:sym typeface="Lato"/>
            </a:endParaRPr>
          </a:p>
        </p:txBody>
      </p:sp>
      <p:pic>
        <p:nvPicPr>
          <p:cNvPr id="161" name="Google Shape;161;p17"/>
          <p:cNvPicPr preferRelativeResize="0"/>
          <p:nvPr/>
        </p:nvPicPr>
        <p:blipFill>
          <a:blip r:embed="rId3">
            <a:alphaModFix/>
          </a:blip>
          <a:stretch>
            <a:fillRect/>
          </a:stretch>
        </p:blipFill>
        <p:spPr>
          <a:xfrm>
            <a:off x="1297500" y="1028025"/>
            <a:ext cx="6055149" cy="403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ARCHITECTURE</a:t>
            </a:r>
            <a:endParaRPr b="1">
              <a:solidFill>
                <a:schemeClr val="lt2"/>
              </a:solidFill>
            </a:endParaRPr>
          </a:p>
        </p:txBody>
      </p:sp>
      <p:sp>
        <p:nvSpPr>
          <p:cNvPr id="167" name="Google Shape;167;p18"/>
          <p:cNvSpPr txBox="1"/>
          <p:nvPr>
            <p:ph idx="1" type="body"/>
          </p:nvPr>
        </p:nvSpPr>
        <p:spPr>
          <a:xfrm flipH="1" rot="10800000">
            <a:off x="9677075" y="3846850"/>
            <a:ext cx="117000" cy="1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1613925" y="959575"/>
            <a:ext cx="6406050" cy="4115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rPr>
              <a:t>RESEARCH QUESTIONS</a:t>
            </a:r>
            <a:endParaRPr b="1">
              <a:solidFill>
                <a:schemeClr val="lt2"/>
              </a:solidFill>
            </a:endParaRPr>
          </a:p>
        </p:txBody>
      </p:sp>
      <p:sp>
        <p:nvSpPr>
          <p:cNvPr id="174" name="Google Shape;174;p19"/>
          <p:cNvSpPr txBox="1"/>
          <p:nvPr>
            <p:ph idx="1" type="body"/>
          </p:nvPr>
        </p:nvSpPr>
        <p:spPr>
          <a:xfrm>
            <a:off x="1297500" y="1567550"/>
            <a:ext cx="7038900" cy="31182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Clr>
                <a:schemeClr val="lt2"/>
              </a:buClr>
              <a:buSzPts val="1400"/>
              <a:buAutoNum type="arabicPeriod"/>
            </a:pPr>
            <a:r>
              <a:rPr lang="en" sz="1400">
                <a:solidFill>
                  <a:schemeClr val="lt2"/>
                </a:solidFill>
              </a:rPr>
              <a:t>How can AR technology be effectively utilized to create an immersive and engaging experience for users exploring historical events?</a:t>
            </a:r>
            <a:endParaRPr sz="1400">
              <a:solidFill>
                <a:schemeClr val="lt2"/>
              </a:solidFill>
            </a:endParaRPr>
          </a:p>
          <a:p>
            <a:pPr indent="0" lvl="0" marL="0" rtl="0" algn="l">
              <a:lnSpc>
                <a:spcPct val="150000"/>
              </a:lnSpc>
              <a:spcBef>
                <a:spcPts val="1200"/>
              </a:spcBef>
              <a:spcAft>
                <a:spcPts val="0"/>
              </a:spcAft>
              <a:buNone/>
            </a:pPr>
            <a:r>
              <a:t/>
            </a:r>
            <a:endParaRPr sz="100">
              <a:solidFill>
                <a:schemeClr val="lt2"/>
              </a:solidFill>
            </a:endParaRPr>
          </a:p>
          <a:p>
            <a:pPr indent="-317500" lvl="0" marL="457200" rtl="0" algn="l">
              <a:lnSpc>
                <a:spcPct val="150000"/>
              </a:lnSpc>
              <a:spcBef>
                <a:spcPts val="1200"/>
              </a:spcBef>
              <a:spcAft>
                <a:spcPts val="0"/>
              </a:spcAft>
              <a:buClr>
                <a:schemeClr val="lt2"/>
              </a:buClr>
              <a:buSzPts val="1400"/>
              <a:buAutoNum type="arabicPeriod"/>
            </a:pPr>
            <a:r>
              <a:rPr lang="en" sz="1400">
                <a:solidFill>
                  <a:schemeClr val="lt2"/>
                </a:solidFill>
              </a:rPr>
              <a:t>What are the best </a:t>
            </a:r>
            <a:r>
              <a:rPr lang="en" sz="1400">
                <a:solidFill>
                  <a:schemeClr val="lt2"/>
                </a:solidFill>
              </a:rPr>
              <a:t>p</a:t>
            </a:r>
            <a:r>
              <a:rPr lang="en" sz="1400">
                <a:solidFill>
                  <a:schemeClr val="lt2"/>
                </a:solidFill>
              </a:rPr>
              <a:t>ractices for blending history with interactive and entertaining elements in an AR-based historical exploration platform?</a:t>
            </a:r>
            <a:endParaRPr sz="1400">
              <a:solidFill>
                <a:schemeClr val="lt2"/>
              </a:solidFill>
            </a:endParaRPr>
          </a:p>
          <a:p>
            <a:pPr indent="0" lvl="0" marL="0" rtl="0" algn="l">
              <a:lnSpc>
                <a:spcPct val="150000"/>
              </a:lnSpc>
              <a:spcBef>
                <a:spcPts val="1200"/>
              </a:spcBef>
              <a:spcAft>
                <a:spcPts val="0"/>
              </a:spcAft>
              <a:buNone/>
            </a:pPr>
            <a:r>
              <a:t/>
            </a:r>
            <a:endParaRPr sz="100">
              <a:solidFill>
                <a:schemeClr val="lt2"/>
              </a:solidFill>
            </a:endParaRPr>
          </a:p>
          <a:p>
            <a:pPr indent="-317500" lvl="0" marL="457200" rtl="0" algn="l">
              <a:lnSpc>
                <a:spcPct val="150000"/>
              </a:lnSpc>
              <a:spcBef>
                <a:spcPts val="1200"/>
              </a:spcBef>
              <a:spcAft>
                <a:spcPts val="0"/>
              </a:spcAft>
              <a:buClr>
                <a:schemeClr val="lt2"/>
              </a:buClr>
              <a:buSzPts val="1400"/>
              <a:buAutoNum type="arabicPeriod"/>
            </a:pPr>
            <a:r>
              <a:rPr lang="en" sz="1400">
                <a:solidFill>
                  <a:schemeClr val="lt2"/>
                </a:solidFill>
              </a:rPr>
              <a:t> How does the use of AR impact the retention and comprehension of historical information among users, particularly students and history enthusiasts?</a:t>
            </a:r>
            <a:endParaRPr sz="1400">
              <a:solidFill>
                <a:schemeClr val="lt2"/>
              </a:solidFill>
            </a:endParaRPr>
          </a:p>
          <a:p>
            <a:pPr indent="0" lvl="0" marL="457200" rtl="0" algn="l">
              <a:lnSpc>
                <a:spcPct val="150000"/>
              </a:lnSpc>
              <a:spcBef>
                <a:spcPts val="1200"/>
              </a:spcBef>
              <a:spcAft>
                <a:spcPts val="1200"/>
              </a:spcAft>
              <a:buNone/>
            </a:pPr>
            <a:r>
              <a:t/>
            </a:r>
            <a:endParaRPr sz="14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latin typeface="Arial"/>
                <a:ea typeface="Arial"/>
                <a:cs typeface="Arial"/>
                <a:sym typeface="Arial"/>
              </a:rPr>
              <a:t>Implementation</a:t>
            </a:r>
            <a:endParaRPr/>
          </a:p>
        </p:txBody>
      </p:sp>
      <p:sp>
        <p:nvSpPr>
          <p:cNvPr id="180" name="Google Shape;180;p20"/>
          <p:cNvSpPr txBox="1"/>
          <p:nvPr>
            <p:ph idx="1" type="body"/>
          </p:nvPr>
        </p:nvSpPr>
        <p:spPr>
          <a:xfrm>
            <a:off x="1297500" y="1719300"/>
            <a:ext cx="3462600" cy="1704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400">
              <a:solidFill>
                <a:schemeClr val="lt2"/>
              </a:solidFill>
            </a:endParaRPr>
          </a:p>
          <a:p>
            <a:pPr indent="0" lvl="0" marL="0" rtl="0" algn="l">
              <a:lnSpc>
                <a:spcPct val="150000"/>
              </a:lnSpc>
              <a:spcBef>
                <a:spcPts val="1200"/>
              </a:spcBef>
              <a:spcAft>
                <a:spcPts val="0"/>
              </a:spcAft>
              <a:buNone/>
            </a:pPr>
            <a:r>
              <a:rPr lang="en" sz="1400">
                <a:solidFill>
                  <a:schemeClr val="lt2"/>
                </a:solidFill>
              </a:rPr>
              <a:t>GItHub: </a:t>
            </a:r>
            <a:r>
              <a:rPr lang="en" sz="1100" u="sng">
                <a:solidFill>
                  <a:schemeClr val="hlink"/>
                </a:solidFill>
                <a:hlinkClick r:id="rId3"/>
              </a:rPr>
              <a:t>Click Here</a:t>
            </a:r>
            <a:endParaRPr sz="1100">
              <a:solidFill>
                <a:schemeClr val="lt2"/>
              </a:solidFill>
            </a:endParaRPr>
          </a:p>
          <a:p>
            <a:pPr indent="0" lvl="0" marL="0" rtl="0" algn="l">
              <a:lnSpc>
                <a:spcPct val="150000"/>
              </a:lnSpc>
              <a:spcBef>
                <a:spcPts val="1200"/>
              </a:spcBef>
              <a:spcAft>
                <a:spcPts val="1200"/>
              </a:spcAft>
              <a:buNone/>
            </a:pPr>
            <a:r>
              <a:rPr lang="en" sz="1400">
                <a:solidFill>
                  <a:schemeClr val="lt2"/>
                </a:solidFill>
              </a:rPr>
              <a:t>Literature Survey: </a:t>
            </a:r>
            <a:r>
              <a:rPr lang="en" sz="1200" u="sng">
                <a:solidFill>
                  <a:schemeClr val="hlink"/>
                </a:solidFill>
                <a:hlinkClick r:id="rId4"/>
              </a:rPr>
              <a:t>Click Here</a:t>
            </a:r>
            <a:endParaRPr sz="1200">
              <a:solidFill>
                <a:schemeClr val="lt2"/>
              </a:solidFill>
            </a:endParaRPr>
          </a:p>
        </p:txBody>
      </p:sp>
      <p:pic>
        <p:nvPicPr>
          <p:cNvPr id="181" name="Google Shape;181;p20"/>
          <p:cNvPicPr preferRelativeResize="0"/>
          <p:nvPr/>
        </p:nvPicPr>
        <p:blipFill>
          <a:blip r:embed="rId5">
            <a:alphaModFix/>
          </a:blip>
          <a:stretch>
            <a:fillRect/>
          </a:stretch>
        </p:blipFill>
        <p:spPr>
          <a:xfrm>
            <a:off x="5040875" y="393751"/>
            <a:ext cx="3809784" cy="2178000"/>
          </a:xfrm>
          <a:prstGeom prst="rect">
            <a:avLst/>
          </a:prstGeom>
          <a:noFill/>
          <a:ln>
            <a:noFill/>
          </a:ln>
        </p:spPr>
      </p:pic>
      <p:pic>
        <p:nvPicPr>
          <p:cNvPr id="182" name="Google Shape;182;p20"/>
          <p:cNvPicPr preferRelativeResize="0"/>
          <p:nvPr/>
        </p:nvPicPr>
        <p:blipFill rotWithShape="1">
          <a:blip r:embed="rId6">
            <a:alphaModFix/>
          </a:blip>
          <a:srcRect b="0" l="0" r="0" t="0"/>
          <a:stretch/>
        </p:blipFill>
        <p:spPr>
          <a:xfrm>
            <a:off x="5040875" y="2673100"/>
            <a:ext cx="3753225" cy="217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p:nvPr/>
        </p:nvSpPr>
        <p:spPr>
          <a:xfrm>
            <a:off x="1099800" y="1042150"/>
            <a:ext cx="6944400" cy="388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2"/>
                </a:solidFill>
                <a:latin typeface="Arial"/>
                <a:ea typeface="Arial"/>
                <a:cs typeface="Arial"/>
                <a:sym typeface="Arial"/>
              </a:rPr>
              <a:t>Current Progress</a:t>
            </a:r>
            <a:endParaRPr/>
          </a:p>
        </p:txBody>
      </p:sp>
      <p:pic>
        <p:nvPicPr>
          <p:cNvPr id="189" name="Google Shape;189;p21"/>
          <p:cNvPicPr preferRelativeResize="0"/>
          <p:nvPr/>
        </p:nvPicPr>
        <p:blipFill>
          <a:blip r:embed="rId3">
            <a:alphaModFix/>
          </a:blip>
          <a:stretch>
            <a:fillRect/>
          </a:stretch>
        </p:blipFill>
        <p:spPr>
          <a:xfrm>
            <a:off x="1398347" y="1192550"/>
            <a:ext cx="1654375" cy="3584500"/>
          </a:xfrm>
          <a:prstGeom prst="rect">
            <a:avLst/>
          </a:prstGeom>
          <a:noFill/>
          <a:ln>
            <a:noFill/>
          </a:ln>
        </p:spPr>
      </p:pic>
      <p:pic>
        <p:nvPicPr>
          <p:cNvPr id="190" name="Google Shape;190;p21"/>
          <p:cNvPicPr preferRelativeResize="0"/>
          <p:nvPr/>
        </p:nvPicPr>
        <p:blipFill>
          <a:blip r:embed="rId4">
            <a:alphaModFix/>
          </a:blip>
          <a:stretch>
            <a:fillRect/>
          </a:stretch>
        </p:blipFill>
        <p:spPr>
          <a:xfrm>
            <a:off x="3773640" y="1168595"/>
            <a:ext cx="1654375" cy="3584491"/>
          </a:xfrm>
          <a:prstGeom prst="rect">
            <a:avLst/>
          </a:prstGeom>
          <a:noFill/>
          <a:ln>
            <a:noFill/>
          </a:ln>
        </p:spPr>
      </p:pic>
      <p:pic>
        <p:nvPicPr>
          <p:cNvPr id="191" name="Google Shape;191;p21"/>
          <p:cNvPicPr preferRelativeResize="0"/>
          <p:nvPr/>
        </p:nvPicPr>
        <p:blipFill>
          <a:blip r:embed="rId5">
            <a:alphaModFix/>
          </a:blip>
          <a:stretch>
            <a:fillRect/>
          </a:stretch>
        </p:blipFill>
        <p:spPr>
          <a:xfrm>
            <a:off x="6091297" y="1192546"/>
            <a:ext cx="1654375" cy="35845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