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34356-C6B7-4867-BD5D-670391839E79}" type="doc">
      <dgm:prSet loTypeId="urn:microsoft.com/office/officeart/2005/8/layout/matrix3" loCatId="matrix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1ED7D9B-4B72-4B08-A81B-444FBE6E4B6A}">
      <dgm:prSet/>
      <dgm:spPr/>
      <dgm:t>
        <a:bodyPr/>
        <a:lstStyle/>
        <a:p>
          <a:r>
            <a:rPr lang="en-GB" dirty="0">
              <a:solidFill>
                <a:schemeClr val="tx1">
                  <a:lumMod val="95000"/>
                  <a:lumOff val="5000"/>
                </a:schemeClr>
              </a:solidFill>
            </a:rPr>
            <a:t>Low number of cancellations in January, November, December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3A22C88-BC15-4FAC-BF53-B5EE9718DE54}" type="parTrans" cxnId="{33D3E962-AEE8-4DC0-8C43-8DB79B48A0FB}">
      <dgm:prSet/>
      <dgm:spPr/>
      <dgm:t>
        <a:bodyPr/>
        <a:lstStyle/>
        <a:p>
          <a:endParaRPr lang="en-US"/>
        </a:p>
      </dgm:t>
    </dgm:pt>
    <dgm:pt modelId="{88CB4FFA-1B29-4A44-AAA2-0C8E6334FBD9}" type="sibTrans" cxnId="{33D3E962-AEE8-4DC0-8C43-8DB79B48A0FB}">
      <dgm:prSet/>
      <dgm:spPr/>
      <dgm:t>
        <a:bodyPr/>
        <a:lstStyle/>
        <a:p>
          <a:endParaRPr lang="en-US"/>
        </a:p>
      </dgm:t>
    </dgm:pt>
    <dgm:pt modelId="{9246D2E9-8F7E-4EB5-BA12-6A8A5187EB35}">
      <dgm:prSet/>
      <dgm:spPr/>
      <dgm:t>
        <a:bodyPr/>
        <a:lstStyle/>
        <a:p>
          <a:r>
            <a:rPr lang="en-GB" dirty="0">
              <a:solidFill>
                <a:schemeClr val="tx1">
                  <a:lumMod val="95000"/>
                  <a:lumOff val="5000"/>
                </a:schemeClr>
              </a:solidFill>
            </a:rPr>
            <a:t>High number of cancellations in October, high number of non-cancellations also.</a:t>
          </a:r>
          <a:endParaRPr lang="en-US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721DD67-86C8-4F76-A1ED-58364340242C}" type="parTrans" cxnId="{E20F5FC2-ACED-4C1C-9B9E-0DE0C44D4962}">
      <dgm:prSet/>
      <dgm:spPr/>
      <dgm:t>
        <a:bodyPr/>
        <a:lstStyle/>
        <a:p>
          <a:endParaRPr lang="en-US"/>
        </a:p>
      </dgm:t>
    </dgm:pt>
    <dgm:pt modelId="{94E3D416-6B2D-439C-A74C-7D7EEA3D89F9}" type="sibTrans" cxnId="{E20F5FC2-ACED-4C1C-9B9E-0DE0C44D4962}">
      <dgm:prSet/>
      <dgm:spPr/>
      <dgm:t>
        <a:bodyPr/>
        <a:lstStyle/>
        <a:p>
          <a:endParaRPr lang="en-US"/>
        </a:p>
      </dgm:t>
    </dgm:pt>
    <dgm:pt modelId="{0F217A7D-566F-4A36-9FE7-FF4A27771C13}">
      <dgm:prSet/>
      <dgm:spPr/>
      <dgm:t>
        <a:bodyPr/>
        <a:lstStyle/>
        <a:p>
          <a:r>
            <a:rPr lang="en-GB" dirty="0">
              <a:solidFill>
                <a:schemeClr val="tx1">
                  <a:lumMod val="95000"/>
                  <a:lumOff val="5000"/>
                </a:schemeClr>
              </a:solidFill>
            </a:rPr>
            <a:t>Number of cancellations in July is close to number of non-cancellations in July</a:t>
          </a:r>
          <a:r>
            <a:rPr lang="en-GB" dirty="0">
              <a:solidFill>
                <a:schemeClr val="bg1">
                  <a:lumMod val="65000"/>
                </a:schemeClr>
              </a:solidFill>
            </a:rPr>
            <a:t>.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0218DE4F-9FBD-4DB6-8D5C-9AF5E55A4CA7}" type="parTrans" cxnId="{9B427052-E3C9-4850-8539-C634A5507BFB}">
      <dgm:prSet/>
      <dgm:spPr/>
      <dgm:t>
        <a:bodyPr/>
        <a:lstStyle/>
        <a:p>
          <a:endParaRPr lang="en-US"/>
        </a:p>
      </dgm:t>
    </dgm:pt>
    <dgm:pt modelId="{09843C12-5372-489D-AF07-CDEE56B15265}" type="sibTrans" cxnId="{9B427052-E3C9-4850-8539-C634A5507BFB}">
      <dgm:prSet/>
      <dgm:spPr/>
      <dgm:t>
        <a:bodyPr/>
        <a:lstStyle/>
        <a:p>
          <a:endParaRPr lang="en-US"/>
        </a:p>
      </dgm:t>
    </dgm:pt>
    <dgm:pt modelId="{49D070F0-D4B9-453D-9B37-4E41FFA9DD39}">
      <dgm:prSet/>
      <dgm:spPr/>
      <dgm:t>
        <a:bodyPr/>
        <a:lstStyle/>
        <a:p>
          <a:r>
            <a:rPr lang="en-GB" dirty="0">
              <a:solidFill>
                <a:schemeClr val="tx1">
                  <a:lumMod val="95000"/>
                  <a:lumOff val="5000"/>
                </a:schemeClr>
              </a:solidFill>
            </a:rPr>
            <a:t>Reasons could be due to the seasons, festivities, prices/discounts during these months</a:t>
          </a:r>
          <a:r>
            <a:rPr lang="en-GB" dirty="0"/>
            <a:t>.</a:t>
          </a:r>
          <a:endParaRPr lang="en-US" dirty="0"/>
        </a:p>
      </dgm:t>
    </dgm:pt>
    <dgm:pt modelId="{4DCAA81F-C6C4-49C1-A69A-B20F96ACE73F}" type="parTrans" cxnId="{F4EFCEC0-EECD-4C95-B71F-911A5DD29F98}">
      <dgm:prSet/>
      <dgm:spPr/>
      <dgm:t>
        <a:bodyPr/>
        <a:lstStyle/>
        <a:p>
          <a:endParaRPr lang="en-US"/>
        </a:p>
      </dgm:t>
    </dgm:pt>
    <dgm:pt modelId="{15E4C29A-721E-458E-9798-299B822C3913}" type="sibTrans" cxnId="{F4EFCEC0-EECD-4C95-B71F-911A5DD29F98}">
      <dgm:prSet/>
      <dgm:spPr/>
      <dgm:t>
        <a:bodyPr/>
        <a:lstStyle/>
        <a:p>
          <a:endParaRPr lang="en-US"/>
        </a:p>
      </dgm:t>
    </dgm:pt>
    <dgm:pt modelId="{11A2095D-3EF1-4DD5-9BA5-C7DAFD4A5C9B}" type="pres">
      <dgm:prSet presAssocID="{41534356-C6B7-4867-BD5D-670391839E79}" presName="matrix" presStyleCnt="0">
        <dgm:presLayoutVars>
          <dgm:chMax val="1"/>
          <dgm:dir/>
          <dgm:resizeHandles val="exact"/>
        </dgm:presLayoutVars>
      </dgm:prSet>
      <dgm:spPr/>
    </dgm:pt>
    <dgm:pt modelId="{7FFD6428-C3E5-4AF7-9CCF-31A4226DF04C}" type="pres">
      <dgm:prSet presAssocID="{41534356-C6B7-4867-BD5D-670391839E79}" presName="diamond" presStyleLbl="bgShp" presStyleIdx="0" presStyleCnt="1"/>
      <dgm:spPr/>
    </dgm:pt>
    <dgm:pt modelId="{A802D5EF-80E7-457C-AA6B-198EDA8CCED7}" type="pres">
      <dgm:prSet presAssocID="{41534356-C6B7-4867-BD5D-670391839E7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FD3124E-3799-436A-8594-BA324A9F757E}" type="pres">
      <dgm:prSet presAssocID="{41534356-C6B7-4867-BD5D-670391839E7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F77DA14-2AAC-495A-9630-D32DAF7491C2}" type="pres">
      <dgm:prSet presAssocID="{41534356-C6B7-4867-BD5D-670391839E7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CAE61A6-AB57-4367-93CA-0E4970BA192C}" type="pres">
      <dgm:prSet presAssocID="{41534356-C6B7-4867-BD5D-670391839E7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5AA100A-B564-46D2-8BEA-D869701884AC}" type="presOf" srcId="{9246D2E9-8F7E-4EB5-BA12-6A8A5187EB35}" destId="{0FD3124E-3799-436A-8594-BA324A9F757E}" srcOrd="0" destOrd="0" presId="urn:microsoft.com/office/officeart/2005/8/layout/matrix3"/>
    <dgm:cxn modelId="{33D3E962-AEE8-4DC0-8C43-8DB79B48A0FB}" srcId="{41534356-C6B7-4867-BD5D-670391839E79}" destId="{91ED7D9B-4B72-4B08-A81B-444FBE6E4B6A}" srcOrd="0" destOrd="0" parTransId="{53A22C88-BC15-4FAC-BF53-B5EE9718DE54}" sibTransId="{88CB4FFA-1B29-4A44-AAA2-0C8E6334FBD9}"/>
    <dgm:cxn modelId="{8767046D-9865-4EB7-8E03-C3C8FA1FDBF3}" type="presOf" srcId="{49D070F0-D4B9-453D-9B37-4E41FFA9DD39}" destId="{ECAE61A6-AB57-4367-93CA-0E4970BA192C}" srcOrd="0" destOrd="0" presId="urn:microsoft.com/office/officeart/2005/8/layout/matrix3"/>
    <dgm:cxn modelId="{9B427052-E3C9-4850-8539-C634A5507BFB}" srcId="{41534356-C6B7-4867-BD5D-670391839E79}" destId="{0F217A7D-566F-4A36-9FE7-FF4A27771C13}" srcOrd="2" destOrd="0" parTransId="{0218DE4F-9FBD-4DB6-8D5C-9AF5E55A4CA7}" sibTransId="{09843C12-5372-489D-AF07-CDEE56B15265}"/>
    <dgm:cxn modelId="{F9AB38A0-7DDC-44F9-976E-BB71BAE25A24}" type="presOf" srcId="{91ED7D9B-4B72-4B08-A81B-444FBE6E4B6A}" destId="{A802D5EF-80E7-457C-AA6B-198EDA8CCED7}" srcOrd="0" destOrd="0" presId="urn:microsoft.com/office/officeart/2005/8/layout/matrix3"/>
    <dgm:cxn modelId="{9D3D84A0-0947-4868-8B9D-C058838B8CD0}" type="presOf" srcId="{41534356-C6B7-4867-BD5D-670391839E79}" destId="{11A2095D-3EF1-4DD5-9BA5-C7DAFD4A5C9B}" srcOrd="0" destOrd="0" presId="urn:microsoft.com/office/officeart/2005/8/layout/matrix3"/>
    <dgm:cxn modelId="{F4EFCEC0-EECD-4C95-B71F-911A5DD29F98}" srcId="{41534356-C6B7-4867-BD5D-670391839E79}" destId="{49D070F0-D4B9-453D-9B37-4E41FFA9DD39}" srcOrd="3" destOrd="0" parTransId="{4DCAA81F-C6C4-49C1-A69A-B20F96ACE73F}" sibTransId="{15E4C29A-721E-458E-9798-299B822C3913}"/>
    <dgm:cxn modelId="{E20F5FC2-ACED-4C1C-9B9E-0DE0C44D4962}" srcId="{41534356-C6B7-4867-BD5D-670391839E79}" destId="{9246D2E9-8F7E-4EB5-BA12-6A8A5187EB35}" srcOrd="1" destOrd="0" parTransId="{1721DD67-86C8-4F76-A1ED-58364340242C}" sibTransId="{94E3D416-6B2D-439C-A74C-7D7EEA3D89F9}"/>
    <dgm:cxn modelId="{871803EF-01BE-48C8-A659-BD3C5A0421CF}" type="presOf" srcId="{0F217A7D-566F-4A36-9FE7-FF4A27771C13}" destId="{9F77DA14-2AAC-495A-9630-D32DAF7491C2}" srcOrd="0" destOrd="0" presId="urn:microsoft.com/office/officeart/2005/8/layout/matrix3"/>
    <dgm:cxn modelId="{37F4126C-84FA-46D7-B3C1-C46AC21B501A}" type="presParOf" srcId="{11A2095D-3EF1-4DD5-9BA5-C7DAFD4A5C9B}" destId="{7FFD6428-C3E5-4AF7-9CCF-31A4226DF04C}" srcOrd="0" destOrd="0" presId="urn:microsoft.com/office/officeart/2005/8/layout/matrix3"/>
    <dgm:cxn modelId="{84948451-6A49-489E-B423-D56FE9AB10C0}" type="presParOf" srcId="{11A2095D-3EF1-4DD5-9BA5-C7DAFD4A5C9B}" destId="{A802D5EF-80E7-457C-AA6B-198EDA8CCED7}" srcOrd="1" destOrd="0" presId="urn:microsoft.com/office/officeart/2005/8/layout/matrix3"/>
    <dgm:cxn modelId="{1204DB04-93D0-4D6A-A4E2-F38EC5A28B5C}" type="presParOf" srcId="{11A2095D-3EF1-4DD5-9BA5-C7DAFD4A5C9B}" destId="{0FD3124E-3799-436A-8594-BA324A9F757E}" srcOrd="2" destOrd="0" presId="urn:microsoft.com/office/officeart/2005/8/layout/matrix3"/>
    <dgm:cxn modelId="{352C2B28-DE58-4B05-82BA-9170DE333BF1}" type="presParOf" srcId="{11A2095D-3EF1-4DD5-9BA5-C7DAFD4A5C9B}" destId="{9F77DA14-2AAC-495A-9630-D32DAF7491C2}" srcOrd="3" destOrd="0" presId="urn:microsoft.com/office/officeart/2005/8/layout/matrix3"/>
    <dgm:cxn modelId="{58ADFE8E-A853-4454-8CBE-18C90976290C}" type="presParOf" srcId="{11A2095D-3EF1-4DD5-9BA5-C7DAFD4A5C9B}" destId="{ECAE61A6-AB57-4367-93CA-0E4970BA192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6428-C3E5-4AF7-9CCF-31A4226DF04C}">
      <dsp:nvSpPr>
        <dsp:cNvPr id="0" name=""/>
        <dsp:cNvSpPr/>
      </dsp:nvSpPr>
      <dsp:spPr>
        <a:xfrm>
          <a:off x="764656" y="0"/>
          <a:ext cx="4351338" cy="4351338"/>
        </a:xfrm>
        <a:prstGeom prst="diamond">
          <a:avLst/>
        </a:prstGeom>
        <a:gradFill rotWithShape="0">
          <a:gsLst>
            <a:gs pos="0">
              <a:schemeClr val="accent6">
                <a:tint val="55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55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55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802D5EF-80E7-457C-AA6B-198EDA8CCED7}">
      <dsp:nvSpPr>
        <dsp:cNvPr id="0" name=""/>
        <dsp:cNvSpPr/>
      </dsp:nvSpPr>
      <dsp:spPr>
        <a:xfrm>
          <a:off x="1178034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95000"/>
                  <a:lumOff val="5000"/>
                </a:schemeClr>
              </a:solidFill>
            </a:rPr>
            <a:t>Low number of cancellations in January, November, December</a:t>
          </a:r>
          <a:endParaRPr lang="en-US" sz="1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260876" y="496219"/>
        <a:ext cx="1531337" cy="1531337"/>
      </dsp:txXfrm>
    </dsp:sp>
    <dsp:sp modelId="{0FD3124E-3799-436A-8594-BA324A9F757E}">
      <dsp:nvSpPr>
        <dsp:cNvPr id="0" name=""/>
        <dsp:cNvSpPr/>
      </dsp:nvSpPr>
      <dsp:spPr>
        <a:xfrm>
          <a:off x="3005596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95000"/>
                  <a:lumOff val="5000"/>
                </a:schemeClr>
              </a:solidFill>
            </a:rPr>
            <a:t>High number of cancellations in October, high number of non-cancellations also.</a:t>
          </a:r>
          <a:endParaRPr lang="en-US" sz="1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088438" y="496219"/>
        <a:ext cx="1531337" cy="1531337"/>
      </dsp:txXfrm>
    </dsp:sp>
    <dsp:sp modelId="{9F77DA14-2AAC-495A-9630-D32DAF7491C2}">
      <dsp:nvSpPr>
        <dsp:cNvPr id="0" name=""/>
        <dsp:cNvSpPr/>
      </dsp:nvSpPr>
      <dsp:spPr>
        <a:xfrm>
          <a:off x="1178034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368424"/>
                <a:satOff val="-16105"/>
                <a:lumOff val="43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68424"/>
                <a:satOff val="-16105"/>
                <a:lumOff val="43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68424"/>
                <a:satOff val="-16105"/>
                <a:lumOff val="43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95000"/>
                  <a:lumOff val="5000"/>
                </a:schemeClr>
              </a:solidFill>
            </a:rPr>
            <a:t>Number of cancellations in July is close to number of non-cancellations in July</a:t>
          </a:r>
          <a:r>
            <a:rPr lang="en-GB" sz="1400" kern="1200" dirty="0">
              <a:solidFill>
                <a:schemeClr val="bg1">
                  <a:lumMod val="65000"/>
                </a:schemeClr>
              </a:solidFill>
            </a:rPr>
            <a:t>.</a:t>
          </a:r>
          <a:endParaRPr lang="en-US" sz="1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1260876" y="2323781"/>
        <a:ext cx="1531337" cy="1531337"/>
      </dsp:txXfrm>
    </dsp:sp>
    <dsp:sp modelId="{ECAE61A6-AB57-4367-93CA-0E4970BA192C}">
      <dsp:nvSpPr>
        <dsp:cNvPr id="0" name=""/>
        <dsp:cNvSpPr/>
      </dsp:nvSpPr>
      <dsp:spPr>
        <a:xfrm>
          <a:off x="3005596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184212"/>
                <a:satOff val="-8053"/>
                <a:lumOff val="21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84212"/>
                <a:satOff val="-8053"/>
                <a:lumOff val="21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84212"/>
                <a:satOff val="-8053"/>
                <a:lumOff val="21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>
                  <a:lumMod val="95000"/>
                  <a:lumOff val="5000"/>
                </a:schemeClr>
              </a:solidFill>
            </a:rPr>
            <a:t>Reasons could be due to the seasons, festivities, prices/discounts during these months</a:t>
          </a:r>
          <a:r>
            <a:rPr lang="en-GB" sz="1400" kern="1200" dirty="0"/>
            <a:t>.</a:t>
          </a:r>
          <a:endParaRPr lang="en-US" sz="1400" kern="1200" dirty="0"/>
        </a:p>
      </dsp:txBody>
      <dsp:txXfrm>
        <a:off x="3088438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0555" y="472669"/>
            <a:ext cx="5998840" cy="3343135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HeroicExtremeLeftFacing"/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l"/>
            <a:r>
              <a:rPr lang="en-US" sz="5200" dirty="0"/>
              <a:t>FUTURETALE HOTEL RESERVATION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0498" y="4665114"/>
            <a:ext cx="5998840" cy="1343575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l">
              <a:spcBef>
                <a:spcPct val="0"/>
              </a:spcBef>
            </a:pPr>
            <a:endParaRPr lang="en-US" sz="52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5200" dirty="0">
                <a:latin typeface="+mj-lt"/>
                <a:ea typeface="+mj-ea"/>
                <a:cs typeface="+mj-cs"/>
              </a:rPr>
              <a:t>BY ABIDEMI O.</a:t>
            </a:r>
          </a:p>
        </p:txBody>
      </p:sp>
      <p:pic>
        <p:nvPicPr>
          <p:cNvPr id="18" name="Picture 4" descr="Pen placed on top of a signature line">
            <a:extLst>
              <a:ext uri="{FF2B5EF4-FFF2-40B4-BE49-F238E27FC236}">
                <a16:creationId xmlns:a16="http://schemas.microsoft.com/office/drawing/2014/main" id="{514B88DC-39E2-E846-5D30-E4D316CA5A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48" r="754" b="-1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20AD1-67F6-8D8F-0200-6CDD8841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GB" dirty="0"/>
              <a:t>CASE STUDY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47C6-822A-B971-F6EF-D29C6DF93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sz="2000" dirty="0"/>
              <a:t>A significant number of </a:t>
            </a:r>
            <a:r>
              <a:rPr lang="en-GB" sz="2000" dirty="0" err="1"/>
              <a:t>Futuretale</a:t>
            </a:r>
            <a:r>
              <a:rPr lang="en-GB" sz="2000" dirty="0"/>
              <a:t> hotel reservations are called-off due to no shows or cancellations. Customers find it easy to cancel because the cancellations are free of charge or at a low cost which is revenue-diminishing for </a:t>
            </a:r>
            <a:r>
              <a:rPr lang="en-GB" sz="2000" dirty="0" err="1"/>
              <a:t>Futuretale</a:t>
            </a:r>
            <a:r>
              <a:rPr lang="en-GB" sz="2000" dirty="0"/>
              <a:t> Hotel.</a:t>
            </a:r>
          </a:p>
          <a:p>
            <a:r>
              <a:rPr lang="en-GB" sz="2000" dirty="0"/>
              <a:t>This analysis looked into the cancelled reservations and significant factors or circumstances around the cancelled reservations.</a:t>
            </a:r>
          </a:p>
          <a:p>
            <a:r>
              <a:rPr lang="en-GB" sz="2000" dirty="0"/>
              <a:t>The charts below show the significant factors and recommendations drawn from the insights that can help to curb or reduce the cancellations.</a:t>
            </a:r>
            <a:endParaRPr lang="en-NG" sz="2000" dirty="0"/>
          </a:p>
        </p:txBody>
      </p:sp>
      <p:pic>
        <p:nvPicPr>
          <p:cNvPr id="11" name="Picture 10" descr="A picture containing building, sky, water, outdoor&#10;&#10;Description automatically generated">
            <a:extLst>
              <a:ext uri="{FF2B5EF4-FFF2-40B4-BE49-F238E27FC236}">
                <a16:creationId xmlns:a16="http://schemas.microsoft.com/office/drawing/2014/main" id="{C090F0D1-44C9-97DF-8BB6-F8B54D3DC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22" r="19779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9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6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2470-93A5-8B61-FD95-BF2CB057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dirty="0"/>
              <a:t>Booking Status by Arrival Month</a:t>
            </a:r>
            <a:endParaRPr lang="en-NG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E7831A0-0F71-29F8-AC40-911BB9C93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68366"/>
              </p:ext>
            </p:extLst>
          </p:nvPr>
        </p:nvGraphicFramePr>
        <p:xfrm>
          <a:off x="838200" y="1825625"/>
          <a:ext cx="58806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D1AF1BB-FC0B-0D06-D6D5-912994CE6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400" y="2067340"/>
            <a:ext cx="4600284" cy="33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2EEBC-548F-D76D-8694-999DA3FB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7815"/>
            <a:ext cx="4953002" cy="1837576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Cancellations by Year and Customer History</a:t>
            </a:r>
            <a:endParaRPr lang="en-NG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868C-2A28-28A6-B6BE-89DAF6B0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2592950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>
              <a:spcBef>
                <a:spcPct val="0"/>
              </a:spcBef>
            </a:pPr>
            <a:r>
              <a:rPr lang="en-GB" sz="1800" dirty="0">
                <a:solidFill>
                  <a:schemeClr val="lt1"/>
                </a:solidFill>
              </a:rPr>
              <a:t>More reservations in 2018 than 2017 and</a:t>
            </a:r>
            <a:r>
              <a:rPr lang="en-GB" sz="1800" dirty="0"/>
              <a:t> m</a:t>
            </a:r>
            <a:r>
              <a:rPr lang="en-GB" sz="1800" dirty="0">
                <a:solidFill>
                  <a:schemeClr val="lt1"/>
                </a:solidFill>
              </a:rPr>
              <a:t>ore cancellations in 2018</a:t>
            </a:r>
          </a:p>
          <a:p>
            <a:pPr>
              <a:spcBef>
                <a:spcPct val="0"/>
              </a:spcBef>
            </a:pPr>
            <a:r>
              <a:rPr lang="en-GB" sz="1800" dirty="0">
                <a:solidFill>
                  <a:schemeClr val="lt1"/>
                </a:solidFill>
              </a:rPr>
              <a:t>More cancellations by 1st time guests, (34% cancelled vs 2% for repeat guests).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sz="1800" dirty="0">
                <a:solidFill>
                  <a:schemeClr val="lt1"/>
                </a:solidFill>
              </a:rPr>
              <a:t>Recommendations – </a:t>
            </a:r>
          </a:p>
          <a:p>
            <a:pPr>
              <a:spcBef>
                <a:spcPct val="0"/>
              </a:spcBef>
            </a:pPr>
            <a:r>
              <a:rPr lang="en-GB" sz="1800" dirty="0">
                <a:solidFill>
                  <a:schemeClr val="lt1"/>
                </a:solidFill>
              </a:rPr>
              <a:t>Advertisements and customers reviews on online platforms.</a:t>
            </a:r>
          </a:p>
          <a:p>
            <a:pPr>
              <a:spcBef>
                <a:spcPct val="0"/>
              </a:spcBef>
            </a:pPr>
            <a:r>
              <a:rPr lang="en-GB" sz="1800" dirty="0">
                <a:solidFill>
                  <a:schemeClr val="lt1"/>
                </a:solidFill>
              </a:rPr>
              <a:t>Cancellation fee should be attached for 1st time customers.</a:t>
            </a:r>
          </a:p>
          <a:p>
            <a:pPr>
              <a:spcBef>
                <a:spcPct val="0"/>
              </a:spcBef>
            </a:pPr>
            <a:r>
              <a:rPr lang="en-GB" sz="1800" dirty="0">
                <a:solidFill>
                  <a:schemeClr val="lt1"/>
                </a:solidFill>
              </a:rPr>
              <a:t>Debit card/credit card details for offline and online reservations</a:t>
            </a:r>
            <a:r>
              <a:rPr lang="en-GB" sz="1800" dirty="0"/>
              <a:t> which can be </a:t>
            </a:r>
            <a:r>
              <a:rPr lang="en-GB" sz="1800" dirty="0">
                <a:solidFill>
                  <a:schemeClr val="lt1"/>
                </a:solidFill>
              </a:rPr>
              <a:t>charged for cancellation, if eventually cancelled.</a:t>
            </a:r>
            <a:endParaRPr lang="en-NG" sz="1800" dirty="0">
              <a:solidFill>
                <a:schemeClr val="l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D3260-D869-665D-C251-E05621A1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23931"/>
            <a:ext cx="4953002" cy="3286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892B8-2D60-B30F-AA2B-2D0D4B16A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5" y="3299791"/>
            <a:ext cx="5336122" cy="26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0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F248A-B0C5-7693-340E-8EF07A25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69164"/>
            <a:ext cx="5011473" cy="1884923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Market Segment Analysis</a:t>
            </a:r>
            <a:endParaRPr lang="en-NG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45AF-748E-0A81-14C8-379823E4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468" y="169164"/>
            <a:ext cx="5401861" cy="3541445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GB" sz="1400" dirty="0">
                <a:solidFill>
                  <a:schemeClr val="lt1"/>
                </a:solidFill>
              </a:rPr>
              <a:t>Online platform had the highest reservation and highest cancellation, followed by Offline Segment.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GB" sz="1400" dirty="0"/>
              <a:t>Complementary segment had no cancellation.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GB" sz="1400" dirty="0">
                <a:solidFill>
                  <a:schemeClr val="lt1"/>
                </a:solidFill>
              </a:rPr>
              <a:t>No weekend night had the highest cancellation</a:t>
            </a:r>
            <a:r>
              <a:rPr lang="en-GB" sz="1400" dirty="0"/>
              <a:t>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GB" sz="1400" dirty="0">
                <a:solidFill>
                  <a:schemeClr val="lt1"/>
                </a:solidFill>
              </a:rPr>
              <a:t>There was little cancellation for bookings with 3 or more weekend nights.</a:t>
            </a:r>
          </a:p>
          <a:p>
            <a:pPr algn="ctr">
              <a:lnSpc>
                <a:spcPct val="120000"/>
              </a:lnSpc>
              <a:spcBef>
                <a:spcPct val="0"/>
              </a:spcBef>
              <a:buNone/>
            </a:pPr>
            <a:endParaRPr lang="en-GB" sz="1400" dirty="0">
              <a:solidFill>
                <a:schemeClr val="lt1"/>
              </a:solidFill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GB" sz="1400" dirty="0">
                <a:solidFill>
                  <a:schemeClr val="lt1"/>
                </a:solidFill>
              </a:rPr>
              <a:t>Recommendations: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GB" sz="1400" dirty="0">
                <a:solidFill>
                  <a:schemeClr val="lt1"/>
                </a:solidFill>
              </a:rPr>
              <a:t>In addition to the above, complementary segment can be </a:t>
            </a:r>
            <a:r>
              <a:rPr lang="en-GB" sz="1400" dirty="0"/>
              <a:t>encouraged</a:t>
            </a:r>
            <a:r>
              <a:rPr lang="en-GB" sz="1400" dirty="0">
                <a:solidFill>
                  <a:schemeClr val="lt1"/>
                </a:solidFill>
              </a:rPr>
              <a:t>, through special offers.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GB" sz="1400" dirty="0">
                <a:solidFill>
                  <a:schemeClr val="lt1"/>
                </a:solidFill>
              </a:rPr>
              <a:t>Ads, positive guest online reviews promote the image of the hotel. Thus, encourage 1</a:t>
            </a:r>
            <a:r>
              <a:rPr lang="en-GB" sz="1400" baseline="30000" dirty="0">
                <a:solidFill>
                  <a:schemeClr val="lt1"/>
                </a:solidFill>
              </a:rPr>
              <a:t>st</a:t>
            </a:r>
            <a:r>
              <a:rPr lang="en-GB" sz="1400" dirty="0">
                <a:solidFill>
                  <a:schemeClr val="lt1"/>
                </a:solidFill>
              </a:rPr>
              <a:t> time customers to check in.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GB" sz="1400" dirty="0">
                <a:solidFill>
                  <a:schemeClr val="lt1"/>
                </a:solidFill>
              </a:rPr>
              <a:t>Discounts for &gt; three weekend night reservations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3CC68-A821-B767-673C-47F54A92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6" y="3873146"/>
            <a:ext cx="5291483" cy="2984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DD6A8-34EC-6593-9FE2-B5715BCC6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20" y="2660270"/>
            <a:ext cx="5107824" cy="359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E5DF6-6AB8-8F42-6365-CC4D3ADC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Lead Time Analysis</a:t>
            </a:r>
            <a:endParaRPr lang="en-NG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DBF7F-38D3-2012-12E3-4242FFAE4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347361"/>
            <a:ext cx="5827644" cy="3748639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GB" sz="2000" dirty="0">
                <a:solidFill>
                  <a:schemeClr val="lt1"/>
                </a:solidFill>
              </a:rPr>
              <a:t>Reservations for over a year were mostly cancelled</a:t>
            </a:r>
            <a:r>
              <a:rPr lang="en-GB" sz="2000" dirty="0"/>
              <a:t>, which is 95% of all the reservations.</a:t>
            </a:r>
          </a:p>
          <a:p>
            <a:pPr>
              <a:spcBef>
                <a:spcPct val="0"/>
              </a:spcBef>
            </a:pPr>
            <a:r>
              <a:rPr lang="en-GB" sz="2000" dirty="0"/>
              <a:t>Reservations within 90days had 19% cancellation, cancellations increased as the lead time increased.</a:t>
            </a:r>
          </a:p>
          <a:p>
            <a:pPr>
              <a:spcBef>
                <a:spcPct val="0"/>
              </a:spcBef>
            </a:pPr>
            <a:r>
              <a:rPr lang="en-GB" sz="2000" dirty="0">
                <a:solidFill>
                  <a:schemeClr val="lt1"/>
                </a:solidFill>
              </a:rPr>
              <a:t>This shows that: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GB" sz="2000" dirty="0">
                <a:solidFill>
                  <a:schemeClr val="lt1"/>
                </a:solidFill>
              </a:rPr>
              <a:t>Reservations &gt;3months (90days) should be discouraged, and a cancellation fee can be attached.</a:t>
            </a:r>
          </a:p>
          <a:p>
            <a:pPr marL="457200" indent="-457200">
              <a:spcBef>
                <a:spcPct val="0"/>
              </a:spcBef>
              <a:buFont typeface="+mj-lt"/>
              <a:buAutoNum type="arabicPeriod"/>
            </a:pPr>
            <a:r>
              <a:rPr lang="en-GB" sz="2000" dirty="0"/>
              <a:t>Timely r</a:t>
            </a:r>
            <a:r>
              <a:rPr lang="en-GB" sz="2000" dirty="0">
                <a:solidFill>
                  <a:schemeClr val="lt1"/>
                </a:solidFill>
              </a:rPr>
              <a:t>eminders about bookings and cancellation charges should be sent to guests to keep them updated, this will reduce last minute cancellations.</a:t>
            </a:r>
            <a:endParaRPr lang="en-GB" sz="4400" dirty="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04EEF-8BD7-8F83-B3D7-FA9148A7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1155"/>
            <a:ext cx="4657726" cy="176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64C613-F5BD-44CC-54B3-50728E439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163682"/>
            <a:ext cx="4657726" cy="13367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2AF751-884B-292D-2803-B470283FC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32" y="3701593"/>
            <a:ext cx="4589395" cy="255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778C5-FD4B-360B-78E9-DA5163647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414338"/>
            <a:ext cx="11244263" cy="6025287"/>
          </a:xfrm>
        </p:spPr>
      </p:pic>
    </p:spTree>
    <p:extLst>
      <p:ext uri="{BB962C8B-B14F-4D97-AF65-F5344CB8AC3E}">
        <p14:creationId xmlns:p14="http://schemas.microsoft.com/office/powerpoint/2010/main" val="366410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1E9D77F5-E398-16C0-8501-0EFF15CD2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54DBCA-D3C3-4C19-9B2E-DFA0BE64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383CB6-8BE5-4911-970B-A4151A07E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16525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2D14D1-56B7-40CD-8694-A9A48170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0A315C-978A-4A52-966E-55B2698F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F1605-B252-94F6-B25E-4C30E448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1228476"/>
            <a:ext cx="7340048" cy="77260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GB" sz="4000" dirty="0">
                <a:latin typeface="+mn-lt"/>
                <a:ea typeface="+mn-ea"/>
                <a:cs typeface="+mn-cs"/>
              </a:rPr>
              <a:t>Summary</a:t>
            </a:r>
            <a:endParaRPr lang="en-NG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1B31-CC6E-4C93-2683-B8F0F2F3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252870"/>
            <a:ext cx="7340048" cy="3376653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GB" sz="2000" dirty="0">
                <a:solidFill>
                  <a:schemeClr val="lt1"/>
                </a:solidFill>
              </a:rPr>
              <a:t>In summary, </a:t>
            </a:r>
            <a:r>
              <a:rPr lang="en-GB" sz="2000" dirty="0"/>
              <a:t>the following recommendations can</a:t>
            </a:r>
            <a:r>
              <a:rPr lang="en-GB" sz="2000" dirty="0">
                <a:solidFill>
                  <a:schemeClr val="lt1"/>
                </a:solidFill>
              </a:rPr>
              <a:t> reduce the cancellations of guest reservations: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000" dirty="0"/>
              <a:t>Non-refundable d</a:t>
            </a:r>
            <a:r>
              <a:rPr lang="en-GB" sz="2000" dirty="0">
                <a:solidFill>
                  <a:schemeClr val="lt1"/>
                </a:solidFill>
              </a:rPr>
              <a:t>eposits can be </a:t>
            </a:r>
            <a:r>
              <a:rPr lang="en-GB" sz="2000" dirty="0"/>
              <a:t>accepted</a:t>
            </a:r>
            <a:r>
              <a:rPr lang="en-GB" sz="2000" dirty="0">
                <a:solidFill>
                  <a:schemeClr val="lt1"/>
                </a:solidFill>
              </a:rPr>
              <a:t> for bookings above three months, a fraction of the booking price.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000" dirty="0">
                <a:solidFill>
                  <a:schemeClr val="lt1"/>
                </a:solidFill>
              </a:rPr>
              <a:t>Card details of customers should </a:t>
            </a:r>
            <a:r>
              <a:rPr lang="en-GB" sz="2000" dirty="0"/>
              <a:t>be use</a:t>
            </a:r>
            <a:r>
              <a:rPr lang="en-GB" sz="2000" dirty="0">
                <a:solidFill>
                  <a:schemeClr val="lt1"/>
                </a:solidFill>
              </a:rPr>
              <a:t>d for reservations.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000" dirty="0">
                <a:solidFill>
                  <a:schemeClr val="lt1"/>
                </a:solidFill>
              </a:rPr>
              <a:t>Efforts </a:t>
            </a:r>
            <a:r>
              <a:rPr lang="en-GB" sz="2000" dirty="0"/>
              <a:t>to get</a:t>
            </a:r>
            <a:r>
              <a:rPr lang="en-GB" sz="2000" dirty="0">
                <a:solidFill>
                  <a:schemeClr val="lt1"/>
                </a:solidFill>
              </a:rPr>
              <a:t> more complementary segment bookings.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000" dirty="0">
                <a:solidFill>
                  <a:schemeClr val="lt1"/>
                </a:solidFill>
              </a:rPr>
              <a:t>Ads, customer reviews on online platforms should be encouraged.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000" dirty="0">
                <a:solidFill>
                  <a:schemeClr val="lt1"/>
                </a:solidFill>
              </a:rPr>
              <a:t>Bookings for more than three weekend nights can be discounted.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000" dirty="0"/>
              <a:t>Timely reminders should be sent to guests.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GB" sz="2000" dirty="0">
                <a:solidFill>
                  <a:schemeClr val="lt1"/>
                </a:solidFill>
              </a:rPr>
              <a:t>Cancellations should be charged.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GB" sz="2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0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489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Office Theme</vt:lpstr>
      <vt:lpstr>FUTURETALE HOTEL RESERVATION ANALYSIS</vt:lpstr>
      <vt:lpstr>CASE STUDY</vt:lpstr>
      <vt:lpstr>Booking Status by Arrival Month</vt:lpstr>
      <vt:lpstr>Cancellations by Year and Customer History</vt:lpstr>
      <vt:lpstr>Market Segment Analysis</vt:lpstr>
      <vt:lpstr>Lead Time Analysis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BAYKINS</dc:creator>
  <cp:lastModifiedBy>Olaosun, Tomiwa (Student)</cp:lastModifiedBy>
  <cp:revision>5</cp:revision>
  <dcterms:created xsi:type="dcterms:W3CDTF">2023-05-13T18:42:03Z</dcterms:created>
  <dcterms:modified xsi:type="dcterms:W3CDTF">2023-05-20T14:14:38Z</dcterms:modified>
</cp:coreProperties>
</file>