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2000" autoAdjust="0"/>
  </p:normalViewPr>
  <p:slideViewPr>
    <p:cSldViewPr>
      <p:cViewPr varScale="1">
        <p:scale>
          <a:sx n="47" d="100"/>
          <a:sy n="47" d="100"/>
        </p:scale>
        <p:origin x="1027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87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dha kadharkhan" userId="01b22528663f5ca6" providerId="LiveId" clId="{EC3E3CC0-179D-4DC6-BBCC-CA11BF63925A}"/>
    <pc:docChg chg="modSld">
      <pc:chgData name="abidha kadharkhan" userId="01b22528663f5ca6" providerId="LiveId" clId="{EC3E3CC0-179D-4DC6-BBCC-CA11BF63925A}" dt="2024-09-02T13:26:25.019" v="77" actId="14100"/>
      <pc:docMkLst>
        <pc:docMk/>
      </pc:docMkLst>
      <pc:sldChg chg="modSp mod">
        <pc:chgData name="abidha kadharkhan" userId="01b22528663f5ca6" providerId="LiveId" clId="{EC3E3CC0-179D-4DC6-BBCC-CA11BF63925A}" dt="2024-09-02T13:26:25.019" v="77" actId="14100"/>
        <pc:sldMkLst>
          <pc:docMk/>
          <pc:sldMk cId="0" sldId="256"/>
        </pc:sldMkLst>
        <pc:spChg chg="mod">
          <ac:chgData name="abidha kadharkhan" userId="01b22528663f5ca6" providerId="LiveId" clId="{EC3E3CC0-179D-4DC6-BBCC-CA11BF63925A}" dt="2024-09-02T13:26:25.019" v="77" actId="14100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[employee_data-Abidha.xlsx]Graph1!PivotTable1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>
        <c:manualLayout>
          <c:xMode val="edge"/>
          <c:yMode val="edge"/>
          <c:x val="0.27812489063867019"/>
          <c:y val="8.12919218431029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3762110381363621E-2"/>
          <c:y val="0.22914515730376753"/>
          <c:w val="0.7153543307086615"/>
          <c:h val="0.64261031272436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Graph1!$B$3:$B$4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A-44D4-9821-5108BB8F7E34}"/>
            </c:ext>
          </c:extLst>
        </c:ser>
        <c:ser>
          <c:idx val="1"/>
          <c:order val="1"/>
          <c:tx>
            <c:strRef>
              <c:f>Graph1!$C$3:$C$4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Graph1!$A$5:$A$15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1A-44D4-9821-5108BB8F7E34}"/>
            </c:ext>
          </c:extLst>
        </c:ser>
        <c:ser>
          <c:idx val="2"/>
          <c:order val="2"/>
          <c:tx>
            <c:strRef>
              <c:f>Graph1!$D$3:$D$4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Graph1!$A$5:$A$15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1A-44D4-9821-5108BB8F7E34}"/>
            </c:ext>
          </c:extLst>
        </c:ser>
        <c:ser>
          <c:idx val="3"/>
          <c:order val="3"/>
          <c:tx>
            <c:strRef>
              <c:f>Graph1!$E$3:$E$4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Graph1!$E$5:$E$15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D1A-44D4-9821-5108BB8F7E3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8638416"/>
        <c:axId val="1228644176"/>
      </c:barChart>
      <c:catAx>
        <c:axId val="122863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644176"/>
        <c:crosses val="autoZero"/>
        <c:auto val="1"/>
        <c:lblAlgn val="ctr"/>
        <c:lblOffset val="100"/>
        <c:noMultiLvlLbl val="0"/>
      </c:catAx>
      <c:valAx>
        <c:axId val="122864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638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76052374321754379"/>
          <c:y val="0.37723242927967338"/>
          <c:w val="0.2238268045132856"/>
          <c:h val="0.531968139399241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24012" y="3101876"/>
            <a:ext cx="94716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K.ABIDHA</a:t>
            </a:r>
          </a:p>
          <a:p>
            <a:r>
              <a:rPr lang="en-US" sz="2400" dirty="0"/>
              <a:t>REGISTERNO: 312203281&amp;31A8F8768FA6307BDAA475B4AD8AEB75 </a:t>
            </a:r>
          </a:p>
          <a:p>
            <a:r>
              <a:rPr lang="en-US" sz="2400" dirty="0"/>
              <a:t>DEPARTMENT:B.COM(COMMERCE)</a:t>
            </a:r>
          </a:p>
          <a:p>
            <a:r>
              <a:rPr lang="en-US" sz="2400" dirty="0"/>
              <a:t>COLLEGE:PRINCE SHRI VENKATESWARA ARTS&amp; SCIENCE COLLEGE.</a:t>
            </a:r>
          </a:p>
          <a:p>
            <a:r>
              <a:rPr lang="en-US" sz="2400" dirty="0"/>
              <a:t>             </a:t>
            </a:r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8889C-1C05-5316-B8E7-A21C36E57A99}"/>
              </a:ext>
            </a:extLst>
          </p:cNvPr>
          <p:cNvSpPr txBox="1"/>
          <p:nvPr/>
        </p:nvSpPr>
        <p:spPr>
          <a:xfrm>
            <a:off x="766915" y="1730477"/>
            <a:ext cx="8507087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Performance Level = IFS(Z2&gt;=5,"VERY HIGH",Z2&gt;=4,"HIGH",Z2&gt;=3,"MED",TRUE,"LOW")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 rot="485479"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291145"/>
            <a:ext cx="9677400" cy="74719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IN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Trebuchet MS"/>
                <a:cs typeface="Trebuchet MS"/>
              </a:rPr>
              <a:t>1.Download employee datasheet from Kaggle.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Trebuchet MS"/>
                <a:cs typeface="Trebuchet MS"/>
              </a:rPr>
              <a:t>2.select20 dataset in the  documents data sheet&amp;  create a new excel sheet.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Trebuchet MS"/>
                <a:cs typeface="Trebuchet MS"/>
              </a:rPr>
              <a:t>3.Highlight the cell which you want in the datasheet.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Trebuchet MS"/>
                <a:cs typeface="Trebuchet MS"/>
              </a:rPr>
              <a:t>4.Select the performance rating and employee status.   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Trebuchet MS"/>
                <a:cs typeface="Trebuchet MS"/>
              </a:rPr>
              <a:t>5.Calculate the employees level in </a:t>
            </a:r>
            <a:r>
              <a:rPr lang="en-IN" sz="2000" dirty="0" err="1">
                <a:latin typeface="Trebuchet MS"/>
                <a:cs typeface="Trebuchet MS"/>
              </a:rPr>
              <a:t>vlook</a:t>
            </a:r>
            <a:r>
              <a:rPr lang="en-IN" sz="2000" dirty="0">
                <a:latin typeface="Trebuchet MS"/>
                <a:cs typeface="Trebuchet MS"/>
              </a:rPr>
              <a:t> formula </a:t>
            </a:r>
            <a:r>
              <a:rPr lang="en-IN" sz="2000" dirty="0" err="1">
                <a:latin typeface="Trebuchet MS"/>
                <a:cs typeface="Trebuchet MS"/>
              </a:rPr>
              <a:t>format,veryhigh,high,low</a:t>
            </a:r>
            <a:r>
              <a:rPr lang="en-IN" sz="2000" dirty="0">
                <a:latin typeface="Trebuchet MS"/>
                <a:cs typeface="Trebuchet MS"/>
              </a:rPr>
              <a:t> ,medium.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Trebuchet MS"/>
                <a:cs typeface="Trebuchet MS"/>
              </a:rPr>
              <a:t>6.Create pivot chart  and pie </a:t>
            </a:r>
            <a:r>
              <a:rPr lang="en-IN" sz="2000" dirty="0" err="1">
                <a:latin typeface="Trebuchet MS"/>
                <a:cs typeface="Trebuchet MS"/>
              </a:rPr>
              <a:t>chart&amp;bargraph</a:t>
            </a:r>
            <a:r>
              <a:rPr lang="en-IN" sz="2000" dirty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Trebuchet MS"/>
                <a:cs typeface="Trebuchet MS"/>
              </a:rPr>
              <a:t>7.Analysing data to par graph.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94BCA8E-1FF4-293B-41CE-00841BE86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834272"/>
              </p:ext>
            </p:extLst>
          </p:nvPr>
        </p:nvGraphicFramePr>
        <p:xfrm>
          <a:off x="760496" y="1118113"/>
          <a:ext cx="82677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2885E-FD59-F97C-8669-62201C0E2D98}"/>
              </a:ext>
            </a:extLst>
          </p:cNvPr>
          <p:cNvSpPr txBox="1"/>
          <p:nvPr/>
        </p:nvSpPr>
        <p:spPr>
          <a:xfrm>
            <a:off x="312063" y="1366684"/>
            <a:ext cx="9357796" cy="336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Female employees highly performing compared to male employees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52% of the employees are Medium Performers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Only 8% are performing beyond high and 13% are high performers. Thus High performers are less than 25%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Low performers are 27%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SVG Department has high performing employees and CCDR has low performing employees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MSC has more number of medium performers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61722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E20FE-ADA0-E6E5-0B24-0E5822704B7E}"/>
              </a:ext>
            </a:extLst>
          </p:cNvPr>
          <p:cNvSpPr txBox="1"/>
          <p:nvPr/>
        </p:nvSpPr>
        <p:spPr>
          <a:xfrm>
            <a:off x="816077" y="1337187"/>
            <a:ext cx="7787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Analyze the employees performance based on their rating and provide summary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Find which department has low performers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Find how many employees are performing low and how many are performing high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Increase Productivity:</a:t>
            </a:r>
            <a:r>
              <a:rPr lang="en-US" sz="2400"/>
              <a:t> Improve employee output by 20% through targeted training and performance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Enhance Quality of Work:</a:t>
            </a:r>
            <a:r>
              <a:rPr lang="en-US" sz="2400"/>
              <a:t> Reduce error rates and defects by 15% through process improvements and quality control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Decrease Absenteeism:</a:t>
            </a:r>
            <a:r>
              <a:rPr lang="en-US" sz="2400"/>
              <a:t> Lower absenteeism rates by 20% through better work-life balance initiatives and health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Boost Employee Engagement:</a:t>
            </a:r>
            <a:r>
              <a:rPr lang="en-US" sz="2400"/>
              <a:t> Increase engagement scores by 25% through enhanced communication, recognition programs, and career development opportunities.</a:t>
            </a:r>
          </a:p>
          <a:p>
            <a:r>
              <a:rPr lang="en-US" sz="2400" b="1"/>
              <a:t>4.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D968EC-6EBC-A4D8-BB31-F6F6CF6749D8}"/>
              </a:ext>
            </a:extLst>
          </p:cNvPr>
          <p:cNvGraphicFramePr>
            <a:graphicFrameLocks noGrp="1"/>
          </p:cNvGraphicFramePr>
          <p:nvPr/>
        </p:nvGraphicFramePr>
        <p:xfrm>
          <a:off x="1644233" y="1523871"/>
          <a:ext cx="8903534" cy="4634172"/>
        </p:xfrm>
        <a:graphic>
          <a:graphicData uri="http://schemas.openxmlformats.org/drawingml/2006/table">
            <a:tbl>
              <a:tblPr/>
              <a:tblGrid>
                <a:gridCol w="4451767">
                  <a:extLst>
                    <a:ext uri="{9D8B030D-6E8A-4147-A177-3AD203B41FA5}">
                      <a16:colId xmlns:a16="http://schemas.microsoft.com/office/drawing/2014/main" val="2594860672"/>
                    </a:ext>
                  </a:extLst>
                </a:gridCol>
                <a:gridCol w="4451767">
                  <a:extLst>
                    <a:ext uri="{9D8B030D-6E8A-4147-A177-3AD203B41FA5}">
                      <a16:colId xmlns:a16="http://schemas.microsoft.com/office/drawing/2014/main" val="696573748"/>
                    </a:ext>
                  </a:extLst>
                </a:gridCol>
              </a:tblGrid>
              <a:tr h="519373">
                <a:tc>
                  <a:txBody>
                    <a:bodyPr/>
                    <a:lstStyle/>
                    <a:p>
                      <a:r>
                        <a:rPr lang="en-IN" sz="1500" b="1"/>
                        <a:t>Employees</a:t>
                      </a:r>
                      <a:endParaRPr lang="en-IN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Directly engage with training programs, performance management systems, and new workplace policies.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43673"/>
                  </a:ext>
                </a:extLst>
              </a:tr>
              <a:tr h="741961">
                <a:tc>
                  <a:txBody>
                    <a:bodyPr/>
                    <a:lstStyle/>
                    <a:p>
                      <a:r>
                        <a:rPr lang="en-IN" sz="1500" b="1"/>
                        <a:t>Managers and Supervisors</a:t>
                      </a:r>
                      <a:endParaRPr lang="en-IN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Implement and oversee performance improvement strategies, conduct performance reviews, provide feedback.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093004"/>
                  </a:ext>
                </a:extLst>
              </a:tr>
              <a:tr h="741961">
                <a:tc>
                  <a:txBody>
                    <a:bodyPr/>
                    <a:lstStyle/>
                    <a:p>
                      <a:r>
                        <a:rPr lang="en-IN" sz="1500" b="1"/>
                        <a:t>HR Professionals</a:t>
                      </a:r>
                      <a:endParaRPr lang="en-IN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Design and administer training programs and performance management systems, manage logistics, and evaluate effectiveness.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629721"/>
                  </a:ext>
                </a:extLst>
              </a:tr>
              <a:tr h="519373">
                <a:tc>
                  <a:txBody>
                    <a:bodyPr/>
                    <a:lstStyle/>
                    <a:p>
                      <a:r>
                        <a:rPr lang="en-IN" sz="1500" b="1"/>
                        <a:t>Senior Leadership</a:t>
                      </a:r>
                      <a:endParaRPr lang="en-IN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Set strategic direction, approve budgets and resources, and evaluate the impact of performance initiatives.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127361"/>
                  </a:ext>
                </a:extLst>
              </a:tr>
              <a:tr h="741961">
                <a:tc>
                  <a:txBody>
                    <a:bodyPr/>
                    <a:lstStyle/>
                    <a:p>
                      <a:r>
                        <a:rPr lang="en-IN" sz="1500" b="1"/>
                        <a:t>Performance Management Systems</a:t>
                      </a:r>
                      <a:endParaRPr lang="en-IN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Facilitate tracking of performance metrics and feedback processes, integral to the implementation of improvement strategies.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921762"/>
                  </a:ext>
                </a:extLst>
              </a:tr>
              <a:tr h="519373">
                <a:tc>
                  <a:txBody>
                    <a:bodyPr/>
                    <a:lstStyle/>
                    <a:p>
                      <a:r>
                        <a:rPr lang="en-IN" sz="1500" b="1"/>
                        <a:t>Training and Development Providers</a:t>
                      </a:r>
                      <a:endParaRPr lang="en-IN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Deliver training programs and workshops, interact with employees to enhance skills and performance.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923147"/>
                  </a:ext>
                </a:extLst>
              </a:tr>
              <a:tr h="741961">
                <a:tc>
                  <a:txBody>
                    <a:bodyPr/>
                    <a:lstStyle/>
                    <a:p>
                      <a:r>
                        <a:rPr lang="en-IN" sz="1500" b="1"/>
                        <a:t>Customer Service Teams</a:t>
                      </a:r>
                      <a:endParaRPr lang="en-IN" sz="1500"/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Indirectly impacted by improvements in employee performance, as better employee performance should lead to improved customer service outcomes.</a:t>
                      </a:r>
                    </a:p>
                  </a:txBody>
                  <a:tcPr marL="74196" marR="74196" marT="37098" marB="3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99341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29F8FDB7-1C66-5638-5842-D6D20D9E2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650" y="1524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EA0E2-3708-4C53-4638-16A50B8F8ADB}"/>
              </a:ext>
            </a:extLst>
          </p:cNvPr>
          <p:cNvSpPr txBox="1"/>
          <p:nvPr/>
        </p:nvSpPr>
        <p:spPr>
          <a:xfrm>
            <a:off x="766915" y="1730477"/>
            <a:ext cx="8278761" cy="253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Identify the records where exit date is missing using Conditional Formatting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Remove the records for which exit date is missing using Filter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Derive the Performance Level using “IFS” Formula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Alternative – Performance Rating derived using </a:t>
            </a:r>
            <a:r>
              <a:rPr lang="en-US" dirty="0" err="1"/>
              <a:t>Vlookup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Create a pivot to arrive at summary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Plot graphs to show trend of employee performance for each business unit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80858-F498-B2BA-5668-CBE9F3B1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11734800" cy="5601533"/>
          </a:xfrm>
        </p:spPr>
        <p:txBody>
          <a:bodyPr anchor="b"/>
          <a:lstStyle/>
          <a:p>
            <a:pPr marL="857250" indent="-857250" algn="l">
              <a:buFont typeface="+mj-lt"/>
              <a:buAutoNum type="romanUcPeriod"/>
            </a:pPr>
            <a:r>
              <a:rPr lang="en-IN" sz="4000" dirty="0"/>
              <a:t>DATA SET DESCRIPTION </a:t>
            </a:r>
            <a:br>
              <a:rPr lang="en-IN" sz="4000" dirty="0"/>
            </a:br>
            <a:r>
              <a:rPr lang="en-IN" sz="3200" b="0" dirty="0"/>
              <a:t>1.Download employee data set using-</a:t>
            </a:r>
            <a:r>
              <a:rPr lang="en-IN" sz="3200" b="0" dirty="0" err="1"/>
              <a:t>kaggle</a:t>
            </a:r>
            <a:r>
              <a:rPr lang="en-IN" sz="3200" b="0" dirty="0"/>
              <a:t>                      2.features used :</a:t>
            </a:r>
            <a:br>
              <a:rPr lang="en-IN" sz="2400" b="0" dirty="0"/>
            </a:br>
            <a:r>
              <a:rPr lang="en-IN" sz="2400" b="0" dirty="0"/>
              <a:t>                        a)     EMPID</a:t>
            </a:r>
            <a:br>
              <a:rPr lang="en-IN" sz="2000" dirty="0"/>
            </a:br>
            <a:r>
              <a:rPr lang="en-IN" sz="2000" dirty="0"/>
              <a:t>                             b)      Name</a:t>
            </a:r>
            <a:br>
              <a:rPr lang="en-IN" sz="2000" dirty="0"/>
            </a:br>
            <a:r>
              <a:rPr lang="en-IN" sz="2000" dirty="0"/>
              <a:t>                             c)      Gender</a:t>
            </a:r>
            <a:br>
              <a:rPr lang="en-IN" sz="2000" dirty="0"/>
            </a:br>
            <a:r>
              <a:rPr lang="en-IN" sz="2000" dirty="0"/>
              <a:t>                             d)      Department    </a:t>
            </a:r>
            <a:br>
              <a:rPr lang="en-IN" sz="2000" dirty="0"/>
            </a:br>
            <a:r>
              <a:rPr lang="en-IN" sz="2000" dirty="0"/>
              <a:t>                             e)      Start date</a:t>
            </a:r>
            <a:br>
              <a:rPr lang="en-IN" sz="2000" dirty="0"/>
            </a:br>
            <a:r>
              <a:rPr lang="en-IN" sz="2000" dirty="0"/>
              <a:t>                             f)       Exist date </a:t>
            </a:r>
            <a:br>
              <a:rPr lang="en-IN" sz="1400" dirty="0"/>
            </a:br>
            <a:r>
              <a:rPr lang="en-IN" sz="1400" dirty="0"/>
              <a:t>                       </a:t>
            </a:r>
            <a:r>
              <a:rPr lang="en-IN" sz="2000" dirty="0"/>
              <a:t>             g)      </a:t>
            </a:r>
            <a:r>
              <a:rPr lang="en-IN" sz="2000" dirty="0" err="1"/>
              <a:t>Empolyee</a:t>
            </a:r>
            <a:r>
              <a:rPr lang="en-IN" sz="2000" dirty="0"/>
              <a:t> rating</a:t>
            </a:r>
            <a:br>
              <a:rPr lang="en-IN" sz="2000" dirty="0"/>
            </a:br>
            <a:r>
              <a:rPr lang="en-IN" sz="2000" dirty="0"/>
              <a:t>                             h)      Performance rating</a:t>
            </a:r>
            <a:br>
              <a:rPr lang="en-IN" sz="2000" dirty="0"/>
            </a:br>
            <a:r>
              <a:rPr lang="en-IN" sz="2000" dirty="0"/>
              <a:t>      </a:t>
            </a:r>
            <a:r>
              <a:rPr lang="en-IN" sz="4000" dirty="0"/>
              <a:t>  </a:t>
            </a:r>
            <a:br>
              <a:rPr lang="en-IN" sz="40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A47F-AD0D-F6DA-53BD-1A65D99B753A}"/>
              </a:ext>
            </a:extLst>
          </p:cNvPr>
          <p:cNvSpPr txBox="1">
            <a:spLocks/>
          </p:cNvSpPr>
          <p:nvPr/>
        </p:nvSpPr>
        <p:spPr>
          <a:xfrm>
            <a:off x="677334" y="533400"/>
            <a:ext cx="8596668" cy="4191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kern="0" dirty="0">
                <a:solidFill>
                  <a:schemeClr val="tx1"/>
                </a:solidFill>
              </a:rPr>
              <a:t>DATA VISUALIZATION:</a:t>
            </a:r>
            <a:endParaRPr lang="en-US" sz="2400" b="1" kern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EA2B4-503E-1C86-9D63-6BE4DF5AFF81}"/>
              </a:ext>
            </a:extLst>
          </p:cNvPr>
          <p:cNvSpPr txBox="1"/>
          <p:nvPr/>
        </p:nvSpPr>
        <p:spPr>
          <a:xfrm>
            <a:off x="766915" y="1248229"/>
            <a:ext cx="8507087" cy="3780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Linear Trend of Medium and Low Performers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Comparative Analysis of Performance levels across Business Units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Filter by Gender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Comparative Analysis of Performance levels by Gender and By Employee Classification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5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678</Words>
  <Application>Microsoft Office PowerPoint</Application>
  <PresentationFormat>Widescreen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 SET DESCRIPTION  1.Download employee data set using-kaggle                      2.features used :                         a)     EMPID                              b)      Name                              c)      Gender                              d)      Department                                  e)      Start date                              f)       Exist date                                      g)      Empolyee rating                              h)      Performance rating          </vt:lpstr>
      <vt:lpstr>PowerPoint Presentation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abidha kadharkhan</cp:lastModifiedBy>
  <cp:revision>25</cp:revision>
  <dcterms:created xsi:type="dcterms:W3CDTF">2024-03-29T15:07:22Z</dcterms:created>
  <dcterms:modified xsi:type="dcterms:W3CDTF">2024-09-02T13:26:35Z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