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Montserrat Classic Bold" charset="0"/>
      <p:regular r:id="rId15"/>
    </p:embeddedFont>
    <p:embeddedFont>
      <p:font typeface="Montserrat Classic" charset="0"/>
      <p:regular r:id="rId16"/>
    </p:embeddedFont>
    <p:embeddedFont>
      <p:font typeface="Calibri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7" d="100"/>
          <a:sy n="47" d="100"/>
        </p:scale>
        <p:origin x="-696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iscv/riscv-gnu-toolchain" TargetMode="External"/><Relationship Id="rId2" Type="http://schemas.openxmlformats.org/officeDocument/2006/relationships/hyperlink" Target="https://github.com/vyomasystems/uptickpro_exampleshttps:/github.com/B-Lang-org/bsc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lab.com/shaktiproject/cores/c-class" TargetMode="External"/><Relationship Id="rId4" Type="http://schemas.openxmlformats.org/officeDocument/2006/relationships/hyperlink" Target="https://gitlab.com/shaktiproject/cores/benchmark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11642">
            <a:off x="15575713" y="359808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6857" y="1712609"/>
            <a:ext cx="15492967" cy="2169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8"/>
              </a:lnSpc>
            </a:pPr>
            <a:r>
              <a:rPr lang="en-US" sz="8483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CEG FABLESS RISC-V SUMMER INTERNSHIP 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7657" y="4860090"/>
            <a:ext cx="16031368" cy="2699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6300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REVIEW</a:t>
            </a:r>
          </a:p>
          <a:p>
            <a:pPr algn="ctr">
              <a:lnSpc>
                <a:spcPts val="5800"/>
              </a:lnSpc>
            </a:pPr>
            <a:endParaRPr lang="en-US" sz="6300" b="1">
              <a:solidFill>
                <a:srgbClr val="2E2E2E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4500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PERFORMANCE EVALUATION OF STAGE0 VARIANTS IN</a:t>
            </a:r>
          </a:p>
          <a:p>
            <a:pPr algn="ctr">
              <a:lnSpc>
                <a:spcPts val="4500"/>
              </a:lnSpc>
              <a:spcBef>
                <a:spcPct val="0"/>
              </a:spcBef>
            </a:pPr>
            <a:r>
              <a:rPr lang="en-US" sz="4500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C-CLASS CORE RTL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434" y="528949"/>
            <a:ext cx="17329762" cy="1066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00"/>
              </a:lnSpc>
            </a:pPr>
            <a:r>
              <a:rPr lang="en-US" sz="41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BASELINE PERFORMANCE – C-CLASS CORE (AFTER CONFIGURATION CHANGE)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9803" y="1673068"/>
            <a:ext cx="17088394" cy="8874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Change: Reduced BHT depth from 512 → 500 in </a:t>
            </a:r>
            <a:r>
              <a:rPr lang="en-US" sz="3596" dirty="0" err="1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gshare</a:t>
            </a: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predictor.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Reason: Test sensitivity of branch prediction accuracy to small table size changes.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Expected Effect: Smaller table → more aliasing → higher </a:t>
            </a:r>
            <a:r>
              <a:rPr lang="en-US" sz="3596" dirty="0" err="1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mispredictions</a:t>
            </a: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just">
              <a:lnSpc>
                <a:spcPts val="5755"/>
              </a:lnSpc>
            </a:pPr>
            <a:r>
              <a:rPr lang="en-US" sz="3596" dirty="0" smtClean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Results</a:t>
            </a: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Retired Instructions: 69,632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Cycles: 70,400 → IPC ~0.99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Branch </a:t>
            </a:r>
            <a:r>
              <a:rPr lang="en-US" sz="3596" dirty="0" err="1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Mispredictions</a:t>
            </a: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70,412 (↑ due to increased collisions)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Jumps: 1</a:t>
            </a:r>
          </a:p>
          <a:p>
            <a:pPr marL="776573" lvl="1" indent="-388286" algn="just">
              <a:lnSpc>
                <a:spcPts val="5755"/>
              </a:lnSpc>
              <a:buFont typeface="Arial"/>
              <a:buChar char="•"/>
            </a:pPr>
            <a:r>
              <a:rPr lang="en-US" sz="3596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MUL/DIV: 70,412</a:t>
            </a:r>
          </a:p>
          <a:p>
            <a:pPr algn="just">
              <a:lnSpc>
                <a:spcPts val="5435"/>
              </a:lnSpc>
            </a:pPr>
            <a:r>
              <a:rPr lang="en-US" sz="3596" dirty="0" smtClean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</a:t>
            </a:r>
            <a:endParaRPr lang="en-US" sz="3596" dirty="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434" y="334634"/>
            <a:ext cx="17329762" cy="69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52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INFERENCE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79119" y="1159809"/>
            <a:ext cx="17808881" cy="9441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235"/>
              </a:lnSpc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BHT Depth Modification (512 → 500)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Even a small BHT depth reduction caused a clear rise in branch mispredictions due to increased aliasing (multiple branches mapping to the same table index).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IPC remained nearly unchanged in this test.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More pipeline flushes → potential performance drop in branch-heavy workloads.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Branch predictor accuracy is highly sensitive to history table size.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Undersized BHT can reduce execution efficiency.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Careful tuning of microarchitectural parameters like BHT depth is essential for balancing hardware cost and performance.</a:t>
            </a:r>
          </a:p>
          <a:p>
            <a:pPr algn="just">
              <a:lnSpc>
                <a:spcPts val="6235"/>
              </a:lnSpc>
            </a:pPr>
            <a:endParaRPr lang="en-US" sz="3896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18678" y="1123950"/>
            <a:ext cx="17329762" cy="69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52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REFERENCE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18678" y="2269175"/>
            <a:ext cx="17808881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75"/>
              </a:lnSpc>
            </a:pPr>
            <a:r>
              <a:rPr lang="en-US" sz="4296" u="sng" dirty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2"/>
              </a:rPr>
              <a:t>https://</a:t>
            </a: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2"/>
              </a:rPr>
              <a:t>github.com/vyomasystems/uptickpro_examples</a:t>
            </a:r>
          </a:p>
          <a:p>
            <a:pPr algn="just">
              <a:lnSpc>
                <a:spcPts val="6875"/>
              </a:lnSpc>
            </a:pP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2"/>
              </a:rPr>
              <a:t>https</a:t>
            </a:r>
            <a:r>
              <a:rPr lang="en-US" sz="4296" u="sng" dirty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2"/>
              </a:rPr>
              <a:t>://github.com/B-Lang-org/bsc</a:t>
            </a: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just">
              <a:lnSpc>
                <a:spcPts val="6875"/>
              </a:lnSpc>
            </a:pP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3"/>
              </a:rPr>
              <a:t>https</a:t>
            </a:r>
            <a:r>
              <a:rPr lang="en-US" sz="4296" u="sng" dirty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3"/>
              </a:rPr>
              <a:t>://github.com/riscv/riscv-gnu-toolchain</a:t>
            </a: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.</a:t>
            </a:r>
          </a:p>
          <a:p>
            <a:pPr algn="just">
              <a:lnSpc>
                <a:spcPts val="6875"/>
              </a:lnSpc>
            </a:pPr>
            <a:r>
              <a:rPr lang="en-US" sz="4296" u="sng" dirty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4"/>
              </a:rPr>
              <a:t>https://</a:t>
            </a: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4"/>
              </a:rPr>
              <a:t>gitlab.com/shaktiproject/cores/benchmarks</a:t>
            </a:r>
            <a:endParaRPr lang="en-US" sz="4296" u="sng" dirty="0" smtClean="0">
              <a:solidFill>
                <a:schemeClr val="tx2">
                  <a:lumMod val="50000"/>
                </a:schemeClr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just">
              <a:lnSpc>
                <a:spcPts val="6875"/>
              </a:lnSpc>
            </a:pP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5"/>
              </a:rPr>
              <a:t>https</a:t>
            </a:r>
            <a:r>
              <a:rPr lang="en-US" sz="4296" u="sng" dirty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5"/>
              </a:rPr>
              <a:t>://</a:t>
            </a:r>
            <a:r>
              <a:rPr lang="en-US" sz="4296" u="sng" dirty="0" smtClean="0">
                <a:solidFill>
                  <a:schemeClr val="tx2">
                    <a:lumMod val="50000"/>
                  </a:schemeClr>
                </a:solidFill>
                <a:latin typeface="Montserrat Classic"/>
                <a:ea typeface="Montserrat Classic"/>
                <a:cs typeface="Montserrat Classic"/>
                <a:sym typeface="Montserrat Classic"/>
                <a:hlinkClick r:id="rId5"/>
              </a:rPr>
              <a:t>gitlab.com/shaktiproject/cores/c-class</a:t>
            </a:r>
            <a:endParaRPr lang="en-US" sz="4296" u="sng" dirty="0" smtClean="0">
              <a:solidFill>
                <a:schemeClr val="tx2">
                  <a:lumMod val="50000"/>
                </a:schemeClr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  <a:p>
            <a:pPr algn="just">
              <a:lnSpc>
                <a:spcPts val="6875"/>
              </a:lnSpc>
            </a:pPr>
            <a:endParaRPr lang="en-US" sz="4296" u="sng" dirty="0" smtClean="0">
              <a:solidFill>
                <a:schemeClr val="tx2">
                  <a:lumMod val="50000"/>
                </a:schemeClr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111642">
            <a:off x="15575713" y="359808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18441" y="9258300"/>
            <a:ext cx="9727319" cy="3106962"/>
          </a:xfrm>
          <a:custGeom>
            <a:avLst/>
            <a:gdLst/>
            <a:ahLst/>
            <a:cxnLst/>
            <a:rect l="l" t="t" r="r" b="b"/>
            <a:pathLst>
              <a:path w="9727319" h="3106962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668153" y="3923977"/>
            <a:ext cx="10829656" cy="159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26"/>
              </a:lnSpc>
            </a:pPr>
            <a:r>
              <a:rPr lang="en-US" sz="12047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0882" y="1043152"/>
            <a:ext cx="13126926" cy="82470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53"/>
              </a:lnSpc>
            </a:pPr>
            <a:r>
              <a:rPr lang="en-US" sz="5283" dirty="0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MENTORS : </a:t>
            </a:r>
            <a:r>
              <a:rPr lang="en-US" sz="5283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SRIRAM &amp; NITYA</a:t>
            </a:r>
          </a:p>
          <a:p>
            <a:pPr algn="l">
              <a:lnSpc>
                <a:spcPts val="8453"/>
              </a:lnSpc>
            </a:pPr>
            <a:r>
              <a:rPr lang="en-US" sz="5283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SHAKTHI Team,</a:t>
            </a:r>
          </a:p>
          <a:p>
            <a:pPr algn="l">
              <a:lnSpc>
                <a:spcPts val="8453"/>
              </a:lnSpc>
            </a:pPr>
            <a:r>
              <a:rPr lang="en-US" sz="5283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Indian Institute of </a:t>
            </a:r>
            <a:r>
              <a:rPr lang="en-US" sz="5283" dirty="0" err="1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Technology,Madras</a:t>
            </a:r>
            <a:r>
              <a:rPr lang="en-US" sz="5283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                              </a:t>
            </a:r>
          </a:p>
          <a:p>
            <a:pPr algn="l">
              <a:lnSpc>
                <a:spcPts val="8453"/>
              </a:lnSpc>
            </a:pPr>
            <a:r>
              <a:rPr lang="en-US" sz="5283" dirty="0" smtClean="0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 </a:t>
            </a:r>
            <a:r>
              <a:rPr lang="en-US" sz="5283" dirty="0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NO: </a:t>
            </a:r>
            <a:r>
              <a:rPr lang="en-US" sz="5283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CF-RV-25-04</a:t>
            </a:r>
          </a:p>
          <a:p>
            <a:pPr algn="l">
              <a:lnSpc>
                <a:spcPts val="8453"/>
              </a:lnSpc>
            </a:pPr>
            <a:r>
              <a:rPr lang="en-US" sz="5283" dirty="0">
                <a:solidFill>
                  <a:srgbClr val="004AAD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TEAM MEMBERS:</a:t>
            </a:r>
          </a:p>
          <a:p>
            <a:pPr algn="l">
              <a:lnSpc>
                <a:spcPts val="7848"/>
              </a:lnSpc>
            </a:pPr>
            <a:r>
              <a:rPr lang="en-US" sz="4905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ABIELA MARIA Y </a:t>
            </a:r>
            <a:r>
              <a:rPr lang="en-US" sz="4905" dirty="0" smtClean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</a:t>
            </a:r>
            <a:r>
              <a:rPr lang="en-US" sz="4905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2022105503    B.E ECE</a:t>
            </a:r>
          </a:p>
          <a:p>
            <a:pPr algn="l">
              <a:lnSpc>
                <a:spcPts val="7848"/>
              </a:lnSpc>
            </a:pPr>
            <a:r>
              <a:rPr lang="en-US" sz="4905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SWETHA  V           </a:t>
            </a:r>
            <a:r>
              <a:rPr lang="en-US" sz="4905" dirty="0" smtClean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-  </a:t>
            </a:r>
            <a:r>
              <a:rPr lang="en-US" sz="4905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2022105013    B.E ECE</a:t>
            </a:r>
          </a:p>
          <a:p>
            <a:pPr algn="l">
              <a:lnSpc>
                <a:spcPts val="7848"/>
              </a:lnSpc>
            </a:pPr>
            <a:r>
              <a:rPr lang="en-US" sz="4905" dirty="0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College of Engineering </a:t>
            </a:r>
            <a:r>
              <a:rPr lang="en-US" sz="4905" dirty="0" err="1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Guindy</a:t>
            </a:r>
            <a:endParaRPr lang="en-US" sz="4905" dirty="0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  <p:sp>
        <p:nvSpPr>
          <p:cNvPr id="3" name="Freeform 3"/>
          <p:cNvSpPr/>
          <p:nvPr/>
        </p:nvSpPr>
        <p:spPr>
          <a:xfrm rot="1082301">
            <a:off x="-5072607" y="6650746"/>
            <a:ext cx="11928886" cy="8231043"/>
          </a:xfrm>
          <a:custGeom>
            <a:avLst/>
            <a:gdLst/>
            <a:ahLst/>
            <a:cxnLst/>
            <a:rect l="l" t="t" r="r" b="b"/>
            <a:pathLst>
              <a:path w="11928886" h="8231043">
                <a:moveTo>
                  <a:pt x="0" y="0"/>
                </a:moveTo>
                <a:lnTo>
                  <a:pt x="11928886" y="0"/>
                </a:lnTo>
                <a:lnTo>
                  <a:pt x="11928886" y="8231043"/>
                </a:lnTo>
                <a:lnTo>
                  <a:pt x="0" y="8231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111642">
            <a:off x="15575713" y="359808"/>
            <a:ext cx="10443683" cy="8487866"/>
          </a:xfrm>
          <a:custGeom>
            <a:avLst/>
            <a:gdLst/>
            <a:ahLst/>
            <a:cxnLst/>
            <a:rect l="l" t="t" r="r" b="b"/>
            <a:pathLst>
              <a:path w="10443683" h="8487866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1339643" cy="98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00"/>
              </a:lnSpc>
            </a:pPr>
            <a:r>
              <a:rPr lang="en-US" sz="74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STATEMENT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7133" y="2408819"/>
            <a:ext cx="16933733" cy="652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6982" lvl="1" indent="-388491" algn="just">
              <a:lnSpc>
                <a:spcPts val="5758"/>
              </a:lnSpc>
              <a:buFont typeface="Arial"/>
              <a:buChar char="•"/>
            </a:pPr>
            <a:r>
              <a:rPr lang="en-US" sz="35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Program Counter Generator (PCGen) and Branch Predictor in Stage 0 play a crucial role in determining how efficiently instructions are fetched in the Shakti C-Class RISC-V core.</a:t>
            </a:r>
          </a:p>
          <a:p>
            <a:pPr marL="776982" lvl="1" indent="-388491" algn="just">
              <a:lnSpc>
                <a:spcPts val="5758"/>
              </a:lnSpc>
              <a:buFont typeface="Arial"/>
              <a:buChar char="•"/>
            </a:pPr>
            <a:r>
              <a:rPr lang="en-US" sz="35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default configuration may not provide optimal performance for all use cases.</a:t>
            </a:r>
          </a:p>
          <a:p>
            <a:pPr marL="776982" lvl="1" indent="-388491" algn="just">
              <a:lnSpc>
                <a:spcPts val="5758"/>
              </a:lnSpc>
              <a:buFont typeface="Arial"/>
              <a:buChar char="•"/>
            </a:pPr>
            <a:r>
              <a:rPr lang="en-US" sz="35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Since these components are configurable, their impact on performance can vary.</a:t>
            </a:r>
          </a:p>
          <a:p>
            <a:pPr marL="776982" lvl="1" indent="-388491" algn="just">
              <a:lnSpc>
                <a:spcPts val="5758"/>
              </a:lnSpc>
              <a:buFont typeface="Arial"/>
              <a:buChar char="•"/>
            </a:pPr>
            <a:r>
              <a:rPr lang="en-US" sz="35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Therefore, it's important to analyze how different parameter settings affect core efficiency and identify the most optimal setup.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162050"/>
            <a:ext cx="11339643" cy="988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00"/>
              </a:lnSpc>
            </a:pPr>
            <a:r>
              <a:rPr lang="en-US" sz="74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GOAL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75885" y="2427869"/>
            <a:ext cx="17099147" cy="68821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225" lvl="1" indent="-356113" algn="just">
              <a:lnSpc>
                <a:spcPts val="5278"/>
              </a:lnSpc>
              <a:buFont typeface="Arial"/>
              <a:buChar char="•"/>
            </a:pPr>
            <a:r>
              <a:rPr lang="en-US" sz="32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perform an in-depth analysis of Stage 0 in the Shakti C-Class RISC-V core, specifically targeting the Program Counter Generator (PCGen) and Branch Predictor modules.</a:t>
            </a:r>
          </a:p>
          <a:p>
            <a:pPr marL="712225" lvl="1" indent="-356113" algn="just">
              <a:lnSpc>
                <a:spcPts val="5278"/>
              </a:lnSpc>
              <a:buFont typeface="Arial"/>
              <a:buChar char="•"/>
            </a:pPr>
            <a:r>
              <a:rPr lang="en-US" sz="32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identify and modify key configuration parameters within the core’s design files that influence instruction flow and prediction accuracy.</a:t>
            </a:r>
          </a:p>
          <a:p>
            <a:pPr marL="712225" lvl="1" indent="-356113" algn="just">
              <a:lnSpc>
                <a:spcPts val="5278"/>
              </a:lnSpc>
              <a:buFont typeface="Arial"/>
              <a:buChar char="•"/>
            </a:pPr>
            <a:r>
              <a:rPr lang="en-US" sz="32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rebuild the core with various configurations and evaluate performance using standardized test suites including RISC-V benchmarks, CoreMark, and microbenchmarks provided by the Shakti team.</a:t>
            </a:r>
          </a:p>
          <a:p>
            <a:pPr marL="712225" lvl="1" indent="-356113" algn="just">
              <a:lnSpc>
                <a:spcPts val="5278"/>
              </a:lnSpc>
              <a:buFont typeface="Arial"/>
              <a:buChar char="•"/>
            </a:pPr>
            <a:r>
              <a:rPr lang="en-US" sz="3298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To compare and analyze performance metrics such as CPI, IPC, and cycle count across different configurations.</a:t>
            </a:r>
          </a:p>
          <a:p>
            <a:pPr algn="just">
              <a:lnSpc>
                <a:spcPts val="1598"/>
              </a:lnSpc>
            </a:pPr>
            <a:endParaRPr lang="en-US" sz="3298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08640" y="1490460"/>
            <a:ext cx="4870720" cy="7306081"/>
          </a:xfrm>
          <a:custGeom>
            <a:avLst/>
            <a:gdLst/>
            <a:ahLst/>
            <a:cxnLst/>
            <a:rect l="l" t="t" r="r" b="b"/>
            <a:pathLst>
              <a:path w="4870720" h="7306081">
                <a:moveTo>
                  <a:pt x="0" y="0"/>
                </a:moveTo>
                <a:lnTo>
                  <a:pt x="4870720" y="0"/>
                </a:lnTo>
                <a:lnTo>
                  <a:pt x="4870720" y="7306080"/>
                </a:lnTo>
                <a:lnTo>
                  <a:pt x="0" y="730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861040" y="1642860"/>
            <a:ext cx="4870720" cy="7306081"/>
          </a:xfrm>
          <a:custGeom>
            <a:avLst/>
            <a:gdLst/>
            <a:ahLst/>
            <a:cxnLst/>
            <a:rect l="l" t="t" r="r" b="b"/>
            <a:pathLst>
              <a:path w="4870720" h="7306081">
                <a:moveTo>
                  <a:pt x="0" y="0"/>
                </a:moveTo>
                <a:lnTo>
                  <a:pt x="4870720" y="0"/>
                </a:lnTo>
                <a:lnTo>
                  <a:pt x="4870720" y="7306080"/>
                </a:lnTo>
                <a:lnTo>
                  <a:pt x="0" y="730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013440" y="832231"/>
            <a:ext cx="5286839" cy="9162828"/>
          </a:xfrm>
          <a:custGeom>
            <a:avLst/>
            <a:gdLst/>
            <a:ahLst/>
            <a:cxnLst/>
            <a:rect l="l" t="t" r="r" b="b"/>
            <a:pathLst>
              <a:path w="5286839" h="9162828">
                <a:moveTo>
                  <a:pt x="0" y="0"/>
                </a:moveTo>
                <a:lnTo>
                  <a:pt x="5286839" y="0"/>
                </a:lnTo>
                <a:lnTo>
                  <a:pt x="5286839" y="9162828"/>
                </a:lnTo>
                <a:lnTo>
                  <a:pt x="0" y="9162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16" r="-52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89660" y="544856"/>
            <a:ext cx="7154140" cy="872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772"/>
              </a:lnSpc>
            </a:pPr>
            <a:r>
              <a:rPr lang="en-US" sz="6772" b="1" dirty="0" smtClean="0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PROJECT FLOW</a:t>
            </a:r>
            <a:endParaRPr lang="en-US" sz="6772" b="1" dirty="0">
              <a:solidFill>
                <a:srgbClr val="004AAD"/>
              </a:solidFill>
              <a:latin typeface="Montserrat Classic Bold"/>
              <a:ea typeface="Montserrat Classic Bold"/>
              <a:cs typeface="Montserrat Classic Bold"/>
              <a:sym typeface="Montserrat Classic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9803" y="662935"/>
            <a:ext cx="18288000" cy="84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63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 BUILDING THE SHAKTI C-CLASS CORE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9803" y="1669120"/>
            <a:ext cx="17088394" cy="8389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119" lvl="1" indent="-323559" algn="just">
              <a:lnSpc>
                <a:spcPts val="4795"/>
              </a:lnSpc>
              <a:buFont typeface="Arial"/>
              <a:buChar char="•"/>
            </a:pPr>
            <a:r>
              <a:rPr lang="en-US" sz="2997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C-Class core source code was obtained from the official Shakti GitLab repository, which contains all the necessary files for SoC development and simulation.</a:t>
            </a:r>
          </a:p>
          <a:p>
            <a:pPr marL="647119" lvl="1" indent="-323559" algn="just">
              <a:lnSpc>
                <a:spcPts val="4795"/>
              </a:lnSpc>
              <a:buFont typeface="Arial"/>
              <a:buChar char="•"/>
            </a:pPr>
            <a:r>
              <a:rPr lang="en-US" sz="2997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After setting up the environment, all Python dependencies listed in the project were installed to ensure compatibility with tools like soc_config and repomanager.</a:t>
            </a:r>
          </a:p>
          <a:p>
            <a:pPr marL="647119" lvl="1" indent="-323559" algn="just">
              <a:lnSpc>
                <a:spcPts val="4795"/>
              </a:lnSpc>
              <a:buFont typeface="Arial"/>
              <a:buChar char="•"/>
            </a:pPr>
            <a:r>
              <a:rPr lang="en-US" sz="2997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RepoManager tool was used to resolve and manage the SoC-level dependencies defined in YAML configuration files. This included pulling in required modules such as the memory system, peripherals, and interconnects.</a:t>
            </a:r>
          </a:p>
          <a:p>
            <a:pPr marL="647119" lvl="1" indent="-323559" algn="just">
              <a:lnSpc>
                <a:spcPts val="4795"/>
              </a:lnSpc>
              <a:buFont typeface="Arial"/>
              <a:buChar char="•"/>
            </a:pPr>
            <a:r>
              <a:rPr lang="en-US" sz="2997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SoC configuration process involved using multiple YAML specification files, which define:the ISA specification (RV64I),any custom instruction extensions used,the core architecture parameters (like pipeline depth, width),the CSR (Control and Status Register) grouping and the debug module configuration.</a:t>
            </a:r>
          </a:p>
          <a:p>
            <a:pPr marL="647119" lvl="1" indent="-323559" algn="just">
              <a:lnSpc>
                <a:spcPts val="4795"/>
              </a:lnSpc>
              <a:buFont typeface="Arial"/>
              <a:buChar char="•"/>
            </a:pPr>
            <a:r>
              <a:rPr lang="en-US" sz="2997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These configuration files were passed to the soc_config tool, which generates the final RTL and support files tailored to the specified architecture.</a:t>
            </a:r>
          </a:p>
          <a:p>
            <a:pPr algn="just">
              <a:lnSpc>
                <a:spcPts val="4955"/>
              </a:lnSpc>
            </a:pPr>
            <a:endParaRPr lang="en-US" sz="2997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434" y="729292"/>
            <a:ext cx="17329762" cy="69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52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CORE GENERATION AND BENCHMARK EXECUTION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9803" y="1936817"/>
            <a:ext cx="17088394" cy="7643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4983" lvl="1" indent="-377492" algn="just">
              <a:lnSpc>
                <a:spcPts val="5595"/>
              </a:lnSpc>
              <a:buFont typeface="Arial"/>
              <a:buChar char="•"/>
            </a:pPr>
            <a:r>
              <a:rPr lang="en-US" sz="34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Verilog code for the core was generated after setting the appropriate environment.</a:t>
            </a:r>
          </a:p>
          <a:p>
            <a:pPr marL="754983" lvl="1" indent="-377492" algn="just">
              <a:lnSpc>
                <a:spcPts val="5595"/>
              </a:lnSpc>
              <a:buFont typeface="Arial"/>
              <a:buChar char="•"/>
            </a:pPr>
            <a:r>
              <a:rPr lang="en-US" sz="34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Verilator was linked to allow simulation of the RTL design.</a:t>
            </a:r>
          </a:p>
          <a:p>
            <a:pPr marL="754983" lvl="1" indent="-377492" algn="just">
              <a:lnSpc>
                <a:spcPts val="5595"/>
              </a:lnSpc>
              <a:buFont typeface="Arial"/>
              <a:buChar char="•"/>
            </a:pPr>
            <a:r>
              <a:rPr lang="en-US" sz="34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Boot files were created to support program execution on the core.</a:t>
            </a:r>
          </a:p>
          <a:p>
            <a:pPr marL="754983" lvl="1" indent="-377492" algn="just">
              <a:lnSpc>
                <a:spcPts val="5595"/>
              </a:lnSpc>
              <a:buFont typeface="Arial"/>
              <a:buChar char="•"/>
            </a:pPr>
            <a:r>
              <a:rPr lang="en-US" sz="34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The Spike simulator and GNU RISC-V toolchain were used to run performance benchmarks.</a:t>
            </a:r>
          </a:p>
          <a:p>
            <a:pPr marL="754983" lvl="1" indent="-377492" algn="just">
              <a:lnSpc>
                <a:spcPts val="5595"/>
              </a:lnSpc>
              <a:buFont typeface="Arial"/>
              <a:buChar char="•"/>
            </a:pPr>
            <a:r>
              <a:rPr lang="en-US" sz="34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Benchmarks executed included CoreMark, standard RISC-V tests, and additional microbenchmarks provided by the Shakti team.</a:t>
            </a:r>
          </a:p>
          <a:p>
            <a:pPr marL="754983" lvl="1" indent="-377492" algn="just">
              <a:lnSpc>
                <a:spcPts val="5595"/>
              </a:lnSpc>
              <a:buFont typeface="Arial"/>
              <a:buChar char="•"/>
            </a:pPr>
            <a:r>
              <a:rPr lang="en-US" sz="34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Performance was evaluated based on instruction counts, execution cycles, and CPI for different configurations.</a:t>
            </a:r>
          </a:p>
          <a:p>
            <a:pPr algn="just">
              <a:lnSpc>
                <a:spcPts val="4955"/>
              </a:lnSpc>
            </a:pPr>
            <a:endParaRPr lang="en-US" sz="3496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434" y="729292"/>
            <a:ext cx="17329762" cy="694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00"/>
              </a:lnSpc>
            </a:pPr>
            <a:r>
              <a:rPr lang="en-US" sz="52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STAGE-0 CONFIGURATION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9803" y="1917767"/>
            <a:ext cx="17088394" cy="7860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Reduces control hazards by predicting branch direction &amp; target.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Working: Combines global history with PC bits (XOR) → index into Branch History Table (BHT).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Parameters: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Type</a:t>
            </a: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GShare, BTB Depth: 32, BHT Depth: 512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History Length:</a:t>
            </a: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 8 bits, History Bits: 5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 b="1">
                <a:solidFill>
                  <a:srgbClr val="2E2E2E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RAS Depth</a:t>
            </a: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: 8, Instantiate: True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Balanced design for good accuracy with low hardware cost.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Baseline setup for later branch misprediction &amp; CPI analysis.</a:t>
            </a:r>
          </a:p>
          <a:p>
            <a:pPr algn="just">
              <a:lnSpc>
                <a:spcPts val="6235"/>
              </a:lnSpc>
            </a:pPr>
            <a:endParaRPr lang="en-US" sz="3896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8434" y="700717"/>
            <a:ext cx="17329762" cy="539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4000" b="1">
                <a:solidFill>
                  <a:srgbClr val="004AAD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BASELINE PERFORMANCE (BEFORE CONFIGURATION CHANGE)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99803" y="1917767"/>
            <a:ext cx="17088394" cy="7860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Source: RTL simulation (rtl1.dump) before core64.yaml changes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Performance Stats: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Retired Instructions: 13,011,486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Cycles: 16,167,244 → CPI ~1.24 (acceptable throughput)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Branches: 2,147,474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Mispredictions: 8,622,991* (exceeds branch count → likely cumulative counter)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Jumps: 151,559</a:t>
            </a:r>
          </a:p>
          <a:p>
            <a:pPr marL="841341" lvl="1" indent="-420671" algn="just">
              <a:lnSpc>
                <a:spcPts val="6235"/>
              </a:lnSpc>
              <a:buFont typeface="Arial"/>
              <a:buChar char="•"/>
            </a:pPr>
            <a:r>
              <a:rPr lang="en-US" sz="3896">
                <a:solidFill>
                  <a:srgbClr val="2E2E2E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MUL/DIV: 375,896 </a:t>
            </a:r>
          </a:p>
          <a:p>
            <a:pPr algn="just">
              <a:lnSpc>
                <a:spcPts val="6235"/>
              </a:lnSpc>
            </a:pPr>
            <a:endParaRPr lang="en-US" sz="3896">
              <a:solidFill>
                <a:srgbClr val="2E2E2E"/>
              </a:solidFill>
              <a:latin typeface="Montserrat Classic"/>
              <a:ea typeface="Montserrat Classic"/>
              <a:cs typeface="Montserrat Classic"/>
              <a:sym typeface="Montserrat Class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822</Words>
  <Application>Microsoft Office PowerPoint</Application>
  <PresentationFormat>Custom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Montserrat Classic Bold</vt:lpstr>
      <vt:lpstr>Montserrat Classic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CF-RV-25-04</dc:title>
  <dc:creator>ADMIN</dc:creator>
  <cp:lastModifiedBy>ADMIN</cp:lastModifiedBy>
  <cp:revision>2</cp:revision>
  <dcterms:created xsi:type="dcterms:W3CDTF">2006-08-16T00:00:00Z</dcterms:created>
  <dcterms:modified xsi:type="dcterms:W3CDTF">2025-08-02T09:26:40Z</dcterms:modified>
  <dc:identifier>DAGc8DTIPwQ</dc:identifier>
</cp:coreProperties>
</file>