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7" r:id="rId4"/>
    <p:sldId id="266" r:id="rId5"/>
    <p:sldId id="268" r:id="rId6"/>
    <p:sldId id="261" r:id="rId7"/>
    <p:sldId id="257" r:id="rId8"/>
    <p:sldId id="262" r:id="rId9"/>
    <p:sldId id="264" r:id="rId10"/>
    <p:sldId id="263" r:id="rId11"/>
    <p:sldId id="269" r:id="rId12"/>
    <p:sldId id="270" r:id="rId13"/>
    <p:sldId id="271" r:id="rId14"/>
    <p:sldId id="272"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6955"/>
    <a:srgbClr val="B75851"/>
    <a:srgbClr val="B36955"/>
    <a:srgbClr val="716F99"/>
    <a:srgbClr val="1C23AA"/>
    <a:srgbClr val="2B12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1" i="0" u="none" strike="noStrike" kern="1200" spc="0" baseline="0">
                <a:solidFill>
                  <a:schemeClr val="tx1"/>
                </a:solidFill>
                <a:latin typeface="+mn-lt"/>
                <a:ea typeface="+mn-ea"/>
                <a:cs typeface="+mn-cs"/>
              </a:defRPr>
            </a:pPr>
            <a:r>
              <a:rPr lang="en-US" sz="2000" b="1" i="0" baseline="0" dirty="0">
                <a:solidFill>
                  <a:schemeClr val="tx1"/>
                </a:solidFill>
              </a:rPr>
              <a:t>Sales </a:t>
            </a:r>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1"/>
              </a:solidFill>
              <a:latin typeface="+mn-lt"/>
              <a:ea typeface="+mn-ea"/>
              <a:cs typeface="+mn-cs"/>
            </a:defRPr>
          </a:pPr>
          <a:endParaRPr lang="en-US"/>
        </a:p>
      </c:txPr>
    </c:title>
    <c:autoTitleDeleted val="0"/>
    <c:plotArea>
      <c:layout/>
      <c:lineChart>
        <c:grouping val="standard"/>
        <c:varyColors val="0"/>
        <c:ser>
          <c:idx val="0"/>
          <c:order val="0"/>
          <c:tx>
            <c:strRef>
              <c:f>'RMS Brand data'!$B$9</c:f>
              <c:strCache>
                <c:ptCount val="1"/>
                <c:pt idx="0">
                  <c:v>ARLBERG LIME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'RMS Brand data'!$A$10:$A$60</c:f>
              <c:strCache>
                <c:ptCount val="51"/>
                <c:pt idx="0">
                  <c:v>4WE 31 March 2012</c:v>
                </c:pt>
                <c:pt idx="1">
                  <c:v>4WE 28 April 2012</c:v>
                </c:pt>
                <c:pt idx="2">
                  <c:v>4WE 26 May 2012</c:v>
                </c:pt>
                <c:pt idx="3">
                  <c:v>4WE 23 June 2012</c:v>
                </c:pt>
                <c:pt idx="4">
                  <c:v>4WE 21 July 2012</c:v>
                </c:pt>
                <c:pt idx="5">
                  <c:v>4WE 18 August 2012</c:v>
                </c:pt>
                <c:pt idx="6">
                  <c:v>4WE 15 September 2012</c:v>
                </c:pt>
                <c:pt idx="7">
                  <c:v>4WE 13 October 2012</c:v>
                </c:pt>
                <c:pt idx="8">
                  <c:v>4WE 10 November 2012</c:v>
                </c:pt>
                <c:pt idx="9">
                  <c:v>4WE 08 December 2012</c:v>
                </c:pt>
                <c:pt idx="10">
                  <c:v>4WE 05 January 2013</c:v>
                </c:pt>
                <c:pt idx="11">
                  <c:v>4WE 02 February 2013</c:v>
                </c:pt>
                <c:pt idx="12">
                  <c:v>4WE 02 March 2013</c:v>
                </c:pt>
                <c:pt idx="13">
                  <c:v>4WE 30 March 2013</c:v>
                </c:pt>
                <c:pt idx="14">
                  <c:v>4WE 27 April 2013</c:v>
                </c:pt>
                <c:pt idx="15">
                  <c:v>4WE 25 May 2013</c:v>
                </c:pt>
                <c:pt idx="16">
                  <c:v>4WE 22 June 2013</c:v>
                </c:pt>
                <c:pt idx="17">
                  <c:v>4WE 20 July 2013</c:v>
                </c:pt>
                <c:pt idx="18">
                  <c:v>4WE 17 August 2013</c:v>
                </c:pt>
                <c:pt idx="19">
                  <c:v>4WE 14 September 2013</c:v>
                </c:pt>
                <c:pt idx="20">
                  <c:v>4WE 12 October 2013</c:v>
                </c:pt>
                <c:pt idx="21">
                  <c:v>4WE 09 November 2013</c:v>
                </c:pt>
                <c:pt idx="22">
                  <c:v>4WE 07 December 2013</c:v>
                </c:pt>
                <c:pt idx="23">
                  <c:v>4WE 04 January 2014</c:v>
                </c:pt>
                <c:pt idx="24">
                  <c:v>4WE 01 February 2014</c:v>
                </c:pt>
                <c:pt idx="25">
                  <c:v>4WE 01 March 2014</c:v>
                </c:pt>
                <c:pt idx="26">
                  <c:v>4WE 29 March 2014</c:v>
                </c:pt>
                <c:pt idx="27">
                  <c:v>4WE 26 April 2014</c:v>
                </c:pt>
                <c:pt idx="28">
                  <c:v>4WE 24 May 2014</c:v>
                </c:pt>
                <c:pt idx="29">
                  <c:v>4WE 21 June 2014</c:v>
                </c:pt>
                <c:pt idx="30">
                  <c:v>4WE 19 July 2014</c:v>
                </c:pt>
                <c:pt idx="31">
                  <c:v>4WE 16 August 2014</c:v>
                </c:pt>
                <c:pt idx="32">
                  <c:v>4WE 13 September 2014</c:v>
                </c:pt>
                <c:pt idx="33">
                  <c:v>4WE 11 October 2014</c:v>
                </c:pt>
                <c:pt idx="34">
                  <c:v>4WE 08 November 2014</c:v>
                </c:pt>
                <c:pt idx="35">
                  <c:v>4WE 06 December 2014</c:v>
                </c:pt>
                <c:pt idx="36">
                  <c:v>4WE 03 January 2015</c:v>
                </c:pt>
                <c:pt idx="37">
                  <c:v>4WE 31 January 2015</c:v>
                </c:pt>
                <c:pt idx="38">
                  <c:v>4WE 28 February 2015</c:v>
                </c:pt>
                <c:pt idx="39">
                  <c:v>4WE 28 March 2015</c:v>
                </c:pt>
                <c:pt idx="40">
                  <c:v>4WE 25 April 2015</c:v>
                </c:pt>
                <c:pt idx="41">
                  <c:v>4WE 23 May 2015</c:v>
                </c:pt>
                <c:pt idx="42">
                  <c:v>4WE 20 June 2015</c:v>
                </c:pt>
                <c:pt idx="43">
                  <c:v>4WE 18 July 2015</c:v>
                </c:pt>
                <c:pt idx="44">
                  <c:v>4WE 15 August 2015</c:v>
                </c:pt>
                <c:pt idx="45">
                  <c:v>4WE 12 September 2015</c:v>
                </c:pt>
                <c:pt idx="46">
                  <c:v>4WE 10 October 2015</c:v>
                </c:pt>
                <c:pt idx="47">
                  <c:v>4WE 07 November 2015</c:v>
                </c:pt>
                <c:pt idx="48">
                  <c:v>4WE 05 December 2015</c:v>
                </c:pt>
                <c:pt idx="49">
                  <c:v>4WE 02 January 2016</c:v>
                </c:pt>
                <c:pt idx="50">
                  <c:v>4WE 30 January 2016</c:v>
                </c:pt>
              </c:strCache>
            </c:strRef>
          </c:cat>
          <c:val>
            <c:numRef>
              <c:f>'RMS Brand data'!$B$10:$B$60</c:f>
              <c:numCache>
                <c:formatCode>#,##0.0;\-#,##0.0</c:formatCode>
                <c:ptCount val="51"/>
                <c:pt idx="0">
                  <c:v>0</c:v>
                </c:pt>
                <c:pt idx="1">
                  <c:v>0</c:v>
                </c:pt>
                <c:pt idx="2">
                  <c:v>0</c:v>
                </c:pt>
                <c:pt idx="3">
                  <c:v>0</c:v>
                </c:pt>
                <c:pt idx="4">
                  <c:v>0</c:v>
                </c:pt>
                <c:pt idx="5">
                  <c:v>0</c:v>
                </c:pt>
                <c:pt idx="6">
                  <c:v>0</c:v>
                </c:pt>
                <c:pt idx="7">
                  <c:v>0</c:v>
                </c:pt>
                <c:pt idx="8">
                  <c:v>0</c:v>
                </c:pt>
                <c:pt idx="9">
                  <c:v>0</c:v>
                </c:pt>
                <c:pt idx="10">
                  <c:v>0</c:v>
                </c:pt>
                <c:pt idx="11">
                  <c:v>0</c:v>
                </c:pt>
                <c:pt idx="12">
                  <c:v>21.634399999999999</c:v>
                </c:pt>
                <c:pt idx="13">
                  <c:v>108.8032</c:v>
                </c:pt>
                <c:pt idx="14">
                  <c:v>306.83210000000003</c:v>
                </c:pt>
                <c:pt idx="15">
                  <c:v>533.3415</c:v>
                </c:pt>
                <c:pt idx="16">
                  <c:v>847.45460000000003</c:v>
                </c:pt>
                <c:pt idx="17">
                  <c:v>1305.4123</c:v>
                </c:pt>
                <c:pt idx="18">
                  <c:v>1005.7992</c:v>
                </c:pt>
                <c:pt idx="19">
                  <c:v>612.42909999999995</c:v>
                </c:pt>
                <c:pt idx="20">
                  <c:v>448.07459999999998</c:v>
                </c:pt>
                <c:pt idx="21">
                  <c:v>465.6533</c:v>
                </c:pt>
                <c:pt idx="22">
                  <c:v>424.68790000000001</c:v>
                </c:pt>
                <c:pt idx="23">
                  <c:v>538.10519999999997</c:v>
                </c:pt>
                <c:pt idx="24">
                  <c:v>282.1266</c:v>
                </c:pt>
                <c:pt idx="25">
                  <c:v>314.57920000000001</c:v>
                </c:pt>
                <c:pt idx="26">
                  <c:v>388.29640000000001</c:v>
                </c:pt>
                <c:pt idx="27">
                  <c:v>398.50189999999998</c:v>
                </c:pt>
                <c:pt idx="28">
                  <c:v>549.32709999999997</c:v>
                </c:pt>
                <c:pt idx="29">
                  <c:v>650.69100000000003</c:v>
                </c:pt>
                <c:pt idx="30">
                  <c:v>697.274</c:v>
                </c:pt>
                <c:pt idx="31">
                  <c:v>705.18859999999995</c:v>
                </c:pt>
                <c:pt idx="32">
                  <c:v>391.09989999999999</c:v>
                </c:pt>
                <c:pt idx="33">
                  <c:v>354.19029999999998</c:v>
                </c:pt>
                <c:pt idx="34">
                  <c:v>326.86619999999999</c:v>
                </c:pt>
                <c:pt idx="35">
                  <c:v>264.74299999999999</c:v>
                </c:pt>
                <c:pt idx="36">
                  <c:v>322.5634</c:v>
                </c:pt>
                <c:pt idx="37">
                  <c:v>200.06979999999999</c:v>
                </c:pt>
                <c:pt idx="38">
                  <c:v>254.60169999999999</c:v>
                </c:pt>
                <c:pt idx="39">
                  <c:v>252.92140000000001</c:v>
                </c:pt>
                <c:pt idx="40">
                  <c:v>319.92840000000001</c:v>
                </c:pt>
                <c:pt idx="41">
                  <c:v>277.28269999999998</c:v>
                </c:pt>
                <c:pt idx="42">
                  <c:v>347.79700000000003</c:v>
                </c:pt>
                <c:pt idx="43">
                  <c:v>408.62700000000001</c:v>
                </c:pt>
                <c:pt idx="44">
                  <c:v>329.94659999999999</c:v>
                </c:pt>
                <c:pt idx="45">
                  <c:v>259.48160000000001</c:v>
                </c:pt>
                <c:pt idx="46">
                  <c:v>158.20400000000001</c:v>
                </c:pt>
                <c:pt idx="47">
                  <c:v>138.95150000000001</c:v>
                </c:pt>
                <c:pt idx="48">
                  <c:v>122.35809999999999</c:v>
                </c:pt>
                <c:pt idx="49">
                  <c:v>160.499</c:v>
                </c:pt>
                <c:pt idx="50">
                  <c:v>72.132800000000003</c:v>
                </c:pt>
              </c:numCache>
            </c:numRef>
          </c:val>
          <c:smooth val="0"/>
          <c:extLst>
            <c:ext xmlns:c16="http://schemas.microsoft.com/office/drawing/2014/chart" uri="{C3380CC4-5D6E-409C-BE32-E72D297353CC}">
              <c16:uniqueId val="{00000000-F1B9-4A64-B26C-10875D02309F}"/>
            </c:ext>
          </c:extLst>
        </c:ser>
        <c:ser>
          <c:idx val="1"/>
          <c:order val="1"/>
          <c:tx>
            <c:strRef>
              <c:f>'RMS Brand data'!$C$9</c:f>
              <c:strCache>
                <c:ptCount val="1"/>
                <c:pt idx="0">
                  <c:v>INTERBREW RADLER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'RMS Brand data'!$A$10:$A$60</c:f>
              <c:strCache>
                <c:ptCount val="51"/>
                <c:pt idx="0">
                  <c:v>4WE 31 March 2012</c:v>
                </c:pt>
                <c:pt idx="1">
                  <c:v>4WE 28 April 2012</c:v>
                </c:pt>
                <c:pt idx="2">
                  <c:v>4WE 26 May 2012</c:v>
                </c:pt>
                <c:pt idx="3">
                  <c:v>4WE 23 June 2012</c:v>
                </c:pt>
                <c:pt idx="4">
                  <c:v>4WE 21 July 2012</c:v>
                </c:pt>
                <c:pt idx="5">
                  <c:v>4WE 18 August 2012</c:v>
                </c:pt>
                <c:pt idx="6">
                  <c:v>4WE 15 September 2012</c:v>
                </c:pt>
                <c:pt idx="7">
                  <c:v>4WE 13 October 2012</c:v>
                </c:pt>
                <c:pt idx="8">
                  <c:v>4WE 10 November 2012</c:v>
                </c:pt>
                <c:pt idx="9">
                  <c:v>4WE 08 December 2012</c:v>
                </c:pt>
                <c:pt idx="10">
                  <c:v>4WE 05 January 2013</c:v>
                </c:pt>
                <c:pt idx="11">
                  <c:v>4WE 02 February 2013</c:v>
                </c:pt>
                <c:pt idx="12">
                  <c:v>4WE 02 March 2013</c:v>
                </c:pt>
                <c:pt idx="13">
                  <c:v>4WE 30 March 2013</c:v>
                </c:pt>
                <c:pt idx="14">
                  <c:v>4WE 27 April 2013</c:v>
                </c:pt>
                <c:pt idx="15">
                  <c:v>4WE 25 May 2013</c:v>
                </c:pt>
                <c:pt idx="16">
                  <c:v>4WE 22 June 2013</c:v>
                </c:pt>
                <c:pt idx="17">
                  <c:v>4WE 20 July 2013</c:v>
                </c:pt>
                <c:pt idx="18">
                  <c:v>4WE 17 August 2013</c:v>
                </c:pt>
                <c:pt idx="19">
                  <c:v>4WE 14 September 2013</c:v>
                </c:pt>
                <c:pt idx="20">
                  <c:v>4WE 12 October 2013</c:v>
                </c:pt>
                <c:pt idx="21">
                  <c:v>4WE 09 November 2013</c:v>
                </c:pt>
                <c:pt idx="22">
                  <c:v>4WE 07 December 2013</c:v>
                </c:pt>
                <c:pt idx="23">
                  <c:v>4WE 04 January 2014</c:v>
                </c:pt>
                <c:pt idx="24">
                  <c:v>4WE 01 February 2014</c:v>
                </c:pt>
                <c:pt idx="25">
                  <c:v>4WE 01 March 2014</c:v>
                </c:pt>
                <c:pt idx="26">
                  <c:v>4WE 29 March 2014</c:v>
                </c:pt>
                <c:pt idx="27">
                  <c:v>4WE 26 April 2014</c:v>
                </c:pt>
                <c:pt idx="28">
                  <c:v>4WE 24 May 2014</c:v>
                </c:pt>
                <c:pt idx="29">
                  <c:v>4WE 21 June 2014</c:v>
                </c:pt>
                <c:pt idx="30">
                  <c:v>4WE 19 July 2014</c:v>
                </c:pt>
                <c:pt idx="31">
                  <c:v>4WE 16 August 2014</c:v>
                </c:pt>
                <c:pt idx="32">
                  <c:v>4WE 13 September 2014</c:v>
                </c:pt>
                <c:pt idx="33">
                  <c:v>4WE 11 October 2014</c:v>
                </c:pt>
                <c:pt idx="34">
                  <c:v>4WE 08 November 2014</c:v>
                </c:pt>
                <c:pt idx="35">
                  <c:v>4WE 06 December 2014</c:v>
                </c:pt>
                <c:pt idx="36">
                  <c:v>4WE 03 January 2015</c:v>
                </c:pt>
                <c:pt idx="37">
                  <c:v>4WE 31 January 2015</c:v>
                </c:pt>
                <c:pt idx="38">
                  <c:v>4WE 28 February 2015</c:v>
                </c:pt>
                <c:pt idx="39">
                  <c:v>4WE 28 March 2015</c:v>
                </c:pt>
                <c:pt idx="40">
                  <c:v>4WE 25 April 2015</c:v>
                </c:pt>
                <c:pt idx="41">
                  <c:v>4WE 23 May 2015</c:v>
                </c:pt>
                <c:pt idx="42">
                  <c:v>4WE 20 June 2015</c:v>
                </c:pt>
                <c:pt idx="43">
                  <c:v>4WE 18 July 2015</c:v>
                </c:pt>
                <c:pt idx="44">
                  <c:v>4WE 15 August 2015</c:v>
                </c:pt>
                <c:pt idx="45">
                  <c:v>4WE 12 September 2015</c:v>
                </c:pt>
                <c:pt idx="46">
                  <c:v>4WE 10 October 2015</c:v>
                </c:pt>
                <c:pt idx="47">
                  <c:v>4WE 07 November 2015</c:v>
                </c:pt>
                <c:pt idx="48">
                  <c:v>4WE 05 December 2015</c:v>
                </c:pt>
                <c:pt idx="49">
                  <c:v>4WE 02 January 2016</c:v>
                </c:pt>
                <c:pt idx="50">
                  <c:v>4WE 30 January 2016</c:v>
                </c:pt>
              </c:strCache>
            </c:strRef>
          </c:cat>
          <c:val>
            <c:numRef>
              <c:f>'RMS Brand data'!$C$10:$C$60</c:f>
              <c:numCache>
                <c:formatCode>#,##0.0;\-#,##0.0</c:formatCode>
                <c:ptCount val="51"/>
                <c:pt idx="0">
                  <c:v>0</c:v>
                </c:pt>
                <c:pt idx="1">
                  <c:v>0</c:v>
                </c:pt>
                <c:pt idx="2">
                  <c:v>0</c:v>
                </c:pt>
                <c:pt idx="3">
                  <c:v>0</c:v>
                </c:pt>
                <c:pt idx="4">
                  <c:v>0</c:v>
                </c:pt>
                <c:pt idx="5">
                  <c:v>0</c:v>
                </c:pt>
                <c:pt idx="6">
                  <c:v>0</c:v>
                </c:pt>
                <c:pt idx="7">
                  <c:v>0</c:v>
                </c:pt>
                <c:pt idx="8">
                  <c:v>0</c:v>
                </c:pt>
                <c:pt idx="9">
                  <c:v>0</c:v>
                </c:pt>
                <c:pt idx="10">
                  <c:v>0</c:v>
                </c:pt>
                <c:pt idx="11">
                  <c:v>0</c:v>
                </c:pt>
                <c:pt idx="12">
                  <c:v>0</c:v>
                </c:pt>
                <c:pt idx="13">
                  <c:v>65.628600000000006</c:v>
                </c:pt>
                <c:pt idx="14">
                  <c:v>637.22180000000003</c:v>
                </c:pt>
                <c:pt idx="15">
                  <c:v>899.35990000000004</c:v>
                </c:pt>
                <c:pt idx="16">
                  <c:v>1100.4273000000001</c:v>
                </c:pt>
                <c:pt idx="17">
                  <c:v>1866.6288</c:v>
                </c:pt>
                <c:pt idx="18">
                  <c:v>1200.7982</c:v>
                </c:pt>
                <c:pt idx="19">
                  <c:v>1145.4445000000001</c:v>
                </c:pt>
                <c:pt idx="20">
                  <c:v>453.65179999999998</c:v>
                </c:pt>
                <c:pt idx="21">
                  <c:v>374.78769999999997</c:v>
                </c:pt>
                <c:pt idx="22">
                  <c:v>362.47280000000001</c:v>
                </c:pt>
                <c:pt idx="23">
                  <c:v>571.1798</c:v>
                </c:pt>
                <c:pt idx="24">
                  <c:v>233.67009999999999</c:v>
                </c:pt>
                <c:pt idx="25">
                  <c:v>255.9768</c:v>
                </c:pt>
                <c:pt idx="26">
                  <c:v>294.63069999999999</c:v>
                </c:pt>
                <c:pt idx="27">
                  <c:v>530.36239999999998</c:v>
                </c:pt>
                <c:pt idx="28">
                  <c:v>773.21950000000004</c:v>
                </c:pt>
                <c:pt idx="29">
                  <c:v>1300.3203000000001</c:v>
                </c:pt>
                <c:pt idx="30">
                  <c:v>1087.105</c:v>
                </c:pt>
                <c:pt idx="31">
                  <c:v>1263.9606000000001</c:v>
                </c:pt>
                <c:pt idx="32">
                  <c:v>852.07219999999995</c:v>
                </c:pt>
                <c:pt idx="33">
                  <c:v>562.91480000000001</c:v>
                </c:pt>
                <c:pt idx="34">
                  <c:v>435.1019</c:v>
                </c:pt>
                <c:pt idx="35">
                  <c:v>413.85090000000002</c:v>
                </c:pt>
                <c:pt idx="36">
                  <c:v>609.50609999999995</c:v>
                </c:pt>
                <c:pt idx="37">
                  <c:v>235.5942</c:v>
                </c:pt>
                <c:pt idx="38">
                  <c:v>254.12350000000001</c:v>
                </c:pt>
                <c:pt idx="39">
                  <c:v>309.63490000000002</c:v>
                </c:pt>
                <c:pt idx="40">
                  <c:v>515.05600000000004</c:v>
                </c:pt>
                <c:pt idx="41">
                  <c:v>547.87469999999996</c:v>
                </c:pt>
                <c:pt idx="42">
                  <c:v>676.12379999999996</c:v>
                </c:pt>
                <c:pt idx="43">
                  <c:v>826.17840000000001</c:v>
                </c:pt>
                <c:pt idx="44">
                  <c:v>620.66970000000003</c:v>
                </c:pt>
                <c:pt idx="45">
                  <c:v>490.26620000000003</c:v>
                </c:pt>
                <c:pt idx="46">
                  <c:v>378.62400000000002</c:v>
                </c:pt>
                <c:pt idx="47">
                  <c:v>336.64800000000002</c:v>
                </c:pt>
                <c:pt idx="48">
                  <c:v>291.19880000000001</c:v>
                </c:pt>
                <c:pt idx="49">
                  <c:v>483.43790000000001</c:v>
                </c:pt>
                <c:pt idx="50">
                  <c:v>183.72790000000001</c:v>
                </c:pt>
              </c:numCache>
            </c:numRef>
          </c:val>
          <c:smooth val="0"/>
          <c:extLst>
            <c:ext xmlns:c16="http://schemas.microsoft.com/office/drawing/2014/chart" uri="{C3380CC4-5D6E-409C-BE32-E72D297353CC}">
              <c16:uniqueId val="{00000001-F1B9-4A64-B26C-10875D02309F}"/>
            </c:ext>
          </c:extLst>
        </c:ser>
        <c:ser>
          <c:idx val="2"/>
          <c:order val="2"/>
          <c:tx>
            <c:strRef>
              <c:f>'RMS Brand data'!$D$9</c:f>
              <c:strCache>
                <c:ptCount val="1"/>
                <c:pt idx="0">
                  <c:v>STARBREW CITRUS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'RMS Brand data'!$A$10:$A$60</c:f>
              <c:strCache>
                <c:ptCount val="51"/>
                <c:pt idx="0">
                  <c:v>4WE 31 March 2012</c:v>
                </c:pt>
                <c:pt idx="1">
                  <c:v>4WE 28 April 2012</c:v>
                </c:pt>
                <c:pt idx="2">
                  <c:v>4WE 26 May 2012</c:v>
                </c:pt>
                <c:pt idx="3">
                  <c:v>4WE 23 June 2012</c:v>
                </c:pt>
                <c:pt idx="4">
                  <c:v>4WE 21 July 2012</c:v>
                </c:pt>
                <c:pt idx="5">
                  <c:v>4WE 18 August 2012</c:v>
                </c:pt>
                <c:pt idx="6">
                  <c:v>4WE 15 September 2012</c:v>
                </c:pt>
                <c:pt idx="7">
                  <c:v>4WE 13 October 2012</c:v>
                </c:pt>
                <c:pt idx="8">
                  <c:v>4WE 10 November 2012</c:v>
                </c:pt>
                <c:pt idx="9">
                  <c:v>4WE 08 December 2012</c:v>
                </c:pt>
                <c:pt idx="10">
                  <c:v>4WE 05 January 2013</c:v>
                </c:pt>
                <c:pt idx="11">
                  <c:v>4WE 02 February 2013</c:v>
                </c:pt>
                <c:pt idx="12">
                  <c:v>4WE 02 March 2013</c:v>
                </c:pt>
                <c:pt idx="13">
                  <c:v>4WE 30 March 2013</c:v>
                </c:pt>
                <c:pt idx="14">
                  <c:v>4WE 27 April 2013</c:v>
                </c:pt>
                <c:pt idx="15">
                  <c:v>4WE 25 May 2013</c:v>
                </c:pt>
                <c:pt idx="16">
                  <c:v>4WE 22 June 2013</c:v>
                </c:pt>
                <c:pt idx="17">
                  <c:v>4WE 20 July 2013</c:v>
                </c:pt>
                <c:pt idx="18">
                  <c:v>4WE 17 August 2013</c:v>
                </c:pt>
                <c:pt idx="19">
                  <c:v>4WE 14 September 2013</c:v>
                </c:pt>
                <c:pt idx="20">
                  <c:v>4WE 12 October 2013</c:v>
                </c:pt>
                <c:pt idx="21">
                  <c:v>4WE 09 November 2013</c:v>
                </c:pt>
                <c:pt idx="22">
                  <c:v>4WE 07 December 2013</c:v>
                </c:pt>
                <c:pt idx="23">
                  <c:v>4WE 04 January 2014</c:v>
                </c:pt>
                <c:pt idx="24">
                  <c:v>4WE 01 February 2014</c:v>
                </c:pt>
                <c:pt idx="25">
                  <c:v>4WE 01 March 2014</c:v>
                </c:pt>
                <c:pt idx="26">
                  <c:v>4WE 29 March 2014</c:v>
                </c:pt>
                <c:pt idx="27">
                  <c:v>4WE 26 April 2014</c:v>
                </c:pt>
                <c:pt idx="28">
                  <c:v>4WE 24 May 2014</c:v>
                </c:pt>
                <c:pt idx="29">
                  <c:v>4WE 21 June 2014</c:v>
                </c:pt>
                <c:pt idx="30">
                  <c:v>4WE 19 July 2014</c:v>
                </c:pt>
                <c:pt idx="31">
                  <c:v>4WE 16 August 2014</c:v>
                </c:pt>
                <c:pt idx="32">
                  <c:v>4WE 13 September 2014</c:v>
                </c:pt>
                <c:pt idx="33">
                  <c:v>4WE 11 October 2014</c:v>
                </c:pt>
                <c:pt idx="34">
                  <c:v>4WE 08 November 2014</c:v>
                </c:pt>
                <c:pt idx="35">
                  <c:v>4WE 06 December 2014</c:v>
                </c:pt>
                <c:pt idx="36">
                  <c:v>4WE 03 January 2015</c:v>
                </c:pt>
                <c:pt idx="37">
                  <c:v>4WE 31 January 2015</c:v>
                </c:pt>
                <c:pt idx="38">
                  <c:v>4WE 28 February 2015</c:v>
                </c:pt>
                <c:pt idx="39">
                  <c:v>4WE 28 March 2015</c:v>
                </c:pt>
                <c:pt idx="40">
                  <c:v>4WE 25 April 2015</c:v>
                </c:pt>
                <c:pt idx="41">
                  <c:v>4WE 23 May 2015</c:v>
                </c:pt>
                <c:pt idx="42">
                  <c:v>4WE 20 June 2015</c:v>
                </c:pt>
                <c:pt idx="43">
                  <c:v>4WE 18 July 2015</c:v>
                </c:pt>
                <c:pt idx="44">
                  <c:v>4WE 15 August 2015</c:v>
                </c:pt>
                <c:pt idx="45">
                  <c:v>4WE 12 September 2015</c:v>
                </c:pt>
                <c:pt idx="46">
                  <c:v>4WE 10 October 2015</c:v>
                </c:pt>
                <c:pt idx="47">
                  <c:v>4WE 07 November 2015</c:v>
                </c:pt>
                <c:pt idx="48">
                  <c:v>4WE 05 December 2015</c:v>
                </c:pt>
                <c:pt idx="49">
                  <c:v>4WE 02 January 2016</c:v>
                </c:pt>
                <c:pt idx="50">
                  <c:v>4WE 30 January 2016</c:v>
                </c:pt>
              </c:strCache>
            </c:strRef>
          </c:cat>
          <c:val>
            <c:numRef>
              <c:f>'RMS Brand data'!$D$10:$D$60</c:f>
              <c:numCache>
                <c:formatCode>#,##0.0;\-#,##0.0</c:formatCode>
                <c:ptCount val="51"/>
                <c:pt idx="0">
                  <c:v>28.027899999999999</c:v>
                </c:pt>
                <c:pt idx="1">
                  <c:v>98.994399999999999</c:v>
                </c:pt>
                <c:pt idx="2">
                  <c:v>2009.4809</c:v>
                </c:pt>
                <c:pt idx="3">
                  <c:v>1938.2374</c:v>
                </c:pt>
                <c:pt idx="4">
                  <c:v>1310.7261000000001</c:v>
                </c:pt>
                <c:pt idx="5">
                  <c:v>1494.7752</c:v>
                </c:pt>
                <c:pt idx="6">
                  <c:v>1230.1080999999999</c:v>
                </c:pt>
                <c:pt idx="7">
                  <c:v>788.36040000000003</c:v>
                </c:pt>
                <c:pt idx="8">
                  <c:v>374.9563</c:v>
                </c:pt>
                <c:pt idx="9">
                  <c:v>244.83430000000001</c:v>
                </c:pt>
                <c:pt idx="10">
                  <c:v>144.98509999999999</c:v>
                </c:pt>
                <c:pt idx="11">
                  <c:v>99.137</c:v>
                </c:pt>
                <c:pt idx="12">
                  <c:v>159.47470000000001</c:v>
                </c:pt>
                <c:pt idx="13">
                  <c:v>157.18270000000001</c:v>
                </c:pt>
                <c:pt idx="14">
                  <c:v>564.6789</c:v>
                </c:pt>
                <c:pt idx="15">
                  <c:v>1242.0044</c:v>
                </c:pt>
                <c:pt idx="16">
                  <c:v>1318.0220999999999</c:v>
                </c:pt>
                <c:pt idx="17">
                  <c:v>1443.1521</c:v>
                </c:pt>
                <c:pt idx="18">
                  <c:v>1248.8941</c:v>
                </c:pt>
                <c:pt idx="19">
                  <c:v>846.21839999999997</c:v>
                </c:pt>
                <c:pt idx="20">
                  <c:v>576.66800000000001</c:v>
                </c:pt>
                <c:pt idx="21">
                  <c:v>618.16480000000001</c:v>
                </c:pt>
                <c:pt idx="22">
                  <c:v>509.56</c:v>
                </c:pt>
                <c:pt idx="23">
                  <c:v>725.3107</c:v>
                </c:pt>
                <c:pt idx="24">
                  <c:v>303.14490000000001</c:v>
                </c:pt>
                <c:pt idx="25">
                  <c:v>395.59460000000001</c:v>
                </c:pt>
                <c:pt idx="26">
                  <c:v>444.98759999999999</c:v>
                </c:pt>
                <c:pt idx="27">
                  <c:v>555.82510000000002</c:v>
                </c:pt>
                <c:pt idx="28">
                  <c:v>557.26859999999999</c:v>
                </c:pt>
                <c:pt idx="29">
                  <c:v>652.49779999999998</c:v>
                </c:pt>
                <c:pt idx="30">
                  <c:v>693.4357</c:v>
                </c:pt>
                <c:pt idx="31">
                  <c:v>950.21780000000001</c:v>
                </c:pt>
                <c:pt idx="32">
                  <c:v>555.15380000000005</c:v>
                </c:pt>
                <c:pt idx="33">
                  <c:v>476.73379999999997</c:v>
                </c:pt>
                <c:pt idx="34">
                  <c:v>358.64060000000001</c:v>
                </c:pt>
                <c:pt idx="35">
                  <c:v>375.47859999999997</c:v>
                </c:pt>
                <c:pt idx="36">
                  <c:v>530.78920000000005</c:v>
                </c:pt>
                <c:pt idx="37">
                  <c:v>189.5746</c:v>
                </c:pt>
                <c:pt idx="38">
                  <c:v>265.29649999999998</c:v>
                </c:pt>
                <c:pt idx="39">
                  <c:v>297.57940000000002</c:v>
                </c:pt>
                <c:pt idx="40">
                  <c:v>437.74509999999998</c:v>
                </c:pt>
                <c:pt idx="41">
                  <c:v>412.66789999999997</c:v>
                </c:pt>
                <c:pt idx="42">
                  <c:v>386.29070000000002</c:v>
                </c:pt>
                <c:pt idx="43">
                  <c:v>544.90499999999997</c:v>
                </c:pt>
                <c:pt idx="44">
                  <c:v>444.85840000000002</c:v>
                </c:pt>
                <c:pt idx="45">
                  <c:v>379.4966</c:v>
                </c:pt>
                <c:pt idx="46">
                  <c:v>267.07870000000003</c:v>
                </c:pt>
                <c:pt idx="47">
                  <c:v>226.6019</c:v>
                </c:pt>
                <c:pt idx="48">
                  <c:v>229.00229999999999</c:v>
                </c:pt>
                <c:pt idx="49">
                  <c:v>348.21449999999999</c:v>
                </c:pt>
                <c:pt idx="50">
                  <c:v>140.64060000000001</c:v>
                </c:pt>
              </c:numCache>
            </c:numRef>
          </c:val>
          <c:smooth val="0"/>
          <c:extLst>
            <c:ext xmlns:c16="http://schemas.microsoft.com/office/drawing/2014/chart" uri="{C3380CC4-5D6E-409C-BE32-E72D297353CC}">
              <c16:uniqueId val="{00000002-F1B9-4A64-B26C-10875D02309F}"/>
            </c:ext>
          </c:extLst>
        </c:ser>
        <c:dLbls>
          <c:showLegendKey val="0"/>
          <c:showVal val="0"/>
          <c:showCatName val="0"/>
          <c:showSerName val="0"/>
          <c:showPercent val="0"/>
          <c:showBubbleSize val="0"/>
        </c:dLbls>
        <c:marker val="1"/>
        <c:smooth val="0"/>
        <c:axId val="390770448"/>
        <c:axId val="390763232"/>
      </c:lineChart>
      <c:catAx>
        <c:axId val="390770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200" b="1" i="0" u="none" strike="noStrike" kern="1200" baseline="0">
                <a:solidFill>
                  <a:schemeClr val="tx1"/>
                </a:solidFill>
                <a:latin typeface="+mn-lt"/>
                <a:ea typeface="+mn-ea"/>
                <a:cs typeface="+mn-cs"/>
              </a:defRPr>
            </a:pPr>
            <a:endParaRPr lang="en-US"/>
          </a:p>
        </c:txPr>
        <c:crossAx val="390763232"/>
        <c:crosses val="autoZero"/>
        <c:auto val="1"/>
        <c:lblAlgn val="ctr"/>
        <c:lblOffset val="100"/>
        <c:noMultiLvlLbl val="0"/>
      </c:catAx>
      <c:valAx>
        <c:axId val="390763232"/>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390770448"/>
        <c:crosses val="autoZero"/>
        <c:crossBetween val="between"/>
      </c:valAx>
      <c:spPr>
        <a:noFill/>
        <a:ln>
          <a:noFill/>
        </a:ln>
        <a:effectLst/>
      </c:spPr>
    </c:plotArea>
    <c:legend>
      <c:legendPos val="b"/>
      <c:layout>
        <c:manualLayout>
          <c:xMode val="edge"/>
          <c:yMode val="edge"/>
          <c:x val="2.2022490055852249E-2"/>
          <c:y val="0.81261187349165309"/>
          <c:w val="0.97797746892935644"/>
          <c:h val="0.13335744415233686"/>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1" i="0" u="none" strike="noStrike" kern="1200" spc="0" baseline="0">
                <a:solidFill>
                  <a:schemeClr val="tx1"/>
                </a:solidFill>
                <a:latin typeface="+mn-lt"/>
                <a:ea typeface="+mn-ea"/>
                <a:cs typeface="+mn-cs"/>
              </a:defRPr>
            </a:pPr>
            <a:r>
              <a:rPr lang="en-US" sz="2000" b="1" i="0" baseline="0" dirty="0">
                <a:solidFill>
                  <a:schemeClr val="tx1"/>
                </a:solidFill>
              </a:rPr>
              <a:t>Distribution(</a:t>
            </a:r>
            <a:r>
              <a:rPr lang="en-US" sz="2000" b="1" i="0" baseline="0" dirty="0" err="1">
                <a:solidFill>
                  <a:schemeClr val="tx1"/>
                </a:solidFill>
              </a:rPr>
              <a:t>Wtd</a:t>
            </a:r>
            <a:r>
              <a:rPr lang="en-US" sz="2000" b="1" i="0" baseline="0" dirty="0">
                <a:solidFill>
                  <a:schemeClr val="tx1"/>
                </a:solidFill>
              </a:rPr>
              <a:t>) </a:t>
            </a:r>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9.1301323085299285E-2"/>
          <c:y val="9.980082392644421E-2"/>
          <c:w val="0.88645887228111619"/>
          <c:h val="0.44324212155075376"/>
        </c:manualLayout>
      </c:layout>
      <c:lineChart>
        <c:grouping val="stacked"/>
        <c:varyColors val="0"/>
        <c:ser>
          <c:idx val="0"/>
          <c:order val="0"/>
          <c:tx>
            <c:strRef>
              <c:f>'RMS Brand data'!$B$80</c:f>
              <c:strCache>
                <c:ptCount val="1"/>
                <c:pt idx="0">
                  <c:v>ARLBERG LIME</c:v>
                </c:pt>
              </c:strCache>
            </c:strRef>
          </c:tx>
          <c:spPr>
            <a:ln w="28575" cap="rnd">
              <a:solidFill>
                <a:schemeClr val="accent1"/>
              </a:solidFill>
              <a:round/>
            </a:ln>
            <a:effectLst/>
          </c:spPr>
          <c:marker>
            <c:symbol val="none"/>
          </c:marker>
          <c:cat>
            <c:strRef>
              <c:f>'RMS Brand data'!$A$81:$A$240</c:f>
              <c:strCache>
                <c:ptCount val="160"/>
                <c:pt idx="0">
                  <c:v>WE 16 February 2013</c:v>
                </c:pt>
                <c:pt idx="1">
                  <c:v>WE 23 February 2013</c:v>
                </c:pt>
                <c:pt idx="2">
                  <c:v>WE 02 March 2013</c:v>
                </c:pt>
                <c:pt idx="3">
                  <c:v>WE 09 March 2013</c:v>
                </c:pt>
                <c:pt idx="4">
                  <c:v>WE 16 March 2013</c:v>
                </c:pt>
                <c:pt idx="5">
                  <c:v>WE 23 March 2013</c:v>
                </c:pt>
                <c:pt idx="6">
                  <c:v>WE 30 March 2013</c:v>
                </c:pt>
                <c:pt idx="7">
                  <c:v>WE 06 April 2013</c:v>
                </c:pt>
                <c:pt idx="8">
                  <c:v>WE 13 April 2013</c:v>
                </c:pt>
                <c:pt idx="9">
                  <c:v>WE 20 April 2013</c:v>
                </c:pt>
                <c:pt idx="10">
                  <c:v>WE 27 April 2013</c:v>
                </c:pt>
                <c:pt idx="11">
                  <c:v>WE 04 May 2013</c:v>
                </c:pt>
                <c:pt idx="12">
                  <c:v>WE 11 May 2013</c:v>
                </c:pt>
                <c:pt idx="13">
                  <c:v>WE 18 May 2013</c:v>
                </c:pt>
                <c:pt idx="14">
                  <c:v>WE 25 May 2013</c:v>
                </c:pt>
                <c:pt idx="15">
                  <c:v>WE 01 June 2013</c:v>
                </c:pt>
                <c:pt idx="16">
                  <c:v>WE 08 June 2013</c:v>
                </c:pt>
                <c:pt idx="17">
                  <c:v>WE 15 June 2013</c:v>
                </c:pt>
                <c:pt idx="18">
                  <c:v>WE 22 June 2013</c:v>
                </c:pt>
                <c:pt idx="19">
                  <c:v>WE 29 June 2013</c:v>
                </c:pt>
                <c:pt idx="20">
                  <c:v>WE 06 July 2013</c:v>
                </c:pt>
                <c:pt idx="21">
                  <c:v>WE 13 July 2013</c:v>
                </c:pt>
                <c:pt idx="22">
                  <c:v>WE 20 July 2013</c:v>
                </c:pt>
                <c:pt idx="23">
                  <c:v>WE 27 July 2013</c:v>
                </c:pt>
                <c:pt idx="24">
                  <c:v>WE 03 August 2013</c:v>
                </c:pt>
                <c:pt idx="25">
                  <c:v>WE 10 August 2013</c:v>
                </c:pt>
                <c:pt idx="26">
                  <c:v>WE 17 August 2013</c:v>
                </c:pt>
                <c:pt idx="27">
                  <c:v>WE 24 August 2013</c:v>
                </c:pt>
                <c:pt idx="28">
                  <c:v>WE 31 August 2013</c:v>
                </c:pt>
                <c:pt idx="29">
                  <c:v>WE 07 September 2013</c:v>
                </c:pt>
                <c:pt idx="30">
                  <c:v>WE 14 September 2013</c:v>
                </c:pt>
                <c:pt idx="31">
                  <c:v>WE 21 September 2013</c:v>
                </c:pt>
                <c:pt idx="32">
                  <c:v>WE 28 September 2013</c:v>
                </c:pt>
                <c:pt idx="33">
                  <c:v>WE 05 October 2013</c:v>
                </c:pt>
                <c:pt idx="34">
                  <c:v>WE 12 October 2013</c:v>
                </c:pt>
                <c:pt idx="35">
                  <c:v>WE 19 October 2013</c:v>
                </c:pt>
                <c:pt idx="36">
                  <c:v>WE 26 October 2013</c:v>
                </c:pt>
                <c:pt idx="37">
                  <c:v>WE 02 November 2013</c:v>
                </c:pt>
                <c:pt idx="38">
                  <c:v>WE 09 November 2013</c:v>
                </c:pt>
                <c:pt idx="39">
                  <c:v>WE 16 November 2013</c:v>
                </c:pt>
                <c:pt idx="40">
                  <c:v>WE 23 November 2013</c:v>
                </c:pt>
                <c:pt idx="41">
                  <c:v>WE 30 November 2013</c:v>
                </c:pt>
                <c:pt idx="42">
                  <c:v>WE 07 December 2013</c:v>
                </c:pt>
                <c:pt idx="43">
                  <c:v>WE 14 December 2013</c:v>
                </c:pt>
                <c:pt idx="44">
                  <c:v>WE 21 December 2013</c:v>
                </c:pt>
                <c:pt idx="45">
                  <c:v>WE 28 December 2013</c:v>
                </c:pt>
                <c:pt idx="46">
                  <c:v>WE 04 January 2014</c:v>
                </c:pt>
                <c:pt idx="47">
                  <c:v>WE 11 January 2014</c:v>
                </c:pt>
                <c:pt idx="48">
                  <c:v>WE 18 January 2014</c:v>
                </c:pt>
                <c:pt idx="49">
                  <c:v>WE 25 January 2014</c:v>
                </c:pt>
                <c:pt idx="50">
                  <c:v>WE 01 February 2014</c:v>
                </c:pt>
                <c:pt idx="51">
                  <c:v>WE 08 February 2014</c:v>
                </c:pt>
                <c:pt idx="52">
                  <c:v>WE 15 February 2014</c:v>
                </c:pt>
                <c:pt idx="53">
                  <c:v>WE 22 February 2014</c:v>
                </c:pt>
                <c:pt idx="54">
                  <c:v>WE 01 March 2014</c:v>
                </c:pt>
                <c:pt idx="55">
                  <c:v>WE 08 March 2014</c:v>
                </c:pt>
                <c:pt idx="56">
                  <c:v>WE 15 March 2014</c:v>
                </c:pt>
                <c:pt idx="57">
                  <c:v>WE 22 March 2014</c:v>
                </c:pt>
                <c:pt idx="58">
                  <c:v>WE 29 March 2014</c:v>
                </c:pt>
                <c:pt idx="59">
                  <c:v>WE 05 April 2014</c:v>
                </c:pt>
                <c:pt idx="60">
                  <c:v>WE 12 April 2014</c:v>
                </c:pt>
                <c:pt idx="61">
                  <c:v>WE 19 April 2014</c:v>
                </c:pt>
                <c:pt idx="62">
                  <c:v>WE 26 April 2014</c:v>
                </c:pt>
                <c:pt idx="63">
                  <c:v>WE 03 May 2014</c:v>
                </c:pt>
                <c:pt idx="64">
                  <c:v>WE 10 May 2014</c:v>
                </c:pt>
                <c:pt idx="65">
                  <c:v>WE 17 May 2014</c:v>
                </c:pt>
                <c:pt idx="66">
                  <c:v>WE 24 May 2014</c:v>
                </c:pt>
                <c:pt idx="67">
                  <c:v>WE 31 May 2014</c:v>
                </c:pt>
                <c:pt idx="68">
                  <c:v>WE 07 June 2014</c:v>
                </c:pt>
                <c:pt idx="69">
                  <c:v>WE 14 June 2014</c:v>
                </c:pt>
                <c:pt idx="70">
                  <c:v>WE 21 June 2014</c:v>
                </c:pt>
                <c:pt idx="71">
                  <c:v>WE 28 June 2014</c:v>
                </c:pt>
                <c:pt idx="72">
                  <c:v>WE 05 July 2014</c:v>
                </c:pt>
                <c:pt idx="73">
                  <c:v>WE 12 July 2014</c:v>
                </c:pt>
                <c:pt idx="74">
                  <c:v>WE 19 July 2014</c:v>
                </c:pt>
                <c:pt idx="75">
                  <c:v>WE 26 July 2014</c:v>
                </c:pt>
                <c:pt idx="76">
                  <c:v>WE 02 August 2014</c:v>
                </c:pt>
                <c:pt idx="77">
                  <c:v>WE 09 August 2014</c:v>
                </c:pt>
                <c:pt idx="78">
                  <c:v>WE 16 August 2014</c:v>
                </c:pt>
                <c:pt idx="79">
                  <c:v>WE 23 August 2014</c:v>
                </c:pt>
                <c:pt idx="80">
                  <c:v>WE 30 August 2014</c:v>
                </c:pt>
                <c:pt idx="81">
                  <c:v>WE 06 September 2014</c:v>
                </c:pt>
                <c:pt idx="82">
                  <c:v>WE 13 September 2014</c:v>
                </c:pt>
                <c:pt idx="83">
                  <c:v>WE 20 September 2014</c:v>
                </c:pt>
                <c:pt idx="84">
                  <c:v>WE 27 September 2014</c:v>
                </c:pt>
                <c:pt idx="85">
                  <c:v>WE 04 October 2014</c:v>
                </c:pt>
                <c:pt idx="86">
                  <c:v>WE 11 October 2014</c:v>
                </c:pt>
                <c:pt idx="87">
                  <c:v>WE 18 October 2014</c:v>
                </c:pt>
                <c:pt idx="88">
                  <c:v>WE 25 October 2014</c:v>
                </c:pt>
                <c:pt idx="89">
                  <c:v>WE 01 November 2014</c:v>
                </c:pt>
                <c:pt idx="90">
                  <c:v>WE 08 November 2014</c:v>
                </c:pt>
                <c:pt idx="91">
                  <c:v>WE 15 November 2014</c:v>
                </c:pt>
                <c:pt idx="92">
                  <c:v>WE 22 November 2014</c:v>
                </c:pt>
                <c:pt idx="93">
                  <c:v>WE 29 November 2014</c:v>
                </c:pt>
                <c:pt idx="94">
                  <c:v>WE 06 December 2014</c:v>
                </c:pt>
                <c:pt idx="95">
                  <c:v>WE 13 December 2014</c:v>
                </c:pt>
                <c:pt idx="96">
                  <c:v>WE 20 December 2014</c:v>
                </c:pt>
                <c:pt idx="97">
                  <c:v>WE 27 December 2014</c:v>
                </c:pt>
                <c:pt idx="98">
                  <c:v>WE 03 January 2015</c:v>
                </c:pt>
                <c:pt idx="99">
                  <c:v>WE 10 January 2015</c:v>
                </c:pt>
                <c:pt idx="100">
                  <c:v>WE 17 January 2015</c:v>
                </c:pt>
                <c:pt idx="101">
                  <c:v>WE 24 January 2015</c:v>
                </c:pt>
                <c:pt idx="102">
                  <c:v>WE 31 January 2015</c:v>
                </c:pt>
                <c:pt idx="103">
                  <c:v>WE 07 February 2015</c:v>
                </c:pt>
                <c:pt idx="104">
                  <c:v>WE 14 February 2015</c:v>
                </c:pt>
                <c:pt idx="105">
                  <c:v>WE 21 February 2015</c:v>
                </c:pt>
                <c:pt idx="106">
                  <c:v>WE 28 February 2015</c:v>
                </c:pt>
                <c:pt idx="107">
                  <c:v>WE 07 March 2015</c:v>
                </c:pt>
                <c:pt idx="108">
                  <c:v>WE 14 March 2015</c:v>
                </c:pt>
                <c:pt idx="109">
                  <c:v>WE 21 March 2015</c:v>
                </c:pt>
                <c:pt idx="110">
                  <c:v>WE 28 March 2015</c:v>
                </c:pt>
                <c:pt idx="111">
                  <c:v>WE 04 April 2015</c:v>
                </c:pt>
                <c:pt idx="112">
                  <c:v>WE 11 April 2015</c:v>
                </c:pt>
                <c:pt idx="113">
                  <c:v>WE 18 April 2015</c:v>
                </c:pt>
                <c:pt idx="114">
                  <c:v>WE 25 April 2015</c:v>
                </c:pt>
                <c:pt idx="115">
                  <c:v>WE 02 May 2015</c:v>
                </c:pt>
                <c:pt idx="116">
                  <c:v>WE 09 May 2015</c:v>
                </c:pt>
                <c:pt idx="117">
                  <c:v>WE 16 May 2015</c:v>
                </c:pt>
                <c:pt idx="118">
                  <c:v>WE 23 May 2015</c:v>
                </c:pt>
                <c:pt idx="119">
                  <c:v>WE 30 May 2015</c:v>
                </c:pt>
                <c:pt idx="120">
                  <c:v>WE 06 June 2015</c:v>
                </c:pt>
                <c:pt idx="121">
                  <c:v>WE 13 June 2015</c:v>
                </c:pt>
                <c:pt idx="122">
                  <c:v>WE 20 June 2015</c:v>
                </c:pt>
                <c:pt idx="123">
                  <c:v>WE 27 June 2015</c:v>
                </c:pt>
                <c:pt idx="124">
                  <c:v>WE 04 July 2015</c:v>
                </c:pt>
                <c:pt idx="125">
                  <c:v>WE 11 July 2015</c:v>
                </c:pt>
                <c:pt idx="126">
                  <c:v>WE 18 July 2015</c:v>
                </c:pt>
                <c:pt idx="127">
                  <c:v>WE 25 July 2015</c:v>
                </c:pt>
                <c:pt idx="128">
                  <c:v>WE 01 August 2015</c:v>
                </c:pt>
                <c:pt idx="129">
                  <c:v>WE 08 August 2015</c:v>
                </c:pt>
                <c:pt idx="130">
                  <c:v>WE 15 August 2015</c:v>
                </c:pt>
                <c:pt idx="131">
                  <c:v>WE 22 August 2015</c:v>
                </c:pt>
                <c:pt idx="132">
                  <c:v>WE 29 August 2015</c:v>
                </c:pt>
                <c:pt idx="133">
                  <c:v>WE 05 September 2015</c:v>
                </c:pt>
                <c:pt idx="134">
                  <c:v>WE 12 September 2015</c:v>
                </c:pt>
                <c:pt idx="135">
                  <c:v>WE 19 September 2015</c:v>
                </c:pt>
                <c:pt idx="136">
                  <c:v>WE 26 September 2015</c:v>
                </c:pt>
                <c:pt idx="137">
                  <c:v>WE 03 October 2015</c:v>
                </c:pt>
                <c:pt idx="138">
                  <c:v>WE 10 October 2015</c:v>
                </c:pt>
                <c:pt idx="139">
                  <c:v>WE 17 October 2015</c:v>
                </c:pt>
                <c:pt idx="140">
                  <c:v>WE 24 October 2015</c:v>
                </c:pt>
                <c:pt idx="141">
                  <c:v>WE 31 October 2015</c:v>
                </c:pt>
                <c:pt idx="142">
                  <c:v>WE 07 November 2015</c:v>
                </c:pt>
                <c:pt idx="143">
                  <c:v>WE 14 November 2015</c:v>
                </c:pt>
                <c:pt idx="144">
                  <c:v>WE 21 November 2015</c:v>
                </c:pt>
                <c:pt idx="145">
                  <c:v>WE 28 November 2015</c:v>
                </c:pt>
                <c:pt idx="146">
                  <c:v>WE 05 December 2015</c:v>
                </c:pt>
                <c:pt idx="147">
                  <c:v>WE 12 December 2015</c:v>
                </c:pt>
                <c:pt idx="148">
                  <c:v>WE 19 December 2015</c:v>
                </c:pt>
                <c:pt idx="149">
                  <c:v>WE 26 December 2015</c:v>
                </c:pt>
                <c:pt idx="150">
                  <c:v>WE 02 January 2016</c:v>
                </c:pt>
                <c:pt idx="151">
                  <c:v>WE 09 January 2016</c:v>
                </c:pt>
                <c:pt idx="152">
                  <c:v>WE 16 January 2016</c:v>
                </c:pt>
                <c:pt idx="153">
                  <c:v>WE 23 January 2016</c:v>
                </c:pt>
                <c:pt idx="154">
                  <c:v>WE 30 January 2016</c:v>
                </c:pt>
                <c:pt idx="155">
                  <c:v>WE 06 February 2016</c:v>
                </c:pt>
                <c:pt idx="156">
                  <c:v>WE 13 February 2016</c:v>
                </c:pt>
                <c:pt idx="157">
                  <c:v>WE 20 February 2016</c:v>
                </c:pt>
                <c:pt idx="158">
                  <c:v>WE 27 February 2016</c:v>
                </c:pt>
                <c:pt idx="159">
                  <c:v>WE 05 March 2016</c:v>
                </c:pt>
              </c:strCache>
            </c:strRef>
          </c:cat>
          <c:val>
            <c:numRef>
              <c:f>'RMS Brand data'!$B$81:$B$240</c:f>
              <c:numCache>
                <c:formatCode>#,##0.0;\-#,##0.0</c:formatCode>
                <c:ptCount val="160"/>
                <c:pt idx="0">
                  <c:v>6</c:v>
                </c:pt>
                <c:pt idx="1">
                  <c:v>9</c:v>
                </c:pt>
                <c:pt idx="2">
                  <c:v>10</c:v>
                </c:pt>
                <c:pt idx="3">
                  <c:v>10</c:v>
                </c:pt>
                <c:pt idx="4">
                  <c:v>13</c:v>
                </c:pt>
                <c:pt idx="5">
                  <c:v>19</c:v>
                </c:pt>
                <c:pt idx="6">
                  <c:v>29</c:v>
                </c:pt>
                <c:pt idx="7">
                  <c:v>25</c:v>
                </c:pt>
                <c:pt idx="8">
                  <c:v>28</c:v>
                </c:pt>
                <c:pt idx="9">
                  <c:v>29</c:v>
                </c:pt>
                <c:pt idx="10">
                  <c:v>31</c:v>
                </c:pt>
                <c:pt idx="11">
                  <c:v>33</c:v>
                </c:pt>
                <c:pt idx="12">
                  <c:v>31</c:v>
                </c:pt>
                <c:pt idx="13">
                  <c:v>35</c:v>
                </c:pt>
                <c:pt idx="14">
                  <c:v>45</c:v>
                </c:pt>
                <c:pt idx="15">
                  <c:v>45</c:v>
                </c:pt>
                <c:pt idx="16">
                  <c:v>45</c:v>
                </c:pt>
                <c:pt idx="17">
                  <c:v>45</c:v>
                </c:pt>
                <c:pt idx="18">
                  <c:v>44</c:v>
                </c:pt>
                <c:pt idx="19">
                  <c:v>46</c:v>
                </c:pt>
                <c:pt idx="20">
                  <c:v>47</c:v>
                </c:pt>
                <c:pt idx="21">
                  <c:v>49</c:v>
                </c:pt>
                <c:pt idx="22">
                  <c:v>51</c:v>
                </c:pt>
                <c:pt idx="23">
                  <c:v>51</c:v>
                </c:pt>
                <c:pt idx="24">
                  <c:v>50</c:v>
                </c:pt>
                <c:pt idx="25">
                  <c:v>48</c:v>
                </c:pt>
                <c:pt idx="26">
                  <c:v>48</c:v>
                </c:pt>
                <c:pt idx="27">
                  <c:v>49</c:v>
                </c:pt>
                <c:pt idx="28">
                  <c:v>46</c:v>
                </c:pt>
                <c:pt idx="29">
                  <c:v>48</c:v>
                </c:pt>
                <c:pt idx="30">
                  <c:v>46</c:v>
                </c:pt>
                <c:pt idx="31">
                  <c:v>46</c:v>
                </c:pt>
                <c:pt idx="32">
                  <c:v>46</c:v>
                </c:pt>
                <c:pt idx="33">
                  <c:v>46</c:v>
                </c:pt>
                <c:pt idx="34">
                  <c:v>47</c:v>
                </c:pt>
                <c:pt idx="35">
                  <c:v>46</c:v>
                </c:pt>
                <c:pt idx="36">
                  <c:v>48</c:v>
                </c:pt>
                <c:pt idx="37">
                  <c:v>54</c:v>
                </c:pt>
                <c:pt idx="38">
                  <c:v>52</c:v>
                </c:pt>
                <c:pt idx="39">
                  <c:v>52</c:v>
                </c:pt>
                <c:pt idx="40">
                  <c:v>54</c:v>
                </c:pt>
                <c:pt idx="41">
                  <c:v>55</c:v>
                </c:pt>
                <c:pt idx="42">
                  <c:v>52</c:v>
                </c:pt>
                <c:pt idx="43">
                  <c:v>54</c:v>
                </c:pt>
                <c:pt idx="44">
                  <c:v>60</c:v>
                </c:pt>
                <c:pt idx="45">
                  <c:v>60</c:v>
                </c:pt>
                <c:pt idx="46">
                  <c:v>51</c:v>
                </c:pt>
                <c:pt idx="47">
                  <c:v>44</c:v>
                </c:pt>
                <c:pt idx="48">
                  <c:v>45</c:v>
                </c:pt>
                <c:pt idx="49">
                  <c:v>44</c:v>
                </c:pt>
                <c:pt idx="50">
                  <c:v>44</c:v>
                </c:pt>
                <c:pt idx="51">
                  <c:v>44</c:v>
                </c:pt>
                <c:pt idx="52">
                  <c:v>43</c:v>
                </c:pt>
                <c:pt idx="53">
                  <c:v>44</c:v>
                </c:pt>
                <c:pt idx="54">
                  <c:v>48</c:v>
                </c:pt>
                <c:pt idx="55">
                  <c:v>50</c:v>
                </c:pt>
                <c:pt idx="56">
                  <c:v>49</c:v>
                </c:pt>
                <c:pt idx="57">
                  <c:v>46</c:v>
                </c:pt>
                <c:pt idx="58">
                  <c:v>49</c:v>
                </c:pt>
                <c:pt idx="59">
                  <c:v>49</c:v>
                </c:pt>
                <c:pt idx="60">
                  <c:v>49</c:v>
                </c:pt>
                <c:pt idx="61">
                  <c:v>55</c:v>
                </c:pt>
                <c:pt idx="62">
                  <c:v>48</c:v>
                </c:pt>
                <c:pt idx="63">
                  <c:v>52</c:v>
                </c:pt>
                <c:pt idx="64">
                  <c:v>49</c:v>
                </c:pt>
                <c:pt idx="65">
                  <c:v>55</c:v>
                </c:pt>
                <c:pt idx="66">
                  <c:v>56</c:v>
                </c:pt>
                <c:pt idx="67">
                  <c:v>55</c:v>
                </c:pt>
                <c:pt idx="68">
                  <c:v>54</c:v>
                </c:pt>
                <c:pt idx="69">
                  <c:v>57</c:v>
                </c:pt>
                <c:pt idx="70">
                  <c:v>54</c:v>
                </c:pt>
                <c:pt idx="71">
                  <c:v>52</c:v>
                </c:pt>
                <c:pt idx="72">
                  <c:v>52</c:v>
                </c:pt>
                <c:pt idx="73">
                  <c:v>53</c:v>
                </c:pt>
                <c:pt idx="74">
                  <c:v>53</c:v>
                </c:pt>
                <c:pt idx="75">
                  <c:v>56</c:v>
                </c:pt>
                <c:pt idx="76">
                  <c:v>53</c:v>
                </c:pt>
                <c:pt idx="77">
                  <c:v>54</c:v>
                </c:pt>
                <c:pt idx="78">
                  <c:v>52</c:v>
                </c:pt>
                <c:pt idx="79">
                  <c:v>53</c:v>
                </c:pt>
                <c:pt idx="80">
                  <c:v>51</c:v>
                </c:pt>
                <c:pt idx="81">
                  <c:v>48</c:v>
                </c:pt>
                <c:pt idx="82">
                  <c:v>48</c:v>
                </c:pt>
                <c:pt idx="83">
                  <c:v>50</c:v>
                </c:pt>
                <c:pt idx="84">
                  <c:v>49</c:v>
                </c:pt>
                <c:pt idx="85">
                  <c:v>50</c:v>
                </c:pt>
                <c:pt idx="86">
                  <c:v>47</c:v>
                </c:pt>
                <c:pt idx="87">
                  <c:v>45</c:v>
                </c:pt>
                <c:pt idx="88">
                  <c:v>45</c:v>
                </c:pt>
                <c:pt idx="89">
                  <c:v>48</c:v>
                </c:pt>
                <c:pt idx="90">
                  <c:v>47</c:v>
                </c:pt>
                <c:pt idx="91">
                  <c:v>46</c:v>
                </c:pt>
                <c:pt idx="92">
                  <c:v>47</c:v>
                </c:pt>
                <c:pt idx="93">
                  <c:v>46</c:v>
                </c:pt>
                <c:pt idx="94">
                  <c:v>47</c:v>
                </c:pt>
                <c:pt idx="95">
                  <c:v>50</c:v>
                </c:pt>
                <c:pt idx="96">
                  <c:v>57</c:v>
                </c:pt>
                <c:pt idx="97">
                  <c:v>59</c:v>
                </c:pt>
                <c:pt idx="98">
                  <c:v>49</c:v>
                </c:pt>
                <c:pt idx="99">
                  <c:v>40</c:v>
                </c:pt>
                <c:pt idx="100">
                  <c:v>41</c:v>
                </c:pt>
                <c:pt idx="101">
                  <c:v>42</c:v>
                </c:pt>
                <c:pt idx="102">
                  <c:v>44</c:v>
                </c:pt>
                <c:pt idx="103">
                  <c:v>45</c:v>
                </c:pt>
                <c:pt idx="104">
                  <c:v>45</c:v>
                </c:pt>
                <c:pt idx="105">
                  <c:v>42</c:v>
                </c:pt>
                <c:pt idx="106">
                  <c:v>44</c:v>
                </c:pt>
                <c:pt idx="107">
                  <c:v>42</c:v>
                </c:pt>
                <c:pt idx="108">
                  <c:v>44</c:v>
                </c:pt>
                <c:pt idx="109">
                  <c:v>46</c:v>
                </c:pt>
                <c:pt idx="110">
                  <c:v>46</c:v>
                </c:pt>
                <c:pt idx="111">
                  <c:v>49</c:v>
                </c:pt>
                <c:pt idx="112">
                  <c:v>46</c:v>
                </c:pt>
                <c:pt idx="113">
                  <c:v>47</c:v>
                </c:pt>
                <c:pt idx="114">
                  <c:v>46</c:v>
                </c:pt>
                <c:pt idx="115">
                  <c:v>47</c:v>
                </c:pt>
                <c:pt idx="116">
                  <c:v>43</c:v>
                </c:pt>
                <c:pt idx="117">
                  <c:v>42</c:v>
                </c:pt>
                <c:pt idx="118">
                  <c:v>46</c:v>
                </c:pt>
                <c:pt idx="119">
                  <c:v>43</c:v>
                </c:pt>
                <c:pt idx="120">
                  <c:v>44</c:v>
                </c:pt>
                <c:pt idx="121">
                  <c:v>45</c:v>
                </c:pt>
                <c:pt idx="122">
                  <c:v>45</c:v>
                </c:pt>
                <c:pt idx="123">
                  <c:v>44</c:v>
                </c:pt>
                <c:pt idx="124">
                  <c:v>45</c:v>
                </c:pt>
                <c:pt idx="125">
                  <c:v>44</c:v>
                </c:pt>
                <c:pt idx="126">
                  <c:v>44</c:v>
                </c:pt>
                <c:pt idx="127">
                  <c:v>44</c:v>
                </c:pt>
                <c:pt idx="128">
                  <c:v>44</c:v>
                </c:pt>
                <c:pt idx="129">
                  <c:v>43</c:v>
                </c:pt>
                <c:pt idx="130">
                  <c:v>42</c:v>
                </c:pt>
                <c:pt idx="131">
                  <c:v>42</c:v>
                </c:pt>
                <c:pt idx="132">
                  <c:v>45</c:v>
                </c:pt>
                <c:pt idx="133">
                  <c:v>40</c:v>
                </c:pt>
                <c:pt idx="134">
                  <c:v>41</c:v>
                </c:pt>
                <c:pt idx="135">
                  <c:v>37</c:v>
                </c:pt>
                <c:pt idx="136">
                  <c:v>26</c:v>
                </c:pt>
                <c:pt idx="137">
                  <c:v>25</c:v>
                </c:pt>
                <c:pt idx="138">
                  <c:v>24</c:v>
                </c:pt>
                <c:pt idx="139">
                  <c:v>24</c:v>
                </c:pt>
                <c:pt idx="140">
                  <c:v>24</c:v>
                </c:pt>
                <c:pt idx="141">
                  <c:v>25</c:v>
                </c:pt>
                <c:pt idx="142">
                  <c:v>23</c:v>
                </c:pt>
                <c:pt idx="143">
                  <c:v>23</c:v>
                </c:pt>
                <c:pt idx="144">
                  <c:v>24</c:v>
                </c:pt>
                <c:pt idx="145">
                  <c:v>24</c:v>
                </c:pt>
                <c:pt idx="146">
                  <c:v>25</c:v>
                </c:pt>
                <c:pt idx="147">
                  <c:v>26</c:v>
                </c:pt>
                <c:pt idx="148">
                  <c:v>28</c:v>
                </c:pt>
                <c:pt idx="149">
                  <c:v>30</c:v>
                </c:pt>
                <c:pt idx="150">
                  <c:v>23</c:v>
                </c:pt>
                <c:pt idx="151">
                  <c:v>17</c:v>
                </c:pt>
                <c:pt idx="152">
                  <c:v>19</c:v>
                </c:pt>
                <c:pt idx="153">
                  <c:v>19</c:v>
                </c:pt>
                <c:pt idx="154">
                  <c:v>20</c:v>
                </c:pt>
                <c:pt idx="155">
                  <c:v>21</c:v>
                </c:pt>
                <c:pt idx="156">
                  <c:v>21</c:v>
                </c:pt>
                <c:pt idx="157">
                  <c:v>20</c:v>
                </c:pt>
                <c:pt idx="158">
                  <c:v>21</c:v>
                </c:pt>
                <c:pt idx="159">
                  <c:v>22</c:v>
                </c:pt>
              </c:numCache>
            </c:numRef>
          </c:val>
          <c:smooth val="0"/>
          <c:extLst>
            <c:ext xmlns:c16="http://schemas.microsoft.com/office/drawing/2014/chart" uri="{C3380CC4-5D6E-409C-BE32-E72D297353CC}">
              <c16:uniqueId val="{00000000-BE1E-4FD0-835A-CF1FDA3693E2}"/>
            </c:ext>
          </c:extLst>
        </c:ser>
        <c:ser>
          <c:idx val="1"/>
          <c:order val="1"/>
          <c:tx>
            <c:strRef>
              <c:f>'RMS Brand data'!$C$80</c:f>
              <c:strCache>
                <c:ptCount val="1"/>
                <c:pt idx="0">
                  <c:v>INTERBREW RADLER</c:v>
                </c:pt>
              </c:strCache>
            </c:strRef>
          </c:tx>
          <c:spPr>
            <a:ln w="28575" cap="rnd">
              <a:solidFill>
                <a:schemeClr val="accent2"/>
              </a:solidFill>
              <a:round/>
            </a:ln>
            <a:effectLst/>
          </c:spPr>
          <c:marker>
            <c:symbol val="none"/>
          </c:marker>
          <c:cat>
            <c:strRef>
              <c:f>'RMS Brand data'!$A$81:$A$240</c:f>
              <c:strCache>
                <c:ptCount val="160"/>
                <c:pt idx="0">
                  <c:v>WE 16 February 2013</c:v>
                </c:pt>
                <c:pt idx="1">
                  <c:v>WE 23 February 2013</c:v>
                </c:pt>
                <c:pt idx="2">
                  <c:v>WE 02 March 2013</c:v>
                </c:pt>
                <c:pt idx="3">
                  <c:v>WE 09 March 2013</c:v>
                </c:pt>
                <c:pt idx="4">
                  <c:v>WE 16 March 2013</c:v>
                </c:pt>
                <c:pt idx="5">
                  <c:v>WE 23 March 2013</c:v>
                </c:pt>
                <c:pt idx="6">
                  <c:v>WE 30 March 2013</c:v>
                </c:pt>
                <c:pt idx="7">
                  <c:v>WE 06 April 2013</c:v>
                </c:pt>
                <c:pt idx="8">
                  <c:v>WE 13 April 2013</c:v>
                </c:pt>
                <c:pt idx="9">
                  <c:v>WE 20 April 2013</c:v>
                </c:pt>
                <c:pt idx="10">
                  <c:v>WE 27 April 2013</c:v>
                </c:pt>
                <c:pt idx="11">
                  <c:v>WE 04 May 2013</c:v>
                </c:pt>
                <c:pt idx="12">
                  <c:v>WE 11 May 2013</c:v>
                </c:pt>
                <c:pt idx="13">
                  <c:v>WE 18 May 2013</c:v>
                </c:pt>
                <c:pt idx="14">
                  <c:v>WE 25 May 2013</c:v>
                </c:pt>
                <c:pt idx="15">
                  <c:v>WE 01 June 2013</c:v>
                </c:pt>
                <c:pt idx="16">
                  <c:v>WE 08 June 2013</c:v>
                </c:pt>
                <c:pt idx="17">
                  <c:v>WE 15 June 2013</c:v>
                </c:pt>
                <c:pt idx="18">
                  <c:v>WE 22 June 2013</c:v>
                </c:pt>
                <c:pt idx="19">
                  <c:v>WE 29 June 2013</c:v>
                </c:pt>
                <c:pt idx="20">
                  <c:v>WE 06 July 2013</c:v>
                </c:pt>
                <c:pt idx="21">
                  <c:v>WE 13 July 2013</c:v>
                </c:pt>
                <c:pt idx="22">
                  <c:v>WE 20 July 2013</c:v>
                </c:pt>
                <c:pt idx="23">
                  <c:v>WE 27 July 2013</c:v>
                </c:pt>
                <c:pt idx="24">
                  <c:v>WE 03 August 2013</c:v>
                </c:pt>
                <c:pt idx="25">
                  <c:v>WE 10 August 2013</c:v>
                </c:pt>
                <c:pt idx="26">
                  <c:v>WE 17 August 2013</c:v>
                </c:pt>
                <c:pt idx="27">
                  <c:v>WE 24 August 2013</c:v>
                </c:pt>
                <c:pt idx="28">
                  <c:v>WE 31 August 2013</c:v>
                </c:pt>
                <c:pt idx="29">
                  <c:v>WE 07 September 2013</c:v>
                </c:pt>
                <c:pt idx="30">
                  <c:v>WE 14 September 2013</c:v>
                </c:pt>
                <c:pt idx="31">
                  <c:v>WE 21 September 2013</c:v>
                </c:pt>
                <c:pt idx="32">
                  <c:v>WE 28 September 2013</c:v>
                </c:pt>
                <c:pt idx="33">
                  <c:v>WE 05 October 2013</c:v>
                </c:pt>
                <c:pt idx="34">
                  <c:v>WE 12 October 2013</c:v>
                </c:pt>
                <c:pt idx="35">
                  <c:v>WE 19 October 2013</c:v>
                </c:pt>
                <c:pt idx="36">
                  <c:v>WE 26 October 2013</c:v>
                </c:pt>
                <c:pt idx="37">
                  <c:v>WE 02 November 2013</c:v>
                </c:pt>
                <c:pt idx="38">
                  <c:v>WE 09 November 2013</c:v>
                </c:pt>
                <c:pt idx="39">
                  <c:v>WE 16 November 2013</c:v>
                </c:pt>
                <c:pt idx="40">
                  <c:v>WE 23 November 2013</c:v>
                </c:pt>
                <c:pt idx="41">
                  <c:v>WE 30 November 2013</c:v>
                </c:pt>
                <c:pt idx="42">
                  <c:v>WE 07 December 2013</c:v>
                </c:pt>
                <c:pt idx="43">
                  <c:v>WE 14 December 2013</c:v>
                </c:pt>
                <c:pt idx="44">
                  <c:v>WE 21 December 2013</c:v>
                </c:pt>
                <c:pt idx="45">
                  <c:v>WE 28 December 2013</c:v>
                </c:pt>
                <c:pt idx="46">
                  <c:v>WE 04 January 2014</c:v>
                </c:pt>
                <c:pt idx="47">
                  <c:v>WE 11 January 2014</c:v>
                </c:pt>
                <c:pt idx="48">
                  <c:v>WE 18 January 2014</c:v>
                </c:pt>
                <c:pt idx="49">
                  <c:v>WE 25 January 2014</c:v>
                </c:pt>
                <c:pt idx="50">
                  <c:v>WE 01 February 2014</c:v>
                </c:pt>
                <c:pt idx="51">
                  <c:v>WE 08 February 2014</c:v>
                </c:pt>
                <c:pt idx="52">
                  <c:v>WE 15 February 2014</c:v>
                </c:pt>
                <c:pt idx="53">
                  <c:v>WE 22 February 2014</c:v>
                </c:pt>
                <c:pt idx="54">
                  <c:v>WE 01 March 2014</c:v>
                </c:pt>
                <c:pt idx="55">
                  <c:v>WE 08 March 2014</c:v>
                </c:pt>
                <c:pt idx="56">
                  <c:v>WE 15 March 2014</c:v>
                </c:pt>
                <c:pt idx="57">
                  <c:v>WE 22 March 2014</c:v>
                </c:pt>
                <c:pt idx="58">
                  <c:v>WE 29 March 2014</c:v>
                </c:pt>
                <c:pt idx="59">
                  <c:v>WE 05 April 2014</c:v>
                </c:pt>
                <c:pt idx="60">
                  <c:v>WE 12 April 2014</c:v>
                </c:pt>
                <c:pt idx="61">
                  <c:v>WE 19 April 2014</c:v>
                </c:pt>
                <c:pt idx="62">
                  <c:v>WE 26 April 2014</c:v>
                </c:pt>
                <c:pt idx="63">
                  <c:v>WE 03 May 2014</c:v>
                </c:pt>
                <c:pt idx="64">
                  <c:v>WE 10 May 2014</c:v>
                </c:pt>
                <c:pt idx="65">
                  <c:v>WE 17 May 2014</c:v>
                </c:pt>
                <c:pt idx="66">
                  <c:v>WE 24 May 2014</c:v>
                </c:pt>
                <c:pt idx="67">
                  <c:v>WE 31 May 2014</c:v>
                </c:pt>
                <c:pt idx="68">
                  <c:v>WE 07 June 2014</c:v>
                </c:pt>
                <c:pt idx="69">
                  <c:v>WE 14 June 2014</c:v>
                </c:pt>
                <c:pt idx="70">
                  <c:v>WE 21 June 2014</c:v>
                </c:pt>
                <c:pt idx="71">
                  <c:v>WE 28 June 2014</c:v>
                </c:pt>
                <c:pt idx="72">
                  <c:v>WE 05 July 2014</c:v>
                </c:pt>
                <c:pt idx="73">
                  <c:v>WE 12 July 2014</c:v>
                </c:pt>
                <c:pt idx="74">
                  <c:v>WE 19 July 2014</c:v>
                </c:pt>
                <c:pt idx="75">
                  <c:v>WE 26 July 2014</c:v>
                </c:pt>
                <c:pt idx="76">
                  <c:v>WE 02 August 2014</c:v>
                </c:pt>
                <c:pt idx="77">
                  <c:v>WE 09 August 2014</c:v>
                </c:pt>
                <c:pt idx="78">
                  <c:v>WE 16 August 2014</c:v>
                </c:pt>
                <c:pt idx="79">
                  <c:v>WE 23 August 2014</c:v>
                </c:pt>
                <c:pt idx="80">
                  <c:v>WE 30 August 2014</c:v>
                </c:pt>
                <c:pt idx="81">
                  <c:v>WE 06 September 2014</c:v>
                </c:pt>
                <c:pt idx="82">
                  <c:v>WE 13 September 2014</c:v>
                </c:pt>
                <c:pt idx="83">
                  <c:v>WE 20 September 2014</c:v>
                </c:pt>
                <c:pt idx="84">
                  <c:v>WE 27 September 2014</c:v>
                </c:pt>
                <c:pt idx="85">
                  <c:v>WE 04 October 2014</c:v>
                </c:pt>
                <c:pt idx="86">
                  <c:v>WE 11 October 2014</c:v>
                </c:pt>
                <c:pt idx="87">
                  <c:v>WE 18 October 2014</c:v>
                </c:pt>
                <c:pt idx="88">
                  <c:v>WE 25 October 2014</c:v>
                </c:pt>
                <c:pt idx="89">
                  <c:v>WE 01 November 2014</c:v>
                </c:pt>
                <c:pt idx="90">
                  <c:v>WE 08 November 2014</c:v>
                </c:pt>
                <c:pt idx="91">
                  <c:v>WE 15 November 2014</c:v>
                </c:pt>
                <c:pt idx="92">
                  <c:v>WE 22 November 2014</c:v>
                </c:pt>
                <c:pt idx="93">
                  <c:v>WE 29 November 2014</c:v>
                </c:pt>
                <c:pt idx="94">
                  <c:v>WE 06 December 2014</c:v>
                </c:pt>
                <c:pt idx="95">
                  <c:v>WE 13 December 2014</c:v>
                </c:pt>
                <c:pt idx="96">
                  <c:v>WE 20 December 2014</c:v>
                </c:pt>
                <c:pt idx="97">
                  <c:v>WE 27 December 2014</c:v>
                </c:pt>
                <c:pt idx="98">
                  <c:v>WE 03 January 2015</c:v>
                </c:pt>
                <c:pt idx="99">
                  <c:v>WE 10 January 2015</c:v>
                </c:pt>
                <c:pt idx="100">
                  <c:v>WE 17 January 2015</c:v>
                </c:pt>
                <c:pt idx="101">
                  <c:v>WE 24 January 2015</c:v>
                </c:pt>
                <c:pt idx="102">
                  <c:v>WE 31 January 2015</c:v>
                </c:pt>
                <c:pt idx="103">
                  <c:v>WE 07 February 2015</c:v>
                </c:pt>
                <c:pt idx="104">
                  <c:v>WE 14 February 2015</c:v>
                </c:pt>
                <c:pt idx="105">
                  <c:v>WE 21 February 2015</c:v>
                </c:pt>
                <c:pt idx="106">
                  <c:v>WE 28 February 2015</c:v>
                </c:pt>
                <c:pt idx="107">
                  <c:v>WE 07 March 2015</c:v>
                </c:pt>
                <c:pt idx="108">
                  <c:v>WE 14 March 2015</c:v>
                </c:pt>
                <c:pt idx="109">
                  <c:v>WE 21 March 2015</c:v>
                </c:pt>
                <c:pt idx="110">
                  <c:v>WE 28 March 2015</c:v>
                </c:pt>
                <c:pt idx="111">
                  <c:v>WE 04 April 2015</c:v>
                </c:pt>
                <c:pt idx="112">
                  <c:v>WE 11 April 2015</c:v>
                </c:pt>
                <c:pt idx="113">
                  <c:v>WE 18 April 2015</c:v>
                </c:pt>
                <c:pt idx="114">
                  <c:v>WE 25 April 2015</c:v>
                </c:pt>
                <c:pt idx="115">
                  <c:v>WE 02 May 2015</c:v>
                </c:pt>
                <c:pt idx="116">
                  <c:v>WE 09 May 2015</c:v>
                </c:pt>
                <c:pt idx="117">
                  <c:v>WE 16 May 2015</c:v>
                </c:pt>
                <c:pt idx="118">
                  <c:v>WE 23 May 2015</c:v>
                </c:pt>
                <c:pt idx="119">
                  <c:v>WE 30 May 2015</c:v>
                </c:pt>
                <c:pt idx="120">
                  <c:v>WE 06 June 2015</c:v>
                </c:pt>
                <c:pt idx="121">
                  <c:v>WE 13 June 2015</c:v>
                </c:pt>
                <c:pt idx="122">
                  <c:v>WE 20 June 2015</c:v>
                </c:pt>
                <c:pt idx="123">
                  <c:v>WE 27 June 2015</c:v>
                </c:pt>
                <c:pt idx="124">
                  <c:v>WE 04 July 2015</c:v>
                </c:pt>
                <c:pt idx="125">
                  <c:v>WE 11 July 2015</c:v>
                </c:pt>
                <c:pt idx="126">
                  <c:v>WE 18 July 2015</c:v>
                </c:pt>
                <c:pt idx="127">
                  <c:v>WE 25 July 2015</c:v>
                </c:pt>
                <c:pt idx="128">
                  <c:v>WE 01 August 2015</c:v>
                </c:pt>
                <c:pt idx="129">
                  <c:v>WE 08 August 2015</c:v>
                </c:pt>
                <c:pt idx="130">
                  <c:v>WE 15 August 2015</c:v>
                </c:pt>
                <c:pt idx="131">
                  <c:v>WE 22 August 2015</c:v>
                </c:pt>
                <c:pt idx="132">
                  <c:v>WE 29 August 2015</c:v>
                </c:pt>
                <c:pt idx="133">
                  <c:v>WE 05 September 2015</c:v>
                </c:pt>
                <c:pt idx="134">
                  <c:v>WE 12 September 2015</c:v>
                </c:pt>
                <c:pt idx="135">
                  <c:v>WE 19 September 2015</c:v>
                </c:pt>
                <c:pt idx="136">
                  <c:v>WE 26 September 2015</c:v>
                </c:pt>
                <c:pt idx="137">
                  <c:v>WE 03 October 2015</c:v>
                </c:pt>
                <c:pt idx="138">
                  <c:v>WE 10 October 2015</c:v>
                </c:pt>
                <c:pt idx="139">
                  <c:v>WE 17 October 2015</c:v>
                </c:pt>
                <c:pt idx="140">
                  <c:v>WE 24 October 2015</c:v>
                </c:pt>
                <c:pt idx="141">
                  <c:v>WE 31 October 2015</c:v>
                </c:pt>
                <c:pt idx="142">
                  <c:v>WE 07 November 2015</c:v>
                </c:pt>
                <c:pt idx="143">
                  <c:v>WE 14 November 2015</c:v>
                </c:pt>
                <c:pt idx="144">
                  <c:v>WE 21 November 2015</c:v>
                </c:pt>
                <c:pt idx="145">
                  <c:v>WE 28 November 2015</c:v>
                </c:pt>
                <c:pt idx="146">
                  <c:v>WE 05 December 2015</c:v>
                </c:pt>
                <c:pt idx="147">
                  <c:v>WE 12 December 2015</c:v>
                </c:pt>
                <c:pt idx="148">
                  <c:v>WE 19 December 2015</c:v>
                </c:pt>
                <c:pt idx="149">
                  <c:v>WE 26 December 2015</c:v>
                </c:pt>
                <c:pt idx="150">
                  <c:v>WE 02 January 2016</c:v>
                </c:pt>
                <c:pt idx="151">
                  <c:v>WE 09 January 2016</c:v>
                </c:pt>
                <c:pt idx="152">
                  <c:v>WE 16 January 2016</c:v>
                </c:pt>
                <c:pt idx="153">
                  <c:v>WE 23 January 2016</c:v>
                </c:pt>
                <c:pt idx="154">
                  <c:v>WE 30 January 2016</c:v>
                </c:pt>
                <c:pt idx="155">
                  <c:v>WE 06 February 2016</c:v>
                </c:pt>
                <c:pt idx="156">
                  <c:v>WE 13 February 2016</c:v>
                </c:pt>
                <c:pt idx="157">
                  <c:v>WE 20 February 2016</c:v>
                </c:pt>
                <c:pt idx="158">
                  <c:v>WE 27 February 2016</c:v>
                </c:pt>
                <c:pt idx="159">
                  <c:v>WE 05 March 2016</c:v>
                </c:pt>
              </c:strCache>
            </c:strRef>
          </c:cat>
          <c:val>
            <c:numRef>
              <c:f>'RMS Brand data'!$C$81:$C$240</c:f>
              <c:numCache>
                <c:formatCode>#,##0.0;\-#,##0.0</c:formatCode>
                <c:ptCount val="160"/>
                <c:pt idx="0">
                  <c:v>0</c:v>
                </c:pt>
                <c:pt idx="1">
                  <c:v>0</c:v>
                </c:pt>
                <c:pt idx="2">
                  <c:v>0</c:v>
                </c:pt>
                <c:pt idx="3">
                  <c:v>2</c:v>
                </c:pt>
                <c:pt idx="4">
                  <c:v>9</c:v>
                </c:pt>
                <c:pt idx="5">
                  <c:v>16</c:v>
                </c:pt>
                <c:pt idx="6">
                  <c:v>30</c:v>
                </c:pt>
                <c:pt idx="7">
                  <c:v>30</c:v>
                </c:pt>
                <c:pt idx="8">
                  <c:v>42</c:v>
                </c:pt>
                <c:pt idx="9">
                  <c:v>45</c:v>
                </c:pt>
                <c:pt idx="10">
                  <c:v>51</c:v>
                </c:pt>
                <c:pt idx="11">
                  <c:v>54</c:v>
                </c:pt>
                <c:pt idx="12">
                  <c:v>52</c:v>
                </c:pt>
                <c:pt idx="13">
                  <c:v>50</c:v>
                </c:pt>
                <c:pt idx="14">
                  <c:v>54</c:v>
                </c:pt>
                <c:pt idx="15">
                  <c:v>53</c:v>
                </c:pt>
                <c:pt idx="16">
                  <c:v>54</c:v>
                </c:pt>
                <c:pt idx="17">
                  <c:v>53</c:v>
                </c:pt>
                <c:pt idx="18">
                  <c:v>52</c:v>
                </c:pt>
                <c:pt idx="19">
                  <c:v>61</c:v>
                </c:pt>
                <c:pt idx="20">
                  <c:v>64</c:v>
                </c:pt>
                <c:pt idx="21">
                  <c:v>65</c:v>
                </c:pt>
                <c:pt idx="22">
                  <c:v>64</c:v>
                </c:pt>
                <c:pt idx="23">
                  <c:v>59</c:v>
                </c:pt>
                <c:pt idx="24">
                  <c:v>57</c:v>
                </c:pt>
                <c:pt idx="25">
                  <c:v>58</c:v>
                </c:pt>
                <c:pt idx="26">
                  <c:v>59</c:v>
                </c:pt>
                <c:pt idx="27">
                  <c:v>61</c:v>
                </c:pt>
                <c:pt idx="28">
                  <c:v>59</c:v>
                </c:pt>
                <c:pt idx="29">
                  <c:v>58</c:v>
                </c:pt>
                <c:pt idx="30">
                  <c:v>55</c:v>
                </c:pt>
                <c:pt idx="31">
                  <c:v>55</c:v>
                </c:pt>
                <c:pt idx="32">
                  <c:v>55</c:v>
                </c:pt>
                <c:pt idx="33">
                  <c:v>54</c:v>
                </c:pt>
                <c:pt idx="34">
                  <c:v>53</c:v>
                </c:pt>
                <c:pt idx="35">
                  <c:v>53</c:v>
                </c:pt>
                <c:pt idx="36">
                  <c:v>55</c:v>
                </c:pt>
                <c:pt idx="37">
                  <c:v>58</c:v>
                </c:pt>
                <c:pt idx="38">
                  <c:v>55</c:v>
                </c:pt>
                <c:pt idx="39">
                  <c:v>54</c:v>
                </c:pt>
                <c:pt idx="40">
                  <c:v>55</c:v>
                </c:pt>
                <c:pt idx="41">
                  <c:v>57</c:v>
                </c:pt>
                <c:pt idx="42">
                  <c:v>57</c:v>
                </c:pt>
                <c:pt idx="43">
                  <c:v>59</c:v>
                </c:pt>
                <c:pt idx="44">
                  <c:v>68</c:v>
                </c:pt>
                <c:pt idx="45">
                  <c:v>68</c:v>
                </c:pt>
                <c:pt idx="46">
                  <c:v>59</c:v>
                </c:pt>
                <c:pt idx="47">
                  <c:v>42</c:v>
                </c:pt>
                <c:pt idx="48">
                  <c:v>44</c:v>
                </c:pt>
                <c:pt idx="49">
                  <c:v>45</c:v>
                </c:pt>
                <c:pt idx="50">
                  <c:v>47</c:v>
                </c:pt>
                <c:pt idx="51">
                  <c:v>47</c:v>
                </c:pt>
                <c:pt idx="52">
                  <c:v>48</c:v>
                </c:pt>
                <c:pt idx="53">
                  <c:v>47</c:v>
                </c:pt>
                <c:pt idx="54">
                  <c:v>46</c:v>
                </c:pt>
                <c:pt idx="55">
                  <c:v>49</c:v>
                </c:pt>
                <c:pt idx="56">
                  <c:v>51</c:v>
                </c:pt>
                <c:pt idx="57">
                  <c:v>49</c:v>
                </c:pt>
                <c:pt idx="58">
                  <c:v>51</c:v>
                </c:pt>
                <c:pt idx="59">
                  <c:v>55</c:v>
                </c:pt>
                <c:pt idx="60">
                  <c:v>56</c:v>
                </c:pt>
                <c:pt idx="61">
                  <c:v>64</c:v>
                </c:pt>
                <c:pt idx="62">
                  <c:v>58</c:v>
                </c:pt>
                <c:pt idx="63">
                  <c:v>62</c:v>
                </c:pt>
                <c:pt idx="64">
                  <c:v>60</c:v>
                </c:pt>
                <c:pt idx="65">
                  <c:v>65</c:v>
                </c:pt>
                <c:pt idx="66">
                  <c:v>66</c:v>
                </c:pt>
                <c:pt idx="67">
                  <c:v>66</c:v>
                </c:pt>
                <c:pt idx="68">
                  <c:v>66</c:v>
                </c:pt>
                <c:pt idx="69">
                  <c:v>72</c:v>
                </c:pt>
                <c:pt idx="70">
                  <c:v>69</c:v>
                </c:pt>
                <c:pt idx="71">
                  <c:v>68</c:v>
                </c:pt>
                <c:pt idx="72">
                  <c:v>67</c:v>
                </c:pt>
                <c:pt idx="73">
                  <c:v>67</c:v>
                </c:pt>
                <c:pt idx="74">
                  <c:v>67</c:v>
                </c:pt>
                <c:pt idx="75">
                  <c:v>70</c:v>
                </c:pt>
                <c:pt idx="76">
                  <c:v>66</c:v>
                </c:pt>
                <c:pt idx="77">
                  <c:v>65</c:v>
                </c:pt>
                <c:pt idx="78">
                  <c:v>63</c:v>
                </c:pt>
                <c:pt idx="79">
                  <c:v>64</c:v>
                </c:pt>
                <c:pt idx="80">
                  <c:v>65</c:v>
                </c:pt>
                <c:pt idx="81">
                  <c:v>65</c:v>
                </c:pt>
                <c:pt idx="82">
                  <c:v>64</c:v>
                </c:pt>
                <c:pt idx="83">
                  <c:v>61</c:v>
                </c:pt>
                <c:pt idx="84">
                  <c:v>59</c:v>
                </c:pt>
                <c:pt idx="85">
                  <c:v>59</c:v>
                </c:pt>
                <c:pt idx="86">
                  <c:v>57</c:v>
                </c:pt>
                <c:pt idx="87">
                  <c:v>57</c:v>
                </c:pt>
                <c:pt idx="88">
                  <c:v>56</c:v>
                </c:pt>
                <c:pt idx="89">
                  <c:v>60</c:v>
                </c:pt>
                <c:pt idx="90">
                  <c:v>58</c:v>
                </c:pt>
                <c:pt idx="91">
                  <c:v>58</c:v>
                </c:pt>
                <c:pt idx="92">
                  <c:v>60</c:v>
                </c:pt>
                <c:pt idx="93">
                  <c:v>59</c:v>
                </c:pt>
                <c:pt idx="94">
                  <c:v>59</c:v>
                </c:pt>
                <c:pt idx="95">
                  <c:v>62</c:v>
                </c:pt>
                <c:pt idx="96">
                  <c:v>69</c:v>
                </c:pt>
                <c:pt idx="97">
                  <c:v>75</c:v>
                </c:pt>
                <c:pt idx="98">
                  <c:v>63</c:v>
                </c:pt>
                <c:pt idx="99">
                  <c:v>46</c:v>
                </c:pt>
                <c:pt idx="100">
                  <c:v>48</c:v>
                </c:pt>
                <c:pt idx="101">
                  <c:v>50</c:v>
                </c:pt>
                <c:pt idx="102">
                  <c:v>50</c:v>
                </c:pt>
                <c:pt idx="103">
                  <c:v>51</c:v>
                </c:pt>
                <c:pt idx="104">
                  <c:v>52</c:v>
                </c:pt>
                <c:pt idx="105">
                  <c:v>51</c:v>
                </c:pt>
                <c:pt idx="106">
                  <c:v>52</c:v>
                </c:pt>
                <c:pt idx="107">
                  <c:v>53</c:v>
                </c:pt>
                <c:pt idx="108">
                  <c:v>53</c:v>
                </c:pt>
                <c:pt idx="109">
                  <c:v>54</c:v>
                </c:pt>
                <c:pt idx="110">
                  <c:v>56</c:v>
                </c:pt>
                <c:pt idx="111">
                  <c:v>61</c:v>
                </c:pt>
                <c:pt idx="112">
                  <c:v>60</c:v>
                </c:pt>
                <c:pt idx="113">
                  <c:v>60</c:v>
                </c:pt>
                <c:pt idx="114">
                  <c:v>59</c:v>
                </c:pt>
                <c:pt idx="115">
                  <c:v>61</c:v>
                </c:pt>
                <c:pt idx="116">
                  <c:v>59</c:v>
                </c:pt>
                <c:pt idx="117">
                  <c:v>59</c:v>
                </c:pt>
                <c:pt idx="118">
                  <c:v>62</c:v>
                </c:pt>
                <c:pt idx="119">
                  <c:v>61</c:v>
                </c:pt>
                <c:pt idx="120">
                  <c:v>62</c:v>
                </c:pt>
                <c:pt idx="121">
                  <c:v>63</c:v>
                </c:pt>
                <c:pt idx="122">
                  <c:v>62</c:v>
                </c:pt>
                <c:pt idx="123">
                  <c:v>62</c:v>
                </c:pt>
                <c:pt idx="124">
                  <c:v>65</c:v>
                </c:pt>
                <c:pt idx="125">
                  <c:v>63</c:v>
                </c:pt>
                <c:pt idx="126">
                  <c:v>62</c:v>
                </c:pt>
                <c:pt idx="127">
                  <c:v>62</c:v>
                </c:pt>
                <c:pt idx="128">
                  <c:v>61</c:v>
                </c:pt>
                <c:pt idx="129">
                  <c:v>62</c:v>
                </c:pt>
                <c:pt idx="130">
                  <c:v>61</c:v>
                </c:pt>
                <c:pt idx="131">
                  <c:v>60</c:v>
                </c:pt>
                <c:pt idx="132">
                  <c:v>62</c:v>
                </c:pt>
                <c:pt idx="133">
                  <c:v>57</c:v>
                </c:pt>
                <c:pt idx="134">
                  <c:v>57</c:v>
                </c:pt>
                <c:pt idx="135">
                  <c:v>57</c:v>
                </c:pt>
                <c:pt idx="136">
                  <c:v>57</c:v>
                </c:pt>
                <c:pt idx="137">
                  <c:v>58</c:v>
                </c:pt>
                <c:pt idx="138">
                  <c:v>55</c:v>
                </c:pt>
                <c:pt idx="139">
                  <c:v>55</c:v>
                </c:pt>
                <c:pt idx="140">
                  <c:v>55</c:v>
                </c:pt>
                <c:pt idx="141">
                  <c:v>58</c:v>
                </c:pt>
                <c:pt idx="142">
                  <c:v>54</c:v>
                </c:pt>
                <c:pt idx="143">
                  <c:v>53</c:v>
                </c:pt>
                <c:pt idx="144">
                  <c:v>54</c:v>
                </c:pt>
                <c:pt idx="145">
                  <c:v>56</c:v>
                </c:pt>
                <c:pt idx="146">
                  <c:v>57</c:v>
                </c:pt>
                <c:pt idx="147">
                  <c:v>59</c:v>
                </c:pt>
                <c:pt idx="148">
                  <c:v>66</c:v>
                </c:pt>
                <c:pt idx="149">
                  <c:v>74</c:v>
                </c:pt>
                <c:pt idx="150">
                  <c:v>60</c:v>
                </c:pt>
                <c:pt idx="151">
                  <c:v>42</c:v>
                </c:pt>
                <c:pt idx="152">
                  <c:v>44</c:v>
                </c:pt>
                <c:pt idx="153">
                  <c:v>46</c:v>
                </c:pt>
                <c:pt idx="154">
                  <c:v>48</c:v>
                </c:pt>
                <c:pt idx="155">
                  <c:v>50</c:v>
                </c:pt>
                <c:pt idx="156">
                  <c:v>51</c:v>
                </c:pt>
                <c:pt idx="157">
                  <c:v>51</c:v>
                </c:pt>
                <c:pt idx="158">
                  <c:v>51</c:v>
                </c:pt>
                <c:pt idx="159">
                  <c:v>51</c:v>
                </c:pt>
              </c:numCache>
            </c:numRef>
          </c:val>
          <c:smooth val="0"/>
          <c:extLst>
            <c:ext xmlns:c16="http://schemas.microsoft.com/office/drawing/2014/chart" uri="{C3380CC4-5D6E-409C-BE32-E72D297353CC}">
              <c16:uniqueId val="{00000001-BE1E-4FD0-835A-CF1FDA3693E2}"/>
            </c:ext>
          </c:extLst>
        </c:ser>
        <c:ser>
          <c:idx val="2"/>
          <c:order val="2"/>
          <c:tx>
            <c:strRef>
              <c:f>'RMS Brand data'!$D$80</c:f>
              <c:strCache>
                <c:ptCount val="1"/>
                <c:pt idx="0">
                  <c:v>STARBREW CITRUS</c:v>
                </c:pt>
              </c:strCache>
            </c:strRef>
          </c:tx>
          <c:spPr>
            <a:ln w="28575" cap="rnd">
              <a:solidFill>
                <a:schemeClr val="accent3"/>
              </a:solidFill>
              <a:round/>
            </a:ln>
            <a:effectLst/>
          </c:spPr>
          <c:marker>
            <c:symbol val="none"/>
          </c:marker>
          <c:cat>
            <c:strRef>
              <c:f>'RMS Brand data'!$A$81:$A$240</c:f>
              <c:strCache>
                <c:ptCount val="160"/>
                <c:pt idx="0">
                  <c:v>WE 16 February 2013</c:v>
                </c:pt>
                <c:pt idx="1">
                  <c:v>WE 23 February 2013</c:v>
                </c:pt>
                <c:pt idx="2">
                  <c:v>WE 02 March 2013</c:v>
                </c:pt>
                <c:pt idx="3">
                  <c:v>WE 09 March 2013</c:v>
                </c:pt>
                <c:pt idx="4">
                  <c:v>WE 16 March 2013</c:v>
                </c:pt>
                <c:pt idx="5">
                  <c:v>WE 23 March 2013</c:v>
                </c:pt>
                <c:pt idx="6">
                  <c:v>WE 30 March 2013</c:v>
                </c:pt>
                <c:pt idx="7">
                  <c:v>WE 06 April 2013</c:v>
                </c:pt>
                <c:pt idx="8">
                  <c:v>WE 13 April 2013</c:v>
                </c:pt>
                <c:pt idx="9">
                  <c:v>WE 20 April 2013</c:v>
                </c:pt>
                <c:pt idx="10">
                  <c:v>WE 27 April 2013</c:v>
                </c:pt>
                <c:pt idx="11">
                  <c:v>WE 04 May 2013</c:v>
                </c:pt>
                <c:pt idx="12">
                  <c:v>WE 11 May 2013</c:v>
                </c:pt>
                <c:pt idx="13">
                  <c:v>WE 18 May 2013</c:v>
                </c:pt>
                <c:pt idx="14">
                  <c:v>WE 25 May 2013</c:v>
                </c:pt>
                <c:pt idx="15">
                  <c:v>WE 01 June 2013</c:v>
                </c:pt>
                <c:pt idx="16">
                  <c:v>WE 08 June 2013</c:v>
                </c:pt>
                <c:pt idx="17">
                  <c:v>WE 15 June 2013</c:v>
                </c:pt>
                <c:pt idx="18">
                  <c:v>WE 22 June 2013</c:v>
                </c:pt>
                <c:pt idx="19">
                  <c:v>WE 29 June 2013</c:v>
                </c:pt>
                <c:pt idx="20">
                  <c:v>WE 06 July 2013</c:v>
                </c:pt>
                <c:pt idx="21">
                  <c:v>WE 13 July 2013</c:v>
                </c:pt>
                <c:pt idx="22">
                  <c:v>WE 20 July 2013</c:v>
                </c:pt>
                <c:pt idx="23">
                  <c:v>WE 27 July 2013</c:v>
                </c:pt>
                <c:pt idx="24">
                  <c:v>WE 03 August 2013</c:v>
                </c:pt>
                <c:pt idx="25">
                  <c:v>WE 10 August 2013</c:v>
                </c:pt>
                <c:pt idx="26">
                  <c:v>WE 17 August 2013</c:v>
                </c:pt>
                <c:pt idx="27">
                  <c:v>WE 24 August 2013</c:v>
                </c:pt>
                <c:pt idx="28">
                  <c:v>WE 31 August 2013</c:v>
                </c:pt>
                <c:pt idx="29">
                  <c:v>WE 07 September 2013</c:v>
                </c:pt>
                <c:pt idx="30">
                  <c:v>WE 14 September 2013</c:v>
                </c:pt>
                <c:pt idx="31">
                  <c:v>WE 21 September 2013</c:v>
                </c:pt>
                <c:pt idx="32">
                  <c:v>WE 28 September 2013</c:v>
                </c:pt>
                <c:pt idx="33">
                  <c:v>WE 05 October 2013</c:v>
                </c:pt>
                <c:pt idx="34">
                  <c:v>WE 12 October 2013</c:v>
                </c:pt>
                <c:pt idx="35">
                  <c:v>WE 19 October 2013</c:v>
                </c:pt>
                <c:pt idx="36">
                  <c:v>WE 26 October 2013</c:v>
                </c:pt>
                <c:pt idx="37">
                  <c:v>WE 02 November 2013</c:v>
                </c:pt>
                <c:pt idx="38">
                  <c:v>WE 09 November 2013</c:v>
                </c:pt>
                <c:pt idx="39">
                  <c:v>WE 16 November 2013</c:v>
                </c:pt>
                <c:pt idx="40">
                  <c:v>WE 23 November 2013</c:v>
                </c:pt>
                <c:pt idx="41">
                  <c:v>WE 30 November 2013</c:v>
                </c:pt>
                <c:pt idx="42">
                  <c:v>WE 07 December 2013</c:v>
                </c:pt>
                <c:pt idx="43">
                  <c:v>WE 14 December 2013</c:v>
                </c:pt>
                <c:pt idx="44">
                  <c:v>WE 21 December 2013</c:v>
                </c:pt>
                <c:pt idx="45">
                  <c:v>WE 28 December 2013</c:v>
                </c:pt>
                <c:pt idx="46">
                  <c:v>WE 04 January 2014</c:v>
                </c:pt>
                <c:pt idx="47">
                  <c:v>WE 11 January 2014</c:v>
                </c:pt>
                <c:pt idx="48">
                  <c:v>WE 18 January 2014</c:v>
                </c:pt>
                <c:pt idx="49">
                  <c:v>WE 25 January 2014</c:v>
                </c:pt>
                <c:pt idx="50">
                  <c:v>WE 01 February 2014</c:v>
                </c:pt>
                <c:pt idx="51">
                  <c:v>WE 08 February 2014</c:v>
                </c:pt>
                <c:pt idx="52">
                  <c:v>WE 15 February 2014</c:v>
                </c:pt>
                <c:pt idx="53">
                  <c:v>WE 22 February 2014</c:v>
                </c:pt>
                <c:pt idx="54">
                  <c:v>WE 01 March 2014</c:v>
                </c:pt>
                <c:pt idx="55">
                  <c:v>WE 08 March 2014</c:v>
                </c:pt>
                <c:pt idx="56">
                  <c:v>WE 15 March 2014</c:v>
                </c:pt>
                <c:pt idx="57">
                  <c:v>WE 22 March 2014</c:v>
                </c:pt>
                <c:pt idx="58">
                  <c:v>WE 29 March 2014</c:v>
                </c:pt>
                <c:pt idx="59">
                  <c:v>WE 05 April 2014</c:v>
                </c:pt>
                <c:pt idx="60">
                  <c:v>WE 12 April 2014</c:v>
                </c:pt>
                <c:pt idx="61">
                  <c:v>WE 19 April 2014</c:v>
                </c:pt>
                <c:pt idx="62">
                  <c:v>WE 26 April 2014</c:v>
                </c:pt>
                <c:pt idx="63">
                  <c:v>WE 03 May 2014</c:v>
                </c:pt>
                <c:pt idx="64">
                  <c:v>WE 10 May 2014</c:v>
                </c:pt>
                <c:pt idx="65">
                  <c:v>WE 17 May 2014</c:v>
                </c:pt>
                <c:pt idx="66">
                  <c:v>WE 24 May 2014</c:v>
                </c:pt>
                <c:pt idx="67">
                  <c:v>WE 31 May 2014</c:v>
                </c:pt>
                <c:pt idx="68">
                  <c:v>WE 07 June 2014</c:v>
                </c:pt>
                <c:pt idx="69">
                  <c:v>WE 14 June 2014</c:v>
                </c:pt>
                <c:pt idx="70">
                  <c:v>WE 21 June 2014</c:v>
                </c:pt>
                <c:pt idx="71">
                  <c:v>WE 28 June 2014</c:v>
                </c:pt>
                <c:pt idx="72">
                  <c:v>WE 05 July 2014</c:v>
                </c:pt>
                <c:pt idx="73">
                  <c:v>WE 12 July 2014</c:v>
                </c:pt>
                <c:pt idx="74">
                  <c:v>WE 19 July 2014</c:v>
                </c:pt>
                <c:pt idx="75">
                  <c:v>WE 26 July 2014</c:v>
                </c:pt>
                <c:pt idx="76">
                  <c:v>WE 02 August 2014</c:v>
                </c:pt>
                <c:pt idx="77">
                  <c:v>WE 09 August 2014</c:v>
                </c:pt>
                <c:pt idx="78">
                  <c:v>WE 16 August 2014</c:v>
                </c:pt>
                <c:pt idx="79">
                  <c:v>WE 23 August 2014</c:v>
                </c:pt>
                <c:pt idx="80">
                  <c:v>WE 30 August 2014</c:v>
                </c:pt>
                <c:pt idx="81">
                  <c:v>WE 06 September 2014</c:v>
                </c:pt>
                <c:pt idx="82">
                  <c:v>WE 13 September 2014</c:v>
                </c:pt>
                <c:pt idx="83">
                  <c:v>WE 20 September 2014</c:v>
                </c:pt>
                <c:pt idx="84">
                  <c:v>WE 27 September 2014</c:v>
                </c:pt>
                <c:pt idx="85">
                  <c:v>WE 04 October 2014</c:v>
                </c:pt>
                <c:pt idx="86">
                  <c:v>WE 11 October 2014</c:v>
                </c:pt>
                <c:pt idx="87">
                  <c:v>WE 18 October 2014</c:v>
                </c:pt>
                <c:pt idx="88">
                  <c:v>WE 25 October 2014</c:v>
                </c:pt>
                <c:pt idx="89">
                  <c:v>WE 01 November 2014</c:v>
                </c:pt>
                <c:pt idx="90">
                  <c:v>WE 08 November 2014</c:v>
                </c:pt>
                <c:pt idx="91">
                  <c:v>WE 15 November 2014</c:v>
                </c:pt>
                <c:pt idx="92">
                  <c:v>WE 22 November 2014</c:v>
                </c:pt>
                <c:pt idx="93">
                  <c:v>WE 29 November 2014</c:v>
                </c:pt>
                <c:pt idx="94">
                  <c:v>WE 06 December 2014</c:v>
                </c:pt>
                <c:pt idx="95">
                  <c:v>WE 13 December 2014</c:v>
                </c:pt>
                <c:pt idx="96">
                  <c:v>WE 20 December 2014</c:v>
                </c:pt>
                <c:pt idx="97">
                  <c:v>WE 27 December 2014</c:v>
                </c:pt>
                <c:pt idx="98">
                  <c:v>WE 03 January 2015</c:v>
                </c:pt>
                <c:pt idx="99">
                  <c:v>WE 10 January 2015</c:v>
                </c:pt>
                <c:pt idx="100">
                  <c:v>WE 17 January 2015</c:v>
                </c:pt>
                <c:pt idx="101">
                  <c:v>WE 24 January 2015</c:v>
                </c:pt>
                <c:pt idx="102">
                  <c:v>WE 31 January 2015</c:v>
                </c:pt>
                <c:pt idx="103">
                  <c:v>WE 07 February 2015</c:v>
                </c:pt>
                <c:pt idx="104">
                  <c:v>WE 14 February 2015</c:v>
                </c:pt>
                <c:pt idx="105">
                  <c:v>WE 21 February 2015</c:v>
                </c:pt>
                <c:pt idx="106">
                  <c:v>WE 28 February 2015</c:v>
                </c:pt>
                <c:pt idx="107">
                  <c:v>WE 07 March 2015</c:v>
                </c:pt>
                <c:pt idx="108">
                  <c:v>WE 14 March 2015</c:v>
                </c:pt>
                <c:pt idx="109">
                  <c:v>WE 21 March 2015</c:v>
                </c:pt>
                <c:pt idx="110">
                  <c:v>WE 28 March 2015</c:v>
                </c:pt>
                <c:pt idx="111">
                  <c:v>WE 04 April 2015</c:v>
                </c:pt>
                <c:pt idx="112">
                  <c:v>WE 11 April 2015</c:v>
                </c:pt>
                <c:pt idx="113">
                  <c:v>WE 18 April 2015</c:v>
                </c:pt>
                <c:pt idx="114">
                  <c:v>WE 25 April 2015</c:v>
                </c:pt>
                <c:pt idx="115">
                  <c:v>WE 02 May 2015</c:v>
                </c:pt>
                <c:pt idx="116">
                  <c:v>WE 09 May 2015</c:v>
                </c:pt>
                <c:pt idx="117">
                  <c:v>WE 16 May 2015</c:v>
                </c:pt>
                <c:pt idx="118">
                  <c:v>WE 23 May 2015</c:v>
                </c:pt>
                <c:pt idx="119">
                  <c:v>WE 30 May 2015</c:v>
                </c:pt>
                <c:pt idx="120">
                  <c:v>WE 06 June 2015</c:v>
                </c:pt>
                <c:pt idx="121">
                  <c:v>WE 13 June 2015</c:v>
                </c:pt>
                <c:pt idx="122">
                  <c:v>WE 20 June 2015</c:v>
                </c:pt>
                <c:pt idx="123">
                  <c:v>WE 27 June 2015</c:v>
                </c:pt>
                <c:pt idx="124">
                  <c:v>WE 04 July 2015</c:v>
                </c:pt>
                <c:pt idx="125">
                  <c:v>WE 11 July 2015</c:v>
                </c:pt>
                <c:pt idx="126">
                  <c:v>WE 18 July 2015</c:v>
                </c:pt>
                <c:pt idx="127">
                  <c:v>WE 25 July 2015</c:v>
                </c:pt>
                <c:pt idx="128">
                  <c:v>WE 01 August 2015</c:v>
                </c:pt>
                <c:pt idx="129">
                  <c:v>WE 08 August 2015</c:v>
                </c:pt>
                <c:pt idx="130">
                  <c:v>WE 15 August 2015</c:v>
                </c:pt>
                <c:pt idx="131">
                  <c:v>WE 22 August 2015</c:v>
                </c:pt>
                <c:pt idx="132">
                  <c:v>WE 29 August 2015</c:v>
                </c:pt>
                <c:pt idx="133">
                  <c:v>WE 05 September 2015</c:v>
                </c:pt>
                <c:pt idx="134">
                  <c:v>WE 12 September 2015</c:v>
                </c:pt>
                <c:pt idx="135">
                  <c:v>WE 19 September 2015</c:v>
                </c:pt>
                <c:pt idx="136">
                  <c:v>WE 26 September 2015</c:v>
                </c:pt>
                <c:pt idx="137">
                  <c:v>WE 03 October 2015</c:v>
                </c:pt>
                <c:pt idx="138">
                  <c:v>WE 10 October 2015</c:v>
                </c:pt>
                <c:pt idx="139">
                  <c:v>WE 17 October 2015</c:v>
                </c:pt>
                <c:pt idx="140">
                  <c:v>WE 24 October 2015</c:v>
                </c:pt>
                <c:pt idx="141">
                  <c:v>WE 31 October 2015</c:v>
                </c:pt>
                <c:pt idx="142">
                  <c:v>WE 07 November 2015</c:v>
                </c:pt>
                <c:pt idx="143">
                  <c:v>WE 14 November 2015</c:v>
                </c:pt>
                <c:pt idx="144">
                  <c:v>WE 21 November 2015</c:v>
                </c:pt>
                <c:pt idx="145">
                  <c:v>WE 28 November 2015</c:v>
                </c:pt>
                <c:pt idx="146">
                  <c:v>WE 05 December 2015</c:v>
                </c:pt>
                <c:pt idx="147">
                  <c:v>WE 12 December 2015</c:v>
                </c:pt>
                <c:pt idx="148">
                  <c:v>WE 19 December 2015</c:v>
                </c:pt>
                <c:pt idx="149">
                  <c:v>WE 26 December 2015</c:v>
                </c:pt>
                <c:pt idx="150">
                  <c:v>WE 02 January 2016</c:v>
                </c:pt>
                <c:pt idx="151">
                  <c:v>WE 09 January 2016</c:v>
                </c:pt>
                <c:pt idx="152">
                  <c:v>WE 16 January 2016</c:v>
                </c:pt>
                <c:pt idx="153">
                  <c:v>WE 23 January 2016</c:v>
                </c:pt>
                <c:pt idx="154">
                  <c:v>WE 30 January 2016</c:v>
                </c:pt>
                <c:pt idx="155">
                  <c:v>WE 06 February 2016</c:v>
                </c:pt>
                <c:pt idx="156">
                  <c:v>WE 13 February 2016</c:v>
                </c:pt>
                <c:pt idx="157">
                  <c:v>WE 20 February 2016</c:v>
                </c:pt>
                <c:pt idx="158">
                  <c:v>WE 27 February 2016</c:v>
                </c:pt>
                <c:pt idx="159">
                  <c:v>WE 05 March 2016</c:v>
                </c:pt>
              </c:strCache>
            </c:strRef>
          </c:cat>
          <c:val>
            <c:numRef>
              <c:f>'RMS Brand data'!$D$81:$D$240</c:f>
              <c:numCache>
                <c:formatCode>#,##0.0;\-#,##0.0</c:formatCode>
                <c:ptCount val="160"/>
                <c:pt idx="0">
                  <c:v>13</c:v>
                </c:pt>
                <c:pt idx="1">
                  <c:v>13</c:v>
                </c:pt>
                <c:pt idx="2">
                  <c:v>12</c:v>
                </c:pt>
                <c:pt idx="3">
                  <c:v>12</c:v>
                </c:pt>
                <c:pt idx="4">
                  <c:v>10</c:v>
                </c:pt>
                <c:pt idx="5">
                  <c:v>16</c:v>
                </c:pt>
                <c:pt idx="6">
                  <c:v>25</c:v>
                </c:pt>
                <c:pt idx="7">
                  <c:v>31</c:v>
                </c:pt>
                <c:pt idx="8">
                  <c:v>35</c:v>
                </c:pt>
                <c:pt idx="9">
                  <c:v>44</c:v>
                </c:pt>
                <c:pt idx="10">
                  <c:v>52</c:v>
                </c:pt>
                <c:pt idx="11">
                  <c:v>56</c:v>
                </c:pt>
                <c:pt idx="12">
                  <c:v>54</c:v>
                </c:pt>
                <c:pt idx="13">
                  <c:v>54</c:v>
                </c:pt>
                <c:pt idx="14">
                  <c:v>61</c:v>
                </c:pt>
                <c:pt idx="15">
                  <c:v>61</c:v>
                </c:pt>
                <c:pt idx="16">
                  <c:v>62</c:v>
                </c:pt>
                <c:pt idx="17">
                  <c:v>62</c:v>
                </c:pt>
                <c:pt idx="18">
                  <c:v>59</c:v>
                </c:pt>
                <c:pt idx="19">
                  <c:v>61</c:v>
                </c:pt>
                <c:pt idx="20">
                  <c:v>62</c:v>
                </c:pt>
                <c:pt idx="21">
                  <c:v>65</c:v>
                </c:pt>
                <c:pt idx="22">
                  <c:v>64</c:v>
                </c:pt>
                <c:pt idx="23">
                  <c:v>62</c:v>
                </c:pt>
                <c:pt idx="24">
                  <c:v>61</c:v>
                </c:pt>
                <c:pt idx="25">
                  <c:v>60</c:v>
                </c:pt>
                <c:pt idx="26">
                  <c:v>60</c:v>
                </c:pt>
                <c:pt idx="27">
                  <c:v>61</c:v>
                </c:pt>
                <c:pt idx="28">
                  <c:v>58</c:v>
                </c:pt>
                <c:pt idx="29">
                  <c:v>56</c:v>
                </c:pt>
                <c:pt idx="30">
                  <c:v>55</c:v>
                </c:pt>
                <c:pt idx="31">
                  <c:v>56</c:v>
                </c:pt>
                <c:pt idx="32">
                  <c:v>57</c:v>
                </c:pt>
                <c:pt idx="33">
                  <c:v>57</c:v>
                </c:pt>
                <c:pt idx="34">
                  <c:v>61</c:v>
                </c:pt>
                <c:pt idx="35">
                  <c:v>59</c:v>
                </c:pt>
                <c:pt idx="36">
                  <c:v>60</c:v>
                </c:pt>
                <c:pt idx="37">
                  <c:v>63</c:v>
                </c:pt>
                <c:pt idx="38">
                  <c:v>60</c:v>
                </c:pt>
                <c:pt idx="39">
                  <c:v>60</c:v>
                </c:pt>
                <c:pt idx="40">
                  <c:v>60</c:v>
                </c:pt>
                <c:pt idx="41">
                  <c:v>62</c:v>
                </c:pt>
                <c:pt idx="42">
                  <c:v>61</c:v>
                </c:pt>
                <c:pt idx="43">
                  <c:v>62</c:v>
                </c:pt>
                <c:pt idx="44">
                  <c:v>72</c:v>
                </c:pt>
                <c:pt idx="45">
                  <c:v>72</c:v>
                </c:pt>
                <c:pt idx="46">
                  <c:v>63</c:v>
                </c:pt>
                <c:pt idx="47">
                  <c:v>48</c:v>
                </c:pt>
                <c:pt idx="48">
                  <c:v>53</c:v>
                </c:pt>
                <c:pt idx="49">
                  <c:v>54</c:v>
                </c:pt>
                <c:pt idx="50">
                  <c:v>56</c:v>
                </c:pt>
                <c:pt idx="51">
                  <c:v>58</c:v>
                </c:pt>
                <c:pt idx="52">
                  <c:v>58</c:v>
                </c:pt>
                <c:pt idx="53">
                  <c:v>58</c:v>
                </c:pt>
                <c:pt idx="54">
                  <c:v>56</c:v>
                </c:pt>
                <c:pt idx="55">
                  <c:v>57</c:v>
                </c:pt>
                <c:pt idx="56">
                  <c:v>61</c:v>
                </c:pt>
                <c:pt idx="57">
                  <c:v>57</c:v>
                </c:pt>
                <c:pt idx="58">
                  <c:v>56</c:v>
                </c:pt>
                <c:pt idx="59">
                  <c:v>56</c:v>
                </c:pt>
                <c:pt idx="60">
                  <c:v>57</c:v>
                </c:pt>
                <c:pt idx="61">
                  <c:v>64</c:v>
                </c:pt>
                <c:pt idx="62">
                  <c:v>57</c:v>
                </c:pt>
                <c:pt idx="63">
                  <c:v>61</c:v>
                </c:pt>
                <c:pt idx="64">
                  <c:v>58</c:v>
                </c:pt>
                <c:pt idx="65">
                  <c:v>63</c:v>
                </c:pt>
                <c:pt idx="66">
                  <c:v>64</c:v>
                </c:pt>
                <c:pt idx="67">
                  <c:v>64</c:v>
                </c:pt>
                <c:pt idx="68">
                  <c:v>64</c:v>
                </c:pt>
                <c:pt idx="69">
                  <c:v>71</c:v>
                </c:pt>
                <c:pt idx="70">
                  <c:v>68</c:v>
                </c:pt>
                <c:pt idx="71">
                  <c:v>65</c:v>
                </c:pt>
                <c:pt idx="72">
                  <c:v>64</c:v>
                </c:pt>
                <c:pt idx="73">
                  <c:v>65</c:v>
                </c:pt>
                <c:pt idx="74">
                  <c:v>65</c:v>
                </c:pt>
                <c:pt idx="75">
                  <c:v>69</c:v>
                </c:pt>
                <c:pt idx="76">
                  <c:v>65</c:v>
                </c:pt>
                <c:pt idx="77">
                  <c:v>64</c:v>
                </c:pt>
                <c:pt idx="78">
                  <c:v>62</c:v>
                </c:pt>
                <c:pt idx="79">
                  <c:v>63</c:v>
                </c:pt>
                <c:pt idx="80">
                  <c:v>61</c:v>
                </c:pt>
                <c:pt idx="81">
                  <c:v>59</c:v>
                </c:pt>
                <c:pt idx="82">
                  <c:v>59</c:v>
                </c:pt>
                <c:pt idx="83">
                  <c:v>58</c:v>
                </c:pt>
                <c:pt idx="84">
                  <c:v>58</c:v>
                </c:pt>
                <c:pt idx="85">
                  <c:v>58</c:v>
                </c:pt>
                <c:pt idx="86">
                  <c:v>61</c:v>
                </c:pt>
                <c:pt idx="87">
                  <c:v>60</c:v>
                </c:pt>
                <c:pt idx="88">
                  <c:v>60</c:v>
                </c:pt>
                <c:pt idx="89">
                  <c:v>61</c:v>
                </c:pt>
                <c:pt idx="90">
                  <c:v>57</c:v>
                </c:pt>
                <c:pt idx="91">
                  <c:v>57</c:v>
                </c:pt>
                <c:pt idx="92">
                  <c:v>62</c:v>
                </c:pt>
                <c:pt idx="93">
                  <c:v>61</c:v>
                </c:pt>
                <c:pt idx="94">
                  <c:v>61</c:v>
                </c:pt>
                <c:pt idx="95">
                  <c:v>63</c:v>
                </c:pt>
                <c:pt idx="96">
                  <c:v>70</c:v>
                </c:pt>
                <c:pt idx="97">
                  <c:v>76</c:v>
                </c:pt>
                <c:pt idx="98">
                  <c:v>63</c:v>
                </c:pt>
                <c:pt idx="99">
                  <c:v>43</c:v>
                </c:pt>
                <c:pt idx="100">
                  <c:v>45</c:v>
                </c:pt>
                <c:pt idx="101">
                  <c:v>46</c:v>
                </c:pt>
                <c:pt idx="102">
                  <c:v>48</c:v>
                </c:pt>
                <c:pt idx="103">
                  <c:v>53</c:v>
                </c:pt>
                <c:pt idx="104">
                  <c:v>55</c:v>
                </c:pt>
                <c:pt idx="105">
                  <c:v>54</c:v>
                </c:pt>
                <c:pt idx="106">
                  <c:v>53</c:v>
                </c:pt>
                <c:pt idx="107">
                  <c:v>51</c:v>
                </c:pt>
                <c:pt idx="108">
                  <c:v>55</c:v>
                </c:pt>
                <c:pt idx="109">
                  <c:v>55</c:v>
                </c:pt>
                <c:pt idx="110">
                  <c:v>57</c:v>
                </c:pt>
                <c:pt idx="111">
                  <c:v>63</c:v>
                </c:pt>
                <c:pt idx="112">
                  <c:v>60</c:v>
                </c:pt>
                <c:pt idx="113">
                  <c:v>61</c:v>
                </c:pt>
                <c:pt idx="114">
                  <c:v>61</c:v>
                </c:pt>
                <c:pt idx="115">
                  <c:v>62</c:v>
                </c:pt>
                <c:pt idx="116">
                  <c:v>60</c:v>
                </c:pt>
                <c:pt idx="117">
                  <c:v>58</c:v>
                </c:pt>
                <c:pt idx="118">
                  <c:v>61</c:v>
                </c:pt>
                <c:pt idx="119">
                  <c:v>58</c:v>
                </c:pt>
                <c:pt idx="120">
                  <c:v>58</c:v>
                </c:pt>
                <c:pt idx="121">
                  <c:v>58</c:v>
                </c:pt>
                <c:pt idx="122">
                  <c:v>58</c:v>
                </c:pt>
                <c:pt idx="123">
                  <c:v>59</c:v>
                </c:pt>
                <c:pt idx="124">
                  <c:v>61</c:v>
                </c:pt>
                <c:pt idx="125">
                  <c:v>60</c:v>
                </c:pt>
                <c:pt idx="126">
                  <c:v>59</c:v>
                </c:pt>
                <c:pt idx="127">
                  <c:v>57</c:v>
                </c:pt>
                <c:pt idx="128">
                  <c:v>56</c:v>
                </c:pt>
                <c:pt idx="129">
                  <c:v>57</c:v>
                </c:pt>
                <c:pt idx="130">
                  <c:v>57</c:v>
                </c:pt>
                <c:pt idx="131">
                  <c:v>57</c:v>
                </c:pt>
                <c:pt idx="132">
                  <c:v>59</c:v>
                </c:pt>
                <c:pt idx="133">
                  <c:v>54</c:v>
                </c:pt>
                <c:pt idx="134">
                  <c:v>54</c:v>
                </c:pt>
                <c:pt idx="135">
                  <c:v>54</c:v>
                </c:pt>
                <c:pt idx="136">
                  <c:v>52</c:v>
                </c:pt>
                <c:pt idx="137">
                  <c:v>51</c:v>
                </c:pt>
                <c:pt idx="138">
                  <c:v>47</c:v>
                </c:pt>
                <c:pt idx="139">
                  <c:v>47</c:v>
                </c:pt>
                <c:pt idx="140">
                  <c:v>49</c:v>
                </c:pt>
                <c:pt idx="141">
                  <c:v>51</c:v>
                </c:pt>
                <c:pt idx="142">
                  <c:v>48</c:v>
                </c:pt>
                <c:pt idx="143">
                  <c:v>48</c:v>
                </c:pt>
                <c:pt idx="144">
                  <c:v>50</c:v>
                </c:pt>
                <c:pt idx="145">
                  <c:v>51</c:v>
                </c:pt>
                <c:pt idx="146">
                  <c:v>52</c:v>
                </c:pt>
                <c:pt idx="147">
                  <c:v>55</c:v>
                </c:pt>
                <c:pt idx="148">
                  <c:v>61</c:v>
                </c:pt>
                <c:pt idx="149">
                  <c:v>69</c:v>
                </c:pt>
                <c:pt idx="150">
                  <c:v>53</c:v>
                </c:pt>
                <c:pt idx="151">
                  <c:v>36</c:v>
                </c:pt>
                <c:pt idx="152">
                  <c:v>40</c:v>
                </c:pt>
                <c:pt idx="153">
                  <c:v>42</c:v>
                </c:pt>
                <c:pt idx="154">
                  <c:v>44</c:v>
                </c:pt>
                <c:pt idx="155">
                  <c:v>44</c:v>
                </c:pt>
                <c:pt idx="156">
                  <c:v>45</c:v>
                </c:pt>
                <c:pt idx="157">
                  <c:v>44</c:v>
                </c:pt>
                <c:pt idx="158">
                  <c:v>44</c:v>
                </c:pt>
                <c:pt idx="159">
                  <c:v>45</c:v>
                </c:pt>
              </c:numCache>
            </c:numRef>
          </c:val>
          <c:smooth val="0"/>
          <c:extLst>
            <c:ext xmlns:c16="http://schemas.microsoft.com/office/drawing/2014/chart" uri="{C3380CC4-5D6E-409C-BE32-E72D297353CC}">
              <c16:uniqueId val="{00000002-BE1E-4FD0-835A-CF1FDA3693E2}"/>
            </c:ext>
          </c:extLst>
        </c:ser>
        <c:dLbls>
          <c:showLegendKey val="0"/>
          <c:showVal val="0"/>
          <c:showCatName val="0"/>
          <c:showSerName val="0"/>
          <c:showPercent val="0"/>
          <c:showBubbleSize val="0"/>
        </c:dLbls>
        <c:smooth val="0"/>
        <c:axId val="543245352"/>
        <c:axId val="543248304"/>
      </c:lineChart>
      <c:catAx>
        <c:axId val="543245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crossAx val="543248304"/>
        <c:crosses val="autoZero"/>
        <c:auto val="1"/>
        <c:lblAlgn val="ctr"/>
        <c:lblOffset val="100"/>
        <c:noMultiLvlLbl val="0"/>
      </c:catAx>
      <c:valAx>
        <c:axId val="543248304"/>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Calibri" panose="020F0502020204030204" pitchFamily="34" charset="0"/>
                <a:ea typeface="+mn-ea"/>
                <a:cs typeface="+mn-cs"/>
              </a:defRPr>
            </a:pPr>
            <a:endParaRPr lang="en-US"/>
          </a:p>
        </c:txPr>
        <c:crossAx val="543245352"/>
        <c:crosses val="autoZero"/>
        <c:crossBetween val="between"/>
      </c:valAx>
      <c:spPr>
        <a:noFill/>
        <a:ln>
          <a:noFill/>
        </a:ln>
        <a:effectLst/>
      </c:spPr>
    </c:plotArea>
    <c:legend>
      <c:legendPos val="b"/>
      <c:layout>
        <c:manualLayout>
          <c:xMode val="edge"/>
          <c:yMode val="edge"/>
          <c:x val="0"/>
          <c:y val="0.79066621427627859"/>
          <c:w val="1"/>
          <c:h val="8.7219925700991879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5347591834995415E-2"/>
          <c:y val="0.10647820869755417"/>
          <c:w val="0.90173704115389641"/>
          <c:h val="0.67303193280652873"/>
        </c:manualLayout>
      </c:layout>
      <c:bar3DChart>
        <c:barDir val="col"/>
        <c:grouping val="clustered"/>
        <c:varyColors val="0"/>
        <c:ser>
          <c:idx val="0"/>
          <c:order val="0"/>
          <c:tx>
            <c:strRef>
              <c:f>Sheet2!$A$31</c:f>
              <c:strCache>
                <c:ptCount val="1"/>
                <c:pt idx="0">
                  <c:v>TOTAL INTERBREW BEER &amp; CIDER</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p3d/>
          </c:spPr>
          <c:invertIfNegative val="0"/>
          <c:dLbls>
            <c:dLbl>
              <c:idx val="0"/>
              <c:layout>
                <c:manualLayout>
                  <c:x val="2.3240895149142571E-2"/>
                  <c:y val="-5.2949558165678909E-2"/>
                </c:manualLayout>
              </c:layout>
              <c:spPr>
                <a:noFill/>
                <a:ln>
                  <a:noFill/>
                </a:ln>
                <a:effectLst/>
              </c:spPr>
              <c:txPr>
                <a:bodyPr rot="0" spcFirstLastPara="1" vertOverflow="ellipsis" vert="horz" wrap="square" lIns="38100" tIns="19050" rIns="38100" bIns="19050" anchor="ctr" anchorCtr="1">
                  <a:noAutofit/>
                </a:bodyPr>
                <a:lstStyle/>
                <a:p>
                  <a:pPr>
                    <a:defRPr sz="18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4092911098578795"/>
                      <c:h val="6.247930285779256E-2"/>
                    </c:manualLayout>
                  </c15:layout>
                </c:ext>
                <c:ext xmlns:c16="http://schemas.microsoft.com/office/drawing/2014/chart" uri="{C3380CC4-5D6E-409C-BE32-E72D297353CC}">
                  <c16:uniqueId val="{0000000D-3828-4A80-98B1-8F62B71D0FF6}"/>
                </c:ext>
              </c:extLst>
            </c:dLbl>
            <c:dLbl>
              <c:idx val="3"/>
              <c:layout>
                <c:manualLayout>
                  <c:x val="1.9777439227428636E-2"/>
                  <c:y val="-2.788800560235496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3828-4A80-98B1-8F62B71D0FF6}"/>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Sheet2!$B$30:$E$30</c:f>
              <c:strCache>
                <c:ptCount val="4"/>
                <c:pt idx="0">
                  <c:v>MAT 3YA</c:v>
                </c:pt>
                <c:pt idx="1">
                  <c:v>MAT 2YA </c:v>
                </c:pt>
                <c:pt idx="2">
                  <c:v>MAT YA </c:v>
                </c:pt>
                <c:pt idx="3">
                  <c:v>MAT TY </c:v>
                </c:pt>
              </c:strCache>
            </c:strRef>
          </c:cat>
          <c:val>
            <c:numRef>
              <c:f>Sheet2!$B$31:$E$31</c:f>
              <c:numCache>
                <c:formatCode>0.00%</c:formatCode>
                <c:ptCount val="4"/>
                <c:pt idx="0">
                  <c:v>0.25335023420222685</c:v>
                </c:pt>
                <c:pt idx="1">
                  <c:v>0.25851928776900945</c:v>
                </c:pt>
                <c:pt idx="2">
                  <c:v>0.26095589391642221</c:v>
                </c:pt>
                <c:pt idx="3">
                  <c:v>0.25553179555790051</c:v>
                </c:pt>
              </c:numCache>
            </c:numRef>
          </c:val>
          <c:extLst>
            <c:ext xmlns:c16="http://schemas.microsoft.com/office/drawing/2014/chart" uri="{C3380CC4-5D6E-409C-BE32-E72D297353CC}">
              <c16:uniqueId val="{00000000-3828-4A80-98B1-8F62B71D0FF6}"/>
            </c:ext>
          </c:extLst>
        </c:ser>
        <c:ser>
          <c:idx val="1"/>
          <c:order val="1"/>
          <c:tx>
            <c:strRef>
              <c:f>Sheet2!$A$32</c:f>
              <c:strCache>
                <c:ptCount val="1"/>
                <c:pt idx="0">
                  <c:v>TOTAL ARLBERG BEER &amp; CIDER</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p3d/>
          </c:spPr>
          <c:invertIfNegative val="0"/>
          <c:dLbls>
            <c:dLbl>
              <c:idx val="0"/>
              <c:layout>
                <c:manualLayout>
                  <c:x val="4.1859583179846421E-2"/>
                  <c:y val="-9.3805109753375859E-2"/>
                </c:manualLayout>
              </c:layout>
              <c:showLegendKey val="0"/>
              <c:showVal val="1"/>
              <c:showCatName val="0"/>
              <c:showSerName val="0"/>
              <c:showPercent val="0"/>
              <c:showBubbleSize val="0"/>
              <c:extLst>
                <c:ext xmlns:c15="http://schemas.microsoft.com/office/drawing/2012/chart" uri="{CE6537A1-D6FC-4f65-9D91-7224C49458BB}">
                  <c15:layout>
                    <c:manualLayout>
                      <c:w val="7.3354792388816772E-2"/>
                      <c:h val="8.8759288061646194E-2"/>
                    </c:manualLayout>
                  </c15:layout>
                </c:ext>
                <c:ext xmlns:c16="http://schemas.microsoft.com/office/drawing/2014/chart" uri="{C3380CC4-5D6E-409C-BE32-E72D297353CC}">
                  <c16:uniqueId val="{00000008-3828-4A80-98B1-8F62B71D0FF6}"/>
                </c:ext>
              </c:extLst>
            </c:dLbl>
            <c:dLbl>
              <c:idx val="1"/>
              <c:layout>
                <c:manualLayout>
                  <c:x val="3.5740324734856679E-2"/>
                  <c:y val="-7.886748806863130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3828-4A80-98B1-8F62B71D0FF6}"/>
                </c:ext>
              </c:extLst>
            </c:dLbl>
            <c:dLbl>
              <c:idx val="2"/>
              <c:layout>
                <c:manualLayout>
                  <c:x val="4.5696216103380705E-2"/>
                  <c:y val="-0.1216587897496662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3828-4A80-98B1-8F62B71D0FF6}"/>
                </c:ext>
              </c:extLst>
            </c:dLbl>
            <c:dLbl>
              <c:idx val="3"/>
              <c:layout>
                <c:manualLayout>
                  <c:x val="2.7921090674016779E-2"/>
                  <c:y val="-5.577601120470998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3828-4A80-98B1-8F62B71D0FF6}"/>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Sheet2!$B$30:$E$30</c:f>
              <c:strCache>
                <c:ptCount val="4"/>
                <c:pt idx="0">
                  <c:v>MAT 3YA</c:v>
                </c:pt>
                <c:pt idx="1">
                  <c:v>MAT 2YA </c:v>
                </c:pt>
                <c:pt idx="2">
                  <c:v>MAT YA </c:v>
                </c:pt>
                <c:pt idx="3">
                  <c:v>MAT TY </c:v>
                </c:pt>
              </c:strCache>
            </c:strRef>
          </c:cat>
          <c:val>
            <c:numRef>
              <c:f>Sheet2!$B$32:$E$32</c:f>
              <c:numCache>
                <c:formatCode>0.00%</c:formatCode>
                <c:ptCount val="4"/>
                <c:pt idx="0">
                  <c:v>0.12260458052773973</c:v>
                </c:pt>
                <c:pt idx="1">
                  <c:v>0.11576868040311439</c:v>
                </c:pt>
                <c:pt idx="2">
                  <c:v>0.10846726876959889</c:v>
                </c:pt>
                <c:pt idx="3">
                  <c:v>9.9251678281827932E-2</c:v>
                </c:pt>
              </c:numCache>
            </c:numRef>
          </c:val>
          <c:extLst>
            <c:ext xmlns:c16="http://schemas.microsoft.com/office/drawing/2014/chart" uri="{C3380CC4-5D6E-409C-BE32-E72D297353CC}">
              <c16:uniqueId val="{00000001-3828-4A80-98B1-8F62B71D0FF6}"/>
            </c:ext>
          </c:extLst>
        </c:ser>
        <c:ser>
          <c:idx val="2"/>
          <c:order val="2"/>
          <c:tx>
            <c:strRef>
              <c:f>Sheet2!$A$33</c:f>
              <c:strCache>
                <c:ptCount val="1"/>
                <c:pt idx="0">
                  <c:v>TOTAL STARBREW BEER &amp; CIDER</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p3d/>
          </c:spPr>
          <c:invertIfNegative val="0"/>
          <c:dLbls>
            <c:dLbl>
              <c:idx val="0"/>
              <c:layout>
                <c:manualLayout>
                  <c:x val="3.0247848230184844E-2"/>
                  <c:y val="-4.309964502182127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3828-4A80-98B1-8F62B71D0FF6}"/>
                </c:ext>
              </c:extLst>
            </c:dLbl>
            <c:dLbl>
              <c:idx val="1"/>
              <c:layout>
                <c:manualLayout>
                  <c:x val="5.0809438748497568E-2"/>
                  <c:y val="-3.705256889296323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828-4A80-98B1-8F62B71D0FF6}"/>
                </c:ext>
              </c:extLst>
            </c:dLbl>
            <c:dLbl>
              <c:idx val="2"/>
              <c:layout>
                <c:manualLayout>
                  <c:x val="3.5450807902438139E-2"/>
                  <c:y val="-2.5352732365777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828-4A80-98B1-8F62B71D0FF6}"/>
                </c:ext>
              </c:extLst>
            </c:dLbl>
            <c:dLbl>
              <c:idx val="3"/>
              <c:layout>
                <c:manualLayout>
                  <c:x val="7.2099437923161855E-2"/>
                  <c:y val="-1.772754875809540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3828-4A80-98B1-8F62B71D0FF6}"/>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Sheet2!$B$30:$E$30</c:f>
              <c:strCache>
                <c:ptCount val="4"/>
                <c:pt idx="0">
                  <c:v>MAT 3YA</c:v>
                </c:pt>
                <c:pt idx="1">
                  <c:v>MAT 2YA </c:v>
                </c:pt>
                <c:pt idx="2">
                  <c:v>MAT YA </c:v>
                </c:pt>
                <c:pt idx="3">
                  <c:v>MAT TY </c:v>
                </c:pt>
              </c:strCache>
            </c:strRef>
          </c:cat>
          <c:val>
            <c:numRef>
              <c:f>Sheet2!$B$33:$E$33</c:f>
              <c:numCache>
                <c:formatCode>0.00%</c:formatCode>
                <c:ptCount val="4"/>
                <c:pt idx="0">
                  <c:v>9.8639696526949011E-2</c:v>
                </c:pt>
                <c:pt idx="1">
                  <c:v>0.10365282250161499</c:v>
                </c:pt>
                <c:pt idx="2">
                  <c:v>0.10718327701340385</c:v>
                </c:pt>
                <c:pt idx="3">
                  <c:v>0.10427041346434396</c:v>
                </c:pt>
              </c:numCache>
            </c:numRef>
          </c:val>
          <c:extLst>
            <c:ext xmlns:c16="http://schemas.microsoft.com/office/drawing/2014/chart" uri="{C3380CC4-5D6E-409C-BE32-E72D297353CC}">
              <c16:uniqueId val="{00000005-3828-4A80-98B1-8F62B71D0FF6}"/>
            </c:ext>
          </c:extLst>
        </c:ser>
        <c:dLbls>
          <c:showLegendKey val="0"/>
          <c:showVal val="0"/>
          <c:showCatName val="0"/>
          <c:showSerName val="0"/>
          <c:showPercent val="0"/>
          <c:showBubbleSize val="0"/>
        </c:dLbls>
        <c:gapWidth val="100"/>
        <c:shape val="box"/>
        <c:axId val="390793736"/>
        <c:axId val="390788160"/>
        <c:axId val="0"/>
      </c:bar3DChart>
      <c:catAx>
        <c:axId val="39079373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ysClr val="windowText" lastClr="000000"/>
                </a:solidFill>
                <a:latin typeface="+mn-lt"/>
                <a:ea typeface="+mn-ea"/>
                <a:cs typeface="+mn-cs"/>
              </a:defRPr>
            </a:pPr>
            <a:endParaRPr lang="en-US"/>
          </a:p>
        </c:txPr>
        <c:crossAx val="390788160"/>
        <c:crosses val="autoZero"/>
        <c:auto val="1"/>
        <c:lblAlgn val="ctr"/>
        <c:lblOffset val="100"/>
        <c:noMultiLvlLbl val="0"/>
      </c:catAx>
      <c:valAx>
        <c:axId val="390788160"/>
        <c:scaling>
          <c:orientation val="minMax"/>
        </c:scaling>
        <c:delete val="1"/>
        <c:axPos val="l"/>
        <c:numFmt formatCode="0.00%" sourceLinked="1"/>
        <c:majorTickMark val="none"/>
        <c:minorTickMark val="none"/>
        <c:tickLblPos val="nextTo"/>
        <c:crossAx val="390793736"/>
        <c:crosses val="autoZero"/>
        <c:crossBetween val="between"/>
      </c:valAx>
      <c:spPr>
        <a:noFill/>
        <a:ln>
          <a:noFill/>
        </a:ln>
        <a:effectLst/>
      </c:spPr>
    </c:plotArea>
    <c:legend>
      <c:legendPos val="b"/>
      <c:layout>
        <c:manualLayout>
          <c:xMode val="edge"/>
          <c:yMode val="edge"/>
          <c:x val="9.4522143998994557E-2"/>
          <c:y val="0.85020867095387365"/>
          <c:w val="0.81211909078009492"/>
          <c:h val="0.13457968962666006"/>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8344971662349858"/>
          <c:y val="2.8574135542416276E-2"/>
          <c:w val="0.61655035445803974"/>
          <c:h val="0.86309469693525953"/>
        </c:manualLayout>
      </c:layout>
      <c:barChart>
        <c:barDir val="bar"/>
        <c:grouping val="clustered"/>
        <c:varyColors val="0"/>
        <c:ser>
          <c:idx val="0"/>
          <c:order val="0"/>
          <c:tx>
            <c:strRef>
              <c:f>Sheet1!$B$86:$B$87</c:f>
              <c:strCache>
                <c:ptCount val="2"/>
                <c:pt idx="0">
                  <c:v>MAT YA</c:v>
                </c:pt>
                <c:pt idx="1">
                  <c:v>% SHARE OF DISTRIBUTION</c:v>
                </c:pt>
              </c:strCache>
            </c:strRef>
          </c:tx>
          <c:spPr>
            <a:solidFill>
              <a:srgbClr val="4472C4"/>
            </a:solidFill>
            <a:ln>
              <a:noFill/>
            </a:ln>
            <a:effectLst/>
          </c:spPr>
          <c:invertIfNegative val="0"/>
          <c:dLbls>
            <c:dLbl>
              <c:idx val="1"/>
              <c:layout>
                <c:manualLayout>
                  <c:x val="1.8097968435749751E-2"/>
                  <c:y val="1.474569367690722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E18-49DE-BE83-559660194C58}"/>
                </c:ext>
              </c:extLst>
            </c:dLbl>
            <c:dLbl>
              <c:idx val="2"/>
              <c:layout>
                <c:manualLayout>
                  <c:x val="4.6250363780249104E-2"/>
                  <c:y val="1.474569367690722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E18-49DE-BE83-559660194C58}"/>
                </c:ext>
              </c:extLst>
            </c:dLbl>
            <c:dLbl>
              <c:idx val="3"/>
              <c:layout>
                <c:manualLayout>
                  <c:x val="3.2174166107999426E-2"/>
                  <c:y val="3.244052608919589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E18-49DE-BE83-559660194C58}"/>
                </c:ext>
              </c:extLst>
            </c:dLbl>
            <c:dLbl>
              <c:idx val="4"/>
              <c:layout>
                <c:manualLayout>
                  <c:x val="3.2174166107999426E-2"/>
                  <c:y val="5.898277470762888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E18-49DE-BE83-559660194C58}"/>
                </c:ext>
              </c:extLst>
            </c:dLbl>
            <c:dLbl>
              <c:idx val="5"/>
              <c:layout>
                <c:manualLayout>
                  <c:x val="8.0435415269998575E-2"/>
                  <c:y val="2.654224861843294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E18-49DE-BE83-559660194C58}"/>
                </c:ext>
              </c:extLst>
            </c:dLbl>
            <c:dLbl>
              <c:idx val="6"/>
              <c:layout>
                <c:manualLayout>
                  <c:x val="5.0272134543749104E-2"/>
                  <c:y val="1.76948324122886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9E18-49DE-BE83-559660194C58}"/>
                </c:ext>
              </c:extLst>
            </c:dLbl>
            <c:dLbl>
              <c:idx val="7"/>
              <c:layout>
                <c:manualLayout>
                  <c:x val="7.2391873742998714E-2"/>
                  <c:y val="2.654224861843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9E18-49DE-BE83-559660194C58}"/>
                </c:ext>
              </c:extLst>
            </c:dLbl>
            <c:dLbl>
              <c:idx val="8"/>
              <c:layout>
                <c:manualLayout>
                  <c:x val="3.0163280726249464E-2"/>
                  <c:y val="2.654224861843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9E18-49DE-BE83-559660194C58}"/>
                </c:ext>
              </c:extLst>
            </c:dLbl>
            <c:dLbl>
              <c:idx val="9"/>
              <c:layout>
                <c:manualLayout>
                  <c:x val="3.4185051489749395E-2"/>
                  <c:y val="2.359310988305155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E18-49DE-BE83-559660194C58}"/>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accent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Sheet1!$A$88:$A$97</c:f>
              <c:strCache>
                <c:ptCount val="10"/>
                <c:pt idx="0">
                  <c:v>NO/LOW ALCOHOL BEER (UNFLAVOURED)</c:v>
                </c:pt>
                <c:pt idx="1">
                  <c:v>PEAR CIDER</c:v>
                </c:pt>
                <c:pt idx="2">
                  <c:v>LOW ALCOHOL FRUIT LAGER </c:v>
                </c:pt>
                <c:pt idx="3">
                  <c:v>FLAVOURED CIDER</c:v>
                </c:pt>
                <c:pt idx="4">
                  <c:v>VALUE BRANDS/PRIVATE LABEL</c:v>
                </c:pt>
                <c:pt idx="5">
                  <c:v>PREMIUM ALE</c:v>
                </c:pt>
                <c:pt idx="6">
                  <c:v>MAINSTREAM ALE</c:v>
                </c:pt>
                <c:pt idx="7">
                  <c:v>APPLE CIDER</c:v>
                </c:pt>
                <c:pt idx="8">
                  <c:v>PREMIUM LAGER</c:v>
                </c:pt>
                <c:pt idx="9">
                  <c:v>MAINSTREAM LAGER</c:v>
                </c:pt>
              </c:strCache>
            </c:strRef>
          </c:cat>
          <c:val>
            <c:numRef>
              <c:f>Sheet1!$B$88:$B$97</c:f>
              <c:numCache>
                <c:formatCode>General</c:formatCode>
                <c:ptCount val="10"/>
                <c:pt idx="0">
                  <c:v>2.7</c:v>
                </c:pt>
                <c:pt idx="1">
                  <c:v>3.5</c:v>
                </c:pt>
                <c:pt idx="2">
                  <c:v>4.3</c:v>
                </c:pt>
                <c:pt idx="3">
                  <c:v>8.6</c:v>
                </c:pt>
                <c:pt idx="4">
                  <c:v>11.4</c:v>
                </c:pt>
                <c:pt idx="5">
                  <c:v>11.8</c:v>
                </c:pt>
                <c:pt idx="6">
                  <c:v>12.7</c:v>
                </c:pt>
                <c:pt idx="7">
                  <c:v>12.9</c:v>
                </c:pt>
                <c:pt idx="8">
                  <c:v>15.1</c:v>
                </c:pt>
                <c:pt idx="9">
                  <c:v>17</c:v>
                </c:pt>
              </c:numCache>
            </c:numRef>
          </c:val>
          <c:extLst>
            <c:ext xmlns:c16="http://schemas.microsoft.com/office/drawing/2014/chart" uri="{C3380CC4-5D6E-409C-BE32-E72D297353CC}">
              <c16:uniqueId val="{00000000-B53F-46F6-9A8F-2CE696FAB2AF}"/>
            </c:ext>
          </c:extLst>
        </c:ser>
        <c:ser>
          <c:idx val="1"/>
          <c:order val="1"/>
          <c:tx>
            <c:strRef>
              <c:f>Sheet1!$C$86:$C$87</c:f>
              <c:strCache>
                <c:ptCount val="2"/>
                <c:pt idx="0">
                  <c:v>MAT TY</c:v>
                </c:pt>
                <c:pt idx="1">
                  <c:v>% SHARE OF DISTRIBUTION</c:v>
                </c:pt>
              </c:strCache>
            </c:strRef>
          </c:tx>
          <c:spPr>
            <a:solidFill>
              <a:srgbClr val="B7585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Sheet1!$A$88:$A$97</c:f>
              <c:strCache>
                <c:ptCount val="10"/>
                <c:pt idx="0">
                  <c:v>NO/LOW ALCOHOL BEER (UNFLAVOURED)</c:v>
                </c:pt>
                <c:pt idx="1">
                  <c:v>PEAR CIDER</c:v>
                </c:pt>
                <c:pt idx="2">
                  <c:v>LOW ALCOHOL FRUIT LAGER </c:v>
                </c:pt>
                <c:pt idx="3">
                  <c:v>FLAVOURED CIDER</c:v>
                </c:pt>
                <c:pt idx="4">
                  <c:v>VALUE BRANDS/PRIVATE LABEL</c:v>
                </c:pt>
                <c:pt idx="5">
                  <c:v>PREMIUM ALE</c:v>
                </c:pt>
                <c:pt idx="6">
                  <c:v>MAINSTREAM ALE</c:v>
                </c:pt>
                <c:pt idx="7">
                  <c:v>APPLE CIDER</c:v>
                </c:pt>
                <c:pt idx="8">
                  <c:v>PREMIUM LAGER</c:v>
                </c:pt>
                <c:pt idx="9">
                  <c:v>MAINSTREAM LAGER</c:v>
                </c:pt>
              </c:strCache>
            </c:strRef>
          </c:cat>
          <c:val>
            <c:numRef>
              <c:f>Sheet1!$C$88:$C$97</c:f>
              <c:numCache>
                <c:formatCode>General</c:formatCode>
                <c:ptCount val="10"/>
                <c:pt idx="0">
                  <c:v>2.7</c:v>
                </c:pt>
                <c:pt idx="1">
                  <c:v>3.2</c:v>
                </c:pt>
                <c:pt idx="2">
                  <c:v>4</c:v>
                </c:pt>
                <c:pt idx="3">
                  <c:v>8.8000000000000007</c:v>
                </c:pt>
                <c:pt idx="4">
                  <c:v>11.5</c:v>
                </c:pt>
                <c:pt idx="5">
                  <c:v>11.9</c:v>
                </c:pt>
                <c:pt idx="6">
                  <c:v>12.87</c:v>
                </c:pt>
                <c:pt idx="7">
                  <c:v>12.8</c:v>
                </c:pt>
                <c:pt idx="8">
                  <c:v>15.3</c:v>
                </c:pt>
                <c:pt idx="9">
                  <c:v>16.899999999999999</c:v>
                </c:pt>
              </c:numCache>
            </c:numRef>
          </c:val>
          <c:extLst>
            <c:ext xmlns:c16="http://schemas.microsoft.com/office/drawing/2014/chart" uri="{C3380CC4-5D6E-409C-BE32-E72D297353CC}">
              <c16:uniqueId val="{00000001-B53F-46F6-9A8F-2CE696FAB2AF}"/>
            </c:ext>
          </c:extLst>
        </c:ser>
        <c:dLbls>
          <c:dLblPos val="outEnd"/>
          <c:showLegendKey val="0"/>
          <c:showVal val="1"/>
          <c:showCatName val="0"/>
          <c:showSerName val="0"/>
          <c:showPercent val="0"/>
          <c:showBubbleSize val="0"/>
        </c:dLbls>
        <c:gapWidth val="109"/>
        <c:axId val="472076696"/>
        <c:axId val="472079976"/>
      </c:barChart>
      <c:catAx>
        <c:axId val="4720766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Calibri" panose="020F0502020204030204" pitchFamily="34" charset="0"/>
                <a:ea typeface="+mn-ea"/>
                <a:cs typeface="+mn-cs"/>
              </a:defRPr>
            </a:pPr>
            <a:endParaRPr lang="en-US"/>
          </a:p>
        </c:txPr>
        <c:crossAx val="472079976"/>
        <c:crosses val="autoZero"/>
        <c:auto val="1"/>
        <c:lblAlgn val="ctr"/>
        <c:lblOffset val="100"/>
        <c:noMultiLvlLbl val="0"/>
      </c:catAx>
      <c:valAx>
        <c:axId val="472079976"/>
        <c:scaling>
          <c:orientation val="minMax"/>
        </c:scaling>
        <c:delete val="1"/>
        <c:axPos val="b"/>
        <c:numFmt formatCode="General" sourceLinked="1"/>
        <c:majorTickMark val="none"/>
        <c:minorTickMark val="none"/>
        <c:tickLblPos val="nextTo"/>
        <c:crossAx val="4720766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43280966922360509"/>
          <c:y val="2.9497217654789704E-2"/>
          <c:w val="0.56719027210206319"/>
          <c:h val="0.80649457462741414"/>
        </c:manualLayout>
      </c:layout>
      <c:barChart>
        <c:barDir val="bar"/>
        <c:grouping val="clustered"/>
        <c:varyColors val="0"/>
        <c:ser>
          <c:idx val="0"/>
          <c:order val="0"/>
          <c:tx>
            <c:strRef>
              <c:f>Sheet1!$B$134:$B$135</c:f>
              <c:strCache>
                <c:ptCount val="2"/>
                <c:pt idx="0">
                  <c:v>% SHARE OF VALUE SALES </c:v>
                </c:pt>
                <c:pt idx="1">
                  <c:v>MAT YA</c:v>
                </c:pt>
              </c:strCache>
            </c:strRef>
          </c:tx>
          <c:spPr>
            <a:solidFill>
              <a:srgbClr val="4472C4"/>
            </a:solidFill>
            <a:ln>
              <a:noFill/>
            </a:ln>
            <a:effectLst/>
          </c:spPr>
          <c:invertIfNegative val="0"/>
          <c:dLbls>
            <c:dLbl>
              <c:idx val="0"/>
              <c:layout>
                <c:manualLayout>
                  <c:x val="6.0326561452498852E-2"/>
                  <c:y val="1.376915566019642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F74A-477C-AB6C-B0D1FE00AD13}"/>
                </c:ext>
              </c:extLst>
            </c:dLbl>
            <c:dLbl>
              <c:idx val="1"/>
              <c:layout>
                <c:manualLayout>
                  <c:x val="4.4239478398499142E-2"/>
                  <c:y val="2.753831132039263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F74A-477C-AB6C-B0D1FE00AD13}"/>
                </c:ext>
              </c:extLst>
            </c:dLbl>
            <c:dLbl>
              <c:idx val="2"/>
              <c:layout>
                <c:manualLayout>
                  <c:x val="3.4185051489749395E-2"/>
                  <c:y val="3.304597358447106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F74A-477C-AB6C-B0D1FE00AD13}"/>
                </c:ext>
              </c:extLst>
            </c:dLbl>
            <c:dLbl>
              <c:idx val="3"/>
              <c:layout>
                <c:manualLayout>
                  <c:x val="2.6141509962749537E-2"/>
                  <c:y val="4.406129811262812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74A-477C-AB6C-B0D1FE00AD13}"/>
                </c:ext>
              </c:extLst>
            </c:dLbl>
            <c:dLbl>
              <c:idx val="4"/>
              <c:layout>
                <c:manualLayout>
                  <c:x val="4.8261249161999142E-2"/>
                  <c:y val="4.681512924466748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F74A-477C-AB6C-B0D1FE00AD13}"/>
                </c:ext>
              </c:extLst>
            </c:dLbl>
            <c:dLbl>
              <c:idx val="5"/>
              <c:layout>
                <c:manualLayout>
                  <c:x val="3.4185051489749395E-2"/>
                  <c:y val="1.927681792427484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74A-477C-AB6C-B0D1FE00AD13}"/>
                </c:ext>
              </c:extLst>
            </c:dLbl>
            <c:dLbl>
              <c:idx val="6"/>
              <c:layout>
                <c:manualLayout>
                  <c:x val="2.4130624580999571E-2"/>
                  <c:y val="1.652298679223558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74A-477C-AB6C-B0D1FE00AD13}"/>
                </c:ext>
              </c:extLst>
            </c:dLbl>
            <c:dLbl>
              <c:idx val="7"/>
              <c:layout>
                <c:manualLayout>
                  <c:x val="4.8261249161999142E-2"/>
                  <c:y val="2.203064905631411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F74A-477C-AB6C-B0D1FE00AD13}"/>
                </c:ext>
              </c:extLst>
            </c:dLbl>
            <c:dLbl>
              <c:idx val="8"/>
              <c:layout>
                <c:manualLayout>
                  <c:x val="4.0217707634999288E-2"/>
                  <c:y val="3.8553744267098226E-2"/>
                </c:manualLayout>
              </c:layout>
              <c:spPr>
                <a:noFill/>
                <a:ln>
                  <a:noFill/>
                </a:ln>
                <a:effectLst/>
              </c:spPr>
              <c:txPr>
                <a:bodyPr rot="0" spcFirstLastPara="1" vertOverflow="ellipsis" vert="horz" wrap="square" lIns="38100" tIns="19050" rIns="38100" bIns="19050" anchor="ctr" anchorCtr="1">
                  <a:noAutofit/>
                </a:bodyPr>
                <a:lstStyle/>
                <a:p>
                  <a:pPr>
                    <a:defRPr sz="1600" b="1" i="0" u="none" strike="noStrike" kern="1200" baseline="0">
                      <a:solidFill>
                        <a:schemeClr val="accent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6.9586609466741695E-2"/>
                      <c:h val="5.1028490876687559E-2"/>
                    </c:manualLayout>
                  </c15:layout>
                </c:ext>
                <c:ext xmlns:c16="http://schemas.microsoft.com/office/drawing/2014/chart" uri="{C3380CC4-5D6E-409C-BE32-E72D297353CC}">
                  <c16:uniqueId val="{00000001-F74A-477C-AB6C-B0D1FE00AD13}"/>
                </c:ext>
              </c:extLst>
            </c:dLbl>
            <c:dLbl>
              <c:idx val="9"/>
              <c:layout>
                <c:manualLayout>
                  <c:x val="4.2228593016749104E-2"/>
                  <c:y val="4.406129811262823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74A-477C-AB6C-B0D1FE00AD13}"/>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accent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Sheet1!$A$136:$A$145</c:f>
              <c:strCache>
                <c:ptCount val="10"/>
                <c:pt idx="0">
                  <c:v>PEAR CIDER</c:v>
                </c:pt>
                <c:pt idx="1">
                  <c:v>NO/LOW ALCOHOL BEER (UNFLAVOURED)</c:v>
                </c:pt>
                <c:pt idx="2">
                  <c:v>LOW ALCOHOL FRUIT LAGER </c:v>
                </c:pt>
                <c:pt idx="3">
                  <c:v>FLAVOURED CIDER</c:v>
                </c:pt>
                <c:pt idx="4">
                  <c:v>VALUE BRANDS/PRIVATE LABEL</c:v>
                </c:pt>
                <c:pt idx="5">
                  <c:v>MAINSTREAM ALE</c:v>
                </c:pt>
                <c:pt idx="6">
                  <c:v>PREMIUM ALE</c:v>
                </c:pt>
                <c:pt idx="7">
                  <c:v>APPLE CIDER</c:v>
                </c:pt>
                <c:pt idx="8">
                  <c:v>PREMIUM LAGER</c:v>
                </c:pt>
                <c:pt idx="9">
                  <c:v>MAINSTREAM LAGER</c:v>
                </c:pt>
              </c:strCache>
            </c:strRef>
          </c:cat>
          <c:val>
            <c:numRef>
              <c:f>Sheet1!$B$136:$B$145</c:f>
              <c:numCache>
                <c:formatCode>General</c:formatCode>
                <c:ptCount val="10"/>
                <c:pt idx="0">
                  <c:v>1.5</c:v>
                </c:pt>
                <c:pt idx="1">
                  <c:v>2.6</c:v>
                </c:pt>
                <c:pt idx="2">
                  <c:v>4.2</c:v>
                </c:pt>
                <c:pt idx="3">
                  <c:v>9.1999999999999993</c:v>
                </c:pt>
                <c:pt idx="4">
                  <c:v>10.7</c:v>
                </c:pt>
                <c:pt idx="5">
                  <c:v>10.9</c:v>
                </c:pt>
                <c:pt idx="6">
                  <c:v>11.8</c:v>
                </c:pt>
                <c:pt idx="7">
                  <c:v>11.9</c:v>
                </c:pt>
                <c:pt idx="8">
                  <c:v>17.2</c:v>
                </c:pt>
                <c:pt idx="9">
                  <c:v>20</c:v>
                </c:pt>
              </c:numCache>
            </c:numRef>
          </c:val>
          <c:extLst>
            <c:ext xmlns:c16="http://schemas.microsoft.com/office/drawing/2014/chart" uri="{C3380CC4-5D6E-409C-BE32-E72D297353CC}">
              <c16:uniqueId val="{00000000-BAF1-4A05-9941-13C00DAC27B9}"/>
            </c:ext>
          </c:extLst>
        </c:ser>
        <c:ser>
          <c:idx val="1"/>
          <c:order val="1"/>
          <c:tx>
            <c:strRef>
              <c:f>Sheet1!$C$134:$C$135</c:f>
              <c:strCache>
                <c:ptCount val="2"/>
                <c:pt idx="0">
                  <c:v>% SHARE OF VALUE SALES </c:v>
                </c:pt>
                <c:pt idx="1">
                  <c:v>MAT TY</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Sheet1!$A$136:$A$145</c:f>
              <c:strCache>
                <c:ptCount val="10"/>
                <c:pt idx="0">
                  <c:v>PEAR CIDER</c:v>
                </c:pt>
                <c:pt idx="1">
                  <c:v>NO/LOW ALCOHOL BEER (UNFLAVOURED)</c:v>
                </c:pt>
                <c:pt idx="2">
                  <c:v>LOW ALCOHOL FRUIT LAGER </c:v>
                </c:pt>
                <c:pt idx="3">
                  <c:v>FLAVOURED CIDER</c:v>
                </c:pt>
                <c:pt idx="4">
                  <c:v>VALUE BRANDS/PRIVATE LABEL</c:v>
                </c:pt>
                <c:pt idx="5">
                  <c:v>MAINSTREAM ALE</c:v>
                </c:pt>
                <c:pt idx="6">
                  <c:v>PREMIUM ALE</c:v>
                </c:pt>
                <c:pt idx="7">
                  <c:v>APPLE CIDER</c:v>
                </c:pt>
                <c:pt idx="8">
                  <c:v>PREMIUM LAGER</c:v>
                </c:pt>
                <c:pt idx="9">
                  <c:v>MAINSTREAM LAGER</c:v>
                </c:pt>
              </c:strCache>
            </c:strRef>
          </c:cat>
          <c:val>
            <c:numRef>
              <c:f>Sheet1!$C$136:$C$145</c:f>
              <c:numCache>
                <c:formatCode>General</c:formatCode>
                <c:ptCount val="10"/>
                <c:pt idx="0">
                  <c:v>1.2</c:v>
                </c:pt>
                <c:pt idx="1">
                  <c:v>3.4</c:v>
                </c:pt>
                <c:pt idx="2">
                  <c:v>3.6</c:v>
                </c:pt>
                <c:pt idx="3">
                  <c:v>9.8000000000000007</c:v>
                </c:pt>
                <c:pt idx="4">
                  <c:v>10.6</c:v>
                </c:pt>
                <c:pt idx="5">
                  <c:v>10.8</c:v>
                </c:pt>
                <c:pt idx="6">
                  <c:v>11.8</c:v>
                </c:pt>
                <c:pt idx="7">
                  <c:v>11.8</c:v>
                </c:pt>
                <c:pt idx="8">
                  <c:v>17.2</c:v>
                </c:pt>
                <c:pt idx="9">
                  <c:v>19.8</c:v>
                </c:pt>
              </c:numCache>
            </c:numRef>
          </c:val>
          <c:extLst>
            <c:ext xmlns:c16="http://schemas.microsoft.com/office/drawing/2014/chart" uri="{C3380CC4-5D6E-409C-BE32-E72D297353CC}">
              <c16:uniqueId val="{00000001-BAF1-4A05-9941-13C00DAC27B9}"/>
            </c:ext>
          </c:extLst>
        </c:ser>
        <c:dLbls>
          <c:dLblPos val="outEnd"/>
          <c:showLegendKey val="0"/>
          <c:showVal val="1"/>
          <c:showCatName val="0"/>
          <c:showSerName val="0"/>
          <c:showPercent val="0"/>
          <c:showBubbleSize val="0"/>
        </c:dLbls>
        <c:gapWidth val="109"/>
        <c:axId val="377975864"/>
        <c:axId val="377973240"/>
      </c:barChart>
      <c:catAx>
        <c:axId val="3779758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Calibri" panose="020F0502020204030204" pitchFamily="34" charset="0"/>
                <a:ea typeface="+mn-ea"/>
                <a:cs typeface="+mn-cs"/>
              </a:defRPr>
            </a:pPr>
            <a:endParaRPr lang="en-US"/>
          </a:p>
        </c:txPr>
        <c:crossAx val="377973240"/>
        <c:crosses val="autoZero"/>
        <c:auto val="1"/>
        <c:lblAlgn val="ctr"/>
        <c:lblOffset val="100"/>
        <c:noMultiLvlLbl val="0"/>
      </c:catAx>
      <c:valAx>
        <c:axId val="377973240"/>
        <c:scaling>
          <c:orientation val="minMax"/>
        </c:scaling>
        <c:delete val="1"/>
        <c:axPos val="b"/>
        <c:numFmt formatCode="General" sourceLinked="1"/>
        <c:majorTickMark val="none"/>
        <c:minorTickMark val="none"/>
        <c:tickLblPos val="nextTo"/>
        <c:crossAx val="37797586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7790542074972089"/>
          <c:y val="2.63222464782818E-2"/>
          <c:w val="0.49489014521579594"/>
          <c:h val="0.91844127045200741"/>
        </c:manualLayout>
      </c:layout>
      <c:barChart>
        <c:barDir val="bar"/>
        <c:grouping val="clustered"/>
        <c:varyColors val="0"/>
        <c:ser>
          <c:idx val="1"/>
          <c:order val="1"/>
          <c:tx>
            <c:strRef>
              <c:f>Sheet13!$C$13</c:f>
              <c:strCache>
                <c:ptCount val="1"/>
                <c:pt idx="0">
                  <c:v>Packs sold </c:v>
                </c:pt>
              </c:strCache>
            </c:strRef>
          </c:tx>
          <c:spPr>
            <a:solidFill>
              <a:schemeClr val="accent1"/>
            </a:solidFill>
            <a:ln>
              <a:noFill/>
            </a:ln>
            <a:effectLst/>
          </c:spPr>
          <c:invertIfNegative val="0"/>
          <c:dLbls>
            <c:dLbl>
              <c:idx val="0"/>
              <c:tx>
                <c:rich>
                  <a:bodyPr/>
                  <a:lstStyle/>
                  <a:p>
                    <a:fld id="{906F2EC6-1A32-4D94-9A9E-C693A9AEBFD3}" type="VALUE">
                      <a:rPr lang="en-US">
                        <a:solidFill>
                          <a:srgbClr val="C00000"/>
                        </a:solidFill>
                      </a:rPr>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89CD-4F2B-9F1D-854B5636A74E}"/>
                </c:ext>
              </c:extLst>
            </c:dLbl>
            <c:dLbl>
              <c:idx val="3"/>
              <c:tx>
                <c:rich>
                  <a:bodyPr/>
                  <a:lstStyle/>
                  <a:p>
                    <a:fld id="{C77D17B3-56CD-4A51-BEBE-9124FE0D86A1}" type="VALUE">
                      <a:rPr lang="en-US">
                        <a:solidFill>
                          <a:srgbClr val="C00000"/>
                        </a:solidFill>
                      </a:rPr>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89CD-4F2B-9F1D-854B5636A74E}"/>
                </c:ext>
              </c:extLst>
            </c:dLbl>
            <c:dLbl>
              <c:idx val="7"/>
              <c:layout>
                <c:manualLayout>
                  <c:x val="-1.7713160915506076E-16"/>
                  <c:y val="1.1674569982842059E-2"/>
                </c:manualLayout>
              </c:layout>
              <c:tx>
                <c:rich>
                  <a:bodyPr/>
                  <a:lstStyle/>
                  <a:p>
                    <a:fld id="{B05AC603-BCB7-4D24-9CD3-675F465BD35A}" type="VALUE">
                      <a:rPr lang="en-US" dirty="0">
                        <a:solidFill>
                          <a:srgbClr val="C00000"/>
                        </a:solidFill>
                      </a:rPr>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89CD-4F2B-9F1D-854B5636A74E}"/>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Sheet13!$A$14:$A$21</c:f>
              <c:strCache>
                <c:ptCount val="8"/>
                <c:pt idx="0">
                  <c:v>INTERBREW RADLER  CAN  4 PACK/440 ML</c:v>
                </c:pt>
                <c:pt idx="1">
                  <c:v>ARLBERG LIME  BTL  SINGLE/660 ML</c:v>
                </c:pt>
                <c:pt idx="2">
                  <c:v>ARLBERG LIME  BTL  12 PACK/275 ML</c:v>
                </c:pt>
                <c:pt idx="3">
                  <c:v>INTERBREW RADLER  BTL  12 PACK/300 ML</c:v>
                </c:pt>
                <c:pt idx="4">
                  <c:v>STARBREW CITRUS  BTL  12 PACK/300 ML</c:v>
                </c:pt>
                <c:pt idx="5">
                  <c:v>ARLBERG LIME  BTL  4 PACK/275 ML</c:v>
                </c:pt>
                <c:pt idx="6">
                  <c:v>STARBREW CITRUS  BTL  4 PACK/300 ML</c:v>
                </c:pt>
                <c:pt idx="7">
                  <c:v>INTERBREW RADLER  BTL  4 PACK/300 ML</c:v>
                </c:pt>
              </c:strCache>
            </c:strRef>
          </c:cat>
          <c:val>
            <c:numRef>
              <c:f>Sheet13!$C$14:$C$21</c:f>
              <c:numCache>
                <c:formatCode>_(* #,##0.00_);_(* \(#,##0.00\);_(* "-"??_);_(@_)</c:formatCode>
                <c:ptCount val="8"/>
                <c:pt idx="0">
                  <c:v>171712.99758776664</c:v>
                </c:pt>
                <c:pt idx="1">
                  <c:v>221994.75213206897</c:v>
                </c:pt>
                <c:pt idx="2">
                  <c:v>281382.55329448445</c:v>
                </c:pt>
                <c:pt idx="3">
                  <c:v>320819.71483364643</c:v>
                </c:pt>
                <c:pt idx="4">
                  <c:v>358285.00329612405</c:v>
                </c:pt>
                <c:pt idx="5">
                  <c:v>635275.80140179361</c:v>
                </c:pt>
                <c:pt idx="6">
                  <c:v>956529.41978787107</c:v>
                </c:pt>
                <c:pt idx="7">
                  <c:v>1142187.4000107688</c:v>
                </c:pt>
              </c:numCache>
            </c:numRef>
          </c:val>
          <c:extLst>
            <c:ext xmlns:c16="http://schemas.microsoft.com/office/drawing/2014/chart" uri="{C3380CC4-5D6E-409C-BE32-E72D297353CC}">
              <c16:uniqueId val="{00000000-89CD-4F2B-9F1D-854B5636A74E}"/>
            </c:ext>
          </c:extLst>
        </c:ser>
        <c:dLbls>
          <c:dLblPos val="outEnd"/>
          <c:showLegendKey val="0"/>
          <c:showVal val="1"/>
          <c:showCatName val="0"/>
          <c:showSerName val="0"/>
          <c:showPercent val="0"/>
          <c:showBubbleSize val="0"/>
        </c:dLbls>
        <c:gapWidth val="109"/>
        <c:axId val="438255640"/>
        <c:axId val="438248096"/>
        <c:extLst>
          <c:ext xmlns:c15="http://schemas.microsoft.com/office/drawing/2012/chart" uri="{02D57815-91ED-43cb-92C2-25804820EDAC}">
            <c15:filteredBarSeries>
              <c15:ser>
                <c:idx val="0"/>
                <c:order val="0"/>
                <c:tx>
                  <c:strRef>
                    <c:extLst>
                      <c:ext uri="{02D57815-91ED-43cb-92C2-25804820EDAC}">
                        <c15:formulaRef>
                          <c15:sqref>Sheet13!$B$13</c15:sqref>
                        </c15:formulaRef>
                      </c:ext>
                    </c:extLst>
                    <c:strCache>
                      <c:ptCount val="1"/>
                      <c:pt idx="0">
                        <c:v>Value Sales ('000)</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Sheet13!$A$14:$A$21</c15:sqref>
                        </c15:formulaRef>
                      </c:ext>
                    </c:extLst>
                    <c:strCache>
                      <c:ptCount val="8"/>
                      <c:pt idx="0">
                        <c:v>INTERBREW RADLER  CAN  4 PACK/440 ML</c:v>
                      </c:pt>
                      <c:pt idx="1">
                        <c:v>ARLBERG LIME  BTL  SINGLE/660 ML</c:v>
                      </c:pt>
                      <c:pt idx="2">
                        <c:v>ARLBERG LIME  BTL  12 PACK/275 ML</c:v>
                      </c:pt>
                      <c:pt idx="3">
                        <c:v>INTERBREW RADLER  BTL  12 PACK/300 ML</c:v>
                      </c:pt>
                      <c:pt idx="4">
                        <c:v>STARBREW CITRUS  BTL  12 PACK/300 ML</c:v>
                      </c:pt>
                      <c:pt idx="5">
                        <c:v>ARLBERG LIME  BTL  4 PACK/275 ML</c:v>
                      </c:pt>
                      <c:pt idx="6">
                        <c:v>STARBREW CITRUS  BTL  4 PACK/300 ML</c:v>
                      </c:pt>
                      <c:pt idx="7">
                        <c:v>INTERBREW RADLER  BTL  4 PACK/300 ML</c:v>
                      </c:pt>
                    </c:strCache>
                  </c:strRef>
                </c:cat>
                <c:val>
                  <c:numRef>
                    <c:extLst>
                      <c:ext uri="{02D57815-91ED-43cb-92C2-25804820EDAC}">
                        <c15:formulaRef>
                          <c15:sqref>Sheet13!$B$14:$B$21</c15:sqref>
                        </c15:formulaRef>
                      </c:ext>
                    </c:extLst>
                    <c:numCache>
                      <c:formatCode>General</c:formatCode>
                      <c:ptCount val="8"/>
                      <c:pt idx="0">
                        <c:v>502.05959999999999</c:v>
                      </c:pt>
                      <c:pt idx="1">
                        <c:v>224.07990000000001</c:v>
                      </c:pt>
                      <c:pt idx="2">
                        <c:v>1461.6789000000001</c:v>
                      </c:pt>
                      <c:pt idx="3">
                        <c:v>2162.2379999999998</c:v>
                      </c:pt>
                      <c:pt idx="4">
                        <c:v>1985.059</c:v>
                      </c:pt>
                      <c:pt idx="5">
                        <c:v>1416.9734000000001</c:v>
                      </c:pt>
                      <c:pt idx="6">
                        <c:v>2359.1723000000002</c:v>
                      </c:pt>
                      <c:pt idx="7">
                        <c:v>3241.3058000000001</c:v>
                      </c:pt>
                    </c:numCache>
                  </c:numRef>
                </c:val>
                <c:extLst>
                  <c:ext xmlns:c16="http://schemas.microsoft.com/office/drawing/2014/chart" uri="{C3380CC4-5D6E-409C-BE32-E72D297353CC}">
                    <c16:uniqueId val="{00000001-89CD-4F2B-9F1D-854B5636A74E}"/>
                  </c:ext>
                </c:extLst>
              </c15:ser>
            </c15:filteredBarSeries>
          </c:ext>
        </c:extLst>
      </c:barChart>
      <c:catAx>
        <c:axId val="4382556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438248096"/>
        <c:crosses val="autoZero"/>
        <c:auto val="1"/>
        <c:lblAlgn val="ctr"/>
        <c:lblOffset val="100"/>
        <c:noMultiLvlLbl val="0"/>
      </c:catAx>
      <c:valAx>
        <c:axId val="438248096"/>
        <c:scaling>
          <c:orientation val="minMax"/>
        </c:scaling>
        <c:delete val="1"/>
        <c:axPos val="b"/>
        <c:numFmt formatCode="_(* #,##0.00_);_(* \(#,##0.00\);_(* &quot;-&quot;??_);_(@_)" sourceLinked="1"/>
        <c:majorTickMark val="none"/>
        <c:minorTickMark val="none"/>
        <c:tickLblPos val="nextTo"/>
        <c:crossAx val="4382556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5AE9C-EB62-4E67-8563-24825F26D3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9B0A4C-BB44-4EC3-B563-4C81C33714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E10E81-BFFD-4132-9CDF-5BF9D063BF70}"/>
              </a:ext>
            </a:extLst>
          </p:cNvPr>
          <p:cNvSpPr>
            <a:spLocks noGrp="1"/>
          </p:cNvSpPr>
          <p:nvPr>
            <p:ph type="dt" sz="half" idx="10"/>
          </p:nvPr>
        </p:nvSpPr>
        <p:spPr/>
        <p:txBody>
          <a:bodyPr/>
          <a:lstStyle/>
          <a:p>
            <a:fld id="{16ADFE7E-0774-4A05-8866-30E3A483436E}" type="datetimeFigureOut">
              <a:rPr lang="en-US" smtClean="0"/>
              <a:t>4/19/2021</a:t>
            </a:fld>
            <a:endParaRPr lang="en-US"/>
          </a:p>
        </p:txBody>
      </p:sp>
      <p:sp>
        <p:nvSpPr>
          <p:cNvPr id="5" name="Footer Placeholder 4">
            <a:extLst>
              <a:ext uri="{FF2B5EF4-FFF2-40B4-BE49-F238E27FC236}">
                <a16:creationId xmlns:a16="http://schemas.microsoft.com/office/drawing/2014/main" id="{B65CF205-A77F-4C48-B857-67102D9282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4FB5EB-6BFC-4DDC-AF1E-1FD51B79CCBE}"/>
              </a:ext>
            </a:extLst>
          </p:cNvPr>
          <p:cNvSpPr>
            <a:spLocks noGrp="1"/>
          </p:cNvSpPr>
          <p:nvPr>
            <p:ph type="sldNum" sz="quarter" idx="12"/>
          </p:nvPr>
        </p:nvSpPr>
        <p:spPr/>
        <p:txBody>
          <a:bodyPr/>
          <a:lstStyle/>
          <a:p>
            <a:fld id="{83B5B65C-4752-4448-9199-965A2C230BFC}" type="slidenum">
              <a:rPr lang="en-US" smtClean="0"/>
              <a:t>‹#›</a:t>
            </a:fld>
            <a:endParaRPr lang="en-US"/>
          </a:p>
        </p:txBody>
      </p:sp>
    </p:spTree>
    <p:extLst>
      <p:ext uri="{BB962C8B-B14F-4D97-AF65-F5344CB8AC3E}">
        <p14:creationId xmlns:p14="http://schemas.microsoft.com/office/powerpoint/2010/main" val="744251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94FB-81C2-4889-A5AB-2F5E53915D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DB8EA6-CAF7-46C1-9F2C-E51CC36BE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9FC5C-4EA7-429D-8738-1124E863D891}"/>
              </a:ext>
            </a:extLst>
          </p:cNvPr>
          <p:cNvSpPr>
            <a:spLocks noGrp="1"/>
          </p:cNvSpPr>
          <p:nvPr>
            <p:ph type="dt" sz="half" idx="10"/>
          </p:nvPr>
        </p:nvSpPr>
        <p:spPr/>
        <p:txBody>
          <a:bodyPr/>
          <a:lstStyle/>
          <a:p>
            <a:fld id="{16ADFE7E-0774-4A05-8866-30E3A483436E}" type="datetimeFigureOut">
              <a:rPr lang="en-US" smtClean="0"/>
              <a:t>4/19/2021</a:t>
            </a:fld>
            <a:endParaRPr lang="en-US"/>
          </a:p>
        </p:txBody>
      </p:sp>
      <p:sp>
        <p:nvSpPr>
          <p:cNvPr id="5" name="Footer Placeholder 4">
            <a:extLst>
              <a:ext uri="{FF2B5EF4-FFF2-40B4-BE49-F238E27FC236}">
                <a16:creationId xmlns:a16="http://schemas.microsoft.com/office/drawing/2014/main" id="{980066A3-CF0D-476C-A8C9-6ACEF31EFD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D05C74-AB59-49FF-A58E-C6D1419A9525}"/>
              </a:ext>
            </a:extLst>
          </p:cNvPr>
          <p:cNvSpPr>
            <a:spLocks noGrp="1"/>
          </p:cNvSpPr>
          <p:nvPr>
            <p:ph type="sldNum" sz="quarter" idx="12"/>
          </p:nvPr>
        </p:nvSpPr>
        <p:spPr/>
        <p:txBody>
          <a:bodyPr/>
          <a:lstStyle/>
          <a:p>
            <a:fld id="{83B5B65C-4752-4448-9199-965A2C230BFC}" type="slidenum">
              <a:rPr lang="en-US" smtClean="0"/>
              <a:t>‹#›</a:t>
            </a:fld>
            <a:endParaRPr lang="en-US"/>
          </a:p>
        </p:txBody>
      </p:sp>
    </p:spTree>
    <p:extLst>
      <p:ext uri="{BB962C8B-B14F-4D97-AF65-F5344CB8AC3E}">
        <p14:creationId xmlns:p14="http://schemas.microsoft.com/office/powerpoint/2010/main" val="2549390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C8063C-4F67-47A6-8C9F-6815010C5C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D81EA4-595E-4177-8E11-A0AFF1C620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5463A-23BD-44BC-BC87-B327EDE8B962}"/>
              </a:ext>
            </a:extLst>
          </p:cNvPr>
          <p:cNvSpPr>
            <a:spLocks noGrp="1"/>
          </p:cNvSpPr>
          <p:nvPr>
            <p:ph type="dt" sz="half" idx="10"/>
          </p:nvPr>
        </p:nvSpPr>
        <p:spPr/>
        <p:txBody>
          <a:bodyPr/>
          <a:lstStyle/>
          <a:p>
            <a:fld id="{16ADFE7E-0774-4A05-8866-30E3A483436E}" type="datetimeFigureOut">
              <a:rPr lang="en-US" smtClean="0"/>
              <a:t>4/19/2021</a:t>
            </a:fld>
            <a:endParaRPr lang="en-US"/>
          </a:p>
        </p:txBody>
      </p:sp>
      <p:sp>
        <p:nvSpPr>
          <p:cNvPr id="5" name="Footer Placeholder 4">
            <a:extLst>
              <a:ext uri="{FF2B5EF4-FFF2-40B4-BE49-F238E27FC236}">
                <a16:creationId xmlns:a16="http://schemas.microsoft.com/office/drawing/2014/main" id="{A7D8AF4E-071E-4ECB-A18A-098AAA9A70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0C53BB-F2EB-4AC9-8801-B56E1939C243}"/>
              </a:ext>
            </a:extLst>
          </p:cNvPr>
          <p:cNvSpPr>
            <a:spLocks noGrp="1"/>
          </p:cNvSpPr>
          <p:nvPr>
            <p:ph type="sldNum" sz="quarter" idx="12"/>
          </p:nvPr>
        </p:nvSpPr>
        <p:spPr/>
        <p:txBody>
          <a:bodyPr/>
          <a:lstStyle/>
          <a:p>
            <a:fld id="{83B5B65C-4752-4448-9199-965A2C230BFC}" type="slidenum">
              <a:rPr lang="en-US" smtClean="0"/>
              <a:t>‹#›</a:t>
            </a:fld>
            <a:endParaRPr lang="en-US"/>
          </a:p>
        </p:txBody>
      </p:sp>
    </p:spTree>
    <p:extLst>
      <p:ext uri="{BB962C8B-B14F-4D97-AF65-F5344CB8AC3E}">
        <p14:creationId xmlns:p14="http://schemas.microsoft.com/office/powerpoint/2010/main" val="2670670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598D7-6D3E-44BC-8EF5-69F9525F10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BBCFB4-96FF-42FB-945B-6B434B9CCC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2E5CC8-C035-4387-9009-D45C6CE93FB5}"/>
              </a:ext>
            </a:extLst>
          </p:cNvPr>
          <p:cNvSpPr>
            <a:spLocks noGrp="1"/>
          </p:cNvSpPr>
          <p:nvPr>
            <p:ph type="dt" sz="half" idx="10"/>
          </p:nvPr>
        </p:nvSpPr>
        <p:spPr/>
        <p:txBody>
          <a:bodyPr/>
          <a:lstStyle/>
          <a:p>
            <a:fld id="{16ADFE7E-0774-4A05-8866-30E3A483436E}" type="datetimeFigureOut">
              <a:rPr lang="en-US" smtClean="0"/>
              <a:t>4/19/2021</a:t>
            </a:fld>
            <a:endParaRPr lang="en-US"/>
          </a:p>
        </p:txBody>
      </p:sp>
      <p:sp>
        <p:nvSpPr>
          <p:cNvPr id="5" name="Footer Placeholder 4">
            <a:extLst>
              <a:ext uri="{FF2B5EF4-FFF2-40B4-BE49-F238E27FC236}">
                <a16:creationId xmlns:a16="http://schemas.microsoft.com/office/drawing/2014/main" id="{A2DC5DBF-AEC6-4A7D-B5D4-6823DD8D0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C9AB3E-036C-4344-B093-4AFD6465C38C}"/>
              </a:ext>
            </a:extLst>
          </p:cNvPr>
          <p:cNvSpPr>
            <a:spLocks noGrp="1"/>
          </p:cNvSpPr>
          <p:nvPr>
            <p:ph type="sldNum" sz="quarter" idx="12"/>
          </p:nvPr>
        </p:nvSpPr>
        <p:spPr/>
        <p:txBody>
          <a:bodyPr/>
          <a:lstStyle/>
          <a:p>
            <a:fld id="{83B5B65C-4752-4448-9199-965A2C230BFC}" type="slidenum">
              <a:rPr lang="en-US" smtClean="0"/>
              <a:t>‹#›</a:t>
            </a:fld>
            <a:endParaRPr lang="en-US"/>
          </a:p>
        </p:txBody>
      </p:sp>
    </p:spTree>
    <p:extLst>
      <p:ext uri="{BB962C8B-B14F-4D97-AF65-F5344CB8AC3E}">
        <p14:creationId xmlns:p14="http://schemas.microsoft.com/office/powerpoint/2010/main" val="662228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5CEFC-E99C-40CC-9F50-2DDEECEF88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30FD6C-068C-41EA-8985-6E15807442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2ABC94-5CD7-47A3-9DC0-204EC486D71A}"/>
              </a:ext>
            </a:extLst>
          </p:cNvPr>
          <p:cNvSpPr>
            <a:spLocks noGrp="1"/>
          </p:cNvSpPr>
          <p:nvPr>
            <p:ph type="dt" sz="half" idx="10"/>
          </p:nvPr>
        </p:nvSpPr>
        <p:spPr/>
        <p:txBody>
          <a:bodyPr/>
          <a:lstStyle/>
          <a:p>
            <a:fld id="{16ADFE7E-0774-4A05-8866-30E3A483436E}" type="datetimeFigureOut">
              <a:rPr lang="en-US" smtClean="0"/>
              <a:t>4/19/2021</a:t>
            </a:fld>
            <a:endParaRPr lang="en-US"/>
          </a:p>
        </p:txBody>
      </p:sp>
      <p:sp>
        <p:nvSpPr>
          <p:cNvPr id="5" name="Footer Placeholder 4">
            <a:extLst>
              <a:ext uri="{FF2B5EF4-FFF2-40B4-BE49-F238E27FC236}">
                <a16:creationId xmlns:a16="http://schemas.microsoft.com/office/drawing/2014/main" id="{BD5DF2DC-44B9-40A2-80DC-4D446AAE83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643D61-9A2A-4569-8419-B797E5BF56AC}"/>
              </a:ext>
            </a:extLst>
          </p:cNvPr>
          <p:cNvSpPr>
            <a:spLocks noGrp="1"/>
          </p:cNvSpPr>
          <p:nvPr>
            <p:ph type="sldNum" sz="quarter" idx="12"/>
          </p:nvPr>
        </p:nvSpPr>
        <p:spPr/>
        <p:txBody>
          <a:bodyPr/>
          <a:lstStyle/>
          <a:p>
            <a:fld id="{83B5B65C-4752-4448-9199-965A2C230BFC}" type="slidenum">
              <a:rPr lang="en-US" smtClean="0"/>
              <a:t>‹#›</a:t>
            </a:fld>
            <a:endParaRPr lang="en-US"/>
          </a:p>
        </p:txBody>
      </p:sp>
    </p:spTree>
    <p:extLst>
      <p:ext uri="{BB962C8B-B14F-4D97-AF65-F5344CB8AC3E}">
        <p14:creationId xmlns:p14="http://schemas.microsoft.com/office/powerpoint/2010/main" val="2923476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5D600-962D-44DF-9272-55C825DCC3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C53AB0-7917-4D0E-8D50-77739AED34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D73F1A-9D66-4311-A53E-BDBDA86EE0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215FC2-A7C7-48A6-AEC4-255E5B33E910}"/>
              </a:ext>
            </a:extLst>
          </p:cNvPr>
          <p:cNvSpPr>
            <a:spLocks noGrp="1"/>
          </p:cNvSpPr>
          <p:nvPr>
            <p:ph type="dt" sz="half" idx="10"/>
          </p:nvPr>
        </p:nvSpPr>
        <p:spPr/>
        <p:txBody>
          <a:bodyPr/>
          <a:lstStyle/>
          <a:p>
            <a:fld id="{16ADFE7E-0774-4A05-8866-30E3A483436E}" type="datetimeFigureOut">
              <a:rPr lang="en-US" smtClean="0"/>
              <a:t>4/19/2021</a:t>
            </a:fld>
            <a:endParaRPr lang="en-US"/>
          </a:p>
        </p:txBody>
      </p:sp>
      <p:sp>
        <p:nvSpPr>
          <p:cNvPr id="6" name="Footer Placeholder 5">
            <a:extLst>
              <a:ext uri="{FF2B5EF4-FFF2-40B4-BE49-F238E27FC236}">
                <a16:creationId xmlns:a16="http://schemas.microsoft.com/office/drawing/2014/main" id="{E3442F35-0EF9-4476-9DEA-94A797255B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703032-7495-4AEB-B264-787CDEAC129E}"/>
              </a:ext>
            </a:extLst>
          </p:cNvPr>
          <p:cNvSpPr>
            <a:spLocks noGrp="1"/>
          </p:cNvSpPr>
          <p:nvPr>
            <p:ph type="sldNum" sz="quarter" idx="12"/>
          </p:nvPr>
        </p:nvSpPr>
        <p:spPr/>
        <p:txBody>
          <a:bodyPr/>
          <a:lstStyle/>
          <a:p>
            <a:fld id="{83B5B65C-4752-4448-9199-965A2C230BFC}" type="slidenum">
              <a:rPr lang="en-US" smtClean="0"/>
              <a:t>‹#›</a:t>
            </a:fld>
            <a:endParaRPr lang="en-US"/>
          </a:p>
        </p:txBody>
      </p:sp>
    </p:spTree>
    <p:extLst>
      <p:ext uri="{BB962C8B-B14F-4D97-AF65-F5344CB8AC3E}">
        <p14:creationId xmlns:p14="http://schemas.microsoft.com/office/powerpoint/2010/main" val="2840344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16F6E-9D9D-4C12-AF0F-A120076134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258B64-CE2D-4DC8-BC64-21DF07AC24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11507C-E2D1-4DB0-BE7A-3035A045F2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DB0CAE-787B-4C75-A80D-0E84D6046C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90F98E-381D-4FFE-B7CC-70A6F9DBFD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C40685-82D3-4364-8FC3-7587775A8206}"/>
              </a:ext>
            </a:extLst>
          </p:cNvPr>
          <p:cNvSpPr>
            <a:spLocks noGrp="1"/>
          </p:cNvSpPr>
          <p:nvPr>
            <p:ph type="dt" sz="half" idx="10"/>
          </p:nvPr>
        </p:nvSpPr>
        <p:spPr/>
        <p:txBody>
          <a:bodyPr/>
          <a:lstStyle/>
          <a:p>
            <a:fld id="{16ADFE7E-0774-4A05-8866-30E3A483436E}" type="datetimeFigureOut">
              <a:rPr lang="en-US" smtClean="0"/>
              <a:t>4/19/2021</a:t>
            </a:fld>
            <a:endParaRPr lang="en-US"/>
          </a:p>
        </p:txBody>
      </p:sp>
      <p:sp>
        <p:nvSpPr>
          <p:cNvPr id="8" name="Footer Placeholder 7">
            <a:extLst>
              <a:ext uri="{FF2B5EF4-FFF2-40B4-BE49-F238E27FC236}">
                <a16:creationId xmlns:a16="http://schemas.microsoft.com/office/drawing/2014/main" id="{9CE94DDA-8274-4C18-831C-E4EEE45A6F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7DB8DC-A8D7-4865-9101-2215DE9DC82F}"/>
              </a:ext>
            </a:extLst>
          </p:cNvPr>
          <p:cNvSpPr>
            <a:spLocks noGrp="1"/>
          </p:cNvSpPr>
          <p:nvPr>
            <p:ph type="sldNum" sz="quarter" idx="12"/>
          </p:nvPr>
        </p:nvSpPr>
        <p:spPr/>
        <p:txBody>
          <a:bodyPr/>
          <a:lstStyle/>
          <a:p>
            <a:fld id="{83B5B65C-4752-4448-9199-965A2C230BFC}" type="slidenum">
              <a:rPr lang="en-US" smtClean="0"/>
              <a:t>‹#›</a:t>
            </a:fld>
            <a:endParaRPr lang="en-US"/>
          </a:p>
        </p:txBody>
      </p:sp>
    </p:spTree>
    <p:extLst>
      <p:ext uri="{BB962C8B-B14F-4D97-AF65-F5344CB8AC3E}">
        <p14:creationId xmlns:p14="http://schemas.microsoft.com/office/powerpoint/2010/main" val="312023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4CF21-3BBD-47A7-BA1D-6D59E58D32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ABEC16-3AE0-4557-B33C-FEC1925860F0}"/>
              </a:ext>
            </a:extLst>
          </p:cNvPr>
          <p:cNvSpPr>
            <a:spLocks noGrp="1"/>
          </p:cNvSpPr>
          <p:nvPr>
            <p:ph type="dt" sz="half" idx="10"/>
          </p:nvPr>
        </p:nvSpPr>
        <p:spPr/>
        <p:txBody>
          <a:bodyPr/>
          <a:lstStyle/>
          <a:p>
            <a:fld id="{16ADFE7E-0774-4A05-8866-30E3A483436E}" type="datetimeFigureOut">
              <a:rPr lang="en-US" smtClean="0"/>
              <a:t>4/19/2021</a:t>
            </a:fld>
            <a:endParaRPr lang="en-US"/>
          </a:p>
        </p:txBody>
      </p:sp>
      <p:sp>
        <p:nvSpPr>
          <p:cNvPr id="4" name="Footer Placeholder 3">
            <a:extLst>
              <a:ext uri="{FF2B5EF4-FFF2-40B4-BE49-F238E27FC236}">
                <a16:creationId xmlns:a16="http://schemas.microsoft.com/office/drawing/2014/main" id="{3AFD0C4F-12DB-40EF-8EBE-0E8C1AB219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428DE4-5521-4760-9108-D01B6A15C9E5}"/>
              </a:ext>
            </a:extLst>
          </p:cNvPr>
          <p:cNvSpPr>
            <a:spLocks noGrp="1"/>
          </p:cNvSpPr>
          <p:nvPr>
            <p:ph type="sldNum" sz="quarter" idx="12"/>
          </p:nvPr>
        </p:nvSpPr>
        <p:spPr/>
        <p:txBody>
          <a:bodyPr/>
          <a:lstStyle/>
          <a:p>
            <a:fld id="{83B5B65C-4752-4448-9199-965A2C230BFC}" type="slidenum">
              <a:rPr lang="en-US" smtClean="0"/>
              <a:t>‹#›</a:t>
            </a:fld>
            <a:endParaRPr lang="en-US"/>
          </a:p>
        </p:txBody>
      </p:sp>
    </p:spTree>
    <p:extLst>
      <p:ext uri="{BB962C8B-B14F-4D97-AF65-F5344CB8AC3E}">
        <p14:creationId xmlns:p14="http://schemas.microsoft.com/office/powerpoint/2010/main" val="935932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93E8D0-474B-4883-973C-DB3AA543FD5E}"/>
              </a:ext>
            </a:extLst>
          </p:cNvPr>
          <p:cNvSpPr>
            <a:spLocks noGrp="1"/>
          </p:cNvSpPr>
          <p:nvPr>
            <p:ph type="dt" sz="half" idx="10"/>
          </p:nvPr>
        </p:nvSpPr>
        <p:spPr/>
        <p:txBody>
          <a:bodyPr/>
          <a:lstStyle/>
          <a:p>
            <a:fld id="{16ADFE7E-0774-4A05-8866-30E3A483436E}" type="datetimeFigureOut">
              <a:rPr lang="en-US" smtClean="0"/>
              <a:t>4/19/2021</a:t>
            </a:fld>
            <a:endParaRPr lang="en-US"/>
          </a:p>
        </p:txBody>
      </p:sp>
      <p:sp>
        <p:nvSpPr>
          <p:cNvPr id="3" name="Footer Placeholder 2">
            <a:extLst>
              <a:ext uri="{FF2B5EF4-FFF2-40B4-BE49-F238E27FC236}">
                <a16:creationId xmlns:a16="http://schemas.microsoft.com/office/drawing/2014/main" id="{DB09A567-B526-4558-B15A-8A9676BC1B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E94F42-71AB-4841-B22A-D1E3918C7B7F}"/>
              </a:ext>
            </a:extLst>
          </p:cNvPr>
          <p:cNvSpPr>
            <a:spLocks noGrp="1"/>
          </p:cNvSpPr>
          <p:nvPr>
            <p:ph type="sldNum" sz="quarter" idx="12"/>
          </p:nvPr>
        </p:nvSpPr>
        <p:spPr/>
        <p:txBody>
          <a:bodyPr/>
          <a:lstStyle/>
          <a:p>
            <a:fld id="{83B5B65C-4752-4448-9199-965A2C230BFC}" type="slidenum">
              <a:rPr lang="en-US" smtClean="0"/>
              <a:t>‹#›</a:t>
            </a:fld>
            <a:endParaRPr lang="en-US"/>
          </a:p>
        </p:txBody>
      </p:sp>
    </p:spTree>
    <p:extLst>
      <p:ext uri="{BB962C8B-B14F-4D97-AF65-F5344CB8AC3E}">
        <p14:creationId xmlns:p14="http://schemas.microsoft.com/office/powerpoint/2010/main" val="4235020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26F46-0FE0-4277-877F-AD71F8FC87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A11128-10BB-4E81-9193-591A969F01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DD2F0A-638B-4515-9ED8-735F165A7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742EAB-1506-40A4-A003-1716D2F5F496}"/>
              </a:ext>
            </a:extLst>
          </p:cNvPr>
          <p:cNvSpPr>
            <a:spLocks noGrp="1"/>
          </p:cNvSpPr>
          <p:nvPr>
            <p:ph type="dt" sz="half" idx="10"/>
          </p:nvPr>
        </p:nvSpPr>
        <p:spPr/>
        <p:txBody>
          <a:bodyPr/>
          <a:lstStyle/>
          <a:p>
            <a:fld id="{16ADFE7E-0774-4A05-8866-30E3A483436E}" type="datetimeFigureOut">
              <a:rPr lang="en-US" smtClean="0"/>
              <a:t>4/19/2021</a:t>
            </a:fld>
            <a:endParaRPr lang="en-US"/>
          </a:p>
        </p:txBody>
      </p:sp>
      <p:sp>
        <p:nvSpPr>
          <p:cNvPr id="6" name="Footer Placeholder 5">
            <a:extLst>
              <a:ext uri="{FF2B5EF4-FFF2-40B4-BE49-F238E27FC236}">
                <a16:creationId xmlns:a16="http://schemas.microsoft.com/office/drawing/2014/main" id="{7F12D5D7-841E-436A-BFDE-F00980EAD6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69B55D-CF33-4ABC-86B6-25BEF44E28C7}"/>
              </a:ext>
            </a:extLst>
          </p:cNvPr>
          <p:cNvSpPr>
            <a:spLocks noGrp="1"/>
          </p:cNvSpPr>
          <p:nvPr>
            <p:ph type="sldNum" sz="quarter" idx="12"/>
          </p:nvPr>
        </p:nvSpPr>
        <p:spPr/>
        <p:txBody>
          <a:bodyPr/>
          <a:lstStyle/>
          <a:p>
            <a:fld id="{83B5B65C-4752-4448-9199-965A2C230BFC}" type="slidenum">
              <a:rPr lang="en-US" smtClean="0"/>
              <a:t>‹#›</a:t>
            </a:fld>
            <a:endParaRPr lang="en-US"/>
          </a:p>
        </p:txBody>
      </p:sp>
    </p:spTree>
    <p:extLst>
      <p:ext uri="{BB962C8B-B14F-4D97-AF65-F5344CB8AC3E}">
        <p14:creationId xmlns:p14="http://schemas.microsoft.com/office/powerpoint/2010/main" val="2835789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422E3-10A0-4D87-B47E-4B80FD8361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B2AD83-E967-4FA3-9C12-29311AF677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1BA459-0F63-44FC-B73A-C31E50B390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4EF1C4-C751-4406-BF90-30AA1F5C9AFC}"/>
              </a:ext>
            </a:extLst>
          </p:cNvPr>
          <p:cNvSpPr>
            <a:spLocks noGrp="1"/>
          </p:cNvSpPr>
          <p:nvPr>
            <p:ph type="dt" sz="half" idx="10"/>
          </p:nvPr>
        </p:nvSpPr>
        <p:spPr/>
        <p:txBody>
          <a:bodyPr/>
          <a:lstStyle/>
          <a:p>
            <a:fld id="{16ADFE7E-0774-4A05-8866-30E3A483436E}" type="datetimeFigureOut">
              <a:rPr lang="en-US" smtClean="0"/>
              <a:t>4/19/2021</a:t>
            </a:fld>
            <a:endParaRPr lang="en-US"/>
          </a:p>
        </p:txBody>
      </p:sp>
      <p:sp>
        <p:nvSpPr>
          <p:cNvPr id="6" name="Footer Placeholder 5">
            <a:extLst>
              <a:ext uri="{FF2B5EF4-FFF2-40B4-BE49-F238E27FC236}">
                <a16:creationId xmlns:a16="http://schemas.microsoft.com/office/drawing/2014/main" id="{1EF9AD03-DE17-4B90-AC27-DF45B0C7C3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ACDC17-3972-4007-890E-CE9F82DFBF09}"/>
              </a:ext>
            </a:extLst>
          </p:cNvPr>
          <p:cNvSpPr>
            <a:spLocks noGrp="1"/>
          </p:cNvSpPr>
          <p:nvPr>
            <p:ph type="sldNum" sz="quarter" idx="12"/>
          </p:nvPr>
        </p:nvSpPr>
        <p:spPr/>
        <p:txBody>
          <a:bodyPr/>
          <a:lstStyle/>
          <a:p>
            <a:fld id="{83B5B65C-4752-4448-9199-965A2C230BFC}" type="slidenum">
              <a:rPr lang="en-US" smtClean="0"/>
              <a:t>‹#›</a:t>
            </a:fld>
            <a:endParaRPr lang="en-US"/>
          </a:p>
        </p:txBody>
      </p:sp>
    </p:spTree>
    <p:extLst>
      <p:ext uri="{BB962C8B-B14F-4D97-AF65-F5344CB8AC3E}">
        <p14:creationId xmlns:p14="http://schemas.microsoft.com/office/powerpoint/2010/main" val="30149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A4876-ECF4-44A8-A710-513734F71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1325CA-AC38-4988-9EDD-C35A7EEEE9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C3D25F-CBB3-4562-8097-55C0E6DBF7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ADFE7E-0774-4A05-8866-30E3A483436E}" type="datetimeFigureOut">
              <a:rPr lang="en-US" smtClean="0"/>
              <a:t>4/19/2021</a:t>
            </a:fld>
            <a:endParaRPr lang="en-US"/>
          </a:p>
        </p:txBody>
      </p:sp>
      <p:sp>
        <p:nvSpPr>
          <p:cNvPr id="5" name="Footer Placeholder 4">
            <a:extLst>
              <a:ext uri="{FF2B5EF4-FFF2-40B4-BE49-F238E27FC236}">
                <a16:creationId xmlns:a16="http://schemas.microsoft.com/office/drawing/2014/main" id="{9DBB446F-0D1A-480F-833F-B7BE36E782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551F88-6E2B-481C-9915-9F29FC2323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B5B65C-4752-4448-9199-965A2C230BFC}" type="slidenum">
              <a:rPr lang="en-US" smtClean="0"/>
              <a:t>‹#›</a:t>
            </a:fld>
            <a:endParaRPr lang="en-US"/>
          </a:p>
        </p:txBody>
      </p:sp>
    </p:spTree>
    <p:extLst>
      <p:ext uri="{BB962C8B-B14F-4D97-AF65-F5344CB8AC3E}">
        <p14:creationId xmlns:p14="http://schemas.microsoft.com/office/powerpoint/2010/main" val="637467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F018A-B102-409A-8F1B-087C1324B193}"/>
              </a:ext>
            </a:extLst>
          </p:cNvPr>
          <p:cNvSpPr>
            <a:spLocks noGrp="1"/>
          </p:cNvSpPr>
          <p:nvPr>
            <p:ph type="ctrTitle"/>
          </p:nvPr>
        </p:nvSpPr>
        <p:spPr>
          <a:xfrm>
            <a:off x="265042" y="1122364"/>
            <a:ext cx="11158332" cy="1422054"/>
          </a:xfrm>
        </p:spPr>
        <p:txBody>
          <a:bodyPr>
            <a:normAutofit/>
          </a:bodyPr>
          <a:lstStyle/>
          <a:p>
            <a:r>
              <a:rPr lang="en-US" b="1" dirty="0">
                <a:latin typeface="+mn-lt"/>
              </a:rPr>
              <a:t>INTERBREW RADLER CASE STUDY</a:t>
            </a:r>
          </a:p>
        </p:txBody>
      </p:sp>
      <p:sp>
        <p:nvSpPr>
          <p:cNvPr id="3" name="Subtitle 2">
            <a:extLst>
              <a:ext uri="{FF2B5EF4-FFF2-40B4-BE49-F238E27FC236}">
                <a16:creationId xmlns:a16="http://schemas.microsoft.com/office/drawing/2014/main" id="{1259D2B9-F4C4-45DC-A083-CA4FA7527C54}"/>
              </a:ext>
            </a:extLst>
          </p:cNvPr>
          <p:cNvSpPr>
            <a:spLocks noGrp="1"/>
          </p:cNvSpPr>
          <p:nvPr>
            <p:ph type="subTitle" idx="1"/>
          </p:nvPr>
        </p:nvSpPr>
        <p:spPr>
          <a:xfrm>
            <a:off x="834887" y="2601119"/>
            <a:ext cx="12085983" cy="1655762"/>
          </a:xfrm>
        </p:spPr>
        <p:txBody>
          <a:bodyPr/>
          <a:lstStyle/>
          <a:p>
            <a:pPr algn="l"/>
            <a:r>
              <a:rPr lang="en-US" b="1" i="1" dirty="0"/>
              <a:t>19</a:t>
            </a:r>
            <a:r>
              <a:rPr lang="en-US" b="1" i="1" baseline="30000" dirty="0"/>
              <a:t>TH</a:t>
            </a:r>
            <a:r>
              <a:rPr lang="en-US" b="1" i="1" dirty="0"/>
              <a:t> APRIL 2021 </a:t>
            </a:r>
          </a:p>
        </p:txBody>
      </p:sp>
    </p:spTree>
    <p:extLst>
      <p:ext uri="{BB962C8B-B14F-4D97-AF65-F5344CB8AC3E}">
        <p14:creationId xmlns:p14="http://schemas.microsoft.com/office/powerpoint/2010/main" val="4028037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85246BBC-052E-4023-ABE5-430C22D7779D}"/>
              </a:ext>
            </a:extLst>
          </p:cNvPr>
          <p:cNvSpPr>
            <a:spLocks noGrp="1"/>
          </p:cNvSpPr>
          <p:nvPr>
            <p:ph type="title"/>
          </p:nvPr>
        </p:nvSpPr>
        <p:spPr>
          <a:xfrm>
            <a:off x="303075" y="436097"/>
            <a:ext cx="11052313" cy="1180667"/>
          </a:xfrm>
        </p:spPr>
        <p:txBody>
          <a:bodyPr>
            <a:normAutofit fontScale="90000"/>
          </a:bodyPr>
          <a:lstStyle/>
          <a:p>
            <a:r>
              <a:rPr lang="en-US" b="1" dirty="0">
                <a:latin typeface="+mn-lt"/>
              </a:rPr>
              <a:t>Relationship between value sales, % of stores in the UK that the product is sold in(WTD), and Price per liter </a:t>
            </a:r>
          </a:p>
        </p:txBody>
      </p:sp>
      <p:sp>
        <p:nvSpPr>
          <p:cNvPr id="18" name="Text Placeholder 17">
            <a:extLst>
              <a:ext uri="{FF2B5EF4-FFF2-40B4-BE49-F238E27FC236}">
                <a16:creationId xmlns:a16="http://schemas.microsoft.com/office/drawing/2014/main" id="{B0E97CB2-E594-4A48-AFE8-82625977A80F}"/>
              </a:ext>
            </a:extLst>
          </p:cNvPr>
          <p:cNvSpPr>
            <a:spLocks noGrp="1"/>
          </p:cNvSpPr>
          <p:nvPr>
            <p:ph type="body" idx="1"/>
          </p:nvPr>
        </p:nvSpPr>
        <p:spPr>
          <a:xfrm>
            <a:off x="839788" y="1908313"/>
            <a:ext cx="5157787" cy="596762"/>
          </a:xfrm>
        </p:spPr>
        <p:txBody>
          <a:bodyPr/>
          <a:lstStyle/>
          <a:p>
            <a:r>
              <a:rPr lang="en-US" dirty="0"/>
              <a:t>VALUE SALES &amp; WTD</a:t>
            </a:r>
          </a:p>
        </p:txBody>
      </p:sp>
      <p:sp>
        <p:nvSpPr>
          <p:cNvPr id="20" name="Text Placeholder 19">
            <a:extLst>
              <a:ext uri="{FF2B5EF4-FFF2-40B4-BE49-F238E27FC236}">
                <a16:creationId xmlns:a16="http://schemas.microsoft.com/office/drawing/2014/main" id="{AF8EAF1D-DC1A-4A76-A30D-786C10E0303E}"/>
              </a:ext>
            </a:extLst>
          </p:cNvPr>
          <p:cNvSpPr>
            <a:spLocks noGrp="1"/>
          </p:cNvSpPr>
          <p:nvPr>
            <p:ph type="body" sz="quarter" idx="3"/>
          </p:nvPr>
        </p:nvSpPr>
        <p:spPr>
          <a:xfrm>
            <a:off x="6865034" y="1980959"/>
            <a:ext cx="4490354" cy="524115"/>
          </a:xfrm>
        </p:spPr>
        <p:txBody>
          <a:bodyPr/>
          <a:lstStyle/>
          <a:p>
            <a:r>
              <a:rPr lang="en-US" dirty="0"/>
              <a:t>VALUE SALES &amp; price per liter </a:t>
            </a:r>
          </a:p>
        </p:txBody>
      </p:sp>
      <p:graphicFrame>
        <p:nvGraphicFramePr>
          <p:cNvPr id="30" name="Table 30">
            <a:extLst>
              <a:ext uri="{FF2B5EF4-FFF2-40B4-BE49-F238E27FC236}">
                <a16:creationId xmlns:a16="http://schemas.microsoft.com/office/drawing/2014/main" id="{0C980D07-27A9-4467-953C-27669FB51302}"/>
              </a:ext>
            </a:extLst>
          </p:cNvPr>
          <p:cNvGraphicFramePr>
            <a:graphicFrameLocks noGrp="1"/>
          </p:cNvGraphicFramePr>
          <p:nvPr>
            <p:ph sz="quarter" idx="4"/>
            <p:extLst>
              <p:ext uri="{D42A27DB-BD31-4B8C-83A1-F6EECF244321}">
                <p14:modId xmlns:p14="http://schemas.microsoft.com/office/powerpoint/2010/main" val="1979435110"/>
              </p:ext>
            </p:extLst>
          </p:nvPr>
        </p:nvGraphicFramePr>
        <p:xfrm>
          <a:off x="6172200" y="2588455"/>
          <a:ext cx="5183188" cy="1352983"/>
        </p:xfrm>
        <a:graphic>
          <a:graphicData uri="http://schemas.openxmlformats.org/drawingml/2006/table">
            <a:tbl>
              <a:tblPr firstRow="1" bandRow="1">
                <a:tableStyleId>{5C22544A-7EE6-4342-B048-85BDC9FD1C3A}</a:tableStyleId>
              </a:tblPr>
              <a:tblGrid>
                <a:gridCol w="2591594">
                  <a:extLst>
                    <a:ext uri="{9D8B030D-6E8A-4147-A177-3AD203B41FA5}">
                      <a16:colId xmlns:a16="http://schemas.microsoft.com/office/drawing/2014/main" val="109799696"/>
                    </a:ext>
                  </a:extLst>
                </a:gridCol>
                <a:gridCol w="2591594">
                  <a:extLst>
                    <a:ext uri="{9D8B030D-6E8A-4147-A177-3AD203B41FA5}">
                      <a16:colId xmlns:a16="http://schemas.microsoft.com/office/drawing/2014/main" val="1788643345"/>
                    </a:ext>
                  </a:extLst>
                </a:gridCol>
              </a:tblGrid>
              <a:tr h="374989">
                <a:tc>
                  <a:txBody>
                    <a:bodyPr/>
                    <a:lstStyle/>
                    <a:p>
                      <a:pPr algn="ctr" fontAlgn="b"/>
                      <a:r>
                        <a:rPr lang="en-US" sz="2800" b="1" i="1" u="none" strike="noStrike" dirty="0">
                          <a:solidFill>
                            <a:srgbClr val="000000"/>
                          </a:solidFill>
                          <a:effectLst/>
                          <a:latin typeface="Calibri" panose="020F0502020204030204" pitchFamily="34" charset="0"/>
                        </a:rPr>
                        <a:t> </a:t>
                      </a:r>
                    </a:p>
                  </a:txBody>
                  <a:tcPr marL="9525" marR="9525" marT="9525" marB="0" anchor="b"/>
                </a:tc>
                <a:tc>
                  <a:txBody>
                    <a:bodyPr/>
                    <a:lstStyle/>
                    <a:p>
                      <a:pPr algn="ctr" fontAlgn="b"/>
                      <a:r>
                        <a:rPr lang="en-US" sz="2800" b="1" i="1" u="none" strike="noStrike" dirty="0">
                          <a:solidFill>
                            <a:srgbClr val="000000"/>
                          </a:solidFill>
                          <a:effectLst/>
                          <a:latin typeface="Calibri" panose="020F0502020204030204" pitchFamily="34" charset="0"/>
                        </a:rPr>
                        <a:t>Coefficients</a:t>
                      </a:r>
                    </a:p>
                  </a:txBody>
                  <a:tcPr marL="9525" marR="9525" marT="9525" marB="0" anchor="b"/>
                </a:tc>
                <a:extLst>
                  <a:ext uri="{0D108BD9-81ED-4DB2-BD59-A6C34878D82A}">
                    <a16:rowId xmlns:a16="http://schemas.microsoft.com/office/drawing/2014/main" val="1584136763"/>
                  </a:ext>
                </a:extLst>
              </a:tr>
              <a:tr h="458369">
                <a:tc>
                  <a:txBody>
                    <a:bodyPr/>
                    <a:lstStyle/>
                    <a:p>
                      <a:pPr algn="l" fontAlgn="b"/>
                      <a:r>
                        <a:rPr lang="en-US" sz="2800" b="1" i="0" u="none" strike="noStrike" dirty="0">
                          <a:solidFill>
                            <a:srgbClr val="000000"/>
                          </a:solidFill>
                          <a:effectLst/>
                          <a:latin typeface="Calibri" panose="020F0502020204030204" pitchFamily="34" charset="0"/>
                        </a:rPr>
                        <a:t>Intercept</a:t>
                      </a:r>
                    </a:p>
                  </a:txBody>
                  <a:tcPr marL="9525" marR="9525" marT="9525" marB="0" anchor="b"/>
                </a:tc>
                <a:tc>
                  <a:txBody>
                    <a:bodyPr/>
                    <a:lstStyle/>
                    <a:p>
                      <a:pPr algn="r" fontAlgn="b"/>
                      <a:r>
                        <a:rPr lang="en-US" sz="2800" b="1" i="0" u="none" strike="noStrike" dirty="0">
                          <a:solidFill>
                            <a:srgbClr val="000000"/>
                          </a:solidFill>
                          <a:effectLst/>
                          <a:latin typeface="Calibri" panose="020F0502020204030204" pitchFamily="34" charset="0"/>
                        </a:rPr>
                        <a:t>-8509.42</a:t>
                      </a:r>
                    </a:p>
                  </a:txBody>
                  <a:tcPr marL="9525" marR="9525" marT="9525" marB="0" anchor="b"/>
                </a:tc>
                <a:extLst>
                  <a:ext uri="{0D108BD9-81ED-4DB2-BD59-A6C34878D82A}">
                    <a16:rowId xmlns:a16="http://schemas.microsoft.com/office/drawing/2014/main" val="2827777862"/>
                  </a:ext>
                </a:extLst>
              </a:tr>
              <a:tr h="458369">
                <a:tc>
                  <a:txBody>
                    <a:bodyPr/>
                    <a:lstStyle/>
                    <a:p>
                      <a:pPr algn="l" fontAlgn="b"/>
                      <a:r>
                        <a:rPr lang="en-US" sz="2800" b="1" i="0" u="none" strike="noStrike" dirty="0">
                          <a:solidFill>
                            <a:srgbClr val="000000"/>
                          </a:solidFill>
                          <a:effectLst/>
                          <a:latin typeface="Calibri" panose="020F0502020204030204" pitchFamily="34" charset="0"/>
                        </a:rPr>
                        <a:t>X Variable 1</a:t>
                      </a:r>
                    </a:p>
                  </a:txBody>
                  <a:tcPr marL="9525" marR="9525" marT="9525" marB="0" anchor="b"/>
                </a:tc>
                <a:tc>
                  <a:txBody>
                    <a:bodyPr/>
                    <a:lstStyle/>
                    <a:p>
                      <a:pPr algn="r" fontAlgn="b"/>
                      <a:r>
                        <a:rPr lang="en-US" sz="2800" b="1" i="0" u="none" strike="noStrike" dirty="0">
                          <a:solidFill>
                            <a:srgbClr val="000000"/>
                          </a:solidFill>
                          <a:effectLst/>
                          <a:latin typeface="Calibri" panose="020F0502020204030204" pitchFamily="34" charset="0"/>
                        </a:rPr>
                        <a:t>6928.626</a:t>
                      </a:r>
                    </a:p>
                  </a:txBody>
                  <a:tcPr marL="9525" marR="9525" marT="9525" marB="0" anchor="b"/>
                </a:tc>
                <a:extLst>
                  <a:ext uri="{0D108BD9-81ED-4DB2-BD59-A6C34878D82A}">
                    <a16:rowId xmlns:a16="http://schemas.microsoft.com/office/drawing/2014/main" val="1558957204"/>
                  </a:ext>
                </a:extLst>
              </a:tr>
            </a:tbl>
          </a:graphicData>
        </a:graphic>
      </p:graphicFrame>
      <p:graphicFrame>
        <p:nvGraphicFramePr>
          <p:cNvPr id="29" name="Table 29">
            <a:extLst>
              <a:ext uri="{FF2B5EF4-FFF2-40B4-BE49-F238E27FC236}">
                <a16:creationId xmlns:a16="http://schemas.microsoft.com/office/drawing/2014/main" id="{91611BC4-5C13-4C86-BD32-2D7D0BDB0F45}"/>
              </a:ext>
            </a:extLst>
          </p:cNvPr>
          <p:cNvGraphicFramePr>
            <a:graphicFrameLocks noGrp="1"/>
          </p:cNvGraphicFramePr>
          <p:nvPr>
            <p:ph sz="half" idx="2"/>
            <p:extLst>
              <p:ext uri="{D42A27DB-BD31-4B8C-83A1-F6EECF244321}">
                <p14:modId xmlns:p14="http://schemas.microsoft.com/office/powerpoint/2010/main" val="3706292906"/>
              </p:ext>
            </p:extLst>
          </p:nvPr>
        </p:nvGraphicFramePr>
        <p:xfrm>
          <a:off x="839788" y="2491409"/>
          <a:ext cx="5157786" cy="1505916"/>
        </p:xfrm>
        <a:graphic>
          <a:graphicData uri="http://schemas.openxmlformats.org/drawingml/2006/table">
            <a:tbl>
              <a:tblPr firstRow="1" bandRow="1">
                <a:tableStyleId>{5C22544A-7EE6-4342-B048-85BDC9FD1C3A}</a:tableStyleId>
              </a:tblPr>
              <a:tblGrid>
                <a:gridCol w="2578893">
                  <a:extLst>
                    <a:ext uri="{9D8B030D-6E8A-4147-A177-3AD203B41FA5}">
                      <a16:colId xmlns:a16="http://schemas.microsoft.com/office/drawing/2014/main" val="4073711243"/>
                    </a:ext>
                  </a:extLst>
                </a:gridCol>
                <a:gridCol w="2578893">
                  <a:extLst>
                    <a:ext uri="{9D8B030D-6E8A-4147-A177-3AD203B41FA5}">
                      <a16:colId xmlns:a16="http://schemas.microsoft.com/office/drawing/2014/main" val="2501840392"/>
                    </a:ext>
                  </a:extLst>
                </a:gridCol>
              </a:tblGrid>
              <a:tr h="633426">
                <a:tc>
                  <a:txBody>
                    <a:bodyPr/>
                    <a:lstStyle/>
                    <a:p>
                      <a:pPr algn="ctr" fontAlgn="b"/>
                      <a:r>
                        <a:rPr lang="en-US" sz="2800" b="1" i="1" u="none" strike="noStrike" dirty="0">
                          <a:solidFill>
                            <a:srgbClr val="000000"/>
                          </a:solidFill>
                          <a:effectLst/>
                          <a:latin typeface="+mn-lt"/>
                        </a:rPr>
                        <a:t> </a:t>
                      </a:r>
                    </a:p>
                  </a:txBody>
                  <a:tcPr marL="9525" marR="9525" marT="9525" marB="0" anchor="b"/>
                </a:tc>
                <a:tc>
                  <a:txBody>
                    <a:bodyPr/>
                    <a:lstStyle/>
                    <a:p>
                      <a:pPr algn="ctr" fontAlgn="b"/>
                      <a:r>
                        <a:rPr lang="en-US" sz="2800" b="1" i="1" u="none" strike="noStrike" dirty="0">
                          <a:solidFill>
                            <a:srgbClr val="000000"/>
                          </a:solidFill>
                          <a:effectLst/>
                          <a:latin typeface="+mn-lt"/>
                        </a:rPr>
                        <a:t>Coefficients</a:t>
                      </a:r>
                    </a:p>
                  </a:txBody>
                  <a:tcPr marL="9525" marR="9525" marT="9525" marB="0" anchor="b"/>
                </a:tc>
                <a:extLst>
                  <a:ext uri="{0D108BD9-81ED-4DB2-BD59-A6C34878D82A}">
                    <a16:rowId xmlns:a16="http://schemas.microsoft.com/office/drawing/2014/main" val="1194641920"/>
                  </a:ext>
                </a:extLst>
              </a:tr>
              <a:tr h="370840">
                <a:tc>
                  <a:txBody>
                    <a:bodyPr/>
                    <a:lstStyle/>
                    <a:p>
                      <a:pPr algn="l" fontAlgn="b"/>
                      <a:r>
                        <a:rPr lang="en-US" sz="2800" b="1" i="0" u="none" strike="noStrike" dirty="0">
                          <a:solidFill>
                            <a:srgbClr val="000000"/>
                          </a:solidFill>
                          <a:effectLst/>
                          <a:latin typeface="+mn-lt"/>
                        </a:rPr>
                        <a:t>Intercept</a:t>
                      </a:r>
                    </a:p>
                  </a:txBody>
                  <a:tcPr marL="9525" marR="9525" marT="9525" marB="0" anchor="b"/>
                </a:tc>
                <a:tc>
                  <a:txBody>
                    <a:bodyPr/>
                    <a:lstStyle/>
                    <a:p>
                      <a:pPr algn="r" fontAlgn="b"/>
                      <a:r>
                        <a:rPr lang="en-US" sz="2800" b="1" i="0" u="none" strike="noStrike" dirty="0">
                          <a:solidFill>
                            <a:srgbClr val="000000"/>
                          </a:solidFill>
                          <a:effectLst/>
                          <a:latin typeface="+mn-lt"/>
                        </a:rPr>
                        <a:t>-991.726</a:t>
                      </a:r>
                    </a:p>
                  </a:txBody>
                  <a:tcPr marL="9525" marR="9525" marT="9525" marB="0" anchor="b"/>
                </a:tc>
                <a:extLst>
                  <a:ext uri="{0D108BD9-81ED-4DB2-BD59-A6C34878D82A}">
                    <a16:rowId xmlns:a16="http://schemas.microsoft.com/office/drawing/2014/main" val="1997983515"/>
                  </a:ext>
                </a:extLst>
              </a:tr>
              <a:tr h="370840">
                <a:tc>
                  <a:txBody>
                    <a:bodyPr/>
                    <a:lstStyle/>
                    <a:p>
                      <a:pPr algn="l" fontAlgn="b"/>
                      <a:r>
                        <a:rPr lang="en-US" sz="2800" b="1" i="0" u="none" strike="noStrike">
                          <a:solidFill>
                            <a:srgbClr val="000000"/>
                          </a:solidFill>
                          <a:effectLst/>
                          <a:latin typeface="+mn-lt"/>
                        </a:rPr>
                        <a:t>X Variable 1</a:t>
                      </a:r>
                    </a:p>
                  </a:txBody>
                  <a:tcPr marL="9525" marR="9525" marT="9525" marB="0" anchor="b"/>
                </a:tc>
                <a:tc>
                  <a:txBody>
                    <a:bodyPr/>
                    <a:lstStyle/>
                    <a:p>
                      <a:pPr algn="r" fontAlgn="b"/>
                      <a:r>
                        <a:rPr lang="en-US" sz="2800" b="1" i="0" u="none" strike="noStrike" dirty="0">
                          <a:solidFill>
                            <a:srgbClr val="000000"/>
                          </a:solidFill>
                          <a:effectLst/>
                          <a:latin typeface="+mn-lt"/>
                        </a:rPr>
                        <a:t>109.9349</a:t>
                      </a:r>
                    </a:p>
                  </a:txBody>
                  <a:tcPr marL="9525" marR="9525" marT="9525" marB="0" anchor="b"/>
                </a:tc>
                <a:extLst>
                  <a:ext uri="{0D108BD9-81ED-4DB2-BD59-A6C34878D82A}">
                    <a16:rowId xmlns:a16="http://schemas.microsoft.com/office/drawing/2014/main" val="161808680"/>
                  </a:ext>
                </a:extLst>
              </a:tr>
            </a:tbl>
          </a:graphicData>
        </a:graphic>
      </p:graphicFrame>
      <p:sp>
        <p:nvSpPr>
          <p:cNvPr id="31" name="TextBox 30">
            <a:extLst>
              <a:ext uri="{FF2B5EF4-FFF2-40B4-BE49-F238E27FC236}">
                <a16:creationId xmlns:a16="http://schemas.microsoft.com/office/drawing/2014/main" id="{F9067E11-B0AB-4377-8AFB-35A4DF5EF144}"/>
              </a:ext>
            </a:extLst>
          </p:cNvPr>
          <p:cNvSpPr txBox="1"/>
          <p:nvPr/>
        </p:nvSpPr>
        <p:spPr>
          <a:xfrm>
            <a:off x="2853324" y="1457740"/>
            <a:ext cx="5959372" cy="523220"/>
          </a:xfrm>
          <a:prstGeom prst="rect">
            <a:avLst/>
          </a:prstGeom>
          <a:noFill/>
        </p:spPr>
        <p:txBody>
          <a:bodyPr wrap="square" rtlCol="0">
            <a:spAutoFit/>
          </a:bodyPr>
          <a:lstStyle/>
          <a:p>
            <a:pPr algn="ctr"/>
            <a:r>
              <a:rPr lang="en-US" sz="2800" b="1" dirty="0">
                <a:solidFill>
                  <a:srgbClr val="C00000"/>
                </a:solidFill>
              </a:rPr>
              <a:t>REGRESSION ANALYSIS </a:t>
            </a:r>
          </a:p>
        </p:txBody>
      </p:sp>
      <p:sp>
        <p:nvSpPr>
          <p:cNvPr id="32" name="TextBox 31">
            <a:extLst>
              <a:ext uri="{FF2B5EF4-FFF2-40B4-BE49-F238E27FC236}">
                <a16:creationId xmlns:a16="http://schemas.microsoft.com/office/drawing/2014/main" id="{116A4066-9AAD-4889-83D0-73E7B52F51A7}"/>
              </a:ext>
            </a:extLst>
          </p:cNvPr>
          <p:cNvSpPr txBox="1"/>
          <p:nvPr/>
        </p:nvSpPr>
        <p:spPr>
          <a:xfrm>
            <a:off x="702365" y="4373216"/>
            <a:ext cx="11052313" cy="1631216"/>
          </a:xfrm>
          <a:prstGeom prst="rect">
            <a:avLst/>
          </a:prstGeom>
          <a:noFill/>
        </p:spPr>
        <p:txBody>
          <a:bodyPr wrap="square" rtlCol="0">
            <a:spAutoFit/>
          </a:bodyPr>
          <a:lstStyle/>
          <a:p>
            <a:r>
              <a:rPr lang="en-US" sz="2000" dirty="0"/>
              <a:t>There is a positive linear relationship between sales values and  the % of stores in the UK that the product is sold in(WTD). A unit change in WTD will lead to increase of sales by 109.9349.</a:t>
            </a:r>
          </a:p>
          <a:p>
            <a:endParaRPr lang="en-US" sz="2000" dirty="0"/>
          </a:p>
          <a:p>
            <a:r>
              <a:rPr lang="en-US" sz="2000" dirty="0"/>
              <a:t>There is also positive linear relationship between sales value and Price per </a:t>
            </a:r>
            <a:r>
              <a:rPr lang="en-US" sz="2000" dirty="0" err="1"/>
              <a:t>litre</a:t>
            </a:r>
            <a:r>
              <a:rPr lang="en-US" sz="2000" dirty="0"/>
              <a:t> of a brand. A unit change in Price per litre will lead to increase of value of sales by 6928.626</a:t>
            </a:r>
          </a:p>
        </p:txBody>
      </p:sp>
    </p:spTree>
    <p:extLst>
      <p:ext uri="{BB962C8B-B14F-4D97-AF65-F5344CB8AC3E}">
        <p14:creationId xmlns:p14="http://schemas.microsoft.com/office/powerpoint/2010/main" val="3461563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AA6A7-9701-4259-83E3-6003B5EE9C43}"/>
              </a:ext>
            </a:extLst>
          </p:cNvPr>
          <p:cNvSpPr>
            <a:spLocks noGrp="1"/>
          </p:cNvSpPr>
          <p:nvPr>
            <p:ph type="title"/>
          </p:nvPr>
        </p:nvSpPr>
        <p:spPr>
          <a:xfrm>
            <a:off x="872196" y="168812"/>
            <a:ext cx="10481603" cy="1153552"/>
          </a:xfrm>
        </p:spPr>
        <p:txBody>
          <a:bodyPr>
            <a:normAutofit fontScale="90000"/>
          </a:bodyPr>
          <a:lstStyle/>
          <a:p>
            <a:br>
              <a:rPr lang="en-US" dirty="0"/>
            </a:br>
            <a:r>
              <a:rPr lang="en-US" b="1" dirty="0">
                <a:latin typeface="+mn-lt"/>
              </a:rPr>
              <a:t>Number of packs sold to consumers this year </a:t>
            </a:r>
            <a:br>
              <a:rPr lang="en-US" dirty="0"/>
            </a:br>
            <a:endParaRPr lang="en-US" dirty="0"/>
          </a:p>
        </p:txBody>
      </p:sp>
      <p:graphicFrame>
        <p:nvGraphicFramePr>
          <p:cNvPr id="17" name="Content Placeholder 16">
            <a:extLst>
              <a:ext uri="{FF2B5EF4-FFF2-40B4-BE49-F238E27FC236}">
                <a16:creationId xmlns:a16="http://schemas.microsoft.com/office/drawing/2014/main" id="{EE613D2A-5EBF-45FF-BEF8-6F8F163B4940}"/>
              </a:ext>
            </a:extLst>
          </p:cNvPr>
          <p:cNvGraphicFramePr>
            <a:graphicFrameLocks noGrp="1"/>
          </p:cNvGraphicFramePr>
          <p:nvPr>
            <p:ph idx="1"/>
            <p:extLst>
              <p:ext uri="{D42A27DB-BD31-4B8C-83A1-F6EECF244321}">
                <p14:modId xmlns:p14="http://schemas.microsoft.com/office/powerpoint/2010/main" val="1663080986"/>
              </p:ext>
            </p:extLst>
          </p:nvPr>
        </p:nvGraphicFramePr>
        <p:xfrm>
          <a:off x="436098" y="1125414"/>
          <a:ext cx="10114671" cy="3938417"/>
        </p:xfrm>
        <a:graphic>
          <a:graphicData uri="http://schemas.openxmlformats.org/drawingml/2006/chart">
            <c:chart xmlns:c="http://schemas.openxmlformats.org/drawingml/2006/chart" xmlns:r="http://schemas.openxmlformats.org/officeDocument/2006/relationships" r:id="rId2"/>
          </a:graphicData>
        </a:graphic>
      </p:graphicFrame>
      <p:sp>
        <p:nvSpPr>
          <p:cNvPr id="18" name="TextBox 17">
            <a:extLst>
              <a:ext uri="{FF2B5EF4-FFF2-40B4-BE49-F238E27FC236}">
                <a16:creationId xmlns:a16="http://schemas.microsoft.com/office/drawing/2014/main" id="{49FE359B-8995-4E64-97DA-044A3E10EFA7}"/>
              </a:ext>
            </a:extLst>
          </p:cNvPr>
          <p:cNvSpPr txBox="1"/>
          <p:nvPr/>
        </p:nvSpPr>
        <p:spPr>
          <a:xfrm>
            <a:off x="689901" y="5063832"/>
            <a:ext cx="10846191" cy="1323439"/>
          </a:xfrm>
          <a:prstGeom prst="rect">
            <a:avLst/>
          </a:prstGeom>
          <a:noFill/>
        </p:spPr>
        <p:txBody>
          <a:bodyPr wrap="square" rtlCol="0">
            <a:spAutoFit/>
          </a:bodyPr>
          <a:lstStyle/>
          <a:p>
            <a:r>
              <a:rPr lang="en-US" sz="2000" dirty="0"/>
              <a:t>Interbrew Radler Bottle (4 pack/300ML) had the highest units sold of 1,142,187.40 packs followed by the unit of 12 pack/300ML with 32,819.71 and lastly by the unit of 4 Pack/440ML packs. </a:t>
            </a:r>
          </a:p>
          <a:p>
            <a:endParaRPr lang="en-US" sz="2000" dirty="0"/>
          </a:p>
          <a:p>
            <a:r>
              <a:rPr lang="en-US" sz="2000" dirty="0"/>
              <a:t>This shows customer prefer unit of 4 pack/ 300 ML to 12 pack/300ML and 4 Pack/440ML packs</a:t>
            </a:r>
          </a:p>
        </p:txBody>
      </p:sp>
    </p:spTree>
    <p:extLst>
      <p:ext uri="{BB962C8B-B14F-4D97-AF65-F5344CB8AC3E}">
        <p14:creationId xmlns:p14="http://schemas.microsoft.com/office/powerpoint/2010/main" val="2714806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04F93-7B26-48DC-90B6-EF041C0BE8D1}"/>
              </a:ext>
            </a:extLst>
          </p:cNvPr>
          <p:cNvSpPr>
            <a:spLocks noGrp="1"/>
          </p:cNvSpPr>
          <p:nvPr>
            <p:ph type="title"/>
          </p:nvPr>
        </p:nvSpPr>
        <p:spPr/>
        <p:txBody>
          <a:bodyPr/>
          <a:lstStyle/>
          <a:p>
            <a:r>
              <a:rPr lang="en-US" b="1" dirty="0">
                <a:latin typeface="+mn-lt"/>
              </a:rPr>
              <a:t>CONCLUSIONS</a:t>
            </a:r>
          </a:p>
        </p:txBody>
      </p:sp>
      <p:sp>
        <p:nvSpPr>
          <p:cNvPr id="3" name="Content Placeholder 2">
            <a:extLst>
              <a:ext uri="{FF2B5EF4-FFF2-40B4-BE49-F238E27FC236}">
                <a16:creationId xmlns:a16="http://schemas.microsoft.com/office/drawing/2014/main" id="{DE99D732-DB61-41DD-BAF2-74811D337775}"/>
              </a:ext>
            </a:extLst>
          </p:cNvPr>
          <p:cNvSpPr>
            <a:spLocks noGrp="1"/>
          </p:cNvSpPr>
          <p:nvPr>
            <p:ph sz="half" idx="1"/>
          </p:nvPr>
        </p:nvSpPr>
        <p:spPr>
          <a:xfrm>
            <a:off x="838200" y="1294228"/>
            <a:ext cx="10978662" cy="5387925"/>
          </a:xfrm>
        </p:spPr>
        <p:txBody>
          <a:bodyPr>
            <a:normAutofit fontScale="92500" lnSpcReduction="10000"/>
          </a:bodyPr>
          <a:lstStyle/>
          <a:p>
            <a:pPr marL="514350" indent="-514350">
              <a:buFont typeface="+mj-lt"/>
              <a:buAutoNum type="arabicPeriod"/>
            </a:pPr>
            <a:r>
              <a:rPr lang="en-US" b="1" dirty="0"/>
              <a:t>Key category trends</a:t>
            </a:r>
          </a:p>
          <a:p>
            <a:pPr>
              <a:buFont typeface="Wingdings" panose="05000000000000000000" pitchFamily="2" charset="2"/>
              <a:buChar char="v"/>
            </a:pPr>
            <a:r>
              <a:rPr lang="en-US" dirty="0"/>
              <a:t> Mainstream Lager </a:t>
            </a:r>
          </a:p>
          <a:p>
            <a:pPr>
              <a:buFont typeface="Wingdings" panose="05000000000000000000" pitchFamily="2" charset="2"/>
              <a:buChar char="v"/>
            </a:pPr>
            <a:r>
              <a:rPr lang="en-US" dirty="0"/>
              <a:t>Premium Lager</a:t>
            </a:r>
          </a:p>
          <a:p>
            <a:pPr>
              <a:buFont typeface="Wingdings" panose="05000000000000000000" pitchFamily="2" charset="2"/>
              <a:buChar char="v"/>
            </a:pPr>
            <a:r>
              <a:rPr lang="en-US" dirty="0"/>
              <a:t>Apple Cider </a:t>
            </a:r>
          </a:p>
          <a:p>
            <a:pPr>
              <a:buFont typeface="Wingdings" panose="05000000000000000000" pitchFamily="2" charset="2"/>
              <a:buChar char="v"/>
            </a:pPr>
            <a:r>
              <a:rPr lang="en-US" dirty="0"/>
              <a:t>Mainstream Ale </a:t>
            </a:r>
          </a:p>
          <a:p>
            <a:pPr>
              <a:buFont typeface="Wingdings" panose="05000000000000000000" pitchFamily="2" charset="2"/>
              <a:buChar char="v"/>
            </a:pPr>
            <a:r>
              <a:rPr lang="en-US" dirty="0"/>
              <a:t>Premium Ale </a:t>
            </a:r>
          </a:p>
          <a:p>
            <a:pPr>
              <a:buFont typeface="Wingdings" panose="05000000000000000000" pitchFamily="2" charset="2"/>
              <a:buChar char="v"/>
            </a:pPr>
            <a:r>
              <a:rPr lang="en-US" dirty="0"/>
              <a:t>Private label </a:t>
            </a:r>
          </a:p>
          <a:p>
            <a:pPr>
              <a:buFont typeface="Wingdings" panose="05000000000000000000" pitchFamily="2" charset="2"/>
              <a:buChar char="v"/>
            </a:pPr>
            <a:r>
              <a:rPr lang="en-US" dirty="0"/>
              <a:t>Flavoured Cider </a:t>
            </a:r>
          </a:p>
          <a:p>
            <a:pPr marL="0" indent="0">
              <a:buNone/>
            </a:pPr>
            <a:r>
              <a:rPr lang="en-US" b="1" dirty="0"/>
              <a:t>2. Future impact of Low Alcoholic Fruit Lager </a:t>
            </a:r>
          </a:p>
          <a:p>
            <a:pPr marL="0" indent="0">
              <a:buNone/>
            </a:pPr>
            <a:r>
              <a:rPr lang="en-US" dirty="0"/>
              <a:t>Value sales of this category had been increasing consecutively in past 3 years , therefore in future it is expected that the Retailers will supporting this category hence there will be an increased in value sales.</a:t>
            </a:r>
            <a:endParaRPr lang="en-US" b="1" dirty="0"/>
          </a:p>
        </p:txBody>
      </p:sp>
    </p:spTree>
    <p:extLst>
      <p:ext uri="{BB962C8B-B14F-4D97-AF65-F5344CB8AC3E}">
        <p14:creationId xmlns:p14="http://schemas.microsoft.com/office/powerpoint/2010/main" val="3812039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1CDBC-D184-4F65-BCD8-63CEEEC2E7A7}"/>
              </a:ext>
            </a:extLst>
          </p:cNvPr>
          <p:cNvSpPr>
            <a:spLocks noGrp="1"/>
          </p:cNvSpPr>
          <p:nvPr>
            <p:ph type="title"/>
          </p:nvPr>
        </p:nvSpPr>
        <p:spPr/>
        <p:txBody>
          <a:bodyPr/>
          <a:lstStyle/>
          <a:p>
            <a:r>
              <a:rPr lang="en-US" b="1" dirty="0">
                <a:latin typeface="+mn-lt"/>
              </a:rPr>
              <a:t>Conclusion continues…..</a:t>
            </a:r>
          </a:p>
        </p:txBody>
      </p:sp>
      <p:sp>
        <p:nvSpPr>
          <p:cNvPr id="3" name="Content Placeholder 2">
            <a:extLst>
              <a:ext uri="{FF2B5EF4-FFF2-40B4-BE49-F238E27FC236}">
                <a16:creationId xmlns:a16="http://schemas.microsoft.com/office/drawing/2014/main" id="{EC018665-062B-4646-ABCE-42A48A713AC5}"/>
              </a:ext>
            </a:extLst>
          </p:cNvPr>
          <p:cNvSpPr>
            <a:spLocks noGrp="1"/>
          </p:cNvSpPr>
          <p:nvPr>
            <p:ph idx="1"/>
          </p:nvPr>
        </p:nvSpPr>
        <p:spPr/>
        <p:txBody>
          <a:bodyPr/>
          <a:lstStyle/>
          <a:p>
            <a:pPr marL="0" indent="0">
              <a:buNone/>
            </a:pPr>
            <a:r>
              <a:rPr lang="en-US" b="1" dirty="0"/>
              <a:t>3. Commercial implication of Interbrew</a:t>
            </a:r>
          </a:p>
          <a:p>
            <a:pPr>
              <a:buFont typeface="Wingdings" panose="05000000000000000000" pitchFamily="2" charset="2"/>
              <a:buChar char="v"/>
            </a:pPr>
            <a:r>
              <a:rPr lang="en-US" dirty="0"/>
              <a:t>    To increase Distribution- that is the number of stores the product is sold </a:t>
            </a:r>
          </a:p>
          <a:p>
            <a:pPr>
              <a:buFont typeface="Wingdings" panose="05000000000000000000" pitchFamily="2" charset="2"/>
              <a:buChar char="v"/>
            </a:pPr>
            <a:r>
              <a:rPr lang="en-US" dirty="0"/>
              <a:t>Increase units of 4pack/300ML because it’s the most preferred by customers </a:t>
            </a:r>
          </a:p>
          <a:p>
            <a:pPr>
              <a:buFont typeface="Wingdings" panose="05000000000000000000" pitchFamily="2" charset="2"/>
              <a:buChar char="v"/>
            </a:pPr>
            <a:r>
              <a:rPr lang="en-US" dirty="0"/>
              <a:t> Invest on Advertisements </a:t>
            </a:r>
          </a:p>
          <a:p>
            <a:pPr marL="0" indent="0">
              <a:buNone/>
            </a:pPr>
            <a:r>
              <a:rPr lang="en-US" b="1" dirty="0"/>
              <a:t>4. Should Interbrew invest again </a:t>
            </a:r>
            <a:r>
              <a:rPr lang="en-GB" sz="2800" dirty="0">
                <a:latin typeface="Montserrat" panose="00000500000000000000" pitchFamily="2" charset="0"/>
                <a:ea typeface="Archivo Narrow"/>
                <a:cs typeface="Archivo Narrow"/>
                <a:sym typeface="Archivo Narrow"/>
              </a:rPr>
              <a:t>£4M ATL</a:t>
            </a:r>
            <a:endParaRPr lang="en-US" dirty="0"/>
          </a:p>
          <a:p>
            <a:pPr>
              <a:buFont typeface="Wingdings" panose="05000000000000000000" pitchFamily="2" charset="2"/>
              <a:buChar char="v"/>
            </a:pPr>
            <a:r>
              <a:rPr lang="en-US" b="1" dirty="0"/>
              <a:t> </a:t>
            </a:r>
            <a:r>
              <a:rPr lang="en-US" dirty="0"/>
              <a:t>Yes, investing that amount gave Value sale of </a:t>
            </a:r>
            <a:r>
              <a:rPr lang="en-GB" sz="2800" dirty="0">
                <a:solidFill>
                  <a:srgbClr val="FF0000"/>
                </a:solidFill>
                <a:latin typeface="Montserrat" panose="00000500000000000000" pitchFamily="2" charset="0"/>
                <a:ea typeface="Archivo Narrow"/>
                <a:cs typeface="Archivo Narrow"/>
                <a:sym typeface="Archivo Narrow"/>
              </a:rPr>
              <a:t>£</a:t>
            </a:r>
            <a:r>
              <a:rPr lang="en-GB" sz="2800" dirty="0">
                <a:solidFill>
                  <a:srgbClr val="C00000"/>
                </a:solidFill>
                <a:latin typeface="Montserrat" panose="00000500000000000000" pitchFamily="2" charset="0"/>
                <a:ea typeface="Archivo Narrow"/>
                <a:cs typeface="Archivo Narrow"/>
                <a:sym typeface="Archivo Narrow"/>
              </a:rPr>
              <a:t> </a:t>
            </a:r>
            <a:r>
              <a:rPr lang="en-US" dirty="0">
                <a:solidFill>
                  <a:srgbClr val="C00000"/>
                </a:solidFill>
              </a:rPr>
              <a:t>5,913,600 </a:t>
            </a:r>
            <a:r>
              <a:rPr lang="en-US" dirty="0"/>
              <a:t>hence Interbrew made a profit of</a:t>
            </a:r>
            <a:r>
              <a:rPr lang="en-US" dirty="0">
                <a:solidFill>
                  <a:srgbClr val="C00000"/>
                </a:solidFill>
              </a:rPr>
              <a:t> £ 1,913,600</a:t>
            </a:r>
          </a:p>
          <a:p>
            <a:pPr marL="0" indent="0">
              <a:buNone/>
            </a:pPr>
            <a:endParaRPr lang="en-US" dirty="0"/>
          </a:p>
        </p:txBody>
      </p:sp>
    </p:spTree>
    <p:extLst>
      <p:ext uri="{BB962C8B-B14F-4D97-AF65-F5344CB8AC3E}">
        <p14:creationId xmlns:p14="http://schemas.microsoft.com/office/powerpoint/2010/main" val="264285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91016-6409-447D-838C-B97081B47610}"/>
              </a:ext>
            </a:extLst>
          </p:cNvPr>
          <p:cNvSpPr>
            <a:spLocks noGrp="1"/>
          </p:cNvSpPr>
          <p:nvPr>
            <p:ph type="title"/>
          </p:nvPr>
        </p:nvSpPr>
        <p:spPr/>
        <p:txBody>
          <a:bodyPr/>
          <a:lstStyle/>
          <a:p>
            <a:r>
              <a:rPr lang="en-US" b="1" dirty="0">
                <a:latin typeface="+mn-lt"/>
              </a:rPr>
              <a:t>Conclusion continues…..</a:t>
            </a:r>
            <a:endParaRPr lang="en-US" dirty="0"/>
          </a:p>
        </p:txBody>
      </p:sp>
      <p:sp>
        <p:nvSpPr>
          <p:cNvPr id="3" name="Content Placeholder 2">
            <a:extLst>
              <a:ext uri="{FF2B5EF4-FFF2-40B4-BE49-F238E27FC236}">
                <a16:creationId xmlns:a16="http://schemas.microsoft.com/office/drawing/2014/main" id="{3C3D17B6-319D-4930-BA7F-E33795BD331F}"/>
              </a:ext>
            </a:extLst>
          </p:cNvPr>
          <p:cNvSpPr>
            <a:spLocks noGrp="1"/>
          </p:cNvSpPr>
          <p:nvPr>
            <p:ph idx="1"/>
          </p:nvPr>
        </p:nvSpPr>
        <p:spPr>
          <a:xfrm>
            <a:off x="683455" y="1473933"/>
            <a:ext cx="10515600" cy="4351338"/>
          </a:xfrm>
        </p:spPr>
        <p:txBody>
          <a:bodyPr/>
          <a:lstStyle/>
          <a:p>
            <a:pPr marL="0" indent="0">
              <a:buNone/>
            </a:pPr>
            <a:r>
              <a:rPr lang="en-US" b="1" dirty="0"/>
              <a:t>5.</a:t>
            </a:r>
            <a:r>
              <a:rPr lang="en-GB" sz="2800" b="1" dirty="0">
                <a:ea typeface="Archivo Narrow"/>
                <a:cs typeface="Archivo Narrow"/>
                <a:sym typeface="Archivo Narrow"/>
              </a:rPr>
              <a:t> What is needed to understand from the consumers perspective </a:t>
            </a:r>
          </a:p>
          <a:p>
            <a:pPr>
              <a:buFont typeface="Wingdings" panose="05000000000000000000" pitchFamily="2" charset="2"/>
              <a:buChar char="v"/>
            </a:pPr>
            <a:r>
              <a:rPr lang="en-GB" dirty="0">
                <a:sym typeface="Archivo Narrow"/>
              </a:rPr>
              <a:t> Consumers Income </a:t>
            </a:r>
          </a:p>
          <a:p>
            <a:pPr>
              <a:buFont typeface="Wingdings" panose="05000000000000000000" pitchFamily="2" charset="2"/>
              <a:buChar char="v"/>
            </a:pPr>
            <a:r>
              <a:rPr lang="en-GB" dirty="0">
                <a:sym typeface="Archivo Narrow"/>
              </a:rPr>
              <a:t>Consumers Tastes and Preference </a:t>
            </a:r>
          </a:p>
          <a:p>
            <a:pPr>
              <a:buFont typeface="Wingdings" panose="05000000000000000000" pitchFamily="2" charset="2"/>
              <a:buChar char="v"/>
            </a:pPr>
            <a:r>
              <a:rPr lang="en-GB" dirty="0">
                <a:sym typeface="Archivo Narrow"/>
              </a:rPr>
              <a:t>Price of a product and those of Substitutes</a:t>
            </a:r>
          </a:p>
          <a:p>
            <a:pPr>
              <a:buFont typeface="Wingdings" panose="05000000000000000000" pitchFamily="2" charset="2"/>
              <a:buChar char="v"/>
            </a:pPr>
            <a:r>
              <a:rPr lang="en-GB" dirty="0">
                <a:sym typeface="Archivo Narrow"/>
              </a:rPr>
              <a:t>Consumers’ Expectations with Regard of future prices </a:t>
            </a:r>
          </a:p>
          <a:p>
            <a:pPr>
              <a:buFont typeface="Wingdings" panose="05000000000000000000" pitchFamily="2" charset="2"/>
              <a:buChar char="v"/>
            </a:pPr>
            <a:r>
              <a:rPr lang="en-GB" dirty="0">
                <a:sym typeface="Archivo Narrow"/>
              </a:rPr>
              <a:t> Location of a Customer and Distribution point </a:t>
            </a:r>
          </a:p>
        </p:txBody>
      </p:sp>
    </p:spTree>
    <p:extLst>
      <p:ext uri="{BB962C8B-B14F-4D97-AF65-F5344CB8AC3E}">
        <p14:creationId xmlns:p14="http://schemas.microsoft.com/office/powerpoint/2010/main" val="782921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0D1F7-988F-41AA-B843-AF24E9B2E219}"/>
              </a:ext>
            </a:extLst>
          </p:cNvPr>
          <p:cNvSpPr>
            <a:spLocks noGrp="1"/>
          </p:cNvSpPr>
          <p:nvPr>
            <p:ph type="title"/>
          </p:nvPr>
        </p:nvSpPr>
        <p:spPr/>
        <p:txBody>
          <a:bodyPr/>
          <a:lstStyle/>
          <a:p>
            <a:r>
              <a:rPr lang="en-US" b="1" dirty="0">
                <a:latin typeface="+mn-lt"/>
              </a:rPr>
              <a:t>Conclusion continues…..</a:t>
            </a:r>
            <a:endParaRPr lang="en-US" dirty="0"/>
          </a:p>
        </p:txBody>
      </p:sp>
      <p:sp>
        <p:nvSpPr>
          <p:cNvPr id="3" name="Content Placeholder 2">
            <a:extLst>
              <a:ext uri="{FF2B5EF4-FFF2-40B4-BE49-F238E27FC236}">
                <a16:creationId xmlns:a16="http://schemas.microsoft.com/office/drawing/2014/main" id="{126E284A-4CB0-4796-8C92-F01086F676DC}"/>
              </a:ext>
            </a:extLst>
          </p:cNvPr>
          <p:cNvSpPr>
            <a:spLocks noGrp="1"/>
          </p:cNvSpPr>
          <p:nvPr>
            <p:ph idx="1"/>
          </p:nvPr>
        </p:nvSpPr>
        <p:spPr>
          <a:xfrm>
            <a:off x="838200" y="1825624"/>
            <a:ext cx="10515600" cy="4884665"/>
          </a:xfrm>
        </p:spPr>
        <p:txBody>
          <a:bodyPr>
            <a:normAutofit lnSpcReduction="10000"/>
          </a:bodyPr>
          <a:lstStyle/>
          <a:p>
            <a:pPr marL="0" indent="0">
              <a:buNone/>
            </a:pPr>
            <a:r>
              <a:rPr lang="en-US" b="1" dirty="0"/>
              <a:t>6. Importance of understanding the consumer in solving decline in demand.</a:t>
            </a:r>
          </a:p>
          <a:p>
            <a:pPr>
              <a:buFont typeface="Wingdings" panose="05000000000000000000" pitchFamily="2" charset="2"/>
              <a:buChar char="v"/>
            </a:pPr>
            <a:r>
              <a:rPr lang="en-US" dirty="0"/>
              <a:t> It helps in implementing a declining market strategy which maybe;    </a:t>
            </a:r>
          </a:p>
          <a:p>
            <a:pPr>
              <a:buFont typeface="Wingdings" panose="05000000000000000000" pitchFamily="2" charset="2"/>
              <a:buChar char="ü"/>
            </a:pPr>
            <a:r>
              <a:rPr lang="en-US" dirty="0"/>
              <a:t>Maintaining the product with the hope that the competitors      withdraw their brands before Interbrew company do, which may create an increase in demand again.</a:t>
            </a:r>
          </a:p>
          <a:p>
            <a:pPr>
              <a:buFont typeface="Wingdings" panose="05000000000000000000" pitchFamily="2" charset="2"/>
              <a:buChar char="ü"/>
            </a:pPr>
            <a:r>
              <a:rPr lang="en-US" dirty="0"/>
              <a:t>Reducing costs </a:t>
            </a:r>
          </a:p>
          <a:p>
            <a:pPr>
              <a:buFont typeface="Wingdings" panose="05000000000000000000" pitchFamily="2" charset="2"/>
              <a:buChar char="ü"/>
            </a:pPr>
            <a:r>
              <a:rPr lang="en-US" dirty="0"/>
              <a:t>Finding another niche area of the brand which could lead to   increase in profits.</a:t>
            </a:r>
          </a:p>
          <a:p>
            <a:pPr>
              <a:buFont typeface="Wingdings" panose="05000000000000000000" pitchFamily="2" charset="2"/>
              <a:buChar char="ü"/>
            </a:pPr>
            <a:r>
              <a:rPr lang="en-US" dirty="0"/>
              <a:t>Discontinuing the product  when  the profit disappears , or when you unveil a successor product.</a:t>
            </a: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846247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F48C38-0F27-45F4-AFD0-003A60814B1A}"/>
              </a:ext>
            </a:extLst>
          </p:cNvPr>
          <p:cNvSpPr>
            <a:spLocks noGrp="1"/>
          </p:cNvSpPr>
          <p:nvPr>
            <p:ph type="ctrTitle"/>
          </p:nvPr>
        </p:nvSpPr>
        <p:spPr/>
        <p:txBody>
          <a:bodyPr>
            <a:normAutofit/>
          </a:bodyPr>
          <a:lstStyle/>
          <a:p>
            <a:r>
              <a:rPr lang="en-US" sz="15000" b="1" dirty="0">
                <a:latin typeface="+mn-lt"/>
              </a:rPr>
              <a:t>THE END </a:t>
            </a:r>
            <a:r>
              <a:rPr lang="en-US" sz="12000" b="1" dirty="0">
                <a:latin typeface="+mn-lt"/>
              </a:rPr>
              <a:t>.</a:t>
            </a:r>
          </a:p>
        </p:txBody>
      </p:sp>
      <p:sp>
        <p:nvSpPr>
          <p:cNvPr id="5" name="Subtitle 4">
            <a:extLst>
              <a:ext uri="{FF2B5EF4-FFF2-40B4-BE49-F238E27FC236}">
                <a16:creationId xmlns:a16="http://schemas.microsoft.com/office/drawing/2014/main" id="{B514A4CC-16AD-4A0C-876E-5D262F215BB3}"/>
              </a:ext>
            </a:extLst>
          </p:cNvPr>
          <p:cNvSpPr>
            <a:spLocks noGrp="1"/>
          </p:cNvSpPr>
          <p:nvPr>
            <p:ph type="subTitle" idx="1"/>
          </p:nvPr>
        </p:nvSpPr>
        <p:spPr/>
        <p:txBody>
          <a:bodyPr>
            <a:normAutofit/>
          </a:bodyPr>
          <a:lstStyle/>
          <a:p>
            <a:r>
              <a:rPr lang="en-US" sz="9600" b="1" i="1" dirty="0"/>
              <a:t>THANK YOU </a:t>
            </a:r>
          </a:p>
        </p:txBody>
      </p:sp>
    </p:spTree>
    <p:extLst>
      <p:ext uri="{BB962C8B-B14F-4D97-AF65-F5344CB8AC3E}">
        <p14:creationId xmlns:p14="http://schemas.microsoft.com/office/powerpoint/2010/main" val="2443396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F33D1-84A4-45E7-AFE4-47BC3CEBC039}"/>
              </a:ext>
            </a:extLst>
          </p:cNvPr>
          <p:cNvSpPr>
            <a:spLocks noGrp="1"/>
          </p:cNvSpPr>
          <p:nvPr>
            <p:ph type="title"/>
          </p:nvPr>
        </p:nvSpPr>
        <p:spPr/>
        <p:txBody>
          <a:bodyPr>
            <a:normAutofit/>
          </a:bodyPr>
          <a:lstStyle/>
          <a:p>
            <a:r>
              <a:rPr lang="en-US" b="1" dirty="0">
                <a:latin typeface="+mn-lt"/>
              </a:rPr>
              <a:t>Executive summary </a:t>
            </a:r>
          </a:p>
        </p:txBody>
      </p:sp>
      <p:sp>
        <p:nvSpPr>
          <p:cNvPr id="3" name="Content Placeholder 2">
            <a:extLst>
              <a:ext uri="{FF2B5EF4-FFF2-40B4-BE49-F238E27FC236}">
                <a16:creationId xmlns:a16="http://schemas.microsoft.com/office/drawing/2014/main" id="{F98E462E-6683-4526-B724-EC0C3577DB4A}"/>
              </a:ext>
            </a:extLst>
          </p:cNvPr>
          <p:cNvSpPr>
            <a:spLocks noGrp="1"/>
          </p:cNvSpPr>
          <p:nvPr>
            <p:ph idx="1"/>
          </p:nvPr>
        </p:nvSpPr>
        <p:spPr/>
        <p:txBody>
          <a:bodyPr/>
          <a:lstStyle/>
          <a:p>
            <a:pPr marL="0" indent="0">
              <a:buNone/>
            </a:pPr>
            <a:r>
              <a:rPr lang="en-US" dirty="0"/>
              <a:t>This case study aims at establishing key reasons behind decline in demand of Starbrew Citrus, followed by Arlberg Lime and Interbrew Radler with major focus on Interbrew Radler Brand. </a:t>
            </a:r>
          </a:p>
          <a:p>
            <a:pPr marL="0" indent="0">
              <a:buNone/>
            </a:pPr>
            <a:r>
              <a:rPr lang="en-US" dirty="0"/>
              <a:t>This study sought to answer some questions such as key category trends, Commercial implication for Interbrew, Future impact of low alcoholic Fruit Lager ,customer perspective and importance of understanding a customer.</a:t>
            </a:r>
          </a:p>
        </p:txBody>
      </p:sp>
    </p:spTree>
    <p:extLst>
      <p:ext uri="{BB962C8B-B14F-4D97-AF65-F5344CB8AC3E}">
        <p14:creationId xmlns:p14="http://schemas.microsoft.com/office/powerpoint/2010/main" val="1808460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B4E48-07B6-419A-B9EB-E775E9DA76D3}"/>
              </a:ext>
            </a:extLst>
          </p:cNvPr>
          <p:cNvSpPr>
            <a:spLocks noGrp="1"/>
          </p:cNvSpPr>
          <p:nvPr>
            <p:ph type="title"/>
          </p:nvPr>
        </p:nvSpPr>
        <p:spPr/>
        <p:txBody>
          <a:bodyPr/>
          <a:lstStyle/>
          <a:p>
            <a:r>
              <a:rPr lang="en-US" b="1" dirty="0">
                <a:latin typeface="+mn-lt"/>
              </a:rPr>
              <a:t>Interbrew Company </a:t>
            </a:r>
          </a:p>
        </p:txBody>
      </p:sp>
      <p:sp>
        <p:nvSpPr>
          <p:cNvPr id="3" name="Content Placeholder 2">
            <a:extLst>
              <a:ext uri="{FF2B5EF4-FFF2-40B4-BE49-F238E27FC236}">
                <a16:creationId xmlns:a16="http://schemas.microsoft.com/office/drawing/2014/main" id="{2FA430FD-2268-47A0-AA74-C0AD31998FCA}"/>
              </a:ext>
            </a:extLst>
          </p:cNvPr>
          <p:cNvSpPr>
            <a:spLocks noGrp="1"/>
          </p:cNvSpPr>
          <p:nvPr>
            <p:ph idx="1"/>
          </p:nvPr>
        </p:nvSpPr>
        <p:spPr/>
        <p:txBody>
          <a:bodyPr/>
          <a:lstStyle/>
          <a:p>
            <a:pPr marL="0" indent="0">
              <a:buNone/>
            </a:pPr>
            <a:r>
              <a:rPr lang="en-US" dirty="0"/>
              <a:t>Interbrew is a global brewer. The Company is based in the UK and currently, it has a 26% market share of beer and cider. Lower alcohol fruit lager is a relatively new category, having emerged within the last 5 years.</a:t>
            </a:r>
          </a:p>
          <a:p>
            <a:pPr marL="0" indent="0">
              <a:buNone/>
            </a:pPr>
            <a:r>
              <a:rPr lang="en-US" dirty="0"/>
              <a:t>These products are perfect for summer Braais aim to cater to those who are looking to enjoy a flavoured lager, while limiting their alcohol intake .The market is currently made up of 3 brands. First to launch was Starbrew Citrus, followed by Arlberg Lime and lastly Interbrew Radler.</a:t>
            </a:r>
          </a:p>
          <a:p>
            <a:pPr marL="0" indent="0">
              <a:buNone/>
            </a:pPr>
            <a:endParaRPr lang="en-US" dirty="0"/>
          </a:p>
        </p:txBody>
      </p:sp>
    </p:spTree>
    <p:extLst>
      <p:ext uri="{BB962C8B-B14F-4D97-AF65-F5344CB8AC3E}">
        <p14:creationId xmlns:p14="http://schemas.microsoft.com/office/powerpoint/2010/main" val="3327069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77309-52FD-4C95-8216-68CAC8260448}"/>
              </a:ext>
            </a:extLst>
          </p:cNvPr>
          <p:cNvSpPr>
            <a:spLocks noGrp="1"/>
          </p:cNvSpPr>
          <p:nvPr>
            <p:ph type="title"/>
          </p:nvPr>
        </p:nvSpPr>
        <p:spPr/>
        <p:txBody>
          <a:bodyPr>
            <a:normAutofit/>
          </a:bodyPr>
          <a:lstStyle/>
          <a:p>
            <a:r>
              <a:rPr lang="en-US" sz="6000" b="1" dirty="0"/>
              <a:t>The Objective of this case study </a:t>
            </a:r>
          </a:p>
        </p:txBody>
      </p:sp>
      <p:sp>
        <p:nvSpPr>
          <p:cNvPr id="3" name="Content Placeholder 2">
            <a:extLst>
              <a:ext uri="{FF2B5EF4-FFF2-40B4-BE49-F238E27FC236}">
                <a16:creationId xmlns:a16="http://schemas.microsoft.com/office/drawing/2014/main" id="{3F40C500-3812-4EE9-B726-969658DA1E40}"/>
              </a:ext>
            </a:extLst>
          </p:cNvPr>
          <p:cNvSpPr>
            <a:spLocks noGrp="1"/>
          </p:cNvSpPr>
          <p:nvPr>
            <p:ph idx="1"/>
          </p:nvPr>
        </p:nvSpPr>
        <p:spPr/>
        <p:txBody>
          <a:bodyPr>
            <a:normAutofit fontScale="92500" lnSpcReduction="10000"/>
          </a:bodyPr>
          <a:lstStyle/>
          <a:p>
            <a:pPr marL="0" indent="0">
              <a:buNone/>
            </a:pPr>
            <a:r>
              <a:rPr lang="en-US" dirty="0"/>
              <a:t>This case study aims at answering the following;</a:t>
            </a:r>
          </a:p>
          <a:p>
            <a:pPr>
              <a:buFont typeface="Wingdings" panose="05000000000000000000" pitchFamily="2" charset="2"/>
              <a:buChar char="v"/>
            </a:pPr>
            <a:r>
              <a:rPr lang="en-US" dirty="0"/>
              <a:t> The key category trends?</a:t>
            </a:r>
          </a:p>
          <a:p>
            <a:pPr>
              <a:buFont typeface="Wingdings" panose="05000000000000000000" pitchFamily="2" charset="2"/>
              <a:buChar char="v"/>
            </a:pPr>
            <a:r>
              <a:rPr lang="en-US" dirty="0"/>
              <a:t>How is the performance of low alcohol fruit lagers likely to impact the way in which retailers support the category in the future? Consider this performance in view of the wider Beer and Cider fixture. What other categories are a threat?</a:t>
            </a:r>
          </a:p>
          <a:p>
            <a:pPr>
              <a:buFont typeface="Wingdings" panose="05000000000000000000" pitchFamily="2" charset="2"/>
              <a:buChar char="v"/>
            </a:pPr>
            <a:r>
              <a:rPr lang="en-US" dirty="0"/>
              <a:t>What are the implications for Interbrew? Consider the commercial impact</a:t>
            </a:r>
          </a:p>
          <a:p>
            <a:pPr>
              <a:buFont typeface="Wingdings" panose="05000000000000000000" pitchFamily="2" charset="2"/>
              <a:buChar char="v"/>
            </a:pPr>
            <a:r>
              <a:rPr lang="en-US" dirty="0"/>
              <a:t>We invested £4M ATL last year. should we do this again?</a:t>
            </a:r>
          </a:p>
          <a:p>
            <a:pPr>
              <a:buFont typeface="Wingdings" panose="05000000000000000000" pitchFamily="2" charset="2"/>
              <a:buChar char="v"/>
            </a:pPr>
            <a:r>
              <a:rPr lang="en-US" dirty="0"/>
              <a:t>What do we need to understand from the consumers perspective to resolve this?</a:t>
            </a:r>
          </a:p>
          <a:p>
            <a:pPr>
              <a:buFont typeface="Wingdings" panose="05000000000000000000" pitchFamily="2" charset="2"/>
              <a:buChar char="v"/>
            </a:pPr>
            <a:r>
              <a:rPr lang="en-US" dirty="0"/>
              <a:t>How will understanding the consumer help us with the current situation?</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258531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4346F-A566-4FA7-BCA8-B0EEF3B3DD01}"/>
              </a:ext>
            </a:extLst>
          </p:cNvPr>
          <p:cNvSpPr>
            <a:spLocks noGrp="1"/>
          </p:cNvSpPr>
          <p:nvPr>
            <p:ph type="ctrTitle"/>
          </p:nvPr>
        </p:nvSpPr>
        <p:spPr>
          <a:xfrm>
            <a:off x="323557" y="731520"/>
            <a:ext cx="12084148" cy="2778443"/>
          </a:xfrm>
        </p:spPr>
        <p:txBody>
          <a:bodyPr>
            <a:normAutofit/>
          </a:bodyPr>
          <a:lstStyle/>
          <a:p>
            <a:r>
              <a:rPr lang="en-US" sz="9000" b="1" dirty="0">
                <a:latin typeface="+mn-lt"/>
              </a:rPr>
              <a:t>STATISTICAL RESULTS </a:t>
            </a:r>
          </a:p>
        </p:txBody>
      </p:sp>
      <p:sp>
        <p:nvSpPr>
          <p:cNvPr id="3" name="Subtitle 2">
            <a:extLst>
              <a:ext uri="{FF2B5EF4-FFF2-40B4-BE49-F238E27FC236}">
                <a16:creationId xmlns:a16="http://schemas.microsoft.com/office/drawing/2014/main" id="{B2E42CA8-8A22-4624-B453-F75BAD8803F3}"/>
              </a:ext>
            </a:extLst>
          </p:cNvPr>
          <p:cNvSpPr>
            <a:spLocks noGrp="1"/>
          </p:cNvSpPr>
          <p:nvPr>
            <p:ph type="subTitle" idx="1"/>
          </p:nvPr>
        </p:nvSpPr>
        <p:spPr>
          <a:xfrm>
            <a:off x="1524000" y="3643532"/>
            <a:ext cx="9927102" cy="1614268"/>
          </a:xfrm>
        </p:spPr>
        <p:txBody>
          <a:bodyPr/>
          <a:lstStyle/>
          <a:p>
            <a:r>
              <a:rPr lang="en-US" b="1" dirty="0"/>
              <a:t>The slides following below represents data analysis and data visualization .</a:t>
            </a:r>
          </a:p>
          <a:p>
            <a:r>
              <a:rPr lang="en-US" b="1" dirty="0"/>
              <a:t>Interpretations were made just below each chart . </a:t>
            </a:r>
          </a:p>
        </p:txBody>
      </p:sp>
    </p:spTree>
    <p:extLst>
      <p:ext uri="{BB962C8B-B14F-4D97-AF65-F5344CB8AC3E}">
        <p14:creationId xmlns:p14="http://schemas.microsoft.com/office/powerpoint/2010/main" val="3266265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0C634-8B78-4F1A-9BFD-BBFC2D31A460}"/>
              </a:ext>
            </a:extLst>
          </p:cNvPr>
          <p:cNvSpPr>
            <a:spLocks noGrp="1"/>
          </p:cNvSpPr>
          <p:nvPr>
            <p:ph type="title"/>
          </p:nvPr>
        </p:nvSpPr>
        <p:spPr>
          <a:xfrm>
            <a:off x="0" y="0"/>
            <a:ext cx="12192000" cy="1152939"/>
          </a:xfrm>
        </p:spPr>
        <p:txBody>
          <a:bodyPr>
            <a:normAutofit fontScale="90000"/>
          </a:bodyPr>
          <a:lstStyle/>
          <a:p>
            <a:r>
              <a:rPr lang="en-US" b="1" dirty="0">
                <a:latin typeface="+mn-lt"/>
              </a:rPr>
              <a:t>Daily Distribution and Sales in Interbrew Radler and other 2 brands over the Years </a:t>
            </a:r>
          </a:p>
        </p:txBody>
      </p:sp>
      <p:graphicFrame>
        <p:nvGraphicFramePr>
          <p:cNvPr id="5" name="Content Placeholder 3">
            <a:extLst>
              <a:ext uri="{FF2B5EF4-FFF2-40B4-BE49-F238E27FC236}">
                <a16:creationId xmlns:a16="http://schemas.microsoft.com/office/drawing/2014/main" id="{21C205AA-9A7C-4524-8A9F-61BB0AE2D3E0}"/>
              </a:ext>
            </a:extLst>
          </p:cNvPr>
          <p:cNvGraphicFramePr>
            <a:graphicFrameLocks noGrp="1"/>
          </p:cNvGraphicFramePr>
          <p:nvPr>
            <p:ph sz="half" idx="2"/>
            <p:extLst>
              <p:ext uri="{D42A27DB-BD31-4B8C-83A1-F6EECF244321}">
                <p14:modId xmlns:p14="http://schemas.microsoft.com/office/powerpoint/2010/main" val="3728881893"/>
              </p:ext>
            </p:extLst>
          </p:nvPr>
        </p:nvGraphicFramePr>
        <p:xfrm>
          <a:off x="6386732" y="1033669"/>
          <a:ext cx="5805267" cy="46515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ontent Placeholder 5">
            <a:extLst>
              <a:ext uri="{FF2B5EF4-FFF2-40B4-BE49-F238E27FC236}">
                <a16:creationId xmlns:a16="http://schemas.microsoft.com/office/drawing/2014/main" id="{BC9693D4-EAAA-4594-84F0-EAE16D8036CB}"/>
              </a:ext>
            </a:extLst>
          </p:cNvPr>
          <p:cNvGraphicFramePr>
            <a:graphicFrameLocks noGrp="1"/>
          </p:cNvGraphicFramePr>
          <p:nvPr>
            <p:ph sz="half" idx="1"/>
            <p:extLst>
              <p:ext uri="{D42A27DB-BD31-4B8C-83A1-F6EECF244321}">
                <p14:modId xmlns:p14="http://schemas.microsoft.com/office/powerpoint/2010/main" val="4199029276"/>
              </p:ext>
            </p:extLst>
          </p:nvPr>
        </p:nvGraphicFramePr>
        <p:xfrm>
          <a:off x="238540" y="1033670"/>
          <a:ext cx="6281530" cy="479066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2848DF19-0775-4315-B38C-A3FEE69E759E}"/>
              </a:ext>
            </a:extLst>
          </p:cNvPr>
          <p:cNvSpPr txBox="1"/>
          <p:nvPr/>
        </p:nvSpPr>
        <p:spPr>
          <a:xfrm>
            <a:off x="239151" y="5334001"/>
            <a:ext cx="11329997" cy="1323439"/>
          </a:xfrm>
          <a:prstGeom prst="rect">
            <a:avLst/>
          </a:prstGeom>
          <a:noFill/>
        </p:spPr>
        <p:txBody>
          <a:bodyPr wrap="square" rtlCol="0">
            <a:spAutoFit/>
          </a:bodyPr>
          <a:lstStyle/>
          <a:p>
            <a:r>
              <a:rPr lang="en-US" sz="2000" dirty="0"/>
              <a:t>We have seen distribution is vital in order to make sales, in periods where the distribution increases , Sales also increased in 3 Brands and vise versa.  Arlberg Lime was the second product to be launched had the least distribution throughout the years hence its sales were the least. And even though Starbrew Citrus had the highest distribution ,it was still defeated by  Interbrew Raddle brand in most of the period in Sales. </a:t>
            </a:r>
          </a:p>
        </p:txBody>
      </p:sp>
    </p:spTree>
    <p:extLst>
      <p:ext uri="{BB962C8B-B14F-4D97-AF65-F5344CB8AC3E}">
        <p14:creationId xmlns:p14="http://schemas.microsoft.com/office/powerpoint/2010/main" val="3347769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CAEAF-16F1-4110-8170-9CCD2E528278}"/>
              </a:ext>
            </a:extLst>
          </p:cNvPr>
          <p:cNvSpPr>
            <a:spLocks noGrp="1"/>
          </p:cNvSpPr>
          <p:nvPr>
            <p:ph type="title"/>
          </p:nvPr>
        </p:nvSpPr>
        <p:spPr>
          <a:xfrm>
            <a:off x="838199" y="0"/>
            <a:ext cx="10664687" cy="1656521"/>
          </a:xfrm>
        </p:spPr>
        <p:txBody>
          <a:bodyPr>
            <a:normAutofit/>
          </a:bodyPr>
          <a:lstStyle/>
          <a:p>
            <a:r>
              <a:rPr lang="en-US" b="1" dirty="0">
                <a:latin typeface="+mn-lt"/>
              </a:rPr>
              <a:t>Total Coverage of Cider and Beer  for Top 3 Brands over the past 3 years </a:t>
            </a:r>
          </a:p>
        </p:txBody>
      </p:sp>
      <p:graphicFrame>
        <p:nvGraphicFramePr>
          <p:cNvPr id="9" name="Content Placeholder 8">
            <a:extLst>
              <a:ext uri="{FF2B5EF4-FFF2-40B4-BE49-F238E27FC236}">
                <a16:creationId xmlns:a16="http://schemas.microsoft.com/office/drawing/2014/main" id="{5B16E655-A3ED-47D6-BE30-D079C5876E26}"/>
              </a:ext>
            </a:extLst>
          </p:cNvPr>
          <p:cNvGraphicFramePr>
            <a:graphicFrameLocks noGrp="1"/>
          </p:cNvGraphicFramePr>
          <p:nvPr>
            <p:ph idx="1"/>
            <p:extLst>
              <p:ext uri="{D42A27DB-BD31-4B8C-83A1-F6EECF244321}">
                <p14:modId xmlns:p14="http://schemas.microsoft.com/office/powerpoint/2010/main" val="3952516632"/>
              </p:ext>
            </p:extLst>
          </p:nvPr>
        </p:nvGraphicFramePr>
        <p:xfrm>
          <a:off x="689114" y="1444487"/>
          <a:ext cx="10813772" cy="3922643"/>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02A44B4D-481A-4229-BCAC-1A1487115A30}"/>
              </a:ext>
            </a:extLst>
          </p:cNvPr>
          <p:cNvSpPr txBox="1"/>
          <p:nvPr/>
        </p:nvSpPr>
        <p:spPr>
          <a:xfrm>
            <a:off x="689114" y="5486400"/>
            <a:ext cx="10548729" cy="1292662"/>
          </a:xfrm>
          <a:prstGeom prst="rect">
            <a:avLst/>
          </a:prstGeom>
          <a:noFill/>
        </p:spPr>
        <p:txBody>
          <a:bodyPr wrap="square" rtlCol="0">
            <a:spAutoFit/>
          </a:bodyPr>
          <a:lstStyle/>
          <a:p>
            <a:r>
              <a:rPr lang="en-US" sz="2000" dirty="0"/>
              <a:t>Interbrew  has been leading in Cider and Beer total coverage for the 3 consecutive years. However, its coverage shift is inconsistent. It increased yearly from 3 years ago to a year ago then decreased this year. The reason could be due to decrease in distribution.</a:t>
            </a:r>
          </a:p>
          <a:p>
            <a:endParaRPr lang="en-US" dirty="0"/>
          </a:p>
        </p:txBody>
      </p:sp>
    </p:spTree>
    <p:extLst>
      <p:ext uri="{BB962C8B-B14F-4D97-AF65-F5344CB8AC3E}">
        <p14:creationId xmlns:p14="http://schemas.microsoft.com/office/powerpoint/2010/main" val="1933934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3941B1-235C-4561-A6CF-A1AF28363F5E}"/>
              </a:ext>
            </a:extLst>
          </p:cNvPr>
          <p:cNvSpPr>
            <a:spLocks noGrp="1"/>
          </p:cNvSpPr>
          <p:nvPr>
            <p:ph type="title"/>
          </p:nvPr>
        </p:nvSpPr>
        <p:spPr>
          <a:xfrm>
            <a:off x="679657" y="171961"/>
            <a:ext cx="11512343" cy="700783"/>
          </a:xfrm>
        </p:spPr>
        <p:txBody>
          <a:bodyPr>
            <a:normAutofit fontScale="90000"/>
          </a:bodyPr>
          <a:lstStyle/>
          <a:p>
            <a:r>
              <a:rPr lang="en-US" b="1" dirty="0">
                <a:latin typeface="+mn-lt"/>
              </a:rPr>
              <a:t>Major threats of Low alcoholic fruit lager shown by  Categorical  Distribution and sales</a:t>
            </a:r>
          </a:p>
        </p:txBody>
      </p:sp>
      <p:sp>
        <p:nvSpPr>
          <p:cNvPr id="5" name="Text Placeholder 4">
            <a:extLst>
              <a:ext uri="{FF2B5EF4-FFF2-40B4-BE49-F238E27FC236}">
                <a16:creationId xmlns:a16="http://schemas.microsoft.com/office/drawing/2014/main" id="{EE3BB8AC-60EF-47B0-BB84-20DBC2422534}"/>
              </a:ext>
            </a:extLst>
          </p:cNvPr>
          <p:cNvSpPr>
            <a:spLocks noGrp="1"/>
          </p:cNvSpPr>
          <p:nvPr>
            <p:ph type="body" idx="1"/>
          </p:nvPr>
        </p:nvSpPr>
        <p:spPr>
          <a:xfrm>
            <a:off x="980661" y="1273511"/>
            <a:ext cx="5016914" cy="369332"/>
          </a:xfrm>
        </p:spPr>
        <p:txBody>
          <a:bodyPr>
            <a:normAutofit fontScale="92500" lnSpcReduction="10000"/>
          </a:bodyPr>
          <a:lstStyle/>
          <a:p>
            <a:pPr algn="ctr"/>
            <a:r>
              <a:rPr lang="en-US" dirty="0"/>
              <a:t>% SHARE OF DISTRIBUTION </a:t>
            </a:r>
          </a:p>
        </p:txBody>
      </p:sp>
      <p:sp>
        <p:nvSpPr>
          <p:cNvPr id="7" name="Text Placeholder 6">
            <a:extLst>
              <a:ext uri="{FF2B5EF4-FFF2-40B4-BE49-F238E27FC236}">
                <a16:creationId xmlns:a16="http://schemas.microsoft.com/office/drawing/2014/main" id="{91EC95F9-0707-445A-A88F-7F29846DC788}"/>
              </a:ext>
            </a:extLst>
          </p:cNvPr>
          <p:cNvSpPr>
            <a:spLocks noGrp="1"/>
          </p:cNvSpPr>
          <p:nvPr>
            <p:ph type="body" sz="quarter" idx="3"/>
          </p:nvPr>
        </p:nvSpPr>
        <p:spPr>
          <a:xfrm>
            <a:off x="7752522" y="1256483"/>
            <a:ext cx="3911462" cy="369332"/>
          </a:xfrm>
        </p:spPr>
        <p:txBody>
          <a:bodyPr>
            <a:normAutofit fontScale="92500" lnSpcReduction="10000"/>
          </a:bodyPr>
          <a:lstStyle/>
          <a:p>
            <a:pPr algn="ctr"/>
            <a:r>
              <a:rPr lang="en-US" dirty="0"/>
              <a:t>% SHARE OF VALUE SALES </a:t>
            </a:r>
          </a:p>
        </p:txBody>
      </p:sp>
      <p:graphicFrame>
        <p:nvGraphicFramePr>
          <p:cNvPr id="9" name="Content Placeholder 7">
            <a:extLst>
              <a:ext uri="{FF2B5EF4-FFF2-40B4-BE49-F238E27FC236}">
                <a16:creationId xmlns:a16="http://schemas.microsoft.com/office/drawing/2014/main" id="{C2906EFA-9AEE-44F3-B3EF-182BA6122D82}"/>
              </a:ext>
            </a:extLst>
          </p:cNvPr>
          <p:cNvGraphicFramePr>
            <a:graphicFrameLocks noGrp="1"/>
          </p:cNvGraphicFramePr>
          <p:nvPr>
            <p:ph sz="half" idx="2"/>
            <p:extLst>
              <p:ext uri="{D42A27DB-BD31-4B8C-83A1-F6EECF244321}">
                <p14:modId xmlns:p14="http://schemas.microsoft.com/office/powerpoint/2010/main" val="1493808157"/>
              </p:ext>
            </p:extLst>
          </p:nvPr>
        </p:nvGraphicFramePr>
        <p:xfrm>
          <a:off x="66261" y="1572860"/>
          <a:ext cx="6315626" cy="43063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ontent Placeholder 9">
            <a:extLst>
              <a:ext uri="{FF2B5EF4-FFF2-40B4-BE49-F238E27FC236}">
                <a16:creationId xmlns:a16="http://schemas.microsoft.com/office/drawing/2014/main" id="{E8D7027A-3768-4EE8-9175-6F24A2F08C71}"/>
              </a:ext>
            </a:extLst>
          </p:cNvPr>
          <p:cNvGraphicFramePr>
            <a:graphicFrameLocks noGrp="1"/>
          </p:cNvGraphicFramePr>
          <p:nvPr>
            <p:ph sz="quarter" idx="4"/>
            <p:extLst>
              <p:ext uri="{D42A27DB-BD31-4B8C-83A1-F6EECF244321}">
                <p14:modId xmlns:p14="http://schemas.microsoft.com/office/powerpoint/2010/main" val="2216401244"/>
              </p:ext>
            </p:extLst>
          </p:nvPr>
        </p:nvGraphicFramePr>
        <p:xfrm>
          <a:off x="5935249" y="1431990"/>
          <a:ext cx="6315626" cy="4611757"/>
        </p:xfrm>
        <a:graphic>
          <a:graphicData uri="http://schemas.openxmlformats.org/drawingml/2006/chart">
            <c:chart xmlns:c="http://schemas.openxmlformats.org/drawingml/2006/chart" xmlns:r="http://schemas.openxmlformats.org/officeDocument/2006/relationships" r:id="rId3"/>
          </a:graphicData>
        </a:graphic>
      </p:graphicFrame>
      <p:sp>
        <p:nvSpPr>
          <p:cNvPr id="14" name="Rectangle 13">
            <a:extLst>
              <a:ext uri="{FF2B5EF4-FFF2-40B4-BE49-F238E27FC236}">
                <a16:creationId xmlns:a16="http://schemas.microsoft.com/office/drawing/2014/main" id="{309D3EA0-C082-451D-865B-8607E4328E57}"/>
              </a:ext>
            </a:extLst>
          </p:cNvPr>
          <p:cNvSpPr/>
          <p:nvPr/>
        </p:nvSpPr>
        <p:spPr>
          <a:xfrm>
            <a:off x="4613177" y="1066587"/>
            <a:ext cx="781878" cy="157986"/>
          </a:xfrm>
          <a:prstGeom prst="rect">
            <a:avLst/>
          </a:prstGeom>
          <a:solidFill>
            <a:srgbClr val="B769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90853AD-0CC6-42FC-B9BF-BE365DAF1A2B}"/>
              </a:ext>
            </a:extLst>
          </p:cNvPr>
          <p:cNvSpPr txBox="1"/>
          <p:nvPr/>
        </p:nvSpPr>
        <p:spPr>
          <a:xfrm>
            <a:off x="5554071" y="960914"/>
            <a:ext cx="1986212" cy="369332"/>
          </a:xfrm>
          <a:prstGeom prst="rect">
            <a:avLst/>
          </a:prstGeom>
          <a:noFill/>
        </p:spPr>
        <p:txBody>
          <a:bodyPr wrap="square" rtlCol="0">
            <a:spAutoFit/>
          </a:bodyPr>
          <a:lstStyle/>
          <a:p>
            <a:r>
              <a:rPr lang="en-US" b="1" i="1" dirty="0"/>
              <a:t>MAT This Year(TY) </a:t>
            </a:r>
          </a:p>
        </p:txBody>
      </p:sp>
      <p:sp>
        <p:nvSpPr>
          <p:cNvPr id="18" name="TextBox 17">
            <a:extLst>
              <a:ext uri="{FF2B5EF4-FFF2-40B4-BE49-F238E27FC236}">
                <a16:creationId xmlns:a16="http://schemas.microsoft.com/office/drawing/2014/main" id="{41D7D84B-16AF-4D46-BAE6-5D462FD88DA6}"/>
              </a:ext>
            </a:extLst>
          </p:cNvPr>
          <p:cNvSpPr txBox="1"/>
          <p:nvPr/>
        </p:nvSpPr>
        <p:spPr>
          <a:xfrm>
            <a:off x="8746639" y="891757"/>
            <a:ext cx="1986212" cy="369332"/>
          </a:xfrm>
          <a:prstGeom prst="rect">
            <a:avLst/>
          </a:prstGeom>
          <a:noFill/>
        </p:spPr>
        <p:txBody>
          <a:bodyPr wrap="square" rtlCol="0">
            <a:spAutoFit/>
          </a:bodyPr>
          <a:lstStyle/>
          <a:p>
            <a:r>
              <a:rPr lang="en-US" b="1" i="1" dirty="0"/>
              <a:t>MAT  Year Ago(YA) </a:t>
            </a:r>
          </a:p>
        </p:txBody>
      </p:sp>
      <p:sp>
        <p:nvSpPr>
          <p:cNvPr id="23" name="Rectangle 22">
            <a:extLst>
              <a:ext uri="{FF2B5EF4-FFF2-40B4-BE49-F238E27FC236}">
                <a16:creationId xmlns:a16="http://schemas.microsoft.com/office/drawing/2014/main" id="{81683641-3FF5-46ED-874C-67CFE8621114}"/>
              </a:ext>
            </a:extLst>
          </p:cNvPr>
          <p:cNvSpPr/>
          <p:nvPr/>
        </p:nvSpPr>
        <p:spPr>
          <a:xfrm>
            <a:off x="7752522" y="1037289"/>
            <a:ext cx="781878" cy="15798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F59124E7-0584-4441-AE13-C728070E3544}"/>
              </a:ext>
            </a:extLst>
          </p:cNvPr>
          <p:cNvSpPr txBox="1"/>
          <p:nvPr/>
        </p:nvSpPr>
        <p:spPr>
          <a:xfrm>
            <a:off x="679657" y="5355372"/>
            <a:ext cx="10984327" cy="1015663"/>
          </a:xfrm>
          <a:prstGeom prst="rect">
            <a:avLst/>
          </a:prstGeom>
          <a:noFill/>
        </p:spPr>
        <p:txBody>
          <a:bodyPr wrap="square" rtlCol="0">
            <a:spAutoFit/>
          </a:bodyPr>
          <a:lstStyle/>
          <a:p>
            <a:r>
              <a:rPr lang="en-US" sz="2000" dirty="0"/>
              <a:t>Distribution of  Low alcohol Fruit lager  decreased by 0.3% which led to a decrease in sales by 0.6% . Apart from Wider Cider and Beer Fixture , Mainstream Lager, Premium Lager, Apple Cider premium Ale, Mainstream Ale, Private Label and Flavoured Cider are a major threat to Low alcohol Fruit Lager  </a:t>
            </a:r>
          </a:p>
        </p:txBody>
      </p:sp>
    </p:spTree>
    <p:extLst>
      <p:ext uri="{BB962C8B-B14F-4D97-AF65-F5344CB8AC3E}">
        <p14:creationId xmlns:p14="http://schemas.microsoft.com/office/powerpoint/2010/main" val="1736106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EA5CA-C2BE-422C-92C5-54B8A712224A}"/>
              </a:ext>
            </a:extLst>
          </p:cNvPr>
          <p:cNvSpPr>
            <a:spLocks noGrp="1"/>
          </p:cNvSpPr>
          <p:nvPr>
            <p:ph type="title"/>
          </p:nvPr>
        </p:nvSpPr>
        <p:spPr/>
        <p:txBody>
          <a:bodyPr>
            <a:normAutofit fontScale="90000"/>
          </a:bodyPr>
          <a:lstStyle/>
          <a:p>
            <a:r>
              <a:rPr lang="en-US" b="1" dirty="0">
                <a:latin typeface="+mn-lt"/>
              </a:rPr>
              <a:t>Total coverage-value sales  percentage change between a Year ago and this Year for Top 3 brands </a:t>
            </a:r>
          </a:p>
        </p:txBody>
      </p:sp>
      <p:sp>
        <p:nvSpPr>
          <p:cNvPr id="6" name="TextBox 5">
            <a:extLst>
              <a:ext uri="{FF2B5EF4-FFF2-40B4-BE49-F238E27FC236}">
                <a16:creationId xmlns:a16="http://schemas.microsoft.com/office/drawing/2014/main" id="{C68D9D26-3A99-4FF0-A132-5CC7BF6D98BB}"/>
              </a:ext>
            </a:extLst>
          </p:cNvPr>
          <p:cNvSpPr txBox="1"/>
          <p:nvPr/>
        </p:nvSpPr>
        <p:spPr>
          <a:xfrm>
            <a:off x="535744" y="4594392"/>
            <a:ext cx="10818056" cy="1938992"/>
          </a:xfrm>
          <a:prstGeom prst="rect">
            <a:avLst/>
          </a:prstGeom>
          <a:noFill/>
        </p:spPr>
        <p:txBody>
          <a:bodyPr wrap="square" rtlCol="0">
            <a:spAutoFit/>
          </a:bodyPr>
          <a:lstStyle/>
          <a:p>
            <a:r>
              <a:rPr lang="en-US" sz="2000" dirty="0"/>
              <a:t>The 3 brands has a negative </a:t>
            </a:r>
            <a:r>
              <a:rPr lang="en-US" sz="2000" b="0" i="0" u="none" strike="noStrike" dirty="0">
                <a:solidFill>
                  <a:srgbClr val="000000"/>
                </a:solidFill>
                <a:effectLst/>
              </a:rPr>
              <a:t>Moving annual total between Year ago and This year. Focusing on Interbrew Radler brand , we see that even though the percentage change in Moving annual total is still negative , there is an improvement when compared  12 weeks Year Ago and Latest 12 weeks.</a:t>
            </a:r>
          </a:p>
          <a:p>
            <a:endParaRPr lang="en-US" sz="2000" dirty="0">
              <a:solidFill>
                <a:srgbClr val="000000"/>
              </a:solidFill>
            </a:endParaRPr>
          </a:p>
          <a:p>
            <a:r>
              <a:rPr lang="en-US" sz="2000" b="0" i="0" u="none" strike="noStrike" dirty="0">
                <a:solidFill>
                  <a:srgbClr val="000000"/>
                </a:solidFill>
                <a:effectLst/>
              </a:rPr>
              <a:t>Interbrew Radler managed to make value sales of  </a:t>
            </a:r>
            <a:r>
              <a:rPr lang="en-US" sz="2000" b="0" i="0" u="none" strike="noStrike" dirty="0">
                <a:solidFill>
                  <a:srgbClr val="C00000"/>
                </a:solidFill>
                <a:effectLst/>
              </a:rPr>
              <a:t>£ 5,913,600 </a:t>
            </a:r>
            <a:r>
              <a:rPr lang="en-US" sz="2000" b="0" i="0" u="none" strike="noStrike" dirty="0">
                <a:solidFill>
                  <a:srgbClr val="000000"/>
                </a:solidFill>
                <a:effectLst/>
              </a:rPr>
              <a:t>this year  which was higher than the investment of </a:t>
            </a:r>
            <a:r>
              <a:rPr lang="en-GB" sz="2000" dirty="0">
                <a:solidFill>
                  <a:srgbClr val="FF0000"/>
                </a:solidFill>
                <a:ea typeface="Archivo Narrow"/>
                <a:cs typeface="Archivo Narrow"/>
                <a:sym typeface="Archivo Narrow"/>
              </a:rPr>
              <a:t>£4M ATL</a:t>
            </a:r>
            <a:r>
              <a:rPr lang="en-GB" sz="2000" dirty="0">
                <a:solidFill>
                  <a:srgbClr val="5F5F5F"/>
                </a:solidFill>
                <a:ea typeface="Archivo Narrow"/>
                <a:cs typeface="Archivo Narrow"/>
                <a:sym typeface="Archivo Narrow"/>
              </a:rPr>
              <a:t> . </a:t>
            </a:r>
            <a:r>
              <a:rPr lang="en-GB" sz="2000" dirty="0">
                <a:ea typeface="Archivo Narrow"/>
                <a:cs typeface="Archivo Narrow"/>
                <a:sym typeface="Archivo Narrow"/>
              </a:rPr>
              <a:t>Therefore , Interbrew should also invest this money again this year </a:t>
            </a:r>
            <a:r>
              <a:rPr lang="en-GB" sz="2000" dirty="0">
                <a:solidFill>
                  <a:srgbClr val="5F5F5F"/>
                </a:solidFill>
                <a:ea typeface="Archivo Narrow"/>
                <a:cs typeface="Archivo Narrow"/>
                <a:sym typeface="Archivo Narrow"/>
              </a:rPr>
              <a:t>.</a:t>
            </a:r>
            <a:endParaRPr lang="en-US" sz="2000" dirty="0"/>
          </a:p>
        </p:txBody>
      </p:sp>
      <p:graphicFrame>
        <p:nvGraphicFramePr>
          <p:cNvPr id="17" name="Table 17">
            <a:extLst>
              <a:ext uri="{FF2B5EF4-FFF2-40B4-BE49-F238E27FC236}">
                <a16:creationId xmlns:a16="http://schemas.microsoft.com/office/drawing/2014/main" id="{340FDA9E-6DAA-4463-83A4-8EA10B31C8BB}"/>
              </a:ext>
            </a:extLst>
          </p:cNvPr>
          <p:cNvGraphicFramePr>
            <a:graphicFrameLocks noGrp="1"/>
          </p:cNvGraphicFramePr>
          <p:nvPr>
            <p:ph idx="1"/>
            <p:extLst>
              <p:ext uri="{D42A27DB-BD31-4B8C-83A1-F6EECF244321}">
                <p14:modId xmlns:p14="http://schemas.microsoft.com/office/powerpoint/2010/main" val="592379698"/>
              </p:ext>
            </p:extLst>
          </p:nvPr>
        </p:nvGraphicFramePr>
        <p:xfrm>
          <a:off x="535745" y="1825624"/>
          <a:ext cx="11534334" cy="2633832"/>
        </p:xfrm>
        <a:graphic>
          <a:graphicData uri="http://schemas.openxmlformats.org/drawingml/2006/table">
            <a:tbl>
              <a:tblPr firstRow="1" bandRow="1">
                <a:tableStyleId>{5C22544A-7EE6-4342-B048-85BDC9FD1C3A}</a:tableStyleId>
              </a:tblPr>
              <a:tblGrid>
                <a:gridCol w="2640669">
                  <a:extLst>
                    <a:ext uri="{9D8B030D-6E8A-4147-A177-3AD203B41FA5}">
                      <a16:colId xmlns:a16="http://schemas.microsoft.com/office/drawing/2014/main" val="3354865545"/>
                    </a:ext>
                  </a:extLst>
                </a:gridCol>
                <a:gridCol w="2450663">
                  <a:extLst>
                    <a:ext uri="{9D8B030D-6E8A-4147-A177-3AD203B41FA5}">
                      <a16:colId xmlns:a16="http://schemas.microsoft.com/office/drawing/2014/main" val="2243180256"/>
                    </a:ext>
                  </a:extLst>
                </a:gridCol>
                <a:gridCol w="2616591">
                  <a:extLst>
                    <a:ext uri="{9D8B030D-6E8A-4147-A177-3AD203B41FA5}">
                      <a16:colId xmlns:a16="http://schemas.microsoft.com/office/drawing/2014/main" val="3209051701"/>
                    </a:ext>
                  </a:extLst>
                </a:gridCol>
                <a:gridCol w="3826411">
                  <a:extLst>
                    <a:ext uri="{9D8B030D-6E8A-4147-A177-3AD203B41FA5}">
                      <a16:colId xmlns:a16="http://schemas.microsoft.com/office/drawing/2014/main" val="3419181857"/>
                    </a:ext>
                  </a:extLst>
                </a:gridCol>
              </a:tblGrid>
              <a:tr h="1045470">
                <a:tc>
                  <a:txBody>
                    <a:bodyPr/>
                    <a:lstStyle/>
                    <a:p>
                      <a:pPr algn="ctr" fontAlgn="ctr"/>
                      <a:r>
                        <a:rPr lang="en-US" sz="2400" b="1" i="0" u="none" strike="noStrike" dirty="0">
                          <a:solidFill>
                            <a:schemeClr val="tx1"/>
                          </a:solidFill>
                          <a:effectLst/>
                          <a:latin typeface="+mn-lt"/>
                        </a:rPr>
                        <a:t>Brands </a:t>
                      </a:r>
                    </a:p>
                  </a:txBody>
                  <a:tcPr marL="9525" marR="9525" marT="9525" marB="0" anchor="ctr"/>
                </a:tc>
                <a:tc>
                  <a:txBody>
                    <a:bodyPr/>
                    <a:lstStyle/>
                    <a:p>
                      <a:pPr algn="ctr" fontAlgn="ctr"/>
                      <a:r>
                        <a:rPr lang="en-US" sz="2400" b="1" i="0" u="none" strike="noStrike" dirty="0">
                          <a:solidFill>
                            <a:srgbClr val="000000"/>
                          </a:solidFill>
                          <a:effectLst/>
                          <a:latin typeface="+mn-lt"/>
                        </a:rPr>
                        <a:t>Value Sales ('000)</a:t>
                      </a:r>
                    </a:p>
                  </a:txBody>
                  <a:tcPr marL="9525" marR="9525" marT="9525" marB="0" anchor="ctr"/>
                </a:tc>
                <a:tc>
                  <a:txBody>
                    <a:bodyPr/>
                    <a:lstStyle/>
                    <a:p>
                      <a:pPr algn="r" fontAlgn="b"/>
                      <a:r>
                        <a:rPr lang="en-US" sz="2400" b="0" i="0" u="none" strike="noStrike" dirty="0">
                          <a:solidFill>
                            <a:srgbClr val="000000"/>
                          </a:solidFill>
                          <a:effectLst/>
                          <a:latin typeface="+mn-lt"/>
                        </a:rPr>
                        <a:t>MAT % Change between YA&amp;TY</a:t>
                      </a:r>
                    </a:p>
                  </a:txBody>
                  <a:tcPr marL="9525" marR="9525" marT="9525" marB="0" anchor="b"/>
                </a:tc>
                <a:tc>
                  <a:txBody>
                    <a:bodyPr/>
                    <a:lstStyle/>
                    <a:p>
                      <a:pPr algn="r" fontAlgn="b"/>
                      <a:r>
                        <a:rPr lang="en-US" sz="2400" b="0" i="0" u="none" strike="noStrike" dirty="0">
                          <a:solidFill>
                            <a:srgbClr val="000000"/>
                          </a:solidFill>
                          <a:effectLst/>
                          <a:latin typeface="+mn-lt"/>
                        </a:rPr>
                        <a:t>% Change  between 12 weeks YA &amp; Latest 12 weeks </a:t>
                      </a:r>
                    </a:p>
                  </a:txBody>
                  <a:tcPr marL="9525" marR="9525" marT="9525" marB="0" anchor="b"/>
                </a:tc>
                <a:extLst>
                  <a:ext uri="{0D108BD9-81ED-4DB2-BD59-A6C34878D82A}">
                    <a16:rowId xmlns:a16="http://schemas.microsoft.com/office/drawing/2014/main" val="4140353523"/>
                  </a:ext>
                </a:extLst>
              </a:tr>
              <a:tr h="529454">
                <a:tc>
                  <a:txBody>
                    <a:bodyPr/>
                    <a:lstStyle/>
                    <a:p>
                      <a:pPr algn="l" fontAlgn="t"/>
                      <a:r>
                        <a:rPr lang="en-US" sz="2400" b="0" i="0" u="none" strike="noStrike" dirty="0">
                          <a:solidFill>
                            <a:srgbClr val="000000"/>
                          </a:solidFill>
                          <a:effectLst/>
                          <a:latin typeface="+mn-lt"/>
                        </a:rPr>
                        <a:t>INTERBREW RADLER</a:t>
                      </a:r>
                    </a:p>
                  </a:txBody>
                  <a:tcPr marL="9525" marR="9525" marT="9525" marB="0"/>
                </a:tc>
                <a:tc>
                  <a:txBody>
                    <a:bodyPr/>
                    <a:lstStyle/>
                    <a:p>
                      <a:pPr algn="ctr" fontAlgn="ctr"/>
                      <a:r>
                        <a:rPr lang="en-US" sz="2400" b="0" i="0" u="none" strike="noStrike" dirty="0">
                          <a:solidFill>
                            <a:srgbClr val="000000"/>
                          </a:solidFill>
                          <a:effectLst/>
                          <a:latin typeface="+mn-lt"/>
                        </a:rPr>
                        <a:t>5,913.6</a:t>
                      </a:r>
                    </a:p>
                  </a:txBody>
                  <a:tcPr marL="9525" marR="9525" marT="9525" marB="0" anchor="ctr"/>
                </a:tc>
                <a:tc>
                  <a:txBody>
                    <a:bodyPr/>
                    <a:lstStyle/>
                    <a:p>
                      <a:pPr algn="r" fontAlgn="b"/>
                      <a:r>
                        <a:rPr lang="en-US" sz="2400" b="0" i="0" u="none" strike="noStrike" dirty="0">
                          <a:solidFill>
                            <a:srgbClr val="C00000"/>
                          </a:solidFill>
                          <a:effectLst/>
                          <a:latin typeface="+mn-lt"/>
                        </a:rPr>
                        <a:t>-31.4</a:t>
                      </a:r>
                    </a:p>
                  </a:txBody>
                  <a:tcPr marL="9525" marR="9525" marT="9525" marB="0" anchor="b"/>
                </a:tc>
                <a:tc>
                  <a:txBody>
                    <a:bodyPr/>
                    <a:lstStyle/>
                    <a:p>
                      <a:pPr algn="r" fontAlgn="b"/>
                      <a:r>
                        <a:rPr lang="en-US" sz="2400" b="0" i="0" u="none" strike="noStrike">
                          <a:solidFill>
                            <a:srgbClr val="C00000"/>
                          </a:solidFill>
                          <a:effectLst/>
                          <a:latin typeface="+mn-lt"/>
                        </a:rPr>
                        <a:t>-23.9</a:t>
                      </a:r>
                    </a:p>
                  </a:txBody>
                  <a:tcPr marL="9525" marR="9525" marT="9525" marB="0" anchor="b"/>
                </a:tc>
                <a:extLst>
                  <a:ext uri="{0D108BD9-81ED-4DB2-BD59-A6C34878D82A}">
                    <a16:rowId xmlns:a16="http://schemas.microsoft.com/office/drawing/2014/main" val="2836602"/>
                  </a:ext>
                </a:extLst>
              </a:tr>
              <a:tr h="529454">
                <a:tc>
                  <a:txBody>
                    <a:bodyPr/>
                    <a:lstStyle/>
                    <a:p>
                      <a:pPr algn="l" fontAlgn="t"/>
                      <a:r>
                        <a:rPr lang="en-US" sz="2400" b="0" i="0" u="none" strike="noStrike" dirty="0">
                          <a:solidFill>
                            <a:srgbClr val="000000"/>
                          </a:solidFill>
                          <a:effectLst/>
                          <a:latin typeface="+mn-lt"/>
                        </a:rPr>
                        <a:t>STARBREW CITRUS</a:t>
                      </a:r>
                    </a:p>
                  </a:txBody>
                  <a:tcPr marL="9525" marR="9525" marT="9525" marB="0"/>
                </a:tc>
                <a:tc>
                  <a:txBody>
                    <a:bodyPr/>
                    <a:lstStyle/>
                    <a:p>
                      <a:pPr algn="ctr" fontAlgn="ctr"/>
                      <a:r>
                        <a:rPr lang="en-US" sz="2400" b="0" i="0" u="none" strike="noStrike" dirty="0">
                          <a:solidFill>
                            <a:srgbClr val="000000"/>
                          </a:solidFill>
                          <a:effectLst/>
                          <a:latin typeface="+mn-lt"/>
                        </a:rPr>
                        <a:t>4,380.4</a:t>
                      </a:r>
                    </a:p>
                  </a:txBody>
                  <a:tcPr marL="9525" marR="9525" marT="9525" marB="0" anchor="ctr"/>
                </a:tc>
                <a:tc>
                  <a:txBody>
                    <a:bodyPr/>
                    <a:lstStyle/>
                    <a:p>
                      <a:pPr algn="r" fontAlgn="b"/>
                      <a:r>
                        <a:rPr lang="en-US" sz="2400" b="0" i="0" u="none" strike="noStrike" dirty="0">
                          <a:solidFill>
                            <a:srgbClr val="C00000"/>
                          </a:solidFill>
                          <a:effectLst/>
                          <a:latin typeface="+mn-lt"/>
                        </a:rPr>
                        <a:t>-35.0</a:t>
                      </a:r>
                    </a:p>
                  </a:txBody>
                  <a:tcPr marL="9525" marR="9525" marT="9525" marB="0" anchor="b"/>
                </a:tc>
                <a:tc>
                  <a:txBody>
                    <a:bodyPr/>
                    <a:lstStyle/>
                    <a:p>
                      <a:pPr algn="r" fontAlgn="b"/>
                      <a:r>
                        <a:rPr lang="en-US" sz="2400" b="0" i="0" u="none" strike="noStrike">
                          <a:solidFill>
                            <a:srgbClr val="C00000"/>
                          </a:solidFill>
                          <a:effectLst/>
                          <a:latin typeface="+mn-lt"/>
                        </a:rPr>
                        <a:t>-34.5</a:t>
                      </a:r>
                    </a:p>
                  </a:txBody>
                  <a:tcPr marL="9525" marR="9525" marT="9525" marB="0" anchor="b"/>
                </a:tc>
                <a:extLst>
                  <a:ext uri="{0D108BD9-81ED-4DB2-BD59-A6C34878D82A}">
                    <a16:rowId xmlns:a16="http://schemas.microsoft.com/office/drawing/2014/main" val="370787170"/>
                  </a:ext>
                </a:extLst>
              </a:tr>
              <a:tr h="529454">
                <a:tc>
                  <a:txBody>
                    <a:bodyPr/>
                    <a:lstStyle/>
                    <a:p>
                      <a:pPr algn="l" fontAlgn="t"/>
                      <a:r>
                        <a:rPr lang="en-US" sz="2400" b="0" i="0" u="none" strike="noStrike" dirty="0">
                          <a:solidFill>
                            <a:srgbClr val="000000"/>
                          </a:solidFill>
                          <a:effectLst/>
                          <a:latin typeface="+mn-lt"/>
                        </a:rPr>
                        <a:t>ARLBERG LIME</a:t>
                      </a:r>
                    </a:p>
                  </a:txBody>
                  <a:tcPr marL="9525" marR="9525" marT="9525" marB="0"/>
                </a:tc>
                <a:tc>
                  <a:txBody>
                    <a:bodyPr/>
                    <a:lstStyle/>
                    <a:p>
                      <a:pPr algn="ctr" fontAlgn="ctr"/>
                      <a:r>
                        <a:rPr lang="en-US" sz="2400" b="0" i="0" u="none" strike="noStrike" dirty="0">
                          <a:solidFill>
                            <a:srgbClr val="000000"/>
                          </a:solidFill>
                          <a:effectLst/>
                          <a:latin typeface="+mn-lt"/>
                        </a:rPr>
                        <a:t>3,102.7</a:t>
                      </a:r>
                    </a:p>
                  </a:txBody>
                  <a:tcPr marL="9525" marR="9525" marT="9525" marB="0" anchor="ctr"/>
                </a:tc>
                <a:tc>
                  <a:txBody>
                    <a:bodyPr/>
                    <a:lstStyle/>
                    <a:p>
                      <a:pPr algn="r" fontAlgn="b"/>
                      <a:r>
                        <a:rPr lang="en-US" sz="2400" b="0" i="0" u="none" strike="noStrike" dirty="0">
                          <a:solidFill>
                            <a:srgbClr val="C00000"/>
                          </a:solidFill>
                          <a:effectLst/>
                          <a:latin typeface="+mn-lt"/>
                        </a:rPr>
                        <a:t>-44.2</a:t>
                      </a:r>
                    </a:p>
                  </a:txBody>
                  <a:tcPr marL="9525" marR="9525" marT="9525" marB="0" anchor="b"/>
                </a:tc>
                <a:tc>
                  <a:txBody>
                    <a:bodyPr/>
                    <a:lstStyle/>
                    <a:p>
                      <a:pPr algn="r" fontAlgn="b"/>
                      <a:r>
                        <a:rPr lang="en-US" sz="2400" b="0" i="0" u="none" strike="noStrike" dirty="0">
                          <a:solidFill>
                            <a:srgbClr val="C00000"/>
                          </a:solidFill>
                          <a:effectLst/>
                          <a:latin typeface="+mn-lt"/>
                        </a:rPr>
                        <a:t>-54.9</a:t>
                      </a:r>
                    </a:p>
                  </a:txBody>
                  <a:tcPr marL="9525" marR="9525" marT="9525" marB="0" anchor="b"/>
                </a:tc>
                <a:extLst>
                  <a:ext uri="{0D108BD9-81ED-4DB2-BD59-A6C34878D82A}">
                    <a16:rowId xmlns:a16="http://schemas.microsoft.com/office/drawing/2014/main" val="2896264599"/>
                  </a:ext>
                </a:extLst>
              </a:tr>
            </a:tbl>
          </a:graphicData>
        </a:graphic>
      </p:graphicFrame>
    </p:spTree>
    <p:extLst>
      <p:ext uri="{BB962C8B-B14F-4D97-AF65-F5344CB8AC3E}">
        <p14:creationId xmlns:p14="http://schemas.microsoft.com/office/powerpoint/2010/main" val="3485620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1161</TotalTime>
  <Words>1217</Words>
  <Application>Microsoft Office PowerPoint</Application>
  <PresentationFormat>Widescreen</PresentationFormat>
  <Paragraphs>140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Montserrat</vt:lpstr>
      <vt:lpstr>Wingdings</vt:lpstr>
      <vt:lpstr>Office Theme</vt:lpstr>
      <vt:lpstr>INTERBREW RADLER CASE STUDY</vt:lpstr>
      <vt:lpstr>Executive summary </vt:lpstr>
      <vt:lpstr>Interbrew Company </vt:lpstr>
      <vt:lpstr>The Objective of this case study </vt:lpstr>
      <vt:lpstr>STATISTICAL RESULTS </vt:lpstr>
      <vt:lpstr>Daily Distribution and Sales in Interbrew Radler and other 2 brands over the Years </vt:lpstr>
      <vt:lpstr>Total Coverage of Cider and Beer  for Top 3 Brands over the past 3 years </vt:lpstr>
      <vt:lpstr>Major threats of Low alcoholic fruit lager shown by  Categorical  Distribution and sales</vt:lpstr>
      <vt:lpstr>Total coverage-value sales  percentage change between a Year ago and this Year for Top 3 brands </vt:lpstr>
      <vt:lpstr>Relationship between value sales, % of stores in the UK that the product is sold in(WTD), and Price per liter </vt:lpstr>
      <vt:lpstr> Number of packs sold to consumers this year  </vt:lpstr>
      <vt:lpstr>CONCLUSIONS</vt:lpstr>
      <vt:lpstr>Conclusion continues…..</vt:lpstr>
      <vt:lpstr>Conclusion continues…..</vt:lpstr>
      <vt:lpstr>Conclusion continues…..</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152</cp:revision>
  <dcterms:created xsi:type="dcterms:W3CDTF">2021-04-17T09:24:26Z</dcterms:created>
  <dcterms:modified xsi:type="dcterms:W3CDTF">2021-04-19T00:15:54Z</dcterms:modified>
</cp:coreProperties>
</file>