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6" r:id="rId4"/>
    <p:sldId id="265" r:id="rId5"/>
    <p:sldId id="264" r:id="rId6"/>
    <p:sldId id="268" r:id="rId7"/>
    <p:sldId id="269" r:id="rId8"/>
    <p:sldId id="271" r:id="rId9"/>
    <p:sldId id="270"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7" d="100"/>
          <a:sy n="77" d="100"/>
        </p:scale>
        <p:origin x="4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5CF4-0ACC-4557-9854-E6FE1C759915}"/>
              </a:ext>
            </a:extLst>
          </p:cNvPr>
          <p:cNvSpPr>
            <a:spLocks noGrp="1"/>
          </p:cNvSpPr>
          <p:nvPr>
            <p:ph type="ctrTitle"/>
          </p:nvPr>
        </p:nvSpPr>
        <p:spPr>
          <a:xfrm>
            <a:off x="2622113" y="1964268"/>
            <a:ext cx="7197726" cy="2421464"/>
          </a:xfrm>
        </p:spPr>
        <p:txBody>
          <a:bodyPr/>
          <a:lstStyle/>
          <a:p>
            <a:r>
              <a:rPr lang="en-US" dirty="0"/>
              <a:t>SCANLINE ALGORITHIM</a:t>
            </a:r>
            <a:endParaRPr lang="en-GB" dirty="0"/>
          </a:p>
        </p:txBody>
      </p:sp>
      <p:sp>
        <p:nvSpPr>
          <p:cNvPr id="3" name="Subtitle 2">
            <a:extLst>
              <a:ext uri="{FF2B5EF4-FFF2-40B4-BE49-F238E27FC236}">
                <a16:creationId xmlns:a16="http://schemas.microsoft.com/office/drawing/2014/main" id="{D50BE40B-4ECB-437F-88B8-9C36E2D68B5A}"/>
              </a:ext>
            </a:extLst>
          </p:cNvPr>
          <p:cNvSpPr>
            <a:spLocks noGrp="1"/>
          </p:cNvSpPr>
          <p:nvPr>
            <p:ph type="subTitle" idx="1"/>
          </p:nvPr>
        </p:nvSpPr>
        <p:spPr/>
        <p:txBody>
          <a:bodyPr/>
          <a:lstStyle/>
          <a:p>
            <a:pPr algn="just"/>
            <a:r>
              <a:rPr lang="en-US" dirty="0"/>
              <a:t>Prerequisites:</a:t>
            </a:r>
          </a:p>
          <a:p>
            <a:pPr marL="285750" indent="-285750" algn="just">
              <a:buFont typeface="Wingdings" panose="05000000000000000000" pitchFamily="2" charset="2"/>
              <a:buChar char="ü"/>
            </a:pPr>
            <a:r>
              <a:rPr lang="en-US" dirty="0"/>
              <a:t>Z-buffer.</a:t>
            </a:r>
          </a:p>
          <a:p>
            <a:pPr marL="285750" indent="-285750" algn="just">
              <a:buFont typeface="Wingdings" panose="05000000000000000000" pitchFamily="2" charset="2"/>
              <a:buChar char="ü"/>
            </a:pPr>
            <a:r>
              <a:rPr lang="en-US" dirty="0"/>
              <a:t>Area of coherence</a:t>
            </a:r>
            <a:r>
              <a:rPr lang="en-GB" dirty="0"/>
              <a:t>.</a:t>
            </a:r>
            <a:endParaRPr lang="en-US" dirty="0"/>
          </a:p>
        </p:txBody>
      </p:sp>
    </p:spTree>
    <p:extLst>
      <p:ext uri="{BB962C8B-B14F-4D97-AF65-F5344CB8AC3E}">
        <p14:creationId xmlns:p14="http://schemas.microsoft.com/office/powerpoint/2010/main" val="168550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226734-2F14-4FB5-B555-86ACEF463BFC}"/>
              </a:ext>
            </a:extLst>
          </p:cNvPr>
          <p:cNvSpPr txBox="1"/>
          <p:nvPr/>
        </p:nvSpPr>
        <p:spPr>
          <a:xfrm>
            <a:off x="237995" y="225468"/>
            <a:ext cx="11611627" cy="111999891"/>
          </a:xfrm>
          <a:prstGeom prst="rect">
            <a:avLst/>
          </a:prstGeom>
          <a:noFill/>
        </p:spPr>
        <p:txBody>
          <a:bodyPr wrap="square" rtlCol="0">
            <a:spAutoFit/>
          </a:bodyPr>
          <a:lstStyle/>
          <a:p>
            <a:r>
              <a:rPr lang="en-GB" dirty="0"/>
              <a:t>// CPP program to illustrate</a:t>
            </a:r>
          </a:p>
          <a:p>
            <a:r>
              <a:rPr lang="en-GB" dirty="0"/>
              <a:t>// Scanline Polygon fill Algorithm</a:t>
            </a:r>
          </a:p>
          <a:p>
            <a:endParaRPr lang="en-GB" dirty="0"/>
          </a:p>
          <a:p>
            <a:r>
              <a:rPr lang="en-GB" dirty="0"/>
              <a:t>#include &lt;</a:t>
            </a:r>
            <a:r>
              <a:rPr lang="en-GB" dirty="0" err="1"/>
              <a:t>stdio.h</a:t>
            </a:r>
            <a:r>
              <a:rPr lang="en-GB" dirty="0"/>
              <a:t>&gt;</a:t>
            </a:r>
          </a:p>
          <a:p>
            <a:r>
              <a:rPr lang="en-GB" dirty="0"/>
              <a:t>#include &lt;</a:t>
            </a:r>
            <a:r>
              <a:rPr lang="en-GB" dirty="0" err="1"/>
              <a:t>math.h</a:t>
            </a:r>
            <a:r>
              <a:rPr lang="en-GB" dirty="0"/>
              <a:t>&gt;</a:t>
            </a:r>
          </a:p>
          <a:p>
            <a:r>
              <a:rPr lang="en-GB" dirty="0"/>
              <a:t>#include &lt;GL/</a:t>
            </a:r>
            <a:r>
              <a:rPr lang="en-GB" dirty="0" err="1"/>
              <a:t>glut.h</a:t>
            </a:r>
            <a:r>
              <a:rPr lang="en-GB" dirty="0"/>
              <a:t>&gt;</a:t>
            </a:r>
          </a:p>
          <a:p>
            <a:r>
              <a:rPr lang="en-GB" dirty="0"/>
              <a:t>#define </a:t>
            </a:r>
            <a:r>
              <a:rPr lang="en-GB" dirty="0" err="1"/>
              <a:t>maxHt</a:t>
            </a:r>
            <a:r>
              <a:rPr lang="en-GB" dirty="0"/>
              <a:t> 800</a:t>
            </a:r>
          </a:p>
          <a:p>
            <a:r>
              <a:rPr lang="en-GB" dirty="0"/>
              <a:t>#define </a:t>
            </a:r>
            <a:r>
              <a:rPr lang="en-GB" dirty="0" err="1"/>
              <a:t>maxWd</a:t>
            </a:r>
            <a:r>
              <a:rPr lang="en-GB" dirty="0"/>
              <a:t> 600</a:t>
            </a:r>
          </a:p>
          <a:p>
            <a:r>
              <a:rPr lang="en-GB" dirty="0"/>
              <a:t>#define </a:t>
            </a:r>
            <a:r>
              <a:rPr lang="en-GB" dirty="0" err="1"/>
              <a:t>maxVer</a:t>
            </a:r>
            <a:r>
              <a:rPr lang="en-GB" dirty="0"/>
              <a:t> 10000</a:t>
            </a:r>
          </a:p>
          <a:p>
            <a:endParaRPr lang="en-GB" dirty="0"/>
          </a:p>
          <a:p>
            <a:r>
              <a:rPr lang="en-GB" dirty="0"/>
              <a:t>FILE *</a:t>
            </a:r>
            <a:r>
              <a:rPr lang="en-GB" dirty="0" err="1"/>
              <a:t>fp</a:t>
            </a:r>
            <a:r>
              <a:rPr lang="en-GB" dirty="0"/>
              <a:t>;</a:t>
            </a:r>
          </a:p>
          <a:p>
            <a:endParaRPr lang="en-GB" dirty="0"/>
          </a:p>
          <a:p>
            <a:r>
              <a:rPr lang="en-GB" dirty="0"/>
              <a:t>// Start from lower left corner</a:t>
            </a:r>
          </a:p>
          <a:p>
            <a:r>
              <a:rPr lang="en-GB" dirty="0"/>
              <a:t>typedef struct </a:t>
            </a:r>
            <a:r>
              <a:rPr lang="en-GB" dirty="0" err="1"/>
              <a:t>edgebucket</a:t>
            </a:r>
            <a:r>
              <a:rPr lang="en-GB" dirty="0"/>
              <a:t> </a:t>
            </a:r>
          </a:p>
          <a:p>
            <a:r>
              <a:rPr lang="en-GB" dirty="0"/>
              <a:t>{</a:t>
            </a:r>
          </a:p>
          <a:p>
            <a:r>
              <a:rPr lang="en-GB" dirty="0"/>
              <a:t>	int ymax; //max y-coordinate of edge</a:t>
            </a:r>
          </a:p>
          <a:p>
            <a:r>
              <a:rPr lang="en-GB" dirty="0"/>
              <a:t>	float xofymin; //x-coordinate of lowest edge point updated only in aet</a:t>
            </a:r>
          </a:p>
          <a:p>
            <a:r>
              <a:rPr lang="en-GB" dirty="0"/>
              <a:t>	float </a:t>
            </a:r>
            <a:r>
              <a:rPr lang="en-GB" dirty="0" err="1"/>
              <a:t>slopeinverse</a:t>
            </a:r>
            <a:r>
              <a:rPr lang="en-GB" dirty="0"/>
              <a:t>;</a:t>
            </a:r>
          </a:p>
          <a:p>
            <a:r>
              <a:rPr lang="en-GB" dirty="0"/>
              <a:t>}</a:t>
            </a:r>
            <a:r>
              <a:rPr lang="en-GB" dirty="0" err="1"/>
              <a:t>EdgeBucket</a:t>
            </a:r>
            <a:r>
              <a:rPr lang="en-GB" dirty="0"/>
              <a:t>;</a:t>
            </a:r>
          </a:p>
          <a:p>
            <a:endParaRPr lang="en-GB" dirty="0"/>
          </a:p>
          <a:p>
            <a:r>
              <a:rPr lang="en-GB" dirty="0"/>
              <a:t>typedef struct </a:t>
            </a:r>
            <a:r>
              <a:rPr lang="en-GB" dirty="0" err="1"/>
              <a:t>edgetabletup</a:t>
            </a:r>
            <a:endParaRPr lang="en-GB" dirty="0"/>
          </a:p>
          <a:p>
            <a:r>
              <a:rPr lang="en-GB" dirty="0"/>
              <a:t>{</a:t>
            </a:r>
          </a:p>
          <a:p>
            <a:r>
              <a:rPr lang="en-GB" dirty="0"/>
              <a:t>	// the array will give the scanline number</a:t>
            </a:r>
          </a:p>
          <a:p>
            <a:r>
              <a:rPr lang="en-GB" dirty="0"/>
              <a:t>	// The edge table (ET) with edges entries sorted </a:t>
            </a:r>
          </a:p>
          <a:p>
            <a:r>
              <a:rPr lang="en-GB" dirty="0"/>
              <a:t>	// in increasing y and x of the lower end</a:t>
            </a:r>
          </a:p>
          <a:p>
            <a:r>
              <a:rPr lang="en-GB" dirty="0"/>
              <a:t>	</a:t>
            </a:r>
          </a:p>
          <a:p>
            <a:r>
              <a:rPr lang="en-GB" dirty="0"/>
              <a:t>	int </a:t>
            </a:r>
            <a:r>
              <a:rPr lang="en-GB" dirty="0" err="1"/>
              <a:t>countEdgeBucket</a:t>
            </a:r>
            <a:r>
              <a:rPr lang="en-GB" dirty="0"/>
              <a:t>; //no. of </a:t>
            </a:r>
            <a:r>
              <a:rPr lang="en-GB" dirty="0" err="1"/>
              <a:t>edgebuckets</a:t>
            </a:r>
            <a:endParaRPr lang="en-GB" dirty="0"/>
          </a:p>
          <a:p>
            <a:r>
              <a:rPr lang="en-GB" dirty="0"/>
              <a:t>	</a:t>
            </a:r>
            <a:r>
              <a:rPr lang="en-GB" dirty="0" err="1"/>
              <a:t>EdgeBucket</a:t>
            </a:r>
            <a:r>
              <a:rPr lang="en-GB" dirty="0"/>
              <a:t> buckets[</a:t>
            </a:r>
            <a:r>
              <a:rPr lang="en-GB" dirty="0" err="1"/>
              <a:t>maxVer</a:t>
            </a:r>
            <a:r>
              <a:rPr lang="en-GB" dirty="0"/>
              <a:t>];</a:t>
            </a:r>
          </a:p>
          <a:p>
            <a:r>
              <a:rPr lang="en-GB" dirty="0"/>
              <a:t>}</a:t>
            </a:r>
            <a:r>
              <a:rPr lang="en-GB" dirty="0" err="1"/>
              <a:t>EdgeTableTuple</a:t>
            </a:r>
            <a:r>
              <a:rPr lang="en-GB" dirty="0"/>
              <a:t>;</a:t>
            </a:r>
          </a:p>
          <a:p>
            <a:endParaRPr lang="en-GB" dirty="0"/>
          </a:p>
          <a:p>
            <a:r>
              <a:rPr lang="en-GB" dirty="0" err="1"/>
              <a:t>EdgeTableTuple</a:t>
            </a:r>
            <a:r>
              <a:rPr lang="en-GB" dirty="0"/>
              <a:t> </a:t>
            </a:r>
            <a:r>
              <a:rPr lang="en-GB" dirty="0" err="1"/>
              <a:t>EdgeTable</a:t>
            </a:r>
            <a:r>
              <a:rPr lang="en-GB" dirty="0"/>
              <a:t>[</a:t>
            </a:r>
            <a:r>
              <a:rPr lang="en-GB" dirty="0" err="1"/>
              <a:t>maxHt</a:t>
            </a:r>
            <a:r>
              <a:rPr lang="en-GB" dirty="0"/>
              <a:t>], </a:t>
            </a:r>
            <a:r>
              <a:rPr lang="en-GB" dirty="0" err="1"/>
              <a:t>ActiveEdgeTuple</a:t>
            </a:r>
            <a:r>
              <a:rPr lang="en-GB" dirty="0"/>
              <a:t>;</a:t>
            </a:r>
          </a:p>
          <a:p>
            <a:endParaRPr lang="en-GB" dirty="0"/>
          </a:p>
          <a:p>
            <a:endParaRPr lang="en-GB" dirty="0"/>
          </a:p>
          <a:p>
            <a:r>
              <a:rPr lang="en-GB" dirty="0"/>
              <a:t>// Scanline Function</a:t>
            </a:r>
          </a:p>
          <a:p>
            <a:r>
              <a:rPr lang="en-GB" dirty="0"/>
              <a:t>void </a:t>
            </a:r>
            <a:r>
              <a:rPr lang="en-GB" dirty="0" err="1"/>
              <a:t>initEdgeTable</a:t>
            </a:r>
            <a:r>
              <a:rPr lang="en-GB" dirty="0"/>
              <a:t>()</a:t>
            </a:r>
          </a:p>
          <a:p>
            <a:r>
              <a:rPr lang="en-GB" dirty="0"/>
              <a:t>{</a:t>
            </a:r>
          </a:p>
          <a:p>
            <a:r>
              <a:rPr lang="en-GB" dirty="0"/>
              <a:t>	int i;</a:t>
            </a:r>
          </a:p>
          <a:p>
            <a:r>
              <a:rPr lang="en-GB" dirty="0"/>
              <a:t>	for (i=0; i&lt;</a:t>
            </a:r>
            <a:r>
              <a:rPr lang="en-GB" dirty="0" err="1"/>
              <a:t>maxHt</a:t>
            </a:r>
            <a:r>
              <a:rPr lang="en-GB" dirty="0"/>
              <a:t>; i++)</a:t>
            </a:r>
          </a:p>
          <a:p>
            <a:r>
              <a:rPr lang="en-GB" dirty="0"/>
              <a:t>	{</a:t>
            </a:r>
          </a:p>
          <a:p>
            <a:r>
              <a:rPr lang="en-GB" dirty="0"/>
              <a:t>		</a:t>
            </a:r>
            <a:r>
              <a:rPr lang="en-GB" dirty="0" err="1"/>
              <a:t>EdgeTable</a:t>
            </a:r>
            <a:r>
              <a:rPr lang="en-GB" dirty="0"/>
              <a:t>[i].</a:t>
            </a:r>
            <a:r>
              <a:rPr lang="en-GB" dirty="0" err="1"/>
              <a:t>countEdgeBucket</a:t>
            </a:r>
            <a:r>
              <a:rPr lang="en-GB" dirty="0"/>
              <a:t> = 0;</a:t>
            </a:r>
          </a:p>
          <a:p>
            <a:r>
              <a:rPr lang="en-GB" dirty="0"/>
              <a:t>	}</a:t>
            </a:r>
          </a:p>
          <a:p>
            <a:r>
              <a:rPr lang="en-GB" dirty="0"/>
              <a:t>	</a:t>
            </a:r>
          </a:p>
          <a:p>
            <a:r>
              <a:rPr lang="en-GB" dirty="0"/>
              <a:t>	</a:t>
            </a:r>
            <a:r>
              <a:rPr lang="en-GB" dirty="0" err="1"/>
              <a:t>ActiveEdgeTuple.countEdgeBucket</a:t>
            </a:r>
            <a:r>
              <a:rPr lang="en-GB" dirty="0"/>
              <a:t> = 0;</a:t>
            </a:r>
          </a:p>
          <a:p>
            <a:r>
              <a:rPr lang="en-GB" dirty="0"/>
              <a:t>}</a:t>
            </a:r>
          </a:p>
          <a:p>
            <a:endParaRPr lang="en-GB" dirty="0"/>
          </a:p>
          <a:p>
            <a:endParaRPr lang="en-GB" dirty="0"/>
          </a:p>
          <a:p>
            <a:r>
              <a:rPr lang="en-GB" dirty="0"/>
              <a:t>void </a:t>
            </a:r>
            <a:r>
              <a:rPr lang="en-GB" dirty="0" err="1"/>
              <a:t>printTuple</a:t>
            </a:r>
            <a:r>
              <a:rPr lang="en-GB" dirty="0"/>
              <a:t>(</a:t>
            </a:r>
            <a:r>
              <a:rPr lang="en-GB" dirty="0" err="1"/>
              <a:t>EdgeTableTuple</a:t>
            </a:r>
            <a:r>
              <a:rPr lang="en-GB" dirty="0"/>
              <a:t> *tup)</a:t>
            </a:r>
          </a:p>
          <a:p>
            <a:r>
              <a:rPr lang="en-GB" dirty="0"/>
              <a:t>{</a:t>
            </a:r>
          </a:p>
          <a:p>
            <a:r>
              <a:rPr lang="en-GB" dirty="0"/>
              <a:t>	int j;</a:t>
            </a:r>
          </a:p>
          <a:p>
            <a:r>
              <a:rPr lang="en-GB" dirty="0"/>
              <a:t>	</a:t>
            </a:r>
          </a:p>
          <a:p>
            <a:r>
              <a:rPr lang="en-GB" dirty="0"/>
              <a:t>	if (tup-&gt;</a:t>
            </a:r>
            <a:r>
              <a:rPr lang="en-GB" dirty="0" err="1"/>
              <a:t>countEdgeBucket</a:t>
            </a:r>
            <a:r>
              <a:rPr lang="en-GB" dirty="0"/>
              <a:t>)</a:t>
            </a:r>
          </a:p>
          <a:p>
            <a:r>
              <a:rPr lang="en-GB" dirty="0"/>
              <a:t>		</a:t>
            </a:r>
            <a:r>
              <a:rPr lang="en-GB" dirty="0" err="1"/>
              <a:t>printf</a:t>
            </a:r>
            <a:r>
              <a:rPr lang="en-GB" dirty="0"/>
              <a:t>("\</a:t>
            </a:r>
            <a:r>
              <a:rPr lang="en-GB" dirty="0" err="1"/>
              <a:t>nCount</a:t>
            </a:r>
            <a:r>
              <a:rPr lang="en-GB" dirty="0"/>
              <a:t> %d-----\</a:t>
            </a:r>
            <a:r>
              <a:rPr lang="en-GB" dirty="0" err="1"/>
              <a:t>n",tup</a:t>
            </a:r>
            <a:r>
              <a:rPr lang="en-GB" dirty="0"/>
              <a:t>-&gt;</a:t>
            </a:r>
            <a:r>
              <a:rPr lang="en-GB" dirty="0" err="1"/>
              <a:t>countEdgeBucket</a:t>
            </a:r>
            <a:r>
              <a:rPr lang="en-GB" dirty="0"/>
              <a:t>);</a:t>
            </a:r>
          </a:p>
          <a:p>
            <a:r>
              <a:rPr lang="en-GB" dirty="0"/>
              <a:t>		</a:t>
            </a:r>
          </a:p>
          <a:p>
            <a:r>
              <a:rPr lang="en-GB" dirty="0"/>
              <a:t>		for (j=0; j&lt;tup-&gt;</a:t>
            </a:r>
            <a:r>
              <a:rPr lang="en-GB" dirty="0" err="1"/>
              <a:t>countEdgeBucket</a:t>
            </a:r>
            <a:r>
              <a:rPr lang="en-GB" dirty="0"/>
              <a:t>; </a:t>
            </a:r>
            <a:r>
              <a:rPr lang="en-GB" dirty="0" err="1"/>
              <a:t>j++</a:t>
            </a:r>
            <a:r>
              <a:rPr lang="en-GB" dirty="0"/>
              <a:t>)</a:t>
            </a:r>
          </a:p>
          <a:p>
            <a:r>
              <a:rPr lang="en-GB" dirty="0"/>
              <a:t>		{ </a:t>
            </a:r>
          </a:p>
          <a:p>
            <a:r>
              <a:rPr lang="en-GB" dirty="0"/>
              <a:t>			</a:t>
            </a:r>
            <a:r>
              <a:rPr lang="en-GB" dirty="0" err="1"/>
              <a:t>printf</a:t>
            </a:r>
            <a:r>
              <a:rPr lang="en-GB" dirty="0"/>
              <a:t>(" %d+%.2f+%.2f",</a:t>
            </a:r>
          </a:p>
          <a:p>
            <a:r>
              <a:rPr lang="en-GB" dirty="0"/>
              <a:t>			tup-&gt;buckets[j].ymax, tup-&gt;buckets[j].</a:t>
            </a:r>
            <a:r>
              <a:rPr lang="en-GB" dirty="0" err="1"/>
              <a:t>xofymin,tup</a:t>
            </a:r>
            <a:r>
              <a:rPr lang="en-GB" dirty="0"/>
              <a:t>-&gt;buckets[j].</a:t>
            </a:r>
            <a:r>
              <a:rPr lang="en-GB" dirty="0" err="1"/>
              <a:t>slopeinverse</a:t>
            </a:r>
            <a:r>
              <a:rPr lang="en-GB" dirty="0"/>
              <a:t>);</a:t>
            </a:r>
          </a:p>
          <a:p>
            <a:r>
              <a:rPr lang="en-GB" dirty="0"/>
              <a:t>		}</a:t>
            </a:r>
          </a:p>
          <a:p>
            <a:r>
              <a:rPr lang="en-GB" dirty="0"/>
              <a:t>}</a:t>
            </a:r>
          </a:p>
          <a:p>
            <a:endParaRPr lang="en-GB" dirty="0"/>
          </a:p>
          <a:p>
            <a:r>
              <a:rPr lang="en-GB" dirty="0"/>
              <a:t>void </a:t>
            </a:r>
            <a:r>
              <a:rPr lang="en-GB" dirty="0" err="1"/>
              <a:t>printTable</a:t>
            </a:r>
            <a:r>
              <a:rPr lang="en-GB" dirty="0"/>
              <a:t>()</a:t>
            </a:r>
          </a:p>
          <a:p>
            <a:r>
              <a:rPr lang="en-GB" dirty="0"/>
              <a:t>{</a:t>
            </a:r>
          </a:p>
          <a:p>
            <a:r>
              <a:rPr lang="en-GB" dirty="0"/>
              <a:t>	int </a:t>
            </a:r>
            <a:r>
              <a:rPr lang="en-GB" dirty="0" err="1"/>
              <a:t>i,j</a:t>
            </a:r>
            <a:r>
              <a:rPr lang="en-GB" dirty="0"/>
              <a:t>;</a:t>
            </a:r>
          </a:p>
          <a:p>
            <a:r>
              <a:rPr lang="en-GB" dirty="0"/>
              <a:t>	</a:t>
            </a:r>
          </a:p>
          <a:p>
            <a:r>
              <a:rPr lang="en-GB" dirty="0"/>
              <a:t>	for (i=0; i&lt;</a:t>
            </a:r>
            <a:r>
              <a:rPr lang="en-GB" dirty="0" err="1"/>
              <a:t>maxHt</a:t>
            </a:r>
            <a:r>
              <a:rPr lang="en-GB" dirty="0"/>
              <a:t>; i++)</a:t>
            </a:r>
          </a:p>
          <a:p>
            <a:r>
              <a:rPr lang="en-GB" dirty="0"/>
              <a:t>	{</a:t>
            </a:r>
          </a:p>
          <a:p>
            <a:r>
              <a:rPr lang="en-GB" dirty="0"/>
              <a:t>		if (</a:t>
            </a:r>
            <a:r>
              <a:rPr lang="en-GB" dirty="0" err="1"/>
              <a:t>EdgeTable</a:t>
            </a:r>
            <a:r>
              <a:rPr lang="en-GB" dirty="0"/>
              <a:t>[i].</a:t>
            </a:r>
            <a:r>
              <a:rPr lang="en-GB" dirty="0" err="1"/>
              <a:t>countEdgeBucket</a:t>
            </a:r>
            <a:r>
              <a:rPr lang="en-GB" dirty="0"/>
              <a:t>)</a:t>
            </a:r>
          </a:p>
          <a:p>
            <a:r>
              <a:rPr lang="en-GB" dirty="0"/>
              <a:t>			</a:t>
            </a:r>
            <a:r>
              <a:rPr lang="en-GB" dirty="0" err="1"/>
              <a:t>printf</a:t>
            </a:r>
            <a:r>
              <a:rPr lang="en-GB" dirty="0"/>
              <a:t>("\</a:t>
            </a:r>
            <a:r>
              <a:rPr lang="en-GB" dirty="0" err="1"/>
              <a:t>nScanline</a:t>
            </a:r>
            <a:r>
              <a:rPr lang="en-GB" dirty="0"/>
              <a:t> %d", i);</a:t>
            </a:r>
          </a:p>
          <a:p>
            <a:r>
              <a:rPr lang="en-GB" dirty="0"/>
              <a:t>			</a:t>
            </a:r>
          </a:p>
          <a:p>
            <a:r>
              <a:rPr lang="en-GB" dirty="0"/>
              <a:t>		</a:t>
            </a:r>
            <a:r>
              <a:rPr lang="en-GB" dirty="0" err="1"/>
              <a:t>printTuple</a:t>
            </a:r>
            <a:r>
              <a:rPr lang="en-GB" dirty="0"/>
              <a:t>(&amp;</a:t>
            </a:r>
            <a:r>
              <a:rPr lang="en-GB" dirty="0" err="1"/>
              <a:t>EdgeTable</a:t>
            </a:r>
            <a:r>
              <a:rPr lang="en-GB" dirty="0"/>
              <a:t>[i]);</a:t>
            </a:r>
          </a:p>
          <a:p>
            <a:r>
              <a:rPr lang="en-GB" dirty="0"/>
              <a:t>	} </a:t>
            </a:r>
          </a:p>
          <a:p>
            <a:r>
              <a:rPr lang="en-GB" dirty="0"/>
              <a:t>}</a:t>
            </a:r>
          </a:p>
          <a:p>
            <a:endParaRPr lang="en-GB" dirty="0"/>
          </a:p>
          <a:p>
            <a:endParaRPr lang="en-GB" dirty="0"/>
          </a:p>
          <a:p>
            <a:r>
              <a:rPr lang="en-GB" dirty="0"/>
              <a:t>/* Function to sort an array using insertion sort*/</a:t>
            </a:r>
          </a:p>
          <a:p>
            <a:r>
              <a:rPr lang="en-GB" dirty="0"/>
              <a:t>void </a:t>
            </a:r>
            <a:r>
              <a:rPr lang="en-GB" dirty="0" err="1"/>
              <a:t>insertionSort</a:t>
            </a:r>
            <a:r>
              <a:rPr lang="en-GB" dirty="0"/>
              <a:t>(</a:t>
            </a:r>
            <a:r>
              <a:rPr lang="en-GB" dirty="0" err="1"/>
              <a:t>EdgeTableTuple</a:t>
            </a:r>
            <a:r>
              <a:rPr lang="en-GB" dirty="0"/>
              <a:t> *</a:t>
            </a:r>
            <a:r>
              <a:rPr lang="en-GB" dirty="0" err="1"/>
              <a:t>ett</a:t>
            </a:r>
            <a:r>
              <a:rPr lang="en-GB" dirty="0"/>
              <a:t>)</a:t>
            </a:r>
          </a:p>
          <a:p>
            <a:r>
              <a:rPr lang="en-GB" dirty="0"/>
              <a:t>{</a:t>
            </a:r>
          </a:p>
          <a:p>
            <a:r>
              <a:rPr lang="en-GB" dirty="0"/>
              <a:t>	int </a:t>
            </a:r>
            <a:r>
              <a:rPr lang="en-GB" dirty="0" err="1"/>
              <a:t>i,j</a:t>
            </a:r>
            <a:r>
              <a:rPr lang="en-GB" dirty="0"/>
              <a:t>;</a:t>
            </a:r>
          </a:p>
          <a:p>
            <a:r>
              <a:rPr lang="en-GB" dirty="0"/>
              <a:t>	</a:t>
            </a:r>
            <a:r>
              <a:rPr lang="en-GB" dirty="0" err="1"/>
              <a:t>EdgeBucket</a:t>
            </a:r>
            <a:r>
              <a:rPr lang="en-GB" dirty="0"/>
              <a:t> temp; </a:t>
            </a:r>
          </a:p>
          <a:p>
            <a:endParaRPr lang="en-GB" dirty="0"/>
          </a:p>
          <a:p>
            <a:r>
              <a:rPr lang="en-GB" dirty="0"/>
              <a:t>	for (i = 1; i &lt; </a:t>
            </a:r>
            <a:r>
              <a:rPr lang="en-GB" dirty="0" err="1"/>
              <a:t>ett</a:t>
            </a:r>
            <a:r>
              <a:rPr lang="en-GB" dirty="0"/>
              <a:t>-&gt;</a:t>
            </a:r>
            <a:r>
              <a:rPr lang="en-GB" dirty="0" err="1"/>
              <a:t>countEdgeBucket</a:t>
            </a:r>
            <a:r>
              <a:rPr lang="en-GB" dirty="0"/>
              <a:t>; i++) </a:t>
            </a:r>
          </a:p>
          <a:p>
            <a:r>
              <a:rPr lang="en-GB" dirty="0"/>
              <a:t>	{</a:t>
            </a:r>
          </a:p>
          <a:p>
            <a:r>
              <a:rPr lang="en-GB" dirty="0"/>
              <a:t>		</a:t>
            </a:r>
            <a:r>
              <a:rPr lang="en-GB" dirty="0" err="1"/>
              <a:t>temp.ymax</a:t>
            </a:r>
            <a:r>
              <a:rPr lang="en-GB" dirty="0"/>
              <a:t> = </a:t>
            </a:r>
            <a:r>
              <a:rPr lang="en-GB" dirty="0" err="1"/>
              <a:t>ett</a:t>
            </a:r>
            <a:r>
              <a:rPr lang="en-GB" dirty="0"/>
              <a:t>-&gt;buckets[i].ymax;</a:t>
            </a:r>
          </a:p>
          <a:p>
            <a:r>
              <a:rPr lang="en-GB" dirty="0"/>
              <a:t>		</a:t>
            </a:r>
            <a:r>
              <a:rPr lang="en-GB" dirty="0" err="1"/>
              <a:t>temp.xofymin</a:t>
            </a:r>
            <a:r>
              <a:rPr lang="en-GB" dirty="0"/>
              <a:t> = </a:t>
            </a:r>
            <a:r>
              <a:rPr lang="en-GB" dirty="0" err="1"/>
              <a:t>ett</a:t>
            </a:r>
            <a:r>
              <a:rPr lang="en-GB" dirty="0"/>
              <a:t>-&gt;buckets[i].xofymin;</a:t>
            </a:r>
          </a:p>
          <a:p>
            <a:r>
              <a:rPr lang="en-GB" dirty="0"/>
              <a:t>		</a:t>
            </a:r>
            <a:r>
              <a:rPr lang="en-GB" dirty="0" err="1"/>
              <a:t>temp.slopeinverse</a:t>
            </a:r>
            <a:r>
              <a:rPr lang="en-GB" dirty="0"/>
              <a:t> = </a:t>
            </a:r>
            <a:r>
              <a:rPr lang="en-GB" dirty="0" err="1"/>
              <a:t>ett</a:t>
            </a:r>
            <a:r>
              <a:rPr lang="en-GB" dirty="0"/>
              <a:t>-&gt;buckets[i].</a:t>
            </a:r>
            <a:r>
              <a:rPr lang="en-GB" dirty="0" err="1"/>
              <a:t>slopeinverse</a:t>
            </a:r>
            <a:r>
              <a:rPr lang="en-GB" dirty="0"/>
              <a:t>;</a:t>
            </a:r>
          </a:p>
          <a:p>
            <a:r>
              <a:rPr lang="en-GB" dirty="0"/>
              <a:t>		j = i - 1;</a:t>
            </a:r>
          </a:p>
          <a:p>
            <a:endParaRPr lang="en-GB" dirty="0"/>
          </a:p>
          <a:p>
            <a:r>
              <a:rPr lang="en-GB" dirty="0"/>
              <a:t>	while ((</a:t>
            </a:r>
            <a:r>
              <a:rPr lang="en-GB" dirty="0" err="1"/>
              <a:t>temp.xofymin</a:t>
            </a:r>
            <a:r>
              <a:rPr lang="en-GB" dirty="0"/>
              <a:t> &lt; </a:t>
            </a:r>
            <a:r>
              <a:rPr lang="en-GB" dirty="0" err="1"/>
              <a:t>ett</a:t>
            </a:r>
            <a:r>
              <a:rPr lang="en-GB" dirty="0"/>
              <a:t>-&gt;buckets[j].xofymin) &amp;&amp; (j &gt;= 0)) </a:t>
            </a:r>
          </a:p>
          <a:p>
            <a:r>
              <a:rPr lang="en-GB" dirty="0"/>
              <a:t>	{</a:t>
            </a:r>
          </a:p>
          <a:p>
            <a:r>
              <a:rPr lang="en-GB" dirty="0"/>
              <a:t>		</a:t>
            </a:r>
            <a:r>
              <a:rPr lang="en-GB" dirty="0" err="1"/>
              <a:t>ett</a:t>
            </a:r>
            <a:r>
              <a:rPr lang="en-GB" dirty="0"/>
              <a:t>-&gt;buckets[j + 1].ymax = </a:t>
            </a:r>
            <a:r>
              <a:rPr lang="en-GB" dirty="0" err="1"/>
              <a:t>ett</a:t>
            </a:r>
            <a:r>
              <a:rPr lang="en-GB" dirty="0"/>
              <a:t>-&gt;buckets[j].ymax;</a:t>
            </a:r>
          </a:p>
          <a:p>
            <a:r>
              <a:rPr lang="en-GB" dirty="0"/>
              <a:t>		</a:t>
            </a:r>
            <a:r>
              <a:rPr lang="en-GB" dirty="0" err="1"/>
              <a:t>ett</a:t>
            </a:r>
            <a:r>
              <a:rPr lang="en-GB" dirty="0"/>
              <a:t>-&gt;buckets[j + 1].xofymin = </a:t>
            </a:r>
            <a:r>
              <a:rPr lang="en-GB" dirty="0" err="1"/>
              <a:t>ett</a:t>
            </a:r>
            <a:r>
              <a:rPr lang="en-GB" dirty="0"/>
              <a:t>-&gt;buckets[j].xofymin;</a:t>
            </a:r>
          </a:p>
          <a:p>
            <a:r>
              <a:rPr lang="en-GB" dirty="0"/>
              <a:t>		</a:t>
            </a:r>
            <a:r>
              <a:rPr lang="en-GB" dirty="0" err="1"/>
              <a:t>ett</a:t>
            </a:r>
            <a:r>
              <a:rPr lang="en-GB" dirty="0"/>
              <a:t>-&gt;buckets[j + 1].</a:t>
            </a:r>
            <a:r>
              <a:rPr lang="en-GB" dirty="0" err="1"/>
              <a:t>slopeinverse</a:t>
            </a:r>
            <a:r>
              <a:rPr lang="en-GB" dirty="0"/>
              <a:t> = </a:t>
            </a:r>
            <a:r>
              <a:rPr lang="en-GB" dirty="0" err="1"/>
              <a:t>ett</a:t>
            </a:r>
            <a:r>
              <a:rPr lang="en-GB" dirty="0"/>
              <a:t>-&gt;buckets[j].</a:t>
            </a:r>
            <a:r>
              <a:rPr lang="en-GB" dirty="0" err="1"/>
              <a:t>slopeinverse</a:t>
            </a:r>
            <a:r>
              <a:rPr lang="en-GB" dirty="0"/>
              <a:t>;</a:t>
            </a:r>
          </a:p>
          <a:p>
            <a:r>
              <a:rPr lang="en-GB" dirty="0"/>
              <a:t>		j = j - 1;</a:t>
            </a:r>
          </a:p>
          <a:p>
            <a:r>
              <a:rPr lang="en-GB" dirty="0"/>
              <a:t>	}</a:t>
            </a:r>
          </a:p>
          <a:p>
            <a:r>
              <a:rPr lang="en-GB" dirty="0"/>
              <a:t>	</a:t>
            </a:r>
            <a:r>
              <a:rPr lang="en-GB" dirty="0" err="1"/>
              <a:t>ett</a:t>
            </a:r>
            <a:r>
              <a:rPr lang="en-GB" dirty="0"/>
              <a:t>-&gt;buckets[j + 1].ymax = </a:t>
            </a:r>
            <a:r>
              <a:rPr lang="en-GB" dirty="0" err="1"/>
              <a:t>temp.ymax</a:t>
            </a:r>
            <a:r>
              <a:rPr lang="en-GB" dirty="0"/>
              <a:t>;</a:t>
            </a:r>
          </a:p>
          <a:p>
            <a:r>
              <a:rPr lang="en-GB" dirty="0"/>
              <a:t>	</a:t>
            </a:r>
            <a:r>
              <a:rPr lang="en-GB" dirty="0" err="1"/>
              <a:t>ett</a:t>
            </a:r>
            <a:r>
              <a:rPr lang="en-GB" dirty="0"/>
              <a:t>-&gt;buckets[j + 1].xofymin = </a:t>
            </a:r>
            <a:r>
              <a:rPr lang="en-GB" dirty="0" err="1"/>
              <a:t>temp.xofymin</a:t>
            </a:r>
            <a:r>
              <a:rPr lang="en-GB" dirty="0"/>
              <a:t>;</a:t>
            </a:r>
          </a:p>
          <a:p>
            <a:r>
              <a:rPr lang="en-GB" dirty="0"/>
              <a:t>	</a:t>
            </a:r>
            <a:r>
              <a:rPr lang="en-GB" dirty="0" err="1"/>
              <a:t>ett</a:t>
            </a:r>
            <a:r>
              <a:rPr lang="en-GB" dirty="0"/>
              <a:t>-&gt;buckets[j + 1].</a:t>
            </a:r>
            <a:r>
              <a:rPr lang="en-GB" dirty="0" err="1"/>
              <a:t>slopeinverse</a:t>
            </a:r>
            <a:r>
              <a:rPr lang="en-GB" dirty="0"/>
              <a:t> = </a:t>
            </a:r>
            <a:r>
              <a:rPr lang="en-GB" dirty="0" err="1"/>
              <a:t>temp.slopeinverse</a:t>
            </a:r>
            <a:r>
              <a:rPr lang="en-GB" dirty="0"/>
              <a:t>;</a:t>
            </a:r>
          </a:p>
          <a:p>
            <a:r>
              <a:rPr lang="en-GB" dirty="0"/>
              <a:t>	}</a:t>
            </a:r>
          </a:p>
          <a:p>
            <a:r>
              <a:rPr lang="en-GB" dirty="0"/>
              <a:t>}</a:t>
            </a:r>
          </a:p>
          <a:p>
            <a:endParaRPr lang="en-GB" dirty="0"/>
          </a:p>
          <a:p>
            <a:endParaRPr lang="en-GB" dirty="0"/>
          </a:p>
          <a:p>
            <a:r>
              <a:rPr lang="en-GB" dirty="0"/>
              <a:t>void </a:t>
            </a:r>
            <a:r>
              <a:rPr lang="en-GB" dirty="0" err="1"/>
              <a:t>storeEdgeInTuple</a:t>
            </a:r>
            <a:r>
              <a:rPr lang="en-GB" dirty="0"/>
              <a:t> (</a:t>
            </a:r>
            <a:r>
              <a:rPr lang="en-GB" dirty="0" err="1"/>
              <a:t>EdgeTableTuple</a:t>
            </a:r>
            <a:r>
              <a:rPr lang="en-GB" dirty="0"/>
              <a:t> *</a:t>
            </a:r>
            <a:r>
              <a:rPr lang="en-GB" dirty="0" err="1"/>
              <a:t>receiver,int</a:t>
            </a:r>
            <a:r>
              <a:rPr lang="en-GB" dirty="0"/>
              <a:t> </a:t>
            </a:r>
            <a:r>
              <a:rPr lang="en-GB" dirty="0" err="1"/>
              <a:t>ym,int</a:t>
            </a:r>
            <a:r>
              <a:rPr lang="en-GB" dirty="0"/>
              <a:t> </a:t>
            </a:r>
            <a:r>
              <a:rPr lang="en-GB" dirty="0" err="1"/>
              <a:t>xm,float</a:t>
            </a:r>
            <a:r>
              <a:rPr lang="en-GB" dirty="0"/>
              <a:t> </a:t>
            </a:r>
            <a:r>
              <a:rPr lang="en-GB" dirty="0" err="1"/>
              <a:t>slopInv</a:t>
            </a:r>
            <a:r>
              <a:rPr lang="en-GB" dirty="0"/>
              <a:t>)</a:t>
            </a:r>
          </a:p>
          <a:p>
            <a:r>
              <a:rPr lang="en-GB" dirty="0"/>
              <a:t>{</a:t>
            </a:r>
          </a:p>
          <a:p>
            <a:r>
              <a:rPr lang="en-GB" dirty="0"/>
              <a:t>	// both used for </a:t>
            </a:r>
            <a:r>
              <a:rPr lang="en-GB" dirty="0" err="1"/>
              <a:t>edgetable</a:t>
            </a:r>
            <a:r>
              <a:rPr lang="en-GB" dirty="0"/>
              <a:t> and active edge table..</a:t>
            </a:r>
          </a:p>
          <a:p>
            <a:r>
              <a:rPr lang="en-GB" dirty="0"/>
              <a:t>	// The edge tuple sorted in increasing ymax and x of the lower end.</a:t>
            </a:r>
          </a:p>
          <a:p>
            <a:r>
              <a:rPr lang="en-GB" dirty="0"/>
              <a:t>	(receiver-&gt;buckets[(receiver)-&gt;</a:t>
            </a:r>
            <a:r>
              <a:rPr lang="en-GB" dirty="0" err="1"/>
              <a:t>countEdgeBucket</a:t>
            </a:r>
            <a:r>
              <a:rPr lang="en-GB" dirty="0"/>
              <a:t>]).ymax = </a:t>
            </a:r>
            <a:r>
              <a:rPr lang="en-GB" dirty="0" err="1"/>
              <a:t>ym</a:t>
            </a:r>
            <a:r>
              <a:rPr lang="en-GB" dirty="0"/>
              <a:t>;</a:t>
            </a:r>
          </a:p>
          <a:p>
            <a:r>
              <a:rPr lang="en-GB" dirty="0"/>
              <a:t>	(receiver-&gt;buckets[(receiver)-&gt;</a:t>
            </a:r>
            <a:r>
              <a:rPr lang="en-GB" dirty="0" err="1"/>
              <a:t>countEdgeBucket</a:t>
            </a:r>
            <a:r>
              <a:rPr lang="en-GB" dirty="0"/>
              <a:t>]).xofymin = (float)</a:t>
            </a:r>
            <a:r>
              <a:rPr lang="en-GB" dirty="0" err="1"/>
              <a:t>xm</a:t>
            </a:r>
            <a:r>
              <a:rPr lang="en-GB" dirty="0"/>
              <a:t>;</a:t>
            </a:r>
          </a:p>
          <a:p>
            <a:r>
              <a:rPr lang="en-GB" dirty="0"/>
              <a:t>	(receiver-&gt;buckets[(receiver)-&gt;</a:t>
            </a:r>
            <a:r>
              <a:rPr lang="en-GB" dirty="0" err="1"/>
              <a:t>countEdgeBucket</a:t>
            </a:r>
            <a:r>
              <a:rPr lang="en-GB" dirty="0"/>
              <a:t>]).</a:t>
            </a:r>
            <a:r>
              <a:rPr lang="en-GB" dirty="0" err="1"/>
              <a:t>slopeinverse</a:t>
            </a:r>
            <a:r>
              <a:rPr lang="en-GB" dirty="0"/>
              <a:t> = </a:t>
            </a:r>
            <a:r>
              <a:rPr lang="en-GB" dirty="0" err="1"/>
              <a:t>slopInv</a:t>
            </a:r>
            <a:r>
              <a:rPr lang="en-GB" dirty="0"/>
              <a:t>;</a:t>
            </a:r>
          </a:p>
          <a:p>
            <a:r>
              <a:rPr lang="en-GB" dirty="0"/>
              <a:t>			</a:t>
            </a:r>
          </a:p>
          <a:p>
            <a:r>
              <a:rPr lang="en-GB" dirty="0"/>
              <a:t>	// sort the buckets</a:t>
            </a:r>
          </a:p>
          <a:p>
            <a:r>
              <a:rPr lang="en-GB" dirty="0"/>
              <a:t>	</a:t>
            </a:r>
            <a:r>
              <a:rPr lang="en-GB" dirty="0" err="1"/>
              <a:t>insertionSort</a:t>
            </a:r>
            <a:r>
              <a:rPr lang="en-GB" dirty="0"/>
              <a:t>(receiver);</a:t>
            </a:r>
          </a:p>
          <a:p>
            <a:r>
              <a:rPr lang="en-GB" dirty="0"/>
              <a:t>		</a:t>
            </a:r>
          </a:p>
          <a:p>
            <a:r>
              <a:rPr lang="en-GB" dirty="0"/>
              <a:t>	(receiver-&gt;</a:t>
            </a:r>
            <a:r>
              <a:rPr lang="en-GB" dirty="0" err="1"/>
              <a:t>countEdgeBucket</a:t>
            </a:r>
            <a:r>
              <a:rPr lang="en-GB" dirty="0"/>
              <a:t>)++; </a:t>
            </a:r>
          </a:p>
          <a:p>
            <a:r>
              <a:rPr lang="en-GB" dirty="0"/>
              <a:t>	</a:t>
            </a:r>
          </a:p>
          <a:p>
            <a:r>
              <a:rPr lang="en-GB" dirty="0"/>
              <a:t>	</a:t>
            </a:r>
          </a:p>
          <a:p>
            <a:r>
              <a:rPr lang="en-GB" dirty="0"/>
              <a:t>}</a:t>
            </a:r>
          </a:p>
          <a:p>
            <a:endParaRPr lang="en-GB" dirty="0"/>
          </a:p>
          <a:p>
            <a:r>
              <a:rPr lang="en-GB" dirty="0"/>
              <a:t>void </a:t>
            </a:r>
            <a:r>
              <a:rPr lang="en-GB" dirty="0" err="1"/>
              <a:t>storeEdgeInTable</a:t>
            </a:r>
            <a:r>
              <a:rPr lang="en-GB" dirty="0"/>
              <a:t> (int x1,int y1, int x2, int y2)</a:t>
            </a:r>
          </a:p>
          <a:p>
            <a:r>
              <a:rPr lang="en-GB" dirty="0"/>
              <a:t>{</a:t>
            </a:r>
          </a:p>
          <a:p>
            <a:r>
              <a:rPr lang="en-GB" dirty="0"/>
              <a:t>	float </a:t>
            </a:r>
            <a:r>
              <a:rPr lang="en-GB" dirty="0" err="1"/>
              <a:t>m,minv</a:t>
            </a:r>
            <a:r>
              <a:rPr lang="en-GB" dirty="0"/>
              <a:t>;</a:t>
            </a:r>
          </a:p>
          <a:p>
            <a:r>
              <a:rPr lang="en-GB" dirty="0"/>
              <a:t>	int </a:t>
            </a:r>
            <a:r>
              <a:rPr lang="en-GB" dirty="0" err="1"/>
              <a:t>ymaxTS,xwithyminTS</a:t>
            </a:r>
            <a:r>
              <a:rPr lang="en-GB" dirty="0"/>
              <a:t>, scanline; //</a:t>
            </a:r>
            <a:r>
              <a:rPr lang="en-GB" dirty="0" err="1"/>
              <a:t>ts</a:t>
            </a:r>
            <a:r>
              <a:rPr lang="en-GB" dirty="0"/>
              <a:t> stands for to store</a:t>
            </a:r>
          </a:p>
          <a:p>
            <a:r>
              <a:rPr lang="en-GB" dirty="0"/>
              <a:t>	</a:t>
            </a:r>
          </a:p>
          <a:p>
            <a:r>
              <a:rPr lang="en-GB" dirty="0"/>
              <a:t>	if (x2==x1)</a:t>
            </a:r>
          </a:p>
          <a:p>
            <a:r>
              <a:rPr lang="en-GB" dirty="0"/>
              <a:t>	{</a:t>
            </a:r>
          </a:p>
          <a:p>
            <a:r>
              <a:rPr lang="en-GB" dirty="0"/>
              <a:t>		</a:t>
            </a:r>
            <a:r>
              <a:rPr lang="en-GB" dirty="0" err="1"/>
              <a:t>minv</a:t>
            </a:r>
            <a:r>
              <a:rPr lang="en-GB" dirty="0"/>
              <a:t>=0.000000;</a:t>
            </a:r>
          </a:p>
          <a:p>
            <a:r>
              <a:rPr lang="en-GB" dirty="0"/>
              <a:t>	}</a:t>
            </a:r>
          </a:p>
          <a:p>
            <a:r>
              <a:rPr lang="en-GB" dirty="0"/>
              <a:t>	else</a:t>
            </a:r>
          </a:p>
          <a:p>
            <a:r>
              <a:rPr lang="en-GB" dirty="0"/>
              <a:t>	{</a:t>
            </a:r>
          </a:p>
          <a:p>
            <a:r>
              <a:rPr lang="en-GB" dirty="0"/>
              <a:t>	m = ((float)(y2-y1))/((float)(x2-x1));</a:t>
            </a:r>
          </a:p>
          <a:p>
            <a:r>
              <a:rPr lang="en-GB" dirty="0"/>
              <a:t>	</a:t>
            </a:r>
          </a:p>
          <a:p>
            <a:r>
              <a:rPr lang="en-GB" dirty="0"/>
              <a:t>	// horizontal lines are not stored in edge table</a:t>
            </a:r>
          </a:p>
          <a:p>
            <a:r>
              <a:rPr lang="en-GB" dirty="0"/>
              <a:t>	if (y2==y1)</a:t>
            </a:r>
          </a:p>
          <a:p>
            <a:r>
              <a:rPr lang="en-GB" dirty="0"/>
              <a:t>		return;</a:t>
            </a:r>
          </a:p>
          <a:p>
            <a:r>
              <a:rPr lang="en-GB" dirty="0"/>
              <a:t>		</a:t>
            </a:r>
          </a:p>
          <a:p>
            <a:r>
              <a:rPr lang="en-GB" dirty="0"/>
              <a:t>	</a:t>
            </a:r>
            <a:r>
              <a:rPr lang="en-GB" dirty="0" err="1"/>
              <a:t>minv</a:t>
            </a:r>
            <a:r>
              <a:rPr lang="en-GB" dirty="0"/>
              <a:t> = (float)1.0/m;</a:t>
            </a:r>
          </a:p>
          <a:p>
            <a:r>
              <a:rPr lang="en-GB" dirty="0"/>
              <a:t>	</a:t>
            </a:r>
            <a:r>
              <a:rPr lang="en-GB" dirty="0" err="1"/>
              <a:t>printf</a:t>
            </a:r>
            <a:r>
              <a:rPr lang="en-GB" dirty="0"/>
              <a:t>("\</a:t>
            </a:r>
            <a:r>
              <a:rPr lang="en-GB" dirty="0" err="1"/>
              <a:t>nSlope</a:t>
            </a:r>
            <a:r>
              <a:rPr lang="en-GB" dirty="0"/>
              <a:t> string for %d %d &amp; %d %d: %f",x1,y1,x2,y2,minv);</a:t>
            </a:r>
          </a:p>
          <a:p>
            <a:r>
              <a:rPr lang="en-GB" dirty="0"/>
              <a:t>	}</a:t>
            </a:r>
          </a:p>
          <a:p>
            <a:r>
              <a:rPr lang="en-GB" dirty="0"/>
              <a:t>	</a:t>
            </a:r>
          </a:p>
          <a:p>
            <a:r>
              <a:rPr lang="en-GB" dirty="0"/>
              <a:t>	if (y1&gt;y2)</a:t>
            </a:r>
          </a:p>
          <a:p>
            <a:r>
              <a:rPr lang="en-GB" dirty="0"/>
              <a:t>	{</a:t>
            </a:r>
          </a:p>
          <a:p>
            <a:r>
              <a:rPr lang="en-GB" dirty="0"/>
              <a:t>		scanline=y2;</a:t>
            </a:r>
          </a:p>
          <a:p>
            <a:r>
              <a:rPr lang="en-GB" dirty="0"/>
              <a:t>		</a:t>
            </a:r>
            <a:r>
              <a:rPr lang="en-GB" dirty="0" err="1"/>
              <a:t>ymaxTS</a:t>
            </a:r>
            <a:r>
              <a:rPr lang="en-GB" dirty="0"/>
              <a:t>=y1;</a:t>
            </a:r>
          </a:p>
          <a:p>
            <a:r>
              <a:rPr lang="en-GB" dirty="0"/>
              <a:t>		</a:t>
            </a:r>
            <a:r>
              <a:rPr lang="en-GB" dirty="0" err="1"/>
              <a:t>xwithyminTS</a:t>
            </a:r>
            <a:r>
              <a:rPr lang="en-GB" dirty="0"/>
              <a:t>=x2;</a:t>
            </a:r>
          </a:p>
          <a:p>
            <a:r>
              <a:rPr lang="en-GB" dirty="0"/>
              <a:t>	}</a:t>
            </a:r>
          </a:p>
          <a:p>
            <a:r>
              <a:rPr lang="en-GB" dirty="0"/>
              <a:t>	else</a:t>
            </a:r>
          </a:p>
          <a:p>
            <a:r>
              <a:rPr lang="en-GB" dirty="0"/>
              <a:t>	{</a:t>
            </a:r>
          </a:p>
          <a:p>
            <a:r>
              <a:rPr lang="en-GB" dirty="0"/>
              <a:t>		scanline=y1;</a:t>
            </a:r>
          </a:p>
          <a:p>
            <a:r>
              <a:rPr lang="en-GB" dirty="0"/>
              <a:t>		</a:t>
            </a:r>
            <a:r>
              <a:rPr lang="en-GB" dirty="0" err="1"/>
              <a:t>ymaxTS</a:t>
            </a:r>
            <a:r>
              <a:rPr lang="en-GB" dirty="0"/>
              <a:t>=y2;</a:t>
            </a:r>
          </a:p>
          <a:p>
            <a:r>
              <a:rPr lang="en-GB" dirty="0"/>
              <a:t>		</a:t>
            </a:r>
            <a:r>
              <a:rPr lang="en-GB" dirty="0" err="1"/>
              <a:t>xwithyminTS</a:t>
            </a:r>
            <a:r>
              <a:rPr lang="en-GB" dirty="0"/>
              <a:t>=x1;	 </a:t>
            </a:r>
          </a:p>
          <a:p>
            <a:r>
              <a:rPr lang="en-GB" dirty="0"/>
              <a:t>	}</a:t>
            </a:r>
          </a:p>
          <a:p>
            <a:r>
              <a:rPr lang="en-GB" dirty="0"/>
              <a:t>	// the assignment part is </a:t>
            </a:r>
            <a:r>
              <a:rPr lang="en-GB" dirty="0" err="1"/>
              <a:t>done..now</a:t>
            </a:r>
            <a:r>
              <a:rPr lang="en-GB" dirty="0"/>
              <a:t> storage..</a:t>
            </a:r>
          </a:p>
          <a:p>
            <a:r>
              <a:rPr lang="en-GB" dirty="0"/>
              <a:t>	</a:t>
            </a:r>
            <a:r>
              <a:rPr lang="en-GB" dirty="0" err="1"/>
              <a:t>storeEdgeInTuple</a:t>
            </a:r>
            <a:r>
              <a:rPr lang="en-GB" dirty="0"/>
              <a:t>(&amp;</a:t>
            </a:r>
            <a:r>
              <a:rPr lang="en-GB" dirty="0" err="1"/>
              <a:t>EdgeTable</a:t>
            </a:r>
            <a:r>
              <a:rPr lang="en-GB" dirty="0"/>
              <a:t>[scanline],</a:t>
            </a:r>
            <a:r>
              <a:rPr lang="en-GB" dirty="0" err="1"/>
              <a:t>ymaxTS,xwithyminTS,minv</a:t>
            </a:r>
            <a:r>
              <a:rPr lang="en-GB" dirty="0"/>
              <a:t>);</a:t>
            </a:r>
          </a:p>
          <a:p>
            <a:r>
              <a:rPr lang="en-GB" dirty="0"/>
              <a:t>	</a:t>
            </a:r>
          </a:p>
          <a:p>
            <a:r>
              <a:rPr lang="en-GB" dirty="0"/>
              <a:t>	</a:t>
            </a:r>
          </a:p>
          <a:p>
            <a:r>
              <a:rPr lang="en-GB" dirty="0"/>
              <a:t>}</a:t>
            </a:r>
          </a:p>
          <a:p>
            <a:endParaRPr lang="en-GB" dirty="0"/>
          </a:p>
          <a:p>
            <a:r>
              <a:rPr lang="en-GB" dirty="0"/>
              <a:t>void </a:t>
            </a:r>
            <a:r>
              <a:rPr lang="en-GB" dirty="0" err="1"/>
              <a:t>removeEdgeByYmax</a:t>
            </a:r>
            <a:r>
              <a:rPr lang="en-GB" dirty="0"/>
              <a:t>(</a:t>
            </a:r>
            <a:r>
              <a:rPr lang="en-GB" dirty="0" err="1"/>
              <a:t>EdgeTableTuple</a:t>
            </a:r>
            <a:r>
              <a:rPr lang="en-GB" dirty="0"/>
              <a:t> *</a:t>
            </a:r>
            <a:r>
              <a:rPr lang="en-GB" dirty="0" err="1"/>
              <a:t>Tup,int</a:t>
            </a:r>
            <a:r>
              <a:rPr lang="en-GB" dirty="0"/>
              <a:t> </a:t>
            </a:r>
            <a:r>
              <a:rPr lang="en-GB" dirty="0" err="1"/>
              <a:t>yy</a:t>
            </a:r>
            <a:r>
              <a:rPr lang="en-GB" dirty="0"/>
              <a:t>)</a:t>
            </a:r>
          </a:p>
          <a:p>
            <a:r>
              <a:rPr lang="en-GB" dirty="0"/>
              <a:t>{</a:t>
            </a:r>
          </a:p>
          <a:p>
            <a:r>
              <a:rPr lang="en-GB" dirty="0"/>
              <a:t>	int </a:t>
            </a:r>
            <a:r>
              <a:rPr lang="en-GB" dirty="0" err="1"/>
              <a:t>i,j</a:t>
            </a:r>
            <a:r>
              <a:rPr lang="en-GB" dirty="0"/>
              <a:t>;</a:t>
            </a:r>
          </a:p>
          <a:p>
            <a:r>
              <a:rPr lang="en-GB" dirty="0"/>
              <a:t>	for (i=0; i&lt; Tup-&gt;</a:t>
            </a:r>
            <a:r>
              <a:rPr lang="en-GB" dirty="0" err="1"/>
              <a:t>countEdgeBucket</a:t>
            </a:r>
            <a:r>
              <a:rPr lang="en-GB" dirty="0"/>
              <a:t>; i++)</a:t>
            </a:r>
          </a:p>
          <a:p>
            <a:r>
              <a:rPr lang="en-GB" dirty="0"/>
              <a:t>	{</a:t>
            </a:r>
          </a:p>
          <a:p>
            <a:r>
              <a:rPr lang="en-GB" dirty="0"/>
              <a:t>		if (Tup-&gt;buckets[i].ymax == </a:t>
            </a:r>
            <a:r>
              <a:rPr lang="en-GB" dirty="0" err="1"/>
              <a:t>yy</a:t>
            </a:r>
            <a:r>
              <a:rPr lang="en-GB" dirty="0"/>
              <a:t>)</a:t>
            </a:r>
          </a:p>
          <a:p>
            <a:r>
              <a:rPr lang="en-GB" dirty="0"/>
              <a:t>		{</a:t>
            </a:r>
          </a:p>
          <a:p>
            <a:r>
              <a:rPr lang="en-GB" dirty="0"/>
              <a:t>			</a:t>
            </a:r>
            <a:r>
              <a:rPr lang="en-GB" dirty="0" err="1"/>
              <a:t>printf</a:t>
            </a:r>
            <a:r>
              <a:rPr lang="en-GB" dirty="0"/>
              <a:t>("\</a:t>
            </a:r>
            <a:r>
              <a:rPr lang="en-GB" dirty="0" err="1"/>
              <a:t>nRemoved</a:t>
            </a:r>
            <a:r>
              <a:rPr lang="en-GB" dirty="0"/>
              <a:t> at %d",</a:t>
            </a:r>
            <a:r>
              <a:rPr lang="en-GB" dirty="0" err="1"/>
              <a:t>yy</a:t>
            </a:r>
            <a:r>
              <a:rPr lang="en-GB" dirty="0"/>
              <a:t>);</a:t>
            </a:r>
          </a:p>
          <a:p>
            <a:r>
              <a:rPr lang="en-GB" dirty="0"/>
              <a:t>			</a:t>
            </a:r>
          </a:p>
          <a:p>
            <a:r>
              <a:rPr lang="en-GB" dirty="0"/>
              <a:t>			for ( j = i ; j &lt; Tup-&gt;</a:t>
            </a:r>
            <a:r>
              <a:rPr lang="en-GB" dirty="0" err="1"/>
              <a:t>countEdgeBucket</a:t>
            </a:r>
            <a:r>
              <a:rPr lang="en-GB" dirty="0"/>
              <a:t> -1 ; </a:t>
            </a:r>
            <a:r>
              <a:rPr lang="en-GB" dirty="0" err="1"/>
              <a:t>j++</a:t>
            </a:r>
            <a:r>
              <a:rPr lang="en-GB" dirty="0"/>
              <a:t> )</a:t>
            </a:r>
          </a:p>
          <a:p>
            <a:r>
              <a:rPr lang="en-GB" dirty="0"/>
              <a:t>				{</a:t>
            </a:r>
          </a:p>
          <a:p>
            <a:r>
              <a:rPr lang="en-GB" dirty="0"/>
              <a:t>				Tup-&gt;buckets[j].ymax =Tup-&gt;buckets[j+1].ymax;</a:t>
            </a:r>
          </a:p>
          <a:p>
            <a:r>
              <a:rPr lang="en-GB" dirty="0"/>
              <a:t>				Tup-&gt;buckets[j].xofymin =Tup-&gt;buckets[j+1].xofymin;</a:t>
            </a:r>
          </a:p>
          <a:p>
            <a:r>
              <a:rPr lang="en-GB" dirty="0"/>
              <a:t>				Tup-&gt;buckets[j].</a:t>
            </a:r>
            <a:r>
              <a:rPr lang="en-GB" dirty="0" err="1"/>
              <a:t>slopeinverse</a:t>
            </a:r>
            <a:r>
              <a:rPr lang="en-GB" dirty="0"/>
              <a:t> = Tup-&gt;buckets[j+1].</a:t>
            </a:r>
            <a:r>
              <a:rPr lang="en-GB" dirty="0" err="1"/>
              <a:t>slopeinverse</a:t>
            </a:r>
            <a:r>
              <a:rPr lang="en-GB" dirty="0"/>
              <a:t>;</a:t>
            </a:r>
          </a:p>
          <a:p>
            <a:r>
              <a:rPr lang="en-GB" dirty="0"/>
              <a:t>				}</a:t>
            </a:r>
          </a:p>
          <a:p>
            <a:r>
              <a:rPr lang="en-GB" dirty="0"/>
              <a:t>				Tup-&gt;</a:t>
            </a:r>
            <a:r>
              <a:rPr lang="en-GB" dirty="0" err="1"/>
              <a:t>countEdgeBucket</a:t>
            </a:r>
            <a:r>
              <a:rPr lang="en-GB" dirty="0"/>
              <a:t>--;</a:t>
            </a:r>
          </a:p>
          <a:p>
            <a:r>
              <a:rPr lang="en-GB" dirty="0"/>
              <a:t>			i--;</a:t>
            </a:r>
          </a:p>
          <a:p>
            <a:r>
              <a:rPr lang="en-GB" dirty="0"/>
              <a:t>		}</a:t>
            </a:r>
          </a:p>
          <a:p>
            <a:r>
              <a:rPr lang="en-GB" dirty="0"/>
              <a:t>	}</a:t>
            </a:r>
          </a:p>
          <a:p>
            <a:r>
              <a:rPr lang="en-GB" dirty="0"/>
              <a:t>}	 </a:t>
            </a:r>
          </a:p>
          <a:p>
            <a:endParaRPr lang="en-GB" dirty="0"/>
          </a:p>
          <a:p>
            <a:endParaRPr lang="en-GB" dirty="0"/>
          </a:p>
          <a:p>
            <a:r>
              <a:rPr lang="en-GB" dirty="0"/>
              <a:t>void </a:t>
            </a:r>
            <a:r>
              <a:rPr lang="en-GB" dirty="0" err="1"/>
              <a:t>updatexbyslopeinv</a:t>
            </a:r>
            <a:r>
              <a:rPr lang="en-GB" dirty="0"/>
              <a:t>(</a:t>
            </a:r>
            <a:r>
              <a:rPr lang="en-GB" dirty="0" err="1"/>
              <a:t>EdgeTableTuple</a:t>
            </a:r>
            <a:r>
              <a:rPr lang="en-GB" dirty="0"/>
              <a:t> *Tup)</a:t>
            </a:r>
          </a:p>
          <a:p>
            <a:r>
              <a:rPr lang="en-GB" dirty="0"/>
              <a:t>{</a:t>
            </a:r>
          </a:p>
          <a:p>
            <a:r>
              <a:rPr lang="en-GB" dirty="0"/>
              <a:t>	int i;</a:t>
            </a:r>
          </a:p>
          <a:p>
            <a:r>
              <a:rPr lang="en-GB" dirty="0"/>
              <a:t>	</a:t>
            </a:r>
          </a:p>
          <a:p>
            <a:r>
              <a:rPr lang="en-GB" dirty="0"/>
              <a:t>	for (i=0; i&lt;Tup-&gt;</a:t>
            </a:r>
            <a:r>
              <a:rPr lang="en-GB" dirty="0" err="1"/>
              <a:t>countEdgeBucket</a:t>
            </a:r>
            <a:r>
              <a:rPr lang="en-GB" dirty="0"/>
              <a:t>; i++)</a:t>
            </a:r>
          </a:p>
          <a:p>
            <a:r>
              <a:rPr lang="en-GB" dirty="0"/>
              <a:t>	{</a:t>
            </a:r>
          </a:p>
          <a:p>
            <a:r>
              <a:rPr lang="en-GB" dirty="0"/>
              <a:t>		(Tup-&gt;buckets[i]).xofymin =(Tup-&gt;buckets[i]).xofymin + (Tup-&gt;buckets[i]).</a:t>
            </a:r>
            <a:r>
              <a:rPr lang="en-GB" dirty="0" err="1"/>
              <a:t>slopeinverse</a:t>
            </a:r>
            <a:r>
              <a:rPr lang="en-GB" dirty="0"/>
              <a:t>;</a:t>
            </a:r>
          </a:p>
          <a:p>
            <a:r>
              <a:rPr lang="en-GB" dirty="0"/>
              <a:t>	}</a:t>
            </a:r>
          </a:p>
          <a:p>
            <a:r>
              <a:rPr lang="en-GB" dirty="0"/>
              <a:t>}</a:t>
            </a:r>
          </a:p>
          <a:p>
            <a:endParaRPr lang="en-GB" dirty="0"/>
          </a:p>
          <a:p>
            <a:endParaRPr lang="en-GB" dirty="0"/>
          </a:p>
          <a:p>
            <a:r>
              <a:rPr lang="en-GB" dirty="0"/>
              <a:t>void </a:t>
            </a:r>
            <a:r>
              <a:rPr lang="en-GB" dirty="0" err="1"/>
              <a:t>ScanlineFill</a:t>
            </a:r>
            <a:r>
              <a:rPr lang="en-GB" dirty="0"/>
              <a:t>()</a:t>
            </a:r>
          </a:p>
          <a:p>
            <a:r>
              <a:rPr lang="en-GB" dirty="0"/>
              <a:t>{</a:t>
            </a:r>
          </a:p>
          <a:p>
            <a:r>
              <a:rPr lang="en-GB" dirty="0"/>
              <a:t>	/* Follow the following rules:</a:t>
            </a:r>
          </a:p>
          <a:p>
            <a:r>
              <a:rPr lang="en-GB" dirty="0"/>
              <a:t>	1. Horizontal edges: Do not include in edge table</a:t>
            </a:r>
          </a:p>
          <a:p>
            <a:r>
              <a:rPr lang="en-GB" dirty="0"/>
              <a:t>	2. Horizontal edges: Drawn either on the bottom or on the top.</a:t>
            </a:r>
          </a:p>
          <a:p>
            <a:r>
              <a:rPr lang="en-GB" dirty="0"/>
              <a:t>	3. Vertices: If local max or min, then count twice, else count</a:t>
            </a:r>
          </a:p>
          <a:p>
            <a:r>
              <a:rPr lang="en-GB" dirty="0"/>
              <a:t>		once.</a:t>
            </a:r>
          </a:p>
          <a:p>
            <a:r>
              <a:rPr lang="en-GB" dirty="0"/>
              <a:t>	4. Either vertices at local minima or at local maxima are drawn.*/</a:t>
            </a:r>
          </a:p>
          <a:p>
            <a:endParaRPr lang="en-GB" dirty="0"/>
          </a:p>
          <a:p>
            <a:endParaRPr lang="en-GB" dirty="0"/>
          </a:p>
          <a:p>
            <a:r>
              <a:rPr lang="en-GB" dirty="0"/>
              <a:t>	int i, j, x1, ymax1, x2, ymax2, </a:t>
            </a:r>
            <a:r>
              <a:rPr lang="en-GB" dirty="0" err="1"/>
              <a:t>FillFlag</a:t>
            </a:r>
            <a:r>
              <a:rPr lang="en-GB" dirty="0"/>
              <a:t> = 0, </a:t>
            </a:r>
            <a:r>
              <a:rPr lang="en-GB" dirty="0" err="1"/>
              <a:t>coordCount</a:t>
            </a:r>
            <a:r>
              <a:rPr lang="en-GB" dirty="0"/>
              <a:t>;</a:t>
            </a:r>
          </a:p>
          <a:p>
            <a:r>
              <a:rPr lang="en-GB" dirty="0"/>
              <a:t>	</a:t>
            </a:r>
          </a:p>
          <a:p>
            <a:r>
              <a:rPr lang="en-GB" dirty="0"/>
              <a:t>	// we will start from scanline 0; </a:t>
            </a:r>
          </a:p>
          <a:p>
            <a:r>
              <a:rPr lang="en-GB" dirty="0"/>
              <a:t>	// Repeat until last scanline:</a:t>
            </a:r>
          </a:p>
          <a:p>
            <a:r>
              <a:rPr lang="en-GB" dirty="0"/>
              <a:t>	for (i=0; i&lt;</a:t>
            </a:r>
            <a:r>
              <a:rPr lang="en-GB" dirty="0" err="1"/>
              <a:t>maxHt</a:t>
            </a:r>
            <a:r>
              <a:rPr lang="en-GB" dirty="0"/>
              <a:t>; i++)//4. Increment y by 1 (next scan line)</a:t>
            </a:r>
          </a:p>
          <a:p>
            <a:r>
              <a:rPr lang="en-GB" dirty="0"/>
              <a:t>	{</a:t>
            </a:r>
          </a:p>
          <a:p>
            <a:r>
              <a:rPr lang="en-GB" dirty="0"/>
              <a:t>		</a:t>
            </a:r>
          </a:p>
          <a:p>
            <a:r>
              <a:rPr lang="en-GB" dirty="0"/>
              <a:t>		// 1. Move from ET bucket y to the</a:t>
            </a:r>
          </a:p>
          <a:p>
            <a:r>
              <a:rPr lang="en-GB" dirty="0"/>
              <a:t>		// AET those edges whose </a:t>
            </a:r>
            <a:r>
              <a:rPr lang="en-GB" dirty="0" err="1"/>
              <a:t>ymin</a:t>
            </a:r>
            <a:r>
              <a:rPr lang="en-GB" dirty="0"/>
              <a:t> = y (entering edges)</a:t>
            </a:r>
          </a:p>
          <a:p>
            <a:r>
              <a:rPr lang="en-GB" dirty="0"/>
              <a:t>		for (j=0; j&lt;</a:t>
            </a:r>
            <a:r>
              <a:rPr lang="en-GB" dirty="0" err="1"/>
              <a:t>EdgeTable</a:t>
            </a:r>
            <a:r>
              <a:rPr lang="en-GB" dirty="0"/>
              <a:t>[i].</a:t>
            </a:r>
            <a:r>
              <a:rPr lang="en-GB" dirty="0" err="1"/>
              <a:t>countEdgeBucket</a:t>
            </a:r>
            <a:r>
              <a:rPr lang="en-GB" dirty="0"/>
              <a:t>; </a:t>
            </a:r>
            <a:r>
              <a:rPr lang="en-GB" dirty="0" err="1"/>
              <a:t>j++</a:t>
            </a:r>
            <a:r>
              <a:rPr lang="en-GB" dirty="0"/>
              <a:t>)</a:t>
            </a:r>
          </a:p>
          <a:p>
            <a:r>
              <a:rPr lang="en-GB" dirty="0"/>
              <a:t>		{</a:t>
            </a:r>
          </a:p>
          <a:p>
            <a:r>
              <a:rPr lang="en-GB" dirty="0"/>
              <a:t>			</a:t>
            </a:r>
            <a:r>
              <a:rPr lang="en-GB" dirty="0" err="1"/>
              <a:t>storeEdgeInTuple</a:t>
            </a:r>
            <a:r>
              <a:rPr lang="en-GB" dirty="0"/>
              <a:t>(&amp;</a:t>
            </a:r>
            <a:r>
              <a:rPr lang="en-GB" dirty="0" err="1"/>
              <a:t>ActiveEdgeTuple,EdgeTable</a:t>
            </a:r>
            <a:r>
              <a:rPr lang="en-GB" dirty="0"/>
              <a:t>[i].buckets[j].</a:t>
            </a:r>
          </a:p>
          <a:p>
            <a:r>
              <a:rPr lang="en-GB" dirty="0"/>
              <a:t>					</a:t>
            </a:r>
            <a:r>
              <a:rPr lang="en-GB" dirty="0" err="1"/>
              <a:t>ymax,EdgeTable</a:t>
            </a:r>
            <a:r>
              <a:rPr lang="en-GB" dirty="0"/>
              <a:t>[i].buckets[j].xofymin,</a:t>
            </a:r>
          </a:p>
          <a:p>
            <a:r>
              <a:rPr lang="en-GB" dirty="0"/>
              <a:t>					</a:t>
            </a:r>
            <a:r>
              <a:rPr lang="en-GB" dirty="0" err="1"/>
              <a:t>EdgeTable</a:t>
            </a:r>
            <a:r>
              <a:rPr lang="en-GB" dirty="0"/>
              <a:t>[i].buckets[j].</a:t>
            </a:r>
            <a:r>
              <a:rPr lang="en-GB" dirty="0" err="1"/>
              <a:t>slopeinverse</a:t>
            </a:r>
            <a:r>
              <a:rPr lang="en-GB" dirty="0"/>
              <a:t>);</a:t>
            </a:r>
          </a:p>
          <a:p>
            <a:r>
              <a:rPr lang="en-GB" dirty="0"/>
              <a:t>		}</a:t>
            </a:r>
          </a:p>
          <a:p>
            <a:r>
              <a:rPr lang="en-GB" dirty="0"/>
              <a:t>		</a:t>
            </a:r>
            <a:r>
              <a:rPr lang="en-GB" dirty="0" err="1"/>
              <a:t>printTuple</a:t>
            </a:r>
            <a:r>
              <a:rPr lang="en-GB" dirty="0"/>
              <a:t>(&amp;</a:t>
            </a:r>
            <a:r>
              <a:rPr lang="en-GB" dirty="0" err="1"/>
              <a:t>ActiveEdgeTuple</a:t>
            </a:r>
            <a:r>
              <a:rPr lang="en-GB" dirty="0"/>
              <a:t>);</a:t>
            </a:r>
          </a:p>
          <a:p>
            <a:r>
              <a:rPr lang="en-GB" dirty="0"/>
              <a:t>		</a:t>
            </a:r>
          </a:p>
          <a:p>
            <a:r>
              <a:rPr lang="en-GB" dirty="0"/>
              <a:t>		// 2. Remove from AET those edges for </a:t>
            </a:r>
          </a:p>
          <a:p>
            <a:r>
              <a:rPr lang="en-GB" dirty="0"/>
              <a:t>		// which y=ymax (not involved in next scan line)</a:t>
            </a:r>
          </a:p>
          <a:p>
            <a:r>
              <a:rPr lang="en-GB" dirty="0"/>
              <a:t>		</a:t>
            </a:r>
            <a:r>
              <a:rPr lang="en-GB" dirty="0" err="1"/>
              <a:t>removeEdgeByYmax</a:t>
            </a:r>
            <a:r>
              <a:rPr lang="en-GB" dirty="0"/>
              <a:t>(&amp;</a:t>
            </a:r>
            <a:r>
              <a:rPr lang="en-GB" dirty="0" err="1"/>
              <a:t>ActiveEdgeTuple</a:t>
            </a:r>
            <a:r>
              <a:rPr lang="en-GB" dirty="0"/>
              <a:t>, i);</a:t>
            </a:r>
          </a:p>
          <a:p>
            <a:r>
              <a:rPr lang="en-GB" dirty="0"/>
              <a:t>		</a:t>
            </a:r>
          </a:p>
          <a:p>
            <a:r>
              <a:rPr lang="en-GB" dirty="0"/>
              <a:t>		//sort AET (remember: ET is </a:t>
            </a:r>
            <a:r>
              <a:rPr lang="en-GB" dirty="0" err="1"/>
              <a:t>presorted</a:t>
            </a:r>
            <a:r>
              <a:rPr lang="en-GB" dirty="0"/>
              <a:t>)</a:t>
            </a:r>
          </a:p>
          <a:p>
            <a:r>
              <a:rPr lang="en-GB" dirty="0"/>
              <a:t>		</a:t>
            </a:r>
            <a:r>
              <a:rPr lang="en-GB" dirty="0" err="1"/>
              <a:t>insertionSort</a:t>
            </a:r>
            <a:r>
              <a:rPr lang="en-GB" dirty="0"/>
              <a:t>(&amp;</a:t>
            </a:r>
            <a:r>
              <a:rPr lang="en-GB" dirty="0" err="1"/>
              <a:t>ActiveEdgeTuple</a:t>
            </a:r>
            <a:r>
              <a:rPr lang="en-GB" dirty="0"/>
              <a:t>);</a:t>
            </a:r>
          </a:p>
          <a:p>
            <a:r>
              <a:rPr lang="en-GB" dirty="0"/>
              <a:t>		</a:t>
            </a:r>
          </a:p>
          <a:p>
            <a:r>
              <a:rPr lang="en-GB" dirty="0"/>
              <a:t>		</a:t>
            </a:r>
            <a:r>
              <a:rPr lang="en-GB" dirty="0" err="1"/>
              <a:t>printTuple</a:t>
            </a:r>
            <a:r>
              <a:rPr lang="en-GB" dirty="0"/>
              <a:t>(&amp;</a:t>
            </a:r>
            <a:r>
              <a:rPr lang="en-GB" dirty="0" err="1"/>
              <a:t>ActiveEdgeTuple</a:t>
            </a:r>
            <a:r>
              <a:rPr lang="en-GB" dirty="0"/>
              <a:t>);</a:t>
            </a:r>
          </a:p>
          <a:p>
            <a:r>
              <a:rPr lang="en-GB" dirty="0"/>
              <a:t>		</a:t>
            </a:r>
          </a:p>
          <a:p>
            <a:r>
              <a:rPr lang="en-GB" dirty="0"/>
              <a:t>		//3. Fill lines on scan line y by using pairs of x-</a:t>
            </a:r>
            <a:r>
              <a:rPr lang="en-GB" dirty="0" err="1"/>
              <a:t>coords</a:t>
            </a:r>
            <a:r>
              <a:rPr lang="en-GB" dirty="0"/>
              <a:t> from AET</a:t>
            </a:r>
          </a:p>
          <a:p>
            <a:r>
              <a:rPr lang="en-GB" dirty="0"/>
              <a:t>		j = 0; </a:t>
            </a:r>
          </a:p>
          <a:p>
            <a:r>
              <a:rPr lang="en-GB" dirty="0"/>
              <a:t>		</a:t>
            </a:r>
            <a:r>
              <a:rPr lang="en-GB" dirty="0" err="1"/>
              <a:t>FillFlag</a:t>
            </a:r>
            <a:r>
              <a:rPr lang="en-GB" dirty="0"/>
              <a:t> = 0;</a:t>
            </a:r>
          </a:p>
          <a:p>
            <a:r>
              <a:rPr lang="en-GB" dirty="0"/>
              <a:t>		</a:t>
            </a:r>
            <a:r>
              <a:rPr lang="en-GB" dirty="0" err="1"/>
              <a:t>coordCount</a:t>
            </a:r>
            <a:r>
              <a:rPr lang="en-GB" dirty="0"/>
              <a:t> = 0;</a:t>
            </a:r>
          </a:p>
          <a:p>
            <a:r>
              <a:rPr lang="en-GB" dirty="0"/>
              <a:t>		x1 = 0;</a:t>
            </a:r>
          </a:p>
          <a:p>
            <a:r>
              <a:rPr lang="en-GB" dirty="0"/>
              <a:t>		x2 = 0;</a:t>
            </a:r>
          </a:p>
          <a:p>
            <a:r>
              <a:rPr lang="en-GB" dirty="0"/>
              <a:t>		ymax1 = 0;</a:t>
            </a:r>
          </a:p>
          <a:p>
            <a:r>
              <a:rPr lang="en-GB" dirty="0"/>
              <a:t>		ymax2 = 0;</a:t>
            </a:r>
          </a:p>
          <a:p>
            <a:r>
              <a:rPr lang="en-GB" dirty="0"/>
              <a:t>		while (j&lt;</a:t>
            </a:r>
            <a:r>
              <a:rPr lang="en-GB" dirty="0" err="1"/>
              <a:t>ActiveEdgeTuple.countEdgeBucket</a:t>
            </a:r>
            <a:r>
              <a:rPr lang="en-GB" dirty="0"/>
              <a:t>)</a:t>
            </a:r>
          </a:p>
          <a:p>
            <a:r>
              <a:rPr lang="en-GB" dirty="0"/>
              <a:t>		{</a:t>
            </a:r>
          </a:p>
          <a:p>
            <a:r>
              <a:rPr lang="en-GB" dirty="0"/>
              <a:t>			if (coordCount%2==0)</a:t>
            </a:r>
          </a:p>
          <a:p>
            <a:r>
              <a:rPr lang="en-GB" dirty="0"/>
              <a:t>			{</a:t>
            </a:r>
          </a:p>
          <a:p>
            <a:r>
              <a:rPr lang="en-GB" dirty="0"/>
              <a:t>				x1 = (int)(</a:t>
            </a:r>
            <a:r>
              <a:rPr lang="en-GB" dirty="0" err="1"/>
              <a:t>ActiveEdgeTuple.buckets</a:t>
            </a:r>
            <a:r>
              <a:rPr lang="en-GB" dirty="0"/>
              <a:t>[j].xofymin);</a:t>
            </a:r>
          </a:p>
          <a:p>
            <a:r>
              <a:rPr lang="en-GB" dirty="0"/>
              <a:t>				ymax1 = </a:t>
            </a:r>
            <a:r>
              <a:rPr lang="en-GB" dirty="0" err="1"/>
              <a:t>ActiveEdgeTuple.buckets</a:t>
            </a:r>
            <a:r>
              <a:rPr lang="en-GB" dirty="0"/>
              <a:t>[j].ymax;</a:t>
            </a:r>
          </a:p>
          <a:p>
            <a:r>
              <a:rPr lang="en-GB" dirty="0"/>
              <a:t>				if (x1==x2)</a:t>
            </a:r>
          </a:p>
          <a:p>
            <a:r>
              <a:rPr lang="en-GB" dirty="0"/>
              <a:t>				{</a:t>
            </a:r>
          </a:p>
          <a:p>
            <a:r>
              <a:rPr lang="en-GB" dirty="0"/>
              <a:t>				/* three cases can arrive-</a:t>
            </a:r>
          </a:p>
          <a:p>
            <a:r>
              <a:rPr lang="en-GB" dirty="0"/>
              <a:t>					1. lines are towards top of the intersection</a:t>
            </a:r>
          </a:p>
          <a:p>
            <a:r>
              <a:rPr lang="en-GB" dirty="0"/>
              <a:t>					2. lines are towards bottom</a:t>
            </a:r>
          </a:p>
          <a:p>
            <a:r>
              <a:rPr lang="en-GB" dirty="0"/>
              <a:t>					3. one line is towards top and other is towards bottom</a:t>
            </a:r>
          </a:p>
          <a:p>
            <a:r>
              <a:rPr lang="en-GB" dirty="0"/>
              <a:t>				*/</a:t>
            </a:r>
          </a:p>
          <a:p>
            <a:r>
              <a:rPr lang="en-GB" dirty="0"/>
              <a:t>					if (((x1==ymax1)&amp;&amp;(x2!=ymax2))||((x1!=ymax1)&amp;&amp;(x2==ymax2)))</a:t>
            </a:r>
          </a:p>
          <a:p>
            <a:r>
              <a:rPr lang="en-GB" dirty="0"/>
              <a:t>					{</a:t>
            </a:r>
          </a:p>
          <a:p>
            <a:r>
              <a:rPr lang="en-GB" dirty="0"/>
              <a:t>						x2 = x1;</a:t>
            </a:r>
          </a:p>
          <a:p>
            <a:r>
              <a:rPr lang="en-GB" dirty="0"/>
              <a:t>						ymax2 = ymax1;</a:t>
            </a:r>
          </a:p>
          <a:p>
            <a:r>
              <a:rPr lang="en-GB" dirty="0"/>
              <a:t>					}</a:t>
            </a:r>
          </a:p>
          <a:p>
            <a:r>
              <a:rPr lang="en-GB" dirty="0"/>
              <a:t>				</a:t>
            </a:r>
          </a:p>
          <a:p>
            <a:r>
              <a:rPr lang="en-GB" dirty="0"/>
              <a:t>					else</a:t>
            </a:r>
          </a:p>
          <a:p>
            <a:r>
              <a:rPr lang="en-GB" dirty="0"/>
              <a:t>					{</a:t>
            </a:r>
          </a:p>
          <a:p>
            <a:r>
              <a:rPr lang="en-GB" dirty="0"/>
              <a:t>						</a:t>
            </a:r>
            <a:r>
              <a:rPr lang="en-GB" dirty="0" err="1"/>
              <a:t>coordCount</a:t>
            </a:r>
            <a:r>
              <a:rPr lang="en-GB" dirty="0"/>
              <a:t>++;</a:t>
            </a:r>
          </a:p>
          <a:p>
            <a:r>
              <a:rPr lang="en-GB" dirty="0"/>
              <a:t>					}</a:t>
            </a:r>
          </a:p>
          <a:p>
            <a:r>
              <a:rPr lang="en-GB" dirty="0"/>
              <a:t>				}</a:t>
            </a:r>
          </a:p>
          <a:p>
            <a:r>
              <a:rPr lang="en-GB" dirty="0"/>
              <a:t>				</a:t>
            </a:r>
          </a:p>
          <a:p>
            <a:r>
              <a:rPr lang="en-GB" dirty="0"/>
              <a:t>				else</a:t>
            </a:r>
          </a:p>
          <a:p>
            <a:r>
              <a:rPr lang="en-GB" dirty="0"/>
              <a:t>				{</a:t>
            </a:r>
          </a:p>
          <a:p>
            <a:r>
              <a:rPr lang="en-GB" dirty="0"/>
              <a:t>						</a:t>
            </a:r>
            <a:r>
              <a:rPr lang="en-GB" dirty="0" err="1"/>
              <a:t>coordCount</a:t>
            </a:r>
            <a:r>
              <a:rPr lang="en-GB" dirty="0"/>
              <a:t>++;</a:t>
            </a:r>
          </a:p>
          <a:p>
            <a:r>
              <a:rPr lang="en-GB" dirty="0"/>
              <a:t>				}</a:t>
            </a:r>
          </a:p>
          <a:p>
            <a:r>
              <a:rPr lang="en-GB" dirty="0"/>
              <a:t>			}</a:t>
            </a:r>
          </a:p>
          <a:p>
            <a:r>
              <a:rPr lang="en-GB" dirty="0"/>
              <a:t>			else</a:t>
            </a:r>
          </a:p>
          <a:p>
            <a:r>
              <a:rPr lang="en-GB" dirty="0"/>
              <a:t>			{</a:t>
            </a:r>
          </a:p>
          <a:p>
            <a:r>
              <a:rPr lang="en-GB" dirty="0"/>
              <a:t>				x2 = (int)</a:t>
            </a:r>
            <a:r>
              <a:rPr lang="en-GB" dirty="0" err="1"/>
              <a:t>ActiveEdgeTuple.buckets</a:t>
            </a:r>
            <a:r>
              <a:rPr lang="en-GB" dirty="0"/>
              <a:t>[j].xofymin;</a:t>
            </a:r>
          </a:p>
          <a:p>
            <a:r>
              <a:rPr lang="en-GB" dirty="0"/>
              <a:t>				ymax2 = </a:t>
            </a:r>
            <a:r>
              <a:rPr lang="en-GB" dirty="0" err="1"/>
              <a:t>ActiveEdgeTuple.buckets</a:t>
            </a:r>
            <a:r>
              <a:rPr lang="en-GB" dirty="0"/>
              <a:t>[j].ymax; </a:t>
            </a:r>
          </a:p>
          <a:p>
            <a:r>
              <a:rPr lang="en-GB" dirty="0"/>
              <a:t>			</a:t>
            </a:r>
          </a:p>
          <a:p>
            <a:r>
              <a:rPr lang="en-GB" dirty="0"/>
              <a:t>				</a:t>
            </a:r>
            <a:r>
              <a:rPr lang="en-GB" dirty="0" err="1"/>
              <a:t>FillFlag</a:t>
            </a:r>
            <a:r>
              <a:rPr lang="en-GB" dirty="0"/>
              <a:t> = 0;</a:t>
            </a:r>
          </a:p>
          <a:p>
            <a:r>
              <a:rPr lang="en-GB" dirty="0"/>
              <a:t>				</a:t>
            </a:r>
          </a:p>
          <a:p>
            <a:r>
              <a:rPr lang="en-GB" dirty="0"/>
              <a:t>				// checking for intersection...</a:t>
            </a:r>
          </a:p>
          <a:p>
            <a:r>
              <a:rPr lang="en-GB" dirty="0"/>
              <a:t>				if (x1==x2)</a:t>
            </a:r>
          </a:p>
          <a:p>
            <a:r>
              <a:rPr lang="en-GB" dirty="0"/>
              <a:t>				{</a:t>
            </a:r>
          </a:p>
          <a:p>
            <a:r>
              <a:rPr lang="en-GB" dirty="0"/>
              <a:t>				/*three cases can arrive-</a:t>
            </a:r>
          </a:p>
          <a:p>
            <a:r>
              <a:rPr lang="en-GB" dirty="0"/>
              <a:t>					1. lines are towards top of the intersection</a:t>
            </a:r>
          </a:p>
          <a:p>
            <a:r>
              <a:rPr lang="en-GB" dirty="0"/>
              <a:t>					2. lines are towards bottom</a:t>
            </a:r>
          </a:p>
          <a:p>
            <a:r>
              <a:rPr lang="en-GB" dirty="0"/>
              <a:t>					3. one line is towards top and other is towards bottom</a:t>
            </a:r>
          </a:p>
          <a:p>
            <a:r>
              <a:rPr lang="en-GB" dirty="0"/>
              <a:t>				*/</a:t>
            </a:r>
          </a:p>
          <a:p>
            <a:r>
              <a:rPr lang="en-GB" dirty="0"/>
              <a:t>					if (((x1==ymax1)&amp;&amp;(x2!=ymax2))||((x1!=ymax1)&amp;&amp;(x2==ymax2)))</a:t>
            </a:r>
          </a:p>
          <a:p>
            <a:r>
              <a:rPr lang="en-GB" dirty="0"/>
              <a:t>					{</a:t>
            </a:r>
          </a:p>
          <a:p>
            <a:r>
              <a:rPr lang="en-GB" dirty="0"/>
              <a:t>						x1 = x2;</a:t>
            </a:r>
          </a:p>
          <a:p>
            <a:r>
              <a:rPr lang="en-GB" dirty="0"/>
              <a:t>						ymax1 = ymax2;</a:t>
            </a:r>
          </a:p>
          <a:p>
            <a:r>
              <a:rPr lang="en-GB" dirty="0"/>
              <a:t>					}</a:t>
            </a:r>
          </a:p>
          <a:p>
            <a:r>
              <a:rPr lang="en-GB" dirty="0"/>
              <a:t>					else</a:t>
            </a:r>
          </a:p>
          <a:p>
            <a:r>
              <a:rPr lang="en-GB" dirty="0"/>
              <a:t>					{</a:t>
            </a:r>
          </a:p>
          <a:p>
            <a:r>
              <a:rPr lang="en-GB" dirty="0"/>
              <a:t>						</a:t>
            </a:r>
            <a:r>
              <a:rPr lang="en-GB" dirty="0" err="1"/>
              <a:t>coordCount</a:t>
            </a:r>
            <a:r>
              <a:rPr lang="en-GB" dirty="0"/>
              <a:t>++;</a:t>
            </a:r>
          </a:p>
          <a:p>
            <a:r>
              <a:rPr lang="en-GB" dirty="0"/>
              <a:t>						</a:t>
            </a:r>
            <a:r>
              <a:rPr lang="en-GB" dirty="0" err="1"/>
              <a:t>FillFlag</a:t>
            </a:r>
            <a:r>
              <a:rPr lang="en-GB" dirty="0"/>
              <a:t> = 1;</a:t>
            </a:r>
          </a:p>
          <a:p>
            <a:r>
              <a:rPr lang="en-GB" dirty="0"/>
              <a:t>					}</a:t>
            </a:r>
          </a:p>
          <a:p>
            <a:r>
              <a:rPr lang="en-GB" dirty="0"/>
              <a:t>				}</a:t>
            </a:r>
          </a:p>
          <a:p>
            <a:r>
              <a:rPr lang="en-GB" dirty="0"/>
              <a:t>				else</a:t>
            </a:r>
          </a:p>
          <a:p>
            <a:r>
              <a:rPr lang="en-GB" dirty="0"/>
              <a:t>				{</a:t>
            </a:r>
          </a:p>
          <a:p>
            <a:r>
              <a:rPr lang="en-GB" dirty="0"/>
              <a:t>						</a:t>
            </a:r>
            <a:r>
              <a:rPr lang="en-GB" dirty="0" err="1"/>
              <a:t>coordCount</a:t>
            </a:r>
            <a:r>
              <a:rPr lang="en-GB" dirty="0"/>
              <a:t>++;</a:t>
            </a:r>
          </a:p>
          <a:p>
            <a:r>
              <a:rPr lang="en-GB" dirty="0"/>
              <a:t>						</a:t>
            </a:r>
            <a:r>
              <a:rPr lang="en-GB" dirty="0" err="1"/>
              <a:t>FillFlag</a:t>
            </a:r>
            <a:r>
              <a:rPr lang="en-GB" dirty="0"/>
              <a:t> = 1;</a:t>
            </a:r>
          </a:p>
          <a:p>
            <a:r>
              <a:rPr lang="en-GB" dirty="0"/>
              <a:t>				} </a:t>
            </a:r>
          </a:p>
          <a:p>
            <a:r>
              <a:rPr lang="en-GB" dirty="0"/>
              <a:t>			</a:t>
            </a:r>
          </a:p>
          <a:p>
            <a:r>
              <a:rPr lang="en-GB" dirty="0"/>
              <a:t>			</a:t>
            </a:r>
          </a:p>
          <a:p>
            <a:r>
              <a:rPr lang="en-GB" dirty="0"/>
              <a:t>			if(</a:t>
            </a:r>
            <a:r>
              <a:rPr lang="en-GB" dirty="0" err="1"/>
              <a:t>FillFlag</a:t>
            </a:r>
            <a:r>
              <a:rPr lang="en-GB" dirty="0"/>
              <a:t>)</a:t>
            </a:r>
          </a:p>
          <a:p>
            <a:r>
              <a:rPr lang="en-GB" dirty="0"/>
              <a:t>			{</a:t>
            </a:r>
          </a:p>
          <a:p>
            <a:r>
              <a:rPr lang="en-GB" dirty="0"/>
              <a:t>				//drawing actual lines...</a:t>
            </a:r>
          </a:p>
          <a:p>
            <a:r>
              <a:rPr lang="en-GB" dirty="0"/>
              <a:t>				glColor3f(0.0f,0.7f,0.0f);</a:t>
            </a:r>
          </a:p>
          <a:p>
            <a:r>
              <a:rPr lang="en-GB" dirty="0"/>
              <a:t>				</a:t>
            </a:r>
          </a:p>
          <a:p>
            <a:r>
              <a:rPr lang="en-GB" dirty="0"/>
              <a:t>				</a:t>
            </a:r>
            <a:r>
              <a:rPr lang="en-GB" dirty="0" err="1"/>
              <a:t>glBegin</a:t>
            </a:r>
            <a:r>
              <a:rPr lang="en-GB" dirty="0"/>
              <a:t>(GL_LINES);</a:t>
            </a:r>
          </a:p>
          <a:p>
            <a:r>
              <a:rPr lang="en-GB" dirty="0"/>
              <a:t>				glVertex2i(x1,i);</a:t>
            </a:r>
          </a:p>
          <a:p>
            <a:r>
              <a:rPr lang="en-GB" dirty="0"/>
              <a:t>				glVertex2i(x2,i);</a:t>
            </a:r>
          </a:p>
          <a:p>
            <a:r>
              <a:rPr lang="en-GB" dirty="0"/>
              <a:t>				</a:t>
            </a:r>
            <a:r>
              <a:rPr lang="en-GB" dirty="0" err="1"/>
              <a:t>glEnd</a:t>
            </a:r>
            <a:r>
              <a:rPr lang="en-GB" dirty="0"/>
              <a:t>();</a:t>
            </a:r>
          </a:p>
          <a:p>
            <a:r>
              <a:rPr lang="en-GB" dirty="0"/>
              <a:t>				</a:t>
            </a:r>
            <a:r>
              <a:rPr lang="en-GB" dirty="0" err="1"/>
              <a:t>glFlush</a:t>
            </a:r>
            <a:r>
              <a:rPr lang="en-GB" dirty="0"/>
              <a:t>();		 </a:t>
            </a:r>
          </a:p>
          <a:p>
            <a:r>
              <a:rPr lang="en-GB" dirty="0"/>
              <a:t>				</a:t>
            </a:r>
          </a:p>
          <a:p>
            <a:r>
              <a:rPr lang="en-GB" dirty="0"/>
              <a:t>				// </a:t>
            </a:r>
            <a:r>
              <a:rPr lang="en-GB" dirty="0" err="1"/>
              <a:t>printf</a:t>
            </a:r>
            <a:r>
              <a:rPr lang="en-GB" dirty="0"/>
              <a:t>("\</a:t>
            </a:r>
            <a:r>
              <a:rPr lang="en-GB" dirty="0" err="1"/>
              <a:t>nLine</a:t>
            </a:r>
            <a:r>
              <a:rPr lang="en-GB" dirty="0"/>
              <a:t> drawn from %</a:t>
            </a:r>
            <a:r>
              <a:rPr lang="en-GB" dirty="0" err="1"/>
              <a:t>d,%d</a:t>
            </a:r>
            <a:r>
              <a:rPr lang="en-GB" dirty="0"/>
              <a:t> to %d,%d",x1,i,x2,i);</a:t>
            </a:r>
          </a:p>
          <a:p>
            <a:r>
              <a:rPr lang="en-GB" dirty="0"/>
              <a:t>			}</a:t>
            </a:r>
          </a:p>
          <a:p>
            <a:r>
              <a:rPr lang="en-GB" dirty="0"/>
              <a:t>			</a:t>
            </a:r>
          </a:p>
          <a:p>
            <a:r>
              <a:rPr lang="en-GB" dirty="0"/>
              <a:t>		}</a:t>
            </a:r>
          </a:p>
          <a:p>
            <a:r>
              <a:rPr lang="en-GB" dirty="0"/>
              <a:t>			</a:t>
            </a:r>
          </a:p>
          <a:p>
            <a:r>
              <a:rPr lang="en-GB" dirty="0"/>
              <a:t>		</a:t>
            </a:r>
            <a:r>
              <a:rPr lang="en-GB" dirty="0" err="1"/>
              <a:t>j++</a:t>
            </a:r>
            <a:r>
              <a:rPr lang="en-GB" dirty="0"/>
              <a:t>;</a:t>
            </a:r>
          </a:p>
          <a:p>
            <a:r>
              <a:rPr lang="en-GB" dirty="0"/>
              <a:t>	} </a:t>
            </a:r>
          </a:p>
          <a:p>
            <a:r>
              <a:rPr lang="en-GB" dirty="0"/>
              <a:t>			</a:t>
            </a:r>
          </a:p>
          <a:p>
            <a:r>
              <a:rPr lang="en-GB" dirty="0"/>
              <a:t>		</a:t>
            </a:r>
          </a:p>
          <a:p>
            <a:r>
              <a:rPr lang="en-GB" dirty="0"/>
              <a:t>	// 5. For each nonvertical edge remaining in AET, update x for new y</a:t>
            </a:r>
          </a:p>
          <a:p>
            <a:r>
              <a:rPr lang="en-GB" dirty="0"/>
              <a:t>	</a:t>
            </a:r>
            <a:r>
              <a:rPr lang="en-GB" dirty="0" err="1"/>
              <a:t>updatexbyslopeinv</a:t>
            </a:r>
            <a:r>
              <a:rPr lang="en-GB" dirty="0"/>
              <a:t>(&amp;</a:t>
            </a:r>
            <a:r>
              <a:rPr lang="en-GB" dirty="0" err="1"/>
              <a:t>ActiveEdgeTuple</a:t>
            </a:r>
            <a:r>
              <a:rPr lang="en-GB" dirty="0"/>
              <a:t>);</a:t>
            </a:r>
          </a:p>
          <a:p>
            <a:r>
              <a:rPr lang="en-GB" dirty="0"/>
              <a:t>}</a:t>
            </a:r>
          </a:p>
          <a:p>
            <a:endParaRPr lang="en-GB" dirty="0"/>
          </a:p>
          <a:p>
            <a:endParaRPr lang="en-GB" dirty="0"/>
          </a:p>
          <a:p>
            <a:r>
              <a:rPr lang="en-GB" dirty="0" err="1"/>
              <a:t>printf</a:t>
            </a:r>
            <a:r>
              <a:rPr lang="en-GB" dirty="0"/>
              <a:t>("\</a:t>
            </a:r>
            <a:r>
              <a:rPr lang="en-GB" dirty="0" err="1"/>
              <a:t>nScanline</a:t>
            </a:r>
            <a:r>
              <a:rPr lang="en-GB" dirty="0"/>
              <a:t> filling complete");</a:t>
            </a:r>
          </a:p>
          <a:p>
            <a:endParaRPr lang="en-GB" dirty="0"/>
          </a:p>
          <a:p>
            <a:r>
              <a:rPr lang="en-GB" dirty="0"/>
              <a:t>}</a:t>
            </a:r>
          </a:p>
          <a:p>
            <a:endParaRPr lang="en-GB" dirty="0"/>
          </a:p>
          <a:p>
            <a:endParaRPr lang="en-GB" dirty="0"/>
          </a:p>
          <a:p>
            <a:r>
              <a:rPr lang="en-GB" dirty="0"/>
              <a:t>void </a:t>
            </a:r>
            <a:r>
              <a:rPr lang="en-GB" dirty="0" err="1"/>
              <a:t>myInit</a:t>
            </a:r>
            <a:r>
              <a:rPr lang="en-GB" dirty="0"/>
              <a:t>(void)</a:t>
            </a:r>
          </a:p>
          <a:p>
            <a:r>
              <a:rPr lang="en-GB" dirty="0"/>
              <a:t>{</a:t>
            </a:r>
          </a:p>
          <a:p>
            <a:endParaRPr lang="en-GB" dirty="0"/>
          </a:p>
          <a:p>
            <a:r>
              <a:rPr lang="en-GB" dirty="0"/>
              <a:t>	</a:t>
            </a:r>
            <a:r>
              <a:rPr lang="en-GB" dirty="0" err="1"/>
              <a:t>glClearColor</a:t>
            </a:r>
            <a:r>
              <a:rPr lang="en-GB" dirty="0"/>
              <a:t>(1.0,1.0,1.0,0.0);</a:t>
            </a:r>
          </a:p>
          <a:p>
            <a:r>
              <a:rPr lang="en-GB" dirty="0"/>
              <a:t>	</a:t>
            </a:r>
            <a:r>
              <a:rPr lang="en-GB" dirty="0" err="1"/>
              <a:t>glMatrixMode</a:t>
            </a:r>
            <a:r>
              <a:rPr lang="en-GB" dirty="0"/>
              <a:t>(GL_PROJECTION);</a:t>
            </a:r>
          </a:p>
          <a:p>
            <a:r>
              <a:rPr lang="en-GB" dirty="0"/>
              <a:t>	</a:t>
            </a:r>
          </a:p>
          <a:p>
            <a:r>
              <a:rPr lang="en-GB" dirty="0"/>
              <a:t>	</a:t>
            </a:r>
            <a:r>
              <a:rPr lang="en-GB" dirty="0" err="1"/>
              <a:t>glLoadIdentity</a:t>
            </a:r>
            <a:r>
              <a:rPr lang="en-GB" dirty="0"/>
              <a:t>();</a:t>
            </a:r>
          </a:p>
          <a:p>
            <a:r>
              <a:rPr lang="en-GB" dirty="0"/>
              <a:t>	gluOrtho2D(0,maxHt,0,maxWd);</a:t>
            </a:r>
          </a:p>
          <a:p>
            <a:r>
              <a:rPr lang="en-GB" dirty="0"/>
              <a:t>	</a:t>
            </a:r>
            <a:r>
              <a:rPr lang="en-GB" dirty="0" err="1"/>
              <a:t>glClear</a:t>
            </a:r>
            <a:r>
              <a:rPr lang="en-GB" dirty="0"/>
              <a:t>(GL_COLOR_BUFFER_BIT);</a:t>
            </a:r>
          </a:p>
          <a:p>
            <a:r>
              <a:rPr lang="en-GB" dirty="0"/>
              <a:t>}</a:t>
            </a:r>
          </a:p>
          <a:p>
            <a:endParaRPr lang="en-GB" dirty="0"/>
          </a:p>
          <a:p>
            <a:r>
              <a:rPr lang="en-GB" dirty="0"/>
              <a:t>void </a:t>
            </a:r>
            <a:r>
              <a:rPr lang="en-GB" dirty="0" err="1"/>
              <a:t>drawPolyDino</a:t>
            </a:r>
            <a:r>
              <a:rPr lang="en-GB" dirty="0"/>
              <a:t>()</a:t>
            </a:r>
          </a:p>
          <a:p>
            <a:r>
              <a:rPr lang="en-GB" dirty="0"/>
              <a:t>{</a:t>
            </a:r>
          </a:p>
          <a:p>
            <a:endParaRPr lang="en-GB" dirty="0"/>
          </a:p>
          <a:p>
            <a:r>
              <a:rPr lang="en-GB" dirty="0"/>
              <a:t>	glColor3f(1.0f,0.0f,0.0f);</a:t>
            </a:r>
          </a:p>
          <a:p>
            <a:r>
              <a:rPr lang="en-GB" dirty="0"/>
              <a:t>	int count = 0,x1,y1,x2,y2;</a:t>
            </a:r>
          </a:p>
          <a:p>
            <a:r>
              <a:rPr lang="en-GB" dirty="0"/>
              <a:t>	rewind(</a:t>
            </a:r>
            <a:r>
              <a:rPr lang="en-GB" dirty="0" err="1"/>
              <a:t>fp</a:t>
            </a:r>
            <a:r>
              <a:rPr lang="en-GB" dirty="0"/>
              <a:t>);</a:t>
            </a:r>
          </a:p>
          <a:p>
            <a:r>
              <a:rPr lang="en-GB" dirty="0"/>
              <a:t>	while(!</a:t>
            </a:r>
            <a:r>
              <a:rPr lang="en-GB" dirty="0" err="1"/>
              <a:t>feof</a:t>
            </a:r>
            <a:r>
              <a:rPr lang="en-GB" dirty="0"/>
              <a:t>(</a:t>
            </a:r>
            <a:r>
              <a:rPr lang="en-GB" dirty="0" err="1"/>
              <a:t>fp</a:t>
            </a:r>
            <a:r>
              <a:rPr lang="en-GB" dirty="0"/>
              <a:t>) )</a:t>
            </a:r>
          </a:p>
          <a:p>
            <a:r>
              <a:rPr lang="en-GB" dirty="0"/>
              <a:t>	{</a:t>
            </a:r>
          </a:p>
          <a:p>
            <a:r>
              <a:rPr lang="en-GB" dirty="0"/>
              <a:t>		count++;</a:t>
            </a:r>
          </a:p>
          <a:p>
            <a:r>
              <a:rPr lang="en-GB" dirty="0"/>
              <a:t>		if (count&gt;2)</a:t>
            </a:r>
          </a:p>
          <a:p>
            <a:r>
              <a:rPr lang="en-GB" dirty="0"/>
              <a:t>		{</a:t>
            </a:r>
          </a:p>
          <a:p>
            <a:r>
              <a:rPr lang="en-GB" dirty="0"/>
              <a:t>			x1 = x2;</a:t>
            </a:r>
          </a:p>
          <a:p>
            <a:r>
              <a:rPr lang="en-GB" dirty="0"/>
              <a:t>			y1 = y2;</a:t>
            </a:r>
          </a:p>
          <a:p>
            <a:r>
              <a:rPr lang="en-GB" dirty="0"/>
              <a:t>			count=2;</a:t>
            </a:r>
          </a:p>
          <a:p>
            <a:r>
              <a:rPr lang="en-GB" dirty="0"/>
              <a:t>		}</a:t>
            </a:r>
          </a:p>
          <a:p>
            <a:r>
              <a:rPr lang="en-GB" dirty="0"/>
              <a:t>		if (count==1)</a:t>
            </a:r>
          </a:p>
          <a:p>
            <a:r>
              <a:rPr lang="en-GB" dirty="0"/>
              <a:t>		{</a:t>
            </a:r>
          </a:p>
          <a:p>
            <a:r>
              <a:rPr lang="en-GB" dirty="0"/>
              <a:t>			</a:t>
            </a:r>
            <a:r>
              <a:rPr lang="en-GB" dirty="0" err="1"/>
              <a:t>fscanf</a:t>
            </a:r>
            <a:r>
              <a:rPr lang="en-GB" dirty="0"/>
              <a:t>(</a:t>
            </a:r>
            <a:r>
              <a:rPr lang="en-GB" dirty="0" err="1"/>
              <a:t>fp</a:t>
            </a:r>
            <a:r>
              <a:rPr lang="en-GB" dirty="0"/>
              <a:t>, "%</a:t>
            </a:r>
            <a:r>
              <a:rPr lang="en-GB" dirty="0" err="1"/>
              <a:t>d,%d</a:t>
            </a:r>
            <a:r>
              <a:rPr lang="en-GB" dirty="0"/>
              <a:t>", &amp;x1, &amp;y1);</a:t>
            </a:r>
          </a:p>
          <a:p>
            <a:r>
              <a:rPr lang="en-GB" dirty="0"/>
              <a:t>		}</a:t>
            </a:r>
          </a:p>
          <a:p>
            <a:r>
              <a:rPr lang="en-GB" dirty="0"/>
              <a:t>		else</a:t>
            </a:r>
          </a:p>
          <a:p>
            <a:r>
              <a:rPr lang="en-GB" dirty="0"/>
              <a:t>		{</a:t>
            </a:r>
          </a:p>
          <a:p>
            <a:r>
              <a:rPr lang="en-GB" dirty="0"/>
              <a:t>			</a:t>
            </a:r>
            <a:r>
              <a:rPr lang="en-GB" dirty="0" err="1"/>
              <a:t>fscanf</a:t>
            </a:r>
            <a:r>
              <a:rPr lang="en-GB" dirty="0"/>
              <a:t>(</a:t>
            </a:r>
            <a:r>
              <a:rPr lang="en-GB" dirty="0" err="1"/>
              <a:t>fp</a:t>
            </a:r>
            <a:r>
              <a:rPr lang="en-GB" dirty="0"/>
              <a:t>, "%</a:t>
            </a:r>
            <a:r>
              <a:rPr lang="en-GB" dirty="0" err="1"/>
              <a:t>d,%d</a:t>
            </a:r>
            <a:r>
              <a:rPr lang="en-GB" dirty="0"/>
              <a:t>", &amp;x2, &amp;y2);</a:t>
            </a:r>
          </a:p>
          <a:p>
            <a:r>
              <a:rPr lang="en-GB" dirty="0"/>
              <a:t>			</a:t>
            </a:r>
            <a:r>
              <a:rPr lang="en-GB" dirty="0" err="1"/>
              <a:t>printf</a:t>
            </a:r>
            <a:r>
              <a:rPr lang="en-GB" dirty="0"/>
              <a:t>("\</a:t>
            </a:r>
            <a:r>
              <a:rPr lang="en-GB" dirty="0" err="1"/>
              <a:t>n%d</a:t>
            </a:r>
            <a:r>
              <a:rPr lang="en-GB" dirty="0"/>
              <a:t>,%d", x2, y2);</a:t>
            </a:r>
          </a:p>
          <a:p>
            <a:r>
              <a:rPr lang="en-GB" dirty="0"/>
              <a:t>			</a:t>
            </a:r>
            <a:r>
              <a:rPr lang="en-GB" dirty="0" err="1"/>
              <a:t>glBegin</a:t>
            </a:r>
            <a:r>
              <a:rPr lang="en-GB" dirty="0"/>
              <a:t>(GL_LINES);</a:t>
            </a:r>
          </a:p>
          <a:p>
            <a:r>
              <a:rPr lang="en-GB" dirty="0"/>
              <a:t>				glVertex2i( x1, y1);</a:t>
            </a:r>
          </a:p>
          <a:p>
            <a:r>
              <a:rPr lang="en-GB" dirty="0"/>
              <a:t>				glVertex2i( x2, y2);</a:t>
            </a:r>
          </a:p>
          <a:p>
            <a:r>
              <a:rPr lang="en-GB" dirty="0"/>
              <a:t>			</a:t>
            </a:r>
            <a:r>
              <a:rPr lang="en-GB" dirty="0" err="1"/>
              <a:t>glEnd</a:t>
            </a:r>
            <a:r>
              <a:rPr lang="en-GB" dirty="0"/>
              <a:t>();</a:t>
            </a:r>
          </a:p>
          <a:p>
            <a:r>
              <a:rPr lang="en-GB" dirty="0"/>
              <a:t>			</a:t>
            </a:r>
            <a:r>
              <a:rPr lang="en-GB" dirty="0" err="1"/>
              <a:t>storeEdgeInTable</a:t>
            </a:r>
            <a:r>
              <a:rPr lang="en-GB" dirty="0"/>
              <a:t>(x1, y1, x2, y2);//storage of edges in edge table.</a:t>
            </a:r>
          </a:p>
          <a:p>
            <a:r>
              <a:rPr lang="en-GB" dirty="0"/>
              <a:t>			</a:t>
            </a:r>
          </a:p>
          <a:p>
            <a:r>
              <a:rPr lang="en-GB" dirty="0"/>
              <a:t>			</a:t>
            </a:r>
          </a:p>
          <a:p>
            <a:r>
              <a:rPr lang="en-GB" dirty="0"/>
              <a:t>			</a:t>
            </a:r>
            <a:r>
              <a:rPr lang="en-GB" dirty="0" err="1"/>
              <a:t>glFlush</a:t>
            </a:r>
            <a:r>
              <a:rPr lang="en-GB" dirty="0"/>
              <a:t>();</a:t>
            </a:r>
          </a:p>
          <a:p>
            <a:r>
              <a:rPr lang="en-GB" dirty="0"/>
              <a:t>		}</a:t>
            </a:r>
          </a:p>
          <a:p>
            <a:r>
              <a:rPr lang="en-GB" dirty="0"/>
              <a:t>	}</a:t>
            </a:r>
          </a:p>
          <a:p>
            <a:r>
              <a:rPr lang="en-GB" dirty="0"/>
              <a:t>		</a:t>
            </a:r>
          </a:p>
          <a:p>
            <a:r>
              <a:rPr lang="en-GB" dirty="0"/>
              <a:t>		</a:t>
            </a:r>
          </a:p>
          <a:p>
            <a:r>
              <a:rPr lang="en-GB" dirty="0"/>
              <a:t>}</a:t>
            </a:r>
          </a:p>
          <a:p>
            <a:endParaRPr lang="en-GB" dirty="0"/>
          </a:p>
          <a:p>
            <a:r>
              <a:rPr lang="en-GB" dirty="0"/>
              <a:t>void </a:t>
            </a:r>
            <a:r>
              <a:rPr lang="en-GB" dirty="0" err="1"/>
              <a:t>drawDino</a:t>
            </a:r>
            <a:r>
              <a:rPr lang="en-GB" dirty="0"/>
              <a:t>(void)</a:t>
            </a:r>
          </a:p>
          <a:p>
            <a:r>
              <a:rPr lang="en-GB" dirty="0"/>
              <a:t>{</a:t>
            </a:r>
          </a:p>
          <a:p>
            <a:r>
              <a:rPr lang="en-GB" dirty="0"/>
              <a:t>	</a:t>
            </a:r>
            <a:r>
              <a:rPr lang="en-GB" dirty="0" err="1"/>
              <a:t>initEdgeTable</a:t>
            </a:r>
            <a:r>
              <a:rPr lang="en-GB" dirty="0"/>
              <a:t>();</a:t>
            </a:r>
          </a:p>
          <a:p>
            <a:r>
              <a:rPr lang="en-GB" dirty="0"/>
              <a:t>	</a:t>
            </a:r>
            <a:r>
              <a:rPr lang="en-GB" dirty="0" err="1"/>
              <a:t>drawPolyDino</a:t>
            </a:r>
            <a:r>
              <a:rPr lang="en-GB" dirty="0"/>
              <a:t>();</a:t>
            </a:r>
          </a:p>
          <a:p>
            <a:r>
              <a:rPr lang="en-GB" dirty="0"/>
              <a:t>	</a:t>
            </a:r>
            <a:r>
              <a:rPr lang="en-GB" dirty="0" err="1"/>
              <a:t>printf</a:t>
            </a:r>
            <a:r>
              <a:rPr lang="en-GB" dirty="0"/>
              <a:t>("\</a:t>
            </a:r>
            <a:r>
              <a:rPr lang="en-GB" dirty="0" err="1"/>
              <a:t>nTable</a:t>
            </a:r>
            <a:r>
              <a:rPr lang="en-GB" dirty="0"/>
              <a:t>");</a:t>
            </a:r>
          </a:p>
          <a:p>
            <a:r>
              <a:rPr lang="en-GB" dirty="0"/>
              <a:t>	</a:t>
            </a:r>
            <a:r>
              <a:rPr lang="en-GB" dirty="0" err="1"/>
              <a:t>printTable</a:t>
            </a:r>
            <a:r>
              <a:rPr lang="en-GB" dirty="0"/>
              <a:t>();</a:t>
            </a:r>
          </a:p>
          <a:p>
            <a:r>
              <a:rPr lang="en-GB" dirty="0"/>
              <a:t>	</a:t>
            </a:r>
          </a:p>
          <a:p>
            <a:r>
              <a:rPr lang="en-GB" dirty="0"/>
              <a:t>	</a:t>
            </a:r>
            <a:r>
              <a:rPr lang="en-GB" dirty="0" err="1"/>
              <a:t>ScanlineFill</a:t>
            </a:r>
            <a:r>
              <a:rPr lang="en-GB" dirty="0"/>
              <a:t>();//actual calling of scanline filling..</a:t>
            </a:r>
          </a:p>
          <a:p>
            <a:r>
              <a:rPr lang="en-GB" dirty="0"/>
              <a:t>}</a:t>
            </a:r>
          </a:p>
          <a:p>
            <a:endParaRPr lang="en-GB" dirty="0"/>
          </a:p>
          <a:p>
            <a:r>
              <a:rPr lang="en-GB" dirty="0"/>
              <a:t>void main(int </a:t>
            </a:r>
            <a:r>
              <a:rPr lang="en-GB" dirty="0" err="1"/>
              <a:t>argc</a:t>
            </a:r>
            <a:r>
              <a:rPr lang="en-GB" dirty="0"/>
              <a:t>, char** </a:t>
            </a:r>
            <a:r>
              <a:rPr lang="en-GB" dirty="0" err="1"/>
              <a:t>argv</a:t>
            </a:r>
            <a:r>
              <a:rPr lang="en-GB" dirty="0"/>
              <a:t>)</a:t>
            </a:r>
          </a:p>
          <a:p>
            <a:r>
              <a:rPr lang="en-GB" dirty="0"/>
              <a:t>{</a:t>
            </a:r>
          </a:p>
          <a:p>
            <a:r>
              <a:rPr lang="en-GB" dirty="0"/>
              <a:t>	</a:t>
            </a:r>
            <a:r>
              <a:rPr lang="en-GB" dirty="0" err="1"/>
              <a:t>fp</a:t>
            </a:r>
            <a:r>
              <a:rPr lang="en-GB" dirty="0"/>
              <a:t>=</a:t>
            </a:r>
            <a:r>
              <a:rPr lang="en-GB" dirty="0" err="1"/>
              <a:t>fopen</a:t>
            </a:r>
            <a:r>
              <a:rPr lang="en-GB" dirty="0"/>
              <a:t> ("</a:t>
            </a:r>
            <a:r>
              <a:rPr lang="en-GB" dirty="0" err="1"/>
              <a:t>PolyDino.txt","r</a:t>
            </a:r>
            <a:r>
              <a:rPr lang="en-GB" dirty="0"/>
              <a:t>");</a:t>
            </a:r>
          </a:p>
          <a:p>
            <a:r>
              <a:rPr lang="en-GB" dirty="0"/>
              <a:t>	if ( </a:t>
            </a:r>
            <a:r>
              <a:rPr lang="en-GB" dirty="0" err="1"/>
              <a:t>fp</a:t>
            </a:r>
            <a:r>
              <a:rPr lang="en-GB" dirty="0"/>
              <a:t> == NULL )</a:t>
            </a:r>
          </a:p>
          <a:p>
            <a:r>
              <a:rPr lang="en-GB" dirty="0"/>
              <a:t>	{</a:t>
            </a:r>
          </a:p>
          <a:p>
            <a:r>
              <a:rPr lang="en-GB" dirty="0"/>
              <a:t>		</a:t>
            </a:r>
            <a:r>
              <a:rPr lang="en-GB" dirty="0" err="1"/>
              <a:t>printf</a:t>
            </a:r>
            <a:r>
              <a:rPr lang="en-GB" dirty="0"/>
              <a:t>( "Could not open file" ) ;</a:t>
            </a:r>
          </a:p>
          <a:p>
            <a:r>
              <a:rPr lang="en-GB" dirty="0"/>
              <a:t>		return;</a:t>
            </a:r>
          </a:p>
          <a:p>
            <a:r>
              <a:rPr lang="en-GB" dirty="0"/>
              <a:t>	}</a:t>
            </a:r>
          </a:p>
          <a:p>
            <a:r>
              <a:rPr lang="en-GB" dirty="0"/>
              <a:t>	</a:t>
            </a:r>
            <a:r>
              <a:rPr lang="en-GB" dirty="0" err="1"/>
              <a:t>glutInit</a:t>
            </a:r>
            <a:r>
              <a:rPr lang="en-GB" dirty="0"/>
              <a:t>(&amp;</a:t>
            </a:r>
            <a:r>
              <a:rPr lang="en-GB" dirty="0" err="1"/>
              <a:t>argc</a:t>
            </a:r>
            <a:r>
              <a:rPr lang="en-GB" dirty="0"/>
              <a:t>, </a:t>
            </a:r>
            <a:r>
              <a:rPr lang="en-GB" dirty="0" err="1"/>
              <a:t>argv</a:t>
            </a:r>
            <a:r>
              <a:rPr lang="en-GB" dirty="0"/>
              <a:t>);</a:t>
            </a:r>
          </a:p>
          <a:p>
            <a:r>
              <a:rPr lang="en-GB" dirty="0"/>
              <a:t>	</a:t>
            </a:r>
            <a:r>
              <a:rPr lang="en-GB" dirty="0" err="1"/>
              <a:t>glutInitDisplayMode</a:t>
            </a:r>
            <a:r>
              <a:rPr lang="en-GB" dirty="0"/>
              <a:t>(GLUT_SINGLE | GLUT_RGB); </a:t>
            </a:r>
          </a:p>
          <a:p>
            <a:r>
              <a:rPr lang="en-GB" dirty="0"/>
              <a:t>	</a:t>
            </a:r>
            <a:r>
              <a:rPr lang="en-GB" dirty="0" err="1"/>
              <a:t>glutInitWindowSize</a:t>
            </a:r>
            <a:r>
              <a:rPr lang="en-GB" dirty="0"/>
              <a:t>(</a:t>
            </a:r>
            <a:r>
              <a:rPr lang="en-GB" dirty="0" err="1"/>
              <a:t>maxHt,maxWd</a:t>
            </a:r>
            <a:r>
              <a:rPr lang="en-GB" dirty="0"/>
              <a:t>);</a:t>
            </a:r>
          </a:p>
          <a:p>
            <a:r>
              <a:rPr lang="en-GB" dirty="0"/>
              <a:t>	</a:t>
            </a:r>
            <a:r>
              <a:rPr lang="en-GB" dirty="0" err="1"/>
              <a:t>glutInitWindowPosition</a:t>
            </a:r>
            <a:r>
              <a:rPr lang="en-GB" dirty="0"/>
              <a:t>(100, 150);</a:t>
            </a:r>
          </a:p>
          <a:p>
            <a:r>
              <a:rPr lang="en-GB" dirty="0"/>
              <a:t>	</a:t>
            </a:r>
            <a:r>
              <a:rPr lang="en-GB" dirty="0" err="1"/>
              <a:t>glutCreateWindow</a:t>
            </a:r>
            <a:r>
              <a:rPr lang="en-GB" dirty="0"/>
              <a:t>("Scanline filled dinosaur");</a:t>
            </a:r>
          </a:p>
          <a:p>
            <a:r>
              <a:rPr lang="en-GB" dirty="0"/>
              <a:t>	</a:t>
            </a:r>
            <a:r>
              <a:rPr lang="en-GB" dirty="0" err="1"/>
              <a:t>myInit</a:t>
            </a:r>
            <a:r>
              <a:rPr lang="en-GB" dirty="0"/>
              <a:t>();</a:t>
            </a:r>
          </a:p>
          <a:p>
            <a:r>
              <a:rPr lang="en-GB" dirty="0"/>
              <a:t>	</a:t>
            </a:r>
            <a:r>
              <a:rPr lang="en-GB" dirty="0" err="1"/>
              <a:t>glutDisplayFunc</a:t>
            </a:r>
            <a:r>
              <a:rPr lang="en-GB" dirty="0"/>
              <a:t>(</a:t>
            </a:r>
            <a:r>
              <a:rPr lang="en-GB" dirty="0" err="1"/>
              <a:t>drawDino</a:t>
            </a:r>
            <a:r>
              <a:rPr lang="en-GB" dirty="0"/>
              <a:t>);</a:t>
            </a:r>
          </a:p>
          <a:p>
            <a:r>
              <a:rPr lang="en-GB" dirty="0"/>
              <a:t>	</a:t>
            </a:r>
          </a:p>
          <a:p>
            <a:r>
              <a:rPr lang="en-GB" dirty="0"/>
              <a:t>	</a:t>
            </a:r>
            <a:r>
              <a:rPr lang="en-GB" dirty="0" err="1"/>
              <a:t>glutMainLoop</a:t>
            </a:r>
            <a:r>
              <a:rPr lang="en-GB" dirty="0"/>
              <a:t>();</a:t>
            </a:r>
          </a:p>
          <a:p>
            <a:r>
              <a:rPr lang="en-GB" dirty="0"/>
              <a:t>	</a:t>
            </a:r>
            <a:r>
              <a:rPr lang="en-GB" dirty="0" err="1"/>
              <a:t>fclose</a:t>
            </a:r>
            <a:r>
              <a:rPr lang="en-GB" dirty="0"/>
              <a:t>(</a:t>
            </a:r>
            <a:r>
              <a:rPr lang="en-GB" dirty="0" err="1"/>
              <a:t>fp</a:t>
            </a:r>
            <a:r>
              <a:rPr lang="en-GB" dirty="0"/>
              <a:t>);</a:t>
            </a:r>
          </a:p>
          <a:p>
            <a:r>
              <a:rPr lang="en-GB" dirty="0"/>
              <a:t>}</a:t>
            </a:r>
          </a:p>
          <a:p>
            <a:endParaRPr lang="en-GB" dirty="0"/>
          </a:p>
        </p:txBody>
      </p:sp>
    </p:spTree>
    <p:extLst>
      <p:ext uri="{BB962C8B-B14F-4D97-AF65-F5344CB8AC3E}">
        <p14:creationId xmlns:p14="http://schemas.microsoft.com/office/powerpoint/2010/main" val="377673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46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37D9DD-22E3-4698-B153-BC99C7E0BD87}"/>
              </a:ext>
            </a:extLst>
          </p:cNvPr>
          <p:cNvSpPr>
            <a:spLocks noGrp="1"/>
          </p:cNvSpPr>
          <p:nvPr>
            <p:ph type="ctrTitle"/>
          </p:nvPr>
        </p:nvSpPr>
        <p:spPr>
          <a:xfrm>
            <a:off x="262502" y="542715"/>
            <a:ext cx="5048250" cy="1433363"/>
          </a:xfrm>
        </p:spPr>
        <p:txBody>
          <a:bodyPr>
            <a:normAutofit fontScale="90000"/>
          </a:bodyPr>
          <a:lstStyle/>
          <a:p>
            <a:pPr algn="l"/>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t>Group members.</a:t>
            </a:r>
            <a:endParaRPr lang="en-KE" dirty="0">
              <a:latin typeface="Algerian" panose="04020705040A02060702" pitchFamily="82" charset="0"/>
            </a:endParaRPr>
          </a:p>
        </p:txBody>
      </p:sp>
      <p:sp>
        <p:nvSpPr>
          <p:cNvPr id="17" name="Freeform: Shape 16">
            <a:extLst>
              <a:ext uri="{FF2B5EF4-FFF2-40B4-BE49-F238E27FC236}">
                <a16:creationId xmlns:a16="http://schemas.microsoft.com/office/drawing/2014/main" id="{30F70FD7-04A3-4A7F-9D36-B1024F82E485}"/>
              </a:ext>
            </a:extLst>
          </p:cNvPr>
          <p:cNvSpPr/>
          <p:nvPr/>
        </p:nvSpPr>
        <p:spPr>
          <a:xfrm>
            <a:off x="5601441" y="0"/>
            <a:ext cx="65905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a:ln>
                <a:noFill/>
              </a:ln>
              <a:solidFill>
                <a:prstClr val="white"/>
              </a:solidFill>
              <a:effectLst/>
              <a:uLnTx/>
              <a:uFillTx/>
              <a:latin typeface="Algerian" panose="04020705040A02060702" pitchFamily="82" charset="0"/>
              <a:ea typeface="+mn-ea"/>
              <a:cs typeface="+mn-cs"/>
            </a:endParaRPr>
          </a:p>
        </p:txBody>
      </p:sp>
      <p:sp>
        <p:nvSpPr>
          <p:cNvPr id="18" name="Freeform: Shape 17">
            <a:extLst>
              <a:ext uri="{FF2B5EF4-FFF2-40B4-BE49-F238E27FC236}">
                <a16:creationId xmlns:a16="http://schemas.microsoft.com/office/drawing/2014/main" id="{FBD5B247-A3B5-430A-97C5-5508049B8428}"/>
              </a:ext>
            </a:extLst>
          </p:cNvPr>
          <p:cNvSpPr/>
          <p:nvPr/>
        </p:nvSpPr>
        <p:spPr>
          <a:xfrm>
            <a:off x="5798742" y="0"/>
            <a:ext cx="65143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blipFill dpi="0" rotWithShape="1">
            <a:blip r:embed="rId2"/>
            <a:srcRect/>
            <a:stretch>
              <a:fillRect t="-1000" r="3000" b="-8000"/>
            </a:stretch>
          </a:blipFill>
          <a:ln w="444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2" name="TextBox 1">
            <a:extLst>
              <a:ext uri="{FF2B5EF4-FFF2-40B4-BE49-F238E27FC236}">
                <a16:creationId xmlns:a16="http://schemas.microsoft.com/office/drawing/2014/main" id="{66CBFF77-3E4F-45A0-BE09-A6BD5C2E34D0}"/>
              </a:ext>
            </a:extLst>
          </p:cNvPr>
          <p:cNvSpPr txBox="1"/>
          <p:nvPr/>
        </p:nvSpPr>
        <p:spPr>
          <a:xfrm>
            <a:off x="572227" y="2486499"/>
            <a:ext cx="3255913" cy="2862322"/>
          </a:xfrm>
          <a:prstGeom prst="rect">
            <a:avLst/>
          </a:prstGeom>
          <a:noFill/>
        </p:spPr>
        <p:txBody>
          <a:bodyPr wrap="square" rtlCol="0">
            <a:spAutoFit/>
          </a:bodyPr>
          <a:lstStyle/>
          <a:p>
            <a:r>
              <a:rPr lang="en-US" dirty="0"/>
              <a:t>1.  Peter Oundo</a:t>
            </a:r>
          </a:p>
          <a:p>
            <a:r>
              <a:rPr lang="en-US" dirty="0"/>
              <a:t>2. Derrick Karanja.</a:t>
            </a:r>
          </a:p>
          <a:p>
            <a:r>
              <a:rPr lang="en-US" dirty="0"/>
              <a:t>3. Evaline Kimutai.</a:t>
            </a:r>
          </a:p>
          <a:p>
            <a:r>
              <a:rPr lang="en-US" dirty="0"/>
              <a:t>4. Maxwell Ipeni.</a:t>
            </a:r>
          </a:p>
          <a:p>
            <a:r>
              <a:rPr lang="en-US" dirty="0"/>
              <a:t>5. Jesse Njoroge.</a:t>
            </a:r>
          </a:p>
          <a:p>
            <a:r>
              <a:rPr lang="en-US" dirty="0"/>
              <a:t>6. Jeremiah Mulwa.</a:t>
            </a:r>
          </a:p>
          <a:p>
            <a:r>
              <a:rPr lang="en-US" dirty="0"/>
              <a:t>7. Horgah</a:t>
            </a:r>
          </a:p>
          <a:p>
            <a:r>
              <a:rPr lang="en-US" dirty="0"/>
              <a:t>8.  Anthony Munene.</a:t>
            </a:r>
          </a:p>
          <a:p>
            <a:r>
              <a:rPr lang="en-US" dirty="0"/>
              <a:t>9. Peter Njathi.</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19056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37D9DD-22E3-4698-B153-BC99C7E0BD87}"/>
              </a:ext>
            </a:extLst>
          </p:cNvPr>
          <p:cNvSpPr>
            <a:spLocks noGrp="1"/>
          </p:cNvSpPr>
          <p:nvPr>
            <p:ph type="ctrTitle"/>
          </p:nvPr>
        </p:nvSpPr>
        <p:spPr>
          <a:xfrm>
            <a:off x="262502" y="542715"/>
            <a:ext cx="5048250" cy="1433363"/>
          </a:xfrm>
        </p:spPr>
        <p:txBody>
          <a:bodyPr>
            <a:normAutofit fontScale="90000"/>
          </a:bodyPr>
          <a:lstStyle/>
          <a:p>
            <a:pPr algn="l"/>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t>What is a polygon?</a:t>
            </a:r>
            <a:endParaRPr lang="en-KE" dirty="0">
              <a:latin typeface="Algerian" panose="04020705040A02060702" pitchFamily="82" charset="0"/>
            </a:endParaRPr>
          </a:p>
        </p:txBody>
      </p:sp>
      <p:sp>
        <p:nvSpPr>
          <p:cNvPr id="17" name="Freeform: Shape 16">
            <a:extLst>
              <a:ext uri="{FF2B5EF4-FFF2-40B4-BE49-F238E27FC236}">
                <a16:creationId xmlns:a16="http://schemas.microsoft.com/office/drawing/2014/main" id="{30F70FD7-04A3-4A7F-9D36-B1024F82E485}"/>
              </a:ext>
            </a:extLst>
          </p:cNvPr>
          <p:cNvSpPr/>
          <p:nvPr/>
        </p:nvSpPr>
        <p:spPr>
          <a:xfrm>
            <a:off x="5601441" y="0"/>
            <a:ext cx="65905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a:ln>
                <a:noFill/>
              </a:ln>
              <a:solidFill>
                <a:prstClr val="white"/>
              </a:solidFill>
              <a:effectLst/>
              <a:uLnTx/>
              <a:uFillTx/>
              <a:latin typeface="Algerian" panose="04020705040A02060702" pitchFamily="82" charset="0"/>
              <a:ea typeface="+mn-ea"/>
              <a:cs typeface="+mn-cs"/>
            </a:endParaRPr>
          </a:p>
        </p:txBody>
      </p:sp>
      <p:sp>
        <p:nvSpPr>
          <p:cNvPr id="18" name="Freeform: Shape 17">
            <a:extLst>
              <a:ext uri="{FF2B5EF4-FFF2-40B4-BE49-F238E27FC236}">
                <a16:creationId xmlns:a16="http://schemas.microsoft.com/office/drawing/2014/main" id="{FBD5B247-A3B5-430A-97C5-5508049B8428}"/>
              </a:ext>
            </a:extLst>
          </p:cNvPr>
          <p:cNvSpPr/>
          <p:nvPr/>
        </p:nvSpPr>
        <p:spPr>
          <a:xfrm>
            <a:off x="5798742" y="0"/>
            <a:ext cx="65143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blipFill dpi="0" rotWithShape="1">
            <a:blip r:embed="rId2"/>
            <a:srcRect/>
            <a:stretch>
              <a:fillRect t="-1000" r="3000" b="-8000"/>
            </a:stretch>
          </a:blipFill>
          <a:ln w="444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2" name="TextBox 1">
            <a:extLst>
              <a:ext uri="{FF2B5EF4-FFF2-40B4-BE49-F238E27FC236}">
                <a16:creationId xmlns:a16="http://schemas.microsoft.com/office/drawing/2014/main" id="{66CBFF77-3E4F-45A0-BE09-A6BD5C2E34D0}"/>
              </a:ext>
            </a:extLst>
          </p:cNvPr>
          <p:cNvSpPr txBox="1"/>
          <p:nvPr/>
        </p:nvSpPr>
        <p:spPr>
          <a:xfrm>
            <a:off x="572227" y="2486499"/>
            <a:ext cx="3255913" cy="2585323"/>
          </a:xfrm>
          <a:prstGeom prst="rect">
            <a:avLst/>
          </a:prstGeom>
          <a:noFill/>
        </p:spPr>
        <p:txBody>
          <a:bodyPr wrap="square" rtlCol="0">
            <a:spAutoFit/>
          </a:bodyPr>
          <a:lstStyle/>
          <a:p>
            <a:pPr>
              <a:buFont typeface="Wingdings" panose="05000000000000000000" pitchFamily="2" charset="2"/>
              <a:buChar char="ü"/>
            </a:pPr>
            <a:r>
              <a:rPr lang="en-US" dirty="0"/>
              <a:t>Recall : poly means “many” and gons “sides”.</a:t>
            </a:r>
          </a:p>
          <a:p>
            <a:pPr>
              <a:buFont typeface="Wingdings" panose="05000000000000000000" pitchFamily="2" charset="2"/>
              <a:buChar char="ü"/>
            </a:pPr>
            <a:r>
              <a:rPr lang="en-US" dirty="0"/>
              <a:t>A polygon is a close shape having many sides.</a:t>
            </a:r>
          </a:p>
          <a:p>
            <a:pPr>
              <a:buFont typeface="Wingdings" panose="05000000000000000000" pitchFamily="2" charset="2"/>
              <a:buChar char="ü"/>
            </a:pPr>
            <a:r>
              <a:rPr lang="en-US" dirty="0"/>
              <a:t>It is also a closed figure made up of line segment on 2D plane.</a:t>
            </a:r>
          </a:p>
          <a:p>
            <a:pPr>
              <a:buFont typeface="Wingdings" panose="05000000000000000000" pitchFamily="2" charset="2"/>
              <a:buChar char="ü"/>
            </a:pPr>
            <a:r>
              <a:rPr lang="en-US" dirty="0"/>
              <a:t>Examples : square, Triangle, Pentagon, Hexagon etc.</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6157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37D9DD-22E3-4698-B153-BC99C7E0BD87}"/>
              </a:ext>
            </a:extLst>
          </p:cNvPr>
          <p:cNvSpPr>
            <a:spLocks noGrp="1"/>
          </p:cNvSpPr>
          <p:nvPr>
            <p:ph type="ctrTitle"/>
          </p:nvPr>
        </p:nvSpPr>
        <p:spPr>
          <a:xfrm>
            <a:off x="262502" y="542715"/>
            <a:ext cx="5048250" cy="1433363"/>
          </a:xfrm>
        </p:spPr>
        <p:txBody>
          <a:bodyPr>
            <a:normAutofit fontScale="90000"/>
          </a:bodyPr>
          <a:lstStyle/>
          <a:p>
            <a:pPr algn="l"/>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t>Types of polygons</a:t>
            </a:r>
            <a:endParaRPr lang="en-KE" dirty="0">
              <a:latin typeface="Algerian" panose="04020705040A02060702" pitchFamily="82" charset="0"/>
            </a:endParaRPr>
          </a:p>
        </p:txBody>
      </p:sp>
      <p:sp>
        <p:nvSpPr>
          <p:cNvPr id="17" name="Freeform: Shape 16">
            <a:extLst>
              <a:ext uri="{FF2B5EF4-FFF2-40B4-BE49-F238E27FC236}">
                <a16:creationId xmlns:a16="http://schemas.microsoft.com/office/drawing/2014/main" id="{30F70FD7-04A3-4A7F-9D36-B1024F82E485}"/>
              </a:ext>
            </a:extLst>
          </p:cNvPr>
          <p:cNvSpPr/>
          <p:nvPr/>
        </p:nvSpPr>
        <p:spPr>
          <a:xfrm>
            <a:off x="5601441" y="0"/>
            <a:ext cx="65905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a:ln>
                <a:noFill/>
              </a:ln>
              <a:solidFill>
                <a:prstClr val="white"/>
              </a:solidFill>
              <a:effectLst/>
              <a:uLnTx/>
              <a:uFillTx/>
              <a:latin typeface="Algerian" panose="04020705040A02060702" pitchFamily="82" charset="0"/>
              <a:ea typeface="+mn-ea"/>
              <a:cs typeface="+mn-cs"/>
            </a:endParaRPr>
          </a:p>
        </p:txBody>
      </p:sp>
      <p:sp>
        <p:nvSpPr>
          <p:cNvPr id="18" name="Freeform: Shape 17">
            <a:extLst>
              <a:ext uri="{FF2B5EF4-FFF2-40B4-BE49-F238E27FC236}">
                <a16:creationId xmlns:a16="http://schemas.microsoft.com/office/drawing/2014/main" id="{FBD5B247-A3B5-430A-97C5-5508049B8428}"/>
              </a:ext>
            </a:extLst>
          </p:cNvPr>
          <p:cNvSpPr/>
          <p:nvPr/>
        </p:nvSpPr>
        <p:spPr>
          <a:xfrm>
            <a:off x="5798742" y="0"/>
            <a:ext cx="65143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blipFill dpi="0" rotWithShape="1">
            <a:blip r:embed="rId2"/>
            <a:srcRect/>
            <a:stretch>
              <a:fillRect t="-1000" r="3000" b="-8000"/>
            </a:stretch>
          </a:blipFill>
          <a:ln w="444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2" name="TextBox 1">
            <a:extLst>
              <a:ext uri="{FF2B5EF4-FFF2-40B4-BE49-F238E27FC236}">
                <a16:creationId xmlns:a16="http://schemas.microsoft.com/office/drawing/2014/main" id="{66CBFF77-3E4F-45A0-BE09-A6BD5C2E34D0}"/>
              </a:ext>
            </a:extLst>
          </p:cNvPr>
          <p:cNvSpPr txBox="1"/>
          <p:nvPr/>
        </p:nvSpPr>
        <p:spPr>
          <a:xfrm>
            <a:off x="572227" y="2486499"/>
            <a:ext cx="3255913" cy="1477328"/>
          </a:xfrm>
          <a:prstGeom prst="rect">
            <a:avLst/>
          </a:prstGeom>
          <a:noFill/>
        </p:spPr>
        <p:txBody>
          <a:bodyPr wrap="square" rtlCol="0">
            <a:spAutoFit/>
          </a:bodyPr>
          <a:lstStyle/>
          <a:p>
            <a:pPr>
              <a:buFont typeface="Wingdings" panose="05000000000000000000" pitchFamily="2" charset="2"/>
              <a:buChar char="ü"/>
            </a:pPr>
            <a:r>
              <a:rPr lang="en-US" dirty="0"/>
              <a:t>Regular.</a:t>
            </a:r>
          </a:p>
          <a:p>
            <a:pPr>
              <a:buFont typeface="Wingdings" panose="05000000000000000000" pitchFamily="2" charset="2"/>
              <a:buChar char="ü"/>
            </a:pPr>
            <a:r>
              <a:rPr lang="en-US" dirty="0"/>
              <a:t>Irregular.</a:t>
            </a:r>
          </a:p>
          <a:p>
            <a:pPr>
              <a:buFont typeface="Wingdings" panose="05000000000000000000" pitchFamily="2" charset="2"/>
              <a:buChar char="ü"/>
            </a:pPr>
            <a:r>
              <a:rPr lang="en-US" dirty="0"/>
              <a:t>Convex.</a:t>
            </a:r>
          </a:p>
          <a:p>
            <a:pPr>
              <a:buFont typeface="Wingdings" panose="05000000000000000000" pitchFamily="2" charset="2"/>
              <a:buChar char="ü"/>
            </a:pPr>
            <a:r>
              <a:rPr lang="en-US" dirty="0"/>
              <a:t>Concave.</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83147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37D9DD-22E3-4698-B153-BC99C7E0BD87}"/>
              </a:ext>
            </a:extLst>
          </p:cNvPr>
          <p:cNvSpPr>
            <a:spLocks noGrp="1"/>
          </p:cNvSpPr>
          <p:nvPr>
            <p:ph type="ctrTitle"/>
          </p:nvPr>
        </p:nvSpPr>
        <p:spPr>
          <a:xfrm>
            <a:off x="262502" y="542715"/>
            <a:ext cx="5048250" cy="1433363"/>
          </a:xfrm>
        </p:spPr>
        <p:txBody>
          <a:bodyPr>
            <a:normAutofit fontScale="90000"/>
          </a:bodyPr>
          <a:lstStyle/>
          <a:p>
            <a:pPr algn="l"/>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t>Types of polygon filling algorithm.</a:t>
            </a:r>
            <a:endParaRPr lang="en-KE" dirty="0">
              <a:latin typeface="Algerian" panose="04020705040A02060702" pitchFamily="82" charset="0"/>
            </a:endParaRPr>
          </a:p>
        </p:txBody>
      </p:sp>
      <p:sp>
        <p:nvSpPr>
          <p:cNvPr id="17" name="Freeform: Shape 16">
            <a:extLst>
              <a:ext uri="{FF2B5EF4-FFF2-40B4-BE49-F238E27FC236}">
                <a16:creationId xmlns:a16="http://schemas.microsoft.com/office/drawing/2014/main" id="{30F70FD7-04A3-4A7F-9D36-B1024F82E485}"/>
              </a:ext>
            </a:extLst>
          </p:cNvPr>
          <p:cNvSpPr/>
          <p:nvPr/>
        </p:nvSpPr>
        <p:spPr>
          <a:xfrm>
            <a:off x="5601441" y="0"/>
            <a:ext cx="65905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a:ln>
                <a:noFill/>
              </a:ln>
              <a:solidFill>
                <a:prstClr val="white"/>
              </a:solidFill>
              <a:effectLst/>
              <a:uLnTx/>
              <a:uFillTx/>
              <a:latin typeface="Algerian" panose="04020705040A02060702" pitchFamily="82" charset="0"/>
              <a:ea typeface="+mn-ea"/>
              <a:cs typeface="+mn-cs"/>
            </a:endParaRPr>
          </a:p>
        </p:txBody>
      </p:sp>
      <p:sp>
        <p:nvSpPr>
          <p:cNvPr id="18" name="Freeform: Shape 17">
            <a:extLst>
              <a:ext uri="{FF2B5EF4-FFF2-40B4-BE49-F238E27FC236}">
                <a16:creationId xmlns:a16="http://schemas.microsoft.com/office/drawing/2014/main" id="{FBD5B247-A3B5-430A-97C5-5508049B8428}"/>
              </a:ext>
            </a:extLst>
          </p:cNvPr>
          <p:cNvSpPr/>
          <p:nvPr/>
        </p:nvSpPr>
        <p:spPr>
          <a:xfrm>
            <a:off x="5798742" y="0"/>
            <a:ext cx="65143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blipFill dpi="0" rotWithShape="1">
            <a:blip r:embed="rId2"/>
            <a:srcRect/>
            <a:stretch>
              <a:fillRect t="-1000" r="3000" b="-8000"/>
            </a:stretch>
          </a:blipFill>
          <a:ln w="444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2" name="TextBox 1">
            <a:extLst>
              <a:ext uri="{FF2B5EF4-FFF2-40B4-BE49-F238E27FC236}">
                <a16:creationId xmlns:a16="http://schemas.microsoft.com/office/drawing/2014/main" id="{66CBFF77-3E4F-45A0-BE09-A6BD5C2E34D0}"/>
              </a:ext>
            </a:extLst>
          </p:cNvPr>
          <p:cNvSpPr txBox="1"/>
          <p:nvPr/>
        </p:nvSpPr>
        <p:spPr>
          <a:xfrm>
            <a:off x="572227" y="2486499"/>
            <a:ext cx="3255913" cy="1200329"/>
          </a:xfrm>
          <a:prstGeom prst="rect">
            <a:avLst/>
          </a:prstGeom>
          <a:noFill/>
        </p:spPr>
        <p:txBody>
          <a:bodyPr wrap="square" rtlCol="0">
            <a:spAutoFit/>
          </a:bodyPr>
          <a:lstStyle/>
          <a:p>
            <a:pPr>
              <a:buFont typeface="Wingdings" panose="05000000000000000000" pitchFamily="2" charset="2"/>
              <a:buChar char="ü"/>
            </a:pPr>
            <a:r>
              <a:rPr lang="en-US" dirty="0"/>
              <a:t>Scan line filling algorithm.</a:t>
            </a:r>
          </a:p>
          <a:p>
            <a:pPr>
              <a:buFont typeface="Wingdings" panose="05000000000000000000" pitchFamily="2" charset="2"/>
              <a:buChar char="ü"/>
            </a:pPr>
            <a:r>
              <a:rPr lang="en-US" dirty="0"/>
              <a:t>Boundary fill algorithm.</a:t>
            </a:r>
          </a:p>
          <a:p>
            <a:pPr>
              <a:buFont typeface="Wingdings" panose="05000000000000000000" pitchFamily="2" charset="2"/>
              <a:buChar char="ü"/>
            </a:pPr>
            <a:r>
              <a:rPr lang="en-US" dirty="0"/>
              <a:t>Flood fill algorithm.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64889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37D9DD-22E3-4698-B153-BC99C7E0BD87}"/>
              </a:ext>
            </a:extLst>
          </p:cNvPr>
          <p:cNvSpPr>
            <a:spLocks noGrp="1"/>
          </p:cNvSpPr>
          <p:nvPr>
            <p:ph type="ctrTitle"/>
          </p:nvPr>
        </p:nvSpPr>
        <p:spPr>
          <a:xfrm>
            <a:off x="262502" y="542715"/>
            <a:ext cx="5048250" cy="1433363"/>
          </a:xfrm>
        </p:spPr>
        <p:txBody>
          <a:bodyPr>
            <a:normAutofit fontScale="90000"/>
          </a:bodyPr>
          <a:lstStyle/>
          <a:p>
            <a:pPr algn="l"/>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t>What is scan line algorithm?</a:t>
            </a:r>
            <a:endParaRPr lang="en-KE" dirty="0">
              <a:latin typeface="Algerian" panose="04020705040A02060702" pitchFamily="82" charset="0"/>
            </a:endParaRPr>
          </a:p>
        </p:txBody>
      </p:sp>
      <p:sp>
        <p:nvSpPr>
          <p:cNvPr id="17" name="Freeform: Shape 16">
            <a:extLst>
              <a:ext uri="{FF2B5EF4-FFF2-40B4-BE49-F238E27FC236}">
                <a16:creationId xmlns:a16="http://schemas.microsoft.com/office/drawing/2014/main" id="{30F70FD7-04A3-4A7F-9D36-B1024F82E485}"/>
              </a:ext>
            </a:extLst>
          </p:cNvPr>
          <p:cNvSpPr/>
          <p:nvPr/>
        </p:nvSpPr>
        <p:spPr>
          <a:xfrm>
            <a:off x="5601441" y="0"/>
            <a:ext cx="65905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a:ln>
                <a:noFill/>
              </a:ln>
              <a:solidFill>
                <a:prstClr val="white"/>
              </a:solidFill>
              <a:effectLst/>
              <a:uLnTx/>
              <a:uFillTx/>
              <a:latin typeface="Algerian" panose="04020705040A02060702" pitchFamily="82" charset="0"/>
              <a:ea typeface="+mn-ea"/>
              <a:cs typeface="+mn-cs"/>
            </a:endParaRPr>
          </a:p>
        </p:txBody>
      </p:sp>
      <p:sp>
        <p:nvSpPr>
          <p:cNvPr id="18" name="Freeform: Shape 17">
            <a:extLst>
              <a:ext uri="{FF2B5EF4-FFF2-40B4-BE49-F238E27FC236}">
                <a16:creationId xmlns:a16="http://schemas.microsoft.com/office/drawing/2014/main" id="{FBD5B247-A3B5-430A-97C5-5508049B8428}"/>
              </a:ext>
            </a:extLst>
          </p:cNvPr>
          <p:cNvSpPr/>
          <p:nvPr/>
        </p:nvSpPr>
        <p:spPr>
          <a:xfrm>
            <a:off x="5798742" y="0"/>
            <a:ext cx="65143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blipFill dpi="0" rotWithShape="1">
            <a:blip r:embed="rId2"/>
            <a:srcRect/>
            <a:stretch>
              <a:fillRect t="-1000" r="3000" b="-8000"/>
            </a:stretch>
          </a:blipFill>
          <a:ln w="444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2" name="TextBox 1">
            <a:extLst>
              <a:ext uri="{FF2B5EF4-FFF2-40B4-BE49-F238E27FC236}">
                <a16:creationId xmlns:a16="http://schemas.microsoft.com/office/drawing/2014/main" id="{66CBFF77-3E4F-45A0-BE09-A6BD5C2E34D0}"/>
              </a:ext>
            </a:extLst>
          </p:cNvPr>
          <p:cNvSpPr txBox="1"/>
          <p:nvPr/>
        </p:nvSpPr>
        <p:spPr>
          <a:xfrm>
            <a:off x="572227" y="2486499"/>
            <a:ext cx="3582084"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It is basically filling up of polygon using horizontal lines or scanlines.</a:t>
            </a:r>
          </a:p>
          <a:p>
            <a:pPr marL="285750" indent="-285750">
              <a:buFont typeface="Wingdings" panose="05000000000000000000" pitchFamily="2" charset="2"/>
              <a:buChar char="ü"/>
            </a:pPr>
            <a:r>
              <a:rPr lang="en-US" b="0" i="0" dirty="0">
                <a:effectLst/>
                <a:latin typeface="Nunito" panose="020B0604020202020204" pitchFamily="2" charset="0"/>
              </a:rPr>
              <a:t>To understand Scanline, think of the image being drawn by a single pen starting from bottom left, continuing to the right, plotting only points where there is a point present in the image, and when the line is complete, start from the next line and continue.</a:t>
            </a:r>
            <a:endParaRPr kumimoji="0" lang="en-GB" sz="1800" b="0" i="0" u="none" strike="noStrike" kern="1200" cap="none" spc="0" normalizeH="0" baseline="0" noProof="0" dirty="0">
              <a:ln>
                <a:noFill/>
              </a:ln>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383168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37D9DD-22E3-4698-B153-BC99C7E0BD87}"/>
              </a:ext>
            </a:extLst>
          </p:cNvPr>
          <p:cNvSpPr>
            <a:spLocks noGrp="1"/>
          </p:cNvSpPr>
          <p:nvPr>
            <p:ph type="ctrTitle"/>
          </p:nvPr>
        </p:nvSpPr>
        <p:spPr>
          <a:xfrm>
            <a:off x="262502" y="542715"/>
            <a:ext cx="5048250" cy="1433363"/>
          </a:xfrm>
        </p:spPr>
        <p:txBody>
          <a:bodyPr>
            <a:normAutofit fontScale="90000"/>
          </a:bodyPr>
          <a:lstStyle/>
          <a:p>
            <a:pPr algn="l"/>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dirty="0"/>
              <a:t>Data structures used by scan line.</a:t>
            </a:r>
            <a:endParaRPr lang="en-KE" dirty="0">
              <a:latin typeface="Algerian" panose="04020705040A02060702" pitchFamily="82" charset="0"/>
            </a:endParaRPr>
          </a:p>
        </p:txBody>
      </p:sp>
      <p:sp>
        <p:nvSpPr>
          <p:cNvPr id="17" name="Freeform: Shape 16">
            <a:extLst>
              <a:ext uri="{FF2B5EF4-FFF2-40B4-BE49-F238E27FC236}">
                <a16:creationId xmlns:a16="http://schemas.microsoft.com/office/drawing/2014/main" id="{30F70FD7-04A3-4A7F-9D36-B1024F82E485}"/>
              </a:ext>
            </a:extLst>
          </p:cNvPr>
          <p:cNvSpPr/>
          <p:nvPr/>
        </p:nvSpPr>
        <p:spPr>
          <a:xfrm>
            <a:off x="5601441" y="0"/>
            <a:ext cx="65905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a:ln>
                <a:noFill/>
              </a:ln>
              <a:solidFill>
                <a:prstClr val="white"/>
              </a:solidFill>
              <a:effectLst/>
              <a:uLnTx/>
              <a:uFillTx/>
              <a:latin typeface="Algerian" panose="04020705040A02060702" pitchFamily="82" charset="0"/>
              <a:ea typeface="+mn-ea"/>
              <a:cs typeface="+mn-cs"/>
            </a:endParaRPr>
          </a:p>
        </p:txBody>
      </p:sp>
      <p:sp>
        <p:nvSpPr>
          <p:cNvPr id="18" name="Freeform: Shape 17">
            <a:extLst>
              <a:ext uri="{FF2B5EF4-FFF2-40B4-BE49-F238E27FC236}">
                <a16:creationId xmlns:a16="http://schemas.microsoft.com/office/drawing/2014/main" id="{FBD5B247-A3B5-430A-97C5-5508049B8428}"/>
              </a:ext>
            </a:extLst>
          </p:cNvPr>
          <p:cNvSpPr/>
          <p:nvPr/>
        </p:nvSpPr>
        <p:spPr>
          <a:xfrm>
            <a:off x="5798742" y="0"/>
            <a:ext cx="6514359" cy="6858000"/>
          </a:xfrm>
          <a:custGeom>
            <a:avLst/>
            <a:gdLst>
              <a:gd name="connsiteX0" fmla="*/ 4690281 w 6590559"/>
              <a:gd name="connsiteY0" fmla="*/ 0 h 6858000"/>
              <a:gd name="connsiteX1" fmla="*/ 6590559 w 6590559"/>
              <a:gd name="connsiteY1" fmla="*/ 0 h 6858000"/>
              <a:gd name="connsiteX2" fmla="*/ 6590559 w 6590559"/>
              <a:gd name="connsiteY2" fmla="*/ 6858000 h 6858000"/>
              <a:gd name="connsiteX3" fmla="*/ 1258685 w 6590559"/>
              <a:gd name="connsiteY3" fmla="*/ 6858000 h 6858000"/>
              <a:gd name="connsiteX4" fmla="*/ 321393 w 6590559"/>
              <a:gd name="connsiteY4" fmla="*/ 5920708 h 6858000"/>
              <a:gd name="connsiteX5" fmla="*/ 321393 w 6590559"/>
              <a:gd name="connsiteY5" fmla="*/ 43688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0559" h="6858000">
                <a:moveTo>
                  <a:pt x="4690281" y="0"/>
                </a:moveTo>
                <a:lnTo>
                  <a:pt x="6590559" y="0"/>
                </a:lnTo>
                <a:lnTo>
                  <a:pt x="6590559" y="6858000"/>
                </a:lnTo>
                <a:lnTo>
                  <a:pt x="1258685" y="6858000"/>
                </a:lnTo>
                <a:lnTo>
                  <a:pt x="321393" y="5920708"/>
                </a:lnTo>
                <a:cubicBezTo>
                  <a:pt x="-107130" y="5492185"/>
                  <a:pt x="-107130" y="4797412"/>
                  <a:pt x="321393" y="4368889"/>
                </a:cubicBezTo>
                <a:close/>
              </a:path>
            </a:pathLst>
          </a:custGeom>
          <a:blipFill dpi="0" rotWithShape="1">
            <a:blip r:embed="rId2"/>
            <a:srcRect/>
            <a:stretch>
              <a:fillRect t="-1000" r="3000" b="-8000"/>
            </a:stretch>
          </a:blipFill>
          <a:ln w="444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KE"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2" name="TextBox 1">
            <a:extLst>
              <a:ext uri="{FF2B5EF4-FFF2-40B4-BE49-F238E27FC236}">
                <a16:creationId xmlns:a16="http://schemas.microsoft.com/office/drawing/2014/main" id="{66CBFF77-3E4F-45A0-BE09-A6BD5C2E34D0}"/>
              </a:ext>
            </a:extLst>
          </p:cNvPr>
          <p:cNvSpPr txBox="1"/>
          <p:nvPr/>
        </p:nvSpPr>
        <p:spPr>
          <a:xfrm>
            <a:off x="572227" y="2486499"/>
            <a:ext cx="3255913" cy="3693319"/>
          </a:xfrm>
          <a:prstGeom prst="rect">
            <a:avLst/>
          </a:prstGeom>
          <a:noFill/>
        </p:spPr>
        <p:txBody>
          <a:bodyPr wrap="square" rtlCol="0">
            <a:spAutoFit/>
          </a:bodyPr>
          <a:lstStyle/>
          <a:p>
            <a:pPr marL="342900" indent="-342900">
              <a:buFont typeface="+mj-lt"/>
              <a:buAutoNum type="arabicParenR"/>
            </a:pPr>
            <a:r>
              <a:rPr lang="en-US" dirty="0"/>
              <a:t>Edge list table: it contains records of all the edges by story their endpoint coordinates. </a:t>
            </a:r>
          </a:p>
          <a:p>
            <a:pPr marL="342900" indent="-342900">
              <a:buFont typeface="+mj-lt"/>
              <a:buAutoNum type="arabicParenR"/>
            </a:pPr>
            <a:r>
              <a:rPr lang="en-US" dirty="0"/>
              <a:t>Active edges list table: it contains all those edges of the polygon that are intersected.</a:t>
            </a:r>
          </a:p>
          <a:p>
            <a:pPr marL="342900" indent="-342900">
              <a:buFont typeface="+mj-lt"/>
              <a:buAutoNum type="arabicParenR"/>
            </a:pPr>
            <a:r>
              <a:rPr lang="en-US" dirty="0"/>
              <a:t>Polygon table: contains of polygon id, polygon endpoint, shading info and in/out. </a:t>
            </a: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74993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an Line Algorithm">
            <a:extLst>
              <a:ext uri="{FF2B5EF4-FFF2-40B4-BE49-F238E27FC236}">
                <a16:creationId xmlns:a16="http://schemas.microsoft.com/office/drawing/2014/main" id="{02BCD133-CC90-4BC3-8771-13BBD96AA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598" y="966477"/>
            <a:ext cx="3073639" cy="2609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5D10E3-E645-4B49-9641-5AD1889B62A0}"/>
              </a:ext>
            </a:extLst>
          </p:cNvPr>
          <p:cNvSpPr txBox="1"/>
          <p:nvPr/>
        </p:nvSpPr>
        <p:spPr>
          <a:xfrm>
            <a:off x="3108542" y="606283"/>
            <a:ext cx="5974915" cy="59400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herit"/>
              </a:rPr>
              <a:t>Step 1</a:t>
            </a:r>
            <a:r>
              <a:rPr kumimoji="0" lang="en-US" altLang="en-US" sz="1800" b="0" i="0" u="none" strike="noStrike" cap="none" normalizeH="0" baseline="0" dirty="0">
                <a:ln>
                  <a:noFill/>
                </a:ln>
                <a:effectLst/>
                <a:latin typeface="Verdana" panose="020B0604030504040204" pitchFamily="34" charset="0"/>
              </a:rPr>
              <a:t> − Find out the Ymin and Ymax from the given polygon.</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a:t>
            </a:r>
            <a:r>
              <a:rPr kumimoji="0" lang="en-US" altLang="en-US" sz="16400" b="0" i="0" u="none" strike="noStrike" cap="none" normalizeH="0" baseline="0" dirty="0">
                <a:ln>
                  <a:noFill/>
                </a:ln>
                <a:effectLst/>
                <a:latin typeface="Arial" panose="020B0604020202020204" pitchFamily="34" charset="0"/>
              </a:rPr>
              <a:t>         </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herit"/>
              </a:rPr>
              <a:t>Step 2</a:t>
            </a:r>
            <a:r>
              <a:rPr kumimoji="0" lang="en-US" altLang="en-US" sz="1800" b="0" i="0" u="none" strike="noStrike" cap="none" normalizeH="0" baseline="0" dirty="0">
                <a:ln>
                  <a:noFill/>
                </a:ln>
                <a:effectLst/>
                <a:latin typeface="Verdana" panose="020B0604030504040204" pitchFamily="34" charset="0"/>
              </a:rPr>
              <a:t> − Scanline intersects with each edge of the polygon from Ymin to Ymax. Name each intersection point of the polygon. As per the figure shown above, they are named as p0, p1, p2, p3.</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herit"/>
              </a:rPr>
              <a:t>Step 3</a:t>
            </a:r>
            <a:r>
              <a:rPr kumimoji="0" lang="en-US" altLang="en-US" sz="1800" b="0" i="0" u="none" strike="noStrike" cap="none" normalizeH="0" baseline="0" dirty="0">
                <a:ln>
                  <a:noFill/>
                </a:ln>
                <a:effectLst/>
                <a:latin typeface="Verdana" panose="020B0604030504040204" pitchFamily="34" charset="0"/>
              </a:rPr>
              <a:t> − Sort the intersection point in the increasing order of X coordinate i.e. </a:t>
            </a:r>
            <a:r>
              <a:rPr kumimoji="0" lang="en-US" altLang="en-US" sz="1500" b="0" i="0" u="none" strike="noStrike" cap="none" normalizeH="0" baseline="0" dirty="0">
                <a:ln>
                  <a:noFill/>
                </a:ln>
                <a:effectLst/>
                <a:latin typeface="MathJax_Math-italic"/>
              </a:rPr>
              <a:t>p</a:t>
            </a:r>
            <a:r>
              <a:rPr kumimoji="0" lang="en-US" altLang="en-US" sz="1500" b="0" i="0" u="none" strike="noStrike" cap="none" normalizeH="0" baseline="0" dirty="0">
                <a:ln>
                  <a:noFill/>
                </a:ln>
                <a:effectLst/>
                <a:latin typeface="MathJax_Main"/>
              </a:rPr>
              <a:t>0</a:t>
            </a:r>
            <a:r>
              <a:rPr kumimoji="0" lang="en-US" altLang="en-US" sz="1500" b="0" i="0" u="none" strike="noStrike" cap="none" normalizeH="0" baseline="0">
                <a:ln>
                  <a:noFill/>
                </a:ln>
                <a:effectLst/>
                <a:latin typeface="MathJax_Main"/>
              </a:rPr>
              <a:t>,</a:t>
            </a:r>
            <a:r>
              <a:rPr kumimoji="0" lang="en-US" altLang="en-US" sz="1500" b="0" i="0" u="none" strike="noStrike" cap="none" normalizeH="0" baseline="0">
                <a:ln>
                  <a:noFill/>
                </a:ln>
                <a:effectLst/>
                <a:latin typeface="MathJax_Math-italic"/>
              </a:rPr>
              <a:t>p</a:t>
            </a:r>
            <a:r>
              <a:rPr lang="en-US" altLang="en-US" sz="1500">
                <a:latin typeface="MathJax_Main"/>
              </a:rPr>
              <a:t>1, </a:t>
            </a:r>
            <a:r>
              <a:rPr kumimoji="0" lang="en-US" altLang="en-US" sz="1800" b="0" i="0" u="none" strike="noStrike" cap="none" normalizeH="0" baseline="0">
                <a:ln>
                  <a:noFill/>
                </a:ln>
                <a:effectLst/>
                <a:latin typeface="Verdana" panose="020B0604030504040204" pitchFamily="34" charset="0"/>
              </a:rPr>
              <a:t> </a:t>
            </a:r>
            <a:r>
              <a:rPr kumimoji="0" lang="en-US" altLang="en-US" sz="1500" b="0" i="0" u="none" strike="noStrike" cap="none" normalizeH="0" baseline="0" dirty="0">
                <a:ln>
                  <a:noFill/>
                </a:ln>
                <a:effectLst/>
                <a:latin typeface="MathJax_Math-italic"/>
              </a:rPr>
              <a:t>p</a:t>
            </a:r>
            <a:r>
              <a:rPr kumimoji="0" lang="en-US" altLang="en-US" sz="1500" b="0" i="0" u="none" strike="noStrike" cap="none" normalizeH="0" baseline="0" dirty="0">
                <a:ln>
                  <a:noFill/>
                </a:ln>
                <a:effectLst/>
                <a:latin typeface="MathJax_Main"/>
              </a:rPr>
              <a:t>1</a:t>
            </a:r>
            <a:r>
              <a:rPr kumimoji="0" lang="en-US" altLang="en-US" sz="1500" b="0" i="0" u="none" strike="noStrike" cap="none" normalizeH="0" baseline="0">
                <a:ln>
                  <a:noFill/>
                </a:ln>
                <a:effectLst/>
                <a:latin typeface="MathJax_Main"/>
              </a:rPr>
              <a:t>,</a:t>
            </a:r>
            <a:r>
              <a:rPr kumimoji="0" lang="en-US" altLang="en-US" sz="1500" b="0" i="0" u="none" strike="noStrike" cap="none" normalizeH="0" baseline="0">
                <a:ln>
                  <a:noFill/>
                </a:ln>
                <a:effectLst/>
                <a:latin typeface="MathJax_Math-italic"/>
              </a:rPr>
              <a:t>p</a:t>
            </a:r>
            <a:r>
              <a:rPr kumimoji="0" lang="en-US" altLang="en-US" sz="1500" b="0" i="0" u="none" strike="noStrike" cap="none" normalizeH="0" baseline="0">
                <a:ln>
                  <a:noFill/>
                </a:ln>
                <a:effectLst/>
                <a:latin typeface="MathJax_Main"/>
              </a:rPr>
              <a:t>2</a:t>
            </a:r>
            <a:r>
              <a:rPr kumimoji="0" lang="en-US" altLang="en-US" sz="1100" b="0" i="0" u="none" strike="noStrike" cap="none" normalizeH="0" baseline="0">
                <a:ln>
                  <a:noFill/>
                </a:ln>
                <a:effectLst/>
                <a:latin typeface="Verdana" panose="020B0604030504040204" pitchFamily="34" charset="0"/>
              </a:rPr>
              <a:t> </a:t>
            </a:r>
            <a:r>
              <a:rPr kumimoji="0" lang="en-US" altLang="en-US" sz="1100" b="0" i="0" u="none" strike="noStrike" cap="none" normalizeH="0" baseline="0" dirty="0">
                <a:ln>
                  <a:noFill/>
                </a:ln>
                <a:effectLst/>
                <a:latin typeface="Verdana" panose="020B0604030504040204" pitchFamily="34" charset="0"/>
              </a:rPr>
              <a:t>and</a:t>
            </a:r>
            <a:r>
              <a:rPr kumimoji="0" lang="en-US" altLang="en-US" sz="1800" b="0" i="0" u="none" strike="noStrike" cap="none" normalizeH="0" baseline="0" dirty="0">
                <a:ln>
                  <a:noFill/>
                </a:ln>
                <a:effectLst/>
                <a:latin typeface="Verdana" panose="020B0604030504040204" pitchFamily="34" charset="0"/>
              </a:rPr>
              <a:t> </a:t>
            </a:r>
            <a:r>
              <a:rPr kumimoji="0" lang="en-US" altLang="en-US" sz="1500" b="0" i="0" u="none" strike="noStrike" cap="none" normalizeH="0" baseline="0" dirty="0">
                <a:ln>
                  <a:noFill/>
                </a:ln>
                <a:effectLst/>
                <a:latin typeface="MathJax_Math-italic"/>
              </a:rPr>
              <a:t>p</a:t>
            </a:r>
            <a:r>
              <a:rPr kumimoji="0" lang="en-US" altLang="en-US" sz="1500" b="0" i="0" u="none" strike="noStrike" cap="none" normalizeH="0" baseline="0" dirty="0">
                <a:ln>
                  <a:noFill/>
                </a:ln>
                <a:effectLst/>
                <a:latin typeface="MathJax_Main"/>
              </a:rPr>
              <a:t>2</a:t>
            </a:r>
            <a:r>
              <a:rPr kumimoji="0" lang="en-US" altLang="en-US" sz="1500" b="0" i="0" u="none" strike="noStrike" cap="none" normalizeH="0" baseline="0">
                <a:ln>
                  <a:noFill/>
                </a:ln>
                <a:effectLst/>
                <a:latin typeface="MathJax_Main"/>
              </a:rPr>
              <a:t>,</a:t>
            </a:r>
            <a:r>
              <a:rPr kumimoji="0" lang="en-US" altLang="en-US" sz="1500" b="0" i="0" u="none" strike="noStrike" cap="none" normalizeH="0" baseline="0">
                <a:ln>
                  <a:noFill/>
                </a:ln>
                <a:effectLst/>
                <a:latin typeface="MathJax_Math-italic"/>
              </a:rPr>
              <a:t>p</a:t>
            </a:r>
            <a:r>
              <a:rPr kumimoji="0" lang="en-US" altLang="en-US" sz="1500" b="0" i="0" u="none" strike="noStrike" cap="none" normalizeH="0" baseline="0">
                <a:ln>
                  <a:noFill/>
                </a:ln>
                <a:effectLst/>
                <a:latin typeface="MathJax_Main"/>
              </a:rPr>
              <a:t>3</a:t>
            </a:r>
            <a:r>
              <a:rPr lang="en-US" altLang="en-US" sz="1200">
                <a:latin typeface="inherit"/>
              </a:rPr>
              <a: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herit"/>
              </a:rPr>
              <a:t>Step 4</a:t>
            </a:r>
            <a:r>
              <a:rPr kumimoji="0" lang="en-US" altLang="en-US" sz="1800" b="0" i="0" u="none" strike="noStrike" cap="none" normalizeH="0" baseline="0" dirty="0">
                <a:ln>
                  <a:noFill/>
                </a:ln>
                <a:effectLst/>
                <a:latin typeface="Verdana" panose="020B0604030504040204" pitchFamily="34" charset="0"/>
              </a:rPr>
              <a:t> − Fill all those pair of coordinates that are inside polygons and ignore the alternate pairs.</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9860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358649-A250-45BB-ACDF-E76BA0A372B5}"/>
              </a:ext>
            </a:extLst>
          </p:cNvPr>
          <p:cNvSpPr txBox="1"/>
          <p:nvPr/>
        </p:nvSpPr>
        <p:spPr>
          <a:xfrm>
            <a:off x="1027289" y="824089"/>
            <a:ext cx="1813382" cy="369332"/>
          </a:xfrm>
          <a:prstGeom prst="rect">
            <a:avLst/>
          </a:prstGeom>
          <a:noFill/>
        </p:spPr>
        <p:txBody>
          <a:bodyPr wrap="none" rtlCol="0">
            <a:spAutoFit/>
          </a:bodyPr>
          <a:lstStyle/>
          <a:p>
            <a:r>
              <a:rPr lang="en-US" dirty="0"/>
              <a:t>Scanline method.</a:t>
            </a:r>
            <a:endParaRPr lang="en-GB" dirty="0"/>
          </a:p>
        </p:txBody>
      </p:sp>
      <p:sp>
        <p:nvSpPr>
          <p:cNvPr id="7" name="Rectangle 2">
            <a:extLst>
              <a:ext uri="{FF2B5EF4-FFF2-40B4-BE49-F238E27FC236}">
                <a16:creationId xmlns:a16="http://schemas.microsoft.com/office/drawing/2014/main" id="{13CEB083-FCF2-46BF-B755-33DF8DD8030F}"/>
              </a:ext>
            </a:extLst>
          </p:cNvPr>
          <p:cNvSpPr>
            <a:spLocks noChangeArrowheads="1"/>
          </p:cNvSpPr>
          <p:nvPr/>
        </p:nvSpPr>
        <p:spPr bwMode="auto">
          <a:xfrm>
            <a:off x="163689" y="1193421"/>
            <a:ext cx="14122400" cy="289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effectLst/>
                <a:latin typeface="Consolas" panose="020B0609020204030204" pitchFamily="49" charset="0"/>
              </a:rPr>
              <a:t>We will process the polygon edge after edge, and store in the edge Table.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effectLst/>
                <a:latin typeface="Consolas" panose="020B0609020204030204" pitchFamily="49" charset="0"/>
              </a:rPr>
              <a:t>Storing: storing the edge in the same scanline edge tuple as the lowermost point’s, y-coordinate value of the edge.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effectLst/>
                <a:latin typeface="Consolas" panose="020B0609020204030204" pitchFamily="49" charset="0"/>
              </a:rPr>
              <a:t>After addition of any edge in an edge tuple, the tuple is sorted using insertion sort, according to its xofymin value.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effectLst/>
                <a:latin typeface="Consolas" panose="020B0609020204030204" pitchFamily="49" charset="0"/>
              </a:rPr>
              <a:t>After the whole polygon is added to the edge table, the figure is now filled.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effectLst/>
                <a:latin typeface="Consolas" panose="020B0609020204030204" pitchFamily="49" charset="0"/>
              </a:rPr>
              <a:t>Filling is started from the first scanline at the bottom, and continued till the top.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effectLst/>
                <a:latin typeface="Consolas" panose="020B0609020204030204" pitchFamily="49" charset="0"/>
              </a:rPr>
              <a:t>Now the active edge table is taken and the following things are repeated for each scanline:</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Consolas" panose="020B0609020204030204" pitchFamily="49" charset="0"/>
              </a:rPr>
              <a:t>  i. Copy all edge buckets of the designated scanline to the active edge tuple</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Consolas" panose="020B0609020204030204" pitchFamily="49" charset="0"/>
              </a:rPr>
              <a:t>  ii. Perform an insertion sort according to the xofymin values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Consolas" panose="020B0609020204030204" pitchFamily="49" charset="0"/>
              </a:rPr>
              <a:t>  </a:t>
            </a:r>
            <a:r>
              <a:rPr kumimoji="0" lang="en-US" altLang="en-US" sz="1400" b="0" i="0" u="none" strike="noStrike" cap="none" normalizeH="0" baseline="0" dirty="0">
                <a:ln>
                  <a:noFill/>
                </a:ln>
                <a:effectLst/>
                <a:latin typeface="Consolas" panose="020B0609020204030204" pitchFamily="49" charset="0"/>
              </a:rPr>
              <a:t>iii. Remove all edge buckets whose ymax is equal or greater than the scanline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Consolas" panose="020B0609020204030204" pitchFamily="49" charset="0"/>
              </a:rPr>
              <a:t>  iv. Fill-up pairs of edges in active tuple, if any vertex is got, follow these instructions:</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Consolas" panose="020B0609020204030204" pitchFamily="49" charset="0"/>
              </a:rPr>
              <a:t>  - If both lines intersecting at the vertex are on the same side of the scanline, consider it as two points.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Consolas" panose="020B0609020204030204" pitchFamily="49" charset="0"/>
              </a:rPr>
              <a:t>  - If lines intersecting at the vertex are at opposite sides of the scanline, consider it as only one point.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Consolas" panose="020B0609020204030204" pitchFamily="49" charset="0"/>
              </a:rPr>
              <a:t>v. Update the xofymin by adding slope inverse for each bucket.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65996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545</TotalTime>
  <Words>3279</Words>
  <Application>Microsoft Office PowerPoint</Application>
  <PresentationFormat>Widescreen</PresentationFormat>
  <Paragraphs>457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SCANLINE ALGORITHIM</vt:lpstr>
      <vt:lpstr>     Group members.</vt:lpstr>
      <vt:lpstr>     What is a polygon?</vt:lpstr>
      <vt:lpstr>     Types of polygons</vt:lpstr>
      <vt:lpstr>     Types of polygon filling algorithm.</vt:lpstr>
      <vt:lpstr>     What is scan line algorithm?</vt:lpstr>
      <vt:lpstr>     Data structures used by scan line.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Njathi</dc:creator>
  <cp:lastModifiedBy>Peter Njathi</cp:lastModifiedBy>
  <cp:revision>30</cp:revision>
  <dcterms:created xsi:type="dcterms:W3CDTF">2024-02-21T02:30:26Z</dcterms:created>
  <dcterms:modified xsi:type="dcterms:W3CDTF">2024-02-29T05:54:09Z</dcterms:modified>
</cp:coreProperties>
</file>