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86E"/>
    <a:srgbClr val="B9B2E8"/>
    <a:srgbClr val="E289F8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SAKURA UI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972185" y="457835"/>
          <a:ext cx="968629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45"/>
                <a:gridCol w="1806575"/>
                <a:gridCol w="1327150"/>
                <a:gridCol w="1870710"/>
                <a:gridCol w="1362075"/>
                <a:gridCol w="14611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basic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form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navigation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message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other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Data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button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tab</a:t>
                      </a:r>
                      <a:r>
                        <a:rPr lang="zh-CN" altLang="en-US" sz="1400"/>
                        <a:t>（</a:t>
                      </a:r>
                      <a:r>
                        <a:rPr lang="en-US" altLang="zh-CN" sz="1400">
                          <a:solidFill>
                            <a:srgbClr val="0070C0"/>
                          </a:solidFill>
                        </a:rPr>
                        <a:t>eventBus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toast</a:t>
                      </a:r>
                      <a:r>
                        <a:rPr lang="en-US" altLang="zh-CN" sz="1400"/>
                        <a:t>(</a:t>
                      </a:r>
                      <a:r>
                        <a:rPr lang="zh-CN" alt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插件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collapse </a:t>
                      </a:r>
                      <a:r>
                        <a:rPr lang="en-US" altLang="zh-CN" sz="1400"/>
                        <a:t>(</a:t>
                      </a:r>
                      <a:r>
                        <a:rPr lang="en-US" altLang="zh-CN" sz="1400">
                          <a:solidFill>
                            <a:srgbClr val="0070C0"/>
                          </a:solidFill>
                          <a:sym typeface="+mn-ea"/>
                        </a:rPr>
                        <a:t>eventBus,</a:t>
                      </a:r>
                      <a:r>
                        <a:rPr lang="zh-CN" altLang="en-US" sz="1400">
                          <a:solidFill>
                            <a:srgbClr val="FFC000"/>
                          </a:solidFill>
                        </a:rPr>
                        <a:t>单数据流</a:t>
                      </a:r>
                      <a:r>
                        <a:rPr lang="en-US" altLang="zh-CN" sz="1400">
                          <a:solidFill>
                            <a:srgbClr val="FFC000"/>
                          </a:solidFill>
                        </a:rPr>
                        <a:t>)</a:t>
                      </a:r>
                      <a:endParaRPr lang="en-US" altLang="zh-CN" sz="140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pagination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icon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cascader </a:t>
                      </a:r>
                      <a:r>
                        <a:rPr lang="en-US" altLang="zh-CN" sz="1400">
                          <a:sym typeface="+mn-ea"/>
                        </a:rPr>
                        <a:t>(</a:t>
                      </a:r>
                      <a:r>
                        <a:rPr lang="zh-CN" altLang="en-US" sz="1400">
                          <a:solidFill>
                            <a:srgbClr val="FFC000"/>
                          </a:solidFill>
                          <a:sym typeface="+mn-ea"/>
                        </a:rPr>
                        <a:t>单数据流</a:t>
                      </a:r>
                      <a:r>
                        <a:rPr lang="en-US" altLang="zh-CN" sz="1400">
                          <a:sym typeface="+mn-ea"/>
                        </a:rPr>
                        <a:t>/</a:t>
                      </a:r>
                      <a:r>
                        <a:rPr lang="zh-CN" altLang="en-US" sz="140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+mn-ea"/>
                        </a:rPr>
                        <a:t>递归</a:t>
                      </a:r>
                      <a:r>
                        <a:rPr lang="en-US" altLang="zh-CN" sz="1400">
                          <a:sym typeface="+mn-ea"/>
                        </a:rPr>
                        <a:t>)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nav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popover</a:t>
                      </a:r>
                      <a:r>
                        <a:rPr lang="zh-CN" altLang="en-US" sz="1400"/>
                        <a:t>（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事件监听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js Dom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slider</a:t>
                      </a:r>
                      <a:r>
                        <a:rPr lang="zh-CN" altLang="en-US" sz="1400"/>
                        <a:t>（</a:t>
                      </a:r>
                      <a:r>
                        <a:rPr lang="zh-CN" altLang="en-US" sz="1400">
                          <a:solidFill>
                            <a:srgbClr val="FFC000"/>
                          </a:solidFill>
                        </a:rPr>
                        <a:t>单数据流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table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grid </a:t>
                      </a:r>
                      <a:r>
                        <a:rPr lang="en-US" altLang="zh-CN" sz="1400"/>
                        <a:t>(</a:t>
                      </a:r>
                      <a:r>
                        <a:rPr lang="zh-CN" altLang="en-US" sz="1400">
                          <a:solidFill>
                            <a:srgbClr val="7030A0"/>
                          </a:solidFill>
                        </a:rPr>
                        <a:t>媒体查询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form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sticky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layout </a:t>
                      </a:r>
                      <a:r>
                        <a:rPr lang="en-US" altLang="zh-CN" sz="1400"/>
                        <a:t>(</a:t>
                      </a:r>
                      <a:r>
                        <a:rPr lang="en-US" altLang="zh-CN" sz="1400">
                          <a:solidFill>
                            <a:srgbClr val="7030A0"/>
                          </a:solidFill>
                        </a:rPr>
                        <a:t>flex </a:t>
                      </a:r>
                      <a:r>
                        <a:rPr lang="zh-CN" altLang="en-US" sz="1400">
                          <a:solidFill>
                            <a:srgbClr val="7030A0"/>
                          </a:solidFill>
                        </a:rPr>
                        <a:t>布局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uploader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router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datepicker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697595" y="4189730"/>
            <a:ext cx="25965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api:</a:t>
            </a:r>
            <a:endParaRPr lang="en-US" altLang="zh-CN"/>
          </a:p>
          <a:p>
            <a:r>
              <a:rPr lang="en-US" altLang="zh-CN"/>
              <a:t>$children</a:t>
            </a:r>
            <a:endParaRPr lang="en-US" altLang="zh-CN"/>
          </a:p>
          <a:p>
            <a:r>
              <a:rPr lang="en-US" altLang="zh-CN"/>
              <a:t>provide &amp; inject</a:t>
            </a:r>
            <a:endParaRPr lang="en-US" altLang="zh-CN"/>
          </a:p>
          <a:p>
            <a:r>
              <a:rPr lang="en-US" altLang="zh-CN"/>
              <a:t>$on</a:t>
            </a:r>
            <a:endParaRPr lang="en-US" altLang="zh-CN"/>
          </a:p>
          <a:p>
            <a:r>
              <a:rPr lang="en-US" altLang="zh-CN"/>
              <a:t>$emit</a:t>
            </a:r>
            <a:endParaRPr lang="en-US" altLang="zh-CN"/>
          </a:p>
          <a:p>
            <a:r>
              <a:rPr lang="en-US" altLang="zh-CN"/>
              <a:t>updated()</a:t>
            </a:r>
            <a:endParaRPr lang="en-US" altLang="zh-CN"/>
          </a:p>
          <a:p>
            <a:r>
              <a:rPr lang="en-US" altLang="zh-CN"/>
              <a:t>transition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23335" y="4834890"/>
            <a:ext cx="1922780" cy="826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eventBUS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6443345" y="4653280"/>
            <a:ext cx="1922780" cy="8261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单数据流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56565" y="4540250"/>
            <a:ext cx="1922780" cy="8261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原生</a:t>
            </a:r>
            <a:r>
              <a:rPr lang="en-US" altLang="zh-CN"/>
              <a:t>js </a:t>
            </a:r>
            <a:r>
              <a:rPr lang="zh-CN" altLang="en-US"/>
              <a:t>操作</a:t>
            </a:r>
            <a:r>
              <a:rPr lang="en-US" altLang="zh-CN"/>
              <a:t>Dom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3055" y="5590540"/>
            <a:ext cx="1922780" cy="826135"/>
          </a:xfrm>
          <a:prstGeom prst="ellipse">
            <a:avLst/>
          </a:prstGeom>
          <a:solidFill>
            <a:srgbClr val="B9B2E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媒体查询</a:t>
            </a:r>
            <a:r>
              <a:rPr lang="en-US" altLang="zh-CN"/>
              <a:t>/flex</a:t>
            </a:r>
            <a:r>
              <a:rPr lang="zh-CN" altLang="en-US"/>
              <a:t>布局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235835" y="3714115"/>
            <a:ext cx="1922780" cy="8261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递 归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104130" y="3714115"/>
            <a:ext cx="1416050" cy="6311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事 件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134610" y="5661025"/>
            <a:ext cx="1922780" cy="82613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Vue </a:t>
            </a:r>
            <a:r>
              <a:rPr lang="zh-CN" altLang="en-US" sz="1400"/>
              <a:t>插件开发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同侧圆角矩形 3"/>
          <p:cNvSpPr/>
          <p:nvPr/>
        </p:nvSpPr>
        <p:spPr>
          <a:xfrm>
            <a:off x="612140" y="1143000"/>
            <a:ext cx="1003300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</a:t>
            </a:r>
            <a:endParaRPr lang="en-US" altLang="zh-CN"/>
          </a:p>
        </p:txBody>
      </p:sp>
      <p:sp>
        <p:nvSpPr>
          <p:cNvPr id="5" name="同侧圆角矩形 4"/>
          <p:cNvSpPr/>
          <p:nvPr/>
        </p:nvSpPr>
        <p:spPr>
          <a:xfrm>
            <a:off x="1403350" y="2801620"/>
            <a:ext cx="1344930" cy="460375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tab-item</a:t>
            </a:r>
            <a:endParaRPr lang="en-US" altLang="zh-CN"/>
          </a:p>
        </p:txBody>
      </p:sp>
      <p:sp>
        <p:nvSpPr>
          <p:cNvPr id="6" name="同侧圆角矩形 5"/>
          <p:cNvSpPr/>
          <p:nvPr/>
        </p:nvSpPr>
        <p:spPr>
          <a:xfrm>
            <a:off x="1061085" y="3555365"/>
            <a:ext cx="1214755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tab-pane</a:t>
            </a:r>
            <a:endParaRPr lang="en-US" altLang="zh-CN"/>
          </a:p>
        </p:txBody>
      </p:sp>
      <p:sp>
        <p:nvSpPr>
          <p:cNvPr id="7" name="同侧圆角矩形 6"/>
          <p:cNvSpPr/>
          <p:nvPr/>
        </p:nvSpPr>
        <p:spPr>
          <a:xfrm>
            <a:off x="1757045" y="4310380"/>
            <a:ext cx="1321435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tab-body</a:t>
            </a:r>
            <a:endParaRPr lang="en-US" altLang="zh-CN"/>
          </a:p>
        </p:txBody>
      </p:sp>
      <p:sp>
        <p:nvSpPr>
          <p:cNvPr id="8" name="同侧圆角矩形 7"/>
          <p:cNvSpPr/>
          <p:nvPr/>
        </p:nvSpPr>
        <p:spPr>
          <a:xfrm>
            <a:off x="954405" y="2021205"/>
            <a:ext cx="1321435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tab-head</a:t>
            </a:r>
            <a:endParaRPr lang="en-US" altLang="zh-CN"/>
          </a:p>
        </p:txBody>
      </p:sp>
      <p:sp>
        <p:nvSpPr>
          <p:cNvPr id="9" name="同侧圆角矩形 8"/>
          <p:cNvSpPr/>
          <p:nvPr/>
        </p:nvSpPr>
        <p:spPr>
          <a:xfrm>
            <a:off x="3843020" y="385445"/>
            <a:ext cx="1687195" cy="460375"/>
          </a:xfrm>
          <a:prstGeom prst="round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eventBus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364865" y="123507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emit(</a:t>
            </a:r>
            <a:r>
              <a:rPr lang="zh-CN" altLang="en-US">
                <a:solidFill>
                  <a:srgbClr val="FF0000"/>
                </a:solidFill>
              </a:rPr>
              <a:t>初始化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69335" y="2801620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emit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15535" y="2801620"/>
            <a:ext cx="187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 </a:t>
            </a:r>
            <a:r>
              <a:rPr lang="zh-CN" altLang="en-US"/>
              <a:t>选中样式改变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15535" y="3601720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on- </a:t>
            </a:r>
            <a:r>
              <a:rPr lang="zh-CN" altLang="en-US"/>
              <a:t>选中页签出现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35195" y="2021205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on-</a:t>
            </a:r>
            <a:r>
              <a:rPr lang="zh-CN" altLang="en-US"/>
              <a:t>让线滑动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35195" y="1235075"/>
            <a:ext cx="217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 -</a:t>
            </a:r>
            <a:r>
              <a:rPr lang="zh-CN" altLang="en-US"/>
              <a:t>通知父组件修改</a:t>
            </a:r>
            <a:endParaRPr lang="zh-CN" altLang="en-US"/>
          </a:p>
        </p:txBody>
      </p:sp>
      <p:cxnSp>
        <p:nvCxnSpPr>
          <p:cNvPr id="16" name="曲线连接符 15"/>
          <p:cNvCxnSpPr/>
          <p:nvPr/>
        </p:nvCxnSpPr>
        <p:spPr>
          <a:xfrm rot="16200000">
            <a:off x="3868420" y="1701800"/>
            <a:ext cx="1231900" cy="967740"/>
          </a:xfrm>
          <a:prstGeom prst="curvedConnector3">
            <a:avLst>
              <a:gd name="adj1" fmla="val 499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 flipV="1">
            <a:off x="4165600" y="2419350"/>
            <a:ext cx="743585" cy="436880"/>
          </a:xfrm>
          <a:prstGeom prst="curvedConnector3">
            <a:avLst>
              <a:gd name="adj1" fmla="val 500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flipV="1">
            <a:off x="4130040" y="3010535"/>
            <a:ext cx="928370" cy="105410"/>
          </a:xfrm>
          <a:prstGeom prst="curvedConnector3">
            <a:avLst>
              <a:gd name="adj1" fmla="val 50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/>
          <p:nvPr/>
        </p:nvCxnSpPr>
        <p:spPr>
          <a:xfrm>
            <a:off x="3850005" y="3175635"/>
            <a:ext cx="967740" cy="507365"/>
          </a:xfrm>
          <a:prstGeom prst="curvedConnector3">
            <a:avLst>
              <a:gd name="adj1" fmla="val 50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277110" y="134493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collapse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277110" y="3289935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collapse-item</a:t>
            </a:r>
            <a:endParaRPr lang="en-US" altLang="zh-CN"/>
          </a:p>
        </p:txBody>
      </p:sp>
      <p:sp>
        <p:nvSpPr>
          <p:cNvPr id="9" name="同侧圆角矩形 8"/>
          <p:cNvSpPr/>
          <p:nvPr/>
        </p:nvSpPr>
        <p:spPr>
          <a:xfrm>
            <a:off x="5129530" y="361950"/>
            <a:ext cx="1687195" cy="460375"/>
          </a:xfrm>
          <a:prstGeom prst="round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eventBus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989195" y="1258570"/>
            <a:ext cx="3298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$on('add')/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$on('remove')</a:t>
            </a:r>
            <a:br>
              <a:rPr lang="en-US" altLang="zh-CN">
                <a:solidFill>
                  <a:schemeClr val="tx1"/>
                </a:solidFill>
                <a:sym typeface="+mn-ea"/>
              </a:rPr>
            </a:br>
            <a:r>
              <a:rPr lang="zh-CN" altLang="en-US">
                <a:sym typeface="+mn-ea"/>
              </a:rPr>
              <a:t>通知父组件修改数据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89195" y="3388995"/>
            <a:ext cx="329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$emit('add')/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$on('remove')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73720" y="1344930"/>
            <a:ext cx="329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$emit('update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')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88020" y="3498215"/>
            <a:ext cx="329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$on('update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')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更新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UI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曲线连接符 10"/>
          <p:cNvCxnSpPr/>
          <p:nvPr/>
        </p:nvCxnSpPr>
        <p:spPr>
          <a:xfrm rot="16200000" flipV="1">
            <a:off x="5144135" y="2230120"/>
            <a:ext cx="1581785" cy="921385"/>
          </a:xfrm>
          <a:prstGeom prst="curvedConnector3">
            <a:avLst>
              <a:gd name="adj1" fmla="val 4998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>
            <a:off x="7470140" y="1238885"/>
            <a:ext cx="802640" cy="118110"/>
          </a:xfrm>
          <a:prstGeom prst="curvedConnector3">
            <a:avLst>
              <a:gd name="adj1" fmla="val 50079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5400000" flipV="1">
            <a:off x="8544560" y="2418715"/>
            <a:ext cx="1793875" cy="354330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2218055" y="49530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369185" y="441071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slide-item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5000625" y="1344930"/>
            <a:ext cx="1676400" cy="4724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$emit </a:t>
            </a:r>
            <a:r>
              <a:rPr lang="zh-CN" altLang="en-US" sz="1400"/>
              <a:t>通知父组件改值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4927600" y="2357120"/>
            <a:ext cx="4366895" cy="5308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父组件改值后，</a:t>
            </a:r>
            <a:r>
              <a:rPr lang="en-US" altLang="zh-CN" sz="1400"/>
              <a:t>slide</a:t>
            </a:r>
            <a:r>
              <a:rPr lang="zh-CN" altLang="en-US" sz="1400"/>
              <a:t>的</a:t>
            </a:r>
            <a:r>
              <a:rPr lang="en-US" altLang="zh-CN" sz="1400"/>
              <a:t>update</a:t>
            </a:r>
            <a:r>
              <a:rPr lang="zh-CN" altLang="en-US" sz="1400"/>
              <a:t>函数被触发</a:t>
            </a:r>
            <a:endParaRPr lang="zh-CN" altLang="en-US" sz="1400"/>
          </a:p>
        </p:txBody>
      </p:sp>
      <p:sp>
        <p:nvSpPr>
          <p:cNvPr id="9" name="圆角矩形 8"/>
          <p:cNvSpPr/>
          <p:nvPr/>
        </p:nvSpPr>
        <p:spPr>
          <a:xfrm>
            <a:off x="5165725" y="3773805"/>
            <a:ext cx="4366895" cy="5308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updated</a:t>
            </a:r>
            <a:r>
              <a:rPr lang="zh-CN" altLang="en-US" sz="1400"/>
              <a:t>钩子函数通过遍历</a:t>
            </a:r>
            <a:r>
              <a:rPr lang="en-US" altLang="zh-CN" sz="1400"/>
              <a:t>children</a:t>
            </a:r>
            <a:r>
              <a:rPr lang="zh-CN" altLang="en-US" sz="1400"/>
              <a:t>将数据赋值给</a:t>
            </a:r>
            <a:r>
              <a:rPr lang="en-US" altLang="zh-CN" sz="1400"/>
              <a:t>children</a:t>
            </a:r>
            <a:endParaRPr lang="en-US" altLang="zh-CN" sz="1400"/>
          </a:p>
        </p:txBody>
      </p:sp>
      <p:cxnSp>
        <p:nvCxnSpPr>
          <p:cNvPr id="10" name="曲线连接符 9"/>
          <p:cNvCxnSpPr/>
          <p:nvPr/>
        </p:nvCxnSpPr>
        <p:spPr>
          <a:xfrm>
            <a:off x="4036060" y="625475"/>
            <a:ext cx="1876425" cy="566420"/>
          </a:xfrm>
          <a:prstGeom prst="curvedConnector3">
            <a:avLst>
              <a:gd name="adj1" fmla="val 500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 flipV="1">
            <a:off x="6653530" y="1625600"/>
            <a:ext cx="663575" cy="6159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 flipV="1">
            <a:off x="6764655" y="3023870"/>
            <a:ext cx="817880" cy="545465"/>
          </a:xfrm>
          <a:prstGeom prst="curvedConnector3">
            <a:avLst>
              <a:gd name="adj1" fmla="val 500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 flipV="1">
            <a:off x="3977005" y="4389755"/>
            <a:ext cx="3021330" cy="625475"/>
          </a:xfrm>
          <a:prstGeom prst="curvedConnector3">
            <a:avLst>
              <a:gd name="adj1" fmla="val 382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21435" y="1734820"/>
            <a:ext cx="15455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引起数据变动的来源是上层</a:t>
            </a:r>
            <a:r>
              <a:rPr lang="en-US" altLang="zh-CN"/>
              <a:t>slide</a:t>
            </a:r>
            <a:r>
              <a:rPr lang="zh-CN" altLang="en-US"/>
              <a:t>组件，不是其嵌套组件</a:t>
            </a:r>
            <a:r>
              <a:rPr lang="en-US" altLang="zh-CN"/>
              <a:t>slide-item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586230" y="1997075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cascader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035935" y="372110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cascader-item</a:t>
            </a:r>
            <a:endParaRPr lang="en-US" altLang="zh-CN"/>
          </a:p>
        </p:txBody>
      </p:sp>
      <p:cxnSp>
        <p:nvCxnSpPr>
          <p:cNvPr id="6" name="曲线连接符 5"/>
          <p:cNvCxnSpPr/>
          <p:nvPr/>
        </p:nvCxnSpPr>
        <p:spPr>
          <a:xfrm rot="16200000" flipV="1">
            <a:off x="3121025" y="2611120"/>
            <a:ext cx="1167130" cy="883920"/>
          </a:xfrm>
          <a:prstGeom prst="curvedConnector3">
            <a:avLst>
              <a:gd name="adj1" fmla="val 499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/>
          <p:nvPr/>
        </p:nvCxnSpPr>
        <p:spPr>
          <a:xfrm rot="16200000" flipV="1">
            <a:off x="1698625" y="971550"/>
            <a:ext cx="1167130" cy="883920"/>
          </a:xfrm>
          <a:prstGeom prst="curvedConnector3">
            <a:avLst>
              <a:gd name="adj1" fmla="val 499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8425" y="2790825"/>
            <a:ext cx="115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43150" y="1022985"/>
            <a:ext cx="2502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 </a:t>
            </a:r>
            <a:r>
              <a:rPr lang="zh-CN" altLang="en-US">
                <a:solidFill>
                  <a:srgbClr val="FF0000"/>
                </a:solidFill>
              </a:rPr>
              <a:t>通知父组件改值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WPS 演示</Application>
  <PresentationFormat>宽屏</PresentationFormat>
  <Paragraphs>140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Office 主题​​</vt:lpstr>
      <vt:lpstr>SAKURA UI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24942</cp:lastModifiedBy>
  <cp:revision>18</cp:revision>
  <dcterms:created xsi:type="dcterms:W3CDTF">2019-04-28T14:27:00Z</dcterms:created>
  <dcterms:modified xsi:type="dcterms:W3CDTF">2019-05-04T14:23:02Z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