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9" r:id="rId2"/>
    <p:sldId id="261" r:id="rId3"/>
    <p:sldId id="270" r:id="rId4"/>
    <p:sldId id="278" r:id="rId5"/>
    <p:sldId id="257" r:id="rId6"/>
    <p:sldId id="274" r:id="rId7"/>
    <p:sldId id="269" r:id="rId8"/>
    <p:sldId id="275" r:id="rId9"/>
    <p:sldId id="279" r:id="rId10"/>
    <p:sldId id="284" r:id="rId11"/>
    <p:sldId id="283" r:id="rId12"/>
    <p:sldId id="285" r:id="rId13"/>
    <p:sldId id="273" r:id="rId14"/>
    <p:sldId id="280" r:id="rId15"/>
    <p:sldId id="281" r:id="rId16"/>
    <p:sldId id="265" r:id="rId17"/>
    <p:sldId id="271" r:id="rId18"/>
    <p:sldId id="272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llian Zhao" initials="LZ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83871"/>
  </p:normalViewPr>
  <p:slideViewPr>
    <p:cSldViewPr snapToGrid="0" snapToObjects="1">
      <p:cViewPr varScale="1">
        <p:scale>
          <a:sx n="76" d="100"/>
          <a:sy n="76" d="100"/>
        </p:scale>
        <p:origin x="21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200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commentAuthors" Target="commentAuthor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5146C-3187-FD46-945B-CFA630C5B603}" type="datetimeFigureOut">
              <a:rPr lang="en-US" smtClean="0"/>
              <a:t>11/9/17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403DF4-FF6B-E849-AB5B-E7CD2E3C2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5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Prepare some pdf, </a:t>
            </a:r>
            <a:r>
              <a:rPr lang="en-US" dirty="0" err="1" smtClean="0"/>
              <a:t>Powerpoint</a:t>
            </a:r>
            <a:r>
              <a:rPr lang="en-US" dirty="0" smtClean="0"/>
              <a:t>, Keynote, or Google slides where you motivate your question and dataset (e.g. why is it interesting?), paste in some figures from your </a:t>
            </a:r>
            <a:r>
              <a:rPr lang="en-US" dirty="0" err="1" smtClean="0"/>
              <a:t>Jupyter</a:t>
            </a:r>
            <a:r>
              <a:rPr lang="en-US" dirty="0" smtClean="0"/>
              <a:t> notebook, and use them to tell a story about what you found.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03DF4-FF6B-E849-AB5B-E7CD2E3C20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369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03DF4-FF6B-E849-AB5B-E7CD2E3C203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26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03DF4-FF6B-E849-AB5B-E7CD2E3C203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91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03DF4-FF6B-E849-AB5B-E7CD2E3C203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05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03DF4-FF6B-E849-AB5B-E7CD2E3C203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685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03DF4-FF6B-E849-AB5B-E7CD2E3C203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032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September</a:t>
            </a:r>
            <a:r>
              <a:rPr lang="en-US" baseline="0" dirty="0" smtClean="0"/>
              <a:t> an exception?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03DF4-FF6B-E849-AB5B-E7CD2E3C203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898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03DF4-FF6B-E849-AB5B-E7CD2E3C203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37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03DF4-FF6B-E849-AB5B-E7CD2E3C203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6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03DF4-FF6B-E849-AB5B-E7CD2E3C20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9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03DF4-FF6B-E849-AB5B-E7CD2E3C20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72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03DF4-FF6B-E849-AB5B-E7CD2E3C20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35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03DF4-FF6B-E849-AB5B-E7CD2E3C20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00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03DF4-FF6B-E849-AB5B-E7CD2E3C20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00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 types of behaviors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03DF4-FF6B-E849-AB5B-E7CD2E3C20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31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 types of behaviors</a:t>
            </a:r>
          </a:p>
          <a:p>
            <a:r>
              <a:rPr lang="en-US" dirty="0" smtClean="0"/>
              <a:t>- A</a:t>
            </a:r>
            <a:r>
              <a:rPr lang="en-US" baseline="0" dirty="0" smtClean="0"/>
              <a:t> diverging weekend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03DF4-FF6B-E849-AB5B-E7CD2E3C20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36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 types of behaviors</a:t>
            </a:r>
          </a:p>
          <a:p>
            <a:r>
              <a:rPr lang="en-US" dirty="0" smtClean="0"/>
              <a:t>- A</a:t>
            </a:r>
            <a:r>
              <a:rPr lang="en-US" baseline="0" dirty="0" smtClean="0"/>
              <a:t> diverging weekend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03DF4-FF6B-E849-AB5B-E7CD2E3C20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87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8CA8-DCDB-C440-B621-81FF422BD090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D66B1-8E84-544F-8D9F-C9571A8A5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58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8CA8-DCDB-C440-B621-81FF422BD090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D66B1-8E84-544F-8D9F-C9571A8A5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14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8CA8-DCDB-C440-B621-81FF422BD090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D66B1-8E84-544F-8D9F-C9571A8A5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97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8CA8-DCDB-C440-B621-81FF422BD090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D66B1-8E84-544F-8D9F-C9571A8A5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8CA8-DCDB-C440-B621-81FF422BD090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D66B1-8E84-544F-8D9F-C9571A8A5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81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8CA8-DCDB-C440-B621-81FF422BD090}" type="datetimeFigureOut">
              <a:rPr lang="en-US" smtClean="0"/>
              <a:t>11/9/17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D66B1-8E84-544F-8D9F-C9571A8A5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8CA8-DCDB-C440-B621-81FF422BD090}" type="datetimeFigureOut">
              <a:rPr lang="en-US" smtClean="0"/>
              <a:t>11/9/17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D66B1-8E84-544F-8D9F-C9571A8A5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60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8CA8-DCDB-C440-B621-81FF422BD090}" type="datetimeFigureOut">
              <a:rPr lang="en-US" smtClean="0"/>
              <a:t>11/9/17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D66B1-8E84-544F-8D9F-C9571A8A5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39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8CA8-DCDB-C440-B621-81FF422BD090}" type="datetimeFigureOut">
              <a:rPr lang="en-US" smtClean="0"/>
              <a:t>11/9/17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D66B1-8E84-544F-8D9F-C9571A8A5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2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8CA8-DCDB-C440-B621-81FF422BD090}" type="datetimeFigureOut">
              <a:rPr lang="en-US" smtClean="0"/>
              <a:t>11/9/17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D66B1-8E84-544F-8D9F-C9571A8A5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29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8CA8-DCDB-C440-B621-81FF422BD090}" type="datetimeFigureOut">
              <a:rPr lang="en-US" smtClean="0"/>
              <a:t>11/9/17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D66B1-8E84-544F-8D9F-C9571A8A5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28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38CA8-DCDB-C440-B621-81FF422BD090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D66B1-8E84-544F-8D9F-C9571A8A5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2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4" Type="http://schemas.openxmlformats.org/officeDocument/2006/relationships/image" Target="../media/image11.gif"/><Relationship Id="rId5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4370" y="1895780"/>
            <a:ext cx="6192489" cy="1892969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 smtClean="0">
                <a:solidFill>
                  <a:schemeClr val="accent5"/>
                </a:solidFill>
                <a:latin typeface="Corbel" charset="0"/>
                <a:ea typeface="Corbel" charset="0"/>
                <a:cs typeface="Corbel" charset="0"/>
              </a:rPr>
              <a:t>Temporal Uber </a:t>
            </a:r>
            <a:r>
              <a:rPr lang="en-US" b="1" dirty="0">
                <a:solidFill>
                  <a:schemeClr val="accent5"/>
                </a:solidFill>
                <a:latin typeface="Corbel" charset="0"/>
                <a:ea typeface="Corbel" charset="0"/>
                <a:cs typeface="Corbel" charset="0"/>
              </a:rPr>
              <a:t>Traffic </a:t>
            </a:r>
            <a:r>
              <a:rPr lang="en-US" b="1" dirty="0" smtClean="0">
                <a:solidFill>
                  <a:schemeClr val="accent5"/>
                </a:solidFill>
                <a:latin typeface="Corbel" charset="0"/>
                <a:ea typeface="Corbel" charset="0"/>
                <a:cs typeface="Corbel" charset="0"/>
              </a:rPr>
              <a:t/>
            </a:r>
            <a:br>
              <a:rPr lang="en-US" b="1" dirty="0" smtClean="0">
                <a:solidFill>
                  <a:schemeClr val="accent5"/>
                </a:solidFill>
                <a:latin typeface="Corbel" charset="0"/>
                <a:ea typeface="Corbel" charset="0"/>
                <a:cs typeface="Corbel" charset="0"/>
              </a:rPr>
            </a:br>
            <a:r>
              <a:rPr lang="en-US" b="1" dirty="0" smtClean="0">
                <a:solidFill>
                  <a:schemeClr val="accent5"/>
                </a:solidFill>
                <a:latin typeface="Corbel" charset="0"/>
                <a:ea typeface="Corbel" charset="0"/>
                <a:cs typeface="Corbel" charset="0"/>
              </a:rPr>
              <a:t>Fluctuations</a:t>
            </a:r>
            <a:r>
              <a:rPr lang="en-US" b="1" dirty="0">
                <a:solidFill>
                  <a:schemeClr val="accent5"/>
                </a:solidFill>
                <a:latin typeface="Corbel" charset="0"/>
                <a:ea typeface="Corbel" charset="0"/>
                <a:cs typeface="Corbel" charset="0"/>
              </a:rPr>
              <a:t/>
            </a:r>
            <a:br>
              <a:rPr lang="en-US" b="1" dirty="0">
                <a:solidFill>
                  <a:schemeClr val="accent5"/>
                </a:solidFill>
                <a:latin typeface="Corbel" charset="0"/>
                <a:ea typeface="Corbel" charset="0"/>
                <a:cs typeface="Corbel" charset="0"/>
              </a:rPr>
            </a:br>
            <a:r>
              <a:rPr lang="en-US" b="1" dirty="0">
                <a:solidFill>
                  <a:schemeClr val="accent5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sz="2200" b="1" dirty="0">
                <a:solidFill>
                  <a:schemeClr val="accent5"/>
                </a:solidFill>
                <a:latin typeface="Corbel" charset="0"/>
                <a:ea typeface="Corbel" charset="0"/>
                <a:cs typeface="Corbel" charset="0"/>
              </a:rPr>
              <a:t>New York </a:t>
            </a:r>
            <a:r>
              <a:rPr lang="en-US" sz="2200" b="1" dirty="0" smtClean="0">
                <a:solidFill>
                  <a:schemeClr val="accent5"/>
                </a:solidFill>
                <a:latin typeface="Corbel" charset="0"/>
                <a:ea typeface="Corbel" charset="0"/>
                <a:cs typeface="Corbel" charset="0"/>
              </a:rPr>
              <a:t>City Case Study</a:t>
            </a:r>
            <a:endParaRPr lang="en-US" sz="2200" b="1" dirty="0">
              <a:solidFill>
                <a:schemeClr val="accent5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356015" y="3788749"/>
            <a:ext cx="4310844" cy="27928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b="1" dirty="0" smtClean="0">
                <a:solidFill>
                  <a:schemeClr val="accent5"/>
                </a:solidFill>
                <a:latin typeface="Corbel" charset="0"/>
                <a:ea typeface="Corbel" charset="0"/>
                <a:cs typeface="Corbel" charset="0"/>
              </a:rPr>
              <a:t>Contributors: </a:t>
            </a:r>
          </a:p>
          <a:p>
            <a:pPr algn="r"/>
            <a:r>
              <a:rPr lang="en-US" sz="2000" dirty="0" smtClean="0">
                <a:solidFill>
                  <a:schemeClr val="accent5"/>
                </a:solidFill>
                <a:latin typeface="Corbel" charset="0"/>
                <a:ea typeface="Corbel" charset="0"/>
                <a:cs typeface="Corbel" charset="0"/>
              </a:rPr>
              <a:t>Jane Lee | Lillian Zhao | </a:t>
            </a:r>
            <a:r>
              <a:rPr lang="en-US" sz="2000" dirty="0" smtClean="0">
                <a:solidFill>
                  <a:schemeClr val="accent5"/>
                </a:solidFill>
                <a:latin typeface="Corbel" charset="0"/>
                <a:ea typeface="Corbel" charset="0"/>
                <a:cs typeface="Corbel" charset="0"/>
              </a:rPr>
              <a:t>Prof. Manning</a:t>
            </a:r>
            <a:endParaRPr lang="en-US" sz="2000" dirty="0" smtClean="0">
              <a:solidFill>
                <a:schemeClr val="accent5"/>
              </a:solidFill>
              <a:latin typeface="Corbel" charset="0"/>
              <a:ea typeface="Corbel" charset="0"/>
              <a:cs typeface="Corbel" charset="0"/>
            </a:endParaRPr>
          </a:p>
          <a:p>
            <a:pPr marL="457200" indent="-457200" algn="r">
              <a:buFont typeface="Arial" charset="0"/>
              <a:buChar char="•"/>
            </a:pPr>
            <a:endParaRPr lang="en-US" sz="2000" dirty="0">
              <a:solidFill>
                <a:schemeClr val="accent5"/>
              </a:solidFill>
              <a:latin typeface="Corbel" charset="0"/>
              <a:ea typeface="Corbel" charset="0"/>
              <a:cs typeface="Corbel" charset="0"/>
            </a:endParaRPr>
          </a:p>
          <a:p>
            <a:pPr algn="r"/>
            <a:endParaRPr lang="en-US" sz="2000" dirty="0">
              <a:solidFill>
                <a:schemeClr val="accent5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42" y="1892969"/>
            <a:ext cx="3727390" cy="372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59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49"/>
          <p:cNvSpPr txBox="1">
            <a:spLocks noGrp="1"/>
          </p:cNvSpPr>
          <p:nvPr>
            <p:ph type="title"/>
          </p:nvPr>
        </p:nvSpPr>
        <p:spPr>
          <a:xfrm>
            <a:off x="781048" y="261258"/>
            <a:ext cx="11360151" cy="1138238"/>
          </a:xfrm>
          <a:prstGeom prst="rect">
            <a:avLst/>
          </a:prstGeom>
          <a:noFill/>
          <a:ln>
            <a:noFill/>
          </a:ln>
        </p:spPr>
        <p:txBody>
          <a:bodyPr lIns="91375" tIns="45675" rIns="91375" bIns="45675" anchor="ctr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1" dirty="0" smtClean="0">
                <a:solidFill>
                  <a:schemeClr val="accent5"/>
                </a:solidFill>
                <a:latin typeface="Corbel" charset="0"/>
                <a:ea typeface="Corbel" charset="0"/>
                <a:cs typeface="Corbel" charset="0"/>
                <a:sym typeface="Calibri"/>
              </a:rPr>
              <a:t>Uber Rides Volume over Time of Day by Weekday</a:t>
            </a:r>
            <a:endParaRPr lang="en-US" sz="3000" b="1" i="0" u="none" strike="noStrike" cap="none" dirty="0">
              <a:solidFill>
                <a:schemeClr val="accent5"/>
              </a:solidFill>
              <a:latin typeface="Corbel" charset="0"/>
              <a:ea typeface="Corbel" charset="0"/>
              <a:cs typeface="Corbel" charset="0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48" y="1322688"/>
            <a:ext cx="10394952" cy="5535312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9465733" y="1897605"/>
            <a:ext cx="212876" cy="1533681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7560128" y="4097867"/>
            <a:ext cx="686405" cy="1339549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278937" y="5505149"/>
            <a:ext cx="518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Rise in </a:t>
            </a:r>
            <a:r>
              <a:rPr lang="en-US" b="1" smtClean="0">
                <a:solidFill>
                  <a:schemeClr val="accent5"/>
                </a:solidFill>
              </a:rPr>
              <a:t>nighttime pattern volume </a:t>
            </a:r>
            <a:r>
              <a:rPr lang="en-US" b="1" dirty="0" smtClean="0">
                <a:solidFill>
                  <a:schemeClr val="accent5"/>
                </a:solidFill>
              </a:rPr>
              <a:t>over weekdays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68012" y="1444875"/>
            <a:ext cx="269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chemeClr val="accent5"/>
                </a:solidFill>
              </a:rPr>
              <a:t>Culminating in Thursday</a:t>
            </a:r>
            <a:endParaRPr lang="en-US" b="1" dirty="0">
              <a:solidFill>
                <a:schemeClr val="accent5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166534" y="3049143"/>
            <a:ext cx="580570" cy="764287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15492" y="2598250"/>
            <a:ext cx="281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Uniform weekday mornings</a:t>
            </a:r>
            <a:endParaRPr 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49"/>
          <p:cNvSpPr txBox="1">
            <a:spLocks noGrp="1"/>
          </p:cNvSpPr>
          <p:nvPr>
            <p:ph type="title"/>
          </p:nvPr>
        </p:nvSpPr>
        <p:spPr>
          <a:xfrm>
            <a:off x="983192" y="453127"/>
            <a:ext cx="10428818" cy="1138238"/>
          </a:xfrm>
          <a:prstGeom prst="rect">
            <a:avLst/>
          </a:prstGeom>
          <a:noFill/>
          <a:ln>
            <a:noFill/>
          </a:ln>
        </p:spPr>
        <p:txBody>
          <a:bodyPr lIns="91375" tIns="45675" rIns="91375" bIns="45675" anchor="ctr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1" dirty="0" smtClean="0">
                <a:solidFill>
                  <a:schemeClr val="accent5"/>
                </a:solidFill>
                <a:latin typeface="Corbel" charset="0"/>
                <a:ea typeface="Corbel" charset="0"/>
                <a:cs typeface="Corbel" charset="0"/>
                <a:sym typeface="Calibri"/>
              </a:rPr>
              <a:t>Month-to-Month Fluctuation of Day of Week Ride Volumes</a:t>
            </a:r>
            <a:endParaRPr lang="en-US" sz="3000" b="1" i="0" u="none" strike="noStrike" cap="none" dirty="0">
              <a:solidFill>
                <a:schemeClr val="accent5"/>
              </a:solidFill>
              <a:latin typeface="Corbel" charset="0"/>
              <a:ea typeface="Corbel" charset="0"/>
              <a:cs typeface="Corbel" charset="0"/>
              <a:sym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1" y="1406699"/>
            <a:ext cx="10058400" cy="535609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8856133" y="1897605"/>
            <a:ext cx="822476" cy="1031862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267371" y="1440565"/>
            <a:ext cx="269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chemeClr val="accent5"/>
                </a:solidFill>
              </a:rPr>
              <a:t>High Sept. </a:t>
            </a:r>
            <a:r>
              <a:rPr lang="en-US" b="1" dirty="0" smtClean="0">
                <a:solidFill>
                  <a:schemeClr val="accent5"/>
                </a:solidFill>
              </a:rPr>
              <a:t>usage</a:t>
            </a:r>
            <a:endParaRPr 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78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49"/>
          <p:cNvSpPr txBox="1">
            <a:spLocks noGrp="1"/>
          </p:cNvSpPr>
          <p:nvPr>
            <p:ph type="title"/>
          </p:nvPr>
        </p:nvSpPr>
        <p:spPr>
          <a:xfrm>
            <a:off x="983192" y="453127"/>
            <a:ext cx="10428818" cy="1138238"/>
          </a:xfrm>
          <a:prstGeom prst="rect">
            <a:avLst/>
          </a:prstGeom>
          <a:noFill/>
          <a:ln>
            <a:noFill/>
          </a:ln>
        </p:spPr>
        <p:txBody>
          <a:bodyPr lIns="91375" tIns="45675" rIns="91375" bIns="45675" anchor="ctr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1" dirty="0" smtClean="0">
                <a:solidFill>
                  <a:schemeClr val="accent5"/>
                </a:solidFill>
                <a:latin typeface="Corbel" charset="0"/>
                <a:ea typeface="Corbel" charset="0"/>
                <a:cs typeface="Corbel" charset="0"/>
                <a:sym typeface="Calibri"/>
              </a:rPr>
              <a:t>Theoretical Explanations for Month-to-Month Fluctuation </a:t>
            </a:r>
            <a:endParaRPr lang="en-US" sz="3000" b="1" i="0" u="none" strike="noStrike" cap="none" dirty="0">
              <a:solidFill>
                <a:schemeClr val="accent5"/>
              </a:solidFill>
              <a:latin typeface="Corbel" charset="0"/>
              <a:ea typeface="Corbel" charset="0"/>
              <a:cs typeface="Corbel" charset="0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91" y="1591365"/>
            <a:ext cx="7991475" cy="439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16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0706" y="4471905"/>
            <a:ext cx="10515600" cy="1325563"/>
          </a:xfrm>
        </p:spPr>
        <p:txBody>
          <a:bodyPr>
            <a:noAutofit/>
          </a:bodyPr>
          <a:lstStyle/>
          <a:p>
            <a:pPr algn="r"/>
            <a:r>
              <a:rPr lang="en-US" sz="8000" b="1" dirty="0" smtClean="0">
                <a:solidFill>
                  <a:schemeClr val="accent5"/>
                </a:solidFill>
                <a:latin typeface="Corbel" charset="0"/>
                <a:ea typeface="Corbel" charset="0"/>
                <a:cs typeface="Corbel" charset="0"/>
                <a:sym typeface="Calibri"/>
              </a:rPr>
              <a:t>Seasonal Traffic Fluctuation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420163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49"/>
          <p:cNvSpPr txBox="1">
            <a:spLocks noGrp="1"/>
          </p:cNvSpPr>
          <p:nvPr>
            <p:ph type="title"/>
          </p:nvPr>
        </p:nvSpPr>
        <p:spPr>
          <a:xfrm>
            <a:off x="628648" y="372024"/>
            <a:ext cx="11360151" cy="1138238"/>
          </a:xfrm>
          <a:prstGeom prst="rect">
            <a:avLst/>
          </a:prstGeom>
          <a:noFill/>
          <a:ln>
            <a:noFill/>
          </a:ln>
        </p:spPr>
        <p:txBody>
          <a:bodyPr lIns="91375" tIns="45675" rIns="91375" bIns="45675" anchor="ctr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1" dirty="0" smtClean="0">
                <a:solidFill>
                  <a:schemeClr val="accent5"/>
                </a:solidFill>
                <a:latin typeface="Corbel" charset="0"/>
                <a:ea typeface="Corbel" charset="0"/>
                <a:cs typeface="Corbel" charset="0"/>
                <a:sym typeface="Calibri"/>
              </a:rPr>
              <a:t>Individual Dot Visualization of Rides throughout Day: Spring Season</a:t>
            </a:r>
            <a:endParaRPr lang="en-US" sz="3000" b="1" i="0" u="none" strike="noStrike" cap="none" dirty="0">
              <a:solidFill>
                <a:schemeClr val="accent5"/>
              </a:solidFill>
              <a:latin typeface="Corbel" charset="0"/>
              <a:ea typeface="Corbel" charset="0"/>
              <a:cs typeface="Corbel" charset="0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390" y="1257299"/>
            <a:ext cx="7044266" cy="52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13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49"/>
          <p:cNvSpPr txBox="1">
            <a:spLocks noGrp="1"/>
          </p:cNvSpPr>
          <p:nvPr>
            <p:ph type="title"/>
          </p:nvPr>
        </p:nvSpPr>
        <p:spPr>
          <a:xfrm>
            <a:off x="275695" y="422824"/>
            <a:ext cx="11640609" cy="1138238"/>
          </a:xfrm>
          <a:prstGeom prst="rect">
            <a:avLst/>
          </a:prstGeom>
          <a:noFill/>
          <a:ln>
            <a:noFill/>
          </a:ln>
        </p:spPr>
        <p:txBody>
          <a:bodyPr lIns="91375" tIns="45675" rIns="91375" bIns="45675" anchor="ctr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1" dirty="0" smtClean="0">
                <a:solidFill>
                  <a:schemeClr val="accent5"/>
                </a:solidFill>
                <a:latin typeface="Corbel" charset="0"/>
                <a:ea typeface="Corbel" charset="0"/>
                <a:cs typeface="Corbel" charset="0"/>
                <a:sym typeface="Calibri"/>
              </a:rPr>
              <a:t>Individual Dot Visualization of Rides throughout Day</a:t>
            </a:r>
            <a:r>
              <a:rPr lang="en-US" sz="3000" b="1" smtClean="0">
                <a:solidFill>
                  <a:schemeClr val="accent5"/>
                </a:solidFill>
                <a:latin typeface="Corbel" charset="0"/>
                <a:ea typeface="Corbel" charset="0"/>
                <a:cs typeface="Corbel" charset="0"/>
                <a:sym typeface="Calibri"/>
              </a:rPr>
              <a:t>: Summer </a:t>
            </a:r>
            <a:r>
              <a:rPr lang="en-US" sz="3000" b="1" dirty="0" smtClean="0">
                <a:solidFill>
                  <a:schemeClr val="accent5"/>
                </a:solidFill>
                <a:latin typeface="Corbel" charset="0"/>
                <a:ea typeface="Corbel" charset="0"/>
                <a:cs typeface="Corbel" charset="0"/>
                <a:sym typeface="Calibri"/>
              </a:rPr>
              <a:t>Season</a:t>
            </a:r>
            <a:endParaRPr lang="en-US" sz="3000" b="1" i="0" u="none" strike="noStrike" cap="none" dirty="0">
              <a:solidFill>
                <a:schemeClr val="accent5"/>
              </a:solidFill>
              <a:latin typeface="Corbel" charset="0"/>
              <a:ea typeface="Corbel" charset="0"/>
              <a:cs typeface="Corbel" charset="0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198" y="1189565"/>
            <a:ext cx="7027335" cy="527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10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49"/>
          <p:cNvSpPr txBox="1">
            <a:spLocks noGrp="1"/>
          </p:cNvSpPr>
          <p:nvPr>
            <p:ph type="title"/>
          </p:nvPr>
        </p:nvSpPr>
        <p:spPr>
          <a:xfrm>
            <a:off x="628648" y="372024"/>
            <a:ext cx="11360151" cy="1138238"/>
          </a:xfrm>
          <a:prstGeom prst="rect">
            <a:avLst/>
          </a:prstGeom>
          <a:noFill/>
          <a:ln>
            <a:noFill/>
          </a:ln>
        </p:spPr>
        <p:txBody>
          <a:bodyPr lIns="91375" tIns="45675" rIns="91375" bIns="45675" anchor="ctr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1" dirty="0" smtClean="0">
                <a:solidFill>
                  <a:schemeClr val="accent5"/>
                </a:solidFill>
                <a:latin typeface="Corbel" charset="0"/>
                <a:ea typeface="Corbel" charset="0"/>
                <a:cs typeface="Corbel" charset="0"/>
                <a:sym typeface="Calibri"/>
              </a:rPr>
              <a:t>Individual Dot Visualization of Rides throughout Day: Fall Season</a:t>
            </a:r>
            <a:endParaRPr lang="en-US" sz="3000" b="1" i="0" u="none" strike="noStrike" cap="none" dirty="0">
              <a:solidFill>
                <a:schemeClr val="accent5"/>
              </a:solidFill>
              <a:latin typeface="Corbel" charset="0"/>
              <a:ea typeface="Corbel" charset="0"/>
              <a:cs typeface="Corbel" charset="0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637" y="1304470"/>
            <a:ext cx="7104896" cy="532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15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49"/>
          <p:cNvSpPr txBox="1">
            <a:spLocks noGrp="1"/>
          </p:cNvSpPr>
          <p:nvPr>
            <p:ph type="title"/>
          </p:nvPr>
        </p:nvSpPr>
        <p:spPr>
          <a:xfrm>
            <a:off x="628648" y="385393"/>
            <a:ext cx="11360151" cy="1138238"/>
          </a:xfrm>
          <a:prstGeom prst="rect">
            <a:avLst/>
          </a:prstGeom>
          <a:noFill/>
          <a:ln>
            <a:noFill/>
          </a:ln>
        </p:spPr>
        <p:txBody>
          <a:bodyPr lIns="91375" tIns="45675" rIns="91375" bIns="45675" anchor="ctr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1" dirty="0" smtClean="0">
                <a:solidFill>
                  <a:schemeClr val="accent5"/>
                </a:solidFill>
                <a:latin typeface="Corbel" charset="0"/>
                <a:ea typeface="Corbel" charset="0"/>
                <a:cs typeface="Corbel" charset="0"/>
                <a:sym typeface="Calibri"/>
              </a:rPr>
              <a:t>Individual Rides Dot Visualization: Takeaways</a:t>
            </a:r>
            <a:endParaRPr lang="en-US" sz="3000" b="1" i="0" u="none" strike="noStrike" cap="none" dirty="0">
              <a:solidFill>
                <a:schemeClr val="accent5"/>
              </a:solidFill>
              <a:latin typeface="Corbel" charset="0"/>
              <a:ea typeface="Corbel" charset="0"/>
              <a:cs typeface="Corbel" charset="0"/>
              <a:sym typeface="Calibri"/>
            </a:endParaRPr>
          </a:p>
        </p:txBody>
      </p:sp>
      <p:sp>
        <p:nvSpPr>
          <p:cNvPr id="5" name="Shape 250"/>
          <p:cNvSpPr txBox="1">
            <a:spLocks/>
          </p:cNvSpPr>
          <p:nvPr/>
        </p:nvSpPr>
        <p:spPr>
          <a:xfrm>
            <a:off x="628648" y="1230034"/>
            <a:ext cx="10633517" cy="3612900"/>
          </a:xfrm>
          <a:prstGeom prst="rect">
            <a:avLst/>
          </a:prstGeom>
          <a:noFill/>
          <a:ln>
            <a:noFill/>
          </a:ln>
        </p:spPr>
        <p:txBody>
          <a:bodyPr vert="horz" lIns="91375" tIns="45675" rIns="91375" bIns="456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dirty="0" smtClean="0">
                <a:latin typeface="Corbel" charset="0"/>
                <a:ea typeface="Corbel" charset="0"/>
                <a:cs typeface="Corbel" charset="0"/>
              </a:rPr>
              <a:t>Summer sees higher trips volumes &amp; more movement outside of Manhattan core </a:t>
            </a:r>
            <a:endParaRPr lang="en-US" dirty="0" smtClean="0">
              <a:latin typeface="Corbel" charset="0"/>
              <a:ea typeface="Corbel" charset="0"/>
              <a:cs typeface="Corbel" charset="0"/>
            </a:endParaRPr>
          </a:p>
          <a:p>
            <a:pPr marL="800100" lvl="1" indent="-342900"/>
            <a:r>
              <a:rPr lang="en-US" dirty="0" smtClean="0">
                <a:latin typeface="Corbel" charset="0"/>
                <a:ea typeface="Corbel" charset="0"/>
                <a:cs typeface="Corbel" charset="0"/>
              </a:rPr>
              <a:t>2 p</a:t>
            </a:r>
            <a:r>
              <a:rPr lang="en-US" dirty="0" smtClean="0">
                <a:latin typeface="Corbel" charset="0"/>
                <a:ea typeface="Corbel" charset="0"/>
                <a:cs typeface="Corbel" charset="0"/>
              </a:rPr>
              <a:t>ossible hypotheses include:</a:t>
            </a:r>
          </a:p>
          <a:p>
            <a:pPr marL="1257300" lvl="2" indent="-342900"/>
            <a:r>
              <a:rPr lang="en-US" dirty="0" smtClean="0">
                <a:latin typeface="Corbel" charset="0"/>
                <a:ea typeface="Corbel" charset="0"/>
                <a:cs typeface="Corbel" charset="0"/>
              </a:rPr>
              <a:t>Weather effects of a colder spring/fall reduce late night going out (and ergo </a:t>
            </a:r>
            <a:r>
              <a:rPr lang="en-US" dirty="0" smtClean="0">
                <a:latin typeface="Corbel" charset="0"/>
                <a:ea typeface="Corbel" charset="0"/>
                <a:cs typeface="Corbel" charset="0"/>
              </a:rPr>
              <a:t>U</a:t>
            </a:r>
            <a:r>
              <a:rPr lang="en-US" dirty="0" smtClean="0">
                <a:latin typeface="Corbel" charset="0"/>
                <a:ea typeface="Corbel" charset="0"/>
                <a:cs typeface="Corbel" charset="0"/>
              </a:rPr>
              <a:t>ber usage)</a:t>
            </a:r>
          </a:p>
          <a:p>
            <a:pPr marL="1714500" lvl="3" indent="-342900"/>
            <a:r>
              <a:rPr lang="en-US" dirty="0">
                <a:latin typeface="Corbel" charset="0"/>
                <a:ea typeface="Corbel" charset="0"/>
                <a:cs typeface="Corbel" charset="0"/>
              </a:rPr>
              <a:t>Winter limitation: dataset did not provide juxtaposition of winter to affirm this </a:t>
            </a:r>
            <a:r>
              <a:rPr lang="en-US" dirty="0" smtClean="0">
                <a:latin typeface="Corbel" charset="0"/>
                <a:ea typeface="Corbel" charset="0"/>
                <a:cs typeface="Corbel" charset="0"/>
              </a:rPr>
              <a:t>theory</a:t>
            </a:r>
            <a:endParaRPr lang="en-US" dirty="0" smtClean="0">
              <a:latin typeface="Corbel" charset="0"/>
              <a:ea typeface="Corbel" charset="0"/>
              <a:cs typeface="Corbel" charset="0"/>
            </a:endParaRPr>
          </a:p>
          <a:p>
            <a:pPr marL="1257300" lvl="2" indent="-342900"/>
            <a:r>
              <a:rPr lang="en-US" dirty="0" smtClean="0">
                <a:latin typeface="Corbel" charset="0"/>
                <a:ea typeface="Corbel" charset="0"/>
                <a:cs typeface="Corbel" charset="0"/>
              </a:rPr>
              <a:t>Summer tourism (60.3 M tourists every year)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7" y="3639857"/>
            <a:ext cx="3500635" cy="26254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323" y="3639857"/>
            <a:ext cx="3581400" cy="2686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530" y="3700431"/>
            <a:ext cx="3500635" cy="262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7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49"/>
          <p:cNvSpPr txBox="1">
            <a:spLocks noGrp="1"/>
          </p:cNvSpPr>
          <p:nvPr>
            <p:ph type="title"/>
          </p:nvPr>
        </p:nvSpPr>
        <p:spPr>
          <a:xfrm>
            <a:off x="831849" y="287357"/>
            <a:ext cx="11360151" cy="1138238"/>
          </a:xfrm>
          <a:prstGeom prst="rect">
            <a:avLst/>
          </a:prstGeom>
          <a:noFill/>
          <a:ln>
            <a:noFill/>
          </a:ln>
        </p:spPr>
        <p:txBody>
          <a:bodyPr lIns="91375" tIns="45675" rIns="91375" bIns="45675" anchor="ctr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1" dirty="0" smtClean="0">
                <a:solidFill>
                  <a:schemeClr val="accent5"/>
                </a:solidFill>
                <a:latin typeface="Corbel" charset="0"/>
                <a:ea typeface="Corbel" charset="0"/>
                <a:cs typeface="Corbel" charset="0"/>
                <a:sym typeface="Calibri"/>
              </a:rPr>
              <a:t>Uber Rides over of volume by month. </a:t>
            </a:r>
            <a:endParaRPr lang="en-US" sz="3000" b="1" i="0" u="none" strike="noStrike" cap="none" dirty="0">
              <a:solidFill>
                <a:schemeClr val="accent5"/>
              </a:solidFill>
              <a:latin typeface="Corbel" charset="0"/>
              <a:ea typeface="Corbel" charset="0"/>
              <a:cs typeface="Corbel" charset="0"/>
              <a:sym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716" y="1191216"/>
            <a:ext cx="10201371" cy="543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42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623" y="4552116"/>
            <a:ext cx="10515600" cy="1325563"/>
          </a:xfrm>
        </p:spPr>
        <p:txBody>
          <a:bodyPr>
            <a:noAutofit/>
          </a:bodyPr>
          <a:lstStyle/>
          <a:p>
            <a:pPr algn="r"/>
            <a:r>
              <a:rPr lang="en-US" sz="8000" b="1" dirty="0" smtClean="0">
                <a:solidFill>
                  <a:schemeClr val="accent5"/>
                </a:solidFill>
                <a:latin typeface="Corbel" charset="0"/>
                <a:ea typeface="Corbel" charset="0"/>
                <a:cs typeface="Corbel" charset="0"/>
                <a:sym typeface="Calibri"/>
              </a:rPr>
              <a:t>Conclusions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410438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3B854194-185D-494D-905C-7C7CB2E30F6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4F5FA0D-0104-4987-8241-EFF7C85B88D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1DAFC6F0-EF5A-4DEA-ADBF-DBF8258BF04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hape 250"/>
          <p:cNvSpPr txBox="1">
            <a:spLocks/>
          </p:cNvSpPr>
          <p:nvPr/>
        </p:nvSpPr>
        <p:spPr>
          <a:xfrm>
            <a:off x="701171" y="1789384"/>
            <a:ext cx="11133046" cy="4571998"/>
          </a:xfrm>
          <a:prstGeom prst="rect">
            <a:avLst/>
          </a:prstGeom>
          <a:noFill/>
          <a:ln>
            <a:noFill/>
          </a:ln>
        </p:spPr>
        <p:txBody>
          <a:bodyPr vert="horz" lIns="91375" tIns="45675" rIns="91375" bIns="456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None/>
            </a:pPr>
            <a:endParaRPr 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hape 249"/>
          <p:cNvSpPr txBox="1"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marL="0" marR="0" lvl="0" indent="0">
              <a:spcAft>
                <a:spcPts val="0"/>
              </a:spcAft>
              <a:buSzPct val="25000"/>
            </a:pPr>
            <a:r>
              <a:rPr lang="en-US" b="1" i="0" u="none" strike="noStrike" kern="1200" cap="none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rPr>
              <a:t>Motivation:</a:t>
            </a:r>
          </a:p>
        </p:txBody>
      </p:sp>
      <p:sp>
        <p:nvSpPr>
          <p:cNvPr id="6" name="Shape 250"/>
          <p:cNvSpPr txBox="1">
            <a:spLocks/>
          </p:cNvSpPr>
          <p:nvPr/>
        </p:nvSpPr>
        <p:spPr>
          <a:xfrm>
            <a:off x="5967811" y="2066211"/>
            <a:ext cx="5800141" cy="299188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sz="2200" b="1" dirty="0" smtClean="0">
                <a:solidFill>
                  <a:srgbClr val="000000"/>
                </a:solidFill>
              </a:rPr>
              <a:t>Individual-level behavior =&gt; Macro Changes</a:t>
            </a:r>
          </a:p>
          <a:p>
            <a:pPr marL="114300" indent="0">
              <a:buNone/>
            </a:pPr>
            <a:r>
              <a:rPr lang="en-US" sz="2200" dirty="0" smtClean="0">
                <a:solidFill>
                  <a:srgbClr val="000000"/>
                </a:solidFill>
              </a:rPr>
              <a:t>(Individuals Visualized &amp; Temporal Trends)</a:t>
            </a:r>
            <a:endParaRPr lang="en-US" sz="2200" b="1" dirty="0">
              <a:solidFill>
                <a:srgbClr val="000000"/>
              </a:solidFill>
            </a:endParaRPr>
          </a:p>
          <a:p>
            <a:pPr marL="114300" indent="0">
              <a:buNone/>
            </a:pPr>
            <a:endParaRPr lang="en-US" sz="2200" b="1" dirty="0" smtClean="0">
              <a:solidFill>
                <a:srgbClr val="000000"/>
              </a:solidFill>
            </a:endParaRPr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0000"/>
                </a:solidFill>
              </a:rPr>
              <a:t>Phrase-out of government run v. private sector transportation (taxi, subway, </a:t>
            </a:r>
            <a:r>
              <a:rPr lang="en-US" sz="2200" dirty="0" err="1" smtClean="0">
                <a:solidFill>
                  <a:srgbClr val="000000"/>
                </a:solidFill>
              </a:rPr>
              <a:t>uber</a:t>
            </a:r>
            <a:r>
              <a:rPr lang="en-US" sz="2200" dirty="0" smtClean="0">
                <a:solidFill>
                  <a:srgbClr val="000000"/>
                </a:solidFill>
              </a:rPr>
              <a:t>)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</a:rPr>
              <a:t>Adoption of autonomous vehicles </a:t>
            </a:r>
            <a:endParaRPr lang="en-US" sz="2200" dirty="0" smtClean="0">
              <a:solidFill>
                <a:srgbClr val="000000"/>
              </a:solidFill>
            </a:endParaRPr>
          </a:p>
          <a:p>
            <a:pPr marL="800100" lvl="1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</a:rPr>
              <a:t>Tech savvy adoption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</a:rPr>
              <a:t>G</a:t>
            </a:r>
            <a:r>
              <a:rPr lang="en-US" sz="2200" dirty="0" smtClean="0">
                <a:solidFill>
                  <a:srgbClr val="000000"/>
                </a:solidFill>
              </a:rPr>
              <a:t>eneral transportation structures</a:t>
            </a:r>
          </a:p>
          <a:p>
            <a:pPr marL="800100" lvl="1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</a:rPr>
              <a:t>Measured by volume of riders</a:t>
            </a:r>
          </a:p>
          <a:p>
            <a:pPr marL="800100" lvl="1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</a:rPr>
              <a:t>Load bearing on transport system, city grid, etc.</a:t>
            </a:r>
            <a:endParaRPr lang="en-US" sz="1800" dirty="0" smtClean="0">
              <a:solidFill>
                <a:srgbClr val="000000"/>
              </a:solidFill>
            </a:endParaRPr>
          </a:p>
          <a:p>
            <a:pPr marL="800100" lvl="1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177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3B854194-185D-494D-905C-7C7CB2E30F6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4F5FA0D-0104-4987-8241-EFF7C85B88D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1DAFC6F0-EF5A-4DEA-ADBF-DBF8258BF04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hape 250"/>
          <p:cNvSpPr txBox="1">
            <a:spLocks/>
          </p:cNvSpPr>
          <p:nvPr/>
        </p:nvSpPr>
        <p:spPr>
          <a:xfrm>
            <a:off x="692818" y="1773055"/>
            <a:ext cx="11133046" cy="4571998"/>
          </a:xfrm>
          <a:prstGeom prst="rect">
            <a:avLst/>
          </a:prstGeom>
          <a:noFill/>
          <a:ln>
            <a:noFill/>
          </a:ln>
        </p:spPr>
        <p:txBody>
          <a:bodyPr vert="horz" lIns="91375" tIns="45675" rIns="91375" bIns="456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None/>
            </a:pPr>
            <a:endParaRPr 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hape 249"/>
          <p:cNvSpPr txBox="1"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marL="0" marR="0" lvl="0" indent="0">
              <a:spcAft>
                <a:spcPts val="0"/>
              </a:spcAft>
              <a:buSzPct val="25000"/>
            </a:pPr>
            <a:r>
              <a:rPr lang="en-US" b="1" dirty="0" smtClean="0">
                <a:solidFill>
                  <a:srgbClr val="FFFFFF"/>
                </a:solidFill>
                <a:sym typeface="Calibri"/>
              </a:rPr>
              <a:t>Conclusion</a:t>
            </a:r>
            <a:endParaRPr lang="en-US" b="1" i="0" u="none" strike="noStrike" kern="1200" cap="none" dirty="0">
              <a:solidFill>
                <a:srgbClr val="FFFFFF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" name="Shape 250"/>
          <p:cNvSpPr txBox="1">
            <a:spLocks/>
          </p:cNvSpPr>
          <p:nvPr/>
        </p:nvSpPr>
        <p:spPr>
          <a:xfrm>
            <a:off x="6090574" y="801866"/>
            <a:ext cx="5306084" cy="523063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0000"/>
                </a:solidFill>
              </a:rPr>
              <a:t>People in NYC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0000"/>
                </a:solidFill>
              </a:rPr>
              <a:t>Rise of Uber/Lyft/ride-sharing in contrast to old taxi usage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0000"/>
                </a:solidFill>
              </a:rPr>
              <a:t>Traffic in general/environment</a:t>
            </a:r>
          </a:p>
          <a:p>
            <a:pPr marL="800100" lvl="1"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978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49"/>
          <p:cNvSpPr txBox="1">
            <a:spLocks noGrp="1"/>
          </p:cNvSpPr>
          <p:nvPr>
            <p:ph type="title"/>
          </p:nvPr>
        </p:nvSpPr>
        <p:spPr>
          <a:xfrm>
            <a:off x="692818" y="85693"/>
            <a:ext cx="10901364" cy="1098344"/>
          </a:xfrm>
          <a:prstGeom prst="rect">
            <a:avLst/>
          </a:prstGeom>
          <a:noFill/>
          <a:ln>
            <a:noFill/>
          </a:ln>
        </p:spPr>
        <p:txBody>
          <a:bodyPr lIns="91375" tIns="45675" rIns="91375" bIns="45675" anchor="ctr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i="0" u="none" strike="noStrike" cap="none" dirty="0" smtClean="0">
                <a:solidFill>
                  <a:schemeClr val="accent5"/>
                </a:solidFill>
                <a:latin typeface="Corbel" charset="0"/>
                <a:ea typeface="Corbel" charset="0"/>
                <a:cs typeface="Corbel" charset="0"/>
                <a:sym typeface="Calibri"/>
              </a:rPr>
              <a:t>Motivation:</a:t>
            </a:r>
            <a:endParaRPr lang="en-US" sz="4000" b="1" i="0" u="none" strike="noStrike" cap="none" dirty="0">
              <a:solidFill>
                <a:schemeClr val="accent5"/>
              </a:solidFill>
              <a:latin typeface="Corbel" charset="0"/>
              <a:ea typeface="Corbel" charset="0"/>
              <a:cs typeface="Corbel" charset="0"/>
              <a:sym typeface="Calibri"/>
            </a:endParaRPr>
          </a:p>
        </p:txBody>
      </p:sp>
      <p:sp>
        <p:nvSpPr>
          <p:cNvPr id="5" name="Shape 250"/>
          <p:cNvSpPr txBox="1">
            <a:spLocks/>
          </p:cNvSpPr>
          <p:nvPr/>
        </p:nvSpPr>
        <p:spPr>
          <a:xfrm>
            <a:off x="692818" y="1773055"/>
            <a:ext cx="11133046" cy="4571998"/>
          </a:xfrm>
          <a:prstGeom prst="rect">
            <a:avLst/>
          </a:prstGeom>
          <a:noFill/>
          <a:ln>
            <a:noFill/>
          </a:ln>
        </p:spPr>
        <p:txBody>
          <a:bodyPr vert="horz" lIns="91375" tIns="45675" rIns="91375" bIns="456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None/>
            </a:pPr>
            <a:endParaRPr lang="en-US" dirty="0" smtClean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6" name="Shape 250"/>
          <p:cNvSpPr txBox="1">
            <a:spLocks/>
          </p:cNvSpPr>
          <p:nvPr/>
        </p:nvSpPr>
        <p:spPr>
          <a:xfrm>
            <a:off x="692818" y="960252"/>
            <a:ext cx="11133046" cy="5897747"/>
          </a:xfrm>
          <a:prstGeom prst="rect">
            <a:avLst/>
          </a:prstGeom>
          <a:noFill/>
          <a:ln>
            <a:noFill/>
          </a:ln>
        </p:spPr>
        <p:txBody>
          <a:bodyPr vert="horz" lIns="91375" tIns="45675" rIns="91375" bIns="456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dirty="0" smtClean="0">
                <a:latin typeface="Corbel" charset="0"/>
                <a:ea typeface="Corbel" charset="0"/>
                <a:cs typeface="Corbel" charset="0"/>
              </a:rPr>
              <a:t>FiveThirtyEight analysis of NYC Uber data insights:</a:t>
            </a:r>
            <a:endParaRPr lang="en-US" dirty="0" smtClean="0">
              <a:latin typeface="Corbel" charset="0"/>
              <a:ea typeface="Corbel" charset="0"/>
              <a:cs typeface="Corbel" charset="0"/>
            </a:endParaRPr>
          </a:p>
          <a:p>
            <a:pPr marL="800100" lvl="1" indent="-342900"/>
            <a:r>
              <a:rPr lang="en-US" dirty="0" smtClean="0">
                <a:latin typeface="Corbel" charset="0"/>
                <a:ea typeface="Corbel" charset="0"/>
                <a:cs typeface="Corbel" charset="0"/>
              </a:rPr>
              <a:t>Uber adds (a little) to Manhattan evening rush traffic</a:t>
            </a:r>
            <a:endParaRPr lang="en-US" dirty="0" smtClean="0">
              <a:latin typeface="Corbel" charset="0"/>
              <a:ea typeface="Corbel" charset="0"/>
              <a:cs typeface="Corbel" charset="0"/>
            </a:endParaRPr>
          </a:p>
          <a:p>
            <a:pPr marL="800100" lvl="1" indent="-342900"/>
            <a:r>
              <a:rPr lang="en-US" dirty="0" smtClean="0">
                <a:latin typeface="Corbel" charset="0"/>
                <a:ea typeface="Corbel" charset="0"/>
                <a:cs typeface="Corbel" charset="0"/>
              </a:rPr>
              <a:t>Thousands of pickups outside of Manhattans core</a:t>
            </a:r>
          </a:p>
          <a:p>
            <a:pPr marL="800100" lvl="1" indent="-342900"/>
            <a:endParaRPr lang="en-US" dirty="0">
              <a:latin typeface="Corbel" charset="0"/>
              <a:ea typeface="Corbel" charset="0"/>
              <a:cs typeface="Corbel" charset="0"/>
            </a:endParaRPr>
          </a:p>
          <a:p>
            <a:pPr marL="800100" lvl="1" indent="-342900"/>
            <a:endParaRPr lang="en-US" dirty="0" smtClean="0">
              <a:latin typeface="Corbel" charset="0"/>
              <a:ea typeface="Corbel" charset="0"/>
              <a:cs typeface="Corbel" charset="0"/>
            </a:endParaRPr>
          </a:p>
          <a:p>
            <a:pPr marL="800100" lvl="1" indent="-342900"/>
            <a:endParaRPr lang="en-US" dirty="0">
              <a:latin typeface="Corbel" charset="0"/>
              <a:ea typeface="Corbel" charset="0"/>
              <a:cs typeface="Corbel" charset="0"/>
            </a:endParaRPr>
          </a:p>
          <a:p>
            <a:pPr marL="800100" lvl="1" indent="-342900"/>
            <a:endParaRPr lang="en-US" dirty="0" smtClean="0">
              <a:latin typeface="Corbel" charset="0"/>
              <a:ea typeface="Corbel" charset="0"/>
              <a:cs typeface="Corbel" charset="0"/>
            </a:endParaRPr>
          </a:p>
          <a:p>
            <a:pPr marL="800100" lvl="1" indent="-342900"/>
            <a:endParaRPr lang="en-US" dirty="0">
              <a:latin typeface="Corbel" charset="0"/>
              <a:ea typeface="Corbel" charset="0"/>
              <a:cs typeface="Corbel" charset="0"/>
            </a:endParaRPr>
          </a:p>
          <a:p>
            <a:pPr marL="800100" lvl="1" indent="-342900"/>
            <a:endParaRPr lang="en-US" dirty="0" smtClean="0">
              <a:latin typeface="Corbel" charset="0"/>
              <a:ea typeface="Corbel" charset="0"/>
              <a:cs typeface="Corbel" charset="0"/>
            </a:endParaRPr>
          </a:p>
          <a:p>
            <a:pPr marL="800100" lvl="1" indent="-342900"/>
            <a:endParaRPr lang="en-US" dirty="0" smtClean="0">
              <a:latin typeface="Corbel" charset="0"/>
              <a:ea typeface="Corbel" charset="0"/>
              <a:cs typeface="Corbel" charset="0"/>
            </a:endParaRPr>
          </a:p>
          <a:p>
            <a:pPr marL="342900" indent="-342900"/>
            <a:r>
              <a:rPr lang="en-US" dirty="0" smtClean="0">
                <a:latin typeface="Corbel" charset="0"/>
                <a:ea typeface="Corbel" charset="0"/>
                <a:cs typeface="Corbel" charset="0"/>
              </a:rPr>
              <a:t>Unanswered questions inspired by this analysis:</a:t>
            </a:r>
            <a:endParaRPr lang="en-US" dirty="0">
              <a:latin typeface="Corbel" charset="0"/>
              <a:ea typeface="Corbel" charset="0"/>
              <a:cs typeface="Corbel" charset="0"/>
            </a:endParaRPr>
          </a:p>
          <a:p>
            <a:pPr marL="800100" lvl="1" indent="-342900"/>
            <a:r>
              <a:rPr lang="en-US" dirty="0" smtClean="0">
                <a:latin typeface="Corbel" charset="0"/>
                <a:ea typeface="Corbel" charset="0"/>
                <a:cs typeface="Corbel" charset="0"/>
              </a:rPr>
              <a:t>How does Uber usage compare on the weekend? </a:t>
            </a:r>
          </a:p>
          <a:p>
            <a:pPr marL="800100" lvl="1" indent="-342900"/>
            <a:r>
              <a:rPr lang="en-US" dirty="0" smtClean="0">
                <a:latin typeface="Corbel" charset="0"/>
                <a:ea typeface="Corbel" charset="0"/>
                <a:cs typeface="Corbel" charset="0"/>
              </a:rPr>
              <a:t>How do seasonal changes affect rush hour traffic and daily temporal fluctuation?</a:t>
            </a:r>
          </a:p>
          <a:p>
            <a:pPr marL="800100" lvl="1" indent="-342900"/>
            <a:r>
              <a:rPr lang="en-US" dirty="0" smtClean="0">
                <a:latin typeface="Corbel" charset="0"/>
                <a:ea typeface="Corbel" charset="0"/>
                <a:cs typeface="Corbel" charset="0"/>
              </a:rPr>
              <a:t>What does this movement *look* like?  </a:t>
            </a:r>
            <a:endParaRPr lang="en-US" dirty="0" smtClean="0">
              <a:latin typeface="Corbel" charset="0"/>
              <a:ea typeface="Corbel" charset="0"/>
              <a:cs typeface="Corbel" charset="0"/>
            </a:endParaRPr>
          </a:p>
          <a:p>
            <a:pPr marL="800100" lvl="1" indent="-342900"/>
            <a:endParaRPr lang="en-US" dirty="0">
              <a:latin typeface="Corbel" charset="0"/>
              <a:ea typeface="Corbel" charset="0"/>
              <a:cs typeface="Corbe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345" y="2275891"/>
            <a:ext cx="3232151" cy="25407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168" y="2275891"/>
            <a:ext cx="3257052" cy="254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44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3B854194-185D-494D-905C-7C7CB2E30F6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4F5FA0D-0104-4987-8241-EFF7C85B88D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1DAFC6F0-EF5A-4DEA-ADBF-DBF8258BF04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hape 250"/>
          <p:cNvSpPr txBox="1">
            <a:spLocks/>
          </p:cNvSpPr>
          <p:nvPr/>
        </p:nvSpPr>
        <p:spPr>
          <a:xfrm>
            <a:off x="692818" y="1773055"/>
            <a:ext cx="11133046" cy="4571998"/>
          </a:xfrm>
          <a:prstGeom prst="rect">
            <a:avLst/>
          </a:prstGeom>
          <a:noFill/>
          <a:ln>
            <a:noFill/>
          </a:ln>
        </p:spPr>
        <p:txBody>
          <a:bodyPr vert="horz" lIns="91375" tIns="45675" rIns="91375" bIns="456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None/>
            </a:pPr>
            <a:endParaRPr 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hape 249"/>
          <p:cNvSpPr txBox="1"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marL="0" marR="0" lvl="0" indent="0">
              <a:spcAft>
                <a:spcPts val="0"/>
              </a:spcAft>
              <a:buSzPct val="25000"/>
            </a:pPr>
            <a:r>
              <a:rPr lang="en-US" b="1" i="0" u="none" strike="noStrike" kern="1200" cap="none" dirty="0" smtClean="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rPr>
              <a:t>Data Considerations</a:t>
            </a:r>
            <a:endParaRPr lang="en-US" b="1" i="0" u="none" strike="noStrike" kern="1200" cap="none" dirty="0">
              <a:solidFill>
                <a:srgbClr val="FFFFFF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" name="Shape 250"/>
          <p:cNvSpPr txBox="1">
            <a:spLocks/>
          </p:cNvSpPr>
          <p:nvPr/>
        </p:nvSpPr>
        <p:spPr>
          <a:xfrm>
            <a:off x="6096000" y="642041"/>
            <a:ext cx="5306084" cy="278695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sz="2200" dirty="0" smtClean="0">
                <a:solidFill>
                  <a:srgbClr val="000000"/>
                </a:solidFill>
              </a:rPr>
              <a:t>Considerations in the d</a:t>
            </a:r>
            <a:r>
              <a:rPr lang="en-US" sz="2200" dirty="0" smtClean="0">
                <a:solidFill>
                  <a:srgbClr val="000000"/>
                </a:solidFill>
              </a:rPr>
              <a:t>esign of our findings: 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0000"/>
                </a:solidFill>
              </a:rPr>
              <a:t>NYC is highly populated, dense, and has developed public transport/taxi industry</a:t>
            </a:r>
            <a:endParaRPr lang="en-US" sz="2200" dirty="0">
              <a:solidFill>
                <a:srgbClr val="000000"/>
              </a:solidFill>
            </a:endParaRPr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0000"/>
                </a:solidFill>
              </a:rPr>
              <a:t>Well-established Uber and Lyft usage </a:t>
            </a:r>
          </a:p>
          <a:p>
            <a:pPr marL="800100" lvl="1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722" y="3063715"/>
            <a:ext cx="5454530" cy="299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684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49"/>
          <p:cNvSpPr txBox="1">
            <a:spLocks noGrp="1"/>
          </p:cNvSpPr>
          <p:nvPr>
            <p:ph type="title"/>
          </p:nvPr>
        </p:nvSpPr>
        <p:spPr>
          <a:xfrm>
            <a:off x="646577" y="325369"/>
            <a:ext cx="10901364" cy="1138238"/>
          </a:xfrm>
          <a:prstGeom prst="rect">
            <a:avLst/>
          </a:prstGeom>
          <a:noFill/>
          <a:ln>
            <a:noFill/>
          </a:ln>
        </p:spPr>
        <p:txBody>
          <a:bodyPr lIns="91375" tIns="45675" rIns="91375" bIns="45675" anchor="ctr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i="0" u="none" strike="noStrike" cap="none" dirty="0" smtClean="0">
                <a:solidFill>
                  <a:schemeClr val="accent5"/>
                </a:solidFill>
                <a:latin typeface="Corbel" charset="0"/>
                <a:ea typeface="Corbel" charset="0"/>
                <a:cs typeface="Corbel" charset="0"/>
                <a:sym typeface="Calibri"/>
              </a:rPr>
              <a:t>Data Set:</a:t>
            </a:r>
            <a:endParaRPr lang="en-US" sz="4000" b="1" i="0" u="none" strike="noStrike" cap="none" dirty="0">
              <a:solidFill>
                <a:schemeClr val="accent5"/>
              </a:solidFill>
              <a:latin typeface="Corbel" charset="0"/>
              <a:ea typeface="Corbel" charset="0"/>
              <a:cs typeface="Corbel" charset="0"/>
              <a:sym typeface="Calibri"/>
            </a:endParaRPr>
          </a:p>
        </p:txBody>
      </p:sp>
      <p:sp>
        <p:nvSpPr>
          <p:cNvPr id="6" name="Shape 250"/>
          <p:cNvSpPr txBox="1">
            <a:spLocks/>
          </p:cNvSpPr>
          <p:nvPr/>
        </p:nvSpPr>
        <p:spPr>
          <a:xfrm>
            <a:off x="628649" y="1299411"/>
            <a:ext cx="10633517" cy="1491916"/>
          </a:xfrm>
          <a:prstGeom prst="rect">
            <a:avLst/>
          </a:prstGeom>
          <a:noFill/>
          <a:ln>
            <a:noFill/>
          </a:ln>
        </p:spPr>
        <p:txBody>
          <a:bodyPr vert="horz" lIns="91375" tIns="45675" rIns="91375" bIns="456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b="1" dirty="0" smtClean="0">
                <a:latin typeface="Corbel" charset="0"/>
                <a:ea typeface="Corbel" charset="0"/>
                <a:cs typeface="Corbel" charset="0"/>
              </a:rPr>
              <a:t>Uber Trips Data</a:t>
            </a:r>
            <a:endParaRPr lang="en-US" b="1" dirty="0" smtClean="0">
              <a:latin typeface="Corbel" charset="0"/>
              <a:ea typeface="Corbel" charset="0"/>
              <a:cs typeface="Corbel" charset="0"/>
            </a:endParaRPr>
          </a:p>
          <a:p>
            <a:pPr marL="800100" lvl="1" indent="-342900"/>
            <a:r>
              <a:rPr lang="en-US" dirty="0" smtClean="0">
                <a:latin typeface="Corbel" charset="0"/>
                <a:ea typeface="Corbel" charset="0"/>
                <a:cs typeface="Corbel" charset="0"/>
              </a:rPr>
              <a:t>All NYC Uber Trips:  April 2014 through June 2015, provided in .csv by month</a:t>
            </a:r>
          </a:p>
          <a:p>
            <a:pPr marL="1257300" lvl="2" indent="-342900"/>
            <a:r>
              <a:rPr lang="en-US" dirty="0">
                <a:latin typeface="Corbel" charset="0"/>
                <a:ea typeface="Corbel" charset="0"/>
                <a:cs typeface="Corbel" charset="0"/>
              </a:rPr>
              <a:t>Each file contained: Date/Time, </a:t>
            </a:r>
            <a:r>
              <a:rPr lang="en-US" dirty="0" smtClean="0">
                <a:latin typeface="Corbel" charset="0"/>
                <a:ea typeface="Corbel" charset="0"/>
                <a:cs typeface="Corbel" charset="0"/>
              </a:rPr>
              <a:t>Pickup Latitude, Pickup Longitude, </a:t>
            </a:r>
            <a:r>
              <a:rPr lang="en-US" dirty="0">
                <a:latin typeface="Corbel" charset="0"/>
                <a:ea typeface="Corbel" charset="0"/>
                <a:cs typeface="Corbel" charset="0"/>
              </a:rPr>
              <a:t>Base (</a:t>
            </a:r>
            <a:r>
              <a:rPr lang="en-US" dirty="0" smtClean="0">
                <a:latin typeface="Corbel" charset="0"/>
                <a:ea typeface="Corbel" charset="0"/>
                <a:cs typeface="Corbel" charset="0"/>
              </a:rPr>
              <a:t>Driver)</a:t>
            </a:r>
            <a:endParaRPr lang="en-US" dirty="0" smtClean="0">
              <a:latin typeface="Corbel" charset="0"/>
              <a:ea typeface="Corbel" charset="0"/>
              <a:cs typeface="Corbel" charset="0"/>
            </a:endParaRPr>
          </a:p>
          <a:p>
            <a:pPr marL="800100" lvl="1" indent="-342900"/>
            <a:r>
              <a:rPr lang="en-US" dirty="0">
                <a:latin typeface="Corbel" charset="0"/>
                <a:ea typeface="Corbel" charset="0"/>
                <a:cs typeface="Corbel" charset="0"/>
              </a:rPr>
              <a:t>FiveThirtyEight submitted Freedom of Information request to [NYC </a:t>
            </a:r>
            <a:r>
              <a:rPr lang="en-US" dirty="0">
                <a:latin typeface="Corbel" charset="0"/>
                <a:ea typeface="Corbel" charset="0"/>
                <a:cs typeface="Corbel" charset="0"/>
              </a:rPr>
              <a:t>Taxi &amp; Limousine Commission (TLC</a:t>
            </a:r>
            <a:r>
              <a:rPr lang="en-US" dirty="0">
                <a:latin typeface="Corbel" charset="0"/>
                <a:ea typeface="Corbel" charset="0"/>
                <a:cs typeface="Corbel" charset="0"/>
              </a:rPr>
              <a:t>)] </a:t>
            </a:r>
            <a:endParaRPr lang="en-US" dirty="0" smtClean="0">
              <a:latin typeface="Corbel" charset="0"/>
              <a:ea typeface="Corbel" charset="0"/>
              <a:cs typeface="Corbel" charset="0"/>
            </a:endParaRPr>
          </a:p>
          <a:p>
            <a:pPr marL="1257300" lvl="2" indent="-342900"/>
            <a:r>
              <a:rPr lang="en-US" dirty="0" smtClean="0">
                <a:latin typeface="Corbel" charset="0"/>
                <a:ea typeface="Corbel" charset="0"/>
                <a:cs typeface="Corbel" charset="0"/>
              </a:rPr>
              <a:t>Hence severe limitations on the length of </a:t>
            </a:r>
            <a:r>
              <a:rPr lang="en-US" dirty="0">
                <a:latin typeface="Corbel" charset="0"/>
                <a:ea typeface="Corbel" charset="0"/>
                <a:cs typeface="Corbel" charset="0"/>
              </a:rPr>
              <a:t>U</a:t>
            </a:r>
            <a:r>
              <a:rPr lang="en-US" dirty="0" smtClean="0">
                <a:latin typeface="Corbel" charset="0"/>
                <a:ea typeface="Corbel" charset="0"/>
                <a:cs typeface="Corbel" charset="0"/>
              </a:rPr>
              <a:t>ber data available, as well as location</a:t>
            </a:r>
            <a:endParaRPr lang="en-US" dirty="0">
              <a:latin typeface="Corbel" charset="0"/>
              <a:ea typeface="Corbel" charset="0"/>
              <a:cs typeface="Corbel" charset="0"/>
            </a:endParaRPr>
          </a:p>
          <a:p>
            <a:pPr marL="800100" lvl="1" indent="-342900"/>
            <a:endParaRPr lang="en-US" dirty="0">
              <a:latin typeface="Corbel" charset="0"/>
              <a:ea typeface="Corbel" charset="0"/>
              <a:cs typeface="Corbe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382" y="3765369"/>
            <a:ext cx="6415618" cy="267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62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623" y="4552116"/>
            <a:ext cx="10515600" cy="1325563"/>
          </a:xfrm>
        </p:spPr>
        <p:txBody>
          <a:bodyPr>
            <a:noAutofit/>
          </a:bodyPr>
          <a:lstStyle/>
          <a:p>
            <a:pPr algn="r"/>
            <a:r>
              <a:rPr lang="en-US" sz="8000" b="1" dirty="0" smtClean="0">
                <a:solidFill>
                  <a:schemeClr val="accent5"/>
                </a:solidFill>
                <a:latin typeface="Corbel" charset="0"/>
                <a:ea typeface="Corbel" charset="0"/>
                <a:cs typeface="Corbel" charset="0"/>
                <a:sym typeface="Calibri"/>
              </a:rPr>
              <a:t>Weekly Traffic Fluctuation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046437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918" y="0"/>
            <a:ext cx="82713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54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49"/>
          <p:cNvSpPr txBox="1">
            <a:spLocks noGrp="1"/>
          </p:cNvSpPr>
          <p:nvPr>
            <p:ph type="title"/>
          </p:nvPr>
        </p:nvSpPr>
        <p:spPr>
          <a:xfrm>
            <a:off x="781048" y="261258"/>
            <a:ext cx="11360151" cy="1138238"/>
          </a:xfrm>
          <a:prstGeom prst="rect">
            <a:avLst/>
          </a:prstGeom>
          <a:noFill/>
          <a:ln>
            <a:noFill/>
          </a:ln>
        </p:spPr>
        <p:txBody>
          <a:bodyPr lIns="91375" tIns="45675" rIns="91375" bIns="45675" anchor="ctr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1" dirty="0" smtClean="0">
                <a:solidFill>
                  <a:schemeClr val="accent5"/>
                </a:solidFill>
                <a:latin typeface="Corbel" charset="0"/>
                <a:ea typeface="Corbel" charset="0"/>
                <a:cs typeface="Corbel" charset="0"/>
                <a:sym typeface="Calibri"/>
              </a:rPr>
              <a:t>Uber Rides Volume over Time of Day by Weekday</a:t>
            </a:r>
            <a:endParaRPr lang="en-US" sz="3000" b="1" i="0" u="none" strike="noStrike" cap="none" dirty="0">
              <a:solidFill>
                <a:schemeClr val="accent5"/>
              </a:solidFill>
              <a:latin typeface="Corbel" charset="0"/>
              <a:ea typeface="Corbel" charset="0"/>
              <a:cs typeface="Corbel" charset="0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48" y="1322688"/>
            <a:ext cx="10394952" cy="553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1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49"/>
          <p:cNvSpPr txBox="1">
            <a:spLocks noGrp="1"/>
          </p:cNvSpPr>
          <p:nvPr>
            <p:ph type="title"/>
          </p:nvPr>
        </p:nvSpPr>
        <p:spPr>
          <a:xfrm>
            <a:off x="781048" y="261258"/>
            <a:ext cx="11360151" cy="1138238"/>
          </a:xfrm>
          <a:prstGeom prst="rect">
            <a:avLst/>
          </a:prstGeom>
          <a:noFill/>
          <a:ln>
            <a:noFill/>
          </a:ln>
        </p:spPr>
        <p:txBody>
          <a:bodyPr lIns="91375" tIns="45675" rIns="91375" bIns="45675" anchor="ctr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1" dirty="0" smtClean="0">
                <a:solidFill>
                  <a:schemeClr val="accent5"/>
                </a:solidFill>
                <a:latin typeface="Corbel" charset="0"/>
                <a:ea typeface="Corbel" charset="0"/>
                <a:cs typeface="Corbel" charset="0"/>
                <a:sym typeface="Calibri"/>
              </a:rPr>
              <a:t>Uber Rides Volume over Time of Day (by Day of Week)</a:t>
            </a:r>
            <a:endParaRPr lang="en-US" sz="3000" b="1" i="0" u="none" strike="noStrike" cap="none" dirty="0">
              <a:solidFill>
                <a:schemeClr val="accent5"/>
              </a:solidFill>
              <a:latin typeface="Corbel" charset="0"/>
              <a:ea typeface="Corbel" charset="0"/>
              <a:cs typeface="Corbel" charset="0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48" y="1322688"/>
            <a:ext cx="10394952" cy="5535312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9470571" y="1828800"/>
            <a:ext cx="326572" cy="800100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7560128" y="4789714"/>
            <a:ext cx="397329" cy="647701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566805" y="5463077"/>
            <a:ext cx="2318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A diverging weekend</a:t>
            </a:r>
            <a:endParaRPr lang="en-US" b="1" dirty="0">
              <a:solidFill>
                <a:schemeClr val="accent5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631869" y="5329427"/>
            <a:ext cx="1867203" cy="301383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145813" y="1159565"/>
            <a:ext cx="2318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Friday &amp; Saturday:</a:t>
            </a:r>
          </a:p>
          <a:p>
            <a:r>
              <a:rPr lang="en-US" b="1" dirty="0" smtClean="0">
                <a:solidFill>
                  <a:schemeClr val="accent5"/>
                </a:solidFill>
              </a:rPr>
              <a:t>Going out nights</a:t>
            </a:r>
            <a:endParaRPr lang="en-US" b="1" dirty="0">
              <a:solidFill>
                <a:schemeClr val="accent5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166534" y="3049143"/>
            <a:ext cx="580570" cy="764287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71092" y="2578707"/>
            <a:ext cx="281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Work Week Model</a:t>
            </a:r>
            <a:endParaRPr 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04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</TotalTime>
  <Words>521</Words>
  <Application>Microsoft Macintosh PowerPoint</Application>
  <PresentationFormat>Widescreen</PresentationFormat>
  <Paragraphs>92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Calibri Light</vt:lpstr>
      <vt:lpstr>Corbel</vt:lpstr>
      <vt:lpstr>Arial</vt:lpstr>
      <vt:lpstr>Office Theme</vt:lpstr>
      <vt:lpstr>Temporal Uber Traffic  Fluctuations  New York City Case Study</vt:lpstr>
      <vt:lpstr>Motivation:</vt:lpstr>
      <vt:lpstr>Motivation:</vt:lpstr>
      <vt:lpstr>Data Considerations</vt:lpstr>
      <vt:lpstr>Data Set:</vt:lpstr>
      <vt:lpstr>Weekly Traffic Fluctuation</vt:lpstr>
      <vt:lpstr>PowerPoint Presentation</vt:lpstr>
      <vt:lpstr>Uber Rides Volume over Time of Day by Weekday</vt:lpstr>
      <vt:lpstr>Uber Rides Volume over Time of Day (by Day of Week)</vt:lpstr>
      <vt:lpstr>Uber Rides Volume over Time of Day by Weekday</vt:lpstr>
      <vt:lpstr>Month-to-Month Fluctuation of Day of Week Ride Volumes</vt:lpstr>
      <vt:lpstr>Theoretical Explanations for Month-to-Month Fluctuation </vt:lpstr>
      <vt:lpstr>Seasonal Traffic Fluctuation</vt:lpstr>
      <vt:lpstr>Individual Dot Visualization of Rides throughout Day: Spring Season</vt:lpstr>
      <vt:lpstr>Individual Dot Visualization of Rides throughout Day: Summer Season</vt:lpstr>
      <vt:lpstr>Individual Dot Visualization of Rides throughout Day: Fall Season</vt:lpstr>
      <vt:lpstr>Individual Rides Dot Visualization: Takeaways</vt:lpstr>
      <vt:lpstr>Uber Rides over of volume by month. </vt:lpstr>
      <vt:lpstr>Conclusions</vt:lpstr>
      <vt:lpstr>Conclusion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Question: How can DEN more effectively target and retain prospective members?</dc:title>
  <dc:creator>Lillian Zhao</dc:creator>
  <cp:lastModifiedBy>Lillian Zhao</cp:lastModifiedBy>
  <cp:revision>72</cp:revision>
  <dcterms:created xsi:type="dcterms:W3CDTF">2017-09-29T11:08:18Z</dcterms:created>
  <dcterms:modified xsi:type="dcterms:W3CDTF">2017-11-09T19:00:37Z</dcterms:modified>
</cp:coreProperties>
</file>