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1" r:id="rId3"/>
    <p:sldId id="270" r:id="rId4"/>
    <p:sldId id="257" r:id="rId5"/>
    <p:sldId id="269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lian Zhao" initials="L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3837"/>
  </p:normalViewPr>
  <p:slideViewPr>
    <p:cSldViewPr snapToGrid="0" snapToObjects="1">
      <p:cViewPr varScale="1">
        <p:scale>
          <a:sx n="80" d="100"/>
          <a:sy n="80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00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5146C-3187-FD46-945B-CFA630C5B603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3DF4-FF6B-E849-AB5B-E7CD2E3C2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some pdf, </a:t>
            </a:r>
            <a:r>
              <a:rPr lang="en-US" dirty="0" err="1" smtClean="0"/>
              <a:t>Powerpoint</a:t>
            </a:r>
            <a:r>
              <a:rPr lang="en-US" dirty="0" smtClean="0"/>
              <a:t>, Keynote, or Google slides where you motivate your question and dataset (e.g. why is it interesting?), paste in some figures from your </a:t>
            </a:r>
            <a:r>
              <a:rPr lang="en-US" dirty="0" err="1" smtClean="0"/>
              <a:t>Jupyter</a:t>
            </a:r>
            <a:r>
              <a:rPr lang="en-US" dirty="0" smtClean="0"/>
              <a:t> notebook, and use them to tell a story about what you found.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3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7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0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3DF4-FF6B-E849-AB5B-E7CD2E3C20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5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9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6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2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8CA8-DCDB-C440-B621-81FF422BD09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D66B1-8E84-544F-8D9F-C9571A8A5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370" y="1895780"/>
            <a:ext cx="6192489" cy="1892969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Temporal Uber </a:t>
            </a:r>
            <a:r>
              <a:rPr lang="en-US" b="1" dirty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Traffic </a:t>
            </a:r>
            <a:r>
              <a:rPr lang="en-US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/>
            </a:r>
            <a:br>
              <a:rPr lang="en-US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</a:br>
            <a:r>
              <a:rPr lang="en-US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Fluctuations</a:t>
            </a:r>
            <a:r>
              <a:rPr lang="en-US" b="1" dirty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/>
            </a:r>
            <a:br>
              <a:rPr lang="en-US" b="1" dirty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</a:br>
            <a:r>
              <a:rPr lang="en-US" b="1" dirty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200" b="1" dirty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New York </a:t>
            </a:r>
            <a:r>
              <a:rPr lang="en-US" sz="22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City Case Study</a:t>
            </a:r>
            <a:endParaRPr lang="en-US" sz="2200" b="1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56015" y="3788749"/>
            <a:ext cx="4310844" cy="2792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Contributors: </a:t>
            </a:r>
          </a:p>
          <a:p>
            <a:pPr algn="r"/>
            <a:r>
              <a:rPr lang="en-US" sz="2000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Jane Lee | Lillian Zhao | </a:t>
            </a:r>
            <a:r>
              <a:rPr lang="en-US" sz="2000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</a:rPr>
              <a:t>Prof. Manning</a:t>
            </a:r>
            <a:endParaRPr lang="en-US" sz="2000" dirty="0" smtClean="0">
              <a:solidFill>
                <a:schemeClr val="accent5"/>
              </a:solidFill>
              <a:latin typeface="Corbel" charset="0"/>
              <a:ea typeface="Corbel" charset="0"/>
              <a:cs typeface="Corbel" charset="0"/>
            </a:endParaRPr>
          </a:p>
          <a:p>
            <a:pPr marL="457200" indent="-457200" algn="r">
              <a:buFont typeface="Arial" charset="0"/>
              <a:buChar char="•"/>
            </a:pPr>
            <a:endParaRPr lang="en-US" sz="2000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</a:endParaRPr>
          </a:p>
          <a:p>
            <a:pPr algn="r"/>
            <a:endParaRPr lang="en-US" sz="2000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2" y="1892969"/>
            <a:ext cx="3727390" cy="37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92818" y="326326"/>
            <a:ext cx="10901364" cy="1098344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Motivation:</a:t>
            </a:r>
            <a:endParaRPr lang="en-US" sz="4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sp>
        <p:nvSpPr>
          <p:cNvPr id="5" name="Shape 250"/>
          <p:cNvSpPr txBox="1">
            <a:spLocks/>
          </p:cNvSpPr>
          <p:nvPr/>
        </p:nvSpPr>
        <p:spPr>
          <a:xfrm>
            <a:off x="692818" y="1773055"/>
            <a:ext cx="11133046" cy="4571998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 smtClean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Shape 250"/>
          <p:cNvSpPr txBox="1">
            <a:spLocks/>
          </p:cNvSpPr>
          <p:nvPr/>
        </p:nvSpPr>
        <p:spPr>
          <a:xfrm>
            <a:off x="692818" y="1200885"/>
            <a:ext cx="11133046" cy="5897747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People in NYC</a:t>
            </a:r>
          </a:p>
          <a:p>
            <a:pPr marL="342900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Rise of Uber/Lyft/ride-sharing in contrast to old taxi usage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342900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Traffic in general</a:t>
            </a: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92818" y="85693"/>
            <a:ext cx="10901364" cy="1098344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Motivation:</a:t>
            </a:r>
            <a:endParaRPr lang="en-US" sz="4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sp>
        <p:nvSpPr>
          <p:cNvPr id="5" name="Shape 250"/>
          <p:cNvSpPr txBox="1">
            <a:spLocks/>
          </p:cNvSpPr>
          <p:nvPr/>
        </p:nvSpPr>
        <p:spPr>
          <a:xfrm>
            <a:off x="692818" y="1773055"/>
            <a:ext cx="11133046" cy="4571998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-US" dirty="0" smtClean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Shape 250"/>
          <p:cNvSpPr txBox="1">
            <a:spLocks/>
          </p:cNvSpPr>
          <p:nvPr/>
        </p:nvSpPr>
        <p:spPr>
          <a:xfrm>
            <a:off x="692818" y="960252"/>
            <a:ext cx="11133046" cy="5897747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FiveThirtyEight analysis of NYC Uber data insights: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Uber adds (a little) to Manhattan evening rush traffic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Thousands of pickups outside of Manhattans core</a:t>
            </a: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342900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Unanswered questions inspired by this analysis: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How does Uber usage compare on the weekend? </a:t>
            </a: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How do seasonal changes affect rush hour traffic and daily temporal fluctuation?</a:t>
            </a: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What does this movement *look* like?  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45" y="2275891"/>
            <a:ext cx="3232151" cy="2540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68" y="2275891"/>
            <a:ext cx="3257052" cy="254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46577" y="325369"/>
            <a:ext cx="10901364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Data Set:</a:t>
            </a:r>
            <a:endParaRPr lang="en-US" sz="4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sp>
        <p:nvSpPr>
          <p:cNvPr id="6" name="Shape 250"/>
          <p:cNvSpPr txBox="1">
            <a:spLocks/>
          </p:cNvSpPr>
          <p:nvPr/>
        </p:nvSpPr>
        <p:spPr>
          <a:xfrm>
            <a:off x="628649" y="1299411"/>
            <a:ext cx="10633517" cy="1491916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 smtClean="0">
                <a:latin typeface="Corbel" charset="0"/>
                <a:ea typeface="Corbel" charset="0"/>
                <a:cs typeface="Corbel" charset="0"/>
              </a:rPr>
              <a:t>Uber Trips Data</a:t>
            </a:r>
            <a:endParaRPr lang="en-US" b="1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All NYC Uber Trips:  April 2014 through June 2015, provided in .csv by month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1257300" lvl="2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Each file contained: Date/Time, </a:t>
            </a:r>
            <a:r>
              <a:rPr lang="en-US" dirty="0" err="1" smtClean="0">
                <a:latin typeface="Corbel" charset="0"/>
                <a:ea typeface="Corbel" charset="0"/>
                <a:cs typeface="Corbel" charset="0"/>
              </a:rPr>
              <a:t>Lat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, Lon, Base (Driver)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  <a:p>
            <a:pPr marL="800100" lvl="1" indent="-342900"/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69" y="0"/>
            <a:ext cx="8791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28648" y="436192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Graph with rides per day of week &amp; seasons to </a:t>
            </a:r>
            <a:r>
              <a:rPr lang="en-US" sz="3000" b="1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juxtapose OG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sp>
        <p:nvSpPr>
          <p:cNvPr id="5" name="Shape 250"/>
          <p:cNvSpPr txBox="1">
            <a:spLocks/>
          </p:cNvSpPr>
          <p:nvPr/>
        </p:nvSpPr>
        <p:spPr>
          <a:xfrm>
            <a:off x="628648" y="1213100"/>
            <a:ext cx="10633517" cy="5384800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After accounting for key covariates:</a:t>
            </a: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Non-Hispanic black households held $2,000 less than non-Hispanic white households in net worth at 10</a:t>
            </a:r>
            <a:r>
              <a:rPr lang="en-US" baseline="30000" dirty="0" smtClean="0">
                <a:latin typeface="Corbel" charset="0"/>
                <a:ea typeface="Corbel" charset="0"/>
                <a:cs typeface="Corbel" charset="0"/>
              </a:rPr>
              <a:t>th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 percentile</a:t>
            </a:r>
          </a:p>
          <a:p>
            <a:pPr marL="1257300" lvl="2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$61,000 less at the median</a:t>
            </a:r>
          </a:p>
          <a:p>
            <a:pPr marL="1257300" lvl="2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$194,000 less at the 90th percentile </a:t>
            </a: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Hispanic households held $2,800 more than non-Hispanic white households in net worth at 10</a:t>
            </a:r>
            <a:r>
              <a:rPr lang="en-US" baseline="30000" dirty="0" smtClean="0">
                <a:latin typeface="Corbel" charset="0"/>
                <a:ea typeface="Corbel" charset="0"/>
                <a:cs typeface="Corbel" charset="0"/>
              </a:rPr>
              <a:t>th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 percentile</a:t>
            </a:r>
          </a:p>
          <a:p>
            <a:pPr marL="1257300" lvl="2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$45,000 less at the median</a:t>
            </a:r>
          </a:p>
          <a:p>
            <a:pPr marL="1257300" lvl="2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Few significant differences at the 90</a:t>
            </a:r>
            <a:r>
              <a:rPr lang="en-US" baseline="30000" dirty="0" smtClean="0">
                <a:latin typeface="Corbel" charset="0"/>
                <a:ea typeface="Corbel" charset="0"/>
                <a:cs typeface="Corbel" charset="0"/>
              </a:rPr>
              <a:t>th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percentile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49"/>
          <p:cNvSpPr txBox="1">
            <a:spLocks noGrp="1"/>
          </p:cNvSpPr>
          <p:nvPr>
            <p:ph type="title"/>
          </p:nvPr>
        </p:nvSpPr>
        <p:spPr>
          <a:xfrm>
            <a:off x="628648" y="153805"/>
            <a:ext cx="11360151" cy="1138238"/>
          </a:xfrm>
          <a:prstGeom prst="rect">
            <a:avLst/>
          </a:prstGeom>
          <a:noFill/>
          <a:ln>
            <a:noFill/>
          </a:ln>
        </p:spPr>
        <p:txBody>
          <a:bodyPr lIns="91375" tIns="45675" rIns="91375" bIns="45675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1" dirty="0" smtClean="0">
                <a:solidFill>
                  <a:schemeClr val="accent5"/>
                </a:solidFill>
                <a:latin typeface="Corbel" charset="0"/>
                <a:ea typeface="Corbel" charset="0"/>
                <a:cs typeface="Corbel" charset="0"/>
                <a:sym typeface="Calibri"/>
              </a:rPr>
              <a:t>Group Discussion: Appropriate Methods? </a:t>
            </a:r>
            <a:endParaRPr lang="en-US" sz="3000" b="1" i="0" u="none" strike="noStrike" cap="none" dirty="0">
              <a:solidFill>
                <a:schemeClr val="accent5"/>
              </a:solidFill>
              <a:latin typeface="Corbel" charset="0"/>
              <a:ea typeface="Corbel" charset="0"/>
              <a:cs typeface="Corbel" charset="0"/>
              <a:sym typeface="Calibri"/>
            </a:endParaRPr>
          </a:p>
        </p:txBody>
      </p:sp>
      <p:sp>
        <p:nvSpPr>
          <p:cNvPr id="5" name="Shape 250"/>
          <p:cNvSpPr txBox="1">
            <a:spLocks/>
          </p:cNvSpPr>
          <p:nvPr/>
        </p:nvSpPr>
        <p:spPr>
          <a:xfrm>
            <a:off x="628648" y="928046"/>
            <a:ext cx="10633517" cy="5268034"/>
          </a:xfrm>
          <a:prstGeom prst="rect">
            <a:avLst/>
          </a:prstGeom>
          <a:noFill/>
          <a:ln>
            <a:noFill/>
          </a:ln>
        </p:spPr>
        <p:txBody>
          <a:bodyPr vert="horz" lIns="91375" tIns="45675" rIns="91375" bIns="4567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Unconditional Quantile Regression &gt; OLS</a:t>
            </a: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Conditional Mean v. </a:t>
            </a:r>
            <a:r>
              <a:rPr lang="en-US" b="1" dirty="0" smtClean="0">
                <a:latin typeface="Corbel" charset="0"/>
                <a:ea typeface="Corbel" charset="0"/>
                <a:cs typeface="Corbel" charset="0"/>
              </a:rPr>
              <a:t>Conditional Median or other Quantiles</a:t>
            </a:r>
          </a:p>
          <a:p>
            <a:pPr marL="1257300" lvl="2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Cases of extreme quantiles (hospital wait-times, abnormal growth charts)</a:t>
            </a:r>
          </a:p>
          <a:p>
            <a:pPr marL="1257300" lvl="2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Comparison along the Distribution of Wealth</a:t>
            </a:r>
          </a:p>
          <a:p>
            <a:pPr marL="800100" lvl="1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More robust against outliers in response measurements</a:t>
            </a:r>
          </a:p>
          <a:p>
            <a:pPr marL="342900" indent="-342900"/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Decomposition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Models</a:t>
            </a:r>
            <a:endParaRPr lang="en-US" dirty="0" smtClean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312</Words>
  <Application>Microsoft Macintosh PowerPoint</Application>
  <PresentationFormat>Widescreen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Corbel</vt:lpstr>
      <vt:lpstr>Arial</vt:lpstr>
      <vt:lpstr>Office Theme</vt:lpstr>
      <vt:lpstr>Temporal Uber Traffic  Fluctuations  New York City Case Study</vt:lpstr>
      <vt:lpstr>Motivation:</vt:lpstr>
      <vt:lpstr>Motivation:</vt:lpstr>
      <vt:lpstr>Data Set:</vt:lpstr>
      <vt:lpstr>PowerPoint Presentation</vt:lpstr>
      <vt:lpstr>Graph with rides per day of week &amp; seasons to juxtapose OG</vt:lpstr>
      <vt:lpstr>Group Discussion: Appropriate Methods?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Question: How can DEN more effectively target and retain prospective members?</dc:title>
  <dc:creator>Lillian Zhao</dc:creator>
  <cp:lastModifiedBy>Lillian Zhao</cp:lastModifiedBy>
  <cp:revision>42</cp:revision>
  <dcterms:created xsi:type="dcterms:W3CDTF">2017-09-29T11:08:18Z</dcterms:created>
  <dcterms:modified xsi:type="dcterms:W3CDTF">2017-11-09T07:43:23Z</dcterms:modified>
</cp:coreProperties>
</file>