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61" r:id="rId3"/>
    <p:sldId id="270" r:id="rId4"/>
    <p:sldId id="278" r:id="rId5"/>
    <p:sldId id="257" r:id="rId6"/>
    <p:sldId id="274" r:id="rId7"/>
    <p:sldId id="269" r:id="rId8"/>
    <p:sldId id="275" r:id="rId9"/>
    <p:sldId id="279" r:id="rId10"/>
    <p:sldId id="284" r:id="rId11"/>
    <p:sldId id="273" r:id="rId12"/>
    <p:sldId id="280" r:id="rId13"/>
    <p:sldId id="281" r:id="rId14"/>
    <p:sldId id="265" r:id="rId15"/>
    <p:sldId id="271" r:id="rId16"/>
    <p:sldId id="285" r:id="rId17"/>
    <p:sldId id="283" r:id="rId18"/>
    <p:sldId id="272" r:id="rId19"/>
    <p:sldId id="286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lian Zhao" initials="L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3871"/>
  </p:normalViewPr>
  <p:slideViewPr>
    <p:cSldViewPr snapToGrid="0" snapToObjects="1">
      <p:cViewPr varScale="1">
        <p:scale>
          <a:sx n="76" d="100"/>
          <a:sy n="7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0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5146C-3187-FD46-945B-CFA630C5B60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3DF4-FF6B-E849-AB5B-E7CD2E3C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some pdf, </a:t>
            </a:r>
            <a:r>
              <a:rPr lang="en-US" dirty="0" err="1" smtClean="0"/>
              <a:t>Powerpoint</a:t>
            </a:r>
            <a:r>
              <a:rPr lang="en-US" dirty="0" smtClean="0"/>
              <a:t>, Keynote, or Google slides where you motivate your question and dataset (e.g. why is it interesting?), paste in some figures from your </a:t>
            </a:r>
            <a:r>
              <a:rPr lang="en-US" dirty="0" err="1" smtClean="0"/>
              <a:t>Jupyter</a:t>
            </a:r>
            <a:r>
              <a:rPr lang="en-US" dirty="0" smtClean="0"/>
              <a:t> notebook, and use them to tell a story about what you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September</a:t>
            </a:r>
            <a:r>
              <a:rPr lang="en-US" baseline="0" dirty="0" smtClean="0"/>
              <a:t> an exception?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9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6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1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types of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types of behaviors</a:t>
            </a:r>
          </a:p>
          <a:p>
            <a:r>
              <a:rPr lang="en-US" dirty="0" smtClean="0"/>
              <a:t>- A</a:t>
            </a:r>
            <a:r>
              <a:rPr lang="en-US" baseline="0" dirty="0" smtClean="0"/>
              <a:t> diverging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types of behaviors</a:t>
            </a:r>
          </a:p>
          <a:p>
            <a:r>
              <a:rPr lang="en-US" dirty="0" smtClean="0"/>
              <a:t>- A</a:t>
            </a:r>
            <a:r>
              <a:rPr lang="en-US" baseline="0" dirty="0" smtClean="0"/>
              <a:t> diverging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70" y="1895780"/>
            <a:ext cx="6192489" cy="189296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Temporal Uber </a:t>
            </a: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Traffic </a:t>
            </a:r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Fluctuations</a:t>
            </a: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New York </a:t>
            </a:r>
            <a:r>
              <a:rPr lang="en-US" sz="22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City Case Study</a:t>
            </a:r>
            <a:endParaRPr lang="en-US" sz="2200" b="1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56015" y="3788749"/>
            <a:ext cx="4310844" cy="2792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Contributors: </a:t>
            </a:r>
          </a:p>
          <a:p>
            <a:pPr algn="r"/>
            <a:r>
              <a:rPr lang="en-US" sz="2000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Jane Lee | Lillian Zhao | </a:t>
            </a:r>
            <a:r>
              <a:rPr lang="en-US" sz="2000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Prof. Manning</a:t>
            </a:r>
            <a:endParaRPr lang="en-US" sz="2000" dirty="0" smtClean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  <a:p>
            <a:pPr marL="457200" indent="-457200" algn="r">
              <a:buFont typeface="Arial" charset="0"/>
              <a:buChar char="•"/>
            </a:pPr>
            <a:endParaRPr lang="en-US" sz="2000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  <a:p>
            <a:pPr algn="r"/>
            <a:endParaRPr lang="en-US" sz="2000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2" y="1892969"/>
            <a:ext cx="3727390" cy="37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781048" y="261258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Volume over Time of Day by Weekday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8" y="1322688"/>
            <a:ext cx="10394952" cy="55353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9465733" y="1897605"/>
            <a:ext cx="212876" cy="153368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560128" y="4097867"/>
            <a:ext cx="686405" cy="133954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8937" y="5505149"/>
            <a:ext cx="518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Rise in </a:t>
            </a:r>
            <a:r>
              <a:rPr lang="en-US" b="1" smtClean="0">
                <a:solidFill>
                  <a:schemeClr val="accent5"/>
                </a:solidFill>
              </a:rPr>
              <a:t>nighttime pattern volume </a:t>
            </a:r>
            <a:r>
              <a:rPr lang="en-US" b="1" dirty="0" smtClean="0">
                <a:solidFill>
                  <a:schemeClr val="accent5"/>
                </a:solidFill>
              </a:rPr>
              <a:t>over weekdays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8012" y="1444875"/>
            <a:ext cx="26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Culminating in Thursday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6534" y="3049143"/>
            <a:ext cx="580570" cy="76428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15492" y="2598250"/>
            <a:ext cx="281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Uniform weekday mornings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06" y="4471905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8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Seasonal Traffic Fluctuation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2016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372024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Dot Visualization of Rides throughout Day: Spring Season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90" y="1257299"/>
            <a:ext cx="704426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275695" y="422824"/>
            <a:ext cx="11640609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Dot Visualization of Rides throughout Day</a:t>
            </a:r>
            <a:r>
              <a:rPr lang="en-US" sz="3000" b="1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: Summer </a:t>
            </a: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Season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8" y="1189565"/>
            <a:ext cx="7027335" cy="52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372024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Dot Visualization of Rides throughout Day: Fall Season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37" y="1304470"/>
            <a:ext cx="7104896" cy="53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385393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Individual Rides Dot Visualization: Takeaways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28648" y="1230034"/>
            <a:ext cx="10633517" cy="3612900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Summer sees higher trips volumes &amp; more movement outside of Manhattan core 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2 p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ossible hypotheses include: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Weather effects of a colder spring/fall reduce late night going out (and ergo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ber usage)</a:t>
            </a:r>
          </a:p>
          <a:p>
            <a:pPr marL="1714500" lvl="3" indent="-342900"/>
            <a:r>
              <a:rPr lang="en-US" dirty="0">
                <a:latin typeface="Corbel" charset="0"/>
                <a:ea typeface="Corbel" charset="0"/>
                <a:cs typeface="Corbel" charset="0"/>
              </a:rPr>
              <a:t>Winter limitation: dataset did not provide juxtaposition of winter to affirm this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theory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Summer tourism (60.3 M tourists every year)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3639857"/>
            <a:ext cx="3500635" cy="2625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23" y="3639857"/>
            <a:ext cx="3581400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30" y="3700431"/>
            <a:ext cx="3500635" cy="26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983192" y="453127"/>
            <a:ext cx="10428818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Theoretical Contradiction for Month-to-Month Fluctuation 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58" y="1472831"/>
            <a:ext cx="7991475" cy="4393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2259" y="5960533"/>
            <a:ext cx="792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NYC Government Taxi Cab </a:t>
            </a:r>
            <a:r>
              <a:rPr lang="en-US" dirty="0" err="1" smtClean="0"/>
              <a:t>Factbook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983192" y="302327"/>
            <a:ext cx="10428818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Month-to-Month Fluctuation of Day of Week Ride Volumes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1440565"/>
            <a:ext cx="10058400" cy="53560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856133" y="1897605"/>
            <a:ext cx="822476" cy="103186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67371" y="1440565"/>
            <a:ext cx="26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High Sept. </a:t>
            </a:r>
            <a:r>
              <a:rPr lang="en-US" b="1" dirty="0" smtClean="0">
                <a:solidFill>
                  <a:schemeClr val="accent5"/>
                </a:solidFill>
              </a:rPr>
              <a:t>usage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831849" y="287357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Volume: Daily Temporal Fluctuation (by month)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6" y="1191216"/>
            <a:ext cx="10201371" cy="54322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890000" y="1697969"/>
            <a:ext cx="822476" cy="103186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01238" y="1240929"/>
            <a:ext cx="26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High Sept. usage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31862" y="4367277"/>
            <a:ext cx="558138" cy="6187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44706" y="4993600"/>
            <a:ext cx="269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Consistent Month-to-Month Pattern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831849" y="287357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Weekday patterns differ by month, but time of day patterns average out to a consistent behavior.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83" y="1391729"/>
            <a:ext cx="10201371" cy="54322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957733" y="1848769"/>
            <a:ext cx="822476" cy="103186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8971" y="1391729"/>
            <a:ext cx="269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High Sept. usage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2529" y="4435010"/>
            <a:ext cx="558138" cy="6187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5373" y="5061333"/>
            <a:ext cx="269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Consistent Month-to-Month Pattern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3992" y="2191638"/>
            <a:ext cx="2726266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Possible counter-theory: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Uber’s rising popularity accounts for discrepancy in historical taxi monthly traffic patterns.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50"/>
          <p:cNvSpPr txBox="1">
            <a:spLocks/>
          </p:cNvSpPr>
          <p:nvPr/>
        </p:nvSpPr>
        <p:spPr>
          <a:xfrm>
            <a:off x="701171" y="1789384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SzPct val="25000"/>
            </a:pPr>
            <a:r>
              <a:rPr lang="en-US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Motivation:</a:t>
            </a: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5967811" y="2066211"/>
            <a:ext cx="5800141" cy="29918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200" b="1" dirty="0" smtClean="0">
                <a:solidFill>
                  <a:srgbClr val="000000"/>
                </a:solidFill>
              </a:rPr>
              <a:t>Individual-level behavior =&gt; Macro Changes</a:t>
            </a:r>
          </a:p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(Individuals Visualized &amp; Temporal Trends)</a:t>
            </a:r>
            <a:endParaRPr lang="en-US" sz="2200" b="1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2200" b="1" dirty="0" smtClean="0">
              <a:solidFill>
                <a:srgbClr val="000000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Phase-out of government run v. private sector transportation (taxi, subway, </a:t>
            </a:r>
            <a:r>
              <a:rPr lang="en-US" sz="2200" dirty="0" err="1" smtClean="0">
                <a:solidFill>
                  <a:srgbClr val="000000"/>
                </a:solidFill>
              </a:rPr>
              <a:t>uber</a:t>
            </a:r>
            <a:r>
              <a:rPr lang="en-US" sz="2200" dirty="0" smtClean="0">
                <a:solidFill>
                  <a:srgbClr val="000000"/>
                </a:solidFill>
              </a:rPr>
              <a:t>)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Adoption of autonomous vehicles </a:t>
            </a:r>
            <a:endParaRPr lang="en-US" sz="2200" dirty="0" smtClean="0">
              <a:solidFill>
                <a:srgbClr val="000000"/>
              </a:solidFill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Tech savvy adoption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G</a:t>
            </a:r>
            <a:r>
              <a:rPr lang="en-US" sz="2200" dirty="0" smtClean="0">
                <a:solidFill>
                  <a:srgbClr val="000000"/>
                </a:solidFill>
              </a:rPr>
              <a:t>eneral transportation structures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Measured by volume of riders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Load bearing on transport system, city grid, etc.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7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3" y="4552116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8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Conclusions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1043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SzPct val="25000"/>
            </a:pPr>
            <a:r>
              <a:rPr lang="en-US" b="1" dirty="0" smtClean="0">
                <a:solidFill>
                  <a:srgbClr val="FFFFFF"/>
                </a:solidFill>
                <a:sym typeface="Calibri"/>
              </a:rPr>
              <a:t>Conclusion</a:t>
            </a:r>
            <a:endParaRPr lang="en-US" b="1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096000" y="1114419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Individual-Level daily traffic </a:t>
            </a:r>
            <a:r>
              <a:rPr lang="en-US" sz="2400" dirty="0">
                <a:solidFill>
                  <a:srgbClr val="000000"/>
                </a:solidFill>
              </a:rPr>
              <a:t>f</a:t>
            </a:r>
            <a:r>
              <a:rPr lang="en-US" sz="2400" dirty="0" smtClean="0">
                <a:solidFill>
                  <a:srgbClr val="000000"/>
                </a:solidFill>
              </a:rPr>
              <a:t>luctuation is very consistent with expected behaviors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Seasonal traffic data defies historical taxi cab information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Macro implications: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Phase-out </a:t>
            </a:r>
            <a:r>
              <a:rPr lang="en-US" sz="1800" dirty="0">
                <a:solidFill>
                  <a:srgbClr val="000000"/>
                </a:solidFill>
              </a:rPr>
              <a:t>of government run v. private sector transportation (taxi, subway, </a:t>
            </a:r>
            <a:r>
              <a:rPr lang="en-US" sz="1800" dirty="0" smtClean="0">
                <a:solidFill>
                  <a:srgbClr val="000000"/>
                </a:solidFill>
              </a:rPr>
              <a:t>Uber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Adoption of </a:t>
            </a:r>
            <a:r>
              <a:rPr lang="en-US" sz="1800" dirty="0" smtClean="0">
                <a:solidFill>
                  <a:srgbClr val="000000"/>
                </a:solidFill>
              </a:rPr>
              <a:t>ride-sharing and tech savvy options 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Load bearing on transport system, city grid</a:t>
            </a:r>
          </a:p>
          <a:p>
            <a:pPr marL="1257300" lvl="2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000000"/>
                </a:solidFill>
              </a:rPr>
              <a:t>Uber individual visualization mirrors what we might expect with out of Manhattan core movement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92818" y="85693"/>
            <a:ext cx="10901364" cy="1098344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Motivation:</a:t>
            </a:r>
            <a:endParaRPr lang="en-US" sz="4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92818" y="960252"/>
            <a:ext cx="11133046" cy="5897747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FiveThirtyEight analysis of NYC Uber data insights: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Uber adds (a little) to Manhattan evening rush traffic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Thousands of pickups outside of Manhattans core</a:t>
            </a: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Unanswered questions inspired by this analysis: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How does Uber usage compare on the weekend? 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How do seasonal changes affect rush hour traffic and daily temporal fluctuation?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What does this movement *look* like?  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45" y="2275891"/>
            <a:ext cx="3232151" cy="2540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68" y="2275891"/>
            <a:ext cx="3257052" cy="25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AFC6F0-EF5A-4DEA-ADBF-DBF8258BF0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>
              <a:spcAft>
                <a:spcPts val="0"/>
              </a:spcAft>
              <a:buSzPct val="25000"/>
            </a:pPr>
            <a:r>
              <a:rPr lang="en-US" b="1" i="0" u="none" strike="noStrike" kern="1200" cap="none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Data Considerations</a:t>
            </a:r>
            <a:endParaRPr lang="en-US" b="1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096000" y="642041"/>
            <a:ext cx="5306084" cy="27869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Considerations in the d</a:t>
            </a:r>
            <a:r>
              <a:rPr lang="en-US" sz="2200" dirty="0" smtClean="0">
                <a:solidFill>
                  <a:srgbClr val="000000"/>
                </a:solidFill>
              </a:rPr>
              <a:t>esign of our findings: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NYC is highly populated, dense, and has developed public transport/taxi industry</a:t>
            </a:r>
            <a:endParaRPr lang="en-US" sz="2200" dirty="0">
              <a:solidFill>
                <a:srgbClr val="000000"/>
              </a:solidFill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Well-established Uber and Lyft usage 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2" y="3063715"/>
            <a:ext cx="5454530" cy="29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8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6577" y="325369"/>
            <a:ext cx="10901364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Data Set:</a:t>
            </a:r>
            <a:endParaRPr lang="en-US" sz="4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28649" y="1299411"/>
            <a:ext cx="10633517" cy="1491916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 smtClean="0">
                <a:latin typeface="Corbel" charset="0"/>
                <a:ea typeface="Corbel" charset="0"/>
                <a:cs typeface="Corbel" charset="0"/>
              </a:rPr>
              <a:t>Uber Trips Data</a:t>
            </a:r>
            <a:endParaRPr lang="en-US" b="1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All NYC Uber Trips:  April 2014 through June 2015, provided in .csv by month</a:t>
            </a:r>
          </a:p>
          <a:p>
            <a:pPr marL="1257300" lvl="2" indent="-342900"/>
            <a:r>
              <a:rPr lang="en-US" dirty="0">
                <a:latin typeface="Corbel" charset="0"/>
                <a:ea typeface="Corbel" charset="0"/>
                <a:cs typeface="Corbel" charset="0"/>
              </a:rPr>
              <a:t>Each file contained: Date/Time,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Pickup Latitude, Pickup Longitude,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Base (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Driver)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>
                <a:latin typeface="Corbel" charset="0"/>
                <a:ea typeface="Corbel" charset="0"/>
                <a:cs typeface="Corbel" charset="0"/>
              </a:rPr>
              <a:t>FiveThirtyEight submitted Freedom of Information request to [NYC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Taxi &amp; Limousine Commission (TLC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)] 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Hence severe limitations on the length of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U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ber data available, as well as location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82" y="3765369"/>
            <a:ext cx="6415618" cy="26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23" y="4552116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8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Weekly Traffic Fluctuation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643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18" y="0"/>
            <a:ext cx="827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781048" y="261258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Volume over Time of Day by Weekday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8" y="1322688"/>
            <a:ext cx="10394952" cy="55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781048" y="261258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Uber Rides Volume over Time of Day (by Day of Week)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8" y="1322688"/>
            <a:ext cx="10394952" cy="55353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9470571" y="1828800"/>
            <a:ext cx="326572" cy="8001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560128" y="4789714"/>
            <a:ext cx="397329" cy="64770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66805" y="5463077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A diverging weekend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31869" y="5329427"/>
            <a:ext cx="1867203" cy="30138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5813" y="1159565"/>
            <a:ext cx="23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Friday &amp; Saturday: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Going out nights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6534" y="3049143"/>
            <a:ext cx="580570" cy="76428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71092" y="2578707"/>
            <a:ext cx="281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Work Week Model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630</Words>
  <Application>Microsoft Macintosh PowerPoint</Application>
  <PresentationFormat>Widescreen</PresentationFormat>
  <Paragraphs>105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Corbel</vt:lpstr>
      <vt:lpstr>Arial</vt:lpstr>
      <vt:lpstr>Office Theme</vt:lpstr>
      <vt:lpstr>Temporal Uber Traffic  Fluctuations  New York City Case Study</vt:lpstr>
      <vt:lpstr>Motivation:</vt:lpstr>
      <vt:lpstr>Motivation:</vt:lpstr>
      <vt:lpstr>Data Considerations</vt:lpstr>
      <vt:lpstr>Data Set:</vt:lpstr>
      <vt:lpstr>Weekly Traffic Fluctuation</vt:lpstr>
      <vt:lpstr>PowerPoint Presentation</vt:lpstr>
      <vt:lpstr>Uber Rides Volume over Time of Day by Weekday</vt:lpstr>
      <vt:lpstr>Uber Rides Volume over Time of Day (by Day of Week)</vt:lpstr>
      <vt:lpstr>Uber Rides Volume over Time of Day by Weekday</vt:lpstr>
      <vt:lpstr>Seasonal Traffic Fluctuation</vt:lpstr>
      <vt:lpstr>Individual Dot Visualization of Rides throughout Day: Spring Season</vt:lpstr>
      <vt:lpstr>Individual Dot Visualization of Rides throughout Day: Summer Season</vt:lpstr>
      <vt:lpstr>Individual Dot Visualization of Rides throughout Day: Fall Season</vt:lpstr>
      <vt:lpstr>Individual Rides Dot Visualization: Takeaways</vt:lpstr>
      <vt:lpstr>Theoretical Contradiction for Month-to-Month Fluctuation </vt:lpstr>
      <vt:lpstr>Month-to-Month Fluctuation of Day of Week Ride Volumes</vt:lpstr>
      <vt:lpstr>Uber Rides Volume: Daily Temporal Fluctuation (by month)</vt:lpstr>
      <vt:lpstr>Weekday patterns differ by month, but time of day patterns average out to a consistent behavior.</vt:lpstr>
      <vt:lpstr>Conclusions</vt:lpstr>
      <vt:lpstr>Conclusion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How can DEN more effectively target and retain prospective members?</dc:title>
  <dc:creator>Lillian Zhao</dc:creator>
  <cp:lastModifiedBy>Lillian Zhao</cp:lastModifiedBy>
  <cp:revision>78</cp:revision>
  <dcterms:created xsi:type="dcterms:W3CDTF">2017-09-29T11:08:18Z</dcterms:created>
  <dcterms:modified xsi:type="dcterms:W3CDTF">2017-11-09T19:14:34Z</dcterms:modified>
</cp:coreProperties>
</file>