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36" r:id="rId2"/>
    <p:sldId id="337" r:id="rId3"/>
    <p:sldId id="352" r:id="rId4"/>
    <p:sldId id="353" r:id="rId5"/>
    <p:sldId id="340" r:id="rId6"/>
    <p:sldId id="341" r:id="rId7"/>
    <p:sldId id="344" r:id="rId8"/>
    <p:sldId id="339" r:id="rId9"/>
    <p:sldId id="345" r:id="rId10"/>
    <p:sldId id="350" r:id="rId11"/>
    <p:sldId id="354" r:id="rId12"/>
    <p:sldId id="357" r:id="rId13"/>
    <p:sldId id="358" r:id="rId14"/>
    <p:sldId id="351" r:id="rId15"/>
    <p:sldId id="34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82164"/>
  </p:normalViewPr>
  <p:slideViewPr>
    <p:cSldViewPr snapToGrid="0" snapToObjects="1" showGuides="1">
      <p:cViewPr varScale="1">
        <p:scale>
          <a:sx n="96" d="100"/>
          <a:sy n="96" d="100"/>
        </p:scale>
        <p:origin x="18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7F954-54E0-6747-8777-999B8E47C683}" type="datetimeFigureOut">
              <a:rPr lang="en-US" smtClean="0"/>
              <a:pPr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27712-8B3D-1947-8E86-D059CA42DC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1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88CA9-193B-7E48-B16D-173F561A0B66}" type="datetimeFigureOut">
              <a:rPr lang="en-US" smtClean="0"/>
              <a:pPr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5E8C3-C69C-3347-A5A0-1449B30F5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93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4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System call: a computer program requests a service from the kernel of the operating system it is executed on.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way of communication between user space and kernel space</a:t>
            </a:r>
            <a:r>
              <a:rPr lang="en-US" dirty="0"/>
              <a:t>)</a:t>
            </a:r>
          </a:p>
          <a:p>
            <a:r>
              <a:rPr lang="en-US" dirty="0"/>
              <a:t>The kernel is a computer program that is the core of a computer's operating system, with complete control over everything in the system.</a:t>
            </a:r>
          </a:p>
          <a:p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fork(): a process creates a copy of itself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process (own resources) vs thread (share the same memory)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/home/user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/proc -&gt; virtual file system (active in memory but not stored in physical device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 -&gt; numbers = process ids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 -&gt; files showing information of particular process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cpuinfo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2 CPUs with 1 physical id -&gt; 1 CPU 2 cores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meminfo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 -&gt; swap?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/proc folder, create a file, execute to communicate with kernel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9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strict in the duration of opening the quiz on Moodle</a:t>
            </a:r>
          </a:p>
          <a:p>
            <a:r>
              <a:rPr lang="en-US" dirty="0"/>
              <a:t>Mention that both the person share the code and the person take the code while not in the class violate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8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Interview:</a:t>
            </a:r>
          </a:p>
          <a:p>
            <a:r>
              <a:rPr lang="en-US" dirty="0"/>
              <a:t>- Question styles</a:t>
            </a:r>
          </a:p>
          <a:p>
            <a:r>
              <a:rPr lang="en-US" dirty="0"/>
              <a:t>- Bring the laptop to show the work on it or remotely via </a:t>
            </a:r>
            <a:r>
              <a:rPr lang="en-US" dirty="0" err="1"/>
              <a:t>Teamviewer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4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operating system (OS) is system software that manages computer hardware and software resources and provides common services for computer programs. </a:t>
            </a:r>
          </a:p>
          <a:p>
            <a:r>
              <a:rPr lang="en-US" dirty="0"/>
              <a:t>Time-sharing operating systems schedule tasks for efficient use of the system and may also include accounting software for cost allocation of processor time, mass storage, printing, and other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Process management. The OS must allocate resources to processes, enable processes to share and exchange information, protect the resources of each process from other processes and enable synchronization among processes.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 command interpreter is the part of a computer operating system that understands and executes commands that are entered interactively by a human being or from a program. In some operating systems, the command interpreter is called the shell.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Hypervisor = </a:t>
            </a:r>
            <a:r>
              <a:rPr lang="en-US"/>
              <a:t>virtual machine manager (VMM)</a:t>
            </a:r>
          </a:p>
          <a:p>
            <a:r>
              <a:rPr lang="en-US" dirty="0"/>
              <a:t>Common 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I use an old VM?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I use </a:t>
            </a:r>
            <a:r>
              <a:rPr lang="en-US" dirty="0" err="1"/>
              <a:t>VirtualBox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I use my own Linux distribution, my own VM?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Bootstrap loader: small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We will need to update our Grub configuration to allow booting from multiple kernel versions and to recover from a corrupt installation.</a:t>
            </a:r>
          </a:p>
          <a:p>
            <a:r>
              <a:rPr lang="en-US" sz="1200" dirty="0" err="1"/>
              <a:t>Emacs</a:t>
            </a:r>
            <a:r>
              <a:rPr lang="en-US" sz="1200" dirty="0"/>
              <a:t> -&gt; editor (</a:t>
            </a:r>
            <a:r>
              <a:rPr lang="en-US" sz="1200" dirty="0" err="1"/>
              <a:t>nano</a:t>
            </a:r>
            <a:r>
              <a:rPr lang="en-US" sz="1200" dirty="0"/>
              <a:t>, vi)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AABE-2D28-D54D-BC2B-D9EB5A333E99}" type="datetime1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6790-E8F0-434C-A516-3FD4E6CE4C1A}" type="datetime1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3753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2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6A8-4C23-D545-9FB0-9C9A23365B99}" type="datetime1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3753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30FF-6FCE-FA4C-83EA-AE4CEC423DDA}" type="datetime1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3753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2E4-D8BA-0348-A9F3-9AB285022D20}" type="datetime1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3753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8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226-46DA-584A-9BE5-512CCF8F1A8F}" type="datetime1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3753 Spring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0BEC-ABC3-0E42-B581-B0140CCACF87}" type="datetime1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3753 Spring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DE3A-100D-3147-A2B7-143EC32E7942}" type="datetime1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5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FB3E-E8F6-414B-A347-81F38CECB512}" type="datetime1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3753 Spring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1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85-BDAD-6B4E-85E1-6F85AD273C12}" type="datetime1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3753 Spring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2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7B02-0182-564F-8DE7-EB78E640DC69}" type="datetime1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3753 Spring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0609B-C3ED-AE45-A7C7-2766425BDE1C}" type="datetime1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CSCI 3753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6096000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Boulder FL master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72200"/>
            <a:ext cx="2133600" cy="4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undation.cs.colorado.edu/v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elp@cs.colorado.ed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nh.TL.Nguyen@Colorado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910" y="2338340"/>
            <a:ext cx="8298180" cy="1194897"/>
          </a:xfrm>
        </p:spPr>
        <p:txBody>
          <a:bodyPr>
            <a:normAutofit/>
          </a:bodyPr>
          <a:lstStyle/>
          <a:p>
            <a:r>
              <a:rPr lang="en-US" sz="3883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CSCI-3753: Operating Systems</a:t>
            </a:r>
            <a:br>
              <a:rPr lang="en-US" sz="3883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883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Spring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730" y="4168588"/>
            <a:ext cx="6212541" cy="170105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330" b="1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33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Anh Nguyen</a:t>
            </a:r>
            <a:endParaRPr lang="en-US" sz="1747" b="1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747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Department of Computer Science </a:t>
            </a:r>
          </a:p>
          <a:p>
            <a:r>
              <a:rPr lang="en-US" sz="1747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University of Colorado Boulder</a:t>
            </a:r>
          </a:p>
          <a:p>
            <a:endParaRPr lang="en-US" sz="2330" b="1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82" y="358174"/>
            <a:ext cx="1567905" cy="11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66-18FF-C04A-8AB2-3DDDCEB8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Get Ready for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0ED7-73C8-5746-A010-FE03F9DE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51400"/>
          </a:xfrm>
        </p:spPr>
        <p:txBody>
          <a:bodyPr>
            <a:normAutofit/>
          </a:bodyPr>
          <a:lstStyle/>
          <a:p>
            <a:r>
              <a:rPr lang="en-US" sz="2800" dirty="0"/>
              <a:t>Download CU CS Virtual Machine.</a:t>
            </a:r>
          </a:p>
          <a:p>
            <a:pPr lvl="1"/>
            <a:r>
              <a:rPr lang="en-US" sz="2500" dirty="0">
                <a:hlinkClick r:id="rId3"/>
              </a:rPr>
              <a:t>https://foundation.cs.colorado.edu/vm/</a:t>
            </a:r>
            <a:r>
              <a:rPr lang="en-US" sz="2500" dirty="0"/>
              <a:t> </a:t>
            </a:r>
          </a:p>
          <a:p>
            <a:pPr lvl="1"/>
            <a:r>
              <a:rPr lang="en-US" sz="2500" dirty="0"/>
              <a:t>Two download options (HTTP and Torrent)</a:t>
            </a:r>
          </a:p>
          <a:p>
            <a:pPr lvl="2"/>
            <a:endParaRPr lang="en-US" sz="2200" dirty="0"/>
          </a:p>
          <a:p>
            <a:r>
              <a:rPr lang="en-US" sz="2800" dirty="0"/>
              <a:t>Download and install VMware hypervisor</a:t>
            </a:r>
          </a:p>
          <a:p>
            <a:pPr lvl="1"/>
            <a:r>
              <a:rPr lang="en-US" sz="2500" dirty="0"/>
              <a:t>Player/Workstation/Fusion.</a:t>
            </a:r>
          </a:p>
          <a:p>
            <a:pPr lvl="1"/>
            <a:r>
              <a:rPr lang="en-US" sz="2500" dirty="0"/>
              <a:t>You should have a CU VMware webstore account.</a:t>
            </a:r>
          </a:p>
          <a:p>
            <a:pPr lvl="1"/>
            <a:r>
              <a:rPr lang="en-US" sz="2500" dirty="0"/>
              <a:t>If not, contact </a:t>
            </a:r>
            <a:r>
              <a:rPr lang="en-US" sz="2500" dirty="0">
                <a:hlinkClick r:id="rId4"/>
              </a:rPr>
              <a:t>help@cs.colorado.edu</a:t>
            </a:r>
            <a:r>
              <a:rPr lang="en-US" sz="2500" dirty="0"/>
              <a:t> </a:t>
            </a:r>
            <a:endParaRPr lang="en-US" sz="2200" dirty="0"/>
          </a:p>
          <a:p>
            <a:pPr lvl="1"/>
            <a:endParaRPr lang="en-US" sz="2500" dirty="0"/>
          </a:p>
          <a:p>
            <a:r>
              <a:rPr lang="en-US" sz="2800" dirty="0"/>
              <a:t>Import CU CS VM to VMware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FE256-C03C-F14B-B42A-41C1B1D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66-18FF-C04A-8AB2-3DDDCEB8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Loading an OS using Grub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0ED7-73C8-5746-A010-FE03F9DE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51400"/>
          </a:xfrm>
        </p:spPr>
        <p:txBody>
          <a:bodyPr>
            <a:normAutofit/>
          </a:bodyPr>
          <a:lstStyle/>
          <a:p>
            <a:r>
              <a:rPr lang="en-US" sz="2800" dirty="0"/>
              <a:t>Grub is a boot loader which provides configuration options to boot from a list of different kernels available on the machine.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FE256-C03C-F14B-B42A-41C1B1D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11273-A520-0A49-BAF0-B20569F2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23" y="2657432"/>
            <a:ext cx="4892554" cy="32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9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66-18FF-C04A-8AB2-3DDDCEB8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Configuring the Grub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0ED7-73C8-5746-A010-FE03F9DE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51400"/>
          </a:xfrm>
        </p:spPr>
        <p:txBody>
          <a:bodyPr>
            <a:normAutofit/>
          </a:bodyPr>
          <a:lstStyle/>
          <a:p>
            <a:r>
              <a:rPr lang="en-US" sz="2800" dirty="0"/>
              <a:t>Step 1: From the command line, load the grub configuration file: </a:t>
            </a:r>
          </a:p>
          <a:p>
            <a:pPr marL="0" indent="0" algn="ctr">
              <a:buNone/>
            </a:pPr>
            <a:r>
              <a:rPr lang="en-US" sz="2800" dirty="0" err="1">
                <a:solidFill>
                  <a:srgbClr val="0070C0"/>
                </a:solidFill>
              </a:rPr>
              <a:t>sudo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emacs</a:t>
            </a:r>
            <a:r>
              <a:rPr lang="en-US" sz="2800" dirty="0">
                <a:solidFill>
                  <a:srgbClr val="0070C0"/>
                </a:solidFill>
              </a:rPr>
              <a:t> /</a:t>
            </a:r>
            <a:r>
              <a:rPr lang="en-US" sz="2800" dirty="0" err="1">
                <a:solidFill>
                  <a:srgbClr val="0070C0"/>
                </a:solidFill>
              </a:rPr>
              <a:t>etc</a:t>
            </a:r>
            <a:r>
              <a:rPr lang="en-US" sz="2800" dirty="0">
                <a:solidFill>
                  <a:srgbClr val="0070C0"/>
                </a:solidFill>
              </a:rPr>
              <a:t>/default/grub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Step 2: Make the following changes to the configuration file: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500" dirty="0"/>
              <a:t>Comment out (#):</a:t>
            </a:r>
          </a:p>
          <a:p>
            <a:pPr marL="342900" lvl="1" indent="0" algn="ctr">
              <a:buNone/>
            </a:pPr>
            <a:r>
              <a:rPr lang="en-US" sz="2500" dirty="0">
                <a:solidFill>
                  <a:srgbClr val="0070C0"/>
                </a:solidFill>
              </a:rPr>
              <a:t>GRUB_HIDDEN_TIMEOUT=0 </a:t>
            </a:r>
          </a:p>
          <a:p>
            <a:pPr marL="342900" lvl="1" indent="0" algn="ctr">
              <a:buNone/>
            </a:pPr>
            <a:r>
              <a:rPr lang="en-US" sz="2400" dirty="0">
                <a:solidFill>
                  <a:srgbClr val="0070C0"/>
                </a:solidFill>
              </a:rPr>
              <a:t>GRUB_HIDDEN_TIMEOUT_QUIET=true</a:t>
            </a:r>
            <a:endParaRPr lang="en-US" sz="2500" dirty="0">
              <a:solidFill>
                <a:srgbClr val="0070C0"/>
              </a:solidFill>
            </a:endParaRPr>
          </a:p>
          <a:p>
            <a:pPr marL="342900" lvl="1" indent="0" algn="ctr">
              <a:buNone/>
            </a:pPr>
            <a:r>
              <a:rPr lang="en-US" sz="2400" dirty="0">
                <a:solidFill>
                  <a:srgbClr val="0070C0"/>
                </a:solidFill>
              </a:rPr>
              <a:t>GRUB_CMDLINE_LINUX_DEFAULT="quiet splash"</a:t>
            </a:r>
            <a:endParaRPr lang="en-US" sz="2500" dirty="0">
              <a:solidFill>
                <a:srgbClr val="0070C0"/>
              </a:solidFill>
            </a:endParaRP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FE256-C03C-F14B-B42A-41C1B1D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66-18FF-C04A-8AB2-3DDDCEB8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Configuring the Grub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0ED7-73C8-5746-A010-FE03F9DE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51400"/>
          </a:xfrm>
        </p:spPr>
        <p:txBody>
          <a:bodyPr>
            <a:normAutofit/>
          </a:bodyPr>
          <a:lstStyle/>
          <a:p>
            <a:r>
              <a:rPr lang="en-US" sz="2800" dirty="0"/>
              <a:t>Step 2: Make the following changes to the configuration file: </a:t>
            </a:r>
          </a:p>
          <a:p>
            <a:pPr marL="800100" lvl="1" indent="-457200">
              <a:buFont typeface="+mj-lt"/>
              <a:buAutoNum type="arabicPeriod" startAt="2"/>
            </a:pPr>
            <a:r>
              <a:rPr lang="en-US" sz="2500" dirty="0"/>
              <a:t>Add:</a:t>
            </a:r>
          </a:p>
          <a:p>
            <a:pPr marL="342900" lvl="1" indent="0" algn="ctr">
              <a:buNone/>
            </a:pPr>
            <a:r>
              <a:rPr lang="en-US" sz="2400" dirty="0">
                <a:solidFill>
                  <a:srgbClr val="0070C0"/>
                </a:solidFill>
              </a:rPr>
              <a:t>GRUB_CMDLINE_LINUX_DEFAULT=""</a:t>
            </a:r>
            <a:endParaRPr lang="en-US" sz="2500" dirty="0">
              <a:solidFill>
                <a:srgbClr val="0070C0"/>
              </a:solidFill>
            </a:endParaRPr>
          </a:p>
          <a:p>
            <a:pPr marL="800100" lvl="1" indent="-457200">
              <a:buFont typeface="+mj-lt"/>
              <a:buAutoNum type="arabicPeriod" startAt="3"/>
            </a:pPr>
            <a:r>
              <a:rPr lang="en-US" sz="2400" dirty="0"/>
              <a:t>Save updates</a:t>
            </a:r>
          </a:p>
          <a:p>
            <a:pPr marL="800100" lvl="1" indent="-457200">
              <a:buFont typeface="+mj-lt"/>
              <a:buAutoNum type="arabicPeriod" startAt="3"/>
            </a:pPr>
            <a:endParaRPr lang="en-US" sz="2500" dirty="0"/>
          </a:p>
          <a:p>
            <a:r>
              <a:rPr lang="en-US" sz="2800" dirty="0"/>
              <a:t>Step 3: From the command line, update Grub:</a:t>
            </a:r>
          </a:p>
          <a:p>
            <a:pPr marL="0" indent="0" algn="ctr">
              <a:buNone/>
            </a:pPr>
            <a:r>
              <a:rPr lang="en-US" sz="2800" dirty="0" err="1">
                <a:solidFill>
                  <a:srgbClr val="0070C0"/>
                </a:solidFill>
              </a:rPr>
              <a:t>sudo</a:t>
            </a:r>
            <a:r>
              <a:rPr lang="en-US" sz="2800" dirty="0">
                <a:solidFill>
                  <a:srgbClr val="0070C0"/>
                </a:solidFill>
              </a:rPr>
              <a:t> update-grub</a:t>
            </a:r>
          </a:p>
          <a:p>
            <a:endParaRPr lang="en-US" sz="2800" dirty="0"/>
          </a:p>
          <a:p>
            <a:r>
              <a:rPr lang="en-US" sz="2800" dirty="0"/>
              <a:t>Step 4: Reboot your virtual machine and verify you see a boot menu.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FE256-C03C-F14B-B42A-41C1B1D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66-18FF-C04A-8AB2-3DDDCEB8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Preparations for PA1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0ED7-73C8-5746-A010-FE03F9DE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51400"/>
          </a:xfrm>
        </p:spPr>
        <p:txBody>
          <a:bodyPr>
            <a:normAutofit/>
          </a:bodyPr>
          <a:lstStyle/>
          <a:p>
            <a:r>
              <a:rPr lang="en-US" sz="2800" dirty="0"/>
              <a:t>The assignment will be released soon.</a:t>
            </a:r>
          </a:p>
          <a:p>
            <a:pPr lvl="1"/>
            <a:endParaRPr lang="en-US" sz="2500" dirty="0"/>
          </a:p>
          <a:p>
            <a:r>
              <a:rPr lang="en-US" sz="2800" dirty="0"/>
              <a:t>Goals</a:t>
            </a:r>
          </a:p>
          <a:p>
            <a:pPr lvl="1"/>
            <a:r>
              <a:rPr lang="en-US" sz="2800" dirty="0"/>
              <a:t>Compile a kernel</a:t>
            </a:r>
          </a:p>
          <a:p>
            <a:pPr lvl="1"/>
            <a:r>
              <a:rPr lang="en-US" sz="2800" dirty="0"/>
              <a:t>Add your own System Calls into the OS</a:t>
            </a:r>
          </a:p>
          <a:p>
            <a:pPr lvl="2"/>
            <a:r>
              <a:rPr lang="en-US" sz="2400" dirty="0"/>
              <a:t>What is a system call?</a:t>
            </a:r>
            <a:endParaRPr lang="en-US" sz="2800" dirty="0"/>
          </a:p>
          <a:p>
            <a:pPr lvl="2"/>
            <a:r>
              <a:rPr lang="en-US" sz="2400" dirty="0"/>
              <a:t>Examples: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open(), read(), write(), close(), wait(), exec(), fork(), exit(), kill()</a:t>
            </a:r>
            <a:endParaRPr lang="en-US" sz="2400" dirty="0"/>
          </a:p>
          <a:p>
            <a:pPr lvl="2"/>
            <a:r>
              <a:rPr lang="en-US" sz="2400" dirty="0"/>
              <a:t>Snapshots function in VMware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FE256-C03C-F14B-B42A-41C1B1D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66-18FF-C04A-8AB2-3DDDCEB8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Week 1 –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0ED7-73C8-5746-A010-FE03F9DE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51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 Self-enroll on Moodle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Have VMware setup ready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Have CU CS Virtual Machine Fall 2018 Ed. Installed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Read more about system calls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FE256-C03C-F14B-B42A-41C1B1D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2832-E66F-3544-9977-139F60FF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Welcome to Operating Systems Recitation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1724-E878-2241-866F-74604A91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5030788"/>
          </a:xfrm>
        </p:spPr>
        <p:txBody>
          <a:bodyPr>
            <a:normAutofit/>
          </a:bodyPr>
          <a:lstStyle/>
          <a:p>
            <a:r>
              <a:rPr lang="en-US" sz="3200" b="1" dirty="0"/>
              <a:t>Anh Nguyen</a:t>
            </a:r>
          </a:p>
          <a:p>
            <a:pPr lvl="1"/>
            <a:r>
              <a:rPr lang="en-US" sz="2800" dirty="0"/>
              <a:t>CS Ph.D. student</a:t>
            </a:r>
          </a:p>
          <a:p>
            <a:pPr lvl="1"/>
            <a:r>
              <a:rPr lang="en-US" sz="2800" dirty="0"/>
              <a:t>Work in Mobile &amp; Network Systems Lab (MNS)</a:t>
            </a:r>
          </a:p>
          <a:p>
            <a:pPr lvl="1"/>
            <a:r>
              <a:rPr lang="en-US" sz="2800" dirty="0"/>
              <a:t>Research area: mobile healthcare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Anh.TL.Nguyen@Colorado.EDU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Website:</a:t>
            </a:r>
          </a:p>
          <a:p>
            <a:pPr marL="0" indent="0" algn="ctr">
              <a:spcBef>
                <a:spcPts val="135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http://</a:t>
            </a:r>
            <a:r>
              <a:rPr lang="en-US" sz="2400" b="1" dirty="0" err="1">
                <a:solidFill>
                  <a:schemeClr val="accent5"/>
                </a:solidFill>
              </a:rPr>
              <a:t>mnslab.org</a:t>
            </a:r>
            <a:r>
              <a:rPr lang="en-US" sz="2400" b="1" dirty="0">
                <a:solidFill>
                  <a:schemeClr val="accent5"/>
                </a:solidFill>
              </a:rPr>
              <a:t>/</a:t>
            </a:r>
            <a:r>
              <a:rPr lang="en-US" sz="2400" b="1" dirty="0" err="1">
                <a:solidFill>
                  <a:schemeClr val="accent5"/>
                </a:solidFill>
              </a:rPr>
              <a:t>anhnguyen</a:t>
            </a:r>
            <a:r>
              <a:rPr lang="en-US" sz="2400" b="1" dirty="0">
                <a:solidFill>
                  <a:schemeClr val="accent5"/>
                </a:solidFill>
              </a:rPr>
              <a:t>/courses/S19_3753_Rec.html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154EA-6D3E-F54C-BB1E-2F49918E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E8D72-B294-BD43-9C9C-FA9E9F4A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2832-E66F-3544-9977-139F60FF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Welcome to Operating Systems Recitation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1724-E878-2241-866F-74604A91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5030788"/>
          </a:xfrm>
        </p:spPr>
        <p:txBody>
          <a:bodyPr>
            <a:normAutofit/>
          </a:bodyPr>
          <a:lstStyle/>
          <a:p>
            <a:r>
              <a:rPr lang="en-US" sz="2800" dirty="0"/>
              <a:t>Office hours:</a:t>
            </a:r>
          </a:p>
          <a:p>
            <a:pPr lvl="1"/>
            <a:r>
              <a:rPr lang="en-US" sz="2400" dirty="0"/>
              <a:t>W 10:00AM – 11:30AM</a:t>
            </a:r>
          </a:p>
          <a:p>
            <a:pPr lvl="1"/>
            <a:r>
              <a:rPr lang="en-US" sz="2400" dirty="0"/>
              <a:t>F 12:00PM – 1:30PM</a:t>
            </a:r>
          </a:p>
          <a:p>
            <a:pPr lvl="6"/>
            <a:endParaRPr lang="en-US" sz="1950" dirty="0"/>
          </a:p>
          <a:p>
            <a:r>
              <a:rPr lang="en-US" sz="2700" dirty="0"/>
              <a:t>Location: ECCS 102</a:t>
            </a:r>
          </a:p>
          <a:p>
            <a:endParaRPr lang="en-US" sz="2700" dirty="0"/>
          </a:p>
          <a:p>
            <a:r>
              <a:rPr lang="en-US" sz="2700" dirty="0"/>
              <a:t>Available other times as needed, send me an email to schedule</a:t>
            </a:r>
          </a:p>
          <a:p>
            <a:endParaRPr lang="en-US" sz="2700" dirty="0"/>
          </a:p>
          <a:p>
            <a:r>
              <a:rPr lang="en-US" sz="2700" dirty="0">
                <a:solidFill>
                  <a:srgbClr val="FF0000"/>
                </a:solidFill>
              </a:rPr>
              <a:t>Attendance might be taken at the TA's discretion.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154EA-6D3E-F54C-BB1E-2F49918E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E8D72-B294-BD43-9C9C-FA9E9F4A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2832-E66F-3544-9977-139F60FF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1724-E878-2241-866F-74604A91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5030788"/>
          </a:xfrm>
        </p:spPr>
        <p:txBody>
          <a:bodyPr>
            <a:normAutofit/>
          </a:bodyPr>
          <a:lstStyle/>
          <a:p>
            <a:r>
              <a:rPr lang="en-US" sz="2800" dirty="0"/>
              <a:t>Lectures</a:t>
            </a:r>
          </a:p>
          <a:p>
            <a:pPr lvl="1"/>
            <a:r>
              <a:rPr lang="en-US" sz="2800" dirty="0"/>
              <a:t>Concepts</a:t>
            </a:r>
          </a:p>
          <a:p>
            <a:pPr lvl="1"/>
            <a:r>
              <a:rPr lang="en-US" sz="2800" dirty="0"/>
              <a:t>General issues</a:t>
            </a:r>
          </a:p>
          <a:p>
            <a:pPr lvl="1"/>
            <a:endParaRPr lang="en-US" sz="2500" dirty="0"/>
          </a:p>
          <a:p>
            <a:r>
              <a:rPr lang="en-US" sz="2800" dirty="0"/>
              <a:t>Recitation</a:t>
            </a:r>
          </a:p>
          <a:p>
            <a:pPr lvl="1"/>
            <a:r>
              <a:rPr lang="en-US" sz="2800" dirty="0"/>
              <a:t>OS-specific concepts and examples</a:t>
            </a:r>
          </a:p>
          <a:p>
            <a:pPr lvl="2"/>
            <a:r>
              <a:rPr lang="en-US" sz="2800" dirty="0"/>
              <a:t>Linux environment</a:t>
            </a:r>
          </a:p>
          <a:p>
            <a:pPr lvl="2"/>
            <a:r>
              <a:rPr lang="en-US" sz="2800" dirty="0"/>
              <a:t>Detailed explanation of key algorithms, topics, etc. in lectures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154EA-6D3E-F54C-BB1E-2F49918E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E8D72-B294-BD43-9C9C-FA9E9F4A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66-18FF-C04A-8AB2-3DDDCEB8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Grading Policy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FE256-C03C-F14B-B42A-41C1B1D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C71042-8AC7-2148-BA32-73933B4F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51400"/>
          </a:xfrm>
        </p:spPr>
        <p:txBody>
          <a:bodyPr>
            <a:normAutofit/>
          </a:bodyPr>
          <a:lstStyle/>
          <a:p>
            <a:r>
              <a:rPr lang="en-US" sz="2800" dirty="0"/>
              <a:t>Recitation Quizzes</a:t>
            </a:r>
          </a:p>
          <a:p>
            <a:pPr lvl="1"/>
            <a:r>
              <a:rPr lang="en-US" sz="2500" b="1" dirty="0">
                <a:solidFill>
                  <a:srgbClr val="FF0000"/>
                </a:solidFill>
              </a:rPr>
              <a:t>11</a:t>
            </a:r>
            <a:r>
              <a:rPr lang="en-US" sz="2500" dirty="0"/>
              <a:t> quizzes – </a:t>
            </a:r>
            <a:r>
              <a:rPr lang="en-US" sz="2500" dirty="0">
                <a:solidFill>
                  <a:srgbClr val="FF0000"/>
                </a:solidFill>
              </a:rPr>
              <a:t>drop ONE lowest</a:t>
            </a:r>
            <a:r>
              <a:rPr lang="en-US" sz="2500" dirty="0"/>
              <a:t> score </a:t>
            </a:r>
          </a:p>
          <a:p>
            <a:pPr lvl="1"/>
            <a:r>
              <a:rPr lang="en-US" sz="2500" dirty="0"/>
              <a:t>Content?</a:t>
            </a:r>
          </a:p>
          <a:p>
            <a:pPr lvl="2"/>
            <a:r>
              <a:rPr lang="en-US" sz="2400" dirty="0"/>
              <a:t>From </a:t>
            </a:r>
            <a:r>
              <a:rPr lang="en-US" sz="2400" dirty="0">
                <a:solidFill>
                  <a:srgbClr val="FF0000"/>
                </a:solidFill>
              </a:rPr>
              <a:t>Monday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Wednesday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PREVIOUS</a:t>
            </a:r>
            <a:r>
              <a:rPr lang="en-US" sz="2400" dirty="0">
                <a:solidFill>
                  <a:srgbClr val="FF0000"/>
                </a:solidFill>
              </a:rPr>
              <a:t> Friday</a:t>
            </a:r>
            <a:r>
              <a:rPr lang="en-US" sz="2400" dirty="0"/>
              <a:t>'s lectures &amp; corresponding book chapters</a:t>
            </a:r>
          </a:p>
          <a:p>
            <a:pPr lvl="1"/>
            <a:r>
              <a:rPr lang="en-US" sz="2500" dirty="0"/>
              <a:t>Time?</a:t>
            </a:r>
          </a:p>
          <a:p>
            <a:pPr lvl="2"/>
            <a:r>
              <a:rPr lang="en-US" sz="2400" dirty="0"/>
              <a:t>The last </a:t>
            </a:r>
            <a:r>
              <a:rPr lang="en-US" sz="2400" dirty="0">
                <a:solidFill>
                  <a:srgbClr val="FF0000"/>
                </a:solidFill>
              </a:rPr>
              <a:t>10 minutes</a:t>
            </a:r>
            <a:r>
              <a:rPr lang="en-US" sz="2400" dirty="0"/>
              <a:t> of the class</a:t>
            </a:r>
            <a:endParaRPr lang="en-US" sz="2500" dirty="0"/>
          </a:p>
          <a:p>
            <a:pPr lvl="1"/>
            <a:r>
              <a:rPr lang="en-US" sz="2500" dirty="0"/>
              <a:t>Method?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Online</a:t>
            </a:r>
            <a:r>
              <a:rPr lang="en-US" sz="2400" dirty="0"/>
              <a:t> on Moodle </a:t>
            </a:r>
            <a:r>
              <a:rPr lang="en-US" sz="2400" dirty="0">
                <a:sym typeface="Wingdings" pitchFamily="2" charset="2"/>
              </a:rPr>
              <a:t> Bring your LAPTOP !!!</a:t>
            </a:r>
            <a:endParaRPr lang="en-US" sz="2500" dirty="0"/>
          </a:p>
          <a:p>
            <a:pPr lvl="1"/>
            <a:r>
              <a:rPr lang="en-US" sz="2500" dirty="0"/>
              <a:t>Grading?</a:t>
            </a:r>
          </a:p>
          <a:p>
            <a:pPr lvl="2"/>
            <a:r>
              <a:rPr lang="en-US" sz="2400" dirty="0"/>
              <a:t>10% of the final grade</a:t>
            </a:r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478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66-18FF-C04A-8AB2-3DDDCEB8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Grading Policy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FE256-C03C-F14B-B42A-41C1B1D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C71042-8AC7-2148-BA32-73933B4F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51400"/>
          </a:xfrm>
        </p:spPr>
        <p:txBody>
          <a:bodyPr>
            <a:normAutofit/>
          </a:bodyPr>
          <a:lstStyle/>
          <a:p>
            <a:r>
              <a:rPr lang="en-US" sz="2800" dirty="0"/>
              <a:t>Programming Assignment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4 – 5</a:t>
            </a:r>
            <a:r>
              <a:rPr lang="en-US" sz="2400" dirty="0"/>
              <a:t> assignments</a:t>
            </a:r>
          </a:p>
          <a:p>
            <a:pPr lvl="1"/>
            <a:r>
              <a:rPr lang="en-US" sz="2400" dirty="0"/>
              <a:t>Interview-style grading</a:t>
            </a:r>
          </a:p>
          <a:p>
            <a:pPr lvl="2"/>
            <a:r>
              <a:rPr lang="en-US" sz="2400" dirty="0"/>
              <a:t>20-40% </a:t>
            </a:r>
            <a:r>
              <a:rPr lang="en-US" sz="2400" b="1" dirty="0">
                <a:solidFill>
                  <a:srgbClr val="FF0000"/>
                </a:solidFill>
              </a:rPr>
              <a:t>working</a:t>
            </a:r>
            <a:r>
              <a:rPr lang="en-US" sz="2400" dirty="0"/>
              <a:t> code</a:t>
            </a:r>
          </a:p>
          <a:p>
            <a:pPr lvl="2"/>
            <a:r>
              <a:rPr lang="en-US" sz="2400" dirty="0"/>
              <a:t>60-80% interview</a:t>
            </a:r>
          </a:p>
          <a:p>
            <a:pPr lvl="1"/>
            <a:r>
              <a:rPr lang="en-US" sz="2400" dirty="0"/>
              <a:t>The extra credit for early submission is 10% of the grade that you get.</a:t>
            </a:r>
          </a:p>
          <a:p>
            <a:pPr marL="342900" lvl="1" indent="0" algn="ctr">
              <a:buNone/>
            </a:pPr>
            <a:r>
              <a:rPr lang="en-US" sz="2400" dirty="0">
                <a:solidFill>
                  <a:srgbClr val="0070C0"/>
                </a:solidFill>
              </a:rPr>
              <a:t>min(100, actual grade * 1.1)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Highly encourage you to submit running programs that have partially completed functionality for partial credit !!!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98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F5E6-823A-7346-AB4E-D3D6577F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Week 1: OS &amp; Environment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C52EF-9E3B-1940-B517-BE9272431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D9F4D-D98D-2D44-A224-C4FB159D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EEBF8-D1A2-1949-8CB1-38C6F036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5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66-18FF-C04A-8AB2-3DDDCEB8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What is an Operating System?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FE256-C03C-F14B-B42A-41C1B1D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73E893-9A49-734D-B08C-EE27EBB9BB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718" r="12509"/>
          <a:stretch/>
        </p:blipFill>
        <p:spPr>
          <a:xfrm>
            <a:off x="1417983" y="1165411"/>
            <a:ext cx="6303333" cy="47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466-18FF-C04A-8AB2-3DDDCEB8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5 Main Managers Developed in an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0ED7-73C8-5746-A010-FE03F9DE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51400"/>
          </a:xfrm>
        </p:spPr>
        <p:txBody>
          <a:bodyPr>
            <a:normAutofit/>
          </a:bodyPr>
          <a:lstStyle/>
          <a:p>
            <a:r>
              <a:rPr lang="en-US" sz="2800" dirty="0"/>
              <a:t>Device manager</a:t>
            </a:r>
          </a:p>
          <a:p>
            <a:r>
              <a:rPr lang="en-US" sz="2800" dirty="0"/>
              <a:t>File system manager</a:t>
            </a:r>
          </a:p>
          <a:p>
            <a:r>
              <a:rPr lang="en-US" sz="2800" dirty="0"/>
              <a:t>Memory manager</a:t>
            </a:r>
          </a:p>
          <a:p>
            <a:r>
              <a:rPr lang="en-US" sz="2800" dirty="0"/>
              <a:t>Scheduler</a:t>
            </a:r>
          </a:p>
          <a:p>
            <a:r>
              <a:rPr lang="en-US" sz="2800"/>
              <a:t>Networking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FE256-C03C-F14B-B42A-41C1B1D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3753 Spring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</TotalTime>
  <Words>906</Words>
  <Application>Microsoft Macintosh PowerPoint</Application>
  <PresentationFormat>On-screen Show (4:3)</PresentationFormat>
  <Paragraphs>181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CSCI-3753: Operating Systems Spring 2019</vt:lpstr>
      <vt:lpstr>Welcome to Operating Systems Recitation</vt:lpstr>
      <vt:lpstr>Welcome to Operating Systems Recitation</vt:lpstr>
      <vt:lpstr>Goals</vt:lpstr>
      <vt:lpstr>Grading Policy</vt:lpstr>
      <vt:lpstr>Grading Policy</vt:lpstr>
      <vt:lpstr>Week 1: OS &amp; Environment Setup</vt:lpstr>
      <vt:lpstr>What is an Operating System?</vt:lpstr>
      <vt:lpstr>5 Main Managers Developed in an OS</vt:lpstr>
      <vt:lpstr>Get Ready for Your Environment</vt:lpstr>
      <vt:lpstr>Loading an OS using Grub</vt:lpstr>
      <vt:lpstr>Configuring the Grub </vt:lpstr>
      <vt:lpstr>Configuring the Grub </vt:lpstr>
      <vt:lpstr>Preparations for PA1</vt:lpstr>
      <vt:lpstr>Week 1 – Checklist</vt:lpstr>
    </vt:vector>
  </TitlesOfParts>
  <Company>Univ of Colorado Denver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 1300   COMPUTER  SCIENCE  1:  STARTING  COMPUTING</dc:title>
  <dc:creator>david knox</dc:creator>
  <cp:lastModifiedBy>Microsoft Office User</cp:lastModifiedBy>
  <cp:revision>243</cp:revision>
  <cp:lastPrinted>2018-01-22T01:03:07Z</cp:lastPrinted>
  <dcterms:created xsi:type="dcterms:W3CDTF">2016-08-21T21:34:37Z</dcterms:created>
  <dcterms:modified xsi:type="dcterms:W3CDTF">2019-01-24T00:17:44Z</dcterms:modified>
</cp:coreProperties>
</file>