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BB70D"/>
    <a:srgbClr val="A4C246"/>
    <a:srgbClr val="000000"/>
    <a:srgbClr val="ADBE4A"/>
    <a:srgbClr val="2CAA65"/>
    <a:srgbClr val="4138EC"/>
    <a:srgbClr val="D44CD7"/>
    <a:srgbClr val="52D270"/>
    <a:srgbClr val="98E4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6" d="100"/>
          <a:sy n="36"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3501669"/>
            <a:ext cx="25727184" cy="7449091"/>
          </a:xfrm>
        </p:spPr>
        <p:txBody>
          <a:bodyPr anchor="b"/>
          <a:lstStyle>
            <a:lvl1pPr algn="ctr">
              <a:defRPr sz="18719"/>
            </a:lvl1pPr>
          </a:lstStyle>
          <a:p>
            <a:r>
              <a:rPr lang="en-US"/>
              <a:t>Click to edit Master title style</a:t>
            </a:r>
            <a:endParaRPr lang="en-US" dirty="0"/>
          </a:p>
        </p:txBody>
      </p:sp>
      <p:sp>
        <p:nvSpPr>
          <p:cNvPr id="3" name="Subtitle 2"/>
          <p:cNvSpPr>
            <a:spLocks noGrp="1"/>
          </p:cNvSpPr>
          <p:nvPr>
            <p:ph type="subTitle" idx="1"/>
          </p:nvPr>
        </p:nvSpPr>
        <p:spPr>
          <a:xfrm>
            <a:off x="3783410" y="11238025"/>
            <a:ext cx="22700456" cy="5165824"/>
          </a:xfrm>
        </p:spPr>
        <p:txBody>
          <a:bodyPr/>
          <a:lstStyle>
            <a:lvl1pPr marL="0" indent="0" algn="ctr">
              <a:buNone/>
              <a:defRPr sz="7488"/>
            </a:lvl1pPr>
            <a:lvl2pPr marL="1426418" indent="0" algn="ctr">
              <a:buNone/>
              <a:defRPr sz="6240"/>
            </a:lvl2pPr>
            <a:lvl3pPr marL="2852837" indent="0" algn="ctr">
              <a:buNone/>
              <a:defRPr sz="5616"/>
            </a:lvl3pPr>
            <a:lvl4pPr marL="4279255" indent="0" algn="ctr">
              <a:buNone/>
              <a:defRPr sz="4992"/>
            </a:lvl4pPr>
            <a:lvl5pPr marL="5705673" indent="0" algn="ctr">
              <a:buNone/>
              <a:defRPr sz="4992"/>
            </a:lvl5pPr>
            <a:lvl6pPr marL="7132091" indent="0" algn="ctr">
              <a:buNone/>
              <a:defRPr sz="4992"/>
            </a:lvl6pPr>
            <a:lvl7pPr marL="8558510" indent="0" algn="ctr">
              <a:buNone/>
              <a:defRPr sz="4992"/>
            </a:lvl7pPr>
            <a:lvl8pPr marL="9984928" indent="0" algn="ctr">
              <a:buNone/>
              <a:defRPr sz="4992"/>
            </a:lvl8pPr>
            <a:lvl9pPr marL="11411346" indent="0" algn="ctr">
              <a:buNone/>
              <a:defRPr sz="499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635A45-521D-417D-8ECA-EEA43A32DB7F}"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195568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35A45-521D-417D-8ECA-EEA43A32DB7F}"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319034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1139156"/>
            <a:ext cx="6526381"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1139156"/>
            <a:ext cx="19200803"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35A45-521D-417D-8ECA-EEA43A32DB7F}"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209286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35A45-521D-417D-8ECA-EEA43A32DB7F}"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62174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5334229"/>
            <a:ext cx="26105525" cy="8900275"/>
          </a:xfrm>
        </p:spPr>
        <p:txBody>
          <a:bodyPr anchor="b"/>
          <a:lstStyle>
            <a:lvl1pPr>
              <a:defRPr sz="18719"/>
            </a:lvl1pPr>
          </a:lstStyle>
          <a:p>
            <a:r>
              <a:rPr lang="en-US"/>
              <a:t>Click to edit Master title style</a:t>
            </a:r>
            <a:endParaRPr lang="en-US" dirty="0"/>
          </a:p>
        </p:txBody>
      </p:sp>
      <p:sp>
        <p:nvSpPr>
          <p:cNvPr id="3" name="Text Placeholder 2"/>
          <p:cNvSpPr>
            <a:spLocks noGrp="1"/>
          </p:cNvSpPr>
          <p:nvPr>
            <p:ph type="body" idx="1"/>
          </p:nvPr>
        </p:nvSpPr>
        <p:spPr>
          <a:xfrm>
            <a:off x="2065112" y="14318704"/>
            <a:ext cx="26105525" cy="4680445"/>
          </a:xfrm>
        </p:spPr>
        <p:txBody>
          <a:bodyPr/>
          <a:lstStyle>
            <a:lvl1pPr marL="0" indent="0">
              <a:buNone/>
              <a:defRPr sz="7488">
                <a:solidFill>
                  <a:schemeClr val="tx1"/>
                </a:solidFill>
              </a:defRPr>
            </a:lvl1pPr>
            <a:lvl2pPr marL="1426418" indent="0">
              <a:buNone/>
              <a:defRPr sz="6240">
                <a:solidFill>
                  <a:schemeClr val="tx1">
                    <a:tint val="75000"/>
                  </a:schemeClr>
                </a:solidFill>
              </a:defRPr>
            </a:lvl2pPr>
            <a:lvl3pPr marL="2852837" indent="0">
              <a:buNone/>
              <a:defRPr sz="5616">
                <a:solidFill>
                  <a:schemeClr val="tx1">
                    <a:tint val="75000"/>
                  </a:schemeClr>
                </a:solidFill>
              </a:defRPr>
            </a:lvl3pPr>
            <a:lvl4pPr marL="4279255" indent="0">
              <a:buNone/>
              <a:defRPr sz="4992">
                <a:solidFill>
                  <a:schemeClr val="tx1">
                    <a:tint val="75000"/>
                  </a:schemeClr>
                </a:solidFill>
              </a:defRPr>
            </a:lvl4pPr>
            <a:lvl5pPr marL="5705673" indent="0">
              <a:buNone/>
              <a:defRPr sz="4992">
                <a:solidFill>
                  <a:schemeClr val="tx1">
                    <a:tint val="75000"/>
                  </a:schemeClr>
                </a:solidFill>
              </a:defRPr>
            </a:lvl5pPr>
            <a:lvl6pPr marL="7132091" indent="0">
              <a:buNone/>
              <a:defRPr sz="4992">
                <a:solidFill>
                  <a:schemeClr val="tx1">
                    <a:tint val="75000"/>
                  </a:schemeClr>
                </a:solidFill>
              </a:defRPr>
            </a:lvl6pPr>
            <a:lvl7pPr marL="8558510" indent="0">
              <a:buNone/>
              <a:defRPr sz="4992">
                <a:solidFill>
                  <a:schemeClr val="tx1">
                    <a:tint val="75000"/>
                  </a:schemeClr>
                </a:solidFill>
              </a:defRPr>
            </a:lvl7pPr>
            <a:lvl8pPr marL="9984928" indent="0">
              <a:buNone/>
              <a:defRPr sz="4992">
                <a:solidFill>
                  <a:schemeClr val="tx1">
                    <a:tint val="75000"/>
                  </a:schemeClr>
                </a:solidFill>
              </a:defRPr>
            </a:lvl8pPr>
            <a:lvl9pPr marL="11411346" indent="0">
              <a:buNone/>
              <a:defRPr sz="499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35A45-521D-417D-8ECA-EEA43A32DB7F}" type="datetimeFigureOut">
              <a:rPr lang="en-IE" smtClean="0"/>
              <a:t>15/05/2020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9629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635A45-521D-417D-8ECA-EEA43A32DB7F}" type="datetimeFigureOut">
              <a:rPr lang="en-IE" smtClean="0"/>
              <a:t>15/05/2020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33941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139161"/>
            <a:ext cx="2610552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5245073"/>
            <a:ext cx="1280447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4" name="Content Placeholder 3"/>
          <p:cNvSpPr>
            <a:spLocks noGrp="1"/>
          </p:cNvSpPr>
          <p:nvPr>
            <p:ph sz="half" idx="2"/>
          </p:nvPr>
        </p:nvSpPr>
        <p:spPr>
          <a:xfrm>
            <a:off x="2084821" y="7815602"/>
            <a:ext cx="1280447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5245073"/>
            <a:ext cx="1286753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6" name="Content Placeholder 5"/>
          <p:cNvSpPr>
            <a:spLocks noGrp="1"/>
          </p:cNvSpPr>
          <p:nvPr>
            <p:ph sz="quarter" idx="4"/>
          </p:nvPr>
        </p:nvSpPr>
        <p:spPr>
          <a:xfrm>
            <a:off x="15322810" y="7815602"/>
            <a:ext cx="1286753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35A45-521D-417D-8ECA-EEA43A32DB7F}" type="datetimeFigureOut">
              <a:rPr lang="en-IE" smtClean="0"/>
              <a:t>15/05/2020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354656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35A45-521D-417D-8ECA-EEA43A32DB7F}" type="datetimeFigureOut">
              <a:rPr lang="en-IE" smtClean="0"/>
              <a:t>15/05/2020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165173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35A45-521D-417D-8ECA-EEA43A32DB7F}" type="datetimeFigureOut">
              <a:rPr lang="en-IE" smtClean="0"/>
              <a:t>15/05/2020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181565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Content Placeholder 2"/>
          <p:cNvSpPr>
            <a:spLocks noGrp="1"/>
          </p:cNvSpPr>
          <p:nvPr>
            <p:ph idx="1"/>
          </p:nvPr>
        </p:nvSpPr>
        <p:spPr>
          <a:xfrm>
            <a:off x="12867534" y="3080679"/>
            <a:ext cx="15322808" cy="15205259"/>
          </a:xfrm>
        </p:spPr>
        <p:txBody>
          <a:bodyPr/>
          <a:lstStyle>
            <a:lvl1pPr>
              <a:defRPr sz="9984"/>
            </a:lvl1pPr>
            <a:lvl2pPr>
              <a:defRPr sz="8736"/>
            </a:lvl2pPr>
            <a:lvl3pPr>
              <a:defRPr sz="7488"/>
            </a:lvl3pPr>
            <a:lvl4pPr>
              <a:defRPr sz="6240"/>
            </a:lvl4pPr>
            <a:lvl5pPr>
              <a:defRPr sz="6240"/>
            </a:lvl5pPr>
            <a:lvl6pPr>
              <a:defRPr sz="6240"/>
            </a:lvl6pPr>
            <a:lvl7pPr>
              <a:defRPr sz="6240"/>
            </a:lvl7pPr>
            <a:lvl8pPr>
              <a:defRPr sz="6240"/>
            </a:lvl8pPr>
            <a:lvl9pPr>
              <a:defRPr sz="6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2D635A45-521D-417D-8ECA-EEA43A32DB7F}" type="datetimeFigureOut">
              <a:rPr lang="en-IE" smtClean="0"/>
              <a:t>15/05/2020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248780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3080679"/>
            <a:ext cx="15322808" cy="15205259"/>
          </a:xfrm>
        </p:spPr>
        <p:txBody>
          <a:bodyPr anchor="t"/>
          <a:lstStyle>
            <a:lvl1pPr marL="0" indent="0">
              <a:buNone/>
              <a:defRPr sz="9984"/>
            </a:lvl1pPr>
            <a:lvl2pPr marL="1426418" indent="0">
              <a:buNone/>
              <a:defRPr sz="8736"/>
            </a:lvl2pPr>
            <a:lvl3pPr marL="2852837" indent="0">
              <a:buNone/>
              <a:defRPr sz="7488"/>
            </a:lvl3pPr>
            <a:lvl4pPr marL="4279255" indent="0">
              <a:buNone/>
              <a:defRPr sz="6240"/>
            </a:lvl4pPr>
            <a:lvl5pPr marL="5705673" indent="0">
              <a:buNone/>
              <a:defRPr sz="6240"/>
            </a:lvl5pPr>
            <a:lvl6pPr marL="7132091" indent="0">
              <a:buNone/>
              <a:defRPr sz="6240"/>
            </a:lvl6pPr>
            <a:lvl7pPr marL="8558510" indent="0">
              <a:buNone/>
              <a:defRPr sz="6240"/>
            </a:lvl7pPr>
            <a:lvl8pPr marL="9984928" indent="0">
              <a:buNone/>
              <a:defRPr sz="6240"/>
            </a:lvl8pPr>
            <a:lvl9pPr marL="11411346" indent="0">
              <a:buNone/>
              <a:defRPr sz="6240"/>
            </a:lvl9pPr>
          </a:lstStyle>
          <a:p>
            <a:r>
              <a:rPr lang="en-US"/>
              <a:t>Click icon to add picture</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2D635A45-521D-417D-8ECA-EEA43A32DB7F}" type="datetimeFigureOut">
              <a:rPr lang="en-IE" smtClean="0"/>
              <a:t>15/05/2020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BD00693-D80B-4257-8348-7638F1818504}" type="slidenum">
              <a:rPr lang="en-IE" smtClean="0"/>
              <a:t>‹#›</a:t>
            </a:fld>
            <a:endParaRPr lang="en-IE"/>
          </a:p>
        </p:txBody>
      </p:sp>
    </p:spTree>
    <p:extLst>
      <p:ext uri="{BB962C8B-B14F-4D97-AF65-F5344CB8AC3E}">
        <p14:creationId xmlns:p14="http://schemas.microsoft.com/office/powerpoint/2010/main" val="395486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1139161"/>
            <a:ext cx="2610552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5695781"/>
            <a:ext cx="2610552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19831228"/>
            <a:ext cx="6810137" cy="1139156"/>
          </a:xfrm>
          <a:prstGeom prst="rect">
            <a:avLst/>
          </a:prstGeom>
        </p:spPr>
        <p:txBody>
          <a:bodyPr vert="horz" lIns="91440" tIns="45720" rIns="91440" bIns="45720" rtlCol="0" anchor="ctr"/>
          <a:lstStyle>
            <a:lvl1pPr algn="l">
              <a:defRPr sz="3744">
                <a:solidFill>
                  <a:schemeClr val="tx1">
                    <a:tint val="75000"/>
                  </a:schemeClr>
                </a:solidFill>
              </a:defRPr>
            </a:lvl1pPr>
          </a:lstStyle>
          <a:p>
            <a:fld id="{2D635A45-521D-417D-8ECA-EEA43A32DB7F}" type="datetimeFigureOut">
              <a:rPr lang="en-IE" smtClean="0"/>
              <a:t>15/05/2020</a:t>
            </a:fld>
            <a:endParaRPr lang="en-IE"/>
          </a:p>
        </p:txBody>
      </p:sp>
      <p:sp>
        <p:nvSpPr>
          <p:cNvPr id="5" name="Footer Placeholder 4"/>
          <p:cNvSpPr>
            <a:spLocks noGrp="1"/>
          </p:cNvSpPr>
          <p:nvPr>
            <p:ph type="ftr" sz="quarter" idx="3"/>
          </p:nvPr>
        </p:nvSpPr>
        <p:spPr>
          <a:xfrm>
            <a:off x="10026035" y="19831228"/>
            <a:ext cx="10215205" cy="1139156"/>
          </a:xfrm>
          <a:prstGeom prst="rect">
            <a:avLst/>
          </a:prstGeom>
        </p:spPr>
        <p:txBody>
          <a:bodyPr vert="horz" lIns="91440" tIns="45720" rIns="91440" bIns="45720" rtlCol="0" anchor="ctr"/>
          <a:lstStyle>
            <a:lvl1pPr algn="ctr">
              <a:defRPr sz="3744">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21376263" y="19831228"/>
            <a:ext cx="6810137" cy="1139156"/>
          </a:xfrm>
          <a:prstGeom prst="rect">
            <a:avLst/>
          </a:prstGeom>
        </p:spPr>
        <p:txBody>
          <a:bodyPr vert="horz" lIns="91440" tIns="45720" rIns="91440" bIns="45720" rtlCol="0" anchor="ctr"/>
          <a:lstStyle>
            <a:lvl1pPr algn="r">
              <a:defRPr sz="3744">
                <a:solidFill>
                  <a:schemeClr val="tx1">
                    <a:tint val="75000"/>
                  </a:schemeClr>
                </a:solidFill>
              </a:defRPr>
            </a:lvl1pPr>
          </a:lstStyle>
          <a:p>
            <a:fld id="{3BD00693-D80B-4257-8348-7638F1818504}" type="slidenum">
              <a:rPr lang="en-IE" smtClean="0"/>
              <a:t>‹#›</a:t>
            </a:fld>
            <a:endParaRPr lang="en-IE"/>
          </a:p>
        </p:txBody>
      </p:sp>
    </p:spTree>
    <p:extLst>
      <p:ext uri="{BB962C8B-B14F-4D97-AF65-F5344CB8AC3E}">
        <p14:creationId xmlns:p14="http://schemas.microsoft.com/office/powerpoint/2010/main" val="68390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2837" rtl="0" eaLnBrk="1" latinLnBrk="0" hangingPunct="1">
        <a:lnSpc>
          <a:spcPct val="90000"/>
        </a:lnSpc>
        <a:spcBef>
          <a:spcPct val="0"/>
        </a:spcBef>
        <a:buNone/>
        <a:defRPr sz="13728" kern="1200">
          <a:solidFill>
            <a:schemeClr val="tx1"/>
          </a:solidFill>
          <a:latin typeface="+mj-lt"/>
          <a:ea typeface="+mj-ea"/>
          <a:cs typeface="+mj-cs"/>
        </a:defRPr>
      </a:lvl1pPr>
    </p:titleStyle>
    <p:bodyStyle>
      <a:lvl1pPr marL="713209" indent="-713209" algn="l" defTabSz="2852837" rtl="0" eaLnBrk="1" latinLnBrk="0" hangingPunct="1">
        <a:lnSpc>
          <a:spcPct val="90000"/>
        </a:lnSpc>
        <a:spcBef>
          <a:spcPts val="3120"/>
        </a:spcBef>
        <a:buFont typeface="Arial" panose="020B0604020202020204" pitchFamily="34" charset="0"/>
        <a:buChar char="•"/>
        <a:defRPr sz="8736" kern="1200">
          <a:solidFill>
            <a:schemeClr val="tx1"/>
          </a:solidFill>
          <a:latin typeface="+mn-lt"/>
          <a:ea typeface="+mn-ea"/>
          <a:cs typeface="+mn-cs"/>
        </a:defRPr>
      </a:lvl1pPr>
      <a:lvl2pPr marL="2139627" indent="-713209" algn="l" defTabSz="2852837" rtl="0" eaLnBrk="1" latinLnBrk="0" hangingPunct="1">
        <a:lnSpc>
          <a:spcPct val="90000"/>
        </a:lnSpc>
        <a:spcBef>
          <a:spcPts val="1560"/>
        </a:spcBef>
        <a:buFont typeface="Arial" panose="020B0604020202020204" pitchFamily="34" charset="0"/>
        <a:buChar char="•"/>
        <a:defRPr sz="7488" kern="1200">
          <a:solidFill>
            <a:schemeClr val="tx1"/>
          </a:solidFill>
          <a:latin typeface="+mn-lt"/>
          <a:ea typeface="+mn-ea"/>
          <a:cs typeface="+mn-cs"/>
        </a:defRPr>
      </a:lvl2pPr>
      <a:lvl3pPr marL="3566046" indent="-713209" algn="l" defTabSz="2852837" rtl="0" eaLnBrk="1" latinLnBrk="0" hangingPunct="1">
        <a:lnSpc>
          <a:spcPct val="90000"/>
        </a:lnSpc>
        <a:spcBef>
          <a:spcPts val="1560"/>
        </a:spcBef>
        <a:buFont typeface="Arial" panose="020B0604020202020204" pitchFamily="34" charset="0"/>
        <a:buChar char="•"/>
        <a:defRPr sz="6240" kern="1200">
          <a:solidFill>
            <a:schemeClr val="tx1"/>
          </a:solidFill>
          <a:latin typeface="+mn-lt"/>
          <a:ea typeface="+mn-ea"/>
          <a:cs typeface="+mn-cs"/>
        </a:defRPr>
      </a:lvl3pPr>
      <a:lvl4pPr marL="4992464"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4pPr>
      <a:lvl5pPr marL="6418882"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5pPr>
      <a:lvl6pPr marL="7845301"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6pPr>
      <a:lvl7pPr marL="9271719"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7pPr>
      <a:lvl8pPr marL="10698137"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8pPr>
      <a:lvl9pPr marL="12124555"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9pPr>
    </p:bodyStyle>
    <p:otherStyle>
      <a:defPPr>
        <a:defRPr lang="en-US"/>
      </a:defPPr>
      <a:lvl1pPr marL="0" algn="l" defTabSz="2852837" rtl="0" eaLnBrk="1" latinLnBrk="0" hangingPunct="1">
        <a:defRPr sz="5616" kern="1200">
          <a:solidFill>
            <a:schemeClr val="tx1"/>
          </a:solidFill>
          <a:latin typeface="+mn-lt"/>
          <a:ea typeface="+mn-ea"/>
          <a:cs typeface="+mn-cs"/>
        </a:defRPr>
      </a:lvl1pPr>
      <a:lvl2pPr marL="1426418" algn="l" defTabSz="2852837" rtl="0" eaLnBrk="1" latinLnBrk="0" hangingPunct="1">
        <a:defRPr sz="5616" kern="1200">
          <a:solidFill>
            <a:schemeClr val="tx1"/>
          </a:solidFill>
          <a:latin typeface="+mn-lt"/>
          <a:ea typeface="+mn-ea"/>
          <a:cs typeface="+mn-cs"/>
        </a:defRPr>
      </a:lvl2pPr>
      <a:lvl3pPr marL="2852837" algn="l" defTabSz="2852837" rtl="0" eaLnBrk="1" latinLnBrk="0" hangingPunct="1">
        <a:defRPr sz="5616" kern="1200">
          <a:solidFill>
            <a:schemeClr val="tx1"/>
          </a:solidFill>
          <a:latin typeface="+mn-lt"/>
          <a:ea typeface="+mn-ea"/>
          <a:cs typeface="+mn-cs"/>
        </a:defRPr>
      </a:lvl3pPr>
      <a:lvl4pPr marL="4279255" algn="l" defTabSz="2852837" rtl="0" eaLnBrk="1" latinLnBrk="0" hangingPunct="1">
        <a:defRPr sz="5616" kern="1200">
          <a:solidFill>
            <a:schemeClr val="tx1"/>
          </a:solidFill>
          <a:latin typeface="+mn-lt"/>
          <a:ea typeface="+mn-ea"/>
          <a:cs typeface="+mn-cs"/>
        </a:defRPr>
      </a:lvl4pPr>
      <a:lvl5pPr marL="5705673" algn="l" defTabSz="2852837" rtl="0" eaLnBrk="1" latinLnBrk="0" hangingPunct="1">
        <a:defRPr sz="5616" kern="1200">
          <a:solidFill>
            <a:schemeClr val="tx1"/>
          </a:solidFill>
          <a:latin typeface="+mn-lt"/>
          <a:ea typeface="+mn-ea"/>
          <a:cs typeface="+mn-cs"/>
        </a:defRPr>
      </a:lvl5pPr>
      <a:lvl6pPr marL="7132091" algn="l" defTabSz="2852837" rtl="0" eaLnBrk="1" latinLnBrk="0" hangingPunct="1">
        <a:defRPr sz="5616" kern="1200">
          <a:solidFill>
            <a:schemeClr val="tx1"/>
          </a:solidFill>
          <a:latin typeface="+mn-lt"/>
          <a:ea typeface="+mn-ea"/>
          <a:cs typeface="+mn-cs"/>
        </a:defRPr>
      </a:lvl6pPr>
      <a:lvl7pPr marL="8558510" algn="l" defTabSz="2852837" rtl="0" eaLnBrk="1" latinLnBrk="0" hangingPunct="1">
        <a:defRPr sz="5616" kern="1200">
          <a:solidFill>
            <a:schemeClr val="tx1"/>
          </a:solidFill>
          <a:latin typeface="+mn-lt"/>
          <a:ea typeface="+mn-ea"/>
          <a:cs typeface="+mn-cs"/>
        </a:defRPr>
      </a:lvl7pPr>
      <a:lvl8pPr marL="9984928" algn="l" defTabSz="2852837" rtl="0" eaLnBrk="1" latinLnBrk="0" hangingPunct="1">
        <a:defRPr sz="5616" kern="1200">
          <a:solidFill>
            <a:schemeClr val="tx1"/>
          </a:solidFill>
          <a:latin typeface="+mn-lt"/>
          <a:ea typeface="+mn-ea"/>
          <a:cs typeface="+mn-cs"/>
        </a:defRPr>
      </a:lvl8pPr>
      <a:lvl9pPr marL="11411346" algn="l" defTabSz="2852837" rtl="0" eaLnBrk="1" latinLnBrk="0" hangingPunct="1">
        <a:defRPr sz="56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google.com/spreadsheets/d/1HVSxekao9DAXwtTgJMPxqG1Bi8GDmG-GuQAPQ4u0X_E/edit#gid=0" TargetMode="External"/><Relationship Id="rId3" Type="http://schemas.openxmlformats.org/officeDocument/2006/relationships/hyperlink" Target="https://www.psychologicalscience.org/observer/the-fluidity-of-time" TargetMode="External"/><Relationship Id="rId7" Type="http://schemas.openxmlformats.org/officeDocument/2006/relationships/hyperlink" Target="https://github.com/AbigailHerron/MetronomeProject" TargetMode="External"/><Relationship Id="rId2" Type="http://schemas.openxmlformats.org/officeDocument/2006/relationships/hyperlink" Target="https://music.stackexchange.com/questions/837/how-useful-is-a-metronome-for-playing-the-piano" TargetMode="External"/><Relationship Id="rId1" Type="http://schemas.openxmlformats.org/officeDocument/2006/relationships/slideLayout" Target="../slideLayouts/slideLayout1.xml"/><Relationship Id="rId6" Type="http://schemas.openxmlformats.org/officeDocument/2006/relationships/hyperlink" Target="https://trello.com/b/inEctDv3/iot-project" TargetMode="External"/><Relationship Id="rId5" Type="http://schemas.openxmlformats.org/officeDocument/2006/relationships/image" Target="../media/image2.png"/><Relationship Id="rId10" Type="http://schemas.openxmlformats.org/officeDocument/2006/relationships/hyperlink" Target="https://commons.wikimedia.org/wiki/File:ArduinoYunFront_2.jpg" TargetMode="External"/><Relationship Id="rId4" Type="http://schemas.openxmlformats.org/officeDocument/2006/relationships/image" Target="../media/image1.png"/><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E9D3"/>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0565BAEA-2EAD-4863-95ED-778E8167EC4A}"/>
              </a:ext>
            </a:extLst>
          </p:cNvPr>
          <p:cNvSpPr/>
          <p:nvPr/>
        </p:nvSpPr>
        <p:spPr>
          <a:xfrm rot="10800000">
            <a:off x="-2" y="12063961"/>
            <a:ext cx="30267277" cy="9332362"/>
          </a:xfrm>
          <a:prstGeom prst="flowChartDocument">
            <a:avLst/>
          </a:prstGeom>
          <a:solidFill>
            <a:srgbClr val="FF0000">
              <a:alpha val="54118"/>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29" name="Flowchart: Document 1028">
            <a:extLst>
              <a:ext uri="{FF2B5EF4-FFF2-40B4-BE49-F238E27FC236}">
                <a16:creationId xmlns:a16="http://schemas.microsoft.com/office/drawing/2014/main" id="{22FC8360-CA00-48C8-A0D1-F22DCB546801}"/>
              </a:ext>
            </a:extLst>
          </p:cNvPr>
          <p:cNvSpPr/>
          <p:nvPr/>
        </p:nvSpPr>
        <p:spPr>
          <a:xfrm rot="10800000">
            <a:off x="-7" y="12709143"/>
            <a:ext cx="30267277" cy="8687182"/>
          </a:xfrm>
          <a:prstGeom prst="flowChartDocument">
            <a:avLst/>
          </a:prstGeom>
          <a:solidFill>
            <a:schemeClr val="bg1">
              <a:alpha val="54118"/>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a:extLst>
              <a:ext uri="{FF2B5EF4-FFF2-40B4-BE49-F238E27FC236}">
                <a16:creationId xmlns:a16="http://schemas.microsoft.com/office/drawing/2014/main" id="{025B86C4-60DB-4857-A866-10B2AAF480D4}"/>
              </a:ext>
            </a:extLst>
          </p:cNvPr>
          <p:cNvSpPr/>
          <p:nvPr/>
        </p:nvSpPr>
        <p:spPr>
          <a:xfrm>
            <a:off x="-1" y="0"/>
            <a:ext cx="30267275" cy="21978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extBox 1">
            <a:extLst>
              <a:ext uri="{FF2B5EF4-FFF2-40B4-BE49-F238E27FC236}">
                <a16:creationId xmlns:a16="http://schemas.microsoft.com/office/drawing/2014/main" id="{7FBE7F9B-B697-447A-8AA5-C27BB676B9B2}"/>
              </a:ext>
            </a:extLst>
          </p:cNvPr>
          <p:cNvSpPr txBox="1"/>
          <p:nvPr/>
        </p:nvSpPr>
        <p:spPr>
          <a:xfrm>
            <a:off x="3807755" y="355819"/>
            <a:ext cx="22349012" cy="1446550"/>
          </a:xfrm>
          <a:prstGeom prst="rect">
            <a:avLst/>
          </a:prstGeom>
          <a:noFill/>
        </p:spPr>
        <p:txBody>
          <a:bodyPr wrap="square" rtlCol="0">
            <a:spAutoFit/>
          </a:bodyPr>
          <a:lstStyle/>
          <a:p>
            <a:pPr algn="ctr"/>
            <a:r>
              <a:rPr lang="en-IE" sz="8800" i="1" dirty="0"/>
              <a:t>The Electronic Metronome</a:t>
            </a:r>
          </a:p>
        </p:txBody>
      </p:sp>
      <p:grpSp>
        <p:nvGrpSpPr>
          <p:cNvPr id="53" name="Group 52">
            <a:extLst>
              <a:ext uri="{FF2B5EF4-FFF2-40B4-BE49-F238E27FC236}">
                <a16:creationId xmlns:a16="http://schemas.microsoft.com/office/drawing/2014/main" id="{914049D9-8B1E-4306-9C00-3AE07A5C9840}"/>
              </a:ext>
            </a:extLst>
          </p:cNvPr>
          <p:cNvGrpSpPr/>
          <p:nvPr/>
        </p:nvGrpSpPr>
        <p:grpSpPr>
          <a:xfrm>
            <a:off x="367275" y="14428492"/>
            <a:ext cx="6378388" cy="6676122"/>
            <a:chOff x="367275" y="14428492"/>
            <a:chExt cx="6378388" cy="6676122"/>
          </a:xfrm>
        </p:grpSpPr>
        <p:sp>
          <p:nvSpPr>
            <p:cNvPr id="5" name="TextBox 4">
              <a:extLst>
                <a:ext uri="{FF2B5EF4-FFF2-40B4-BE49-F238E27FC236}">
                  <a16:creationId xmlns:a16="http://schemas.microsoft.com/office/drawing/2014/main" id="{8727EC2D-574C-4579-94D4-8B084FF52EBB}"/>
                </a:ext>
              </a:extLst>
            </p:cNvPr>
            <p:cNvSpPr txBox="1"/>
            <p:nvPr/>
          </p:nvSpPr>
          <p:spPr>
            <a:xfrm>
              <a:off x="367276" y="15102971"/>
              <a:ext cx="6378387" cy="6001643"/>
            </a:xfrm>
            <a:prstGeom prst="rect">
              <a:avLst/>
            </a:prstGeom>
            <a:solidFill>
              <a:schemeClr val="bg1"/>
            </a:solidFill>
          </p:spPr>
          <p:txBody>
            <a:bodyPr wrap="square" rtlCol="0">
              <a:spAutoFit/>
            </a:bodyPr>
            <a:lstStyle/>
            <a:p>
              <a:r>
                <a:rPr lang="en-IE" sz="2400" dirty="0"/>
                <a:t>Our idea was to take a sound input from the user for a set amount of time.  Any sounds that were loud enough not to be considered “background noise” were to be added to a counter, which in turn would be divided into a minute in order to figure out how long the interval was between each beat.</a:t>
              </a:r>
            </a:p>
            <a:p>
              <a:endParaRPr lang="en-IE" sz="2400" dirty="0"/>
            </a:p>
            <a:p>
              <a:r>
                <a:rPr lang="en-IE" sz="2400" dirty="0"/>
                <a:t>This would ensure that the tempo evenly divided into a minute and that it was not constrained to the 40 – 208 BPM of a regular metronome.</a:t>
              </a:r>
            </a:p>
            <a:p>
              <a:endParaRPr lang="en-IE" sz="2400" dirty="0"/>
            </a:p>
            <a:p>
              <a:r>
                <a:rPr lang="en-IE" sz="2400" dirty="0"/>
                <a:t>The electronic metronome would then save this interval to a Google Sheet, which was set up specifically for this product, over the internet so that it could be called on and reused as desired.</a:t>
              </a:r>
            </a:p>
          </p:txBody>
        </p:sp>
        <p:sp>
          <p:nvSpPr>
            <p:cNvPr id="6" name="TextBox 5">
              <a:extLst>
                <a:ext uri="{FF2B5EF4-FFF2-40B4-BE49-F238E27FC236}">
                  <a16:creationId xmlns:a16="http://schemas.microsoft.com/office/drawing/2014/main" id="{C39016EC-D5EB-4811-BA7E-B24C5609C067}"/>
                </a:ext>
              </a:extLst>
            </p:cNvPr>
            <p:cNvSpPr txBox="1"/>
            <p:nvPr/>
          </p:nvSpPr>
          <p:spPr>
            <a:xfrm>
              <a:off x="367275" y="14428492"/>
              <a:ext cx="6378387" cy="646331"/>
            </a:xfrm>
            <a:prstGeom prst="rect">
              <a:avLst/>
            </a:prstGeom>
            <a:solidFill>
              <a:srgbClr val="65DDED"/>
            </a:solidFill>
          </p:spPr>
          <p:txBody>
            <a:bodyPr wrap="square" rtlCol="0">
              <a:spAutoFit/>
            </a:bodyPr>
            <a:lstStyle/>
            <a:p>
              <a:r>
                <a:rPr lang="en-IE" sz="3600" b="1" dirty="0">
                  <a:solidFill>
                    <a:schemeClr val="bg1"/>
                  </a:solidFill>
                </a:rPr>
                <a:t>2) The Method of the Madness</a:t>
              </a:r>
            </a:p>
          </p:txBody>
        </p:sp>
      </p:grpSp>
      <p:grpSp>
        <p:nvGrpSpPr>
          <p:cNvPr id="52" name="Group 51">
            <a:extLst>
              <a:ext uri="{FF2B5EF4-FFF2-40B4-BE49-F238E27FC236}">
                <a16:creationId xmlns:a16="http://schemas.microsoft.com/office/drawing/2014/main" id="{6AD215F7-AEE1-47D8-B205-2A23020ED97C}"/>
              </a:ext>
            </a:extLst>
          </p:cNvPr>
          <p:cNvGrpSpPr/>
          <p:nvPr/>
        </p:nvGrpSpPr>
        <p:grpSpPr>
          <a:xfrm>
            <a:off x="367275" y="2553666"/>
            <a:ext cx="6378387" cy="11264622"/>
            <a:chOff x="367275" y="2553666"/>
            <a:chExt cx="6378387" cy="11264622"/>
          </a:xfrm>
        </p:grpSpPr>
        <p:sp>
          <p:nvSpPr>
            <p:cNvPr id="3" name="TextBox 2">
              <a:extLst>
                <a:ext uri="{FF2B5EF4-FFF2-40B4-BE49-F238E27FC236}">
                  <a16:creationId xmlns:a16="http://schemas.microsoft.com/office/drawing/2014/main" id="{7CD6B5FB-1961-4889-9E61-4A2F08249942}"/>
                </a:ext>
              </a:extLst>
            </p:cNvPr>
            <p:cNvSpPr txBox="1"/>
            <p:nvPr/>
          </p:nvSpPr>
          <p:spPr>
            <a:xfrm>
              <a:off x="367275" y="2553666"/>
              <a:ext cx="6378387" cy="646331"/>
            </a:xfrm>
            <a:prstGeom prst="rect">
              <a:avLst/>
            </a:prstGeom>
            <a:solidFill>
              <a:srgbClr val="FF5D5D"/>
            </a:solidFill>
          </p:spPr>
          <p:txBody>
            <a:bodyPr wrap="square" rtlCol="0">
              <a:spAutoFit/>
            </a:bodyPr>
            <a:lstStyle/>
            <a:p>
              <a:r>
                <a:rPr lang="en-IE" sz="3600" b="1" dirty="0">
                  <a:solidFill>
                    <a:schemeClr val="bg1"/>
                  </a:solidFill>
                </a:rPr>
                <a:t>1) Fixing the Perception of Time</a:t>
              </a:r>
            </a:p>
          </p:txBody>
        </p:sp>
        <p:sp>
          <p:nvSpPr>
            <p:cNvPr id="8" name="TextBox 7">
              <a:extLst>
                <a:ext uri="{FF2B5EF4-FFF2-40B4-BE49-F238E27FC236}">
                  <a16:creationId xmlns:a16="http://schemas.microsoft.com/office/drawing/2014/main" id="{93681E2F-2672-4712-A18E-BE0030051E26}"/>
                </a:ext>
              </a:extLst>
            </p:cNvPr>
            <p:cNvSpPr txBox="1"/>
            <p:nvPr/>
          </p:nvSpPr>
          <p:spPr>
            <a:xfrm>
              <a:off x="367275" y="3199997"/>
              <a:ext cx="6378387" cy="8217634"/>
            </a:xfrm>
            <a:prstGeom prst="rect">
              <a:avLst/>
            </a:prstGeom>
            <a:solidFill>
              <a:schemeClr val="bg1"/>
            </a:solidFill>
          </p:spPr>
          <p:txBody>
            <a:bodyPr wrap="square" rtlCol="0">
              <a:spAutoFit/>
            </a:bodyPr>
            <a:lstStyle/>
            <a:p>
              <a:r>
                <a:rPr lang="en-IE" sz="2400" dirty="0"/>
                <a:t>According to Dawson J. and Sleek S. in their online article “The Fluidity of Time”, the human judgment of time varies wildly depending on one’s emotional state.  Keeping time is vital for all types of professions, but none more-so than for musicians who, not only have to ensure their performances are identical to one another, but also that they are also consistent throughout the score.</a:t>
              </a:r>
            </a:p>
            <a:p>
              <a:endParaRPr lang="en-IE" sz="2400" dirty="0"/>
            </a:p>
            <a:p>
              <a:r>
                <a:rPr lang="en-IE" sz="2400" dirty="0"/>
                <a:t>This is a common problem you can easily find on any Music Forum, and often the solution is to use a metronome.  In fact, one Stack Exchange post from Raskolnikov strongly recommends the use of a metronome “especially when the rhythms are trickier”.</a:t>
              </a:r>
            </a:p>
            <a:p>
              <a:endParaRPr lang="en-IE" sz="2400" dirty="0"/>
            </a:p>
            <a:p>
              <a:r>
                <a:rPr lang="en-IE" sz="2400" dirty="0"/>
                <a:t>Metronomes themselves have been around and used since 1812, but none of them let the user customise their own tempo, or save the desired tempo to a cloud storage.  That is what our team is trying to rectify with the aid of the Arduino Yun.</a:t>
              </a:r>
            </a:p>
          </p:txBody>
        </p:sp>
        <p:sp>
          <p:nvSpPr>
            <p:cNvPr id="50" name="TextBox 49">
              <a:extLst>
                <a:ext uri="{FF2B5EF4-FFF2-40B4-BE49-F238E27FC236}">
                  <a16:creationId xmlns:a16="http://schemas.microsoft.com/office/drawing/2014/main" id="{6C82D2F9-62A4-4D97-8E22-99A9AE01A522}"/>
                </a:ext>
              </a:extLst>
            </p:cNvPr>
            <p:cNvSpPr txBox="1"/>
            <p:nvPr/>
          </p:nvSpPr>
          <p:spPr>
            <a:xfrm>
              <a:off x="367275" y="11417631"/>
              <a:ext cx="6378387" cy="2400657"/>
            </a:xfrm>
            <a:prstGeom prst="rect">
              <a:avLst/>
            </a:prstGeom>
            <a:solidFill>
              <a:schemeClr val="bg2">
                <a:lumMod val="25000"/>
              </a:schemeClr>
            </a:solidFill>
          </p:spPr>
          <p:txBody>
            <a:bodyPr wrap="square" rtlCol="0">
              <a:spAutoFit/>
            </a:bodyPr>
            <a:lstStyle/>
            <a:p>
              <a:r>
                <a:rPr lang="en-IE" sz="2400" i="1" dirty="0">
                  <a:solidFill>
                    <a:schemeClr val="bg1"/>
                  </a:solidFill>
                </a:rPr>
                <a:t>References</a:t>
              </a:r>
            </a:p>
            <a:p>
              <a:r>
                <a:rPr lang="en-IE" dirty="0">
                  <a:solidFill>
                    <a:schemeClr val="bg1"/>
                  </a:solidFill>
                </a:rPr>
                <a:t> Stack Overflow Forum: </a:t>
              </a:r>
              <a:r>
                <a:rPr lang="en-IE" dirty="0">
                  <a:solidFill>
                    <a:schemeClr val="bg1"/>
                  </a:solidFill>
                  <a:hlinkClick r:id="rId2"/>
                </a:rPr>
                <a:t>https://music.stackexchange.com/questions/837/how-useful-is-a-metronome-for-playing-the-piano</a:t>
              </a:r>
              <a:r>
                <a:rPr lang="en-IE" dirty="0">
                  <a:solidFill>
                    <a:schemeClr val="bg1"/>
                  </a:solidFill>
                </a:rPr>
                <a:t> </a:t>
              </a:r>
            </a:p>
            <a:p>
              <a:endParaRPr lang="en-IE" dirty="0">
                <a:solidFill>
                  <a:schemeClr val="bg1"/>
                </a:solidFill>
              </a:endParaRPr>
            </a:p>
            <a:p>
              <a:r>
                <a:rPr lang="en-IE" dirty="0">
                  <a:solidFill>
                    <a:schemeClr val="bg1"/>
                  </a:solidFill>
                </a:rPr>
                <a:t>Fluidity of Time Article: </a:t>
              </a:r>
              <a:r>
                <a:rPr lang="en-IE" dirty="0">
                  <a:solidFill>
                    <a:schemeClr val="bg1"/>
                  </a:solidFill>
                  <a:hlinkClick r:id="rId3"/>
                </a:rPr>
                <a:t>https://www.psychologicalscience.org/observer/the-fluidity-of-time</a:t>
              </a:r>
              <a:r>
                <a:rPr lang="en-IE" dirty="0">
                  <a:solidFill>
                    <a:schemeClr val="bg1"/>
                  </a:solidFill>
                </a:rPr>
                <a:t> </a:t>
              </a:r>
            </a:p>
          </p:txBody>
        </p:sp>
      </p:grpSp>
      <p:grpSp>
        <p:nvGrpSpPr>
          <p:cNvPr id="48" name="Group 47">
            <a:extLst>
              <a:ext uri="{FF2B5EF4-FFF2-40B4-BE49-F238E27FC236}">
                <a16:creationId xmlns:a16="http://schemas.microsoft.com/office/drawing/2014/main" id="{25722E09-4B6C-47BA-B82A-6E1192CC52F5}"/>
              </a:ext>
            </a:extLst>
          </p:cNvPr>
          <p:cNvGrpSpPr/>
          <p:nvPr/>
        </p:nvGrpSpPr>
        <p:grpSpPr>
          <a:xfrm>
            <a:off x="7801626" y="5035765"/>
            <a:ext cx="12440429" cy="16151504"/>
            <a:chOff x="8404922" y="2789792"/>
            <a:chExt cx="12440429" cy="16151504"/>
          </a:xfrm>
        </p:grpSpPr>
        <p:grpSp>
          <p:nvGrpSpPr>
            <p:cNvPr id="42" name="Group 41">
              <a:extLst>
                <a:ext uri="{FF2B5EF4-FFF2-40B4-BE49-F238E27FC236}">
                  <a16:creationId xmlns:a16="http://schemas.microsoft.com/office/drawing/2014/main" id="{DEFC968D-E0CA-47F7-8F7E-9E23EE540DFD}"/>
                </a:ext>
              </a:extLst>
            </p:cNvPr>
            <p:cNvGrpSpPr/>
            <p:nvPr/>
          </p:nvGrpSpPr>
          <p:grpSpPr>
            <a:xfrm>
              <a:off x="8404922" y="2789792"/>
              <a:ext cx="8104609" cy="11059606"/>
              <a:chOff x="8404922" y="2789792"/>
              <a:chExt cx="8104609" cy="11059606"/>
            </a:xfrm>
          </p:grpSpPr>
          <p:sp>
            <p:nvSpPr>
              <p:cNvPr id="9" name="TextBox 8">
                <a:extLst>
                  <a:ext uri="{FF2B5EF4-FFF2-40B4-BE49-F238E27FC236}">
                    <a16:creationId xmlns:a16="http://schemas.microsoft.com/office/drawing/2014/main" id="{4C592057-2DE8-4E56-B38D-1E77DE7DC228}"/>
                  </a:ext>
                </a:extLst>
              </p:cNvPr>
              <p:cNvSpPr txBox="1"/>
              <p:nvPr/>
            </p:nvSpPr>
            <p:spPr>
              <a:xfrm>
                <a:off x="8404923" y="2789792"/>
                <a:ext cx="6696637" cy="1200329"/>
              </a:xfrm>
              <a:prstGeom prst="rect">
                <a:avLst/>
              </a:prstGeom>
              <a:solidFill>
                <a:srgbClr val="52D270"/>
              </a:solidFill>
            </p:spPr>
            <p:txBody>
              <a:bodyPr wrap="square" rtlCol="0">
                <a:spAutoFit/>
              </a:bodyPr>
              <a:lstStyle/>
              <a:p>
                <a:r>
                  <a:rPr lang="en-IE" sz="3600" b="1" dirty="0">
                    <a:solidFill>
                      <a:schemeClr val="bg1"/>
                    </a:solidFill>
                  </a:rPr>
                  <a:t>3) Building the Machine</a:t>
                </a:r>
              </a:p>
              <a:p>
                <a:endParaRPr lang="en-IE" sz="3600" b="1" dirty="0">
                  <a:solidFill>
                    <a:schemeClr val="bg1"/>
                  </a:solidFill>
                </a:endParaRPr>
              </a:p>
            </p:txBody>
          </p:sp>
          <p:sp>
            <p:nvSpPr>
              <p:cNvPr id="11" name="TextBox 10">
                <a:extLst>
                  <a:ext uri="{FF2B5EF4-FFF2-40B4-BE49-F238E27FC236}">
                    <a16:creationId xmlns:a16="http://schemas.microsoft.com/office/drawing/2014/main" id="{6B438F78-2821-42E5-B583-8A3095A3D4FB}"/>
                  </a:ext>
                </a:extLst>
              </p:cNvPr>
              <p:cNvSpPr txBox="1"/>
              <p:nvPr/>
            </p:nvSpPr>
            <p:spPr>
              <a:xfrm>
                <a:off x="8404922" y="3954266"/>
                <a:ext cx="6696637" cy="4893647"/>
              </a:xfrm>
              <a:prstGeom prst="rect">
                <a:avLst/>
              </a:prstGeom>
              <a:solidFill>
                <a:schemeClr val="bg1"/>
              </a:solidFill>
            </p:spPr>
            <p:txBody>
              <a:bodyPr wrap="square" rtlCol="0">
                <a:spAutoFit/>
              </a:bodyPr>
              <a:lstStyle/>
              <a:p>
                <a:r>
                  <a:rPr lang="en-IE" sz="2400" dirty="0"/>
                  <a:t>For this section of the problem, we used an analogue input microphone to port A0 to record the sounds from the user, and set a </a:t>
                </a:r>
                <a:r>
                  <a:rPr lang="en-IE" sz="2400" dirty="0" err="1"/>
                  <a:t>const</a:t>
                </a:r>
                <a:r>
                  <a:rPr lang="en-IE" sz="2400" dirty="0"/>
                  <a:t> int THRESHOLD of 150 to use as a minimum value in order to avoid picking up unrelated audio.</a:t>
                </a:r>
              </a:p>
              <a:p>
                <a:endParaRPr lang="en-IE" sz="2400" dirty="0"/>
              </a:p>
              <a:p>
                <a:r>
                  <a:rPr lang="en-IE" sz="2400" dirty="0"/>
                  <a:t>To see the fruits of our labour, we added a digital output LED in port 7 to flash twice before the Electronic Metronome was ready to record, and to flash once for 2 milliseconds between each interval.</a:t>
                </a:r>
              </a:p>
              <a:p>
                <a:endParaRPr lang="en-IE" sz="2400" dirty="0"/>
              </a:p>
              <a:p>
                <a:r>
                  <a:rPr lang="en-IE" sz="2400" dirty="0"/>
                  <a:t>We then made the following function to calculate the BPM:</a:t>
                </a:r>
              </a:p>
            </p:txBody>
          </p:sp>
          <p:sp>
            <p:nvSpPr>
              <p:cNvPr id="12" name="TextBox 11">
                <a:extLst>
                  <a:ext uri="{FF2B5EF4-FFF2-40B4-BE49-F238E27FC236}">
                    <a16:creationId xmlns:a16="http://schemas.microsoft.com/office/drawing/2014/main" id="{BC52E79F-728D-4265-97DB-56A7D8D515F0}"/>
                  </a:ext>
                </a:extLst>
              </p:cNvPr>
              <p:cNvSpPr txBox="1"/>
              <p:nvPr/>
            </p:nvSpPr>
            <p:spPr>
              <a:xfrm>
                <a:off x="8439486" y="3436123"/>
                <a:ext cx="6662073" cy="523220"/>
              </a:xfrm>
              <a:prstGeom prst="rect">
                <a:avLst/>
              </a:prstGeom>
              <a:solidFill>
                <a:srgbClr val="52D270">
                  <a:alpha val="49804"/>
                </a:srgbClr>
              </a:solidFill>
            </p:spPr>
            <p:txBody>
              <a:bodyPr wrap="square" rtlCol="0">
                <a:spAutoFit/>
              </a:bodyPr>
              <a:lstStyle/>
              <a:p>
                <a:r>
                  <a:rPr lang="en-IE" sz="2800" b="1" dirty="0"/>
                  <a:t>        a) Recording and Displaying Tempo</a:t>
                </a:r>
              </a:p>
            </p:txBody>
          </p:sp>
          <p:pic>
            <p:nvPicPr>
              <p:cNvPr id="14" name="Picture 13">
                <a:extLst>
                  <a:ext uri="{FF2B5EF4-FFF2-40B4-BE49-F238E27FC236}">
                    <a16:creationId xmlns:a16="http://schemas.microsoft.com/office/drawing/2014/main" id="{2DCC6C6C-AE81-44CC-A30C-076437939F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8741" y="8474153"/>
                <a:ext cx="6760790" cy="5375245"/>
              </a:xfrm>
              <a:prstGeom prst="rect">
                <a:avLst/>
              </a:prstGeom>
            </p:spPr>
          </p:pic>
        </p:grpSp>
        <p:grpSp>
          <p:nvGrpSpPr>
            <p:cNvPr id="39" name="Group 38">
              <a:extLst>
                <a:ext uri="{FF2B5EF4-FFF2-40B4-BE49-F238E27FC236}">
                  <a16:creationId xmlns:a16="http://schemas.microsoft.com/office/drawing/2014/main" id="{530BEFA3-D165-436E-B9B4-D49EDC162720}"/>
                </a:ext>
              </a:extLst>
            </p:cNvPr>
            <p:cNvGrpSpPr/>
            <p:nvPr/>
          </p:nvGrpSpPr>
          <p:grpSpPr>
            <a:xfrm>
              <a:off x="8404922" y="13849398"/>
              <a:ext cx="12440429" cy="5091898"/>
              <a:chOff x="8404922" y="14069185"/>
              <a:chExt cx="12440429" cy="5091898"/>
            </a:xfrm>
          </p:grpSpPr>
          <p:sp>
            <p:nvSpPr>
              <p:cNvPr id="17" name="TextBox 16">
                <a:extLst>
                  <a:ext uri="{FF2B5EF4-FFF2-40B4-BE49-F238E27FC236}">
                    <a16:creationId xmlns:a16="http://schemas.microsoft.com/office/drawing/2014/main" id="{B7BFBA8C-82F3-493B-9524-C9247C50B0A3}"/>
                  </a:ext>
                </a:extLst>
              </p:cNvPr>
              <p:cNvSpPr txBox="1"/>
              <p:nvPr/>
            </p:nvSpPr>
            <p:spPr>
              <a:xfrm>
                <a:off x="8404922" y="14592405"/>
                <a:ext cx="6696637" cy="2677656"/>
              </a:xfrm>
              <a:prstGeom prst="rect">
                <a:avLst/>
              </a:prstGeom>
              <a:solidFill>
                <a:schemeClr val="bg1"/>
              </a:solidFill>
            </p:spPr>
            <p:txBody>
              <a:bodyPr wrap="square" rtlCol="0">
                <a:spAutoFit/>
              </a:bodyPr>
              <a:lstStyle/>
              <a:p>
                <a:r>
                  <a:rPr lang="en-IE" sz="2400" dirty="0"/>
                  <a:t>With the use of </a:t>
                </a:r>
                <a:r>
                  <a:rPr lang="en-IE" sz="2400" dirty="0" err="1"/>
                  <a:t>PushingBox</a:t>
                </a:r>
                <a:r>
                  <a:rPr lang="en-IE" sz="2400" dirty="0"/>
                  <a:t>, </a:t>
                </a:r>
                <a:r>
                  <a:rPr lang="en-IE" sz="2400" dirty="0" err="1"/>
                  <a:t>GoogleSheets</a:t>
                </a:r>
                <a:r>
                  <a:rPr lang="en-IE" sz="2400" dirty="0"/>
                  <a:t> and Google Developer,  we were able to add a second digital input switch to let the program know if the user wanted to re-use the last recorded tempo, instead of clapping to create a beat.  When pushed, the switch moved the program to a second function called </a:t>
                </a:r>
                <a:r>
                  <a:rPr lang="en-IE" sz="2400" dirty="0" err="1"/>
                  <a:t>GetLastBeat</a:t>
                </a:r>
                <a:r>
                  <a:rPr lang="en-IE" sz="2400" dirty="0"/>
                  <a:t>() as seen here: </a:t>
                </a:r>
              </a:p>
            </p:txBody>
          </p:sp>
          <p:sp>
            <p:nvSpPr>
              <p:cNvPr id="19" name="TextBox 18">
                <a:extLst>
                  <a:ext uri="{FF2B5EF4-FFF2-40B4-BE49-F238E27FC236}">
                    <a16:creationId xmlns:a16="http://schemas.microsoft.com/office/drawing/2014/main" id="{F2ED209F-1C85-42DA-BF99-EAD03DF191F5}"/>
                  </a:ext>
                </a:extLst>
              </p:cNvPr>
              <p:cNvSpPr txBox="1"/>
              <p:nvPr/>
            </p:nvSpPr>
            <p:spPr>
              <a:xfrm>
                <a:off x="8404922" y="14069185"/>
                <a:ext cx="6696637" cy="523220"/>
              </a:xfrm>
              <a:prstGeom prst="rect">
                <a:avLst/>
              </a:prstGeom>
              <a:solidFill>
                <a:srgbClr val="52D270"/>
              </a:solidFill>
            </p:spPr>
            <p:txBody>
              <a:bodyPr wrap="square" rtlCol="0">
                <a:spAutoFit/>
              </a:bodyPr>
              <a:lstStyle/>
              <a:p>
                <a:r>
                  <a:rPr lang="en-IE" sz="2800" b="1" dirty="0"/>
                  <a:t>          b) Sending and Receiving Data</a:t>
                </a:r>
              </a:p>
            </p:txBody>
          </p:sp>
          <p:pic>
            <p:nvPicPr>
              <p:cNvPr id="21" name="Picture 20">
                <a:extLst>
                  <a:ext uri="{FF2B5EF4-FFF2-40B4-BE49-F238E27FC236}">
                    <a16:creationId xmlns:a16="http://schemas.microsoft.com/office/drawing/2014/main" id="{CD708C09-BBF0-4530-AB56-5FDC49AD46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4922" y="17270061"/>
                <a:ext cx="12440429" cy="1891022"/>
              </a:xfrm>
              <a:prstGeom prst="rect">
                <a:avLst/>
              </a:prstGeom>
            </p:spPr>
          </p:pic>
        </p:grpSp>
      </p:grpSp>
      <p:grpSp>
        <p:nvGrpSpPr>
          <p:cNvPr id="40" name="Group 39">
            <a:extLst>
              <a:ext uri="{FF2B5EF4-FFF2-40B4-BE49-F238E27FC236}">
                <a16:creationId xmlns:a16="http://schemas.microsoft.com/office/drawing/2014/main" id="{80BF98BB-B645-411D-9E86-BB4168AC6831}"/>
              </a:ext>
            </a:extLst>
          </p:cNvPr>
          <p:cNvGrpSpPr/>
          <p:nvPr/>
        </p:nvGrpSpPr>
        <p:grpSpPr>
          <a:xfrm>
            <a:off x="16736145" y="3690777"/>
            <a:ext cx="6185649" cy="3693319"/>
            <a:chOff x="16893472" y="7827822"/>
            <a:chExt cx="6185649" cy="3693319"/>
          </a:xfrm>
        </p:grpSpPr>
        <p:sp>
          <p:nvSpPr>
            <p:cNvPr id="25" name="TextBox 24">
              <a:extLst>
                <a:ext uri="{FF2B5EF4-FFF2-40B4-BE49-F238E27FC236}">
                  <a16:creationId xmlns:a16="http://schemas.microsoft.com/office/drawing/2014/main" id="{BA5D591D-E5AB-4F0E-BDE0-E288FD4D554D}"/>
                </a:ext>
              </a:extLst>
            </p:cNvPr>
            <p:cNvSpPr txBox="1"/>
            <p:nvPr/>
          </p:nvSpPr>
          <p:spPr>
            <a:xfrm>
              <a:off x="16893472" y="7827822"/>
              <a:ext cx="6185649" cy="646331"/>
            </a:xfrm>
            <a:prstGeom prst="rect">
              <a:avLst/>
            </a:prstGeom>
            <a:solidFill>
              <a:srgbClr val="D44CD7"/>
            </a:solidFill>
          </p:spPr>
          <p:txBody>
            <a:bodyPr wrap="square" rtlCol="0">
              <a:spAutoFit/>
            </a:bodyPr>
            <a:lstStyle/>
            <a:p>
              <a:r>
                <a:rPr lang="en-IE" sz="3600" b="1" dirty="0">
                  <a:solidFill>
                    <a:schemeClr val="bg1"/>
                  </a:solidFill>
                </a:rPr>
                <a:t>4) Locking Down the System</a:t>
              </a:r>
            </a:p>
          </p:txBody>
        </p:sp>
        <p:sp>
          <p:nvSpPr>
            <p:cNvPr id="26" name="TextBox 25">
              <a:extLst>
                <a:ext uri="{FF2B5EF4-FFF2-40B4-BE49-F238E27FC236}">
                  <a16:creationId xmlns:a16="http://schemas.microsoft.com/office/drawing/2014/main" id="{3912CD1B-8451-4F95-8258-1FAAD1A5F816}"/>
                </a:ext>
              </a:extLst>
            </p:cNvPr>
            <p:cNvSpPr txBox="1"/>
            <p:nvPr/>
          </p:nvSpPr>
          <p:spPr>
            <a:xfrm>
              <a:off x="16893472" y="8474153"/>
              <a:ext cx="6185649" cy="3046988"/>
            </a:xfrm>
            <a:prstGeom prst="rect">
              <a:avLst/>
            </a:prstGeom>
            <a:solidFill>
              <a:schemeClr val="bg1"/>
            </a:solidFill>
          </p:spPr>
          <p:txBody>
            <a:bodyPr wrap="square" rtlCol="0">
              <a:spAutoFit/>
            </a:bodyPr>
            <a:lstStyle/>
            <a:p>
              <a:r>
                <a:rPr lang="en-IE" sz="2400" dirty="0"/>
                <a:t>As a small measure of security, Google Developer allowed us to restrict the use of the Google Sheets API to Http requests from our specified Google Sheets page only. </a:t>
              </a:r>
            </a:p>
            <a:p>
              <a:endParaRPr lang="en-IE" sz="2400" dirty="0"/>
            </a:p>
            <a:p>
              <a:r>
                <a:rPr lang="en-IE" sz="2400" dirty="0"/>
                <a:t>This made sure that no other website, Android, ISO other than what we gave exceptions to could access our data or be accessed by our API.</a:t>
              </a:r>
            </a:p>
          </p:txBody>
        </p:sp>
      </p:grpSp>
      <p:grpSp>
        <p:nvGrpSpPr>
          <p:cNvPr id="41" name="Group 40">
            <a:extLst>
              <a:ext uri="{FF2B5EF4-FFF2-40B4-BE49-F238E27FC236}">
                <a16:creationId xmlns:a16="http://schemas.microsoft.com/office/drawing/2014/main" id="{2CFCB7EC-54DD-4683-BAE9-3066B1D1C1D9}"/>
              </a:ext>
            </a:extLst>
          </p:cNvPr>
          <p:cNvGrpSpPr/>
          <p:nvPr/>
        </p:nvGrpSpPr>
        <p:grpSpPr>
          <a:xfrm>
            <a:off x="23742667" y="3690777"/>
            <a:ext cx="6185649" cy="10341293"/>
            <a:chOff x="23463063" y="10374996"/>
            <a:chExt cx="6185649" cy="10341293"/>
          </a:xfrm>
        </p:grpSpPr>
        <p:sp>
          <p:nvSpPr>
            <p:cNvPr id="29" name="TextBox 28">
              <a:extLst>
                <a:ext uri="{FF2B5EF4-FFF2-40B4-BE49-F238E27FC236}">
                  <a16:creationId xmlns:a16="http://schemas.microsoft.com/office/drawing/2014/main" id="{71CDCF3D-79B1-467E-ABD1-43C9A23CF0E8}"/>
                </a:ext>
              </a:extLst>
            </p:cNvPr>
            <p:cNvSpPr txBox="1"/>
            <p:nvPr/>
          </p:nvSpPr>
          <p:spPr>
            <a:xfrm>
              <a:off x="23463063" y="10374996"/>
              <a:ext cx="6185649" cy="646331"/>
            </a:xfrm>
            <a:prstGeom prst="rect">
              <a:avLst/>
            </a:prstGeom>
            <a:solidFill>
              <a:srgbClr val="4138EC"/>
            </a:solidFill>
          </p:spPr>
          <p:txBody>
            <a:bodyPr wrap="square" rtlCol="0">
              <a:spAutoFit/>
            </a:bodyPr>
            <a:lstStyle/>
            <a:p>
              <a:r>
                <a:rPr lang="en-IE" sz="3600" b="1" dirty="0">
                  <a:solidFill>
                    <a:schemeClr val="bg1"/>
                  </a:solidFill>
                </a:rPr>
                <a:t>5) Onwards to Greatness</a:t>
              </a:r>
            </a:p>
          </p:txBody>
        </p:sp>
        <p:sp>
          <p:nvSpPr>
            <p:cNvPr id="30" name="TextBox 29">
              <a:extLst>
                <a:ext uri="{FF2B5EF4-FFF2-40B4-BE49-F238E27FC236}">
                  <a16:creationId xmlns:a16="http://schemas.microsoft.com/office/drawing/2014/main" id="{575BE31C-0EC2-4D35-A97B-95E1A7001834}"/>
                </a:ext>
              </a:extLst>
            </p:cNvPr>
            <p:cNvSpPr txBox="1"/>
            <p:nvPr/>
          </p:nvSpPr>
          <p:spPr>
            <a:xfrm>
              <a:off x="23463063" y="11021327"/>
              <a:ext cx="6185649" cy="9694962"/>
            </a:xfrm>
            <a:prstGeom prst="rect">
              <a:avLst/>
            </a:prstGeom>
            <a:solidFill>
              <a:schemeClr val="bg1"/>
            </a:solidFill>
          </p:spPr>
          <p:txBody>
            <a:bodyPr wrap="square" rtlCol="0">
              <a:spAutoFit/>
            </a:bodyPr>
            <a:lstStyle/>
            <a:p>
              <a:r>
                <a:rPr lang="en-IE" sz="2400" dirty="0"/>
                <a:t>Admittedly, our Arduino Yun based Electronic Metronome is a mess of parts with very little thought put in to the ergonomics of UI.  If we were to continue working on this project, we would first implement a console UI to choose from possible options such as: </a:t>
              </a:r>
            </a:p>
            <a:p>
              <a:r>
                <a:rPr lang="en-IE" sz="2400" dirty="0"/>
                <a:t>				</a:t>
              </a:r>
            </a:p>
            <a:p>
              <a:r>
                <a:rPr lang="en-IE" sz="2400" b="1" dirty="0" err="1"/>
                <a:t>i</a:t>
              </a:r>
              <a:r>
                <a:rPr lang="en-IE" sz="2400" b="1" dirty="0"/>
                <a:t>)  Favourite Tempo</a:t>
              </a:r>
            </a:p>
            <a:p>
              <a:r>
                <a:rPr lang="en-IE" sz="2400" dirty="0"/>
                <a:t>Simply put, this would be an option to  scroll through a column of the Google Sheet specified as  ‘Favourites’ that would either have a 0 or 1 depending on whether it is actually on the list or not, and then giving the user the option to set one of these as their desired interval.</a:t>
              </a:r>
            </a:p>
            <a:p>
              <a:endParaRPr lang="en-IE" sz="2400" dirty="0"/>
            </a:p>
            <a:p>
              <a:r>
                <a:rPr lang="en-IE" sz="2400" b="1" dirty="0"/>
                <a:t>ii)  Time Signature</a:t>
              </a:r>
            </a:p>
            <a:p>
              <a:r>
                <a:rPr lang="en-IE" sz="2400" dirty="0"/>
                <a:t>With the aid of a second digital output LED, we could show the desired time signature by initialising the first beat with both LEDs, and all subsequent beats with a single LED.</a:t>
              </a:r>
            </a:p>
            <a:p>
              <a:endParaRPr lang="en-IE" sz="2400" dirty="0"/>
            </a:p>
            <a:p>
              <a:r>
                <a:rPr lang="en-IE" sz="2400" dirty="0"/>
                <a:t> </a:t>
              </a:r>
              <a:r>
                <a:rPr lang="en-IE" sz="2400" b="1" dirty="0"/>
                <a:t>iii)  Search Scores with Tempo</a:t>
              </a:r>
            </a:p>
            <a:p>
              <a:r>
                <a:rPr lang="en-IE" sz="2400" dirty="0"/>
                <a:t>This would require to give the Electronic Metronome the permission to access a web browser to search for scores of the specified BPM.</a:t>
              </a:r>
            </a:p>
          </p:txBody>
        </p:sp>
      </p:grpSp>
      <p:grpSp>
        <p:nvGrpSpPr>
          <p:cNvPr id="43" name="Group 42">
            <a:extLst>
              <a:ext uri="{FF2B5EF4-FFF2-40B4-BE49-F238E27FC236}">
                <a16:creationId xmlns:a16="http://schemas.microsoft.com/office/drawing/2014/main" id="{688916A2-15C0-4B33-8714-90C4BC9C9212}"/>
              </a:ext>
            </a:extLst>
          </p:cNvPr>
          <p:cNvGrpSpPr/>
          <p:nvPr/>
        </p:nvGrpSpPr>
        <p:grpSpPr>
          <a:xfrm>
            <a:off x="21856601" y="15928877"/>
            <a:ext cx="8043398" cy="5111629"/>
            <a:chOff x="21461506" y="1802369"/>
            <a:chExt cx="8043398" cy="5111629"/>
          </a:xfrm>
        </p:grpSpPr>
        <p:sp>
          <p:nvSpPr>
            <p:cNvPr id="33" name="TextBox 32">
              <a:extLst>
                <a:ext uri="{FF2B5EF4-FFF2-40B4-BE49-F238E27FC236}">
                  <a16:creationId xmlns:a16="http://schemas.microsoft.com/office/drawing/2014/main" id="{56587336-A6A3-43C5-9B41-E90902BCEF52}"/>
                </a:ext>
              </a:extLst>
            </p:cNvPr>
            <p:cNvSpPr txBox="1"/>
            <p:nvPr/>
          </p:nvSpPr>
          <p:spPr>
            <a:xfrm>
              <a:off x="21461506" y="1802369"/>
              <a:ext cx="8043398" cy="553998"/>
            </a:xfrm>
            <a:prstGeom prst="rect">
              <a:avLst/>
            </a:prstGeom>
            <a:solidFill>
              <a:schemeClr val="bg1">
                <a:lumMod val="75000"/>
              </a:schemeClr>
            </a:solidFill>
          </p:spPr>
          <p:txBody>
            <a:bodyPr wrap="square" rtlCol="0">
              <a:spAutoFit/>
            </a:bodyPr>
            <a:lstStyle/>
            <a:p>
              <a:r>
                <a:rPr lang="en-IE" sz="3000" b="1" dirty="0">
                  <a:solidFill>
                    <a:schemeClr val="bg1"/>
                  </a:solidFill>
                </a:rPr>
                <a:t>Author and Resources</a:t>
              </a:r>
            </a:p>
          </p:txBody>
        </p:sp>
        <p:sp>
          <p:nvSpPr>
            <p:cNvPr id="34" name="TextBox 33">
              <a:extLst>
                <a:ext uri="{FF2B5EF4-FFF2-40B4-BE49-F238E27FC236}">
                  <a16:creationId xmlns:a16="http://schemas.microsoft.com/office/drawing/2014/main" id="{643302D9-5533-407D-875E-6EE9BAA40CF1}"/>
                </a:ext>
              </a:extLst>
            </p:cNvPr>
            <p:cNvSpPr txBox="1"/>
            <p:nvPr/>
          </p:nvSpPr>
          <p:spPr>
            <a:xfrm>
              <a:off x="21461506" y="2389683"/>
              <a:ext cx="8043398" cy="4524315"/>
            </a:xfrm>
            <a:prstGeom prst="rect">
              <a:avLst/>
            </a:prstGeom>
            <a:solidFill>
              <a:srgbClr val="FFFFFF"/>
            </a:solidFill>
          </p:spPr>
          <p:txBody>
            <a:bodyPr wrap="square" rtlCol="0">
              <a:spAutoFit/>
            </a:bodyPr>
            <a:lstStyle/>
            <a:p>
              <a:r>
                <a:rPr lang="en-IE" sz="2400" b="1" dirty="0"/>
                <a:t>Name: </a:t>
              </a:r>
              <a:r>
                <a:rPr lang="en-IE" sz="2400" dirty="0"/>
                <a:t>Abigail Herron</a:t>
              </a:r>
            </a:p>
            <a:p>
              <a:r>
                <a:rPr lang="en-IE" sz="2400" b="1" dirty="0"/>
                <a:t>Student ID: </a:t>
              </a:r>
              <a:r>
                <a:rPr lang="en-IE" sz="2400" dirty="0"/>
                <a:t>S00200536</a:t>
              </a:r>
            </a:p>
            <a:p>
              <a:r>
                <a:rPr lang="en-IE" sz="2400" b="1" dirty="0"/>
                <a:t>Year: </a:t>
              </a:r>
              <a:r>
                <a:rPr lang="en-IE" sz="2400" dirty="0"/>
                <a:t>1  </a:t>
              </a:r>
              <a:r>
                <a:rPr lang="en-IE" sz="2400" b="1" dirty="0"/>
                <a:t>Group: </a:t>
              </a:r>
              <a:r>
                <a:rPr lang="en-IE" sz="2400" dirty="0"/>
                <a:t>D</a:t>
              </a:r>
            </a:p>
            <a:p>
              <a:endParaRPr lang="en-IE" sz="2400" dirty="0"/>
            </a:p>
            <a:p>
              <a:r>
                <a:rPr lang="en-IE" sz="2400" b="1" i="1" dirty="0"/>
                <a:t>More Information on Electronic Metronome Project</a:t>
              </a:r>
            </a:p>
            <a:p>
              <a:r>
                <a:rPr lang="en-IE" sz="2400" b="1" dirty="0"/>
                <a:t>Trello: </a:t>
              </a:r>
              <a:r>
                <a:rPr lang="en-IE" sz="2400" dirty="0">
                  <a:hlinkClick r:id="rId6"/>
                </a:rPr>
                <a:t>https://trello.com/b/inEctDv3/iot-project</a:t>
              </a:r>
              <a:r>
                <a:rPr lang="en-IE" sz="2400" dirty="0"/>
                <a:t> </a:t>
              </a:r>
            </a:p>
            <a:p>
              <a:endParaRPr lang="en-IE" sz="2400" dirty="0"/>
            </a:p>
            <a:p>
              <a:r>
                <a:rPr lang="en-IE" sz="2400" b="1" dirty="0"/>
                <a:t>GitHub: </a:t>
              </a:r>
              <a:r>
                <a:rPr lang="en-IE" sz="2400" dirty="0">
                  <a:hlinkClick r:id="rId7"/>
                </a:rPr>
                <a:t>https://github.com/AbigailHerron/MetronomeProject</a:t>
              </a:r>
              <a:r>
                <a:rPr lang="en-IE" sz="2400" dirty="0"/>
                <a:t> </a:t>
              </a:r>
            </a:p>
            <a:p>
              <a:endParaRPr lang="en-IE" sz="2400" dirty="0"/>
            </a:p>
            <a:p>
              <a:r>
                <a:rPr lang="en-IE" sz="2400" b="1" dirty="0"/>
                <a:t>Google Sheet:</a:t>
              </a:r>
              <a:r>
                <a:rPr lang="en-IE" sz="2400" dirty="0"/>
                <a:t> </a:t>
              </a:r>
              <a:r>
                <a:rPr lang="en-IE" sz="2400" dirty="0">
                  <a:hlinkClick r:id="rId8"/>
                </a:rPr>
                <a:t>https://docs.google.com/spreadsheets/d/1HVSxekao9DAXwtTgJMPxqG1Bi8GDmG-GuQAPQ4u0X_E/edit#gid=0</a:t>
              </a:r>
              <a:r>
                <a:rPr lang="en-IE" sz="2400" dirty="0"/>
                <a:t> </a:t>
              </a:r>
            </a:p>
          </p:txBody>
        </p:sp>
      </p:grpSp>
      <p:grpSp>
        <p:nvGrpSpPr>
          <p:cNvPr id="54" name="Group 53">
            <a:extLst>
              <a:ext uri="{FF2B5EF4-FFF2-40B4-BE49-F238E27FC236}">
                <a16:creationId xmlns:a16="http://schemas.microsoft.com/office/drawing/2014/main" id="{8D64B0BF-973C-4F79-B70C-03FB600AF841}"/>
              </a:ext>
            </a:extLst>
          </p:cNvPr>
          <p:cNvGrpSpPr/>
          <p:nvPr/>
        </p:nvGrpSpPr>
        <p:grpSpPr>
          <a:xfrm>
            <a:off x="16407935" y="8675610"/>
            <a:ext cx="6800799" cy="5971916"/>
            <a:chOff x="15814234" y="7623563"/>
            <a:chExt cx="6800799" cy="5971916"/>
          </a:xfrm>
        </p:grpSpPr>
        <p:pic>
          <p:nvPicPr>
            <p:cNvPr id="1026" name="Picture 2">
              <a:extLst>
                <a:ext uri="{FF2B5EF4-FFF2-40B4-BE49-F238E27FC236}">
                  <a16:creationId xmlns:a16="http://schemas.microsoft.com/office/drawing/2014/main" id="{C7DC4EC9-1AF0-4D7C-B23B-4D971B2CEE5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399" t="7606" r="10708" b="6168"/>
            <a:stretch/>
          </p:blipFill>
          <p:spPr bwMode="auto">
            <a:xfrm>
              <a:off x="15814234" y="7623563"/>
              <a:ext cx="6800798" cy="4956816"/>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EC871CDB-10F0-437D-8573-5049F1F85DB1}"/>
                </a:ext>
              </a:extLst>
            </p:cNvPr>
            <p:cNvSpPr txBox="1"/>
            <p:nvPr/>
          </p:nvSpPr>
          <p:spPr>
            <a:xfrm>
              <a:off x="15814235" y="12579816"/>
              <a:ext cx="6800798" cy="1015663"/>
            </a:xfrm>
            <a:prstGeom prst="rect">
              <a:avLst/>
            </a:prstGeom>
            <a:solidFill>
              <a:schemeClr val="bg2">
                <a:lumMod val="25000"/>
              </a:schemeClr>
            </a:solidFill>
          </p:spPr>
          <p:txBody>
            <a:bodyPr wrap="square" rtlCol="0">
              <a:spAutoFit/>
            </a:bodyPr>
            <a:lstStyle/>
            <a:p>
              <a:r>
                <a:rPr lang="en-IE" sz="2400" i="1" dirty="0">
                  <a:solidFill>
                    <a:schemeClr val="bg1"/>
                  </a:solidFill>
                </a:rPr>
                <a:t>Arduino Yun Board</a:t>
              </a:r>
            </a:p>
            <a:p>
              <a:r>
                <a:rPr lang="en-IE" dirty="0">
                  <a:solidFill>
                    <a:schemeClr val="bg1"/>
                  </a:solidFill>
                </a:rPr>
                <a:t> Image Taken from: </a:t>
              </a:r>
              <a:r>
                <a:rPr lang="en-IE" dirty="0">
                  <a:solidFill>
                    <a:schemeClr val="bg1"/>
                  </a:solidFill>
                  <a:hlinkClick r:id="rId10"/>
                </a:rPr>
                <a:t>https://commons.wikimedia.org/wiki/File:ArduinoYunFront_2.jpg</a:t>
              </a:r>
              <a:r>
                <a:rPr lang="en-IE" dirty="0">
                  <a:solidFill>
                    <a:schemeClr val="bg1"/>
                  </a:solidFill>
                </a:rPr>
                <a:t> </a:t>
              </a:r>
            </a:p>
          </p:txBody>
        </p:sp>
      </p:grpSp>
      <p:sp>
        <p:nvSpPr>
          <p:cNvPr id="55" name="Rectangle 54">
            <a:extLst>
              <a:ext uri="{FF2B5EF4-FFF2-40B4-BE49-F238E27FC236}">
                <a16:creationId xmlns:a16="http://schemas.microsoft.com/office/drawing/2014/main" id="{8FFA3755-FF9B-4C44-A8CF-E0C27BC8C7E7}"/>
              </a:ext>
            </a:extLst>
          </p:cNvPr>
          <p:cNvSpPr/>
          <p:nvPr/>
        </p:nvSpPr>
        <p:spPr>
          <a:xfrm flipV="1">
            <a:off x="-1" y="1988623"/>
            <a:ext cx="30267275" cy="209224"/>
          </a:xfrm>
          <a:prstGeom prst="rect">
            <a:avLst/>
          </a:prstGeom>
          <a:solidFill>
            <a:srgbClr val="2CAA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7" name="Straight Connector 56">
            <a:extLst>
              <a:ext uri="{FF2B5EF4-FFF2-40B4-BE49-F238E27FC236}">
                <a16:creationId xmlns:a16="http://schemas.microsoft.com/office/drawing/2014/main" id="{F8961198-8CBA-4EEE-B3D8-77B0032C7B4E}"/>
              </a:ext>
            </a:extLst>
          </p:cNvPr>
          <p:cNvCxnSpPr>
            <a:cxnSpLocks/>
          </p:cNvCxnSpPr>
          <p:nvPr/>
        </p:nvCxnSpPr>
        <p:spPr>
          <a:xfrm>
            <a:off x="7226709" y="2553666"/>
            <a:ext cx="0" cy="17755835"/>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C7D832-14D1-4F28-851F-B2D07E4AC075}"/>
              </a:ext>
            </a:extLst>
          </p:cNvPr>
          <p:cNvCxnSpPr>
            <a:cxnSpLocks/>
          </p:cNvCxnSpPr>
          <p:nvPr/>
        </p:nvCxnSpPr>
        <p:spPr>
          <a:xfrm>
            <a:off x="16182238" y="2581814"/>
            <a:ext cx="0" cy="16384002"/>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DD9A7F3-DD93-48A4-BB23-262B0CB4A4D6}"/>
              </a:ext>
            </a:extLst>
          </p:cNvPr>
          <p:cNvCxnSpPr>
            <a:cxnSpLocks/>
          </p:cNvCxnSpPr>
          <p:nvPr/>
        </p:nvCxnSpPr>
        <p:spPr>
          <a:xfrm>
            <a:off x="23475700" y="2581814"/>
            <a:ext cx="0" cy="12521157"/>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6756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886</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Firion Alberno</dc:creator>
  <cp:lastModifiedBy>Firion Alberno</cp:lastModifiedBy>
  <cp:revision>15</cp:revision>
  <dcterms:created xsi:type="dcterms:W3CDTF">2020-05-14T05:03:44Z</dcterms:created>
  <dcterms:modified xsi:type="dcterms:W3CDTF">2020-05-15T22:03:07Z</dcterms:modified>
</cp:coreProperties>
</file>