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B5CA-8919-4870-BA5B-FB0D9217C04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7B69-82DD-4CDC-9DFD-A4AA13F6C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Aggressiveness outcomes from grant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PCa</a:t>
            </a:r>
            <a:r>
              <a:rPr lang="en-US" dirty="0" smtClean="0"/>
              <a:t> risk profile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risk stratification criteria will be based on the National Comprehensive Cancer Network (</a:t>
            </a:r>
            <a:r>
              <a:rPr lang="en-US" dirty="0" smtClean="0"/>
              <a:t>NCCN):</a:t>
            </a:r>
          </a:p>
          <a:p>
            <a:pPr lvl="2"/>
            <a:r>
              <a:rPr lang="en-US" dirty="0" smtClean="0"/>
              <a:t>metastatic </a:t>
            </a:r>
            <a:r>
              <a:rPr lang="en-US" dirty="0"/>
              <a:t>(M1); </a:t>
            </a:r>
            <a:endParaRPr lang="en-US" dirty="0" smtClean="0"/>
          </a:p>
          <a:p>
            <a:pPr lvl="2"/>
            <a:r>
              <a:rPr lang="en-US" dirty="0" smtClean="0"/>
              <a:t>high-risk </a:t>
            </a:r>
            <a:r>
              <a:rPr lang="en-US" dirty="0"/>
              <a:t>(T3/T4 or Gleason 8+ or PSA&gt;20 ng/ml or N1); </a:t>
            </a:r>
            <a:endParaRPr lang="en-US" dirty="0" smtClean="0"/>
          </a:p>
          <a:p>
            <a:pPr lvl="2"/>
            <a:r>
              <a:rPr lang="en-US" dirty="0" smtClean="0"/>
              <a:t>intermediate-risk </a:t>
            </a:r>
            <a:r>
              <a:rPr lang="en-US" dirty="0"/>
              <a:t>(T2b/T2c or biopsy</a:t>
            </a:r>
            <a:br>
              <a:rPr lang="en-US" dirty="0"/>
            </a:br>
            <a:r>
              <a:rPr lang="en-US" dirty="0"/>
              <a:t>Gleason 7 or PSA 10-20 ng/ml); </a:t>
            </a:r>
            <a:endParaRPr lang="en-US" dirty="0" smtClean="0"/>
          </a:p>
          <a:p>
            <a:pPr lvl="2"/>
            <a:r>
              <a:rPr lang="en-US" dirty="0" smtClean="0"/>
              <a:t>and </a:t>
            </a:r>
            <a:r>
              <a:rPr lang="en-US" dirty="0"/>
              <a:t>low-risk (T1/T2a and Gleason ≤ 6 and PSA&lt;10 ng/ml</a:t>
            </a:r>
            <a:r>
              <a:rPr lang="en-US" dirty="0" smtClean="0"/>
              <a:t>).”</a:t>
            </a:r>
          </a:p>
          <a:p>
            <a:r>
              <a:rPr lang="en-US" dirty="0" smtClean="0"/>
              <a:t>“In </a:t>
            </a:r>
            <a:r>
              <a:rPr lang="en-US" dirty="0"/>
              <a:t>addition, we will examine </a:t>
            </a:r>
            <a:r>
              <a:rPr lang="en-US" u="sng" dirty="0" smtClean="0"/>
              <a:t>stage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u="sng" dirty="0"/>
              <a:t>grade</a:t>
            </a:r>
            <a:r>
              <a:rPr lang="en-US" dirty="0"/>
              <a:t> separately as outcomes and metastatic disease </a:t>
            </a:r>
            <a:r>
              <a:rPr lang="en-US" dirty="0" smtClean="0"/>
              <a:t>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Autofit/>
          </a:bodyPr>
          <a:lstStyle/>
          <a:p>
            <a:r>
              <a:rPr lang="en-US" sz="3200" dirty="0" smtClean="0"/>
              <a:t>RESPOND mortality outcomes</a:t>
            </a:r>
            <a:br>
              <a:rPr lang="en-US" sz="3200" dirty="0" smtClean="0"/>
            </a:br>
            <a:r>
              <a:rPr lang="en-US" sz="3200" dirty="0" smtClean="0"/>
              <a:t>first primary invasive adenocarcinoma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849618"/>
              </p:ext>
            </p:extLst>
          </p:nvPr>
        </p:nvGraphicFramePr>
        <p:xfrm>
          <a:off x="838200" y="1557684"/>
          <a:ext cx="8102599" cy="2865120"/>
        </p:xfrm>
        <a:graphic>
          <a:graphicData uri="http://schemas.openxmlformats.org/drawingml/2006/table">
            <a:tbl>
              <a:tblPr/>
              <a:tblGrid>
                <a:gridCol w="3198982">
                  <a:extLst>
                    <a:ext uri="{9D8B030D-6E8A-4147-A177-3AD203B41FA5}">
                      <a16:colId xmlns:a16="http://schemas.microsoft.com/office/drawing/2014/main" val="905186039"/>
                    </a:ext>
                  </a:extLst>
                </a:gridCol>
                <a:gridCol w="583081">
                  <a:extLst>
                    <a:ext uri="{9D8B030D-6E8A-4147-A177-3AD203B41FA5}">
                      <a16:colId xmlns:a16="http://schemas.microsoft.com/office/drawing/2014/main" val="3193513055"/>
                    </a:ext>
                  </a:extLst>
                </a:gridCol>
                <a:gridCol w="649992">
                  <a:extLst>
                    <a:ext uri="{9D8B030D-6E8A-4147-A177-3AD203B41FA5}">
                      <a16:colId xmlns:a16="http://schemas.microsoft.com/office/drawing/2014/main" val="3160423724"/>
                    </a:ext>
                  </a:extLst>
                </a:gridCol>
                <a:gridCol w="1051458">
                  <a:extLst>
                    <a:ext uri="{9D8B030D-6E8A-4147-A177-3AD203B41FA5}">
                      <a16:colId xmlns:a16="http://schemas.microsoft.com/office/drawing/2014/main" val="1647555633"/>
                    </a:ext>
                  </a:extLst>
                </a:gridCol>
                <a:gridCol w="1051458">
                  <a:extLst>
                    <a:ext uri="{9D8B030D-6E8A-4147-A177-3AD203B41FA5}">
                      <a16:colId xmlns:a16="http://schemas.microsoft.com/office/drawing/2014/main" val="3970140027"/>
                    </a:ext>
                  </a:extLst>
                </a:gridCol>
                <a:gridCol w="783814">
                  <a:extLst>
                    <a:ext uri="{9D8B030D-6E8A-4147-A177-3AD203B41FA5}">
                      <a16:colId xmlns:a16="http://schemas.microsoft.com/office/drawing/2014/main" val="3622732045"/>
                    </a:ext>
                  </a:extLst>
                </a:gridCol>
                <a:gridCol w="783814">
                  <a:extLst>
                    <a:ext uri="{9D8B030D-6E8A-4147-A177-3AD203B41FA5}">
                      <a16:colId xmlns:a16="http://schemas.microsoft.com/office/drawing/2014/main" val="2194581603"/>
                    </a:ext>
                  </a:extLst>
                </a:gridCol>
              </a:tblGrid>
              <a:tr h="179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41576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2126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3452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Vital status at end of follow-up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378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Deceased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7619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Alive at study end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517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Prostate cancer mortality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09888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Died of prostate cancer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7464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Alive at study end or died of other cause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401464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5207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Site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167477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4655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345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5988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2625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737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4282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116838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289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48021"/>
              </p:ext>
            </p:extLst>
          </p:nvPr>
        </p:nvGraphicFramePr>
        <p:xfrm>
          <a:off x="838200" y="4619206"/>
          <a:ext cx="10286995" cy="1992630"/>
        </p:xfrm>
        <a:graphic>
          <a:graphicData uri="http://schemas.openxmlformats.org/drawingml/2006/table">
            <a:tbl>
              <a:tblPr/>
              <a:tblGrid>
                <a:gridCol w="1924233">
                  <a:extLst>
                    <a:ext uri="{9D8B030D-6E8A-4147-A177-3AD203B41FA5}">
                      <a16:colId xmlns:a16="http://schemas.microsoft.com/office/drawing/2014/main" val="2996426306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1503802060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1631728900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3920877008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734550750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1844835124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3698723561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1903933184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106376691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304602977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3147257841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1283486251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2461163196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1106178025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3557402560"/>
                    </a:ext>
                  </a:extLst>
                </a:gridCol>
              </a:tblGrid>
              <a:tr h="179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8874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5392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543249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77476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116838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1376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Vital status at end of</a:t>
                      </a:r>
                      <a:b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follow-up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189053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7132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Deceased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309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Alive at study end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0650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Prostate cancer mortality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6664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Died of prostate cancer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305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Alive at study end or died</a:t>
                      </a:r>
                      <a:b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of other cause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83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1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</a:t>
            </a:r>
            <a:r>
              <a:rPr lang="en-US" dirty="0" err="1" smtClean="0"/>
              <a:t>PCa</a:t>
            </a:r>
            <a:r>
              <a:rPr lang="en-US" dirty="0" smtClean="0"/>
              <a:t> as advanced stage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Extension, LN involvement, Mets</a:t>
            </a:r>
          </a:p>
          <a:p>
            <a:pPr lvl="1"/>
            <a:r>
              <a:rPr lang="en-US" dirty="0" smtClean="0"/>
              <a:t>Collected all years, EOD (2000-2003) and CS (2004-2013)</a:t>
            </a:r>
          </a:p>
          <a:p>
            <a:pPr lvl="1"/>
            <a:r>
              <a:rPr lang="en-US" dirty="0" smtClean="0"/>
              <a:t>TX did not collect extension and LN involvement for dx years 2000-2003</a:t>
            </a:r>
          </a:p>
          <a:p>
            <a:r>
              <a:rPr lang="en-US" dirty="0" smtClean="0"/>
              <a:t>Derived AJCC stage</a:t>
            </a:r>
          </a:p>
          <a:p>
            <a:pPr lvl="1"/>
            <a:r>
              <a:rPr lang="en-US" dirty="0" smtClean="0"/>
              <a:t>only available 2004-2013</a:t>
            </a:r>
          </a:p>
          <a:p>
            <a:r>
              <a:rPr lang="en-US" dirty="0" smtClean="0"/>
              <a:t>SEER summary stage </a:t>
            </a:r>
          </a:p>
          <a:p>
            <a:pPr lvl="1"/>
            <a:r>
              <a:rPr lang="en-US" dirty="0" smtClean="0"/>
              <a:t>Available for all years</a:t>
            </a:r>
          </a:p>
          <a:p>
            <a:pPr lvl="1"/>
            <a:r>
              <a:rPr lang="en-US" dirty="0" smtClean="0"/>
              <a:t>Less granular</a:t>
            </a:r>
          </a:p>
          <a:p>
            <a:pPr lvl="1"/>
            <a:r>
              <a:rPr lang="en-US" dirty="0" smtClean="0"/>
              <a:t>Combine summary stage 1977 and summary stage 2000</a:t>
            </a:r>
          </a:p>
          <a:p>
            <a:r>
              <a:rPr lang="en-US" dirty="0" smtClean="0"/>
              <a:t>Define aggressive outcome as non-localized SEER summary stage using data for all registries and all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9108"/>
          </a:xfrm>
        </p:spPr>
        <p:txBody>
          <a:bodyPr/>
          <a:lstStyle/>
          <a:p>
            <a:r>
              <a:rPr lang="en-US" dirty="0" smtClean="0"/>
              <a:t>Aggressive </a:t>
            </a:r>
            <a:r>
              <a:rPr lang="en-US" dirty="0" err="1" smtClean="0"/>
              <a:t>Pca</a:t>
            </a:r>
            <a:r>
              <a:rPr lang="en-US" dirty="0" smtClean="0"/>
              <a:t> as high grade (Gleason 8-10)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734"/>
            <a:ext cx="10515600" cy="472162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Grade</a:t>
            </a:r>
          </a:p>
          <a:p>
            <a:pPr lvl="1"/>
            <a:r>
              <a:rPr lang="en-US" dirty="0" smtClean="0"/>
              <a:t>Available all years</a:t>
            </a:r>
          </a:p>
          <a:p>
            <a:pPr lvl="1"/>
            <a:r>
              <a:rPr lang="en-US" dirty="0" smtClean="0"/>
              <a:t>Collapses Gleason scores differently over time</a:t>
            </a:r>
          </a:p>
          <a:p>
            <a:pPr lvl="2"/>
            <a:r>
              <a:rPr lang="en-US" dirty="0" smtClean="0"/>
              <a:t>2000-2002: G5-7 = 2; G8-10 = 3</a:t>
            </a:r>
          </a:p>
          <a:p>
            <a:pPr lvl="2"/>
            <a:r>
              <a:rPr lang="en-US" dirty="0" smtClean="0"/>
              <a:t>2003-2013: G5-6 = 2; G7-10 = 3</a:t>
            </a:r>
          </a:p>
          <a:p>
            <a:r>
              <a:rPr lang="en-US" dirty="0" smtClean="0"/>
              <a:t>Gleason score (site specific factors)</a:t>
            </a:r>
          </a:p>
          <a:p>
            <a:pPr lvl="1"/>
            <a:r>
              <a:rPr lang="en-US" dirty="0" smtClean="0"/>
              <a:t>Specific Gleason score</a:t>
            </a:r>
          </a:p>
          <a:p>
            <a:pPr lvl="1"/>
            <a:r>
              <a:rPr lang="en-US" dirty="0" smtClean="0"/>
              <a:t>Collected 2004-2013 only</a:t>
            </a:r>
          </a:p>
          <a:p>
            <a:pPr lvl="1"/>
            <a:r>
              <a:rPr lang="en-US" dirty="0" smtClean="0"/>
              <a:t>Only available for TX 2011-2013</a:t>
            </a:r>
            <a:endParaRPr lang="en-US" dirty="0"/>
          </a:p>
          <a:p>
            <a:r>
              <a:rPr lang="en-US" dirty="0" smtClean="0"/>
              <a:t>Define high grade outcome using Grade = 3/4 for dx years 2000-2002 and Gleason score 8-10 for years 2004-2013</a:t>
            </a:r>
          </a:p>
          <a:p>
            <a:pPr lvl="1"/>
            <a:r>
              <a:rPr lang="en-US" dirty="0" smtClean="0"/>
              <a:t>Include CA, GA, LA, Detroit, NJ years 2000-2002, 2004-2013 and TX years 2000-2002 and 2011-2013</a:t>
            </a:r>
          </a:p>
          <a:p>
            <a:pPr lvl="1"/>
            <a:r>
              <a:rPr lang="en-US" dirty="0" smtClean="0"/>
              <a:t>High degree of misclassification if include grade </a:t>
            </a:r>
            <a:r>
              <a:rPr lang="en-US" dirty="0" smtClean="0"/>
              <a:t>3/4 </a:t>
            </a:r>
            <a:r>
              <a:rPr lang="en-US" dirty="0" smtClean="0"/>
              <a:t>for dx year 2003 and for TX 2003-2010</a:t>
            </a:r>
          </a:p>
          <a:p>
            <a:r>
              <a:rPr lang="en-US" dirty="0" smtClean="0"/>
              <a:t>Can only </a:t>
            </a:r>
            <a:r>
              <a:rPr lang="en-US" smtClean="0"/>
              <a:t>assess </a:t>
            </a:r>
            <a:r>
              <a:rPr lang="en-US" smtClean="0"/>
              <a:t>as low/intermediate/high </a:t>
            </a:r>
            <a:r>
              <a:rPr lang="en-US" dirty="0" smtClean="0"/>
              <a:t>for years 2004-2013</a:t>
            </a:r>
          </a:p>
          <a:p>
            <a:r>
              <a:rPr lang="en-US" dirty="0" smtClean="0"/>
              <a:t>Completeness of grade variable higher than of site specific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</a:t>
            </a:r>
            <a:r>
              <a:rPr lang="en-US" dirty="0" err="1" smtClean="0"/>
              <a:t>Pca</a:t>
            </a:r>
            <a:r>
              <a:rPr lang="en-US" dirty="0" smtClean="0"/>
              <a:t> defined by risk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elements required: TNM, Gleason score, PSA</a:t>
            </a:r>
          </a:p>
          <a:p>
            <a:pPr lvl="1"/>
            <a:r>
              <a:rPr lang="en-US" dirty="0" smtClean="0"/>
              <a:t>Gleason score</a:t>
            </a:r>
          </a:p>
          <a:p>
            <a:pPr lvl="2"/>
            <a:r>
              <a:rPr lang="en-US" dirty="0" smtClean="0"/>
              <a:t>Available 2004-2013</a:t>
            </a:r>
          </a:p>
          <a:p>
            <a:pPr lvl="2"/>
            <a:r>
              <a:rPr lang="en-US" dirty="0" smtClean="0"/>
              <a:t>Cannot distinguish clinical from path 2004-2009</a:t>
            </a:r>
          </a:p>
          <a:p>
            <a:pPr lvl="2"/>
            <a:r>
              <a:rPr lang="en-US" dirty="0" smtClean="0"/>
              <a:t>TX did not collect 2004-2010</a:t>
            </a:r>
          </a:p>
          <a:p>
            <a:pPr lvl="1"/>
            <a:r>
              <a:rPr lang="en-US" dirty="0" smtClean="0"/>
              <a:t>PSA </a:t>
            </a:r>
          </a:p>
          <a:p>
            <a:pPr lvl="2"/>
            <a:r>
              <a:rPr lang="en-US" dirty="0" smtClean="0"/>
              <a:t>available 2004-2013</a:t>
            </a:r>
          </a:p>
          <a:p>
            <a:pPr lvl="2"/>
            <a:r>
              <a:rPr lang="en-US" dirty="0" smtClean="0"/>
              <a:t>TX did not collect 2004-2010</a:t>
            </a:r>
          </a:p>
          <a:p>
            <a:pPr lvl="1"/>
            <a:r>
              <a:rPr lang="en-US" dirty="0" smtClean="0"/>
              <a:t>TNM</a:t>
            </a:r>
          </a:p>
          <a:p>
            <a:pPr lvl="2"/>
            <a:r>
              <a:rPr lang="en-US" dirty="0" smtClean="0"/>
              <a:t>Derived 2004-2013</a:t>
            </a:r>
          </a:p>
          <a:p>
            <a:r>
              <a:rPr lang="en-US" dirty="0" smtClean="0"/>
              <a:t>Define risk profile outcome for CA, GA, LA, Detroit, NJ for years 2004-2013 and for TX for years 2011-2013 </a:t>
            </a:r>
          </a:p>
          <a:p>
            <a:r>
              <a:rPr lang="en-US" dirty="0" smtClean="0"/>
              <a:t>Also define risk profile without considering PSA</a:t>
            </a:r>
          </a:p>
          <a:p>
            <a:pPr lvl="1"/>
            <a:r>
              <a:rPr lang="en-US" dirty="0" smtClean="0"/>
              <a:t>TX has much higher % unknown PSA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494"/>
          </a:xfrm>
        </p:spPr>
        <p:txBody>
          <a:bodyPr>
            <a:normAutofit/>
          </a:bodyPr>
          <a:lstStyle/>
          <a:p>
            <a:pPr fontAlgn="b"/>
            <a:r>
              <a:rPr lang="en-US" sz="3600" dirty="0"/>
              <a:t>RESPOND </a:t>
            </a:r>
            <a:r>
              <a:rPr lang="en-US" sz="3600" dirty="0" smtClean="0"/>
              <a:t>–Advanced stage outcome</a:t>
            </a:r>
            <a:br>
              <a:rPr lang="en-US" sz="3600" dirty="0" smtClean="0"/>
            </a:br>
            <a:r>
              <a:rPr lang="en-US" sz="3600" dirty="0" smtClean="0"/>
              <a:t>first primary invasive adenocarcinoma</a:t>
            </a:r>
            <a:endParaRPr lang="en-US" sz="36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626096"/>
              </p:ext>
            </p:extLst>
          </p:nvPr>
        </p:nvGraphicFramePr>
        <p:xfrm>
          <a:off x="838200" y="1742492"/>
          <a:ext cx="7357157" cy="2436756"/>
        </p:xfrm>
        <a:graphic>
          <a:graphicData uri="http://schemas.openxmlformats.org/drawingml/2006/table">
            <a:tbl>
              <a:tblPr/>
              <a:tblGrid>
                <a:gridCol w="3110141">
                  <a:extLst>
                    <a:ext uri="{9D8B030D-6E8A-4147-A177-3AD203B41FA5}">
                      <a16:colId xmlns:a16="http://schemas.microsoft.com/office/drawing/2014/main" val="1193242314"/>
                    </a:ext>
                  </a:extLst>
                </a:gridCol>
                <a:gridCol w="566888">
                  <a:extLst>
                    <a:ext uri="{9D8B030D-6E8A-4147-A177-3AD203B41FA5}">
                      <a16:colId xmlns:a16="http://schemas.microsoft.com/office/drawing/2014/main" val="1689003185"/>
                    </a:ext>
                  </a:extLst>
                </a:gridCol>
                <a:gridCol w="631940">
                  <a:extLst>
                    <a:ext uri="{9D8B030D-6E8A-4147-A177-3AD203B41FA5}">
                      <a16:colId xmlns:a16="http://schemas.microsoft.com/office/drawing/2014/main" val="1101643529"/>
                    </a:ext>
                  </a:extLst>
                </a:gridCol>
                <a:gridCol w="762047">
                  <a:extLst>
                    <a:ext uri="{9D8B030D-6E8A-4147-A177-3AD203B41FA5}">
                      <a16:colId xmlns:a16="http://schemas.microsoft.com/office/drawing/2014/main" val="3868513295"/>
                    </a:ext>
                  </a:extLst>
                </a:gridCol>
                <a:gridCol w="762047">
                  <a:extLst>
                    <a:ext uri="{9D8B030D-6E8A-4147-A177-3AD203B41FA5}">
                      <a16:colId xmlns:a16="http://schemas.microsoft.com/office/drawing/2014/main" val="3805050593"/>
                    </a:ext>
                  </a:extLst>
                </a:gridCol>
                <a:gridCol w="762047">
                  <a:extLst>
                    <a:ext uri="{9D8B030D-6E8A-4147-A177-3AD203B41FA5}">
                      <a16:colId xmlns:a16="http://schemas.microsoft.com/office/drawing/2014/main" val="2716039332"/>
                    </a:ext>
                  </a:extLst>
                </a:gridCol>
                <a:gridCol w="762047">
                  <a:extLst>
                    <a:ext uri="{9D8B030D-6E8A-4147-A177-3AD203B41FA5}">
                      <a16:colId xmlns:a16="http://schemas.microsoft.com/office/drawing/2014/main" val="1060309867"/>
                    </a:ext>
                  </a:extLst>
                </a:gridCol>
              </a:tblGrid>
              <a:tr h="174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258" marR="9258" marT="9258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04338"/>
                  </a:ext>
                </a:extLst>
              </a:tr>
              <a:tr h="1740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002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543822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433347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110475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322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site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193422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35.57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167647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38.69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25775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23.33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847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418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73554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13.53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48030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11.08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25524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23.10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354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42206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28150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14056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684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40168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7.39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27943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6.45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12225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11.07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530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77570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63319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14.61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14251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021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116902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21.50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98258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22.67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18644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16.88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80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Advanced stage disease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440831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81.06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351869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81.20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88962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80.53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861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Organ-confined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043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Advanced stage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78530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14.44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61709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14.24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16821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15.23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631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258" marR="9258" marT="9258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24461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19769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4.56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4692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4.25</a:t>
                      </a:r>
                    </a:p>
                  </a:txBody>
                  <a:tcPr marL="9258" marR="9258" marT="9258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14913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29711"/>
              </p:ext>
            </p:extLst>
          </p:nvPr>
        </p:nvGraphicFramePr>
        <p:xfrm>
          <a:off x="838200" y="4598252"/>
          <a:ext cx="10286995" cy="1790700"/>
        </p:xfrm>
        <a:graphic>
          <a:graphicData uri="http://schemas.openxmlformats.org/drawingml/2006/table">
            <a:tbl>
              <a:tblPr/>
              <a:tblGrid>
                <a:gridCol w="1924233">
                  <a:extLst>
                    <a:ext uri="{9D8B030D-6E8A-4147-A177-3AD203B41FA5}">
                      <a16:colId xmlns:a16="http://schemas.microsoft.com/office/drawing/2014/main" val="4240376298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2246893766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3475284605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4205604717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2305374905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2832781385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2596897559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3526467251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1827500495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2297322455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2574382842"/>
                    </a:ext>
                  </a:extLst>
                </a:gridCol>
                <a:gridCol w="516102">
                  <a:extLst>
                    <a:ext uri="{9D8B030D-6E8A-4147-A177-3AD203B41FA5}">
                      <a16:colId xmlns:a16="http://schemas.microsoft.com/office/drawing/2014/main" val="874275656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3111073044"/>
                    </a:ext>
                  </a:extLst>
                </a:gridCol>
                <a:gridCol w="583004">
                  <a:extLst>
                    <a:ext uri="{9D8B030D-6E8A-4147-A177-3AD203B41FA5}">
                      <a16:colId xmlns:a16="http://schemas.microsoft.com/office/drawing/2014/main" val="2609140064"/>
                    </a:ext>
                  </a:extLst>
                </a:gridCol>
                <a:gridCol w="649906">
                  <a:extLst>
                    <a:ext uri="{9D8B030D-6E8A-4147-A177-3AD203B41FA5}">
                      <a16:colId xmlns:a16="http://schemas.microsoft.com/office/drawing/2014/main" val="2082783776"/>
                    </a:ext>
                  </a:extLst>
                </a:gridCol>
              </a:tblGrid>
              <a:tr h="179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33037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39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193422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77570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1247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Race/ethnicity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28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271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110475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25775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4466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Advanced stage disease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440831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7606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Organ-confined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7566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Advanced stage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727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35025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771506" y="3333403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723418" y="6209607"/>
            <a:ext cx="482138" cy="179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494"/>
          </a:xfrm>
        </p:spPr>
        <p:txBody>
          <a:bodyPr>
            <a:normAutofit/>
          </a:bodyPr>
          <a:lstStyle/>
          <a:p>
            <a:pPr fontAlgn="b"/>
            <a:r>
              <a:rPr lang="en-US" sz="3600" dirty="0"/>
              <a:t>RESPOND </a:t>
            </a:r>
            <a:r>
              <a:rPr lang="en-US" sz="3600" dirty="0" smtClean="0"/>
              <a:t>-High grade outcome</a:t>
            </a:r>
            <a:br>
              <a:rPr lang="en-US" sz="3600" dirty="0" smtClean="0"/>
            </a:br>
            <a:r>
              <a:rPr lang="en-US" sz="3600" dirty="0" smtClean="0"/>
              <a:t>first primary invasive adenocarcinoma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34528"/>
              </p:ext>
            </p:extLst>
          </p:nvPr>
        </p:nvGraphicFramePr>
        <p:xfrm>
          <a:off x="1066799" y="1581742"/>
          <a:ext cx="7569201" cy="2506980"/>
        </p:xfrm>
        <a:graphic>
          <a:graphicData uri="http://schemas.openxmlformats.org/drawingml/2006/table">
            <a:tbl>
              <a:tblPr/>
              <a:tblGrid>
                <a:gridCol w="3196097">
                  <a:extLst>
                    <a:ext uri="{9D8B030D-6E8A-4147-A177-3AD203B41FA5}">
                      <a16:colId xmlns:a16="http://schemas.microsoft.com/office/drawing/2014/main" val="19340911"/>
                    </a:ext>
                  </a:extLst>
                </a:gridCol>
                <a:gridCol w="583718">
                  <a:extLst>
                    <a:ext uri="{9D8B030D-6E8A-4147-A177-3AD203B41FA5}">
                      <a16:colId xmlns:a16="http://schemas.microsoft.com/office/drawing/2014/main" val="2043263060"/>
                    </a:ext>
                  </a:extLst>
                </a:gridCol>
                <a:gridCol w="650702">
                  <a:extLst>
                    <a:ext uri="{9D8B030D-6E8A-4147-A177-3AD203B41FA5}">
                      <a16:colId xmlns:a16="http://schemas.microsoft.com/office/drawing/2014/main" val="2236879809"/>
                    </a:ext>
                  </a:extLst>
                </a:gridCol>
                <a:gridCol w="784671">
                  <a:extLst>
                    <a:ext uri="{9D8B030D-6E8A-4147-A177-3AD203B41FA5}">
                      <a16:colId xmlns:a16="http://schemas.microsoft.com/office/drawing/2014/main" val="1678992568"/>
                    </a:ext>
                  </a:extLst>
                </a:gridCol>
                <a:gridCol w="784671">
                  <a:extLst>
                    <a:ext uri="{9D8B030D-6E8A-4147-A177-3AD203B41FA5}">
                      <a16:colId xmlns:a16="http://schemas.microsoft.com/office/drawing/2014/main" val="3195301532"/>
                    </a:ext>
                  </a:extLst>
                </a:gridCol>
                <a:gridCol w="784671">
                  <a:extLst>
                    <a:ext uri="{9D8B030D-6E8A-4147-A177-3AD203B41FA5}">
                      <a16:colId xmlns:a16="http://schemas.microsoft.com/office/drawing/2014/main" val="3553298319"/>
                    </a:ext>
                  </a:extLst>
                </a:gridCol>
                <a:gridCol w="784671">
                  <a:extLst>
                    <a:ext uri="{9D8B030D-6E8A-4147-A177-3AD203B41FA5}">
                      <a16:colId xmlns:a16="http://schemas.microsoft.com/office/drawing/2014/main" val="2194498216"/>
                    </a:ext>
                  </a:extLst>
                </a:gridCol>
              </a:tblGrid>
              <a:tr h="179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0569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3896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26652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site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155572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563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9068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520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0236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3033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7344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0965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grade disease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29914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or intermediate grade (Gleason &lt;=7)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416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grade (Gleason 8-10)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3511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627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78171"/>
              </p:ext>
            </p:extLst>
          </p:nvPr>
        </p:nvGraphicFramePr>
        <p:xfrm>
          <a:off x="1066799" y="4343848"/>
          <a:ext cx="10287001" cy="1981200"/>
        </p:xfrm>
        <a:graphic>
          <a:graphicData uri="http://schemas.openxmlformats.org/drawingml/2006/table">
            <a:tbl>
              <a:tblPr/>
              <a:tblGrid>
                <a:gridCol w="1988565">
                  <a:extLst>
                    <a:ext uri="{9D8B030D-6E8A-4147-A177-3AD203B41FA5}">
                      <a16:colId xmlns:a16="http://schemas.microsoft.com/office/drawing/2014/main" val="2452683611"/>
                    </a:ext>
                  </a:extLst>
                </a:gridCol>
                <a:gridCol w="583185">
                  <a:extLst>
                    <a:ext uri="{9D8B030D-6E8A-4147-A177-3AD203B41FA5}">
                      <a16:colId xmlns:a16="http://schemas.microsoft.com/office/drawing/2014/main" val="201176953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304380563"/>
                    </a:ext>
                  </a:extLst>
                </a:gridCol>
                <a:gridCol w="583185">
                  <a:extLst>
                    <a:ext uri="{9D8B030D-6E8A-4147-A177-3AD203B41FA5}">
                      <a16:colId xmlns:a16="http://schemas.microsoft.com/office/drawing/2014/main" val="2995288906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435544104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1264982660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258109721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437939198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3404768107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2545636147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897947294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3143729478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220878619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3803676057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3729297960"/>
                    </a:ext>
                  </a:extLst>
                </a:gridCol>
              </a:tblGrid>
              <a:tr h="179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99572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63564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446055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87073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Race/ethnicity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352512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155572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40463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255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876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767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grade disease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79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or intermediate grade</a:t>
                      </a:r>
                      <a:b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(Gleason &lt;=7)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4012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grade (Gleason 8-10)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572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96123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062451" y="3192087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42320" y="6133855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10676"/>
              </p:ext>
            </p:extLst>
          </p:nvPr>
        </p:nvGraphicFramePr>
        <p:xfrm>
          <a:off x="957815" y="1758797"/>
          <a:ext cx="8294251" cy="3976984"/>
        </p:xfrm>
        <a:graphic>
          <a:graphicData uri="http://schemas.openxmlformats.org/drawingml/2006/table">
            <a:tbl>
              <a:tblPr/>
              <a:tblGrid>
                <a:gridCol w="3506285">
                  <a:extLst>
                    <a:ext uri="{9D8B030D-6E8A-4147-A177-3AD203B41FA5}">
                      <a16:colId xmlns:a16="http://schemas.microsoft.com/office/drawing/2014/main" val="1947314151"/>
                    </a:ext>
                  </a:extLst>
                </a:gridCol>
                <a:gridCol w="639094">
                  <a:extLst>
                    <a:ext uri="{9D8B030D-6E8A-4147-A177-3AD203B41FA5}">
                      <a16:colId xmlns:a16="http://schemas.microsoft.com/office/drawing/2014/main" val="1412100030"/>
                    </a:ext>
                  </a:extLst>
                </a:gridCol>
                <a:gridCol w="712432">
                  <a:extLst>
                    <a:ext uri="{9D8B030D-6E8A-4147-A177-3AD203B41FA5}">
                      <a16:colId xmlns:a16="http://schemas.microsoft.com/office/drawing/2014/main" val="1268993937"/>
                    </a:ext>
                  </a:extLst>
                </a:gridCol>
                <a:gridCol w="859110">
                  <a:extLst>
                    <a:ext uri="{9D8B030D-6E8A-4147-A177-3AD203B41FA5}">
                      <a16:colId xmlns:a16="http://schemas.microsoft.com/office/drawing/2014/main" val="66104924"/>
                    </a:ext>
                  </a:extLst>
                </a:gridCol>
                <a:gridCol w="859110">
                  <a:extLst>
                    <a:ext uri="{9D8B030D-6E8A-4147-A177-3AD203B41FA5}">
                      <a16:colId xmlns:a16="http://schemas.microsoft.com/office/drawing/2014/main" val="3444780957"/>
                    </a:ext>
                  </a:extLst>
                </a:gridCol>
                <a:gridCol w="859110">
                  <a:extLst>
                    <a:ext uri="{9D8B030D-6E8A-4147-A177-3AD203B41FA5}">
                      <a16:colId xmlns:a16="http://schemas.microsoft.com/office/drawing/2014/main" val="287115328"/>
                    </a:ext>
                  </a:extLst>
                </a:gridCol>
                <a:gridCol w="859110">
                  <a:extLst>
                    <a:ext uri="{9D8B030D-6E8A-4147-A177-3AD203B41FA5}">
                      <a16:colId xmlns:a16="http://schemas.microsoft.com/office/drawing/2014/main" val="607440224"/>
                    </a:ext>
                  </a:extLst>
                </a:gridCol>
              </a:tblGrid>
              <a:tr h="180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266" marR="8266" marT="8266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7956"/>
                  </a:ext>
                </a:extLst>
              </a:tr>
              <a:tr h="180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68691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325478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253725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71753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49178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site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135894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41.75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117231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46.20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18663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01897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18720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55013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35261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19752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27.53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53539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30684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10486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5589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28492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8.75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92163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53189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43122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17.00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10067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50909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22206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18148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39265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study risk group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59950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47528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18.73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12422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97791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risk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93182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Intermediate risk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139563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42.88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109807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43.28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29756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41.47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90662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risk or N1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71954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54554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21.50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17400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040510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Metastatic (M1)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90257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Unable to determine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41647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33111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4427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risk group (no PSA)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78958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62009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16949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56935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risk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1644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Intermediate risk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158961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48.84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124168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48.94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34793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48.49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55629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risk or N1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60796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47447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18.70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13349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07439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Metastatic (M1)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3.80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8725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3.44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5.07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99908"/>
                  </a:ext>
                </a:extLst>
              </a:tr>
              <a:tr h="180772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Unable to determine</a:t>
                      </a:r>
                    </a:p>
                  </a:txBody>
                  <a:tcPr marL="8266" marR="8266" marT="8266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14399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4.42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11376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4.48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3023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4.21</a:t>
                      </a:r>
                    </a:p>
                  </a:txBody>
                  <a:tcPr marL="8266" marR="8266" marT="8266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5474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494"/>
          </a:xfrm>
        </p:spPr>
        <p:txBody>
          <a:bodyPr>
            <a:normAutofit/>
          </a:bodyPr>
          <a:lstStyle/>
          <a:p>
            <a:pPr fontAlgn="b"/>
            <a:r>
              <a:rPr lang="en-US" sz="3600" dirty="0"/>
              <a:t>RESPOND </a:t>
            </a:r>
            <a:r>
              <a:rPr lang="en-US" sz="3600" dirty="0" smtClean="0"/>
              <a:t>–Risk group outcome</a:t>
            </a:r>
            <a:br>
              <a:rPr lang="en-US" sz="3600" dirty="0" smtClean="0"/>
            </a:br>
            <a:r>
              <a:rPr lang="en-US" sz="3600" dirty="0" smtClean="0"/>
              <a:t>first primary invasive adenocarcinoma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5439295" y="3376855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607616"/>
              </p:ext>
            </p:extLst>
          </p:nvPr>
        </p:nvGraphicFramePr>
        <p:xfrm>
          <a:off x="838200" y="1958634"/>
          <a:ext cx="10334101" cy="3644136"/>
        </p:xfrm>
        <a:graphic>
          <a:graphicData uri="http://schemas.openxmlformats.org/drawingml/2006/table">
            <a:tbl>
              <a:tblPr/>
              <a:tblGrid>
                <a:gridCol w="1997671">
                  <a:extLst>
                    <a:ext uri="{9D8B030D-6E8A-4147-A177-3AD203B41FA5}">
                      <a16:colId xmlns:a16="http://schemas.microsoft.com/office/drawing/2014/main" val="803302605"/>
                    </a:ext>
                  </a:extLst>
                </a:gridCol>
                <a:gridCol w="585856">
                  <a:extLst>
                    <a:ext uri="{9D8B030D-6E8A-4147-A177-3AD203B41FA5}">
                      <a16:colId xmlns:a16="http://schemas.microsoft.com/office/drawing/2014/main" val="2538221115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2905371016"/>
                    </a:ext>
                  </a:extLst>
                </a:gridCol>
                <a:gridCol w="585856">
                  <a:extLst>
                    <a:ext uri="{9D8B030D-6E8A-4147-A177-3AD203B41FA5}">
                      <a16:colId xmlns:a16="http://schemas.microsoft.com/office/drawing/2014/main" val="1697393434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2290256357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2102350042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2281823553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3949462041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1913460481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3197426305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547423999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1395987630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29507757"/>
                    </a:ext>
                  </a:extLst>
                </a:gridCol>
                <a:gridCol w="518626">
                  <a:extLst>
                    <a:ext uri="{9D8B030D-6E8A-4147-A177-3AD203B41FA5}">
                      <a16:colId xmlns:a16="http://schemas.microsoft.com/office/drawing/2014/main" val="3212877292"/>
                    </a:ext>
                  </a:extLst>
                </a:gridCol>
                <a:gridCol w="653084">
                  <a:extLst>
                    <a:ext uri="{9D8B030D-6E8A-4147-A177-3AD203B41FA5}">
                      <a16:colId xmlns:a16="http://schemas.microsoft.com/office/drawing/2014/main" val="2540200343"/>
                    </a:ext>
                  </a:extLst>
                </a:gridCol>
              </a:tblGrid>
              <a:tr h="1810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859" marR="8859" marT="8859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01522"/>
                  </a:ext>
                </a:extLst>
              </a:tr>
              <a:tr h="1810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ColPctN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20497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325478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135894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55013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30684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28492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53189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22206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88591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Race/ethnicity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253725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77.95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117231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86.27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35261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64.10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65.83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19765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43122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81.07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18148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81.73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59113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White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13159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 Black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71753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13.73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19752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35.90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10486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34.17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8727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10067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18.93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40235"/>
                  </a:ext>
                </a:extLst>
              </a:tr>
              <a:tr h="373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study risk</a:t>
                      </a:r>
                      <a:b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59950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25055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11708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21.28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5584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11247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21.15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506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risk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38344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Intermediate risk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139563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42.88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61869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45.53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23082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41.96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12928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42.13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12662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44.44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21488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40.40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741034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risk or N1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71954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31166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22.93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11050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6164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10806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5376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233971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Metastatic (M1)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097251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Unable to determine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41647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12239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7981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49180"/>
                  </a:ext>
                </a:extLst>
              </a:tr>
              <a:tr h="373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risk group (no</a:t>
                      </a:r>
                      <a:b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PSA)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78958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32653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15435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28.06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7484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24.39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14851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27.92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13.86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55915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Low risk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73299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Intermediate risk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158961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48.84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66170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26795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48.71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15149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49.37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15861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55.67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24791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46.61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10195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45.91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7666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High risk or N1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60796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26311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19.36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8962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6045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19.70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9383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17.64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4641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98123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Metastatic (M1)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12364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4.10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966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92154"/>
                  </a:ext>
                </a:extLst>
              </a:tr>
              <a:tr h="1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Unable to determine</a:t>
                      </a:r>
                    </a:p>
                  </a:txBody>
                  <a:tcPr marL="8859" marR="8859" marT="8859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14399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5195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3.82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753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2497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4.69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3304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14.88</a:t>
                      </a:r>
                    </a:p>
                  </a:txBody>
                  <a:tcPr marL="8859" marR="8859" marT="8859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8922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494"/>
          </a:xfrm>
        </p:spPr>
        <p:txBody>
          <a:bodyPr>
            <a:normAutofit/>
          </a:bodyPr>
          <a:lstStyle/>
          <a:p>
            <a:pPr fontAlgn="b"/>
            <a:r>
              <a:rPr lang="en-US" sz="3600" dirty="0"/>
              <a:t>RESPOND </a:t>
            </a:r>
            <a:r>
              <a:rPr lang="en-US" sz="3600" dirty="0" smtClean="0"/>
              <a:t>–Risk group outcome</a:t>
            </a:r>
            <a:br>
              <a:rPr lang="en-US" sz="3600" dirty="0" smtClean="0"/>
            </a:br>
            <a:r>
              <a:rPr lang="en-US" sz="3600" dirty="0" smtClean="0"/>
              <a:t>first primary invasive adenocarcinoma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10716489" y="4148051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67753" y="5370013"/>
            <a:ext cx="507076" cy="232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Mortality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Vital status follow up through 12/31/2017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6946"/>
              </p:ext>
            </p:extLst>
          </p:nvPr>
        </p:nvGraphicFramePr>
        <p:xfrm>
          <a:off x="838200" y="2806484"/>
          <a:ext cx="10287001" cy="1275715"/>
        </p:xfrm>
        <a:graphic>
          <a:graphicData uri="http://schemas.openxmlformats.org/drawingml/2006/table">
            <a:tbl>
              <a:tblPr/>
              <a:tblGrid>
                <a:gridCol w="1921642">
                  <a:extLst>
                    <a:ext uri="{9D8B030D-6E8A-4147-A177-3AD203B41FA5}">
                      <a16:colId xmlns:a16="http://schemas.microsoft.com/office/drawing/2014/main" val="3761203426"/>
                    </a:ext>
                  </a:extLst>
                </a:gridCol>
                <a:gridCol w="583185">
                  <a:extLst>
                    <a:ext uri="{9D8B030D-6E8A-4147-A177-3AD203B41FA5}">
                      <a16:colId xmlns:a16="http://schemas.microsoft.com/office/drawing/2014/main" val="2059029397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3178911478"/>
                    </a:ext>
                  </a:extLst>
                </a:gridCol>
                <a:gridCol w="583185">
                  <a:extLst>
                    <a:ext uri="{9D8B030D-6E8A-4147-A177-3AD203B41FA5}">
                      <a16:colId xmlns:a16="http://schemas.microsoft.com/office/drawing/2014/main" val="1631021334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2401565115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500232226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983237619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4101523824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655463921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1112171627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2233185603"/>
                    </a:ext>
                  </a:extLst>
                </a:gridCol>
                <a:gridCol w="516262">
                  <a:extLst>
                    <a:ext uri="{9D8B030D-6E8A-4147-A177-3AD203B41FA5}">
                      <a16:colId xmlns:a16="http://schemas.microsoft.com/office/drawing/2014/main" val="652540001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1916509661"/>
                    </a:ext>
                  </a:extLst>
                </a:gridCol>
                <a:gridCol w="583185">
                  <a:extLst>
                    <a:ext uri="{9D8B030D-6E8A-4147-A177-3AD203B41FA5}">
                      <a16:colId xmlns:a16="http://schemas.microsoft.com/office/drawing/2014/main" val="3566013434"/>
                    </a:ext>
                  </a:extLst>
                </a:gridCol>
                <a:gridCol w="650108">
                  <a:extLst>
                    <a:ext uri="{9D8B030D-6E8A-4147-A177-3AD203B41FA5}">
                      <a16:colId xmlns:a16="http://schemas.microsoft.com/office/drawing/2014/main" val="62777451"/>
                    </a:ext>
                  </a:extLst>
                </a:gridCol>
              </a:tblGrid>
              <a:tr h="202565"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RESPOND - first primary invasive adenocarcinoma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275530"/>
                  </a:ext>
                </a:extLst>
              </a:tr>
              <a:tr h="202565"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For survival outcomes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850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16602"/>
                  </a:ext>
                </a:extLst>
              </a:tr>
              <a:tr h="1790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069241"/>
                  </a:ext>
                </a:extLst>
              </a:tr>
              <a:tr h="17907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Months of follow-up 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2177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91443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786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47991"/>
              </p:ext>
            </p:extLst>
          </p:nvPr>
        </p:nvGraphicFramePr>
        <p:xfrm>
          <a:off x="838200" y="4545431"/>
          <a:ext cx="6527799" cy="906780"/>
        </p:xfrm>
        <a:graphic>
          <a:graphicData uri="http://schemas.openxmlformats.org/drawingml/2006/table">
            <a:tbl>
              <a:tblPr/>
              <a:tblGrid>
                <a:gridCol w="3185999">
                  <a:extLst>
                    <a:ext uri="{9D8B030D-6E8A-4147-A177-3AD203B41FA5}">
                      <a16:colId xmlns:a16="http://schemas.microsoft.com/office/drawing/2014/main" val="2938109824"/>
                    </a:ext>
                  </a:extLst>
                </a:gridCol>
                <a:gridCol w="581874">
                  <a:extLst>
                    <a:ext uri="{9D8B030D-6E8A-4147-A177-3AD203B41FA5}">
                      <a16:colId xmlns:a16="http://schemas.microsoft.com/office/drawing/2014/main" val="3698950538"/>
                    </a:ext>
                  </a:extLst>
                </a:gridCol>
                <a:gridCol w="648646">
                  <a:extLst>
                    <a:ext uri="{9D8B030D-6E8A-4147-A177-3AD203B41FA5}">
                      <a16:colId xmlns:a16="http://schemas.microsoft.com/office/drawing/2014/main" val="1074984082"/>
                    </a:ext>
                  </a:extLst>
                </a:gridCol>
                <a:gridCol w="1055640">
                  <a:extLst>
                    <a:ext uri="{9D8B030D-6E8A-4147-A177-3AD203B41FA5}">
                      <a16:colId xmlns:a16="http://schemas.microsoft.com/office/drawing/2014/main" val="1073402775"/>
                    </a:ext>
                  </a:extLst>
                </a:gridCol>
                <a:gridCol w="1055640">
                  <a:extLst>
                    <a:ext uri="{9D8B030D-6E8A-4147-A177-3AD203B41FA5}">
                      <a16:colId xmlns:a16="http://schemas.microsoft.com/office/drawing/2014/main" val="735172026"/>
                    </a:ext>
                  </a:extLst>
                </a:gridCol>
              </a:tblGrid>
              <a:tr h="3695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</a:t>
                      </a:r>
                      <a:b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Non-Hispanic</a:t>
                      </a:r>
                      <a:b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69897"/>
                  </a:ext>
                </a:extLst>
              </a:tr>
              <a:tr h="17907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Months of follow-up 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Median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6874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58507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50" b="1" i="0" u="none" strike="noStrike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Max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B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4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72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1621</Words>
  <Application>Microsoft Office PowerPoint</Application>
  <PresentationFormat>Widescreen</PresentationFormat>
  <Paragraphs>1079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RESPOND Aggressiveness outcomes from grant</vt:lpstr>
      <vt:lpstr>Aggressive PCa as advanced stage </vt:lpstr>
      <vt:lpstr>Aggressive Pca as high grade (Gleason 8-10)</vt:lpstr>
      <vt:lpstr>Aggressive Pca defined by risk profile</vt:lpstr>
      <vt:lpstr>RESPOND –Advanced stage outcome first primary invasive adenocarcinoma</vt:lpstr>
      <vt:lpstr>RESPOND -High grade outcome first primary invasive adenocarcinoma</vt:lpstr>
      <vt:lpstr>RESPOND –Risk group outcome first primary invasive adenocarcinoma</vt:lpstr>
      <vt:lpstr>RESPOND –Risk group outcome first primary invasive adenocarcinoma</vt:lpstr>
      <vt:lpstr>Mortality outcome</vt:lpstr>
      <vt:lpstr>RESPOND mortality outcomes first primary invasive adenocarcinoma</vt:lpstr>
    </vt:vector>
  </TitlesOfParts>
  <Company>UCSF-DEB\SFCC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 Aggressiveness outcomes</dc:title>
  <dc:creator>Lichtensztajn, Daphne Y</dc:creator>
  <cp:lastModifiedBy>Lichtensztajn, Daphne Y</cp:lastModifiedBy>
  <cp:revision>15</cp:revision>
  <dcterms:created xsi:type="dcterms:W3CDTF">2020-09-11T21:09:27Z</dcterms:created>
  <dcterms:modified xsi:type="dcterms:W3CDTF">2020-09-14T19:49:09Z</dcterms:modified>
</cp:coreProperties>
</file>