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355" r:id="rId4"/>
    <p:sldId id="304" r:id="rId5"/>
    <p:sldId id="299" r:id="rId6"/>
    <p:sldId id="353" r:id="rId7"/>
    <p:sldId id="325" r:id="rId8"/>
    <p:sldId id="354" r:id="rId9"/>
    <p:sldId id="305" r:id="rId10"/>
    <p:sldId id="306" r:id="rId11"/>
    <p:sldId id="308" r:id="rId12"/>
    <p:sldId id="307" r:id="rId13"/>
    <p:sldId id="309" r:id="rId14"/>
    <p:sldId id="311" r:id="rId15"/>
    <p:sldId id="314" r:id="rId16"/>
    <p:sldId id="320" r:id="rId17"/>
    <p:sldId id="321" r:id="rId18"/>
    <p:sldId id="327" r:id="rId19"/>
    <p:sldId id="328" r:id="rId20"/>
    <p:sldId id="349" r:id="rId21"/>
    <p:sldId id="350" r:id="rId22"/>
    <p:sldId id="351" r:id="rId23"/>
    <p:sldId id="352" r:id="rId24"/>
    <p:sldId id="323" r:id="rId25"/>
    <p:sldId id="322" r:id="rId26"/>
    <p:sldId id="324" r:id="rId27"/>
    <p:sldId id="341" r:id="rId28"/>
    <p:sldId id="342" r:id="rId29"/>
    <p:sldId id="343" r:id="rId30"/>
    <p:sldId id="273" r:id="rId31"/>
    <p:sldId id="274" r:id="rId32"/>
    <p:sldId id="388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  <a:srgbClr val="A50021"/>
    <a:srgbClr val="99003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81292" autoAdjust="0"/>
  </p:normalViewPr>
  <p:slideViewPr>
    <p:cSldViewPr>
      <p:cViewPr varScale="1">
        <p:scale>
          <a:sx n="132" d="100"/>
          <a:sy n="132" d="100"/>
        </p:scale>
        <p:origin x="26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430FFA9-89AA-49C0-BCB1-89AB658C7859}" type="datetimeFigureOut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BC647F-16EA-4453-BE48-5372BC821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._Presper_Ecker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John_Mauchly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computing_hardwar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Gordon_Moore" TargetMode="External"/><Relationship Id="rId5" Type="http://schemas.openxmlformats.org/officeDocument/2006/relationships/hyperlink" Target="http://en.wikipedia.org/wiki/Integrated_circuit" TargetMode="External"/><Relationship Id="rId4" Type="http://schemas.openxmlformats.org/officeDocument/2006/relationships/hyperlink" Target="http://en.wikipedia.org/wiki/Transisto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9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3F7174-B5CE-4698-942E-9D9643AE1D32}" type="datetime1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2021/4/20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C2066-EAD7-4429-8E04-0535B5AC501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单总线分解为地址总线、数据总线和控制总线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4BDABE-8A85-4142-A3E5-2F8F594E1655}" type="datetime1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2021/4/20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CC4124-E82E-409F-AAA6-E103386CCD6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CPU-</a:t>
            </a:r>
            <a:r>
              <a:rPr lang="zh-CN" altLang="en-US"/>
              <a:t>存储器总线</a:t>
            </a:r>
          </a:p>
          <a:p>
            <a:pPr eaLnBrk="1" hangingPunct="1"/>
            <a:r>
              <a:rPr lang="en-US" altLang="zh-CN"/>
              <a:t>CPU-I/O</a:t>
            </a:r>
            <a:r>
              <a:rPr lang="zh-CN" altLang="en-US"/>
              <a:t>总线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C7DD7C-3902-4142-BC26-F3DD6FD26ABD}" type="datetime1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2021/4/20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230E39-8C53-4210-A637-D3BE843E3E1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主存也与</a:t>
            </a:r>
            <a:r>
              <a:rPr lang="en-US" altLang="zh-CN"/>
              <a:t>I/O</a:t>
            </a:r>
            <a:r>
              <a:rPr lang="zh-CN" altLang="en-US"/>
              <a:t>总线连接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It is about how memory and I/O are associated with addresses.</a:t>
            </a: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AFC0E-0C03-4D72-BDBC-5B8CA9EC83B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Whether the CPU is aware of the type of object being accessed.</a:t>
            </a: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7B2F52-43F8-44DF-BD3D-284462B9A7B4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AA517-9BFD-43DF-9125-F9B2D3E04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5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22ECC7-770A-4B4A-9751-032C5906221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Derived from a 1945 computer architecture description by John von Neumann and others.</a:t>
            </a:r>
          </a:p>
          <a:p>
            <a:r>
              <a:rPr lang="en-US" altLang="zh-CN"/>
              <a:t>Q: How did he get this idea?</a:t>
            </a:r>
          </a:p>
          <a:p>
            <a:r>
              <a:rPr lang="en-US" altLang="zh-CN"/>
              <a:t>A: From Alan Turing’s paper of 1936 in which he described a hypothetical machine called “universal computing machine”(now known as the “universal Turing machine”). Turing was a PHD student at the Institute for Advanced Study in Princeton during 1936-1937. von Neumann was involved in Manhattan Project which require huge amounts of calculation. This drew him to the design of stored-program computer, the EDVAC, together with </a:t>
            </a:r>
            <a:r>
              <a:rPr lang="en-US" altLang="zh-CN">
                <a:hlinkClick r:id="rId3" tooltip="J. Presper Eckert"/>
              </a:rPr>
              <a:t>J. Presper Eckert</a:t>
            </a:r>
            <a:r>
              <a:rPr lang="en-US" altLang="zh-CN"/>
              <a:t> and </a:t>
            </a:r>
            <a:r>
              <a:rPr lang="en-US" altLang="zh-CN">
                <a:hlinkClick r:id="rId4" tooltip="John Mauchly"/>
              </a:rPr>
              <a:t>John Mauchly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C61EF-0773-41A8-AEED-6F6DB7928A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Both Von Neumann architecture (or Princeton architecture) and Harvard architecture are stored-program computers.</a:t>
            </a:r>
          </a:p>
          <a:p>
            <a:r>
              <a:rPr lang="en-US" altLang="zh-CN"/>
              <a:t>Q:What’s the problem with the Princeton architecture?</a:t>
            </a:r>
          </a:p>
          <a:p>
            <a:r>
              <a:rPr lang="en-US" altLang="zh-CN"/>
              <a:t>A:an instruction fetch and a data operation cannot occur at the same time because they share a common bus (which is referred to as the Von Neumann bottleneck and limits the performance of the system)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205BD8-331F-4FE7-9A9D-95D62FB2AB3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Moore’s law is the observation that over the </a:t>
            </a:r>
            <a:r>
              <a:rPr lang="en-US" altLang="zh-CN" dirty="0">
                <a:hlinkClick r:id="rId3" tooltip="History of computing hardware"/>
              </a:rPr>
              <a:t>history of computing hardware</a:t>
            </a:r>
            <a:r>
              <a:rPr lang="en-US" altLang="zh-CN" dirty="0"/>
              <a:t>, the number of </a:t>
            </a:r>
            <a:r>
              <a:rPr lang="en-US" altLang="zh-CN" dirty="0">
                <a:hlinkClick r:id="rId4" tooltip="Transistor"/>
              </a:rPr>
              <a:t>transistors</a:t>
            </a:r>
            <a:r>
              <a:rPr lang="en-US" altLang="zh-CN" dirty="0"/>
              <a:t> on </a:t>
            </a:r>
            <a:r>
              <a:rPr lang="en-US" altLang="zh-CN" dirty="0">
                <a:hlinkClick r:id="rId5" tooltip="Integrated circuit"/>
              </a:rPr>
              <a:t>integrated circuits</a:t>
            </a:r>
            <a:r>
              <a:rPr lang="en-US" altLang="zh-CN" dirty="0"/>
              <a:t> doubles approximately every two years. The law is named after Intel co-founder </a:t>
            </a:r>
            <a:r>
              <a:rPr lang="en-US" altLang="zh-CN" dirty="0">
                <a:hlinkClick r:id="rId6" tooltip="Gordon Moore"/>
              </a:rPr>
              <a:t>Gordon E. Moore</a:t>
            </a:r>
            <a:r>
              <a:rPr lang="en-US" altLang="zh-CN" dirty="0"/>
              <a:t>, who described the trend in his 1965 paper.</a:t>
            </a: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740E23-D71F-411C-B86D-2B3084920AF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Why hierarchy? What is its goal? Why does it work?</a:t>
            </a: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A6879A-7ABD-4A43-BCA1-81CE29EEBE3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Q:Why binary?</a:t>
            </a:r>
          </a:p>
          <a:p>
            <a:r>
              <a:rPr lang="en-US" altLang="zh-CN"/>
              <a:t>A:it is a electronic computer and it is natural to use high and low voltages to represent data.</a:t>
            </a: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7FD402-6D8E-4437-B19F-E9721F861FF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9FE15-2D73-4311-ABDD-224E372B0134}" type="datetime1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2021/4/20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A5EF5B-CCA0-457A-BBD2-5B125B8103A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不同字长存储器的地址安排</a:t>
            </a:r>
          </a:p>
          <a:p>
            <a:pPr eaLnBrk="1" hangingPunct="1"/>
            <a:r>
              <a:rPr lang="zh-CN" altLang="en-US"/>
              <a:t>	</a:t>
            </a:r>
            <a:r>
              <a:rPr lang="en-US" altLang="zh-CN"/>
              <a:t>16</a:t>
            </a:r>
            <a:r>
              <a:rPr lang="zh-CN" altLang="en-US"/>
              <a:t>位时同一行两个字节地址的最低</a:t>
            </a:r>
            <a:r>
              <a:rPr lang="en-US" altLang="zh-CN"/>
              <a:t>1</a:t>
            </a:r>
            <a:r>
              <a:rPr lang="zh-CN" altLang="en-US"/>
              <a:t>位不同</a:t>
            </a:r>
          </a:p>
          <a:p>
            <a:pPr eaLnBrk="1" hangingPunct="1"/>
            <a:r>
              <a:rPr lang="zh-CN" altLang="en-US"/>
              <a:t>	</a:t>
            </a:r>
            <a:r>
              <a:rPr lang="en-US" altLang="zh-CN"/>
              <a:t>32</a:t>
            </a:r>
            <a:r>
              <a:rPr lang="zh-CN" altLang="en-US"/>
              <a:t>位时同一行</a:t>
            </a:r>
            <a:r>
              <a:rPr lang="en-US" altLang="zh-CN"/>
              <a:t>4</a:t>
            </a:r>
            <a:r>
              <a:rPr lang="zh-CN" altLang="en-US"/>
              <a:t>个字节地址的最低</a:t>
            </a:r>
            <a:r>
              <a:rPr lang="en-US" altLang="zh-CN"/>
              <a:t>2</a:t>
            </a:r>
            <a:r>
              <a:rPr lang="zh-CN" altLang="en-US"/>
              <a:t>位不同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15E8C6-B0D8-4A74-8A6A-1C3E5BFC27F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06013-7445-4086-91F4-C08144A1A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4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DA5C9-C61B-40B2-A7A5-F53FD6FFF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1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8A31C-A9AB-4D17-96BC-2A0D09D48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45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8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7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4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9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3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4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3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1D7BC-F488-4C9B-858F-87EF1BACC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730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1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58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867BE-37F0-4777-8748-7C7852F0F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F634-3533-4BC3-836B-F8843E6C2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1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3308-98FD-4405-A37D-50E0A148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4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FB4C-229D-4E88-96B0-0C387FB2B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9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4624-E55A-45E5-8D6F-C3AB37886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20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87AB1-0564-4C3B-91BD-C3EB4ED41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8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21322-81CE-4408-AB34-4ADF348E8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33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9BDA830-1EFB-4DF6-8FDF-E5C23B7B4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0668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2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c.sjtu.edu.c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file:///\\upload.wikimedia.org\wikipedia\commons\3\3f\Harvard_architecture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A50021"/>
                </a:solidFill>
              </a:rPr>
              <a:t>Lecture 01: Introduction to </a:t>
            </a:r>
            <a:br>
              <a:rPr lang="en-US" altLang="zh-CN" sz="3200" b="1">
                <a:solidFill>
                  <a:srgbClr val="A50021"/>
                </a:solidFill>
              </a:rPr>
            </a:br>
            <a:r>
              <a:rPr lang="en-US" altLang="zh-CN" sz="3200" b="1">
                <a:solidFill>
                  <a:srgbClr val="A50021"/>
                </a:solidFill>
              </a:rPr>
              <a:t>Microcomputer &amp; Embedded Systems</a:t>
            </a:r>
            <a:endParaRPr lang="en-US" altLang="zh-CN" sz="320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System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Microcomputer</a:t>
            </a:r>
          </a:p>
          <a:p>
            <a:pPr eaLnBrk="1" hangingPunct="1"/>
            <a:r>
              <a:rPr lang="en-US" altLang="zh-CN"/>
              <a:t>Peripheral I/O devices</a:t>
            </a:r>
          </a:p>
          <a:p>
            <a:pPr eaLnBrk="1" hangingPunct="1"/>
            <a:r>
              <a:rPr lang="en-US" altLang="zh-CN"/>
              <a:t>Software</a:t>
            </a:r>
          </a:p>
          <a:p>
            <a:pPr lvl="1" eaLnBrk="1" hangingPunct="1"/>
            <a:r>
              <a:rPr lang="en-US" altLang="zh-CN"/>
              <a:t>System software</a:t>
            </a:r>
          </a:p>
          <a:p>
            <a:pPr lvl="2" eaLnBrk="1" hangingPunct="1"/>
            <a:r>
              <a:rPr lang="en-US" altLang="zh-CN"/>
              <a:t>e.g., OS, compilers, drivers</a:t>
            </a:r>
          </a:p>
          <a:p>
            <a:pPr lvl="1" eaLnBrk="1" hangingPunct="1"/>
            <a:r>
              <a:rPr lang="en-US" altLang="zh-CN"/>
              <a:t>Application software</a:t>
            </a:r>
          </a:p>
          <a:p>
            <a:pPr lvl="2" eaLnBrk="1" hangingPunct="1"/>
            <a:r>
              <a:rPr lang="en-US" altLang="zh-CN"/>
              <a:t>e.g. Word, MatLab, Media player, Latex…</a:t>
            </a:r>
          </a:p>
        </p:txBody>
      </p:sp>
      <p:pic>
        <p:nvPicPr>
          <p:cNvPr id="15364" name="Picture 6" descr="10269370_999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4671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System Structure </a:t>
            </a:r>
            <a:endParaRPr lang="en-US" altLang="zh-CN"/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1066800" y="1524000"/>
          <a:ext cx="7121525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Picture" r:id="rId3" imgW="4800600" imgH="3162300" progId="Word.Picture.8">
                  <p:embed/>
                </p:oleObj>
              </mc:Choice>
              <mc:Fallback>
                <p:oleObj name="Picture" r:id="rId3" imgW="4800600" imgH="31623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121525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CPU (1) - ALU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Arithmetic Logic Unit (ALU)</a:t>
            </a:r>
          </a:p>
          <a:p>
            <a:pPr lvl="1" eaLnBrk="1" hangingPunct="1"/>
            <a:r>
              <a:rPr lang="en-US" altLang="zh-CN" sz="2000" dirty="0">
                <a:solidFill>
                  <a:srgbClr val="333399"/>
                </a:solidFill>
              </a:rPr>
              <a:t>Arithmetic functions: </a:t>
            </a:r>
            <a:r>
              <a:rPr lang="en-US" altLang="zh-CN" sz="2000" dirty="0"/>
              <a:t>add, subtract, multiply and divide</a:t>
            </a:r>
          </a:p>
          <a:p>
            <a:pPr lvl="1" eaLnBrk="1" hangingPunct="1"/>
            <a:r>
              <a:rPr lang="en-US" altLang="zh-CN" sz="2000" dirty="0">
                <a:solidFill>
                  <a:srgbClr val="333399"/>
                </a:solidFill>
              </a:rPr>
              <a:t>Logic functions: </a:t>
            </a:r>
            <a:r>
              <a:rPr lang="en-US" altLang="zh-CN" sz="2000" dirty="0"/>
              <a:t>AND, OR, and NOT</a:t>
            </a:r>
          </a:p>
          <a:p>
            <a:pPr eaLnBrk="1" hangingPunct="1"/>
            <a:r>
              <a:rPr lang="en-US" altLang="zh-CN" sz="2400" dirty="0"/>
              <a:t>ALU is a multifunctional calculator</a:t>
            </a:r>
          </a:p>
          <a:p>
            <a:pPr lvl="1" eaLnBrk="1" hangingPunct="1"/>
            <a:r>
              <a:rPr lang="en-US" altLang="zh-CN" sz="2000" dirty="0"/>
              <a:t>What specific calculation will be taken depends on the particular control signal</a:t>
            </a:r>
          </a:p>
          <a:p>
            <a:pPr eaLnBrk="1" hangingPunct="1"/>
            <a:r>
              <a:rPr lang="en-US" altLang="zh-CN" sz="2400" dirty="0"/>
              <a:t>Two inputs</a:t>
            </a:r>
          </a:p>
          <a:p>
            <a:pPr eaLnBrk="1" hangingPunct="1"/>
            <a:r>
              <a:rPr lang="en-US" altLang="zh-CN" sz="2400" dirty="0"/>
              <a:t>Calculation result can be temporarily stored in one of the </a:t>
            </a:r>
            <a:r>
              <a:rPr lang="en-US" altLang="zh-CN" sz="2400" i="1" dirty="0">
                <a:solidFill>
                  <a:srgbClr val="FF0000"/>
                </a:solidFill>
              </a:rPr>
              <a:t>registers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086600" y="2590800"/>
            <a:ext cx="1728788" cy="647700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591425" y="1870075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3588" y="1870075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951788" y="3238500"/>
            <a:ext cx="0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70800" y="2754313"/>
            <a:ext cx="93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</a:rPr>
              <a:t>ALU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159625" y="41021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results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6705600" y="2971800"/>
            <a:ext cx="57943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5791200" y="26670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control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 signal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6705600" y="1524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Input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17421" name="Text Box 9"/>
          <p:cNvSpPr txBox="1">
            <a:spLocks noChangeArrowheads="1"/>
          </p:cNvSpPr>
          <p:nvPr/>
        </p:nvSpPr>
        <p:spPr bwMode="auto">
          <a:xfrm>
            <a:off x="7696200" y="1524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      </a:t>
            </a:r>
            <a:r>
              <a:rPr lang="en-US" altLang="zh-CN" sz="1800" b="1">
                <a:solidFill>
                  <a:schemeClr val="bg2"/>
                </a:solidFill>
              </a:rPr>
              <a:t>Input</a:t>
            </a:r>
            <a:endParaRPr lang="zh-CN" alt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CPU (2) - CU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Control Unit works under </a:t>
            </a:r>
            <a:r>
              <a:rPr lang="en-US" altLang="zh-CN" sz="2800" i="1" dirty="0">
                <a:solidFill>
                  <a:srgbClr val="7030A0"/>
                </a:solidFill>
              </a:rPr>
              <a:t>instructions </a:t>
            </a:r>
            <a:r>
              <a:rPr lang="zh-CN" altLang="en-US" sz="2800" b="1" i="1" dirty="0">
                <a:solidFill>
                  <a:srgbClr val="7030A0"/>
                </a:solidFill>
              </a:rPr>
              <a:t>指令</a:t>
            </a:r>
            <a:endParaRPr lang="en-US" altLang="zh-CN" sz="2800" b="1" i="1" dirty="0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2800" dirty="0"/>
              <a:t>An instruction is a pre-defined code which defines a specific operation, processing and exchanging information among CPU, memory and I/O devices.</a:t>
            </a:r>
          </a:p>
          <a:p>
            <a:pPr eaLnBrk="1" hangingPunct="1"/>
            <a:r>
              <a:rPr lang="en-US" altLang="zh-CN" sz="2800" dirty="0"/>
              <a:t>CU contains an </a:t>
            </a:r>
            <a:r>
              <a:rPr lang="en-US" altLang="zh-CN" sz="2800" i="1" dirty="0">
                <a:solidFill>
                  <a:srgbClr val="7030A0"/>
                </a:solidFill>
              </a:rPr>
              <a:t>instruction decoder </a:t>
            </a:r>
            <a:r>
              <a:rPr lang="zh-CN" altLang="en-US" sz="2800" b="1" i="1" dirty="0">
                <a:solidFill>
                  <a:srgbClr val="7030A0"/>
                </a:solidFill>
              </a:rPr>
              <a:t>指令解码器</a:t>
            </a:r>
            <a:endParaRPr lang="en-US" altLang="zh-CN" sz="2800" b="1" i="1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zh-CN" sz="2400" dirty="0"/>
              <a:t>decodes an instruction and generates all control signals, coordinating all activities within the computer</a:t>
            </a:r>
          </a:p>
          <a:p>
            <a:pPr eaLnBrk="1" hangingPunct="1"/>
            <a:r>
              <a:rPr lang="en-US" altLang="zh-CN" sz="2800" dirty="0"/>
              <a:t>CU contains a </a:t>
            </a:r>
            <a:r>
              <a:rPr lang="en-US" altLang="zh-CN" sz="2800" i="1" dirty="0">
                <a:solidFill>
                  <a:srgbClr val="7030A0"/>
                </a:solidFill>
              </a:rPr>
              <a:t>program counter </a:t>
            </a:r>
            <a:r>
              <a:rPr lang="zh-CN" altLang="en-US" sz="2800" b="1" i="1" dirty="0">
                <a:solidFill>
                  <a:srgbClr val="7030A0"/>
                </a:solidFill>
              </a:rPr>
              <a:t>程序计数器</a:t>
            </a:r>
            <a:endParaRPr lang="en-US" altLang="zh-CN" sz="2800" b="1" dirty="0"/>
          </a:p>
          <a:p>
            <a:pPr lvl="1" eaLnBrk="1" hangingPunct="1"/>
            <a:r>
              <a:rPr lang="en-US" altLang="zh-CN" sz="2400" dirty="0"/>
              <a:t>points to the address of the next instruction to be executed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Hardware: CPU (3) – Instruction Set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333399"/>
                </a:solidFill>
              </a:rPr>
              <a:t>The instruction set </a:t>
            </a:r>
            <a:r>
              <a:rPr lang="zh-CN" altLang="en-US" sz="2400" b="1" dirty="0">
                <a:solidFill>
                  <a:srgbClr val="333399"/>
                </a:solidFill>
              </a:rPr>
              <a:t>指令集</a:t>
            </a:r>
            <a:endParaRPr lang="en-US" altLang="zh-CN" sz="2400" b="1" dirty="0">
              <a:solidFill>
                <a:srgbClr val="333399"/>
              </a:solidFill>
            </a:endParaRPr>
          </a:p>
          <a:p>
            <a:pPr lvl="1" eaLnBrk="1" hangingPunct="1"/>
            <a:r>
              <a:rPr lang="en-US" altLang="zh-CN" sz="1800" dirty="0"/>
              <a:t>All recognizable instructions by the instruction decoder</a:t>
            </a:r>
          </a:p>
          <a:p>
            <a:pPr eaLnBrk="1" hangingPunct="1"/>
            <a:r>
              <a:rPr lang="en-US" altLang="zh-CN" sz="2200" dirty="0">
                <a:solidFill>
                  <a:srgbClr val="333399"/>
                </a:solidFill>
              </a:rPr>
              <a:t>CISC (Complex Instruction Set Computers)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Variable instruction length (1 </a:t>
            </a:r>
            <a:r>
              <a:rPr lang="en-US" altLang="zh-CN" sz="1800" b="1" dirty="0">
                <a:solidFill>
                  <a:srgbClr val="FF0000"/>
                </a:solidFill>
              </a:rPr>
              <a:t>word-</a:t>
            </a:r>
            <a:r>
              <a:rPr lang="en-US" altLang="zh-CN" sz="1800" dirty="0"/>
              <a:t> </a:t>
            </a:r>
            <a:r>
              <a:rPr lang="en-US" altLang="zh-CN" sz="1800" i="1" dirty="0"/>
              <a:t>n</a:t>
            </a:r>
            <a:r>
              <a:rPr lang="en-US" altLang="zh-CN" sz="1800" dirty="0"/>
              <a:t> words)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Variable execution time of different format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More instruction 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Upwardly compatible (new instruction set contains earlier generation’s instructions) </a:t>
            </a:r>
          </a:p>
          <a:p>
            <a:pPr lvl="1" eaLnBrk="1" hangingPunct="1"/>
            <a:r>
              <a:rPr lang="en-US" altLang="zh-CN" sz="1800" dirty="0"/>
              <a:t>e.g., 80x86 family has more than 3000 instructions</a:t>
            </a:r>
          </a:p>
          <a:p>
            <a:pPr eaLnBrk="1" hangingPunct="1"/>
            <a:r>
              <a:rPr lang="en-US" altLang="zh-CN" sz="2200" dirty="0">
                <a:solidFill>
                  <a:srgbClr val="333399"/>
                </a:solidFill>
              </a:rPr>
              <a:t>RISC (Reduced Instruction Set Computers)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Fixed size (1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Fixed time for all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Easy to </a:t>
            </a:r>
            <a:r>
              <a:rPr lang="en-US" altLang="zh-CN" sz="1800" b="1" dirty="0">
                <a:solidFill>
                  <a:srgbClr val="FF0000"/>
                </a:solidFill>
              </a:rPr>
              <a:t>pipeline</a:t>
            </a:r>
            <a:r>
              <a:rPr lang="en-US" altLang="zh-CN" sz="1800" dirty="0"/>
              <a:t> the RISC instructions (fast)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Fewer formats (simple hardware, shorter design cycle)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e.g., PowerPC, MIPS, ARM, PIC’s MCU</a:t>
            </a:r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95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Memory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81000" y="4541838"/>
            <a:ext cx="8229600" cy="2011362"/>
          </a:xfrm>
        </p:spPr>
        <p:txBody>
          <a:bodyPr/>
          <a:lstStyle/>
          <a:p>
            <a:pPr eaLnBrk="1" hangingPunct="1"/>
            <a:r>
              <a:rPr lang="en-US" altLang="zh-CN" sz="2800"/>
              <a:t>Memory </a:t>
            </a:r>
            <a:r>
              <a:rPr lang="en-US" altLang="zh-CN" sz="2800" b="1">
                <a:solidFill>
                  <a:srgbClr val="FF0000"/>
                </a:solidFill>
              </a:rPr>
              <a:t>hierarchy</a:t>
            </a:r>
          </a:p>
          <a:p>
            <a:pPr lvl="1" eaLnBrk="1" hangingPunct="1"/>
            <a:r>
              <a:rPr lang="en-US" altLang="zh-CN" sz="2000" i="1"/>
              <a:t>Registers</a:t>
            </a:r>
          </a:p>
          <a:p>
            <a:pPr lvl="1" eaLnBrk="1" hangingPunct="1"/>
            <a:r>
              <a:rPr lang="en-US" altLang="zh-CN" sz="2000" i="1"/>
              <a:t>Cache</a:t>
            </a:r>
          </a:p>
          <a:p>
            <a:pPr lvl="1" eaLnBrk="1" hangingPunct="1"/>
            <a:r>
              <a:rPr lang="en-US" altLang="zh-CN" sz="2000" i="1"/>
              <a:t>Primary memory: ROM, RAM</a:t>
            </a:r>
          </a:p>
          <a:p>
            <a:pPr lvl="1" eaLnBrk="1" hangingPunct="1"/>
            <a:r>
              <a:rPr lang="en-US" altLang="zh-CN" sz="2000" i="1"/>
              <a:t>Secondary memory: magnetic disk, optical memory, tape, …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90588" y="846138"/>
          <a:ext cx="77644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icture" r:id="rId4" imgW="4457700" imgH="2463800" progId="Word.Picture.8">
                  <p:embed/>
                </p:oleObj>
              </mc:Choice>
              <mc:Fallback>
                <p:oleObj name="Picture" r:id="rId4" imgW="4457700" imgH="2463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846138"/>
                        <a:ext cx="77644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608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Memory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1625" y="1371600"/>
            <a:ext cx="7165975" cy="5257800"/>
          </a:xfrm>
        </p:spPr>
        <p:txBody>
          <a:bodyPr/>
          <a:lstStyle/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Bit (b): </a:t>
            </a: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binary</a:t>
            </a:r>
            <a:r>
              <a:rPr lang="en-US" altLang="zh-CN" sz="2000" dirty="0"/>
              <a:t> digit that can have the value 0 or 1</a:t>
            </a:r>
          </a:p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Byte (B): </a:t>
            </a:r>
            <a:r>
              <a:rPr lang="en-US" altLang="zh-CN" sz="2000" dirty="0"/>
              <a:t>consists of 8 bits</a:t>
            </a:r>
          </a:p>
          <a:p>
            <a:pPr lvl="1" eaLnBrk="1" hangingPunct="1"/>
            <a:r>
              <a:rPr lang="en-US" altLang="zh-CN" sz="2000" dirty="0"/>
              <a:t>smallest unit that can be addressed in microcomputers</a:t>
            </a:r>
          </a:p>
          <a:p>
            <a:pPr eaLnBrk="1" hangingPunct="1"/>
            <a:r>
              <a:rPr lang="en-US" altLang="zh-CN" sz="2400" i="1" dirty="0">
                <a:solidFill>
                  <a:srgbClr val="333399"/>
                </a:solidFill>
              </a:rPr>
              <a:t>Nibble</a:t>
            </a:r>
            <a:r>
              <a:rPr lang="en-US" altLang="zh-CN" sz="2400" b="1" i="1" dirty="0">
                <a:solidFill>
                  <a:srgbClr val="333399"/>
                </a:solidFill>
              </a:rPr>
              <a:t>: </a:t>
            </a:r>
            <a:r>
              <a:rPr lang="en-US" altLang="zh-CN" sz="2000" dirty="0"/>
              <a:t>is half a byte (4bits)</a:t>
            </a:r>
          </a:p>
          <a:p>
            <a:pPr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Word, </a:t>
            </a:r>
            <a:r>
              <a:rPr lang="zh-CN" altLang="en-US" sz="2400" b="1" i="1" dirty="0">
                <a:solidFill>
                  <a:srgbClr val="FF0000"/>
                </a:solidFill>
              </a:rPr>
              <a:t>字</a:t>
            </a:r>
            <a:r>
              <a:rPr lang="en-US" altLang="zh-CN" sz="2400" i="1" dirty="0">
                <a:solidFill>
                  <a:srgbClr val="7030A0"/>
                </a:solidFill>
              </a:rPr>
              <a:t>: </a:t>
            </a:r>
            <a:r>
              <a:rPr lang="en-US" altLang="zh-CN" sz="2000" dirty="0"/>
              <a:t>the maximum number of bits that a CPU can process at one time</a:t>
            </a:r>
          </a:p>
          <a:p>
            <a:pPr lvl="1" eaLnBrk="1" hangingPunct="1"/>
            <a:r>
              <a:rPr lang="en-US" altLang="zh-CN" sz="2000" dirty="0"/>
              <a:t>depends on the width of the CPU’s registers and that of the data bus</a:t>
            </a:r>
          </a:p>
          <a:p>
            <a:pPr lvl="2" eaLnBrk="1" hangingPunct="1"/>
            <a:r>
              <a:rPr lang="en-US" altLang="zh-CN" sz="1800" dirty="0"/>
              <a:t>e.g., if the width of the data bus is 16 bits, then a word is 16 bits; if the width of the data bus is 32 bits, then a word is 32 bits</a:t>
            </a:r>
          </a:p>
          <a:p>
            <a:pPr eaLnBrk="1" hangingPunct="1"/>
            <a:r>
              <a:rPr lang="en-US" altLang="zh-CN" sz="2600" i="1" dirty="0">
                <a:solidFill>
                  <a:srgbClr val="7030A0"/>
                </a:solidFill>
              </a:rPr>
              <a:t>Double word, </a:t>
            </a:r>
            <a:r>
              <a:rPr lang="zh-CN" altLang="en-US" sz="2600" b="1" i="1" dirty="0">
                <a:solidFill>
                  <a:srgbClr val="7030A0"/>
                </a:solidFill>
              </a:rPr>
              <a:t>双字</a:t>
            </a:r>
            <a:endParaRPr lang="en-US" altLang="zh-CN" sz="2600" b="1" i="1" dirty="0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2400" dirty="0"/>
              <a:t>Kilo, Mega, Giga, </a:t>
            </a:r>
            <a:r>
              <a:rPr lang="en-US" altLang="zh-CN" sz="2400" dirty="0" err="1"/>
              <a:t>Tera</a:t>
            </a:r>
            <a:r>
              <a:rPr lang="en-US" altLang="zh-CN" sz="2400" dirty="0"/>
              <a:t>, Peta, …</a:t>
            </a:r>
          </a:p>
          <a:p>
            <a:pPr lvl="1" eaLnBrk="1" hangingPunct="1"/>
            <a:endParaRPr lang="en-US" altLang="zh-CN" sz="2400" i="1" dirty="0">
              <a:solidFill>
                <a:srgbClr val="7030A0"/>
              </a:solidFill>
            </a:endParaRPr>
          </a:p>
          <a:p>
            <a:pPr lvl="1" eaLnBrk="1" hangingPunct="1"/>
            <a:endParaRPr lang="en-US" altLang="zh-CN" sz="2000" i="1" dirty="0">
              <a:solidFill>
                <a:srgbClr val="7030A0"/>
              </a:solidFill>
            </a:endParaRPr>
          </a:p>
        </p:txBody>
      </p:sp>
      <p:grpSp>
        <p:nvGrpSpPr>
          <p:cNvPr id="22532" name="组合 1"/>
          <p:cNvGrpSpPr>
            <a:grpSpLocks/>
          </p:cNvGrpSpPr>
          <p:nvPr/>
        </p:nvGrpSpPr>
        <p:grpSpPr bwMode="auto">
          <a:xfrm>
            <a:off x="6708775" y="2105025"/>
            <a:ext cx="2590800" cy="725488"/>
            <a:chOff x="6629401" y="1443981"/>
            <a:chExt cx="2590800" cy="726104"/>
          </a:xfrm>
        </p:grpSpPr>
        <p:sp>
          <p:nvSpPr>
            <p:cNvPr id="22534" name="Rectangle 12"/>
            <p:cNvSpPr>
              <a:spLocks noChangeArrowheads="1"/>
            </p:cNvSpPr>
            <p:nvPr/>
          </p:nvSpPr>
          <p:spPr bwMode="auto">
            <a:xfrm>
              <a:off x="8817137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5" name="Rectangle 12"/>
            <p:cNvSpPr>
              <a:spLocks noChangeArrowheads="1"/>
            </p:cNvSpPr>
            <p:nvPr/>
          </p:nvSpPr>
          <p:spPr bwMode="auto">
            <a:xfrm>
              <a:off x="7779315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6" name="Rectangle 12"/>
            <p:cNvSpPr>
              <a:spLocks noChangeArrowheads="1"/>
            </p:cNvSpPr>
            <p:nvPr/>
          </p:nvSpPr>
          <p:spPr bwMode="auto">
            <a:xfrm>
              <a:off x="7987695" y="144780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7" name="Rectangle 12"/>
            <p:cNvSpPr>
              <a:spLocks noChangeArrowheads="1"/>
            </p:cNvSpPr>
            <p:nvPr/>
          </p:nvSpPr>
          <p:spPr bwMode="auto">
            <a:xfrm>
              <a:off x="8197635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8402412" y="144780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8609311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7571497" y="1449360"/>
              <a:ext cx="208970" cy="720725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7363606" y="1443981"/>
              <a:ext cx="208970" cy="72072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6629401" y="1614200"/>
              <a:ext cx="2590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楷体_GB2312" pitchFamily="49" charset="-122"/>
                </a:rPr>
                <a:t>1 0 1 0 1 0 1 0</a:t>
              </a:r>
            </a:p>
          </p:txBody>
        </p:sp>
      </p:grpSp>
      <p:pic>
        <p:nvPicPr>
          <p:cNvPr id="22533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762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304800" y="1295400"/>
          <a:ext cx="727075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Picture" r:id="rId4" imgW="5257800" imgH="4445000" progId="Word.Picture.8">
                  <p:embed/>
                </p:oleObj>
              </mc:Choice>
              <mc:Fallback>
                <p:oleObj name="Picture" r:id="rId4" imgW="5257800" imgH="44450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7270750" cy="58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407"/>
            <a:ext cx="83058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Memory Module Organization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333399"/>
                </a:solidFill>
              </a:rPr>
              <a:t>To organize a memory module with given memory chips</a:t>
            </a:r>
          </a:p>
          <a:p>
            <a:pPr eaLnBrk="1" hangingPunct="1">
              <a:defRPr/>
            </a:pP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8-bit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16-bit</a:t>
            </a:r>
            <a:endParaRPr lang="zh-CN" altLang="en-US" sz="2800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</a:rPr>
              <a:t>32-bit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-114300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727261" y="1594780"/>
            <a:ext cx="4229100" cy="173181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lang="en-US" altLang="zh-CN" b="1" dirty="0">
                <a:solidFill>
                  <a:schemeClr val="bg2"/>
                </a:solidFill>
                <a:latin typeface="Arial" charset="0"/>
              </a:rPr>
              <a:t>To organize a memory module</a:t>
            </a: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：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zh-CN" sz="1400" b="1" dirty="0">
                <a:solidFill>
                  <a:schemeClr val="bg2"/>
                </a:solidFill>
                <a:latin typeface="Arial" charset="0"/>
              </a:rPr>
              <a:t>If the module needs bigger </a:t>
            </a:r>
            <a:r>
              <a:rPr lang="en-US" altLang="zh-CN" sz="1400" b="1" dirty="0">
                <a:solidFill>
                  <a:srgbClr val="FF0000"/>
                </a:solidFill>
                <a:latin typeface="Arial" charset="0"/>
              </a:rPr>
              <a:t>unit of transfer</a:t>
            </a:r>
            <a:r>
              <a:rPr lang="en-US" altLang="zh-CN" sz="1400" b="1" dirty="0">
                <a:solidFill>
                  <a:schemeClr val="bg2"/>
                </a:solidFill>
                <a:latin typeface="Arial" charset="0"/>
              </a:rPr>
              <a:t> than that of given memory chips,  </a:t>
            </a:r>
            <a:br>
              <a:rPr lang="en-US" altLang="zh-CN" sz="1400" b="1" dirty="0">
                <a:solidFill>
                  <a:schemeClr val="bg2"/>
                </a:solidFill>
                <a:latin typeface="Arial" charset="0"/>
              </a:rPr>
            </a:br>
            <a:r>
              <a:rPr lang="en-US" altLang="zh-CN" sz="1400" b="1" i="1" dirty="0">
                <a:solidFill>
                  <a:srgbClr val="7030A0"/>
                </a:solidFill>
                <a:latin typeface="Arial" charset="0"/>
              </a:rPr>
              <a:t>bit extension</a:t>
            </a:r>
            <a:endParaRPr lang="zh-CN" altLang="en-US" sz="1400" b="1" i="1" dirty="0">
              <a:solidFill>
                <a:srgbClr val="7030A0"/>
              </a:solidFill>
              <a:latin typeface="Arial" charset="0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zh-CN" sz="1400" b="1" dirty="0">
                <a:solidFill>
                  <a:schemeClr val="bg2"/>
                </a:solidFill>
                <a:latin typeface="Arial" charset="0"/>
              </a:rPr>
              <a:t>If the module needs larger number of words than that of given memory chips,  </a:t>
            </a:r>
            <a:r>
              <a:rPr lang="en-US" altLang="zh-CN" sz="1400" b="1" i="1" dirty="0">
                <a:solidFill>
                  <a:srgbClr val="7030A0"/>
                </a:solidFill>
                <a:latin typeface="Arial" charset="0"/>
              </a:rPr>
              <a:t>word extension</a:t>
            </a:r>
            <a:endParaRPr lang="zh-CN" altLang="en-US" sz="1400" b="1" i="1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Bus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3975"/>
            <a:ext cx="8534400" cy="52117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A bus </a:t>
            </a:r>
            <a:r>
              <a:rPr lang="en-US" altLang="zh-CN" sz="2800" b="1" dirty="0"/>
              <a:t>is a communication pathway connecting two or more devices</a:t>
            </a:r>
          </a:p>
          <a:p>
            <a:pPr lvl="1" eaLnBrk="1" hangingPunct="1"/>
            <a:r>
              <a:rPr lang="en-US" altLang="zh-CN" sz="2400" dirty="0"/>
              <a:t>A </a:t>
            </a:r>
            <a:r>
              <a:rPr lang="en-US" altLang="zh-CN" sz="2400" b="1" dirty="0">
                <a:solidFill>
                  <a:srgbClr val="0070C0"/>
                </a:solidFill>
              </a:rPr>
              <a:t>shared</a:t>
            </a:r>
            <a:r>
              <a:rPr lang="en-US" altLang="zh-CN" sz="2400" dirty="0"/>
              <a:t> transmission medium: so one device at a time</a:t>
            </a:r>
          </a:p>
          <a:p>
            <a:pPr lvl="1" eaLnBrk="1" hangingPunct="1"/>
            <a:r>
              <a:rPr lang="en-US" altLang="zh-CN" sz="2400" b="1" dirty="0"/>
              <a:t>System bus: </a:t>
            </a:r>
            <a:r>
              <a:rPr lang="en-US" altLang="zh-CN" sz="2400" dirty="0"/>
              <a:t>connects major computer components (processor, memory, I/O)</a:t>
            </a:r>
            <a:endParaRPr lang="en-US" altLang="zh-CN" dirty="0"/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Arbitration, </a:t>
            </a:r>
            <a:r>
              <a:rPr lang="zh-CN" altLang="en-US" sz="2400" b="1" i="1" dirty="0">
                <a:solidFill>
                  <a:srgbClr val="FF0000"/>
                </a:solidFill>
              </a:rPr>
              <a:t>仲裁 </a:t>
            </a:r>
            <a:r>
              <a:rPr lang="en-US" altLang="zh-CN" sz="2400" b="1" i="1" dirty="0">
                <a:solidFill>
                  <a:srgbClr val="FF0000"/>
                </a:solidFill>
              </a:rPr>
              <a:t>?</a:t>
            </a:r>
            <a:r>
              <a:rPr lang="en-US" altLang="zh-CN" sz="2400" dirty="0"/>
              <a:t> </a:t>
            </a:r>
          </a:p>
          <a:p>
            <a:pPr lvl="2" eaLnBrk="1" hangingPunct="1"/>
            <a:r>
              <a:rPr lang="en-US" altLang="zh-CN" sz="2200" dirty="0"/>
              <a:t>Distributed protocols</a:t>
            </a:r>
          </a:p>
          <a:p>
            <a:pPr lvl="3" eaLnBrk="1" hangingPunct="1"/>
            <a:r>
              <a:rPr lang="en-US" altLang="zh-CN" sz="2200" dirty="0"/>
              <a:t>e.g., CSMA/CD in Ethernet</a:t>
            </a:r>
          </a:p>
          <a:p>
            <a:pPr lvl="2" eaLnBrk="1" hangingPunct="1"/>
            <a:r>
              <a:rPr lang="en-US" altLang="zh-CN" sz="2200" dirty="0"/>
              <a:t>Centralized scheme:</a:t>
            </a:r>
          </a:p>
          <a:p>
            <a:pPr lvl="3" eaLnBrk="1" hangingPunct="1"/>
            <a:r>
              <a:rPr lang="en-US" altLang="zh-CN" sz="2200" dirty="0"/>
              <a:t>Master/Slave</a:t>
            </a:r>
          </a:p>
          <a:p>
            <a:pPr lvl="4" eaLnBrk="1" hangingPunct="1"/>
            <a:r>
              <a:rPr lang="en-US" altLang="zh-CN" sz="2200" dirty="0"/>
              <a:t>Master activates a bus</a:t>
            </a:r>
          </a:p>
          <a:p>
            <a:pPr lvl="4" eaLnBrk="1" hangingPunct="1"/>
            <a:r>
              <a:rPr lang="en-US" altLang="zh-CN" sz="2200" dirty="0"/>
              <a:t>Slave passively waits for the Master's commands</a:t>
            </a:r>
            <a:endParaRPr lang="zh-CN" altLang="en-US" sz="2200" dirty="0"/>
          </a:p>
        </p:txBody>
      </p:sp>
      <p:pic>
        <p:nvPicPr>
          <p:cNvPr id="26628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Hardware: Bus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343400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Type</a:t>
            </a:r>
          </a:p>
          <a:p>
            <a:pPr lvl="1" eaLnBrk="1" hangingPunct="1"/>
            <a:r>
              <a:rPr lang="en-US" altLang="zh-CN" sz="2000" dirty="0"/>
              <a:t>Dedicated (e.g., physical dedication)/Multiplexed (e.g., time multiplexing)</a:t>
            </a:r>
          </a:p>
          <a:p>
            <a:pPr eaLnBrk="1" hangingPunct="1"/>
            <a:r>
              <a:rPr lang="en-US" altLang="zh-CN" sz="2400" b="1" dirty="0"/>
              <a:t>Arbitration</a:t>
            </a:r>
          </a:p>
          <a:p>
            <a:pPr lvl="1" eaLnBrk="1" hangingPunct="1"/>
            <a:r>
              <a:rPr lang="en-US" altLang="zh-CN" sz="2000" dirty="0"/>
              <a:t>Centralized: </a:t>
            </a:r>
            <a:r>
              <a:rPr lang="en-US" altLang="zh-CN" sz="2000" i="1" dirty="0">
                <a:solidFill>
                  <a:srgbClr val="7030A0"/>
                </a:solidFill>
              </a:rPr>
              <a:t>bus controller </a:t>
            </a:r>
            <a:r>
              <a:rPr lang="en-US" altLang="zh-CN" sz="2000" dirty="0"/>
              <a:t>responsible for allocating time on a bus</a:t>
            </a:r>
          </a:p>
          <a:p>
            <a:pPr lvl="1" eaLnBrk="1" hangingPunct="1"/>
            <a:r>
              <a:rPr lang="en-US" altLang="zh-CN" sz="2000" dirty="0"/>
              <a:t>Distributed: each module has access control logic and collaborate</a:t>
            </a:r>
          </a:p>
          <a:p>
            <a:pPr eaLnBrk="1" hangingPunct="1"/>
            <a:r>
              <a:rPr lang="en-US" altLang="zh-CN" sz="2400" b="1" dirty="0"/>
              <a:t>Timing</a:t>
            </a:r>
          </a:p>
          <a:p>
            <a:pPr lvl="1" eaLnBrk="1" hangingPunct="1"/>
            <a:r>
              <a:rPr lang="en-US" altLang="zh-CN" sz="2000" dirty="0"/>
              <a:t>Synchronous: events on the bus is determined by a global clock, a single 1-0 transmission is referred to as a </a:t>
            </a:r>
            <a:r>
              <a:rPr lang="en-US" altLang="zh-CN" sz="2000" i="1" dirty="0">
                <a:solidFill>
                  <a:srgbClr val="7030A0"/>
                </a:solidFill>
              </a:rPr>
              <a:t>bus cycle</a:t>
            </a:r>
          </a:p>
          <a:p>
            <a:pPr lvl="1" eaLnBrk="1" hangingPunct="1"/>
            <a:r>
              <a:rPr lang="en-US" altLang="zh-CN" sz="2000" dirty="0"/>
              <a:t>Asynchronous: devices have their own clocks and communicate before and after an event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552" y="989856"/>
            <a:ext cx="6851848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GB" altLang="zh-CN" sz="3600" dirty="0">
                <a:solidFill>
                  <a:srgbClr val="000000"/>
                </a:solidFill>
                <a:latin typeface="Arial Black" pitchFamily="34" charset="0"/>
              </a:rPr>
              <a:t>William Stallings Computer Organization and Architecture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762000"/>
            <a:ext cx="1771806" cy="234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微型计算机原理与接口技术（第四版）</a:t>
            </a:r>
            <a:endParaRPr kumimoji="1" lang="en-GB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kumimoji="1"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2813985"/>
            <a:ext cx="2973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0000"/>
                </a:solidFill>
                <a:latin typeface="Arial Black" pitchFamily="34" charset="0"/>
              </a:rPr>
              <a:t>Chapter 1 &amp; 2</a:t>
            </a:r>
          </a:p>
        </p:txBody>
      </p:sp>
    </p:spTree>
    <p:extLst>
      <p:ext uri="{BB962C8B-B14F-4D97-AF65-F5344CB8AC3E}">
        <p14:creationId xmlns:p14="http://schemas.microsoft.com/office/powerpoint/2010/main" val="2459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588375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Single-bus Structure</a:t>
            </a:r>
            <a:endParaRPr lang="zh-CN" altLang="en-US" sz="4000">
              <a:solidFill>
                <a:srgbClr val="A50021"/>
              </a:solidFill>
            </a:endParaRPr>
          </a:p>
        </p:txBody>
      </p:sp>
      <p:grpSp>
        <p:nvGrpSpPr>
          <p:cNvPr id="29699" name="组合 32"/>
          <p:cNvGrpSpPr>
            <a:grpSpLocks/>
          </p:cNvGrpSpPr>
          <p:nvPr/>
        </p:nvGrpSpPr>
        <p:grpSpPr bwMode="auto">
          <a:xfrm>
            <a:off x="357188" y="1143000"/>
            <a:ext cx="8286750" cy="3743325"/>
            <a:chOff x="323850" y="1285875"/>
            <a:chExt cx="8804268" cy="4200525"/>
          </a:xfrm>
        </p:grpSpPr>
        <p:sp>
          <p:nvSpPr>
            <p:cNvPr id="29703" name="Rectangle 3"/>
            <p:cNvSpPr>
              <a:spLocks noChangeArrowheads="1"/>
            </p:cNvSpPr>
            <p:nvPr/>
          </p:nvSpPr>
          <p:spPr bwMode="auto">
            <a:xfrm>
              <a:off x="539740" y="1362475"/>
              <a:ext cx="1607370" cy="411501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323850" y="2840038"/>
              <a:ext cx="1836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771167" y="2511473"/>
              <a:ext cx="1224502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4356610" y="2511473"/>
              <a:ext cx="1224502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6011205" y="2511473"/>
              <a:ext cx="1226189" cy="1148999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7557855" y="2511473"/>
              <a:ext cx="974879" cy="64664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7557855" y="3359417"/>
              <a:ext cx="974879" cy="64664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9710" name="Text Box 10"/>
            <p:cNvSpPr txBox="1">
              <a:spLocks noChangeArrowheads="1"/>
            </p:cNvSpPr>
            <p:nvPr/>
          </p:nvSpPr>
          <p:spPr bwMode="auto">
            <a:xfrm>
              <a:off x="2146300" y="2840038"/>
              <a:ext cx="1836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RAM</a:t>
              </a:r>
            </a:p>
          </p:txBody>
        </p:sp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3744913" y="2840038"/>
              <a:ext cx="18367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ROM</a:t>
              </a:r>
            </a:p>
          </p:txBody>
        </p:sp>
        <p:sp>
          <p:nvSpPr>
            <p:cNvPr id="29712" name="Text Box 12"/>
            <p:cNvSpPr txBox="1">
              <a:spLocks noChangeArrowheads="1"/>
            </p:cNvSpPr>
            <p:nvPr/>
          </p:nvSpPr>
          <p:spPr bwMode="auto">
            <a:xfrm>
              <a:off x="6804025" y="2579688"/>
              <a:ext cx="2324093" cy="414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3" name="Text Box 13"/>
            <p:cNvSpPr txBox="1">
              <a:spLocks noChangeArrowheads="1"/>
            </p:cNvSpPr>
            <p:nvPr/>
          </p:nvSpPr>
          <p:spPr bwMode="auto">
            <a:xfrm>
              <a:off x="6804025" y="3432176"/>
              <a:ext cx="2324093" cy="414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4" name="Text Box 14"/>
            <p:cNvSpPr txBox="1">
              <a:spLocks noChangeArrowheads="1"/>
            </p:cNvSpPr>
            <p:nvPr/>
          </p:nvSpPr>
          <p:spPr bwMode="auto">
            <a:xfrm>
              <a:off x="5334000" y="2886075"/>
              <a:ext cx="2343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 pitchFamily="49" charset="-122"/>
                </a:rPr>
                <a:t>I/O</a:t>
              </a:r>
              <a:r>
                <a:rPr lang="zh-CN" altLang="en-US" sz="2000" b="1">
                  <a:solidFill>
                    <a:schemeClr val="bg2"/>
                  </a:solidFill>
                  <a:ea typeface="楷体_GB2312" pitchFamily="49" charset="-122"/>
                </a:rPr>
                <a:t>  </a:t>
              </a:r>
              <a:r>
                <a:rPr lang="en-US" altLang="zh-CN" sz="2000" b="1">
                  <a:solidFill>
                    <a:schemeClr val="bg2"/>
                  </a:solidFill>
                  <a:ea typeface="楷体_GB2312" pitchFamily="49" charset="-122"/>
                </a:rPr>
                <a:t>ports</a:t>
              </a:r>
              <a:endParaRPr lang="zh-CN" altLang="en-US" sz="20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29715" name="Line 15"/>
            <p:cNvSpPr>
              <a:spLocks noChangeShapeType="1"/>
            </p:cNvSpPr>
            <p:nvPr/>
          </p:nvSpPr>
          <p:spPr bwMode="auto">
            <a:xfrm>
              <a:off x="2146300" y="1789113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Line 16"/>
            <p:cNvSpPr>
              <a:spLocks noChangeShapeType="1"/>
            </p:cNvSpPr>
            <p:nvPr/>
          </p:nvSpPr>
          <p:spPr bwMode="auto">
            <a:xfrm>
              <a:off x="2146300" y="4597400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Line 17"/>
            <p:cNvSpPr>
              <a:spLocks noChangeShapeType="1"/>
            </p:cNvSpPr>
            <p:nvPr/>
          </p:nvSpPr>
          <p:spPr bwMode="auto">
            <a:xfrm>
              <a:off x="2146300" y="5173663"/>
              <a:ext cx="61801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V="1">
              <a:off x="37449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 flipV="1">
              <a:off x="3203575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3419475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>
              <a:off x="4932363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>
              <a:off x="6588125" y="1789113"/>
              <a:ext cx="0" cy="722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 flipV="1">
              <a:off x="52816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 flipV="1">
              <a:off x="6843713" y="3660775"/>
              <a:ext cx="0" cy="9366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 flipV="1">
              <a:off x="4716463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V="1">
              <a:off x="6372225" y="3660775"/>
              <a:ext cx="0" cy="1512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 flipH="1">
              <a:off x="7237413" y="2776538"/>
              <a:ext cx="307975" cy="26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 flipH="1" flipV="1">
              <a:off x="7237413" y="3359150"/>
              <a:ext cx="307975" cy="26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Text Box 29"/>
            <p:cNvSpPr txBox="1">
              <a:spLocks noChangeArrowheads="1"/>
            </p:cNvSpPr>
            <p:nvPr/>
          </p:nvSpPr>
          <p:spPr bwMode="auto">
            <a:xfrm>
              <a:off x="3492500" y="1285875"/>
              <a:ext cx="649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AB</a:t>
              </a:r>
            </a:p>
          </p:txBody>
        </p:sp>
        <p:sp>
          <p:nvSpPr>
            <p:cNvPr id="29730" name="Text Box 30"/>
            <p:cNvSpPr txBox="1">
              <a:spLocks noChangeArrowheads="1"/>
            </p:cNvSpPr>
            <p:nvPr/>
          </p:nvSpPr>
          <p:spPr bwMode="auto">
            <a:xfrm>
              <a:off x="8316913" y="5029200"/>
              <a:ext cx="649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CB</a:t>
              </a:r>
            </a:p>
          </p:txBody>
        </p:sp>
        <p:sp>
          <p:nvSpPr>
            <p:cNvPr id="29731" name="Text Box 31"/>
            <p:cNvSpPr txBox="1">
              <a:spLocks noChangeArrowheads="1"/>
            </p:cNvSpPr>
            <p:nvPr/>
          </p:nvSpPr>
          <p:spPr bwMode="auto">
            <a:xfrm>
              <a:off x="8316913" y="4310063"/>
              <a:ext cx="649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DB</a:t>
              </a:r>
            </a:p>
          </p:txBody>
        </p:sp>
      </p:grpSp>
      <p:sp>
        <p:nvSpPr>
          <p:cNvPr id="2970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993775" y="5170488"/>
            <a:ext cx="5184775" cy="1512887"/>
          </a:xfrm>
          <a:solidFill>
            <a:schemeClr val="accent1"/>
          </a:solidFill>
          <a:ln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A bus connects all modules</a:t>
            </a:r>
            <a:endParaRPr lang="zh-CN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pro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r>
              <a:rPr lang="en-US" altLang="zh-CN" sz="2000" b="1"/>
              <a:t>simple</a:t>
            </a:r>
            <a:endParaRPr lang="zh-CN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con</a:t>
            </a:r>
            <a:r>
              <a:rPr lang="zh-CN" altLang="en-US" sz="2000" b="1">
                <a:solidFill>
                  <a:srgbClr val="FF3300"/>
                </a:solidFill>
              </a:rPr>
              <a:t>：</a:t>
            </a:r>
            <a:r>
              <a:rPr lang="en-US" altLang="zh-CN" sz="2000" b="1"/>
              <a:t>poor performance in terms of throughput</a:t>
            </a:r>
            <a:endParaRPr lang="zh-CN" altLang="en-US" sz="2000" b="1"/>
          </a:p>
        </p:txBody>
      </p:sp>
      <p:pic>
        <p:nvPicPr>
          <p:cNvPr id="29701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5181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矩形 1"/>
          <p:cNvSpPr>
            <a:spLocks noChangeArrowheads="1"/>
          </p:cNvSpPr>
          <p:nvPr/>
        </p:nvSpPr>
        <p:spPr bwMode="auto">
          <a:xfrm>
            <a:off x="6335713" y="5791200"/>
            <a:ext cx="94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Why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812212" cy="83239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CPU-Central Dual-Bus Structure</a:t>
            </a:r>
            <a:endParaRPr lang="zh-CN" altLang="en-US" dirty="0"/>
          </a:p>
        </p:txBody>
      </p:sp>
      <p:grpSp>
        <p:nvGrpSpPr>
          <p:cNvPr id="31747" name="组合 29"/>
          <p:cNvGrpSpPr>
            <a:grpSpLocks/>
          </p:cNvGrpSpPr>
          <p:nvPr/>
        </p:nvGrpSpPr>
        <p:grpSpPr bwMode="auto">
          <a:xfrm>
            <a:off x="762000" y="1447800"/>
            <a:ext cx="7620000" cy="3248025"/>
            <a:chOff x="309563" y="1628775"/>
            <a:chExt cx="8377237" cy="3744913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915168" y="1844757"/>
              <a:ext cx="1605637" cy="1579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0" name="Text Box 4"/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18367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bg2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922149" y="4207750"/>
              <a:ext cx="1223425" cy="1147634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309563" y="4508500"/>
              <a:ext cx="1836737" cy="39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bg2"/>
                  </a:solidFill>
                  <a:ea typeface="楷体_GB2312" pitchFamily="49" charset="-122"/>
                </a:rPr>
                <a:t>Memory</a:t>
              </a:r>
              <a:endParaRPr lang="zh-CN" altLang="en-US" sz="16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2506663" y="2133600"/>
              <a:ext cx="61801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1476375" y="3424238"/>
              <a:ext cx="0" cy="7826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3203200" y="2849625"/>
              <a:ext cx="1225171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6" name="Text Box 10"/>
            <p:cNvSpPr txBox="1">
              <a:spLocks noChangeArrowheads="1"/>
            </p:cNvSpPr>
            <p:nvPr/>
          </p:nvSpPr>
          <p:spPr bwMode="auto">
            <a:xfrm>
              <a:off x="2484438" y="3163888"/>
              <a:ext cx="2052637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4859450" y="2849625"/>
              <a:ext cx="1223425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8" name="Text Box 12"/>
            <p:cNvSpPr txBox="1">
              <a:spLocks noChangeArrowheads="1"/>
            </p:cNvSpPr>
            <p:nvPr/>
          </p:nvSpPr>
          <p:spPr bwMode="auto">
            <a:xfrm>
              <a:off x="4175125" y="3163888"/>
              <a:ext cx="2052639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7093380" y="2849625"/>
              <a:ext cx="1223425" cy="1149465"/>
            </a:xfrm>
            <a:prstGeom prst="rect">
              <a:avLst/>
            </a:prstGeom>
            <a:solidFill>
              <a:srgbClr val="66CC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6382845" y="3163888"/>
              <a:ext cx="2052637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I/O ports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3779838" y="2133600"/>
              <a:ext cx="0" cy="7350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5364163" y="2133600"/>
              <a:ext cx="0" cy="7159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7667625" y="2133600"/>
              <a:ext cx="0" cy="7159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3779838" y="3998913"/>
              <a:ext cx="0" cy="7350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7093380" y="4727572"/>
              <a:ext cx="1474359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6508719" y="4795838"/>
              <a:ext cx="2059019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7" name="Rectangle 21"/>
            <p:cNvSpPr>
              <a:spLocks noChangeArrowheads="1"/>
            </p:cNvSpPr>
            <p:nvPr/>
          </p:nvSpPr>
          <p:spPr bwMode="auto">
            <a:xfrm>
              <a:off x="4741541" y="4727572"/>
              <a:ext cx="1392190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8" name="Text Box 22"/>
            <p:cNvSpPr txBox="1">
              <a:spLocks noChangeArrowheads="1"/>
            </p:cNvSpPr>
            <p:nvPr/>
          </p:nvSpPr>
          <p:spPr bwMode="auto">
            <a:xfrm>
              <a:off x="3995548" y="4772025"/>
              <a:ext cx="2232215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69" name="Rectangle 23"/>
            <p:cNvSpPr>
              <a:spLocks noChangeArrowheads="1"/>
            </p:cNvSpPr>
            <p:nvPr/>
          </p:nvSpPr>
          <p:spPr bwMode="auto">
            <a:xfrm>
              <a:off x="2979806" y="4709269"/>
              <a:ext cx="1391038" cy="646116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0" name="Text Box 24"/>
            <p:cNvSpPr txBox="1">
              <a:spLocks noChangeArrowheads="1"/>
            </p:cNvSpPr>
            <p:nvPr/>
          </p:nvSpPr>
          <p:spPr bwMode="auto">
            <a:xfrm>
              <a:off x="2320101" y="4778375"/>
              <a:ext cx="2180463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7750" indent="-381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IO</a:t>
              </a:r>
              <a:r>
                <a:rPr lang="zh-CN" altLang="en-US" sz="1800" b="1">
                  <a:solidFill>
                    <a:schemeClr val="bg2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chemeClr val="bg2"/>
                  </a:solidFill>
                  <a:ea typeface="楷体_GB2312" pitchFamily="49" charset="-122"/>
                </a:rPr>
                <a:t>device</a:t>
              </a:r>
              <a:endParaRPr lang="zh-CN" altLang="en-US" sz="1800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>
              <a:off x="5580063" y="3998913"/>
              <a:ext cx="0" cy="7350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>
              <a:off x="7685088" y="3975100"/>
              <a:ext cx="0" cy="7350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Text Box 27"/>
            <p:cNvSpPr txBox="1">
              <a:spLocks noChangeArrowheads="1"/>
            </p:cNvSpPr>
            <p:nvPr/>
          </p:nvSpPr>
          <p:spPr bwMode="auto">
            <a:xfrm>
              <a:off x="3779838" y="1628775"/>
              <a:ext cx="3384550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I/O bus</a:t>
              </a:r>
              <a:endParaRPr lang="zh-CN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31774" name="Text Box 28"/>
            <p:cNvSpPr txBox="1">
              <a:spLocks noChangeArrowheads="1"/>
            </p:cNvSpPr>
            <p:nvPr/>
          </p:nvSpPr>
          <p:spPr bwMode="auto">
            <a:xfrm>
              <a:off x="1476375" y="3644900"/>
              <a:ext cx="1932766" cy="42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bg2"/>
                  </a:solidFill>
                </a:rPr>
                <a:t>Memory bus</a:t>
              </a:r>
              <a:endParaRPr lang="zh-CN" altLang="en-US" sz="1800" b="1">
                <a:solidFill>
                  <a:schemeClr val="bg2"/>
                </a:solidFill>
              </a:endParaRPr>
            </a:p>
          </p:txBody>
        </p:sp>
      </p:grpSp>
      <p:sp>
        <p:nvSpPr>
          <p:cNvPr id="3174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900113" y="5135563"/>
            <a:ext cx="8015287" cy="1570037"/>
          </a:xfrm>
          <a:solidFill>
            <a:srgbClr val="DDDDDD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2"/>
                </a:solidFill>
              </a:rPr>
              <a:t>A dedicated bus between CPU and memory, and a dedicated bus between CPU and I/O devices</a:t>
            </a:r>
            <a:endParaRPr lang="zh-CN" altLang="en-US" sz="1800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pro</a:t>
            </a:r>
            <a:r>
              <a:rPr lang="zh-CN" altLang="en-US" sz="1800" b="1">
                <a:solidFill>
                  <a:schemeClr val="bg2"/>
                </a:solidFill>
              </a:rPr>
              <a:t>：</a:t>
            </a:r>
            <a:r>
              <a:rPr lang="en-US" altLang="zh-CN" sz="1800" b="1">
                <a:solidFill>
                  <a:schemeClr val="bg2"/>
                </a:solidFill>
              </a:rPr>
              <a:t>efficient in terms of data transfer</a:t>
            </a:r>
            <a:endParaRPr lang="zh-CN" altLang="en-US" sz="1800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FF3300"/>
                </a:solidFill>
              </a:rPr>
              <a:t>con</a:t>
            </a:r>
            <a:r>
              <a:rPr lang="zh-CN" altLang="en-US" sz="1800" b="1">
                <a:solidFill>
                  <a:schemeClr val="bg2"/>
                </a:solidFill>
              </a:rPr>
              <a:t>：</a:t>
            </a:r>
            <a:r>
              <a:rPr lang="en-US" altLang="zh-CN" sz="1800" b="1">
                <a:solidFill>
                  <a:schemeClr val="bg2"/>
                </a:solidFill>
              </a:rPr>
              <a:t>information between memory and I/O devices has to go through CPU. Therefore, poor CPU performance</a:t>
            </a:r>
            <a:endParaRPr lang="zh-CN" alt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509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Memory-Central Dual-Bus Structure</a:t>
            </a:r>
            <a:endParaRPr lang="zh-CN" altLang="en-US" sz="40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3450" y="2611438"/>
            <a:ext cx="1606550" cy="15795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4213" y="3222625"/>
            <a:ext cx="1836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ea typeface="楷体_GB2312" pitchFamily="49" charset="-122"/>
              </a:rPr>
              <a:t>CPU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652838" y="261143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0063" y="2895600"/>
            <a:ext cx="183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Memory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84213" y="1876425"/>
            <a:ext cx="8002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763713" y="1876425"/>
            <a:ext cx="0" cy="782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253038" y="259238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652963" y="2906713"/>
            <a:ext cx="205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port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92950" y="2592388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43663" y="2906713"/>
            <a:ext cx="205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</a:rPr>
              <a:t>I/O port</a:t>
            </a:r>
            <a:endParaRPr lang="zh-CN" altLang="en-US" sz="20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265613" y="18764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5757863" y="18764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7667625" y="18764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2540000" y="3200400"/>
            <a:ext cx="1117600" cy="2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7342188" y="44704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588125" y="4538663"/>
            <a:ext cx="197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device</a:t>
            </a: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395913" y="44704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649788" y="4583113"/>
            <a:ext cx="197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device</a:t>
            </a: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973763" y="3741738"/>
            <a:ext cx="0" cy="735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85088" y="37179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4140200" y="1371600"/>
            <a:ext cx="216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I/O</a:t>
            </a:r>
            <a:r>
              <a:rPr lang="zh-CN" altLang="en-US" sz="1800" b="1">
                <a:solidFill>
                  <a:schemeClr val="bg2"/>
                </a:solidFill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bus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2627313" y="3316288"/>
            <a:ext cx="1182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</a:rPr>
              <a:t>Memory bus</a:t>
            </a:r>
            <a:endParaRPr lang="zh-CN" altLang="en-US" sz="1800" b="1">
              <a:solidFill>
                <a:schemeClr val="bg2"/>
              </a:solidFill>
            </a:endParaRPr>
          </a:p>
        </p:txBody>
      </p:sp>
      <p:sp>
        <p:nvSpPr>
          <p:cNvPr id="3381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4248150" cy="1441450"/>
          </a:xfrm>
          <a:solidFill>
            <a:srgbClr val="DDDDDD"/>
          </a:solidFill>
          <a:ln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400" b="1"/>
              <a:t>Gain both High CPU performance and data transfer throughput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(1) – Data Bus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Used to provide a path for moving data between system modules</a:t>
            </a:r>
          </a:p>
          <a:p>
            <a:pPr eaLnBrk="1" hangingPunct="1"/>
            <a:r>
              <a:rPr lang="en-US" altLang="zh-CN" sz="2800" dirty="0"/>
              <a:t>Bidirectional</a:t>
            </a:r>
          </a:p>
          <a:p>
            <a:pPr lvl="1" eaLnBrk="1" hangingPunct="1"/>
            <a:r>
              <a:rPr lang="en-US" altLang="zh-CN" sz="2400" dirty="0"/>
              <a:t>CPU </a:t>
            </a:r>
            <a:r>
              <a:rPr lang="en-US" altLang="zh-CN" sz="2400" b="1" dirty="0">
                <a:solidFill>
                  <a:srgbClr val="FF0000"/>
                </a:solidFill>
              </a:rPr>
              <a:t>read</a:t>
            </a:r>
            <a:r>
              <a:rPr lang="en-US" altLang="zh-CN" sz="2400" dirty="0"/>
              <a:t>: Memory (I/O device) -&gt; CPU</a:t>
            </a:r>
          </a:p>
          <a:p>
            <a:pPr lvl="1" eaLnBrk="1" hangingPunct="1"/>
            <a:r>
              <a:rPr lang="en-US" altLang="zh-CN" sz="2400" dirty="0"/>
              <a:t>CPU </a:t>
            </a:r>
            <a:r>
              <a:rPr lang="en-US" altLang="zh-CN" sz="2400" b="1" dirty="0">
                <a:solidFill>
                  <a:srgbClr val="FF0000"/>
                </a:solidFill>
              </a:rPr>
              <a:t>write</a:t>
            </a:r>
            <a:r>
              <a:rPr lang="en-US" altLang="zh-CN" sz="2400" dirty="0"/>
              <a:t>: CPU -&gt; Memory (I/O device) </a:t>
            </a:r>
          </a:p>
          <a:p>
            <a:pPr eaLnBrk="1" hangingPunct="1"/>
            <a:r>
              <a:rPr lang="en-US" altLang="zh-CN" sz="2800" dirty="0"/>
              <a:t>The width of data bus</a:t>
            </a:r>
          </a:p>
          <a:p>
            <a:pPr lvl="1" eaLnBrk="1" hangingPunct="1"/>
            <a:r>
              <a:rPr lang="en-US" altLang="zh-CN" sz="2400" dirty="0"/>
              <a:t>is as wide as the registers of a CPU (i.e. the width of a </a:t>
            </a:r>
            <a:r>
              <a:rPr lang="en-US" altLang="zh-CN" sz="2400" b="1" i="1" dirty="0">
                <a:solidFill>
                  <a:srgbClr val="00B0F0"/>
                </a:solidFill>
              </a:rPr>
              <a:t>word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en-US" altLang="zh-CN" sz="2400" dirty="0"/>
              <a:t>determines how much data the processor can read or write in one memory or I/O cycle</a:t>
            </a:r>
          </a:p>
          <a:p>
            <a:pPr lvl="1" eaLnBrk="1" hangingPunct="1"/>
            <a:r>
              <a:rPr lang="en-US" altLang="zh-CN" sz="2400" dirty="0"/>
              <a:t>Which also defines a </a:t>
            </a:r>
            <a:r>
              <a:rPr lang="en-US" altLang="zh-CN" sz="2400" b="1" dirty="0">
                <a:solidFill>
                  <a:srgbClr val="00B0F0"/>
                </a:solidFill>
              </a:rPr>
              <a:t>word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of this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(2) - Address Bus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Used to designate the source or destination of the data on </a:t>
            </a:r>
            <a:r>
              <a:rPr lang="en-US" altLang="zh-CN" sz="2800"/>
              <a:t>the address </a:t>
            </a:r>
            <a:r>
              <a:rPr lang="en-US" altLang="zh-CN" sz="2800" dirty="0"/>
              <a:t>bus that the processor intends to communicate with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7030A0"/>
                </a:solidFill>
              </a:rPr>
              <a:t>Unidirectional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memory or I/O devices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width of the address bus, </a:t>
            </a:r>
            <a:r>
              <a:rPr lang="en-US" altLang="zh-CN" sz="2800" i="1" dirty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determines the total number of memory locations addressable by a given CPU, which is </a:t>
            </a:r>
            <a:r>
              <a:rPr lang="en-US" altLang="zh-CN" sz="2400" b="1" dirty="0"/>
              <a:t>2</a:t>
            </a:r>
            <a:r>
              <a:rPr lang="en-US" altLang="zh-CN" sz="2400" b="1" i="1" baseline="30000" dirty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e.g., </a:t>
            </a:r>
            <a:r>
              <a:rPr lang="en-US" altLang="zh-CN" sz="2400" dirty="0"/>
              <a:t>8086 has a 20-bit address bus which corresponds to 2</a:t>
            </a:r>
            <a:r>
              <a:rPr lang="en-US" altLang="zh-CN" sz="2400" baseline="30000" dirty="0"/>
              <a:t>20</a:t>
            </a:r>
            <a:r>
              <a:rPr lang="en-US" altLang="zh-CN" sz="2400" dirty="0"/>
              <a:t> addresses or 1M (1 Meg) addresses or memory locations;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Pentium has 32-bit address bus, what is the size of its addressable memory?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How to calculate the capacity (size) of memory that a CPU can support then?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81000" y="103188"/>
            <a:ext cx="8382000" cy="9636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Hardware: BUS (3) – Control Bus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Used to control each module and the use of data and address buses</a:t>
            </a:r>
          </a:p>
          <a:p>
            <a:pPr lvl="1" eaLnBrk="1" hangingPunct="1"/>
            <a:r>
              <a:rPr lang="en-US" altLang="zh-CN" sz="2400" dirty="0"/>
              <a:t>Command and timing information between modules</a:t>
            </a:r>
          </a:p>
          <a:p>
            <a:pPr lvl="1" eaLnBrk="1" hangingPunct="1"/>
            <a:r>
              <a:rPr lang="en-US" altLang="zh-CN" sz="2400" dirty="0"/>
              <a:t>e.g., memory read/write, IO read/write, Bus request/grant</a:t>
            </a:r>
          </a:p>
          <a:p>
            <a:pPr eaLnBrk="1" hangingPunct="1"/>
            <a:r>
              <a:rPr lang="en-US" altLang="zh-CN" sz="2800" dirty="0"/>
              <a:t>Consists of two sets of unidirectional control signals</a:t>
            </a:r>
          </a:p>
          <a:p>
            <a:pPr lvl="1" eaLnBrk="1" hangingPunct="1"/>
            <a:r>
              <a:rPr lang="en-US" altLang="zh-CN" sz="2400" dirty="0"/>
              <a:t>Command signal: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Memory (I/O device) </a:t>
            </a:r>
          </a:p>
          <a:p>
            <a:pPr lvl="1" eaLnBrk="1" hangingPunct="1"/>
            <a:r>
              <a:rPr lang="en-US" altLang="zh-CN" sz="2400" dirty="0"/>
              <a:t>State signal: Memory (I/O device)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CPU</a:t>
            </a:r>
          </a:p>
          <a:p>
            <a:pPr eaLnBrk="1" hangingPunct="1"/>
            <a:r>
              <a:rPr lang="en-US" altLang="zh-CN" sz="2800" dirty="0" err="1">
                <a:solidFill>
                  <a:srgbClr val="FF0000"/>
                </a:solidFill>
              </a:rPr>
              <a:t>Input/Output</a:t>
            </a:r>
            <a:r>
              <a:rPr lang="en-US" altLang="zh-CN" sz="2800" dirty="0">
                <a:solidFill>
                  <a:srgbClr val="FF0000"/>
                </a:solidFill>
              </a:rPr>
              <a:t> is defined from the processor’s point of view</a:t>
            </a:r>
          </a:p>
          <a:p>
            <a:pPr lvl="1" eaLnBrk="1" hangingPunct="1"/>
            <a:r>
              <a:rPr lang="en-US" altLang="zh-CN" sz="2400" dirty="0"/>
              <a:t>e.g., when Memory (I/O device) Read is active, data is input to the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00200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Memory-mapped I/O, </a:t>
            </a:r>
            <a:r>
              <a:rPr lang="zh-CN" altLang="en-US" sz="2800" b="1" dirty="0"/>
              <a:t>存储器映像寻址方式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One single address space for both memory and I/O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Status and data registers of I/O modules are treated as memory locations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Using the same machine instructions to access both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e.g., ARM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Isolated I/O, I/O</a:t>
            </a:r>
            <a:r>
              <a:rPr lang="zh-CN" altLang="en-US" sz="2800" b="1" dirty="0"/>
              <a:t>单独编址方式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Two separate address spaces for memory and I/O modules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Using different sets of accessing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e.g., Intel 8086</a:t>
            </a:r>
            <a:endParaRPr lang="zh-CN" altLang="en-US" sz="2400" dirty="0"/>
          </a:p>
        </p:txBody>
      </p:sp>
      <p:sp>
        <p:nvSpPr>
          <p:cNvPr id="3891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Addressing </a:t>
            </a:r>
            <a:r>
              <a:rPr lang="en-US" altLang="zh-CN" sz="4000" dirty="0" smtClean="0">
                <a:solidFill>
                  <a:srgbClr val="A50021"/>
                </a:solidFill>
              </a:rPr>
              <a:t>Schemes </a:t>
            </a:r>
            <a:r>
              <a:rPr lang="zh-CN" altLang="en-US" sz="4000" b="1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寻址方式</a:t>
            </a:r>
            <a:endParaRPr lang="en-US" altLang="zh-CN" sz="40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Memory-mapped I/O 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1331913" y="2152650"/>
          <a:ext cx="6624637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Picture" r:id="rId3" imgW="3429000" imgH="1828800" progId="Word.Picture.8">
                  <p:embed/>
                </p:oleObj>
              </mc:Choice>
              <mc:Fallback>
                <p:oleObj name="Picture" r:id="rId3" imgW="342900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52650"/>
                        <a:ext cx="6624637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rgbClr val="A50021"/>
                </a:solidFill>
              </a:rPr>
              <a:t>Isolated I/O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396875" y="1676400"/>
          <a:ext cx="482441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Picture" r:id="rId4" imgW="3429000" imgH="1828800" progId="Word.Picture.8">
                  <p:embed/>
                </p:oleObj>
              </mc:Choice>
              <mc:Fallback>
                <p:oleObj name="Picture" r:id="rId4" imgW="342900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676400"/>
                        <a:ext cx="482441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439863" y="4800600"/>
            <a:ext cx="302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Dedicated address lines</a:t>
            </a:r>
            <a:endParaRPr lang="zh-CN" altLang="en-US" sz="1800" b="1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5410200" y="4800600"/>
            <a:ext cx="312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Multiplexing address lines</a:t>
            </a:r>
            <a:endParaRPr lang="zh-CN" altLang="en-US" sz="1800" b="1"/>
          </a:p>
        </p:txBody>
      </p:sp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4211638" y="1676400"/>
          <a:ext cx="4824412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Picture" r:id="rId6" imgW="3424428" imgH="1830324" progId="Word.Picture.8">
                  <p:embed/>
                </p:oleObj>
              </mc:Choice>
              <mc:Fallback>
                <p:oleObj name="Picture" r:id="rId6" imgW="3424428" imgH="183032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76400"/>
                        <a:ext cx="4824412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3400" y="5338763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</a:rPr>
              <a:t>What is the essential difference between the memory-mapped and isolated I/O addressing schemes?</a:t>
            </a:r>
            <a:endParaRPr lang="zh-CN" altLang="en-US"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Microcontrollers (MCS) </a:t>
            </a:r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微控制器</a:t>
            </a:r>
            <a:endParaRPr lang="en-US" altLang="zh-CN" sz="4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3399"/>
                </a:solidFill>
              </a:rPr>
              <a:t>A microcontroller has a CPU </a:t>
            </a:r>
            <a:r>
              <a:rPr lang="en-US" altLang="zh-CN" sz="2400">
                <a:solidFill>
                  <a:srgbClr val="00B0F0"/>
                </a:solidFill>
              </a:rPr>
              <a:t>in addition to </a:t>
            </a:r>
            <a:r>
              <a:rPr lang="en-US" altLang="zh-CN" sz="2400">
                <a:solidFill>
                  <a:srgbClr val="333399"/>
                </a:solidFill>
              </a:rPr>
              <a:t>a fixed amount of RAM, ROM, I/O ports on one single chip</a:t>
            </a:r>
          </a:p>
          <a:p>
            <a:pPr eaLnBrk="1" hangingPunct="1"/>
            <a:r>
              <a:rPr lang="en-US" altLang="zh-CN" sz="2400">
                <a:solidFill>
                  <a:srgbClr val="333399"/>
                </a:solidFill>
              </a:rPr>
              <a:t>Ideal for applications in which cost and space are critical</a:t>
            </a:r>
          </a:p>
          <a:p>
            <a:pPr eaLnBrk="1" hangingPunct="1"/>
            <a:r>
              <a:rPr lang="en-US" altLang="zh-CN" sz="2200">
                <a:solidFill>
                  <a:srgbClr val="333399"/>
                </a:solidFill>
              </a:rPr>
              <a:t>Example: a TV remote control does not need the computing power of a 486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81400"/>
            <a:ext cx="4191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8" descr="800px-Columbia_Supercomputer_-_NASA_Advanced_Supercomputing_Facili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922588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8" descr="220px-EDSAC_(10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2565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zh-CN"/>
              <a:t>What is a computer?</a:t>
            </a:r>
          </a:p>
        </p:txBody>
      </p:sp>
      <p:pic>
        <p:nvPicPr>
          <p:cNvPr id="4101" name="Picture 4" descr="DSCF00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26035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7" descr="800px-Dell_PowerEdge_Servers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9" descr="800px-DM_IBM_S360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14400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5" descr="716px-Intertec_Superbrain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1825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0" descr="800px-G5_supplying_Wikipedia_via_Gigabit_at_the_Lange_Nacht_der_Wissenschaften_2006_in_Dresden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27432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7" descr="1201-low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5"/>
          <a:stretch>
            <a:fillRect/>
          </a:stretch>
        </p:blipFill>
        <p:spPr bwMode="gray">
          <a:xfrm>
            <a:off x="4114800" y="5715000"/>
            <a:ext cx="1851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图片 11" descr="embedded computer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1792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31" descr="3CR9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43800" y="5521325"/>
            <a:ext cx="130651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1" descr="pixstar_gcx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00400" y="6096000"/>
            <a:ext cx="952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图片 6" descr="800px-Acer_Aspire_8920_Gemstone_by_Georgy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1690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9" descr="SonyM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81600" y="4572000"/>
            <a:ext cx="1152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3" descr="r38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/>
          <a:stretch>
            <a:fillRect/>
          </a:stretch>
        </p:blipFill>
        <p:spPr bwMode="gray">
          <a:xfrm>
            <a:off x="7162800" y="5105400"/>
            <a:ext cx="55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3" name="Object 2"/>
          <p:cNvGraphicFramePr>
            <a:graphicFrameLocks noChangeAspect="1"/>
          </p:cNvGraphicFramePr>
          <p:nvPr/>
        </p:nvGraphicFramePr>
        <p:xfrm>
          <a:off x="5638800" y="6019800"/>
          <a:ext cx="1600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Image" r:id="rId18" imgW="4155312" imgH="1334275" progId="Photoshop.Image.10">
                  <p:embed/>
                </p:oleObj>
              </mc:Choice>
              <mc:Fallback>
                <p:oleObj name="Image" r:id="rId18" imgW="4155312" imgH="1334275" progId="Photoshop.Image.1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5638800" y="6019800"/>
                        <a:ext cx="1600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A50021"/>
                </a:solidFill>
              </a:rPr>
              <a:t>Embedded Systems </a:t>
            </a:r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嵌入式系统</a:t>
            </a:r>
            <a:endParaRPr lang="en-US" altLang="zh-CN" sz="40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5238"/>
            <a:ext cx="8763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An embedded system uses a </a:t>
            </a:r>
            <a:r>
              <a:rPr lang="en-US" altLang="zh-CN" sz="2400" b="1" i="1" dirty="0">
                <a:solidFill>
                  <a:srgbClr val="333399"/>
                </a:solidFill>
              </a:rPr>
              <a:t>microcontroller</a:t>
            </a:r>
            <a:r>
              <a:rPr lang="en-US" altLang="zh-CN" sz="2400" dirty="0">
                <a:solidFill>
                  <a:srgbClr val="333399"/>
                </a:solidFill>
              </a:rPr>
              <a:t> or a </a:t>
            </a:r>
            <a:r>
              <a:rPr lang="en-US" altLang="zh-CN" sz="2400" b="1" i="1" dirty="0">
                <a:solidFill>
                  <a:srgbClr val="333399"/>
                </a:solidFill>
              </a:rPr>
              <a:t>microprocessor</a:t>
            </a:r>
            <a:r>
              <a:rPr lang="en-US" altLang="zh-CN" sz="2400" dirty="0">
                <a:solidFill>
                  <a:srgbClr val="333399"/>
                </a:solidFill>
              </a:rPr>
              <a:t> to </a:t>
            </a:r>
            <a:r>
              <a:rPr lang="en-US" altLang="zh-CN" sz="2400" dirty="0">
                <a:solidFill>
                  <a:srgbClr val="00B0F0"/>
                </a:solidFill>
              </a:rPr>
              <a:t>do one task and one task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Example: toys, TV remote, keyless entry, etc.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Using microcontrollers is cheap but sometimes inadequate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33399"/>
                </a:solidFill>
              </a:rPr>
              <a:t>Microcontrollers differ in terms of their RAM,ROM, I/O sizes and type.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ROM (often used as program memory, like BIOS)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OTP (One Time-Programmable)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UV-ROM, EEPROM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Flash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</a:rPr>
              <a:t>RAM (can be used as both program mem and data mem)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SRAM(static RAM):cache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333399"/>
                </a:solidFill>
              </a:rPr>
              <a:t>DRAM(Dynamic RAM): main memory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SDRAM (</a:t>
            </a:r>
            <a:r>
              <a:rPr lang="en-US" altLang="zh-CN" sz="1600" dirty="0" err="1">
                <a:solidFill>
                  <a:srgbClr val="333399"/>
                </a:solidFill>
              </a:rPr>
              <a:t>Synchrous</a:t>
            </a:r>
            <a:r>
              <a:rPr lang="en-US" altLang="zh-CN" sz="1600" dirty="0">
                <a:solidFill>
                  <a:srgbClr val="333399"/>
                </a:solidFill>
              </a:rPr>
              <a:t> DRAM)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DDR DRAM (Double Data Rate DRAM)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333399"/>
                </a:solidFill>
              </a:rPr>
              <a:t>DDRII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204200" cy="4018384"/>
          </a:xfrm>
        </p:spPr>
        <p:txBody>
          <a:bodyPr/>
          <a:lstStyle/>
          <a:p>
            <a:r>
              <a:rPr lang="en-GB" dirty="0"/>
              <a:t>Go </a:t>
            </a:r>
            <a:r>
              <a:rPr lang="en-GB" dirty="0" err="1"/>
              <a:t>Jbox</a:t>
            </a:r>
            <a:r>
              <a:rPr lang="en-US" altLang="zh-CN" dirty="0"/>
              <a:t>/Canvas</a:t>
            </a:r>
            <a:r>
              <a:rPr lang="en-GB" dirty="0"/>
              <a:t> site and download the Assignment One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jbox.sjtu.edu.cn</a:t>
            </a:r>
            <a:r>
              <a:rPr lang="en-US" altLang="zh-CN" dirty="0"/>
              <a:t>/l/5odWhf (Password:EI209) 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https://oc.sjtu.edu.cn</a:t>
            </a:r>
            <a:endParaRPr lang="en-US" altLang="zh-CN" dirty="0"/>
          </a:p>
          <a:p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  <a:r>
              <a:rPr lang="zh-CN" altLang="en-US" dirty="0"/>
              <a:t> </a:t>
            </a:r>
            <a:r>
              <a:rPr lang="en-US" altLang="zh-CN" dirty="0"/>
              <a:t>27.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3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1111"/>
            <a:ext cx="8839200" cy="944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A50021"/>
                </a:solidFill>
              </a:rPr>
              <a:t>Von Neumann Architecture </a:t>
            </a:r>
            <a:r>
              <a:rPr lang="zh-CN" altLang="en-US" sz="36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冯诺依曼结构</a:t>
            </a:r>
            <a:endParaRPr lang="en-US" altLang="zh-CN" sz="36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1752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6" descr="File:Harvard architectur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21100"/>
            <a:ext cx="3733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35"/>
          <p:cNvSpPr>
            <a:spLocks noChangeArrowheads="1"/>
          </p:cNvSpPr>
          <p:nvPr/>
        </p:nvSpPr>
        <p:spPr bwMode="auto">
          <a:xfrm>
            <a:off x="228600" y="3429000"/>
            <a:ext cx="5715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>
                <a:solidFill>
                  <a:srgbClr val="333399"/>
                </a:solidFill>
              </a:rPr>
              <a:t>1.Five components partitioning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Input </a:t>
            </a:r>
            <a:r>
              <a:rPr lang="zh-CN" altLang="en-US" sz="1800" dirty="0">
                <a:solidFill>
                  <a:srgbClr val="333399"/>
                </a:solidFill>
              </a:rPr>
              <a:t>输入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Output </a:t>
            </a:r>
            <a:r>
              <a:rPr lang="zh-CN" altLang="en-US" sz="1800" dirty="0">
                <a:solidFill>
                  <a:srgbClr val="333399"/>
                </a:solidFill>
              </a:rPr>
              <a:t>输出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Memory </a:t>
            </a:r>
            <a:r>
              <a:rPr lang="zh-CN" altLang="en-US" sz="1800" dirty="0">
                <a:solidFill>
                  <a:srgbClr val="333399"/>
                </a:solidFill>
              </a:rPr>
              <a:t>存储器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ALU </a:t>
            </a:r>
            <a:r>
              <a:rPr lang="zh-CN" altLang="en-US" sz="1800" dirty="0">
                <a:solidFill>
                  <a:srgbClr val="333399"/>
                </a:solidFill>
              </a:rPr>
              <a:t>算术逻辑单元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  Control unit </a:t>
            </a:r>
            <a:r>
              <a:rPr lang="zh-CN" altLang="en-US" sz="1800" dirty="0">
                <a:solidFill>
                  <a:srgbClr val="333399"/>
                </a:solidFill>
              </a:rPr>
              <a:t>控制单元</a:t>
            </a:r>
            <a:endParaRPr lang="en-US" altLang="zh-CN" sz="18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>
                <a:solidFill>
                  <a:srgbClr val="333399"/>
                </a:solidFill>
              </a:rPr>
              <a:t>2. Three key concepts:</a:t>
            </a: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Both </a:t>
            </a:r>
            <a:r>
              <a:rPr lang="en-US" altLang="zh-CN" sz="1800" b="1" i="1" dirty="0">
                <a:solidFill>
                  <a:srgbClr val="00B0F0"/>
                </a:solidFill>
              </a:rPr>
              <a:t>instructions</a:t>
            </a:r>
            <a:r>
              <a:rPr lang="en-US" altLang="zh-CN" sz="1800" dirty="0">
                <a:solidFill>
                  <a:srgbClr val="333399"/>
                </a:solidFill>
              </a:rPr>
              <a:t> and </a:t>
            </a:r>
            <a:r>
              <a:rPr lang="en-US" altLang="zh-CN" sz="1800" b="1" i="1" dirty="0">
                <a:solidFill>
                  <a:srgbClr val="00B0F0"/>
                </a:solidFill>
              </a:rPr>
              <a:t>data</a:t>
            </a:r>
            <a:r>
              <a:rPr lang="en-US" altLang="zh-CN" sz="1800" dirty="0">
                <a:solidFill>
                  <a:srgbClr val="333399"/>
                </a:solidFill>
              </a:rPr>
              <a:t> are stored in a </a:t>
            </a:r>
            <a:r>
              <a:rPr lang="en-US" altLang="zh-CN" sz="1800" b="1" dirty="0">
                <a:solidFill>
                  <a:srgbClr val="FF0000"/>
                </a:solidFill>
              </a:rPr>
              <a:t>single</a:t>
            </a:r>
            <a:r>
              <a:rPr lang="en-US" altLang="zh-CN" sz="1800" dirty="0">
                <a:solidFill>
                  <a:srgbClr val="333399"/>
                </a:solidFill>
              </a:rPr>
              <a:t> read-write memory</a:t>
            </a: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The contents of memory are </a:t>
            </a:r>
            <a:r>
              <a:rPr lang="en-US" altLang="zh-CN" sz="1800" b="1" dirty="0">
                <a:solidFill>
                  <a:srgbClr val="FF0000"/>
                </a:solidFill>
              </a:rPr>
              <a:t>addressable</a:t>
            </a:r>
            <a:r>
              <a:rPr lang="en-US" altLang="zh-CN" sz="1800" dirty="0">
                <a:solidFill>
                  <a:srgbClr val="333399"/>
                </a:solidFill>
              </a:rPr>
              <a:t> by location, without regard to the type of data</a:t>
            </a:r>
          </a:p>
          <a:p>
            <a:pPr lvl="1" indent="-36576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333399"/>
                </a:solidFill>
              </a:rPr>
              <a:t>Execution occurs in a </a:t>
            </a:r>
            <a:r>
              <a:rPr lang="en-US" altLang="zh-CN" sz="1800" b="1" dirty="0">
                <a:solidFill>
                  <a:srgbClr val="FF0000"/>
                </a:solidFill>
              </a:rPr>
              <a:t>sequential</a:t>
            </a:r>
            <a:r>
              <a:rPr lang="en-US" altLang="zh-CN" sz="1800" dirty="0">
                <a:solidFill>
                  <a:srgbClr val="333399"/>
                </a:solidFill>
              </a:rPr>
              <a:t> fashion</a:t>
            </a:r>
          </a:p>
        </p:txBody>
      </p:sp>
      <p:grpSp>
        <p:nvGrpSpPr>
          <p:cNvPr id="6150" name="组合 42"/>
          <p:cNvGrpSpPr>
            <a:grpSpLocks/>
          </p:cNvGrpSpPr>
          <p:nvPr/>
        </p:nvGrpSpPr>
        <p:grpSpPr bwMode="auto">
          <a:xfrm>
            <a:off x="3124200" y="3849688"/>
            <a:ext cx="1766887" cy="990600"/>
            <a:chOff x="3429000" y="3276600"/>
            <a:chExt cx="2133600" cy="1295400"/>
          </a:xfrm>
        </p:grpSpPr>
        <p:sp>
          <p:nvSpPr>
            <p:cNvPr id="6153" name="AutoShape 4"/>
            <p:cNvSpPr>
              <a:spLocks/>
            </p:cNvSpPr>
            <p:nvPr/>
          </p:nvSpPr>
          <p:spPr bwMode="auto">
            <a:xfrm>
              <a:off x="3429000" y="3276600"/>
              <a:ext cx="1524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A50021"/>
                </a:solidFill>
              </a:endParaRPr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962401" y="3312057"/>
              <a:ext cx="1600199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I/O devices</a:t>
              </a:r>
            </a:p>
          </p:txBody>
        </p:sp>
        <p:sp>
          <p:nvSpPr>
            <p:cNvPr id="6155" name="AutoShape 6"/>
            <p:cNvSpPr>
              <a:spLocks/>
            </p:cNvSpPr>
            <p:nvPr/>
          </p:nvSpPr>
          <p:spPr bwMode="auto">
            <a:xfrm>
              <a:off x="3429000" y="4114800"/>
              <a:ext cx="152400" cy="4572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solidFill>
                  <a:srgbClr val="A50021"/>
                </a:solidFill>
              </a:endParaRPr>
            </a:p>
          </p:txBody>
        </p: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3962400" y="4191000"/>
              <a:ext cx="160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CPU</a:t>
              </a:r>
            </a:p>
          </p:txBody>
        </p:sp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3962400" y="3733800"/>
              <a:ext cx="160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Memory</a:t>
              </a:r>
            </a:p>
          </p:txBody>
        </p:sp>
      </p:grpSp>
      <p:sp>
        <p:nvSpPr>
          <p:cNvPr id="6151" name="TextBox 43"/>
          <p:cNvSpPr txBox="1">
            <a:spLocks noChangeArrowheads="1"/>
          </p:cNvSpPr>
          <p:nvPr/>
        </p:nvSpPr>
        <p:spPr bwMode="auto">
          <a:xfrm>
            <a:off x="6172200" y="6015038"/>
            <a:ext cx="2438400" cy="369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/>
              <a:t>Harvard architecture</a:t>
            </a:r>
          </a:p>
        </p:txBody>
      </p:sp>
      <p:pic>
        <p:nvPicPr>
          <p:cNvPr id="6152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96975"/>
            <a:ext cx="4457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500"/>
            <a:ext cx="784860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400" b="1" dirty="0">
                <a:solidFill>
                  <a:srgbClr val="A50021"/>
                </a:solidFill>
              </a:rPr>
              <a:t>Microprocessor </a:t>
            </a:r>
            <a:r>
              <a:rPr lang="zh-CN" altLang="en-US" sz="3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</a:t>
            </a:r>
            <a:endParaRPr lang="en-US" altLang="zh-CN" sz="34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333399"/>
                </a:solidFill>
              </a:rPr>
              <a:t>Microprocessors </a:t>
            </a:r>
          </a:p>
          <a:p>
            <a:pPr lvl="1" eaLnBrk="1" hangingPunct="1"/>
            <a:r>
              <a:rPr lang="en-US" altLang="zh-CN" sz="2400" dirty="0"/>
              <a:t>the CPU circuitry can been reduced to </a:t>
            </a:r>
            <a:r>
              <a:rPr lang="en-US" altLang="zh-CN" sz="2400" i="1" dirty="0"/>
              <a:t>IC </a:t>
            </a:r>
            <a:r>
              <a:rPr lang="en-US" altLang="zh-CN" sz="2400" dirty="0"/>
              <a:t>(Integrated Circuit)</a:t>
            </a:r>
            <a:r>
              <a:rPr lang="en-US" altLang="zh-CN" sz="2400" i="1" dirty="0"/>
              <a:t> s</a:t>
            </a:r>
            <a:r>
              <a:rPr lang="en-US" altLang="zh-CN" sz="2400" dirty="0"/>
              <a:t>cale, consisting of </a:t>
            </a:r>
            <a:r>
              <a:rPr lang="en-US" altLang="zh-CN" sz="2400" b="1" i="1" dirty="0"/>
              <a:t>ALU</a:t>
            </a:r>
            <a:r>
              <a:rPr lang="en-US" altLang="zh-CN" sz="2400" dirty="0"/>
              <a:t>, </a:t>
            </a:r>
            <a:r>
              <a:rPr lang="en-US" altLang="zh-CN" sz="2400" b="1" i="1" dirty="0"/>
              <a:t>CU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registers</a:t>
            </a:r>
          </a:p>
          <a:p>
            <a:pPr lvl="1" eaLnBrk="1" hangingPunct="1"/>
            <a:r>
              <a:rPr lang="en-US" altLang="zh-CN" sz="2400" dirty="0"/>
              <a:t>contains </a:t>
            </a:r>
            <a:r>
              <a:rPr lang="en-US" altLang="zh-CN" sz="2400" b="1" dirty="0">
                <a:solidFill>
                  <a:srgbClr val="FF0000"/>
                </a:solidFill>
              </a:rPr>
              <a:t>no</a:t>
            </a:r>
            <a:r>
              <a:rPr lang="en-US" altLang="zh-CN" sz="2400" dirty="0"/>
              <a:t> RAM, ROM, or I/O ports on the chip itself</a:t>
            </a:r>
          </a:p>
          <a:p>
            <a:pPr lvl="1" eaLnBrk="1" hangingPunct="1"/>
            <a:r>
              <a:rPr lang="en-US" altLang="zh-CN" sz="2400" dirty="0"/>
              <a:t>e.g., Intel’s x86 family (8088, 8086, 80386, 80386, 80486, Pentium); Motorola’s 680x0 family (68000, 68010, 68020,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3"/>
            <a:ext cx="9144000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Microcomputer 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微型计算机</a:t>
            </a:r>
            <a:endParaRPr lang="en-US" altLang="zh-CN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</a:rPr>
              <a:t>CPU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processes information stored in the memory</a:t>
            </a:r>
          </a:p>
          <a:p>
            <a:pPr lvl="1" eaLnBrk="1" hangingPunct="1"/>
            <a:r>
              <a:rPr lang="en-US" altLang="zh-CN" sz="2000" i="1" dirty="0">
                <a:solidFill>
                  <a:srgbClr val="7030A0"/>
                </a:solidFill>
              </a:rPr>
              <a:t>Microprocessor</a:t>
            </a:r>
            <a:endParaRPr lang="en-US" altLang="zh-CN" sz="2000" i="1" dirty="0"/>
          </a:p>
          <a:p>
            <a:pPr eaLnBrk="1" hangingPunct="1"/>
            <a:r>
              <a:rPr lang="en-US" altLang="zh-CN" sz="2400" i="1" dirty="0">
                <a:solidFill>
                  <a:srgbClr val="FF0000"/>
                </a:solidFill>
              </a:rPr>
              <a:t>Memory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stores both instructions and data</a:t>
            </a:r>
          </a:p>
          <a:p>
            <a:pPr lvl="1" eaLnBrk="1" hangingPunct="1"/>
            <a:r>
              <a:rPr lang="en-US" altLang="zh-CN" sz="2000" dirty="0"/>
              <a:t>ROM, RAM</a:t>
            </a:r>
          </a:p>
          <a:p>
            <a:pPr eaLnBrk="1" hangingPunct="1"/>
            <a:r>
              <a:rPr lang="en-US" altLang="zh-CN" sz="2400" i="1" dirty="0" err="1">
                <a:solidFill>
                  <a:srgbClr val="FF0000"/>
                </a:solidFill>
              </a:rPr>
              <a:t>Input/Output</a:t>
            </a:r>
            <a:r>
              <a:rPr lang="en-US" altLang="zh-CN" sz="2400" i="1" dirty="0">
                <a:solidFill>
                  <a:srgbClr val="FF0000"/>
                </a:solidFill>
              </a:rPr>
              <a:t> ports, I/O</a:t>
            </a:r>
            <a:r>
              <a:rPr lang="zh-CN" altLang="en-US" sz="2400" b="1" i="1" dirty="0">
                <a:solidFill>
                  <a:srgbClr val="FF0000"/>
                </a:solidFill>
              </a:rPr>
              <a:t>接口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provide a means of communicating with the CPU</a:t>
            </a:r>
          </a:p>
          <a:p>
            <a:pPr lvl="1" eaLnBrk="1" hangingPunct="1"/>
            <a:r>
              <a:rPr lang="en-US" altLang="zh-CN" sz="2000" dirty="0"/>
              <a:t>Connecting I/O devices, e.g., keyboard, monitor, tape, disk, printer and etc.</a:t>
            </a:r>
          </a:p>
          <a:p>
            <a:pPr eaLnBrk="1" hangingPunct="1"/>
            <a:r>
              <a:rPr lang="en-US" altLang="zh-CN" sz="2400" i="1" dirty="0">
                <a:solidFill>
                  <a:srgbClr val="7030A0"/>
                </a:solidFill>
              </a:rPr>
              <a:t>BUS </a:t>
            </a:r>
            <a:r>
              <a:rPr lang="zh-CN" altLang="en-US" sz="2400" b="1" i="1" dirty="0">
                <a:solidFill>
                  <a:srgbClr val="7030A0"/>
                </a:solidFill>
              </a:rPr>
              <a:t>总线</a:t>
            </a:r>
            <a:r>
              <a:rPr lang="en-US" altLang="zh-CN" sz="2400" i="1" dirty="0">
                <a:solidFill>
                  <a:srgbClr val="333399"/>
                </a:solidFill>
              </a:rPr>
              <a:t>: </a:t>
            </a:r>
            <a:r>
              <a:rPr lang="en-US" altLang="zh-CN" sz="2400" i="1" dirty="0"/>
              <a:t>interconnecting all parts together</a:t>
            </a:r>
          </a:p>
          <a:p>
            <a:pPr lvl="1" eaLnBrk="1" hangingPunct="1"/>
            <a:r>
              <a:rPr lang="en-US" altLang="zh-CN" sz="2000" dirty="0"/>
              <a:t>Address bus</a:t>
            </a:r>
          </a:p>
          <a:p>
            <a:pPr lvl="1" eaLnBrk="1" hangingPunct="1"/>
            <a:r>
              <a:rPr lang="en-US" altLang="zh-CN" sz="2000" dirty="0"/>
              <a:t>Data bus</a:t>
            </a:r>
          </a:p>
          <a:p>
            <a:pPr lvl="1" eaLnBrk="1" hangingPunct="1"/>
            <a:r>
              <a:rPr lang="en-US" altLang="zh-CN" sz="2000" dirty="0"/>
              <a:t>Control bus</a:t>
            </a:r>
          </a:p>
          <a:p>
            <a:pPr lvl="1" eaLnBrk="1" hangingPunct="1">
              <a:buFontTx/>
              <a:buNone/>
            </a:pPr>
            <a:endParaRPr lang="en-US" altLang="zh-CN" i="1" dirty="0"/>
          </a:p>
          <a:p>
            <a:pPr lvl="1" eaLnBrk="1" hangingPunct="1"/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Microcomputer Structure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38213" y="288607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1338" y="2381250"/>
            <a:ext cx="2989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38213" y="1855788"/>
            <a:ext cx="1206500" cy="3097212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338" y="2732088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ea typeface="楷体_GB2312" pitchFamily="49" charset="-122"/>
              </a:rPr>
              <a:t>CPU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70238" y="273208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665413" y="2563813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Memory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186363" y="273208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95800" y="2286000"/>
            <a:ext cx="20177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I/O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ports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144713" y="2238375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907088" y="223837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817938" y="223837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57463" y="1301750"/>
            <a:ext cx="255746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Address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5907088" y="390842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2144713" y="4614863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06863" y="390842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546475" y="390842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 flipV="1">
            <a:off x="2144713" y="4325938"/>
            <a:ext cx="3402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V="1">
            <a:off x="5546725" y="390842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7131050" y="2732088"/>
            <a:ext cx="1206500" cy="11763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37313" y="2362200"/>
            <a:ext cx="194468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I/O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devices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6392863" y="3173413"/>
            <a:ext cx="725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6392863" y="3678238"/>
            <a:ext cx="725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1514475" y="3390900"/>
            <a:ext cx="24479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Data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648075" y="4065588"/>
            <a:ext cx="244792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/>
              <a:t>Control bus</a:t>
            </a:r>
            <a:endParaRPr lang="zh-CN" altLang="en-US" sz="1800" b="1"/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0" y="1600200"/>
            <a:ext cx="6172200" cy="4038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1896</Words>
  <Application>Microsoft Office PowerPoint</Application>
  <PresentationFormat>全屏显示(4:3)</PresentationFormat>
  <Paragraphs>293</Paragraphs>
  <Slides>31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Monotype Sorts</vt:lpstr>
      <vt:lpstr>黑体</vt:lpstr>
      <vt:lpstr>楷体_GB2312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stallings</vt:lpstr>
      <vt:lpstr>Image</vt:lpstr>
      <vt:lpstr>Picture</vt:lpstr>
      <vt:lpstr>Lecture 01: Introduction to  Microcomputer &amp; Embedded Systems</vt:lpstr>
      <vt:lpstr>PowerPoint 演示文稿</vt:lpstr>
      <vt:lpstr>What is a computer?</vt:lpstr>
      <vt:lpstr>Von Neumann Architecture 冯诺依曼结构</vt:lpstr>
      <vt:lpstr>PowerPoint 演示文稿</vt:lpstr>
      <vt:lpstr>Microprocessor 微处理器</vt:lpstr>
      <vt:lpstr>PowerPoint 演示文稿</vt:lpstr>
      <vt:lpstr>Microcomputer 微型计算机</vt:lpstr>
      <vt:lpstr>Microcomputer Structure</vt:lpstr>
      <vt:lpstr>Microcomputer System</vt:lpstr>
      <vt:lpstr>Microcomputer System Structure </vt:lpstr>
      <vt:lpstr>Hardware: CPU (1) - ALU</vt:lpstr>
      <vt:lpstr>Hardware: CPU (2) - CU</vt:lpstr>
      <vt:lpstr>Hardware: CPU (3) – Instruction Set</vt:lpstr>
      <vt:lpstr>Hardware: Memory</vt:lpstr>
      <vt:lpstr>Hardware: Memory</vt:lpstr>
      <vt:lpstr>Memory Module Organization</vt:lpstr>
      <vt:lpstr>Hardware: Bus</vt:lpstr>
      <vt:lpstr>Hardware: Bus</vt:lpstr>
      <vt:lpstr>Single-bus Structure</vt:lpstr>
      <vt:lpstr>CPU-Central Dual-Bus Structure</vt:lpstr>
      <vt:lpstr>Memory-Central Dual-Bus Structure</vt:lpstr>
      <vt:lpstr>Hardware: BUS (1) – Data Bus</vt:lpstr>
      <vt:lpstr>Hardware: BUS (2) - Address Bus</vt:lpstr>
      <vt:lpstr>Hardware: BUS (3) – Control Bus</vt:lpstr>
      <vt:lpstr>Addressing Schemes 寻址方式</vt:lpstr>
      <vt:lpstr>Memory-mapped I/O </vt:lpstr>
      <vt:lpstr>Isolated I/O</vt:lpstr>
      <vt:lpstr>Microcontrollers (MCS) 微控制器</vt:lpstr>
      <vt:lpstr>Embedded Systems 嵌入式系统</vt:lpstr>
      <vt:lpstr>Assignment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archee</dc:creator>
  <cp:lastModifiedBy>Hongzi Zhu</cp:lastModifiedBy>
  <cp:revision>373</cp:revision>
  <cp:lastPrinted>1601-01-01T00:00:00Z</cp:lastPrinted>
  <dcterms:created xsi:type="dcterms:W3CDTF">1601-01-01T00:00:00Z</dcterms:created>
  <dcterms:modified xsi:type="dcterms:W3CDTF">2021-04-20T03:04:47Z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