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57"/>
  </p:notesMasterIdLst>
  <p:sldIdLst>
    <p:sldId id="257" r:id="rId4"/>
    <p:sldId id="414" r:id="rId5"/>
    <p:sldId id="350" r:id="rId6"/>
    <p:sldId id="351" r:id="rId7"/>
    <p:sldId id="376" r:id="rId8"/>
    <p:sldId id="408" r:id="rId9"/>
    <p:sldId id="407" r:id="rId10"/>
    <p:sldId id="352" r:id="rId11"/>
    <p:sldId id="377" r:id="rId12"/>
    <p:sldId id="398" r:id="rId13"/>
    <p:sldId id="399" r:id="rId14"/>
    <p:sldId id="410" r:id="rId15"/>
    <p:sldId id="411" r:id="rId16"/>
    <p:sldId id="400" r:id="rId17"/>
    <p:sldId id="409" r:id="rId18"/>
    <p:sldId id="401" r:id="rId19"/>
    <p:sldId id="402" r:id="rId20"/>
    <p:sldId id="412" r:id="rId21"/>
    <p:sldId id="353" r:id="rId22"/>
    <p:sldId id="354" r:id="rId23"/>
    <p:sldId id="378" r:id="rId24"/>
    <p:sldId id="355" r:id="rId25"/>
    <p:sldId id="379" r:id="rId26"/>
    <p:sldId id="356" r:id="rId27"/>
    <p:sldId id="357" r:id="rId28"/>
    <p:sldId id="380" r:id="rId29"/>
    <p:sldId id="358" r:id="rId30"/>
    <p:sldId id="381" r:id="rId31"/>
    <p:sldId id="362" r:id="rId32"/>
    <p:sldId id="382" r:id="rId33"/>
    <p:sldId id="383" r:id="rId34"/>
    <p:sldId id="365" r:id="rId35"/>
    <p:sldId id="366" r:id="rId36"/>
    <p:sldId id="367" r:id="rId37"/>
    <p:sldId id="368" r:id="rId38"/>
    <p:sldId id="369" r:id="rId39"/>
    <p:sldId id="370" r:id="rId40"/>
    <p:sldId id="384" r:id="rId41"/>
    <p:sldId id="314" r:id="rId42"/>
    <p:sldId id="315" r:id="rId43"/>
    <p:sldId id="385" r:id="rId44"/>
    <p:sldId id="386" r:id="rId45"/>
    <p:sldId id="392" r:id="rId46"/>
    <p:sldId id="387" r:id="rId47"/>
    <p:sldId id="393" r:id="rId48"/>
    <p:sldId id="388" r:id="rId49"/>
    <p:sldId id="394" r:id="rId50"/>
    <p:sldId id="389" r:id="rId51"/>
    <p:sldId id="395" r:id="rId52"/>
    <p:sldId id="390" r:id="rId53"/>
    <p:sldId id="396" r:id="rId54"/>
    <p:sldId id="391" r:id="rId55"/>
    <p:sldId id="41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 autoAdjust="0"/>
    <p:restoredTop sz="68309" autoAdjust="0"/>
  </p:normalViewPr>
  <p:slideViewPr>
    <p:cSldViewPr>
      <p:cViewPr varScale="1">
        <p:scale>
          <a:sx n="87" d="100"/>
          <a:sy n="87" d="100"/>
        </p:scale>
        <p:origin x="3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1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1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represents</a:t>
            </a:r>
            <a:r>
              <a:rPr lang="en-US" baseline="0" dirty="0"/>
              <a:t> </a:t>
            </a:r>
            <a:r>
              <a:rPr lang="en-US" dirty="0"/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2620153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 represent the high-</a:t>
            </a:r>
            <a:r>
              <a:rPr lang="en-US" altLang="zh-CN" dirty="0"/>
              <a:t>impedance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5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3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读周期时序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读周期内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有关总线信号的变化如下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在整个读周期保持有效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当进行存储器读操作时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当进行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端口读操作时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,M/IO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A19/S6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A16/S3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要读取的存储单元的地址高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期间输出状态信息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BHE/S7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有效信号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位数据总线上的信息可以使用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,BHE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信号通常作为奇地址存储体的选择信号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偶地址存储体的选择信号是最低地址位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A0).T2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要读取的存储单元或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端口的地址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A0.T2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期间为高阻态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,T3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端口将数据送上数据总线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上接收数据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ALE: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期间地址锁存有效信号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为一正脉冲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系统中的地址锁存器正是利用该脉冲的下降沿来锁存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A19/S6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A16/S3,ADl5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位地址信息以及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BHE.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送到被选中的存储器或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要注意的是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只有被地址信号选中的存储单元或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才会被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信号从中读出数据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数据送上数据总线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AD0).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DT/R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在整个总线周期内保持低电平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表示本总线周期为读周期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用来控制数据传输的方向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期间输出有效低电平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表示数据有效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用来实现数据的选通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8086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写周期时序总线写操作的时序与读操作时序相似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其不同处在于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AD15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期间送上欲输出的数据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而无高阻态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期间输出有效低电平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该信号送到所有的存储器和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要注意的是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只有被地址信号选中的存储单元或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端口才会被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信号写入数据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DT/R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在整个总线周期内保持高电平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表示本总线周期为写周期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在接有数据总线收发器的系统中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用来控制数据传输方向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13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40FD5-6094-4BC5-9125-41F8FEDF2502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4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0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5DC3-18D0-48DD-8DCD-DEB7C50BEE0D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6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EE4CE-2381-49D7-BE81-937B450D4FC7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1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2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8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35CEA-3A2A-45CC-B9BC-135901077DC4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7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A6DE-52A2-44EA-8B0E-4D0849AE7489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87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A6DE-52A2-44EA-8B0E-4D0849AE7489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2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B77A0-4DEF-40D3-A714-B399C0B0E8AB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all address space</a:t>
            </a:r>
            <a:r>
              <a:rPr lang="en-US" baseline="0" dirty="0"/>
              <a:t> is assigned to only memory. So what about I/O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81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BAC10-288D-4E3C-B51B-6154044BC1E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0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5B4D3-5204-48C7-921D-B87BF9E1F4AA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2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07E8C-0BFE-4C3D-B475-ADB638EE266E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0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EC411-28AA-4BEA-9392-81FD21FE64E8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9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989F8-F91E-4677-9952-53FAAD6EAA40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CPU, we have</a:t>
            </a:r>
            <a:r>
              <a:rPr lang="en-US" baseline="0" dirty="0"/>
              <a:t> an adder circuitry but no </a:t>
            </a:r>
            <a:r>
              <a:rPr lang="en-US" baseline="0" dirty="0" err="1"/>
              <a:t>subtractor</a:t>
            </a:r>
            <a:r>
              <a:rPr lang="en-US" baseline="0" dirty="0"/>
              <a:t> circuitry so when doing subtraction x-y, we add x to the </a:t>
            </a:r>
            <a:r>
              <a:rPr lang="en-US" baseline="0"/>
              <a:t>2’s complement of y.</a:t>
            </a:r>
            <a:endParaRPr lang="en-US" dirty="0"/>
          </a:p>
          <a:p>
            <a:r>
              <a:rPr lang="en-US" dirty="0"/>
              <a:t>What</a:t>
            </a:r>
            <a:r>
              <a:rPr lang="en-US" baseline="0" dirty="0"/>
              <a:t>’s 2’s complement of a binary number? Invert all bits and then add 1 to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77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07E8C-0BFE-4C3D-B475-ADB638EE266E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61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A739B-1923-4C12-BF3F-C0D05E30BEED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59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70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86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48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8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84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6855-FC2C-4802-913C-ECDDA74AB82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11" Type="http://schemas.openxmlformats.org/officeDocument/2006/relationships/image" Target="../media/image35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>
                <a:solidFill>
                  <a:srgbClr val="A50021"/>
                </a:solidFill>
              </a:rPr>
              <a:t>Lecture 03</a:t>
            </a:r>
            <a:r>
              <a:rPr lang="en-US" altLang="zh-CN" sz="3200" b="1" dirty="0">
                <a:solidFill>
                  <a:srgbClr val="A50021"/>
                </a:solidFill>
              </a:rPr>
              <a:t>: 80X86 Microprocessor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latin typeface="Arial Black" pitchFamily="34" charset="0"/>
              </a:rPr>
              <a:t>8086/8088 Pins (Compare them and tell the difference)</a:t>
            </a:r>
            <a:endParaRPr lang="en-GB" sz="3200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5496" y="1700808"/>
          <a:ext cx="4417741" cy="496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0" name="Visio" r:id="rId4" imgW="3002130" imgH="3298795" progId="Visio.Drawing.11">
                  <p:embed/>
                </p:oleObj>
              </mc:Choice>
              <mc:Fallback>
                <p:oleObj name="Visio" r:id="rId4" imgW="3002130" imgH="329879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700808"/>
                        <a:ext cx="4417741" cy="496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572000" y="1700808"/>
          <a:ext cx="4417741" cy="496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1" name="Visio" r:id="rId6" imgW="3002130" imgH="3298795" progId="Visio.Drawing.11">
                  <p:embed/>
                </p:oleObj>
              </mc:Choice>
              <mc:Fallback>
                <p:oleObj name="Visio" r:id="rId6" imgW="3002130" imgH="329879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4417741" cy="496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Minimum Mode Configuration</a:t>
            </a:r>
          </a:p>
        </p:txBody>
      </p:sp>
      <p:sp>
        <p:nvSpPr>
          <p:cNvPr id="10" name="矩形 9"/>
          <p:cNvSpPr/>
          <p:nvPr/>
        </p:nvSpPr>
        <p:spPr>
          <a:xfrm>
            <a:off x="5436096" y="3212976"/>
            <a:ext cx="35283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8086/88’s two work modes:</a:t>
            </a:r>
          </a:p>
          <a:p>
            <a:endParaRPr lang="en-US" altLang="zh-CN" dirty="0"/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Minimum mode</a:t>
            </a:r>
            <a:r>
              <a:rPr lang="zh-CN" altLang="en-US" dirty="0"/>
              <a:t>：          </a:t>
            </a:r>
            <a:r>
              <a:rPr lang="en-US" altLang="zh-CN" dirty="0"/>
              <a:t>=1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Single CPU;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Control signals from the CPU</a:t>
            </a:r>
          </a:p>
          <a:p>
            <a:pPr lvl="1">
              <a:buSzPct val="60000"/>
              <a:buFont typeface="Wingdings" pitchFamily="2" charset="2"/>
              <a:buChar char="n"/>
            </a:pPr>
            <a:endParaRPr lang="en-US" altLang="zh-CN" dirty="0"/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Maximum mode</a:t>
            </a:r>
            <a:r>
              <a:rPr lang="zh-CN" altLang="en-US" dirty="0"/>
              <a:t>：          </a:t>
            </a:r>
            <a:r>
              <a:rPr lang="en-US" altLang="zh-CN" dirty="0"/>
              <a:t>=0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Multiple CPUs(8086+8087)</a:t>
            </a:r>
          </a:p>
          <a:p>
            <a:pPr lvl="1">
              <a:buSzPct val="60000"/>
              <a:buFont typeface="Wingdings" pitchFamily="2" charset="2"/>
              <a:buChar char="n"/>
            </a:pPr>
            <a:r>
              <a:rPr lang="en-US" altLang="zh-CN" dirty="0"/>
              <a:t> 8288 control chip supports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7433477" y="5173340"/>
          <a:ext cx="866081" cy="30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5" name="Equation" r:id="rId4" imgW="545863" imgH="190417" progId="Equation.DSMT4">
                  <p:embed/>
                </p:oleObj>
              </mc:Choice>
              <mc:Fallback>
                <p:oleObj name="Equation" r:id="rId4" imgW="545863" imgH="190417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3477" y="5173340"/>
                        <a:ext cx="866081" cy="303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7380312" y="3799673"/>
          <a:ext cx="866081" cy="30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6" name="Equation" r:id="rId6" imgW="545863" imgH="190417" progId="Equation.DSMT4">
                  <p:embed/>
                </p:oleObj>
              </mc:Choice>
              <mc:Fallback>
                <p:oleObj name="Equation" r:id="rId6" imgW="545863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799673"/>
                        <a:ext cx="866081" cy="303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71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1718857"/>
            <a:ext cx="5328592" cy="509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Control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41934"/>
            <a:ext cx="8964488" cy="4711402"/>
          </a:xfrm>
        </p:spPr>
        <p:txBody>
          <a:bodyPr/>
          <a:lstStyle/>
          <a:p>
            <a:r>
              <a:rPr lang="en-GB" sz="2000" b="1" dirty="0"/>
              <a:t>MN/~MX: </a:t>
            </a:r>
            <a:r>
              <a:rPr lang="en-GB" sz="2000" dirty="0"/>
              <a:t>Minimum mode (high level), Maximum mode (low level)</a:t>
            </a:r>
          </a:p>
          <a:p>
            <a:pPr>
              <a:spcBef>
                <a:spcPts val="1800"/>
              </a:spcBef>
            </a:pPr>
            <a:r>
              <a:rPr lang="en-GB" sz="2000" b="1" dirty="0"/>
              <a:t>~RD: </a:t>
            </a:r>
            <a:r>
              <a:rPr lang="en-GB" sz="2000" dirty="0"/>
              <a:t>output, CPU is reading from memory or IO</a:t>
            </a:r>
          </a:p>
          <a:p>
            <a:r>
              <a:rPr lang="en-GB" sz="2000" b="1" dirty="0"/>
              <a:t>~WR:</a:t>
            </a:r>
            <a:r>
              <a:rPr lang="en-GB" sz="2000" dirty="0"/>
              <a:t> output, CPU is writing to memory or IO</a:t>
            </a:r>
          </a:p>
          <a:p>
            <a:r>
              <a:rPr lang="en-GB" sz="2000" b="1" dirty="0"/>
              <a:t>M/~IO:</a:t>
            </a:r>
            <a:r>
              <a:rPr lang="en-GB" sz="2000" dirty="0"/>
              <a:t> output, CPU is accessing memory (high level) or IO (low level)</a:t>
            </a:r>
          </a:p>
          <a:p>
            <a:r>
              <a:rPr lang="en-GB" altLang="zh-CN" sz="2000" b="1" dirty="0"/>
              <a:t>READY: </a:t>
            </a:r>
            <a:r>
              <a:rPr lang="en-GB" altLang="zh-CN" sz="2000" dirty="0"/>
              <a:t>input, memory/IO is ready for data transfer</a:t>
            </a:r>
          </a:p>
          <a:p>
            <a:pPr>
              <a:spcBef>
                <a:spcPts val="1800"/>
              </a:spcBef>
            </a:pPr>
            <a:r>
              <a:rPr lang="en-GB" sz="2000" b="1" dirty="0"/>
              <a:t>~DEN:</a:t>
            </a:r>
            <a:r>
              <a:rPr lang="en-GB" sz="2000" dirty="0"/>
              <a:t> output, used to enable the data transceivers</a:t>
            </a:r>
          </a:p>
          <a:p>
            <a:r>
              <a:rPr lang="en-GB" sz="2000" b="1" dirty="0"/>
              <a:t>DT/~R: </a:t>
            </a:r>
            <a:r>
              <a:rPr lang="en-GB" sz="2000" dirty="0"/>
              <a:t>output, used to inform the data transceivers the direction of data transfer, i.e., sending data (high level) or receiving data (low level)</a:t>
            </a:r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~BHE: </a:t>
            </a:r>
            <a:r>
              <a:rPr lang="en-GB" altLang="zh-CN" sz="2000" dirty="0"/>
              <a:t>output, ~BHE=0, AD8-AD15 are used, ~BHE=1, </a:t>
            </a:r>
            <a:r>
              <a:rPr lang="en-GB" altLang="zh-CN" sz="2000"/>
              <a:t>AD8-AD15 are not </a:t>
            </a:r>
            <a:r>
              <a:rPr lang="en-GB" altLang="zh-CN" sz="2000" dirty="0"/>
              <a:t>in use</a:t>
            </a:r>
          </a:p>
          <a:p>
            <a:r>
              <a:rPr lang="en-GB" sz="2000" b="1" dirty="0"/>
              <a:t>ALE: </a:t>
            </a:r>
            <a:r>
              <a:rPr lang="en-GB" sz="2000" dirty="0"/>
              <a:t>output, used as the latch enable signal of the address latch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Control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86800" cy="4711402"/>
          </a:xfrm>
        </p:spPr>
        <p:txBody>
          <a:bodyPr/>
          <a:lstStyle/>
          <a:p>
            <a:r>
              <a:rPr lang="en-GB" sz="2000" b="1" dirty="0"/>
              <a:t>HOLD: </a:t>
            </a:r>
            <a:r>
              <a:rPr lang="en-GB" sz="2000" dirty="0"/>
              <a:t>input signal, hold the bus request</a:t>
            </a:r>
          </a:p>
          <a:p>
            <a:r>
              <a:rPr lang="en-GB" sz="2000" b="1" dirty="0"/>
              <a:t>HLDA: </a:t>
            </a:r>
            <a:r>
              <a:rPr lang="en-GB" sz="2000" dirty="0"/>
              <a:t>output signal, hold request </a:t>
            </a:r>
            <a:r>
              <a:rPr lang="en-GB" sz="2000" dirty="0" err="1"/>
              <a:t>ack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INTR:</a:t>
            </a:r>
            <a:r>
              <a:rPr lang="en-GB" altLang="zh-CN" sz="2000" dirty="0"/>
              <a:t> input, interrupt request from 8259 interrupt controller, </a:t>
            </a:r>
            <a:r>
              <a:rPr lang="en-GB" altLang="zh-CN" sz="2000" dirty="0" err="1">
                <a:solidFill>
                  <a:srgbClr val="0070C0"/>
                </a:solidFill>
              </a:rPr>
              <a:t>maskable</a:t>
            </a:r>
            <a:r>
              <a:rPr lang="en-GB" altLang="zh-CN" sz="2000" dirty="0"/>
              <a:t> by clearing the IF in the flag register</a:t>
            </a:r>
          </a:p>
          <a:p>
            <a:r>
              <a:rPr lang="en-GB" altLang="zh-CN" sz="2000" b="1" dirty="0"/>
              <a:t>INTA: </a:t>
            </a:r>
            <a:r>
              <a:rPr lang="en-GB" altLang="zh-CN" sz="2000" dirty="0"/>
              <a:t>output, interrupt </a:t>
            </a:r>
            <a:r>
              <a:rPr lang="en-GB" altLang="zh-CN" sz="2000" dirty="0" err="1"/>
              <a:t>ack</a:t>
            </a:r>
            <a:endParaRPr lang="en-GB" altLang="zh-CN" sz="2000" dirty="0"/>
          </a:p>
          <a:p>
            <a:r>
              <a:rPr lang="en-GB" altLang="zh-CN" sz="2000" b="1" dirty="0"/>
              <a:t>NMI: </a:t>
            </a:r>
            <a:r>
              <a:rPr lang="en-GB" altLang="zh-CN" sz="2000" dirty="0"/>
              <a:t>input, </a:t>
            </a:r>
            <a:r>
              <a:rPr lang="en-GB" altLang="zh-CN" sz="2000" dirty="0">
                <a:solidFill>
                  <a:srgbClr val="0070C0"/>
                </a:solidFill>
              </a:rPr>
              <a:t>non-</a:t>
            </a:r>
            <a:r>
              <a:rPr lang="en-GB" altLang="zh-CN" sz="2000" dirty="0" err="1">
                <a:solidFill>
                  <a:srgbClr val="0070C0"/>
                </a:solidFill>
              </a:rPr>
              <a:t>maskable</a:t>
            </a:r>
            <a:r>
              <a:rPr lang="en-GB" altLang="zh-CN" sz="2000" dirty="0"/>
              <a:t> interrupt, CPU is interrupted after finishing the current instruction; cannot be masked by software</a:t>
            </a:r>
          </a:p>
          <a:p>
            <a:pPr>
              <a:spcBef>
                <a:spcPts val="1800"/>
              </a:spcBef>
            </a:pPr>
            <a:r>
              <a:rPr lang="en-GB" altLang="zh-CN" sz="2000" b="1" dirty="0"/>
              <a:t>RESET: </a:t>
            </a:r>
            <a:r>
              <a:rPr lang="en-GB" altLang="zh-CN" sz="2000" dirty="0"/>
              <a:t>input signal, reset the CPU</a:t>
            </a:r>
          </a:p>
          <a:p>
            <a:pPr lvl="1"/>
            <a:r>
              <a:rPr lang="en-GB" altLang="zh-CN" sz="2000" dirty="0"/>
              <a:t>IP, DS, SS, ES and the instruction queue are cleared</a:t>
            </a:r>
          </a:p>
          <a:p>
            <a:pPr lvl="1"/>
            <a:r>
              <a:rPr lang="en-GB" altLang="zh-CN" sz="2000" dirty="0"/>
              <a:t>CS = FFFF</a:t>
            </a:r>
            <a:r>
              <a:rPr lang="en-GB" altLang="zh-CN" sz="2000" dirty="0">
                <a:solidFill>
                  <a:srgbClr val="FF0000"/>
                </a:solidFill>
              </a:rPr>
              <a:t>H</a:t>
            </a:r>
          </a:p>
          <a:p>
            <a:pPr lvl="1"/>
            <a:r>
              <a:rPr lang="en-GB" altLang="zh-CN" sz="2000" i="1" dirty="0">
                <a:solidFill>
                  <a:srgbClr val="FF0000"/>
                </a:solidFill>
              </a:rPr>
              <a:t>What is the address of the first instruction that the CPU will execute after reset?</a:t>
            </a:r>
            <a:endParaRPr lang="en-GB" altLang="zh-CN" sz="1200" dirty="0"/>
          </a:p>
          <a:p>
            <a:pPr>
              <a:buNone/>
            </a:pPr>
            <a:endParaRPr lang="en-GB" altLang="zh-C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CMOS Gates?</a:t>
            </a:r>
          </a:p>
        </p:txBody>
      </p:sp>
      <p:pic>
        <p:nvPicPr>
          <p:cNvPr id="92162" name="Picture 2" descr="graphic notation for digital logic ga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3024336" cy="3024336"/>
          </a:xfrm>
          <a:prstGeom prst="rect">
            <a:avLst/>
          </a:prstGeom>
          <a:noFill/>
        </p:spPr>
      </p:pic>
      <p:pic>
        <p:nvPicPr>
          <p:cNvPr id="92163" name="Picture 3" descr="C:\Users\archee\AppData\Roaming\Tencent\Users\13899887\QQ\WinTemp\RichOle\((SU3_49(_9V8LE@(X3@%A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852936"/>
            <a:ext cx="3812307" cy="2434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sz="3200" dirty="0"/>
              <a:t>Memory/IO Control Signals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863" y="2132856"/>
            <a:ext cx="717314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Address/Data Demultiplexing &amp; Address latching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276872"/>
            <a:ext cx="32124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949280"/>
            <a:ext cx="2457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00" y="1924447"/>
            <a:ext cx="4975951" cy="47587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707904" y="1988840"/>
            <a:ext cx="1368152" cy="122413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5" y="1844824"/>
            <a:ext cx="4975951" cy="4758751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Data Bus Transceiver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563888" y="3068960"/>
            <a:ext cx="1440160" cy="136815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437112"/>
            <a:ext cx="324008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6320759" y="1752249"/>
            <a:ext cx="1650545" cy="298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GB" sz="3200" dirty="0"/>
              <a:t>8086/88 Bus Cycle (for data transfers)</a:t>
            </a:r>
          </a:p>
        </p:txBody>
      </p:sp>
      <p:graphicFrame>
        <p:nvGraphicFramePr>
          <p:cNvPr id="583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94319"/>
              </p:ext>
            </p:extLst>
          </p:nvPr>
        </p:nvGraphicFramePr>
        <p:xfrm>
          <a:off x="0" y="1772816"/>
          <a:ext cx="6533662" cy="459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4" name="Visio" r:id="rId4" imgW="5374532" imgH="3706289" progId="Visio.Drawing.11">
                  <p:embed/>
                </p:oleObj>
              </mc:Choice>
              <mc:Fallback>
                <p:oleObj name="Visio" r:id="rId4" imgW="5374532" imgH="370628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2816"/>
                        <a:ext cx="6533662" cy="4594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660232" y="1796038"/>
            <a:ext cx="226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At least 4 clock cycles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8086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848944"/>
          </a:xfrm>
        </p:spPr>
        <p:txBody>
          <a:bodyPr/>
          <a:lstStyle/>
          <a:p>
            <a:r>
              <a:rPr lang="en-GB" dirty="0"/>
              <a:t>A typical program on 8086 consists of at least three </a:t>
            </a:r>
            <a:r>
              <a:rPr lang="en-GB" i="1" dirty="0">
                <a:solidFill>
                  <a:srgbClr val="7030A0"/>
                </a:solidFill>
              </a:rPr>
              <a:t>segments</a:t>
            </a:r>
          </a:p>
          <a:p>
            <a:pPr lvl="1"/>
            <a:r>
              <a:rPr lang="en-GB" dirty="0"/>
              <a:t>code segment: contains instructions that accomplish certain tasks</a:t>
            </a:r>
          </a:p>
          <a:p>
            <a:pPr lvl="1"/>
            <a:r>
              <a:rPr lang="en-GB" dirty="0"/>
              <a:t>data segment: stores information to be processed</a:t>
            </a:r>
          </a:p>
          <a:p>
            <a:pPr lvl="1"/>
            <a:r>
              <a:rPr lang="en-GB" dirty="0"/>
              <a:t>stack segment: store information temporarily</a:t>
            </a:r>
          </a:p>
          <a:p>
            <a:r>
              <a:rPr lang="en-GB" dirty="0"/>
              <a:t>What is a segment?</a:t>
            </a:r>
          </a:p>
          <a:p>
            <a:pPr lvl="1"/>
            <a:r>
              <a:rPr lang="en-GB" dirty="0"/>
              <a:t>A memory block includes up to </a:t>
            </a:r>
            <a:r>
              <a:rPr lang="en-GB" dirty="0">
                <a:solidFill>
                  <a:srgbClr val="FF0000"/>
                </a:solidFill>
              </a:rPr>
              <a:t>64KB</a:t>
            </a:r>
            <a:r>
              <a:rPr lang="en-GB" dirty="0"/>
              <a:t>. Why?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Begins on an address evenly divisible by 16</a:t>
            </a:r>
            <a:r>
              <a:rPr lang="en-GB" dirty="0"/>
              <a:t>, i.e., an address looks like in XXXX0H. Why?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itchFamily="34" charset="0"/>
              </a:rPr>
              <a:t>Reference Book: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6779096" cy="41719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itchFamily="34" charset="0"/>
              </a:rPr>
              <a:t>The 80x86 IBM PC and Compatible Computers</a:t>
            </a:r>
          </a:p>
          <a:p>
            <a:pPr lvl="1"/>
            <a:r>
              <a:rPr lang="en-GB" dirty="0"/>
              <a:t>Chapter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GB" dirty="0"/>
              <a:t>80X86 Microprocessor</a:t>
            </a:r>
          </a:p>
          <a:p>
            <a:pPr lvl="1"/>
            <a:r>
              <a:rPr lang="en-GB" dirty="0"/>
              <a:t>Chapter 9.1 8088 Microprocessor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　</a:t>
            </a:r>
            <a:r>
              <a:rPr lang="en-US" altLang="zh-CN" dirty="0"/>
              <a:t>8086</a:t>
            </a:r>
            <a:r>
              <a:rPr lang="zh-CN" altLang="en-US" dirty="0"/>
              <a:t>系统结构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　</a:t>
            </a:r>
            <a:r>
              <a:rPr lang="en-US" altLang="zh-CN" dirty="0"/>
              <a:t>8086</a:t>
            </a:r>
            <a:r>
              <a:rPr lang="zh-CN" altLang="en-US" dirty="0"/>
              <a:t>的寻址方式和指令系统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A6F40-2664-AD4F-9C9E-31AA3837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id="{C9426A22-705D-6D42-9EF2-F0D598A25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19" y="1842542"/>
            <a:ext cx="1600849" cy="2129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75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8178800" cy="4171950"/>
          </a:xfrm>
        </p:spPr>
        <p:txBody>
          <a:bodyPr/>
          <a:lstStyle/>
          <a:p>
            <a:r>
              <a:rPr lang="en-GB" dirty="0"/>
              <a:t>Physical address</a:t>
            </a:r>
          </a:p>
          <a:p>
            <a:pPr lvl="1"/>
            <a:r>
              <a:rPr lang="en-GB" dirty="0"/>
              <a:t>20-bit address that is actually put on the address bus</a:t>
            </a:r>
          </a:p>
          <a:p>
            <a:pPr lvl="1"/>
            <a:r>
              <a:rPr lang="en-GB" dirty="0"/>
              <a:t>A range of 1MB from 00000H to FFFFFH</a:t>
            </a:r>
          </a:p>
          <a:p>
            <a:pPr lvl="1"/>
            <a:r>
              <a:rPr lang="en-GB" dirty="0"/>
              <a:t>Actual physical location in memory</a:t>
            </a:r>
          </a:p>
          <a:p>
            <a:r>
              <a:rPr lang="en-GB" dirty="0"/>
              <a:t>Logical address</a:t>
            </a:r>
          </a:p>
          <a:p>
            <a:pPr lvl="1"/>
            <a:r>
              <a:rPr lang="en-GB" dirty="0"/>
              <a:t>Consists of a </a:t>
            </a:r>
            <a:r>
              <a:rPr lang="en-GB" i="1" dirty="0">
                <a:solidFill>
                  <a:srgbClr val="7030A0"/>
                </a:solidFill>
              </a:rPr>
              <a:t>segment value </a:t>
            </a:r>
            <a:r>
              <a:rPr lang="en-GB" dirty="0"/>
              <a:t>(determines the beginning of a segment) and an </a:t>
            </a:r>
            <a:r>
              <a:rPr lang="en-GB" i="1" dirty="0">
                <a:solidFill>
                  <a:srgbClr val="7030A0"/>
                </a:solidFill>
              </a:rPr>
              <a:t>offset address </a:t>
            </a:r>
            <a:r>
              <a:rPr lang="en-GB" dirty="0"/>
              <a:t>(a relative location within a 64KB segment)</a:t>
            </a:r>
          </a:p>
          <a:p>
            <a:pPr lvl="1"/>
            <a:r>
              <a:rPr lang="en-GB" dirty="0"/>
              <a:t>E.g., an instruction in the code segment has a logical address in the form of CS (code segment register):IP (instruction pointer)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5544616" cy="4820022"/>
          </a:xfrm>
        </p:spPr>
        <p:txBody>
          <a:bodyPr/>
          <a:lstStyle/>
          <a:p>
            <a:r>
              <a:rPr lang="en-GB" dirty="0"/>
              <a:t>logical address -&gt; physical address</a:t>
            </a:r>
          </a:p>
          <a:p>
            <a:pPr lvl="1"/>
            <a:r>
              <a:rPr lang="en-GB" dirty="0"/>
              <a:t>Shift the segment value left one hex digit (or 4 bits)</a:t>
            </a:r>
          </a:p>
          <a:p>
            <a:pPr lvl="1"/>
            <a:r>
              <a:rPr lang="en-GB" dirty="0"/>
              <a:t>Then adding the above value to the offset address</a:t>
            </a:r>
          </a:p>
          <a:p>
            <a:pPr lvl="1"/>
            <a:r>
              <a:rPr lang="en-GB" dirty="0"/>
              <a:t>One logical -&gt; only one physical</a:t>
            </a:r>
          </a:p>
          <a:p>
            <a:r>
              <a:rPr lang="en-GB" dirty="0"/>
              <a:t>Segment range representation</a:t>
            </a:r>
          </a:p>
          <a:p>
            <a:pPr lvl="1"/>
            <a:r>
              <a:rPr lang="en-GB" dirty="0"/>
              <a:t>Maximum 64KB</a:t>
            </a:r>
          </a:p>
          <a:p>
            <a:pPr lvl="1"/>
            <a:r>
              <a:rPr lang="en-GB" dirty="0"/>
              <a:t>logical </a:t>
            </a:r>
            <a:r>
              <a:rPr lang="en-GB" i="1" dirty="0"/>
              <a:t>2500:0000</a:t>
            </a:r>
            <a:r>
              <a:rPr lang="en-GB" dirty="0"/>
              <a:t> – </a:t>
            </a:r>
            <a:r>
              <a:rPr lang="en-GB" i="1" dirty="0"/>
              <a:t>2500:FFFF</a:t>
            </a:r>
          </a:p>
          <a:p>
            <a:pPr lvl="1"/>
            <a:r>
              <a:rPr lang="en-GB" dirty="0"/>
              <a:t>Physical </a:t>
            </a:r>
            <a:r>
              <a:rPr lang="en-GB" i="1" dirty="0"/>
              <a:t>25000H</a:t>
            </a:r>
            <a:r>
              <a:rPr lang="en-GB" dirty="0"/>
              <a:t> – </a:t>
            </a:r>
            <a:r>
              <a:rPr lang="en-GB" i="1" dirty="0"/>
              <a:t>34FFFH</a:t>
            </a:r>
            <a:r>
              <a:rPr lang="en-GB" dirty="0"/>
              <a:t> (</a:t>
            </a:r>
            <a:r>
              <a:rPr lang="en-GB" i="1" dirty="0"/>
              <a:t>25000 </a:t>
            </a:r>
            <a:r>
              <a:rPr lang="en-GB" dirty="0"/>
              <a:t>+ </a:t>
            </a:r>
            <a:r>
              <a:rPr lang="en-GB" i="1" dirty="0"/>
              <a:t>FFFF</a:t>
            </a:r>
            <a:r>
              <a:rPr lang="en-GB" dirty="0"/>
              <a:t>)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44824"/>
            <a:ext cx="3248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068960"/>
            <a:ext cx="1562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0262" y="3068960"/>
            <a:ext cx="178422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Address Wrap-around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5322"/>
            <a:ext cx="8178800" cy="4171950"/>
          </a:xfrm>
        </p:spPr>
        <p:txBody>
          <a:bodyPr/>
          <a:lstStyle/>
          <a:p>
            <a:r>
              <a:rPr lang="en-GB" dirty="0"/>
              <a:t>When adding the offset to the shifted segment value results in an address beyond the maximum value </a:t>
            </a:r>
            <a:r>
              <a:rPr lang="en-GB" i="1" dirty="0"/>
              <a:t>FFFFFH</a:t>
            </a:r>
          </a:p>
          <a:p>
            <a:r>
              <a:rPr lang="en-GB" i="1" dirty="0"/>
              <a:t>E.g., what is the range of physical addresses if  CS=FF59H?</a:t>
            </a:r>
          </a:p>
          <a:p>
            <a:pPr lvl="1"/>
            <a:r>
              <a:rPr lang="en-GB" dirty="0"/>
              <a:t>Solution:</a:t>
            </a:r>
          </a:p>
          <a:p>
            <a:pPr lvl="1">
              <a:buNone/>
            </a:pPr>
            <a:r>
              <a:rPr lang="en-GB" dirty="0"/>
              <a:t>The low range is FF590H, and  </a:t>
            </a:r>
          </a:p>
          <a:p>
            <a:pPr lvl="1">
              <a:buNone/>
            </a:pPr>
            <a:r>
              <a:rPr lang="en-GB" dirty="0"/>
              <a:t>the range goes to FFFFFH and </a:t>
            </a:r>
          </a:p>
          <a:p>
            <a:pPr lvl="1">
              <a:buNone/>
            </a:pPr>
            <a:r>
              <a:rPr lang="en-GB" dirty="0"/>
              <a:t>wraps around from 00000H to</a:t>
            </a:r>
          </a:p>
          <a:p>
            <a:pPr lvl="1">
              <a:buNone/>
            </a:pPr>
            <a:r>
              <a:rPr lang="en-GB" dirty="0"/>
              <a:t>0F58FH (FF590+FFFF).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365104"/>
            <a:ext cx="3371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&amp; Physical Address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5322"/>
            <a:ext cx="6480720" cy="4820022"/>
          </a:xfrm>
        </p:spPr>
        <p:txBody>
          <a:bodyPr/>
          <a:lstStyle/>
          <a:p>
            <a:r>
              <a:rPr lang="en-GB" dirty="0"/>
              <a:t>Physical address -&gt; logical address ?</a:t>
            </a:r>
          </a:p>
          <a:p>
            <a:pPr lvl="1"/>
            <a:r>
              <a:rPr lang="en-GB" dirty="0"/>
              <a:t>One physical address can be derived from different logical addresses</a:t>
            </a:r>
          </a:p>
          <a:p>
            <a:pPr lvl="1"/>
            <a:r>
              <a:rPr lang="en-GB" dirty="0"/>
              <a:t>E.g., </a:t>
            </a: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17032"/>
            <a:ext cx="2952328" cy="212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645024"/>
            <a:ext cx="3240360" cy="226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 Overlapping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35280" cy="4171950"/>
          </a:xfrm>
        </p:spPr>
        <p:txBody>
          <a:bodyPr/>
          <a:lstStyle/>
          <a:p>
            <a:r>
              <a:rPr lang="en-GB" dirty="0"/>
              <a:t>Two segments can overlap</a:t>
            </a:r>
          </a:p>
          <a:p>
            <a:pPr lvl="1"/>
            <a:r>
              <a:rPr lang="en-GB" dirty="0"/>
              <a:t>Dynamic behaviour of the segment and offset concept</a:t>
            </a:r>
          </a:p>
          <a:p>
            <a:pPr lvl="1"/>
            <a:r>
              <a:rPr lang="en-GB" dirty="0"/>
              <a:t>May be desirable in some circumstances</a:t>
            </a:r>
          </a:p>
          <a:p>
            <a:pPr lvl="1"/>
            <a:endParaRPr lang="en-GB" dirty="0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04580"/>
            <a:ext cx="2268488" cy="3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429000"/>
            <a:ext cx="2553643" cy="34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8086 fetches instructions from the code segment</a:t>
            </a:r>
          </a:p>
          <a:p>
            <a:pPr lvl="1"/>
            <a:r>
              <a:rPr lang="en-GB" dirty="0"/>
              <a:t>Logical address of an instruction: </a:t>
            </a:r>
            <a:r>
              <a:rPr lang="en-GB" b="1" dirty="0"/>
              <a:t>CS:IP</a:t>
            </a:r>
          </a:p>
          <a:p>
            <a:pPr lvl="1"/>
            <a:r>
              <a:rPr lang="en-GB" dirty="0"/>
              <a:t>Physical address is generated to retrieve this instruction from memory</a:t>
            </a:r>
          </a:p>
          <a:p>
            <a:pPr lvl="1"/>
            <a:r>
              <a:rPr lang="en-GB" i="1" dirty="0">
                <a:solidFill>
                  <a:srgbClr val="FF0000"/>
                </a:solidFill>
              </a:rPr>
              <a:t>What if desired instructions are physically located beyond the current code segment?</a:t>
            </a:r>
          </a:p>
          <a:p>
            <a:pPr lvl="1">
              <a:buNone/>
            </a:pPr>
            <a:r>
              <a:rPr lang="en-GB" b="1" dirty="0"/>
              <a:t>Solution:</a:t>
            </a:r>
            <a:r>
              <a:rPr lang="en-GB" dirty="0"/>
              <a:t> Change the CS value so that those instructions can be located using new logical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Information to be processed is stored in the data segment</a:t>
            </a:r>
          </a:p>
          <a:p>
            <a:pPr lvl="1"/>
            <a:r>
              <a:rPr lang="en-GB" dirty="0"/>
              <a:t>Logical address of a piece of data: </a:t>
            </a:r>
            <a:r>
              <a:rPr lang="en-GB" b="1" dirty="0" err="1"/>
              <a:t>DS:offset</a:t>
            </a:r>
            <a:endParaRPr lang="en-GB" b="1" dirty="0"/>
          </a:p>
          <a:p>
            <a:pPr lvl="2"/>
            <a:r>
              <a:rPr lang="en-GB" b="1" dirty="0"/>
              <a:t>Offset value</a:t>
            </a:r>
            <a:r>
              <a:rPr lang="en-GB" dirty="0"/>
              <a:t>: e.g., 0000H, 23FFH</a:t>
            </a:r>
          </a:p>
          <a:p>
            <a:pPr lvl="2"/>
            <a:r>
              <a:rPr lang="en-GB" b="1" dirty="0"/>
              <a:t>Offset registers </a:t>
            </a:r>
            <a:r>
              <a:rPr lang="en-GB" dirty="0"/>
              <a:t>for data segment: </a:t>
            </a:r>
            <a:r>
              <a:rPr lang="en-GB" b="1" dirty="0"/>
              <a:t>BX</a:t>
            </a:r>
            <a:r>
              <a:rPr lang="en-GB" dirty="0"/>
              <a:t>,</a:t>
            </a:r>
            <a:r>
              <a:rPr lang="en-GB" b="1" dirty="0"/>
              <a:t> SI </a:t>
            </a:r>
            <a:r>
              <a:rPr lang="en-GB" dirty="0"/>
              <a:t>and</a:t>
            </a:r>
            <a:r>
              <a:rPr lang="en-GB" b="1" dirty="0"/>
              <a:t> DI</a:t>
            </a:r>
          </a:p>
          <a:p>
            <a:pPr lvl="1"/>
            <a:r>
              <a:rPr lang="en-GB" dirty="0"/>
              <a:t>Physical address is generated to retrieve data (</a:t>
            </a:r>
            <a:r>
              <a:rPr lang="en-GB" dirty="0">
                <a:solidFill>
                  <a:srgbClr val="FF0000"/>
                </a:solidFill>
              </a:rPr>
              <a:t>8-bit or 16-bit</a:t>
            </a:r>
            <a:r>
              <a:rPr lang="en-GB" dirty="0"/>
              <a:t>) from memory</a:t>
            </a:r>
          </a:p>
          <a:p>
            <a:pPr lvl="1"/>
            <a:r>
              <a:rPr lang="en-GB" i="1" dirty="0">
                <a:solidFill>
                  <a:srgbClr val="FF0000"/>
                </a:solidFill>
              </a:rPr>
              <a:t>What if desired data are physically located beyond the current data segment?</a:t>
            </a:r>
          </a:p>
          <a:p>
            <a:pPr lvl="1">
              <a:buNone/>
            </a:pPr>
            <a:r>
              <a:rPr lang="en-GB" b="1" dirty="0"/>
              <a:t>Solution:</a:t>
            </a:r>
            <a:r>
              <a:rPr lang="en-GB" dirty="0"/>
              <a:t> Change the DS value so that those data can be located using new logical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Representation in Memory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can be logically imagine as a consecutive block of bytes</a:t>
            </a:r>
          </a:p>
          <a:p>
            <a:r>
              <a:rPr lang="en-GB" i="1" dirty="0">
                <a:solidFill>
                  <a:srgbClr val="FF0000"/>
                </a:solidFill>
              </a:rPr>
              <a:t>How to store data whose size is larger than a byte?</a:t>
            </a:r>
          </a:p>
          <a:p>
            <a:pPr lvl="1"/>
            <a:r>
              <a:rPr lang="en-GB" dirty="0"/>
              <a:t>Little endian: the low byte of the data goes to the low memory location</a:t>
            </a:r>
          </a:p>
          <a:p>
            <a:pPr lvl="1"/>
            <a:r>
              <a:rPr lang="en-GB" dirty="0"/>
              <a:t>Big endian: the high byte of the data goes to the low memory location</a:t>
            </a:r>
          </a:p>
          <a:p>
            <a:pPr lvl="1"/>
            <a:r>
              <a:rPr lang="en-GB" dirty="0"/>
              <a:t>E.g., 2738H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A section of RAM memory used by the CPU to store information temporarily</a:t>
            </a:r>
          </a:p>
          <a:p>
            <a:pPr lvl="1"/>
            <a:r>
              <a:rPr lang="en-GB" dirty="0"/>
              <a:t>Logical address of </a:t>
            </a:r>
            <a:r>
              <a:rPr lang="en-GB" altLang="zh-CN" dirty="0"/>
              <a:t>a piece of data</a:t>
            </a:r>
            <a:r>
              <a:rPr lang="en-GB" dirty="0"/>
              <a:t>: </a:t>
            </a:r>
            <a:r>
              <a:rPr lang="en-GB" b="1" dirty="0"/>
              <a:t>SS:SP </a:t>
            </a:r>
            <a:r>
              <a:rPr lang="en-GB" dirty="0"/>
              <a:t>(special applications with </a:t>
            </a:r>
            <a:r>
              <a:rPr lang="en-GB" b="1" dirty="0"/>
              <a:t>BP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Most registers (</a:t>
            </a:r>
            <a:r>
              <a:rPr lang="en-GB" dirty="0">
                <a:solidFill>
                  <a:srgbClr val="FF0000"/>
                </a:solidFill>
              </a:rPr>
              <a:t>except segment registers and SP</a:t>
            </a:r>
            <a:r>
              <a:rPr lang="en-GB" dirty="0"/>
              <a:t>) inside the CPU can be stored in the stack and brought back into the CPU from the stack using </a:t>
            </a:r>
            <a:r>
              <a:rPr lang="en-GB" b="1" i="1" dirty="0">
                <a:solidFill>
                  <a:srgbClr val="7030A0"/>
                </a:solidFill>
              </a:rPr>
              <a:t>push</a:t>
            </a:r>
            <a:r>
              <a:rPr lang="en-GB" dirty="0"/>
              <a:t> and </a:t>
            </a:r>
            <a:r>
              <a:rPr lang="en-GB" b="1" i="1" dirty="0">
                <a:solidFill>
                  <a:srgbClr val="7030A0"/>
                </a:solidFill>
              </a:rPr>
              <a:t>pop</a:t>
            </a:r>
            <a:r>
              <a:rPr lang="en-GB" dirty="0"/>
              <a:t>, respectively</a:t>
            </a:r>
          </a:p>
          <a:p>
            <a:pPr lvl="1"/>
            <a:r>
              <a:rPr lang="en-GB" dirty="0"/>
              <a:t>Grows </a:t>
            </a:r>
            <a:r>
              <a:rPr lang="en-GB" b="1" dirty="0">
                <a:solidFill>
                  <a:srgbClr val="FF0000"/>
                </a:solidFill>
              </a:rPr>
              <a:t>downward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from upper addresses to lower addresses in the memory </a:t>
            </a:r>
            <a:r>
              <a:rPr lang="en-GB" dirty="0"/>
              <a:t>allocated for a program</a:t>
            </a:r>
          </a:p>
          <a:p>
            <a:pPr lvl="2"/>
            <a:r>
              <a:rPr lang="en-GB" dirty="0"/>
              <a:t>Why? To protect other programs from destruction</a:t>
            </a:r>
          </a:p>
          <a:p>
            <a:pPr lvl="2"/>
            <a:r>
              <a:rPr lang="en-GB" dirty="0"/>
              <a:t>Note: Ensure that the code section and stack section would not write over each other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&amp; Pop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16-bit operation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564904"/>
            <a:ext cx="7405514" cy="39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4499992" y="3284984"/>
            <a:ext cx="3672408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Little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itchFamily="18" charset="0"/>
              </a:rPr>
              <a:t>endian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 or big 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itchFamily="18" charset="0"/>
              </a:rPr>
              <a:t>endian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</a:rPr>
              <a:t>? </a:t>
            </a:r>
            <a:endParaRPr kumimoji="0" lang="zh-CN" altLang="en-US" sz="240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80X86 Family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/>
              <a:t>8086, born in 1978</a:t>
            </a:r>
          </a:p>
          <a:p>
            <a:pPr lvl="1"/>
            <a:r>
              <a:rPr lang="en-GB" dirty="0"/>
              <a:t>First </a:t>
            </a:r>
            <a:r>
              <a:rPr lang="en-GB" b="1" dirty="0">
                <a:solidFill>
                  <a:srgbClr val="FF0000"/>
                </a:solidFill>
              </a:rPr>
              <a:t>16</a:t>
            </a:r>
            <a:r>
              <a:rPr lang="en-GB" dirty="0"/>
              <a:t>-bit microprocessor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20</a:t>
            </a:r>
            <a:r>
              <a:rPr lang="en-GB" dirty="0"/>
              <a:t>-bit address data bus, i.e. 2</a:t>
            </a:r>
            <a:r>
              <a:rPr lang="en-GB" baseline="30000" dirty="0"/>
              <a:t>20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1MB</a:t>
            </a:r>
            <a:r>
              <a:rPr lang="en-GB" dirty="0"/>
              <a:t> </a:t>
            </a:r>
            <a:r>
              <a:rPr lang="en-GB" dirty="0" err="1"/>
              <a:t>memroy</a:t>
            </a:r>
            <a:endParaRPr lang="en-GB" dirty="0"/>
          </a:p>
          <a:p>
            <a:pPr lvl="1"/>
            <a:r>
              <a:rPr lang="en-GB" dirty="0"/>
              <a:t>First </a:t>
            </a:r>
            <a:r>
              <a:rPr lang="en-GB" dirty="0">
                <a:solidFill>
                  <a:srgbClr val="0070C0"/>
                </a:solidFill>
              </a:rPr>
              <a:t>pipelined</a:t>
            </a:r>
            <a:r>
              <a:rPr lang="en-GB" dirty="0"/>
              <a:t> microprocessor</a:t>
            </a:r>
          </a:p>
          <a:p>
            <a:r>
              <a:rPr lang="en-GB" dirty="0"/>
              <a:t>8088</a:t>
            </a:r>
          </a:p>
          <a:p>
            <a:pPr lvl="1"/>
            <a:r>
              <a:rPr lang="en-GB" dirty="0"/>
              <a:t>Data bus: 16-bit internal, 8-bit external</a:t>
            </a:r>
          </a:p>
          <a:p>
            <a:pPr lvl="1"/>
            <a:r>
              <a:rPr lang="en-GB" dirty="0"/>
              <a:t>Fit in the 8-bit world, e.g., motherboard, peripherals</a:t>
            </a:r>
          </a:p>
          <a:p>
            <a:pPr lvl="1"/>
            <a:r>
              <a:rPr lang="en-GB" dirty="0"/>
              <a:t>Adopted in the IBM PC + MS-DOS </a:t>
            </a:r>
            <a:r>
              <a:rPr lang="en-GB" dirty="0">
                <a:solidFill>
                  <a:srgbClr val="FF0000"/>
                </a:solidFill>
              </a:rPr>
              <a:t>open</a:t>
            </a:r>
            <a:r>
              <a:rPr lang="en-GB" dirty="0"/>
              <a:t> system</a:t>
            </a:r>
          </a:p>
          <a:p>
            <a:r>
              <a:rPr lang="en-GB" dirty="0"/>
              <a:t>80286, 80386, 80486</a:t>
            </a:r>
          </a:p>
          <a:p>
            <a:pPr lvl="1"/>
            <a:r>
              <a:rPr lang="en-GB" dirty="0"/>
              <a:t>Real/protected modes</a:t>
            </a:r>
          </a:p>
          <a:p>
            <a:pPr lvl="1"/>
            <a:r>
              <a:rPr lang="en-GB" dirty="0"/>
              <a:t>Virtual memory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&amp; Pop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028384" cy="452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Segment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 dirty="0"/>
              <a:t>An extra data segment, essential for string operations</a:t>
            </a:r>
          </a:p>
          <a:p>
            <a:pPr lvl="1"/>
            <a:r>
              <a:rPr lang="en-GB" dirty="0"/>
              <a:t>Logical address of a piece of data: </a:t>
            </a:r>
            <a:r>
              <a:rPr lang="en-GB" b="1" dirty="0" err="1"/>
              <a:t>ES:offset</a:t>
            </a:r>
            <a:endParaRPr lang="en-GB" b="1" dirty="0"/>
          </a:p>
          <a:p>
            <a:pPr lvl="2"/>
            <a:r>
              <a:rPr lang="en-GB" b="1" dirty="0"/>
              <a:t>Offset value</a:t>
            </a:r>
            <a:r>
              <a:rPr lang="en-GB" dirty="0"/>
              <a:t>: e.g., 0000H, 23FFH</a:t>
            </a:r>
          </a:p>
          <a:p>
            <a:pPr lvl="2"/>
            <a:r>
              <a:rPr lang="en-GB" b="1" dirty="0"/>
              <a:t>Offset registers </a:t>
            </a:r>
            <a:r>
              <a:rPr lang="en-GB" dirty="0"/>
              <a:t>for data segment: </a:t>
            </a:r>
            <a:r>
              <a:rPr lang="en-GB" b="1" dirty="0"/>
              <a:t>BX</a:t>
            </a:r>
            <a:r>
              <a:rPr lang="en-GB" dirty="0"/>
              <a:t>,</a:t>
            </a:r>
            <a:r>
              <a:rPr lang="en-GB" b="1" dirty="0"/>
              <a:t> SI </a:t>
            </a:r>
            <a:r>
              <a:rPr lang="en-GB" dirty="0"/>
              <a:t>and</a:t>
            </a:r>
            <a:r>
              <a:rPr lang="en-GB" b="1" dirty="0"/>
              <a:t> DI</a:t>
            </a:r>
          </a:p>
          <a:p>
            <a:r>
              <a:rPr lang="en-GB" b="1" dirty="0"/>
              <a:t>In Summary,</a:t>
            </a:r>
            <a:endParaRPr lang="en-GB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56348"/>
            <a:ext cx="86963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map of the IBM PC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5410944" cy="4171950"/>
          </a:xfrm>
        </p:spPr>
        <p:txBody>
          <a:bodyPr/>
          <a:lstStyle/>
          <a:p>
            <a:r>
              <a:rPr lang="en-GB" dirty="0"/>
              <a:t>1MB logical address space</a:t>
            </a:r>
          </a:p>
          <a:p>
            <a:r>
              <a:rPr lang="en-GB" dirty="0"/>
              <a:t>640K max RAM</a:t>
            </a:r>
          </a:p>
          <a:p>
            <a:pPr lvl="1"/>
            <a:r>
              <a:rPr lang="en-GB" dirty="0"/>
              <a:t>In 1980s, 64kB-256KB</a:t>
            </a:r>
          </a:p>
          <a:p>
            <a:pPr lvl="1"/>
            <a:r>
              <a:rPr lang="en-GB" dirty="0"/>
              <a:t>MS-DOS, application software</a:t>
            </a:r>
          </a:p>
          <a:p>
            <a:pPr lvl="1"/>
            <a:r>
              <a:rPr lang="en-GB" dirty="0"/>
              <a:t>DOS does memory management; you do not set CS, DS and SS</a:t>
            </a:r>
          </a:p>
          <a:p>
            <a:r>
              <a:rPr lang="en-GB" dirty="0"/>
              <a:t>Video display RAM</a:t>
            </a:r>
          </a:p>
          <a:p>
            <a:r>
              <a:rPr lang="en-GB" dirty="0"/>
              <a:t>ROM</a:t>
            </a:r>
          </a:p>
          <a:p>
            <a:pPr lvl="1"/>
            <a:r>
              <a:rPr lang="en-GB" dirty="0"/>
              <a:t>64KB BIOS</a:t>
            </a:r>
          </a:p>
          <a:p>
            <a:pPr lvl="1"/>
            <a:r>
              <a:rPr lang="en-GB" dirty="0"/>
              <a:t>Various adapter cards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8987" y="2018219"/>
            <a:ext cx="3235501" cy="421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8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BIOS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input-output system (BIOS)</a:t>
            </a:r>
          </a:p>
          <a:p>
            <a:pPr lvl="1"/>
            <a:r>
              <a:rPr lang="en-GB" dirty="0"/>
              <a:t>Tests all devices connected to the PC when powered on and reports errors if any</a:t>
            </a:r>
          </a:p>
          <a:p>
            <a:pPr lvl="1"/>
            <a:r>
              <a:rPr lang="en-GB" dirty="0"/>
              <a:t>Load DOS from disk into RAM</a:t>
            </a:r>
          </a:p>
          <a:p>
            <a:pPr lvl="1"/>
            <a:r>
              <a:rPr lang="en-GB" dirty="0"/>
              <a:t>Hand over control of the PC to DOS</a:t>
            </a:r>
          </a:p>
          <a:p>
            <a:endParaRPr lang="en-GB" dirty="0"/>
          </a:p>
          <a:p>
            <a:r>
              <a:rPr lang="en-GB" dirty="0"/>
              <a:t>Recall that after CPU being reset, what is the first instruction that CPU will execute?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 Register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3314"/>
            <a:ext cx="8178800" cy="4171950"/>
          </a:xfrm>
        </p:spPr>
        <p:txBody>
          <a:bodyPr/>
          <a:lstStyle/>
          <a:p>
            <a:r>
              <a:rPr lang="en-GB" dirty="0"/>
              <a:t>16-bit, </a:t>
            </a:r>
            <a:r>
              <a:rPr lang="en-GB" i="1" dirty="0"/>
              <a:t>status register</a:t>
            </a:r>
            <a:r>
              <a:rPr lang="en-GB" dirty="0"/>
              <a:t>, processor status word (PSW)</a:t>
            </a:r>
          </a:p>
          <a:p>
            <a:r>
              <a:rPr lang="en-GB" dirty="0"/>
              <a:t>6 conditional flags</a:t>
            </a:r>
          </a:p>
          <a:p>
            <a:pPr lvl="1"/>
            <a:r>
              <a:rPr lang="en-GB" dirty="0"/>
              <a:t>CF, PF, AF, ZF, SF, and OF</a:t>
            </a:r>
          </a:p>
          <a:p>
            <a:r>
              <a:rPr lang="en-GB" dirty="0"/>
              <a:t>3 control flags</a:t>
            </a:r>
          </a:p>
          <a:p>
            <a:pPr lvl="1"/>
            <a:r>
              <a:rPr lang="en-GB" dirty="0"/>
              <a:t>DF, IF, TF</a:t>
            </a:r>
          </a:p>
        </p:txBody>
      </p:sp>
      <p:pic>
        <p:nvPicPr>
          <p:cNvPr id="191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188296"/>
            <a:ext cx="5900429" cy="226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Flags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US" sz="2400" b="1" dirty="0"/>
              <a:t>CF (Carry Flag): </a:t>
            </a:r>
            <a:r>
              <a:rPr lang="en-US" sz="2400" dirty="0"/>
              <a:t>set whenever there is a carry out, from d7 after a 8-bit op, from d15 after a 16-bit op</a:t>
            </a:r>
          </a:p>
          <a:p>
            <a:r>
              <a:rPr lang="en-US" sz="2400" b="1" dirty="0"/>
              <a:t>PF (Parity Flag): </a:t>
            </a:r>
            <a:r>
              <a:rPr lang="en-US" sz="2400" dirty="0"/>
              <a:t>the parity of the op result’s low-order byte,  set when the byte has an even number of 1s</a:t>
            </a:r>
          </a:p>
          <a:p>
            <a:r>
              <a:rPr lang="en-US" sz="2400" b="1" dirty="0"/>
              <a:t>AF (Auxiliary Carry Flag): </a:t>
            </a:r>
            <a:r>
              <a:rPr lang="en-US" sz="2400" dirty="0"/>
              <a:t>set if there is a carry from d3 to d4, used by BCD-related arithmetic</a:t>
            </a:r>
          </a:p>
          <a:p>
            <a:r>
              <a:rPr lang="en-US" sz="2400" b="1" dirty="0"/>
              <a:t>ZF (Zero Flag): </a:t>
            </a:r>
            <a:r>
              <a:rPr lang="en-US" sz="2400" dirty="0"/>
              <a:t>set when the result is zero</a:t>
            </a:r>
          </a:p>
          <a:p>
            <a:r>
              <a:rPr lang="en-US" sz="2400" b="1" dirty="0"/>
              <a:t>SF (Sign Flag): </a:t>
            </a:r>
            <a:r>
              <a:rPr lang="en-US" sz="2400" dirty="0"/>
              <a:t>copied from the sign bit (the most significant bit) after op</a:t>
            </a:r>
          </a:p>
          <a:p>
            <a:r>
              <a:rPr lang="en-US" sz="2400" b="1" dirty="0"/>
              <a:t>OF (Overflow Flag): </a:t>
            </a:r>
            <a:r>
              <a:rPr lang="en-US" sz="2400" dirty="0"/>
              <a:t>set when the result of a signed number operation is too large, causing the sign bit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136904" cy="1143000"/>
          </a:xfrm>
        </p:spPr>
        <p:txBody>
          <a:bodyPr/>
          <a:lstStyle/>
          <a:p>
            <a:r>
              <a:rPr lang="en-US" sz="3200" dirty="0"/>
              <a:t>More about Signed Number, CF&amp;OF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/>
              <a:t>The most significant bit (MSB) as sign bit, the rest of bits as magnitude</a:t>
            </a:r>
          </a:p>
          <a:p>
            <a:pPr lvl="4">
              <a:buNone/>
            </a:pPr>
            <a:endParaRPr lang="en-US" sz="800" dirty="0"/>
          </a:p>
          <a:p>
            <a:pPr lvl="1"/>
            <a:endParaRPr lang="en-US" sz="1400" dirty="0"/>
          </a:p>
          <a:p>
            <a:pPr lvl="1"/>
            <a:r>
              <a:rPr lang="en-US" dirty="0"/>
              <a:t>For negative numbers, D7 is 1, but the magnitude is represented in 2’s complement</a:t>
            </a:r>
          </a:p>
          <a:p>
            <a:r>
              <a:rPr lang="en-US" dirty="0"/>
              <a:t>CF is used to detect errors in unsigned arithmetic operations</a:t>
            </a:r>
          </a:p>
          <a:p>
            <a:r>
              <a:rPr lang="en-US" dirty="0"/>
              <a:t>OF is used to detect errors in signed arithmetic operations</a:t>
            </a:r>
          </a:p>
          <a:p>
            <a:pPr lvl="1"/>
            <a:r>
              <a:rPr lang="en-US" dirty="0"/>
              <a:t>E.g., for 8-bit ops, OF is set when there is a carry from d6 to d7 or from d7 out, but not both</a:t>
            </a:r>
          </a:p>
        </p:txBody>
      </p:sp>
      <p:pic>
        <p:nvPicPr>
          <p:cNvPr id="187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276872"/>
            <a:ext cx="3456384" cy="65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Conditional Flags</a:t>
            </a: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362845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844824"/>
            <a:ext cx="285151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0502" y="358404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OF = 0 since there is no carry from d6 to d7 and no carry beyond d7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70" y="4365104"/>
            <a:ext cx="1790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362" y="5157192"/>
            <a:ext cx="2781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70" y="5445224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4272136"/>
            <a:ext cx="18097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5064224"/>
            <a:ext cx="3257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5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48064" y="5352256"/>
            <a:ext cx="2428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21" y="175865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47223" y="1906587"/>
            <a:ext cx="2551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 can CPU know whether an operation is unsigned or signed?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Flags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US" sz="2400" b="1" dirty="0"/>
              <a:t>IF (Interrupt Flag): </a:t>
            </a:r>
            <a:r>
              <a:rPr lang="en-US" sz="2400" dirty="0"/>
              <a:t>set or cleared to enable or disable only the external </a:t>
            </a:r>
            <a:r>
              <a:rPr lang="en-US" sz="2400" dirty="0" err="1"/>
              <a:t>maskable</a:t>
            </a:r>
            <a:r>
              <a:rPr lang="en-US" sz="2400" dirty="0"/>
              <a:t> interrupt requests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After reset, all flags are cleared </a:t>
            </a:r>
            <a:r>
              <a:rPr lang="en-US" sz="2000" dirty="0"/>
              <a:t>which means you (as a programmer) have to set IF in your program if allow INTR.</a:t>
            </a:r>
          </a:p>
          <a:p>
            <a:r>
              <a:rPr lang="en-US" sz="2400" b="1" dirty="0"/>
              <a:t>DF (Direction Flag): </a:t>
            </a:r>
            <a:r>
              <a:rPr lang="en-US" sz="2400" dirty="0"/>
              <a:t>indicates the direction of string operations</a:t>
            </a:r>
          </a:p>
          <a:p>
            <a:r>
              <a:rPr lang="en-US" sz="2400" b="1" dirty="0"/>
              <a:t>TF (Trap Flag): </a:t>
            </a:r>
            <a:r>
              <a:rPr lang="en-US" sz="2400" dirty="0"/>
              <a:t>when set it allows the program to single-step, meaning to execute one instruction at a time for debugging purposes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80X86 Addressing Modes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808" y="1628800"/>
            <a:ext cx="8514680" cy="5040560"/>
          </a:xfrm>
        </p:spPr>
        <p:txBody>
          <a:bodyPr/>
          <a:lstStyle/>
          <a:p>
            <a:r>
              <a:rPr lang="en-US" sz="2400" dirty="0"/>
              <a:t>How CPU can access operands (data)</a:t>
            </a:r>
          </a:p>
          <a:p>
            <a:r>
              <a:rPr lang="en-US" sz="2400" dirty="0"/>
              <a:t>80X86 has seven distinct addressing modes</a:t>
            </a:r>
          </a:p>
          <a:p>
            <a:pPr lvl="1"/>
            <a:r>
              <a:rPr lang="en-US" sz="2000" dirty="0"/>
              <a:t>Register</a:t>
            </a:r>
          </a:p>
          <a:p>
            <a:pPr lvl="1"/>
            <a:r>
              <a:rPr lang="en-US" sz="2000" dirty="0"/>
              <a:t>Immediate</a:t>
            </a:r>
          </a:p>
          <a:p>
            <a:pPr lvl="1"/>
            <a:r>
              <a:rPr lang="en-US" sz="2000" dirty="0"/>
              <a:t>Direct</a:t>
            </a:r>
          </a:p>
          <a:p>
            <a:pPr lvl="1"/>
            <a:r>
              <a:rPr lang="en-US" sz="2000" dirty="0"/>
              <a:t>Register indirect</a:t>
            </a:r>
          </a:p>
          <a:p>
            <a:pPr lvl="1"/>
            <a:r>
              <a:rPr lang="en-US" sz="2000" dirty="0"/>
              <a:t>Based relative</a:t>
            </a:r>
          </a:p>
          <a:p>
            <a:pPr lvl="1"/>
            <a:r>
              <a:rPr lang="en-US" sz="2000" dirty="0"/>
              <a:t>Indexed relative</a:t>
            </a:r>
          </a:p>
          <a:p>
            <a:pPr lvl="1"/>
            <a:r>
              <a:rPr lang="en-US" sz="2000" dirty="0"/>
              <a:t>Based indexed relative</a:t>
            </a:r>
          </a:p>
          <a:p>
            <a:r>
              <a:rPr lang="en-US" sz="2400" dirty="0"/>
              <a:t>Take the MOV instruction for example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destination, source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Destination and source should have the same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Structure of 8086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sections</a:t>
            </a:r>
          </a:p>
          <a:p>
            <a:pPr lvl="1"/>
            <a:r>
              <a:rPr lang="en-GB" b="1" i="1" dirty="0">
                <a:solidFill>
                  <a:srgbClr val="0070C0"/>
                </a:solidFill>
              </a:rPr>
              <a:t>Bus interface unit </a:t>
            </a:r>
            <a:r>
              <a:rPr lang="en-GB" dirty="0"/>
              <a:t>(BIU): accesses memory and peripherals</a:t>
            </a:r>
          </a:p>
          <a:p>
            <a:pPr lvl="1"/>
            <a:r>
              <a:rPr lang="en-GB" b="1" i="1" dirty="0">
                <a:solidFill>
                  <a:srgbClr val="0070C0"/>
                </a:solidFill>
              </a:rPr>
              <a:t>Execution unit </a:t>
            </a:r>
            <a:r>
              <a:rPr lang="en-GB" dirty="0"/>
              <a:t>(EU): executes instructions previously fetched</a:t>
            </a:r>
          </a:p>
          <a:p>
            <a:pPr lvl="1"/>
            <a:r>
              <a:rPr lang="en-GB" dirty="0"/>
              <a:t>Work simultaneously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Mode </a:t>
            </a:r>
            <a:br>
              <a:rPr lang="en-US" dirty="0"/>
            </a:br>
            <a:r>
              <a:rPr lang="zh-CN" altLang="en-US" dirty="0"/>
              <a:t>寄存器寻址方式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are held within registers</a:t>
            </a:r>
          </a:p>
          <a:p>
            <a:pPr lvl="1"/>
            <a:r>
              <a:rPr lang="en-US" dirty="0"/>
              <a:t>No need to access memory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825580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5496" y="5013176"/>
            <a:ext cx="91085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2800" b="1" dirty="0">
                <a:solidFill>
                  <a:srgbClr val="C00000"/>
                </a:solidFill>
              </a:rPr>
              <a:t>Data can be moved among ALL registers except CS, IP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Addressing Mode</a:t>
            </a:r>
            <a:br>
              <a:rPr lang="en-US" dirty="0"/>
            </a:br>
            <a:r>
              <a:rPr lang="zh-CN" altLang="en-US" dirty="0"/>
              <a:t>直接寻址方式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source operand is a constant</a:t>
            </a:r>
          </a:p>
          <a:p>
            <a:pPr lvl="1"/>
            <a:r>
              <a:rPr lang="en-US" dirty="0"/>
              <a:t>Embedded in instructions</a:t>
            </a:r>
          </a:p>
          <a:p>
            <a:pPr lvl="1"/>
            <a:r>
              <a:rPr lang="en-US" dirty="0"/>
              <a:t>No need to access memory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326" y="3720233"/>
            <a:ext cx="765654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79512" y="4891362"/>
            <a:ext cx="885698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Bef>
                <a:spcPts val="2400"/>
              </a:spcBef>
              <a:spcAft>
                <a:spcPts val="2400"/>
              </a:spcAft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sz="2400" b="1" dirty="0"/>
              <a:t>Immediate numbers CANNOT be moved to segment registers</a:t>
            </a:r>
            <a:endParaRPr lang="zh-CN" altLang="en-US" sz="2400" b="1" dirty="0"/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801873"/>
            <a:ext cx="1030493" cy="103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079981" y="5901620"/>
            <a:ext cx="372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How to change the value of a segment register?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Mode</a:t>
            </a:r>
            <a:br>
              <a:rPr lang="en-US" dirty="0"/>
            </a:br>
            <a:r>
              <a:rPr lang="zh-CN" altLang="en-US" dirty="0"/>
              <a:t>直接寻址方式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is given in instructions</a:t>
            </a:r>
          </a:p>
          <a:p>
            <a:pPr lvl="1"/>
            <a:r>
              <a:rPr lang="en-US" dirty="0"/>
              <a:t>Offset address in the data segment (</a:t>
            </a:r>
            <a:r>
              <a:rPr lang="en-US" b="1" dirty="0"/>
              <a:t>DS</a:t>
            </a:r>
            <a:r>
              <a:rPr lang="en-US" dirty="0"/>
              <a:t>) by default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0349"/>
            <a:ext cx="7704856" cy="50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426" y="4950693"/>
            <a:ext cx="849695" cy="39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5804" y="4941168"/>
            <a:ext cx="1512169" cy="40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34" y="227055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56" y="228600"/>
            <a:ext cx="8870640" cy="1143000"/>
          </a:xfrm>
        </p:spPr>
        <p:txBody>
          <a:bodyPr/>
          <a:lstStyle/>
          <a:p>
            <a:r>
              <a:rPr lang="en-US" dirty="0"/>
              <a:t>Register Indirect Addressing Mode</a:t>
            </a:r>
            <a:br>
              <a:rPr lang="en-US" dirty="0"/>
            </a:br>
            <a:r>
              <a:rPr lang="zh-CN" altLang="en-US" dirty="0"/>
              <a:t>寄存器间接寻址方式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is held by a register</a:t>
            </a:r>
          </a:p>
          <a:p>
            <a:pPr lvl="1"/>
            <a:r>
              <a:rPr lang="en-US" dirty="0"/>
              <a:t>Offset address in the data segment (</a:t>
            </a:r>
            <a:r>
              <a:rPr lang="en-US" b="1" dirty="0"/>
              <a:t>DS</a:t>
            </a:r>
            <a:r>
              <a:rPr lang="en-US" dirty="0"/>
              <a:t>) by default</a:t>
            </a:r>
          </a:p>
          <a:p>
            <a:pPr lvl="1"/>
            <a:r>
              <a:rPr lang="en-US" dirty="0"/>
              <a:t>Registers for this purpose are </a:t>
            </a:r>
            <a:r>
              <a:rPr lang="en-US" b="1" dirty="0"/>
              <a:t>SI</a:t>
            </a:r>
            <a:r>
              <a:rPr lang="en-US" dirty="0"/>
              <a:t>, </a:t>
            </a:r>
            <a:r>
              <a:rPr lang="en-US" b="1" dirty="0"/>
              <a:t>DI</a:t>
            </a:r>
            <a:r>
              <a:rPr lang="en-US" dirty="0"/>
              <a:t>, and </a:t>
            </a:r>
            <a:r>
              <a:rPr lang="en-US" b="1" dirty="0"/>
              <a:t>BX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869160"/>
            <a:ext cx="87266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463066" cy="668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58088" cy="1143000"/>
          </a:xfrm>
        </p:spPr>
        <p:txBody>
          <a:bodyPr/>
          <a:lstStyle/>
          <a:p>
            <a:r>
              <a:rPr lang="en-US" dirty="0"/>
              <a:t>Based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can be calculated with base registers </a:t>
            </a:r>
            <a:r>
              <a:rPr lang="en-US" b="1" dirty="0"/>
              <a:t>BX</a:t>
            </a:r>
            <a:r>
              <a:rPr lang="en-US" dirty="0"/>
              <a:t> and </a:t>
            </a:r>
            <a:r>
              <a:rPr lang="en-US" b="1" dirty="0"/>
              <a:t>BP</a:t>
            </a:r>
            <a:r>
              <a:rPr lang="en-US" dirty="0"/>
              <a:t> as well as a displacement value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 for </a:t>
            </a:r>
            <a:r>
              <a:rPr lang="en-US" b="1" dirty="0"/>
              <a:t>BX</a:t>
            </a:r>
            <a:r>
              <a:rPr lang="en-US" dirty="0"/>
              <a:t>, stack segment (</a:t>
            </a:r>
            <a:r>
              <a:rPr lang="en-US" b="1" dirty="0"/>
              <a:t>SS</a:t>
            </a:r>
            <a:r>
              <a:rPr lang="en-US" dirty="0"/>
              <a:t>) for </a:t>
            </a:r>
            <a:r>
              <a:rPr lang="en-US" b="1" dirty="0"/>
              <a:t>BP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085184"/>
            <a:ext cx="738293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805265"/>
            <a:ext cx="6480720" cy="46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49300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8856984" cy="1143000"/>
          </a:xfrm>
        </p:spPr>
        <p:txBody>
          <a:bodyPr/>
          <a:lstStyle/>
          <a:p>
            <a:r>
              <a:rPr lang="en-US" dirty="0"/>
              <a:t>Indexed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in memory and the address can be calculated with index registers </a:t>
            </a:r>
            <a:r>
              <a:rPr lang="en-US" b="1" dirty="0"/>
              <a:t>DI </a:t>
            </a:r>
            <a:r>
              <a:rPr lang="en-US" dirty="0"/>
              <a:t>and </a:t>
            </a:r>
            <a:r>
              <a:rPr lang="en-US" b="1" dirty="0"/>
              <a:t>SI</a:t>
            </a:r>
            <a:r>
              <a:rPr lang="en-US" dirty="0"/>
              <a:t> as well as a displacement value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4"/>
            <a:ext cx="771402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352928" cy="614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Structure of 8086</a:t>
            </a:r>
          </a:p>
        </p:txBody>
      </p:sp>
      <p:graphicFrame>
        <p:nvGraphicFramePr>
          <p:cNvPr id="64513" name="Object 3"/>
          <p:cNvGraphicFramePr>
            <a:graphicFrameLocks noChangeAspect="1"/>
          </p:cNvGraphicFramePr>
          <p:nvPr/>
        </p:nvGraphicFramePr>
        <p:xfrm>
          <a:off x="1317625" y="1566863"/>
          <a:ext cx="69596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2" name="Visio" r:id="rId4" imgW="4711770" imgH="3475637" progId="Visio.Drawing.11">
                  <p:embed/>
                </p:oleObj>
              </mc:Choice>
              <mc:Fallback>
                <p:oleObj name="Visio" r:id="rId4" imgW="4711770" imgH="347563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566863"/>
                        <a:ext cx="6959600" cy="518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630096" cy="1143000"/>
          </a:xfrm>
        </p:spPr>
        <p:txBody>
          <a:bodyPr/>
          <a:lstStyle/>
          <a:p>
            <a:r>
              <a:rPr lang="en-US" dirty="0"/>
              <a:t>Based Indexed Relative Addressing Mode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Combines based and indexed addressing modes, one base register and one index register are used</a:t>
            </a:r>
          </a:p>
          <a:p>
            <a:pPr lvl="1"/>
            <a:r>
              <a:rPr lang="en-US" dirty="0"/>
              <a:t>The default segment is data segment (</a:t>
            </a:r>
            <a:r>
              <a:rPr lang="en-US" b="1" dirty="0"/>
              <a:t>DS</a:t>
            </a:r>
            <a:r>
              <a:rPr lang="en-US" dirty="0"/>
              <a:t>) for </a:t>
            </a:r>
            <a:r>
              <a:rPr lang="en-US" b="1" dirty="0"/>
              <a:t>BX</a:t>
            </a:r>
            <a:r>
              <a:rPr lang="en-US" dirty="0"/>
              <a:t>, stack segment (</a:t>
            </a:r>
            <a:r>
              <a:rPr lang="en-US" b="1" dirty="0"/>
              <a:t>SS</a:t>
            </a:r>
            <a:r>
              <a:rPr lang="en-US" dirty="0"/>
              <a:t>) for </a:t>
            </a:r>
            <a:r>
              <a:rPr lang="en-US" b="1" dirty="0"/>
              <a:t>BP</a:t>
            </a:r>
          </a:p>
          <a:p>
            <a:pPr lvl="1"/>
            <a:r>
              <a:rPr lang="en-US" dirty="0"/>
              <a:t>Need to access memory to gain the data</a:t>
            </a:r>
          </a:p>
          <a:p>
            <a:pPr lvl="1"/>
            <a:r>
              <a:rPr lang="en-US" dirty="0"/>
              <a:t>E.g., </a:t>
            </a:r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85184"/>
            <a:ext cx="842268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55" y="116632"/>
            <a:ext cx="8403317" cy="649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Overrides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/>
              <a:t>Offset registers are used with default segment registers </a:t>
            </a:r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80X86 allows the program to override the default segment registers</a:t>
            </a:r>
          </a:p>
          <a:p>
            <a:pPr lvl="1"/>
            <a:r>
              <a:rPr lang="en-US" dirty="0"/>
              <a:t>Specify the segment register in the code</a:t>
            </a: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6408712" cy="8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941168"/>
            <a:ext cx="6696744" cy="165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0113-D05F-8E47-B671-D98E608E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43A5-858F-2C47-93EC-7FFF0E64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</a:t>
            </a:r>
            <a:r>
              <a:rPr lang="en-GB" dirty="0" err="1"/>
              <a:t>Jbox</a:t>
            </a:r>
            <a:r>
              <a:rPr lang="en-US" altLang="zh-CN" dirty="0"/>
              <a:t>/Canvas</a:t>
            </a:r>
            <a:r>
              <a:rPr lang="en-GB" dirty="0"/>
              <a:t> site and download the Assignment Three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jbox.sjtu.edu.cn</a:t>
            </a:r>
            <a:r>
              <a:rPr lang="en-US" altLang="zh-CN" dirty="0"/>
              <a:t>/l/5odWhf (Password:EI209) 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oc.sjtu.edu.cn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Due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11.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2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Interface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178800" cy="4429100"/>
          </a:xfrm>
        </p:spPr>
        <p:txBody>
          <a:bodyPr/>
          <a:lstStyle/>
          <a:p>
            <a:r>
              <a:rPr lang="en-GB" sz="2400" dirty="0"/>
              <a:t>Takes in charge of data transfer between CPU and memory as well as I/O devices</a:t>
            </a:r>
          </a:p>
          <a:p>
            <a:pPr lvl="1"/>
            <a:r>
              <a:rPr lang="en-GB" sz="2000" dirty="0"/>
              <a:t>Instruction fetch, instruction queuing, operand fetch and storage, address relocation and Bus control</a:t>
            </a:r>
          </a:p>
          <a:p>
            <a:r>
              <a:rPr lang="en-GB" sz="2400" dirty="0"/>
              <a:t>Consists of :</a:t>
            </a:r>
          </a:p>
          <a:p>
            <a:pPr lvl="1"/>
            <a:r>
              <a:rPr lang="en-GB" sz="2000" dirty="0"/>
              <a:t>four 16-bit segment registers: CS, DS, ES, SS</a:t>
            </a:r>
          </a:p>
          <a:p>
            <a:pPr lvl="1"/>
            <a:r>
              <a:rPr lang="en-GB" sz="2000" dirty="0"/>
              <a:t>One 16-bit instruction pointer: IP</a:t>
            </a:r>
          </a:p>
          <a:p>
            <a:pPr lvl="1"/>
            <a:r>
              <a:rPr lang="en-GB" sz="2000" dirty="0"/>
              <a:t>One 20-bit address adder: e.g., CS left-shifted by 4 bits + IP (CS*16+IP)</a:t>
            </a:r>
          </a:p>
          <a:p>
            <a:pPr lvl="1"/>
            <a:r>
              <a:rPr lang="en-GB" sz="2000" dirty="0"/>
              <a:t>A 6-byte instruction queue</a:t>
            </a:r>
          </a:p>
          <a:p>
            <a:r>
              <a:rPr lang="en-GB" sz="2400" dirty="0"/>
              <a:t>While the EU is executing an instruction, the BIU will fetch the next one or several instructions from the memory and put in the queue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Unit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Takes in charge of instruction execution</a:t>
            </a:r>
          </a:p>
          <a:p>
            <a:r>
              <a:rPr lang="en-GB" dirty="0"/>
              <a:t>Consists of:</a:t>
            </a:r>
          </a:p>
          <a:p>
            <a:pPr lvl="1"/>
            <a:r>
              <a:rPr lang="en-GB" dirty="0"/>
              <a:t>Four 16-bit general registers: Accumulator (</a:t>
            </a:r>
            <a:r>
              <a:rPr lang="en-GB" dirty="0">
                <a:solidFill>
                  <a:srgbClr val="0070C0"/>
                </a:solidFill>
              </a:rPr>
              <a:t>AX</a:t>
            </a:r>
            <a:r>
              <a:rPr lang="en-GB" dirty="0"/>
              <a:t>), Base (</a:t>
            </a:r>
            <a:r>
              <a:rPr lang="en-GB" dirty="0">
                <a:solidFill>
                  <a:srgbClr val="0070C0"/>
                </a:solidFill>
              </a:rPr>
              <a:t>BX</a:t>
            </a:r>
            <a:r>
              <a:rPr lang="en-GB" dirty="0"/>
              <a:t>), Count (</a:t>
            </a:r>
            <a:r>
              <a:rPr lang="en-GB" dirty="0">
                <a:solidFill>
                  <a:srgbClr val="0070C0"/>
                </a:solidFill>
              </a:rPr>
              <a:t>CX</a:t>
            </a:r>
            <a:r>
              <a:rPr lang="en-GB" dirty="0"/>
              <a:t>) and Data (</a:t>
            </a:r>
            <a:r>
              <a:rPr lang="en-GB" dirty="0">
                <a:solidFill>
                  <a:srgbClr val="0070C0"/>
                </a:solidFill>
              </a:rPr>
              <a:t>DX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Two 16-bit pointer registers: Stack Pointer (</a:t>
            </a:r>
            <a:r>
              <a:rPr lang="en-GB" dirty="0">
                <a:solidFill>
                  <a:srgbClr val="92D050"/>
                </a:solidFill>
              </a:rPr>
              <a:t>SP</a:t>
            </a:r>
            <a:r>
              <a:rPr lang="en-GB" dirty="0"/>
              <a:t>), Base Pointer (</a:t>
            </a:r>
            <a:r>
              <a:rPr lang="en-GB" dirty="0">
                <a:solidFill>
                  <a:srgbClr val="92D050"/>
                </a:solidFill>
              </a:rPr>
              <a:t>BP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Two 16-bit index registers: Source Index (</a:t>
            </a:r>
            <a:r>
              <a:rPr lang="en-GB" dirty="0">
                <a:solidFill>
                  <a:srgbClr val="FF0000"/>
                </a:solidFill>
              </a:rPr>
              <a:t>SI</a:t>
            </a:r>
            <a:r>
              <a:rPr lang="en-GB" dirty="0"/>
              <a:t>) and Destination Index (</a:t>
            </a:r>
            <a:r>
              <a:rPr lang="en-GB" dirty="0">
                <a:solidFill>
                  <a:srgbClr val="FF0000"/>
                </a:solidFill>
              </a:rPr>
              <a:t>DI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One 16-bit flag register: 9 of the 16 bits are used</a:t>
            </a:r>
          </a:p>
          <a:p>
            <a:pPr lvl="1"/>
            <a:r>
              <a:rPr lang="en-GB" dirty="0"/>
              <a:t>ALU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171950"/>
          </a:xfrm>
        </p:spPr>
        <p:txBody>
          <a:bodyPr/>
          <a:lstStyle/>
          <a:p>
            <a:r>
              <a:rPr lang="en-GB" dirty="0"/>
              <a:t>On-chip storage: super fast &amp; expensive</a:t>
            </a:r>
          </a:p>
          <a:p>
            <a:r>
              <a:rPr lang="en-GB" dirty="0"/>
              <a:t>Store information temporarily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Six groups</a:t>
            </a: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933056"/>
            <a:ext cx="4861048" cy="276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08920"/>
            <a:ext cx="1728192" cy="10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5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2852936"/>
            <a:ext cx="5544616" cy="79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Pipelining in </a:t>
            </a:r>
            <a:r>
              <a:rPr lang="en-GB" dirty="0"/>
              <a:t>8086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357092"/>
          </a:xfrm>
        </p:spPr>
        <p:txBody>
          <a:bodyPr/>
          <a:lstStyle/>
          <a:p>
            <a:r>
              <a:rPr lang="en-GB" sz="2000" dirty="0"/>
              <a:t>BIU fetches and stores instructions once the queue has more than 2 empty bytes </a:t>
            </a:r>
          </a:p>
          <a:p>
            <a:r>
              <a:rPr lang="en-GB" sz="2000" dirty="0"/>
              <a:t>EU consumes instructions pre-fetched and stored in the queue at the same time</a:t>
            </a:r>
          </a:p>
          <a:p>
            <a:r>
              <a:rPr lang="en-GB" sz="2000" dirty="0"/>
              <a:t>Increases the efficiency of CPU</a:t>
            </a:r>
          </a:p>
          <a:p>
            <a:r>
              <a:rPr lang="en-GB" sz="2000" i="1" dirty="0">
                <a:solidFill>
                  <a:srgbClr val="FF0000"/>
                </a:solidFill>
              </a:rPr>
              <a:t>When does it work?</a:t>
            </a:r>
          </a:p>
          <a:p>
            <a:pPr lvl="1"/>
            <a:r>
              <a:rPr lang="en-GB" sz="1800" dirty="0"/>
              <a:t>Sequential instruction execution</a:t>
            </a:r>
          </a:p>
          <a:p>
            <a:pPr lvl="1"/>
            <a:r>
              <a:rPr lang="en-GB" sz="1800" i="1" dirty="0">
                <a:solidFill>
                  <a:srgbClr val="0070C0"/>
                </a:solidFill>
              </a:rPr>
              <a:t>Branch penalty</a:t>
            </a:r>
            <a:r>
              <a:rPr lang="en-GB" sz="1800" i="1" dirty="0"/>
              <a:t>: </a:t>
            </a:r>
            <a:r>
              <a:rPr lang="en-GB" sz="1800" dirty="0"/>
              <a:t>when jump instruction executed, all pre-fetched instructions are discarded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797152"/>
            <a:ext cx="5046805" cy="64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5445224"/>
            <a:ext cx="5196714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3018</Words>
  <Application>Microsoft Macintosh PowerPoint</Application>
  <PresentationFormat>On-screen Show (4:3)</PresentationFormat>
  <Paragraphs>345</Paragraphs>
  <Slides>53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Arial Black</vt:lpstr>
      <vt:lpstr>Calibri</vt:lpstr>
      <vt:lpstr>Courier New</vt:lpstr>
      <vt:lpstr>Monotype Sorts</vt:lpstr>
      <vt:lpstr>Tahoma</vt:lpstr>
      <vt:lpstr>Times New Roman</vt:lpstr>
      <vt:lpstr>Wingdings</vt:lpstr>
      <vt:lpstr>Office 主题</vt:lpstr>
      <vt:lpstr>stallings</vt:lpstr>
      <vt:lpstr>1_stallings</vt:lpstr>
      <vt:lpstr>Visio</vt:lpstr>
      <vt:lpstr>Equation</vt:lpstr>
      <vt:lpstr>Lecture 03: 80X86 Microprocessor</vt:lpstr>
      <vt:lpstr>Reference Book:</vt:lpstr>
      <vt:lpstr>Evolution of 80X86 Family</vt:lpstr>
      <vt:lpstr>Internal Structure of 8086</vt:lpstr>
      <vt:lpstr>Internal Structure of 8086</vt:lpstr>
      <vt:lpstr>Bus Interface Unit</vt:lpstr>
      <vt:lpstr>Execution Unit</vt:lpstr>
      <vt:lpstr>Registers</vt:lpstr>
      <vt:lpstr>Pipelining in 8086</vt:lpstr>
      <vt:lpstr>8086/8088 Pins (Compare them and tell the difference)</vt:lpstr>
      <vt:lpstr>Minimum Mode Configuration</vt:lpstr>
      <vt:lpstr>Control Signals</vt:lpstr>
      <vt:lpstr>Control Signals</vt:lpstr>
      <vt:lpstr>Remember CMOS Gates?</vt:lpstr>
      <vt:lpstr>Memory/IO Control Signals</vt:lpstr>
      <vt:lpstr>Address/Data Demultiplexing &amp; Address latching</vt:lpstr>
      <vt:lpstr>Data Bus Transceiver</vt:lpstr>
      <vt:lpstr>8086/88 Bus Cycle (for data transfers)</vt:lpstr>
      <vt:lpstr>8086 Programming</vt:lpstr>
      <vt:lpstr>Logical &amp; Physical Address</vt:lpstr>
      <vt:lpstr>Logical &amp; Physical Address</vt:lpstr>
      <vt:lpstr>Physical Address Wrap-around</vt:lpstr>
      <vt:lpstr>Logical &amp; Physical Address</vt:lpstr>
      <vt:lpstr>Segment Overlapping</vt:lpstr>
      <vt:lpstr>Code Segment</vt:lpstr>
      <vt:lpstr>Data Segment</vt:lpstr>
      <vt:lpstr>Data Representation in Memory</vt:lpstr>
      <vt:lpstr>Stack Segment</vt:lpstr>
      <vt:lpstr>Push &amp; Pop</vt:lpstr>
      <vt:lpstr>Push &amp; Pop</vt:lpstr>
      <vt:lpstr>Extra Segment</vt:lpstr>
      <vt:lpstr>Memory map of the IBM PC</vt:lpstr>
      <vt:lpstr>BIOS Function</vt:lpstr>
      <vt:lpstr>Flag Register</vt:lpstr>
      <vt:lpstr>Conditional Flags</vt:lpstr>
      <vt:lpstr>More about Signed Number, CF&amp;OF</vt:lpstr>
      <vt:lpstr>Examples of Conditional Flags</vt:lpstr>
      <vt:lpstr>Control Flags</vt:lpstr>
      <vt:lpstr>80X86 Addressing Modes</vt:lpstr>
      <vt:lpstr>Register Addressing Mode  寄存器寻址方式</vt:lpstr>
      <vt:lpstr>Immediate Addressing Mode 直接寻址方式</vt:lpstr>
      <vt:lpstr>Direct Addressing Mode 直接寻址方式</vt:lpstr>
      <vt:lpstr>PowerPoint Presentation</vt:lpstr>
      <vt:lpstr>Register Indirect Addressing Mode 寄存器间接寻址方式</vt:lpstr>
      <vt:lpstr>PowerPoint Presentation</vt:lpstr>
      <vt:lpstr>Based Relative Addressing Mode</vt:lpstr>
      <vt:lpstr>PowerPoint Presentation</vt:lpstr>
      <vt:lpstr>Indexed Relative Addressing Mode</vt:lpstr>
      <vt:lpstr>PowerPoint Presentation</vt:lpstr>
      <vt:lpstr>Based Indexed Relative Addressing Mode</vt:lpstr>
      <vt:lpstr>PowerPoint Presentation</vt:lpstr>
      <vt:lpstr>Segment Overrides</vt:lpstr>
      <vt:lpstr>Assignment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阿七 阿七</cp:lastModifiedBy>
  <cp:revision>230</cp:revision>
  <dcterms:created xsi:type="dcterms:W3CDTF">2012-02-15T06:15:34Z</dcterms:created>
  <dcterms:modified xsi:type="dcterms:W3CDTF">2021-04-27T03:03:00Z</dcterms:modified>
</cp:coreProperties>
</file>